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2"/>
  </p:notesMasterIdLst>
  <p:sldIdLst>
    <p:sldId id="343" r:id="rId3"/>
    <p:sldId id="747" r:id="rId4"/>
    <p:sldId id="748" r:id="rId5"/>
    <p:sldId id="749" r:id="rId6"/>
    <p:sldId id="750" r:id="rId7"/>
    <p:sldId id="467" r:id="rId8"/>
    <p:sldId id="466" r:id="rId9"/>
    <p:sldId id="441" r:id="rId10"/>
    <p:sldId id="370" r:id="rId11"/>
    <p:sldId id="361" r:id="rId12"/>
    <p:sldId id="381" r:id="rId13"/>
    <p:sldId id="406" r:id="rId14"/>
    <p:sldId id="389" r:id="rId15"/>
    <p:sldId id="452" r:id="rId16"/>
    <p:sldId id="751" r:id="rId17"/>
    <p:sldId id="344" r:id="rId18"/>
    <p:sldId id="301" r:id="rId19"/>
    <p:sldId id="424" r:id="rId20"/>
    <p:sldId id="752" r:id="rId21"/>
    <p:sldId id="455" r:id="rId22"/>
    <p:sldId id="469" r:id="rId23"/>
    <p:sldId id="354" r:id="rId24"/>
    <p:sldId id="753" r:id="rId25"/>
    <p:sldId id="755" r:id="rId26"/>
    <p:sldId id="311" r:id="rId27"/>
    <p:sldId id="737" r:id="rId28"/>
    <p:sldId id="741" r:id="rId29"/>
    <p:sldId id="463" r:id="rId30"/>
    <p:sldId id="459" r:id="rId31"/>
    <p:sldId id="412" r:id="rId32"/>
    <p:sldId id="460" r:id="rId33"/>
    <p:sldId id="360" r:id="rId34"/>
    <p:sldId id="277" r:id="rId35"/>
    <p:sldId id="281" r:id="rId36"/>
    <p:sldId id="754" r:id="rId37"/>
    <p:sldId id="278" r:id="rId38"/>
    <p:sldId id="451" r:id="rId39"/>
    <p:sldId id="745" r:id="rId40"/>
    <p:sldId id="74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SURF" id="{FA2C903F-AF3F-2642-A4FD-3A9F4DF90BE2}">
          <p14:sldIdLst>
            <p14:sldId id="343"/>
            <p14:sldId id="747"/>
            <p14:sldId id="748"/>
            <p14:sldId id="749"/>
            <p14:sldId id="750"/>
            <p14:sldId id="467"/>
            <p14:sldId id="466"/>
            <p14:sldId id="441"/>
            <p14:sldId id="370"/>
            <p14:sldId id="361"/>
            <p14:sldId id="381"/>
            <p14:sldId id="406"/>
            <p14:sldId id="389"/>
            <p14:sldId id="452"/>
            <p14:sldId id="751"/>
            <p14:sldId id="344"/>
            <p14:sldId id="301"/>
            <p14:sldId id="424"/>
            <p14:sldId id="752"/>
            <p14:sldId id="455"/>
            <p14:sldId id="469"/>
            <p14:sldId id="354"/>
            <p14:sldId id="753"/>
            <p14:sldId id="755"/>
            <p14:sldId id="311"/>
            <p14:sldId id="737"/>
            <p14:sldId id="741"/>
            <p14:sldId id="463"/>
            <p14:sldId id="459"/>
            <p14:sldId id="412"/>
            <p14:sldId id="460"/>
            <p14:sldId id="360"/>
            <p14:sldId id="277"/>
            <p14:sldId id="281"/>
            <p14:sldId id="754"/>
            <p14:sldId id="278"/>
            <p14:sldId id="451"/>
            <p14:sldId id="745"/>
            <p14:sldId id="746"/>
          </p14:sldIdLst>
        </p14:section>
      </p14:sectionLst>
    </p:ex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 Peter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82"/>
    <p:restoredTop sz="92787"/>
  </p:normalViewPr>
  <p:slideViewPr>
    <p:cSldViewPr snapToGrid="0" snapToObjects="1" showGuides="1">
      <p:cViewPr varScale="1">
        <p:scale>
          <a:sx n="74" d="100"/>
          <a:sy n="74" d="100"/>
        </p:scale>
        <p:origin x="-1688" y="-96"/>
      </p:cViewPr>
      <p:guideLst>
        <p:guide orient="horz" pos="2160"/>
        <p:guide pos="2880"/>
      </p:guideLst>
    </p:cSldViewPr>
  </p:slideViewPr>
  <p:notesTextViewPr>
    <p:cViewPr>
      <p:scale>
        <a:sx n="1" d="1"/>
        <a:sy n="1" d="1"/>
      </p:scale>
      <p:origin x="0" y="0"/>
    </p:cViewPr>
  </p:notesTextViewPr>
  <p:sorterViewPr>
    <p:cViewPr>
      <p:scale>
        <a:sx n="123" d="100"/>
        <a:sy n="123"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commentAuthors" Target="commentAuthors.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99254-3349-9244-989C-45C3C42499B7}" type="datetimeFigureOut">
              <a:rPr lang="en-US" smtClean="0"/>
              <a:t>7/5/18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127DA-194F-8448-8E3F-FD22FD1C5D2F}" type="slidenum">
              <a:rPr lang="en-US" smtClean="0"/>
              <a:t>‹#›</a:t>
            </a:fld>
            <a:endParaRPr lang="en-US"/>
          </a:p>
        </p:txBody>
      </p:sp>
    </p:spTree>
    <p:extLst>
      <p:ext uri="{BB962C8B-B14F-4D97-AF65-F5344CB8AC3E}">
        <p14:creationId xmlns:p14="http://schemas.microsoft.com/office/powerpoint/2010/main" val="121494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group had three objectives: to bring together publishers and facilities to better understand research, publication, and reporting workflows; to define terms to enable conversation; and to identify opportunities for working together to streamline and, where possible, automate impact reporting.</a:t>
            </a:r>
            <a:endParaRPr lang="en-US" dirty="0"/>
          </a:p>
        </p:txBody>
      </p:sp>
      <p:sp>
        <p:nvSpPr>
          <p:cNvPr id="4" name="Slide Number Placeholder 3"/>
          <p:cNvSpPr>
            <a:spLocks noGrp="1"/>
          </p:cNvSpPr>
          <p:nvPr>
            <p:ph type="sldNum" sz="quarter" idx="10"/>
          </p:nvPr>
        </p:nvSpPr>
        <p:spPr/>
        <p:txBody>
          <a:bodyPr/>
          <a:lstStyle/>
          <a:p>
            <a:fld id="{A6687A41-36C9-EF40-9AB0-34B289479BA6}" type="slidenum">
              <a:rPr lang="en-US" smtClean="0"/>
              <a:t>4</a:t>
            </a:fld>
            <a:endParaRPr lang="en-US"/>
          </a:p>
        </p:txBody>
      </p:sp>
    </p:spTree>
    <p:extLst>
      <p:ext uri="{BB962C8B-B14F-4D97-AF65-F5344CB8AC3E}">
        <p14:creationId xmlns:p14="http://schemas.microsoft.com/office/powerpoint/2010/main" val="142477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Notes for presenter</a:t>
            </a:r>
            <a:r>
              <a:rPr lang="en-US" b="0" baseline="0" dirty="0"/>
              <a:t>:</a:t>
            </a:r>
          </a:p>
          <a:p>
            <a:endParaRPr lang="en-US" b="0" baseline="0" dirty="0"/>
          </a:p>
          <a:p>
            <a:pPr marL="171450" indent="-171450">
              <a:buFont typeface="Arial" charset="0"/>
              <a:buChar char="•"/>
            </a:pPr>
            <a:r>
              <a:rPr lang="en-US" dirty="0"/>
              <a:t>From the start ORCID was established to be non-profit, non-proprietary and community-driven. Our core principles establish that we be open to all who want to use a common person identifier for research activities and outcomes - regardless of country, discipline, or industry</a:t>
            </a:r>
          </a:p>
          <a:p>
            <a:pPr marL="171450" indent="-171450">
              <a:buFont typeface="Arial" charset="0"/>
              <a:buChar char="•"/>
            </a:pPr>
            <a:endParaRPr lang="en-US"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a:t>ORCID is independently governed by a Board of Directors</a:t>
            </a:r>
            <a:r>
              <a:rPr lang="en-US" baseline="0" dirty="0"/>
              <a:t> – representatives </a:t>
            </a:r>
            <a:r>
              <a:rPr lang="en-US" dirty="0"/>
              <a:t>from member organizations (majority not-for-profit)</a:t>
            </a:r>
            <a:r>
              <a:rPr lang="en-US" baseline="0" dirty="0"/>
              <a:t> plus a researcher representative</a:t>
            </a:r>
            <a:endParaRPr lang="en-US" dirty="0"/>
          </a:p>
          <a:p>
            <a:pPr marL="171450" indent="-171450">
              <a:buFont typeface="Arial" charset="0"/>
              <a:buChar char="•"/>
            </a:pPr>
            <a:endParaRPr lang="en-US" dirty="0"/>
          </a:p>
          <a:p>
            <a:pPr marL="171450" indent="-171450">
              <a:buFont typeface="Arial" charset="0"/>
              <a:buChar char="•"/>
            </a:pPr>
            <a:r>
              <a:rPr lang="en-US" dirty="0"/>
              <a:t>ORCID is</a:t>
            </a:r>
            <a:r>
              <a:rPr lang="en-US" baseline="0" dirty="0"/>
              <a:t> </a:t>
            </a:r>
            <a:r>
              <a:rPr lang="en-US" dirty="0"/>
              <a:t>supported by membership dues from our 500 or so (as of May 2016) member organizations.</a:t>
            </a:r>
            <a:r>
              <a:rPr lang="en-US" baseline="0" dirty="0"/>
              <a:t> ORCID </a:t>
            </a:r>
            <a:r>
              <a:rPr lang="en-US" baseline="0" dirty="0" err="1"/>
              <a:t>iDs</a:t>
            </a:r>
            <a:r>
              <a:rPr lang="en-US" baseline="0" dirty="0"/>
              <a:t> are and always will be free for researchers </a:t>
            </a:r>
          </a:p>
          <a:p>
            <a:pPr marL="171450" indent="-171450">
              <a:buFont typeface="Arial" charset="0"/>
              <a:buChar char="•"/>
            </a:pPr>
            <a:endParaRPr lang="en-US" baseline="0" dirty="0"/>
          </a:p>
          <a:p>
            <a:pPr marL="171450" indent="-171450">
              <a:buFont typeface="Arial" charset="0"/>
              <a:buChar char="•"/>
            </a:pPr>
            <a:r>
              <a:rPr lang="en-US" baseline="0" dirty="0"/>
              <a:t>Our members are integrating ORCID into their systems (around 250 so far). Non-member organizations can also build ORCID </a:t>
            </a:r>
            <a:r>
              <a:rPr lang="en-US" baseline="0" dirty="0" err="1"/>
              <a:t>iDs</a:t>
            </a:r>
            <a:r>
              <a:rPr lang="en-US" baseline="0" dirty="0"/>
              <a:t> into their systems using our public API, but with more limited functionality</a:t>
            </a:r>
            <a:endParaRPr lang="en-US"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5D0999-C69C-4B52-9457-B8D18FFFA4FA}"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113109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Whether for researchers or admin, they will probably want facts and figures</a:t>
            </a:r>
            <a:r>
              <a:rPr lang="en-HK" baseline="0" dirty="0"/>
              <a:t> </a:t>
            </a:r>
          </a:p>
          <a:p>
            <a:endParaRPr lang="en-HK"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HK" baseline="0" dirty="0"/>
              <a:t>Can get updated stats on our webpage </a:t>
            </a:r>
            <a:r>
              <a:rPr lang="en-US" sz="1200" dirty="0">
                <a:solidFill>
                  <a:srgbClr val="98C125"/>
                </a:solidFill>
                <a:ea typeface="ヒラギノ角ゴ ProN W6" charset="0"/>
                <a:cs typeface="Arial" charset="0"/>
                <a:sym typeface="Arial" charset="0"/>
              </a:rPr>
              <a:t>https://orcid.org/statistics</a:t>
            </a:r>
          </a:p>
          <a:p>
            <a:endParaRPr lang="en-HK" baseline="0" dirty="0"/>
          </a:p>
          <a:p>
            <a:r>
              <a:rPr lang="en-HK" baseline="0" dirty="0"/>
              <a:t>Can get integration info from the website https://orcid.org/members or ask us directly </a:t>
            </a:r>
          </a:p>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10</a:t>
            </a:fld>
            <a:endParaRPr lang="en-US"/>
          </a:p>
        </p:txBody>
      </p:sp>
    </p:spTree>
    <p:extLst>
      <p:ext uri="{BB962C8B-B14F-4D97-AF65-F5344CB8AC3E}">
        <p14:creationId xmlns:p14="http://schemas.microsoft.com/office/powerpoint/2010/main" val="380986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Whether for researchers or admin, they will probably want facts and figures</a:t>
            </a:r>
            <a:r>
              <a:rPr lang="en-HK" baseline="0" dirty="0"/>
              <a:t> </a:t>
            </a:r>
          </a:p>
          <a:p>
            <a:endParaRPr lang="en-HK"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HK" baseline="0" dirty="0"/>
              <a:t>Can get updated stats on our webpage </a:t>
            </a:r>
            <a:r>
              <a:rPr lang="en-US" sz="1200" dirty="0">
                <a:solidFill>
                  <a:srgbClr val="98C125"/>
                </a:solidFill>
                <a:ea typeface="ヒラギノ角ゴ ProN W6" charset="0"/>
                <a:cs typeface="Arial" charset="0"/>
                <a:sym typeface="Arial" charset="0"/>
              </a:rPr>
              <a:t>https://orcid.org/statistics</a:t>
            </a:r>
          </a:p>
          <a:p>
            <a:endParaRPr lang="en-HK" baseline="0" dirty="0"/>
          </a:p>
          <a:p>
            <a:r>
              <a:rPr lang="en-HK" baseline="0" dirty="0"/>
              <a:t>Can get integration info from the website https://orcid.org/members or ask us directly </a:t>
            </a:r>
          </a:p>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11</a:t>
            </a:fld>
            <a:endParaRPr lang="en-US"/>
          </a:p>
        </p:txBody>
      </p:sp>
    </p:spTree>
    <p:extLst>
      <p:ext uri="{BB962C8B-B14F-4D97-AF65-F5344CB8AC3E}">
        <p14:creationId xmlns:p14="http://schemas.microsoft.com/office/powerpoint/2010/main" val="468506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GB"/>
              <a:t>Credit card analogy.</a:t>
            </a:r>
          </a:p>
        </p:txBody>
      </p:sp>
    </p:spTree>
    <p:extLst>
      <p:ext uri="{BB962C8B-B14F-4D97-AF65-F5344CB8AC3E}">
        <p14:creationId xmlns:p14="http://schemas.microsoft.com/office/powerpoint/2010/main" val="2270646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Noto Sans" charset="0"/>
              <a:ea typeface="Noto Sans" charset="0"/>
              <a:cs typeface="Noto Sans" charset="0"/>
            </a:endParaRPr>
          </a:p>
        </p:txBody>
      </p:sp>
      <p:sp>
        <p:nvSpPr>
          <p:cNvPr id="4" name="Slide Number Placeholder 3"/>
          <p:cNvSpPr>
            <a:spLocks noGrp="1"/>
          </p:cNvSpPr>
          <p:nvPr>
            <p:ph type="sldNum" sz="quarter" idx="10"/>
          </p:nvPr>
        </p:nvSpPr>
        <p:spPr/>
        <p:txBody>
          <a:bodyPr/>
          <a:lstStyle/>
          <a:p>
            <a:fld id="{544127DA-194F-8448-8E3F-FD22FD1C5D2F}" type="slidenum">
              <a:rPr lang="en-US" smtClean="0"/>
              <a:t>16</a:t>
            </a:fld>
            <a:endParaRPr lang="en-US"/>
          </a:p>
        </p:txBody>
      </p:sp>
    </p:spTree>
    <p:extLst>
      <p:ext uri="{BB962C8B-B14F-4D97-AF65-F5344CB8AC3E}">
        <p14:creationId xmlns:p14="http://schemas.microsoft.com/office/powerpoint/2010/main" val="330915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oto Sans" charset="0"/>
                <a:ea typeface="Noto Sans" charset="0"/>
                <a:cs typeface="Noto Sans" charset="0"/>
              </a:rPr>
              <a:t>Example 1 (slide 1) of why ORCID is needed</a:t>
            </a:r>
          </a:p>
        </p:txBody>
      </p:sp>
      <p:sp>
        <p:nvSpPr>
          <p:cNvPr id="4" name="Slide Number Placeholder 3"/>
          <p:cNvSpPr>
            <a:spLocks noGrp="1"/>
          </p:cNvSpPr>
          <p:nvPr>
            <p:ph type="sldNum" sz="quarter" idx="10"/>
          </p:nvPr>
        </p:nvSpPr>
        <p:spPr/>
        <p:txBody>
          <a:bodyPr/>
          <a:lstStyle/>
          <a:p>
            <a:fld id="{544127DA-194F-8448-8E3F-FD22FD1C5D2F}" type="slidenum">
              <a:rPr lang="en-US" smtClean="0"/>
              <a:t>17</a:t>
            </a:fld>
            <a:endParaRPr lang="en-US"/>
          </a:p>
        </p:txBody>
      </p:sp>
    </p:spTree>
    <p:extLst>
      <p:ext uri="{BB962C8B-B14F-4D97-AF65-F5344CB8AC3E}">
        <p14:creationId xmlns:p14="http://schemas.microsoft.com/office/powerpoint/2010/main" val="42829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4127DA-194F-8448-8E3F-FD22FD1C5D2F}" type="slidenum">
              <a:rPr lang="en-US" smtClean="0"/>
              <a:t>25</a:t>
            </a:fld>
            <a:endParaRPr lang="en-US"/>
          </a:p>
        </p:txBody>
      </p:sp>
    </p:spTree>
    <p:extLst>
      <p:ext uri="{BB962C8B-B14F-4D97-AF65-F5344CB8AC3E}">
        <p14:creationId xmlns:p14="http://schemas.microsoft.com/office/powerpoint/2010/main" val="379499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55600" algn="l" rtl="0">
              <a:lnSpc>
                <a:spcPct val="100000"/>
              </a:lnSpc>
              <a:spcBef>
                <a:spcPts val="1600"/>
              </a:spcBef>
              <a:spcAft>
                <a:spcPts val="0"/>
              </a:spcAft>
              <a:buSzPct val="100000"/>
            </a:pPr>
            <a:r>
              <a:rPr lang="en-US" sz="1200" b="0" dirty="0"/>
              <a:t>You can sign in with your existing institution</a:t>
            </a:r>
            <a:r>
              <a:rPr lang="en-US" sz="1200" b="0" baseline="0" dirty="0"/>
              <a:t> credentials. This works for over 5000 institutions globally with no extra work from them. If it doesn’t work for your institution, contact us and we will work out why, and try to resolve it.</a:t>
            </a:r>
            <a:endParaRPr lang="en-US" sz="1200" b="0" dirty="0"/>
          </a:p>
          <a:p>
            <a:endParaRPr lang="en-US" b="0" dirty="0"/>
          </a:p>
        </p:txBody>
      </p:sp>
      <p:sp>
        <p:nvSpPr>
          <p:cNvPr id="4" name="Slide Number Placeholder 3"/>
          <p:cNvSpPr>
            <a:spLocks noGrp="1"/>
          </p:cNvSpPr>
          <p:nvPr>
            <p:ph type="sldNum" sz="quarter" idx="10"/>
          </p:nvPr>
        </p:nvSpPr>
        <p:spPr/>
        <p:txBody>
          <a:bodyPr/>
          <a:lstStyle/>
          <a:p>
            <a:fld id="{544127DA-194F-8448-8E3F-FD22FD1C5D2F}" type="slidenum">
              <a:rPr lang="en-US" smtClean="0"/>
              <a:t>26</a:t>
            </a:fld>
            <a:endParaRPr lang="en-US"/>
          </a:p>
        </p:txBody>
      </p:sp>
    </p:spTree>
    <p:extLst>
      <p:ext uri="{BB962C8B-B14F-4D97-AF65-F5344CB8AC3E}">
        <p14:creationId xmlns:p14="http://schemas.microsoft.com/office/powerpoint/2010/main" val="3103062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Content Placeholder 5"/>
          <p:cNvSpPr>
            <a:spLocks noGrp="1"/>
          </p:cNvSpPr>
          <p:nvPr>
            <p:ph sz="quarter" idx="11" hasCustomPrompt="1"/>
          </p:nvPr>
        </p:nvSpPr>
        <p:spPr>
          <a:xfrm>
            <a:off x="1820985" y="4085487"/>
            <a:ext cx="6713415" cy="509955"/>
          </a:xfrm>
        </p:spPr>
        <p:txBody>
          <a:bodyPr>
            <a:noAutofit/>
          </a:bodyPr>
          <a:lstStyle>
            <a:lvl1pPr marL="0" indent="0" algn="r">
              <a:buFontTx/>
              <a:buNone/>
              <a:defRPr sz="2800" cap="all" spc="90" baseline="0">
                <a:solidFill>
                  <a:schemeClr val="bg1"/>
                </a:solidFill>
              </a:defRPr>
            </a:lvl1pPr>
          </a:lstStyle>
          <a:p>
            <a:pPr lvl="0"/>
            <a:r>
              <a:rPr lang="en-US" dirty="0"/>
              <a:t>Click to edit TITLE a</a:t>
            </a:r>
          </a:p>
        </p:txBody>
      </p:sp>
      <p:sp>
        <p:nvSpPr>
          <p:cNvPr id="9" name="Content Placeholder 5"/>
          <p:cNvSpPr>
            <a:spLocks noGrp="1"/>
          </p:cNvSpPr>
          <p:nvPr>
            <p:ph sz="quarter" idx="12" hasCustomPrompt="1"/>
          </p:nvPr>
        </p:nvSpPr>
        <p:spPr>
          <a:xfrm>
            <a:off x="1820986" y="4616939"/>
            <a:ext cx="6724244" cy="509955"/>
          </a:xfrm>
        </p:spPr>
        <p:txBody>
          <a:bodyPr>
            <a:noAutofit/>
          </a:bodyPr>
          <a:lstStyle>
            <a:lvl1pPr marL="0" indent="0" algn="r">
              <a:buFontTx/>
              <a:buNone/>
              <a:defRPr sz="1800" cap="all" spc="90" baseline="0">
                <a:solidFill>
                  <a:schemeClr val="bg1"/>
                </a:solidFill>
              </a:defRPr>
            </a:lvl1pPr>
          </a:lstStyle>
          <a:p>
            <a:pPr lvl="0"/>
            <a:r>
              <a:rPr lang="en-US" dirty="0"/>
              <a:t>Click to edit </a:t>
            </a:r>
            <a:r>
              <a:rPr lang="en-US" dirty="0" err="1"/>
              <a:t>subTITLE</a:t>
            </a:r>
            <a:r>
              <a:rPr lang="en-US" dirty="0"/>
              <a:t> b</a:t>
            </a:r>
          </a:p>
        </p:txBody>
      </p:sp>
      <p:sp>
        <p:nvSpPr>
          <p:cNvPr id="10" name="Content Placeholder 5"/>
          <p:cNvSpPr>
            <a:spLocks noGrp="1"/>
          </p:cNvSpPr>
          <p:nvPr>
            <p:ph sz="quarter" idx="13" hasCustomPrompt="1"/>
          </p:nvPr>
        </p:nvSpPr>
        <p:spPr>
          <a:xfrm>
            <a:off x="1820986" y="5624145"/>
            <a:ext cx="6724244" cy="509955"/>
          </a:xfrm>
        </p:spPr>
        <p:txBody>
          <a:bodyPr>
            <a:noAutofit/>
          </a:bodyPr>
          <a:lstStyle>
            <a:lvl1pPr marL="0" indent="0" algn="r">
              <a:buFontTx/>
              <a:buNone/>
              <a:defRPr sz="1350" cap="all" spc="90" baseline="0">
                <a:solidFill>
                  <a:schemeClr val="bg1"/>
                </a:solidFill>
              </a:defRPr>
            </a:lvl1pPr>
          </a:lstStyle>
          <a:p>
            <a:pPr lvl="0"/>
            <a:r>
              <a:rPr lang="en-US" dirty="0"/>
              <a:t>CLICK TO EDIT presentation type | Month Day, Year</a:t>
            </a:r>
          </a:p>
        </p:txBody>
      </p:sp>
      <p:sp>
        <p:nvSpPr>
          <p:cNvPr id="12" name="Content Placeholder 5"/>
          <p:cNvSpPr>
            <a:spLocks noGrp="1"/>
          </p:cNvSpPr>
          <p:nvPr>
            <p:ph sz="quarter" idx="14" hasCustomPrompt="1"/>
          </p:nvPr>
        </p:nvSpPr>
        <p:spPr>
          <a:xfrm>
            <a:off x="3735754" y="6193176"/>
            <a:ext cx="3043198" cy="283306"/>
          </a:xfrm>
        </p:spPr>
        <p:txBody>
          <a:bodyPr>
            <a:noAutofit/>
          </a:bodyPr>
          <a:lstStyle>
            <a:lvl1pPr marL="0" indent="0" algn="r">
              <a:buFontTx/>
              <a:buNone/>
              <a:defRPr sz="1270" cap="all" spc="50" baseline="0">
                <a:solidFill>
                  <a:schemeClr val="tx1"/>
                </a:solidFill>
              </a:defRPr>
            </a:lvl1pPr>
          </a:lstStyle>
          <a:p>
            <a:pPr lvl="0"/>
            <a:r>
              <a:rPr lang="en-US" dirty="0"/>
              <a:t>CLICK TO EDIT presenter name</a:t>
            </a:r>
          </a:p>
        </p:txBody>
      </p:sp>
      <p:sp>
        <p:nvSpPr>
          <p:cNvPr id="13" name="Content Placeholder 5"/>
          <p:cNvSpPr>
            <a:spLocks noGrp="1"/>
          </p:cNvSpPr>
          <p:nvPr>
            <p:ph sz="quarter" idx="15" hasCustomPrompt="1"/>
          </p:nvPr>
        </p:nvSpPr>
        <p:spPr>
          <a:xfrm>
            <a:off x="3735754" y="6401541"/>
            <a:ext cx="3043198" cy="269367"/>
          </a:xfrm>
        </p:spPr>
        <p:txBody>
          <a:bodyPr>
            <a:noAutofit/>
          </a:bodyPr>
          <a:lstStyle>
            <a:lvl1pPr marL="0" indent="0" algn="r">
              <a:buFontTx/>
              <a:buNone/>
              <a:defRPr sz="1099" b="0" i="1" cap="none" spc="0" baseline="0">
                <a:solidFill>
                  <a:schemeClr val="tx2"/>
                </a:solidFill>
                <a:latin typeface="Open Sans" charset="0"/>
                <a:ea typeface="Open Sans" charset="0"/>
                <a:cs typeface="Open Sans" charset="0"/>
              </a:defRPr>
            </a:lvl1pPr>
          </a:lstStyle>
          <a:p>
            <a:pPr lvl="0"/>
            <a:r>
              <a:rPr lang="en-US" dirty="0"/>
              <a:t>CLICK TO EDIT presenter title</a:t>
            </a:r>
          </a:p>
        </p:txBody>
      </p:sp>
      <p:sp>
        <p:nvSpPr>
          <p:cNvPr id="14" name="Content Placeholder 5"/>
          <p:cNvSpPr>
            <a:spLocks noGrp="1"/>
          </p:cNvSpPr>
          <p:nvPr>
            <p:ph sz="quarter" idx="16" hasCustomPrompt="1"/>
          </p:nvPr>
        </p:nvSpPr>
        <p:spPr>
          <a:xfrm>
            <a:off x="3735754" y="6605569"/>
            <a:ext cx="3043198" cy="269367"/>
          </a:xfrm>
        </p:spPr>
        <p:txBody>
          <a:bodyPr>
            <a:noAutofit/>
          </a:bodyPr>
          <a:lstStyle>
            <a:lvl1pPr marL="0" indent="0" algn="r">
              <a:buFontTx/>
              <a:buNone/>
              <a:defRPr sz="1000" b="0" i="0" cap="none" spc="0" baseline="0">
                <a:solidFill>
                  <a:schemeClr val="tx2"/>
                </a:solidFill>
                <a:latin typeface="Open Sans" charset="0"/>
                <a:ea typeface="Open Sans" charset="0"/>
                <a:cs typeface="Open Sans" charset="0"/>
              </a:defRPr>
            </a:lvl1pPr>
          </a:lstStyle>
          <a:p>
            <a:pPr lvl="0"/>
            <a:r>
              <a:rPr lang="en-US" dirty="0"/>
              <a:t>CLICK TO EDIT </a:t>
            </a:r>
            <a:r>
              <a:rPr lang="en-US" dirty="0" err="1"/>
              <a:t>orcid.org</a:t>
            </a:r>
            <a:r>
              <a:rPr lang="en-US" dirty="0"/>
              <a:t> | ID#</a:t>
            </a:r>
          </a:p>
        </p:txBody>
      </p:sp>
    </p:spTree>
    <p:extLst>
      <p:ext uri="{BB962C8B-B14F-4D97-AF65-F5344CB8AC3E}">
        <p14:creationId xmlns:p14="http://schemas.microsoft.com/office/powerpoint/2010/main" val="15034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ion (stat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63323"/>
          </a:xfrm>
          <a:prstGeom prst="rect">
            <a:avLst/>
          </a:prstGeom>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text pa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9600" y="405302"/>
            <a:ext cx="7924800" cy="984738"/>
          </a:xfrm>
        </p:spPr>
        <p:txBody>
          <a:bodyPr/>
          <a:lstStyle/>
          <a:p>
            <a:r>
              <a:rPr lang="en-US" dirty="0"/>
              <a:t>Click to edit green header</a:t>
            </a:r>
          </a:p>
        </p:txBody>
      </p:sp>
      <p:sp>
        <p:nvSpPr>
          <p:cNvPr id="9" name="Content Placeholder 8"/>
          <p:cNvSpPr>
            <a:spLocks noGrp="1"/>
          </p:cNvSpPr>
          <p:nvPr>
            <p:ph sz="quarter" idx="13"/>
          </p:nvPr>
        </p:nvSpPr>
        <p:spPr>
          <a:xfrm>
            <a:off x="609600" y="1562100"/>
            <a:ext cx="79248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ernate Head, subhead &amp; body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8"/>
          <p:cNvSpPr>
            <a:spLocks noGrp="1"/>
          </p:cNvSpPr>
          <p:nvPr>
            <p:ph sz="quarter" idx="13" hasCustomPrompt="1"/>
          </p:nvPr>
        </p:nvSpPr>
        <p:spPr>
          <a:xfrm>
            <a:off x="609600" y="1562101"/>
            <a:ext cx="7924800" cy="501162"/>
          </a:xfrm>
        </p:spPr>
        <p:txBody>
          <a:bodyPr>
            <a:normAutofit/>
          </a:bodyPr>
          <a:lstStyle>
            <a:lvl1pPr marL="0" indent="0">
              <a:buNone/>
              <a:defRPr sz="2600" b="1" i="0" cap="all" baseline="0">
                <a:latin typeface="Open Sans Semibold" charset="0"/>
                <a:ea typeface="Open Sans Semibold" charset="0"/>
                <a:cs typeface="Open Sans Semibold" charset="0"/>
              </a:defRPr>
            </a:lvl1pPr>
          </a:lstStyle>
          <a:p>
            <a:pPr lvl="0"/>
            <a:r>
              <a:rPr lang="en-US" dirty="0"/>
              <a:t>Click here to edit Subhead</a:t>
            </a:r>
          </a:p>
        </p:txBody>
      </p:sp>
      <p:sp>
        <p:nvSpPr>
          <p:cNvPr id="6" name="Text Placeholder 5"/>
          <p:cNvSpPr>
            <a:spLocks noGrp="1"/>
          </p:cNvSpPr>
          <p:nvPr>
            <p:ph type="body" sz="quarter" idx="14" hasCustomPrompt="1"/>
          </p:nvPr>
        </p:nvSpPr>
        <p:spPr>
          <a:xfrm>
            <a:off x="890954" y="2172678"/>
            <a:ext cx="7643445" cy="3439136"/>
          </a:xfrm>
        </p:spPr>
        <p:txBody>
          <a:bodyPr>
            <a:normAutofit/>
          </a:bodyPr>
          <a:lstStyle>
            <a:lvl1pPr marL="0" indent="0">
              <a:buFontTx/>
              <a:buNone/>
              <a:defRPr sz="2400" baseline="0"/>
            </a:lvl1pPr>
            <a:lvl2pPr marL="210312" indent="0">
              <a:buFontTx/>
              <a:buNone/>
              <a:defRPr/>
            </a:lvl2pPr>
            <a:lvl3pPr marL="457200" indent="0">
              <a:buFontTx/>
              <a:buNone/>
              <a:defRPr/>
            </a:lvl3pPr>
            <a:lvl4pPr marL="731520" indent="0">
              <a:buFontTx/>
              <a:buNone/>
              <a:defRPr/>
            </a:lvl4pPr>
            <a:lvl5pPr marL="1005840" indent="0">
              <a:buFontTx/>
              <a:buNone/>
              <a:defRPr/>
            </a:lvl5pPr>
          </a:lstStyle>
          <a:p>
            <a:pPr lvl="0"/>
            <a:r>
              <a:rPr lang="en-US" dirty="0"/>
              <a:t>Click to edit text </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ported graphic o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edit grey header</a:t>
            </a:r>
          </a:p>
        </p:txBody>
      </p:sp>
      <p:sp>
        <p:nvSpPr>
          <p:cNvPr id="5" name="Picture Placeholder 4"/>
          <p:cNvSpPr>
            <a:spLocks noGrp="1"/>
          </p:cNvSpPr>
          <p:nvPr>
            <p:ph type="pic" sz="quarter" idx="11" hasCustomPrompt="1"/>
          </p:nvPr>
        </p:nvSpPr>
        <p:spPr>
          <a:xfrm>
            <a:off x="609600" y="1562100"/>
            <a:ext cx="7924800" cy="4572000"/>
          </a:xfrm>
        </p:spPr>
        <p:txBody>
          <a:bodyPr anchor="ctr"/>
          <a:lstStyle>
            <a:lvl1pPr algn="ctr">
              <a:defRPr/>
            </a:lvl1pPr>
          </a:lstStyle>
          <a:p>
            <a:r>
              <a:rPr lang="en-US" dirty="0"/>
              <a:t>Click to add Picture or imported chart</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imag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2341" y="405302"/>
            <a:ext cx="5422887" cy="984738"/>
          </a:xfrm>
        </p:spPr>
        <p:txBody>
          <a:bodyPr/>
          <a:lstStyle/>
          <a:p>
            <a:r>
              <a:rPr lang="en-US" dirty="0"/>
              <a:t>Click to edit green header</a:t>
            </a:r>
          </a:p>
        </p:txBody>
      </p:sp>
      <p:sp>
        <p:nvSpPr>
          <p:cNvPr id="7" name="Content Placeholder 6"/>
          <p:cNvSpPr>
            <a:spLocks noGrp="1"/>
          </p:cNvSpPr>
          <p:nvPr>
            <p:ph sz="quarter" idx="11"/>
          </p:nvPr>
        </p:nvSpPr>
        <p:spPr>
          <a:xfrm>
            <a:off x="3122613" y="1562100"/>
            <a:ext cx="5411787"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hasCustomPrompt="1"/>
          </p:nvPr>
        </p:nvSpPr>
        <p:spPr>
          <a:xfrm>
            <a:off x="0" y="0"/>
            <a:ext cx="3048000" cy="6134100"/>
          </a:xfrm>
          <a:solidFill>
            <a:schemeClr val="bg1"/>
          </a:solidFill>
          <a:ln>
            <a:noFill/>
          </a:ln>
        </p:spPr>
        <p:txBody>
          <a:bodyPr anchor="ctr" anchorCtr="1"/>
          <a:lstStyle>
            <a:lvl1pPr>
              <a:defRPr baseline="0"/>
            </a:lvl1pPr>
          </a:lstStyle>
          <a:p>
            <a:r>
              <a:rPr lang="en-US" dirty="0"/>
              <a:t>Click to add imported image</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9144000" cy="6134100"/>
          </a:xfrm>
        </p:spPr>
        <p:txBody>
          <a:bodyPr anchor="ctr"/>
          <a:lstStyle>
            <a:lvl1pPr algn="ctr">
              <a:defRPr/>
            </a:lvl1pPr>
          </a:lstStyle>
          <a:p>
            <a:r>
              <a:rPr lang="en-US" dirty="0"/>
              <a:t>Click to add photo / image</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7247" y="6223829"/>
            <a:ext cx="1746806" cy="365125"/>
          </a:xfrm>
          <a:prstGeom prst="rect">
            <a:avLst/>
          </a:prstGeom>
        </p:spPr>
        <p:txBody>
          <a:bodyPr/>
          <a:lstStyle/>
          <a:p>
            <a:fld id="{96DFF08F-DC6B-4601-B491-B0F83F6DD2DA}" type="datetimeFigureOut">
              <a:rPr lang="en-US" dirty="0">
                <a:solidFill>
                  <a:srgbClr val="A6CE38"/>
                </a:solidFill>
              </a:rPr>
              <a:pPr/>
              <a:t>7/5/18</a:t>
            </a:fld>
            <a:endParaRPr lang="en-US" dirty="0">
              <a:solidFill>
                <a:srgbClr val="A6CE38"/>
              </a:solidFill>
            </a:endParaRPr>
          </a:p>
        </p:txBody>
      </p:sp>
      <p:sp>
        <p:nvSpPr>
          <p:cNvPr id="5" name="Footer Placeholder 4"/>
          <p:cNvSpPr>
            <a:spLocks noGrp="1"/>
          </p:cNvSpPr>
          <p:nvPr>
            <p:ph type="ftr" sz="quarter" idx="11"/>
          </p:nvPr>
        </p:nvSpPr>
        <p:spPr>
          <a:xfrm>
            <a:off x="2961861" y="6223829"/>
            <a:ext cx="3538331" cy="365125"/>
          </a:xfrm>
          <a:prstGeom prst="rect">
            <a:avLst/>
          </a:prstGeom>
        </p:spPr>
        <p:txBody>
          <a:bodyPr/>
          <a:lstStyle/>
          <a:p>
            <a:endParaRPr lang="en-US" dirty="0">
              <a:solidFill>
                <a:srgbClr val="A6CE38"/>
              </a:solidFill>
            </a:endParaRPr>
          </a:p>
        </p:txBody>
      </p:sp>
      <p:sp>
        <p:nvSpPr>
          <p:cNvPr id="6" name="Slide Number Placeholder 5"/>
          <p:cNvSpPr>
            <a:spLocks noGrp="1"/>
          </p:cNvSpPr>
          <p:nvPr>
            <p:ph type="sldNum" sz="quarter" idx="12"/>
          </p:nvPr>
        </p:nvSpPr>
        <p:spPr>
          <a:xfrm>
            <a:off x="6997148" y="6223829"/>
            <a:ext cx="1279663" cy="365125"/>
          </a:xfrm>
          <a:prstGeom prst="rect">
            <a:avLst/>
          </a:prstGeom>
        </p:spPr>
        <p:txBody>
          <a:bodyPr/>
          <a:lstStyle/>
          <a:p>
            <a:fld id="{4FAB73BC-B049-4115-A692-8D63A059BFB8}" type="slidenum">
              <a:rPr lang="en-US" dirty="0">
                <a:solidFill>
                  <a:srgbClr val="A6CE38"/>
                </a:solidFill>
              </a:rPr>
              <a:pPr/>
              <a:t>‹#›</a:t>
            </a:fld>
            <a:endParaRPr lang="en-US" dirty="0">
              <a:solidFill>
                <a:srgbClr val="A6CE38"/>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311700" y="593366"/>
            <a:ext cx="8520600" cy="7635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GB"/>
              <a:t>‹#›</a:t>
            </a:fld>
            <a:endParaRPr lang="en-GB"/>
          </a:p>
        </p:txBody>
      </p:sp>
    </p:spTree>
    <p:extLst>
      <p:ext uri="{BB962C8B-B14F-4D97-AF65-F5344CB8AC3E}">
        <p14:creationId xmlns:p14="http://schemas.microsoft.com/office/powerpoint/2010/main" val="19680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ion (stat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63323"/>
          </a:xfrm>
          <a:prstGeom prst="rect">
            <a:avLst/>
          </a:prstGeom>
        </p:spPr>
      </p:pic>
    </p:spTree>
    <p:extLst>
      <p:ext uri="{BB962C8B-B14F-4D97-AF65-F5344CB8AC3E}">
        <p14:creationId xmlns:p14="http://schemas.microsoft.com/office/powerpoint/2010/main" val="204272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text pa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9600" y="405302"/>
            <a:ext cx="7924800" cy="984738"/>
          </a:xfrm>
        </p:spPr>
        <p:txBody>
          <a:bodyPr/>
          <a:lstStyle/>
          <a:p>
            <a:r>
              <a:rPr lang="en-US" dirty="0"/>
              <a:t>Click to edit green header</a:t>
            </a:r>
          </a:p>
        </p:txBody>
      </p:sp>
      <p:sp>
        <p:nvSpPr>
          <p:cNvPr id="9" name="Content Placeholder 8"/>
          <p:cNvSpPr>
            <a:spLocks noGrp="1"/>
          </p:cNvSpPr>
          <p:nvPr>
            <p:ph sz="quarter" idx="13"/>
          </p:nvPr>
        </p:nvSpPr>
        <p:spPr>
          <a:xfrm>
            <a:off x="609600" y="1562100"/>
            <a:ext cx="79248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0273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ernate Head, subhead &amp; body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8"/>
          <p:cNvSpPr>
            <a:spLocks noGrp="1"/>
          </p:cNvSpPr>
          <p:nvPr>
            <p:ph sz="quarter" idx="13" hasCustomPrompt="1"/>
          </p:nvPr>
        </p:nvSpPr>
        <p:spPr>
          <a:xfrm>
            <a:off x="609600" y="1562101"/>
            <a:ext cx="7924800" cy="501162"/>
          </a:xfrm>
        </p:spPr>
        <p:txBody>
          <a:bodyPr>
            <a:normAutofit/>
          </a:bodyPr>
          <a:lstStyle>
            <a:lvl1pPr marL="0" indent="0">
              <a:buNone/>
              <a:defRPr sz="2600" b="1" i="0" cap="all" baseline="0">
                <a:latin typeface="Open Sans Semibold" charset="0"/>
                <a:ea typeface="Open Sans Semibold" charset="0"/>
                <a:cs typeface="Open Sans Semibold" charset="0"/>
              </a:defRPr>
            </a:lvl1pPr>
          </a:lstStyle>
          <a:p>
            <a:pPr lvl="0"/>
            <a:r>
              <a:rPr lang="en-US" dirty="0"/>
              <a:t>Click here to edit Subhead</a:t>
            </a:r>
          </a:p>
        </p:txBody>
      </p:sp>
      <p:sp>
        <p:nvSpPr>
          <p:cNvPr id="6" name="Text Placeholder 5"/>
          <p:cNvSpPr>
            <a:spLocks noGrp="1"/>
          </p:cNvSpPr>
          <p:nvPr>
            <p:ph type="body" sz="quarter" idx="14" hasCustomPrompt="1"/>
          </p:nvPr>
        </p:nvSpPr>
        <p:spPr>
          <a:xfrm>
            <a:off x="890954" y="2172678"/>
            <a:ext cx="7643445" cy="3439136"/>
          </a:xfrm>
        </p:spPr>
        <p:txBody>
          <a:bodyPr>
            <a:normAutofit/>
          </a:bodyPr>
          <a:lstStyle>
            <a:lvl1pPr marL="0" indent="0">
              <a:buFontTx/>
              <a:buNone/>
              <a:defRPr sz="2400" baseline="0"/>
            </a:lvl1pPr>
            <a:lvl2pPr marL="210312" indent="0">
              <a:buFontTx/>
              <a:buNone/>
              <a:defRPr/>
            </a:lvl2pPr>
            <a:lvl3pPr marL="457200" indent="0">
              <a:buFontTx/>
              <a:buNone/>
              <a:defRPr/>
            </a:lvl3pPr>
            <a:lvl4pPr marL="731520" indent="0">
              <a:buFontTx/>
              <a:buNone/>
              <a:defRPr/>
            </a:lvl4pPr>
            <a:lvl5pPr marL="1005840" indent="0">
              <a:buFontTx/>
              <a:buNone/>
              <a:defRPr/>
            </a:lvl5pPr>
          </a:lstStyle>
          <a:p>
            <a:pPr lvl="0"/>
            <a:r>
              <a:rPr lang="en-US" dirty="0"/>
              <a:t>Click to edit text </a:t>
            </a:r>
          </a:p>
        </p:txBody>
      </p:sp>
    </p:spTree>
    <p:extLst>
      <p:ext uri="{BB962C8B-B14F-4D97-AF65-F5344CB8AC3E}">
        <p14:creationId xmlns:p14="http://schemas.microsoft.com/office/powerpoint/2010/main" val="207468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ported graphic o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edit grey header</a:t>
            </a:r>
          </a:p>
        </p:txBody>
      </p:sp>
      <p:sp>
        <p:nvSpPr>
          <p:cNvPr id="5" name="Picture Placeholder 4"/>
          <p:cNvSpPr>
            <a:spLocks noGrp="1"/>
          </p:cNvSpPr>
          <p:nvPr>
            <p:ph type="pic" sz="quarter" idx="11" hasCustomPrompt="1"/>
          </p:nvPr>
        </p:nvSpPr>
        <p:spPr>
          <a:xfrm>
            <a:off x="609600" y="1562100"/>
            <a:ext cx="7924800" cy="4572000"/>
          </a:xfrm>
        </p:spPr>
        <p:txBody>
          <a:bodyPr anchor="ctr"/>
          <a:lstStyle>
            <a:lvl1pPr algn="ctr">
              <a:defRPr/>
            </a:lvl1pPr>
          </a:lstStyle>
          <a:p>
            <a:r>
              <a:rPr lang="en-US" dirty="0"/>
              <a:t>Click to add Picture or imported chart</a:t>
            </a:r>
          </a:p>
        </p:txBody>
      </p:sp>
    </p:spTree>
    <p:extLst>
      <p:ext uri="{BB962C8B-B14F-4D97-AF65-F5344CB8AC3E}">
        <p14:creationId xmlns:p14="http://schemas.microsoft.com/office/powerpoint/2010/main" val="211300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 imag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2341" y="405302"/>
            <a:ext cx="5422887" cy="984738"/>
          </a:xfrm>
        </p:spPr>
        <p:txBody>
          <a:bodyPr/>
          <a:lstStyle/>
          <a:p>
            <a:r>
              <a:rPr lang="en-US" dirty="0"/>
              <a:t>Click to edit green header</a:t>
            </a:r>
          </a:p>
        </p:txBody>
      </p:sp>
      <p:sp>
        <p:nvSpPr>
          <p:cNvPr id="7" name="Content Placeholder 6"/>
          <p:cNvSpPr>
            <a:spLocks noGrp="1"/>
          </p:cNvSpPr>
          <p:nvPr>
            <p:ph sz="quarter" idx="11"/>
          </p:nvPr>
        </p:nvSpPr>
        <p:spPr>
          <a:xfrm>
            <a:off x="3122613" y="1562100"/>
            <a:ext cx="5411787"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hasCustomPrompt="1"/>
          </p:nvPr>
        </p:nvSpPr>
        <p:spPr>
          <a:xfrm>
            <a:off x="0" y="0"/>
            <a:ext cx="3048000" cy="6134100"/>
          </a:xfrm>
          <a:solidFill>
            <a:schemeClr val="bg1"/>
          </a:solidFill>
          <a:ln>
            <a:noFill/>
          </a:ln>
        </p:spPr>
        <p:txBody>
          <a:bodyPr anchor="ctr" anchorCtr="1"/>
          <a:lstStyle>
            <a:lvl1pPr>
              <a:defRPr baseline="0"/>
            </a:lvl1pPr>
          </a:lstStyle>
          <a:p>
            <a:r>
              <a:rPr lang="en-US" dirty="0"/>
              <a:t>Click to add imported image</a:t>
            </a:r>
          </a:p>
        </p:txBody>
      </p:sp>
    </p:spTree>
    <p:extLst>
      <p:ext uri="{BB962C8B-B14F-4D97-AF65-F5344CB8AC3E}">
        <p14:creationId xmlns:p14="http://schemas.microsoft.com/office/powerpoint/2010/main" val="81337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9144000" cy="6134100"/>
          </a:xfrm>
        </p:spPr>
        <p:txBody>
          <a:bodyPr anchor="ctr"/>
          <a:lstStyle>
            <a:lvl1pPr algn="ctr">
              <a:defRPr/>
            </a:lvl1pPr>
          </a:lstStyle>
          <a:p>
            <a:r>
              <a:rPr lang="en-US" dirty="0"/>
              <a:t>Click to add photo / image</a:t>
            </a:r>
          </a:p>
        </p:txBody>
      </p:sp>
    </p:spTree>
    <p:extLst>
      <p:ext uri="{BB962C8B-B14F-4D97-AF65-F5344CB8AC3E}">
        <p14:creationId xmlns:p14="http://schemas.microsoft.com/office/powerpoint/2010/main" val="45194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7247" y="6223829"/>
            <a:ext cx="1746806" cy="365125"/>
          </a:xfrm>
          <a:prstGeom prst="rect">
            <a:avLst/>
          </a:prstGeom>
        </p:spPr>
        <p:txBody>
          <a:bodyPr/>
          <a:lstStyle/>
          <a:p>
            <a:fld id="{96DFF08F-DC6B-4601-B491-B0F83F6DD2DA}" type="datetimeFigureOut">
              <a:rPr lang="en-US" dirty="0"/>
              <a:t>7/5/18</a:t>
            </a:fld>
            <a:endParaRPr lang="en-US" dirty="0"/>
          </a:p>
        </p:txBody>
      </p:sp>
      <p:sp>
        <p:nvSpPr>
          <p:cNvPr id="5" name="Footer Placeholder 4"/>
          <p:cNvSpPr>
            <a:spLocks noGrp="1"/>
          </p:cNvSpPr>
          <p:nvPr>
            <p:ph type="ftr" sz="quarter" idx="11"/>
          </p:nvPr>
        </p:nvSpPr>
        <p:spPr>
          <a:xfrm>
            <a:off x="2961861" y="6223829"/>
            <a:ext cx="353833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97148" y="6223829"/>
            <a:ext cx="1279663"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02136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Content Placeholder 5"/>
          <p:cNvSpPr>
            <a:spLocks noGrp="1"/>
          </p:cNvSpPr>
          <p:nvPr>
            <p:ph sz="quarter" idx="11" hasCustomPrompt="1"/>
          </p:nvPr>
        </p:nvSpPr>
        <p:spPr>
          <a:xfrm>
            <a:off x="1820985" y="4085487"/>
            <a:ext cx="6713415" cy="509955"/>
          </a:xfrm>
        </p:spPr>
        <p:txBody>
          <a:bodyPr>
            <a:noAutofit/>
          </a:bodyPr>
          <a:lstStyle>
            <a:lvl1pPr marL="0" indent="0" algn="r">
              <a:buFontTx/>
              <a:buNone/>
              <a:defRPr sz="2800" cap="all" spc="90" baseline="0">
                <a:solidFill>
                  <a:schemeClr val="bg1"/>
                </a:solidFill>
              </a:defRPr>
            </a:lvl1pPr>
          </a:lstStyle>
          <a:p>
            <a:pPr lvl="0"/>
            <a:r>
              <a:rPr lang="en-US" dirty="0"/>
              <a:t>Click to edit TITLE a</a:t>
            </a:r>
          </a:p>
        </p:txBody>
      </p:sp>
      <p:sp>
        <p:nvSpPr>
          <p:cNvPr id="9" name="Content Placeholder 5"/>
          <p:cNvSpPr>
            <a:spLocks noGrp="1"/>
          </p:cNvSpPr>
          <p:nvPr>
            <p:ph sz="quarter" idx="12" hasCustomPrompt="1"/>
          </p:nvPr>
        </p:nvSpPr>
        <p:spPr>
          <a:xfrm>
            <a:off x="1820986" y="4616939"/>
            <a:ext cx="6724244" cy="509955"/>
          </a:xfrm>
        </p:spPr>
        <p:txBody>
          <a:bodyPr>
            <a:noAutofit/>
          </a:bodyPr>
          <a:lstStyle>
            <a:lvl1pPr marL="0" indent="0" algn="r">
              <a:buFontTx/>
              <a:buNone/>
              <a:defRPr sz="1800" cap="all" spc="90" baseline="0">
                <a:solidFill>
                  <a:schemeClr val="bg1"/>
                </a:solidFill>
              </a:defRPr>
            </a:lvl1pPr>
          </a:lstStyle>
          <a:p>
            <a:pPr lvl="0"/>
            <a:r>
              <a:rPr lang="en-US" dirty="0"/>
              <a:t>Click to edit </a:t>
            </a:r>
            <a:r>
              <a:rPr lang="en-US" dirty="0" err="1"/>
              <a:t>subTITLE</a:t>
            </a:r>
            <a:r>
              <a:rPr lang="en-US" dirty="0"/>
              <a:t> b</a:t>
            </a:r>
          </a:p>
        </p:txBody>
      </p:sp>
      <p:sp>
        <p:nvSpPr>
          <p:cNvPr id="10" name="Content Placeholder 5"/>
          <p:cNvSpPr>
            <a:spLocks noGrp="1"/>
          </p:cNvSpPr>
          <p:nvPr>
            <p:ph sz="quarter" idx="13" hasCustomPrompt="1"/>
          </p:nvPr>
        </p:nvSpPr>
        <p:spPr>
          <a:xfrm>
            <a:off x="1820986" y="5624145"/>
            <a:ext cx="6724244" cy="509955"/>
          </a:xfrm>
        </p:spPr>
        <p:txBody>
          <a:bodyPr>
            <a:noAutofit/>
          </a:bodyPr>
          <a:lstStyle>
            <a:lvl1pPr marL="0" indent="0" algn="r">
              <a:buFontTx/>
              <a:buNone/>
              <a:defRPr sz="1350" cap="all" spc="90" baseline="0">
                <a:solidFill>
                  <a:schemeClr val="bg1"/>
                </a:solidFill>
              </a:defRPr>
            </a:lvl1pPr>
          </a:lstStyle>
          <a:p>
            <a:pPr lvl="0"/>
            <a:r>
              <a:rPr lang="en-US" dirty="0"/>
              <a:t>CLICK TO EDIT presentation type | Month Day, Year</a:t>
            </a:r>
          </a:p>
        </p:txBody>
      </p:sp>
      <p:sp>
        <p:nvSpPr>
          <p:cNvPr id="12" name="Content Placeholder 5"/>
          <p:cNvSpPr>
            <a:spLocks noGrp="1"/>
          </p:cNvSpPr>
          <p:nvPr>
            <p:ph sz="quarter" idx="14" hasCustomPrompt="1"/>
          </p:nvPr>
        </p:nvSpPr>
        <p:spPr>
          <a:xfrm>
            <a:off x="3735754" y="6193176"/>
            <a:ext cx="3043198" cy="283306"/>
          </a:xfrm>
        </p:spPr>
        <p:txBody>
          <a:bodyPr>
            <a:noAutofit/>
          </a:bodyPr>
          <a:lstStyle>
            <a:lvl1pPr marL="0" indent="0" algn="r">
              <a:buFontTx/>
              <a:buNone/>
              <a:defRPr sz="1270" cap="all" spc="50" baseline="0">
                <a:solidFill>
                  <a:schemeClr val="tx1"/>
                </a:solidFill>
              </a:defRPr>
            </a:lvl1pPr>
          </a:lstStyle>
          <a:p>
            <a:pPr lvl="0"/>
            <a:r>
              <a:rPr lang="en-US" dirty="0"/>
              <a:t>CLICK TO EDIT presenter name</a:t>
            </a:r>
          </a:p>
        </p:txBody>
      </p:sp>
      <p:sp>
        <p:nvSpPr>
          <p:cNvPr id="13" name="Content Placeholder 5"/>
          <p:cNvSpPr>
            <a:spLocks noGrp="1"/>
          </p:cNvSpPr>
          <p:nvPr>
            <p:ph sz="quarter" idx="15" hasCustomPrompt="1"/>
          </p:nvPr>
        </p:nvSpPr>
        <p:spPr>
          <a:xfrm>
            <a:off x="3735754" y="6401541"/>
            <a:ext cx="3043198" cy="269367"/>
          </a:xfrm>
        </p:spPr>
        <p:txBody>
          <a:bodyPr>
            <a:noAutofit/>
          </a:bodyPr>
          <a:lstStyle>
            <a:lvl1pPr marL="0" indent="0" algn="r">
              <a:buFontTx/>
              <a:buNone/>
              <a:defRPr sz="1099" b="0" i="1" cap="none" spc="0" baseline="0">
                <a:solidFill>
                  <a:schemeClr val="tx2"/>
                </a:solidFill>
                <a:latin typeface="Open Sans" charset="0"/>
                <a:ea typeface="Open Sans" charset="0"/>
                <a:cs typeface="Open Sans" charset="0"/>
              </a:defRPr>
            </a:lvl1pPr>
          </a:lstStyle>
          <a:p>
            <a:pPr lvl="0"/>
            <a:r>
              <a:rPr lang="en-US" dirty="0"/>
              <a:t>CLICK TO EDIT presenter title</a:t>
            </a:r>
          </a:p>
        </p:txBody>
      </p:sp>
      <p:sp>
        <p:nvSpPr>
          <p:cNvPr id="14" name="Content Placeholder 5"/>
          <p:cNvSpPr>
            <a:spLocks noGrp="1"/>
          </p:cNvSpPr>
          <p:nvPr>
            <p:ph sz="quarter" idx="16" hasCustomPrompt="1"/>
          </p:nvPr>
        </p:nvSpPr>
        <p:spPr>
          <a:xfrm>
            <a:off x="3735754" y="6605569"/>
            <a:ext cx="3043198" cy="269367"/>
          </a:xfrm>
        </p:spPr>
        <p:txBody>
          <a:bodyPr>
            <a:noAutofit/>
          </a:bodyPr>
          <a:lstStyle>
            <a:lvl1pPr marL="0" indent="0" algn="r">
              <a:buFontTx/>
              <a:buNone/>
              <a:defRPr sz="1000" b="0" i="0" cap="none" spc="0" baseline="0">
                <a:solidFill>
                  <a:schemeClr val="tx2"/>
                </a:solidFill>
                <a:latin typeface="Open Sans" charset="0"/>
                <a:ea typeface="Open Sans" charset="0"/>
                <a:cs typeface="Open Sans" charset="0"/>
              </a:defRPr>
            </a:lvl1pPr>
          </a:lstStyle>
          <a:p>
            <a:pPr lvl="0"/>
            <a:r>
              <a:rPr lang="en-US" dirty="0"/>
              <a:t>CLICK TO EDIT </a:t>
            </a:r>
            <a:r>
              <a:rPr lang="en-US" dirty="0" err="1"/>
              <a:t>orcid.org</a:t>
            </a:r>
            <a:r>
              <a:rPr lang="en-US" dirty="0"/>
              <a:t> | ID#</a:t>
            </a:r>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theme" Target="../theme/theme2.xml"/><Relationship Id="rId11" Type="http://schemas.openxmlformats.org/officeDocument/2006/relationships/image" Target="../media/image1.jpe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6126480"/>
            <a:ext cx="9144000"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noChangeAspect="1"/>
          </p:cNvSpPr>
          <p:nvPr>
            <p:ph type="body" idx="1"/>
          </p:nvPr>
        </p:nvSpPr>
        <p:spPr>
          <a:xfrm>
            <a:off x="609599" y="1578708"/>
            <a:ext cx="7935629" cy="4286833"/>
          </a:xfrm>
          <a:prstGeom prst="rect">
            <a:avLst/>
          </a:prstGeom>
        </p:spPr>
        <p:txBody>
          <a:bodyPr vert="horz" lIns="91440" tIns="45720" rIns="91440" bIns="45720" rtlCol="0">
            <a:normAutofit/>
          </a:bodyPr>
          <a:lstStyle/>
          <a:p>
            <a:pPr lvl="0"/>
            <a:r>
              <a:rPr lang="en-US" dirty="0"/>
              <a:t>Bullet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609599" y="405302"/>
            <a:ext cx="7935629" cy="984738"/>
          </a:xfrm>
          <a:prstGeom prst="rect">
            <a:avLst/>
          </a:prstGeom>
        </p:spPr>
        <p:txBody>
          <a:bodyPr vert="horz" lIns="91440" tIns="45720" rIns="91440" bIns="45720" rtlCol="0" anchor="b">
            <a:noAutofit/>
          </a:bodyPr>
          <a:lstStyle/>
          <a:p>
            <a:r>
              <a:rPr lang="en-US" dirty="0"/>
              <a:t>Green Header</a:t>
            </a:r>
          </a:p>
        </p:txBody>
      </p:sp>
      <p:pic>
        <p:nvPicPr>
          <p:cNvPr id="10" name="Picture 9"/>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61950" y="6258626"/>
            <a:ext cx="495300" cy="495300"/>
          </a:xfrm>
          <a:prstGeom prst="rect">
            <a:avLst/>
          </a:prstGeom>
        </p:spPr>
      </p:pic>
      <p:cxnSp>
        <p:nvCxnSpPr>
          <p:cNvPr id="12" name="Straight Connector 11"/>
          <p:cNvCxnSpPr/>
          <p:nvPr userDrawn="1"/>
        </p:nvCxnSpPr>
        <p:spPr>
          <a:xfrm>
            <a:off x="-27709" y="6139182"/>
            <a:ext cx="924296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917487"/>
      </p:ext>
    </p:extLst>
  </p:cSld>
  <p:clrMap bg1="lt1" tx1="dk1" bg2="lt2" tx2="dk2" accent1="accent1" accent2="accent2" accent3="accent3" accent4="accent4" accent5="accent5" accent6="accent6" hlink="hlink" folHlink="folHlink"/>
  <p:sldLayoutIdLst>
    <p:sldLayoutId id="2147483664" r:id="rId1"/>
    <p:sldLayoutId id="2147483669" r:id="rId2"/>
    <p:sldLayoutId id="2147483661" r:id="rId3"/>
    <p:sldLayoutId id="2147483668" r:id="rId4"/>
    <p:sldLayoutId id="2147483665" r:id="rId5"/>
    <p:sldLayoutId id="2147483666" r:id="rId6"/>
    <p:sldLayoutId id="2147483667" r:id="rId7"/>
    <p:sldLayoutId id="2147483670" r:id="rId8"/>
  </p:sldLayoutIdLst>
  <p:hf hdr="0" ftr="0" dt="0"/>
  <p:txStyles>
    <p:titleStyle>
      <a:lvl1pPr algn="l" defTabSz="914400" rtl="0" eaLnBrk="1" latinLnBrk="0" hangingPunct="1">
        <a:lnSpc>
          <a:spcPts val="4000"/>
        </a:lnSpc>
        <a:spcBef>
          <a:spcPct val="0"/>
        </a:spcBef>
        <a:buNone/>
        <a:defRPr sz="4000" b="1" i="0" kern="1200" cap="all" spc="0" baseline="0">
          <a:solidFill>
            <a:schemeClr val="tx1"/>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kern="1200" cap="none"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3864" userDrawn="1">
          <p15:clr>
            <a:srgbClr val="5ACBF0"/>
          </p15:clr>
        </p15:guide>
        <p15:guide id="2" pos="384" userDrawn="1">
          <p15:clr>
            <a:srgbClr val="5ACBF0"/>
          </p15:clr>
        </p15:guide>
        <p15:guide id="3" pos="5376" userDrawn="1">
          <p15:clr>
            <a:srgbClr val="5ACBF0"/>
          </p15:clr>
        </p15:guide>
        <p15:guide id="4" pos="1920" userDrawn="1">
          <p15:clr>
            <a:srgbClr val="5ACBF0"/>
          </p15:clr>
        </p15:guide>
        <p15:guide id="5" pos="3840" userDrawn="1">
          <p15:clr>
            <a:srgbClr val="5ACBF0"/>
          </p15:clr>
        </p15:guide>
        <p15:guide id="6" orient="horz" pos="984" userDrawn="1">
          <p15:clr>
            <a:srgbClr val="5ACBF0"/>
          </p15:clr>
        </p15:guide>
        <p15:guide id="7" orient="horz" pos="864" userDrawn="1">
          <p15:clr>
            <a:srgbClr val="5ACBF0"/>
          </p15:clr>
        </p15:guide>
        <p15:guide id="8"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6126480"/>
            <a:ext cx="9144000"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noChangeAspect="1"/>
          </p:cNvSpPr>
          <p:nvPr>
            <p:ph type="body" idx="1"/>
          </p:nvPr>
        </p:nvSpPr>
        <p:spPr>
          <a:xfrm>
            <a:off x="609599" y="1578708"/>
            <a:ext cx="7935629" cy="4286833"/>
          </a:xfrm>
          <a:prstGeom prst="rect">
            <a:avLst/>
          </a:prstGeom>
        </p:spPr>
        <p:txBody>
          <a:bodyPr vert="horz" lIns="91440" tIns="45720" rIns="91440" bIns="45720" rtlCol="0">
            <a:normAutofit/>
          </a:bodyPr>
          <a:lstStyle/>
          <a:p>
            <a:pPr lvl="0"/>
            <a:r>
              <a:rPr lang="en-US" dirty="0"/>
              <a:t>Bullet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609599" y="405302"/>
            <a:ext cx="7935629" cy="984738"/>
          </a:xfrm>
          <a:prstGeom prst="rect">
            <a:avLst/>
          </a:prstGeom>
        </p:spPr>
        <p:txBody>
          <a:bodyPr vert="horz" lIns="91440" tIns="45720" rIns="91440" bIns="45720" rtlCol="0" anchor="b">
            <a:noAutofit/>
          </a:bodyPr>
          <a:lstStyle/>
          <a:p>
            <a:r>
              <a:rPr lang="en-US" dirty="0"/>
              <a:t>Green Header</a:t>
            </a:r>
          </a:p>
        </p:txBody>
      </p:sp>
      <p:pic>
        <p:nvPicPr>
          <p:cNvPr id="10" name="Picture 9"/>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61950" y="6258626"/>
            <a:ext cx="495300" cy="495300"/>
          </a:xfrm>
          <a:prstGeom prst="rect">
            <a:avLst/>
          </a:prstGeom>
        </p:spPr>
      </p:pic>
      <p:cxnSp>
        <p:nvCxnSpPr>
          <p:cNvPr id="12" name="Straight Connector 11"/>
          <p:cNvCxnSpPr/>
          <p:nvPr userDrawn="1"/>
        </p:nvCxnSpPr>
        <p:spPr>
          <a:xfrm>
            <a:off x="-27709" y="6139182"/>
            <a:ext cx="924296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1249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8" r:id="rId9"/>
  </p:sldLayoutIdLst>
  <p:hf hdr="0" ftr="0" dt="0"/>
  <p:txStyles>
    <p:titleStyle>
      <a:lvl1pPr algn="l" defTabSz="914400" rtl="0" eaLnBrk="1" latinLnBrk="0" hangingPunct="1">
        <a:lnSpc>
          <a:spcPts val="4000"/>
        </a:lnSpc>
        <a:spcBef>
          <a:spcPct val="0"/>
        </a:spcBef>
        <a:buNone/>
        <a:defRPr sz="4000" b="1" i="0" kern="1200" cap="all" spc="0" baseline="0">
          <a:solidFill>
            <a:schemeClr val="tx1"/>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kern="1200" cap="none"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s://orcid.org/content/requiring-orcid-publication-workflows-open-letter" TargetMode="External"/><Relationship Id="rId5" Type="http://schemas.openxmlformats.org/officeDocument/2006/relationships/hyperlink" Target="https://orcid.org/content/journal-article-display-guidelines" TargetMode="External"/><Relationship Id="rId6" Type="http://schemas.openxmlformats.org/officeDocument/2006/relationships/hyperlink" Target="https://orcid.org/blog/2017/08/01/orcid-in-books" TargetMode="External"/><Relationship Id="rId7" Type="http://schemas.openxmlformats.org/officeDocument/2006/relationships/hyperlink" Target="https://orcid.org/content/user-facilities-and-publications-working-group" TargetMode="External"/><Relationship Id="rId8"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hyperlink" Target="https://orcid.org/content/user-facilities-and-publications-working-group" TargetMode="External"/><Relationship Id="rId4" Type="http://schemas.openxmlformats.org/officeDocument/2006/relationships/hyperlink" Target="https://orcid.org/content/trust-working-group" TargetMode="External"/><Relationship Id="rId5" Type="http://schemas.openxmlformats.org/officeDocument/2006/relationships/image" Target="../media/image12.png"/><Relationship Id="rId6" Type="http://schemas.openxmlformats.org/officeDocument/2006/relationships/hyperlink" Target="https://orcid.org/blog/2018/06/13/assertion-assurance-pathways-what-are-they-and-why-do-they-matter" TargetMode="External"/><Relationship Id="rId1" Type="http://schemas.openxmlformats.org/officeDocument/2006/relationships/slideLayout" Target="../slideLayouts/slideLayout11.xml"/><Relationship Id="rId2" Type="http://schemas.openxmlformats.org/officeDocument/2006/relationships/hyperlink" Target="https://orcid.org/blog/2017/10/04/building-information-infrastructure-research-institut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6.png"/><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hyperlink" Target="https://orcid.org/content/user-facilities-and-publications-working-group" TargetMode="External"/><Relationship Id="rId4" Type="http://schemas.openxmlformats.org/officeDocument/2006/relationships/image" Target="../media/image12.png"/><Relationship Id="rId1" Type="http://schemas.openxmlformats.org/officeDocument/2006/relationships/slideLayout" Target="../slideLayouts/slideLayout11.xml"/><Relationship Id="rId2" Type="http://schemas.openxmlformats.org/officeDocument/2006/relationships/hyperlink" Target="https://orcid.org/organizations/funders/orbi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orcid.org/about/membership" TargetMode="External"/><Relationship Id="rId4" Type="http://schemas.openxmlformats.org/officeDocument/2006/relationships/hyperlink" Target="https://orcid.org/organizations/research-orgs/resources" TargetMode="External"/><Relationship Id="rId1" Type="http://schemas.openxmlformats.org/officeDocument/2006/relationships/slideLayout" Target="../slideLayouts/slideLayout11.xml"/><Relationship Id="rId2" Type="http://schemas.openxmlformats.org/officeDocument/2006/relationships/hyperlink" Target="https://doi.org/10.23640/07243.5623750.v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png"/><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1" Type="http://schemas.openxmlformats.org/officeDocument/2006/relationships/hyperlink" Target="http://orcid.org/0000-0002-0036-9460" TargetMode="External"/><Relationship Id="rId12" Type="http://schemas.openxmlformats.org/officeDocument/2006/relationships/hyperlink" Target="http://orcid.org/0000-0002-2123-6317" TargetMode="External"/><Relationship Id="rId13" Type="http://schemas.openxmlformats.org/officeDocument/2006/relationships/hyperlink" Target="http://orcid.org/0000-0002-8462-4579" TargetMode="External"/><Relationship Id="rId14" Type="http://schemas.openxmlformats.org/officeDocument/2006/relationships/hyperlink" Target="http://orcid.org/0000-0002-9990-7299" TargetMode="External"/><Relationship Id="rId15" Type="http://schemas.openxmlformats.org/officeDocument/2006/relationships/hyperlink" Target="http://orcid.org/0000-0002-5031-4935" TargetMode="External"/><Relationship Id="rId16" Type="http://schemas.openxmlformats.org/officeDocument/2006/relationships/hyperlink" Target="https://docs.google.com/document/d/1tHloldKv3E1NsMXSoS7tDLv9-jBP6Y0aGP6ZnXkoAw8/edit" TargetMode="External"/><Relationship Id="rId17" Type="http://schemas.openxmlformats.org/officeDocument/2006/relationships/hyperlink" Target="https://orcid.org/content/user-facilities-and-publications-working-group" TargetMode="External"/><Relationship Id="rId18" Type="http://schemas.openxmlformats.org/officeDocument/2006/relationships/hyperlink" Target="https://doi.org/10.23640/07243.5623750.v1" TargetMode="External"/><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hyperlink" Target="http://orcid.org/0000-0001-5109-3700" TargetMode="External"/><Relationship Id="rId4" Type="http://schemas.openxmlformats.org/officeDocument/2006/relationships/hyperlink" Target="http://orcid.org/0000-0002-9012-1425" TargetMode="External"/><Relationship Id="rId5" Type="http://schemas.openxmlformats.org/officeDocument/2006/relationships/hyperlink" Target="http://orcid.org/0000-0002-4873-6362" TargetMode="External"/><Relationship Id="rId6" Type="http://schemas.openxmlformats.org/officeDocument/2006/relationships/hyperlink" Target="http://orcid.org/0000-0001-5919-8670" TargetMode="External"/><Relationship Id="rId7" Type="http://schemas.openxmlformats.org/officeDocument/2006/relationships/hyperlink" Target="http://orcid.org/0000-0002-0483-3021" TargetMode="External"/><Relationship Id="rId8" Type="http://schemas.openxmlformats.org/officeDocument/2006/relationships/hyperlink" Target="https://orcid.org/0000-0001-6056-2038" TargetMode="External"/><Relationship Id="rId9" Type="http://schemas.openxmlformats.org/officeDocument/2006/relationships/hyperlink" Target="http://orcid.org/0000-0001-8278-6729" TargetMode="External"/><Relationship Id="rId10" Type="http://schemas.openxmlformats.org/officeDocument/2006/relationships/hyperlink" Target="http://orcid.org/0000-0001-6560-038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169216" y="1973314"/>
            <a:ext cx="8679305" cy="2043113"/>
          </a:xfrm>
        </p:spPr>
        <p:txBody>
          <a:bodyPr/>
          <a:lstStyle/>
          <a:p>
            <a:pPr>
              <a:spcBef>
                <a:spcPts val="0"/>
              </a:spcBef>
              <a:spcAft>
                <a:spcPts val="0"/>
              </a:spcAft>
            </a:pPr>
            <a:r>
              <a:rPr lang="en-US" sz="3200" b="1" dirty="0"/>
              <a:t>Infrastructure FOR OPEN RESEARCH</a:t>
            </a:r>
            <a:endParaRPr lang="en-US" sz="1200" cap="none" dirty="0"/>
          </a:p>
          <a:p>
            <a:pPr>
              <a:spcBef>
                <a:spcPts val="0"/>
              </a:spcBef>
              <a:spcAft>
                <a:spcPts val="0"/>
              </a:spcAft>
            </a:pPr>
            <a:endParaRPr lang="en-US" sz="1200" cap="none" dirty="0"/>
          </a:p>
          <a:p>
            <a:pPr>
              <a:spcBef>
                <a:spcPts val="0"/>
              </a:spcBef>
              <a:spcAft>
                <a:spcPts val="0"/>
              </a:spcAft>
            </a:pPr>
            <a:endParaRPr lang="en-US" sz="1200" cap="none" dirty="0"/>
          </a:p>
          <a:p>
            <a:pPr>
              <a:spcBef>
                <a:spcPts val="0"/>
              </a:spcBef>
              <a:spcAft>
                <a:spcPts val="0"/>
              </a:spcAft>
            </a:pPr>
            <a:endParaRPr lang="en-US" sz="1200" cap="none" dirty="0"/>
          </a:p>
          <a:p>
            <a:pPr>
              <a:spcBef>
                <a:spcPts val="0"/>
              </a:spcBef>
              <a:spcAft>
                <a:spcPts val="0"/>
              </a:spcAft>
            </a:pPr>
            <a:endParaRPr lang="en-US" sz="1200" cap="none" dirty="0"/>
          </a:p>
          <a:p>
            <a:pPr>
              <a:spcBef>
                <a:spcPts val="0"/>
              </a:spcBef>
              <a:spcAft>
                <a:spcPts val="0"/>
              </a:spcAft>
            </a:pPr>
            <a:endParaRPr lang="en-US" sz="1200" cap="none" dirty="0"/>
          </a:p>
          <a:p>
            <a:pPr>
              <a:spcBef>
                <a:spcPts val="0"/>
              </a:spcBef>
              <a:spcAft>
                <a:spcPts val="0"/>
              </a:spcAft>
            </a:pPr>
            <a:r>
              <a:rPr lang="en-US" sz="1200" cap="none" dirty="0"/>
              <a:t>Laure </a:t>
            </a:r>
            <a:r>
              <a:rPr lang="en-US" sz="1200" cap="none" dirty="0" err="1"/>
              <a:t>Haak</a:t>
            </a:r>
            <a:endParaRPr lang="en-US" sz="1200" cap="none" dirty="0"/>
          </a:p>
          <a:p>
            <a:pPr>
              <a:spcBef>
                <a:spcPts val="0"/>
              </a:spcBef>
              <a:spcAft>
                <a:spcPts val="0"/>
              </a:spcAft>
            </a:pPr>
            <a:r>
              <a:rPr lang="en-US" sz="1200" cap="none" dirty="0"/>
              <a:t>Executive Director</a:t>
            </a:r>
          </a:p>
          <a:p>
            <a:pPr>
              <a:spcBef>
                <a:spcPts val="0"/>
              </a:spcBef>
              <a:spcAft>
                <a:spcPts val="0"/>
              </a:spcAft>
            </a:pPr>
            <a:r>
              <a:rPr lang="en-US" sz="1200" cap="none" dirty="0" err="1">
                <a:solidFill>
                  <a:schemeClr val="tx1"/>
                </a:solidFill>
              </a:rPr>
              <a:t>l.haak@orcid.org</a:t>
            </a:r>
            <a:r>
              <a:rPr lang="en-US" sz="1200" cap="none" dirty="0">
                <a:solidFill>
                  <a:schemeClr val="tx1"/>
                </a:solidFill>
              </a:rPr>
              <a:t> </a:t>
            </a:r>
          </a:p>
          <a:p>
            <a:pPr>
              <a:spcBef>
                <a:spcPts val="0"/>
              </a:spcBef>
              <a:spcAft>
                <a:spcPts val="0"/>
              </a:spcAft>
            </a:pPr>
            <a:r>
              <a:rPr lang="en-US" sz="1200" cap="none" dirty="0"/>
              <a:t>https://</a:t>
            </a:r>
            <a:r>
              <a:rPr lang="en-US" sz="1200" cap="none" dirty="0" err="1"/>
              <a:t>orcid.org</a:t>
            </a:r>
            <a:r>
              <a:rPr lang="en-US" sz="1200" cap="none" dirty="0"/>
              <a:t>/0000-0001-5109-3700</a:t>
            </a:r>
          </a:p>
          <a:p>
            <a:pPr>
              <a:spcBef>
                <a:spcPts val="0"/>
              </a:spcBef>
              <a:spcAft>
                <a:spcPts val="0"/>
              </a:spcAft>
            </a:pPr>
            <a:endParaRPr lang="en-US" sz="1200" cap="none" dirty="0"/>
          </a:p>
          <a:p>
            <a:pPr>
              <a:spcBef>
                <a:spcPts val="0"/>
              </a:spcBef>
              <a:spcAft>
                <a:spcPts val="0"/>
              </a:spcAft>
            </a:pPr>
            <a:r>
              <a:rPr lang="en-US" sz="1200" cap="none" dirty="0"/>
              <a:t>Eric Olson</a:t>
            </a:r>
          </a:p>
          <a:p>
            <a:pPr>
              <a:spcBef>
                <a:spcPts val="0"/>
              </a:spcBef>
              <a:spcAft>
                <a:spcPts val="0"/>
              </a:spcAft>
            </a:pPr>
            <a:r>
              <a:rPr lang="en-US" sz="1200" cap="none" dirty="0"/>
              <a:t>Membership Specialist, North America</a:t>
            </a:r>
          </a:p>
          <a:p>
            <a:pPr>
              <a:spcBef>
                <a:spcPts val="0"/>
              </a:spcBef>
              <a:spcAft>
                <a:spcPts val="0"/>
              </a:spcAft>
            </a:pPr>
            <a:r>
              <a:rPr lang="en-US" sz="1200" cap="none" dirty="0">
                <a:solidFill>
                  <a:schemeClr val="tx1"/>
                </a:solidFill>
              </a:rPr>
              <a:t>e.olson@orcid.org</a:t>
            </a:r>
          </a:p>
          <a:p>
            <a:pPr>
              <a:spcBef>
                <a:spcPts val="0"/>
              </a:spcBef>
              <a:spcAft>
                <a:spcPts val="0"/>
              </a:spcAft>
            </a:pPr>
            <a:r>
              <a:rPr lang="en-US" sz="1200" cap="none" dirty="0"/>
              <a:t>https://0000-0002-5989-8244</a:t>
            </a:r>
          </a:p>
        </p:txBody>
      </p:sp>
      <p:sp>
        <p:nvSpPr>
          <p:cNvPr id="4" name="Content Placeholder 3"/>
          <p:cNvSpPr>
            <a:spLocks noGrp="1"/>
          </p:cNvSpPr>
          <p:nvPr>
            <p:ph sz="quarter" idx="13"/>
          </p:nvPr>
        </p:nvSpPr>
        <p:spPr>
          <a:xfrm>
            <a:off x="-97137" y="2913940"/>
            <a:ext cx="8962822" cy="509955"/>
          </a:xfrm>
        </p:spPr>
        <p:txBody>
          <a:bodyPr/>
          <a:lstStyle/>
          <a:p>
            <a:r>
              <a:rPr lang="en-US" sz="1600" dirty="0"/>
              <a:t>SSURF Annual Meeting, College Park, MD</a:t>
            </a:r>
            <a:r>
              <a:rPr lang="en-US" sz="1600" dirty="0">
                <a:solidFill>
                  <a:schemeClr val="tx1"/>
                </a:solidFill>
              </a:rPr>
              <a:t>|</a:t>
            </a:r>
            <a:r>
              <a:rPr lang="en-US" sz="1600" dirty="0"/>
              <a:t>  26 </a:t>
            </a:r>
            <a:r>
              <a:rPr lang="en-US" sz="1600" dirty="0" err="1"/>
              <a:t>june</a:t>
            </a:r>
            <a:r>
              <a:rPr lang="en-US" sz="1600" dirty="0"/>
              <a:t> 2018</a:t>
            </a:r>
          </a:p>
        </p:txBody>
      </p:sp>
      <p:sp>
        <p:nvSpPr>
          <p:cNvPr id="9" name="Slide Number Placeholder 8"/>
          <p:cNvSpPr>
            <a:spLocks noGrp="1"/>
          </p:cNvSpPr>
          <p:nvPr>
            <p:ph type="sldNum" sz="quarter" idx="4294967295"/>
          </p:nvPr>
        </p:nvSpPr>
        <p:spPr>
          <a:xfrm>
            <a:off x="8545229" y="6356351"/>
            <a:ext cx="606585" cy="365125"/>
          </a:xfrm>
          <a:prstGeom prst="rect">
            <a:avLst/>
          </a:prstGeom>
        </p:spPr>
        <p:txBody>
          <a:bodyPr/>
          <a:lstStyle/>
          <a:p>
            <a:fld id="{BA19FD14-29E9-0D48-A4D7-69ECE2CC1EEE}" type="slidenum">
              <a:rPr lang="en-US" smtClean="0"/>
              <a:pPr/>
              <a:t>1</a:t>
            </a:fld>
            <a:endParaRPr lang="en-US" dirty="0"/>
          </a:p>
        </p:txBody>
      </p:sp>
    </p:spTree>
    <p:extLst>
      <p:ext uri="{BB962C8B-B14F-4D97-AF65-F5344CB8AC3E}">
        <p14:creationId xmlns:p14="http://schemas.microsoft.com/office/powerpoint/2010/main" val="3195234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5475"/>
            <a:ext cx="7924800" cy="984738"/>
          </a:xfrm>
        </p:spPr>
        <p:txBody>
          <a:bodyPr/>
          <a:lstStyle/>
          <a:p>
            <a:r>
              <a:rPr lang="en-US" dirty="0">
                <a:solidFill>
                  <a:srgbClr val="A4CD39"/>
                </a:solidFill>
              </a:rPr>
              <a:t>ORCID </a:t>
            </a:r>
            <a:r>
              <a:rPr lang="en-US" dirty="0">
                <a:solidFill>
                  <a:schemeClr val="tx2"/>
                </a:solidFill>
              </a:rPr>
              <a:t>facts</a:t>
            </a:r>
            <a:r>
              <a:rPr lang="en-US" sz="3200" dirty="0">
                <a:solidFill>
                  <a:schemeClr val="tx2"/>
                </a:solidFill>
              </a:rPr>
              <a:t> and </a:t>
            </a:r>
            <a:r>
              <a:rPr lang="en-US" dirty="0">
                <a:solidFill>
                  <a:schemeClr val="tx2"/>
                </a:solidFill>
              </a:rPr>
              <a:t>figures  </a:t>
            </a:r>
          </a:p>
        </p:txBody>
      </p:sp>
      <p:sp>
        <p:nvSpPr>
          <p:cNvPr id="3" name="Content Placeholder 2"/>
          <p:cNvSpPr>
            <a:spLocks noGrp="1"/>
          </p:cNvSpPr>
          <p:nvPr>
            <p:ph sz="quarter" idx="13"/>
          </p:nvPr>
        </p:nvSpPr>
        <p:spPr>
          <a:xfrm>
            <a:off x="419725" y="1439056"/>
            <a:ext cx="8114675" cy="4522959"/>
          </a:xfrm>
        </p:spPr>
        <p:txBody>
          <a:bodyPr>
            <a:normAutofit/>
          </a:bodyPr>
          <a:lstStyle/>
          <a:p>
            <a:pPr>
              <a:buClr>
                <a:schemeClr val="tx1"/>
              </a:buClr>
            </a:pPr>
            <a:r>
              <a:rPr lang="en-US" sz="2800" dirty="0">
                <a:solidFill>
                  <a:schemeClr val="accent6">
                    <a:lumMod val="50000"/>
                  </a:schemeClr>
                </a:solidFill>
              </a:rPr>
              <a:t>~5m registrants</a:t>
            </a:r>
          </a:p>
          <a:p>
            <a:pPr>
              <a:buClr>
                <a:schemeClr val="tx1"/>
              </a:buClr>
            </a:pPr>
            <a:r>
              <a:rPr lang="en-US" sz="2800" dirty="0">
                <a:solidFill>
                  <a:schemeClr val="accent6">
                    <a:lumMod val="50000"/>
                  </a:schemeClr>
                </a:solidFill>
              </a:rPr>
              <a:t>~880 organizational members </a:t>
            </a:r>
          </a:p>
          <a:p>
            <a:pPr lvl="1">
              <a:buClr>
                <a:schemeClr val="tx1"/>
              </a:buClr>
            </a:pPr>
            <a:r>
              <a:rPr lang="en-US" sz="2800" dirty="0">
                <a:solidFill>
                  <a:schemeClr val="accent6">
                    <a:lumMod val="50000"/>
                  </a:schemeClr>
                </a:solidFill>
              </a:rPr>
              <a:t>78% research institutions</a:t>
            </a:r>
          </a:p>
          <a:p>
            <a:pPr lvl="1">
              <a:buClr>
                <a:schemeClr val="tx1"/>
              </a:buClr>
            </a:pPr>
            <a:r>
              <a:rPr lang="en-US" sz="2800" dirty="0">
                <a:solidFill>
                  <a:schemeClr val="accent6">
                    <a:lumMod val="50000"/>
                  </a:schemeClr>
                </a:solidFill>
              </a:rPr>
              <a:t>50% Europe, 27% US/Canada</a:t>
            </a:r>
          </a:p>
          <a:p>
            <a:pPr lvl="1">
              <a:buClr>
                <a:schemeClr val="tx1"/>
              </a:buClr>
            </a:pPr>
            <a:r>
              <a:rPr lang="en-US" sz="2800" dirty="0">
                <a:solidFill>
                  <a:schemeClr val="accent6">
                    <a:lumMod val="50000"/>
                  </a:schemeClr>
                </a:solidFill>
              </a:rPr>
              <a:t>17 national consortia</a:t>
            </a:r>
          </a:p>
          <a:p>
            <a:pPr lvl="1">
              <a:buClr>
                <a:schemeClr val="tx1"/>
              </a:buClr>
            </a:pPr>
            <a:r>
              <a:rPr lang="en-US" sz="2800" dirty="0">
                <a:solidFill>
                  <a:schemeClr val="accent6">
                    <a:lumMod val="50000"/>
                  </a:schemeClr>
                </a:solidFill>
              </a:rPr>
              <a:t>43 countries</a:t>
            </a:r>
          </a:p>
          <a:p>
            <a:pPr>
              <a:buClr>
                <a:schemeClr val="tx1"/>
              </a:buClr>
            </a:pPr>
            <a:r>
              <a:rPr lang="en-US" sz="2800" dirty="0">
                <a:solidFill>
                  <a:schemeClr val="accent6">
                    <a:lumMod val="50000"/>
                  </a:schemeClr>
                </a:solidFill>
              </a:rPr>
              <a:t>Over 560 live integrations</a:t>
            </a:r>
          </a:p>
        </p:txBody>
      </p:sp>
      <p:sp>
        <p:nvSpPr>
          <p:cNvPr id="4" name="Content Placeholder 2"/>
          <p:cNvSpPr txBox="1">
            <a:spLocks/>
          </p:cNvSpPr>
          <p:nvPr/>
        </p:nvSpPr>
        <p:spPr>
          <a:xfrm>
            <a:off x="2888202" y="6312248"/>
            <a:ext cx="5646198" cy="46091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b="0" i="0" kern="1200" cap="none" baseline="0">
                <a:solidFill>
                  <a:schemeClr val="tx2"/>
                </a:solidFill>
                <a:latin typeface="Noto Sans Regular" charset="0"/>
                <a:ea typeface="Noto Sans Regular" charset="0"/>
                <a:cs typeface="Noto Sans Regular"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b="0" i="0" kern="1200">
                <a:solidFill>
                  <a:schemeClr val="tx2"/>
                </a:solidFill>
                <a:latin typeface="Noto Sans Regular" charset="0"/>
                <a:ea typeface="Noto Sans Regular" charset="0"/>
                <a:cs typeface="Noto Sans Regular"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90000"/>
              </a:lnSpc>
              <a:spcBef>
                <a:spcPts val="1872"/>
              </a:spcBef>
              <a:buNone/>
            </a:pPr>
            <a:r>
              <a:rPr lang="en-US" sz="1800" dirty="0">
                <a:solidFill>
                  <a:srgbClr val="98C125"/>
                </a:solidFill>
                <a:ea typeface="ヒラギノ角ゴ ProN W6" charset="0"/>
                <a:cs typeface="Arial" charset="0"/>
                <a:sym typeface="Arial" charset="0"/>
              </a:rPr>
              <a:t>https://orcid.org/statistics</a:t>
            </a:r>
          </a:p>
        </p:txBody>
      </p:sp>
    </p:spTree>
    <p:extLst>
      <p:ext uri="{BB962C8B-B14F-4D97-AF65-F5344CB8AC3E}">
        <p14:creationId xmlns:p14="http://schemas.microsoft.com/office/powerpoint/2010/main" val="1615795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7924800" cy="984738"/>
          </a:xfrm>
        </p:spPr>
        <p:txBody>
          <a:bodyPr/>
          <a:lstStyle/>
          <a:p>
            <a:r>
              <a:rPr lang="en-US" dirty="0">
                <a:solidFill>
                  <a:srgbClr val="A4CD39"/>
                </a:solidFill>
              </a:rPr>
              <a:t>ORCID </a:t>
            </a:r>
            <a:r>
              <a:rPr lang="en-US" dirty="0">
                <a:solidFill>
                  <a:schemeClr val="tx2"/>
                </a:solidFill>
              </a:rPr>
              <a:t>Connections</a:t>
            </a:r>
          </a:p>
        </p:txBody>
      </p:sp>
      <p:sp>
        <p:nvSpPr>
          <p:cNvPr id="3" name="Content Placeholder 2"/>
          <p:cNvSpPr>
            <a:spLocks noGrp="1"/>
          </p:cNvSpPr>
          <p:nvPr>
            <p:ph sz="quarter" idx="13"/>
          </p:nvPr>
        </p:nvSpPr>
        <p:spPr>
          <a:xfrm>
            <a:off x="609599" y="984738"/>
            <a:ext cx="8084695" cy="5086278"/>
          </a:xfrm>
        </p:spPr>
        <p:txBody>
          <a:bodyPr>
            <a:normAutofit/>
          </a:bodyPr>
          <a:lstStyle/>
          <a:p>
            <a:pPr>
              <a:buClr>
                <a:schemeClr val="tx1"/>
              </a:buClr>
            </a:pPr>
            <a:r>
              <a:rPr lang="en-US" dirty="0">
                <a:solidFill>
                  <a:schemeClr val="accent6">
                    <a:lumMod val="50000"/>
                  </a:schemeClr>
                </a:solidFill>
              </a:rPr>
              <a:t>~ 2m </a:t>
            </a:r>
            <a:r>
              <a:rPr lang="en-US" dirty="0" err="1">
                <a:solidFill>
                  <a:schemeClr val="accent6">
                    <a:lumMod val="50000"/>
                  </a:schemeClr>
                </a:solidFill>
              </a:rPr>
              <a:t>iDs</a:t>
            </a:r>
            <a:r>
              <a:rPr lang="en-US" dirty="0">
                <a:solidFill>
                  <a:schemeClr val="accent6">
                    <a:lumMod val="50000"/>
                  </a:schemeClr>
                </a:solidFill>
              </a:rPr>
              <a:t> with external identifiers</a:t>
            </a:r>
          </a:p>
          <a:p>
            <a:pPr lvl="1">
              <a:buClr>
                <a:schemeClr val="tx1"/>
              </a:buClr>
            </a:pPr>
            <a:r>
              <a:rPr lang="en-US" dirty="0">
                <a:solidFill>
                  <a:schemeClr val="accent6">
                    <a:lumMod val="50000"/>
                  </a:schemeClr>
                </a:solidFill>
              </a:rPr>
              <a:t>Person, organization, funding, works, peer review</a:t>
            </a:r>
          </a:p>
          <a:p>
            <a:pPr>
              <a:buClr>
                <a:schemeClr val="tx1"/>
              </a:buClr>
            </a:pPr>
            <a:r>
              <a:rPr lang="en-US" dirty="0">
                <a:solidFill>
                  <a:schemeClr val="accent6">
                    <a:lumMod val="50000"/>
                  </a:schemeClr>
                </a:solidFill>
              </a:rPr>
              <a:t>2.5m+ education affiliations</a:t>
            </a:r>
          </a:p>
          <a:p>
            <a:pPr>
              <a:buClr>
                <a:schemeClr val="tx1"/>
              </a:buClr>
            </a:pPr>
            <a:r>
              <a:rPr lang="en-US" dirty="0">
                <a:solidFill>
                  <a:schemeClr val="accent6">
                    <a:lumMod val="50000"/>
                  </a:schemeClr>
                </a:solidFill>
              </a:rPr>
              <a:t>31m+ works</a:t>
            </a:r>
          </a:p>
          <a:p>
            <a:pPr lvl="1">
              <a:buClr>
                <a:schemeClr val="tx1"/>
              </a:buClr>
            </a:pPr>
            <a:r>
              <a:rPr lang="en-US" dirty="0">
                <a:solidFill>
                  <a:schemeClr val="accent6">
                    <a:lumMod val="50000"/>
                  </a:schemeClr>
                </a:solidFill>
              </a:rPr>
              <a:t>12m+ unique DOIs</a:t>
            </a:r>
          </a:p>
          <a:p>
            <a:pPr lvl="1">
              <a:buClr>
                <a:schemeClr val="tx1"/>
              </a:buClr>
            </a:pPr>
            <a:r>
              <a:rPr lang="en-US" dirty="0">
                <a:solidFill>
                  <a:schemeClr val="accent6">
                    <a:lumMod val="50000"/>
                  </a:schemeClr>
                </a:solidFill>
              </a:rPr>
              <a:t>~1m works added via auto-update</a:t>
            </a:r>
          </a:p>
          <a:p>
            <a:pPr>
              <a:buClr>
                <a:schemeClr val="tx1"/>
              </a:buClr>
            </a:pPr>
            <a:r>
              <a:rPr lang="en-US" dirty="0">
                <a:solidFill>
                  <a:schemeClr val="accent6">
                    <a:lumMod val="50000"/>
                  </a:schemeClr>
                </a:solidFill>
              </a:rPr>
              <a:t>~0.5m funding activities</a:t>
            </a:r>
          </a:p>
          <a:p>
            <a:pPr>
              <a:buClr>
                <a:schemeClr val="tx1"/>
              </a:buClr>
            </a:pPr>
            <a:r>
              <a:rPr lang="en-US" dirty="0">
                <a:solidFill>
                  <a:schemeClr val="accent6">
                    <a:lumMod val="50000"/>
                  </a:schemeClr>
                </a:solidFill>
              </a:rPr>
              <a:t>~0.25m peer review activities</a:t>
            </a:r>
          </a:p>
        </p:txBody>
      </p:sp>
      <p:sp>
        <p:nvSpPr>
          <p:cNvPr id="4" name="Content Placeholder 2"/>
          <p:cNvSpPr txBox="1">
            <a:spLocks/>
          </p:cNvSpPr>
          <p:nvPr/>
        </p:nvSpPr>
        <p:spPr>
          <a:xfrm>
            <a:off x="2888202" y="6312248"/>
            <a:ext cx="5646198" cy="46091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b="0" i="0" kern="1200" cap="none" baseline="0">
                <a:solidFill>
                  <a:schemeClr val="tx2"/>
                </a:solidFill>
                <a:latin typeface="Noto Sans Regular" charset="0"/>
                <a:ea typeface="Noto Sans Regular" charset="0"/>
                <a:cs typeface="Noto Sans Regular"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b="0" i="0" kern="1200">
                <a:solidFill>
                  <a:schemeClr val="tx2"/>
                </a:solidFill>
                <a:latin typeface="Noto Sans Regular" charset="0"/>
                <a:ea typeface="Noto Sans Regular" charset="0"/>
                <a:cs typeface="Noto Sans Regular"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b="0" i="0" kern="1200">
                <a:solidFill>
                  <a:schemeClr val="tx2"/>
                </a:solidFill>
                <a:latin typeface="Noto Sans Regular" charset="0"/>
                <a:ea typeface="Noto Sans Regular" charset="0"/>
                <a:cs typeface="Noto Sans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90000"/>
              </a:lnSpc>
              <a:spcBef>
                <a:spcPts val="1872"/>
              </a:spcBef>
              <a:buNone/>
            </a:pPr>
            <a:r>
              <a:rPr lang="en-US" sz="1800" dirty="0">
                <a:solidFill>
                  <a:srgbClr val="98C125"/>
                </a:solidFill>
                <a:ea typeface="ヒラギノ角ゴ ProN W6" charset="0"/>
                <a:cs typeface="Arial" charset="0"/>
                <a:sym typeface="Arial" charset="0"/>
              </a:rPr>
              <a:t>https://orcid.org/statistics</a:t>
            </a:r>
          </a:p>
        </p:txBody>
      </p:sp>
    </p:spTree>
    <p:extLst>
      <p:ext uri="{BB962C8B-B14F-4D97-AF65-F5344CB8AC3E}">
        <p14:creationId xmlns:p14="http://schemas.microsoft.com/office/powerpoint/2010/main" val="123531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69775"/>
            <a:ext cx="7935629" cy="984738"/>
          </a:xfrm>
        </p:spPr>
        <p:txBody>
          <a:bodyPr/>
          <a:lstStyle/>
          <a:p>
            <a:r>
              <a:rPr lang="en-US" dirty="0">
                <a:latin typeface="Noto Sans" charset="0"/>
                <a:ea typeface="Noto Sans" charset="0"/>
                <a:cs typeface="Noto Sans" charset="0"/>
              </a:rPr>
              <a:t>MAKING the CONNECTIONS</a:t>
            </a:r>
          </a:p>
        </p:txBody>
      </p:sp>
      <p:sp>
        <p:nvSpPr>
          <p:cNvPr id="3" name="Content Placeholder 2"/>
          <p:cNvSpPr>
            <a:spLocks noGrp="1"/>
          </p:cNvSpPr>
          <p:nvPr>
            <p:ph idx="1"/>
          </p:nvPr>
        </p:nvSpPr>
        <p:spPr/>
        <p:txBody>
          <a:bodyPr>
            <a:normAutofit lnSpcReduction="10000"/>
          </a:bodyPr>
          <a:lstStyle/>
          <a:p>
            <a:pPr marL="0" indent="0">
              <a:buNone/>
            </a:pPr>
            <a:r>
              <a:rPr lang="en-US" sz="35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Researchers are part of the process. </a:t>
            </a:r>
          </a:p>
          <a:p>
            <a:pPr marL="0" indent="0">
              <a:buNone/>
            </a:pPr>
            <a:r>
              <a:rPr lang="en-US" sz="35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Connections can be made using a electronic “handshake” with researchers as they interact with research systems. </a:t>
            </a:r>
            <a:endParaRPr lang="en-US"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API: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Application programming interface. Think of it as a translator service that allows databases to exchange information</a:t>
            </a:r>
          </a:p>
        </p:txBody>
      </p:sp>
    </p:spTree>
    <p:extLst>
      <p:ext uri="{BB962C8B-B14F-4D97-AF65-F5344CB8AC3E}">
        <p14:creationId xmlns:p14="http://schemas.microsoft.com/office/powerpoint/2010/main" val="851840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Open Sans" charset="0"/>
                <a:ea typeface="Open Sans" charset="0"/>
                <a:cs typeface="Open Sans" charset="0"/>
              </a:rPr>
              <a:t>integration benefits</a:t>
            </a:r>
          </a:p>
        </p:txBody>
      </p:sp>
      <p:sp>
        <p:nvSpPr>
          <p:cNvPr id="3" name="Content Placeholder 2"/>
          <p:cNvSpPr>
            <a:spLocks noGrp="1"/>
          </p:cNvSpPr>
          <p:nvPr>
            <p:ph sz="quarter" idx="13"/>
          </p:nvPr>
        </p:nvSpPr>
        <p:spPr/>
        <p:txBody>
          <a:bodyPr>
            <a:normAutofit fontScale="92500"/>
          </a:bodyPr>
          <a:lstStyle/>
          <a:p>
            <a:pPr marL="0" indent="0">
              <a:buNone/>
            </a:pPr>
            <a:r>
              <a:rPr lang="en-GB" dirty="0">
                <a:solidFill>
                  <a:schemeClr val="accent6">
                    <a:lumMod val="50000"/>
                  </a:schemeClr>
                </a:solidFill>
              </a:rPr>
              <a:t>A robust ORCID integration brings many advantages:</a:t>
            </a:r>
          </a:p>
          <a:p>
            <a:r>
              <a:rPr lang="en-GB" dirty="0">
                <a:solidFill>
                  <a:schemeClr val="accent6">
                    <a:lumMod val="50000"/>
                  </a:schemeClr>
                </a:solidFill>
              </a:rPr>
              <a:t>More transparency and easier sharing</a:t>
            </a:r>
          </a:p>
          <a:p>
            <a:r>
              <a:rPr lang="en-GB" dirty="0">
                <a:solidFill>
                  <a:schemeClr val="accent6">
                    <a:lumMod val="50000"/>
                  </a:schemeClr>
                </a:solidFill>
              </a:rPr>
              <a:t>Researchers spend less time spent inputting information </a:t>
            </a:r>
          </a:p>
          <a:p>
            <a:r>
              <a:rPr lang="en-GB" dirty="0">
                <a:solidFill>
                  <a:schemeClr val="accent6">
                    <a:lumMod val="50000"/>
                  </a:schemeClr>
                </a:solidFill>
              </a:rPr>
              <a:t>Administrators spend less time verifying and checking information </a:t>
            </a:r>
          </a:p>
          <a:p>
            <a:r>
              <a:rPr lang="en-GB" dirty="0">
                <a:solidFill>
                  <a:schemeClr val="accent6">
                    <a:lumMod val="50000"/>
                  </a:schemeClr>
                </a:solidFill>
              </a:rPr>
              <a:t>Improved information quality and reliability</a:t>
            </a:r>
          </a:p>
          <a:p>
            <a:endParaRPr lang="en-GB" dirty="0">
              <a:solidFill>
                <a:schemeClr val="accent6">
                  <a:lumMod val="50000"/>
                </a:schemeClr>
              </a:solidFill>
            </a:endParaRPr>
          </a:p>
        </p:txBody>
      </p:sp>
    </p:spTree>
    <p:extLst>
      <p:ext uri="{BB962C8B-B14F-4D97-AF65-F5344CB8AC3E}">
        <p14:creationId xmlns:p14="http://schemas.microsoft.com/office/powerpoint/2010/main" val="698002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377306" y="1536775"/>
            <a:ext cx="8580957" cy="4555200"/>
          </a:xfrm>
          <a:prstGeom prst="rect">
            <a:avLst/>
          </a:prstGeom>
        </p:spPr>
        <p:txBody>
          <a:bodyPr lIns="91425" tIns="91425" rIns="91425" bIns="91425" anchor="t" anchorCtr="0">
            <a:noAutofit/>
          </a:bodyPr>
          <a:lstStyle/>
          <a:p>
            <a:pPr marL="0" indent="0">
              <a:buNone/>
            </a:pPr>
            <a:r>
              <a:rPr lang="en-GB" sz="2400" dirty="0">
                <a:solidFill>
                  <a:schemeClr val="accent6">
                    <a:lumMod val="50000"/>
                  </a:schemeClr>
                </a:solidFill>
              </a:rPr>
              <a:t>The ORCID record lists information that the researcher has </a:t>
            </a:r>
            <a:r>
              <a:rPr lang="en-GB" sz="2400" b="1" i="1" dirty="0">
                <a:solidFill>
                  <a:schemeClr val="accent6">
                    <a:lumMod val="50000"/>
                  </a:schemeClr>
                </a:solidFill>
              </a:rPr>
              <a:t>chosen </a:t>
            </a:r>
            <a:r>
              <a:rPr lang="en-GB" sz="2400" dirty="0">
                <a:solidFill>
                  <a:schemeClr val="accent6">
                    <a:lumMod val="50000"/>
                  </a:schemeClr>
                </a:solidFill>
              </a:rPr>
              <a:t>to connect to their </a:t>
            </a:r>
            <a:r>
              <a:rPr lang="en-GB" sz="2400" dirty="0" err="1">
                <a:solidFill>
                  <a:schemeClr val="accent6">
                    <a:lumMod val="50000"/>
                  </a:schemeClr>
                </a:solidFill>
              </a:rPr>
              <a:t>iD.</a:t>
            </a:r>
            <a:r>
              <a:rPr lang="en-GB" sz="2400" dirty="0">
                <a:solidFill>
                  <a:schemeClr val="accent6">
                    <a:lumMod val="50000"/>
                  </a:schemeClr>
                </a:solidFill>
              </a:rPr>
              <a:t> The researcher </a:t>
            </a:r>
            <a:r>
              <a:rPr lang="en-GB" sz="2400" b="1" i="1" dirty="0">
                <a:solidFill>
                  <a:schemeClr val="accent6">
                    <a:lumMod val="50000"/>
                  </a:schemeClr>
                </a:solidFill>
              </a:rPr>
              <a:t>owns </a:t>
            </a:r>
            <a:r>
              <a:rPr lang="en-GB" sz="2400" dirty="0">
                <a:solidFill>
                  <a:schemeClr val="accent6">
                    <a:lumMod val="50000"/>
                  </a:schemeClr>
                </a:solidFill>
              </a:rPr>
              <a:t>the record, and </a:t>
            </a:r>
            <a:r>
              <a:rPr lang="en-GB" sz="2400" b="1" i="1" dirty="0">
                <a:solidFill>
                  <a:schemeClr val="accent6">
                    <a:lumMod val="50000"/>
                  </a:schemeClr>
                </a:solidFill>
              </a:rPr>
              <a:t>decides </a:t>
            </a:r>
            <a:r>
              <a:rPr lang="en-GB" sz="2400" dirty="0">
                <a:solidFill>
                  <a:schemeClr val="accent6">
                    <a:lumMod val="50000"/>
                  </a:schemeClr>
                </a:solidFill>
              </a:rPr>
              <a:t>how (or if) it is shared.</a:t>
            </a:r>
          </a:p>
          <a:p>
            <a:pPr marL="0" indent="0">
              <a:buNone/>
            </a:pPr>
            <a:endParaRPr lang="en-GB" sz="2400" dirty="0">
              <a:solidFill>
                <a:schemeClr val="accent6">
                  <a:lumMod val="50000"/>
                </a:schemeClr>
              </a:solidFill>
            </a:endParaRPr>
          </a:p>
          <a:p>
            <a:pPr marL="0" indent="0">
              <a:buNone/>
            </a:pPr>
            <a:r>
              <a:rPr lang="en-GB" sz="2400" dirty="0">
                <a:solidFill>
                  <a:schemeClr val="accent6">
                    <a:lumMod val="50000"/>
                  </a:schemeClr>
                </a:solidFill>
              </a:rPr>
              <a:t>Researchers </a:t>
            </a:r>
            <a:r>
              <a:rPr lang="en-GB" sz="2400" b="1" i="1" dirty="0">
                <a:solidFill>
                  <a:schemeClr val="accent6">
                    <a:lumMod val="50000"/>
                  </a:schemeClr>
                </a:solidFill>
              </a:rPr>
              <a:t>add </a:t>
            </a:r>
            <a:r>
              <a:rPr lang="en-GB" sz="2400" dirty="0">
                <a:solidFill>
                  <a:schemeClr val="accent6">
                    <a:lumMod val="50000"/>
                  </a:schemeClr>
                </a:solidFill>
              </a:rPr>
              <a:t>their </a:t>
            </a:r>
            <a:r>
              <a:rPr lang="en-GB" sz="2400" dirty="0" err="1">
                <a:solidFill>
                  <a:schemeClr val="accent6">
                    <a:lumMod val="50000"/>
                  </a:schemeClr>
                </a:solidFill>
              </a:rPr>
              <a:t>iD</a:t>
            </a:r>
            <a:r>
              <a:rPr lang="en-GB" sz="2400" dirty="0">
                <a:solidFill>
                  <a:schemeClr val="accent6">
                    <a:lumMod val="50000"/>
                  </a:schemeClr>
                </a:solidFill>
              </a:rPr>
              <a:t> using an electronic “handshake”, as they interact with research systems, for example during manuscript submission or grant application.</a:t>
            </a:r>
          </a:p>
          <a:p>
            <a:pPr marL="0" indent="0">
              <a:buNone/>
            </a:pPr>
            <a:endParaRPr lang="en-GB" sz="2400" dirty="0">
              <a:solidFill>
                <a:schemeClr val="accent6">
                  <a:lumMod val="50000"/>
                </a:schemeClr>
              </a:solidFill>
            </a:endParaRPr>
          </a:p>
          <a:p>
            <a:pPr marL="0" indent="0">
              <a:buNone/>
            </a:pPr>
            <a:r>
              <a:rPr lang="en-GB" sz="2400" dirty="0">
                <a:solidFill>
                  <a:schemeClr val="accent6">
                    <a:lumMod val="50000"/>
                  </a:schemeClr>
                </a:solidFill>
              </a:rPr>
              <a:t>The </a:t>
            </a:r>
            <a:r>
              <a:rPr lang="en-GB" sz="2400" dirty="0" err="1">
                <a:solidFill>
                  <a:schemeClr val="accent6">
                    <a:lumMod val="50000"/>
                  </a:schemeClr>
                </a:solidFill>
              </a:rPr>
              <a:t>iD</a:t>
            </a:r>
            <a:r>
              <a:rPr lang="en-GB" sz="2400" dirty="0">
                <a:solidFill>
                  <a:schemeClr val="accent6">
                    <a:lumMod val="50000"/>
                  </a:schemeClr>
                </a:solidFill>
              </a:rPr>
              <a:t> is </a:t>
            </a:r>
            <a:r>
              <a:rPr lang="en-GB" sz="2400" b="1" i="1" dirty="0">
                <a:solidFill>
                  <a:schemeClr val="accent6">
                    <a:lumMod val="50000"/>
                  </a:schemeClr>
                </a:solidFill>
              </a:rPr>
              <a:t>embedded</a:t>
            </a:r>
            <a:r>
              <a:rPr lang="en-GB" sz="2400" dirty="0">
                <a:solidFill>
                  <a:schemeClr val="accent6">
                    <a:lumMod val="50000"/>
                  </a:schemeClr>
                </a:solidFill>
              </a:rPr>
              <a:t> in the researcher’s contribution by the publisher or funder system, creating a </a:t>
            </a:r>
            <a:r>
              <a:rPr lang="en-GB" sz="2400" b="1" i="1" dirty="0" err="1">
                <a:solidFill>
                  <a:schemeClr val="accent6">
                    <a:lumMod val="50000"/>
                  </a:schemeClr>
                </a:solidFill>
              </a:rPr>
              <a:t>provenanced</a:t>
            </a:r>
            <a:r>
              <a:rPr lang="en-GB" sz="2400" b="1" i="1" dirty="0">
                <a:solidFill>
                  <a:schemeClr val="accent6">
                    <a:lumMod val="50000"/>
                  </a:schemeClr>
                </a:solidFill>
              </a:rPr>
              <a:t> connection </a:t>
            </a:r>
            <a:r>
              <a:rPr lang="en-GB" sz="2400" dirty="0">
                <a:solidFill>
                  <a:schemeClr val="accent6">
                    <a:lumMod val="50000"/>
                  </a:schemeClr>
                </a:solidFill>
              </a:rPr>
              <a:t>between the contribution and the researcher. </a:t>
            </a:r>
            <a:endParaRPr sz="2400" dirty="0">
              <a:solidFill>
                <a:schemeClr val="accent6">
                  <a:lumMod val="50000"/>
                </a:schemeClr>
              </a:solidFill>
            </a:endParaRPr>
          </a:p>
        </p:txBody>
      </p:sp>
      <p:sp>
        <p:nvSpPr>
          <p:cNvPr id="187" name="Shape 187"/>
          <p:cNvSpPr txBox="1">
            <a:spLocks noGrp="1"/>
          </p:cNvSpPr>
          <p:nvPr>
            <p:ph type="title"/>
          </p:nvPr>
        </p:nvSpPr>
        <p:spPr>
          <a:xfrm>
            <a:off x="311700" y="324775"/>
            <a:ext cx="8520600" cy="1212000"/>
          </a:xfrm>
          <a:prstGeom prst="rect">
            <a:avLst/>
          </a:prstGeom>
        </p:spPr>
        <p:txBody>
          <a:bodyPr lIns="91425" tIns="91425" rIns="91425" bIns="91425" anchor="b" anchorCtr="0">
            <a:noAutofit/>
          </a:bodyPr>
          <a:lstStyle/>
          <a:p>
            <a:pPr lvl="0" rtl="0">
              <a:spcBef>
                <a:spcPts val="0"/>
              </a:spcBef>
              <a:buNone/>
            </a:pPr>
            <a:r>
              <a:rPr lang="en-GB" dirty="0"/>
              <a:t>RESEARCHER control and the ORCID record </a:t>
            </a:r>
          </a:p>
        </p:txBody>
      </p:sp>
    </p:spTree>
    <p:extLst>
      <p:ext uri="{BB962C8B-B14F-4D97-AF65-F5344CB8AC3E}">
        <p14:creationId xmlns:p14="http://schemas.microsoft.com/office/powerpoint/2010/main" val="1292242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6885CDE-74D1-1541-909A-8D2D38DC127A}"/>
              </a:ext>
            </a:extLst>
          </p:cNvPr>
          <p:cNvPicPr>
            <a:picLocks noChangeAspect="1"/>
          </p:cNvPicPr>
          <p:nvPr/>
        </p:nvPicPr>
        <p:blipFill>
          <a:blip r:embed="rId2"/>
          <a:stretch>
            <a:fillRect/>
          </a:stretch>
        </p:blipFill>
        <p:spPr>
          <a:xfrm>
            <a:off x="3657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900" y="1655271"/>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4465085"/>
            <a:ext cx="1143000" cy="1143000"/>
          </a:xfrm>
          <a:prstGeom prst="rect">
            <a:avLst/>
          </a:prstGeom>
        </p:spPr>
      </p:pic>
      <p:sp>
        <p:nvSpPr>
          <p:cNvPr id="4" name="TextBox 3"/>
          <p:cNvSpPr txBox="1"/>
          <p:nvPr/>
        </p:nvSpPr>
        <p:spPr>
          <a:xfrm>
            <a:off x="236700" y="1655271"/>
            <a:ext cx="1779939" cy="1384995"/>
          </a:xfrm>
          <a:prstGeom prst="rect">
            <a:avLst/>
          </a:prstGeom>
          <a:noFill/>
        </p:spPr>
        <p:txBody>
          <a:bodyPr wrap="square" rtlCol="0">
            <a:spAutoFit/>
          </a:bodyPr>
          <a:lstStyle/>
          <a:p>
            <a:pPr algn="ctr"/>
            <a:r>
              <a:rPr lang="en-US" dirty="0">
                <a:solidFill>
                  <a:schemeClr val="accent1"/>
                </a:solidFill>
                <a:latin typeface="Noto Sans" charset="0"/>
                <a:ea typeface="Open Sans" panose="020B0606030504020204" pitchFamily="34" charset="0"/>
                <a:cs typeface="Open Sans" panose="020B0606030504020204" pitchFamily="34" charset="0"/>
              </a:rPr>
              <a:t>PUBLISHER</a:t>
            </a:r>
          </a:p>
          <a:p>
            <a:pPr algn="ctr"/>
            <a:r>
              <a:rPr lang="en-US" dirty="0">
                <a:solidFill>
                  <a:schemeClr val="accent1"/>
                </a:solidFill>
                <a:latin typeface="Noto Sans" charset="0"/>
                <a:ea typeface="Open Sans" panose="020B0606030504020204" pitchFamily="34" charset="0"/>
                <a:cs typeface="Open Sans" panose="020B0606030504020204" pitchFamily="34" charset="0"/>
              </a:rPr>
              <a:t>&amp;</a:t>
            </a:r>
          </a:p>
          <a:p>
            <a:pPr algn="ctr"/>
            <a:r>
              <a:rPr lang="en-US" dirty="0">
                <a:solidFill>
                  <a:schemeClr val="accent1"/>
                </a:solidFill>
                <a:latin typeface="Noto Sans" charset="0"/>
                <a:ea typeface="Open Sans" panose="020B0606030504020204" pitchFamily="34" charset="0"/>
                <a:cs typeface="Open Sans" panose="020B0606030504020204" pitchFamily="34" charset="0"/>
              </a:rPr>
              <a:t>REPOSITORY</a:t>
            </a:r>
          </a:p>
          <a:p>
            <a:pPr algn="ctr"/>
            <a:r>
              <a:rPr lang="en-US" sz="1400" dirty="0">
                <a:solidFill>
                  <a:schemeClr val="accent6">
                    <a:lumMod val="50000"/>
                  </a:schemeClr>
                </a:solidFill>
                <a:latin typeface="Noto Sans" charset="0"/>
                <a:ea typeface="Noto Sans" charset="0"/>
                <a:cs typeface="Noto Sans" charset="0"/>
              </a:rPr>
              <a:t>Assert authorship &amp; data contributions</a:t>
            </a:r>
          </a:p>
        </p:txBody>
      </p:sp>
      <p:sp>
        <p:nvSpPr>
          <p:cNvPr id="5" name="TextBox 4"/>
          <p:cNvSpPr txBox="1"/>
          <p:nvPr/>
        </p:nvSpPr>
        <p:spPr>
          <a:xfrm>
            <a:off x="6967524" y="1760747"/>
            <a:ext cx="1791996" cy="800219"/>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EMPLOYER</a:t>
            </a:r>
          </a:p>
          <a:p>
            <a:pPr algn="ctr"/>
            <a:r>
              <a:rPr lang="en-US" sz="1400" dirty="0">
                <a:solidFill>
                  <a:schemeClr val="accent6">
                    <a:lumMod val="50000"/>
                  </a:schemeClr>
                </a:solidFill>
                <a:latin typeface="Noto Sans" charset="0"/>
                <a:ea typeface="Noto Sans" charset="0"/>
                <a:cs typeface="Noto Sans" charset="0"/>
              </a:rPr>
              <a:t>Assert faculty or staff affiliation</a:t>
            </a:r>
          </a:p>
        </p:txBody>
      </p:sp>
      <p:sp>
        <p:nvSpPr>
          <p:cNvPr id="6" name="TextBox 5"/>
          <p:cNvSpPr txBox="1"/>
          <p:nvPr/>
        </p:nvSpPr>
        <p:spPr>
          <a:xfrm>
            <a:off x="2940686" y="5578678"/>
            <a:ext cx="3584805" cy="584775"/>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FUNDER &amp; RESOURCE</a:t>
            </a:r>
          </a:p>
          <a:p>
            <a:pPr algn="ctr"/>
            <a:r>
              <a:rPr lang="en-US" sz="1400" dirty="0">
                <a:solidFill>
                  <a:schemeClr val="accent6">
                    <a:lumMod val="50000"/>
                  </a:schemeClr>
                </a:solidFill>
                <a:latin typeface="Noto Sans" charset="0"/>
                <a:ea typeface="Noto Sans" charset="0"/>
                <a:cs typeface="Noto Sans" charset="0"/>
              </a:rPr>
              <a:t>Assert grant, facilities, and equipment access</a:t>
            </a:r>
          </a:p>
        </p:txBody>
      </p:sp>
      <p:grpSp>
        <p:nvGrpSpPr>
          <p:cNvPr id="10" name="Group 9"/>
          <p:cNvGrpSpPr/>
          <p:nvPr/>
        </p:nvGrpSpPr>
        <p:grpSpPr>
          <a:xfrm rot="5400000">
            <a:off x="4008798" y="3638853"/>
            <a:ext cx="1077465" cy="756025"/>
            <a:chOff x="879926" y="4741178"/>
            <a:chExt cx="1154712" cy="810227"/>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4117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979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15" name="Group 14"/>
          <p:cNvGrpSpPr/>
          <p:nvPr/>
        </p:nvGrpSpPr>
        <p:grpSpPr>
          <a:xfrm rot="1800000">
            <a:off x="2898042" y="2471705"/>
            <a:ext cx="951083" cy="600055"/>
            <a:chOff x="978081" y="4835108"/>
            <a:chExt cx="1019269" cy="643075"/>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1657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3510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20" name="Group 19"/>
          <p:cNvGrpSpPr/>
          <p:nvPr/>
        </p:nvGrpSpPr>
        <p:grpSpPr>
          <a:xfrm rot="19800000">
            <a:off x="5186868" y="2429821"/>
            <a:ext cx="975144" cy="641339"/>
            <a:chOff x="978081" y="4794135"/>
            <a:chExt cx="1045055" cy="687318"/>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90" y="479413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7" y="521984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sp>
        <p:nvSpPr>
          <p:cNvPr id="25" name="Arc 24"/>
          <p:cNvSpPr/>
          <p:nvPr/>
        </p:nvSpPr>
        <p:spPr>
          <a:xfrm>
            <a:off x="2463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6" name="Arc 25"/>
          <p:cNvSpPr/>
          <p:nvPr/>
        </p:nvSpPr>
        <p:spPr>
          <a:xfrm>
            <a:off x="2459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7" name="Arc 26"/>
          <p:cNvSpPr/>
          <p:nvPr/>
        </p:nvSpPr>
        <p:spPr>
          <a:xfrm>
            <a:off x="2456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 name="TextBox 1">
            <a:extLst>
              <a:ext uri="{FF2B5EF4-FFF2-40B4-BE49-F238E27FC236}">
                <a16:creationId xmlns:a16="http://schemas.microsoft.com/office/drawing/2014/main" xmlns="" id="{0F86378C-2518-8A4D-A4AE-693DE05EB308}"/>
              </a:ext>
            </a:extLst>
          </p:cNvPr>
          <p:cNvSpPr txBox="1"/>
          <p:nvPr/>
        </p:nvSpPr>
        <p:spPr>
          <a:xfrm>
            <a:off x="666879" y="13406"/>
            <a:ext cx="8204618" cy="646331"/>
          </a:xfrm>
          <a:prstGeom prst="rect">
            <a:avLst/>
          </a:prstGeom>
          <a:noFill/>
        </p:spPr>
        <p:txBody>
          <a:bodyPr wrap="non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CROSS-SECTOR PARTNER NETWORK</a:t>
            </a:r>
          </a:p>
        </p:txBody>
      </p:sp>
      <p:sp>
        <p:nvSpPr>
          <p:cNvPr id="8" name="Oval 7">
            <a:extLst>
              <a:ext uri="{FF2B5EF4-FFF2-40B4-BE49-F238E27FC236}">
                <a16:creationId xmlns:a16="http://schemas.microsoft.com/office/drawing/2014/main" xmlns="" id="{64530B41-B230-014B-8549-475375EA94C8}"/>
              </a:ext>
            </a:extLst>
          </p:cNvPr>
          <p:cNvSpPr/>
          <p:nvPr/>
        </p:nvSpPr>
        <p:spPr>
          <a:xfrm>
            <a:off x="2069643" y="1726233"/>
            <a:ext cx="986611" cy="10720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798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34100"/>
          <a:stretch/>
        </p:blipFill>
        <p:spPr>
          <a:xfrm>
            <a:off x="0" y="-1"/>
            <a:ext cx="3045708" cy="6143017"/>
          </a:xfrm>
          <a:prstGeom prst="rect">
            <a:avLst/>
          </a:prstGeom>
        </p:spPr>
      </p:pic>
      <p:sp>
        <p:nvSpPr>
          <p:cNvPr id="3" name="Text Placeholder 2"/>
          <p:cNvSpPr>
            <a:spLocks noGrp="1"/>
          </p:cNvSpPr>
          <p:nvPr>
            <p:ph sz="quarter" idx="11"/>
          </p:nvPr>
        </p:nvSpPr>
        <p:spPr>
          <a:xfrm>
            <a:off x="3398234" y="2111188"/>
            <a:ext cx="5076821" cy="4031828"/>
          </a:xfrm>
        </p:spPr>
        <p:txBody>
          <a:bodyPr anchor="ctr" anchorCtr="0">
            <a:normAutofit fontScale="70000" lnSpcReduction="20000"/>
          </a:bodyPr>
          <a:lstStyle/>
          <a:p>
            <a:pPr>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81 publisher and association members and over 9,000 journals collecting </a:t>
            </a:r>
            <a:r>
              <a:rPr lang="en-US" sz="3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iDs</a:t>
            </a:r>
            <a:endPar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51 signatories to </a:t>
            </a:r>
            <a:r>
              <a:rPr lang="en-US" sz="3400"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4"/>
              </a:rPr>
              <a:t>publishers open letter</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Community working groups</a:t>
            </a:r>
          </a:p>
          <a:p>
            <a:pPr lvl="1">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5"/>
              </a:rPr>
              <a:t>Journal display guidelines </a:t>
            </a:r>
            <a:endPar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6"/>
              </a:rPr>
              <a:t>ORCID in book workflows</a:t>
            </a:r>
            <a:endPar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1">
              <a:lnSpc>
                <a:spcPct val="110000"/>
              </a:lnSpc>
            </a:pPr>
            <a:r>
              <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7"/>
              </a:rPr>
              <a:t>Publications and user facilities</a:t>
            </a:r>
            <a:endParaRPr lang="en-US" sz="3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endParaRPr lang="en-US" sz="2400" b="1" i="1" dirty="0">
              <a:solidFill>
                <a:srgbClr val="A6CE3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Placeholder 6"/>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a:stretch>
            <a:fillRect/>
          </a:stretch>
        </p:blipFill>
        <p:spPr/>
      </p:pic>
      <p:sp>
        <p:nvSpPr>
          <p:cNvPr id="2" name="Rectangle 1"/>
          <p:cNvSpPr/>
          <p:nvPr/>
        </p:nvSpPr>
        <p:spPr>
          <a:xfrm>
            <a:off x="2884343" y="715337"/>
            <a:ext cx="5906125" cy="1047403"/>
          </a:xfrm>
          <a:prstGeom prst="rect">
            <a:avLst/>
          </a:prstGeom>
        </p:spPr>
        <p:txBody>
          <a:bodyPr wrap="square">
            <a:spAutoFit/>
          </a:bodyPr>
          <a:lstStyle/>
          <a:p>
            <a:pPr marL="210312" lvl="1" indent="0">
              <a:lnSpc>
                <a:spcPct val="110000"/>
              </a:lnSpc>
              <a:buNone/>
            </a:pP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THE ASK:  Collect </a:t>
            </a:r>
            <a:r>
              <a:rPr lang="en-US" sz="2800" b="1" i="1" dirty="0" err="1">
                <a:solidFill>
                  <a:srgbClr val="A6CE38"/>
                </a:solidFill>
                <a:latin typeface="Open Sans" panose="020B0606030504020204" pitchFamily="34" charset="0"/>
                <a:ea typeface="Open Sans" panose="020B0606030504020204" pitchFamily="34" charset="0"/>
                <a:cs typeface="Open Sans" panose="020B0606030504020204" pitchFamily="34" charset="0"/>
              </a:rPr>
              <a:t>iDs</a:t>
            </a:r>
            <a:r>
              <a:rPr lang="en-US" sz="2800" b="1" i="1" dirty="0">
                <a:solidFill>
                  <a:srgbClr val="A6CE38"/>
                </a:solidFill>
                <a:latin typeface="Open Sans" panose="020B0606030504020204" pitchFamily="34" charset="0"/>
                <a:ea typeface="Open Sans" panose="020B0606030504020204" pitchFamily="34" charset="0"/>
                <a:cs typeface="Open Sans" panose="020B0606030504020204" pitchFamily="34" charset="0"/>
              </a:rPr>
              <a:t> and assert authorship into ORCID records</a:t>
            </a:r>
          </a:p>
        </p:txBody>
      </p:sp>
      <p:sp>
        <p:nvSpPr>
          <p:cNvPr id="4" name="Rectangle 3"/>
          <p:cNvSpPr/>
          <p:nvPr/>
        </p:nvSpPr>
        <p:spPr>
          <a:xfrm>
            <a:off x="4337512" y="6272347"/>
            <a:ext cx="4137543" cy="369332"/>
          </a:xfrm>
          <a:prstGeom prst="rect">
            <a:avLst/>
          </a:prstGeom>
        </p:spPr>
        <p:txBody>
          <a:bodyPr wrap="none">
            <a:spAutoFit/>
          </a:bodyPr>
          <a:lstStyle/>
          <a:p>
            <a:r>
              <a:rPr lang="en-US" dirty="0"/>
              <a:t>https://</a:t>
            </a:r>
            <a:r>
              <a:rPr lang="en-US" dirty="0" err="1"/>
              <a:t>orcid.org</a:t>
            </a:r>
            <a:r>
              <a:rPr lang="en-US" dirty="0"/>
              <a:t>/organizations/publishers</a:t>
            </a:r>
          </a:p>
        </p:txBody>
      </p:sp>
      <p:sp>
        <p:nvSpPr>
          <p:cNvPr id="5" name="Title 1"/>
          <p:cNvSpPr>
            <a:spLocks noGrp="1"/>
          </p:cNvSpPr>
          <p:nvPr>
            <p:ph type="title"/>
          </p:nvPr>
        </p:nvSpPr>
        <p:spPr>
          <a:xfrm>
            <a:off x="3045708" y="0"/>
            <a:ext cx="6098292" cy="715337"/>
          </a:xfrm>
        </p:spPr>
        <p:txBody>
          <a:bodyPr/>
          <a:lstStyle/>
          <a:p>
            <a:r>
              <a:rPr lang="en-US" sz="3200" dirty="0" err="1">
                <a:solidFill>
                  <a:srgbClr val="A4CD39"/>
                </a:solidFill>
                <a:latin typeface="Open Sans" panose="020B0606030504020204" pitchFamily="34" charset="0"/>
                <a:ea typeface="Open Sans" panose="020B0606030504020204" pitchFamily="34" charset="0"/>
                <a:cs typeface="Open Sans" panose="020B0606030504020204" pitchFamily="34" charset="0"/>
              </a:rPr>
              <a:t>Orcid</a:t>
            </a:r>
            <a:r>
              <a:rPr lang="en-US" sz="3200" dirty="0">
                <a:solidFill>
                  <a:srgbClr val="A4CD39"/>
                </a:solidFill>
                <a:latin typeface="Open Sans" panose="020B0606030504020204" pitchFamily="34" charset="0"/>
                <a:ea typeface="Open Sans" panose="020B0606030504020204" pitchFamily="34" charset="0"/>
                <a:cs typeface="Open Sans" panose="020B0606030504020204" pitchFamily="34" charset="0"/>
              </a:rPr>
              <a:t> and publishers</a:t>
            </a:r>
            <a:endParaRPr lang="en-US" sz="3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94954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4"/>
          <p:cNvPicPr>
            <a:picLocks noChangeAspect="1"/>
          </p:cNvPicPr>
          <p:nvPr/>
        </p:nvPicPr>
        <p:blipFill>
          <a:blip r:embed="rId3"/>
          <a:stretch>
            <a:fillRect/>
          </a:stretch>
        </p:blipFill>
        <p:spPr>
          <a:xfrm>
            <a:off x="831850" y="917838"/>
            <a:ext cx="7556500" cy="4635500"/>
          </a:xfrm>
          <a:prstGeom prst="rect">
            <a:avLst/>
          </a:prstGeom>
          <a:noFill/>
          <a:ln w="6350">
            <a:solidFill>
              <a:schemeClr val="tx1"/>
            </a:solidFill>
          </a:ln>
          <a:effectLst>
            <a:outerShdw blurRad="101600" dist="50800" dir="5400000" algn="ctr" rotWithShape="0">
              <a:schemeClr val="accent5"/>
            </a:outerShdw>
          </a:effectLst>
        </p:spPr>
      </p:pic>
    </p:spTree>
    <p:extLst>
      <p:ext uri="{BB962C8B-B14F-4D97-AF65-F5344CB8AC3E}">
        <p14:creationId xmlns:p14="http://schemas.microsoft.com/office/powerpoint/2010/main" val="318679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820">
            <a:extLst>
              <a:ext uri="{FF2B5EF4-FFF2-40B4-BE49-F238E27FC236}">
                <a16:creationId xmlns:a16="http://schemas.microsoft.com/office/drawing/2014/main" xmlns="" id="{DFF1AC44-67B8-4069-9C9A-0CA9B631B5B7}"/>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77107"/>
            <a:ext cx="9144000" cy="4220105"/>
          </a:xfrm>
          <a:prstGeom prst="rect">
            <a:avLst/>
          </a:prstGeom>
          <a:noFill/>
          <a:ln>
            <a:noFill/>
          </a:ln>
        </p:spPr>
      </p:pic>
      <p:pic>
        <p:nvPicPr>
          <p:cNvPr id="5" name="Shape 821">
            <a:extLst>
              <a:ext uri="{FF2B5EF4-FFF2-40B4-BE49-F238E27FC236}">
                <a16:creationId xmlns:a16="http://schemas.microsoft.com/office/drawing/2014/main" xmlns="" id="{B154F149-AB31-46F2-A808-979C40A9C950}"/>
              </a:ext>
            </a:extLst>
          </p:cNvPr>
          <p:cNvPicPr preferRelativeResize="0"/>
          <p:nvPr/>
        </p:nvPicPr>
        <p:blipFill rotWithShape="1">
          <a:blip r:embed="rId3">
            <a:alphaModFix/>
          </a:blip>
          <a:srcRect/>
          <a:stretch/>
        </p:blipFill>
        <p:spPr>
          <a:xfrm>
            <a:off x="0" y="4497212"/>
            <a:ext cx="9144000" cy="1191165"/>
          </a:xfrm>
          <a:prstGeom prst="rect">
            <a:avLst/>
          </a:prstGeom>
          <a:noFill/>
          <a:ln>
            <a:noFill/>
          </a:ln>
        </p:spPr>
      </p:pic>
    </p:spTree>
    <p:extLst>
      <p:ext uri="{BB962C8B-B14F-4D97-AF65-F5344CB8AC3E}">
        <p14:creationId xmlns:p14="http://schemas.microsoft.com/office/powerpoint/2010/main" val="143420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6885CDE-74D1-1541-909A-8D2D38DC127A}"/>
              </a:ext>
            </a:extLst>
          </p:cNvPr>
          <p:cNvPicPr>
            <a:picLocks noChangeAspect="1"/>
          </p:cNvPicPr>
          <p:nvPr/>
        </p:nvPicPr>
        <p:blipFill>
          <a:blip r:embed="rId2"/>
          <a:stretch>
            <a:fillRect/>
          </a:stretch>
        </p:blipFill>
        <p:spPr>
          <a:xfrm>
            <a:off x="3657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900" y="1655271"/>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4465085"/>
            <a:ext cx="1143000" cy="1143000"/>
          </a:xfrm>
          <a:prstGeom prst="rect">
            <a:avLst/>
          </a:prstGeom>
        </p:spPr>
      </p:pic>
      <p:sp>
        <p:nvSpPr>
          <p:cNvPr id="4" name="TextBox 3"/>
          <p:cNvSpPr txBox="1"/>
          <p:nvPr/>
        </p:nvSpPr>
        <p:spPr>
          <a:xfrm>
            <a:off x="236700" y="1655271"/>
            <a:ext cx="1779939" cy="1384995"/>
          </a:xfrm>
          <a:prstGeom prst="rect">
            <a:avLst/>
          </a:prstGeom>
          <a:noFill/>
        </p:spPr>
        <p:txBody>
          <a:bodyPr wrap="square" rtlCol="0">
            <a:spAutoFit/>
          </a:bodyPr>
          <a:lstStyle/>
          <a:p>
            <a:pPr algn="ctr"/>
            <a:r>
              <a:rPr lang="en-US" dirty="0">
                <a:solidFill>
                  <a:schemeClr val="accent1"/>
                </a:solidFill>
                <a:latin typeface="Noto Sans" charset="0"/>
                <a:ea typeface="Open Sans" panose="020B0606030504020204" pitchFamily="34" charset="0"/>
                <a:cs typeface="Open Sans" panose="020B0606030504020204" pitchFamily="34" charset="0"/>
              </a:rPr>
              <a:t>PUBLISHER</a:t>
            </a:r>
          </a:p>
          <a:p>
            <a:pPr algn="ctr"/>
            <a:r>
              <a:rPr lang="en-US" dirty="0">
                <a:solidFill>
                  <a:schemeClr val="accent1"/>
                </a:solidFill>
                <a:latin typeface="Noto Sans" charset="0"/>
                <a:ea typeface="Open Sans" panose="020B0606030504020204" pitchFamily="34" charset="0"/>
                <a:cs typeface="Open Sans" panose="020B0606030504020204" pitchFamily="34" charset="0"/>
              </a:rPr>
              <a:t>&amp;</a:t>
            </a:r>
          </a:p>
          <a:p>
            <a:pPr algn="ctr"/>
            <a:r>
              <a:rPr lang="en-US" dirty="0">
                <a:solidFill>
                  <a:schemeClr val="accent1"/>
                </a:solidFill>
                <a:latin typeface="Noto Sans" charset="0"/>
                <a:ea typeface="Open Sans" panose="020B0606030504020204" pitchFamily="34" charset="0"/>
                <a:cs typeface="Open Sans" panose="020B0606030504020204" pitchFamily="34" charset="0"/>
              </a:rPr>
              <a:t>REPOSITORY</a:t>
            </a:r>
          </a:p>
          <a:p>
            <a:pPr algn="ctr"/>
            <a:r>
              <a:rPr lang="en-US" sz="1400" dirty="0">
                <a:solidFill>
                  <a:schemeClr val="accent6">
                    <a:lumMod val="50000"/>
                  </a:schemeClr>
                </a:solidFill>
                <a:latin typeface="Noto Sans" charset="0"/>
                <a:ea typeface="Noto Sans" charset="0"/>
                <a:cs typeface="Noto Sans" charset="0"/>
              </a:rPr>
              <a:t>Assert authorship &amp; data contributions</a:t>
            </a:r>
          </a:p>
        </p:txBody>
      </p:sp>
      <p:sp>
        <p:nvSpPr>
          <p:cNvPr id="5" name="TextBox 4"/>
          <p:cNvSpPr txBox="1"/>
          <p:nvPr/>
        </p:nvSpPr>
        <p:spPr>
          <a:xfrm>
            <a:off x="6967524" y="1760747"/>
            <a:ext cx="1791996" cy="800219"/>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EMPLOYER</a:t>
            </a:r>
          </a:p>
          <a:p>
            <a:pPr algn="ctr"/>
            <a:r>
              <a:rPr lang="en-US" sz="1400" dirty="0">
                <a:solidFill>
                  <a:schemeClr val="accent6">
                    <a:lumMod val="50000"/>
                  </a:schemeClr>
                </a:solidFill>
                <a:latin typeface="Noto Sans" charset="0"/>
                <a:ea typeface="Noto Sans" charset="0"/>
                <a:cs typeface="Noto Sans" charset="0"/>
              </a:rPr>
              <a:t>Assert faculty or staff affiliation</a:t>
            </a:r>
          </a:p>
        </p:txBody>
      </p:sp>
      <p:sp>
        <p:nvSpPr>
          <p:cNvPr id="6" name="TextBox 5"/>
          <p:cNvSpPr txBox="1"/>
          <p:nvPr/>
        </p:nvSpPr>
        <p:spPr>
          <a:xfrm>
            <a:off x="2940686" y="5505769"/>
            <a:ext cx="3487823" cy="584775"/>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FUNDER &amp; RESOURCE</a:t>
            </a:r>
          </a:p>
          <a:p>
            <a:pPr algn="ctr"/>
            <a:r>
              <a:rPr lang="en-US" sz="1400" dirty="0">
                <a:solidFill>
                  <a:schemeClr val="accent6">
                    <a:lumMod val="50000"/>
                  </a:schemeClr>
                </a:solidFill>
                <a:latin typeface="Noto Sans" charset="0"/>
                <a:ea typeface="Noto Sans" charset="0"/>
                <a:cs typeface="Noto Sans" charset="0"/>
              </a:rPr>
              <a:t>Assert grant, facilities, and equipment access</a:t>
            </a:r>
          </a:p>
        </p:txBody>
      </p:sp>
      <p:grpSp>
        <p:nvGrpSpPr>
          <p:cNvPr id="10" name="Group 9"/>
          <p:cNvGrpSpPr/>
          <p:nvPr/>
        </p:nvGrpSpPr>
        <p:grpSpPr>
          <a:xfrm rot="5400000">
            <a:off x="4008798" y="3638853"/>
            <a:ext cx="1077465" cy="756025"/>
            <a:chOff x="879926" y="4741178"/>
            <a:chExt cx="1154712" cy="810227"/>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4117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979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15" name="Group 14"/>
          <p:cNvGrpSpPr/>
          <p:nvPr/>
        </p:nvGrpSpPr>
        <p:grpSpPr>
          <a:xfrm rot="1800000">
            <a:off x="2898042" y="2471705"/>
            <a:ext cx="951083" cy="600055"/>
            <a:chOff x="978081" y="4835108"/>
            <a:chExt cx="1019269" cy="643075"/>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1657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3510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20" name="Group 19"/>
          <p:cNvGrpSpPr/>
          <p:nvPr/>
        </p:nvGrpSpPr>
        <p:grpSpPr>
          <a:xfrm rot="19800000">
            <a:off x="5186868" y="2429821"/>
            <a:ext cx="975144" cy="641339"/>
            <a:chOff x="978081" y="4794135"/>
            <a:chExt cx="1045055" cy="687318"/>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90" y="479413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7" y="521984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sp>
        <p:nvSpPr>
          <p:cNvPr id="25" name="Arc 24"/>
          <p:cNvSpPr/>
          <p:nvPr/>
        </p:nvSpPr>
        <p:spPr>
          <a:xfrm>
            <a:off x="2463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6" name="Arc 25"/>
          <p:cNvSpPr/>
          <p:nvPr/>
        </p:nvSpPr>
        <p:spPr>
          <a:xfrm>
            <a:off x="2459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7" name="Arc 26"/>
          <p:cNvSpPr/>
          <p:nvPr/>
        </p:nvSpPr>
        <p:spPr>
          <a:xfrm>
            <a:off x="2456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pic>
        <p:nvPicPr>
          <p:cNvPr id="3" name="Picture 2">
            <a:extLst>
              <a:ext uri="{FF2B5EF4-FFF2-40B4-BE49-F238E27FC236}">
                <a16:creationId xmlns:a16="http://schemas.microsoft.com/office/drawing/2014/main" xmlns="" id="{2D4202C5-1F60-B547-A724-16AC6CBE4E42}"/>
              </a:ext>
            </a:extLst>
          </p:cNvPr>
          <p:cNvPicPr>
            <a:picLocks noChangeAspect="1"/>
          </p:cNvPicPr>
          <p:nvPr/>
        </p:nvPicPr>
        <p:blipFill>
          <a:blip r:embed="rId6"/>
          <a:stretch>
            <a:fillRect/>
          </a:stretch>
        </p:blipFill>
        <p:spPr>
          <a:xfrm>
            <a:off x="3835785" y="2994325"/>
            <a:ext cx="437717" cy="437717"/>
          </a:xfrm>
          <a:prstGeom prst="rect">
            <a:avLst/>
          </a:prstGeom>
        </p:spPr>
      </p:pic>
      <p:pic>
        <p:nvPicPr>
          <p:cNvPr id="9" name="Picture 8">
            <a:extLst>
              <a:ext uri="{FF2B5EF4-FFF2-40B4-BE49-F238E27FC236}">
                <a16:creationId xmlns:a16="http://schemas.microsoft.com/office/drawing/2014/main" xmlns="" id="{13EA6782-22EE-8B44-8ED0-600D3CAA9717}"/>
              </a:ext>
            </a:extLst>
          </p:cNvPr>
          <p:cNvPicPr>
            <a:picLocks noChangeAspect="1"/>
          </p:cNvPicPr>
          <p:nvPr/>
        </p:nvPicPr>
        <p:blipFill>
          <a:blip r:embed="rId7"/>
          <a:stretch>
            <a:fillRect/>
          </a:stretch>
        </p:blipFill>
        <p:spPr>
          <a:xfrm>
            <a:off x="2742715" y="1889639"/>
            <a:ext cx="471034" cy="471034"/>
          </a:xfrm>
          <a:prstGeom prst="rect">
            <a:avLst/>
          </a:prstGeom>
        </p:spPr>
      </p:pic>
      <p:pic>
        <p:nvPicPr>
          <p:cNvPr id="36" name="Picture 35">
            <a:extLst>
              <a:ext uri="{FF2B5EF4-FFF2-40B4-BE49-F238E27FC236}">
                <a16:creationId xmlns:a16="http://schemas.microsoft.com/office/drawing/2014/main" xmlns="" id="{7494674B-A113-BD41-A457-F04A9B7AA4AB}"/>
              </a:ext>
            </a:extLst>
          </p:cNvPr>
          <p:cNvPicPr>
            <a:picLocks noChangeAspect="1"/>
          </p:cNvPicPr>
          <p:nvPr/>
        </p:nvPicPr>
        <p:blipFill>
          <a:blip r:embed="rId6"/>
          <a:stretch>
            <a:fillRect/>
          </a:stretch>
        </p:blipFill>
        <p:spPr>
          <a:xfrm>
            <a:off x="2986890" y="1889638"/>
            <a:ext cx="227312" cy="227312"/>
          </a:xfrm>
          <a:prstGeom prst="rect">
            <a:avLst/>
          </a:prstGeom>
        </p:spPr>
      </p:pic>
      <p:sp>
        <p:nvSpPr>
          <p:cNvPr id="8" name="TextBox 7">
            <a:extLst>
              <a:ext uri="{FF2B5EF4-FFF2-40B4-BE49-F238E27FC236}">
                <a16:creationId xmlns:a16="http://schemas.microsoft.com/office/drawing/2014/main" xmlns="" id="{02C7CF99-51D8-B04D-8BBD-5FA7AF4BF994}"/>
              </a:ext>
            </a:extLst>
          </p:cNvPr>
          <p:cNvSpPr txBox="1"/>
          <p:nvPr/>
        </p:nvSpPr>
        <p:spPr>
          <a:xfrm>
            <a:off x="3008790" y="71335"/>
            <a:ext cx="3127779" cy="677108"/>
          </a:xfrm>
          <a:prstGeom prst="rect">
            <a:avLst/>
          </a:prstGeom>
          <a:noFill/>
        </p:spPr>
        <p:txBody>
          <a:bodyPr wrap="none" rtlCol="0">
            <a:spAutoFit/>
          </a:bodyPr>
          <a:lstStyle/>
          <a:p>
            <a:r>
              <a:rPr lang="en-US" sz="3800" b="1" dirty="0">
                <a:latin typeface="Open Sans" panose="020B0606030504020204" pitchFamily="34" charset="0"/>
                <a:ea typeface="Open Sans" panose="020B0606030504020204" pitchFamily="34" charset="0"/>
                <a:cs typeface="Open Sans" panose="020B0606030504020204" pitchFamily="34" charset="0"/>
              </a:rPr>
              <a:t>PUBLISHERS</a:t>
            </a:r>
          </a:p>
        </p:txBody>
      </p:sp>
      <p:sp>
        <p:nvSpPr>
          <p:cNvPr id="32" name="Oval 31">
            <a:extLst>
              <a:ext uri="{FF2B5EF4-FFF2-40B4-BE49-F238E27FC236}">
                <a16:creationId xmlns:a16="http://schemas.microsoft.com/office/drawing/2014/main" xmlns="" id="{CF75F207-865B-0D45-B936-ABB8F714979B}"/>
              </a:ext>
            </a:extLst>
          </p:cNvPr>
          <p:cNvSpPr/>
          <p:nvPr/>
        </p:nvSpPr>
        <p:spPr>
          <a:xfrm>
            <a:off x="1812262" y="1547587"/>
            <a:ext cx="660019" cy="613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ORG ID</a:t>
            </a:r>
          </a:p>
        </p:txBody>
      </p:sp>
    </p:spTree>
    <p:extLst>
      <p:ext uri="{BB962C8B-B14F-4D97-AF65-F5344CB8AC3E}">
        <p14:creationId xmlns:p14="http://schemas.microsoft.com/office/powerpoint/2010/main" val="2752281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48148E-6 L -0.14982 -0.11644 " pathEditMode="relative" rAng="0" ptsTypes="AA">
                                      <p:cBhvr>
                                        <p:cTn id="6" dur="2000" fill="hold"/>
                                        <p:tgtEl>
                                          <p:spTgt spid="3"/>
                                        </p:tgtEl>
                                        <p:attrNameLst>
                                          <p:attrName>ppt_x</p:attrName>
                                          <p:attrName>ppt_y</p:attrName>
                                        </p:attrNameLst>
                                      </p:cBhvr>
                                      <p:rCtr x="-7500" y="-5833"/>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par>
                                <p:cTn id="12" presetID="9"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dissolv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44444E-6 -2.22222E-6 L 0.12014 0.08496 " pathEditMode="relative" rAng="0" ptsTypes="AA">
                                      <p:cBhvr>
                                        <p:cTn id="18" dur="2000" fill="hold"/>
                                        <p:tgtEl>
                                          <p:spTgt spid="9"/>
                                        </p:tgtEl>
                                        <p:attrNameLst>
                                          <p:attrName>ppt_x</p:attrName>
                                          <p:attrName>ppt_y</p:attrName>
                                        </p:attrNameLst>
                                      </p:cBhvr>
                                      <p:rCtr x="6007" y="4236"/>
                                    </p:animMotion>
                                  </p:childTnLst>
                                </p:cTn>
                              </p:par>
                              <p:par>
                                <p:cTn id="19" presetID="42" presetClass="path" presetSubtype="0" accel="50000" decel="50000" fill="hold" nodeType="withEffect">
                                  <p:stCondLst>
                                    <p:cond delay="0"/>
                                  </p:stCondLst>
                                  <p:childTnLst>
                                    <p:animMotion origin="layout" path="M -2.5E-6 3.7037E-7 L 0.11684 0.08171 " pathEditMode="relative" rAng="0" ptsTypes="AA">
                                      <p:cBhvr>
                                        <p:cTn id="20" dur="2000" fill="hold"/>
                                        <p:tgtEl>
                                          <p:spTgt spid="36"/>
                                        </p:tgtEl>
                                        <p:attrNameLst>
                                          <p:attrName>ppt_x</p:attrName>
                                          <p:attrName>ppt_y</p:attrName>
                                        </p:attrNameLst>
                                      </p:cBhvr>
                                      <p:rCtr x="5833" y="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06" y="126338"/>
            <a:ext cx="6447501" cy="990600"/>
          </a:xfrm>
        </p:spPr>
        <p:txBody>
          <a:bodyPr/>
          <a:lstStyle/>
          <a:p>
            <a:r>
              <a:rPr lang="en-US" sz="3600" dirty="0">
                <a:latin typeface="Noto Sans" charset="0"/>
                <a:ea typeface="Noto Sans" charset="0"/>
                <a:cs typeface="Noto Sans" charset="0"/>
              </a:rPr>
              <a:t>WHAT IS THE PROBLEM?</a:t>
            </a:r>
          </a:p>
        </p:txBody>
      </p:sp>
      <p:sp>
        <p:nvSpPr>
          <p:cNvPr id="3" name="Content Placeholder 2"/>
          <p:cNvSpPr>
            <a:spLocks noGrp="1"/>
          </p:cNvSpPr>
          <p:nvPr>
            <p:ph idx="1"/>
          </p:nvPr>
        </p:nvSpPr>
        <p:spPr>
          <a:xfrm>
            <a:off x="186806" y="1163373"/>
            <a:ext cx="8628582" cy="4776572"/>
          </a:xfrm>
        </p:spPr>
        <p:txBody>
          <a:bodyPr>
            <a:noAutofit/>
          </a:bodyPr>
          <a:lstStyle/>
          <a:p>
            <a:r>
              <a:rPr lang="en-US" sz="2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Government-funded laboratories award researchers use of facilities and equipment based on a competitive proposal process</a:t>
            </a:r>
          </a:p>
          <a:p>
            <a:r>
              <a:rPr lang="en-US" sz="2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Government agencies support collections of samples used by researchers</a:t>
            </a:r>
          </a:p>
          <a:p>
            <a:r>
              <a:rPr lang="en-US" sz="28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Making accurate assessment of the scientific impact of these public investments difficult, if not impossible</a:t>
            </a:r>
          </a:p>
        </p:txBody>
      </p:sp>
    </p:spTree>
    <p:extLst>
      <p:ext uri="{BB962C8B-B14F-4D97-AF65-F5344CB8AC3E}">
        <p14:creationId xmlns:p14="http://schemas.microsoft.com/office/powerpoint/2010/main" val="65589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charset="0"/>
                <a:ea typeface="Open Sans" charset="0"/>
                <a:cs typeface="Open Sans" charset="0"/>
              </a:rPr>
              <a:t>EXAMPLE CONNECTION: People and Paper </a:t>
            </a:r>
          </a:p>
        </p:txBody>
      </p:sp>
      <p:sp>
        <p:nvSpPr>
          <p:cNvPr id="4" name="Content Placeholder 3"/>
          <p:cNvSpPr>
            <a:spLocks noGrp="1"/>
          </p:cNvSpPr>
          <p:nvPr>
            <p:ph sz="quarter" idx="13"/>
          </p:nvPr>
        </p:nvSpPr>
        <p:spPr>
          <a:xfrm>
            <a:off x="609600" y="1326063"/>
            <a:ext cx="7924800" cy="4572000"/>
          </a:xfrm>
        </p:spPr>
        <p:txBody>
          <a:bodyPr>
            <a:normAutofit/>
          </a:bodyPr>
          <a:lstStyle/>
          <a:p>
            <a:r>
              <a:rPr lang="en-US" b="1" dirty="0"/>
              <a:t>ORCID </a:t>
            </a:r>
            <a:r>
              <a:rPr lang="en-US" b="1" dirty="0" err="1"/>
              <a:t>iDs</a:t>
            </a:r>
            <a:r>
              <a:rPr lang="en-US" b="1" dirty="0"/>
              <a:t> for people: </a:t>
            </a:r>
            <a:r>
              <a:rPr lang="en-US" dirty="0"/>
              <a:t>researchers, contributors, innovators, administrators, program staff</a:t>
            </a:r>
          </a:p>
          <a:p>
            <a:r>
              <a:rPr lang="en-US" b="1" dirty="0"/>
              <a:t>DOI for a paper </a:t>
            </a:r>
            <a:r>
              <a:rPr lang="en-US" dirty="0"/>
              <a:t>or dataset or grant</a:t>
            </a:r>
            <a:r>
              <a:rPr lang="is-IS" dirty="0"/>
              <a:t>….</a:t>
            </a:r>
            <a:endParaRPr lang="en-US" dirty="0"/>
          </a:p>
        </p:txBody>
      </p:sp>
      <p:pic>
        <p:nvPicPr>
          <p:cNvPr id="5" name="Picture 4"/>
          <p:cNvPicPr>
            <a:picLocks noChangeAspect="1"/>
          </p:cNvPicPr>
          <p:nvPr/>
        </p:nvPicPr>
        <p:blipFill>
          <a:blip r:embed="rId2"/>
          <a:stretch>
            <a:fillRect/>
          </a:stretch>
        </p:blipFill>
        <p:spPr>
          <a:xfrm>
            <a:off x="928090" y="3511664"/>
            <a:ext cx="5971474" cy="2462943"/>
          </a:xfrm>
          <a:prstGeom prst="rect">
            <a:avLst/>
          </a:prstGeom>
        </p:spPr>
      </p:pic>
      <p:pic>
        <p:nvPicPr>
          <p:cNvPr id="6" name="Picture 5"/>
          <p:cNvPicPr>
            <a:picLocks noChangeAspect="1"/>
          </p:cNvPicPr>
          <p:nvPr/>
        </p:nvPicPr>
        <p:blipFill>
          <a:blip r:embed="rId3"/>
          <a:stretch>
            <a:fillRect/>
          </a:stretch>
        </p:blipFill>
        <p:spPr>
          <a:xfrm>
            <a:off x="6831209" y="4343291"/>
            <a:ext cx="2021681" cy="799687"/>
          </a:xfrm>
          <a:prstGeom prst="rect">
            <a:avLst/>
          </a:prstGeom>
        </p:spPr>
      </p:pic>
      <p:pic>
        <p:nvPicPr>
          <p:cNvPr id="7" name="Picture 11" descr="orcid_128x12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252" y="1792413"/>
            <a:ext cx="650478" cy="650478"/>
          </a:xfrm>
          <a:prstGeom prst="rect">
            <a:avLst/>
          </a:prstGeom>
        </p:spPr>
      </p:pic>
      <p:pic>
        <p:nvPicPr>
          <p:cNvPr id="8"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762" y="3236877"/>
            <a:ext cx="660400" cy="660400"/>
          </a:xfrm>
          <a:prstGeom prst="rect">
            <a:avLst/>
          </a:prstGeom>
        </p:spPr>
      </p:pic>
    </p:spTree>
    <p:extLst>
      <p:ext uri="{BB962C8B-B14F-4D97-AF65-F5344CB8AC3E}">
        <p14:creationId xmlns:p14="http://schemas.microsoft.com/office/powerpoint/2010/main" val="1543567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6885CDE-74D1-1541-909A-8D2D38DC127A}"/>
              </a:ext>
            </a:extLst>
          </p:cNvPr>
          <p:cNvPicPr>
            <a:picLocks noChangeAspect="1"/>
          </p:cNvPicPr>
          <p:nvPr/>
        </p:nvPicPr>
        <p:blipFill>
          <a:blip r:embed="rId2"/>
          <a:stretch>
            <a:fillRect/>
          </a:stretch>
        </p:blipFill>
        <p:spPr>
          <a:xfrm>
            <a:off x="3657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900" y="1655271"/>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4465085"/>
            <a:ext cx="1143000" cy="1143000"/>
          </a:xfrm>
          <a:prstGeom prst="rect">
            <a:avLst/>
          </a:prstGeom>
        </p:spPr>
      </p:pic>
      <p:sp>
        <p:nvSpPr>
          <p:cNvPr id="4" name="TextBox 3"/>
          <p:cNvSpPr txBox="1"/>
          <p:nvPr/>
        </p:nvSpPr>
        <p:spPr>
          <a:xfrm>
            <a:off x="236700" y="1655271"/>
            <a:ext cx="1779939" cy="1384995"/>
          </a:xfrm>
          <a:prstGeom prst="rect">
            <a:avLst/>
          </a:prstGeom>
          <a:noFill/>
        </p:spPr>
        <p:txBody>
          <a:bodyPr wrap="square" rtlCol="0">
            <a:spAutoFit/>
          </a:bodyPr>
          <a:lstStyle/>
          <a:p>
            <a:pPr algn="ctr"/>
            <a:r>
              <a:rPr lang="en-US" dirty="0">
                <a:solidFill>
                  <a:schemeClr val="accent1"/>
                </a:solidFill>
                <a:latin typeface="Noto Sans" charset="0"/>
                <a:ea typeface="Open Sans" panose="020B0606030504020204" pitchFamily="34" charset="0"/>
                <a:cs typeface="Open Sans" panose="020B0606030504020204" pitchFamily="34" charset="0"/>
              </a:rPr>
              <a:t>PUBLISHER</a:t>
            </a:r>
          </a:p>
          <a:p>
            <a:pPr algn="ctr"/>
            <a:r>
              <a:rPr lang="en-US" dirty="0">
                <a:solidFill>
                  <a:schemeClr val="accent1"/>
                </a:solidFill>
                <a:latin typeface="Noto Sans" charset="0"/>
                <a:ea typeface="Open Sans" panose="020B0606030504020204" pitchFamily="34" charset="0"/>
                <a:cs typeface="Open Sans" panose="020B0606030504020204" pitchFamily="34" charset="0"/>
              </a:rPr>
              <a:t>&amp;</a:t>
            </a:r>
          </a:p>
          <a:p>
            <a:pPr algn="ctr"/>
            <a:r>
              <a:rPr lang="en-US" dirty="0">
                <a:solidFill>
                  <a:schemeClr val="accent1"/>
                </a:solidFill>
                <a:latin typeface="Noto Sans" charset="0"/>
                <a:ea typeface="Open Sans" panose="020B0606030504020204" pitchFamily="34" charset="0"/>
                <a:cs typeface="Open Sans" panose="020B0606030504020204" pitchFamily="34" charset="0"/>
              </a:rPr>
              <a:t>REPOSITORY</a:t>
            </a:r>
          </a:p>
          <a:p>
            <a:pPr algn="ctr"/>
            <a:r>
              <a:rPr lang="en-US" sz="1400" dirty="0">
                <a:solidFill>
                  <a:schemeClr val="accent6">
                    <a:lumMod val="50000"/>
                  </a:schemeClr>
                </a:solidFill>
                <a:latin typeface="Noto Sans" charset="0"/>
                <a:ea typeface="Noto Sans" charset="0"/>
                <a:cs typeface="Noto Sans" charset="0"/>
              </a:rPr>
              <a:t>Assert authorship &amp; data contributions</a:t>
            </a:r>
          </a:p>
        </p:txBody>
      </p:sp>
      <p:sp>
        <p:nvSpPr>
          <p:cNvPr id="5" name="TextBox 4"/>
          <p:cNvSpPr txBox="1"/>
          <p:nvPr/>
        </p:nvSpPr>
        <p:spPr>
          <a:xfrm>
            <a:off x="6967524" y="1760747"/>
            <a:ext cx="1791996" cy="800219"/>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EMPLOYER</a:t>
            </a:r>
          </a:p>
          <a:p>
            <a:pPr algn="ctr"/>
            <a:r>
              <a:rPr lang="en-US" sz="1400" dirty="0">
                <a:solidFill>
                  <a:schemeClr val="accent6">
                    <a:lumMod val="50000"/>
                  </a:schemeClr>
                </a:solidFill>
                <a:latin typeface="Noto Sans" charset="0"/>
                <a:ea typeface="Noto Sans" charset="0"/>
                <a:cs typeface="Noto Sans" charset="0"/>
              </a:rPr>
              <a:t>Assert faculty or staff affiliation</a:t>
            </a:r>
          </a:p>
        </p:txBody>
      </p:sp>
      <p:sp>
        <p:nvSpPr>
          <p:cNvPr id="6" name="TextBox 5"/>
          <p:cNvSpPr txBox="1"/>
          <p:nvPr/>
        </p:nvSpPr>
        <p:spPr>
          <a:xfrm>
            <a:off x="2940686" y="5548749"/>
            <a:ext cx="3447591" cy="584775"/>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FUNDER &amp; RESOURCE</a:t>
            </a:r>
          </a:p>
          <a:p>
            <a:pPr algn="ctr"/>
            <a:r>
              <a:rPr lang="en-US" sz="1400" dirty="0">
                <a:solidFill>
                  <a:schemeClr val="accent6">
                    <a:lumMod val="50000"/>
                  </a:schemeClr>
                </a:solidFill>
                <a:latin typeface="Noto Sans" charset="0"/>
                <a:ea typeface="Noto Sans" charset="0"/>
                <a:cs typeface="Noto Sans" charset="0"/>
              </a:rPr>
              <a:t>Assert grant, facilities, and equipment access</a:t>
            </a:r>
          </a:p>
        </p:txBody>
      </p:sp>
      <p:grpSp>
        <p:nvGrpSpPr>
          <p:cNvPr id="10" name="Group 9"/>
          <p:cNvGrpSpPr/>
          <p:nvPr/>
        </p:nvGrpSpPr>
        <p:grpSpPr>
          <a:xfrm rot="5400000">
            <a:off x="4008798" y="3638853"/>
            <a:ext cx="1077465" cy="756025"/>
            <a:chOff x="879926" y="4741178"/>
            <a:chExt cx="1154712" cy="810227"/>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4117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979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15" name="Group 14"/>
          <p:cNvGrpSpPr/>
          <p:nvPr/>
        </p:nvGrpSpPr>
        <p:grpSpPr>
          <a:xfrm rot="1800000">
            <a:off x="2898042" y="2471705"/>
            <a:ext cx="951083" cy="600055"/>
            <a:chOff x="978081" y="4835108"/>
            <a:chExt cx="1019269" cy="643075"/>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1657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3510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20" name="Group 19"/>
          <p:cNvGrpSpPr/>
          <p:nvPr/>
        </p:nvGrpSpPr>
        <p:grpSpPr>
          <a:xfrm rot="19800000">
            <a:off x="5186868" y="2429821"/>
            <a:ext cx="975144" cy="641339"/>
            <a:chOff x="978081" y="4794135"/>
            <a:chExt cx="1045055" cy="687318"/>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90" y="479413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7" y="521984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sp>
        <p:nvSpPr>
          <p:cNvPr id="25" name="Arc 24"/>
          <p:cNvSpPr/>
          <p:nvPr/>
        </p:nvSpPr>
        <p:spPr>
          <a:xfrm>
            <a:off x="2463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6" name="Arc 25"/>
          <p:cNvSpPr/>
          <p:nvPr/>
        </p:nvSpPr>
        <p:spPr>
          <a:xfrm>
            <a:off x="2459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7" name="Arc 26"/>
          <p:cNvSpPr/>
          <p:nvPr/>
        </p:nvSpPr>
        <p:spPr>
          <a:xfrm>
            <a:off x="2456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 name="TextBox 1">
            <a:extLst>
              <a:ext uri="{FF2B5EF4-FFF2-40B4-BE49-F238E27FC236}">
                <a16:creationId xmlns:a16="http://schemas.microsoft.com/office/drawing/2014/main" xmlns="" id="{0F86378C-2518-8A4D-A4AE-693DE05EB308}"/>
              </a:ext>
            </a:extLst>
          </p:cNvPr>
          <p:cNvSpPr txBox="1"/>
          <p:nvPr/>
        </p:nvSpPr>
        <p:spPr>
          <a:xfrm>
            <a:off x="666879" y="13406"/>
            <a:ext cx="8204618" cy="646331"/>
          </a:xfrm>
          <a:prstGeom prst="rect">
            <a:avLst/>
          </a:prstGeom>
          <a:noFill/>
        </p:spPr>
        <p:txBody>
          <a:bodyPr wrap="non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CROSS-SECTOR PARTNER NETWORK</a:t>
            </a:r>
          </a:p>
        </p:txBody>
      </p:sp>
      <p:sp>
        <p:nvSpPr>
          <p:cNvPr id="8" name="Oval 7">
            <a:extLst>
              <a:ext uri="{FF2B5EF4-FFF2-40B4-BE49-F238E27FC236}">
                <a16:creationId xmlns:a16="http://schemas.microsoft.com/office/drawing/2014/main" xmlns="" id="{64530B41-B230-014B-8549-475375EA94C8}"/>
              </a:ext>
            </a:extLst>
          </p:cNvPr>
          <p:cNvSpPr/>
          <p:nvPr/>
        </p:nvSpPr>
        <p:spPr>
          <a:xfrm>
            <a:off x="5989439" y="1680375"/>
            <a:ext cx="986611" cy="10720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378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7CF878D-B2FF-5349-9D35-36CDAFA2A347}"/>
              </a:ext>
            </a:extLst>
          </p:cNvPr>
          <p:cNvSpPr>
            <a:spLocks noGrp="1"/>
          </p:cNvSpPr>
          <p:nvPr>
            <p:ph sz="quarter" idx="13"/>
          </p:nvPr>
        </p:nvSpPr>
        <p:spPr>
          <a:xfrm>
            <a:off x="3387638" y="1938845"/>
            <a:ext cx="5171212" cy="3774684"/>
          </a:xfrm>
        </p:spPr>
        <p:txBody>
          <a:bodyPr>
            <a:noAutofit/>
          </a:bodyPr>
          <a:lstStyle/>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75% of ORCID membership</a:t>
            </a:r>
          </a:p>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2"/>
              </a:rPr>
              <a:t>Institutional Connect</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being implemented by 150+ members</a:t>
            </a:r>
          </a:p>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Community working groups:</a:t>
            </a:r>
          </a:p>
          <a:p>
            <a:pPr lvl="1"/>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3"/>
              </a:rPr>
              <a:t>Publications and user facilities</a:t>
            </a: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1"/>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4"/>
              </a:rPr>
              <a:t>Trust working group</a:t>
            </a: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10312" lvl="1" indent="0">
              <a:buNone/>
            </a:pP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6">
            <a:extLst>
              <a:ext uri="{FF2B5EF4-FFF2-40B4-BE49-F238E27FC236}">
                <a16:creationId xmlns:a16="http://schemas.microsoft.com/office/drawing/2014/main" xmlns="" id="{BDCDBF5A-BC5C-FA43-8898-60D7F850302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3048000" cy="6134100"/>
          </a:xfrm>
          <a:prstGeom prst="rect">
            <a:avLst/>
          </a:prstGeom>
        </p:spPr>
      </p:pic>
      <p:sp>
        <p:nvSpPr>
          <p:cNvPr id="5" name="Rectangle 4"/>
          <p:cNvSpPr/>
          <p:nvPr/>
        </p:nvSpPr>
        <p:spPr>
          <a:xfrm>
            <a:off x="3047999" y="984738"/>
            <a:ext cx="5706035" cy="954107"/>
          </a:xfrm>
          <a:prstGeom prst="rect">
            <a:avLst/>
          </a:prstGeom>
        </p:spPr>
        <p:txBody>
          <a:bodyPr wrap="square">
            <a:spAutoFit/>
          </a:bodyPr>
          <a:lstStyle/>
          <a:p>
            <a:r>
              <a:rPr lang="en-US" sz="2800" b="1" i="1" dirty="0">
                <a:latin typeface="Open Sans" panose="020B0606030504020204" pitchFamily="34" charset="0"/>
                <a:ea typeface="Open Sans" panose="020B0606030504020204" pitchFamily="34" charset="0"/>
                <a:cs typeface="Open Sans" panose="020B0606030504020204" pitchFamily="34" charset="0"/>
              </a:rPr>
              <a:t>THE ASK: Collect </a:t>
            </a:r>
            <a:r>
              <a:rPr lang="en-US" sz="2800" b="1" i="1" dirty="0" err="1">
                <a:latin typeface="Open Sans" panose="020B0606030504020204" pitchFamily="34" charset="0"/>
                <a:ea typeface="Open Sans" panose="020B0606030504020204" pitchFamily="34" charset="0"/>
                <a:cs typeface="Open Sans" panose="020B0606030504020204" pitchFamily="34" charset="0"/>
              </a:rPr>
              <a:t>iDs</a:t>
            </a:r>
            <a:r>
              <a:rPr lang="en-US" sz="2800" b="1" i="1" dirty="0">
                <a:latin typeface="Open Sans" panose="020B0606030504020204" pitchFamily="34" charset="0"/>
                <a:ea typeface="Open Sans" panose="020B0606030504020204" pitchFamily="34" charset="0"/>
                <a:cs typeface="Open Sans" panose="020B0606030504020204" pitchFamily="34" charset="0"/>
              </a:rPr>
              <a:t> and </a:t>
            </a:r>
            <a:r>
              <a:rPr lang="en-US" sz="2800" b="1" i="1" dirty="0">
                <a:latin typeface="Open Sans" panose="020B0606030504020204" pitchFamily="34" charset="0"/>
                <a:ea typeface="Open Sans" panose="020B0606030504020204" pitchFamily="34" charset="0"/>
                <a:cs typeface="Open Sans" panose="020B0606030504020204" pitchFamily="34" charset="0"/>
                <a:hlinkClick r:id="rId6"/>
              </a:rPr>
              <a:t>assert affiliations</a:t>
            </a:r>
            <a:endParaRPr lang="en-US" sz="28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p:cNvSpPr txBox="1"/>
          <p:nvPr/>
        </p:nvSpPr>
        <p:spPr>
          <a:xfrm>
            <a:off x="4452079" y="6278046"/>
            <a:ext cx="4446410" cy="369332"/>
          </a:xfrm>
          <a:prstGeom prst="rect">
            <a:avLst/>
          </a:prstGeom>
          <a:noFill/>
        </p:spPr>
        <p:txBody>
          <a:bodyPr wrap="none" rtlCol="0">
            <a:spAutoFit/>
          </a:bodyPr>
          <a:lstStyle/>
          <a:p>
            <a:r>
              <a:rPr lang="en-US"/>
              <a:t>https://</a:t>
            </a:r>
            <a:r>
              <a:rPr lang="en-US" dirty="0" err="1"/>
              <a:t>orcid.org</a:t>
            </a:r>
            <a:r>
              <a:rPr lang="en-US" dirty="0"/>
              <a:t>/organizations/research-orgs</a:t>
            </a:r>
          </a:p>
        </p:txBody>
      </p:sp>
      <p:sp>
        <p:nvSpPr>
          <p:cNvPr id="2" name="Title 1">
            <a:extLst>
              <a:ext uri="{FF2B5EF4-FFF2-40B4-BE49-F238E27FC236}">
                <a16:creationId xmlns:a16="http://schemas.microsoft.com/office/drawing/2014/main" xmlns="" id="{43EFAFCA-5584-9E49-BD06-9A9021110111}"/>
              </a:ext>
            </a:extLst>
          </p:cNvPr>
          <p:cNvSpPr>
            <a:spLocks noGrp="1"/>
          </p:cNvSpPr>
          <p:nvPr>
            <p:ph type="title"/>
          </p:nvPr>
        </p:nvSpPr>
        <p:spPr>
          <a:xfrm>
            <a:off x="3047998" y="0"/>
            <a:ext cx="6096002" cy="984738"/>
          </a:xfrm>
        </p:spPr>
        <p:txBody>
          <a:bodyPr/>
          <a:lstStyle/>
          <a:p>
            <a:r>
              <a:rPr lang="en-US" sz="3200" dirty="0" err="1"/>
              <a:t>Orcid</a:t>
            </a:r>
            <a:r>
              <a:rPr lang="en-US" sz="3200" dirty="0"/>
              <a:t> and research institutions</a:t>
            </a:r>
          </a:p>
        </p:txBody>
      </p:sp>
    </p:spTree>
    <p:extLst>
      <p:ext uri="{BB962C8B-B14F-4D97-AF65-F5344CB8AC3E}">
        <p14:creationId xmlns:p14="http://schemas.microsoft.com/office/powerpoint/2010/main" val="1056723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6885CDE-74D1-1541-909A-8D2D38DC127A}"/>
              </a:ext>
            </a:extLst>
          </p:cNvPr>
          <p:cNvPicPr>
            <a:picLocks noChangeAspect="1"/>
          </p:cNvPicPr>
          <p:nvPr/>
        </p:nvPicPr>
        <p:blipFill>
          <a:blip r:embed="rId2"/>
          <a:stretch>
            <a:fillRect/>
          </a:stretch>
        </p:blipFill>
        <p:spPr>
          <a:xfrm>
            <a:off x="3657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900" y="1655271"/>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4465085"/>
            <a:ext cx="1143000" cy="1143000"/>
          </a:xfrm>
          <a:prstGeom prst="rect">
            <a:avLst/>
          </a:prstGeom>
        </p:spPr>
      </p:pic>
      <p:sp>
        <p:nvSpPr>
          <p:cNvPr id="4" name="TextBox 3"/>
          <p:cNvSpPr txBox="1"/>
          <p:nvPr/>
        </p:nvSpPr>
        <p:spPr>
          <a:xfrm>
            <a:off x="236700" y="1655271"/>
            <a:ext cx="1779939" cy="1384995"/>
          </a:xfrm>
          <a:prstGeom prst="rect">
            <a:avLst/>
          </a:prstGeom>
          <a:noFill/>
        </p:spPr>
        <p:txBody>
          <a:bodyPr wrap="square" rtlCol="0">
            <a:spAutoFit/>
          </a:bodyPr>
          <a:lstStyle/>
          <a:p>
            <a:pPr algn="ctr"/>
            <a:r>
              <a:rPr lang="en-US" dirty="0">
                <a:solidFill>
                  <a:schemeClr val="accent1"/>
                </a:solidFill>
                <a:latin typeface="Noto Sans" charset="0"/>
                <a:ea typeface="Open Sans" panose="020B0606030504020204" pitchFamily="34" charset="0"/>
                <a:cs typeface="Open Sans" panose="020B0606030504020204" pitchFamily="34" charset="0"/>
              </a:rPr>
              <a:t>PUBLISHER</a:t>
            </a:r>
          </a:p>
          <a:p>
            <a:pPr algn="ctr"/>
            <a:r>
              <a:rPr lang="en-US" dirty="0">
                <a:solidFill>
                  <a:schemeClr val="accent1"/>
                </a:solidFill>
                <a:latin typeface="Noto Sans" charset="0"/>
                <a:ea typeface="Open Sans" panose="020B0606030504020204" pitchFamily="34" charset="0"/>
                <a:cs typeface="Open Sans" panose="020B0606030504020204" pitchFamily="34" charset="0"/>
              </a:rPr>
              <a:t>&amp;</a:t>
            </a:r>
          </a:p>
          <a:p>
            <a:pPr algn="ctr"/>
            <a:r>
              <a:rPr lang="en-US" dirty="0">
                <a:solidFill>
                  <a:schemeClr val="accent1"/>
                </a:solidFill>
                <a:latin typeface="Noto Sans" charset="0"/>
                <a:ea typeface="Open Sans" panose="020B0606030504020204" pitchFamily="34" charset="0"/>
                <a:cs typeface="Open Sans" panose="020B0606030504020204" pitchFamily="34" charset="0"/>
              </a:rPr>
              <a:t>REPOSITORY</a:t>
            </a:r>
          </a:p>
          <a:p>
            <a:pPr algn="ctr"/>
            <a:r>
              <a:rPr lang="en-US" sz="1400" dirty="0">
                <a:solidFill>
                  <a:schemeClr val="accent6">
                    <a:lumMod val="50000"/>
                  </a:schemeClr>
                </a:solidFill>
                <a:latin typeface="Noto Sans" charset="0"/>
                <a:ea typeface="Noto Sans" charset="0"/>
                <a:cs typeface="Noto Sans" charset="0"/>
              </a:rPr>
              <a:t>Assert authorship &amp; data contributions</a:t>
            </a:r>
          </a:p>
        </p:txBody>
      </p:sp>
      <p:sp>
        <p:nvSpPr>
          <p:cNvPr id="5" name="TextBox 4"/>
          <p:cNvSpPr txBox="1"/>
          <p:nvPr/>
        </p:nvSpPr>
        <p:spPr>
          <a:xfrm>
            <a:off x="6967524" y="1760747"/>
            <a:ext cx="1791996" cy="800219"/>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EMPLOYER</a:t>
            </a:r>
          </a:p>
          <a:p>
            <a:pPr algn="ctr"/>
            <a:r>
              <a:rPr lang="en-US" sz="1400" dirty="0">
                <a:solidFill>
                  <a:schemeClr val="accent6">
                    <a:lumMod val="50000"/>
                  </a:schemeClr>
                </a:solidFill>
                <a:latin typeface="Noto Sans" charset="0"/>
                <a:ea typeface="Noto Sans" charset="0"/>
                <a:cs typeface="Noto Sans" charset="0"/>
              </a:rPr>
              <a:t>Assert faculty or staff affiliation</a:t>
            </a:r>
          </a:p>
        </p:txBody>
      </p:sp>
      <p:sp>
        <p:nvSpPr>
          <p:cNvPr id="6" name="TextBox 5"/>
          <p:cNvSpPr txBox="1"/>
          <p:nvPr/>
        </p:nvSpPr>
        <p:spPr>
          <a:xfrm>
            <a:off x="2811738" y="5505769"/>
            <a:ext cx="3445287" cy="584775"/>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FUNDER &amp; RESOURCE</a:t>
            </a:r>
          </a:p>
          <a:p>
            <a:pPr algn="ctr"/>
            <a:r>
              <a:rPr lang="en-US" sz="1400" dirty="0">
                <a:solidFill>
                  <a:schemeClr val="accent6">
                    <a:lumMod val="50000"/>
                  </a:schemeClr>
                </a:solidFill>
                <a:latin typeface="Noto Sans" charset="0"/>
                <a:ea typeface="Noto Sans" charset="0"/>
                <a:cs typeface="Noto Sans" charset="0"/>
              </a:rPr>
              <a:t>Assert grant, facilities, and equipment access</a:t>
            </a:r>
          </a:p>
        </p:txBody>
      </p:sp>
      <p:grpSp>
        <p:nvGrpSpPr>
          <p:cNvPr id="10" name="Group 9"/>
          <p:cNvGrpSpPr/>
          <p:nvPr/>
        </p:nvGrpSpPr>
        <p:grpSpPr>
          <a:xfrm rot="5400000">
            <a:off x="4008798" y="3638853"/>
            <a:ext cx="1077465" cy="756025"/>
            <a:chOff x="879926" y="4741178"/>
            <a:chExt cx="1154712" cy="810227"/>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4117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979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15" name="Group 14"/>
          <p:cNvGrpSpPr/>
          <p:nvPr/>
        </p:nvGrpSpPr>
        <p:grpSpPr>
          <a:xfrm rot="1800000">
            <a:off x="2898042" y="2471705"/>
            <a:ext cx="951083" cy="600055"/>
            <a:chOff x="978081" y="4835108"/>
            <a:chExt cx="1019269" cy="643075"/>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1657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3510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20" name="Group 19"/>
          <p:cNvGrpSpPr/>
          <p:nvPr/>
        </p:nvGrpSpPr>
        <p:grpSpPr>
          <a:xfrm rot="19800000">
            <a:off x="5186868" y="2429821"/>
            <a:ext cx="975144" cy="641339"/>
            <a:chOff x="978081" y="4794135"/>
            <a:chExt cx="1045055" cy="687318"/>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90" y="479413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7" y="521984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sp>
        <p:nvSpPr>
          <p:cNvPr id="25" name="Arc 24"/>
          <p:cNvSpPr/>
          <p:nvPr/>
        </p:nvSpPr>
        <p:spPr>
          <a:xfrm>
            <a:off x="2463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6" name="Arc 25"/>
          <p:cNvSpPr/>
          <p:nvPr/>
        </p:nvSpPr>
        <p:spPr>
          <a:xfrm>
            <a:off x="2459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7" name="Arc 26"/>
          <p:cNvSpPr/>
          <p:nvPr/>
        </p:nvSpPr>
        <p:spPr>
          <a:xfrm>
            <a:off x="2456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 name="TextBox 1">
            <a:extLst>
              <a:ext uri="{FF2B5EF4-FFF2-40B4-BE49-F238E27FC236}">
                <a16:creationId xmlns:a16="http://schemas.microsoft.com/office/drawing/2014/main" xmlns="" id="{0F86378C-2518-8A4D-A4AE-693DE05EB308}"/>
              </a:ext>
            </a:extLst>
          </p:cNvPr>
          <p:cNvSpPr txBox="1"/>
          <p:nvPr/>
        </p:nvSpPr>
        <p:spPr>
          <a:xfrm>
            <a:off x="1559351" y="30398"/>
            <a:ext cx="5888150" cy="646331"/>
          </a:xfrm>
          <a:prstGeom prst="rect">
            <a:avLst/>
          </a:prstGeom>
          <a:noFill/>
        </p:spPr>
        <p:txBody>
          <a:bodyPr wrap="non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RESEARCH INSTITUTIONS</a:t>
            </a:r>
          </a:p>
        </p:txBody>
      </p:sp>
      <p:pic>
        <p:nvPicPr>
          <p:cNvPr id="35" name="Picture 34">
            <a:extLst>
              <a:ext uri="{FF2B5EF4-FFF2-40B4-BE49-F238E27FC236}">
                <a16:creationId xmlns:a16="http://schemas.microsoft.com/office/drawing/2014/main" xmlns="" id="{7CA38CD6-D583-5743-A902-26A2930DA6C2}"/>
              </a:ext>
            </a:extLst>
          </p:cNvPr>
          <p:cNvPicPr>
            <a:picLocks noChangeAspect="1"/>
          </p:cNvPicPr>
          <p:nvPr/>
        </p:nvPicPr>
        <p:blipFill>
          <a:blip r:embed="rId6"/>
          <a:stretch>
            <a:fillRect/>
          </a:stretch>
        </p:blipFill>
        <p:spPr>
          <a:xfrm>
            <a:off x="4817528" y="3050476"/>
            <a:ext cx="437717" cy="437717"/>
          </a:xfrm>
          <a:prstGeom prst="rect">
            <a:avLst/>
          </a:prstGeom>
        </p:spPr>
      </p:pic>
      <p:sp>
        <p:nvSpPr>
          <p:cNvPr id="34" name="Oval 33">
            <a:extLst>
              <a:ext uri="{FF2B5EF4-FFF2-40B4-BE49-F238E27FC236}">
                <a16:creationId xmlns:a16="http://schemas.microsoft.com/office/drawing/2014/main" xmlns="" id="{35E13051-03C0-A848-B975-6FAD5D432892}"/>
              </a:ext>
            </a:extLst>
          </p:cNvPr>
          <p:cNvSpPr/>
          <p:nvPr/>
        </p:nvSpPr>
        <p:spPr>
          <a:xfrm>
            <a:off x="6262271" y="1399310"/>
            <a:ext cx="660019" cy="628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ORG ID</a:t>
            </a:r>
          </a:p>
        </p:txBody>
      </p:sp>
      <p:sp>
        <p:nvSpPr>
          <p:cNvPr id="36" name="Oval 35">
            <a:extLst>
              <a:ext uri="{FF2B5EF4-FFF2-40B4-BE49-F238E27FC236}">
                <a16:creationId xmlns:a16="http://schemas.microsoft.com/office/drawing/2014/main" xmlns="" id="{F86EBC2C-4EC6-F441-B25E-469D58200786}"/>
              </a:ext>
            </a:extLst>
          </p:cNvPr>
          <p:cNvSpPr/>
          <p:nvPr/>
        </p:nvSpPr>
        <p:spPr>
          <a:xfrm>
            <a:off x="6262271" y="1386675"/>
            <a:ext cx="660019" cy="628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ORG ID</a:t>
            </a:r>
          </a:p>
        </p:txBody>
      </p:sp>
      <p:sp>
        <p:nvSpPr>
          <p:cNvPr id="37" name="Line Callout 2 (Accent Bar) 36">
            <a:extLst>
              <a:ext uri="{FF2B5EF4-FFF2-40B4-BE49-F238E27FC236}">
                <a16:creationId xmlns:a16="http://schemas.microsoft.com/office/drawing/2014/main" xmlns="" id="{2779743A-7B30-DC4A-A0F7-C43441C1D524}"/>
              </a:ext>
            </a:extLst>
          </p:cNvPr>
          <p:cNvSpPr/>
          <p:nvPr/>
        </p:nvSpPr>
        <p:spPr>
          <a:xfrm>
            <a:off x="7281270" y="2953371"/>
            <a:ext cx="1619256" cy="1383225"/>
          </a:xfrm>
          <a:prstGeom prst="accentCallout2">
            <a:avLst>
              <a:gd name="adj1" fmla="val 18750"/>
              <a:gd name="adj2" fmla="val -8333"/>
              <a:gd name="adj3" fmla="val 18750"/>
              <a:gd name="adj4" fmla="val -16667"/>
              <a:gd name="adj5" fmla="val -39756"/>
              <a:gd name="adj6" fmla="val -1967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solidFill>
              </a:rPr>
              <a:t>Assertion requires an </a:t>
            </a:r>
            <a:r>
              <a:rPr lang="en-US" b="1" dirty="0">
                <a:solidFill>
                  <a:schemeClr val="accent6"/>
                </a:solidFill>
              </a:rPr>
              <a:t>affiliation ID </a:t>
            </a:r>
            <a:r>
              <a:rPr lang="en-US" dirty="0">
                <a:solidFill>
                  <a:schemeClr val="accent6"/>
                </a:solidFill>
              </a:rPr>
              <a:t>or a </a:t>
            </a:r>
            <a:r>
              <a:rPr lang="en-US" b="1" dirty="0">
                <a:solidFill>
                  <a:schemeClr val="accent6"/>
                </a:solidFill>
              </a:rPr>
              <a:t>start date</a:t>
            </a:r>
          </a:p>
        </p:txBody>
      </p:sp>
    </p:spTree>
    <p:extLst>
      <p:ext uri="{BB962C8B-B14F-4D97-AF65-F5344CB8AC3E}">
        <p14:creationId xmlns:p14="http://schemas.microsoft.com/office/powerpoint/2010/main" val="45467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3.7037E-7 L 0.16459 -0.11643 " pathEditMode="relative" rAng="0" ptsTypes="AA">
                                      <p:cBhvr>
                                        <p:cTn id="6" dur="2000" fill="hold"/>
                                        <p:tgtEl>
                                          <p:spTgt spid="35"/>
                                        </p:tgtEl>
                                        <p:attrNameLst>
                                          <p:attrName>ppt_x</p:attrName>
                                          <p:attrName>ppt_y</p:attrName>
                                        </p:attrNameLst>
                                      </p:cBhvr>
                                      <p:rCtr x="8229" y="-583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989 0.00185 L -0.18211 0.13865 " pathEditMode="relative" ptsTypes="AA">
                                      <p:cBhvr>
                                        <p:cTn id="10" dur="2000" fill="hold"/>
                                        <p:tgtEl>
                                          <p:spTgt spid="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D90139C-84D7-864F-A86E-270F64C95CB9}"/>
              </a:ext>
            </a:extLst>
          </p:cNvPr>
          <p:cNvSpPr txBox="1"/>
          <p:nvPr/>
        </p:nvSpPr>
        <p:spPr>
          <a:xfrm>
            <a:off x="259452" y="309632"/>
            <a:ext cx="8690584" cy="646331"/>
          </a:xfrm>
          <a:prstGeom prst="rect">
            <a:avLst/>
          </a:prstGeom>
          <a:noFill/>
        </p:spPr>
        <p:txBody>
          <a:bodyPr wrap="non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RESEARCHER IDENTITIES &amp; ACTIVITIES</a:t>
            </a:r>
          </a:p>
        </p:txBody>
      </p:sp>
      <p:sp>
        <p:nvSpPr>
          <p:cNvPr id="5" name="TextBox 4">
            <a:extLst>
              <a:ext uri="{FF2B5EF4-FFF2-40B4-BE49-F238E27FC236}">
                <a16:creationId xmlns:a16="http://schemas.microsoft.com/office/drawing/2014/main" xmlns="" id="{947F1D2B-9C5E-7445-9075-3EE8FA9C16C3}"/>
              </a:ext>
            </a:extLst>
          </p:cNvPr>
          <p:cNvSpPr txBox="1"/>
          <p:nvPr/>
        </p:nvSpPr>
        <p:spPr>
          <a:xfrm>
            <a:off x="505691" y="1413164"/>
            <a:ext cx="8132618"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Institutions can collect researcher activities along with the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iDs</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b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Activities can even be tracked in real time.</a:t>
            </a:r>
            <a:b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We are talking to the</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OneID</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team about including ORCID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iDs</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in the metadata pulled in from throughout the DoE labs and elements</a:t>
            </a:r>
          </a:p>
        </p:txBody>
      </p:sp>
    </p:spTree>
    <p:extLst>
      <p:ext uri="{BB962C8B-B14F-4D97-AF65-F5344CB8AC3E}">
        <p14:creationId xmlns:p14="http://schemas.microsoft.com/office/powerpoint/2010/main" val="985519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291" y="767644"/>
            <a:ext cx="3187700" cy="1206500"/>
          </a:xfrm>
          <a:prstGeom prst="rect">
            <a:avLst/>
          </a:prstGeom>
        </p:spPr>
      </p:pic>
      <p:sp>
        <p:nvSpPr>
          <p:cNvPr id="2" name="Title 1"/>
          <p:cNvSpPr>
            <a:spLocks noGrp="1"/>
          </p:cNvSpPr>
          <p:nvPr>
            <p:ph type="title"/>
          </p:nvPr>
        </p:nvSpPr>
        <p:spPr>
          <a:xfrm>
            <a:off x="767644" y="145657"/>
            <a:ext cx="7935629" cy="621987"/>
          </a:xfrm>
        </p:spPr>
        <p:txBody>
          <a:bodyPr/>
          <a:lstStyle/>
          <a:p>
            <a:pPr algn="ctr"/>
            <a:r>
              <a:rPr kumimoji="1" lang="en-US" altLang="ja-JP" dirty="0"/>
              <a:t>Asserting affiliations</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291" y="2205170"/>
            <a:ext cx="8246735" cy="3630854"/>
          </a:xfrm>
          <a:prstGeom prst="rect">
            <a:avLst/>
          </a:prstGeom>
        </p:spPr>
      </p:pic>
      <p:sp>
        <p:nvSpPr>
          <p:cNvPr id="9" name="Donut 8"/>
          <p:cNvSpPr/>
          <p:nvPr/>
        </p:nvSpPr>
        <p:spPr>
          <a:xfrm>
            <a:off x="202397" y="3738283"/>
            <a:ext cx="1236438" cy="311180"/>
          </a:xfrm>
          <a:prstGeom prst="donut">
            <a:avLst>
              <a:gd name="adj" fmla="val 12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229291" y="5462161"/>
            <a:ext cx="1438144" cy="373863"/>
          </a:xfrm>
          <a:prstGeom prst="donut">
            <a:avLst>
              <a:gd name="adj" fmla="val 12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066658" y="6320118"/>
            <a:ext cx="5915978" cy="369332"/>
          </a:xfrm>
          <a:prstGeom prst="rect">
            <a:avLst/>
          </a:prstGeom>
          <a:noFill/>
        </p:spPr>
        <p:txBody>
          <a:bodyPr wrap="none" rtlCol="0">
            <a:spAutoFit/>
          </a:bodyPr>
          <a:lstStyle/>
          <a:p>
            <a:r>
              <a:rPr lang="en-US" dirty="0"/>
              <a:t>https://</a:t>
            </a:r>
            <a:r>
              <a:rPr lang="en-US" dirty="0" err="1"/>
              <a:t>members.orcid.org</a:t>
            </a:r>
            <a:r>
              <a:rPr lang="en-US" dirty="0"/>
              <a:t>/</a:t>
            </a:r>
            <a:r>
              <a:rPr lang="en-US" dirty="0" err="1"/>
              <a:t>api</a:t>
            </a:r>
            <a:r>
              <a:rPr lang="en-US" dirty="0"/>
              <a:t>/tutorial/update-</a:t>
            </a:r>
            <a:r>
              <a:rPr lang="en-US" dirty="0" err="1"/>
              <a:t>orcid</a:t>
            </a:r>
            <a:r>
              <a:rPr lang="en-US" dirty="0"/>
              <a:t>-records</a:t>
            </a:r>
          </a:p>
        </p:txBody>
      </p:sp>
    </p:spTree>
    <p:extLst>
      <p:ext uri="{BB962C8B-B14F-4D97-AF65-F5344CB8AC3E}">
        <p14:creationId xmlns:p14="http://schemas.microsoft.com/office/powerpoint/2010/main" val="1808155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06088"/>
            <a:ext cx="7924800" cy="984738"/>
          </a:xfrm>
        </p:spPr>
        <p:txBody>
          <a:bodyPr/>
          <a:lstStyle/>
          <a:p>
            <a:r>
              <a:rPr lang="en-US" dirty="0" err="1"/>
              <a:t>InstitutionAL</a:t>
            </a:r>
            <a:r>
              <a:rPr lang="en-US" dirty="0"/>
              <a:t> Sign in</a:t>
            </a:r>
          </a:p>
        </p:txBody>
      </p:sp>
      <p:sp>
        <p:nvSpPr>
          <p:cNvPr id="6" name="TextBox 5"/>
          <p:cNvSpPr txBox="1"/>
          <p:nvPr/>
        </p:nvSpPr>
        <p:spPr>
          <a:xfrm>
            <a:off x="4422658" y="3300073"/>
            <a:ext cx="4003591" cy="1569660"/>
          </a:xfrm>
          <a:prstGeom prst="rect">
            <a:avLst/>
          </a:prstGeom>
          <a:noFill/>
        </p:spPr>
        <p:txBody>
          <a:bodyPr wrap="square" rtlCol="0">
            <a:spAutoFit/>
          </a:bodyPr>
          <a:lstStyle/>
          <a:p>
            <a:r>
              <a:rPr lang="en-US" sz="2400" dirty="0">
                <a:solidFill>
                  <a:schemeClr val="accent6">
                    <a:lumMod val="50000"/>
                  </a:schemeClr>
                </a:solidFill>
              </a:rPr>
              <a:t>This functionality is available to </a:t>
            </a:r>
            <a:r>
              <a:rPr lang="en-US" sz="2400" b="1" dirty="0">
                <a:solidFill>
                  <a:schemeClr val="accent6">
                    <a:lumMod val="50000"/>
                  </a:schemeClr>
                </a:solidFill>
              </a:rPr>
              <a:t>all institutions participating in </a:t>
            </a:r>
            <a:r>
              <a:rPr lang="en-US" sz="2400" b="1" dirty="0" err="1">
                <a:solidFill>
                  <a:schemeClr val="accent6">
                    <a:lumMod val="50000"/>
                  </a:schemeClr>
                </a:solidFill>
              </a:rPr>
              <a:t>eduGAIN</a:t>
            </a:r>
            <a:r>
              <a:rPr lang="en-US" sz="2400" b="1" dirty="0">
                <a:solidFill>
                  <a:schemeClr val="accent6">
                    <a:lumMod val="50000"/>
                  </a:schemeClr>
                </a:solidFill>
              </a:rPr>
              <a:t> federated identity management network</a:t>
            </a:r>
            <a:r>
              <a:rPr lang="en-US" sz="2400" dirty="0">
                <a:solidFill>
                  <a:schemeClr val="accent6">
                    <a:lumMod val="50000"/>
                  </a:schemeClr>
                </a:solidFill>
              </a:rPr>
              <a:t>.  </a:t>
            </a:r>
          </a:p>
        </p:txBody>
      </p:sp>
      <p:sp>
        <p:nvSpPr>
          <p:cNvPr id="7" name="TextBox 6"/>
          <p:cNvSpPr txBox="1"/>
          <p:nvPr/>
        </p:nvSpPr>
        <p:spPr>
          <a:xfrm>
            <a:off x="380999" y="1066905"/>
            <a:ext cx="7518401" cy="830997"/>
          </a:xfrm>
          <a:prstGeom prst="rect">
            <a:avLst/>
          </a:prstGeom>
          <a:noFill/>
        </p:spPr>
        <p:txBody>
          <a:bodyPr wrap="square" rtlCol="0">
            <a:spAutoFit/>
          </a:bodyPr>
          <a:lstStyle/>
          <a:p>
            <a:r>
              <a:rPr lang="en-US" sz="2400" dirty="0">
                <a:solidFill>
                  <a:schemeClr val="accent6">
                    <a:lumMod val="50000"/>
                  </a:schemeClr>
                </a:solidFill>
                <a:latin typeface="Open Sans" charset="0"/>
                <a:ea typeface="Open Sans" charset="0"/>
                <a:cs typeface="Open Sans" charset="0"/>
              </a:rPr>
              <a:t>ORCID record holders can couple their ORCID log in with their institutional credentials.   </a:t>
            </a:r>
          </a:p>
        </p:txBody>
      </p:sp>
      <p:sp>
        <p:nvSpPr>
          <p:cNvPr id="9" name="Content Placeholder 2"/>
          <p:cNvSpPr>
            <a:spLocks noGrp="1"/>
          </p:cNvSpPr>
          <p:nvPr>
            <p:ph sz="quarter" idx="13"/>
          </p:nvPr>
        </p:nvSpPr>
        <p:spPr>
          <a:xfrm>
            <a:off x="4422658" y="2940879"/>
            <a:ext cx="4597773" cy="501162"/>
          </a:xfrm>
        </p:spPr>
        <p:txBody>
          <a:bodyPr>
            <a:normAutofit/>
          </a:bodyPr>
          <a:lstStyle/>
          <a:p>
            <a:pPr marL="0" indent="0">
              <a:buNone/>
            </a:pPr>
            <a:r>
              <a:rPr lang="en-US" sz="2400" b="1" dirty="0"/>
              <a:t>CONFIGURE YOUR SYSTEM!</a:t>
            </a:r>
          </a:p>
        </p:txBody>
      </p:sp>
      <p:pic>
        <p:nvPicPr>
          <p:cNvPr id="10" name="Picture 9">
            <a:extLst>
              <a:ext uri="{FF2B5EF4-FFF2-40B4-BE49-F238E27FC236}">
                <a16:creationId xmlns:a16="http://schemas.microsoft.com/office/drawing/2014/main" xmlns="" id="{4AD08140-BC06-FA4E-A294-8BC9AECF2F4E}"/>
              </a:ext>
            </a:extLst>
          </p:cNvPr>
          <p:cNvPicPr>
            <a:picLocks noChangeAspect="1"/>
          </p:cNvPicPr>
          <p:nvPr/>
        </p:nvPicPr>
        <p:blipFill>
          <a:blip r:embed="rId3"/>
          <a:stretch>
            <a:fillRect/>
          </a:stretch>
        </p:blipFill>
        <p:spPr>
          <a:xfrm rot="20852533">
            <a:off x="309513" y="2273129"/>
            <a:ext cx="3837746" cy="3288436"/>
          </a:xfrm>
          <a:prstGeom prst="rect">
            <a:avLst/>
          </a:prstGeom>
        </p:spPr>
      </p:pic>
      <p:sp>
        <p:nvSpPr>
          <p:cNvPr id="3" name="TextBox 2"/>
          <p:cNvSpPr txBox="1"/>
          <p:nvPr/>
        </p:nvSpPr>
        <p:spPr>
          <a:xfrm>
            <a:off x="3119717" y="6326361"/>
            <a:ext cx="5747664" cy="369332"/>
          </a:xfrm>
          <a:prstGeom prst="rect">
            <a:avLst/>
          </a:prstGeom>
          <a:noFill/>
        </p:spPr>
        <p:txBody>
          <a:bodyPr wrap="none" rtlCol="0">
            <a:spAutoFit/>
          </a:bodyPr>
          <a:lstStyle/>
          <a:p>
            <a:r>
              <a:rPr lang="en-US" dirty="0"/>
              <a:t>https://</a:t>
            </a:r>
            <a:r>
              <a:rPr lang="en-US" dirty="0" err="1"/>
              <a:t>members.orcid.org</a:t>
            </a:r>
            <a:r>
              <a:rPr lang="en-US" dirty="0"/>
              <a:t>/</a:t>
            </a:r>
            <a:r>
              <a:rPr lang="en-US" dirty="0" err="1"/>
              <a:t>api</a:t>
            </a:r>
            <a:r>
              <a:rPr lang="en-US" dirty="0"/>
              <a:t>/integrate/institution-sign-in</a:t>
            </a:r>
          </a:p>
        </p:txBody>
      </p:sp>
    </p:spTree>
    <p:extLst>
      <p:ext uri="{BB962C8B-B14F-4D97-AF65-F5344CB8AC3E}">
        <p14:creationId xmlns:p14="http://schemas.microsoft.com/office/powerpoint/2010/main" val="3607599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6885CDE-74D1-1541-909A-8D2D38DC127A}"/>
              </a:ext>
            </a:extLst>
          </p:cNvPr>
          <p:cNvPicPr>
            <a:picLocks noChangeAspect="1"/>
          </p:cNvPicPr>
          <p:nvPr/>
        </p:nvPicPr>
        <p:blipFill>
          <a:blip r:embed="rId2"/>
          <a:stretch>
            <a:fillRect/>
          </a:stretch>
        </p:blipFill>
        <p:spPr>
          <a:xfrm>
            <a:off x="3657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244" y="1644894"/>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4465085"/>
            <a:ext cx="1143000" cy="1143000"/>
          </a:xfrm>
          <a:prstGeom prst="rect">
            <a:avLst/>
          </a:prstGeom>
        </p:spPr>
      </p:pic>
      <p:sp>
        <p:nvSpPr>
          <p:cNvPr id="4" name="TextBox 3"/>
          <p:cNvSpPr txBox="1"/>
          <p:nvPr/>
        </p:nvSpPr>
        <p:spPr>
          <a:xfrm>
            <a:off x="236700" y="1655271"/>
            <a:ext cx="1779939" cy="1384995"/>
          </a:xfrm>
          <a:prstGeom prst="rect">
            <a:avLst/>
          </a:prstGeom>
          <a:noFill/>
        </p:spPr>
        <p:txBody>
          <a:bodyPr wrap="square" rtlCol="0">
            <a:spAutoFit/>
          </a:bodyPr>
          <a:lstStyle/>
          <a:p>
            <a:pPr algn="ctr"/>
            <a:r>
              <a:rPr lang="en-US" dirty="0">
                <a:solidFill>
                  <a:schemeClr val="accent1"/>
                </a:solidFill>
                <a:latin typeface="Noto Sans" charset="0"/>
                <a:ea typeface="Open Sans" panose="020B0606030504020204" pitchFamily="34" charset="0"/>
                <a:cs typeface="Open Sans" panose="020B0606030504020204" pitchFamily="34" charset="0"/>
              </a:rPr>
              <a:t>PUBLISHER</a:t>
            </a:r>
          </a:p>
          <a:p>
            <a:pPr algn="ctr"/>
            <a:r>
              <a:rPr lang="en-US" dirty="0">
                <a:solidFill>
                  <a:schemeClr val="accent1"/>
                </a:solidFill>
                <a:latin typeface="Noto Sans" charset="0"/>
                <a:ea typeface="Open Sans" panose="020B0606030504020204" pitchFamily="34" charset="0"/>
                <a:cs typeface="Open Sans" panose="020B0606030504020204" pitchFamily="34" charset="0"/>
              </a:rPr>
              <a:t>&amp;</a:t>
            </a:r>
          </a:p>
          <a:p>
            <a:pPr algn="ctr"/>
            <a:r>
              <a:rPr lang="en-US" dirty="0">
                <a:solidFill>
                  <a:schemeClr val="accent1"/>
                </a:solidFill>
                <a:latin typeface="Noto Sans" charset="0"/>
                <a:ea typeface="Open Sans" panose="020B0606030504020204" pitchFamily="34" charset="0"/>
                <a:cs typeface="Open Sans" panose="020B0606030504020204" pitchFamily="34" charset="0"/>
              </a:rPr>
              <a:t>REPOSITORY</a:t>
            </a:r>
          </a:p>
          <a:p>
            <a:pPr algn="ctr"/>
            <a:r>
              <a:rPr lang="en-US" sz="1400" dirty="0">
                <a:solidFill>
                  <a:schemeClr val="accent6">
                    <a:lumMod val="50000"/>
                  </a:schemeClr>
                </a:solidFill>
                <a:latin typeface="Noto Sans" charset="0"/>
                <a:ea typeface="Noto Sans" charset="0"/>
                <a:cs typeface="Noto Sans" charset="0"/>
              </a:rPr>
              <a:t>Assert authorship &amp; data contributions</a:t>
            </a:r>
          </a:p>
        </p:txBody>
      </p:sp>
      <p:sp>
        <p:nvSpPr>
          <p:cNvPr id="5" name="TextBox 4"/>
          <p:cNvSpPr txBox="1"/>
          <p:nvPr/>
        </p:nvSpPr>
        <p:spPr>
          <a:xfrm>
            <a:off x="6967524" y="1760747"/>
            <a:ext cx="1791996" cy="800219"/>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EMPLOYER</a:t>
            </a:r>
          </a:p>
          <a:p>
            <a:pPr algn="ctr"/>
            <a:r>
              <a:rPr lang="en-US" sz="1400" dirty="0">
                <a:solidFill>
                  <a:schemeClr val="accent6">
                    <a:lumMod val="50000"/>
                  </a:schemeClr>
                </a:solidFill>
                <a:latin typeface="Noto Sans" charset="0"/>
                <a:ea typeface="Noto Sans" charset="0"/>
                <a:cs typeface="Noto Sans" charset="0"/>
              </a:rPr>
              <a:t>Assert faculty or staff affiliation</a:t>
            </a:r>
          </a:p>
        </p:txBody>
      </p:sp>
      <p:sp>
        <p:nvSpPr>
          <p:cNvPr id="6" name="TextBox 5"/>
          <p:cNvSpPr txBox="1"/>
          <p:nvPr/>
        </p:nvSpPr>
        <p:spPr>
          <a:xfrm>
            <a:off x="2871145" y="5575681"/>
            <a:ext cx="3445286" cy="584775"/>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FUNDER &amp; RESOURCE</a:t>
            </a:r>
          </a:p>
          <a:p>
            <a:pPr algn="ctr"/>
            <a:r>
              <a:rPr lang="en-US" sz="1400" dirty="0">
                <a:solidFill>
                  <a:schemeClr val="accent6">
                    <a:lumMod val="50000"/>
                  </a:schemeClr>
                </a:solidFill>
                <a:latin typeface="Noto Sans" charset="0"/>
                <a:ea typeface="Noto Sans" charset="0"/>
                <a:cs typeface="Noto Sans" charset="0"/>
              </a:rPr>
              <a:t>Assert grant, facilities, and equipment access</a:t>
            </a:r>
          </a:p>
        </p:txBody>
      </p:sp>
      <p:grpSp>
        <p:nvGrpSpPr>
          <p:cNvPr id="10" name="Group 9"/>
          <p:cNvGrpSpPr/>
          <p:nvPr/>
        </p:nvGrpSpPr>
        <p:grpSpPr>
          <a:xfrm rot="5400000">
            <a:off x="4008798" y="3638853"/>
            <a:ext cx="1077465" cy="756025"/>
            <a:chOff x="879926" y="4741178"/>
            <a:chExt cx="1154712" cy="810227"/>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4117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979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15" name="Group 14"/>
          <p:cNvGrpSpPr/>
          <p:nvPr/>
        </p:nvGrpSpPr>
        <p:grpSpPr>
          <a:xfrm rot="1800000">
            <a:off x="2898042" y="2471705"/>
            <a:ext cx="951083" cy="600055"/>
            <a:chOff x="978081" y="4835108"/>
            <a:chExt cx="1019269" cy="643075"/>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1657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3510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20" name="Group 19"/>
          <p:cNvGrpSpPr/>
          <p:nvPr/>
        </p:nvGrpSpPr>
        <p:grpSpPr>
          <a:xfrm rot="19800000">
            <a:off x="5186868" y="2429821"/>
            <a:ext cx="975144" cy="641339"/>
            <a:chOff x="978081" y="4794135"/>
            <a:chExt cx="1045055" cy="687318"/>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90" y="479413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7" y="521984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sp>
        <p:nvSpPr>
          <p:cNvPr id="25" name="Arc 24"/>
          <p:cNvSpPr/>
          <p:nvPr/>
        </p:nvSpPr>
        <p:spPr>
          <a:xfrm>
            <a:off x="2463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6" name="Arc 25"/>
          <p:cNvSpPr/>
          <p:nvPr/>
        </p:nvSpPr>
        <p:spPr>
          <a:xfrm>
            <a:off x="2459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7" name="Arc 26"/>
          <p:cNvSpPr/>
          <p:nvPr/>
        </p:nvSpPr>
        <p:spPr>
          <a:xfrm>
            <a:off x="2456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 name="TextBox 1">
            <a:extLst>
              <a:ext uri="{FF2B5EF4-FFF2-40B4-BE49-F238E27FC236}">
                <a16:creationId xmlns:a16="http://schemas.microsoft.com/office/drawing/2014/main" xmlns="" id="{0F86378C-2518-8A4D-A4AE-693DE05EB308}"/>
              </a:ext>
            </a:extLst>
          </p:cNvPr>
          <p:cNvSpPr txBox="1"/>
          <p:nvPr/>
        </p:nvSpPr>
        <p:spPr>
          <a:xfrm>
            <a:off x="701179" y="95559"/>
            <a:ext cx="8204618" cy="646331"/>
          </a:xfrm>
          <a:prstGeom prst="rect">
            <a:avLst/>
          </a:prstGeom>
          <a:noFill/>
        </p:spPr>
        <p:txBody>
          <a:bodyPr wrap="non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CROSS-SECTOR PARTNER NETWORK</a:t>
            </a:r>
          </a:p>
        </p:txBody>
      </p:sp>
      <p:sp>
        <p:nvSpPr>
          <p:cNvPr id="8" name="Oval 7">
            <a:extLst>
              <a:ext uri="{FF2B5EF4-FFF2-40B4-BE49-F238E27FC236}">
                <a16:creationId xmlns:a16="http://schemas.microsoft.com/office/drawing/2014/main" xmlns="" id="{64530B41-B230-014B-8549-475375EA94C8}"/>
              </a:ext>
            </a:extLst>
          </p:cNvPr>
          <p:cNvSpPr/>
          <p:nvPr/>
        </p:nvSpPr>
        <p:spPr>
          <a:xfrm>
            <a:off x="4085908" y="4500566"/>
            <a:ext cx="986611" cy="10720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581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7CF878D-B2FF-5349-9D35-36CDAFA2A347}"/>
              </a:ext>
            </a:extLst>
          </p:cNvPr>
          <p:cNvSpPr>
            <a:spLocks noGrp="1"/>
          </p:cNvSpPr>
          <p:nvPr>
            <p:ph sz="quarter" idx="13"/>
          </p:nvPr>
        </p:nvSpPr>
        <p:spPr>
          <a:xfrm>
            <a:off x="3255818" y="2111013"/>
            <a:ext cx="5660570" cy="4483721"/>
          </a:xfrm>
        </p:spPr>
        <p:txBody>
          <a:bodyPr>
            <a:normAutofit fontScale="25000" lnSpcReduction="20000"/>
          </a:bodyPr>
          <a:lstStyle/>
          <a:p>
            <a:pPr>
              <a:lnSpc>
                <a:spcPct val="110000"/>
              </a:lnSpc>
            </a:pPr>
            <a:r>
              <a:rPr lang="en-US" sz="8800" dirty="0">
                <a:latin typeface="Open Sans" panose="020B0606030504020204" pitchFamily="34" charset="0"/>
                <a:ea typeface="Open Sans" panose="020B0606030504020204" pitchFamily="34" charset="0"/>
                <a:cs typeface="Open Sans" panose="020B0606030504020204" pitchFamily="34" charset="0"/>
              </a:rPr>
              <a:t>46 members: 25 funders and 21 government agencies</a:t>
            </a:r>
          </a:p>
          <a:p>
            <a:pPr>
              <a:lnSpc>
                <a:spcPct val="110000"/>
              </a:lnSpc>
            </a:pPr>
            <a:r>
              <a:rPr lang="en-US" sz="8800" dirty="0">
                <a:latin typeface="Open Sans" panose="020B0606030504020204" pitchFamily="34" charset="0"/>
                <a:ea typeface="Open Sans" panose="020B0606030504020204" pitchFamily="34" charset="0"/>
                <a:cs typeface="Open Sans" panose="020B0606030504020204" pitchFamily="34" charset="0"/>
              </a:rPr>
              <a:t>Xx funders integrating ORCID into grants systems, growing number of facilities integrating into proposal process</a:t>
            </a:r>
          </a:p>
          <a:p>
            <a:r>
              <a:rPr lang="en-US" sz="8800" dirty="0">
                <a:latin typeface="Open Sans" panose="020B0606030504020204" pitchFamily="34" charset="0"/>
                <a:ea typeface="Open Sans" panose="020B0606030504020204" pitchFamily="34" charset="0"/>
                <a:cs typeface="Open Sans" panose="020B0606030504020204" pitchFamily="34" charset="0"/>
              </a:rPr>
              <a:t>Community working groups</a:t>
            </a:r>
          </a:p>
          <a:p>
            <a:pPr lvl="3"/>
            <a:r>
              <a:rPr lang="en-US" sz="8800" dirty="0">
                <a:latin typeface="Open Sans" panose="020B0606030504020204" pitchFamily="34" charset="0"/>
                <a:ea typeface="Open Sans" panose="020B0606030504020204" pitchFamily="34" charset="0"/>
                <a:cs typeface="Open Sans" panose="020B0606030504020204" pitchFamily="34" charset="0"/>
                <a:hlinkClick r:id="rId2"/>
              </a:rPr>
              <a:t>ORBIT</a:t>
            </a:r>
            <a:r>
              <a:rPr lang="en-US" sz="8800" dirty="0">
                <a:latin typeface="Open Sans" panose="020B0606030504020204" pitchFamily="34" charset="0"/>
                <a:ea typeface="Open Sans" panose="020B0606030504020204" pitchFamily="34" charset="0"/>
                <a:cs typeface="Open Sans" panose="020B0606030504020204" pitchFamily="34" charset="0"/>
              </a:rPr>
              <a:t> (ORCID Reducing Burden &amp; Improving Transparency)</a:t>
            </a:r>
          </a:p>
          <a:p>
            <a:pPr lvl="3"/>
            <a:r>
              <a:rPr lang="en-US" sz="8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3"/>
              </a:rPr>
              <a:t>Publications and user facilities</a:t>
            </a:r>
            <a:endParaRPr lang="en-US" sz="8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6">
            <a:extLst>
              <a:ext uri="{FF2B5EF4-FFF2-40B4-BE49-F238E27FC236}">
                <a16:creationId xmlns:a16="http://schemas.microsoft.com/office/drawing/2014/main" xmlns="" id="{79092F28-8C08-1F48-AF24-32EE9745351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3048000" cy="6134100"/>
          </a:xfrm>
          <a:prstGeom prst="rect">
            <a:avLst/>
          </a:prstGeom>
        </p:spPr>
      </p:pic>
      <p:sp>
        <p:nvSpPr>
          <p:cNvPr id="5" name="TextBox 4"/>
          <p:cNvSpPr txBox="1"/>
          <p:nvPr/>
        </p:nvSpPr>
        <p:spPr>
          <a:xfrm>
            <a:off x="3141518" y="884228"/>
            <a:ext cx="6123640" cy="954107"/>
          </a:xfrm>
          <a:prstGeom prst="rect">
            <a:avLst/>
          </a:prstGeom>
          <a:noFill/>
        </p:spPr>
        <p:txBody>
          <a:bodyPr wrap="square" rtlCol="0">
            <a:spAutoFit/>
          </a:bodyPr>
          <a:lstStyle/>
          <a:p>
            <a:r>
              <a:rPr lang="en-US" sz="2800" b="1" i="1" dirty="0">
                <a:latin typeface="Open Sans" panose="020B0606030504020204" pitchFamily="34" charset="0"/>
                <a:ea typeface="Open Sans" panose="020B0606030504020204" pitchFamily="34" charset="0"/>
                <a:cs typeface="Open Sans" panose="020B0606030504020204" pitchFamily="34" charset="0"/>
              </a:rPr>
              <a:t>THE ASK: Collect </a:t>
            </a:r>
            <a:r>
              <a:rPr lang="en-US" sz="2800" b="1" i="1" dirty="0" err="1">
                <a:latin typeface="Open Sans" panose="020B0606030504020204" pitchFamily="34" charset="0"/>
                <a:ea typeface="Open Sans" panose="020B0606030504020204" pitchFamily="34" charset="0"/>
                <a:cs typeface="Open Sans" panose="020B0606030504020204" pitchFamily="34" charset="0"/>
              </a:rPr>
              <a:t>iDs</a:t>
            </a:r>
            <a:r>
              <a:rPr lang="en-US" sz="2800" b="1" i="1" dirty="0">
                <a:latin typeface="Open Sans" panose="020B0606030504020204" pitchFamily="34" charset="0"/>
                <a:ea typeface="Open Sans" panose="020B0606030504020204" pitchFamily="34" charset="0"/>
                <a:cs typeface="Open Sans" panose="020B0606030504020204" pitchFamily="34" charset="0"/>
              </a:rPr>
              <a:t> and assert grants and resource awards</a:t>
            </a:r>
            <a:endParaRPr lang="en-US" sz="2800" dirty="0"/>
          </a:p>
        </p:txBody>
      </p:sp>
      <p:sp>
        <p:nvSpPr>
          <p:cNvPr id="2" name="Title 1">
            <a:extLst>
              <a:ext uri="{FF2B5EF4-FFF2-40B4-BE49-F238E27FC236}">
                <a16:creationId xmlns:a16="http://schemas.microsoft.com/office/drawing/2014/main" xmlns="" id="{43EFAFCA-5584-9E49-BD06-9A9021110111}"/>
              </a:ext>
            </a:extLst>
          </p:cNvPr>
          <p:cNvSpPr>
            <a:spLocks noGrp="1"/>
          </p:cNvSpPr>
          <p:nvPr>
            <p:ph type="title"/>
          </p:nvPr>
        </p:nvSpPr>
        <p:spPr>
          <a:xfrm>
            <a:off x="322730" y="-100510"/>
            <a:ext cx="9035947" cy="984738"/>
          </a:xfrm>
        </p:spPr>
        <p:txBody>
          <a:bodyPr/>
          <a:lstStyle/>
          <a:p>
            <a:r>
              <a:rPr lang="en-US" sz="3600" dirty="0" err="1"/>
              <a:t>Orcid</a:t>
            </a:r>
            <a:r>
              <a:rPr lang="en-US" sz="3600" dirty="0"/>
              <a:t> and FUNDERS and RESOURCES</a:t>
            </a:r>
          </a:p>
        </p:txBody>
      </p:sp>
    </p:spTree>
    <p:extLst>
      <p:ext uri="{BB962C8B-B14F-4D97-AF65-F5344CB8AC3E}">
        <p14:creationId xmlns:p14="http://schemas.microsoft.com/office/powerpoint/2010/main" val="1800745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1E5D50-735C-43C3-932A-D55DF92A825C}"/>
              </a:ext>
            </a:extLst>
          </p:cNvPr>
          <p:cNvSpPr>
            <a:spLocks noGrp="1"/>
          </p:cNvSpPr>
          <p:nvPr>
            <p:ph type="title"/>
          </p:nvPr>
        </p:nvSpPr>
        <p:spPr/>
        <p:txBody>
          <a:bodyPr/>
          <a:lstStyle/>
          <a:p>
            <a:r>
              <a:rPr lang="en-GB" dirty="0">
                <a:latin typeface="Noto Sans Bold"/>
              </a:rPr>
              <a:t>ORBIT Project GOALS</a:t>
            </a:r>
          </a:p>
        </p:txBody>
      </p:sp>
      <p:sp>
        <p:nvSpPr>
          <p:cNvPr id="3" name="Content Placeholder 2">
            <a:extLst>
              <a:ext uri="{FF2B5EF4-FFF2-40B4-BE49-F238E27FC236}">
                <a16:creationId xmlns:a16="http://schemas.microsoft.com/office/drawing/2014/main" xmlns="" id="{AF4F7D65-AA1B-44B5-88DB-7B0CD9FF5DCC}"/>
              </a:ext>
            </a:extLst>
          </p:cNvPr>
          <p:cNvSpPr>
            <a:spLocks noGrp="1"/>
          </p:cNvSpPr>
          <p:nvPr>
            <p:ph sz="quarter" idx="13"/>
          </p:nvPr>
        </p:nvSpPr>
        <p:spPr/>
        <p:txBody>
          <a:bodyPr>
            <a:normAutofit/>
          </a:bodyPr>
          <a:lstStyle/>
          <a:p>
            <a:pPr marL="0" indent="0">
              <a:buNone/>
            </a:pPr>
            <a:r>
              <a:rPr lang="en-GB" dirty="0">
                <a:latin typeface="Noto Sans Regular"/>
              </a:rPr>
              <a:t>Improve funding application and reporting processes by </a:t>
            </a:r>
          </a:p>
          <a:p>
            <a:pPr marL="0" indent="0">
              <a:buNone/>
            </a:pPr>
            <a:r>
              <a:rPr lang="en-GB" dirty="0">
                <a:latin typeface="Noto Sans Regular"/>
              </a:rPr>
              <a:t>streamlining data entry and sharing funded grant information by</a:t>
            </a:r>
          </a:p>
          <a:p>
            <a:pPr marL="0" indent="0">
              <a:buNone/>
            </a:pPr>
            <a:r>
              <a:rPr lang="en-GB" dirty="0">
                <a:latin typeface="Noto Sans Regular"/>
              </a:rPr>
              <a:t>using identifiers in workflows to connect authors, funding, facilities, and publication information</a:t>
            </a:r>
          </a:p>
        </p:txBody>
      </p:sp>
      <p:sp>
        <p:nvSpPr>
          <p:cNvPr id="4" name="Circular Arrow 3"/>
          <p:cNvSpPr/>
          <p:nvPr/>
        </p:nvSpPr>
        <p:spPr>
          <a:xfrm rot="2865831">
            <a:off x="2926081" y="2039816"/>
            <a:ext cx="886265" cy="998806"/>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ircular Arrow 4"/>
          <p:cNvSpPr/>
          <p:nvPr/>
        </p:nvSpPr>
        <p:spPr>
          <a:xfrm rot="2865831">
            <a:off x="5685694" y="3191021"/>
            <a:ext cx="886265" cy="998806"/>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4581350" y="6306160"/>
            <a:ext cx="4430187" cy="369332"/>
          </a:xfrm>
          <a:prstGeom prst="rect">
            <a:avLst/>
          </a:prstGeom>
          <a:noFill/>
        </p:spPr>
        <p:txBody>
          <a:bodyPr wrap="none" rtlCol="0">
            <a:spAutoFit/>
          </a:bodyPr>
          <a:lstStyle/>
          <a:p>
            <a:r>
              <a:rPr lang="en-US" dirty="0"/>
              <a:t>https://</a:t>
            </a:r>
            <a:r>
              <a:rPr lang="en-US" dirty="0" err="1"/>
              <a:t>orcid.org</a:t>
            </a:r>
            <a:r>
              <a:rPr lang="en-US" dirty="0"/>
              <a:t>/organizations/funders/orbit</a:t>
            </a:r>
          </a:p>
        </p:txBody>
      </p:sp>
    </p:spTree>
    <p:extLst>
      <p:ext uri="{BB962C8B-B14F-4D97-AF65-F5344CB8AC3E}">
        <p14:creationId xmlns:p14="http://schemas.microsoft.com/office/powerpoint/2010/main" val="4081960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12" y="288397"/>
            <a:ext cx="7886700" cy="994172"/>
          </a:xfrm>
        </p:spPr>
        <p:txBody>
          <a:bodyPr/>
          <a:lstStyle/>
          <a:p>
            <a:r>
              <a:rPr lang="en-US" dirty="0">
                <a:latin typeface="Noto Sans" charset="0"/>
                <a:ea typeface="Noto Sans" charset="0"/>
                <a:cs typeface="Noto Sans" charset="0"/>
              </a:rPr>
              <a:t>Initial ACTIONS</a:t>
            </a:r>
          </a:p>
        </p:txBody>
      </p:sp>
      <p:sp>
        <p:nvSpPr>
          <p:cNvPr id="3" name="Content Placeholder 2"/>
          <p:cNvSpPr>
            <a:spLocks noGrp="1"/>
          </p:cNvSpPr>
          <p:nvPr>
            <p:ph idx="1"/>
          </p:nvPr>
        </p:nvSpPr>
        <p:spPr>
          <a:xfrm>
            <a:off x="161925" y="1282569"/>
            <a:ext cx="8553450" cy="4238625"/>
          </a:xfrm>
        </p:spPr>
        <p:txBody>
          <a:bodyPr>
            <a:noAutofit/>
          </a:bodyPr>
          <a:lstStyle/>
          <a:p>
            <a:r>
              <a:rPr lang="en-US" sz="2400" dirty="0">
                <a:solidFill>
                  <a:schemeClr val="accent6">
                    <a:lumMod val="50000"/>
                  </a:schemeClr>
                </a:solidFill>
                <a:latin typeface="Noto Sans" charset="0"/>
                <a:ea typeface="Noto Sans" charset="0"/>
                <a:cs typeface="Noto Sans" charset="0"/>
              </a:rPr>
              <a:t>Oak Ridge National Laboratory’s (ORNL) neutron sources began collecting researchers’ </a:t>
            </a:r>
            <a:r>
              <a:rPr lang="en-US" sz="2400" dirty="0" err="1">
                <a:solidFill>
                  <a:schemeClr val="accent6">
                    <a:lumMod val="50000"/>
                  </a:schemeClr>
                </a:solidFill>
                <a:latin typeface="Noto Sans" charset="0"/>
                <a:ea typeface="Noto Sans" charset="0"/>
                <a:cs typeface="Noto Sans" charset="0"/>
              </a:rPr>
              <a:t>ORCiD</a:t>
            </a:r>
            <a:r>
              <a:rPr lang="en-US" sz="2400" dirty="0">
                <a:solidFill>
                  <a:schemeClr val="accent6">
                    <a:lumMod val="50000"/>
                  </a:schemeClr>
                </a:solidFill>
                <a:latin typeface="Noto Sans" charset="0"/>
                <a:ea typeface="Noto Sans" charset="0"/>
                <a:cs typeface="Noto Sans" charset="0"/>
              </a:rPr>
              <a:t> in early 2016 to:</a:t>
            </a:r>
          </a:p>
          <a:p>
            <a:pPr lvl="1"/>
            <a:r>
              <a:rPr lang="en-US" sz="2400" dirty="0">
                <a:solidFill>
                  <a:schemeClr val="accent6">
                    <a:lumMod val="50000"/>
                  </a:schemeClr>
                </a:solidFill>
                <a:latin typeface="Noto Sans" charset="0"/>
                <a:ea typeface="Noto Sans" charset="0"/>
                <a:cs typeface="Noto Sans" charset="0"/>
              </a:rPr>
              <a:t>Calculate the return on investment for outreach activities</a:t>
            </a:r>
          </a:p>
          <a:p>
            <a:pPr lvl="1"/>
            <a:r>
              <a:rPr lang="en-US" sz="2400" dirty="0">
                <a:solidFill>
                  <a:schemeClr val="accent6">
                    <a:lumMod val="50000"/>
                  </a:schemeClr>
                </a:solidFill>
                <a:latin typeface="Noto Sans" charset="0"/>
                <a:ea typeface="Noto Sans" charset="0"/>
                <a:cs typeface="Noto Sans" charset="0"/>
              </a:rPr>
              <a:t>Acknowledge award of user facility resource and facility service </a:t>
            </a:r>
          </a:p>
          <a:p>
            <a:pPr lvl="1"/>
            <a:r>
              <a:rPr lang="en-US" sz="2400" dirty="0">
                <a:solidFill>
                  <a:schemeClr val="accent6">
                    <a:lumMod val="50000"/>
                  </a:schemeClr>
                </a:solidFill>
                <a:latin typeface="Noto Sans" charset="0"/>
                <a:ea typeface="Noto Sans" charset="0"/>
                <a:cs typeface="Noto Sans" charset="0"/>
              </a:rPr>
              <a:t>Connect user facility to researcher’s publication through </a:t>
            </a:r>
            <a:r>
              <a:rPr lang="en-US" sz="2400" dirty="0" err="1">
                <a:solidFill>
                  <a:schemeClr val="accent6">
                    <a:lumMod val="50000"/>
                  </a:schemeClr>
                </a:solidFill>
                <a:latin typeface="Noto Sans" charset="0"/>
                <a:ea typeface="Noto Sans" charset="0"/>
                <a:cs typeface="Noto Sans" charset="0"/>
              </a:rPr>
              <a:t>ORCiD</a:t>
            </a:r>
            <a:endParaRPr lang="en-US" sz="2400" dirty="0">
              <a:solidFill>
                <a:schemeClr val="accent6">
                  <a:lumMod val="50000"/>
                </a:schemeClr>
              </a:solidFill>
              <a:latin typeface="Noto Sans" charset="0"/>
              <a:ea typeface="Noto Sans" charset="0"/>
              <a:cs typeface="Noto Sans" charset="0"/>
            </a:endParaRPr>
          </a:p>
          <a:p>
            <a:pPr lvl="1"/>
            <a:endParaRPr lang="en-US" sz="2400" dirty="0">
              <a:latin typeface="Noto Sans" charset="0"/>
              <a:ea typeface="Noto Sans" charset="0"/>
              <a:cs typeface="Noto Sans" charset="0"/>
            </a:endParaRPr>
          </a:p>
          <a:p>
            <a:endParaRPr lang="en-US" sz="2400" dirty="0">
              <a:latin typeface="Noto Sans" charset="0"/>
              <a:ea typeface="Noto Sans" charset="0"/>
              <a:cs typeface="Noto Sans" charset="0"/>
            </a:endParaRPr>
          </a:p>
        </p:txBody>
      </p:sp>
    </p:spTree>
    <p:extLst>
      <p:ext uri="{BB962C8B-B14F-4D97-AF65-F5344CB8AC3E}">
        <p14:creationId xmlns:p14="http://schemas.microsoft.com/office/powerpoint/2010/main" val="698439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1FB6AA-B728-43B8-9528-0C51A6F36837}"/>
              </a:ext>
            </a:extLst>
          </p:cNvPr>
          <p:cNvSpPr>
            <a:spLocks noGrp="1"/>
          </p:cNvSpPr>
          <p:nvPr>
            <p:ph type="title"/>
          </p:nvPr>
        </p:nvSpPr>
        <p:spPr>
          <a:xfrm>
            <a:off x="461010" y="96692"/>
            <a:ext cx="8597362" cy="984738"/>
          </a:xfrm>
        </p:spPr>
        <p:txBody>
          <a:bodyPr/>
          <a:lstStyle/>
          <a:p>
            <a:r>
              <a:rPr lang="en-GB" dirty="0">
                <a:latin typeface="Noto Sans Bold"/>
                <a:ea typeface="Open Sans" panose="020B0606030504020204" pitchFamily="34" charset="0"/>
                <a:cs typeface="Open Sans" panose="020B0606030504020204" pitchFamily="34" charset="0"/>
              </a:rPr>
              <a:t>the ORBIT WORKING GROUP</a:t>
            </a:r>
          </a:p>
        </p:txBody>
      </p:sp>
      <p:sp>
        <p:nvSpPr>
          <p:cNvPr id="3" name="Content Placeholder 2">
            <a:extLst>
              <a:ext uri="{FF2B5EF4-FFF2-40B4-BE49-F238E27FC236}">
                <a16:creationId xmlns:a16="http://schemas.microsoft.com/office/drawing/2014/main" xmlns="" id="{97E84336-C189-4C6C-861B-C45E03F33C52}"/>
              </a:ext>
            </a:extLst>
          </p:cNvPr>
          <p:cNvSpPr>
            <a:spLocks noGrp="1"/>
          </p:cNvSpPr>
          <p:nvPr>
            <p:ph sz="quarter" idx="13"/>
          </p:nvPr>
        </p:nvSpPr>
        <p:spPr>
          <a:xfrm>
            <a:off x="317328" y="1242060"/>
            <a:ext cx="8741044" cy="4751614"/>
          </a:xfrm>
        </p:spPr>
        <p:txBody>
          <a:bodyPr numCol="2">
            <a:noAutofit/>
          </a:bodyPr>
          <a:lstStyle/>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Australian Research Council</a:t>
            </a:r>
          </a:p>
          <a:p>
            <a:pPr marL="0">
              <a:lnSpc>
                <a:spcPct val="120000"/>
              </a:lnSpc>
              <a:spcBef>
                <a:spcPts val="0"/>
              </a:spcBef>
              <a:spcAft>
                <a:spcPts val="0"/>
              </a:spcAft>
            </a:pPr>
            <a:r>
              <a:rPr lang="en-US" sz="2000" i="1" dirty="0">
                <a:latin typeface="Noto Sans Regular"/>
              </a:rPr>
              <a:t>Canadian Inst. Health Research </a:t>
            </a:r>
            <a:endParaRPr lang="en-GB" sz="2000" i="1" dirty="0">
              <a:latin typeface="Noto Sans Regular"/>
              <a:ea typeface="Open Sans" panose="020B0606030504020204" pitchFamily="34" charset="0"/>
              <a:cs typeface="Open Sans" panose="020B0606030504020204" pitchFamily="34" charset="0"/>
            </a:endParaRP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CAPES (Brazil) </a:t>
            </a:r>
          </a:p>
          <a:p>
            <a:pPr marL="0">
              <a:lnSpc>
                <a:spcPct val="120000"/>
              </a:lnSpc>
              <a:spcBef>
                <a:spcPts val="0"/>
              </a:spcBef>
              <a:spcAft>
                <a:spcPts val="0"/>
              </a:spcAft>
            </a:pPr>
            <a:r>
              <a:rPr lang="en-GB" sz="2000" i="1" dirty="0" err="1">
                <a:latin typeface="Noto Sans Regular"/>
                <a:ea typeface="Open Sans" panose="020B0606030504020204" pitchFamily="34" charset="0"/>
                <a:cs typeface="Open Sans" panose="020B0606030504020204" pitchFamily="34" charset="0"/>
              </a:rPr>
              <a:t>CNPq</a:t>
            </a:r>
            <a:r>
              <a:rPr lang="en-GB" sz="2000" i="1" dirty="0">
                <a:latin typeface="Noto Sans Regular"/>
                <a:ea typeface="Open Sans" panose="020B0606030504020204" pitchFamily="34" charset="0"/>
                <a:cs typeface="Open Sans" panose="020B0606030504020204" pitchFamily="34" charset="0"/>
              </a:rPr>
              <a:t> </a:t>
            </a:r>
            <a:r>
              <a:rPr lang="en-GB" sz="2000" dirty="0">
                <a:latin typeface="Noto Sans Regular"/>
                <a:ea typeface="Open Sans" panose="020B0606030504020204" pitchFamily="34" charset="0"/>
                <a:cs typeface="Open Sans" panose="020B0606030504020204" pitchFamily="34" charset="0"/>
              </a:rPr>
              <a:t>(Brazil)</a:t>
            </a: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CONCYTEC (Peru)</a:t>
            </a: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FCT (Portugal)</a:t>
            </a: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Howard Hughes Medical Inst. (USA)</a:t>
            </a: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Japan Science &amp; Technology Agency</a:t>
            </a: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Ministry of Business, Innovation and Employment (New Zealand)</a:t>
            </a: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Natl Humanities Alliance (USA)</a:t>
            </a: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National Research Foundation (South Africa)</a:t>
            </a:r>
          </a:p>
          <a:p>
            <a:pPr marL="0">
              <a:lnSpc>
                <a:spcPct val="120000"/>
              </a:lnSpc>
              <a:spcBef>
                <a:spcPts val="0"/>
              </a:spcBef>
              <a:spcAft>
                <a:spcPts val="0"/>
              </a:spcAft>
            </a:pPr>
            <a:r>
              <a:rPr lang="en-US" sz="2000" dirty="0">
                <a:latin typeface="Noto Sans Regular"/>
              </a:rPr>
              <a:t>Natural Sciences and Engineering Research Council (Canada)</a:t>
            </a:r>
            <a:endParaRPr lang="en-GB" sz="2000" dirty="0">
              <a:latin typeface="Noto Sans Regular"/>
              <a:ea typeface="Open Sans" panose="020B0606030504020204" pitchFamily="34" charset="0"/>
              <a:cs typeface="Open Sans" panose="020B0606030504020204" pitchFamily="34" charset="0"/>
            </a:endParaRPr>
          </a:p>
          <a:p>
            <a:pPr marL="0">
              <a:lnSpc>
                <a:spcPct val="120000"/>
              </a:lnSpc>
              <a:spcBef>
                <a:spcPts val="0"/>
              </a:spcBef>
              <a:spcAft>
                <a:spcPts val="0"/>
              </a:spcAft>
            </a:pPr>
            <a:r>
              <a:rPr lang="en-GB" sz="2000" i="1" dirty="0">
                <a:latin typeface="Noto Sans Regular"/>
                <a:ea typeface="Open Sans" panose="020B0606030504020204" pitchFamily="34" charset="0"/>
                <a:cs typeface="Open Sans" panose="020B0606030504020204" pitchFamily="34" charset="0"/>
              </a:rPr>
              <a:t>NIH </a:t>
            </a:r>
            <a:r>
              <a:rPr lang="en-GB" sz="2000" dirty="0">
                <a:latin typeface="Noto Sans Regular"/>
                <a:ea typeface="Open Sans" panose="020B0606030504020204" pitchFamily="34" charset="0"/>
                <a:cs typeface="Open Sans" panose="020B0606030504020204" pitchFamily="34" charset="0"/>
              </a:rPr>
              <a:t>(USA)</a:t>
            </a: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Science and Technology Development Fund (Egypt)</a:t>
            </a:r>
          </a:p>
          <a:p>
            <a:pPr marL="0">
              <a:lnSpc>
                <a:spcPct val="120000"/>
              </a:lnSpc>
              <a:spcBef>
                <a:spcPts val="0"/>
              </a:spcBef>
              <a:spcAft>
                <a:spcPts val="0"/>
              </a:spcAft>
            </a:pPr>
            <a:r>
              <a:rPr lang="en-US" sz="2000" dirty="0">
                <a:latin typeface="Noto Sans Regular"/>
              </a:rPr>
              <a:t>Social Sciences and Humanities Research Council (Canada)</a:t>
            </a:r>
            <a:endParaRPr lang="en-GB" sz="2000" dirty="0">
              <a:latin typeface="Noto Sans Regular"/>
              <a:ea typeface="Open Sans" panose="020B0606030504020204" pitchFamily="34" charset="0"/>
              <a:cs typeface="Open Sans" panose="020B0606030504020204" pitchFamily="34" charset="0"/>
            </a:endParaRPr>
          </a:p>
          <a:p>
            <a:pPr marL="0">
              <a:lnSpc>
                <a:spcPct val="120000"/>
              </a:lnSpc>
              <a:spcBef>
                <a:spcPts val="0"/>
              </a:spcBef>
              <a:spcAft>
                <a:spcPts val="0"/>
              </a:spcAft>
            </a:pPr>
            <a:r>
              <a:rPr lang="en-GB" sz="2000" i="1" dirty="0">
                <a:latin typeface="Noto Sans Regular"/>
                <a:ea typeface="Open Sans" panose="020B0606030504020204" pitchFamily="34" charset="0"/>
                <a:cs typeface="Open Sans" panose="020B0606030504020204" pitchFamily="34" charset="0"/>
              </a:rPr>
              <a:t>Swiss National Science Fund</a:t>
            </a:r>
          </a:p>
          <a:p>
            <a:pPr marL="0">
              <a:lnSpc>
                <a:spcPct val="120000"/>
              </a:lnSpc>
              <a:spcBef>
                <a:spcPts val="0"/>
              </a:spcBef>
              <a:spcAft>
                <a:spcPts val="0"/>
              </a:spcAft>
            </a:pPr>
            <a:r>
              <a:rPr lang="en-GB" sz="2000" dirty="0">
                <a:latin typeface="Noto Sans Regular"/>
                <a:ea typeface="Open Sans" panose="020B0606030504020204" pitchFamily="34" charset="0"/>
                <a:cs typeface="Open Sans" panose="020B0606030504020204" pitchFamily="34" charset="0"/>
              </a:rPr>
              <a:t>UK Research and Innovation</a:t>
            </a:r>
          </a:p>
          <a:p>
            <a:pPr marL="0">
              <a:lnSpc>
                <a:spcPct val="120000"/>
              </a:lnSpc>
              <a:spcBef>
                <a:spcPts val="0"/>
              </a:spcBef>
              <a:spcAft>
                <a:spcPts val="0"/>
              </a:spcAft>
            </a:pPr>
            <a:r>
              <a:rPr lang="en-GB" sz="2000" i="1" dirty="0" err="1">
                <a:latin typeface="Noto Sans Regular"/>
                <a:ea typeface="Open Sans" panose="020B0606030504020204" pitchFamily="34" charset="0"/>
                <a:cs typeface="Open Sans" panose="020B0606030504020204" pitchFamily="34" charset="0"/>
              </a:rPr>
              <a:t>Wellcome</a:t>
            </a:r>
            <a:r>
              <a:rPr lang="en-GB" sz="2000" i="1" dirty="0">
                <a:latin typeface="Noto Sans Regular"/>
                <a:ea typeface="Open Sans" panose="020B0606030504020204" pitchFamily="34" charset="0"/>
                <a:cs typeface="Open Sans" panose="020B0606030504020204" pitchFamily="34" charset="0"/>
              </a:rPr>
              <a:t> Trust </a:t>
            </a:r>
            <a:r>
              <a:rPr lang="en-GB" sz="2000" dirty="0">
                <a:latin typeface="Noto Sans Regular"/>
                <a:ea typeface="Open Sans" panose="020B0606030504020204" pitchFamily="34" charset="0"/>
                <a:cs typeface="Open Sans" panose="020B0606030504020204" pitchFamily="34" charset="0"/>
              </a:rPr>
              <a:t>(UK)</a:t>
            </a:r>
          </a:p>
        </p:txBody>
      </p:sp>
    </p:spTree>
    <p:extLst>
      <p:ext uri="{BB962C8B-B14F-4D97-AF65-F5344CB8AC3E}">
        <p14:creationId xmlns:p14="http://schemas.microsoft.com/office/powerpoint/2010/main" val="2831343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1E5D50-735C-43C3-932A-D55DF92A825C}"/>
              </a:ext>
            </a:extLst>
          </p:cNvPr>
          <p:cNvSpPr>
            <a:spLocks noGrp="1"/>
          </p:cNvSpPr>
          <p:nvPr>
            <p:ph type="title"/>
          </p:nvPr>
        </p:nvSpPr>
        <p:spPr/>
        <p:txBody>
          <a:bodyPr/>
          <a:lstStyle/>
          <a:p>
            <a:r>
              <a:rPr lang="en-GB" dirty="0">
                <a:latin typeface="Noto Sans Bold"/>
              </a:rPr>
              <a:t>ORBIT PROJECT COMPONENTS</a:t>
            </a:r>
          </a:p>
        </p:txBody>
      </p:sp>
      <p:sp>
        <p:nvSpPr>
          <p:cNvPr id="3" name="Content Placeholder 2">
            <a:extLst>
              <a:ext uri="{FF2B5EF4-FFF2-40B4-BE49-F238E27FC236}">
                <a16:creationId xmlns:a16="http://schemas.microsoft.com/office/drawing/2014/main" xmlns="" id="{AF4F7D65-AA1B-44B5-88DB-7B0CD9FF5DCC}"/>
              </a:ext>
            </a:extLst>
          </p:cNvPr>
          <p:cNvSpPr>
            <a:spLocks noGrp="1"/>
          </p:cNvSpPr>
          <p:nvPr>
            <p:ph sz="quarter" idx="13"/>
          </p:nvPr>
        </p:nvSpPr>
        <p:spPr>
          <a:xfrm>
            <a:off x="609599" y="1562100"/>
            <a:ext cx="8323385" cy="4572000"/>
          </a:xfrm>
        </p:spPr>
        <p:txBody>
          <a:bodyPr>
            <a:normAutofit/>
          </a:bodyPr>
          <a:lstStyle/>
          <a:p>
            <a:pPr marL="514350" indent="-514350">
              <a:buAutoNum type="arabicParenBoth"/>
            </a:pPr>
            <a:r>
              <a:rPr lang="en-GB" dirty="0">
                <a:latin typeface="Noto Sans Regular"/>
              </a:rPr>
              <a:t>Analyse information models with </a:t>
            </a:r>
            <a:r>
              <a:rPr lang="en-GB" b="1" dirty="0">
                <a:latin typeface="Noto Sans Regular"/>
              </a:rPr>
              <a:t>Working Group </a:t>
            </a:r>
            <a:r>
              <a:rPr lang="en-GB" dirty="0">
                <a:latin typeface="Noto Sans Regular"/>
              </a:rPr>
              <a:t>of funding organizations </a:t>
            </a:r>
          </a:p>
          <a:p>
            <a:pPr marL="514350" indent="-514350">
              <a:buAutoNum type="arabicParenBoth"/>
            </a:pPr>
            <a:r>
              <a:rPr lang="en-GB" dirty="0">
                <a:latin typeface="Noto Sans Regular"/>
              </a:rPr>
              <a:t>Engage existing information systems in </a:t>
            </a:r>
            <a:r>
              <a:rPr lang="en-GB" b="1" dirty="0">
                <a:latin typeface="Noto Sans Regular"/>
              </a:rPr>
              <a:t>pathfinder projects </a:t>
            </a:r>
            <a:r>
              <a:rPr lang="en-GB" dirty="0">
                <a:latin typeface="Noto Sans Regular"/>
              </a:rPr>
              <a:t>to reduce technical barriers for digital transformation</a:t>
            </a:r>
          </a:p>
          <a:p>
            <a:pPr marL="514350" indent="-514350">
              <a:buFont typeface="Arial" panose="020B0604020202020204" pitchFamily="34" charset="0"/>
              <a:buAutoNum type="arabicParenBoth"/>
            </a:pPr>
            <a:r>
              <a:rPr lang="en-GB" dirty="0">
                <a:latin typeface="Noto Sans Regular"/>
              </a:rPr>
              <a:t>Develop end-to-end workflows for sharing of grant information, from application to publication to reporting. </a:t>
            </a:r>
          </a:p>
        </p:txBody>
      </p:sp>
    </p:spTree>
    <p:extLst>
      <p:ext uri="{BB962C8B-B14F-4D97-AF65-F5344CB8AC3E}">
        <p14:creationId xmlns:p14="http://schemas.microsoft.com/office/powerpoint/2010/main" val="2634608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Open Sans" charset="0"/>
                <a:ea typeface="Open Sans" charset="0"/>
                <a:cs typeface="Open Sans" charset="0"/>
              </a:rPr>
              <a:t>Connected FUNDING</a:t>
            </a:r>
          </a:p>
        </p:txBody>
      </p:sp>
      <p:pic>
        <p:nvPicPr>
          <p:cNvPr id="3" name="Picture 2">
            <a:extLst>
              <a:ext uri="{FF2B5EF4-FFF2-40B4-BE49-F238E27FC236}">
                <a16:creationId xmlns:a16="http://schemas.microsoft.com/office/drawing/2014/main" xmlns="" id="{AA3A7BA0-C7D3-47C8-9CCE-1B1CEC1DB2D8}"/>
              </a:ext>
            </a:extLst>
          </p:cNvPr>
          <p:cNvPicPr>
            <a:picLocks noChangeAspect="1"/>
          </p:cNvPicPr>
          <p:nvPr/>
        </p:nvPicPr>
        <p:blipFill>
          <a:blip r:embed="rId2"/>
          <a:stretch>
            <a:fillRect/>
          </a:stretch>
        </p:blipFill>
        <p:spPr>
          <a:xfrm>
            <a:off x="0" y="3109106"/>
            <a:ext cx="9144000" cy="2434081"/>
          </a:xfrm>
          <a:prstGeom prst="rect">
            <a:avLst/>
          </a:prstGeom>
        </p:spPr>
      </p:pic>
      <p:sp>
        <p:nvSpPr>
          <p:cNvPr id="8" name="Rectangle 7">
            <a:extLst>
              <a:ext uri="{FF2B5EF4-FFF2-40B4-BE49-F238E27FC236}">
                <a16:creationId xmlns:a16="http://schemas.microsoft.com/office/drawing/2014/main" xmlns="" id="{5F18A24F-3DC8-4429-A85B-150384D22323}"/>
              </a:ext>
            </a:extLst>
          </p:cNvPr>
          <p:cNvSpPr/>
          <p:nvPr/>
        </p:nvSpPr>
        <p:spPr>
          <a:xfrm>
            <a:off x="2424023" y="5158596"/>
            <a:ext cx="2070339" cy="198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3">
            <a:extLst>
              <a:ext uri="{FF2B5EF4-FFF2-40B4-BE49-F238E27FC236}">
                <a16:creationId xmlns:a16="http://schemas.microsoft.com/office/drawing/2014/main" xmlns="" id="{F75D28FF-A97F-4E54-8750-01B68DD1E7AC}"/>
              </a:ext>
            </a:extLst>
          </p:cNvPr>
          <p:cNvSpPr txBox="1">
            <a:spLocks/>
          </p:cNvSpPr>
          <p:nvPr/>
        </p:nvSpPr>
        <p:spPr>
          <a:xfrm>
            <a:off x="609600" y="1390040"/>
            <a:ext cx="7924800" cy="4572000"/>
          </a:xfrm>
          <a:prstGeom prst="rect">
            <a:avLst/>
          </a:prstGeom>
        </p:spPr>
        <p:txBody>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000" kern="1200" cap="none" baseline="0">
                <a:solidFill>
                  <a:schemeClr val="tx2"/>
                </a:solidFill>
                <a:latin typeface="Open Sans" charset="0"/>
                <a:ea typeface="Open Sans" charset="0"/>
                <a:cs typeface="Open Sans" charset="0"/>
              </a:defRPr>
            </a:lvl1pPr>
            <a:lvl2pPr marL="438912" indent="-228600" algn="l" defTabSz="914400" rtl="0" eaLnBrk="1" latinLnBrk="0" hangingPunct="1">
              <a:lnSpc>
                <a:spcPct val="100000"/>
              </a:lnSpc>
              <a:spcBef>
                <a:spcPts val="500"/>
              </a:spcBef>
              <a:spcAft>
                <a:spcPts val="600"/>
              </a:spcAft>
              <a:buFont typeface="Arial" panose="020B0604020202020204" pitchFamily="34" charset="0"/>
              <a:buChar char="•"/>
              <a:defRPr sz="2600" kern="1200">
                <a:solidFill>
                  <a:schemeClr val="tx2"/>
                </a:solidFill>
                <a:latin typeface="Open Sans" charset="0"/>
                <a:ea typeface="Open Sans" charset="0"/>
                <a:cs typeface="Open Sans" charset="0"/>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3pPr>
            <a:lvl4pPr marL="96012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4pPr>
            <a:lvl5pPr marL="123444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2"/>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When funders push successful grant awards to the ORCID registry, it is available for easier funding acknowledgements.</a:t>
            </a:r>
            <a:endParaRPr lang="en-US" i="1" dirty="0"/>
          </a:p>
        </p:txBody>
      </p:sp>
    </p:spTree>
    <p:extLst>
      <p:ext uri="{BB962C8B-B14F-4D97-AF65-F5344CB8AC3E}">
        <p14:creationId xmlns:p14="http://schemas.microsoft.com/office/powerpoint/2010/main" val="1711293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36023" y="347155"/>
            <a:ext cx="6528398" cy="994171"/>
          </a:xfrm>
        </p:spPr>
        <p:txBody>
          <a:bodyPr>
            <a:normAutofit fontScale="90000"/>
          </a:bodyPr>
          <a:lstStyle/>
          <a:p>
            <a:pPr algn="ctr"/>
            <a:r>
              <a:rPr lang="en-US" sz="4600" dirty="0">
                <a:latin typeface="Open Sans" panose="020B0606030504020204" pitchFamily="34" charset="0"/>
                <a:ea typeface="Open Sans" panose="020B0606030504020204" pitchFamily="34" charset="0"/>
                <a:cs typeface="Open Sans" panose="020B0606030504020204" pitchFamily="34" charset="0"/>
              </a:rPr>
              <a:t>RESEARCH RESOURCES</a:t>
            </a:r>
            <a:r>
              <a:rPr lang="en-US" sz="4600">
                <a:latin typeface="Open Sans" panose="020B0606030504020204" pitchFamily="34" charset="0"/>
                <a:ea typeface="Open Sans" panose="020B0606030504020204" pitchFamily="34" charset="0"/>
                <a:cs typeface="Open Sans" panose="020B0606030504020204" pitchFamily="34" charset="0"/>
              </a:rPr>
              <a:t>: First Steps</a:t>
            </a:r>
            <a:endParaRPr lang="en-US" sz="46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4"/>
          <p:cNvSpPr>
            <a:spLocks noGrp="1"/>
          </p:cNvSpPr>
          <p:nvPr>
            <p:ph idx="1"/>
          </p:nvPr>
        </p:nvSpPr>
        <p:spPr>
          <a:xfrm>
            <a:off x="238537" y="1717251"/>
            <a:ext cx="8723371" cy="965420"/>
          </a:xfrm>
        </p:spPr>
        <p:txBody>
          <a:bodyPr>
            <a:noAutofit/>
          </a:bodyPr>
          <a:lstStyle/>
          <a:p>
            <a:pPr marL="0" indent="0">
              <a:buNone/>
            </a:pPr>
            <a:r>
              <a:rPr lang="en-US" sz="28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Document workflows and integrate identifiers into user facility registration and proposal processes</a:t>
            </a:r>
          </a:p>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Collect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ORCiDs</a:t>
            </a: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Make the award citable</a:t>
            </a:r>
          </a:p>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Facilitate information sharing</a:t>
            </a:r>
          </a:p>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Reduce reporting burden</a:t>
            </a:r>
          </a:p>
        </p:txBody>
      </p:sp>
      <p:pic>
        <p:nvPicPr>
          <p:cNvPr id="2" name="Picture 1"/>
          <p:cNvPicPr>
            <a:picLocks noChangeAspect="1"/>
          </p:cNvPicPr>
          <p:nvPr/>
        </p:nvPicPr>
        <p:blipFill>
          <a:blip r:embed="rId2"/>
          <a:stretch>
            <a:fillRect/>
          </a:stretch>
        </p:blipFill>
        <p:spPr>
          <a:xfrm rot="692133">
            <a:off x="5585258" y="3732554"/>
            <a:ext cx="3195893" cy="2130595"/>
          </a:xfrm>
          <a:prstGeom prst="rect">
            <a:avLst/>
          </a:prstGeom>
        </p:spPr>
      </p:pic>
      <p:sp>
        <p:nvSpPr>
          <p:cNvPr id="8" name="Rectangle 7"/>
          <p:cNvSpPr/>
          <p:nvPr/>
        </p:nvSpPr>
        <p:spPr>
          <a:xfrm>
            <a:off x="1815352" y="6211669"/>
            <a:ext cx="7100047" cy="369332"/>
          </a:xfrm>
          <a:prstGeom prst="rect">
            <a:avLst/>
          </a:prstGeom>
        </p:spPr>
        <p:txBody>
          <a:bodyPr wrap="square">
            <a:spAutoFit/>
          </a:bodyPr>
          <a:lstStyle/>
          <a:p>
            <a:r>
              <a:rPr lang="en-US" dirty="0"/>
              <a:t>https://</a:t>
            </a:r>
            <a:r>
              <a:rPr lang="en-US" dirty="0" err="1"/>
              <a:t>orcid.org</a:t>
            </a:r>
            <a:r>
              <a:rPr lang="en-US" dirty="0"/>
              <a:t>/content/user-facilities-and-publications-working-group</a:t>
            </a:r>
          </a:p>
        </p:txBody>
      </p:sp>
    </p:spTree>
    <p:extLst>
      <p:ext uri="{BB962C8B-B14F-4D97-AF65-F5344CB8AC3E}">
        <p14:creationId xmlns:p14="http://schemas.microsoft.com/office/powerpoint/2010/main" val="2080183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696"/>
            <a:ext cx="9144000" cy="994172"/>
          </a:xfrm>
        </p:spPr>
        <p:txBody>
          <a:bodyPr/>
          <a:lstStyle/>
          <a:p>
            <a:pPr algn="ctr"/>
            <a:r>
              <a:rPr lang="en-US" sz="4600" dirty="0">
                <a:latin typeface="Open Sans" panose="020B0606030504020204" pitchFamily="34" charset="0"/>
                <a:ea typeface="Open Sans" panose="020B0606030504020204" pitchFamily="34" charset="0"/>
                <a:cs typeface="Open Sans" panose="020B0606030504020204" pitchFamily="34" charset="0"/>
              </a:rPr>
              <a:t>CONNECTED RESOURCES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1465" y="2814638"/>
            <a:ext cx="7563126" cy="2303125"/>
          </a:xfrm>
          <a:prstGeom prst="rect">
            <a:avLst/>
          </a:prstGeom>
        </p:spPr>
      </p:pic>
      <p:sp>
        <p:nvSpPr>
          <p:cNvPr id="3" name="Rectangle 2">
            <a:extLst>
              <a:ext uri="{FF2B5EF4-FFF2-40B4-BE49-F238E27FC236}">
                <a16:creationId xmlns:a16="http://schemas.microsoft.com/office/drawing/2014/main" xmlns="" id="{D64A35AF-7E44-0242-86E4-3917A6BF7DA3}"/>
              </a:ext>
            </a:extLst>
          </p:cNvPr>
          <p:cNvSpPr/>
          <p:nvPr/>
        </p:nvSpPr>
        <p:spPr>
          <a:xfrm>
            <a:off x="479454" y="4699288"/>
            <a:ext cx="2435196" cy="2727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1158" y="1510079"/>
            <a:ext cx="2851787" cy="1304559"/>
          </a:xfrm>
          <a:prstGeom prst="rect">
            <a:avLst/>
          </a:prstGeom>
        </p:spPr>
      </p:pic>
      <p:sp>
        <p:nvSpPr>
          <p:cNvPr id="6" name="TextBox 5"/>
          <p:cNvSpPr txBox="1"/>
          <p:nvPr/>
        </p:nvSpPr>
        <p:spPr>
          <a:xfrm>
            <a:off x="4529138" y="6403201"/>
            <a:ext cx="3922677" cy="369332"/>
          </a:xfrm>
          <a:prstGeom prst="rect">
            <a:avLst/>
          </a:prstGeom>
          <a:noFill/>
        </p:spPr>
        <p:txBody>
          <a:bodyPr wrap="none" rtlCol="0">
            <a:spAutoFit/>
          </a:bodyPr>
          <a:lstStyle/>
          <a:p>
            <a:r>
              <a:rPr lang="en-US" dirty="0"/>
              <a:t>https://</a:t>
            </a:r>
            <a:r>
              <a:rPr lang="en-US" dirty="0" err="1"/>
              <a:t>orcid.org</a:t>
            </a:r>
            <a:r>
              <a:rPr lang="en-US" dirty="0"/>
              <a:t>/0000-0003-3126-7165</a:t>
            </a:r>
          </a:p>
        </p:txBody>
      </p:sp>
    </p:spTree>
    <p:extLst>
      <p:ext uri="{BB962C8B-B14F-4D97-AF65-F5344CB8AC3E}">
        <p14:creationId xmlns:p14="http://schemas.microsoft.com/office/powerpoint/2010/main" val="1058696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6885CDE-74D1-1541-909A-8D2D38DC127A}"/>
              </a:ext>
            </a:extLst>
          </p:cNvPr>
          <p:cNvPicPr>
            <a:picLocks noChangeAspect="1"/>
          </p:cNvPicPr>
          <p:nvPr/>
        </p:nvPicPr>
        <p:blipFill>
          <a:blip r:embed="rId2"/>
          <a:stretch>
            <a:fillRect/>
          </a:stretch>
        </p:blipFill>
        <p:spPr>
          <a:xfrm>
            <a:off x="3657600" y="1928561"/>
            <a:ext cx="1828800" cy="18288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86" y="1679495"/>
            <a:ext cx="1143000" cy="1143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900" y="1655271"/>
            <a:ext cx="1143000" cy="11430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4465085"/>
            <a:ext cx="1143000" cy="1143000"/>
          </a:xfrm>
          <a:prstGeom prst="rect">
            <a:avLst/>
          </a:prstGeom>
        </p:spPr>
      </p:pic>
      <p:sp>
        <p:nvSpPr>
          <p:cNvPr id="4" name="TextBox 3"/>
          <p:cNvSpPr txBox="1"/>
          <p:nvPr/>
        </p:nvSpPr>
        <p:spPr>
          <a:xfrm>
            <a:off x="236700" y="1655271"/>
            <a:ext cx="1779939" cy="1384995"/>
          </a:xfrm>
          <a:prstGeom prst="rect">
            <a:avLst/>
          </a:prstGeom>
          <a:noFill/>
        </p:spPr>
        <p:txBody>
          <a:bodyPr wrap="square" rtlCol="0">
            <a:spAutoFit/>
          </a:bodyPr>
          <a:lstStyle/>
          <a:p>
            <a:pPr algn="ctr"/>
            <a:r>
              <a:rPr lang="en-US" dirty="0">
                <a:solidFill>
                  <a:schemeClr val="accent1"/>
                </a:solidFill>
                <a:latin typeface="Noto Sans" charset="0"/>
                <a:ea typeface="Open Sans" panose="020B0606030504020204" pitchFamily="34" charset="0"/>
                <a:cs typeface="Open Sans" panose="020B0606030504020204" pitchFamily="34" charset="0"/>
              </a:rPr>
              <a:t>PUBLISHER</a:t>
            </a:r>
          </a:p>
          <a:p>
            <a:pPr algn="ctr"/>
            <a:r>
              <a:rPr lang="en-US" dirty="0">
                <a:solidFill>
                  <a:schemeClr val="accent1"/>
                </a:solidFill>
                <a:latin typeface="Noto Sans" charset="0"/>
                <a:ea typeface="Open Sans" panose="020B0606030504020204" pitchFamily="34" charset="0"/>
                <a:cs typeface="Open Sans" panose="020B0606030504020204" pitchFamily="34" charset="0"/>
              </a:rPr>
              <a:t>&amp;</a:t>
            </a:r>
          </a:p>
          <a:p>
            <a:pPr algn="ctr"/>
            <a:r>
              <a:rPr lang="en-US" dirty="0">
                <a:solidFill>
                  <a:schemeClr val="accent1"/>
                </a:solidFill>
                <a:latin typeface="Noto Sans" charset="0"/>
                <a:ea typeface="Open Sans" panose="020B0606030504020204" pitchFamily="34" charset="0"/>
                <a:cs typeface="Open Sans" panose="020B0606030504020204" pitchFamily="34" charset="0"/>
              </a:rPr>
              <a:t>REPOSITORY</a:t>
            </a:r>
          </a:p>
          <a:p>
            <a:pPr algn="ctr"/>
            <a:r>
              <a:rPr lang="en-US" sz="1400" dirty="0">
                <a:solidFill>
                  <a:schemeClr val="accent6">
                    <a:lumMod val="50000"/>
                  </a:schemeClr>
                </a:solidFill>
                <a:latin typeface="Noto Sans" charset="0"/>
                <a:ea typeface="Noto Sans" charset="0"/>
                <a:cs typeface="Noto Sans" charset="0"/>
              </a:rPr>
              <a:t>Assert authorship &amp; data contributions</a:t>
            </a:r>
          </a:p>
        </p:txBody>
      </p:sp>
      <p:sp>
        <p:nvSpPr>
          <p:cNvPr id="5" name="TextBox 4"/>
          <p:cNvSpPr txBox="1"/>
          <p:nvPr/>
        </p:nvSpPr>
        <p:spPr>
          <a:xfrm>
            <a:off x="6967524" y="1760747"/>
            <a:ext cx="1791996" cy="800219"/>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EMPLOYER</a:t>
            </a:r>
          </a:p>
          <a:p>
            <a:pPr algn="ctr"/>
            <a:r>
              <a:rPr lang="en-US" sz="1400" dirty="0">
                <a:solidFill>
                  <a:schemeClr val="accent6">
                    <a:lumMod val="50000"/>
                  </a:schemeClr>
                </a:solidFill>
                <a:latin typeface="Noto Sans" charset="0"/>
                <a:ea typeface="Noto Sans" charset="0"/>
                <a:cs typeface="Noto Sans" charset="0"/>
              </a:rPr>
              <a:t>Assert faculty or staff affiliation</a:t>
            </a:r>
          </a:p>
        </p:txBody>
      </p:sp>
      <p:sp>
        <p:nvSpPr>
          <p:cNvPr id="6" name="TextBox 5"/>
          <p:cNvSpPr txBox="1"/>
          <p:nvPr/>
        </p:nvSpPr>
        <p:spPr>
          <a:xfrm>
            <a:off x="2940686" y="5505769"/>
            <a:ext cx="3487823" cy="584775"/>
          </a:xfrm>
          <a:prstGeom prst="rect">
            <a:avLst/>
          </a:prstGeom>
          <a:noFill/>
        </p:spPr>
        <p:txBody>
          <a:bodyPr wrap="square" rtlCol="0">
            <a:spAutoFit/>
          </a:bodyPr>
          <a:lstStyle/>
          <a:p>
            <a:pPr algn="ctr"/>
            <a:r>
              <a:rPr lang="en-US" dirty="0">
                <a:solidFill>
                  <a:schemeClr val="accent1"/>
                </a:solidFill>
                <a:latin typeface="Noto Sans" charset="0"/>
                <a:ea typeface="Noto Sans" charset="0"/>
                <a:cs typeface="Noto Sans" charset="0"/>
              </a:rPr>
              <a:t>FUNDER &amp; RESOURCE</a:t>
            </a:r>
          </a:p>
          <a:p>
            <a:pPr algn="ctr"/>
            <a:r>
              <a:rPr lang="en-US" sz="1400" dirty="0">
                <a:solidFill>
                  <a:schemeClr val="accent6">
                    <a:lumMod val="50000"/>
                  </a:schemeClr>
                </a:solidFill>
                <a:latin typeface="Noto Sans" charset="0"/>
                <a:ea typeface="Noto Sans" charset="0"/>
                <a:cs typeface="Noto Sans" charset="0"/>
              </a:rPr>
              <a:t>Assert grant, facilities, and equipment access</a:t>
            </a:r>
          </a:p>
        </p:txBody>
      </p:sp>
      <p:grpSp>
        <p:nvGrpSpPr>
          <p:cNvPr id="10" name="Group 9"/>
          <p:cNvGrpSpPr/>
          <p:nvPr/>
        </p:nvGrpSpPr>
        <p:grpSpPr>
          <a:xfrm rot="5400000">
            <a:off x="4008798" y="3638853"/>
            <a:ext cx="1077465" cy="756025"/>
            <a:chOff x="879926" y="4741178"/>
            <a:chExt cx="1154712" cy="810227"/>
          </a:xfrm>
        </p:grpSpPr>
        <p:cxnSp>
          <p:nvCxnSpPr>
            <p:cNvPr id="11" name="Straight Arrow Connector 1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15369" y="474117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3" name="Straight Arrow Connector 1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9926" y="528979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15" name="Group 14"/>
          <p:cNvGrpSpPr/>
          <p:nvPr/>
        </p:nvGrpSpPr>
        <p:grpSpPr>
          <a:xfrm rot="1800000">
            <a:off x="2898042" y="2471705"/>
            <a:ext cx="951083" cy="600055"/>
            <a:chOff x="978081" y="4835108"/>
            <a:chExt cx="1019269" cy="643075"/>
          </a:xfrm>
        </p:grpSpPr>
        <p:cxnSp>
          <p:nvCxnSpPr>
            <p:cNvPr id="16" name="Straight Arrow Connector 15"/>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8081" y="521657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18" name="Straight Arrow Connector 17"/>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8081" y="4835108"/>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grpSp>
        <p:nvGrpSpPr>
          <p:cNvPr id="20" name="Group 19"/>
          <p:cNvGrpSpPr/>
          <p:nvPr/>
        </p:nvGrpSpPr>
        <p:grpSpPr>
          <a:xfrm rot="19800000">
            <a:off x="5186868" y="2429821"/>
            <a:ext cx="975144" cy="641339"/>
            <a:chOff x="978081" y="4794135"/>
            <a:chExt cx="1045055" cy="687318"/>
          </a:xfrm>
        </p:grpSpPr>
        <p:cxnSp>
          <p:nvCxnSpPr>
            <p:cNvPr id="21" name="Straight Arrow Connector 20"/>
            <p:cNvCxnSpPr/>
            <p:nvPr/>
          </p:nvCxnSpPr>
          <p:spPr>
            <a:xfrm flipH="1">
              <a:off x="978081" y="5193558"/>
              <a:ext cx="822960" cy="82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2890" y="4794135"/>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COLLECT</a:t>
              </a:r>
            </a:p>
          </p:txBody>
        </p:sp>
        <p:cxnSp>
          <p:nvCxnSpPr>
            <p:cNvPr id="23" name="Straight Arrow Connector 22"/>
            <p:cNvCxnSpPr/>
            <p:nvPr/>
          </p:nvCxnSpPr>
          <p:spPr>
            <a:xfrm>
              <a:off x="1177222" y="5096718"/>
              <a:ext cx="820128"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03867" y="5219843"/>
              <a:ext cx="1019269" cy="261610"/>
            </a:xfrm>
            <a:prstGeom prst="rect">
              <a:avLst/>
            </a:prstGeom>
            <a:noFill/>
          </p:spPr>
          <p:txBody>
            <a:bodyPr wrap="square" rtlCol="0">
              <a:spAutoFit/>
            </a:bodyPr>
            <a:lstStyle/>
            <a:p>
              <a:pPr algn="ctr"/>
              <a:r>
                <a:rPr lang="en-US" sz="1100" b="1" dirty="0">
                  <a:ln w="0"/>
                  <a:solidFill>
                    <a:schemeClr val="tx2"/>
                  </a:solidFill>
                  <a:latin typeface="Noto Sans" charset="0"/>
                  <a:ea typeface="Noto Sans" charset="0"/>
                  <a:cs typeface="Noto Sans" charset="0"/>
                </a:rPr>
                <a:t>CONNECT</a:t>
              </a:r>
            </a:p>
          </p:txBody>
        </p:sp>
      </p:grpSp>
      <p:sp>
        <p:nvSpPr>
          <p:cNvPr id="25" name="Arc 24"/>
          <p:cNvSpPr/>
          <p:nvPr/>
        </p:nvSpPr>
        <p:spPr>
          <a:xfrm>
            <a:off x="2463232" y="1009904"/>
            <a:ext cx="4231964" cy="4161642"/>
          </a:xfrm>
          <a:prstGeom prst="arc">
            <a:avLst>
              <a:gd name="adj1" fmla="val 6385050"/>
              <a:gd name="adj2" fmla="val 1120622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6" name="Arc 25"/>
          <p:cNvSpPr/>
          <p:nvPr/>
        </p:nvSpPr>
        <p:spPr>
          <a:xfrm>
            <a:off x="2459987" y="1009904"/>
            <a:ext cx="4231964" cy="4161642"/>
          </a:xfrm>
          <a:prstGeom prst="arc">
            <a:avLst>
              <a:gd name="adj1" fmla="val 21034409"/>
              <a:gd name="adj2" fmla="val 4536217"/>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sp>
        <p:nvSpPr>
          <p:cNvPr id="27" name="Arc 26"/>
          <p:cNvSpPr/>
          <p:nvPr/>
        </p:nvSpPr>
        <p:spPr>
          <a:xfrm>
            <a:off x="2456018" y="1009904"/>
            <a:ext cx="4231964" cy="4161642"/>
          </a:xfrm>
          <a:prstGeom prst="arc">
            <a:avLst>
              <a:gd name="adj1" fmla="val 13038003"/>
              <a:gd name="adj2" fmla="val 19211400"/>
            </a:avLst>
          </a:prstGeom>
          <a:ln w="139700">
            <a:solidFill>
              <a:schemeClr val="accent5"/>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latin typeface="Noto Sans Regular" charset="0"/>
            </a:endParaRPr>
          </a:p>
        </p:txBody>
      </p:sp>
      <p:pic>
        <p:nvPicPr>
          <p:cNvPr id="3" name="Picture 2">
            <a:extLst>
              <a:ext uri="{FF2B5EF4-FFF2-40B4-BE49-F238E27FC236}">
                <a16:creationId xmlns:a16="http://schemas.microsoft.com/office/drawing/2014/main" xmlns="" id="{2D4202C5-1F60-B547-A724-16AC6CBE4E42}"/>
              </a:ext>
            </a:extLst>
          </p:cNvPr>
          <p:cNvPicPr>
            <a:picLocks noChangeAspect="1"/>
          </p:cNvPicPr>
          <p:nvPr/>
        </p:nvPicPr>
        <p:blipFill>
          <a:blip r:embed="rId6"/>
          <a:stretch>
            <a:fillRect/>
          </a:stretch>
        </p:blipFill>
        <p:spPr>
          <a:xfrm>
            <a:off x="3835785" y="2994325"/>
            <a:ext cx="437717" cy="437717"/>
          </a:xfrm>
          <a:prstGeom prst="rect">
            <a:avLst/>
          </a:prstGeom>
        </p:spPr>
      </p:pic>
      <p:pic>
        <p:nvPicPr>
          <p:cNvPr id="9" name="Picture 8">
            <a:extLst>
              <a:ext uri="{FF2B5EF4-FFF2-40B4-BE49-F238E27FC236}">
                <a16:creationId xmlns:a16="http://schemas.microsoft.com/office/drawing/2014/main" xmlns="" id="{13EA6782-22EE-8B44-8ED0-600D3CAA9717}"/>
              </a:ext>
            </a:extLst>
          </p:cNvPr>
          <p:cNvPicPr>
            <a:picLocks noChangeAspect="1"/>
          </p:cNvPicPr>
          <p:nvPr/>
        </p:nvPicPr>
        <p:blipFill>
          <a:blip r:embed="rId7"/>
          <a:stretch>
            <a:fillRect/>
          </a:stretch>
        </p:blipFill>
        <p:spPr>
          <a:xfrm>
            <a:off x="4641555" y="4588709"/>
            <a:ext cx="471034" cy="471034"/>
          </a:xfrm>
          <a:prstGeom prst="rect">
            <a:avLst/>
          </a:prstGeom>
        </p:spPr>
      </p:pic>
      <p:pic>
        <p:nvPicPr>
          <p:cNvPr id="36" name="Picture 35">
            <a:extLst>
              <a:ext uri="{FF2B5EF4-FFF2-40B4-BE49-F238E27FC236}">
                <a16:creationId xmlns:a16="http://schemas.microsoft.com/office/drawing/2014/main" xmlns="" id="{7494674B-A113-BD41-A457-F04A9B7AA4AB}"/>
              </a:ext>
            </a:extLst>
          </p:cNvPr>
          <p:cNvPicPr>
            <a:picLocks noChangeAspect="1"/>
          </p:cNvPicPr>
          <p:nvPr/>
        </p:nvPicPr>
        <p:blipFill>
          <a:blip r:embed="rId6"/>
          <a:stretch>
            <a:fillRect/>
          </a:stretch>
        </p:blipFill>
        <p:spPr>
          <a:xfrm>
            <a:off x="4885730" y="4588708"/>
            <a:ext cx="227312" cy="227312"/>
          </a:xfrm>
          <a:prstGeom prst="rect">
            <a:avLst/>
          </a:prstGeom>
        </p:spPr>
      </p:pic>
      <p:sp>
        <p:nvSpPr>
          <p:cNvPr id="8" name="TextBox 7">
            <a:extLst>
              <a:ext uri="{FF2B5EF4-FFF2-40B4-BE49-F238E27FC236}">
                <a16:creationId xmlns:a16="http://schemas.microsoft.com/office/drawing/2014/main" xmlns="" id="{02C7CF99-51D8-B04D-8BBD-5FA7AF4BF994}"/>
              </a:ext>
            </a:extLst>
          </p:cNvPr>
          <p:cNvSpPr txBox="1"/>
          <p:nvPr/>
        </p:nvSpPr>
        <p:spPr>
          <a:xfrm>
            <a:off x="1346452" y="70623"/>
            <a:ext cx="6914072" cy="707886"/>
          </a:xfrm>
          <a:prstGeom prst="rect">
            <a:avLst/>
          </a:prstGeom>
          <a:noFill/>
        </p:spPr>
        <p:txBody>
          <a:bodyPr wrap="none" rtlCol="0">
            <a:sp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FUNDERS AND RESOURCES</a:t>
            </a:r>
          </a:p>
        </p:txBody>
      </p:sp>
      <p:sp>
        <p:nvSpPr>
          <p:cNvPr id="32" name="Oval 31">
            <a:extLst>
              <a:ext uri="{FF2B5EF4-FFF2-40B4-BE49-F238E27FC236}">
                <a16:creationId xmlns:a16="http://schemas.microsoft.com/office/drawing/2014/main" xmlns="" id="{CF75F207-865B-0D45-B936-ABB8F714979B}"/>
              </a:ext>
            </a:extLst>
          </p:cNvPr>
          <p:cNvSpPr/>
          <p:nvPr/>
        </p:nvSpPr>
        <p:spPr>
          <a:xfrm>
            <a:off x="3613483" y="4956418"/>
            <a:ext cx="660019" cy="613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ORG ID</a:t>
            </a:r>
          </a:p>
        </p:txBody>
      </p:sp>
    </p:spTree>
    <p:extLst>
      <p:ext uri="{BB962C8B-B14F-4D97-AF65-F5344CB8AC3E}">
        <p14:creationId xmlns:p14="http://schemas.microsoft.com/office/powerpoint/2010/main" val="1709168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48148E-6 L 0.02101 0.23472 " pathEditMode="relative" rAng="0" ptsTypes="AA">
                                      <p:cBhvr>
                                        <p:cTn id="6" dur="2000" fill="hold"/>
                                        <p:tgtEl>
                                          <p:spTgt spid="3"/>
                                        </p:tgtEl>
                                        <p:attrNameLst>
                                          <p:attrName>ppt_x</p:attrName>
                                          <p:attrName>ppt_y</p:attrName>
                                        </p:attrNameLst>
                                      </p:cBhvr>
                                      <p:rCtr x="1042" y="11736"/>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par>
                                <p:cTn id="12" presetID="9"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dissolv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33333E-6 -2.22222E-6 L 0.00486 -0.22685 " pathEditMode="relative" rAng="0" ptsTypes="AA">
                                      <p:cBhvr>
                                        <p:cTn id="18" dur="2000" fill="hold"/>
                                        <p:tgtEl>
                                          <p:spTgt spid="9"/>
                                        </p:tgtEl>
                                        <p:attrNameLst>
                                          <p:attrName>ppt_x</p:attrName>
                                          <p:attrName>ppt_y</p:attrName>
                                        </p:attrNameLst>
                                      </p:cBhvr>
                                      <p:rCtr x="243" y="-11343"/>
                                    </p:animMotion>
                                  </p:childTnLst>
                                </p:cTn>
                              </p:par>
                              <p:par>
                                <p:cTn id="19" presetID="42" presetClass="path" presetSubtype="0" accel="50000" decel="50000" fill="hold" nodeType="withEffect">
                                  <p:stCondLst>
                                    <p:cond delay="0"/>
                                  </p:stCondLst>
                                  <p:childTnLst>
                                    <p:animMotion origin="layout" path="M 0.00538 0.00231 L 0.00816 -0.24236 " pathEditMode="relative" rAng="0" ptsTypes="AA">
                                      <p:cBhvr>
                                        <p:cTn id="20" dur="2000" fill="hold"/>
                                        <p:tgtEl>
                                          <p:spTgt spid="36"/>
                                        </p:tgtEl>
                                        <p:attrNameLst>
                                          <p:attrName>ppt_x</p:attrName>
                                          <p:attrName>ppt_y</p:attrName>
                                        </p:attrNameLst>
                                      </p:cBhvr>
                                      <p:rCtr x="139" y="-1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902"/>
            <a:ext cx="9144000" cy="498572"/>
          </a:xfrm>
        </p:spPr>
        <p:txBody>
          <a:bodyPr>
            <a:noAutofit/>
          </a:bodyPr>
          <a:lstStyle/>
          <a:p>
            <a:pPr algn="ctr"/>
            <a:r>
              <a:rPr lang="en-US" sz="4600" b="1" dirty="0">
                <a:latin typeface="Open Sans" panose="020B0606030504020204" pitchFamily="34" charset="0"/>
                <a:ea typeface="Open Sans" panose="020B0606030504020204" pitchFamily="34" charset="0"/>
                <a:cs typeface="Open Sans" panose="020B0606030504020204" pitchFamily="34" charset="0"/>
              </a:rPr>
              <a:t>What’s next?</a:t>
            </a:r>
            <a:r>
              <a:rPr lang="en-US" sz="46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 name="Content Placeholder 2"/>
          <p:cNvSpPr>
            <a:spLocks noGrp="1"/>
          </p:cNvSpPr>
          <p:nvPr>
            <p:ph idx="1"/>
          </p:nvPr>
        </p:nvSpPr>
        <p:spPr>
          <a:xfrm>
            <a:off x="529222" y="1022759"/>
            <a:ext cx="5602295" cy="1897086"/>
          </a:xfrm>
        </p:spPr>
        <p:txBody>
          <a:bodyPr>
            <a:noAutofit/>
          </a:bodyPr>
          <a:lstStyle/>
          <a:p>
            <a:pPr marL="0" indent="0">
              <a:buNone/>
            </a:pP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Couple collection of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ORCiDs</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with other data from the author’s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ORCiD</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record</a:t>
            </a:r>
          </a:p>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Collect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ORCiDs</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during manuscript submission or acceptance</a:t>
            </a:r>
          </a:p>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Develop user workflow and amend JATS standard to enable collection of additional information from ORCID</a:t>
            </a:r>
          </a:p>
          <a:p>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Integrate affiliations, funding, and resources into the manuscript publication process</a:t>
            </a:r>
          </a:p>
        </p:txBody>
      </p:sp>
      <p:pic>
        <p:nvPicPr>
          <p:cNvPr id="4" name="Picture 3"/>
          <p:cNvPicPr>
            <a:picLocks noChangeAspect="1"/>
          </p:cNvPicPr>
          <p:nvPr/>
        </p:nvPicPr>
        <p:blipFill>
          <a:blip r:embed="rId2"/>
          <a:stretch>
            <a:fillRect/>
          </a:stretch>
        </p:blipFill>
        <p:spPr>
          <a:xfrm>
            <a:off x="6131517" y="2323387"/>
            <a:ext cx="2871708" cy="2783542"/>
          </a:xfrm>
          <a:prstGeom prst="rect">
            <a:avLst/>
          </a:prstGeom>
        </p:spPr>
      </p:pic>
    </p:spTree>
    <p:extLst>
      <p:ext uri="{BB962C8B-B14F-4D97-AF65-F5344CB8AC3E}">
        <p14:creationId xmlns:p14="http://schemas.microsoft.com/office/powerpoint/2010/main" val="155719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8139"/>
            <a:ext cx="7924800" cy="984738"/>
          </a:xfrm>
        </p:spPr>
        <p:txBody>
          <a:bodyPr/>
          <a:lstStyle/>
          <a:p>
            <a:r>
              <a:rPr lang="en-US" dirty="0"/>
              <a:t>What does THIS Mean?</a:t>
            </a:r>
          </a:p>
        </p:txBody>
      </p:sp>
      <p:sp>
        <p:nvSpPr>
          <p:cNvPr id="3" name="Content Placeholder 2"/>
          <p:cNvSpPr>
            <a:spLocks noGrp="1"/>
          </p:cNvSpPr>
          <p:nvPr>
            <p:ph sz="quarter" idx="13"/>
          </p:nvPr>
        </p:nvSpPr>
        <p:spPr>
          <a:xfrm>
            <a:off x="609599" y="1390040"/>
            <a:ext cx="8220075" cy="4572000"/>
          </a:xfrm>
        </p:spPr>
        <p:txBody>
          <a:bodyPr>
            <a:noAutofit/>
          </a:bodyPr>
          <a:lstStyle/>
          <a:p>
            <a:r>
              <a:rPr lang="en-US" sz="2800" dirty="0">
                <a:solidFill>
                  <a:schemeClr val="accent6">
                    <a:lumMod val="50000"/>
                  </a:schemeClr>
                </a:solidFill>
              </a:rPr>
              <a:t>Researchers can easily share their affiliations,  contributions, and resources used </a:t>
            </a:r>
          </a:p>
          <a:p>
            <a:r>
              <a:rPr lang="en-US" sz="2800" dirty="0">
                <a:solidFill>
                  <a:schemeClr val="accent6">
                    <a:lumMod val="50000"/>
                  </a:schemeClr>
                </a:solidFill>
              </a:rPr>
              <a:t>Transparent assertions are created in a robust machine and human readable manner and with researcher permission</a:t>
            </a:r>
          </a:p>
          <a:p>
            <a:r>
              <a:rPr lang="en-US" sz="2800" dirty="0">
                <a:solidFill>
                  <a:schemeClr val="accent6">
                    <a:lumMod val="50000"/>
                  </a:schemeClr>
                </a:solidFill>
              </a:rPr>
              <a:t>Assertions underpin an open graph of connections between people, places, and things, enabling tracking and reporting through article and/or ORCID record metadata</a:t>
            </a:r>
          </a:p>
        </p:txBody>
      </p:sp>
    </p:spTree>
    <p:extLst>
      <p:ext uri="{BB962C8B-B14F-4D97-AF65-F5344CB8AC3E}">
        <p14:creationId xmlns:p14="http://schemas.microsoft.com/office/powerpoint/2010/main" val="305054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FOR FACILITIES</a:t>
            </a:r>
          </a:p>
        </p:txBody>
      </p:sp>
      <p:sp>
        <p:nvSpPr>
          <p:cNvPr id="3" name="Content Placeholder 2"/>
          <p:cNvSpPr>
            <a:spLocks noGrp="1"/>
          </p:cNvSpPr>
          <p:nvPr>
            <p:ph sz="quarter" idx="13"/>
          </p:nvPr>
        </p:nvSpPr>
        <p:spPr>
          <a:xfrm>
            <a:off x="609600" y="1604963"/>
            <a:ext cx="7924800" cy="4572000"/>
          </a:xfrm>
        </p:spPr>
        <p:txBody>
          <a:bodyPr/>
          <a:lstStyle/>
          <a:p>
            <a:r>
              <a:rPr lang="en-US" dirty="0">
                <a:solidFill>
                  <a:schemeClr val="accent6">
                    <a:lumMod val="50000"/>
                  </a:schemeClr>
                </a:solidFill>
              </a:rPr>
              <a:t>Join the User Facilities Working group (</a:t>
            </a:r>
            <a:r>
              <a:rPr lang="en-US" dirty="0">
                <a:solidFill>
                  <a:schemeClr val="accent6">
                    <a:lumMod val="50000"/>
                  </a:schemeClr>
                </a:solidFill>
                <a:hlinkClick r:id="rId2"/>
              </a:rPr>
              <a:t>read report here</a:t>
            </a:r>
            <a:r>
              <a:rPr lang="en-US" dirty="0">
                <a:solidFill>
                  <a:schemeClr val="accent6">
                    <a:lumMod val="50000"/>
                  </a:schemeClr>
                </a:solidFill>
              </a:rPr>
              <a:t>)</a:t>
            </a:r>
          </a:p>
          <a:p>
            <a:r>
              <a:rPr lang="en-US" dirty="0">
                <a:solidFill>
                  <a:schemeClr val="accent6">
                    <a:lumMod val="50000"/>
                  </a:schemeClr>
                </a:solidFill>
                <a:hlinkClick r:id="rId3"/>
              </a:rPr>
              <a:t>Join ORCID</a:t>
            </a:r>
            <a:endParaRPr lang="en-US" dirty="0">
              <a:solidFill>
                <a:schemeClr val="accent6">
                  <a:lumMod val="50000"/>
                </a:schemeClr>
              </a:solidFill>
            </a:endParaRPr>
          </a:p>
          <a:p>
            <a:r>
              <a:rPr lang="en-US" dirty="0">
                <a:solidFill>
                  <a:schemeClr val="accent6">
                    <a:lumMod val="50000"/>
                  </a:schemeClr>
                </a:solidFill>
                <a:hlinkClick r:id="rId4"/>
              </a:rPr>
              <a:t>Integrate ORCID into your proposal workflows</a:t>
            </a:r>
            <a:endParaRPr lang="en-US" dirty="0">
              <a:solidFill>
                <a:schemeClr val="accent6">
                  <a:lumMod val="50000"/>
                </a:schemeClr>
              </a:solidFill>
            </a:endParaRPr>
          </a:p>
          <a:p>
            <a:r>
              <a:rPr lang="en-US" dirty="0">
                <a:solidFill>
                  <a:schemeClr val="accent6">
                    <a:lumMod val="50000"/>
                  </a:schemeClr>
                </a:solidFill>
              </a:rPr>
              <a:t>Streamline your reporting processes!</a:t>
            </a:r>
          </a:p>
        </p:txBody>
      </p:sp>
      <p:sp>
        <p:nvSpPr>
          <p:cNvPr id="4" name="TextBox 3"/>
          <p:cNvSpPr txBox="1"/>
          <p:nvPr/>
        </p:nvSpPr>
        <p:spPr>
          <a:xfrm>
            <a:off x="3514725" y="6306160"/>
            <a:ext cx="5442067" cy="369332"/>
          </a:xfrm>
          <a:prstGeom prst="rect">
            <a:avLst/>
          </a:prstGeom>
          <a:noFill/>
        </p:spPr>
        <p:txBody>
          <a:bodyPr wrap="none" rtlCol="0">
            <a:spAutoFit/>
          </a:bodyPr>
          <a:lstStyle/>
          <a:p>
            <a:r>
              <a:rPr lang="en-US" dirty="0"/>
              <a:t>https://</a:t>
            </a:r>
            <a:r>
              <a:rPr lang="en-US" dirty="0" err="1"/>
              <a:t>orcid.org</a:t>
            </a:r>
            <a:r>
              <a:rPr lang="en-US" dirty="0"/>
              <a:t>/organizations/research-orgs/resources</a:t>
            </a:r>
          </a:p>
        </p:txBody>
      </p:sp>
    </p:spTree>
    <p:extLst>
      <p:ext uri="{BB962C8B-B14F-4D97-AF65-F5344CB8AC3E}">
        <p14:creationId xmlns:p14="http://schemas.microsoft.com/office/powerpoint/2010/main" val="36656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4133" y="3737086"/>
            <a:ext cx="4717230" cy="2237317"/>
          </a:xfrm>
          <a:prstGeom prst="rect">
            <a:avLst/>
          </a:prstGeom>
        </p:spPr>
      </p:pic>
      <p:sp>
        <p:nvSpPr>
          <p:cNvPr id="7" name="TextBox 6"/>
          <p:cNvSpPr txBox="1"/>
          <p:nvPr/>
        </p:nvSpPr>
        <p:spPr>
          <a:xfrm>
            <a:off x="4199467" y="1047751"/>
            <a:ext cx="4639734" cy="1384995"/>
          </a:xfrm>
          <a:prstGeom prst="rect">
            <a:avLst/>
          </a:prstGeom>
          <a:noFill/>
        </p:spPr>
        <p:txBody>
          <a:bodyPr wrap="square" rtlCol="0">
            <a:spAutoFit/>
          </a:bodyPr>
          <a:lstStyle/>
          <a:p>
            <a:pPr algn="ctr"/>
            <a:r>
              <a:rPr lang="en-US" sz="2800" dirty="0">
                <a:solidFill>
                  <a:schemeClr val="accent6"/>
                </a:solidFill>
                <a:latin typeface="Open Sans" charset="0"/>
                <a:ea typeface="Open Sans" charset="0"/>
                <a:cs typeface="Open Sans" charset="0"/>
              </a:rPr>
              <a:t>Spend more time making contributions and less time managing them</a:t>
            </a:r>
            <a:endParaRPr lang="en-US" sz="2800" dirty="0">
              <a:latin typeface="Open Sans" charset="0"/>
              <a:ea typeface="Open Sans" charset="0"/>
              <a:cs typeface="Open Sans" charset="0"/>
            </a:endParaRPr>
          </a:p>
        </p:txBody>
      </p:sp>
      <p:pic>
        <p:nvPicPr>
          <p:cNvPr id="9" name="Picture 8"/>
          <p:cNvPicPr>
            <a:picLocks noChangeAspect="1"/>
          </p:cNvPicPr>
          <p:nvPr/>
        </p:nvPicPr>
        <p:blipFill>
          <a:blip r:embed="rId3"/>
          <a:stretch>
            <a:fillRect/>
          </a:stretch>
        </p:blipFill>
        <p:spPr>
          <a:xfrm>
            <a:off x="96868" y="962136"/>
            <a:ext cx="3958100" cy="5012267"/>
          </a:xfrm>
          <a:prstGeom prst="rect">
            <a:avLst/>
          </a:prstGeom>
        </p:spPr>
      </p:pic>
      <p:sp>
        <p:nvSpPr>
          <p:cNvPr id="10" name="TextBox 9"/>
          <p:cNvSpPr txBox="1"/>
          <p:nvPr/>
        </p:nvSpPr>
        <p:spPr>
          <a:xfrm>
            <a:off x="5089951" y="3206659"/>
            <a:ext cx="3312189" cy="523220"/>
          </a:xfrm>
          <a:prstGeom prst="rect">
            <a:avLst/>
          </a:prstGeom>
          <a:noFill/>
        </p:spPr>
        <p:txBody>
          <a:bodyPr wrap="none" rtlCol="0">
            <a:spAutoFit/>
          </a:bodyPr>
          <a:lstStyle/>
          <a:p>
            <a:r>
              <a:rPr lang="en-US" sz="2800" b="1" dirty="0" err="1">
                <a:latin typeface="Open Sans" charset="0"/>
                <a:ea typeface="Open Sans" charset="0"/>
                <a:cs typeface="Open Sans" charset="0"/>
              </a:rPr>
              <a:t>orcid.org</a:t>
            </a:r>
            <a:r>
              <a:rPr lang="en-US" sz="2800" b="1" dirty="0">
                <a:latin typeface="Open Sans" charset="0"/>
                <a:ea typeface="Open Sans" charset="0"/>
                <a:cs typeface="Open Sans" charset="0"/>
              </a:rPr>
              <a:t>/register</a:t>
            </a:r>
          </a:p>
        </p:txBody>
      </p:sp>
    </p:spTree>
    <p:extLst>
      <p:ext uri="{BB962C8B-B14F-4D97-AF65-F5344CB8AC3E}">
        <p14:creationId xmlns:p14="http://schemas.microsoft.com/office/powerpoint/2010/main" val="503941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6" y="181330"/>
            <a:ext cx="7886700" cy="994172"/>
          </a:xfrm>
        </p:spPr>
        <p:txBody>
          <a:bodyPr/>
          <a:lstStyle/>
          <a:p>
            <a:r>
              <a:rPr lang="en-US" dirty="0">
                <a:latin typeface="Noto Sans" charset="0"/>
                <a:ea typeface="Noto Sans" charset="0"/>
                <a:cs typeface="Noto Sans" charset="0"/>
              </a:rPr>
              <a:t>Background</a:t>
            </a:r>
          </a:p>
        </p:txBody>
      </p:sp>
      <p:sp>
        <p:nvSpPr>
          <p:cNvPr id="3" name="Content Placeholder 2"/>
          <p:cNvSpPr>
            <a:spLocks noGrp="1"/>
          </p:cNvSpPr>
          <p:nvPr>
            <p:ph idx="1"/>
          </p:nvPr>
        </p:nvSpPr>
        <p:spPr>
          <a:xfrm>
            <a:off x="238126" y="1175502"/>
            <a:ext cx="6519862" cy="1653423"/>
          </a:xfrm>
        </p:spPr>
        <p:txBody>
          <a:bodyPr>
            <a:noAutofit/>
          </a:bodyPr>
          <a:lstStyle/>
          <a:p>
            <a:r>
              <a:rPr lang="en-US" sz="2400" dirty="0">
                <a:solidFill>
                  <a:schemeClr val="accent6">
                    <a:lumMod val="50000"/>
                  </a:schemeClr>
                </a:solidFill>
                <a:latin typeface="Noto Sans" charset="0"/>
                <a:ea typeface="Noto Sans" charset="0"/>
                <a:cs typeface="Noto Sans" charset="0"/>
              </a:rPr>
              <a:t>The SSURF 2016 Annual Meeting focused on PIDs and data sharing in and recommends a pilot training reciprocity program using </a:t>
            </a:r>
            <a:r>
              <a:rPr lang="en-US" sz="2400" dirty="0" err="1">
                <a:solidFill>
                  <a:schemeClr val="accent6">
                    <a:lumMod val="50000"/>
                  </a:schemeClr>
                </a:solidFill>
                <a:latin typeface="Noto Sans" charset="0"/>
                <a:ea typeface="Noto Sans" charset="0"/>
                <a:cs typeface="Noto Sans" charset="0"/>
              </a:rPr>
              <a:t>ORCiDs</a:t>
            </a:r>
            <a:endParaRPr lang="en-US" sz="2400" dirty="0">
              <a:solidFill>
                <a:schemeClr val="accent6">
                  <a:lumMod val="50000"/>
                </a:schemeClr>
              </a:solidFill>
              <a:latin typeface="Noto Sans" charset="0"/>
              <a:ea typeface="Noto Sans" charset="0"/>
              <a:cs typeface="Noto Sans" charset="0"/>
            </a:endParaRPr>
          </a:p>
          <a:p>
            <a:pPr>
              <a:spcBef>
                <a:spcPts val="954"/>
              </a:spcBef>
            </a:pPr>
            <a:endParaRPr lang="en-US" sz="2400" dirty="0">
              <a:latin typeface="Noto Sans" charset="0"/>
              <a:ea typeface="Noto Sans" charset="0"/>
              <a:cs typeface="Noto Sans" charset="0"/>
            </a:endParaRPr>
          </a:p>
        </p:txBody>
      </p:sp>
      <p:sp>
        <p:nvSpPr>
          <p:cNvPr id="5" name="Rectangle 4"/>
          <p:cNvSpPr/>
          <p:nvPr/>
        </p:nvSpPr>
        <p:spPr>
          <a:xfrm rot="202193">
            <a:off x="6512293" y="253307"/>
            <a:ext cx="2541494" cy="3144194"/>
          </a:xfrm>
          <a:prstGeom prst="rect">
            <a:avLst/>
          </a:prstGeom>
          <a:solidFill>
            <a:schemeClr val="bg2"/>
          </a:solidFill>
          <a:ln>
            <a:solidFill>
              <a:schemeClr val="tx1"/>
            </a:solidFill>
          </a:ln>
        </p:spPr>
        <p:txBody>
          <a:bodyPr wrap="square">
            <a:spAutoFit/>
          </a:bodyPr>
          <a:lstStyle/>
          <a:p>
            <a:pPr algn="ctr">
              <a:lnSpc>
                <a:spcPct val="115000"/>
              </a:lnSpc>
              <a:spcAft>
                <a:spcPts val="225"/>
              </a:spcAft>
            </a:pPr>
            <a:r>
              <a:rPr lang="en-US" sz="1050" b="1" dirty="0">
                <a:solidFill>
                  <a:srgbClr val="000000"/>
                </a:solidFill>
                <a:latin typeface="Gill Sans" charset="0"/>
                <a:ea typeface="Gill Sans" charset="0"/>
              </a:rPr>
              <a:t>User Facilities and Publications WG: Findings and Opportunities</a:t>
            </a:r>
            <a:endParaRPr lang="en-US" sz="1350" dirty="0">
              <a:solidFill>
                <a:srgbClr val="000000"/>
              </a:solidFill>
              <a:latin typeface="Arial" charset="0"/>
              <a:ea typeface="Arial" charset="0"/>
            </a:endParaRPr>
          </a:p>
          <a:p>
            <a:pPr>
              <a:lnSpc>
                <a:spcPct val="115000"/>
              </a:lnSpc>
            </a:pPr>
            <a:r>
              <a:rPr lang="en-US" sz="750" b="1" dirty="0">
                <a:solidFill>
                  <a:srgbClr val="000000"/>
                </a:solidFill>
                <a:latin typeface="Gill Sans" charset="0"/>
                <a:ea typeface="Gill Sans" charset="0"/>
              </a:rPr>
              <a:t>Authors:</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3"/>
              </a:rPr>
              <a:t>Laurel L Haak</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4"/>
              </a:rPr>
              <a:t>Erin Arndt</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5"/>
              </a:rPr>
              <a:t>Benjamin Brown</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6"/>
              </a:rPr>
              <a:t>Mark D. Doyle</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7"/>
              </a:rPr>
              <a:t>Mariam Elsayed</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8"/>
              </a:rPr>
              <a:t>Patricia Garvey</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9"/>
              </a:rPr>
              <a:t>Terry Law</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10"/>
              </a:rPr>
              <a:t>Kathleen Nasta</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11"/>
              </a:rPr>
              <a:t>Robert Peters</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12"/>
              </a:rPr>
              <a:t>Howard Ratner</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13"/>
              </a:rPr>
              <a:t>Crystal Schrof</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14"/>
              </a:rPr>
              <a:t>Steven Watson</a:t>
            </a:r>
            <a:r>
              <a:rPr lang="en-US" sz="750" dirty="0">
                <a:solidFill>
                  <a:srgbClr val="000000"/>
                </a:solidFill>
                <a:latin typeface="Gill Sans" charset="0"/>
                <a:ea typeface="Gill Sans" charset="0"/>
              </a:rPr>
              <a:t>, </a:t>
            </a:r>
            <a:r>
              <a:rPr lang="en-US" sz="750" dirty="0">
                <a:solidFill>
                  <a:srgbClr val="1155CC"/>
                </a:solidFill>
                <a:latin typeface="Gill Sans" charset="0"/>
                <a:ea typeface="Gill Sans" charset="0"/>
                <a:hlinkClick r:id="rId15"/>
              </a:rPr>
              <a:t>Susan White-DePace</a:t>
            </a:r>
            <a:endParaRPr lang="en-US" sz="750" dirty="0">
              <a:solidFill>
                <a:srgbClr val="000000"/>
              </a:solidFill>
              <a:latin typeface="Arial" charset="0"/>
              <a:ea typeface="Arial" charset="0"/>
            </a:endParaRPr>
          </a:p>
          <a:p>
            <a:pPr>
              <a:lnSpc>
                <a:spcPct val="115000"/>
              </a:lnSpc>
            </a:pPr>
            <a:r>
              <a:rPr lang="en-US" sz="750" b="1" dirty="0">
                <a:solidFill>
                  <a:srgbClr val="000000"/>
                </a:solidFill>
                <a:latin typeface="Gill Sans" charset="0"/>
                <a:ea typeface="Gill Sans" charset="0"/>
              </a:rPr>
              <a:t>Date of Publication: </a:t>
            </a:r>
            <a:r>
              <a:rPr lang="en-US" sz="750" dirty="0">
                <a:solidFill>
                  <a:srgbClr val="000000"/>
                </a:solidFill>
                <a:latin typeface="Gill Sans" charset="0"/>
                <a:ea typeface="Gill Sans" charset="0"/>
              </a:rPr>
              <a:t>21 November 2017</a:t>
            </a:r>
            <a:endParaRPr lang="en-US" sz="750" dirty="0">
              <a:solidFill>
                <a:srgbClr val="000000"/>
              </a:solidFill>
              <a:latin typeface="Arial" charset="0"/>
              <a:ea typeface="Arial" charset="0"/>
            </a:endParaRPr>
          </a:p>
          <a:p>
            <a:pPr>
              <a:lnSpc>
                <a:spcPct val="115000"/>
              </a:lnSpc>
            </a:pPr>
            <a:r>
              <a:rPr lang="en-US" sz="750" b="1" dirty="0">
                <a:solidFill>
                  <a:srgbClr val="1155CC"/>
                </a:solidFill>
                <a:latin typeface="Gill Sans" charset="0"/>
                <a:ea typeface="Gill Sans" charset="0"/>
                <a:hlinkClick r:id="rId16"/>
              </a:rPr>
              <a:t>Google Doc Link</a:t>
            </a:r>
            <a:r>
              <a:rPr lang="en-US" sz="750" b="1" dirty="0">
                <a:solidFill>
                  <a:srgbClr val="000000"/>
                </a:solidFill>
                <a:latin typeface="Gill Sans" charset="0"/>
                <a:ea typeface="Gill Sans" charset="0"/>
              </a:rPr>
              <a:t>: </a:t>
            </a:r>
            <a:r>
              <a:rPr lang="en-US" sz="750" dirty="0">
                <a:solidFill>
                  <a:srgbClr val="000000"/>
                </a:solidFill>
                <a:latin typeface="Gill Sans" charset="0"/>
                <a:ea typeface="Gill Sans" charset="0"/>
              </a:rPr>
              <a:t>https://</a:t>
            </a:r>
            <a:r>
              <a:rPr lang="en-US" sz="750" dirty="0" err="1">
                <a:solidFill>
                  <a:srgbClr val="000000"/>
                </a:solidFill>
                <a:latin typeface="Gill Sans" charset="0"/>
                <a:ea typeface="Gill Sans" charset="0"/>
              </a:rPr>
              <a:t>docs.google.com</a:t>
            </a:r>
            <a:r>
              <a:rPr lang="en-US" sz="750" dirty="0">
                <a:solidFill>
                  <a:srgbClr val="000000"/>
                </a:solidFill>
                <a:latin typeface="Gill Sans" charset="0"/>
                <a:ea typeface="Gill Sans" charset="0"/>
              </a:rPr>
              <a:t>/document/d/1tHloldKv3E1NsMXSoS7tDLv9-jBP6Y0aGP6ZnXkoAw8/edit#</a:t>
            </a:r>
            <a:endParaRPr lang="en-US" sz="750" dirty="0">
              <a:solidFill>
                <a:srgbClr val="000000"/>
              </a:solidFill>
              <a:latin typeface="Arial" charset="0"/>
              <a:ea typeface="Arial" charset="0"/>
            </a:endParaRPr>
          </a:p>
          <a:p>
            <a:pPr>
              <a:lnSpc>
                <a:spcPct val="115000"/>
              </a:lnSpc>
            </a:pPr>
            <a:endParaRPr lang="en-US" sz="750" dirty="0">
              <a:solidFill>
                <a:srgbClr val="000000"/>
              </a:solidFill>
              <a:latin typeface="Arial" charset="0"/>
              <a:ea typeface="Arial" charset="0"/>
            </a:endParaRPr>
          </a:p>
          <a:p>
            <a:pPr>
              <a:lnSpc>
                <a:spcPct val="115000"/>
              </a:lnSpc>
            </a:pPr>
            <a:r>
              <a:rPr lang="en-US" sz="750" b="1" dirty="0">
                <a:solidFill>
                  <a:srgbClr val="000000"/>
                </a:solidFill>
                <a:latin typeface="Gill Sans" charset="0"/>
                <a:ea typeface="Gill Sans" charset="0"/>
              </a:rPr>
              <a:t>Abstract: </a:t>
            </a:r>
            <a:r>
              <a:rPr lang="en-US" sz="750" dirty="0">
                <a:solidFill>
                  <a:srgbClr val="000000"/>
                </a:solidFill>
                <a:latin typeface="Gill Sans" charset="0"/>
                <a:ea typeface="Gill Sans" charset="0"/>
              </a:rPr>
              <a:t>User facilities are specialized government-sponsored research infrastructure available for external use to advance scientific or technical knowledge.  Researchers compete for access to these facilities and specialized equipment, but do not consistently acknowledge the contributions made by facilities when they publish the results of their work. Collection of these research outputs is necessary to enable an accurate assessment of the scientific impact of these public investments. Recently several user facilities have begun to explore innovative approaches to these challenges, including adoption of ORCID.</a:t>
            </a:r>
            <a:endParaRPr lang="en-US" sz="750" dirty="0">
              <a:solidFill>
                <a:srgbClr val="000000"/>
              </a:solidFill>
              <a:latin typeface="Arial" charset="0"/>
              <a:ea typeface="Arial" charset="0"/>
            </a:endParaRPr>
          </a:p>
        </p:txBody>
      </p:sp>
      <p:sp>
        <p:nvSpPr>
          <p:cNvPr id="4" name="TextBox 3"/>
          <p:cNvSpPr txBox="1"/>
          <p:nvPr/>
        </p:nvSpPr>
        <p:spPr>
          <a:xfrm>
            <a:off x="128589" y="2858084"/>
            <a:ext cx="8358186" cy="3708708"/>
          </a:xfrm>
          <a:prstGeom prst="rect">
            <a:avLst/>
          </a:prstGeom>
          <a:noFill/>
        </p:spPr>
        <p:txBody>
          <a:bodyPr wrap="square" rtlCol="0">
            <a:spAutoFit/>
          </a:bodyPr>
          <a:lstStyle/>
          <a:p>
            <a:pPr marL="342900" indent="-342900">
              <a:spcBef>
                <a:spcPts val="954"/>
              </a:spcBef>
              <a:buFont typeface="Arial" charset="0"/>
              <a:buChar char="•"/>
            </a:pPr>
            <a:r>
              <a:rPr lang="en-US" sz="2400" dirty="0">
                <a:solidFill>
                  <a:schemeClr val="accent6">
                    <a:lumMod val="50000"/>
                  </a:schemeClr>
                </a:solidFill>
                <a:latin typeface="Noto Sans" charset="0"/>
                <a:ea typeface="Noto Sans" charset="0"/>
                <a:cs typeface="Noto Sans" charset="0"/>
              </a:rPr>
              <a:t>In January 2017, DOE Office of Science,                     OSTI, and national laboratories; SSURF; CHORUS; publishers; and </a:t>
            </a:r>
            <a:r>
              <a:rPr lang="en-US" sz="2400" dirty="0" err="1">
                <a:solidFill>
                  <a:schemeClr val="accent6">
                    <a:lumMod val="50000"/>
                  </a:schemeClr>
                </a:solidFill>
                <a:latin typeface="Noto Sans" charset="0"/>
                <a:ea typeface="Noto Sans" charset="0"/>
                <a:cs typeface="Noto Sans" charset="0"/>
              </a:rPr>
              <a:t>ORCiD</a:t>
            </a:r>
            <a:r>
              <a:rPr lang="en-US" sz="2400" dirty="0">
                <a:solidFill>
                  <a:schemeClr val="accent6">
                    <a:lumMod val="50000"/>
                  </a:schemeClr>
                </a:solidFill>
                <a:latin typeface="Noto Sans" charset="0"/>
                <a:ea typeface="Noto Sans" charset="0"/>
                <a:cs typeface="Noto Sans" charset="0"/>
              </a:rPr>
              <a:t> established a </a:t>
            </a:r>
            <a:r>
              <a:rPr lang="en-US" sz="2400" dirty="0">
                <a:solidFill>
                  <a:schemeClr val="accent6">
                    <a:lumMod val="50000"/>
                  </a:schemeClr>
                </a:solidFill>
                <a:latin typeface="Noto Sans" charset="0"/>
                <a:ea typeface="Noto Sans" charset="0"/>
                <a:cs typeface="Noto Sans" charset="0"/>
                <a:hlinkClick r:id="rId17"/>
              </a:rPr>
              <a:t>working group </a:t>
            </a:r>
            <a:r>
              <a:rPr lang="en-US" sz="2400" dirty="0">
                <a:solidFill>
                  <a:schemeClr val="accent6">
                    <a:lumMod val="50000"/>
                  </a:schemeClr>
                </a:solidFill>
                <a:latin typeface="Noto Sans" charset="0"/>
                <a:ea typeface="Noto Sans" charset="0"/>
                <a:cs typeface="Noto Sans" charset="0"/>
              </a:rPr>
              <a:t>to define terms, user stories, and information flows that </a:t>
            </a:r>
            <a:r>
              <a:rPr lang="en-US" sz="2400" b="1" i="1" dirty="0">
                <a:solidFill>
                  <a:schemeClr val="accent6">
                    <a:lumMod val="50000"/>
                  </a:schemeClr>
                </a:solidFill>
                <a:latin typeface="Noto Sans" charset="0"/>
                <a:ea typeface="Noto Sans" charset="0"/>
                <a:cs typeface="Noto Sans" charset="0"/>
              </a:rPr>
              <a:t>leverage open identifier infrastructure </a:t>
            </a:r>
          </a:p>
          <a:p>
            <a:pPr marL="342900" indent="-342900">
              <a:spcBef>
                <a:spcPts val="954"/>
              </a:spcBef>
              <a:buFont typeface="Arial" charset="0"/>
              <a:buChar char="•"/>
            </a:pPr>
            <a:r>
              <a:rPr lang="en-US" sz="2400" dirty="0">
                <a:solidFill>
                  <a:schemeClr val="accent6">
                    <a:lumMod val="50000"/>
                  </a:schemeClr>
                </a:solidFill>
                <a:latin typeface="Noto Sans" charset="0"/>
                <a:ea typeface="Noto Sans" charset="0"/>
                <a:cs typeface="Noto Sans" charset="0"/>
              </a:rPr>
              <a:t>The WG published a </a:t>
            </a:r>
            <a:r>
              <a:rPr lang="en-US" sz="2400" dirty="0">
                <a:solidFill>
                  <a:schemeClr val="accent6">
                    <a:lumMod val="50000"/>
                  </a:schemeClr>
                </a:solidFill>
                <a:latin typeface="Noto Sans" charset="0"/>
                <a:ea typeface="Noto Sans" charset="0"/>
                <a:cs typeface="Noto Sans" charset="0"/>
                <a:hlinkClick r:id="rId18"/>
              </a:rPr>
              <a:t>Report</a:t>
            </a:r>
            <a:r>
              <a:rPr lang="en-US" sz="2400" dirty="0">
                <a:solidFill>
                  <a:schemeClr val="accent6">
                    <a:lumMod val="50000"/>
                  </a:schemeClr>
                </a:solidFill>
                <a:latin typeface="Noto Sans" charset="0"/>
                <a:ea typeface="Noto Sans" charset="0"/>
                <a:cs typeface="Noto Sans" charset="0"/>
              </a:rPr>
              <a:t> in November 2017 outlining findings and recommendations</a:t>
            </a:r>
          </a:p>
          <a:p>
            <a:pPr marL="342900" indent="-342900">
              <a:spcBef>
                <a:spcPts val="954"/>
              </a:spcBef>
              <a:buFont typeface="Arial" charset="0"/>
              <a:buChar char="•"/>
            </a:pPr>
            <a:r>
              <a:rPr lang="en-US" sz="2400" dirty="0">
                <a:solidFill>
                  <a:schemeClr val="accent6">
                    <a:lumMod val="50000"/>
                  </a:schemeClr>
                </a:solidFill>
                <a:latin typeface="Noto Sans" charset="0"/>
                <a:ea typeface="Noto Sans" charset="0"/>
                <a:cs typeface="Noto Sans" charset="0"/>
              </a:rPr>
              <a:t>Implementation projects launched 2018</a:t>
            </a:r>
          </a:p>
          <a:p>
            <a:endParaRPr lang="en-US" dirty="0"/>
          </a:p>
        </p:txBody>
      </p:sp>
    </p:spTree>
    <p:extLst>
      <p:ext uri="{BB962C8B-B14F-4D97-AF65-F5344CB8AC3E}">
        <p14:creationId xmlns:p14="http://schemas.microsoft.com/office/powerpoint/2010/main" val="1910804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696"/>
            <a:ext cx="9144000" cy="994172"/>
          </a:xfrm>
        </p:spPr>
        <p:txBody>
          <a:bodyPr/>
          <a:lstStyle/>
          <a:p>
            <a:pPr algn="ctr"/>
            <a:r>
              <a:rPr lang="en-US" sz="4600" dirty="0">
                <a:latin typeface="Open Sans" panose="020B0606030504020204" pitchFamily="34" charset="0"/>
                <a:ea typeface="Open Sans" panose="020B0606030504020204" pitchFamily="34" charset="0"/>
                <a:cs typeface="Open Sans" panose="020B0606030504020204" pitchFamily="34" charset="0"/>
              </a:rPr>
              <a:t>CONNECTED RESOURCES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1465" y="2814638"/>
            <a:ext cx="7563126" cy="2303125"/>
          </a:xfrm>
          <a:prstGeom prst="rect">
            <a:avLst/>
          </a:prstGeom>
        </p:spPr>
      </p:pic>
      <p:sp>
        <p:nvSpPr>
          <p:cNvPr id="3" name="Rectangle 2">
            <a:extLst>
              <a:ext uri="{FF2B5EF4-FFF2-40B4-BE49-F238E27FC236}">
                <a16:creationId xmlns:a16="http://schemas.microsoft.com/office/drawing/2014/main" xmlns="" id="{D64A35AF-7E44-0242-86E4-3917A6BF7DA3}"/>
              </a:ext>
            </a:extLst>
          </p:cNvPr>
          <p:cNvSpPr/>
          <p:nvPr/>
        </p:nvSpPr>
        <p:spPr>
          <a:xfrm>
            <a:off x="479454" y="4699288"/>
            <a:ext cx="2435196" cy="2727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1158" y="1510079"/>
            <a:ext cx="2851787" cy="1304559"/>
          </a:xfrm>
          <a:prstGeom prst="rect">
            <a:avLst/>
          </a:prstGeom>
        </p:spPr>
      </p:pic>
      <p:sp>
        <p:nvSpPr>
          <p:cNvPr id="6" name="TextBox 5"/>
          <p:cNvSpPr txBox="1"/>
          <p:nvPr/>
        </p:nvSpPr>
        <p:spPr>
          <a:xfrm>
            <a:off x="4529138" y="6403201"/>
            <a:ext cx="3922677" cy="369332"/>
          </a:xfrm>
          <a:prstGeom prst="rect">
            <a:avLst/>
          </a:prstGeom>
          <a:noFill/>
        </p:spPr>
        <p:txBody>
          <a:bodyPr wrap="none" rtlCol="0">
            <a:spAutoFit/>
          </a:bodyPr>
          <a:lstStyle/>
          <a:p>
            <a:r>
              <a:rPr lang="en-US" dirty="0"/>
              <a:t>https://</a:t>
            </a:r>
            <a:r>
              <a:rPr lang="en-US" dirty="0" err="1"/>
              <a:t>orcid.org</a:t>
            </a:r>
            <a:r>
              <a:rPr lang="en-US" dirty="0"/>
              <a:t>/0000-0003-3126-7165</a:t>
            </a:r>
          </a:p>
        </p:txBody>
      </p:sp>
    </p:spTree>
    <p:extLst>
      <p:ext uri="{BB962C8B-B14F-4D97-AF65-F5344CB8AC3E}">
        <p14:creationId xmlns:p14="http://schemas.microsoft.com/office/powerpoint/2010/main" val="173194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341B7-0DA8-3649-B84D-1D7378AEC0F5}"/>
              </a:ext>
            </a:extLst>
          </p:cNvPr>
          <p:cNvSpPr>
            <a:spLocks noGrp="1"/>
          </p:cNvSpPr>
          <p:nvPr>
            <p:ph type="title"/>
          </p:nvPr>
        </p:nvSpPr>
        <p:spPr/>
        <p:txBody>
          <a:bodyPr/>
          <a:lstStyle/>
          <a:p>
            <a:pPr algn="ctr"/>
            <a:r>
              <a:rPr lang="en-US" dirty="0"/>
              <a:t>ORCID at EMSL</a:t>
            </a:r>
          </a:p>
        </p:txBody>
      </p:sp>
      <p:sp>
        <p:nvSpPr>
          <p:cNvPr id="4" name="Slide Number Placeholder 3">
            <a:extLst>
              <a:ext uri="{FF2B5EF4-FFF2-40B4-BE49-F238E27FC236}">
                <a16:creationId xmlns:a16="http://schemas.microsoft.com/office/drawing/2014/main" xmlns="" id="{CCAB433F-1E4B-8947-AC2C-686959BB0736}"/>
              </a:ext>
            </a:extLst>
          </p:cNvPr>
          <p:cNvSpPr>
            <a:spLocks noGrp="1"/>
          </p:cNvSpPr>
          <p:nvPr>
            <p:ph type="sldNum" sz="quarter" idx="12"/>
          </p:nvPr>
        </p:nvSpPr>
        <p:spPr/>
        <p:txBody>
          <a:bodyPr/>
          <a:lstStyle/>
          <a:p>
            <a:fld id="{4FAB73BC-B049-4115-A692-8D63A059BFB8}" type="slidenum">
              <a:rPr lang="en-US" smtClean="0">
                <a:solidFill>
                  <a:srgbClr val="A6CE38"/>
                </a:solidFill>
              </a:rPr>
              <a:pPr/>
              <a:t>6</a:t>
            </a:fld>
            <a:endParaRPr lang="en-US" dirty="0">
              <a:solidFill>
                <a:srgbClr val="A6CE38"/>
              </a:solidFill>
            </a:endParaRPr>
          </a:p>
        </p:txBody>
      </p:sp>
      <p:pic>
        <p:nvPicPr>
          <p:cNvPr id="5" name="EMSL_ORCID-Integration.mp4">
            <a:hlinkClick r:id="" action="ppaction://media"/>
            <a:extLst>
              <a:ext uri="{FF2B5EF4-FFF2-40B4-BE49-F238E27FC236}">
                <a16:creationId xmlns:a16="http://schemas.microsoft.com/office/drawing/2014/main" xmlns="" id="{55A7A134-BFA9-6B40-A475-8AFD459E24F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5175" y="1577975"/>
            <a:ext cx="7623175" cy="4287838"/>
          </a:xfrm>
        </p:spPr>
      </p:pic>
    </p:spTree>
    <p:extLst>
      <p:ext uri="{BB962C8B-B14F-4D97-AF65-F5344CB8AC3E}">
        <p14:creationId xmlns:p14="http://schemas.microsoft.com/office/powerpoint/2010/main" val="4065876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823" y="897671"/>
            <a:ext cx="8604353" cy="4847481"/>
          </a:xfrm>
          <a:prstGeom prst="rect">
            <a:avLst/>
          </a:prstGeom>
        </p:spPr>
        <p:txBody>
          <a:bodyPr wrap="square">
            <a:spAutoFit/>
          </a:bodyPr>
          <a:lstStyle/>
          <a:p>
            <a:pPr marL="342900" indent="-342900" algn="just">
              <a:buClr>
                <a:srgbClr val="99CC33"/>
              </a:buClr>
              <a:buFont typeface="Wingdings" charset="2"/>
              <a:buChar char="ü"/>
            </a:pPr>
            <a:endPar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spcBef>
                <a:spcPts val="1800"/>
              </a:spcBef>
              <a:buClr>
                <a:srgbClr val="99CC33"/>
              </a:buClr>
              <a:buFont typeface="Wingdings" charset="2"/>
              <a:buChar char="ü"/>
            </a:pP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ORCID provides researchers with a unique identifier - an ORCID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iD</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 that they can use to reliably and clearly connect with their research contributions and affiliations</a:t>
            </a:r>
          </a:p>
          <a:p>
            <a:pPr marL="342900" indent="-342900" algn="just">
              <a:spcBef>
                <a:spcPts val="1800"/>
              </a:spcBef>
              <a:buClr>
                <a:srgbClr val="99CC33"/>
              </a:buClr>
              <a:buFont typeface="Wingdings" charset="2"/>
              <a:buChar char="ü"/>
            </a:pP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ORCID is an open, not-for-profit organization that serves the research community by collaborating and innovating with organizations like yours</a:t>
            </a:r>
          </a:p>
          <a:p>
            <a:pPr marL="342900" indent="-342900" algn="just">
              <a:spcBef>
                <a:spcPts val="1800"/>
              </a:spcBef>
              <a:buClr>
                <a:srgbClr val="99CC33"/>
              </a:buClr>
              <a:buFont typeface="Wingdings" charset="2"/>
              <a:buChar char="ü"/>
            </a:pP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Hundreds of systems have integrated ORCID </a:t>
            </a:r>
            <a:r>
              <a:rPr lang="en-US" sz="2400"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iDs</a:t>
            </a:r>
            <a:r>
              <a:rPr lang="en-US" sz="24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grant application and reporting, facilities requests, manuscript submission, human resources, research information management systems, thesis completion, and more!</a:t>
            </a:r>
          </a:p>
        </p:txBody>
      </p:sp>
      <p:sp>
        <p:nvSpPr>
          <p:cNvPr id="3" name="Title 2"/>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What is </a:t>
            </a:r>
            <a:r>
              <a:rPr lang="en-US" dirty="0" err="1">
                <a:latin typeface="Open Sans" panose="020B0606030504020204" pitchFamily="34" charset="0"/>
                <a:ea typeface="Open Sans" panose="020B0606030504020204" pitchFamily="34" charset="0"/>
                <a:cs typeface="Open Sans" panose="020B0606030504020204" pitchFamily="34" charset="0"/>
              </a:rPr>
              <a:t>orcid</a:t>
            </a:r>
            <a:r>
              <a:rPr lang="en-US"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303783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467430" y="1261379"/>
            <a:ext cx="8185682" cy="2304320"/>
          </a:xfrm>
          <a:prstGeom prst="rect">
            <a:avLst/>
          </a:prstGeom>
        </p:spPr>
        <p:txBody>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3600" b="1" dirty="0">
                <a:solidFill>
                  <a:schemeClr val="tx1"/>
                </a:solidFill>
                <a:latin typeface="Open Sans" charset="0"/>
                <a:ea typeface="Open Sans" charset="0"/>
                <a:cs typeface="Open Sans" charset="0"/>
              </a:rPr>
              <a:t>ORCID’s vision </a:t>
            </a:r>
            <a:r>
              <a:rPr lang="en-US" sz="3600" dirty="0">
                <a:solidFill>
                  <a:schemeClr val="bg1"/>
                </a:solidFill>
                <a:latin typeface="Open Sans" charset="0"/>
                <a:ea typeface="Open Sans" charset="0"/>
                <a:cs typeface="Open Sans" charset="0"/>
              </a:rPr>
              <a:t>is a world where </a:t>
            </a:r>
          </a:p>
          <a:p>
            <a:pPr marL="0" indent="0" algn="ctr">
              <a:spcBef>
                <a:spcPts val="0"/>
              </a:spcBef>
              <a:buNone/>
            </a:pPr>
            <a:r>
              <a:rPr lang="en-US" sz="3600" dirty="0">
                <a:solidFill>
                  <a:schemeClr val="bg1"/>
                </a:solidFill>
                <a:latin typeface="Open Sans" charset="0"/>
                <a:ea typeface="Open Sans" charset="0"/>
                <a:cs typeface="Open Sans" charset="0"/>
              </a:rPr>
              <a:t>all who participate in research, scholarship, and innovation are uniquely identified </a:t>
            </a:r>
          </a:p>
          <a:p>
            <a:pPr marL="0" indent="0" algn="ctr">
              <a:spcBef>
                <a:spcPts val="0"/>
              </a:spcBef>
              <a:buNone/>
            </a:pPr>
            <a:r>
              <a:rPr lang="en-US" sz="3600" dirty="0">
                <a:solidFill>
                  <a:schemeClr val="bg1"/>
                </a:solidFill>
                <a:latin typeface="Open Sans" charset="0"/>
                <a:ea typeface="Open Sans" charset="0"/>
                <a:cs typeface="Open Sans" charset="0"/>
              </a:rPr>
              <a:t>and connected to their contributions and affiliations across time, disciplines, and borders.</a:t>
            </a:r>
          </a:p>
        </p:txBody>
      </p:sp>
    </p:spTree>
    <p:extLst>
      <p:ext uri="{BB962C8B-B14F-4D97-AF65-F5344CB8AC3E}">
        <p14:creationId xmlns:p14="http://schemas.microsoft.com/office/powerpoint/2010/main" val="2392848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467430" y="453327"/>
            <a:ext cx="8185682" cy="2304320"/>
          </a:xfrm>
          <a:prstGeom prst="rect">
            <a:avLst/>
          </a:prstGeom>
        </p:spPr>
        <p:txBody>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3600" b="1" dirty="0">
                <a:solidFill>
                  <a:schemeClr val="tx1"/>
                </a:solidFill>
                <a:latin typeface="Open Sans" charset="0"/>
                <a:ea typeface="Open Sans" charset="0"/>
                <a:cs typeface="Open Sans" charset="0"/>
              </a:rPr>
              <a:t>These connections matter </a:t>
            </a:r>
            <a:r>
              <a:rPr lang="en-US" sz="3600" dirty="0">
                <a:solidFill>
                  <a:schemeClr val="bg1"/>
                </a:solidFill>
                <a:latin typeface="Open Sans" charset="0"/>
                <a:ea typeface="Open Sans" charset="0"/>
                <a:cs typeface="Open Sans" charset="0"/>
              </a:rPr>
              <a:t>because research progress, programs, and careers and based on the communication of ideas.</a:t>
            </a:r>
          </a:p>
          <a:p>
            <a:pPr marL="0" indent="0" algn="ctr">
              <a:spcBef>
                <a:spcPts val="0"/>
              </a:spcBef>
              <a:buNone/>
            </a:pPr>
            <a:endParaRPr lang="en-US" sz="3600" dirty="0">
              <a:solidFill>
                <a:schemeClr val="bg1"/>
              </a:solidFill>
              <a:latin typeface="Open Sans" charset="0"/>
              <a:ea typeface="Open Sans" charset="0"/>
              <a:cs typeface="Open Sans" charset="0"/>
            </a:endParaRPr>
          </a:p>
          <a:p>
            <a:pPr marL="0" indent="0" algn="ctr">
              <a:spcBef>
                <a:spcPts val="0"/>
              </a:spcBef>
              <a:buNone/>
            </a:pP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connections are made possible by </a:t>
            </a: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 network of partners working together</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the purpose of improving how we share research information.</a:t>
            </a:r>
          </a:p>
          <a:p>
            <a:pPr marL="0" indent="0" algn="ctr">
              <a:spcBef>
                <a:spcPts val="0"/>
              </a:spcBef>
              <a:buNone/>
            </a:pPr>
            <a:endParaRPr lang="en-US" sz="3600" dirty="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1688098577"/>
      </p:ext>
    </p:extLst>
  </p:cSld>
  <p:clrMapOvr>
    <a:masterClrMapping/>
  </p:clrMapOvr>
</p:sld>
</file>

<file path=ppt/theme/theme1.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22ACAA"/>
      </a:hlink>
      <a:folHlink>
        <a:srgbClr val="80008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8825</TotalTime>
  <Words>2153</Words>
  <Application>Microsoft Macintosh PowerPoint</Application>
  <PresentationFormat>On-screen Show (4:3)</PresentationFormat>
  <Paragraphs>307</Paragraphs>
  <Slides>39</Slides>
  <Notes>9</Notes>
  <HiddenSlides>0</HiddenSlides>
  <MMClips>1</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2_Office Theme</vt:lpstr>
      <vt:lpstr>PowerPoint Presentation</vt:lpstr>
      <vt:lpstr>WHAT IS THE PROBLEM?</vt:lpstr>
      <vt:lpstr>Initial ACTIONS</vt:lpstr>
      <vt:lpstr>Background</vt:lpstr>
      <vt:lpstr>CONNECTED RESOURCES</vt:lpstr>
      <vt:lpstr>ORCID at EMSL</vt:lpstr>
      <vt:lpstr>What is orcid?</vt:lpstr>
      <vt:lpstr>PowerPoint Presentation</vt:lpstr>
      <vt:lpstr>PowerPoint Presentation</vt:lpstr>
      <vt:lpstr>ORCID facts and figures  </vt:lpstr>
      <vt:lpstr>ORCID Connections</vt:lpstr>
      <vt:lpstr>MAKING the CONNECTIONS</vt:lpstr>
      <vt:lpstr>integration benefits</vt:lpstr>
      <vt:lpstr>RESEARCHER control and the ORCID record </vt:lpstr>
      <vt:lpstr>PowerPoint Presentation</vt:lpstr>
      <vt:lpstr>Orcid and publishers</vt:lpstr>
      <vt:lpstr>PowerPoint Presentation</vt:lpstr>
      <vt:lpstr>PowerPoint Presentation</vt:lpstr>
      <vt:lpstr>PowerPoint Presentation</vt:lpstr>
      <vt:lpstr>EXAMPLE CONNECTION: People and Paper </vt:lpstr>
      <vt:lpstr>PowerPoint Presentation</vt:lpstr>
      <vt:lpstr>Orcid and research institutions</vt:lpstr>
      <vt:lpstr>PowerPoint Presentation</vt:lpstr>
      <vt:lpstr>PowerPoint Presentation</vt:lpstr>
      <vt:lpstr>Asserting affiliations</vt:lpstr>
      <vt:lpstr>InstitutionAL Sign in</vt:lpstr>
      <vt:lpstr>PowerPoint Presentation</vt:lpstr>
      <vt:lpstr>Orcid and FUNDERS and RESOURCES</vt:lpstr>
      <vt:lpstr>ORBIT Project GOALS</vt:lpstr>
      <vt:lpstr>the ORBIT WORKING GROUP</vt:lpstr>
      <vt:lpstr>ORBIT PROJECT COMPONENTS</vt:lpstr>
      <vt:lpstr>Connected FUNDING</vt:lpstr>
      <vt:lpstr>RESEARCH RESOURCES: First Steps</vt:lpstr>
      <vt:lpstr>CONNECTED RESOURCES</vt:lpstr>
      <vt:lpstr>PowerPoint Presentation</vt:lpstr>
      <vt:lpstr>What’s next? </vt:lpstr>
      <vt:lpstr>What does THIS Mean?</vt:lpstr>
      <vt:lpstr>ACTIONS FOR FACILITIES</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michael buster</dc:creator>
  <cp:keywords/>
  <dc:description/>
  <cp:lastModifiedBy>Marieannette Otero</cp:lastModifiedBy>
  <cp:revision>234</cp:revision>
  <cp:lastPrinted>2017-10-12T14:42:34Z</cp:lastPrinted>
  <dcterms:created xsi:type="dcterms:W3CDTF">2016-10-01T00:06:23Z</dcterms:created>
  <dcterms:modified xsi:type="dcterms:W3CDTF">2018-07-05T20:38:14Z</dcterms:modified>
  <cp:category/>
</cp:coreProperties>
</file>