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5143500" cx="9144000"/>
  <p:notesSz cx="6858000" cy="9144000"/>
  <p:embeddedFontLst>
    <p:embeddedFont>
      <p:font typeface="Roboto"/>
      <p:regular r:id="rId22"/>
      <p:bold r:id="rId23"/>
      <p:italic r:id="rId24"/>
      <p:boldItalic r:id="rId25"/>
    </p:embeddedFont>
    <p:embeddedFont>
      <p:font typeface="Montserrat"/>
      <p:regular r:id="rId26"/>
      <p:bold r:id="rId27"/>
      <p:italic r:id="rId28"/>
      <p:boldItalic r:id="rId29"/>
    </p:embeddedFont>
    <p:embeddedFont>
      <p:font typeface="News Cycle"/>
      <p:regular r:id="rId30"/>
      <p:bold r:id="rId31"/>
    </p:embeddedFont>
    <p:embeddedFont>
      <p:font typeface="Didact Gothic"/>
      <p:regular r:id="rId32"/>
    </p:embeddedFont>
    <p:embeddedFont>
      <p:font typeface="Merriweather"/>
      <p:regular r:id="rId33"/>
      <p:bold r:id="rId34"/>
      <p:italic r:id="rId35"/>
      <p:boldItalic r:id="rId36"/>
    </p:embeddedFont>
    <p:embeddedFont>
      <p:font typeface="Source Sans Pro"/>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SourceSansPro-boldItalic.fntdata"/><Relationship Id="rId20" Type="http://schemas.openxmlformats.org/officeDocument/2006/relationships/slide" Target="slides/slide16.xml"/><Relationship Id="rId22" Type="http://schemas.openxmlformats.org/officeDocument/2006/relationships/font" Target="fonts/Roboto-regular.fntdata"/><Relationship Id="rId21" Type="http://schemas.openxmlformats.org/officeDocument/2006/relationships/slide" Target="slides/slide17.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regular.fntdata"/><Relationship Id="rId25" Type="http://schemas.openxmlformats.org/officeDocument/2006/relationships/font" Target="fonts/Roboto-boldItalic.fntdata"/><Relationship Id="rId28" Type="http://schemas.openxmlformats.org/officeDocument/2006/relationships/font" Target="fonts/Montserrat-italic.fntdata"/><Relationship Id="rId27" Type="http://schemas.openxmlformats.org/officeDocument/2006/relationships/font" Target="fonts/Montserrat-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NewsCycle-bold.fntdata"/><Relationship Id="rId30" Type="http://schemas.openxmlformats.org/officeDocument/2006/relationships/font" Target="fonts/NewsCycle-regular.fntdata"/><Relationship Id="rId11" Type="http://schemas.openxmlformats.org/officeDocument/2006/relationships/slide" Target="slides/slide7.xml"/><Relationship Id="rId33" Type="http://schemas.openxmlformats.org/officeDocument/2006/relationships/font" Target="fonts/Merriweather-regular.fntdata"/><Relationship Id="rId10" Type="http://schemas.openxmlformats.org/officeDocument/2006/relationships/slide" Target="slides/slide6.xml"/><Relationship Id="rId32" Type="http://schemas.openxmlformats.org/officeDocument/2006/relationships/font" Target="fonts/DidactGothic-regular.fntdata"/><Relationship Id="rId13" Type="http://schemas.openxmlformats.org/officeDocument/2006/relationships/slide" Target="slides/slide9.xml"/><Relationship Id="rId35" Type="http://schemas.openxmlformats.org/officeDocument/2006/relationships/font" Target="fonts/Merriweather-italic.fntdata"/><Relationship Id="rId12" Type="http://schemas.openxmlformats.org/officeDocument/2006/relationships/slide" Target="slides/slide8.xml"/><Relationship Id="rId34" Type="http://schemas.openxmlformats.org/officeDocument/2006/relationships/font" Target="fonts/Merriweather-bold.fntdata"/><Relationship Id="rId15" Type="http://schemas.openxmlformats.org/officeDocument/2006/relationships/slide" Target="slides/slide11.xml"/><Relationship Id="rId37" Type="http://schemas.openxmlformats.org/officeDocument/2006/relationships/font" Target="fonts/SourceSansPro-regular.fntdata"/><Relationship Id="rId14" Type="http://schemas.openxmlformats.org/officeDocument/2006/relationships/slide" Target="slides/slide10.xml"/><Relationship Id="rId36" Type="http://schemas.openxmlformats.org/officeDocument/2006/relationships/font" Target="fonts/Merriweather-boldItalic.fntdata"/><Relationship Id="rId17" Type="http://schemas.openxmlformats.org/officeDocument/2006/relationships/slide" Target="slides/slide13.xml"/><Relationship Id="rId39" Type="http://schemas.openxmlformats.org/officeDocument/2006/relationships/font" Target="fonts/SourceSansPro-italic.fntdata"/><Relationship Id="rId16" Type="http://schemas.openxmlformats.org/officeDocument/2006/relationships/slide" Target="slides/slide12.xml"/><Relationship Id="rId38" Type="http://schemas.openxmlformats.org/officeDocument/2006/relationships/font" Target="fonts/SourceSansPro-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Shape 2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1" name="Shape 29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Shape 3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2" name="Shape 34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5" name="Shape 375"/>
        <p:cNvGrpSpPr/>
        <p:nvPr/>
      </p:nvGrpSpPr>
      <p:grpSpPr>
        <a:xfrm>
          <a:off x="0" y="0"/>
          <a:ext cx="0" cy="0"/>
          <a:chOff x="0" y="0"/>
          <a:chExt cx="0" cy="0"/>
        </a:xfrm>
      </p:grpSpPr>
      <p:sp>
        <p:nvSpPr>
          <p:cNvPr id="376" name="Shape 3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7" name="Shape 37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4" name="Shape 384"/>
        <p:cNvGrpSpPr/>
        <p:nvPr/>
      </p:nvGrpSpPr>
      <p:grpSpPr>
        <a:xfrm>
          <a:off x="0" y="0"/>
          <a:ext cx="0" cy="0"/>
          <a:chOff x="0" y="0"/>
          <a:chExt cx="0" cy="0"/>
        </a:xfrm>
      </p:grpSpPr>
      <p:sp>
        <p:nvSpPr>
          <p:cNvPr id="385" name="Shape 3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6" name="Shape 38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4" name="Shape 394"/>
        <p:cNvGrpSpPr/>
        <p:nvPr/>
      </p:nvGrpSpPr>
      <p:grpSpPr>
        <a:xfrm>
          <a:off x="0" y="0"/>
          <a:ext cx="0" cy="0"/>
          <a:chOff x="0" y="0"/>
          <a:chExt cx="0" cy="0"/>
        </a:xfrm>
      </p:grpSpPr>
      <p:sp>
        <p:nvSpPr>
          <p:cNvPr id="395" name="Shape 3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6" name="Shape 39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Shape 4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5" name="Shape 40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3" name="Shape 413"/>
        <p:cNvGrpSpPr/>
        <p:nvPr/>
      </p:nvGrpSpPr>
      <p:grpSpPr>
        <a:xfrm>
          <a:off x="0" y="0"/>
          <a:ext cx="0" cy="0"/>
          <a:chOff x="0" y="0"/>
          <a:chExt cx="0" cy="0"/>
        </a:xfrm>
      </p:grpSpPr>
      <p:sp>
        <p:nvSpPr>
          <p:cNvPr id="414" name="Shape 4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5" name="Shape 41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3" name="Shape 423"/>
        <p:cNvGrpSpPr/>
        <p:nvPr/>
      </p:nvGrpSpPr>
      <p:grpSpPr>
        <a:xfrm>
          <a:off x="0" y="0"/>
          <a:ext cx="0" cy="0"/>
          <a:chOff x="0" y="0"/>
          <a:chExt cx="0" cy="0"/>
        </a:xfrm>
      </p:grpSpPr>
      <p:sp>
        <p:nvSpPr>
          <p:cNvPr id="424" name="Shape 4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5" name="Shape 42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b="1" lang="en-GB" sz="1200">
                <a:solidFill>
                  <a:srgbClr val="0091EA"/>
                </a:solidFill>
                <a:latin typeface="News Cycle"/>
                <a:ea typeface="News Cycle"/>
                <a:cs typeface="News Cycle"/>
                <a:sym typeface="News Cycle"/>
              </a:rPr>
              <a:t>Objective:</a:t>
            </a:r>
            <a:endParaRPr b="1" sz="1200">
              <a:solidFill>
                <a:srgbClr val="0091EA"/>
              </a:solidFill>
              <a:latin typeface="News Cycle"/>
              <a:ea typeface="News Cycle"/>
              <a:cs typeface="News Cycle"/>
              <a:sym typeface="News Cycle"/>
            </a:endParaRPr>
          </a:p>
          <a:p>
            <a:pPr indent="0" lvl="0" marL="0">
              <a:spcBef>
                <a:spcPts val="0"/>
              </a:spcBef>
              <a:spcAft>
                <a:spcPts val="0"/>
              </a:spcAft>
              <a:buClr>
                <a:schemeClr val="dk1"/>
              </a:buClr>
              <a:buSzPts val="1100"/>
              <a:buFont typeface="Arial"/>
              <a:buNone/>
            </a:pPr>
            <a:r>
              <a:rPr lang="en-GB" sz="1200">
                <a:solidFill>
                  <a:schemeClr val="dk1"/>
                </a:solidFill>
                <a:latin typeface="News Cycle"/>
                <a:ea typeface="News Cycle"/>
                <a:cs typeface="News Cycle"/>
                <a:sym typeface="News Cycle"/>
              </a:rPr>
              <a:t>Inspire you to take those dormant (sequence files) fastq files from your sequence facility, use Galaxy as a platform to analyse them and produce meaningful SNPs (VCF files)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Shape 2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0" name="Shape 21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125" y="0"/>
            <a:ext cx="9144250" cy="4398100"/>
          </a:xfrm>
          <a:custGeom>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Shape 11"/>
          <p:cNvSpPr txBox="1"/>
          <p:nvPr>
            <p:ph type="ctrTitle"/>
          </p:nvPr>
        </p:nvSpPr>
        <p:spPr>
          <a:xfrm>
            <a:off x="311700" y="539725"/>
            <a:ext cx="8520600" cy="1282500"/>
          </a:xfrm>
          <a:prstGeom prst="rect">
            <a:avLst/>
          </a:prstGeom>
        </p:spPr>
        <p:txBody>
          <a:bodyPr anchorCtr="0" anchor="t" bIns="91425" lIns="91425" spcFirstLastPara="1" rIns="91425" wrap="square" tIns="91425"/>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Shape 12"/>
          <p:cNvSpPr txBox="1"/>
          <p:nvPr>
            <p:ph idx="1" type="subTitle"/>
          </p:nvPr>
        </p:nvSpPr>
        <p:spPr>
          <a:xfrm>
            <a:off x="311700" y="1878560"/>
            <a:ext cx="4242600" cy="7383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Shape 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Shape 55"/>
          <p:cNvSpPr txBox="1"/>
          <p:nvPr>
            <p:ph type="title"/>
          </p:nvPr>
        </p:nvSpPr>
        <p:spPr>
          <a:xfrm>
            <a:off x="311750" y="831175"/>
            <a:ext cx="5334900" cy="1244700"/>
          </a:xfrm>
          <a:prstGeom prst="rect">
            <a:avLst/>
          </a:prstGeom>
        </p:spPr>
        <p:txBody>
          <a:bodyPr anchorCtr="0" anchor="b" bIns="91425" lIns="91425" spcFirstLastPara="1" rIns="91425" wrap="square" tIns="91425"/>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p:txBody>
      </p:sp>
      <p:sp>
        <p:nvSpPr>
          <p:cNvPr id="56" name="Shape 56"/>
          <p:cNvSpPr txBox="1"/>
          <p:nvPr>
            <p:ph idx="1" type="body"/>
          </p:nvPr>
        </p:nvSpPr>
        <p:spPr>
          <a:xfrm>
            <a:off x="311700" y="2121425"/>
            <a:ext cx="5334900" cy="942600"/>
          </a:xfrm>
          <a:prstGeom prst="rect">
            <a:avLst/>
          </a:prstGeom>
        </p:spPr>
        <p:txBody>
          <a:bodyPr anchorCtr="0" anchor="t" bIns="91425" lIns="91425" spcFirstLastPara="1" rIns="91425" wrap="square" tIns="91425"/>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57" name="Shape 5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8" name="Shape 58"/>
        <p:cNvGrpSpPr/>
        <p:nvPr/>
      </p:nvGrpSpPr>
      <p:grpSpPr>
        <a:xfrm>
          <a:off x="0" y="0"/>
          <a:ext cx="0" cy="0"/>
          <a:chOff x="0" y="0"/>
          <a:chExt cx="0" cy="0"/>
        </a:xfrm>
      </p:grpSpPr>
      <p:sp>
        <p:nvSpPr>
          <p:cNvPr id="59" name="Shape 5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_2">
  <p:cSld name="TITLE_2">
    <p:spTree>
      <p:nvGrpSpPr>
        <p:cNvPr id="60" name="Shape 60"/>
        <p:cNvGrpSpPr/>
        <p:nvPr/>
      </p:nvGrpSpPr>
      <p:grpSpPr>
        <a:xfrm>
          <a:off x="0" y="0"/>
          <a:ext cx="0" cy="0"/>
          <a:chOff x="0" y="0"/>
          <a:chExt cx="0" cy="0"/>
        </a:xfrm>
      </p:grpSpPr>
      <p:sp>
        <p:nvSpPr>
          <p:cNvPr id="61" name="Shape 61"/>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2" name="Shape 6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3" name="Shape 6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Shape 15"/>
          <p:cNvSpPr/>
          <p:nvPr/>
        </p:nvSpPr>
        <p:spPr>
          <a:xfrm>
            <a:off x="0" y="48099"/>
            <a:ext cx="9144250" cy="4398100"/>
          </a:xfrm>
          <a:custGeom>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Shape 16"/>
          <p:cNvSpPr/>
          <p:nvPr/>
        </p:nvSpPr>
        <p:spPr>
          <a:xfrm>
            <a:off x="0" y="0"/>
            <a:ext cx="9144250" cy="4398100"/>
          </a:xfrm>
          <a:custGeom>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Shape 17"/>
          <p:cNvSpPr txBox="1"/>
          <p:nvPr>
            <p:ph type="title"/>
          </p:nvPr>
        </p:nvSpPr>
        <p:spPr>
          <a:xfrm>
            <a:off x="311700" y="539725"/>
            <a:ext cx="8520600" cy="1282500"/>
          </a:xfrm>
          <a:prstGeom prst="rect">
            <a:avLst/>
          </a:prstGeom>
        </p:spPr>
        <p:txBody>
          <a:bodyPr anchorCtr="0" anchor="t" bIns="91425" lIns="91425" spcFirstLastPara="1" rIns="91425" wrap="square" tIns="91425"/>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Shape 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Shape 20"/>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 name="Shape 21"/>
          <p:cNvSpPr/>
          <p:nvPr/>
        </p:nvSpPr>
        <p:spPr>
          <a:xfrm>
            <a:off x="0" y="44125"/>
            <a:ext cx="4313625" cy="4399375"/>
          </a:xfrm>
          <a:custGeom>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Shape 22"/>
          <p:cNvSpPr/>
          <p:nvPr/>
        </p:nvSpPr>
        <p:spPr>
          <a:xfrm>
            <a:off x="-125" y="0"/>
            <a:ext cx="4316900" cy="4395600"/>
          </a:xfrm>
          <a:custGeom>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Shape 23"/>
          <p:cNvSpPr txBox="1"/>
          <p:nvPr>
            <p:ph type="title"/>
          </p:nvPr>
        </p:nvSpPr>
        <p:spPr>
          <a:xfrm>
            <a:off x="311725" y="500925"/>
            <a:ext cx="3706500" cy="25089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Shape 24"/>
          <p:cNvSpPr txBox="1"/>
          <p:nvPr>
            <p:ph idx="1" type="body"/>
          </p:nvPr>
        </p:nvSpPr>
        <p:spPr>
          <a:xfrm>
            <a:off x="4644675" y="500925"/>
            <a:ext cx="4166400" cy="40986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5" name="Shape 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6" name="Shape 26"/>
        <p:cNvGrpSpPr/>
        <p:nvPr/>
      </p:nvGrpSpPr>
      <p:grpSpPr>
        <a:xfrm>
          <a:off x="0" y="0"/>
          <a:ext cx="0" cy="0"/>
          <a:chOff x="0" y="0"/>
          <a:chExt cx="0" cy="0"/>
        </a:xfrm>
      </p:grpSpPr>
      <p:sp>
        <p:nvSpPr>
          <p:cNvPr id="27" name="Shape 27"/>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8" name="Shape 28"/>
          <p:cNvSpPr txBox="1"/>
          <p:nvPr>
            <p:ph type="title"/>
          </p:nvPr>
        </p:nvSpPr>
        <p:spPr>
          <a:xfrm>
            <a:off x="311725" y="500925"/>
            <a:ext cx="8520600" cy="6237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Shape 29"/>
          <p:cNvSpPr txBox="1"/>
          <p:nvPr>
            <p:ph idx="1" type="body"/>
          </p:nvPr>
        </p:nvSpPr>
        <p:spPr>
          <a:xfrm>
            <a:off x="311700" y="1505700"/>
            <a:ext cx="3999900" cy="3076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Shape 30"/>
          <p:cNvSpPr txBox="1"/>
          <p:nvPr>
            <p:ph idx="2" type="body"/>
          </p:nvPr>
        </p:nvSpPr>
        <p:spPr>
          <a:xfrm>
            <a:off x="4832400" y="1505700"/>
            <a:ext cx="3999900" cy="3076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2" name="Shape 32"/>
        <p:cNvGrpSpPr/>
        <p:nvPr/>
      </p:nvGrpSpPr>
      <p:grpSpPr>
        <a:xfrm>
          <a:off x="0" y="0"/>
          <a:ext cx="0" cy="0"/>
          <a:chOff x="0" y="0"/>
          <a:chExt cx="0" cy="0"/>
        </a:xfrm>
      </p:grpSpPr>
      <p:sp>
        <p:nvSpPr>
          <p:cNvPr id="33" name="Shape 33"/>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 name="Shape 34"/>
          <p:cNvSpPr txBox="1"/>
          <p:nvPr>
            <p:ph type="title"/>
          </p:nvPr>
        </p:nvSpPr>
        <p:spPr>
          <a:xfrm>
            <a:off x="311725" y="500925"/>
            <a:ext cx="8520600" cy="6237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Shape 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Shape 3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 name="Shape 38"/>
          <p:cNvSpPr txBox="1"/>
          <p:nvPr>
            <p:ph type="title"/>
          </p:nvPr>
        </p:nvSpPr>
        <p:spPr>
          <a:xfrm>
            <a:off x="311725" y="500925"/>
            <a:ext cx="3127500" cy="18291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Shape 39"/>
          <p:cNvSpPr txBox="1"/>
          <p:nvPr>
            <p:ph idx="1" type="body"/>
          </p:nvPr>
        </p:nvSpPr>
        <p:spPr>
          <a:xfrm>
            <a:off x="311700" y="2390650"/>
            <a:ext cx="3127500" cy="2298000"/>
          </a:xfrm>
          <a:prstGeom prst="rect">
            <a:avLst/>
          </a:prstGeom>
        </p:spPr>
        <p:txBody>
          <a:bodyPr anchorCtr="0" anchor="t" bIns="91425" lIns="91425" spcFirstLastPara="1" rIns="91425" wrap="square" tIns="91425"/>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Shape 42"/>
          <p:cNvSpPr txBox="1"/>
          <p:nvPr>
            <p:ph type="title"/>
          </p:nvPr>
        </p:nvSpPr>
        <p:spPr>
          <a:xfrm>
            <a:off x="311675" y="798600"/>
            <a:ext cx="6247800" cy="3546300"/>
          </a:xfrm>
          <a:prstGeom prst="rect">
            <a:avLst/>
          </a:prstGeom>
        </p:spPr>
        <p:txBody>
          <a:bodyPr anchorCtr="0" anchor="ctr" bIns="91425" lIns="91425" spcFirstLastPara="1" rIns="91425" wrap="square" tIns="91425"/>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4" name="Shape 44"/>
        <p:cNvGrpSpPr/>
        <p:nvPr/>
      </p:nvGrpSpPr>
      <p:grpSpPr>
        <a:xfrm>
          <a:off x="0" y="0"/>
          <a:ext cx="0" cy="0"/>
          <a:chOff x="0" y="0"/>
          <a:chExt cx="0" cy="0"/>
        </a:xfrm>
      </p:grpSpPr>
      <p:sp>
        <p:nvSpPr>
          <p:cNvPr id="45" name="Shape 45"/>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6" name="Shape 46"/>
          <p:cNvSpPr txBox="1"/>
          <p:nvPr>
            <p:ph type="title"/>
          </p:nvPr>
        </p:nvSpPr>
        <p:spPr>
          <a:xfrm>
            <a:off x="311300" y="500925"/>
            <a:ext cx="3704400" cy="20496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Shape 47"/>
          <p:cNvSpPr txBox="1"/>
          <p:nvPr>
            <p:ph idx="1" type="subTitle"/>
          </p:nvPr>
        </p:nvSpPr>
        <p:spPr>
          <a:xfrm>
            <a:off x="304800" y="2626725"/>
            <a:ext cx="3704400" cy="9267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Shape 48"/>
          <p:cNvSpPr txBox="1"/>
          <p:nvPr>
            <p:ph idx="2" type="body"/>
          </p:nvPr>
        </p:nvSpPr>
        <p:spPr>
          <a:xfrm>
            <a:off x="4879025" y="500925"/>
            <a:ext cx="3954000" cy="4111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0" name="Shape 50"/>
        <p:cNvGrpSpPr/>
        <p:nvPr/>
      </p:nvGrpSpPr>
      <p:grpSpPr>
        <a:xfrm>
          <a:off x="0" y="0"/>
          <a:ext cx="0" cy="0"/>
          <a:chOff x="0" y="0"/>
          <a:chExt cx="0" cy="0"/>
        </a:xfrm>
      </p:grpSpPr>
      <p:sp>
        <p:nvSpPr>
          <p:cNvPr id="51" name="Shape 51"/>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 name="Shape 52"/>
          <p:cNvSpPr txBox="1"/>
          <p:nvPr>
            <p:ph idx="1" type="body"/>
          </p:nvPr>
        </p:nvSpPr>
        <p:spPr>
          <a:xfrm>
            <a:off x="311700" y="4521400"/>
            <a:ext cx="7979400" cy="4605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Shape 5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radigm">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2.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1" Type="http://schemas.openxmlformats.org/officeDocument/2006/relationships/image" Target="../media/image4.jpg"/><Relationship Id="rId10" Type="http://schemas.openxmlformats.org/officeDocument/2006/relationships/image" Target="../media/image22.png"/><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1.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12.png"/><Relationship Id="rId8"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22.png"/><Relationship Id="rId5" Type="http://schemas.openxmlformats.org/officeDocument/2006/relationships/image" Target="../media/image4.jpg"/><Relationship Id="rId6"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22.png"/><Relationship Id="rId5" Type="http://schemas.openxmlformats.org/officeDocument/2006/relationships/image" Target="../media/image4.jpg"/><Relationship Id="rId6"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14.png"/><Relationship Id="rId5" Type="http://schemas.openxmlformats.org/officeDocument/2006/relationships/image" Target="../media/image1.png"/><Relationship Id="rId6" Type="http://schemas.openxmlformats.org/officeDocument/2006/relationships/image" Target="../media/image22.png"/><Relationship Id="rId7"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image" Target="../media/image1.png"/><Relationship Id="rId5" Type="http://schemas.openxmlformats.org/officeDocument/2006/relationships/image" Target="../media/image22.png"/><Relationship Id="rId6"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8.png"/><Relationship Id="rId4" Type="http://schemas.openxmlformats.org/officeDocument/2006/relationships/image" Target="../media/image21.png"/><Relationship Id="rId5" Type="http://schemas.openxmlformats.org/officeDocument/2006/relationships/image" Target="../media/image1.png"/><Relationship Id="rId6" Type="http://schemas.openxmlformats.org/officeDocument/2006/relationships/image" Target="../media/image22.png"/><Relationship Id="rId7"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7.png"/><Relationship Id="rId4" Type="http://schemas.openxmlformats.org/officeDocument/2006/relationships/image" Target="../media/image22.png"/><Relationship Id="rId5" Type="http://schemas.openxmlformats.org/officeDocument/2006/relationships/image" Target="../media/image1.png"/><Relationship Id="rId6" Type="http://schemas.openxmlformats.org/officeDocument/2006/relationships/image" Target="../media/image1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19.jpg"/><Relationship Id="rId5" Type="http://schemas.openxmlformats.org/officeDocument/2006/relationships/image" Target="../media/image17.png"/><Relationship Id="rId6"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22.png"/><Relationship Id="rId7" Type="http://schemas.openxmlformats.org/officeDocument/2006/relationships/image" Target="../media/image4.jpg"/></Relationships>
</file>

<file path=ppt/slides/_rels/slide3.xml.rels><?xml version="1.0" encoding="UTF-8" standalone="yes"?><Relationships xmlns="http://schemas.openxmlformats.org/package/2006/relationships"><Relationship Id="rId10" Type="http://schemas.openxmlformats.org/officeDocument/2006/relationships/image" Target="../media/image4.jpg"/><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hyperlink" Target="https://en.wikipedia.org/wiki/Genetic_disorder" TargetMode="External"/><Relationship Id="rId9" Type="http://schemas.openxmlformats.org/officeDocument/2006/relationships/image" Target="../media/image22.png"/><Relationship Id="rId5" Type="http://schemas.openxmlformats.org/officeDocument/2006/relationships/hyperlink" Target="https://en.wikipedia.org/wiki/Genetic_disorder" TargetMode="External"/><Relationship Id="rId6" Type="http://schemas.openxmlformats.org/officeDocument/2006/relationships/hyperlink" Target="https://en.wikipedia.org/wiki/Osteoporosis" TargetMode="External"/><Relationship Id="rId7" Type="http://schemas.openxmlformats.org/officeDocument/2006/relationships/hyperlink" Target="https://en.wikipedia.org/wiki/Single-nucleotide_polymorphism" TargetMode="External"/><Relationship Id="rId8"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22.png"/><Relationship Id="rId5"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2.png"/><Relationship Id="rId5"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1.png"/><Relationship Id="rId5"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2.png"/><Relationship Id="rId4" Type="http://schemas.openxmlformats.org/officeDocument/2006/relationships/image" Target="../media/image1.png"/><Relationship Id="rId5"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22.png"/><Relationship Id="rId5"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2.png"/><Relationship Id="rId4" Type="http://schemas.openxmlformats.org/officeDocument/2006/relationships/image" Target="../media/image1.png"/><Relationship Id="rId5"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Shape 68"/>
          <p:cNvSpPr txBox="1"/>
          <p:nvPr>
            <p:ph type="ctrTitle"/>
          </p:nvPr>
        </p:nvSpPr>
        <p:spPr>
          <a:xfrm>
            <a:off x="311700" y="744575"/>
            <a:ext cx="8520600" cy="13128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b="1" lang="en-GB" sz="4800">
                <a:latin typeface="Source Sans Pro"/>
                <a:ea typeface="Source Sans Pro"/>
                <a:cs typeface="Source Sans Pro"/>
                <a:sym typeface="Source Sans Pro"/>
              </a:rPr>
              <a:t>Using Galaxy for M. tuberculosis variant calling</a:t>
            </a:r>
            <a:endParaRPr b="1" sz="4800">
              <a:latin typeface="Source Sans Pro"/>
              <a:ea typeface="Source Sans Pro"/>
              <a:cs typeface="Source Sans Pro"/>
              <a:sym typeface="Source Sans Pro"/>
            </a:endParaRPr>
          </a:p>
        </p:txBody>
      </p:sp>
      <p:sp>
        <p:nvSpPr>
          <p:cNvPr id="69" name="Shape 69"/>
          <p:cNvSpPr txBox="1"/>
          <p:nvPr>
            <p:ph idx="1" type="subTitle"/>
          </p:nvPr>
        </p:nvSpPr>
        <p:spPr>
          <a:xfrm>
            <a:off x="311700" y="2175450"/>
            <a:ext cx="8520600" cy="792600"/>
          </a:xfrm>
          <a:prstGeom prst="rect">
            <a:avLst/>
          </a:prstGeom>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lang="en-GB" sz="3000">
                <a:solidFill>
                  <a:srgbClr val="0091EA"/>
                </a:solidFill>
                <a:latin typeface="Source Sans Pro"/>
                <a:ea typeface="Source Sans Pro"/>
                <a:cs typeface="Source Sans Pro"/>
                <a:sym typeface="Source Sans Pro"/>
              </a:rPr>
              <a:t>Galaxy</a:t>
            </a:r>
            <a:r>
              <a:rPr b="1" lang="en-GB" sz="3000">
                <a:solidFill>
                  <a:srgbClr val="212529"/>
                </a:solidFill>
                <a:latin typeface="Source Sans Pro"/>
                <a:ea typeface="Source Sans Pro"/>
                <a:cs typeface="Source Sans Pro"/>
                <a:sym typeface="Source Sans Pro"/>
              </a:rPr>
              <a:t> </a:t>
            </a:r>
            <a:r>
              <a:rPr b="1" lang="en-GB" sz="3000">
                <a:solidFill>
                  <a:srgbClr val="0091EA"/>
                </a:solidFill>
                <a:latin typeface="Source Sans Pro"/>
                <a:ea typeface="Source Sans Pro"/>
                <a:cs typeface="Source Sans Pro"/>
                <a:sym typeface="Source Sans Pro"/>
              </a:rPr>
              <a:t>Africa</a:t>
            </a:r>
            <a:r>
              <a:rPr b="1" lang="en-GB" sz="3000">
                <a:solidFill>
                  <a:srgbClr val="212529"/>
                </a:solidFill>
                <a:latin typeface="Source Sans Pro"/>
                <a:ea typeface="Source Sans Pro"/>
                <a:cs typeface="Source Sans Pro"/>
                <a:sym typeface="Source Sans Pro"/>
              </a:rPr>
              <a:t> </a:t>
            </a:r>
            <a:r>
              <a:rPr b="1" lang="en-GB" sz="3000">
                <a:solidFill>
                  <a:srgbClr val="0091EA"/>
                </a:solidFill>
                <a:latin typeface="Source Sans Pro"/>
                <a:ea typeface="Source Sans Pro"/>
                <a:cs typeface="Source Sans Pro"/>
                <a:sym typeface="Source Sans Pro"/>
              </a:rPr>
              <a:t>2018</a:t>
            </a:r>
            <a:endParaRPr b="1" sz="3000">
              <a:solidFill>
                <a:srgbClr val="21252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b="1" sz="2250">
              <a:solidFill>
                <a:srgbClr val="212529"/>
              </a:solidFill>
              <a:latin typeface="Arial"/>
              <a:ea typeface="Arial"/>
              <a:cs typeface="Arial"/>
              <a:sym typeface="Arial"/>
            </a:endParaRPr>
          </a:p>
          <a:p>
            <a:pPr indent="0" lvl="0" marL="0">
              <a:spcBef>
                <a:spcPts val="0"/>
              </a:spcBef>
              <a:spcAft>
                <a:spcPts val="0"/>
              </a:spcAft>
              <a:buNone/>
            </a:pPr>
            <a:r>
              <a:t/>
            </a:r>
            <a:endParaRPr/>
          </a:p>
        </p:txBody>
      </p:sp>
      <p:sp>
        <p:nvSpPr>
          <p:cNvPr id="70" name="Shape 70"/>
          <p:cNvSpPr txBox="1"/>
          <p:nvPr>
            <p:ph idx="1" type="subTitle"/>
          </p:nvPr>
        </p:nvSpPr>
        <p:spPr>
          <a:xfrm>
            <a:off x="249125" y="2703200"/>
            <a:ext cx="8520600" cy="362100"/>
          </a:xfrm>
          <a:prstGeom prst="rect">
            <a:avLst/>
          </a:prstGeom>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GB" sz="1100">
                <a:solidFill>
                  <a:srgbClr val="434343"/>
                </a:solidFill>
                <a:latin typeface="Source Sans Pro"/>
                <a:ea typeface="Source Sans Pro"/>
                <a:cs typeface="Source Sans Pro"/>
                <a:sym typeface="Source Sans Pro"/>
              </a:rPr>
              <a:t>Cape Town, 3rd - 5th April 2018</a:t>
            </a:r>
            <a:endParaRPr b="1" sz="1100">
              <a:solidFill>
                <a:srgbClr val="434343"/>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b="1" sz="2250">
              <a:solidFill>
                <a:srgbClr val="212529"/>
              </a:solidFill>
              <a:latin typeface="Arial"/>
              <a:ea typeface="Arial"/>
              <a:cs typeface="Arial"/>
              <a:sym typeface="Arial"/>
            </a:endParaRPr>
          </a:p>
          <a:p>
            <a:pPr indent="0" lvl="0" marL="0" rtl="0">
              <a:spcBef>
                <a:spcPts val="0"/>
              </a:spcBef>
              <a:spcAft>
                <a:spcPts val="0"/>
              </a:spcAft>
              <a:buNone/>
            </a:pPr>
            <a:r>
              <a:t/>
            </a:r>
            <a:endParaRPr/>
          </a:p>
        </p:txBody>
      </p:sp>
      <p:sp>
        <p:nvSpPr>
          <p:cNvPr id="71" name="Shape 71"/>
          <p:cNvSpPr txBox="1"/>
          <p:nvPr>
            <p:ph idx="1" type="subTitle"/>
          </p:nvPr>
        </p:nvSpPr>
        <p:spPr>
          <a:xfrm>
            <a:off x="311700" y="4135025"/>
            <a:ext cx="8520600" cy="362100"/>
          </a:xfrm>
          <a:prstGeom prst="rect">
            <a:avLst/>
          </a:prstGeom>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GB" sz="1100">
                <a:solidFill>
                  <a:srgbClr val="434343"/>
                </a:solidFill>
                <a:latin typeface="Source Sans Pro"/>
                <a:ea typeface="Source Sans Pro"/>
                <a:cs typeface="Source Sans Pro"/>
                <a:sym typeface="Source Sans Pro"/>
              </a:rPr>
              <a:t>Ziphozakhe Mashologu (Software Developer)</a:t>
            </a:r>
            <a:endParaRPr b="1" sz="1100">
              <a:solidFill>
                <a:srgbClr val="434343"/>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b="1" sz="2250">
              <a:solidFill>
                <a:srgbClr val="212529"/>
              </a:solidFill>
              <a:latin typeface="Arial"/>
              <a:ea typeface="Arial"/>
              <a:cs typeface="Arial"/>
              <a:sym typeface="Arial"/>
            </a:endParaRPr>
          </a:p>
          <a:p>
            <a:pPr indent="0" lvl="0" marL="0" rtl="0">
              <a:spcBef>
                <a:spcPts val="0"/>
              </a:spcBef>
              <a:spcAft>
                <a:spcPts val="0"/>
              </a:spcAft>
              <a:buNone/>
            </a:pPr>
            <a:r>
              <a:t/>
            </a:r>
            <a:endParaRPr/>
          </a:p>
        </p:txBody>
      </p:sp>
      <p:pic>
        <p:nvPicPr>
          <p:cNvPr id="72" name="Shape 72"/>
          <p:cNvPicPr preferRelativeResize="0"/>
          <p:nvPr/>
        </p:nvPicPr>
        <p:blipFill rotWithShape="1">
          <a:blip r:embed="rId3">
            <a:alphaModFix/>
          </a:blip>
          <a:srcRect b="25000" l="25000" r="25000" t="25000"/>
          <a:stretch/>
        </p:blipFill>
        <p:spPr>
          <a:xfrm>
            <a:off x="4014927" y="3027976"/>
            <a:ext cx="989000" cy="988975"/>
          </a:xfrm>
          <a:prstGeom prst="rect">
            <a:avLst/>
          </a:prstGeom>
          <a:noFill/>
          <a:ln>
            <a:noFill/>
          </a:ln>
        </p:spPr>
      </p:pic>
      <p:pic>
        <p:nvPicPr>
          <p:cNvPr id="73" name="Shape 73"/>
          <p:cNvPicPr preferRelativeResize="0"/>
          <p:nvPr/>
        </p:nvPicPr>
        <p:blipFill>
          <a:blip r:embed="rId4">
            <a:alphaModFix/>
          </a:blip>
          <a:stretch>
            <a:fillRect/>
          </a:stretch>
        </p:blipFill>
        <p:spPr>
          <a:xfrm>
            <a:off x="2662874" y="3086125"/>
            <a:ext cx="1235175" cy="930825"/>
          </a:xfrm>
          <a:prstGeom prst="rect">
            <a:avLst/>
          </a:prstGeom>
          <a:noFill/>
          <a:ln>
            <a:noFill/>
          </a:ln>
        </p:spPr>
      </p:pic>
      <p:pic>
        <p:nvPicPr>
          <p:cNvPr descr="SAMRCnewLogo.png" id="74" name="Shape 74"/>
          <p:cNvPicPr preferRelativeResize="0"/>
          <p:nvPr/>
        </p:nvPicPr>
        <p:blipFill>
          <a:blip r:embed="rId5">
            <a:alphaModFix/>
          </a:blip>
          <a:stretch>
            <a:fillRect/>
          </a:stretch>
        </p:blipFill>
        <p:spPr>
          <a:xfrm>
            <a:off x="5003925" y="3155238"/>
            <a:ext cx="1438750" cy="792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Shape 293"/>
          <p:cNvSpPr txBox="1"/>
          <p:nvPr>
            <p:ph type="ctrTitle"/>
          </p:nvPr>
        </p:nvSpPr>
        <p:spPr>
          <a:xfrm>
            <a:off x="312825" y="169525"/>
            <a:ext cx="8520600" cy="5142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b="1" lang="en-GB" sz="2400">
                <a:latin typeface="Source Sans Pro"/>
                <a:ea typeface="Source Sans Pro"/>
                <a:cs typeface="Source Sans Pro"/>
                <a:sym typeface="Source Sans Pro"/>
              </a:rPr>
              <a:t>Practical Steps into Building the workflow in Galaxy</a:t>
            </a:r>
            <a:endParaRPr b="1" sz="2400">
              <a:latin typeface="Source Sans Pro"/>
              <a:ea typeface="Source Sans Pro"/>
              <a:cs typeface="Source Sans Pro"/>
              <a:sym typeface="Source Sans Pro"/>
            </a:endParaRPr>
          </a:p>
        </p:txBody>
      </p:sp>
      <p:sp>
        <p:nvSpPr>
          <p:cNvPr id="294" name="Shape 294"/>
          <p:cNvSpPr txBox="1"/>
          <p:nvPr/>
        </p:nvSpPr>
        <p:spPr>
          <a:xfrm>
            <a:off x="1523261" y="940431"/>
            <a:ext cx="6864000" cy="2761500"/>
          </a:xfrm>
          <a:prstGeom prst="rect">
            <a:avLst/>
          </a:prstGeom>
          <a:noFill/>
          <a:ln>
            <a:noFill/>
          </a:ln>
          <a:effectLst>
            <a:outerShdw blurRad="200025" rotWithShape="0" algn="bl" dir="5400000" dist="114300">
              <a:srgbClr val="000000">
                <a:alpha val="50000"/>
              </a:srgbClr>
            </a:outerShdw>
          </a:effectLst>
        </p:spPr>
        <p:txBody>
          <a:bodyPr anchorCtr="0" anchor="t" bIns="91425" lIns="91425" spcFirstLastPara="1" rIns="91425" wrap="square" tIns="91425">
            <a:noAutofit/>
          </a:bodyPr>
          <a:lstStyle/>
          <a:p>
            <a:pPr indent="0" lvl="0" marL="0" rtl="0">
              <a:spcBef>
                <a:spcPts val="0"/>
              </a:spcBef>
              <a:spcAft>
                <a:spcPts val="0"/>
              </a:spcAft>
              <a:buNone/>
            </a:pPr>
            <a:r>
              <a:t/>
            </a:r>
            <a:endParaRPr/>
          </a:p>
          <a:p>
            <a:pPr indent="0" lvl="0" marL="0" rtl="0">
              <a:spcBef>
                <a:spcPts val="0"/>
              </a:spcBef>
              <a:spcAft>
                <a:spcPts val="0"/>
              </a:spcAft>
              <a:buNone/>
            </a:pPr>
            <a:r>
              <a:t/>
            </a:r>
            <a:endParaRPr/>
          </a:p>
        </p:txBody>
      </p:sp>
      <p:grpSp>
        <p:nvGrpSpPr>
          <p:cNvPr id="295" name="Shape 295"/>
          <p:cNvGrpSpPr/>
          <p:nvPr/>
        </p:nvGrpSpPr>
        <p:grpSpPr>
          <a:xfrm>
            <a:off x="1470620" y="2321163"/>
            <a:ext cx="6205040" cy="1000228"/>
            <a:chOff x="1691694" y="2540767"/>
            <a:chExt cx="8810223" cy="1778182"/>
          </a:xfrm>
        </p:grpSpPr>
        <p:sp>
          <p:nvSpPr>
            <p:cNvPr id="296" name="Shape 296"/>
            <p:cNvSpPr/>
            <p:nvPr/>
          </p:nvSpPr>
          <p:spPr>
            <a:xfrm>
              <a:off x="1691694" y="2540767"/>
              <a:ext cx="1668471" cy="1778182"/>
            </a:xfrm>
            <a:custGeom>
              <a:pathLst>
                <a:path extrusionOk="0" h="1436915" w="1348259">
                  <a:moveTo>
                    <a:pt x="822901" y="0"/>
                  </a:moveTo>
                  <a:cubicBezTo>
                    <a:pt x="822901" y="277054"/>
                    <a:pt x="1019423" y="508207"/>
                    <a:pt x="1280672" y="561666"/>
                  </a:cubicBezTo>
                  <a:lnTo>
                    <a:pt x="1348259" y="568480"/>
                  </a:lnTo>
                  <a:lnTo>
                    <a:pt x="1307175" y="570554"/>
                  </a:lnTo>
                  <a:cubicBezTo>
                    <a:pt x="868040" y="615151"/>
                    <a:pt x="525358" y="986014"/>
                    <a:pt x="525358" y="1436915"/>
                  </a:cubicBezTo>
                  <a:cubicBezTo>
                    <a:pt x="525358" y="1159861"/>
                    <a:pt x="328837" y="928708"/>
                    <a:pt x="67587" y="875249"/>
                  </a:cubicBezTo>
                  <a:lnTo>
                    <a:pt x="0" y="868436"/>
                  </a:lnTo>
                  <a:lnTo>
                    <a:pt x="41084" y="866361"/>
                  </a:lnTo>
                  <a:cubicBezTo>
                    <a:pt x="480219" y="821764"/>
                    <a:pt x="822901" y="450901"/>
                    <a:pt x="822901" y="0"/>
                  </a:cubicBezTo>
                  <a:close/>
                </a:path>
              </a:pathLst>
            </a:custGeom>
            <a:solidFill>
              <a:srgbClr val="BDBDBD"/>
            </a:solidFill>
            <a:ln>
              <a:noFill/>
            </a:ln>
            <a:effectLst>
              <a:outerShdw blurRad="200025" rotWithShape="0" algn="bl" dir="5400000" dist="11430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297" name="Shape 297"/>
            <p:cNvSpPr/>
            <p:nvPr/>
          </p:nvSpPr>
          <p:spPr>
            <a:xfrm>
              <a:off x="3477132" y="2540767"/>
              <a:ext cx="1668471" cy="1778182"/>
            </a:xfrm>
            <a:custGeom>
              <a:pathLst>
                <a:path extrusionOk="0" h="1436915" w="1348259">
                  <a:moveTo>
                    <a:pt x="525358" y="0"/>
                  </a:moveTo>
                  <a:cubicBezTo>
                    <a:pt x="525358" y="450901"/>
                    <a:pt x="868040" y="821764"/>
                    <a:pt x="1307175" y="866361"/>
                  </a:cubicBezTo>
                  <a:lnTo>
                    <a:pt x="1348259" y="868436"/>
                  </a:lnTo>
                  <a:lnTo>
                    <a:pt x="1280672" y="875249"/>
                  </a:lnTo>
                  <a:cubicBezTo>
                    <a:pt x="1019423" y="928708"/>
                    <a:pt x="822901" y="1159861"/>
                    <a:pt x="822901" y="1436915"/>
                  </a:cubicBezTo>
                  <a:cubicBezTo>
                    <a:pt x="822901" y="986014"/>
                    <a:pt x="480219" y="615151"/>
                    <a:pt x="41084" y="570554"/>
                  </a:cubicBezTo>
                  <a:lnTo>
                    <a:pt x="0" y="568480"/>
                  </a:lnTo>
                  <a:lnTo>
                    <a:pt x="67587" y="561666"/>
                  </a:lnTo>
                  <a:cubicBezTo>
                    <a:pt x="328837" y="508207"/>
                    <a:pt x="525358" y="277054"/>
                    <a:pt x="525358" y="0"/>
                  </a:cubicBezTo>
                  <a:close/>
                </a:path>
              </a:pathLst>
            </a:custGeom>
            <a:solidFill>
              <a:srgbClr val="BDBDBD"/>
            </a:solidFill>
            <a:ln>
              <a:noFill/>
            </a:ln>
            <a:effectLst>
              <a:outerShdw blurRad="200025" rotWithShape="0" algn="bl" dir="5400000" dist="11430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298" name="Shape 298"/>
            <p:cNvSpPr/>
            <p:nvPr/>
          </p:nvSpPr>
          <p:spPr>
            <a:xfrm>
              <a:off x="5262571" y="2540767"/>
              <a:ext cx="1668471" cy="1778182"/>
            </a:xfrm>
            <a:custGeom>
              <a:pathLst>
                <a:path extrusionOk="0" h="1436915" w="1348259">
                  <a:moveTo>
                    <a:pt x="822901" y="0"/>
                  </a:moveTo>
                  <a:cubicBezTo>
                    <a:pt x="822901" y="277054"/>
                    <a:pt x="1019423" y="508207"/>
                    <a:pt x="1280672" y="561666"/>
                  </a:cubicBezTo>
                  <a:lnTo>
                    <a:pt x="1348259" y="568480"/>
                  </a:lnTo>
                  <a:lnTo>
                    <a:pt x="1307175" y="570554"/>
                  </a:lnTo>
                  <a:cubicBezTo>
                    <a:pt x="868040" y="615151"/>
                    <a:pt x="525358" y="986014"/>
                    <a:pt x="525358" y="1436915"/>
                  </a:cubicBezTo>
                  <a:cubicBezTo>
                    <a:pt x="525358" y="1159861"/>
                    <a:pt x="328837" y="928708"/>
                    <a:pt x="67587" y="875249"/>
                  </a:cubicBezTo>
                  <a:lnTo>
                    <a:pt x="0" y="868436"/>
                  </a:lnTo>
                  <a:lnTo>
                    <a:pt x="41084" y="866361"/>
                  </a:lnTo>
                  <a:cubicBezTo>
                    <a:pt x="480219" y="821764"/>
                    <a:pt x="822901" y="450901"/>
                    <a:pt x="822901" y="0"/>
                  </a:cubicBezTo>
                  <a:close/>
                </a:path>
              </a:pathLst>
            </a:custGeom>
            <a:solidFill>
              <a:srgbClr val="BDBDBD"/>
            </a:solidFill>
            <a:ln>
              <a:noFill/>
            </a:ln>
            <a:effectLst>
              <a:outerShdw blurRad="200025" rotWithShape="0" algn="bl" dir="5400000" dist="11430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299" name="Shape 299"/>
            <p:cNvSpPr/>
            <p:nvPr/>
          </p:nvSpPr>
          <p:spPr>
            <a:xfrm>
              <a:off x="7048009" y="2540767"/>
              <a:ext cx="1668471" cy="1778182"/>
            </a:xfrm>
            <a:custGeom>
              <a:pathLst>
                <a:path extrusionOk="0" h="1436915" w="1348259">
                  <a:moveTo>
                    <a:pt x="525358" y="0"/>
                  </a:moveTo>
                  <a:cubicBezTo>
                    <a:pt x="525358" y="450901"/>
                    <a:pt x="868040" y="821764"/>
                    <a:pt x="1307175" y="866361"/>
                  </a:cubicBezTo>
                  <a:lnTo>
                    <a:pt x="1348259" y="868436"/>
                  </a:lnTo>
                  <a:lnTo>
                    <a:pt x="1280672" y="875249"/>
                  </a:lnTo>
                  <a:cubicBezTo>
                    <a:pt x="1019423" y="928708"/>
                    <a:pt x="822901" y="1159861"/>
                    <a:pt x="822901" y="1436915"/>
                  </a:cubicBezTo>
                  <a:cubicBezTo>
                    <a:pt x="822901" y="986014"/>
                    <a:pt x="480219" y="615151"/>
                    <a:pt x="41084" y="570554"/>
                  </a:cubicBezTo>
                  <a:lnTo>
                    <a:pt x="0" y="568480"/>
                  </a:lnTo>
                  <a:lnTo>
                    <a:pt x="67587" y="561666"/>
                  </a:lnTo>
                  <a:cubicBezTo>
                    <a:pt x="328837" y="508207"/>
                    <a:pt x="525358" y="277054"/>
                    <a:pt x="525358" y="0"/>
                  </a:cubicBezTo>
                  <a:close/>
                </a:path>
              </a:pathLst>
            </a:custGeom>
            <a:solidFill>
              <a:srgbClr val="BDBDBD"/>
            </a:solidFill>
            <a:ln>
              <a:noFill/>
            </a:ln>
            <a:effectLst>
              <a:outerShdw blurRad="200025" rotWithShape="0" algn="bl" dir="5400000" dist="11430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300" name="Shape 300"/>
            <p:cNvSpPr/>
            <p:nvPr/>
          </p:nvSpPr>
          <p:spPr>
            <a:xfrm>
              <a:off x="8833447" y="2540767"/>
              <a:ext cx="1668471" cy="1778182"/>
            </a:xfrm>
            <a:custGeom>
              <a:pathLst>
                <a:path extrusionOk="0" h="1436915" w="1348259">
                  <a:moveTo>
                    <a:pt x="822901" y="0"/>
                  </a:moveTo>
                  <a:cubicBezTo>
                    <a:pt x="822901" y="277054"/>
                    <a:pt x="1019423" y="508207"/>
                    <a:pt x="1280672" y="561666"/>
                  </a:cubicBezTo>
                  <a:lnTo>
                    <a:pt x="1348259" y="568480"/>
                  </a:lnTo>
                  <a:lnTo>
                    <a:pt x="1307175" y="570554"/>
                  </a:lnTo>
                  <a:cubicBezTo>
                    <a:pt x="868040" y="615151"/>
                    <a:pt x="525358" y="986014"/>
                    <a:pt x="525358" y="1436915"/>
                  </a:cubicBezTo>
                  <a:cubicBezTo>
                    <a:pt x="525358" y="1159861"/>
                    <a:pt x="328837" y="928708"/>
                    <a:pt x="67587" y="875249"/>
                  </a:cubicBezTo>
                  <a:lnTo>
                    <a:pt x="0" y="868436"/>
                  </a:lnTo>
                  <a:lnTo>
                    <a:pt x="41084" y="866361"/>
                  </a:lnTo>
                  <a:cubicBezTo>
                    <a:pt x="480219" y="821764"/>
                    <a:pt x="822901" y="450901"/>
                    <a:pt x="822901" y="0"/>
                  </a:cubicBezTo>
                  <a:close/>
                </a:path>
              </a:pathLst>
            </a:custGeom>
            <a:solidFill>
              <a:srgbClr val="BDBDBD"/>
            </a:solidFill>
            <a:ln>
              <a:noFill/>
            </a:ln>
            <a:effectLst>
              <a:outerShdw blurRad="200025" rotWithShape="0" algn="bl" dir="5400000" dist="11430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grpSp>
      <p:sp>
        <p:nvSpPr>
          <p:cNvPr id="301" name="Shape 301"/>
          <p:cNvSpPr/>
          <p:nvPr/>
        </p:nvSpPr>
        <p:spPr>
          <a:xfrm>
            <a:off x="929659" y="2921733"/>
            <a:ext cx="998400" cy="797400"/>
          </a:xfrm>
          <a:prstGeom prst="ellipse">
            <a:avLst/>
          </a:prstGeom>
          <a:solidFill>
            <a:srgbClr val="063951"/>
          </a:solidFill>
          <a:ln>
            <a:noFill/>
          </a:ln>
          <a:effectLst>
            <a:outerShdw blurRad="200025" rotWithShape="0" algn="bl" dir="5400000" dist="11430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302" name="Shape 302"/>
          <p:cNvSpPr/>
          <p:nvPr/>
        </p:nvSpPr>
        <p:spPr>
          <a:xfrm>
            <a:off x="3444617" y="2921733"/>
            <a:ext cx="998400" cy="797400"/>
          </a:xfrm>
          <a:prstGeom prst="ellipse">
            <a:avLst/>
          </a:prstGeom>
          <a:solidFill>
            <a:srgbClr val="3A5C84"/>
          </a:solidFill>
          <a:ln>
            <a:noFill/>
          </a:ln>
          <a:effectLst>
            <a:outerShdw blurRad="200025" rotWithShape="0" algn="bl" dir="5400000" dist="11430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303" name="Shape 303"/>
          <p:cNvSpPr/>
          <p:nvPr/>
        </p:nvSpPr>
        <p:spPr>
          <a:xfrm>
            <a:off x="2187137" y="1922468"/>
            <a:ext cx="998400" cy="797400"/>
          </a:xfrm>
          <a:prstGeom prst="ellipse">
            <a:avLst/>
          </a:prstGeom>
          <a:solidFill>
            <a:srgbClr val="F7931F"/>
          </a:solidFill>
          <a:ln>
            <a:noFill/>
          </a:ln>
          <a:effectLst>
            <a:outerShdw blurRad="200025" rotWithShape="0" algn="bl" dir="5400000" dist="11430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304" name="Shape 304"/>
          <p:cNvSpPr/>
          <p:nvPr/>
        </p:nvSpPr>
        <p:spPr>
          <a:xfrm>
            <a:off x="4702096" y="1922468"/>
            <a:ext cx="998400" cy="797400"/>
          </a:xfrm>
          <a:prstGeom prst="ellipse">
            <a:avLst/>
          </a:prstGeom>
          <a:solidFill>
            <a:srgbClr val="4CC1EF"/>
          </a:solidFill>
          <a:ln>
            <a:noFill/>
          </a:ln>
          <a:effectLst>
            <a:outerShdw blurRad="200025" rotWithShape="0" algn="bl" dir="5400000" dist="11430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305" name="Shape 305"/>
          <p:cNvSpPr/>
          <p:nvPr/>
        </p:nvSpPr>
        <p:spPr>
          <a:xfrm>
            <a:off x="5959575" y="2921733"/>
            <a:ext cx="998400" cy="797400"/>
          </a:xfrm>
          <a:prstGeom prst="ellipse">
            <a:avLst/>
          </a:prstGeom>
          <a:solidFill>
            <a:srgbClr val="FFCC4C"/>
          </a:solidFill>
          <a:ln>
            <a:noFill/>
          </a:ln>
          <a:effectLst>
            <a:outerShdw blurRad="200025" rotWithShape="0" algn="bl" dir="5400000" dist="11430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306" name="Shape 306"/>
          <p:cNvSpPr/>
          <p:nvPr/>
        </p:nvSpPr>
        <p:spPr>
          <a:xfrm>
            <a:off x="7217054" y="1922468"/>
            <a:ext cx="998400" cy="797400"/>
          </a:xfrm>
          <a:prstGeom prst="ellipse">
            <a:avLst/>
          </a:prstGeom>
          <a:solidFill>
            <a:srgbClr val="A2B969"/>
          </a:solidFill>
          <a:ln>
            <a:noFill/>
          </a:ln>
          <a:effectLst>
            <a:outerShdw blurRad="200025" rotWithShape="0" algn="bl" dir="5400000" dist="11430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cxnSp>
        <p:nvCxnSpPr>
          <p:cNvPr id="307" name="Shape 307"/>
          <p:cNvCxnSpPr>
            <a:stCxn id="301" idx="0"/>
          </p:cNvCxnSpPr>
          <p:nvPr/>
        </p:nvCxnSpPr>
        <p:spPr>
          <a:xfrm rot="10800000">
            <a:off x="1428859" y="2321133"/>
            <a:ext cx="0" cy="600600"/>
          </a:xfrm>
          <a:prstGeom prst="straightConnector1">
            <a:avLst/>
          </a:prstGeom>
          <a:noFill/>
          <a:ln cap="flat" cmpd="sng" w="9525">
            <a:solidFill>
              <a:srgbClr val="063951"/>
            </a:solidFill>
            <a:prstDash val="dash"/>
            <a:miter lim="800000"/>
            <a:headEnd len="sm" w="sm" type="none"/>
            <a:tailEnd len="lg" w="lg" type="oval"/>
          </a:ln>
          <a:effectLst>
            <a:outerShdw blurRad="200025" rotWithShape="0" algn="bl" dir="5400000" dist="114300">
              <a:srgbClr val="000000">
                <a:alpha val="50000"/>
              </a:srgbClr>
            </a:outerShdw>
          </a:effectLst>
        </p:spPr>
      </p:cxnSp>
      <p:cxnSp>
        <p:nvCxnSpPr>
          <p:cNvPr id="308" name="Shape 308"/>
          <p:cNvCxnSpPr>
            <a:stCxn id="303" idx="4"/>
          </p:cNvCxnSpPr>
          <p:nvPr/>
        </p:nvCxnSpPr>
        <p:spPr>
          <a:xfrm>
            <a:off x="2686337" y="2719868"/>
            <a:ext cx="0" cy="600600"/>
          </a:xfrm>
          <a:prstGeom prst="straightConnector1">
            <a:avLst/>
          </a:prstGeom>
          <a:noFill/>
          <a:ln cap="flat" cmpd="sng" w="9525">
            <a:solidFill>
              <a:srgbClr val="F7931F"/>
            </a:solidFill>
            <a:prstDash val="dash"/>
            <a:miter lim="800000"/>
            <a:headEnd len="sm" w="sm" type="none"/>
            <a:tailEnd len="lg" w="lg" type="oval"/>
          </a:ln>
          <a:effectLst>
            <a:outerShdw blurRad="200025" rotWithShape="0" algn="bl" dir="5400000" dist="114300">
              <a:srgbClr val="000000">
                <a:alpha val="50000"/>
              </a:srgbClr>
            </a:outerShdw>
          </a:effectLst>
        </p:spPr>
      </p:cxnSp>
      <p:cxnSp>
        <p:nvCxnSpPr>
          <p:cNvPr id="309" name="Shape 309"/>
          <p:cNvCxnSpPr>
            <a:stCxn id="302" idx="0"/>
          </p:cNvCxnSpPr>
          <p:nvPr/>
        </p:nvCxnSpPr>
        <p:spPr>
          <a:xfrm rot="10800000">
            <a:off x="3943817" y="2321133"/>
            <a:ext cx="0" cy="600600"/>
          </a:xfrm>
          <a:prstGeom prst="straightConnector1">
            <a:avLst/>
          </a:prstGeom>
          <a:noFill/>
          <a:ln cap="flat" cmpd="sng" w="9525">
            <a:solidFill>
              <a:srgbClr val="3A5C84"/>
            </a:solidFill>
            <a:prstDash val="dash"/>
            <a:miter lim="800000"/>
            <a:headEnd len="sm" w="sm" type="none"/>
            <a:tailEnd len="lg" w="lg" type="oval"/>
          </a:ln>
          <a:effectLst>
            <a:outerShdw blurRad="200025" rotWithShape="0" algn="bl" dir="5400000" dist="114300">
              <a:srgbClr val="000000">
                <a:alpha val="50000"/>
              </a:srgbClr>
            </a:outerShdw>
          </a:effectLst>
        </p:spPr>
      </p:cxnSp>
      <p:cxnSp>
        <p:nvCxnSpPr>
          <p:cNvPr id="310" name="Shape 310"/>
          <p:cNvCxnSpPr>
            <a:stCxn id="304" idx="4"/>
          </p:cNvCxnSpPr>
          <p:nvPr/>
        </p:nvCxnSpPr>
        <p:spPr>
          <a:xfrm>
            <a:off x="5201296" y="2719868"/>
            <a:ext cx="0" cy="600600"/>
          </a:xfrm>
          <a:prstGeom prst="straightConnector1">
            <a:avLst/>
          </a:prstGeom>
          <a:noFill/>
          <a:ln cap="flat" cmpd="sng" w="9525">
            <a:solidFill>
              <a:srgbClr val="4CC1EF"/>
            </a:solidFill>
            <a:prstDash val="dash"/>
            <a:miter lim="800000"/>
            <a:headEnd len="sm" w="sm" type="none"/>
            <a:tailEnd len="lg" w="lg" type="oval"/>
          </a:ln>
          <a:effectLst>
            <a:outerShdw blurRad="200025" rotWithShape="0" algn="bl" dir="5400000" dist="114300">
              <a:srgbClr val="000000">
                <a:alpha val="50000"/>
              </a:srgbClr>
            </a:outerShdw>
          </a:effectLst>
        </p:spPr>
      </p:cxnSp>
      <p:cxnSp>
        <p:nvCxnSpPr>
          <p:cNvPr id="311" name="Shape 311"/>
          <p:cNvCxnSpPr>
            <a:stCxn id="305" idx="0"/>
          </p:cNvCxnSpPr>
          <p:nvPr/>
        </p:nvCxnSpPr>
        <p:spPr>
          <a:xfrm rot="10800000">
            <a:off x="6458775" y="2321133"/>
            <a:ext cx="0" cy="600600"/>
          </a:xfrm>
          <a:prstGeom prst="straightConnector1">
            <a:avLst/>
          </a:prstGeom>
          <a:noFill/>
          <a:ln cap="flat" cmpd="sng" w="9525">
            <a:solidFill>
              <a:srgbClr val="FFCC4C"/>
            </a:solidFill>
            <a:prstDash val="dash"/>
            <a:miter lim="800000"/>
            <a:headEnd len="sm" w="sm" type="none"/>
            <a:tailEnd len="lg" w="lg" type="oval"/>
          </a:ln>
          <a:effectLst>
            <a:outerShdw blurRad="200025" rotWithShape="0" algn="bl" dir="5400000" dist="114300">
              <a:srgbClr val="000000">
                <a:alpha val="50000"/>
              </a:srgbClr>
            </a:outerShdw>
          </a:effectLst>
        </p:spPr>
      </p:cxnSp>
      <p:cxnSp>
        <p:nvCxnSpPr>
          <p:cNvPr id="312" name="Shape 312"/>
          <p:cNvCxnSpPr>
            <a:stCxn id="306" idx="4"/>
          </p:cNvCxnSpPr>
          <p:nvPr/>
        </p:nvCxnSpPr>
        <p:spPr>
          <a:xfrm>
            <a:off x="7716254" y="2719868"/>
            <a:ext cx="0" cy="600600"/>
          </a:xfrm>
          <a:prstGeom prst="straightConnector1">
            <a:avLst/>
          </a:prstGeom>
          <a:noFill/>
          <a:ln cap="flat" cmpd="sng" w="9525">
            <a:solidFill>
              <a:srgbClr val="A2B969"/>
            </a:solidFill>
            <a:prstDash val="dash"/>
            <a:miter lim="800000"/>
            <a:headEnd len="sm" w="sm" type="none"/>
            <a:tailEnd len="lg" w="lg" type="oval"/>
          </a:ln>
          <a:effectLst>
            <a:outerShdw blurRad="200025" rotWithShape="0" algn="bl" dir="5400000" dist="114300">
              <a:srgbClr val="000000">
                <a:alpha val="50000"/>
              </a:srgbClr>
            </a:outerShdw>
          </a:effectLst>
        </p:spPr>
      </p:cxnSp>
      <p:pic>
        <p:nvPicPr>
          <p:cNvPr descr="Handshake" id="313" name="Shape 313"/>
          <p:cNvPicPr preferRelativeResize="0"/>
          <p:nvPr/>
        </p:nvPicPr>
        <p:blipFill rotWithShape="1">
          <a:blip r:embed="rId3">
            <a:alphaModFix/>
          </a:blip>
          <a:srcRect b="0" l="0" r="0" t="0"/>
          <a:stretch/>
        </p:blipFill>
        <p:spPr>
          <a:xfrm>
            <a:off x="1187346" y="3063245"/>
            <a:ext cx="483007" cy="514351"/>
          </a:xfrm>
          <a:prstGeom prst="rect">
            <a:avLst/>
          </a:prstGeom>
          <a:noFill/>
          <a:ln>
            <a:noFill/>
          </a:ln>
          <a:effectLst>
            <a:outerShdw blurRad="200025" rotWithShape="0" algn="bl" dir="5400000" dist="114300">
              <a:srgbClr val="000000">
                <a:alpha val="50000"/>
              </a:srgbClr>
            </a:outerShdw>
          </a:effectLst>
        </p:spPr>
      </p:pic>
      <p:pic>
        <p:nvPicPr>
          <p:cNvPr descr="Stopwatch" id="314" name="Shape 314"/>
          <p:cNvPicPr preferRelativeResize="0"/>
          <p:nvPr/>
        </p:nvPicPr>
        <p:blipFill rotWithShape="1">
          <a:blip r:embed="rId4">
            <a:alphaModFix/>
          </a:blip>
          <a:srcRect b="0" l="0" r="0" t="0"/>
          <a:stretch/>
        </p:blipFill>
        <p:spPr>
          <a:xfrm>
            <a:off x="4955491" y="2063170"/>
            <a:ext cx="483007" cy="514351"/>
          </a:xfrm>
          <a:prstGeom prst="rect">
            <a:avLst/>
          </a:prstGeom>
          <a:noFill/>
          <a:ln>
            <a:noFill/>
          </a:ln>
          <a:effectLst>
            <a:outerShdw blurRad="200025" rotWithShape="0" algn="bl" dir="5400000" dist="114300">
              <a:srgbClr val="000000">
                <a:alpha val="50000"/>
              </a:srgbClr>
            </a:outerShdw>
          </a:effectLst>
        </p:spPr>
      </p:pic>
      <p:pic>
        <p:nvPicPr>
          <p:cNvPr descr="Gauge" id="315" name="Shape 315"/>
          <p:cNvPicPr preferRelativeResize="0"/>
          <p:nvPr/>
        </p:nvPicPr>
        <p:blipFill rotWithShape="1">
          <a:blip r:embed="rId5">
            <a:alphaModFix/>
          </a:blip>
          <a:srcRect b="0" l="0" r="0" t="0"/>
          <a:stretch/>
        </p:blipFill>
        <p:spPr>
          <a:xfrm>
            <a:off x="2443249" y="2033403"/>
            <a:ext cx="483007" cy="514351"/>
          </a:xfrm>
          <a:prstGeom prst="rect">
            <a:avLst/>
          </a:prstGeom>
          <a:noFill/>
          <a:ln>
            <a:noFill/>
          </a:ln>
          <a:effectLst>
            <a:outerShdw blurRad="200025" rotWithShape="0" algn="bl" dir="5400000" dist="114300">
              <a:srgbClr val="000000">
                <a:alpha val="50000"/>
              </a:srgbClr>
            </a:outerShdw>
          </a:effectLst>
        </p:spPr>
      </p:pic>
      <p:pic>
        <p:nvPicPr>
          <p:cNvPr descr="Bar chart" id="316" name="Shape 316"/>
          <p:cNvPicPr preferRelativeResize="0"/>
          <p:nvPr/>
        </p:nvPicPr>
        <p:blipFill rotWithShape="1">
          <a:blip r:embed="rId6">
            <a:alphaModFix/>
          </a:blip>
          <a:srcRect b="0" l="0" r="0" t="0"/>
          <a:stretch/>
        </p:blipFill>
        <p:spPr>
          <a:xfrm>
            <a:off x="3705144" y="3063253"/>
            <a:ext cx="483007" cy="514351"/>
          </a:xfrm>
          <a:prstGeom prst="rect">
            <a:avLst/>
          </a:prstGeom>
          <a:noFill/>
          <a:ln>
            <a:noFill/>
          </a:ln>
          <a:effectLst>
            <a:outerShdw blurRad="200025" rotWithShape="0" algn="bl" dir="5400000" dist="114300">
              <a:srgbClr val="000000">
                <a:alpha val="50000"/>
              </a:srgbClr>
            </a:outerShdw>
          </a:effectLst>
        </p:spPr>
      </p:pic>
      <p:pic>
        <p:nvPicPr>
          <p:cNvPr descr="Shopping cart" id="317" name="Shape 317"/>
          <p:cNvPicPr preferRelativeResize="0"/>
          <p:nvPr/>
        </p:nvPicPr>
        <p:blipFill rotWithShape="1">
          <a:blip r:embed="rId7">
            <a:alphaModFix/>
          </a:blip>
          <a:srcRect b="0" l="0" r="0" t="0"/>
          <a:stretch/>
        </p:blipFill>
        <p:spPr>
          <a:xfrm>
            <a:off x="7470449" y="2060100"/>
            <a:ext cx="483007" cy="514351"/>
          </a:xfrm>
          <a:prstGeom prst="rect">
            <a:avLst/>
          </a:prstGeom>
          <a:noFill/>
          <a:ln>
            <a:noFill/>
          </a:ln>
          <a:effectLst>
            <a:outerShdw blurRad="200025" rotWithShape="0" algn="bl" dir="5400000" dist="114300">
              <a:srgbClr val="000000">
                <a:alpha val="50000"/>
              </a:srgbClr>
            </a:outerShdw>
          </a:effectLst>
        </p:spPr>
      </p:pic>
      <p:pic>
        <p:nvPicPr>
          <p:cNvPr descr="Rocket" id="318" name="Shape 318"/>
          <p:cNvPicPr preferRelativeResize="0"/>
          <p:nvPr/>
        </p:nvPicPr>
        <p:blipFill rotWithShape="1">
          <a:blip r:embed="rId8">
            <a:alphaModFix/>
          </a:blip>
          <a:srcRect b="0" l="0" r="0" t="0"/>
          <a:stretch/>
        </p:blipFill>
        <p:spPr>
          <a:xfrm>
            <a:off x="6217317" y="3107928"/>
            <a:ext cx="483007" cy="514351"/>
          </a:xfrm>
          <a:prstGeom prst="rect">
            <a:avLst/>
          </a:prstGeom>
          <a:noFill/>
          <a:ln>
            <a:noFill/>
          </a:ln>
          <a:effectLst>
            <a:outerShdw blurRad="200025" rotWithShape="0" algn="bl" dir="5400000" dist="114300">
              <a:srgbClr val="000000">
                <a:alpha val="50000"/>
              </a:srgbClr>
            </a:outerShdw>
          </a:effectLst>
        </p:spPr>
      </p:pic>
      <p:grpSp>
        <p:nvGrpSpPr>
          <p:cNvPr id="319" name="Shape 319"/>
          <p:cNvGrpSpPr/>
          <p:nvPr/>
        </p:nvGrpSpPr>
        <p:grpSpPr>
          <a:xfrm>
            <a:off x="2015419" y="3407744"/>
            <a:ext cx="1341915" cy="1037326"/>
            <a:chOff x="332936" y="2596988"/>
            <a:chExt cx="2937000" cy="1844136"/>
          </a:xfrm>
        </p:grpSpPr>
        <p:sp>
          <p:nvSpPr>
            <p:cNvPr id="320" name="Shape 320"/>
            <p:cNvSpPr txBox="1"/>
            <p:nvPr/>
          </p:nvSpPr>
          <p:spPr>
            <a:xfrm>
              <a:off x="332936" y="2596988"/>
              <a:ext cx="2937000" cy="492300"/>
            </a:xfrm>
            <a:prstGeom prst="rect">
              <a:avLst/>
            </a:prstGeom>
            <a:noFill/>
            <a:ln>
              <a:noFill/>
            </a:ln>
            <a:effectLst>
              <a:outerShdw blurRad="200025" rotWithShape="0" algn="bl" dir="5400000" dist="114300">
                <a:srgbClr val="000000">
                  <a:alpha val="50000"/>
                </a:srgbClr>
              </a:outerShdw>
            </a:effectLst>
          </p:spPr>
          <p:txBody>
            <a:bodyPr anchorCtr="0" anchor="b" bIns="45700" lIns="0" spcFirstLastPara="1" rIns="0" wrap="square" tIns="45700">
              <a:noAutofit/>
            </a:bodyPr>
            <a:lstStyle/>
            <a:p>
              <a:pPr indent="0" lvl="0" marL="0" marR="0" rtl="0" algn="ctr">
                <a:spcBef>
                  <a:spcPts val="0"/>
                </a:spcBef>
                <a:spcAft>
                  <a:spcPts val="0"/>
                </a:spcAft>
                <a:buNone/>
              </a:pPr>
              <a:r>
                <a:rPr b="1" lang="en-GB" sz="1100">
                  <a:latin typeface="Source Sans Pro"/>
                  <a:ea typeface="Source Sans Pro"/>
                  <a:cs typeface="Source Sans Pro"/>
                  <a:sym typeface="Source Sans Pro"/>
                </a:rPr>
                <a:t>Bash Scripting</a:t>
              </a:r>
              <a:endParaRPr sz="1100">
                <a:latin typeface="Source Sans Pro"/>
                <a:ea typeface="Source Sans Pro"/>
                <a:cs typeface="Source Sans Pro"/>
                <a:sym typeface="Source Sans Pro"/>
              </a:endParaRPr>
            </a:p>
          </p:txBody>
        </p:sp>
        <p:sp>
          <p:nvSpPr>
            <p:cNvPr id="321" name="Shape 321"/>
            <p:cNvSpPr txBox="1"/>
            <p:nvPr/>
          </p:nvSpPr>
          <p:spPr>
            <a:xfrm>
              <a:off x="340732" y="3086924"/>
              <a:ext cx="2929200" cy="1354200"/>
            </a:xfrm>
            <a:prstGeom prst="rect">
              <a:avLst/>
            </a:prstGeom>
            <a:noFill/>
            <a:ln>
              <a:noFill/>
            </a:ln>
            <a:effectLst>
              <a:outerShdw blurRad="200025" rotWithShape="0" algn="bl" dir="5400000" dist="114300">
                <a:srgbClr val="000000">
                  <a:alpha val="50000"/>
                </a:srgbClr>
              </a:outerShdw>
            </a:effectLst>
          </p:spPr>
          <p:txBody>
            <a:bodyPr anchorCtr="0" anchor="t" bIns="45700" lIns="0" spcFirstLastPara="1" rIns="0" wrap="square" tIns="45700">
              <a:noAutofit/>
            </a:bodyPr>
            <a:lstStyle/>
            <a:p>
              <a:pPr indent="0" lvl="0" marL="0" marR="0" rtl="0" algn="just">
                <a:spcBef>
                  <a:spcPts val="0"/>
                </a:spcBef>
                <a:spcAft>
                  <a:spcPts val="0"/>
                </a:spcAft>
                <a:buNone/>
              </a:pPr>
              <a:r>
                <a:rPr lang="en-GB" sz="1000">
                  <a:solidFill>
                    <a:srgbClr val="595959"/>
                  </a:solidFill>
                  <a:latin typeface="Calibri"/>
                  <a:ea typeface="Calibri"/>
                  <a:cs typeface="Calibri"/>
                  <a:sym typeface="Calibri"/>
                </a:rPr>
                <a:t>Wrote a little bit of bash script to glue different tool outputs together.</a:t>
              </a:r>
              <a:endParaRPr sz="1000">
                <a:solidFill>
                  <a:srgbClr val="595959"/>
                </a:solidFill>
                <a:latin typeface="Calibri"/>
                <a:ea typeface="Calibri"/>
                <a:cs typeface="Calibri"/>
                <a:sym typeface="Calibri"/>
              </a:endParaRPr>
            </a:p>
          </p:txBody>
        </p:sp>
      </p:grpSp>
      <p:grpSp>
        <p:nvGrpSpPr>
          <p:cNvPr id="322" name="Shape 322"/>
          <p:cNvGrpSpPr/>
          <p:nvPr/>
        </p:nvGrpSpPr>
        <p:grpSpPr>
          <a:xfrm>
            <a:off x="4567339" y="3622269"/>
            <a:ext cx="1343701" cy="1259372"/>
            <a:chOff x="413834" y="2978366"/>
            <a:chExt cx="2940909" cy="2238884"/>
          </a:xfrm>
        </p:grpSpPr>
        <p:sp>
          <p:nvSpPr>
            <p:cNvPr id="323" name="Shape 323"/>
            <p:cNvSpPr txBox="1"/>
            <p:nvPr/>
          </p:nvSpPr>
          <p:spPr>
            <a:xfrm>
              <a:off x="413834" y="2978366"/>
              <a:ext cx="2937000" cy="492300"/>
            </a:xfrm>
            <a:prstGeom prst="rect">
              <a:avLst/>
            </a:prstGeom>
            <a:noFill/>
            <a:ln>
              <a:noFill/>
            </a:ln>
            <a:effectLst>
              <a:outerShdw blurRad="200025" rotWithShape="0" algn="bl" dir="5400000" dist="114300">
                <a:srgbClr val="000000">
                  <a:alpha val="50000"/>
                </a:srgbClr>
              </a:outerShdw>
            </a:effectLst>
          </p:spPr>
          <p:txBody>
            <a:bodyPr anchorCtr="0" anchor="b" bIns="45700" lIns="0" spcFirstLastPara="1" rIns="0" wrap="square" tIns="45700">
              <a:noAutofit/>
            </a:bodyPr>
            <a:lstStyle/>
            <a:p>
              <a:pPr indent="0" lvl="0" marL="0" marR="0" rtl="0" algn="ctr">
                <a:spcBef>
                  <a:spcPts val="0"/>
                </a:spcBef>
                <a:spcAft>
                  <a:spcPts val="0"/>
                </a:spcAft>
                <a:buNone/>
              </a:pPr>
              <a:r>
                <a:rPr b="1" lang="en-GB" sz="1100">
                  <a:latin typeface="Source Sans Pro"/>
                  <a:ea typeface="Source Sans Pro"/>
                  <a:cs typeface="Source Sans Pro"/>
                  <a:sym typeface="Source Sans Pro"/>
                </a:rPr>
                <a:t>Galaxy Tool Development &amp; Deployment</a:t>
              </a:r>
              <a:endParaRPr sz="1100">
                <a:latin typeface="Source Sans Pro"/>
                <a:ea typeface="Source Sans Pro"/>
                <a:cs typeface="Source Sans Pro"/>
                <a:sym typeface="Source Sans Pro"/>
              </a:endParaRPr>
            </a:p>
          </p:txBody>
        </p:sp>
        <p:sp>
          <p:nvSpPr>
            <p:cNvPr id="324" name="Shape 324"/>
            <p:cNvSpPr txBox="1"/>
            <p:nvPr/>
          </p:nvSpPr>
          <p:spPr>
            <a:xfrm>
              <a:off x="417744" y="3474549"/>
              <a:ext cx="2937000" cy="1742700"/>
            </a:xfrm>
            <a:prstGeom prst="rect">
              <a:avLst/>
            </a:prstGeom>
            <a:noFill/>
            <a:ln>
              <a:noFill/>
            </a:ln>
            <a:effectLst>
              <a:outerShdw blurRad="200025" rotWithShape="0" algn="bl" dir="5400000" dist="114300">
                <a:srgbClr val="000000">
                  <a:alpha val="50000"/>
                </a:srgbClr>
              </a:outerShdw>
            </a:effectLst>
          </p:spPr>
          <p:txBody>
            <a:bodyPr anchorCtr="0" anchor="t" bIns="45700" lIns="0" spcFirstLastPara="1" rIns="0" wrap="square" tIns="45700">
              <a:noAutofit/>
            </a:bodyPr>
            <a:lstStyle/>
            <a:p>
              <a:pPr indent="0" lvl="0" marL="0" marR="0" rtl="0" algn="just">
                <a:spcBef>
                  <a:spcPts val="0"/>
                </a:spcBef>
                <a:spcAft>
                  <a:spcPts val="0"/>
                </a:spcAft>
                <a:buNone/>
              </a:pPr>
              <a:r>
                <a:rPr lang="en-GB" sz="1000">
                  <a:solidFill>
                    <a:srgbClr val="595959"/>
                  </a:solidFill>
                  <a:latin typeface="Calibri"/>
                  <a:ea typeface="Calibri"/>
                  <a:cs typeface="Calibri"/>
                  <a:sym typeface="Calibri"/>
                </a:rPr>
                <a:t>Develop Galaxy Tool Wrappers for  tools non-existing in the Galaxy Toolshed. Deploy and publish the tools for the community.</a:t>
              </a:r>
              <a:endParaRPr sz="1000">
                <a:solidFill>
                  <a:srgbClr val="595959"/>
                </a:solidFill>
                <a:latin typeface="Calibri"/>
                <a:ea typeface="Calibri"/>
                <a:cs typeface="Calibri"/>
                <a:sym typeface="Calibri"/>
              </a:endParaRPr>
            </a:p>
          </p:txBody>
        </p:sp>
      </p:grpSp>
      <p:grpSp>
        <p:nvGrpSpPr>
          <p:cNvPr id="325" name="Shape 325"/>
          <p:cNvGrpSpPr/>
          <p:nvPr/>
        </p:nvGrpSpPr>
        <p:grpSpPr>
          <a:xfrm>
            <a:off x="7045335" y="3407744"/>
            <a:ext cx="1341915" cy="1037326"/>
            <a:chOff x="332936" y="2596988"/>
            <a:chExt cx="2937000" cy="1844136"/>
          </a:xfrm>
        </p:grpSpPr>
        <p:sp>
          <p:nvSpPr>
            <p:cNvPr id="326" name="Shape 326"/>
            <p:cNvSpPr txBox="1"/>
            <p:nvPr/>
          </p:nvSpPr>
          <p:spPr>
            <a:xfrm>
              <a:off x="332936" y="2596988"/>
              <a:ext cx="2937000" cy="492300"/>
            </a:xfrm>
            <a:prstGeom prst="rect">
              <a:avLst/>
            </a:prstGeom>
            <a:noFill/>
            <a:ln>
              <a:noFill/>
            </a:ln>
            <a:effectLst>
              <a:outerShdw blurRad="200025" rotWithShape="0" algn="bl" dir="5400000" dist="114300">
                <a:srgbClr val="000000">
                  <a:alpha val="50000"/>
                </a:srgbClr>
              </a:outerShdw>
            </a:effectLst>
          </p:spPr>
          <p:txBody>
            <a:bodyPr anchorCtr="0" anchor="b" bIns="45700" lIns="0" spcFirstLastPara="1" rIns="0" wrap="square" tIns="45700">
              <a:noAutofit/>
            </a:bodyPr>
            <a:lstStyle/>
            <a:p>
              <a:pPr indent="0" lvl="0" marL="0" marR="0" rtl="0" algn="ctr">
                <a:spcBef>
                  <a:spcPts val="0"/>
                </a:spcBef>
                <a:spcAft>
                  <a:spcPts val="0"/>
                </a:spcAft>
                <a:buNone/>
              </a:pPr>
              <a:r>
                <a:rPr b="1" lang="en-GB" sz="1100">
                  <a:latin typeface="Source Sans Pro"/>
                  <a:ea typeface="Source Sans Pro"/>
                  <a:cs typeface="Source Sans Pro"/>
                  <a:sym typeface="Source Sans Pro"/>
                </a:rPr>
                <a:t>Evaluation of the Results</a:t>
              </a:r>
              <a:endParaRPr sz="1100">
                <a:latin typeface="Source Sans Pro"/>
                <a:ea typeface="Source Sans Pro"/>
                <a:cs typeface="Source Sans Pro"/>
                <a:sym typeface="Source Sans Pro"/>
              </a:endParaRPr>
            </a:p>
          </p:txBody>
        </p:sp>
        <p:sp>
          <p:nvSpPr>
            <p:cNvPr id="327" name="Shape 327"/>
            <p:cNvSpPr txBox="1"/>
            <p:nvPr/>
          </p:nvSpPr>
          <p:spPr>
            <a:xfrm>
              <a:off x="340732" y="3086924"/>
              <a:ext cx="2929200" cy="1354200"/>
            </a:xfrm>
            <a:prstGeom prst="rect">
              <a:avLst/>
            </a:prstGeom>
            <a:noFill/>
            <a:ln>
              <a:noFill/>
            </a:ln>
            <a:effectLst>
              <a:outerShdw blurRad="200025" rotWithShape="0" algn="bl" dir="5400000" dist="114300">
                <a:srgbClr val="000000">
                  <a:alpha val="50000"/>
                </a:srgbClr>
              </a:outerShdw>
            </a:effectLst>
          </p:spPr>
          <p:txBody>
            <a:bodyPr anchorCtr="0" anchor="t" bIns="45700" lIns="0" spcFirstLastPara="1" rIns="0" wrap="square" tIns="45700">
              <a:noAutofit/>
            </a:bodyPr>
            <a:lstStyle/>
            <a:p>
              <a:pPr indent="0" lvl="0" marL="0" marR="0" rtl="0" algn="just">
                <a:spcBef>
                  <a:spcPts val="0"/>
                </a:spcBef>
                <a:spcAft>
                  <a:spcPts val="0"/>
                </a:spcAft>
                <a:buNone/>
              </a:pPr>
              <a:r>
                <a:rPr lang="en-GB" sz="1000">
                  <a:solidFill>
                    <a:srgbClr val="595959"/>
                  </a:solidFill>
                  <a:latin typeface="Calibri"/>
                  <a:ea typeface="Calibri"/>
                  <a:cs typeface="Calibri"/>
                  <a:sym typeface="Calibri"/>
                </a:rPr>
                <a:t>Run through dataset and compare results to the bash script pipeline for validation.</a:t>
              </a:r>
              <a:endParaRPr sz="1000">
                <a:solidFill>
                  <a:srgbClr val="595959"/>
                </a:solidFill>
                <a:latin typeface="Calibri"/>
                <a:ea typeface="Calibri"/>
                <a:cs typeface="Calibri"/>
                <a:sym typeface="Calibri"/>
              </a:endParaRPr>
            </a:p>
          </p:txBody>
        </p:sp>
      </p:grpSp>
      <p:grpSp>
        <p:nvGrpSpPr>
          <p:cNvPr id="328" name="Shape 328"/>
          <p:cNvGrpSpPr/>
          <p:nvPr/>
        </p:nvGrpSpPr>
        <p:grpSpPr>
          <a:xfrm>
            <a:off x="757940" y="1214448"/>
            <a:ext cx="1341915" cy="1037326"/>
            <a:chOff x="332936" y="2596988"/>
            <a:chExt cx="2937000" cy="1844135"/>
          </a:xfrm>
        </p:grpSpPr>
        <p:sp>
          <p:nvSpPr>
            <p:cNvPr id="329" name="Shape 329"/>
            <p:cNvSpPr txBox="1"/>
            <p:nvPr/>
          </p:nvSpPr>
          <p:spPr>
            <a:xfrm>
              <a:off x="332936" y="2596988"/>
              <a:ext cx="2937000" cy="492300"/>
            </a:xfrm>
            <a:prstGeom prst="rect">
              <a:avLst/>
            </a:prstGeom>
            <a:noFill/>
            <a:ln>
              <a:noFill/>
            </a:ln>
            <a:effectLst>
              <a:outerShdw blurRad="200025" rotWithShape="0" algn="bl" dir="5400000" dist="114300">
                <a:srgbClr val="000000">
                  <a:alpha val="50000"/>
                </a:srgbClr>
              </a:outerShdw>
            </a:effectLst>
          </p:spPr>
          <p:txBody>
            <a:bodyPr anchorCtr="0" anchor="b" bIns="45700" lIns="0" spcFirstLastPara="1" rIns="0" wrap="square" tIns="45700">
              <a:noAutofit/>
            </a:bodyPr>
            <a:lstStyle/>
            <a:p>
              <a:pPr indent="0" lvl="0" marL="0" marR="0" rtl="0" algn="ctr">
                <a:spcBef>
                  <a:spcPts val="0"/>
                </a:spcBef>
                <a:spcAft>
                  <a:spcPts val="0"/>
                </a:spcAft>
                <a:buNone/>
              </a:pPr>
              <a:r>
                <a:rPr b="1" lang="en-GB" sz="1100">
                  <a:latin typeface="Source Sans Pro"/>
                  <a:ea typeface="Source Sans Pro"/>
                  <a:cs typeface="Source Sans Pro"/>
                  <a:sym typeface="Source Sans Pro"/>
                </a:rPr>
                <a:t>Collected Data</a:t>
              </a:r>
              <a:endParaRPr sz="1100">
                <a:latin typeface="Source Sans Pro"/>
                <a:ea typeface="Source Sans Pro"/>
                <a:cs typeface="Source Sans Pro"/>
                <a:sym typeface="Source Sans Pro"/>
              </a:endParaRPr>
            </a:p>
          </p:txBody>
        </p:sp>
        <p:sp>
          <p:nvSpPr>
            <p:cNvPr id="330" name="Shape 330"/>
            <p:cNvSpPr txBox="1"/>
            <p:nvPr/>
          </p:nvSpPr>
          <p:spPr>
            <a:xfrm>
              <a:off x="340732" y="3086923"/>
              <a:ext cx="2929200" cy="1354200"/>
            </a:xfrm>
            <a:prstGeom prst="rect">
              <a:avLst/>
            </a:prstGeom>
            <a:noFill/>
            <a:ln>
              <a:noFill/>
            </a:ln>
            <a:effectLst>
              <a:outerShdw blurRad="200025" rotWithShape="0" algn="bl" dir="5400000" dist="114300">
                <a:srgbClr val="000000">
                  <a:alpha val="50000"/>
                </a:srgbClr>
              </a:outerShdw>
            </a:effectLst>
          </p:spPr>
          <p:txBody>
            <a:bodyPr anchorCtr="0" anchor="t" bIns="45700" lIns="0" spcFirstLastPara="1" rIns="0" wrap="square" tIns="45700">
              <a:noAutofit/>
            </a:bodyPr>
            <a:lstStyle/>
            <a:p>
              <a:pPr indent="0" lvl="0" marL="0" marR="0" rtl="0" algn="just">
                <a:spcBef>
                  <a:spcPts val="0"/>
                </a:spcBef>
                <a:spcAft>
                  <a:spcPts val="0"/>
                </a:spcAft>
                <a:buNone/>
              </a:pPr>
              <a:r>
                <a:rPr lang="en-GB" sz="1000">
                  <a:solidFill>
                    <a:srgbClr val="595959"/>
                  </a:solidFill>
                  <a:latin typeface="Calibri"/>
                  <a:ea typeface="Calibri"/>
                  <a:cs typeface="Calibri"/>
                  <a:sym typeface="Calibri"/>
                </a:rPr>
                <a:t>Collected FASTQ files from all the sources, primary from the file system. Great to have metadata associated to it.</a:t>
              </a:r>
              <a:endParaRPr sz="1000">
                <a:solidFill>
                  <a:srgbClr val="595959"/>
                </a:solidFill>
                <a:latin typeface="Calibri"/>
                <a:ea typeface="Calibri"/>
                <a:cs typeface="Calibri"/>
                <a:sym typeface="Calibri"/>
              </a:endParaRPr>
            </a:p>
          </p:txBody>
        </p:sp>
      </p:grpSp>
      <p:grpSp>
        <p:nvGrpSpPr>
          <p:cNvPr id="331" name="Shape 331"/>
          <p:cNvGrpSpPr/>
          <p:nvPr/>
        </p:nvGrpSpPr>
        <p:grpSpPr>
          <a:xfrm>
            <a:off x="3235552" y="1312717"/>
            <a:ext cx="1568064" cy="980343"/>
            <a:chOff x="332936" y="2596988"/>
            <a:chExt cx="2937000" cy="1844136"/>
          </a:xfrm>
        </p:grpSpPr>
        <p:sp>
          <p:nvSpPr>
            <p:cNvPr id="332" name="Shape 332"/>
            <p:cNvSpPr txBox="1"/>
            <p:nvPr/>
          </p:nvSpPr>
          <p:spPr>
            <a:xfrm>
              <a:off x="332936" y="2596988"/>
              <a:ext cx="2937000" cy="492300"/>
            </a:xfrm>
            <a:prstGeom prst="rect">
              <a:avLst/>
            </a:prstGeom>
            <a:noFill/>
            <a:ln>
              <a:noFill/>
            </a:ln>
            <a:effectLst>
              <a:outerShdw blurRad="200025" rotWithShape="0" algn="bl" dir="5400000" dist="114300">
                <a:srgbClr val="000000">
                  <a:alpha val="50000"/>
                </a:srgbClr>
              </a:outerShdw>
            </a:effectLst>
          </p:spPr>
          <p:txBody>
            <a:bodyPr anchorCtr="0" anchor="b" bIns="45700" lIns="0" spcFirstLastPara="1" rIns="0" wrap="square" tIns="45700">
              <a:noAutofit/>
            </a:bodyPr>
            <a:lstStyle/>
            <a:p>
              <a:pPr indent="0" lvl="0" marL="0" marR="0" rtl="0" algn="ctr">
                <a:spcBef>
                  <a:spcPts val="0"/>
                </a:spcBef>
                <a:spcAft>
                  <a:spcPts val="0"/>
                </a:spcAft>
                <a:buNone/>
              </a:pPr>
              <a:r>
                <a:rPr b="1" lang="en-GB" sz="1100">
                  <a:latin typeface="Source Sans Pro"/>
                  <a:ea typeface="Source Sans Pro"/>
                  <a:cs typeface="Source Sans Pro"/>
                  <a:sym typeface="Source Sans Pro"/>
                </a:rPr>
                <a:t>Install and Configure Local Galaxy (Deployment)</a:t>
              </a:r>
              <a:endParaRPr sz="1100">
                <a:latin typeface="Source Sans Pro"/>
                <a:ea typeface="Source Sans Pro"/>
                <a:cs typeface="Source Sans Pro"/>
                <a:sym typeface="Source Sans Pro"/>
              </a:endParaRPr>
            </a:p>
          </p:txBody>
        </p:sp>
        <p:sp>
          <p:nvSpPr>
            <p:cNvPr id="333" name="Shape 333"/>
            <p:cNvSpPr txBox="1"/>
            <p:nvPr/>
          </p:nvSpPr>
          <p:spPr>
            <a:xfrm>
              <a:off x="340732" y="3086924"/>
              <a:ext cx="2929200" cy="1354200"/>
            </a:xfrm>
            <a:prstGeom prst="rect">
              <a:avLst/>
            </a:prstGeom>
            <a:noFill/>
            <a:ln>
              <a:noFill/>
            </a:ln>
            <a:effectLst>
              <a:outerShdw blurRad="200025" rotWithShape="0" algn="bl" dir="5400000" dist="114300">
                <a:srgbClr val="000000">
                  <a:alpha val="50000"/>
                </a:srgbClr>
              </a:outerShdw>
            </a:effectLst>
          </p:spPr>
          <p:txBody>
            <a:bodyPr anchorCtr="0" anchor="t" bIns="45700" lIns="0" spcFirstLastPara="1" rIns="0" wrap="square" tIns="45700">
              <a:noAutofit/>
            </a:bodyPr>
            <a:lstStyle/>
            <a:p>
              <a:pPr indent="0" lvl="0" marL="0" marR="0" rtl="0" algn="just">
                <a:spcBef>
                  <a:spcPts val="0"/>
                </a:spcBef>
                <a:spcAft>
                  <a:spcPts val="0"/>
                </a:spcAft>
                <a:buNone/>
              </a:pPr>
              <a:r>
                <a:rPr lang="en-GB" sz="1000">
                  <a:solidFill>
                    <a:srgbClr val="595959"/>
                  </a:solidFill>
                  <a:latin typeface="Calibri"/>
                  <a:ea typeface="Calibri"/>
                  <a:cs typeface="Calibri"/>
                  <a:sym typeface="Calibri"/>
                </a:rPr>
                <a:t>Installed Galaxy locally for development and deployed Galaxy for deployment purposes.</a:t>
              </a:r>
              <a:endParaRPr sz="1000">
                <a:solidFill>
                  <a:srgbClr val="595959"/>
                </a:solidFill>
                <a:latin typeface="Calibri"/>
                <a:ea typeface="Calibri"/>
                <a:cs typeface="Calibri"/>
                <a:sym typeface="Calibri"/>
              </a:endParaRPr>
            </a:p>
          </p:txBody>
        </p:sp>
      </p:grpSp>
      <p:grpSp>
        <p:nvGrpSpPr>
          <p:cNvPr id="334" name="Shape 334"/>
          <p:cNvGrpSpPr/>
          <p:nvPr/>
        </p:nvGrpSpPr>
        <p:grpSpPr>
          <a:xfrm>
            <a:off x="5787855" y="1214448"/>
            <a:ext cx="1341915" cy="1037326"/>
            <a:chOff x="332936" y="2596988"/>
            <a:chExt cx="2937000" cy="1844136"/>
          </a:xfrm>
        </p:grpSpPr>
        <p:sp>
          <p:nvSpPr>
            <p:cNvPr id="335" name="Shape 335"/>
            <p:cNvSpPr txBox="1"/>
            <p:nvPr/>
          </p:nvSpPr>
          <p:spPr>
            <a:xfrm>
              <a:off x="332936" y="2596988"/>
              <a:ext cx="2937000" cy="492300"/>
            </a:xfrm>
            <a:prstGeom prst="rect">
              <a:avLst/>
            </a:prstGeom>
            <a:noFill/>
            <a:ln>
              <a:noFill/>
            </a:ln>
            <a:effectLst>
              <a:outerShdw blurRad="200025" rotWithShape="0" algn="bl" dir="5400000" dist="114300">
                <a:srgbClr val="000000">
                  <a:alpha val="50000"/>
                </a:srgbClr>
              </a:outerShdw>
            </a:effectLst>
          </p:spPr>
          <p:txBody>
            <a:bodyPr anchorCtr="0" anchor="b" bIns="45700" lIns="0" spcFirstLastPara="1" rIns="0" wrap="square" tIns="45700">
              <a:noAutofit/>
            </a:bodyPr>
            <a:lstStyle/>
            <a:p>
              <a:pPr indent="0" lvl="0" marL="0" marR="0" rtl="0" algn="ctr">
                <a:spcBef>
                  <a:spcPts val="0"/>
                </a:spcBef>
                <a:spcAft>
                  <a:spcPts val="0"/>
                </a:spcAft>
                <a:buNone/>
              </a:pPr>
              <a:r>
                <a:rPr b="1" lang="en-GB" sz="1100">
                  <a:latin typeface="Source Sans Pro"/>
                  <a:ea typeface="Source Sans Pro"/>
                  <a:cs typeface="Source Sans Pro"/>
                  <a:sym typeface="Source Sans Pro"/>
                </a:rPr>
                <a:t>Workflow Construction</a:t>
              </a:r>
              <a:endParaRPr sz="1100">
                <a:latin typeface="Source Sans Pro"/>
                <a:ea typeface="Source Sans Pro"/>
                <a:cs typeface="Source Sans Pro"/>
                <a:sym typeface="Source Sans Pro"/>
              </a:endParaRPr>
            </a:p>
          </p:txBody>
        </p:sp>
        <p:sp>
          <p:nvSpPr>
            <p:cNvPr id="336" name="Shape 336"/>
            <p:cNvSpPr txBox="1"/>
            <p:nvPr/>
          </p:nvSpPr>
          <p:spPr>
            <a:xfrm>
              <a:off x="340732" y="3086924"/>
              <a:ext cx="2929200" cy="1354200"/>
            </a:xfrm>
            <a:prstGeom prst="rect">
              <a:avLst/>
            </a:prstGeom>
            <a:noFill/>
            <a:ln>
              <a:noFill/>
            </a:ln>
            <a:effectLst>
              <a:outerShdw blurRad="200025" rotWithShape="0" algn="bl" dir="5400000" dist="114300">
                <a:srgbClr val="000000">
                  <a:alpha val="50000"/>
                </a:srgbClr>
              </a:outerShdw>
            </a:effectLst>
          </p:spPr>
          <p:txBody>
            <a:bodyPr anchorCtr="0" anchor="t" bIns="45700" lIns="0" spcFirstLastPara="1" rIns="0" wrap="square" tIns="45700">
              <a:noAutofit/>
            </a:bodyPr>
            <a:lstStyle/>
            <a:p>
              <a:pPr indent="0" lvl="0" marL="0" marR="0" rtl="0" algn="just">
                <a:spcBef>
                  <a:spcPts val="0"/>
                </a:spcBef>
                <a:spcAft>
                  <a:spcPts val="0"/>
                </a:spcAft>
                <a:buNone/>
              </a:pPr>
              <a:r>
                <a:rPr lang="en-GB" sz="1000">
                  <a:solidFill>
                    <a:srgbClr val="595959"/>
                  </a:solidFill>
                  <a:latin typeface="Calibri"/>
                  <a:ea typeface="Calibri"/>
                  <a:cs typeface="Calibri"/>
                  <a:sym typeface="Calibri"/>
                </a:rPr>
                <a:t>Constructed the Galaxy Workflow through the Galaxy Workflow Editor.</a:t>
              </a:r>
              <a:endParaRPr sz="1000">
                <a:solidFill>
                  <a:srgbClr val="595959"/>
                </a:solidFill>
                <a:latin typeface="Calibri"/>
                <a:ea typeface="Calibri"/>
                <a:cs typeface="Calibri"/>
                <a:sym typeface="Calibri"/>
              </a:endParaRPr>
            </a:p>
          </p:txBody>
        </p:sp>
      </p:grpSp>
      <p:pic>
        <p:nvPicPr>
          <p:cNvPr id="337" name="Shape 337"/>
          <p:cNvPicPr preferRelativeResize="0"/>
          <p:nvPr/>
        </p:nvPicPr>
        <p:blipFill rotWithShape="1">
          <a:blip r:embed="rId9">
            <a:alphaModFix amt="90000"/>
          </a:blip>
          <a:srcRect b="25000" l="25000" r="25000" t="25000"/>
          <a:stretch/>
        </p:blipFill>
        <p:spPr>
          <a:xfrm>
            <a:off x="111125" y="4563825"/>
            <a:ext cx="519305" cy="519275"/>
          </a:xfrm>
          <a:prstGeom prst="rect">
            <a:avLst/>
          </a:prstGeom>
          <a:noFill/>
          <a:ln>
            <a:noFill/>
          </a:ln>
          <a:effectLst>
            <a:outerShdw blurRad="300038" rotWithShape="0" algn="bl" dir="5400000" dist="85725">
              <a:srgbClr val="000000">
                <a:alpha val="50000"/>
              </a:srgbClr>
            </a:outerShdw>
          </a:effectLst>
        </p:spPr>
      </p:pic>
      <p:pic>
        <p:nvPicPr>
          <p:cNvPr id="338" name="Shape 338"/>
          <p:cNvPicPr preferRelativeResize="0"/>
          <p:nvPr/>
        </p:nvPicPr>
        <p:blipFill>
          <a:blip r:embed="rId10">
            <a:alphaModFix amt="90000"/>
          </a:blip>
          <a:stretch>
            <a:fillRect/>
          </a:stretch>
        </p:blipFill>
        <p:spPr>
          <a:xfrm>
            <a:off x="4055150" y="4563926"/>
            <a:ext cx="654900" cy="519280"/>
          </a:xfrm>
          <a:prstGeom prst="rect">
            <a:avLst/>
          </a:prstGeom>
          <a:noFill/>
          <a:ln>
            <a:noFill/>
          </a:ln>
          <a:effectLst>
            <a:outerShdw blurRad="814388" rotWithShape="0" algn="bl" dir="5400000" dist="114300">
              <a:srgbClr val="000000">
                <a:alpha val="50000"/>
              </a:srgbClr>
            </a:outerShdw>
          </a:effectLst>
        </p:spPr>
      </p:pic>
      <p:pic>
        <p:nvPicPr>
          <p:cNvPr id="339" name="Shape 339"/>
          <p:cNvPicPr preferRelativeResize="0"/>
          <p:nvPr/>
        </p:nvPicPr>
        <p:blipFill>
          <a:blip r:embed="rId11">
            <a:alphaModFix amt="90000"/>
          </a:blip>
          <a:stretch>
            <a:fillRect/>
          </a:stretch>
        </p:blipFill>
        <p:spPr>
          <a:xfrm>
            <a:off x="8574882" y="4545475"/>
            <a:ext cx="442193" cy="519275"/>
          </a:xfrm>
          <a:prstGeom prst="rect">
            <a:avLst/>
          </a:prstGeom>
          <a:noFill/>
          <a:ln>
            <a:noFill/>
          </a:ln>
          <a:effectLst>
            <a:outerShdw blurRad="485775" rotWithShape="0" algn="bl" dir="5400000" dist="114300">
              <a:srgbClr val="000000">
                <a:alpha val="5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Shape 344"/>
          <p:cNvSpPr txBox="1"/>
          <p:nvPr>
            <p:ph type="ctrTitle"/>
          </p:nvPr>
        </p:nvSpPr>
        <p:spPr>
          <a:xfrm>
            <a:off x="309600" y="168800"/>
            <a:ext cx="8520600" cy="4515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b="1" lang="en-GB" sz="2400">
                <a:latin typeface="Source Sans Pro"/>
                <a:ea typeface="Source Sans Pro"/>
                <a:cs typeface="Source Sans Pro"/>
                <a:sym typeface="Source Sans Pro"/>
              </a:rPr>
              <a:t>Tool Development Process We Took</a:t>
            </a:r>
            <a:endParaRPr b="1" sz="2400">
              <a:latin typeface="Source Sans Pro"/>
              <a:ea typeface="Source Sans Pro"/>
              <a:cs typeface="Source Sans Pro"/>
              <a:sym typeface="Source Sans Pro"/>
            </a:endParaRPr>
          </a:p>
        </p:txBody>
      </p:sp>
      <p:cxnSp>
        <p:nvCxnSpPr>
          <p:cNvPr id="345" name="Shape 345"/>
          <p:cNvCxnSpPr>
            <a:stCxn id="346" idx="0"/>
          </p:cNvCxnSpPr>
          <p:nvPr/>
        </p:nvCxnSpPr>
        <p:spPr>
          <a:xfrm>
            <a:off x="4569901" y="852334"/>
            <a:ext cx="0" cy="3564600"/>
          </a:xfrm>
          <a:prstGeom prst="straightConnector1">
            <a:avLst/>
          </a:prstGeom>
          <a:noFill/>
          <a:ln cap="flat" cmpd="sng" w="38100">
            <a:solidFill>
              <a:srgbClr val="D3D3D3"/>
            </a:solidFill>
            <a:prstDash val="solid"/>
            <a:miter lim="800000"/>
            <a:headEnd len="sm" w="sm" type="none"/>
            <a:tailEnd len="sm" w="sm" type="none"/>
          </a:ln>
          <a:effectLst>
            <a:outerShdw blurRad="457200" rotWithShape="0" algn="bl" dir="5400000" dist="171450">
              <a:srgbClr val="000000">
                <a:alpha val="50000"/>
              </a:srgbClr>
            </a:outerShdw>
          </a:effectLst>
        </p:spPr>
      </p:cxnSp>
      <p:grpSp>
        <p:nvGrpSpPr>
          <p:cNvPr id="347" name="Shape 347"/>
          <p:cNvGrpSpPr/>
          <p:nvPr/>
        </p:nvGrpSpPr>
        <p:grpSpPr>
          <a:xfrm>
            <a:off x="1306542" y="852334"/>
            <a:ext cx="3523459" cy="1057079"/>
            <a:chOff x="528506" y="1593908"/>
            <a:chExt cx="3523459" cy="1409439"/>
          </a:xfrm>
        </p:grpSpPr>
        <p:sp>
          <p:nvSpPr>
            <p:cNvPr id="348" name="Shape 348"/>
            <p:cNvSpPr/>
            <p:nvPr/>
          </p:nvSpPr>
          <p:spPr>
            <a:xfrm>
              <a:off x="528506" y="1686187"/>
              <a:ext cx="3145800" cy="335700"/>
            </a:xfrm>
            <a:prstGeom prst="rect">
              <a:avLst/>
            </a:prstGeom>
            <a:solidFill>
              <a:srgbClr val="3A5C84"/>
            </a:solidFill>
            <a:ln>
              <a:noFill/>
            </a:ln>
            <a:effectLst>
              <a:outerShdw blurRad="457200" rotWithShape="0" algn="bl" dir="5400000" dist="171450">
                <a:srgbClr val="000000">
                  <a:alpha val="50000"/>
                </a:srgbClr>
              </a:outerShdw>
            </a:effectLst>
          </p:spPr>
          <p:txBody>
            <a:bodyPr anchorCtr="0" anchor="ctr" bIns="45700" lIns="320025" spcFirstLastPara="1" rIns="91425" wrap="square" tIns="45700">
              <a:noAutofit/>
            </a:bodyPr>
            <a:lstStyle/>
            <a:p>
              <a:pPr indent="0" lvl="0" marL="0" marR="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marR="0" rtl="0" algn="l">
                <a:spcBef>
                  <a:spcPts val="0"/>
                </a:spcBef>
                <a:spcAft>
                  <a:spcPts val="0"/>
                </a:spcAft>
                <a:buNone/>
              </a:pPr>
              <a:r>
                <a:rPr b="1" lang="en-GB" sz="1200">
                  <a:solidFill>
                    <a:schemeClr val="lt1"/>
                  </a:solidFill>
                  <a:latin typeface="Calibri"/>
                  <a:ea typeface="Calibri"/>
                  <a:cs typeface="Calibri"/>
                  <a:sym typeface="Calibri"/>
                </a:rPr>
                <a:t>Publish the Tool to the Galaxy Toolshed</a:t>
              </a:r>
              <a:endParaRPr b="1" sz="1200">
                <a:solidFill>
                  <a:schemeClr val="lt1"/>
                </a:solidFill>
                <a:latin typeface="Calibri"/>
                <a:ea typeface="Calibri"/>
                <a:cs typeface="Calibri"/>
                <a:sym typeface="Calibri"/>
              </a:endParaRPr>
            </a:p>
            <a:p>
              <a:pPr indent="0" lvl="0" marL="0" marR="0" rtl="0" algn="l">
                <a:spcBef>
                  <a:spcPts val="0"/>
                </a:spcBef>
                <a:spcAft>
                  <a:spcPts val="0"/>
                </a:spcAft>
                <a:buNone/>
              </a:pPr>
              <a:r>
                <a:t/>
              </a:r>
              <a:endParaRPr b="1" sz="1200">
                <a:solidFill>
                  <a:srgbClr val="FFFFFF"/>
                </a:solidFill>
                <a:latin typeface="Calibri"/>
                <a:ea typeface="Calibri"/>
                <a:cs typeface="Calibri"/>
                <a:sym typeface="Calibri"/>
              </a:endParaRPr>
            </a:p>
          </p:txBody>
        </p:sp>
        <p:sp>
          <p:nvSpPr>
            <p:cNvPr id="346" name="Shape 346"/>
            <p:cNvSpPr/>
            <p:nvPr/>
          </p:nvSpPr>
          <p:spPr>
            <a:xfrm>
              <a:off x="3531765" y="1593908"/>
              <a:ext cx="520200" cy="520200"/>
            </a:xfrm>
            <a:prstGeom prst="ellipse">
              <a:avLst/>
            </a:prstGeom>
            <a:solidFill>
              <a:srgbClr val="FFFFFF"/>
            </a:solidFill>
            <a:ln cap="flat" cmpd="sng" w="38100">
              <a:solidFill>
                <a:srgbClr val="3A5C84"/>
              </a:solidFill>
              <a:prstDash val="solid"/>
              <a:miter lim="800000"/>
              <a:headEnd len="sm" w="sm" type="none"/>
              <a:tailEnd len="sm" w="sm" type="none"/>
            </a:ln>
            <a:effectLst>
              <a:outerShdw blurRad="457200" rotWithShape="0" algn="bl" dir="5400000" dist="1714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800">
                  <a:solidFill>
                    <a:srgbClr val="2B4563"/>
                  </a:solidFill>
                  <a:latin typeface="Calibri"/>
                  <a:ea typeface="Calibri"/>
                  <a:cs typeface="Calibri"/>
                  <a:sym typeface="Calibri"/>
                </a:rPr>
                <a:t>5</a:t>
              </a:r>
              <a:endParaRPr/>
            </a:p>
          </p:txBody>
        </p:sp>
        <p:sp>
          <p:nvSpPr>
            <p:cNvPr id="349" name="Shape 349"/>
            <p:cNvSpPr/>
            <p:nvPr/>
          </p:nvSpPr>
          <p:spPr>
            <a:xfrm flipH="1" rot="-5400000">
              <a:off x="532408" y="2017846"/>
              <a:ext cx="391200" cy="399000"/>
            </a:xfrm>
            <a:prstGeom prst="rtTriangle">
              <a:avLst/>
            </a:prstGeom>
            <a:solidFill>
              <a:srgbClr val="1C2E42"/>
            </a:solidFill>
            <a:ln>
              <a:noFill/>
            </a:ln>
            <a:effectLst>
              <a:outerShdw blurRad="457200" rotWithShape="0" algn="bl" dir="5400000" dist="1714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50" name="Shape 350"/>
            <p:cNvSpPr/>
            <p:nvPr/>
          </p:nvSpPr>
          <p:spPr>
            <a:xfrm>
              <a:off x="771787" y="2021747"/>
              <a:ext cx="2432700" cy="981600"/>
            </a:xfrm>
            <a:prstGeom prst="rect">
              <a:avLst/>
            </a:prstGeom>
            <a:solidFill>
              <a:srgbClr val="FFFFFF"/>
            </a:solidFill>
            <a:ln>
              <a:noFill/>
            </a:ln>
            <a:effectLst>
              <a:outerShdw blurRad="457200" rotWithShape="0" algn="tl" dir="2700000" dist="171450">
                <a:srgbClr val="000000">
                  <a:alpha val="40000"/>
                </a:srgbClr>
              </a:outerShdw>
            </a:effectLst>
          </p:spPr>
          <p:txBody>
            <a:bodyPr anchorCtr="0" anchor="t" bIns="45700" lIns="91425" spcFirstLastPara="1" rIns="91425" wrap="square" tIns="45700">
              <a:noAutofit/>
            </a:bodyPr>
            <a:lstStyle/>
            <a:p>
              <a:pPr indent="0" lvl="0" marL="0" marR="0" rtl="0" algn="just">
                <a:spcBef>
                  <a:spcPts val="0"/>
                </a:spcBef>
                <a:spcAft>
                  <a:spcPts val="0"/>
                </a:spcAft>
                <a:buNone/>
              </a:pPr>
              <a:r>
                <a:rPr lang="en-GB" sz="1000">
                  <a:solidFill>
                    <a:srgbClr val="595959"/>
                  </a:solidFill>
                  <a:latin typeface="Source Sans Pro"/>
                  <a:ea typeface="Source Sans Pro"/>
                  <a:cs typeface="Source Sans Pro"/>
                  <a:sym typeface="Source Sans Pro"/>
                </a:rPr>
                <a:t>Once you have evaluated the tool. Push the tool to the testtoolshed and later to the toolshed repo/registry.</a:t>
              </a:r>
              <a:endParaRPr sz="1000">
                <a:solidFill>
                  <a:srgbClr val="595959"/>
                </a:solidFill>
                <a:latin typeface="Source Sans Pro"/>
                <a:ea typeface="Source Sans Pro"/>
                <a:cs typeface="Source Sans Pro"/>
                <a:sym typeface="Source Sans Pro"/>
              </a:endParaRPr>
            </a:p>
          </p:txBody>
        </p:sp>
      </p:grpSp>
      <p:grpSp>
        <p:nvGrpSpPr>
          <p:cNvPr id="351" name="Shape 351"/>
          <p:cNvGrpSpPr/>
          <p:nvPr/>
        </p:nvGrpSpPr>
        <p:grpSpPr>
          <a:xfrm>
            <a:off x="1306542" y="2106161"/>
            <a:ext cx="3523459" cy="1057079"/>
            <a:chOff x="2833556" y="3055864"/>
            <a:chExt cx="3523459" cy="1409439"/>
          </a:xfrm>
        </p:grpSpPr>
        <p:sp>
          <p:nvSpPr>
            <p:cNvPr id="352" name="Shape 352"/>
            <p:cNvSpPr/>
            <p:nvPr/>
          </p:nvSpPr>
          <p:spPr>
            <a:xfrm>
              <a:off x="2833556" y="3148143"/>
              <a:ext cx="3145800" cy="335700"/>
            </a:xfrm>
            <a:prstGeom prst="rect">
              <a:avLst/>
            </a:prstGeom>
            <a:solidFill>
              <a:srgbClr val="4CC1EF"/>
            </a:solidFill>
            <a:ln>
              <a:noFill/>
            </a:ln>
            <a:effectLst>
              <a:outerShdw blurRad="457200" rotWithShape="0" algn="bl" dir="5400000" dist="171450">
                <a:srgbClr val="000000">
                  <a:alpha val="50000"/>
                </a:srgbClr>
              </a:outerShdw>
            </a:effectLst>
          </p:spPr>
          <p:txBody>
            <a:bodyPr anchorCtr="0" anchor="ctr" bIns="45700" lIns="320025" spcFirstLastPara="1" rIns="91425" wrap="square" tIns="45700">
              <a:noAutofit/>
            </a:bodyPr>
            <a:lstStyle/>
            <a:p>
              <a:pPr indent="0" lvl="0" marL="0" marR="0" rtl="0" algn="l">
                <a:spcBef>
                  <a:spcPts val="0"/>
                </a:spcBef>
                <a:spcAft>
                  <a:spcPts val="0"/>
                </a:spcAft>
                <a:buNone/>
              </a:pPr>
              <a:r>
                <a:rPr b="1" lang="en-GB" sz="1200">
                  <a:solidFill>
                    <a:srgbClr val="FFFFFF"/>
                  </a:solidFill>
                  <a:latin typeface="Calibri"/>
                  <a:ea typeface="Calibri"/>
                  <a:cs typeface="Calibri"/>
                  <a:sym typeface="Calibri"/>
                </a:rPr>
                <a:t>Build the Galaxy Wrapper with Planemo</a:t>
              </a:r>
              <a:endParaRPr b="1" sz="1200">
                <a:solidFill>
                  <a:srgbClr val="FFFFFF"/>
                </a:solidFill>
                <a:latin typeface="Calibri"/>
                <a:ea typeface="Calibri"/>
                <a:cs typeface="Calibri"/>
                <a:sym typeface="Calibri"/>
              </a:endParaRPr>
            </a:p>
          </p:txBody>
        </p:sp>
        <p:sp>
          <p:nvSpPr>
            <p:cNvPr id="353" name="Shape 353"/>
            <p:cNvSpPr/>
            <p:nvPr/>
          </p:nvSpPr>
          <p:spPr>
            <a:xfrm>
              <a:off x="5836815" y="3055864"/>
              <a:ext cx="520200" cy="520200"/>
            </a:xfrm>
            <a:prstGeom prst="ellipse">
              <a:avLst/>
            </a:prstGeom>
            <a:solidFill>
              <a:srgbClr val="FFFFFF"/>
            </a:solidFill>
            <a:ln cap="flat" cmpd="sng" w="38100">
              <a:solidFill>
                <a:srgbClr val="4CC1EF"/>
              </a:solidFill>
              <a:prstDash val="solid"/>
              <a:miter lim="800000"/>
              <a:headEnd len="sm" w="sm" type="none"/>
              <a:tailEnd len="sm" w="sm" type="none"/>
            </a:ln>
            <a:effectLst>
              <a:outerShdw blurRad="457200" rotWithShape="0" algn="bl" dir="5400000" dist="1714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800">
                  <a:solidFill>
                    <a:srgbClr val="13A1D8"/>
                  </a:solidFill>
                  <a:latin typeface="Calibri"/>
                  <a:ea typeface="Calibri"/>
                  <a:cs typeface="Calibri"/>
                  <a:sym typeface="Calibri"/>
                </a:rPr>
                <a:t>3</a:t>
              </a:r>
              <a:endParaRPr/>
            </a:p>
          </p:txBody>
        </p:sp>
        <p:sp>
          <p:nvSpPr>
            <p:cNvPr id="354" name="Shape 354"/>
            <p:cNvSpPr/>
            <p:nvPr/>
          </p:nvSpPr>
          <p:spPr>
            <a:xfrm flipH="1" rot="-5400000">
              <a:off x="2837457" y="3479802"/>
              <a:ext cx="391200" cy="399000"/>
            </a:xfrm>
            <a:prstGeom prst="rtTriangle">
              <a:avLst/>
            </a:prstGeom>
            <a:solidFill>
              <a:srgbClr val="0C6B90"/>
            </a:solidFill>
            <a:ln>
              <a:noFill/>
            </a:ln>
            <a:effectLst>
              <a:outerShdw blurRad="457200" rotWithShape="0" algn="bl" dir="5400000" dist="1714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55" name="Shape 355"/>
            <p:cNvSpPr/>
            <p:nvPr/>
          </p:nvSpPr>
          <p:spPr>
            <a:xfrm>
              <a:off x="3076837" y="3483703"/>
              <a:ext cx="2432700" cy="981600"/>
            </a:xfrm>
            <a:prstGeom prst="rect">
              <a:avLst/>
            </a:prstGeom>
            <a:solidFill>
              <a:srgbClr val="FFFFFF"/>
            </a:solidFill>
            <a:ln>
              <a:noFill/>
            </a:ln>
            <a:effectLst>
              <a:outerShdw blurRad="457200" rotWithShape="0" algn="tl" dir="2700000" dist="171450">
                <a:srgbClr val="000000">
                  <a:alpha val="40000"/>
                </a:srgbClr>
              </a:outerShdw>
            </a:effectLst>
          </p:spPr>
          <p:txBody>
            <a:bodyPr anchorCtr="0" anchor="t" bIns="45700" lIns="91425" spcFirstLastPara="1" rIns="91425" wrap="square" tIns="45700">
              <a:noAutofit/>
            </a:bodyPr>
            <a:lstStyle/>
            <a:p>
              <a:pPr indent="0" lvl="0" marL="0" marR="0" rtl="0" algn="just">
                <a:spcBef>
                  <a:spcPts val="0"/>
                </a:spcBef>
                <a:spcAft>
                  <a:spcPts val="0"/>
                </a:spcAft>
                <a:buNone/>
              </a:pPr>
              <a:r>
                <a:rPr lang="en-GB" sz="1000">
                  <a:solidFill>
                    <a:srgbClr val="595959"/>
                  </a:solidFill>
                  <a:latin typeface="Source Sans Pro"/>
                  <a:ea typeface="Source Sans Pro"/>
                  <a:cs typeface="Source Sans Pro"/>
                  <a:sym typeface="Source Sans Pro"/>
                </a:rPr>
                <a:t>Using Planemo (Tool </a:t>
              </a:r>
              <a:r>
                <a:rPr lang="en-GB" sz="1000">
                  <a:solidFill>
                    <a:srgbClr val="595959"/>
                  </a:solidFill>
                  <a:latin typeface="Source Sans Pro"/>
                  <a:ea typeface="Source Sans Pro"/>
                  <a:cs typeface="Source Sans Pro"/>
                  <a:sym typeface="Source Sans Pro"/>
                </a:rPr>
                <a:t>bootstrapper</a:t>
              </a:r>
              <a:r>
                <a:rPr lang="en-GB" sz="1000">
                  <a:solidFill>
                    <a:srgbClr val="595959"/>
                  </a:solidFill>
                  <a:latin typeface="Source Sans Pro"/>
                  <a:ea typeface="Source Sans Pro"/>
                  <a:cs typeface="Source Sans Pro"/>
                  <a:sym typeface="Source Sans Pro"/>
                </a:rPr>
                <a:t>) develop the wrapper for the tool. Ensure that u adhere to best practises including general versioning conventions</a:t>
              </a:r>
              <a:endParaRPr sz="1000">
                <a:solidFill>
                  <a:srgbClr val="595959"/>
                </a:solidFill>
                <a:latin typeface="Source Sans Pro"/>
                <a:ea typeface="Source Sans Pro"/>
                <a:cs typeface="Source Sans Pro"/>
                <a:sym typeface="Source Sans Pro"/>
              </a:endParaRPr>
            </a:p>
          </p:txBody>
        </p:sp>
      </p:grpSp>
      <p:grpSp>
        <p:nvGrpSpPr>
          <p:cNvPr id="356" name="Shape 356"/>
          <p:cNvGrpSpPr/>
          <p:nvPr/>
        </p:nvGrpSpPr>
        <p:grpSpPr>
          <a:xfrm>
            <a:off x="1306542" y="3359987"/>
            <a:ext cx="3523459" cy="1057079"/>
            <a:chOff x="528506" y="1593908"/>
            <a:chExt cx="3523459" cy="1409439"/>
          </a:xfrm>
        </p:grpSpPr>
        <p:sp>
          <p:nvSpPr>
            <p:cNvPr id="357" name="Shape 357"/>
            <p:cNvSpPr/>
            <p:nvPr/>
          </p:nvSpPr>
          <p:spPr>
            <a:xfrm>
              <a:off x="528506" y="1686187"/>
              <a:ext cx="3145800" cy="335700"/>
            </a:xfrm>
            <a:prstGeom prst="rect">
              <a:avLst/>
            </a:prstGeom>
            <a:solidFill>
              <a:srgbClr val="A2B969"/>
            </a:solidFill>
            <a:ln>
              <a:noFill/>
            </a:ln>
            <a:effectLst>
              <a:outerShdw blurRad="457200" rotWithShape="0" algn="bl" dir="5400000" dist="171450">
                <a:srgbClr val="000000">
                  <a:alpha val="50000"/>
                </a:srgbClr>
              </a:outerShdw>
            </a:effectLst>
          </p:spPr>
          <p:txBody>
            <a:bodyPr anchorCtr="0" anchor="ctr" bIns="45700" lIns="320025" spcFirstLastPara="1" rIns="91425" wrap="square" tIns="45700">
              <a:noAutofit/>
            </a:bodyPr>
            <a:lstStyle/>
            <a:p>
              <a:pPr indent="0" lvl="0" marL="0" rtl="0">
                <a:spcBef>
                  <a:spcPts val="0"/>
                </a:spcBef>
                <a:spcAft>
                  <a:spcPts val="0"/>
                </a:spcAft>
                <a:buClr>
                  <a:schemeClr val="dk1"/>
                </a:buClr>
                <a:buFont typeface="Arial"/>
                <a:buNone/>
              </a:pPr>
              <a:r>
                <a:rPr b="1" lang="en-GB" sz="1200">
                  <a:solidFill>
                    <a:schemeClr val="lt1"/>
                  </a:solidFill>
                  <a:latin typeface="Source Sans Pro"/>
                  <a:ea typeface="Source Sans Pro"/>
                  <a:cs typeface="Source Sans Pro"/>
                  <a:sym typeface="Source Sans Pro"/>
                </a:rPr>
                <a:t>Download Tools</a:t>
              </a:r>
              <a:endParaRPr b="1" sz="1200">
                <a:solidFill>
                  <a:srgbClr val="FFFFFF"/>
                </a:solidFill>
                <a:latin typeface="Source Sans Pro"/>
                <a:ea typeface="Source Sans Pro"/>
                <a:cs typeface="Source Sans Pro"/>
                <a:sym typeface="Source Sans Pro"/>
              </a:endParaRPr>
            </a:p>
          </p:txBody>
        </p:sp>
        <p:sp>
          <p:nvSpPr>
            <p:cNvPr id="358" name="Shape 358"/>
            <p:cNvSpPr/>
            <p:nvPr/>
          </p:nvSpPr>
          <p:spPr>
            <a:xfrm>
              <a:off x="3531765" y="1593908"/>
              <a:ext cx="520200" cy="520200"/>
            </a:xfrm>
            <a:prstGeom prst="ellipse">
              <a:avLst/>
            </a:prstGeom>
            <a:solidFill>
              <a:srgbClr val="FFFFFF"/>
            </a:solidFill>
            <a:ln cap="flat" cmpd="sng" w="38100">
              <a:solidFill>
                <a:srgbClr val="A2B969"/>
              </a:solidFill>
              <a:prstDash val="solid"/>
              <a:miter lim="800000"/>
              <a:headEnd len="sm" w="sm" type="none"/>
              <a:tailEnd len="sm" w="sm" type="none"/>
            </a:ln>
            <a:effectLst>
              <a:outerShdw blurRad="457200" rotWithShape="0" algn="bl" dir="5400000" dist="1714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800">
                  <a:solidFill>
                    <a:srgbClr val="7D9445"/>
                  </a:solidFill>
                  <a:latin typeface="Calibri"/>
                  <a:ea typeface="Calibri"/>
                  <a:cs typeface="Calibri"/>
                  <a:sym typeface="Calibri"/>
                </a:rPr>
                <a:t>1</a:t>
              </a:r>
              <a:endParaRPr/>
            </a:p>
          </p:txBody>
        </p:sp>
        <p:sp>
          <p:nvSpPr>
            <p:cNvPr id="359" name="Shape 359"/>
            <p:cNvSpPr/>
            <p:nvPr/>
          </p:nvSpPr>
          <p:spPr>
            <a:xfrm flipH="1" rot="-5400000">
              <a:off x="532408" y="2017846"/>
              <a:ext cx="391200" cy="399000"/>
            </a:xfrm>
            <a:prstGeom prst="rtTriangle">
              <a:avLst/>
            </a:prstGeom>
            <a:solidFill>
              <a:srgbClr val="53622E"/>
            </a:solidFill>
            <a:ln>
              <a:noFill/>
            </a:ln>
            <a:effectLst>
              <a:outerShdw blurRad="457200" rotWithShape="0" algn="bl" dir="5400000" dist="1714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60" name="Shape 360"/>
            <p:cNvSpPr/>
            <p:nvPr/>
          </p:nvSpPr>
          <p:spPr>
            <a:xfrm>
              <a:off x="771787" y="2021747"/>
              <a:ext cx="2432700" cy="981600"/>
            </a:xfrm>
            <a:prstGeom prst="rect">
              <a:avLst/>
            </a:prstGeom>
            <a:solidFill>
              <a:srgbClr val="FFFFFF"/>
            </a:solidFill>
            <a:ln>
              <a:noFill/>
            </a:ln>
            <a:effectLst>
              <a:outerShdw blurRad="457200" rotWithShape="0" algn="tl" dir="2700000" dist="171450">
                <a:srgbClr val="000000">
                  <a:alpha val="40000"/>
                </a:srgbClr>
              </a:outerShdw>
            </a:effectLst>
          </p:spPr>
          <p:txBody>
            <a:bodyPr anchorCtr="0" anchor="t" bIns="45700" lIns="91425" spcFirstLastPara="1" rIns="91425" wrap="square" tIns="45700">
              <a:noAutofit/>
            </a:bodyPr>
            <a:lstStyle/>
            <a:p>
              <a:pPr indent="0" lvl="0" marL="0" marR="0" rtl="0" algn="just">
                <a:spcBef>
                  <a:spcPts val="0"/>
                </a:spcBef>
                <a:spcAft>
                  <a:spcPts val="0"/>
                </a:spcAft>
                <a:buNone/>
              </a:pPr>
              <a:r>
                <a:rPr lang="en-GB" sz="1000">
                  <a:solidFill>
                    <a:srgbClr val="595959"/>
                  </a:solidFill>
                  <a:latin typeface="Source Sans Pro"/>
                  <a:ea typeface="Source Sans Pro"/>
                  <a:cs typeface="Source Sans Pro"/>
                  <a:sym typeface="Source Sans Pro"/>
                </a:rPr>
                <a:t>Download the tool source code from the original author. Check the type of open source licence and and any restrictions. Once downloaded install the tool locally.</a:t>
              </a:r>
              <a:endParaRPr sz="1000">
                <a:solidFill>
                  <a:srgbClr val="595959"/>
                </a:solidFill>
                <a:latin typeface="Source Sans Pro"/>
                <a:ea typeface="Source Sans Pro"/>
                <a:cs typeface="Source Sans Pro"/>
                <a:sym typeface="Source Sans Pro"/>
              </a:endParaRPr>
            </a:p>
          </p:txBody>
        </p:sp>
      </p:grpSp>
      <p:grpSp>
        <p:nvGrpSpPr>
          <p:cNvPr id="361" name="Shape 361"/>
          <p:cNvGrpSpPr/>
          <p:nvPr/>
        </p:nvGrpSpPr>
        <p:grpSpPr>
          <a:xfrm>
            <a:off x="4309801" y="2733075"/>
            <a:ext cx="3527658" cy="1057079"/>
            <a:chOff x="5924812" y="3642045"/>
            <a:chExt cx="3527658" cy="1409439"/>
          </a:xfrm>
        </p:grpSpPr>
        <p:sp>
          <p:nvSpPr>
            <p:cNvPr id="362" name="Shape 362"/>
            <p:cNvSpPr/>
            <p:nvPr/>
          </p:nvSpPr>
          <p:spPr>
            <a:xfrm rot="5400000">
              <a:off x="9055720" y="4064334"/>
              <a:ext cx="391200" cy="402300"/>
            </a:xfrm>
            <a:prstGeom prst="rtTriangle">
              <a:avLst/>
            </a:prstGeom>
            <a:solidFill>
              <a:srgbClr val="60170B"/>
            </a:solidFill>
            <a:ln>
              <a:noFill/>
            </a:ln>
            <a:effectLst>
              <a:outerShdw blurRad="457200" rotWithShape="0" algn="bl" dir="5400000" dist="1714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63" name="Shape 363"/>
            <p:cNvSpPr/>
            <p:nvPr/>
          </p:nvSpPr>
          <p:spPr>
            <a:xfrm>
              <a:off x="6306586" y="3734312"/>
              <a:ext cx="3145800" cy="335700"/>
            </a:xfrm>
            <a:prstGeom prst="rect">
              <a:avLst/>
            </a:prstGeom>
            <a:solidFill>
              <a:srgbClr val="C13018"/>
            </a:solidFill>
            <a:ln>
              <a:noFill/>
            </a:ln>
            <a:effectLst>
              <a:outerShdw blurRad="457200" rotWithShape="0" algn="bl" dir="5400000" dist="171450">
                <a:srgbClr val="000000">
                  <a:alpha val="50000"/>
                </a:srgbClr>
              </a:outerShdw>
            </a:effectLst>
          </p:spPr>
          <p:txBody>
            <a:bodyPr anchorCtr="0" anchor="ctr" bIns="45700" lIns="320025" spcFirstLastPara="1" rIns="91425" wrap="square" tIns="45700">
              <a:noAutofit/>
            </a:bodyPr>
            <a:lstStyle/>
            <a:p>
              <a:pPr indent="0" lvl="0" marL="0" marR="0" rtl="0" algn="l">
                <a:spcBef>
                  <a:spcPts val="0"/>
                </a:spcBef>
                <a:spcAft>
                  <a:spcPts val="0"/>
                </a:spcAft>
                <a:buNone/>
              </a:pPr>
              <a:r>
                <a:rPr b="1" lang="en-GB" sz="1200">
                  <a:solidFill>
                    <a:srgbClr val="FFFFFF"/>
                  </a:solidFill>
                  <a:latin typeface="Source Sans Pro"/>
                  <a:ea typeface="Source Sans Pro"/>
                  <a:cs typeface="Source Sans Pro"/>
                  <a:sym typeface="Source Sans Pro"/>
                </a:rPr>
                <a:t>Condarise the Tool	</a:t>
              </a:r>
              <a:endParaRPr b="1" sz="1200">
                <a:solidFill>
                  <a:srgbClr val="FFFFFF"/>
                </a:solidFill>
                <a:latin typeface="Source Sans Pro"/>
                <a:ea typeface="Source Sans Pro"/>
                <a:cs typeface="Source Sans Pro"/>
                <a:sym typeface="Source Sans Pro"/>
              </a:endParaRPr>
            </a:p>
          </p:txBody>
        </p:sp>
        <p:sp>
          <p:nvSpPr>
            <p:cNvPr id="364" name="Shape 364"/>
            <p:cNvSpPr/>
            <p:nvPr/>
          </p:nvSpPr>
          <p:spPr>
            <a:xfrm>
              <a:off x="5924812" y="3642045"/>
              <a:ext cx="520200" cy="520200"/>
            </a:xfrm>
            <a:prstGeom prst="ellipse">
              <a:avLst/>
            </a:prstGeom>
            <a:solidFill>
              <a:srgbClr val="FFFFFF"/>
            </a:solidFill>
            <a:ln cap="flat" cmpd="sng" w="38100">
              <a:solidFill>
                <a:srgbClr val="C13018"/>
              </a:solidFill>
              <a:prstDash val="solid"/>
              <a:miter lim="800000"/>
              <a:headEnd len="sm" w="sm" type="none"/>
              <a:tailEnd len="sm" w="sm" type="none"/>
            </a:ln>
            <a:effectLst>
              <a:outerShdw blurRad="457200" rotWithShape="0" algn="bl" dir="5400000" dist="1714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800">
                  <a:solidFill>
                    <a:srgbClr val="902411"/>
                  </a:solidFill>
                  <a:latin typeface="Calibri"/>
                  <a:ea typeface="Calibri"/>
                  <a:cs typeface="Calibri"/>
                  <a:sym typeface="Calibri"/>
                </a:rPr>
                <a:t>2</a:t>
              </a:r>
              <a:endParaRPr/>
            </a:p>
          </p:txBody>
        </p:sp>
        <p:sp>
          <p:nvSpPr>
            <p:cNvPr id="365" name="Shape 365"/>
            <p:cNvSpPr/>
            <p:nvPr/>
          </p:nvSpPr>
          <p:spPr>
            <a:xfrm>
              <a:off x="6680608" y="4069884"/>
              <a:ext cx="2432700" cy="981600"/>
            </a:xfrm>
            <a:prstGeom prst="rect">
              <a:avLst/>
            </a:prstGeom>
            <a:solidFill>
              <a:srgbClr val="FFFFFF"/>
            </a:solidFill>
            <a:ln>
              <a:noFill/>
            </a:ln>
            <a:effectLst>
              <a:outerShdw blurRad="457200" rotWithShape="0" algn="tl" dir="2700000" dist="171450">
                <a:srgbClr val="000000">
                  <a:alpha val="40000"/>
                </a:srgbClr>
              </a:outerShdw>
            </a:effectLst>
          </p:spPr>
          <p:txBody>
            <a:bodyPr anchorCtr="0" anchor="t" bIns="45700" lIns="91425" spcFirstLastPara="1" rIns="91425" wrap="square" tIns="45700">
              <a:noAutofit/>
            </a:bodyPr>
            <a:lstStyle/>
            <a:p>
              <a:pPr indent="0" lvl="0" marL="0" marR="0" rtl="0" algn="just">
                <a:spcBef>
                  <a:spcPts val="0"/>
                </a:spcBef>
                <a:spcAft>
                  <a:spcPts val="0"/>
                </a:spcAft>
                <a:buNone/>
              </a:pPr>
              <a:r>
                <a:rPr lang="en-GB" sz="1000">
                  <a:solidFill>
                    <a:srgbClr val="595959"/>
                  </a:solidFill>
                  <a:latin typeface="Source Sans Pro"/>
                  <a:ea typeface="Source Sans Pro"/>
                  <a:cs typeface="Source Sans Pro"/>
                  <a:sym typeface="Source Sans Pro"/>
                </a:rPr>
                <a:t>Ideally for an open source tool, you need to condarise (package) the tool.</a:t>
              </a:r>
              <a:endParaRPr sz="1000">
                <a:solidFill>
                  <a:srgbClr val="595959"/>
                </a:solidFill>
                <a:latin typeface="Source Sans Pro"/>
                <a:ea typeface="Source Sans Pro"/>
                <a:cs typeface="Source Sans Pro"/>
                <a:sym typeface="Source Sans Pro"/>
              </a:endParaRPr>
            </a:p>
          </p:txBody>
        </p:sp>
      </p:grpSp>
      <p:grpSp>
        <p:nvGrpSpPr>
          <p:cNvPr id="366" name="Shape 366"/>
          <p:cNvGrpSpPr/>
          <p:nvPr/>
        </p:nvGrpSpPr>
        <p:grpSpPr>
          <a:xfrm>
            <a:off x="4309801" y="1479247"/>
            <a:ext cx="3527658" cy="1057079"/>
            <a:chOff x="5924812" y="3642045"/>
            <a:chExt cx="3527658" cy="1409439"/>
          </a:xfrm>
        </p:grpSpPr>
        <p:sp>
          <p:nvSpPr>
            <p:cNvPr id="367" name="Shape 367"/>
            <p:cNvSpPr/>
            <p:nvPr/>
          </p:nvSpPr>
          <p:spPr>
            <a:xfrm rot="5400000">
              <a:off x="9055720" y="4064334"/>
              <a:ext cx="391200" cy="402300"/>
            </a:xfrm>
            <a:prstGeom prst="rtTriangle">
              <a:avLst/>
            </a:prstGeom>
            <a:solidFill>
              <a:srgbClr val="864A04"/>
            </a:solidFill>
            <a:ln>
              <a:noFill/>
            </a:ln>
            <a:effectLst>
              <a:outerShdw blurRad="457200" rotWithShape="0" algn="bl" dir="5400000" dist="1714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68" name="Shape 368"/>
            <p:cNvSpPr/>
            <p:nvPr/>
          </p:nvSpPr>
          <p:spPr>
            <a:xfrm>
              <a:off x="6306598" y="3734324"/>
              <a:ext cx="3145800" cy="335700"/>
            </a:xfrm>
            <a:prstGeom prst="rect">
              <a:avLst/>
            </a:prstGeom>
            <a:solidFill>
              <a:srgbClr val="F7931F"/>
            </a:solidFill>
            <a:ln>
              <a:noFill/>
            </a:ln>
            <a:effectLst>
              <a:outerShdw blurRad="457200" rotWithShape="0" algn="bl" dir="5400000" dist="171450">
                <a:srgbClr val="000000">
                  <a:alpha val="50000"/>
                </a:srgbClr>
              </a:outerShdw>
            </a:effectLst>
          </p:spPr>
          <p:txBody>
            <a:bodyPr anchorCtr="0" anchor="ctr" bIns="45700" lIns="320025" spcFirstLastPara="1" rIns="91425" wrap="square" tIns="45700">
              <a:noAutofit/>
            </a:bodyPr>
            <a:lstStyle/>
            <a:p>
              <a:pPr indent="0" lvl="0" marL="0" marR="0" rtl="0" algn="l">
                <a:spcBef>
                  <a:spcPts val="0"/>
                </a:spcBef>
                <a:spcAft>
                  <a:spcPts val="0"/>
                </a:spcAft>
                <a:buNone/>
              </a:pPr>
              <a:r>
                <a:rPr b="1" lang="en-GB" sz="1100">
                  <a:solidFill>
                    <a:srgbClr val="FFFFFF"/>
                  </a:solidFill>
                  <a:latin typeface="Source Sans Pro"/>
                  <a:ea typeface="Source Sans Pro"/>
                  <a:cs typeface="Source Sans Pro"/>
                  <a:sym typeface="Source Sans Pro"/>
                </a:rPr>
                <a:t>Add Test and Validation	</a:t>
              </a:r>
              <a:endParaRPr b="1" sz="1100">
                <a:solidFill>
                  <a:srgbClr val="FFFFFF"/>
                </a:solidFill>
                <a:latin typeface="Source Sans Pro"/>
                <a:ea typeface="Source Sans Pro"/>
                <a:cs typeface="Source Sans Pro"/>
                <a:sym typeface="Source Sans Pro"/>
              </a:endParaRPr>
            </a:p>
          </p:txBody>
        </p:sp>
        <p:sp>
          <p:nvSpPr>
            <p:cNvPr id="369" name="Shape 369"/>
            <p:cNvSpPr/>
            <p:nvPr/>
          </p:nvSpPr>
          <p:spPr>
            <a:xfrm>
              <a:off x="5924812" y="3642045"/>
              <a:ext cx="520200" cy="520200"/>
            </a:xfrm>
            <a:prstGeom prst="ellipse">
              <a:avLst/>
            </a:prstGeom>
            <a:solidFill>
              <a:srgbClr val="FFFFFF"/>
            </a:solidFill>
            <a:ln cap="flat" cmpd="sng" w="38100">
              <a:solidFill>
                <a:srgbClr val="F7931F"/>
              </a:solidFill>
              <a:prstDash val="solid"/>
              <a:miter lim="800000"/>
              <a:headEnd len="sm" w="sm" type="none"/>
              <a:tailEnd len="sm" w="sm" type="none"/>
            </a:ln>
            <a:effectLst>
              <a:outerShdw blurRad="457200" rotWithShape="0" algn="bl" dir="5400000" dist="1714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800">
                  <a:solidFill>
                    <a:srgbClr val="C96F07"/>
                  </a:solidFill>
                  <a:latin typeface="Calibri"/>
                  <a:ea typeface="Calibri"/>
                  <a:cs typeface="Calibri"/>
                  <a:sym typeface="Calibri"/>
                </a:rPr>
                <a:t>4</a:t>
              </a:r>
              <a:endParaRPr/>
            </a:p>
          </p:txBody>
        </p:sp>
        <p:sp>
          <p:nvSpPr>
            <p:cNvPr id="370" name="Shape 370"/>
            <p:cNvSpPr/>
            <p:nvPr/>
          </p:nvSpPr>
          <p:spPr>
            <a:xfrm>
              <a:off x="6680608" y="4069884"/>
              <a:ext cx="2432700" cy="981600"/>
            </a:xfrm>
            <a:prstGeom prst="rect">
              <a:avLst/>
            </a:prstGeom>
            <a:solidFill>
              <a:srgbClr val="FFFFFF"/>
            </a:solidFill>
            <a:ln>
              <a:noFill/>
            </a:ln>
            <a:effectLst>
              <a:outerShdw blurRad="457200" rotWithShape="0" algn="tl" dir="2700000" dist="171450">
                <a:srgbClr val="000000">
                  <a:alpha val="40000"/>
                </a:srgbClr>
              </a:outerShdw>
            </a:effectLst>
          </p:spPr>
          <p:txBody>
            <a:bodyPr anchorCtr="0" anchor="t" bIns="45700" lIns="91425" spcFirstLastPara="1" rIns="91425" wrap="square" tIns="45700">
              <a:noAutofit/>
            </a:bodyPr>
            <a:lstStyle/>
            <a:p>
              <a:pPr indent="0" lvl="0" marL="0" marR="0" rtl="0" algn="just">
                <a:spcBef>
                  <a:spcPts val="0"/>
                </a:spcBef>
                <a:spcAft>
                  <a:spcPts val="0"/>
                </a:spcAft>
                <a:buNone/>
              </a:pPr>
              <a:r>
                <a:rPr lang="en-GB" sz="1000">
                  <a:solidFill>
                    <a:srgbClr val="595959"/>
                  </a:solidFill>
                  <a:latin typeface="Source Sans Pro"/>
                  <a:ea typeface="Source Sans Pro"/>
                  <a:cs typeface="Source Sans Pro"/>
                  <a:sym typeface="Source Sans Pro"/>
                </a:rPr>
                <a:t>Add the </a:t>
              </a:r>
              <a:r>
                <a:rPr lang="en-GB" sz="1000">
                  <a:solidFill>
                    <a:srgbClr val="595959"/>
                  </a:solidFill>
                  <a:latin typeface="Source Sans Pro"/>
                  <a:ea typeface="Source Sans Pro"/>
                  <a:cs typeface="Source Sans Pro"/>
                  <a:sym typeface="Source Sans Pro"/>
                </a:rPr>
                <a:t>necessary</a:t>
              </a:r>
              <a:r>
                <a:rPr lang="en-GB" sz="1000">
                  <a:solidFill>
                    <a:srgbClr val="595959"/>
                  </a:solidFill>
                  <a:latin typeface="Source Sans Pro"/>
                  <a:ea typeface="Source Sans Pro"/>
                  <a:cs typeface="Source Sans Pro"/>
                  <a:sym typeface="Source Sans Pro"/>
                </a:rPr>
                <a:t> tests to the wrapper and ensure you have test data and all test pass.</a:t>
              </a:r>
              <a:endParaRPr sz="1000">
                <a:solidFill>
                  <a:srgbClr val="595959"/>
                </a:solidFill>
                <a:latin typeface="Source Sans Pro"/>
                <a:ea typeface="Source Sans Pro"/>
                <a:cs typeface="Source Sans Pro"/>
                <a:sym typeface="Source Sans Pro"/>
              </a:endParaRPr>
            </a:p>
          </p:txBody>
        </p:sp>
      </p:grpSp>
      <p:pic>
        <p:nvPicPr>
          <p:cNvPr id="371" name="Shape 371"/>
          <p:cNvPicPr preferRelativeResize="0"/>
          <p:nvPr/>
        </p:nvPicPr>
        <p:blipFill rotWithShape="1">
          <a:blip r:embed="rId3">
            <a:alphaModFix amt="90000"/>
          </a:blip>
          <a:srcRect b="25000" l="25000" r="25000" t="25000"/>
          <a:stretch/>
        </p:blipFill>
        <p:spPr>
          <a:xfrm>
            <a:off x="111125" y="4563825"/>
            <a:ext cx="519305" cy="519275"/>
          </a:xfrm>
          <a:prstGeom prst="rect">
            <a:avLst/>
          </a:prstGeom>
          <a:noFill/>
          <a:ln>
            <a:noFill/>
          </a:ln>
          <a:effectLst>
            <a:outerShdw blurRad="300038" rotWithShape="0" algn="bl" dir="5400000" dist="85725">
              <a:srgbClr val="000000">
                <a:alpha val="50000"/>
              </a:srgbClr>
            </a:outerShdw>
          </a:effectLst>
        </p:spPr>
      </p:pic>
      <p:pic>
        <p:nvPicPr>
          <p:cNvPr id="372" name="Shape 372"/>
          <p:cNvPicPr preferRelativeResize="0"/>
          <p:nvPr/>
        </p:nvPicPr>
        <p:blipFill>
          <a:blip r:embed="rId4">
            <a:alphaModFix amt="90000"/>
          </a:blip>
          <a:stretch>
            <a:fillRect/>
          </a:stretch>
        </p:blipFill>
        <p:spPr>
          <a:xfrm>
            <a:off x="4055150" y="4563926"/>
            <a:ext cx="654900" cy="519280"/>
          </a:xfrm>
          <a:prstGeom prst="rect">
            <a:avLst/>
          </a:prstGeom>
          <a:noFill/>
          <a:ln>
            <a:noFill/>
          </a:ln>
          <a:effectLst>
            <a:outerShdw blurRad="814388" rotWithShape="0" algn="bl" dir="5400000" dist="114300">
              <a:srgbClr val="000000">
                <a:alpha val="50000"/>
              </a:srgbClr>
            </a:outerShdw>
          </a:effectLst>
        </p:spPr>
      </p:pic>
      <p:pic>
        <p:nvPicPr>
          <p:cNvPr id="373" name="Shape 373"/>
          <p:cNvPicPr preferRelativeResize="0"/>
          <p:nvPr/>
        </p:nvPicPr>
        <p:blipFill>
          <a:blip r:embed="rId5">
            <a:alphaModFix amt="90000"/>
          </a:blip>
          <a:stretch>
            <a:fillRect/>
          </a:stretch>
        </p:blipFill>
        <p:spPr>
          <a:xfrm>
            <a:off x="8574882" y="4545475"/>
            <a:ext cx="442193" cy="519275"/>
          </a:xfrm>
          <a:prstGeom prst="rect">
            <a:avLst/>
          </a:prstGeom>
          <a:noFill/>
          <a:ln>
            <a:noFill/>
          </a:ln>
          <a:effectLst>
            <a:outerShdw blurRad="485775" rotWithShape="0" algn="bl" dir="5400000" dist="114300">
              <a:srgbClr val="000000">
                <a:alpha val="50000"/>
              </a:srgbClr>
            </a:outerShdw>
          </a:effectLst>
        </p:spPr>
      </p:pic>
      <p:pic>
        <p:nvPicPr>
          <p:cNvPr id="374" name="Shape 374"/>
          <p:cNvPicPr preferRelativeResize="0"/>
          <p:nvPr/>
        </p:nvPicPr>
        <p:blipFill>
          <a:blip r:embed="rId6">
            <a:alphaModFix/>
          </a:blip>
          <a:stretch>
            <a:fillRect/>
          </a:stretch>
        </p:blipFill>
        <p:spPr>
          <a:xfrm>
            <a:off x="7022062" y="527268"/>
            <a:ext cx="1698380" cy="519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8" name="Shape 378"/>
        <p:cNvGrpSpPr/>
        <p:nvPr/>
      </p:nvGrpSpPr>
      <p:grpSpPr>
        <a:xfrm>
          <a:off x="0" y="0"/>
          <a:ext cx="0" cy="0"/>
          <a:chOff x="0" y="0"/>
          <a:chExt cx="0" cy="0"/>
        </a:xfrm>
      </p:grpSpPr>
      <p:sp>
        <p:nvSpPr>
          <p:cNvPr id="379" name="Shape 379"/>
          <p:cNvSpPr txBox="1"/>
          <p:nvPr>
            <p:ph type="ctrTitle"/>
          </p:nvPr>
        </p:nvSpPr>
        <p:spPr>
          <a:xfrm>
            <a:off x="309600" y="168800"/>
            <a:ext cx="8520600" cy="4515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b="1" lang="en-GB" sz="2400">
                <a:latin typeface="Source Sans Pro"/>
                <a:ea typeface="Source Sans Pro"/>
                <a:cs typeface="Source Sans Pro"/>
                <a:sym typeface="Source Sans Pro"/>
              </a:rPr>
              <a:t>The Results - Toolshed Tools by SANBI-UWC</a:t>
            </a:r>
            <a:endParaRPr b="1" sz="2400">
              <a:latin typeface="Source Sans Pro"/>
              <a:ea typeface="Source Sans Pro"/>
              <a:cs typeface="Source Sans Pro"/>
              <a:sym typeface="Source Sans Pro"/>
            </a:endParaRPr>
          </a:p>
        </p:txBody>
      </p:sp>
      <p:pic>
        <p:nvPicPr>
          <p:cNvPr id="380" name="Shape 380"/>
          <p:cNvPicPr preferRelativeResize="0"/>
          <p:nvPr/>
        </p:nvPicPr>
        <p:blipFill rotWithShape="1">
          <a:blip r:embed="rId3">
            <a:alphaModFix amt="90000"/>
          </a:blip>
          <a:srcRect b="25000" l="25000" r="25000" t="25000"/>
          <a:stretch/>
        </p:blipFill>
        <p:spPr>
          <a:xfrm>
            <a:off x="111125" y="4563825"/>
            <a:ext cx="519305" cy="519275"/>
          </a:xfrm>
          <a:prstGeom prst="rect">
            <a:avLst/>
          </a:prstGeom>
          <a:noFill/>
          <a:ln>
            <a:noFill/>
          </a:ln>
          <a:effectLst>
            <a:outerShdw blurRad="300038" rotWithShape="0" algn="bl" dir="5400000" dist="85725">
              <a:srgbClr val="000000">
                <a:alpha val="50000"/>
              </a:srgbClr>
            </a:outerShdw>
          </a:effectLst>
        </p:spPr>
      </p:pic>
      <p:pic>
        <p:nvPicPr>
          <p:cNvPr id="381" name="Shape 381"/>
          <p:cNvPicPr preferRelativeResize="0"/>
          <p:nvPr/>
        </p:nvPicPr>
        <p:blipFill>
          <a:blip r:embed="rId4">
            <a:alphaModFix amt="90000"/>
          </a:blip>
          <a:stretch>
            <a:fillRect/>
          </a:stretch>
        </p:blipFill>
        <p:spPr>
          <a:xfrm>
            <a:off x="4055150" y="4563926"/>
            <a:ext cx="654900" cy="519280"/>
          </a:xfrm>
          <a:prstGeom prst="rect">
            <a:avLst/>
          </a:prstGeom>
          <a:noFill/>
          <a:ln>
            <a:noFill/>
          </a:ln>
          <a:effectLst>
            <a:outerShdw blurRad="814388" rotWithShape="0" algn="bl" dir="5400000" dist="114300">
              <a:srgbClr val="000000">
                <a:alpha val="50000"/>
              </a:srgbClr>
            </a:outerShdw>
          </a:effectLst>
        </p:spPr>
      </p:pic>
      <p:pic>
        <p:nvPicPr>
          <p:cNvPr id="382" name="Shape 382"/>
          <p:cNvPicPr preferRelativeResize="0"/>
          <p:nvPr/>
        </p:nvPicPr>
        <p:blipFill>
          <a:blip r:embed="rId5">
            <a:alphaModFix amt="90000"/>
          </a:blip>
          <a:stretch>
            <a:fillRect/>
          </a:stretch>
        </p:blipFill>
        <p:spPr>
          <a:xfrm>
            <a:off x="8574882" y="4545475"/>
            <a:ext cx="442193" cy="519275"/>
          </a:xfrm>
          <a:prstGeom prst="rect">
            <a:avLst/>
          </a:prstGeom>
          <a:noFill/>
          <a:ln>
            <a:noFill/>
          </a:ln>
          <a:effectLst>
            <a:outerShdw blurRad="485775" rotWithShape="0" algn="bl" dir="5400000" dist="114300">
              <a:srgbClr val="000000">
                <a:alpha val="50000"/>
              </a:srgbClr>
            </a:outerShdw>
          </a:effectLst>
        </p:spPr>
      </p:pic>
      <p:pic>
        <p:nvPicPr>
          <p:cNvPr id="383" name="Shape 383"/>
          <p:cNvPicPr preferRelativeResize="0"/>
          <p:nvPr/>
        </p:nvPicPr>
        <p:blipFill rotWithShape="1">
          <a:blip r:embed="rId6">
            <a:alphaModFix/>
          </a:blip>
          <a:srcRect b="0" l="2903" r="0" t="11237"/>
          <a:stretch/>
        </p:blipFill>
        <p:spPr>
          <a:xfrm>
            <a:off x="977725" y="654150"/>
            <a:ext cx="7139323" cy="3811776"/>
          </a:xfrm>
          <a:prstGeom prst="rect">
            <a:avLst/>
          </a:prstGeom>
          <a:noFill/>
          <a:ln cap="flat" cmpd="sng" w="9525">
            <a:solidFill>
              <a:schemeClr val="dk2"/>
            </a:solidFill>
            <a:prstDash val="solid"/>
            <a:round/>
            <a:headEnd len="sm" w="sm" type="none"/>
            <a:tailEnd len="sm" w="sm" type="none"/>
          </a:ln>
          <a:effectLst>
            <a:outerShdw blurRad="485775" rotWithShape="0" algn="bl" dir="5400000" dist="114300">
              <a:srgbClr val="000000">
                <a:alpha val="5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7" name="Shape 387"/>
        <p:cNvGrpSpPr/>
        <p:nvPr/>
      </p:nvGrpSpPr>
      <p:grpSpPr>
        <a:xfrm>
          <a:off x="0" y="0"/>
          <a:ext cx="0" cy="0"/>
          <a:chOff x="0" y="0"/>
          <a:chExt cx="0" cy="0"/>
        </a:xfrm>
      </p:grpSpPr>
      <p:sp>
        <p:nvSpPr>
          <p:cNvPr id="388" name="Shape 388"/>
          <p:cNvSpPr txBox="1"/>
          <p:nvPr>
            <p:ph type="ctrTitle"/>
          </p:nvPr>
        </p:nvSpPr>
        <p:spPr>
          <a:xfrm>
            <a:off x="341475" y="384563"/>
            <a:ext cx="8520600" cy="4458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b="1" lang="en-GB" sz="2400">
                <a:latin typeface="Source Sans Pro"/>
                <a:ea typeface="Source Sans Pro"/>
                <a:cs typeface="Source Sans Pro"/>
                <a:sym typeface="Source Sans Pro"/>
              </a:rPr>
              <a:t>Creating the workflow in Galaxy Workflow Editor</a:t>
            </a:r>
            <a:endParaRPr b="1" sz="2400">
              <a:latin typeface="Source Sans Pro"/>
              <a:ea typeface="Source Sans Pro"/>
              <a:cs typeface="Source Sans Pro"/>
              <a:sym typeface="Source Sans Pro"/>
            </a:endParaRPr>
          </a:p>
        </p:txBody>
      </p:sp>
      <p:pic>
        <p:nvPicPr>
          <p:cNvPr id="389" name="Shape 389"/>
          <p:cNvPicPr preferRelativeResize="0"/>
          <p:nvPr/>
        </p:nvPicPr>
        <p:blipFill>
          <a:blip r:embed="rId3">
            <a:alphaModFix/>
          </a:blip>
          <a:stretch>
            <a:fillRect/>
          </a:stretch>
        </p:blipFill>
        <p:spPr>
          <a:xfrm>
            <a:off x="414700" y="857250"/>
            <a:ext cx="4325824" cy="2651601"/>
          </a:xfrm>
          <a:prstGeom prst="rect">
            <a:avLst/>
          </a:prstGeom>
          <a:noFill/>
          <a:ln>
            <a:noFill/>
          </a:ln>
          <a:effectLst>
            <a:outerShdw blurRad="514350" rotWithShape="0" algn="bl" dir="5400000" dist="95250">
              <a:srgbClr val="000000">
                <a:alpha val="50000"/>
              </a:srgbClr>
            </a:outerShdw>
          </a:effectLst>
        </p:spPr>
      </p:pic>
      <p:pic>
        <p:nvPicPr>
          <p:cNvPr id="390" name="Shape 390"/>
          <p:cNvPicPr preferRelativeResize="0"/>
          <p:nvPr/>
        </p:nvPicPr>
        <p:blipFill>
          <a:blip r:embed="rId4">
            <a:alphaModFix/>
          </a:blip>
          <a:stretch>
            <a:fillRect/>
          </a:stretch>
        </p:blipFill>
        <p:spPr>
          <a:xfrm>
            <a:off x="4058875" y="2051299"/>
            <a:ext cx="4579177" cy="2427076"/>
          </a:xfrm>
          <a:prstGeom prst="rect">
            <a:avLst/>
          </a:prstGeom>
          <a:noFill/>
          <a:ln>
            <a:noFill/>
          </a:ln>
          <a:effectLst>
            <a:outerShdw blurRad="342900" rotWithShape="0" algn="bl" dir="5400000" dist="104775">
              <a:srgbClr val="000000">
                <a:alpha val="50000"/>
              </a:srgbClr>
            </a:outerShdw>
          </a:effectLst>
        </p:spPr>
      </p:pic>
      <p:pic>
        <p:nvPicPr>
          <p:cNvPr id="391" name="Shape 391"/>
          <p:cNvPicPr preferRelativeResize="0"/>
          <p:nvPr/>
        </p:nvPicPr>
        <p:blipFill rotWithShape="1">
          <a:blip r:embed="rId5">
            <a:alphaModFix amt="90000"/>
          </a:blip>
          <a:srcRect b="25000" l="25000" r="25000" t="25000"/>
          <a:stretch/>
        </p:blipFill>
        <p:spPr>
          <a:xfrm>
            <a:off x="111125" y="4563825"/>
            <a:ext cx="519305" cy="519275"/>
          </a:xfrm>
          <a:prstGeom prst="rect">
            <a:avLst/>
          </a:prstGeom>
          <a:noFill/>
          <a:ln>
            <a:noFill/>
          </a:ln>
          <a:effectLst>
            <a:outerShdw blurRad="300038" rotWithShape="0" algn="bl" dir="5400000" dist="85725">
              <a:srgbClr val="000000">
                <a:alpha val="50000"/>
              </a:srgbClr>
            </a:outerShdw>
          </a:effectLst>
        </p:spPr>
      </p:pic>
      <p:pic>
        <p:nvPicPr>
          <p:cNvPr id="392" name="Shape 392"/>
          <p:cNvPicPr preferRelativeResize="0"/>
          <p:nvPr/>
        </p:nvPicPr>
        <p:blipFill>
          <a:blip r:embed="rId6">
            <a:alphaModFix amt="90000"/>
          </a:blip>
          <a:stretch>
            <a:fillRect/>
          </a:stretch>
        </p:blipFill>
        <p:spPr>
          <a:xfrm>
            <a:off x="4055150" y="4563926"/>
            <a:ext cx="654900" cy="519280"/>
          </a:xfrm>
          <a:prstGeom prst="rect">
            <a:avLst/>
          </a:prstGeom>
          <a:noFill/>
          <a:ln>
            <a:noFill/>
          </a:ln>
          <a:effectLst>
            <a:outerShdw blurRad="814388" rotWithShape="0" algn="bl" dir="5400000" dist="114300">
              <a:srgbClr val="000000">
                <a:alpha val="50000"/>
              </a:srgbClr>
            </a:outerShdw>
          </a:effectLst>
        </p:spPr>
      </p:pic>
      <p:pic>
        <p:nvPicPr>
          <p:cNvPr id="393" name="Shape 393"/>
          <p:cNvPicPr preferRelativeResize="0"/>
          <p:nvPr/>
        </p:nvPicPr>
        <p:blipFill>
          <a:blip r:embed="rId7">
            <a:alphaModFix amt="90000"/>
          </a:blip>
          <a:stretch>
            <a:fillRect/>
          </a:stretch>
        </p:blipFill>
        <p:spPr>
          <a:xfrm>
            <a:off x="8574882" y="4545475"/>
            <a:ext cx="442193" cy="519275"/>
          </a:xfrm>
          <a:prstGeom prst="rect">
            <a:avLst/>
          </a:prstGeom>
          <a:noFill/>
          <a:ln>
            <a:noFill/>
          </a:ln>
          <a:effectLst>
            <a:outerShdw blurRad="485775" rotWithShape="0" algn="bl" dir="5400000" dist="114300">
              <a:srgbClr val="000000">
                <a:alpha val="5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7" name="Shape 397"/>
        <p:cNvGrpSpPr/>
        <p:nvPr/>
      </p:nvGrpSpPr>
      <p:grpSpPr>
        <a:xfrm>
          <a:off x="0" y="0"/>
          <a:ext cx="0" cy="0"/>
          <a:chOff x="0" y="0"/>
          <a:chExt cx="0" cy="0"/>
        </a:xfrm>
      </p:grpSpPr>
      <p:sp>
        <p:nvSpPr>
          <p:cNvPr id="398" name="Shape 398"/>
          <p:cNvSpPr txBox="1"/>
          <p:nvPr>
            <p:ph type="ctrTitle"/>
          </p:nvPr>
        </p:nvSpPr>
        <p:spPr>
          <a:xfrm>
            <a:off x="348925" y="178650"/>
            <a:ext cx="8520600" cy="4596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b="1" lang="en-GB" sz="2400">
                <a:latin typeface="Source Sans Pro"/>
                <a:ea typeface="Source Sans Pro"/>
                <a:cs typeface="Source Sans Pro"/>
                <a:sym typeface="Source Sans Pro"/>
              </a:rPr>
              <a:t>Diagram of the workflow in Galaxy Workflow Editor</a:t>
            </a:r>
            <a:endParaRPr b="1" sz="2400">
              <a:latin typeface="Source Sans Pro"/>
              <a:ea typeface="Source Sans Pro"/>
              <a:cs typeface="Source Sans Pro"/>
              <a:sym typeface="Source Sans Pro"/>
            </a:endParaRPr>
          </a:p>
        </p:txBody>
      </p:sp>
      <p:pic>
        <p:nvPicPr>
          <p:cNvPr id="399" name="Shape 399"/>
          <p:cNvPicPr preferRelativeResize="0"/>
          <p:nvPr/>
        </p:nvPicPr>
        <p:blipFill>
          <a:blip r:embed="rId3">
            <a:alphaModFix/>
          </a:blip>
          <a:stretch>
            <a:fillRect/>
          </a:stretch>
        </p:blipFill>
        <p:spPr>
          <a:xfrm>
            <a:off x="785100" y="625650"/>
            <a:ext cx="7470626" cy="3752850"/>
          </a:xfrm>
          <a:prstGeom prst="rect">
            <a:avLst/>
          </a:prstGeom>
          <a:noFill/>
          <a:ln>
            <a:noFill/>
          </a:ln>
          <a:effectLst>
            <a:outerShdw blurRad="842963" rotWithShape="0" algn="bl" dir="5400000" dist="114300">
              <a:srgbClr val="000000">
                <a:alpha val="50000"/>
              </a:srgbClr>
            </a:outerShdw>
          </a:effectLst>
        </p:spPr>
      </p:pic>
      <p:pic>
        <p:nvPicPr>
          <p:cNvPr id="400" name="Shape 400"/>
          <p:cNvPicPr preferRelativeResize="0"/>
          <p:nvPr/>
        </p:nvPicPr>
        <p:blipFill rotWithShape="1">
          <a:blip r:embed="rId4">
            <a:alphaModFix amt="90000"/>
          </a:blip>
          <a:srcRect b="25000" l="25000" r="25000" t="25000"/>
          <a:stretch/>
        </p:blipFill>
        <p:spPr>
          <a:xfrm>
            <a:off x="111125" y="4563825"/>
            <a:ext cx="519305" cy="519275"/>
          </a:xfrm>
          <a:prstGeom prst="rect">
            <a:avLst/>
          </a:prstGeom>
          <a:noFill/>
          <a:ln>
            <a:noFill/>
          </a:ln>
          <a:effectLst>
            <a:outerShdw blurRad="300038" rotWithShape="0" algn="bl" dir="5400000" dist="85725">
              <a:srgbClr val="000000">
                <a:alpha val="50000"/>
              </a:srgbClr>
            </a:outerShdw>
          </a:effectLst>
        </p:spPr>
      </p:pic>
      <p:pic>
        <p:nvPicPr>
          <p:cNvPr id="401" name="Shape 401"/>
          <p:cNvPicPr preferRelativeResize="0"/>
          <p:nvPr/>
        </p:nvPicPr>
        <p:blipFill>
          <a:blip r:embed="rId5">
            <a:alphaModFix amt="90000"/>
          </a:blip>
          <a:stretch>
            <a:fillRect/>
          </a:stretch>
        </p:blipFill>
        <p:spPr>
          <a:xfrm>
            <a:off x="4055150" y="4563926"/>
            <a:ext cx="654900" cy="519280"/>
          </a:xfrm>
          <a:prstGeom prst="rect">
            <a:avLst/>
          </a:prstGeom>
          <a:noFill/>
          <a:ln>
            <a:noFill/>
          </a:ln>
          <a:effectLst>
            <a:outerShdw blurRad="814388" rotWithShape="0" algn="bl" dir="5400000" dist="114300">
              <a:srgbClr val="000000">
                <a:alpha val="50000"/>
              </a:srgbClr>
            </a:outerShdw>
          </a:effectLst>
        </p:spPr>
      </p:pic>
      <p:pic>
        <p:nvPicPr>
          <p:cNvPr id="402" name="Shape 402"/>
          <p:cNvPicPr preferRelativeResize="0"/>
          <p:nvPr/>
        </p:nvPicPr>
        <p:blipFill>
          <a:blip r:embed="rId6">
            <a:alphaModFix amt="90000"/>
          </a:blip>
          <a:stretch>
            <a:fillRect/>
          </a:stretch>
        </p:blipFill>
        <p:spPr>
          <a:xfrm>
            <a:off x="8574882" y="4545475"/>
            <a:ext cx="442193" cy="519275"/>
          </a:xfrm>
          <a:prstGeom prst="rect">
            <a:avLst/>
          </a:prstGeom>
          <a:noFill/>
          <a:ln>
            <a:noFill/>
          </a:ln>
          <a:effectLst>
            <a:outerShdw blurRad="485775" rotWithShape="0" algn="bl" dir="5400000" dist="114300">
              <a:srgbClr val="000000">
                <a:alpha val="5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6" name="Shape 406"/>
        <p:cNvGrpSpPr/>
        <p:nvPr/>
      </p:nvGrpSpPr>
      <p:grpSpPr>
        <a:xfrm>
          <a:off x="0" y="0"/>
          <a:ext cx="0" cy="0"/>
          <a:chOff x="0" y="0"/>
          <a:chExt cx="0" cy="0"/>
        </a:xfrm>
      </p:grpSpPr>
      <p:sp>
        <p:nvSpPr>
          <p:cNvPr id="407" name="Shape 407"/>
          <p:cNvSpPr txBox="1"/>
          <p:nvPr>
            <p:ph type="ctrTitle"/>
          </p:nvPr>
        </p:nvSpPr>
        <p:spPr>
          <a:xfrm>
            <a:off x="348925" y="64450"/>
            <a:ext cx="8487300" cy="4278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b="1" lang="en-GB" sz="2400">
                <a:latin typeface="Source Sans Pro"/>
                <a:ea typeface="Source Sans Pro"/>
                <a:cs typeface="Source Sans Pro"/>
                <a:sym typeface="Source Sans Pro"/>
              </a:rPr>
              <a:t>Diagram of the workflow in Galaxy Workflow &amp; Results</a:t>
            </a:r>
            <a:endParaRPr b="1" sz="2400">
              <a:latin typeface="Source Sans Pro"/>
              <a:ea typeface="Source Sans Pro"/>
              <a:cs typeface="Source Sans Pro"/>
              <a:sym typeface="Source Sans Pro"/>
            </a:endParaRPr>
          </a:p>
        </p:txBody>
      </p:sp>
      <p:pic>
        <p:nvPicPr>
          <p:cNvPr id="408" name="Shape 408"/>
          <p:cNvPicPr preferRelativeResize="0"/>
          <p:nvPr/>
        </p:nvPicPr>
        <p:blipFill>
          <a:blip r:embed="rId3">
            <a:alphaModFix/>
          </a:blip>
          <a:stretch>
            <a:fillRect/>
          </a:stretch>
        </p:blipFill>
        <p:spPr>
          <a:xfrm>
            <a:off x="348925" y="647602"/>
            <a:ext cx="5901349" cy="3089074"/>
          </a:xfrm>
          <a:prstGeom prst="rect">
            <a:avLst/>
          </a:prstGeom>
          <a:noFill/>
          <a:ln>
            <a:noFill/>
          </a:ln>
          <a:effectLst>
            <a:outerShdw blurRad="442913" rotWithShape="0" algn="bl" dir="5400000" dist="171450">
              <a:srgbClr val="000000">
                <a:alpha val="50000"/>
              </a:srgbClr>
            </a:outerShdw>
          </a:effectLst>
        </p:spPr>
      </p:pic>
      <p:pic>
        <p:nvPicPr>
          <p:cNvPr id="409" name="Shape 409"/>
          <p:cNvPicPr preferRelativeResize="0"/>
          <p:nvPr/>
        </p:nvPicPr>
        <p:blipFill>
          <a:blip r:embed="rId4">
            <a:alphaModFix/>
          </a:blip>
          <a:stretch>
            <a:fillRect/>
          </a:stretch>
        </p:blipFill>
        <p:spPr>
          <a:xfrm>
            <a:off x="2940203" y="1475950"/>
            <a:ext cx="5991423" cy="3410751"/>
          </a:xfrm>
          <a:prstGeom prst="rect">
            <a:avLst/>
          </a:prstGeom>
          <a:noFill/>
          <a:ln>
            <a:noFill/>
          </a:ln>
          <a:effectLst>
            <a:outerShdw blurRad="671513" rotWithShape="0" algn="bl" dir="5400000" dist="114300">
              <a:srgbClr val="000000">
                <a:alpha val="50000"/>
              </a:srgbClr>
            </a:outerShdw>
          </a:effectLst>
        </p:spPr>
      </p:pic>
      <p:pic>
        <p:nvPicPr>
          <p:cNvPr id="410" name="Shape 410"/>
          <p:cNvPicPr preferRelativeResize="0"/>
          <p:nvPr/>
        </p:nvPicPr>
        <p:blipFill rotWithShape="1">
          <a:blip r:embed="rId5">
            <a:alphaModFix amt="90000"/>
          </a:blip>
          <a:srcRect b="25000" l="25000" r="25000" t="25000"/>
          <a:stretch/>
        </p:blipFill>
        <p:spPr>
          <a:xfrm>
            <a:off x="111125" y="4563825"/>
            <a:ext cx="519305" cy="519275"/>
          </a:xfrm>
          <a:prstGeom prst="rect">
            <a:avLst/>
          </a:prstGeom>
          <a:noFill/>
          <a:ln>
            <a:noFill/>
          </a:ln>
          <a:effectLst>
            <a:outerShdw blurRad="300038" rotWithShape="0" algn="bl" dir="5400000" dist="85725">
              <a:srgbClr val="000000">
                <a:alpha val="50000"/>
              </a:srgbClr>
            </a:outerShdw>
          </a:effectLst>
        </p:spPr>
      </p:pic>
      <p:pic>
        <p:nvPicPr>
          <p:cNvPr id="411" name="Shape 411"/>
          <p:cNvPicPr preferRelativeResize="0"/>
          <p:nvPr/>
        </p:nvPicPr>
        <p:blipFill>
          <a:blip r:embed="rId6">
            <a:alphaModFix amt="90000"/>
          </a:blip>
          <a:stretch>
            <a:fillRect/>
          </a:stretch>
        </p:blipFill>
        <p:spPr>
          <a:xfrm>
            <a:off x="4055150" y="4563926"/>
            <a:ext cx="654900" cy="519280"/>
          </a:xfrm>
          <a:prstGeom prst="rect">
            <a:avLst/>
          </a:prstGeom>
          <a:noFill/>
          <a:ln>
            <a:noFill/>
          </a:ln>
          <a:effectLst>
            <a:outerShdw blurRad="814388" rotWithShape="0" algn="bl" dir="5400000" dist="114300">
              <a:srgbClr val="000000">
                <a:alpha val="50000"/>
              </a:srgbClr>
            </a:outerShdw>
          </a:effectLst>
        </p:spPr>
      </p:pic>
      <p:pic>
        <p:nvPicPr>
          <p:cNvPr id="412" name="Shape 412"/>
          <p:cNvPicPr preferRelativeResize="0"/>
          <p:nvPr/>
        </p:nvPicPr>
        <p:blipFill>
          <a:blip r:embed="rId7">
            <a:alphaModFix amt="90000"/>
          </a:blip>
          <a:stretch>
            <a:fillRect/>
          </a:stretch>
        </p:blipFill>
        <p:spPr>
          <a:xfrm>
            <a:off x="8574882" y="4545475"/>
            <a:ext cx="442193" cy="519275"/>
          </a:xfrm>
          <a:prstGeom prst="rect">
            <a:avLst/>
          </a:prstGeom>
          <a:noFill/>
          <a:ln>
            <a:noFill/>
          </a:ln>
          <a:effectLst>
            <a:outerShdw blurRad="485775" rotWithShape="0" algn="bl" dir="5400000" dist="114300">
              <a:srgbClr val="000000">
                <a:alpha val="5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6" name="Shape 416"/>
        <p:cNvGrpSpPr/>
        <p:nvPr/>
      </p:nvGrpSpPr>
      <p:grpSpPr>
        <a:xfrm>
          <a:off x="0" y="0"/>
          <a:ext cx="0" cy="0"/>
          <a:chOff x="0" y="0"/>
          <a:chExt cx="0" cy="0"/>
        </a:xfrm>
      </p:grpSpPr>
      <p:sp>
        <p:nvSpPr>
          <p:cNvPr id="417" name="Shape 417"/>
          <p:cNvSpPr txBox="1"/>
          <p:nvPr>
            <p:ph type="title"/>
          </p:nvPr>
        </p:nvSpPr>
        <p:spPr>
          <a:xfrm>
            <a:off x="100700" y="437625"/>
            <a:ext cx="5202900" cy="680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GB" sz="3000"/>
              <a:t>Where to from here?</a:t>
            </a:r>
            <a:endParaRPr b="1" sz="3000"/>
          </a:p>
        </p:txBody>
      </p:sp>
      <p:sp>
        <p:nvSpPr>
          <p:cNvPr id="418" name="Shape 418"/>
          <p:cNvSpPr txBox="1"/>
          <p:nvPr>
            <p:ph idx="1" type="body"/>
          </p:nvPr>
        </p:nvSpPr>
        <p:spPr>
          <a:xfrm>
            <a:off x="141075" y="1268075"/>
            <a:ext cx="3952500" cy="3437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GB" sz="1800">
                <a:solidFill>
                  <a:srgbClr val="FFFFFF"/>
                </a:solidFill>
                <a:latin typeface="Source Sans Pro"/>
                <a:ea typeface="Source Sans Pro"/>
                <a:cs typeface="Source Sans Pro"/>
                <a:sym typeface="Source Sans Pro"/>
              </a:rPr>
              <a:t>ON THE RADAR</a:t>
            </a:r>
            <a:endParaRPr b="1" sz="1800">
              <a:solidFill>
                <a:srgbClr val="FFFFFF"/>
              </a:solidFill>
              <a:latin typeface="Source Sans Pro"/>
              <a:ea typeface="Source Sans Pro"/>
              <a:cs typeface="Source Sans Pro"/>
              <a:sym typeface="Source Sans Pro"/>
            </a:endParaRPr>
          </a:p>
          <a:p>
            <a:pPr indent="-304800" lvl="0" marL="457200" rtl="0">
              <a:spcBef>
                <a:spcPts val="1600"/>
              </a:spcBef>
              <a:spcAft>
                <a:spcPts val="0"/>
              </a:spcAft>
              <a:buClr>
                <a:srgbClr val="FFFFFF"/>
              </a:buClr>
              <a:buSzPts val="1200"/>
              <a:buFont typeface="Source Sans Pro"/>
              <a:buAutoNum type="arabicPeriod"/>
            </a:pPr>
            <a:r>
              <a:rPr lang="en-GB" sz="1200">
                <a:solidFill>
                  <a:srgbClr val="FFFFFF"/>
                </a:solidFill>
                <a:latin typeface="Source Sans Pro"/>
                <a:ea typeface="Source Sans Pro"/>
                <a:cs typeface="Source Sans Pro"/>
                <a:sym typeface="Source Sans Pro"/>
              </a:rPr>
              <a:t>Launch a Public UseGalaxy </a:t>
            </a:r>
            <a:r>
              <a:rPr lang="en-GB" sz="1200">
                <a:solidFill>
                  <a:schemeClr val="lt1"/>
                </a:solidFill>
                <a:latin typeface="Source Sans Pro"/>
                <a:ea typeface="Source Sans Pro"/>
                <a:cs typeface="Source Sans Pro"/>
                <a:sym typeface="Source Sans Pro"/>
              </a:rPr>
              <a:t>Africa</a:t>
            </a:r>
            <a:endParaRPr sz="1200">
              <a:solidFill>
                <a:srgbClr val="FFFFFF"/>
              </a:solidFill>
              <a:latin typeface="Source Sans Pro"/>
              <a:ea typeface="Source Sans Pro"/>
              <a:cs typeface="Source Sans Pro"/>
              <a:sym typeface="Source Sans Pro"/>
            </a:endParaRPr>
          </a:p>
          <a:p>
            <a:pPr indent="-304800" lvl="0" marL="457200" rtl="0">
              <a:spcBef>
                <a:spcPts val="0"/>
              </a:spcBef>
              <a:spcAft>
                <a:spcPts val="0"/>
              </a:spcAft>
              <a:buClr>
                <a:srgbClr val="FFFFFF"/>
              </a:buClr>
              <a:buSzPts val="1200"/>
              <a:buFont typeface="Source Sans Pro"/>
              <a:buAutoNum type="arabicPeriod"/>
            </a:pPr>
            <a:r>
              <a:rPr lang="en-GB" sz="1200">
                <a:solidFill>
                  <a:srgbClr val="FFFFFF"/>
                </a:solidFill>
                <a:latin typeface="Source Sans Pro"/>
                <a:ea typeface="Source Sans Pro"/>
                <a:cs typeface="Source Sans Pro"/>
                <a:sym typeface="Source Sans Pro"/>
              </a:rPr>
              <a:t>Develop different Flavours of Galaxy for commonly needed toolset in TB (With Different Variant Calling Workflows)</a:t>
            </a:r>
            <a:endParaRPr sz="1200">
              <a:solidFill>
                <a:srgbClr val="FFFFFF"/>
              </a:solidFill>
              <a:latin typeface="Source Sans Pro"/>
              <a:ea typeface="Source Sans Pro"/>
              <a:cs typeface="Source Sans Pro"/>
              <a:sym typeface="Source Sans Pro"/>
            </a:endParaRPr>
          </a:p>
          <a:p>
            <a:pPr indent="-304800" lvl="0" marL="457200" rtl="0">
              <a:spcBef>
                <a:spcPts val="0"/>
              </a:spcBef>
              <a:spcAft>
                <a:spcPts val="0"/>
              </a:spcAft>
              <a:buClr>
                <a:srgbClr val="FFFFFF"/>
              </a:buClr>
              <a:buSzPts val="1200"/>
              <a:buFont typeface="Source Sans Pro"/>
              <a:buAutoNum type="arabicPeriod"/>
            </a:pPr>
            <a:r>
              <a:rPr lang="en-GB" sz="1200">
                <a:solidFill>
                  <a:srgbClr val="FFFFFF"/>
                </a:solidFill>
                <a:latin typeface="Source Sans Pro"/>
                <a:ea typeface="Source Sans Pro"/>
                <a:cs typeface="Source Sans Pro"/>
                <a:sym typeface="Source Sans Pro"/>
              </a:rPr>
              <a:t>Evaluate and develop a framework to evaluate the best possible Variant Calling Pipeline for your different needs</a:t>
            </a:r>
            <a:endParaRPr sz="1200">
              <a:solidFill>
                <a:srgbClr val="FFFFFF"/>
              </a:solidFill>
              <a:latin typeface="Source Sans Pro"/>
              <a:ea typeface="Source Sans Pro"/>
              <a:cs typeface="Source Sans Pro"/>
              <a:sym typeface="Source Sans Pro"/>
            </a:endParaRPr>
          </a:p>
          <a:p>
            <a:pPr indent="0" lvl="0" marL="0">
              <a:spcBef>
                <a:spcPts val="1600"/>
              </a:spcBef>
              <a:spcAft>
                <a:spcPts val="0"/>
              </a:spcAft>
              <a:buNone/>
            </a:pPr>
            <a:r>
              <a:rPr lang="en-GB" sz="1200">
                <a:solidFill>
                  <a:srgbClr val="FFFFFF"/>
                </a:solidFill>
                <a:latin typeface="Source Sans Pro"/>
                <a:ea typeface="Source Sans Pro"/>
                <a:cs typeface="Source Sans Pro"/>
                <a:sym typeface="Source Sans Pro"/>
              </a:rPr>
              <a:t>and many more…..</a:t>
            </a:r>
            <a:endParaRPr sz="1200">
              <a:solidFill>
                <a:srgbClr val="FFFFFF"/>
              </a:solidFill>
              <a:latin typeface="Source Sans Pro"/>
              <a:ea typeface="Source Sans Pro"/>
              <a:cs typeface="Source Sans Pro"/>
              <a:sym typeface="Source Sans Pro"/>
            </a:endParaRPr>
          </a:p>
          <a:p>
            <a:pPr indent="0" lvl="0" marL="0">
              <a:spcBef>
                <a:spcPts val="1600"/>
              </a:spcBef>
              <a:spcAft>
                <a:spcPts val="0"/>
              </a:spcAft>
              <a:buNone/>
            </a:pPr>
            <a:r>
              <a:t/>
            </a:r>
            <a:endParaRPr sz="1200">
              <a:solidFill>
                <a:srgbClr val="FFFFFF"/>
              </a:solidFill>
              <a:latin typeface="Source Sans Pro"/>
              <a:ea typeface="Source Sans Pro"/>
              <a:cs typeface="Source Sans Pro"/>
              <a:sym typeface="Source Sans Pro"/>
            </a:endParaRPr>
          </a:p>
          <a:p>
            <a:pPr indent="0" lvl="0" marL="0" rtl="0">
              <a:spcBef>
                <a:spcPts val="1600"/>
              </a:spcBef>
              <a:spcAft>
                <a:spcPts val="0"/>
              </a:spcAft>
              <a:buNone/>
            </a:pPr>
            <a:r>
              <a:rPr lang="en-GB" sz="1200">
                <a:solidFill>
                  <a:srgbClr val="FFFFFF"/>
                </a:solidFill>
                <a:latin typeface="Source Sans Pro"/>
                <a:ea typeface="Source Sans Pro"/>
                <a:cs typeface="Source Sans Pro"/>
                <a:sym typeface="Source Sans Pro"/>
              </a:rPr>
              <a:t>zipho@sanbi.ac.za</a:t>
            </a:r>
            <a:endParaRPr sz="1200">
              <a:solidFill>
                <a:srgbClr val="FFFFFF"/>
              </a:solidFill>
              <a:latin typeface="Source Sans Pro"/>
              <a:ea typeface="Source Sans Pro"/>
              <a:cs typeface="Source Sans Pro"/>
              <a:sym typeface="Source Sans Pro"/>
            </a:endParaRPr>
          </a:p>
          <a:p>
            <a:pPr indent="0" lvl="0" marL="0" rtl="0">
              <a:spcBef>
                <a:spcPts val="1600"/>
              </a:spcBef>
              <a:spcAft>
                <a:spcPts val="1600"/>
              </a:spcAft>
              <a:buNone/>
            </a:pPr>
            <a:r>
              <a:rPr lang="en-GB" sz="1200">
                <a:solidFill>
                  <a:srgbClr val="FFFFFF"/>
                </a:solidFill>
                <a:latin typeface="Source Sans Pro"/>
                <a:ea typeface="Source Sans Pro"/>
                <a:cs typeface="Source Sans Pro"/>
                <a:sym typeface="Source Sans Pro"/>
              </a:rPr>
              <a:t>Twitter: </a:t>
            </a:r>
            <a:r>
              <a:rPr lang="en-GB" sz="1200">
                <a:solidFill>
                  <a:srgbClr val="FFFFFF"/>
                </a:solidFill>
                <a:latin typeface="Source Sans Pro"/>
                <a:ea typeface="Source Sans Pro"/>
                <a:cs typeface="Source Sans Pro"/>
                <a:sym typeface="Source Sans Pro"/>
              </a:rPr>
              <a:t>@SANBI_SA 				</a:t>
            </a:r>
            <a:endParaRPr sz="1200">
              <a:solidFill>
                <a:srgbClr val="FFFFFF"/>
              </a:solidFill>
              <a:latin typeface="Source Sans Pro"/>
              <a:ea typeface="Source Sans Pro"/>
              <a:cs typeface="Source Sans Pro"/>
              <a:sym typeface="Source Sans Pro"/>
            </a:endParaRPr>
          </a:p>
        </p:txBody>
      </p:sp>
      <p:pic>
        <p:nvPicPr>
          <p:cNvPr id="419" name="Shape 419"/>
          <p:cNvPicPr preferRelativeResize="0"/>
          <p:nvPr/>
        </p:nvPicPr>
        <p:blipFill>
          <a:blip r:embed="rId3">
            <a:alphaModFix/>
          </a:blip>
          <a:stretch>
            <a:fillRect/>
          </a:stretch>
        </p:blipFill>
        <p:spPr>
          <a:xfrm>
            <a:off x="4567238" y="2566988"/>
            <a:ext cx="9525" cy="9525"/>
          </a:xfrm>
          <a:prstGeom prst="rect">
            <a:avLst/>
          </a:prstGeom>
          <a:noFill/>
          <a:ln>
            <a:noFill/>
          </a:ln>
        </p:spPr>
      </p:pic>
      <p:pic>
        <p:nvPicPr>
          <p:cNvPr id="420" name="Shape 420"/>
          <p:cNvPicPr preferRelativeResize="0"/>
          <p:nvPr/>
        </p:nvPicPr>
        <p:blipFill>
          <a:blip r:embed="rId4">
            <a:alphaModFix/>
          </a:blip>
          <a:stretch>
            <a:fillRect/>
          </a:stretch>
        </p:blipFill>
        <p:spPr>
          <a:xfrm>
            <a:off x="5303594" y="537225"/>
            <a:ext cx="1402505" cy="1214199"/>
          </a:xfrm>
          <a:prstGeom prst="rect">
            <a:avLst/>
          </a:prstGeom>
          <a:noFill/>
          <a:ln>
            <a:noFill/>
          </a:ln>
        </p:spPr>
      </p:pic>
      <p:pic>
        <p:nvPicPr>
          <p:cNvPr id="421" name="Shape 421"/>
          <p:cNvPicPr preferRelativeResize="0"/>
          <p:nvPr/>
        </p:nvPicPr>
        <p:blipFill rotWithShape="1">
          <a:blip r:embed="rId5">
            <a:alphaModFix/>
          </a:blip>
          <a:srcRect b="25000" l="25000" r="25000" t="25000"/>
          <a:stretch/>
        </p:blipFill>
        <p:spPr>
          <a:xfrm>
            <a:off x="5492250" y="3531000"/>
            <a:ext cx="1280225" cy="1280225"/>
          </a:xfrm>
          <a:prstGeom prst="rect">
            <a:avLst/>
          </a:prstGeom>
          <a:noFill/>
          <a:ln>
            <a:noFill/>
          </a:ln>
        </p:spPr>
      </p:pic>
      <p:pic>
        <p:nvPicPr>
          <p:cNvPr id="422" name="Shape 422"/>
          <p:cNvPicPr preferRelativeResize="0"/>
          <p:nvPr/>
        </p:nvPicPr>
        <p:blipFill>
          <a:blip r:embed="rId6">
            <a:alphaModFix/>
          </a:blip>
          <a:stretch>
            <a:fillRect/>
          </a:stretch>
        </p:blipFill>
        <p:spPr>
          <a:xfrm>
            <a:off x="7744275" y="2039550"/>
            <a:ext cx="1033975" cy="1214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6" name="Shape 426"/>
        <p:cNvGrpSpPr/>
        <p:nvPr/>
      </p:nvGrpSpPr>
      <p:grpSpPr>
        <a:xfrm>
          <a:off x="0" y="0"/>
          <a:ext cx="0" cy="0"/>
          <a:chOff x="0" y="0"/>
          <a:chExt cx="0" cy="0"/>
        </a:xfrm>
      </p:grpSpPr>
      <p:sp>
        <p:nvSpPr>
          <p:cNvPr id="427" name="Shape 427"/>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b="1" lang="en-GB" sz="3000"/>
              <a:t>Thanks!</a:t>
            </a:r>
            <a:endParaRPr b="1" sz="3000"/>
          </a:p>
        </p:txBody>
      </p:sp>
      <p:sp>
        <p:nvSpPr>
          <p:cNvPr id="428" name="Shape 428"/>
          <p:cNvSpPr txBox="1"/>
          <p:nvPr>
            <p:ph idx="1" type="body"/>
          </p:nvPr>
        </p:nvSpPr>
        <p:spPr>
          <a:xfrm>
            <a:off x="296575" y="1098800"/>
            <a:ext cx="3721500" cy="38811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GB" sz="1400">
                <a:solidFill>
                  <a:srgbClr val="FFFFFF"/>
                </a:solidFill>
                <a:latin typeface="Source Sans Pro"/>
                <a:ea typeface="Source Sans Pro"/>
                <a:cs typeface="Source Sans Pro"/>
                <a:sym typeface="Source Sans Pro"/>
              </a:rPr>
              <a:t>Alan Christoffels</a:t>
            </a:r>
            <a:endParaRPr sz="1400">
              <a:solidFill>
                <a:srgbClr val="FFFFFF"/>
              </a:solidFill>
              <a:latin typeface="Source Sans Pro"/>
              <a:ea typeface="Source Sans Pro"/>
              <a:cs typeface="Source Sans Pro"/>
              <a:sym typeface="Source Sans Pro"/>
            </a:endParaRPr>
          </a:p>
          <a:p>
            <a:pPr indent="0" lvl="0" marL="0" rtl="0">
              <a:spcBef>
                <a:spcPts val="1600"/>
              </a:spcBef>
              <a:spcAft>
                <a:spcPts val="0"/>
              </a:spcAft>
              <a:buNone/>
            </a:pPr>
            <a:r>
              <a:rPr lang="en-GB" sz="1400">
                <a:solidFill>
                  <a:srgbClr val="FFFFFF"/>
                </a:solidFill>
                <a:latin typeface="Source Sans Pro"/>
                <a:ea typeface="Source Sans Pro"/>
                <a:cs typeface="Source Sans Pro"/>
                <a:sym typeface="Source Sans Pro"/>
              </a:rPr>
              <a:t>SANBI COMBAT-TB Team:</a:t>
            </a:r>
            <a:endParaRPr sz="1400">
              <a:solidFill>
                <a:srgbClr val="FFFFFF"/>
              </a:solidFill>
              <a:latin typeface="Source Sans Pro"/>
              <a:ea typeface="Source Sans Pro"/>
              <a:cs typeface="Source Sans Pro"/>
              <a:sym typeface="Source Sans Pro"/>
            </a:endParaRPr>
          </a:p>
          <a:p>
            <a:pPr indent="-317500" lvl="0" marL="457200" rtl="0">
              <a:spcBef>
                <a:spcPts val="1600"/>
              </a:spcBef>
              <a:spcAft>
                <a:spcPts val="0"/>
              </a:spcAft>
              <a:buClr>
                <a:srgbClr val="FFFFFF"/>
              </a:buClr>
              <a:buSzPts val="1400"/>
              <a:buFont typeface="Source Sans Pro"/>
              <a:buChar char="●"/>
            </a:pPr>
            <a:r>
              <a:rPr lang="en-GB" sz="1400">
                <a:solidFill>
                  <a:srgbClr val="FFFFFF"/>
                </a:solidFill>
                <a:latin typeface="Source Sans Pro"/>
                <a:ea typeface="Source Sans Pro"/>
                <a:cs typeface="Source Sans Pro"/>
                <a:sym typeface="Source Sans Pro"/>
              </a:rPr>
              <a:t>Peter van Heusden</a:t>
            </a:r>
            <a:endParaRPr sz="1400">
              <a:solidFill>
                <a:srgbClr val="FFFFFF"/>
              </a:solidFill>
              <a:latin typeface="Source Sans Pro"/>
              <a:ea typeface="Source Sans Pro"/>
              <a:cs typeface="Source Sans Pro"/>
              <a:sym typeface="Source Sans Pro"/>
            </a:endParaRPr>
          </a:p>
          <a:p>
            <a:pPr indent="-317500" lvl="0" marL="457200" rtl="0">
              <a:spcBef>
                <a:spcPts val="0"/>
              </a:spcBef>
              <a:spcAft>
                <a:spcPts val="0"/>
              </a:spcAft>
              <a:buClr>
                <a:srgbClr val="FFFFFF"/>
              </a:buClr>
              <a:buSzPts val="1400"/>
              <a:buFont typeface="Source Sans Pro"/>
              <a:buChar char="●"/>
            </a:pPr>
            <a:r>
              <a:rPr lang="en-GB" sz="1400">
                <a:solidFill>
                  <a:srgbClr val="FFFFFF"/>
                </a:solidFill>
                <a:latin typeface="Source Sans Pro"/>
                <a:ea typeface="Source Sans Pro"/>
                <a:cs typeface="Source Sans Pro"/>
                <a:sym typeface="Source Sans Pro"/>
              </a:rPr>
              <a:t>Thoba Lose</a:t>
            </a:r>
            <a:endParaRPr sz="1400">
              <a:solidFill>
                <a:srgbClr val="FFFFFF"/>
              </a:solidFill>
              <a:latin typeface="Source Sans Pro"/>
              <a:ea typeface="Source Sans Pro"/>
              <a:cs typeface="Source Sans Pro"/>
              <a:sym typeface="Source Sans Pro"/>
            </a:endParaRPr>
          </a:p>
          <a:p>
            <a:pPr indent="-317500" lvl="0" marL="457200" rtl="0">
              <a:spcBef>
                <a:spcPts val="0"/>
              </a:spcBef>
              <a:spcAft>
                <a:spcPts val="0"/>
              </a:spcAft>
              <a:buClr>
                <a:srgbClr val="FFFFFF"/>
              </a:buClr>
              <a:buSzPts val="1400"/>
              <a:buFont typeface="Source Sans Pro"/>
              <a:buChar char="●"/>
            </a:pPr>
            <a:r>
              <a:rPr lang="en-GB" sz="1400">
                <a:solidFill>
                  <a:srgbClr val="FFFFFF"/>
                </a:solidFill>
                <a:latin typeface="Source Sans Pro"/>
                <a:ea typeface="Source Sans Pro"/>
                <a:cs typeface="Source Sans Pro"/>
                <a:sym typeface="Source Sans Pro"/>
              </a:rPr>
              <a:t>Tracey Calvert-Joshua</a:t>
            </a:r>
            <a:endParaRPr sz="1400">
              <a:solidFill>
                <a:srgbClr val="FFFFFF"/>
              </a:solidFill>
              <a:latin typeface="Source Sans Pro"/>
              <a:ea typeface="Source Sans Pro"/>
              <a:cs typeface="Source Sans Pro"/>
              <a:sym typeface="Source Sans Pro"/>
            </a:endParaRPr>
          </a:p>
          <a:p>
            <a:pPr indent="-317500" lvl="0" marL="457200" rtl="0">
              <a:spcBef>
                <a:spcPts val="0"/>
              </a:spcBef>
              <a:spcAft>
                <a:spcPts val="0"/>
              </a:spcAft>
              <a:buClr>
                <a:srgbClr val="FFFFFF"/>
              </a:buClr>
              <a:buSzPts val="1400"/>
              <a:buFont typeface="Source Sans Pro"/>
              <a:buChar char="●"/>
            </a:pPr>
            <a:r>
              <a:rPr lang="en-GB" sz="1400">
                <a:solidFill>
                  <a:srgbClr val="FFFFFF"/>
                </a:solidFill>
                <a:latin typeface="Source Sans Pro"/>
                <a:ea typeface="Source Sans Pro"/>
                <a:cs typeface="Source Sans Pro"/>
                <a:sym typeface="Source Sans Pro"/>
              </a:rPr>
              <a:t>Kamohelo Direko</a:t>
            </a:r>
            <a:endParaRPr sz="1400">
              <a:solidFill>
                <a:srgbClr val="FFFFFF"/>
              </a:solidFill>
              <a:latin typeface="Source Sans Pro"/>
              <a:ea typeface="Source Sans Pro"/>
              <a:cs typeface="Source Sans Pro"/>
              <a:sym typeface="Source Sans Pro"/>
            </a:endParaRPr>
          </a:p>
          <a:p>
            <a:pPr indent="-317500" lvl="0" marL="457200" rtl="0">
              <a:spcBef>
                <a:spcPts val="0"/>
              </a:spcBef>
              <a:spcAft>
                <a:spcPts val="0"/>
              </a:spcAft>
              <a:buClr>
                <a:srgbClr val="FFFFFF"/>
              </a:buClr>
              <a:buSzPts val="1400"/>
              <a:buFont typeface="Source Sans Pro"/>
              <a:buChar char="●"/>
            </a:pPr>
            <a:r>
              <a:rPr lang="en-GB" sz="1400">
                <a:solidFill>
                  <a:srgbClr val="FFFFFF"/>
                </a:solidFill>
                <a:latin typeface="Source Sans Pro"/>
                <a:ea typeface="Source Sans Pro"/>
                <a:cs typeface="Source Sans Pro"/>
                <a:sym typeface="Source Sans Pro"/>
              </a:rPr>
              <a:t>Lynley Abdoll</a:t>
            </a:r>
            <a:endParaRPr sz="1400">
              <a:solidFill>
                <a:srgbClr val="FFFFFF"/>
              </a:solidFill>
              <a:latin typeface="Source Sans Pro"/>
              <a:ea typeface="Source Sans Pro"/>
              <a:cs typeface="Source Sans Pro"/>
              <a:sym typeface="Source Sans Pro"/>
            </a:endParaRPr>
          </a:p>
          <a:p>
            <a:pPr indent="-317500" lvl="0" marL="457200" rtl="0">
              <a:spcBef>
                <a:spcPts val="0"/>
              </a:spcBef>
              <a:spcAft>
                <a:spcPts val="0"/>
              </a:spcAft>
              <a:buClr>
                <a:srgbClr val="FFFFFF"/>
              </a:buClr>
              <a:buSzPts val="1400"/>
              <a:buFont typeface="Source Sans Pro"/>
              <a:buChar char="●"/>
            </a:pPr>
            <a:r>
              <a:rPr lang="en-GB" sz="1400">
                <a:solidFill>
                  <a:srgbClr val="FFFFFF"/>
                </a:solidFill>
                <a:latin typeface="Source Sans Pro"/>
                <a:ea typeface="Source Sans Pro"/>
                <a:cs typeface="Source Sans Pro"/>
                <a:sym typeface="Source Sans Pro"/>
              </a:rPr>
              <a:t>Jamie Southgate</a:t>
            </a:r>
            <a:endParaRPr b="1">
              <a:solidFill>
                <a:srgbClr val="000000"/>
              </a:solidFill>
              <a:latin typeface="Montserrat"/>
              <a:ea typeface="Montserrat"/>
              <a:cs typeface="Montserrat"/>
              <a:sym typeface="Montserrat"/>
            </a:endParaRPr>
          </a:p>
          <a:p>
            <a:pPr indent="0" lvl="0" marL="0" rtl="0">
              <a:spcBef>
                <a:spcPts val="1600"/>
              </a:spcBef>
              <a:spcAft>
                <a:spcPts val="0"/>
              </a:spcAft>
              <a:buNone/>
            </a:pPr>
            <a:r>
              <a:t/>
            </a:r>
            <a:endParaRPr sz="1400">
              <a:solidFill>
                <a:srgbClr val="FFFFFF"/>
              </a:solidFill>
              <a:latin typeface="Source Sans Pro"/>
              <a:ea typeface="Source Sans Pro"/>
              <a:cs typeface="Source Sans Pro"/>
              <a:sym typeface="Source Sans Pro"/>
            </a:endParaRPr>
          </a:p>
          <a:p>
            <a:pPr indent="0" lvl="0" marL="0">
              <a:spcBef>
                <a:spcPts val="0"/>
              </a:spcBef>
              <a:spcAft>
                <a:spcPts val="0"/>
              </a:spcAft>
              <a:buNone/>
            </a:pPr>
            <a:r>
              <a:t/>
            </a:r>
            <a:endParaRPr sz="1400">
              <a:solidFill>
                <a:srgbClr val="FFFFFF"/>
              </a:solidFill>
              <a:latin typeface="Source Sans Pro"/>
              <a:ea typeface="Source Sans Pro"/>
              <a:cs typeface="Source Sans Pro"/>
              <a:sym typeface="Source Sans Pro"/>
            </a:endParaRPr>
          </a:p>
          <a:p>
            <a:pPr indent="0" lvl="0" marL="0" rtl="0">
              <a:spcBef>
                <a:spcPts val="1600"/>
              </a:spcBef>
              <a:spcAft>
                <a:spcPts val="0"/>
              </a:spcAft>
              <a:buNone/>
            </a:pPr>
            <a:r>
              <a:rPr lang="en-GB" sz="1400">
                <a:solidFill>
                  <a:srgbClr val="FFFFFF"/>
                </a:solidFill>
                <a:latin typeface="Source Sans Pro"/>
                <a:ea typeface="Source Sans Pro"/>
                <a:cs typeface="Source Sans Pro"/>
                <a:sym typeface="Source Sans Pro"/>
              </a:rPr>
              <a:t>zipho@sanbi.ac.za</a:t>
            </a:r>
            <a:endParaRPr sz="1400">
              <a:solidFill>
                <a:srgbClr val="FFFFFF"/>
              </a:solidFill>
              <a:latin typeface="Source Sans Pro"/>
              <a:ea typeface="Source Sans Pro"/>
              <a:cs typeface="Source Sans Pro"/>
              <a:sym typeface="Source Sans Pro"/>
            </a:endParaRPr>
          </a:p>
          <a:p>
            <a:pPr indent="0" lvl="0" marL="0" rtl="0">
              <a:spcBef>
                <a:spcPts val="0"/>
              </a:spcBef>
              <a:spcAft>
                <a:spcPts val="1600"/>
              </a:spcAft>
              <a:buNone/>
            </a:pPr>
            <a:r>
              <a:rPr lang="en-GB" sz="1400">
                <a:solidFill>
                  <a:srgbClr val="FFFFFF"/>
                </a:solidFill>
                <a:latin typeface="Source Sans Pro"/>
                <a:ea typeface="Source Sans Pro"/>
                <a:cs typeface="Source Sans Pro"/>
                <a:sym typeface="Source Sans Pro"/>
              </a:rPr>
              <a:t>Twitter: @SANBI_SA 				</a:t>
            </a:r>
            <a:endParaRPr sz="1400">
              <a:solidFill>
                <a:srgbClr val="FFFFFF"/>
              </a:solidFill>
              <a:latin typeface="Source Sans Pro"/>
              <a:ea typeface="Source Sans Pro"/>
              <a:cs typeface="Source Sans Pro"/>
              <a:sym typeface="Source Sans Pro"/>
            </a:endParaRPr>
          </a:p>
        </p:txBody>
      </p:sp>
      <p:pic>
        <p:nvPicPr>
          <p:cNvPr id="429" name="Shape 429"/>
          <p:cNvPicPr preferRelativeResize="0"/>
          <p:nvPr/>
        </p:nvPicPr>
        <p:blipFill rotWithShape="1">
          <a:blip r:embed="rId3">
            <a:alphaModFix/>
          </a:blip>
          <a:srcRect b="25000" l="25000" r="25000" t="25000"/>
          <a:stretch/>
        </p:blipFill>
        <p:spPr>
          <a:xfrm>
            <a:off x="4983700" y="1793575"/>
            <a:ext cx="1589800" cy="1589800"/>
          </a:xfrm>
          <a:prstGeom prst="rect">
            <a:avLst/>
          </a:prstGeom>
          <a:noFill/>
          <a:ln>
            <a:noFill/>
          </a:ln>
        </p:spPr>
      </p:pic>
      <p:pic>
        <p:nvPicPr>
          <p:cNvPr id="430" name="Shape 430"/>
          <p:cNvPicPr preferRelativeResize="0"/>
          <p:nvPr/>
        </p:nvPicPr>
        <p:blipFill>
          <a:blip r:embed="rId4">
            <a:alphaModFix/>
          </a:blip>
          <a:stretch>
            <a:fillRect/>
          </a:stretch>
        </p:blipFill>
        <p:spPr>
          <a:xfrm>
            <a:off x="7521722" y="3383375"/>
            <a:ext cx="1158028" cy="1359875"/>
          </a:xfrm>
          <a:prstGeom prst="rect">
            <a:avLst/>
          </a:prstGeom>
          <a:noFill/>
          <a:ln>
            <a:noFill/>
          </a:ln>
        </p:spPr>
      </p:pic>
      <p:pic>
        <p:nvPicPr>
          <p:cNvPr id="431" name="Shape 431"/>
          <p:cNvPicPr preferRelativeResize="0"/>
          <p:nvPr/>
        </p:nvPicPr>
        <p:blipFill>
          <a:blip r:embed="rId5">
            <a:alphaModFix/>
          </a:blip>
          <a:stretch>
            <a:fillRect/>
          </a:stretch>
        </p:blipFill>
        <p:spPr>
          <a:xfrm>
            <a:off x="4567238" y="2566988"/>
            <a:ext cx="9525" cy="9525"/>
          </a:xfrm>
          <a:prstGeom prst="rect">
            <a:avLst/>
          </a:prstGeom>
          <a:noFill/>
          <a:ln>
            <a:noFill/>
          </a:ln>
        </p:spPr>
      </p:pic>
      <p:pic>
        <p:nvPicPr>
          <p:cNvPr id="432" name="Shape 432"/>
          <p:cNvPicPr preferRelativeResize="0"/>
          <p:nvPr/>
        </p:nvPicPr>
        <p:blipFill>
          <a:blip r:embed="rId6">
            <a:alphaModFix/>
          </a:blip>
          <a:stretch>
            <a:fillRect/>
          </a:stretch>
        </p:blipFill>
        <p:spPr>
          <a:xfrm>
            <a:off x="7140500" y="298314"/>
            <a:ext cx="1804576" cy="135988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Shape 79"/>
          <p:cNvSpPr txBox="1"/>
          <p:nvPr>
            <p:ph type="ctrTitle"/>
          </p:nvPr>
        </p:nvSpPr>
        <p:spPr>
          <a:xfrm>
            <a:off x="311700" y="351150"/>
            <a:ext cx="8520600" cy="7347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b="1" lang="en-GB" sz="3600">
                <a:latin typeface="Source Sans Pro"/>
                <a:ea typeface="Source Sans Pro"/>
                <a:cs typeface="Source Sans Pro"/>
                <a:sym typeface="Source Sans Pro"/>
              </a:rPr>
              <a:t>BRIEF </a:t>
            </a:r>
            <a:r>
              <a:rPr b="1" lang="en-GB" sz="3600">
                <a:latin typeface="Source Sans Pro"/>
                <a:ea typeface="Source Sans Pro"/>
                <a:cs typeface="Source Sans Pro"/>
                <a:sym typeface="Source Sans Pro"/>
              </a:rPr>
              <a:t>JOURNEY</a:t>
            </a:r>
            <a:endParaRPr b="1" sz="3600">
              <a:latin typeface="Source Sans Pro"/>
              <a:ea typeface="Source Sans Pro"/>
              <a:cs typeface="Source Sans Pro"/>
              <a:sym typeface="Source Sans Pro"/>
            </a:endParaRPr>
          </a:p>
        </p:txBody>
      </p:sp>
      <p:sp>
        <p:nvSpPr>
          <p:cNvPr id="80" name="Shape 80"/>
          <p:cNvSpPr txBox="1"/>
          <p:nvPr/>
        </p:nvSpPr>
        <p:spPr>
          <a:xfrm>
            <a:off x="380550" y="1085850"/>
            <a:ext cx="8700300" cy="3424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GB" sz="1800">
                <a:solidFill>
                  <a:srgbClr val="0091EA"/>
                </a:solidFill>
                <a:latin typeface="Source Sans Pro"/>
                <a:ea typeface="Source Sans Pro"/>
                <a:cs typeface="Source Sans Pro"/>
                <a:sym typeface="Source Sans Pro"/>
              </a:rPr>
              <a:t>WHAT WAS THE OBJECTIVE?</a:t>
            </a:r>
            <a:endParaRPr b="1" sz="1800">
              <a:solidFill>
                <a:srgbClr val="0091EA"/>
              </a:solidFill>
              <a:latin typeface="Source Sans Pro"/>
              <a:ea typeface="Source Sans Pro"/>
              <a:cs typeface="Source Sans Pro"/>
              <a:sym typeface="Source Sans Pro"/>
            </a:endParaRPr>
          </a:p>
          <a:p>
            <a:pPr indent="0" lvl="0" marL="0">
              <a:spcBef>
                <a:spcPts val="0"/>
              </a:spcBef>
              <a:spcAft>
                <a:spcPts val="0"/>
              </a:spcAft>
              <a:buNone/>
            </a:pPr>
            <a:r>
              <a:t/>
            </a:r>
            <a:endParaRPr b="1" sz="1200">
              <a:solidFill>
                <a:srgbClr val="0091EA"/>
              </a:solidFill>
              <a:latin typeface="Source Sans Pro"/>
              <a:ea typeface="Source Sans Pro"/>
              <a:cs typeface="Source Sans Pro"/>
              <a:sym typeface="Source Sans Pro"/>
            </a:endParaRPr>
          </a:p>
          <a:p>
            <a:pPr indent="0" lvl="0" marL="0">
              <a:spcBef>
                <a:spcPts val="0"/>
              </a:spcBef>
              <a:spcAft>
                <a:spcPts val="0"/>
              </a:spcAft>
              <a:buNone/>
            </a:pPr>
            <a:r>
              <a:rPr lang="en-GB" sz="1200">
                <a:solidFill>
                  <a:schemeClr val="dk1"/>
                </a:solidFill>
                <a:latin typeface="Source Sans Pro"/>
                <a:ea typeface="Source Sans Pro"/>
                <a:cs typeface="Source Sans Pro"/>
                <a:sym typeface="Source Sans Pro"/>
              </a:rPr>
              <a:t>Reproducible</a:t>
            </a:r>
            <a:r>
              <a:rPr lang="en-GB" sz="1200">
                <a:solidFill>
                  <a:schemeClr val="dk1"/>
                </a:solidFill>
                <a:latin typeface="Source Sans Pro"/>
                <a:ea typeface="Source Sans Pro"/>
                <a:cs typeface="Source Sans Pro"/>
                <a:sym typeface="Source Sans Pro"/>
              </a:rPr>
              <a:t>, Accessible, Transparent TB Variant Calling pipeline </a:t>
            </a:r>
            <a:endParaRPr sz="1050">
              <a:solidFill>
                <a:srgbClr val="333333"/>
              </a:solidFill>
              <a:latin typeface="Source Sans Pro"/>
              <a:ea typeface="Source Sans Pro"/>
              <a:cs typeface="Source Sans Pro"/>
              <a:sym typeface="Source Sans Pro"/>
            </a:endParaRPr>
          </a:p>
          <a:p>
            <a:pPr indent="0" lvl="0" marL="0">
              <a:spcBef>
                <a:spcPts val="0"/>
              </a:spcBef>
              <a:spcAft>
                <a:spcPts val="0"/>
              </a:spcAft>
              <a:buClr>
                <a:schemeClr val="dk1"/>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spcBef>
                <a:spcPts val="0"/>
              </a:spcBef>
              <a:spcAft>
                <a:spcPts val="0"/>
              </a:spcAft>
              <a:buNone/>
            </a:pPr>
            <a:r>
              <a:t/>
            </a:r>
            <a:endParaRPr sz="1800">
              <a:latin typeface="Source Sans Pro"/>
              <a:ea typeface="Source Sans Pro"/>
              <a:cs typeface="Source Sans Pro"/>
              <a:sym typeface="Source Sans Pro"/>
            </a:endParaRPr>
          </a:p>
          <a:p>
            <a:pPr indent="0" lvl="0" marL="0" rtl="0">
              <a:spcBef>
                <a:spcPts val="0"/>
              </a:spcBef>
              <a:spcAft>
                <a:spcPts val="0"/>
              </a:spcAft>
              <a:buNone/>
            </a:pPr>
            <a:r>
              <a:t/>
            </a:r>
            <a:endParaRPr sz="2400">
              <a:latin typeface="Source Sans Pro"/>
              <a:ea typeface="Source Sans Pro"/>
              <a:cs typeface="Source Sans Pro"/>
              <a:sym typeface="Source Sans Pro"/>
            </a:endParaRPr>
          </a:p>
          <a:p>
            <a:pPr indent="0" lvl="0" marL="0" rtl="0">
              <a:spcBef>
                <a:spcPts val="0"/>
              </a:spcBef>
              <a:spcAft>
                <a:spcPts val="0"/>
              </a:spcAft>
              <a:buNone/>
            </a:pPr>
            <a:r>
              <a:t/>
            </a:r>
            <a:endParaRPr sz="2400">
              <a:latin typeface="Source Sans Pro"/>
              <a:ea typeface="Source Sans Pro"/>
              <a:cs typeface="Source Sans Pro"/>
              <a:sym typeface="Source Sans Pro"/>
            </a:endParaRPr>
          </a:p>
          <a:p>
            <a:pPr indent="0" lvl="0" marL="0" rtl="0">
              <a:spcBef>
                <a:spcPts val="0"/>
              </a:spcBef>
              <a:spcAft>
                <a:spcPts val="0"/>
              </a:spcAft>
              <a:buNone/>
            </a:pPr>
            <a:r>
              <a:t/>
            </a:r>
            <a:endParaRPr sz="2400">
              <a:latin typeface="Source Sans Pro"/>
              <a:ea typeface="Source Sans Pro"/>
              <a:cs typeface="Source Sans Pro"/>
              <a:sym typeface="Source Sans Pro"/>
            </a:endParaRPr>
          </a:p>
        </p:txBody>
      </p:sp>
      <p:pic>
        <p:nvPicPr>
          <p:cNvPr id="81" name="Shape 81"/>
          <p:cNvPicPr preferRelativeResize="0"/>
          <p:nvPr/>
        </p:nvPicPr>
        <p:blipFill>
          <a:blip r:embed="rId3">
            <a:alphaModFix/>
          </a:blip>
          <a:stretch>
            <a:fillRect/>
          </a:stretch>
        </p:blipFill>
        <p:spPr>
          <a:xfrm>
            <a:off x="969900" y="1921650"/>
            <a:ext cx="7620000" cy="1485900"/>
          </a:xfrm>
          <a:prstGeom prst="rect">
            <a:avLst/>
          </a:prstGeom>
          <a:noFill/>
          <a:ln>
            <a:noFill/>
          </a:ln>
        </p:spPr>
      </p:pic>
      <p:pic>
        <p:nvPicPr>
          <p:cNvPr id="82" name="Shape 82"/>
          <p:cNvPicPr preferRelativeResize="0"/>
          <p:nvPr/>
        </p:nvPicPr>
        <p:blipFill>
          <a:blip r:embed="rId4">
            <a:alphaModFix/>
          </a:blip>
          <a:stretch>
            <a:fillRect/>
          </a:stretch>
        </p:blipFill>
        <p:spPr>
          <a:xfrm>
            <a:off x="2657375" y="4245625"/>
            <a:ext cx="4012000" cy="819125"/>
          </a:xfrm>
          <a:prstGeom prst="rect">
            <a:avLst/>
          </a:prstGeom>
          <a:noFill/>
          <a:ln cap="flat" cmpd="sng" w="9525">
            <a:solidFill>
              <a:srgbClr val="980000"/>
            </a:solidFill>
            <a:prstDash val="solid"/>
            <a:round/>
            <a:headEnd len="sm" w="sm" type="none"/>
            <a:tailEnd len="sm" w="sm" type="none"/>
          </a:ln>
        </p:spPr>
      </p:pic>
      <p:pic>
        <p:nvPicPr>
          <p:cNvPr id="83" name="Shape 83"/>
          <p:cNvPicPr preferRelativeResize="0"/>
          <p:nvPr/>
        </p:nvPicPr>
        <p:blipFill rotWithShape="1">
          <a:blip r:embed="rId5">
            <a:alphaModFix amt="90000"/>
          </a:blip>
          <a:srcRect b="25000" l="25000" r="25000" t="25000"/>
          <a:stretch/>
        </p:blipFill>
        <p:spPr>
          <a:xfrm>
            <a:off x="111125" y="4563825"/>
            <a:ext cx="519305" cy="519275"/>
          </a:xfrm>
          <a:prstGeom prst="rect">
            <a:avLst/>
          </a:prstGeom>
          <a:noFill/>
          <a:ln>
            <a:noFill/>
          </a:ln>
          <a:effectLst>
            <a:outerShdw blurRad="300038" rotWithShape="0" algn="bl" dir="5400000" dist="85725">
              <a:srgbClr val="000000">
                <a:alpha val="50000"/>
              </a:srgbClr>
            </a:outerShdw>
          </a:effectLst>
        </p:spPr>
      </p:pic>
      <p:pic>
        <p:nvPicPr>
          <p:cNvPr id="84" name="Shape 84"/>
          <p:cNvPicPr preferRelativeResize="0"/>
          <p:nvPr/>
        </p:nvPicPr>
        <p:blipFill>
          <a:blip r:embed="rId6">
            <a:alphaModFix amt="90000"/>
          </a:blip>
          <a:stretch>
            <a:fillRect/>
          </a:stretch>
        </p:blipFill>
        <p:spPr>
          <a:xfrm>
            <a:off x="4055150" y="4563926"/>
            <a:ext cx="654900" cy="519280"/>
          </a:xfrm>
          <a:prstGeom prst="rect">
            <a:avLst/>
          </a:prstGeom>
          <a:noFill/>
          <a:ln>
            <a:noFill/>
          </a:ln>
          <a:effectLst>
            <a:outerShdw blurRad="814388" rotWithShape="0" algn="bl" dir="5400000" dist="114300">
              <a:srgbClr val="000000">
                <a:alpha val="50000"/>
              </a:srgbClr>
            </a:outerShdw>
          </a:effectLst>
        </p:spPr>
      </p:pic>
      <p:pic>
        <p:nvPicPr>
          <p:cNvPr id="85" name="Shape 85"/>
          <p:cNvPicPr preferRelativeResize="0"/>
          <p:nvPr/>
        </p:nvPicPr>
        <p:blipFill>
          <a:blip r:embed="rId7">
            <a:alphaModFix amt="90000"/>
          </a:blip>
          <a:stretch>
            <a:fillRect/>
          </a:stretch>
        </p:blipFill>
        <p:spPr>
          <a:xfrm>
            <a:off x="8574882" y="4545475"/>
            <a:ext cx="442193" cy="519275"/>
          </a:xfrm>
          <a:prstGeom prst="rect">
            <a:avLst/>
          </a:prstGeom>
          <a:noFill/>
          <a:ln>
            <a:noFill/>
          </a:ln>
          <a:effectLst>
            <a:outerShdw blurRad="485775" rotWithShape="0" algn="bl" dir="5400000" dist="11430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Shape 90"/>
          <p:cNvSpPr txBox="1"/>
          <p:nvPr>
            <p:ph type="ctrTitle"/>
          </p:nvPr>
        </p:nvSpPr>
        <p:spPr>
          <a:xfrm>
            <a:off x="311700" y="288400"/>
            <a:ext cx="8520600" cy="6471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b="1" lang="en-GB" sz="3600">
                <a:latin typeface="Source Sans Pro"/>
                <a:ea typeface="Source Sans Pro"/>
                <a:cs typeface="Source Sans Pro"/>
                <a:sym typeface="Source Sans Pro"/>
              </a:rPr>
              <a:t>Evaluation of types of variants</a:t>
            </a:r>
            <a:endParaRPr b="1" sz="3600">
              <a:latin typeface="Source Sans Pro"/>
              <a:ea typeface="Source Sans Pro"/>
              <a:cs typeface="Source Sans Pro"/>
              <a:sym typeface="Source Sans Pro"/>
            </a:endParaRPr>
          </a:p>
        </p:txBody>
      </p:sp>
      <p:sp>
        <p:nvSpPr>
          <p:cNvPr id="91" name="Shape 91"/>
          <p:cNvSpPr txBox="1"/>
          <p:nvPr/>
        </p:nvSpPr>
        <p:spPr>
          <a:xfrm>
            <a:off x="543450" y="1085850"/>
            <a:ext cx="8345100" cy="534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b="1" lang="en-GB">
                <a:latin typeface="Source Sans Pro"/>
                <a:ea typeface="Source Sans Pro"/>
                <a:cs typeface="Source Sans Pro"/>
                <a:sym typeface="Source Sans Pro"/>
              </a:rPr>
              <a:t>Single nucleotide polymorphisms (SNPs) also known as single nucleotide </a:t>
            </a:r>
            <a:r>
              <a:rPr b="1" lang="en-GB">
                <a:latin typeface="Source Sans Pro"/>
                <a:ea typeface="Source Sans Pro"/>
                <a:cs typeface="Source Sans Pro"/>
                <a:sym typeface="Source Sans Pro"/>
              </a:rPr>
              <a:t>variants</a:t>
            </a:r>
            <a:r>
              <a:rPr b="1" lang="en-GB">
                <a:latin typeface="Source Sans Pro"/>
                <a:ea typeface="Source Sans Pro"/>
                <a:cs typeface="Source Sans Pro"/>
                <a:sym typeface="Source Sans Pro"/>
              </a:rPr>
              <a:t> (SNVs) - difference in a single base pair from a reference</a:t>
            </a:r>
            <a:endParaRPr b="1" sz="1800">
              <a:latin typeface="Source Sans Pro"/>
              <a:ea typeface="Source Sans Pro"/>
              <a:cs typeface="Source Sans Pro"/>
              <a:sym typeface="Source Sans Pro"/>
            </a:endParaRPr>
          </a:p>
          <a:p>
            <a:pPr indent="0" lvl="0" marL="0" rtl="0">
              <a:spcBef>
                <a:spcPts val="0"/>
              </a:spcBef>
              <a:spcAft>
                <a:spcPts val="0"/>
              </a:spcAft>
              <a:buNone/>
            </a:pPr>
            <a:r>
              <a:rPr lang="en-GB">
                <a:latin typeface="Roboto"/>
                <a:ea typeface="Roboto"/>
                <a:cs typeface="Roboto"/>
                <a:sym typeface="Roboto"/>
              </a:rPr>
              <a:t>  </a:t>
            </a:r>
            <a:endParaRPr>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100"/>
              <a:buFont typeface="Arial"/>
              <a:buNone/>
            </a:pPr>
            <a:r>
              <a:t/>
            </a:r>
            <a:endParaRPr b="1">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100"/>
              <a:buFont typeface="Arial"/>
              <a:buNone/>
            </a:pPr>
            <a:r>
              <a:t/>
            </a:r>
            <a:endParaRPr b="1">
              <a:latin typeface="Roboto"/>
              <a:ea typeface="Roboto"/>
              <a:cs typeface="Roboto"/>
              <a:sym typeface="Roboto"/>
            </a:endParaRPr>
          </a:p>
          <a:p>
            <a:pPr indent="0" lvl="0" marL="0">
              <a:spcBef>
                <a:spcPts val="0"/>
              </a:spcBef>
              <a:spcAft>
                <a:spcPts val="0"/>
              </a:spcAft>
              <a:buNone/>
            </a:pPr>
            <a:r>
              <a:rPr lang="en-GB" sz="1200">
                <a:latin typeface="Roboto"/>
                <a:ea typeface="Roboto"/>
                <a:cs typeface="Roboto"/>
                <a:sym typeface="Roboto"/>
              </a:rPr>
              <a:t>  </a:t>
            </a:r>
            <a:endParaRPr sz="1200">
              <a:latin typeface="Roboto"/>
              <a:ea typeface="Roboto"/>
              <a:cs typeface="Roboto"/>
              <a:sym typeface="Roboto"/>
            </a:endParaRPr>
          </a:p>
          <a:p>
            <a:pPr indent="0" lvl="0" marL="0" rtl="0">
              <a:spcBef>
                <a:spcPts val="0"/>
              </a:spcBef>
              <a:spcAft>
                <a:spcPts val="0"/>
              </a:spcAft>
              <a:buClr>
                <a:schemeClr val="dk1"/>
              </a:buClr>
              <a:buSzPts val="1100"/>
              <a:buFont typeface="Arial"/>
              <a:buNone/>
            </a:pPr>
            <a:r>
              <a:t/>
            </a:r>
            <a:endParaRPr sz="1200">
              <a:latin typeface="Roboto"/>
              <a:ea typeface="Roboto"/>
              <a:cs typeface="Roboto"/>
              <a:sym typeface="Roboto"/>
            </a:endParaRPr>
          </a:p>
          <a:p>
            <a:pPr indent="0" lvl="0" marL="0" rtl="0">
              <a:spcBef>
                <a:spcPts val="0"/>
              </a:spcBef>
              <a:spcAft>
                <a:spcPts val="0"/>
              </a:spcAft>
              <a:buNone/>
            </a:pPr>
            <a:r>
              <a:t/>
            </a:r>
            <a:endParaRPr sz="1200">
              <a:latin typeface="Roboto"/>
              <a:ea typeface="Roboto"/>
              <a:cs typeface="Roboto"/>
              <a:sym typeface="Roboto"/>
            </a:endParaRPr>
          </a:p>
        </p:txBody>
      </p:sp>
      <p:sp>
        <p:nvSpPr>
          <p:cNvPr id="92" name="Shape 92"/>
          <p:cNvSpPr txBox="1"/>
          <p:nvPr/>
        </p:nvSpPr>
        <p:spPr>
          <a:xfrm>
            <a:off x="635225" y="1770200"/>
            <a:ext cx="4992900" cy="1449000"/>
          </a:xfrm>
          <a:prstGeom prst="rect">
            <a:avLst/>
          </a:prstGeom>
          <a:solidFill>
            <a:srgbClr val="C9DAF8"/>
          </a:solidFill>
          <a:ln cap="flat" cmpd="sng" w="9525">
            <a:solidFill>
              <a:srgbClr val="000000"/>
            </a:solidFill>
            <a:prstDash val="solid"/>
            <a:round/>
            <a:headEnd len="sm" w="sm" type="none"/>
            <a:tailEnd len="sm" w="sm" type="none"/>
          </a:ln>
          <a:effectLst>
            <a:outerShdw blurRad="857250" rotWithShape="0" algn="bl" dir="5400000" dist="19050">
              <a:srgbClr val="000000">
                <a:alpha val="50000"/>
              </a:srgbClr>
            </a:outerShdw>
          </a:effectLst>
        </p:spPr>
        <p:txBody>
          <a:bodyPr anchorCtr="0" anchor="t" bIns="91425" lIns="91425" spcFirstLastPara="1" rIns="91425" wrap="square" tIns="91425">
            <a:noAutofit/>
          </a:bodyPr>
          <a:lstStyle/>
          <a:p>
            <a:pPr indent="0" lvl="0" marL="457200" rtl="0">
              <a:spcBef>
                <a:spcPts val="0"/>
              </a:spcBef>
              <a:spcAft>
                <a:spcPts val="0"/>
              </a:spcAft>
              <a:buClr>
                <a:schemeClr val="dk1"/>
              </a:buClr>
              <a:buSzPts val="1100"/>
              <a:buFont typeface="Arial"/>
              <a:buNone/>
            </a:pPr>
            <a:r>
              <a:rPr b="1" lang="en-GB">
                <a:solidFill>
                  <a:schemeClr val="dk1"/>
                </a:solidFill>
                <a:latin typeface="Roboto"/>
                <a:ea typeface="Roboto"/>
                <a:cs typeface="Roboto"/>
                <a:sym typeface="Roboto"/>
              </a:rPr>
              <a:t>Reference:</a:t>
            </a:r>
            <a:r>
              <a:rPr lang="en-GB">
                <a:solidFill>
                  <a:schemeClr val="dk1"/>
                </a:solidFill>
                <a:latin typeface="Roboto"/>
                <a:ea typeface="Roboto"/>
                <a:cs typeface="Roboto"/>
                <a:sym typeface="Roboto"/>
              </a:rPr>
              <a:t> </a:t>
            </a:r>
            <a:r>
              <a:rPr b="1" lang="en-GB">
                <a:solidFill>
                  <a:schemeClr val="dk1"/>
                </a:solidFill>
                <a:latin typeface="Roboto"/>
                <a:ea typeface="Roboto"/>
                <a:cs typeface="Roboto"/>
                <a:sym typeface="Roboto"/>
              </a:rPr>
              <a:t>ATGCC</a:t>
            </a:r>
            <a:r>
              <a:rPr b="1" lang="en-GB">
                <a:solidFill>
                  <a:srgbClr val="0000FF"/>
                </a:solidFill>
                <a:latin typeface="Roboto"/>
                <a:ea typeface="Roboto"/>
                <a:cs typeface="Roboto"/>
                <a:sym typeface="Roboto"/>
              </a:rPr>
              <a:t>G</a:t>
            </a:r>
            <a:r>
              <a:rPr b="1" lang="en-GB">
                <a:solidFill>
                  <a:schemeClr val="dk1"/>
                </a:solidFill>
                <a:latin typeface="Roboto"/>
                <a:ea typeface="Roboto"/>
                <a:cs typeface="Roboto"/>
                <a:sym typeface="Roboto"/>
              </a:rPr>
              <a:t>TATTCC</a:t>
            </a:r>
            <a:r>
              <a:rPr b="1" lang="en-GB">
                <a:solidFill>
                  <a:srgbClr val="0000FF"/>
                </a:solidFill>
                <a:latin typeface="Roboto"/>
                <a:ea typeface="Roboto"/>
                <a:cs typeface="Roboto"/>
                <a:sym typeface="Roboto"/>
              </a:rPr>
              <a:t>G</a:t>
            </a:r>
            <a:r>
              <a:rPr b="1" lang="en-GB">
                <a:solidFill>
                  <a:schemeClr val="dk1"/>
                </a:solidFill>
                <a:latin typeface="Roboto"/>
                <a:ea typeface="Roboto"/>
                <a:cs typeface="Roboto"/>
                <a:sym typeface="Roboto"/>
              </a:rPr>
              <a:t>TATTCGGACC</a:t>
            </a:r>
            <a:r>
              <a:rPr b="1" lang="en-GB">
                <a:solidFill>
                  <a:srgbClr val="0000FF"/>
                </a:solidFill>
                <a:latin typeface="Roboto"/>
                <a:ea typeface="Roboto"/>
                <a:cs typeface="Roboto"/>
                <a:sym typeface="Roboto"/>
              </a:rPr>
              <a:t>T</a:t>
            </a:r>
            <a:r>
              <a:rPr b="1" lang="en-GB">
                <a:solidFill>
                  <a:schemeClr val="dk1"/>
                </a:solidFill>
                <a:latin typeface="Roboto"/>
                <a:ea typeface="Roboto"/>
                <a:cs typeface="Roboto"/>
                <a:sym typeface="Roboto"/>
              </a:rPr>
              <a:t>TA</a:t>
            </a:r>
            <a:r>
              <a:rPr lang="en-GB">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indent="0" lvl="0" marL="457200" rtl="0">
              <a:spcBef>
                <a:spcPts val="0"/>
              </a:spcBef>
              <a:spcAft>
                <a:spcPts val="0"/>
              </a:spcAft>
              <a:buClr>
                <a:schemeClr val="dk1"/>
              </a:buClr>
              <a:buSzPts val="1100"/>
              <a:buFont typeface="Arial"/>
              <a:buNone/>
            </a:pPr>
            <a:r>
              <a:rPr lang="en-GB">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indent="0" lvl="0" marL="457200" rtl="0">
              <a:spcBef>
                <a:spcPts val="0"/>
              </a:spcBef>
              <a:spcAft>
                <a:spcPts val="0"/>
              </a:spcAft>
              <a:buClr>
                <a:schemeClr val="dk1"/>
              </a:buClr>
              <a:buSzPts val="1100"/>
              <a:buFont typeface="Arial"/>
              <a:buNone/>
            </a:pPr>
            <a:r>
              <a:rPr lang="en-GB">
                <a:solidFill>
                  <a:schemeClr val="dk1"/>
                </a:solidFill>
                <a:latin typeface="Roboto"/>
                <a:ea typeface="Roboto"/>
                <a:cs typeface="Roboto"/>
                <a:sym typeface="Roboto"/>
              </a:rPr>
              <a:t>Sample  1:  ATGCC</a:t>
            </a:r>
            <a:r>
              <a:rPr b="1" lang="en-GB">
                <a:solidFill>
                  <a:srgbClr val="0000FF"/>
                </a:solidFill>
                <a:latin typeface="Roboto"/>
                <a:ea typeface="Roboto"/>
                <a:cs typeface="Roboto"/>
                <a:sym typeface="Roboto"/>
              </a:rPr>
              <a:t>G</a:t>
            </a:r>
            <a:r>
              <a:rPr lang="en-GB">
                <a:solidFill>
                  <a:schemeClr val="dk1"/>
                </a:solidFill>
                <a:latin typeface="Roboto"/>
                <a:ea typeface="Roboto"/>
                <a:cs typeface="Roboto"/>
                <a:sym typeface="Roboto"/>
              </a:rPr>
              <a:t>TATTCC</a:t>
            </a:r>
            <a:r>
              <a:rPr b="1" lang="en-GB">
                <a:solidFill>
                  <a:srgbClr val="FF0000"/>
                </a:solidFill>
                <a:latin typeface="Roboto"/>
                <a:ea typeface="Roboto"/>
                <a:cs typeface="Roboto"/>
                <a:sym typeface="Roboto"/>
              </a:rPr>
              <a:t>A</a:t>
            </a:r>
            <a:r>
              <a:rPr lang="en-GB">
                <a:solidFill>
                  <a:schemeClr val="dk1"/>
                </a:solidFill>
                <a:latin typeface="Roboto"/>
                <a:ea typeface="Roboto"/>
                <a:cs typeface="Roboto"/>
                <a:sym typeface="Roboto"/>
              </a:rPr>
              <a:t>TATTCGGACC</a:t>
            </a:r>
            <a:r>
              <a:rPr b="1" lang="en-GB">
                <a:solidFill>
                  <a:srgbClr val="FF0000"/>
                </a:solidFill>
                <a:latin typeface="Roboto"/>
                <a:ea typeface="Roboto"/>
                <a:cs typeface="Roboto"/>
                <a:sym typeface="Roboto"/>
              </a:rPr>
              <a:t>C</a:t>
            </a:r>
            <a:r>
              <a:rPr lang="en-GB">
                <a:solidFill>
                  <a:schemeClr val="dk1"/>
                </a:solidFill>
                <a:latin typeface="Roboto"/>
                <a:ea typeface="Roboto"/>
                <a:cs typeface="Roboto"/>
                <a:sym typeface="Roboto"/>
              </a:rPr>
              <a:t>TA	</a:t>
            </a:r>
            <a:endParaRPr>
              <a:solidFill>
                <a:schemeClr val="dk1"/>
              </a:solidFill>
              <a:latin typeface="Roboto"/>
              <a:ea typeface="Roboto"/>
              <a:cs typeface="Roboto"/>
              <a:sym typeface="Roboto"/>
            </a:endParaRPr>
          </a:p>
          <a:p>
            <a:pPr indent="0" lvl="0" marL="457200" rtl="0">
              <a:spcBef>
                <a:spcPts val="0"/>
              </a:spcBef>
              <a:spcAft>
                <a:spcPts val="0"/>
              </a:spcAft>
              <a:buClr>
                <a:schemeClr val="dk1"/>
              </a:buClr>
              <a:buSzPts val="1100"/>
              <a:buFont typeface="Arial"/>
              <a:buNone/>
            </a:pPr>
            <a:r>
              <a:rPr lang="en-GB">
                <a:solidFill>
                  <a:schemeClr val="dk1"/>
                </a:solidFill>
                <a:latin typeface="Roboto"/>
                <a:ea typeface="Roboto"/>
                <a:cs typeface="Roboto"/>
                <a:sym typeface="Roboto"/>
              </a:rPr>
              <a:t>Sample  2:  ATGCC</a:t>
            </a:r>
            <a:r>
              <a:rPr b="1" lang="en-GB">
                <a:solidFill>
                  <a:srgbClr val="0000FF"/>
                </a:solidFill>
                <a:latin typeface="Roboto"/>
                <a:ea typeface="Roboto"/>
                <a:cs typeface="Roboto"/>
                <a:sym typeface="Roboto"/>
              </a:rPr>
              <a:t>G</a:t>
            </a:r>
            <a:r>
              <a:rPr lang="en-GB">
                <a:solidFill>
                  <a:schemeClr val="dk1"/>
                </a:solidFill>
                <a:latin typeface="Roboto"/>
                <a:ea typeface="Roboto"/>
                <a:cs typeface="Roboto"/>
                <a:sym typeface="Roboto"/>
              </a:rPr>
              <a:t>TATTCC</a:t>
            </a:r>
            <a:r>
              <a:rPr b="1" lang="en-GB">
                <a:solidFill>
                  <a:srgbClr val="0000FF"/>
                </a:solidFill>
                <a:latin typeface="Roboto"/>
                <a:ea typeface="Roboto"/>
                <a:cs typeface="Roboto"/>
                <a:sym typeface="Roboto"/>
              </a:rPr>
              <a:t>G</a:t>
            </a:r>
            <a:r>
              <a:rPr lang="en-GB">
                <a:solidFill>
                  <a:schemeClr val="dk1"/>
                </a:solidFill>
                <a:latin typeface="Roboto"/>
                <a:ea typeface="Roboto"/>
                <a:cs typeface="Roboto"/>
                <a:sym typeface="Roboto"/>
              </a:rPr>
              <a:t>TATTCGGACC</a:t>
            </a:r>
            <a:r>
              <a:rPr b="1" lang="en-GB">
                <a:solidFill>
                  <a:srgbClr val="FF0000"/>
                </a:solidFill>
                <a:latin typeface="Roboto"/>
                <a:ea typeface="Roboto"/>
                <a:cs typeface="Roboto"/>
                <a:sym typeface="Roboto"/>
              </a:rPr>
              <a:t>C</a:t>
            </a:r>
            <a:r>
              <a:rPr lang="en-GB">
                <a:solidFill>
                  <a:schemeClr val="dk1"/>
                </a:solidFill>
                <a:latin typeface="Roboto"/>
                <a:ea typeface="Roboto"/>
                <a:cs typeface="Roboto"/>
                <a:sym typeface="Roboto"/>
              </a:rPr>
              <a:t>TA	</a:t>
            </a:r>
            <a:endParaRPr>
              <a:solidFill>
                <a:schemeClr val="dk1"/>
              </a:solidFill>
              <a:latin typeface="Roboto"/>
              <a:ea typeface="Roboto"/>
              <a:cs typeface="Roboto"/>
              <a:sym typeface="Roboto"/>
            </a:endParaRPr>
          </a:p>
          <a:p>
            <a:pPr indent="0" lvl="0" marL="457200" rtl="0">
              <a:spcBef>
                <a:spcPts val="0"/>
              </a:spcBef>
              <a:spcAft>
                <a:spcPts val="0"/>
              </a:spcAft>
              <a:buClr>
                <a:schemeClr val="dk1"/>
              </a:buClr>
              <a:buSzPts val="1100"/>
              <a:buFont typeface="Arial"/>
              <a:buNone/>
            </a:pPr>
            <a:r>
              <a:rPr lang="en-GB">
                <a:solidFill>
                  <a:schemeClr val="dk1"/>
                </a:solidFill>
                <a:latin typeface="Roboto"/>
                <a:ea typeface="Roboto"/>
                <a:cs typeface="Roboto"/>
                <a:sym typeface="Roboto"/>
              </a:rPr>
              <a:t>Sample  3:  ATGCC</a:t>
            </a:r>
            <a:r>
              <a:rPr b="1" lang="en-GB">
                <a:solidFill>
                  <a:srgbClr val="0000FF"/>
                </a:solidFill>
                <a:latin typeface="Roboto"/>
                <a:ea typeface="Roboto"/>
                <a:cs typeface="Roboto"/>
                <a:sym typeface="Roboto"/>
              </a:rPr>
              <a:t>G</a:t>
            </a:r>
            <a:r>
              <a:rPr lang="en-GB">
                <a:solidFill>
                  <a:schemeClr val="dk1"/>
                </a:solidFill>
                <a:latin typeface="Roboto"/>
                <a:ea typeface="Roboto"/>
                <a:cs typeface="Roboto"/>
                <a:sym typeface="Roboto"/>
              </a:rPr>
              <a:t>TATTCC</a:t>
            </a:r>
            <a:r>
              <a:rPr b="1" lang="en-GB">
                <a:solidFill>
                  <a:srgbClr val="0000FF"/>
                </a:solidFill>
                <a:latin typeface="Roboto"/>
                <a:ea typeface="Roboto"/>
                <a:cs typeface="Roboto"/>
                <a:sym typeface="Roboto"/>
              </a:rPr>
              <a:t>G</a:t>
            </a:r>
            <a:r>
              <a:rPr lang="en-GB">
                <a:solidFill>
                  <a:schemeClr val="dk1"/>
                </a:solidFill>
                <a:latin typeface="Roboto"/>
                <a:ea typeface="Roboto"/>
                <a:cs typeface="Roboto"/>
                <a:sym typeface="Roboto"/>
              </a:rPr>
              <a:t>TATTCGGACC</a:t>
            </a:r>
            <a:r>
              <a:rPr b="1" lang="en-GB">
                <a:solidFill>
                  <a:srgbClr val="FF0000"/>
                </a:solidFill>
                <a:latin typeface="Roboto"/>
                <a:ea typeface="Roboto"/>
                <a:cs typeface="Roboto"/>
                <a:sym typeface="Roboto"/>
              </a:rPr>
              <a:t>C</a:t>
            </a:r>
            <a:r>
              <a:rPr lang="en-GB">
                <a:solidFill>
                  <a:schemeClr val="dk1"/>
                </a:solidFill>
                <a:latin typeface="Roboto"/>
                <a:ea typeface="Roboto"/>
                <a:cs typeface="Roboto"/>
                <a:sym typeface="Roboto"/>
              </a:rPr>
              <a:t>TA	</a:t>
            </a:r>
            <a:endParaRPr>
              <a:solidFill>
                <a:schemeClr val="dk1"/>
              </a:solidFill>
              <a:latin typeface="Roboto"/>
              <a:ea typeface="Roboto"/>
              <a:cs typeface="Roboto"/>
              <a:sym typeface="Roboto"/>
            </a:endParaRPr>
          </a:p>
          <a:p>
            <a:pPr indent="0" lvl="0" marL="457200" rtl="0">
              <a:spcBef>
                <a:spcPts val="0"/>
              </a:spcBef>
              <a:spcAft>
                <a:spcPts val="0"/>
              </a:spcAft>
              <a:buClr>
                <a:schemeClr val="dk1"/>
              </a:buClr>
              <a:buSzPts val="1100"/>
              <a:buFont typeface="Arial"/>
              <a:buNone/>
            </a:pPr>
            <a:r>
              <a:rPr lang="en-GB">
                <a:solidFill>
                  <a:schemeClr val="dk1"/>
                </a:solidFill>
                <a:latin typeface="Roboto"/>
                <a:ea typeface="Roboto"/>
                <a:cs typeface="Roboto"/>
                <a:sym typeface="Roboto"/>
              </a:rPr>
              <a:t>Sample 4:   ATGCC</a:t>
            </a:r>
            <a:r>
              <a:rPr b="1" lang="en-GB">
                <a:solidFill>
                  <a:srgbClr val="FF0000"/>
                </a:solidFill>
                <a:latin typeface="Roboto"/>
                <a:ea typeface="Roboto"/>
                <a:cs typeface="Roboto"/>
                <a:sym typeface="Roboto"/>
              </a:rPr>
              <a:t>T</a:t>
            </a:r>
            <a:r>
              <a:rPr lang="en-GB">
                <a:solidFill>
                  <a:schemeClr val="dk1"/>
                </a:solidFill>
                <a:latin typeface="Roboto"/>
                <a:ea typeface="Roboto"/>
                <a:cs typeface="Roboto"/>
                <a:sym typeface="Roboto"/>
              </a:rPr>
              <a:t>TATTCC</a:t>
            </a:r>
            <a:r>
              <a:rPr b="1" lang="en-GB">
                <a:solidFill>
                  <a:srgbClr val="0000FF"/>
                </a:solidFill>
                <a:latin typeface="Roboto"/>
                <a:ea typeface="Roboto"/>
                <a:cs typeface="Roboto"/>
                <a:sym typeface="Roboto"/>
              </a:rPr>
              <a:t>G</a:t>
            </a:r>
            <a:r>
              <a:rPr lang="en-GB">
                <a:solidFill>
                  <a:schemeClr val="dk1"/>
                </a:solidFill>
                <a:latin typeface="Roboto"/>
                <a:ea typeface="Roboto"/>
                <a:cs typeface="Roboto"/>
                <a:sym typeface="Roboto"/>
              </a:rPr>
              <a:t>TATTCGGACC</a:t>
            </a:r>
            <a:r>
              <a:rPr b="1" lang="en-GB">
                <a:solidFill>
                  <a:srgbClr val="FF0000"/>
                </a:solidFill>
                <a:latin typeface="Roboto"/>
                <a:ea typeface="Roboto"/>
                <a:cs typeface="Roboto"/>
                <a:sym typeface="Roboto"/>
              </a:rPr>
              <a:t>C</a:t>
            </a:r>
            <a:r>
              <a:rPr lang="en-GB">
                <a:solidFill>
                  <a:schemeClr val="dk1"/>
                </a:solidFill>
                <a:latin typeface="Roboto"/>
                <a:ea typeface="Roboto"/>
                <a:cs typeface="Roboto"/>
                <a:sym typeface="Roboto"/>
              </a:rPr>
              <a:t>TA</a:t>
            </a:r>
            <a:r>
              <a:rPr b="1" lang="en-GB">
                <a:solidFill>
                  <a:schemeClr val="dk1"/>
                </a:solidFill>
                <a:latin typeface="Roboto"/>
                <a:ea typeface="Roboto"/>
                <a:cs typeface="Roboto"/>
                <a:sym typeface="Roboto"/>
              </a:rPr>
              <a:t>	</a:t>
            </a:r>
            <a:endParaRPr b="1">
              <a:solidFill>
                <a:schemeClr val="dk1"/>
              </a:solidFill>
              <a:latin typeface="Roboto"/>
              <a:ea typeface="Roboto"/>
              <a:cs typeface="Roboto"/>
              <a:sym typeface="Roboto"/>
            </a:endParaRPr>
          </a:p>
          <a:p>
            <a:pPr indent="0" lvl="0" marL="0">
              <a:spcBef>
                <a:spcPts val="0"/>
              </a:spcBef>
              <a:spcAft>
                <a:spcPts val="0"/>
              </a:spcAft>
              <a:buNone/>
            </a:pPr>
            <a:r>
              <a:t/>
            </a:r>
            <a:endParaRPr/>
          </a:p>
        </p:txBody>
      </p:sp>
      <p:pic>
        <p:nvPicPr>
          <p:cNvPr id="93" name="Shape 93"/>
          <p:cNvPicPr preferRelativeResize="0"/>
          <p:nvPr/>
        </p:nvPicPr>
        <p:blipFill>
          <a:blip r:embed="rId3">
            <a:alphaModFix/>
          </a:blip>
          <a:stretch>
            <a:fillRect/>
          </a:stretch>
        </p:blipFill>
        <p:spPr>
          <a:xfrm>
            <a:off x="5716650" y="2255375"/>
            <a:ext cx="2984875" cy="1810025"/>
          </a:xfrm>
          <a:prstGeom prst="rect">
            <a:avLst/>
          </a:prstGeom>
          <a:noFill/>
          <a:ln cap="flat" cmpd="sng" w="9525">
            <a:solidFill>
              <a:schemeClr val="dk2"/>
            </a:solidFill>
            <a:prstDash val="solid"/>
            <a:round/>
            <a:headEnd len="sm" w="sm" type="none"/>
            <a:tailEnd len="sm" w="sm" type="none"/>
          </a:ln>
          <a:effectLst>
            <a:outerShdw blurRad="600075" rotWithShape="0" algn="bl" dir="5400000" dist="19050">
              <a:srgbClr val="000000">
                <a:alpha val="50000"/>
              </a:srgbClr>
            </a:outerShdw>
          </a:effectLst>
        </p:spPr>
      </p:pic>
      <p:sp>
        <p:nvSpPr>
          <p:cNvPr id="94" name="Shape 94"/>
          <p:cNvSpPr txBox="1"/>
          <p:nvPr/>
        </p:nvSpPr>
        <p:spPr>
          <a:xfrm>
            <a:off x="678275" y="3392338"/>
            <a:ext cx="4950000" cy="1023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GB" sz="1100">
                <a:solidFill>
                  <a:srgbClr val="222222"/>
                </a:solidFill>
                <a:highlight>
                  <a:srgbClr val="FFFFFF"/>
                </a:highlight>
                <a:latin typeface="Source Sans Pro"/>
                <a:ea typeface="Source Sans Pro"/>
                <a:cs typeface="Source Sans Pro"/>
                <a:sym typeface="Source Sans Pro"/>
              </a:rPr>
              <a:t>“A single SNP may cause a </a:t>
            </a:r>
            <a:r>
              <a:rPr lang="en-GB" sz="1100" u="sng">
                <a:solidFill>
                  <a:srgbClr val="0B0080"/>
                </a:solidFill>
                <a:highlight>
                  <a:srgbClr val="FFFFFF"/>
                </a:highlight>
                <a:latin typeface="Source Sans Pro"/>
                <a:ea typeface="Source Sans Pro"/>
                <a:cs typeface="Source Sans Pro"/>
                <a:sym typeface="Source Sans Pro"/>
                <a:hlinkClick r:id="rId4"/>
              </a:rPr>
              <a:t>Mendelian disease</a:t>
            </a:r>
            <a:r>
              <a:rPr lang="en-GB" sz="1100">
                <a:solidFill>
                  <a:srgbClr val="222222"/>
                </a:solidFill>
                <a:highlight>
                  <a:srgbClr val="FFFFFF"/>
                </a:highlight>
                <a:latin typeface="Source Sans Pro"/>
                <a:ea typeface="Source Sans Pro"/>
                <a:cs typeface="Source Sans Pro"/>
                <a:sym typeface="Source Sans Pro"/>
              </a:rPr>
              <a:t>, though for </a:t>
            </a:r>
            <a:r>
              <a:rPr lang="en-GB" sz="1100" u="sng">
                <a:solidFill>
                  <a:srgbClr val="0B0080"/>
                </a:solidFill>
                <a:highlight>
                  <a:srgbClr val="FFFFFF"/>
                </a:highlight>
                <a:latin typeface="Source Sans Pro"/>
                <a:ea typeface="Source Sans Pro"/>
                <a:cs typeface="Source Sans Pro"/>
                <a:sym typeface="Source Sans Pro"/>
                <a:hlinkClick r:id="rId5"/>
              </a:rPr>
              <a:t>complex diseases</a:t>
            </a:r>
            <a:r>
              <a:rPr lang="en-GB" sz="1100">
                <a:solidFill>
                  <a:srgbClr val="222222"/>
                </a:solidFill>
                <a:highlight>
                  <a:srgbClr val="FFFFFF"/>
                </a:highlight>
                <a:latin typeface="Source Sans Pro"/>
                <a:ea typeface="Source Sans Pro"/>
                <a:cs typeface="Source Sans Pro"/>
                <a:sym typeface="Source Sans Pro"/>
              </a:rPr>
              <a:t>, SNPs do not usually function individually, rather, they work in coordination with other SNPs to manifest a disease condition as has been seen in </a:t>
            </a:r>
            <a:r>
              <a:rPr lang="en-GB" sz="1100" u="sng">
                <a:solidFill>
                  <a:srgbClr val="0B0080"/>
                </a:solidFill>
                <a:highlight>
                  <a:srgbClr val="FFFFFF"/>
                </a:highlight>
                <a:latin typeface="Source Sans Pro"/>
                <a:ea typeface="Source Sans Pro"/>
                <a:cs typeface="Source Sans Pro"/>
                <a:sym typeface="Source Sans Pro"/>
                <a:hlinkClick r:id="rId6"/>
              </a:rPr>
              <a:t>Osteoporosis</a:t>
            </a:r>
            <a:r>
              <a:rPr lang="en-GB" sz="1100">
                <a:solidFill>
                  <a:srgbClr val="222222"/>
                </a:solidFill>
                <a:highlight>
                  <a:srgbClr val="FFFFFF"/>
                </a:highlight>
                <a:latin typeface="Source Sans Pro"/>
                <a:ea typeface="Source Sans Pro"/>
                <a:cs typeface="Source Sans Pro"/>
                <a:sym typeface="Source Sans Pro"/>
              </a:rPr>
              <a:t>.” </a:t>
            </a:r>
            <a:endParaRPr sz="1100">
              <a:solidFill>
                <a:srgbClr val="222222"/>
              </a:solidFill>
              <a:highlight>
                <a:srgbClr val="FFFFFF"/>
              </a:highlight>
              <a:latin typeface="Source Sans Pro"/>
              <a:ea typeface="Source Sans Pro"/>
              <a:cs typeface="Source Sans Pro"/>
              <a:sym typeface="Source Sans Pro"/>
            </a:endParaRPr>
          </a:p>
          <a:p>
            <a:pPr indent="0" lvl="0" marL="0">
              <a:spcBef>
                <a:spcPts val="0"/>
              </a:spcBef>
              <a:spcAft>
                <a:spcPts val="0"/>
              </a:spcAft>
              <a:buNone/>
            </a:pPr>
            <a:r>
              <a:t/>
            </a:r>
            <a:endParaRPr sz="1100">
              <a:solidFill>
                <a:srgbClr val="222222"/>
              </a:solidFill>
              <a:highlight>
                <a:srgbClr val="FFFFFF"/>
              </a:highlight>
              <a:latin typeface="Source Sans Pro"/>
              <a:ea typeface="Source Sans Pro"/>
              <a:cs typeface="Source Sans Pro"/>
              <a:sym typeface="Source Sans Pro"/>
            </a:endParaRPr>
          </a:p>
          <a:p>
            <a:pPr indent="0" lvl="0" marL="0">
              <a:spcBef>
                <a:spcPts val="0"/>
              </a:spcBef>
              <a:spcAft>
                <a:spcPts val="0"/>
              </a:spcAft>
              <a:buNone/>
            </a:pPr>
            <a:r>
              <a:rPr lang="en-GB" sz="1100" u="sng">
                <a:solidFill>
                  <a:schemeClr val="hlink"/>
                </a:solidFill>
                <a:highlight>
                  <a:srgbClr val="FFFFFF"/>
                </a:highlight>
                <a:latin typeface="Source Sans Pro"/>
                <a:ea typeface="Source Sans Pro"/>
                <a:cs typeface="Source Sans Pro"/>
                <a:sym typeface="Source Sans Pro"/>
                <a:hlinkClick r:id="rId7"/>
              </a:rPr>
              <a:t>https://en.wikipedia.org/wiki/Single-nucleotide_polymorphism</a:t>
            </a:r>
            <a:endParaRPr sz="1100">
              <a:solidFill>
                <a:srgbClr val="222222"/>
              </a:solidFill>
              <a:highlight>
                <a:srgbClr val="FFFFFF"/>
              </a:highlight>
              <a:latin typeface="Source Sans Pro"/>
              <a:ea typeface="Source Sans Pro"/>
              <a:cs typeface="Source Sans Pro"/>
              <a:sym typeface="Source Sans Pro"/>
            </a:endParaRPr>
          </a:p>
          <a:p>
            <a:pPr indent="0" lvl="0" marL="0">
              <a:spcBef>
                <a:spcPts val="0"/>
              </a:spcBef>
              <a:spcAft>
                <a:spcPts val="0"/>
              </a:spcAft>
              <a:buNone/>
            </a:pPr>
            <a:r>
              <a:t/>
            </a:r>
            <a:endParaRPr sz="1100">
              <a:solidFill>
                <a:srgbClr val="222222"/>
              </a:solidFill>
              <a:highlight>
                <a:srgbClr val="FFFFFF"/>
              </a:highlight>
              <a:latin typeface="Source Sans Pro"/>
              <a:ea typeface="Source Sans Pro"/>
              <a:cs typeface="Source Sans Pro"/>
              <a:sym typeface="Source Sans Pro"/>
            </a:endParaRPr>
          </a:p>
        </p:txBody>
      </p:sp>
      <p:pic>
        <p:nvPicPr>
          <p:cNvPr id="95" name="Shape 95"/>
          <p:cNvPicPr preferRelativeResize="0"/>
          <p:nvPr/>
        </p:nvPicPr>
        <p:blipFill rotWithShape="1">
          <a:blip r:embed="rId8">
            <a:alphaModFix amt="90000"/>
          </a:blip>
          <a:srcRect b="25000" l="25000" r="25000" t="25000"/>
          <a:stretch/>
        </p:blipFill>
        <p:spPr>
          <a:xfrm>
            <a:off x="111125" y="4563825"/>
            <a:ext cx="519305" cy="519275"/>
          </a:xfrm>
          <a:prstGeom prst="rect">
            <a:avLst/>
          </a:prstGeom>
          <a:noFill/>
          <a:ln>
            <a:noFill/>
          </a:ln>
          <a:effectLst>
            <a:outerShdw blurRad="300038" rotWithShape="0" algn="bl" dir="5400000" dist="85725">
              <a:srgbClr val="000000">
                <a:alpha val="50000"/>
              </a:srgbClr>
            </a:outerShdw>
          </a:effectLst>
        </p:spPr>
      </p:pic>
      <p:pic>
        <p:nvPicPr>
          <p:cNvPr id="96" name="Shape 96"/>
          <p:cNvPicPr preferRelativeResize="0"/>
          <p:nvPr/>
        </p:nvPicPr>
        <p:blipFill>
          <a:blip r:embed="rId9">
            <a:alphaModFix amt="90000"/>
          </a:blip>
          <a:stretch>
            <a:fillRect/>
          </a:stretch>
        </p:blipFill>
        <p:spPr>
          <a:xfrm>
            <a:off x="4055150" y="4563926"/>
            <a:ext cx="654900" cy="519280"/>
          </a:xfrm>
          <a:prstGeom prst="rect">
            <a:avLst/>
          </a:prstGeom>
          <a:noFill/>
          <a:ln>
            <a:noFill/>
          </a:ln>
          <a:effectLst>
            <a:outerShdw blurRad="814388" rotWithShape="0" algn="bl" dir="5400000" dist="114300">
              <a:srgbClr val="000000">
                <a:alpha val="50000"/>
              </a:srgbClr>
            </a:outerShdw>
          </a:effectLst>
        </p:spPr>
      </p:pic>
      <p:pic>
        <p:nvPicPr>
          <p:cNvPr id="97" name="Shape 97"/>
          <p:cNvPicPr preferRelativeResize="0"/>
          <p:nvPr/>
        </p:nvPicPr>
        <p:blipFill>
          <a:blip r:embed="rId10">
            <a:alphaModFix amt="90000"/>
          </a:blip>
          <a:stretch>
            <a:fillRect/>
          </a:stretch>
        </p:blipFill>
        <p:spPr>
          <a:xfrm>
            <a:off x="8574882" y="4545475"/>
            <a:ext cx="442193" cy="519275"/>
          </a:xfrm>
          <a:prstGeom prst="rect">
            <a:avLst/>
          </a:prstGeom>
          <a:noFill/>
          <a:ln>
            <a:noFill/>
          </a:ln>
          <a:effectLst>
            <a:outerShdw blurRad="485775" rotWithShape="0" algn="bl" dir="5400000" dist="114300">
              <a:srgbClr val="000000">
                <a:alpha val="5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Shape 102"/>
          <p:cNvSpPr txBox="1"/>
          <p:nvPr>
            <p:ph type="ctrTitle"/>
          </p:nvPr>
        </p:nvSpPr>
        <p:spPr>
          <a:xfrm>
            <a:off x="311700" y="422025"/>
            <a:ext cx="8520600" cy="5910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b="1" lang="en-GB" sz="3600">
                <a:latin typeface="Source Sans Pro"/>
                <a:ea typeface="Source Sans Pro"/>
                <a:cs typeface="Source Sans Pro"/>
                <a:sym typeface="Source Sans Pro"/>
              </a:rPr>
              <a:t>Evaluation of t</a:t>
            </a:r>
            <a:r>
              <a:rPr b="1" lang="en-GB" sz="3600">
                <a:latin typeface="Source Sans Pro"/>
                <a:ea typeface="Source Sans Pro"/>
                <a:cs typeface="Source Sans Pro"/>
                <a:sym typeface="Source Sans Pro"/>
              </a:rPr>
              <a:t>ypes of variants</a:t>
            </a:r>
            <a:endParaRPr b="1" sz="3600">
              <a:latin typeface="Source Sans Pro"/>
              <a:ea typeface="Source Sans Pro"/>
              <a:cs typeface="Source Sans Pro"/>
              <a:sym typeface="Source Sans Pro"/>
            </a:endParaRPr>
          </a:p>
        </p:txBody>
      </p:sp>
      <p:sp>
        <p:nvSpPr>
          <p:cNvPr id="103" name="Shape 103"/>
          <p:cNvSpPr txBox="1"/>
          <p:nvPr/>
        </p:nvSpPr>
        <p:spPr>
          <a:xfrm>
            <a:off x="487200" y="1012875"/>
            <a:ext cx="8345100" cy="400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b="1" lang="en-GB">
                <a:latin typeface="Source Sans Pro"/>
                <a:ea typeface="Source Sans Pro"/>
                <a:cs typeface="Source Sans Pro"/>
                <a:sym typeface="Source Sans Pro"/>
              </a:rPr>
              <a:t>Insertions and deletions (INDELS)  are small insertions or deletions in a genome in comparison with a reference.	</a:t>
            </a:r>
            <a:endParaRPr b="1">
              <a:latin typeface="Source Sans Pro"/>
              <a:ea typeface="Source Sans Pro"/>
              <a:cs typeface="Source Sans Pro"/>
              <a:sym typeface="Source Sans Pro"/>
            </a:endParaRPr>
          </a:p>
          <a:p>
            <a:pPr indent="0" lvl="0" marL="0">
              <a:spcBef>
                <a:spcPts val="0"/>
              </a:spcBef>
              <a:spcAft>
                <a:spcPts val="0"/>
              </a:spcAft>
              <a:buClr>
                <a:schemeClr val="dk1"/>
              </a:buClr>
              <a:buSzPts val="1100"/>
              <a:buFont typeface="Arial"/>
              <a:buNone/>
            </a:pPr>
            <a:r>
              <a:rPr lang="en-GB">
                <a:latin typeface="News Cycle"/>
                <a:ea typeface="News Cycle"/>
                <a:cs typeface="News Cycle"/>
                <a:sym typeface="News Cycle"/>
              </a:rPr>
              <a:t> </a:t>
            </a:r>
            <a:endParaRPr>
              <a:latin typeface="News Cycle"/>
              <a:ea typeface="News Cycle"/>
              <a:cs typeface="News Cycle"/>
              <a:sym typeface="News Cycle"/>
            </a:endParaRPr>
          </a:p>
          <a:p>
            <a:pPr indent="0" lvl="0" marL="0" rtl="0">
              <a:spcBef>
                <a:spcPts val="0"/>
              </a:spcBef>
              <a:spcAft>
                <a:spcPts val="0"/>
              </a:spcAft>
              <a:buNone/>
            </a:pPr>
            <a:r>
              <a:t/>
            </a:r>
            <a:endParaRPr>
              <a:latin typeface="News Cycle"/>
              <a:ea typeface="News Cycle"/>
              <a:cs typeface="News Cycle"/>
              <a:sym typeface="News Cycle"/>
            </a:endParaRPr>
          </a:p>
          <a:p>
            <a:pPr indent="0" lvl="0" marL="0" rtl="0">
              <a:spcBef>
                <a:spcPts val="0"/>
              </a:spcBef>
              <a:spcAft>
                <a:spcPts val="0"/>
              </a:spcAft>
              <a:buNone/>
            </a:pPr>
            <a:r>
              <a:rPr lang="en-GB">
                <a:latin typeface="Roboto"/>
                <a:ea typeface="Roboto"/>
                <a:cs typeface="Roboto"/>
                <a:sym typeface="Roboto"/>
              </a:rPr>
              <a:t>  </a:t>
            </a:r>
            <a:endParaRPr>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100"/>
              <a:buFont typeface="Arial"/>
              <a:buNone/>
            </a:pPr>
            <a:r>
              <a:t/>
            </a:r>
            <a:endParaRPr b="1">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100"/>
              <a:buFont typeface="Arial"/>
              <a:buNone/>
            </a:pPr>
            <a:r>
              <a:t/>
            </a:r>
            <a:endParaRPr b="1">
              <a:latin typeface="Roboto"/>
              <a:ea typeface="Roboto"/>
              <a:cs typeface="Roboto"/>
              <a:sym typeface="Roboto"/>
            </a:endParaRPr>
          </a:p>
          <a:p>
            <a:pPr indent="0" lvl="0" marL="0" rtl="0">
              <a:spcBef>
                <a:spcPts val="0"/>
              </a:spcBef>
              <a:spcAft>
                <a:spcPts val="0"/>
              </a:spcAft>
              <a:buNone/>
            </a:pPr>
            <a:r>
              <a:rPr lang="en-GB" sz="1200">
                <a:latin typeface="Roboto"/>
                <a:ea typeface="Roboto"/>
                <a:cs typeface="Roboto"/>
                <a:sym typeface="Roboto"/>
              </a:rPr>
              <a:t>  </a:t>
            </a:r>
            <a:endParaRPr sz="1200">
              <a:latin typeface="Roboto"/>
              <a:ea typeface="Roboto"/>
              <a:cs typeface="Roboto"/>
              <a:sym typeface="Roboto"/>
            </a:endParaRPr>
          </a:p>
          <a:p>
            <a:pPr indent="0" lvl="0" marL="0" rtl="0">
              <a:spcBef>
                <a:spcPts val="0"/>
              </a:spcBef>
              <a:spcAft>
                <a:spcPts val="0"/>
              </a:spcAft>
              <a:buClr>
                <a:schemeClr val="dk1"/>
              </a:buClr>
              <a:buSzPts val="1100"/>
              <a:buFont typeface="Arial"/>
              <a:buNone/>
            </a:pPr>
            <a:r>
              <a:t/>
            </a:r>
            <a:endParaRPr sz="1200">
              <a:latin typeface="Roboto"/>
              <a:ea typeface="Roboto"/>
              <a:cs typeface="Roboto"/>
              <a:sym typeface="Roboto"/>
            </a:endParaRPr>
          </a:p>
          <a:p>
            <a:pPr indent="0" lvl="0" marL="0" rtl="0">
              <a:spcBef>
                <a:spcPts val="0"/>
              </a:spcBef>
              <a:spcAft>
                <a:spcPts val="0"/>
              </a:spcAft>
              <a:buNone/>
            </a:pPr>
            <a:r>
              <a:t/>
            </a:r>
            <a:endParaRPr sz="1200">
              <a:latin typeface="Roboto"/>
              <a:ea typeface="Roboto"/>
              <a:cs typeface="Roboto"/>
              <a:sym typeface="Roboto"/>
            </a:endParaRPr>
          </a:p>
        </p:txBody>
      </p:sp>
      <p:sp>
        <p:nvSpPr>
          <p:cNvPr id="104" name="Shape 104"/>
          <p:cNvSpPr txBox="1"/>
          <p:nvPr/>
        </p:nvSpPr>
        <p:spPr>
          <a:xfrm>
            <a:off x="585450" y="1525388"/>
            <a:ext cx="5036100" cy="1450800"/>
          </a:xfrm>
          <a:prstGeom prst="rect">
            <a:avLst/>
          </a:prstGeom>
          <a:solidFill>
            <a:srgbClr val="C9DAF8"/>
          </a:solidFill>
          <a:ln cap="flat" cmpd="sng" w="9525">
            <a:solidFill>
              <a:srgbClr val="CFE2F3"/>
            </a:solidFill>
            <a:prstDash val="solid"/>
            <a:round/>
            <a:headEnd len="sm" w="sm" type="none"/>
            <a:tailEnd len="sm" w="sm" type="none"/>
          </a:ln>
          <a:effectLst>
            <a:outerShdw blurRad="485775" rotWithShape="0" algn="bl" dir="5400000" dist="19050">
              <a:srgbClr val="000000">
                <a:alpha val="50000"/>
              </a:srgbClr>
            </a:outerShdw>
          </a:effectLst>
        </p:spPr>
        <p:txBody>
          <a:bodyPr anchorCtr="0" anchor="t" bIns="91425" lIns="91425" spcFirstLastPara="1" rIns="91425" wrap="square" tIns="91425">
            <a:noAutofit/>
          </a:bodyPr>
          <a:lstStyle/>
          <a:p>
            <a:pPr indent="0" lvl="0" marL="457200" rtl="0">
              <a:spcBef>
                <a:spcPts val="0"/>
              </a:spcBef>
              <a:spcAft>
                <a:spcPts val="0"/>
              </a:spcAft>
              <a:buNone/>
            </a:pPr>
            <a:r>
              <a:rPr b="1" lang="en-GB">
                <a:solidFill>
                  <a:schemeClr val="dk1"/>
                </a:solidFill>
                <a:latin typeface="Roboto"/>
                <a:ea typeface="Roboto"/>
                <a:cs typeface="Roboto"/>
                <a:sym typeface="Roboto"/>
              </a:rPr>
              <a:t>Reference:</a:t>
            </a:r>
            <a:r>
              <a:rPr lang="en-GB">
                <a:solidFill>
                  <a:schemeClr val="dk1"/>
                </a:solidFill>
                <a:latin typeface="Roboto"/>
                <a:ea typeface="Roboto"/>
                <a:cs typeface="Roboto"/>
                <a:sym typeface="Roboto"/>
              </a:rPr>
              <a:t> </a:t>
            </a:r>
            <a:r>
              <a:rPr b="1" lang="en-GB">
                <a:latin typeface="Roboto"/>
                <a:ea typeface="Roboto"/>
                <a:cs typeface="Roboto"/>
                <a:sym typeface="Roboto"/>
              </a:rPr>
              <a:t>ATGCCGTATTCCGTATTCGGA - - -TA</a:t>
            </a:r>
            <a:r>
              <a:rPr lang="en-GB">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indent="0" lvl="0" marL="457200" rtl="0">
              <a:spcBef>
                <a:spcPts val="0"/>
              </a:spcBef>
              <a:spcAft>
                <a:spcPts val="0"/>
              </a:spcAft>
              <a:buNone/>
            </a:pPr>
            <a:r>
              <a:rPr lang="en-GB">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indent="0" lvl="0" marL="457200" rtl="0">
              <a:spcBef>
                <a:spcPts val="0"/>
              </a:spcBef>
              <a:spcAft>
                <a:spcPts val="0"/>
              </a:spcAft>
              <a:buNone/>
            </a:pPr>
            <a:r>
              <a:rPr lang="en-GB">
                <a:solidFill>
                  <a:schemeClr val="dk1"/>
                </a:solidFill>
                <a:latin typeface="Roboto"/>
                <a:ea typeface="Roboto"/>
                <a:cs typeface="Roboto"/>
                <a:sym typeface="Roboto"/>
              </a:rPr>
              <a:t>Sample  1:  ATG</a:t>
            </a:r>
            <a:r>
              <a:rPr lang="en-GB">
                <a:latin typeface="Roboto"/>
                <a:ea typeface="Roboto"/>
                <a:cs typeface="Roboto"/>
                <a:sym typeface="Roboto"/>
              </a:rPr>
              <a:t>CCG</a:t>
            </a:r>
            <a:r>
              <a:rPr lang="en-GB">
                <a:solidFill>
                  <a:schemeClr val="dk1"/>
                </a:solidFill>
                <a:latin typeface="Roboto"/>
                <a:ea typeface="Roboto"/>
                <a:cs typeface="Roboto"/>
                <a:sym typeface="Roboto"/>
              </a:rPr>
              <a:t>TATTCCATATTCGGA - - - TA	</a:t>
            </a:r>
            <a:endParaRPr>
              <a:solidFill>
                <a:schemeClr val="dk1"/>
              </a:solidFill>
              <a:latin typeface="Roboto"/>
              <a:ea typeface="Roboto"/>
              <a:cs typeface="Roboto"/>
              <a:sym typeface="Roboto"/>
            </a:endParaRPr>
          </a:p>
          <a:p>
            <a:pPr indent="0" lvl="0" marL="457200" rtl="0">
              <a:spcBef>
                <a:spcPts val="0"/>
              </a:spcBef>
              <a:spcAft>
                <a:spcPts val="0"/>
              </a:spcAft>
              <a:buNone/>
            </a:pPr>
            <a:r>
              <a:rPr lang="en-GB">
                <a:solidFill>
                  <a:schemeClr val="dk1"/>
                </a:solidFill>
                <a:latin typeface="Roboto"/>
                <a:ea typeface="Roboto"/>
                <a:cs typeface="Roboto"/>
                <a:sym typeface="Roboto"/>
              </a:rPr>
              <a:t>Sample  2:  ATG </a:t>
            </a:r>
            <a:r>
              <a:rPr lang="en-GB">
                <a:solidFill>
                  <a:srgbClr val="FF0000"/>
                </a:solidFill>
                <a:latin typeface="Roboto"/>
                <a:ea typeface="Roboto"/>
                <a:cs typeface="Roboto"/>
                <a:sym typeface="Roboto"/>
              </a:rPr>
              <a:t>- - - </a:t>
            </a:r>
            <a:r>
              <a:rPr lang="en-GB">
                <a:solidFill>
                  <a:schemeClr val="dk1"/>
                </a:solidFill>
                <a:latin typeface="Roboto"/>
                <a:ea typeface="Roboto"/>
                <a:cs typeface="Roboto"/>
                <a:sym typeface="Roboto"/>
              </a:rPr>
              <a:t>TATTCC</a:t>
            </a:r>
            <a:r>
              <a:rPr lang="en-GB">
                <a:latin typeface="Roboto"/>
                <a:ea typeface="Roboto"/>
                <a:cs typeface="Roboto"/>
                <a:sym typeface="Roboto"/>
              </a:rPr>
              <a:t>GTATTCGGA - - - TA</a:t>
            </a:r>
            <a:r>
              <a:rPr lang="en-GB">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indent="0" lvl="0" marL="457200" rtl="0">
              <a:spcBef>
                <a:spcPts val="0"/>
              </a:spcBef>
              <a:spcAft>
                <a:spcPts val="0"/>
              </a:spcAft>
              <a:buNone/>
            </a:pPr>
            <a:r>
              <a:rPr lang="en-GB">
                <a:solidFill>
                  <a:schemeClr val="dk1"/>
                </a:solidFill>
                <a:latin typeface="Roboto"/>
                <a:ea typeface="Roboto"/>
                <a:cs typeface="Roboto"/>
                <a:sym typeface="Roboto"/>
              </a:rPr>
              <a:t>Sample  3:  ATG</a:t>
            </a:r>
            <a:r>
              <a:rPr lang="en-GB">
                <a:latin typeface="Roboto"/>
                <a:ea typeface="Roboto"/>
                <a:cs typeface="Roboto"/>
                <a:sym typeface="Roboto"/>
              </a:rPr>
              <a:t>CCG</a:t>
            </a:r>
            <a:r>
              <a:rPr lang="en-GB">
                <a:solidFill>
                  <a:schemeClr val="dk1"/>
                </a:solidFill>
                <a:latin typeface="Roboto"/>
                <a:ea typeface="Roboto"/>
                <a:cs typeface="Roboto"/>
                <a:sym typeface="Roboto"/>
              </a:rPr>
              <a:t>TATTCC</a:t>
            </a:r>
            <a:r>
              <a:rPr lang="en-GB">
                <a:latin typeface="Roboto"/>
                <a:ea typeface="Roboto"/>
                <a:cs typeface="Roboto"/>
                <a:sym typeface="Roboto"/>
              </a:rPr>
              <a:t>GTATTCGGA</a:t>
            </a:r>
            <a:r>
              <a:rPr lang="en-GB">
                <a:solidFill>
                  <a:srgbClr val="FF0000"/>
                </a:solidFill>
                <a:latin typeface="Roboto"/>
                <a:ea typeface="Roboto"/>
                <a:cs typeface="Roboto"/>
                <a:sym typeface="Roboto"/>
              </a:rPr>
              <a:t>CCC</a:t>
            </a:r>
            <a:r>
              <a:rPr lang="en-GB">
                <a:latin typeface="Roboto"/>
                <a:ea typeface="Roboto"/>
                <a:cs typeface="Roboto"/>
                <a:sym typeface="Roboto"/>
              </a:rPr>
              <a:t>TA</a:t>
            </a:r>
            <a:r>
              <a:rPr lang="en-GB">
                <a:solidFill>
                  <a:schemeClr val="dk1"/>
                </a:solidFill>
                <a:latin typeface="Roboto"/>
                <a:ea typeface="Roboto"/>
                <a:cs typeface="Roboto"/>
                <a:sym typeface="Roboto"/>
              </a:rPr>
              <a:t>	</a:t>
            </a:r>
            <a:endParaRPr>
              <a:solidFill>
                <a:schemeClr val="dk1"/>
              </a:solidFill>
              <a:latin typeface="Roboto"/>
              <a:ea typeface="Roboto"/>
              <a:cs typeface="Roboto"/>
              <a:sym typeface="Roboto"/>
            </a:endParaRPr>
          </a:p>
          <a:p>
            <a:pPr indent="0" lvl="0" marL="457200" rtl="0">
              <a:spcBef>
                <a:spcPts val="0"/>
              </a:spcBef>
              <a:spcAft>
                <a:spcPts val="0"/>
              </a:spcAft>
              <a:buNone/>
            </a:pPr>
            <a:r>
              <a:rPr lang="en-GB">
                <a:solidFill>
                  <a:schemeClr val="dk1"/>
                </a:solidFill>
                <a:latin typeface="Roboto"/>
                <a:ea typeface="Roboto"/>
                <a:cs typeface="Roboto"/>
                <a:sym typeface="Roboto"/>
              </a:rPr>
              <a:t>Sample 4:   ATG </a:t>
            </a:r>
            <a:r>
              <a:rPr lang="en-GB">
                <a:solidFill>
                  <a:srgbClr val="FF0000"/>
                </a:solidFill>
                <a:latin typeface="Roboto"/>
                <a:ea typeface="Roboto"/>
                <a:cs typeface="Roboto"/>
                <a:sym typeface="Roboto"/>
              </a:rPr>
              <a:t>- - - </a:t>
            </a:r>
            <a:r>
              <a:rPr lang="en-GB">
                <a:solidFill>
                  <a:schemeClr val="dk1"/>
                </a:solidFill>
                <a:latin typeface="Roboto"/>
                <a:ea typeface="Roboto"/>
                <a:cs typeface="Roboto"/>
                <a:sym typeface="Roboto"/>
              </a:rPr>
              <a:t>TATTCC</a:t>
            </a:r>
            <a:r>
              <a:rPr lang="en-GB">
                <a:latin typeface="Roboto"/>
                <a:ea typeface="Roboto"/>
                <a:cs typeface="Roboto"/>
                <a:sym typeface="Roboto"/>
              </a:rPr>
              <a:t>GTA - - - GGA - - -  TA</a:t>
            </a:r>
            <a:r>
              <a:rPr b="1" lang="en-GB">
                <a:solidFill>
                  <a:schemeClr val="dk1"/>
                </a:solidFill>
                <a:latin typeface="Roboto"/>
                <a:ea typeface="Roboto"/>
                <a:cs typeface="Roboto"/>
                <a:sym typeface="Roboto"/>
              </a:rPr>
              <a:t>	</a:t>
            </a:r>
            <a:endParaRPr b="1">
              <a:solidFill>
                <a:schemeClr val="dk1"/>
              </a:solidFill>
              <a:latin typeface="Roboto"/>
              <a:ea typeface="Roboto"/>
              <a:cs typeface="Roboto"/>
              <a:sym typeface="Roboto"/>
            </a:endParaRPr>
          </a:p>
          <a:p>
            <a:pPr indent="0" lvl="0" marL="457200" rtl="0">
              <a:spcBef>
                <a:spcPts val="0"/>
              </a:spcBef>
              <a:spcAft>
                <a:spcPts val="0"/>
              </a:spcAft>
              <a:buNone/>
            </a:pPr>
            <a:r>
              <a:t/>
            </a:r>
            <a:endParaRPr b="1">
              <a:solidFill>
                <a:schemeClr val="dk1"/>
              </a:solidFill>
              <a:latin typeface="Roboto"/>
              <a:ea typeface="Roboto"/>
              <a:cs typeface="Roboto"/>
              <a:sym typeface="Roboto"/>
            </a:endParaRPr>
          </a:p>
          <a:p>
            <a:pPr indent="0" lvl="0" marL="0" rtl="0">
              <a:spcBef>
                <a:spcPts val="0"/>
              </a:spcBef>
              <a:spcAft>
                <a:spcPts val="0"/>
              </a:spcAft>
              <a:buNone/>
            </a:pPr>
            <a:r>
              <a:t/>
            </a:r>
            <a:endParaRPr/>
          </a:p>
        </p:txBody>
      </p:sp>
      <p:sp>
        <p:nvSpPr>
          <p:cNvPr id="105" name="Shape 105"/>
          <p:cNvSpPr txBox="1"/>
          <p:nvPr/>
        </p:nvSpPr>
        <p:spPr>
          <a:xfrm>
            <a:off x="1854600" y="3010075"/>
            <a:ext cx="6977700" cy="1501500"/>
          </a:xfrm>
          <a:prstGeom prst="rect">
            <a:avLst/>
          </a:prstGeom>
          <a:solidFill>
            <a:srgbClr val="C9DAF8"/>
          </a:solidFill>
          <a:ln cap="flat" cmpd="sng" w="9525">
            <a:solidFill>
              <a:srgbClr val="CFE2F3"/>
            </a:solidFill>
            <a:prstDash val="solid"/>
            <a:round/>
            <a:headEnd len="sm" w="sm" type="none"/>
            <a:tailEnd len="sm" w="sm" type="none"/>
          </a:ln>
          <a:effectLst>
            <a:outerShdw blurRad="1243013" rotWithShape="0" algn="bl" dir="5400000" dist="161925">
              <a:srgbClr val="000000">
                <a:alpha val="50000"/>
              </a:srgbClr>
            </a:outerShdw>
          </a:effectLst>
        </p:spPr>
        <p:txBody>
          <a:bodyPr anchorCtr="0" anchor="t" bIns="91425" lIns="91425" spcFirstLastPara="1" rIns="91425" wrap="square" tIns="91425">
            <a:noAutofit/>
          </a:bodyPr>
          <a:lstStyle/>
          <a:p>
            <a:pPr indent="0" lvl="0" marL="457200" marR="0" rtl="0" algn="r">
              <a:lnSpc>
                <a:spcPct val="100000"/>
              </a:lnSpc>
              <a:spcBef>
                <a:spcPts val="0"/>
              </a:spcBef>
              <a:spcAft>
                <a:spcPts val="0"/>
              </a:spcAft>
              <a:buClr>
                <a:srgbClr val="000000"/>
              </a:buClr>
              <a:buSzPts val="1100"/>
              <a:buFont typeface="Arial"/>
              <a:buNone/>
            </a:pPr>
            <a:r>
              <a:rPr lang="en-GB" sz="1100">
                <a:latin typeface="Source Sans Pro"/>
                <a:ea typeface="Source Sans Pro"/>
                <a:cs typeface="Source Sans Pro"/>
                <a:sym typeface="Source Sans Pro"/>
              </a:rPr>
              <a:t>INDELS &lt; then 50 basepairs are referred to as microindels</a:t>
            </a:r>
            <a:endParaRPr sz="1100">
              <a:latin typeface="Source Sans Pro"/>
              <a:ea typeface="Source Sans Pro"/>
              <a:cs typeface="Source Sans Pro"/>
              <a:sym typeface="Source Sans Pro"/>
            </a:endParaRPr>
          </a:p>
          <a:p>
            <a:pPr indent="0" lvl="0" marL="457200" marR="0" rtl="0" algn="r">
              <a:lnSpc>
                <a:spcPct val="100000"/>
              </a:lnSpc>
              <a:spcBef>
                <a:spcPts val="0"/>
              </a:spcBef>
              <a:spcAft>
                <a:spcPts val="0"/>
              </a:spcAft>
              <a:buClr>
                <a:srgbClr val="000000"/>
              </a:buClr>
              <a:buSzPts val="1100"/>
              <a:buFont typeface="Arial"/>
              <a:buNone/>
            </a:pPr>
            <a:r>
              <a:t/>
            </a:r>
            <a:endParaRPr sz="1100">
              <a:latin typeface="Source Sans Pro"/>
              <a:ea typeface="Source Sans Pro"/>
              <a:cs typeface="Source Sans Pro"/>
              <a:sym typeface="Source Sans Pro"/>
            </a:endParaRPr>
          </a:p>
          <a:p>
            <a:pPr indent="0" lvl="0" marL="457200" marR="0" rtl="0" algn="r">
              <a:lnSpc>
                <a:spcPct val="100000"/>
              </a:lnSpc>
              <a:spcBef>
                <a:spcPts val="0"/>
              </a:spcBef>
              <a:spcAft>
                <a:spcPts val="0"/>
              </a:spcAft>
              <a:buClr>
                <a:srgbClr val="000000"/>
              </a:buClr>
              <a:buSzPts val="1100"/>
              <a:buFont typeface="Arial"/>
              <a:buNone/>
            </a:pPr>
            <a:r>
              <a:rPr lang="en-GB" sz="1100">
                <a:latin typeface="Source Sans Pro"/>
                <a:ea typeface="Source Sans Pro"/>
                <a:cs typeface="Source Sans Pro"/>
                <a:sym typeface="Source Sans Pro"/>
              </a:rPr>
              <a:t>INDELS diﬀer from SNPs/SNVs, the lazer results in a bp replacement keeping the number of bases the same</a:t>
            </a:r>
            <a:endParaRPr sz="1100">
              <a:latin typeface="Source Sans Pro"/>
              <a:ea typeface="Source Sans Pro"/>
              <a:cs typeface="Source Sans Pro"/>
              <a:sym typeface="Source Sans Pro"/>
            </a:endParaRPr>
          </a:p>
          <a:p>
            <a:pPr indent="0" lvl="0" marL="457200" marR="0" rtl="0" algn="r">
              <a:lnSpc>
                <a:spcPct val="100000"/>
              </a:lnSpc>
              <a:spcBef>
                <a:spcPts val="0"/>
              </a:spcBef>
              <a:spcAft>
                <a:spcPts val="0"/>
              </a:spcAft>
              <a:buClr>
                <a:srgbClr val="000000"/>
              </a:buClr>
              <a:buSzPts val="1100"/>
              <a:buFont typeface="Arial"/>
              <a:buNone/>
            </a:pPr>
            <a:r>
              <a:t/>
            </a:r>
            <a:endParaRPr sz="1100">
              <a:latin typeface="Source Sans Pro"/>
              <a:ea typeface="Source Sans Pro"/>
              <a:cs typeface="Source Sans Pro"/>
              <a:sym typeface="Source Sans Pro"/>
            </a:endParaRPr>
          </a:p>
          <a:p>
            <a:pPr indent="0" lvl="0" marL="457200" marR="0" rtl="0" algn="r">
              <a:lnSpc>
                <a:spcPct val="100000"/>
              </a:lnSpc>
              <a:spcBef>
                <a:spcPts val="0"/>
              </a:spcBef>
              <a:spcAft>
                <a:spcPts val="0"/>
              </a:spcAft>
              <a:buClr>
                <a:srgbClr val="000000"/>
              </a:buClr>
              <a:buSzPts val="1100"/>
              <a:buFont typeface="Arial"/>
              <a:buNone/>
            </a:pPr>
            <a:r>
              <a:rPr lang="en-GB" sz="1100">
                <a:latin typeface="Source Sans Pro"/>
                <a:ea typeface="Source Sans Pro"/>
                <a:cs typeface="Source Sans Pro"/>
                <a:sym typeface="Source Sans Pro"/>
              </a:rPr>
              <a:t>INDELs change the overall number of bps</a:t>
            </a:r>
            <a:endParaRPr sz="1100">
              <a:latin typeface="Source Sans Pro"/>
              <a:ea typeface="Source Sans Pro"/>
              <a:cs typeface="Source Sans Pro"/>
              <a:sym typeface="Source Sans Pro"/>
            </a:endParaRPr>
          </a:p>
          <a:p>
            <a:pPr indent="0" lvl="0" marL="457200" marR="0" rtl="0" algn="r">
              <a:lnSpc>
                <a:spcPct val="100000"/>
              </a:lnSpc>
              <a:spcBef>
                <a:spcPts val="0"/>
              </a:spcBef>
              <a:spcAft>
                <a:spcPts val="0"/>
              </a:spcAft>
              <a:buClr>
                <a:srgbClr val="000000"/>
              </a:buClr>
              <a:buSzPts val="1100"/>
              <a:buFont typeface="Arial"/>
              <a:buNone/>
            </a:pPr>
            <a:r>
              <a:t/>
            </a:r>
            <a:endParaRPr sz="1100">
              <a:latin typeface="Source Sans Pro"/>
              <a:ea typeface="Source Sans Pro"/>
              <a:cs typeface="Source Sans Pro"/>
              <a:sym typeface="Source Sans Pro"/>
            </a:endParaRPr>
          </a:p>
          <a:p>
            <a:pPr indent="0" lvl="0" marL="457200" marR="0" rtl="0" algn="r">
              <a:lnSpc>
                <a:spcPct val="100000"/>
              </a:lnSpc>
              <a:spcBef>
                <a:spcPts val="0"/>
              </a:spcBef>
              <a:spcAft>
                <a:spcPts val="0"/>
              </a:spcAft>
              <a:buClr>
                <a:srgbClr val="000000"/>
              </a:buClr>
              <a:buSzPts val="1100"/>
              <a:buFont typeface="Arial"/>
              <a:buNone/>
            </a:pPr>
            <a:r>
              <a:rPr lang="en-GB" sz="1100">
                <a:latin typeface="Source Sans Pro"/>
                <a:ea typeface="Source Sans Pro"/>
                <a:cs typeface="Source Sans Pro"/>
                <a:sym typeface="Source Sans Pro"/>
              </a:rPr>
              <a:t>INDELS that are not multiples of 3 bps cause frameshift mutations</a:t>
            </a:r>
            <a:endParaRPr sz="1100">
              <a:solidFill>
                <a:schemeClr val="dk1"/>
              </a:solidFill>
              <a:latin typeface="Source Sans Pro"/>
              <a:ea typeface="Source Sans Pro"/>
              <a:cs typeface="Source Sans Pro"/>
              <a:sym typeface="Source Sans Pro"/>
            </a:endParaRPr>
          </a:p>
          <a:p>
            <a:pPr indent="0" lvl="0" marL="0" rtl="0">
              <a:spcBef>
                <a:spcPts val="0"/>
              </a:spcBef>
              <a:spcAft>
                <a:spcPts val="0"/>
              </a:spcAft>
              <a:buNone/>
            </a:pPr>
            <a:r>
              <a:t/>
            </a:r>
            <a:endParaRPr sz="1100">
              <a:latin typeface="Source Sans Pro"/>
              <a:ea typeface="Source Sans Pro"/>
              <a:cs typeface="Source Sans Pro"/>
              <a:sym typeface="Source Sans Pro"/>
            </a:endParaRPr>
          </a:p>
        </p:txBody>
      </p:sp>
      <p:pic>
        <p:nvPicPr>
          <p:cNvPr id="106" name="Shape 106"/>
          <p:cNvPicPr preferRelativeResize="0"/>
          <p:nvPr/>
        </p:nvPicPr>
        <p:blipFill rotWithShape="1">
          <a:blip r:embed="rId3">
            <a:alphaModFix amt="90000"/>
          </a:blip>
          <a:srcRect b="25000" l="25000" r="25000" t="25000"/>
          <a:stretch/>
        </p:blipFill>
        <p:spPr>
          <a:xfrm>
            <a:off x="111125" y="4563825"/>
            <a:ext cx="519305" cy="519275"/>
          </a:xfrm>
          <a:prstGeom prst="rect">
            <a:avLst/>
          </a:prstGeom>
          <a:noFill/>
          <a:ln>
            <a:noFill/>
          </a:ln>
          <a:effectLst>
            <a:outerShdw blurRad="300038" rotWithShape="0" algn="bl" dir="5400000" dist="85725">
              <a:srgbClr val="000000">
                <a:alpha val="50000"/>
              </a:srgbClr>
            </a:outerShdw>
          </a:effectLst>
        </p:spPr>
      </p:pic>
      <p:pic>
        <p:nvPicPr>
          <p:cNvPr id="107" name="Shape 107"/>
          <p:cNvPicPr preferRelativeResize="0"/>
          <p:nvPr/>
        </p:nvPicPr>
        <p:blipFill>
          <a:blip r:embed="rId4">
            <a:alphaModFix amt="90000"/>
          </a:blip>
          <a:stretch>
            <a:fillRect/>
          </a:stretch>
        </p:blipFill>
        <p:spPr>
          <a:xfrm>
            <a:off x="4055150" y="4563926"/>
            <a:ext cx="654900" cy="519280"/>
          </a:xfrm>
          <a:prstGeom prst="rect">
            <a:avLst/>
          </a:prstGeom>
          <a:noFill/>
          <a:ln>
            <a:noFill/>
          </a:ln>
          <a:effectLst>
            <a:outerShdw blurRad="814388" rotWithShape="0" algn="bl" dir="5400000" dist="114300">
              <a:srgbClr val="000000">
                <a:alpha val="50000"/>
              </a:srgbClr>
            </a:outerShdw>
          </a:effectLst>
        </p:spPr>
      </p:pic>
      <p:pic>
        <p:nvPicPr>
          <p:cNvPr id="108" name="Shape 108"/>
          <p:cNvPicPr preferRelativeResize="0"/>
          <p:nvPr/>
        </p:nvPicPr>
        <p:blipFill>
          <a:blip r:embed="rId5">
            <a:alphaModFix amt="90000"/>
          </a:blip>
          <a:stretch>
            <a:fillRect/>
          </a:stretch>
        </p:blipFill>
        <p:spPr>
          <a:xfrm>
            <a:off x="8574882" y="4545475"/>
            <a:ext cx="442193" cy="519275"/>
          </a:xfrm>
          <a:prstGeom prst="rect">
            <a:avLst/>
          </a:prstGeom>
          <a:noFill/>
          <a:ln>
            <a:noFill/>
          </a:ln>
          <a:effectLst>
            <a:outerShdw blurRad="485775" rotWithShape="0" algn="bl" dir="5400000" dist="11430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Shape 113"/>
          <p:cNvSpPr txBox="1"/>
          <p:nvPr>
            <p:ph type="ctrTitle"/>
          </p:nvPr>
        </p:nvSpPr>
        <p:spPr>
          <a:xfrm>
            <a:off x="311700" y="157625"/>
            <a:ext cx="8520600" cy="7347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b="1" lang="en-GB" sz="3600">
                <a:latin typeface="Source Sans Pro"/>
                <a:ea typeface="Source Sans Pro"/>
                <a:cs typeface="Source Sans Pro"/>
                <a:sym typeface="Source Sans Pro"/>
              </a:rPr>
              <a:t>Why the need Variant Calling?</a:t>
            </a:r>
            <a:endParaRPr b="1" sz="3600">
              <a:latin typeface="Source Sans Pro"/>
              <a:ea typeface="Source Sans Pro"/>
              <a:cs typeface="Source Sans Pro"/>
              <a:sym typeface="Source Sans Pro"/>
            </a:endParaRPr>
          </a:p>
        </p:txBody>
      </p:sp>
      <p:sp>
        <p:nvSpPr>
          <p:cNvPr id="114" name="Shape 114"/>
          <p:cNvSpPr txBox="1"/>
          <p:nvPr/>
        </p:nvSpPr>
        <p:spPr>
          <a:xfrm>
            <a:off x="380675" y="1022550"/>
            <a:ext cx="8636400" cy="2649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spcBef>
                <a:spcPts val="0"/>
              </a:spcBef>
              <a:spcAft>
                <a:spcPts val="0"/>
              </a:spcAft>
              <a:buNone/>
            </a:pPr>
            <a:r>
              <a:rPr lang="en-GB">
                <a:solidFill>
                  <a:schemeClr val="dk1"/>
                </a:solidFill>
                <a:highlight>
                  <a:srgbClr val="FFFFFF"/>
                </a:highlight>
                <a:latin typeface="Source Sans Pro"/>
                <a:ea typeface="Source Sans Pro"/>
                <a:cs typeface="Source Sans Pro"/>
                <a:sym typeface="Source Sans Pro"/>
              </a:rPr>
              <a:t>Variant calling is essential for </a:t>
            </a:r>
            <a:r>
              <a:rPr b="1" lang="en-GB" u="sng">
                <a:solidFill>
                  <a:schemeClr val="dk1"/>
                </a:solidFill>
                <a:highlight>
                  <a:srgbClr val="FFFFFF"/>
                </a:highlight>
                <a:latin typeface="Source Sans Pro"/>
                <a:ea typeface="Source Sans Pro"/>
                <a:cs typeface="Source Sans Pro"/>
                <a:sym typeface="Source Sans Pro"/>
              </a:rPr>
              <a:t>comparative genomics</a:t>
            </a:r>
            <a:r>
              <a:rPr lang="en-GB">
                <a:solidFill>
                  <a:schemeClr val="dk1"/>
                </a:solidFill>
                <a:highlight>
                  <a:srgbClr val="FFFFFF"/>
                </a:highlight>
                <a:latin typeface="Source Sans Pro"/>
                <a:ea typeface="Source Sans Pro"/>
                <a:cs typeface="Source Sans Pro"/>
                <a:sym typeface="Source Sans Pro"/>
              </a:rPr>
              <a:t> as it yields insights into nucleotide-level organismal differences. </a:t>
            </a:r>
            <a:endParaRPr>
              <a:solidFill>
                <a:schemeClr val="dk1"/>
              </a:solidFill>
              <a:highlight>
                <a:srgbClr val="FFFFFF"/>
              </a:highlight>
              <a:latin typeface="Source Sans Pro"/>
              <a:ea typeface="Source Sans Pro"/>
              <a:cs typeface="Source Sans Pro"/>
              <a:sym typeface="Source Sans Pro"/>
            </a:endParaRPr>
          </a:p>
          <a:p>
            <a:pPr indent="0" lvl="0" marL="0">
              <a:spcBef>
                <a:spcPts val="0"/>
              </a:spcBef>
              <a:spcAft>
                <a:spcPts val="0"/>
              </a:spcAft>
              <a:buNone/>
            </a:pPr>
            <a:r>
              <a:t/>
            </a:r>
            <a:endParaRPr>
              <a:solidFill>
                <a:schemeClr val="dk1"/>
              </a:solidFill>
              <a:highlight>
                <a:srgbClr val="FFFFFF"/>
              </a:highlight>
              <a:latin typeface="Source Sans Pro"/>
              <a:ea typeface="Source Sans Pro"/>
              <a:cs typeface="Source Sans Pro"/>
              <a:sym typeface="Source Sans Pro"/>
            </a:endParaRPr>
          </a:p>
          <a:p>
            <a:pPr indent="-317500" lvl="0" marL="457200" rtl="0">
              <a:spcBef>
                <a:spcPts val="0"/>
              </a:spcBef>
              <a:spcAft>
                <a:spcPts val="0"/>
              </a:spcAft>
              <a:buClr>
                <a:schemeClr val="dk1"/>
              </a:buClr>
              <a:buSzPts val="1400"/>
              <a:buFont typeface="Source Sans Pro"/>
              <a:buChar char="●"/>
            </a:pPr>
            <a:r>
              <a:rPr lang="en-GB">
                <a:solidFill>
                  <a:schemeClr val="dk1"/>
                </a:solidFill>
                <a:highlight>
                  <a:srgbClr val="FFFFFF"/>
                </a:highlight>
                <a:latin typeface="Source Sans Pro"/>
                <a:ea typeface="Source Sans Pro"/>
                <a:cs typeface="Source Sans Pro"/>
                <a:sym typeface="Source Sans Pro"/>
              </a:rPr>
              <a:t>Genetic associations with disease </a:t>
            </a:r>
            <a:endParaRPr>
              <a:solidFill>
                <a:schemeClr val="dk1"/>
              </a:solidFill>
              <a:highlight>
                <a:srgbClr val="FFFFFF"/>
              </a:highlight>
              <a:latin typeface="Source Sans Pro"/>
              <a:ea typeface="Source Sans Pro"/>
              <a:cs typeface="Source Sans Pro"/>
              <a:sym typeface="Source Sans Pro"/>
            </a:endParaRPr>
          </a:p>
          <a:p>
            <a:pPr indent="0" lvl="0" marL="0" rtl="0">
              <a:spcBef>
                <a:spcPts val="0"/>
              </a:spcBef>
              <a:spcAft>
                <a:spcPts val="0"/>
              </a:spcAft>
              <a:buNone/>
            </a:pPr>
            <a:r>
              <a:t/>
            </a:r>
            <a:endParaRPr>
              <a:solidFill>
                <a:schemeClr val="dk1"/>
              </a:solidFill>
              <a:highlight>
                <a:srgbClr val="FFFFFF"/>
              </a:highlight>
              <a:latin typeface="Source Sans Pro"/>
              <a:ea typeface="Source Sans Pro"/>
              <a:cs typeface="Source Sans Pro"/>
              <a:sym typeface="Source Sans Pro"/>
            </a:endParaRPr>
          </a:p>
          <a:p>
            <a:pPr indent="-317500" lvl="0" marL="457200" rtl="0">
              <a:spcBef>
                <a:spcPts val="0"/>
              </a:spcBef>
              <a:spcAft>
                <a:spcPts val="0"/>
              </a:spcAft>
              <a:buClr>
                <a:schemeClr val="dk1"/>
              </a:buClr>
              <a:buSzPts val="1400"/>
              <a:buFont typeface="Source Sans Pro"/>
              <a:buChar char="●"/>
            </a:pPr>
            <a:r>
              <a:rPr lang="en-GB">
                <a:solidFill>
                  <a:schemeClr val="dk1"/>
                </a:solidFill>
                <a:highlight>
                  <a:srgbClr val="FFFFFF"/>
                </a:highlight>
                <a:latin typeface="Source Sans Pro"/>
                <a:ea typeface="Source Sans Pro"/>
                <a:cs typeface="Source Sans Pro"/>
                <a:sym typeface="Source Sans Pro"/>
              </a:rPr>
              <a:t>Identify Mutations in a </a:t>
            </a:r>
            <a:r>
              <a:rPr lang="en-GB">
                <a:solidFill>
                  <a:schemeClr val="dk1"/>
                </a:solidFill>
                <a:highlight>
                  <a:srgbClr val="FFFFFF"/>
                </a:highlight>
                <a:latin typeface="Source Sans Pro"/>
                <a:ea typeface="Source Sans Pro"/>
                <a:cs typeface="Source Sans Pro"/>
                <a:sym typeface="Source Sans Pro"/>
              </a:rPr>
              <a:t>disease</a:t>
            </a:r>
            <a:r>
              <a:rPr lang="en-GB">
                <a:solidFill>
                  <a:schemeClr val="dk1"/>
                </a:solidFill>
                <a:highlight>
                  <a:srgbClr val="FFFFFF"/>
                </a:highlight>
                <a:latin typeface="Source Sans Pro"/>
                <a:ea typeface="Source Sans Pro"/>
                <a:cs typeface="Source Sans Pro"/>
                <a:sym typeface="Source Sans Pro"/>
              </a:rPr>
              <a:t> (e.g cancer).</a:t>
            </a:r>
            <a:endParaRPr>
              <a:solidFill>
                <a:schemeClr val="dk1"/>
              </a:solidFill>
              <a:highlight>
                <a:srgbClr val="FFFFFF"/>
              </a:highlight>
              <a:latin typeface="Source Sans Pro"/>
              <a:ea typeface="Source Sans Pro"/>
              <a:cs typeface="Source Sans Pro"/>
              <a:sym typeface="Source Sans Pro"/>
            </a:endParaRPr>
          </a:p>
          <a:p>
            <a:pPr indent="0" lvl="0" marL="0" rtl="0">
              <a:spcBef>
                <a:spcPts val="0"/>
              </a:spcBef>
              <a:spcAft>
                <a:spcPts val="0"/>
              </a:spcAft>
              <a:buNone/>
            </a:pPr>
            <a:r>
              <a:t/>
            </a:r>
            <a:endParaRPr>
              <a:solidFill>
                <a:schemeClr val="dk1"/>
              </a:solidFill>
              <a:highlight>
                <a:srgbClr val="FFFFFF"/>
              </a:highlight>
              <a:latin typeface="Source Sans Pro"/>
              <a:ea typeface="Source Sans Pro"/>
              <a:cs typeface="Source Sans Pro"/>
              <a:sym typeface="Source Sans Pro"/>
            </a:endParaRPr>
          </a:p>
          <a:p>
            <a:pPr indent="-317500" lvl="0" marL="457200">
              <a:spcBef>
                <a:spcPts val="0"/>
              </a:spcBef>
              <a:spcAft>
                <a:spcPts val="0"/>
              </a:spcAft>
              <a:buClr>
                <a:schemeClr val="dk1"/>
              </a:buClr>
              <a:buSzPts val="1400"/>
              <a:buFont typeface="Source Sans Pro"/>
              <a:buChar char="●"/>
            </a:pPr>
            <a:r>
              <a:rPr lang="en-GB">
                <a:solidFill>
                  <a:schemeClr val="dk1"/>
                </a:solidFill>
                <a:highlight>
                  <a:srgbClr val="FFFFFF"/>
                </a:highlight>
                <a:latin typeface="Source Sans Pro"/>
                <a:ea typeface="Source Sans Pro"/>
                <a:cs typeface="Source Sans Pro"/>
                <a:sym typeface="Source Sans Pro"/>
              </a:rPr>
              <a:t>Characterizing heterogeneous cell populations</a:t>
            </a:r>
            <a:endParaRPr>
              <a:solidFill>
                <a:schemeClr val="dk1"/>
              </a:solidFill>
              <a:highlight>
                <a:srgbClr val="FFFFFF"/>
              </a:highlight>
              <a:latin typeface="Source Sans Pro"/>
              <a:ea typeface="Source Sans Pro"/>
              <a:cs typeface="Source Sans Pro"/>
              <a:sym typeface="Source Sans Pro"/>
            </a:endParaRPr>
          </a:p>
          <a:p>
            <a:pPr indent="0" lvl="0" marL="0" rtl="0">
              <a:spcBef>
                <a:spcPts val="0"/>
              </a:spcBef>
              <a:spcAft>
                <a:spcPts val="0"/>
              </a:spcAft>
              <a:buNone/>
            </a:pPr>
            <a:r>
              <a:t/>
            </a:r>
            <a:endParaRPr>
              <a:solidFill>
                <a:schemeClr val="dk1"/>
              </a:solidFill>
              <a:highlight>
                <a:srgbClr val="FFFFFF"/>
              </a:highlight>
              <a:latin typeface="Source Sans Pro"/>
              <a:ea typeface="Source Sans Pro"/>
              <a:cs typeface="Source Sans Pro"/>
              <a:sym typeface="Source Sans Pro"/>
            </a:endParaRPr>
          </a:p>
          <a:p>
            <a:pPr indent="0" lvl="0" marL="0" rtl="0">
              <a:spcBef>
                <a:spcPts val="0"/>
              </a:spcBef>
              <a:spcAft>
                <a:spcPts val="0"/>
              </a:spcAft>
              <a:buNone/>
            </a:pPr>
            <a:r>
              <a:rPr lang="en-GB">
                <a:solidFill>
                  <a:schemeClr val="dk1"/>
                </a:solidFill>
                <a:highlight>
                  <a:srgbClr val="FFFFFF"/>
                </a:highlight>
                <a:latin typeface="Source Sans Pro"/>
                <a:ea typeface="Source Sans Pro"/>
                <a:cs typeface="Source Sans Pro"/>
                <a:sym typeface="Source Sans Pro"/>
              </a:rPr>
              <a:t>Variant calling is a multistep process with a host of potential error sources that may lead to incorrect variant calls. Identifying and resolving these incorrect calls is critical for bacterial genomics to advance. </a:t>
            </a:r>
            <a:endParaRPr>
              <a:solidFill>
                <a:schemeClr val="dk1"/>
              </a:solidFill>
              <a:highlight>
                <a:srgbClr val="FFFFFF"/>
              </a:highlight>
              <a:latin typeface="Source Sans Pro"/>
              <a:ea typeface="Source Sans Pro"/>
              <a:cs typeface="Source Sans Pro"/>
              <a:sym typeface="Source Sans Pro"/>
            </a:endParaRPr>
          </a:p>
          <a:p>
            <a:pPr indent="0" lvl="0" marL="0" rtl="0">
              <a:spcBef>
                <a:spcPts val="0"/>
              </a:spcBef>
              <a:spcAft>
                <a:spcPts val="0"/>
              </a:spcAft>
              <a:buNone/>
            </a:pPr>
            <a:r>
              <a:t/>
            </a:r>
            <a:endParaRPr>
              <a:solidFill>
                <a:schemeClr val="dk1"/>
              </a:solidFill>
              <a:highlight>
                <a:srgbClr val="FFFFFF"/>
              </a:highlight>
              <a:latin typeface="Source Sans Pro"/>
              <a:ea typeface="Source Sans Pro"/>
              <a:cs typeface="Source Sans Pro"/>
              <a:sym typeface="Source Sans Pro"/>
            </a:endParaRPr>
          </a:p>
          <a:p>
            <a:pPr indent="0" lvl="0" marL="0" rtl="0">
              <a:spcBef>
                <a:spcPts val="0"/>
              </a:spcBef>
              <a:spcAft>
                <a:spcPts val="0"/>
              </a:spcAft>
              <a:buNone/>
            </a:pPr>
            <a:r>
              <a:t/>
            </a:r>
            <a:endParaRPr>
              <a:latin typeface="Source Sans Pro"/>
              <a:ea typeface="Source Sans Pro"/>
              <a:cs typeface="Source Sans Pro"/>
              <a:sym typeface="Source Sans Pro"/>
            </a:endParaRPr>
          </a:p>
        </p:txBody>
      </p:sp>
      <p:pic>
        <p:nvPicPr>
          <p:cNvPr id="115" name="Shape 115"/>
          <p:cNvPicPr preferRelativeResize="0"/>
          <p:nvPr/>
        </p:nvPicPr>
        <p:blipFill rotWithShape="1">
          <a:blip r:embed="rId3">
            <a:alphaModFix amt="90000"/>
          </a:blip>
          <a:srcRect b="25000" l="25000" r="25000" t="25000"/>
          <a:stretch/>
        </p:blipFill>
        <p:spPr>
          <a:xfrm>
            <a:off x="111125" y="4563825"/>
            <a:ext cx="519305" cy="519275"/>
          </a:xfrm>
          <a:prstGeom prst="rect">
            <a:avLst/>
          </a:prstGeom>
          <a:noFill/>
          <a:ln>
            <a:noFill/>
          </a:ln>
          <a:effectLst>
            <a:outerShdw blurRad="300038" rotWithShape="0" algn="bl" dir="5400000" dist="85725">
              <a:srgbClr val="000000">
                <a:alpha val="50000"/>
              </a:srgbClr>
            </a:outerShdw>
          </a:effectLst>
        </p:spPr>
      </p:pic>
      <p:pic>
        <p:nvPicPr>
          <p:cNvPr id="116" name="Shape 116"/>
          <p:cNvPicPr preferRelativeResize="0"/>
          <p:nvPr/>
        </p:nvPicPr>
        <p:blipFill>
          <a:blip r:embed="rId4">
            <a:alphaModFix amt="90000"/>
          </a:blip>
          <a:stretch>
            <a:fillRect/>
          </a:stretch>
        </p:blipFill>
        <p:spPr>
          <a:xfrm>
            <a:off x="4055150" y="4563926"/>
            <a:ext cx="654900" cy="519280"/>
          </a:xfrm>
          <a:prstGeom prst="rect">
            <a:avLst/>
          </a:prstGeom>
          <a:noFill/>
          <a:ln>
            <a:noFill/>
          </a:ln>
          <a:effectLst>
            <a:outerShdw blurRad="814388" rotWithShape="0" algn="bl" dir="5400000" dist="114300">
              <a:srgbClr val="000000">
                <a:alpha val="50000"/>
              </a:srgbClr>
            </a:outerShdw>
          </a:effectLst>
        </p:spPr>
      </p:pic>
      <p:pic>
        <p:nvPicPr>
          <p:cNvPr id="117" name="Shape 117"/>
          <p:cNvPicPr preferRelativeResize="0"/>
          <p:nvPr/>
        </p:nvPicPr>
        <p:blipFill>
          <a:blip r:embed="rId5">
            <a:alphaModFix amt="90000"/>
          </a:blip>
          <a:stretch>
            <a:fillRect/>
          </a:stretch>
        </p:blipFill>
        <p:spPr>
          <a:xfrm>
            <a:off x="8574882" y="4545475"/>
            <a:ext cx="442193" cy="519275"/>
          </a:xfrm>
          <a:prstGeom prst="rect">
            <a:avLst/>
          </a:prstGeom>
          <a:noFill/>
          <a:ln>
            <a:noFill/>
          </a:ln>
          <a:effectLst>
            <a:outerShdw blurRad="485775" rotWithShape="0" algn="bl" dir="5400000" dist="11430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Shape 122"/>
          <p:cNvSpPr txBox="1"/>
          <p:nvPr>
            <p:ph type="ctrTitle"/>
          </p:nvPr>
        </p:nvSpPr>
        <p:spPr>
          <a:xfrm>
            <a:off x="311700" y="161775"/>
            <a:ext cx="8520600" cy="4596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t/>
            </a:r>
            <a:endParaRPr b="1" sz="3600">
              <a:latin typeface="Source Sans Pro"/>
              <a:ea typeface="Source Sans Pro"/>
              <a:cs typeface="Source Sans Pro"/>
              <a:sym typeface="Source Sans Pro"/>
            </a:endParaRPr>
          </a:p>
          <a:p>
            <a:pPr indent="0" lvl="0" marL="0">
              <a:spcBef>
                <a:spcPts val="0"/>
              </a:spcBef>
              <a:spcAft>
                <a:spcPts val="0"/>
              </a:spcAft>
              <a:buNone/>
            </a:pPr>
            <a:r>
              <a:t/>
            </a:r>
            <a:endParaRPr b="1" sz="3600">
              <a:latin typeface="Source Sans Pro"/>
              <a:ea typeface="Source Sans Pro"/>
              <a:cs typeface="Source Sans Pro"/>
              <a:sym typeface="Source Sans Pro"/>
            </a:endParaRPr>
          </a:p>
          <a:p>
            <a:pPr indent="0" lvl="0" marL="0">
              <a:spcBef>
                <a:spcPts val="0"/>
              </a:spcBef>
              <a:spcAft>
                <a:spcPts val="0"/>
              </a:spcAft>
              <a:buNone/>
            </a:pPr>
            <a:r>
              <a:t/>
            </a:r>
            <a:endParaRPr b="1" sz="3600">
              <a:latin typeface="Source Sans Pro"/>
              <a:ea typeface="Source Sans Pro"/>
              <a:cs typeface="Source Sans Pro"/>
              <a:sym typeface="Source Sans Pro"/>
            </a:endParaRPr>
          </a:p>
          <a:p>
            <a:pPr indent="0" lvl="0" marL="0" rtl="0">
              <a:spcBef>
                <a:spcPts val="0"/>
              </a:spcBef>
              <a:spcAft>
                <a:spcPts val="0"/>
              </a:spcAft>
              <a:buNone/>
            </a:pPr>
            <a:r>
              <a:rPr b="1" lang="en-GB" sz="2400">
                <a:latin typeface="Source Sans Pro"/>
                <a:ea typeface="Source Sans Pro"/>
                <a:cs typeface="Source Sans Pro"/>
                <a:sym typeface="Source Sans Pro"/>
              </a:rPr>
              <a:t>Evaluation of different t</a:t>
            </a:r>
            <a:r>
              <a:rPr b="1" lang="en-GB" sz="2400">
                <a:latin typeface="Source Sans Pro"/>
                <a:ea typeface="Source Sans Pro"/>
                <a:cs typeface="Source Sans Pro"/>
                <a:sym typeface="Source Sans Pro"/>
              </a:rPr>
              <a:t>ypes of Variant Callers</a:t>
            </a:r>
            <a:endParaRPr b="1" sz="2400">
              <a:latin typeface="Source Sans Pro"/>
              <a:ea typeface="Source Sans Pro"/>
              <a:cs typeface="Source Sans Pro"/>
              <a:sym typeface="Source Sans Pro"/>
            </a:endParaRPr>
          </a:p>
        </p:txBody>
      </p:sp>
      <p:sp>
        <p:nvSpPr>
          <p:cNvPr id="123" name="Shape 123"/>
          <p:cNvSpPr txBox="1"/>
          <p:nvPr/>
        </p:nvSpPr>
        <p:spPr>
          <a:xfrm>
            <a:off x="432900" y="1309250"/>
            <a:ext cx="8246400" cy="2879700"/>
          </a:xfrm>
          <a:prstGeom prst="rect">
            <a:avLst/>
          </a:prstGeom>
          <a:solidFill>
            <a:srgbClr val="3D85C6"/>
          </a:solidFill>
          <a:ln>
            <a:noFill/>
          </a:ln>
          <a:effectLst>
            <a:outerShdw blurRad="628650" rotWithShape="0" algn="bl" dir="5400000" dist="114300">
              <a:srgbClr val="000000">
                <a:alpha val="50000"/>
              </a:srgbClr>
            </a:outerShdw>
          </a:effectLst>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FFFF"/>
                </a:solidFill>
                <a:latin typeface="Source Sans Pro"/>
                <a:ea typeface="Source Sans Pro"/>
                <a:cs typeface="Source Sans Pro"/>
                <a:sym typeface="Source Sans Pro"/>
              </a:rPr>
              <a:t>Two Categories for Variant Calling Methods</a:t>
            </a:r>
            <a:endParaRPr b="1">
              <a:solidFill>
                <a:srgbClr val="FFFFFF"/>
              </a:solidFill>
              <a:latin typeface="Source Sans Pro"/>
              <a:ea typeface="Source Sans Pro"/>
              <a:cs typeface="Source Sans Pro"/>
              <a:sym typeface="Source Sans Pro"/>
            </a:endParaRPr>
          </a:p>
          <a:p>
            <a:pPr indent="0" lvl="0" marL="0" rtl="0">
              <a:spcBef>
                <a:spcPts val="0"/>
              </a:spcBef>
              <a:spcAft>
                <a:spcPts val="0"/>
              </a:spcAft>
              <a:buNone/>
            </a:pPr>
            <a:r>
              <a:t/>
            </a:r>
            <a:endParaRPr>
              <a:solidFill>
                <a:srgbClr val="FFFFFF"/>
              </a:solidFill>
              <a:latin typeface="News Cycle"/>
              <a:ea typeface="News Cycle"/>
              <a:cs typeface="News Cycle"/>
              <a:sym typeface="News Cycle"/>
            </a:endParaRPr>
          </a:p>
        </p:txBody>
      </p:sp>
      <p:sp>
        <p:nvSpPr>
          <p:cNvPr id="124" name="Shape 124"/>
          <p:cNvSpPr/>
          <p:nvPr/>
        </p:nvSpPr>
        <p:spPr>
          <a:xfrm>
            <a:off x="2829195" y="1941600"/>
            <a:ext cx="1478049" cy="1707831"/>
          </a:xfrm>
          <a:custGeom>
            <a:pathLst>
              <a:path extrusionOk="0" h="4398" w="3807">
                <a:moveTo>
                  <a:pt x="1904" y="0"/>
                </a:moveTo>
                <a:lnTo>
                  <a:pt x="0" y="1100"/>
                </a:lnTo>
                <a:lnTo>
                  <a:pt x="0" y="3298"/>
                </a:lnTo>
                <a:lnTo>
                  <a:pt x="1904" y="4398"/>
                </a:lnTo>
                <a:lnTo>
                  <a:pt x="3807" y="3298"/>
                </a:lnTo>
                <a:lnTo>
                  <a:pt x="3807" y="1100"/>
                </a:lnTo>
                <a:lnTo>
                  <a:pt x="1904" y="0"/>
                </a:lnTo>
                <a:close/>
                <a:moveTo>
                  <a:pt x="1904" y="421"/>
                </a:moveTo>
                <a:lnTo>
                  <a:pt x="3443" y="1310"/>
                </a:lnTo>
                <a:lnTo>
                  <a:pt x="3443" y="3088"/>
                </a:lnTo>
                <a:lnTo>
                  <a:pt x="1904" y="3977"/>
                </a:lnTo>
                <a:lnTo>
                  <a:pt x="364" y="3088"/>
                </a:lnTo>
                <a:lnTo>
                  <a:pt x="364" y="1310"/>
                </a:lnTo>
                <a:lnTo>
                  <a:pt x="1904" y="421"/>
                </a:lnTo>
                <a:close/>
              </a:path>
            </a:pathLst>
          </a:custGeom>
          <a:solidFill>
            <a:srgbClr val="A2B969"/>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GB" sz="7900">
                <a:solidFill>
                  <a:srgbClr val="D9E3C1"/>
                </a:solidFill>
                <a:latin typeface="Calibri"/>
                <a:ea typeface="Calibri"/>
                <a:cs typeface="Calibri"/>
                <a:sym typeface="Calibri"/>
              </a:rPr>
              <a:t>H</a:t>
            </a:r>
            <a:endParaRPr sz="1100"/>
          </a:p>
        </p:txBody>
      </p:sp>
      <p:sp>
        <p:nvSpPr>
          <p:cNvPr id="125" name="Shape 125"/>
          <p:cNvSpPr/>
          <p:nvPr/>
        </p:nvSpPr>
        <p:spPr>
          <a:xfrm>
            <a:off x="4543045" y="1941600"/>
            <a:ext cx="1476497" cy="1707831"/>
          </a:xfrm>
          <a:custGeom>
            <a:pathLst>
              <a:path extrusionOk="0" h="4398" w="3807">
                <a:moveTo>
                  <a:pt x="1903" y="0"/>
                </a:moveTo>
                <a:lnTo>
                  <a:pt x="0" y="1100"/>
                </a:lnTo>
                <a:lnTo>
                  <a:pt x="0" y="3298"/>
                </a:lnTo>
                <a:lnTo>
                  <a:pt x="1903" y="4398"/>
                </a:lnTo>
                <a:lnTo>
                  <a:pt x="3807" y="3298"/>
                </a:lnTo>
                <a:lnTo>
                  <a:pt x="3807" y="1100"/>
                </a:lnTo>
                <a:lnTo>
                  <a:pt x="1903" y="0"/>
                </a:lnTo>
                <a:close/>
                <a:moveTo>
                  <a:pt x="1903" y="421"/>
                </a:moveTo>
                <a:lnTo>
                  <a:pt x="3443" y="1310"/>
                </a:lnTo>
                <a:lnTo>
                  <a:pt x="3443" y="3088"/>
                </a:lnTo>
                <a:lnTo>
                  <a:pt x="1903" y="3977"/>
                </a:lnTo>
                <a:lnTo>
                  <a:pt x="364" y="3088"/>
                </a:lnTo>
                <a:lnTo>
                  <a:pt x="364" y="1310"/>
                </a:lnTo>
                <a:lnTo>
                  <a:pt x="1903" y="421"/>
                </a:lnTo>
                <a:close/>
              </a:path>
            </a:pathLst>
          </a:custGeom>
          <a:solidFill>
            <a:srgbClr val="F7931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GB" sz="7900">
                <a:solidFill>
                  <a:srgbClr val="FFE093"/>
                </a:solidFill>
                <a:latin typeface="Calibri"/>
                <a:ea typeface="Calibri"/>
                <a:cs typeface="Calibri"/>
                <a:sym typeface="Calibri"/>
              </a:rPr>
              <a:t>P</a:t>
            </a:r>
            <a:endParaRPr sz="1100"/>
          </a:p>
        </p:txBody>
      </p:sp>
      <p:grpSp>
        <p:nvGrpSpPr>
          <p:cNvPr id="126" name="Shape 126"/>
          <p:cNvGrpSpPr/>
          <p:nvPr/>
        </p:nvGrpSpPr>
        <p:grpSpPr>
          <a:xfrm>
            <a:off x="6120113" y="2328172"/>
            <a:ext cx="2202750" cy="967617"/>
            <a:chOff x="8921977" y="2279525"/>
            <a:chExt cx="2937000" cy="1290156"/>
          </a:xfrm>
        </p:grpSpPr>
        <p:sp>
          <p:nvSpPr>
            <p:cNvPr id="127" name="Shape 127"/>
            <p:cNvSpPr txBox="1"/>
            <p:nvPr/>
          </p:nvSpPr>
          <p:spPr>
            <a:xfrm>
              <a:off x="8921977" y="2279525"/>
              <a:ext cx="2937000" cy="461700"/>
            </a:xfrm>
            <a:prstGeom prst="rect">
              <a:avLst/>
            </a:prstGeom>
            <a:noFill/>
            <a:ln>
              <a:noFill/>
            </a:ln>
          </p:spPr>
          <p:txBody>
            <a:bodyPr anchorCtr="0" anchor="b" bIns="34275" lIns="0" spcFirstLastPara="1" rIns="0" wrap="square" tIns="34275">
              <a:noAutofit/>
            </a:bodyPr>
            <a:lstStyle/>
            <a:p>
              <a:pPr indent="0" lvl="0" marL="0" rtl="0">
                <a:spcBef>
                  <a:spcPts val="0"/>
                </a:spcBef>
                <a:spcAft>
                  <a:spcPts val="0"/>
                </a:spcAft>
                <a:buNone/>
              </a:pPr>
              <a:r>
                <a:rPr b="1" lang="en-GB" sz="1200">
                  <a:solidFill>
                    <a:srgbClr val="FFFFFF"/>
                  </a:solidFill>
                  <a:latin typeface="Source Sans Pro"/>
                  <a:ea typeface="Source Sans Pro"/>
                  <a:cs typeface="Source Sans Pro"/>
                  <a:sym typeface="Source Sans Pro"/>
                </a:rPr>
                <a:t>Probabilistic Methods</a:t>
              </a:r>
              <a:endParaRPr b="1" sz="1200">
                <a:solidFill>
                  <a:srgbClr val="FFFFFF"/>
                </a:solidFill>
                <a:latin typeface="Source Sans Pro"/>
                <a:ea typeface="Source Sans Pro"/>
                <a:cs typeface="Source Sans Pro"/>
                <a:sym typeface="Source Sans Pro"/>
              </a:endParaRPr>
            </a:p>
          </p:txBody>
        </p:sp>
        <p:sp>
          <p:nvSpPr>
            <p:cNvPr id="128" name="Shape 128"/>
            <p:cNvSpPr txBox="1"/>
            <p:nvPr/>
          </p:nvSpPr>
          <p:spPr>
            <a:xfrm>
              <a:off x="8929772" y="2738681"/>
              <a:ext cx="2929200" cy="831000"/>
            </a:xfrm>
            <a:prstGeom prst="rect">
              <a:avLst/>
            </a:prstGeom>
            <a:noFill/>
            <a:ln>
              <a:noFill/>
            </a:ln>
          </p:spPr>
          <p:txBody>
            <a:bodyPr anchorCtr="0" anchor="t" bIns="34275" lIns="0" spcFirstLastPara="1" rIns="0" wrap="square" tIns="34275">
              <a:noAutofit/>
            </a:bodyPr>
            <a:lstStyle/>
            <a:p>
              <a:pPr indent="0" lvl="0" marL="0" rtl="0">
                <a:spcBef>
                  <a:spcPts val="0"/>
                </a:spcBef>
                <a:spcAft>
                  <a:spcPts val="0"/>
                </a:spcAft>
                <a:buNone/>
              </a:pPr>
              <a:r>
                <a:rPr lang="en-GB" sz="900">
                  <a:solidFill>
                    <a:srgbClr val="FFFFFF"/>
                  </a:solidFill>
                  <a:latin typeface="Source Sans Pro"/>
                  <a:ea typeface="Source Sans Pro"/>
                  <a:cs typeface="Source Sans Pro"/>
                  <a:sym typeface="Source Sans Pro"/>
                </a:rPr>
                <a:t>Use “genotype likelihood” framework that is  based on Bayesian probability approach</a:t>
              </a:r>
              <a:endParaRPr sz="900">
                <a:solidFill>
                  <a:srgbClr val="A5A5A5"/>
                </a:solidFill>
                <a:latin typeface="Source Sans Pro"/>
                <a:ea typeface="Source Sans Pro"/>
                <a:cs typeface="Source Sans Pro"/>
                <a:sym typeface="Source Sans Pro"/>
              </a:endParaRPr>
            </a:p>
          </p:txBody>
        </p:sp>
      </p:grpSp>
      <p:grpSp>
        <p:nvGrpSpPr>
          <p:cNvPr id="129" name="Shape 129"/>
          <p:cNvGrpSpPr/>
          <p:nvPr/>
        </p:nvGrpSpPr>
        <p:grpSpPr>
          <a:xfrm>
            <a:off x="524600" y="2328175"/>
            <a:ext cx="2304675" cy="934652"/>
            <a:chOff x="402438" y="3467320"/>
            <a:chExt cx="3072900" cy="1246202"/>
          </a:xfrm>
        </p:grpSpPr>
        <p:sp>
          <p:nvSpPr>
            <p:cNvPr id="130" name="Shape 130"/>
            <p:cNvSpPr txBox="1"/>
            <p:nvPr/>
          </p:nvSpPr>
          <p:spPr>
            <a:xfrm>
              <a:off x="402438" y="3467320"/>
              <a:ext cx="3072900" cy="461700"/>
            </a:xfrm>
            <a:prstGeom prst="rect">
              <a:avLst/>
            </a:prstGeom>
            <a:noFill/>
            <a:ln>
              <a:noFill/>
            </a:ln>
          </p:spPr>
          <p:txBody>
            <a:bodyPr anchorCtr="0" anchor="b" bIns="34275" lIns="0" spcFirstLastPara="1" rIns="0" wrap="square" tIns="34275">
              <a:noAutofit/>
            </a:bodyPr>
            <a:lstStyle/>
            <a:p>
              <a:pPr indent="457200" lvl="0" marL="457200" rtl="0">
                <a:spcBef>
                  <a:spcPts val="0"/>
                </a:spcBef>
                <a:spcAft>
                  <a:spcPts val="0"/>
                </a:spcAft>
                <a:buNone/>
              </a:pPr>
              <a:r>
                <a:rPr b="1" lang="en-GB" sz="1200">
                  <a:solidFill>
                    <a:srgbClr val="FFFFFF"/>
                  </a:solidFill>
                  <a:latin typeface="Source Sans Pro"/>
                  <a:ea typeface="Source Sans Pro"/>
                  <a:cs typeface="Source Sans Pro"/>
                  <a:sym typeface="Source Sans Pro"/>
                </a:rPr>
                <a:t>Heuristic Methods</a:t>
              </a:r>
              <a:endParaRPr b="1" sz="1200">
                <a:solidFill>
                  <a:srgbClr val="FFFFFF"/>
                </a:solidFill>
                <a:latin typeface="Source Sans Pro"/>
                <a:ea typeface="Source Sans Pro"/>
                <a:cs typeface="Source Sans Pro"/>
                <a:sym typeface="Source Sans Pro"/>
              </a:endParaRPr>
            </a:p>
          </p:txBody>
        </p:sp>
        <p:sp>
          <p:nvSpPr>
            <p:cNvPr id="131" name="Shape 131"/>
            <p:cNvSpPr txBox="1"/>
            <p:nvPr/>
          </p:nvSpPr>
          <p:spPr>
            <a:xfrm>
              <a:off x="406348" y="3882522"/>
              <a:ext cx="2929200" cy="831000"/>
            </a:xfrm>
            <a:prstGeom prst="rect">
              <a:avLst/>
            </a:prstGeom>
            <a:noFill/>
            <a:ln>
              <a:noFill/>
            </a:ln>
          </p:spPr>
          <p:txBody>
            <a:bodyPr anchorCtr="0" anchor="t" bIns="34275" lIns="0" spcFirstLastPara="1" rIns="0" wrap="square" tIns="34275">
              <a:noAutofit/>
            </a:bodyPr>
            <a:lstStyle/>
            <a:p>
              <a:pPr indent="0" lvl="0" marL="0" rtl="0" algn="r">
                <a:spcBef>
                  <a:spcPts val="0"/>
                </a:spcBef>
                <a:spcAft>
                  <a:spcPts val="0"/>
                </a:spcAft>
                <a:buNone/>
              </a:pPr>
              <a:r>
                <a:rPr lang="en-GB" sz="900">
                  <a:solidFill>
                    <a:srgbClr val="FFFFFF"/>
                  </a:solidFill>
                  <a:latin typeface="Source Sans Pro"/>
                  <a:ea typeface="Source Sans Pro"/>
                  <a:cs typeface="Source Sans Pro"/>
                  <a:sym typeface="Source Sans Pro"/>
                </a:rPr>
                <a:t>High computational overhead so are much less commonly used</a:t>
              </a:r>
              <a:endParaRPr sz="900">
                <a:solidFill>
                  <a:srgbClr val="A5A5A5"/>
                </a:solidFill>
                <a:latin typeface="Source Sans Pro"/>
                <a:ea typeface="Source Sans Pro"/>
                <a:cs typeface="Source Sans Pro"/>
                <a:sym typeface="Source Sans Pro"/>
              </a:endParaRPr>
            </a:p>
          </p:txBody>
        </p:sp>
      </p:grpSp>
      <p:pic>
        <p:nvPicPr>
          <p:cNvPr id="132" name="Shape 132"/>
          <p:cNvPicPr preferRelativeResize="0"/>
          <p:nvPr/>
        </p:nvPicPr>
        <p:blipFill>
          <a:blip r:embed="rId3">
            <a:alphaModFix/>
          </a:blip>
          <a:stretch>
            <a:fillRect/>
          </a:stretch>
        </p:blipFill>
        <p:spPr>
          <a:xfrm>
            <a:off x="4034700" y="4589376"/>
            <a:ext cx="654900" cy="519280"/>
          </a:xfrm>
          <a:prstGeom prst="rect">
            <a:avLst/>
          </a:prstGeom>
          <a:noFill/>
          <a:ln>
            <a:noFill/>
          </a:ln>
          <a:effectLst>
            <a:outerShdw blurRad="814388" rotWithShape="0" algn="bl" dir="5400000" dist="114300">
              <a:srgbClr val="000000">
                <a:alpha val="50000"/>
              </a:srgbClr>
            </a:outerShdw>
          </a:effectLst>
        </p:spPr>
      </p:pic>
      <p:pic>
        <p:nvPicPr>
          <p:cNvPr id="133" name="Shape 133"/>
          <p:cNvPicPr preferRelativeResize="0"/>
          <p:nvPr/>
        </p:nvPicPr>
        <p:blipFill rotWithShape="1">
          <a:blip r:embed="rId4">
            <a:alphaModFix/>
          </a:blip>
          <a:srcRect b="25000" l="25000" r="25000" t="25000"/>
          <a:stretch/>
        </p:blipFill>
        <p:spPr>
          <a:xfrm>
            <a:off x="115925" y="4545475"/>
            <a:ext cx="519305" cy="519275"/>
          </a:xfrm>
          <a:prstGeom prst="rect">
            <a:avLst/>
          </a:prstGeom>
          <a:noFill/>
          <a:ln>
            <a:noFill/>
          </a:ln>
          <a:effectLst>
            <a:outerShdw blurRad="300038" rotWithShape="0" algn="bl" dir="5400000" dist="85725">
              <a:srgbClr val="000000">
                <a:alpha val="50000"/>
              </a:srgbClr>
            </a:outerShdw>
          </a:effectLst>
        </p:spPr>
      </p:pic>
      <p:pic>
        <p:nvPicPr>
          <p:cNvPr id="134" name="Shape 134"/>
          <p:cNvPicPr preferRelativeResize="0"/>
          <p:nvPr/>
        </p:nvPicPr>
        <p:blipFill>
          <a:blip r:embed="rId5">
            <a:alphaModFix/>
          </a:blip>
          <a:stretch>
            <a:fillRect/>
          </a:stretch>
        </p:blipFill>
        <p:spPr>
          <a:xfrm>
            <a:off x="8574882" y="4545475"/>
            <a:ext cx="442193" cy="519275"/>
          </a:xfrm>
          <a:prstGeom prst="rect">
            <a:avLst/>
          </a:prstGeom>
          <a:noFill/>
          <a:ln>
            <a:noFill/>
          </a:ln>
          <a:effectLst>
            <a:outerShdw blurRad="485775" rotWithShape="0" algn="bl" dir="5400000" dist="11430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Shape 139"/>
          <p:cNvSpPr txBox="1"/>
          <p:nvPr>
            <p:ph type="ctrTitle"/>
          </p:nvPr>
        </p:nvSpPr>
        <p:spPr>
          <a:xfrm>
            <a:off x="363800" y="253900"/>
            <a:ext cx="8520600" cy="769800"/>
          </a:xfrm>
          <a:prstGeom prst="rect">
            <a:avLst/>
          </a:prstGeom>
        </p:spPr>
        <p:txBody>
          <a:bodyPr anchorCtr="0" anchor="t" bIns="91425" lIns="91425" spcFirstLastPara="1" rIns="91425" wrap="square" tIns="91425">
            <a:noAutofit/>
          </a:bodyPr>
          <a:lstStyle/>
          <a:p>
            <a:pPr indent="0" lvl="0" marL="0" marR="0" rtl="0">
              <a:lnSpc>
                <a:spcPct val="100000"/>
              </a:lnSpc>
              <a:spcBef>
                <a:spcPts val="0"/>
              </a:spcBef>
              <a:spcAft>
                <a:spcPts val="0"/>
              </a:spcAft>
              <a:buClr>
                <a:srgbClr val="000000"/>
              </a:buClr>
              <a:buSzPts val="1100"/>
              <a:buFont typeface="Arial"/>
              <a:buNone/>
            </a:pPr>
            <a:r>
              <a:rPr b="1" lang="en-GB" sz="2400">
                <a:latin typeface="Source Sans Pro"/>
                <a:ea typeface="Source Sans Pro"/>
                <a:cs typeface="Source Sans Pro"/>
                <a:sym typeface="Source Sans Pro"/>
              </a:rPr>
              <a:t>4 classes of tools based on the types of variants they are designed to identify</a:t>
            </a:r>
            <a:endParaRPr b="1" sz="2400">
              <a:latin typeface="Source Sans Pro"/>
              <a:ea typeface="Source Sans Pro"/>
              <a:cs typeface="Source Sans Pro"/>
              <a:sym typeface="Source Sans Pro"/>
            </a:endParaRPr>
          </a:p>
          <a:p>
            <a:pPr indent="0" lvl="0" marL="0" marR="0" rtl="0" algn="ctr">
              <a:lnSpc>
                <a:spcPct val="100000"/>
              </a:lnSpc>
              <a:spcBef>
                <a:spcPts val="0"/>
              </a:spcBef>
              <a:spcAft>
                <a:spcPts val="0"/>
              </a:spcAft>
              <a:buNone/>
            </a:pPr>
            <a:r>
              <a:t/>
            </a:r>
            <a:endParaRPr b="1" sz="3600">
              <a:latin typeface="News Cycle"/>
              <a:ea typeface="News Cycle"/>
              <a:cs typeface="News Cycle"/>
              <a:sym typeface="News Cycle"/>
            </a:endParaRPr>
          </a:p>
        </p:txBody>
      </p:sp>
      <p:sp>
        <p:nvSpPr>
          <p:cNvPr id="140" name="Shape 140"/>
          <p:cNvSpPr txBox="1"/>
          <p:nvPr/>
        </p:nvSpPr>
        <p:spPr>
          <a:xfrm>
            <a:off x="316775" y="1065325"/>
            <a:ext cx="8700300" cy="3424800"/>
          </a:xfrm>
          <a:prstGeom prst="rect">
            <a:avLst/>
          </a:prstGeom>
          <a:noFill/>
          <a:ln>
            <a:noFill/>
          </a:ln>
          <a:effectLst>
            <a:outerShdw blurRad="485775" rotWithShape="0" algn="bl" dir="5400000" dist="114300">
              <a:srgbClr val="000000">
                <a:alpha val="50000"/>
              </a:srgbClr>
            </a:outerShdw>
          </a:effectLst>
        </p:spPr>
        <p:txBody>
          <a:bodyPr anchorCtr="0" anchor="t" bIns="91425" lIns="91425" spcFirstLastPara="1" rIns="91425" wrap="square" tIns="91425">
            <a:noAutofit/>
          </a:bodyPr>
          <a:lstStyle/>
          <a:p>
            <a:pPr indent="0" lvl="0" marL="0" rtl="0">
              <a:spcBef>
                <a:spcPts val="0"/>
              </a:spcBef>
              <a:spcAft>
                <a:spcPts val="0"/>
              </a:spcAft>
              <a:buNone/>
            </a:pPr>
            <a:r>
              <a:t/>
            </a:r>
            <a:endParaRPr b="1">
              <a:solidFill>
                <a:srgbClr val="FFFFFF"/>
              </a:solidFill>
              <a:latin typeface="Calibri"/>
              <a:ea typeface="Calibri"/>
              <a:cs typeface="Calibri"/>
              <a:sym typeface="Calibri"/>
            </a:endParaRPr>
          </a:p>
          <a:p>
            <a:pPr indent="0" lvl="0" marL="0" rtl="0">
              <a:spcBef>
                <a:spcPts val="0"/>
              </a:spcBef>
              <a:spcAft>
                <a:spcPts val="0"/>
              </a:spcAft>
              <a:buNone/>
            </a:pPr>
            <a:r>
              <a:t/>
            </a:r>
            <a:endParaRPr b="1">
              <a:solidFill>
                <a:srgbClr val="FFFFFF"/>
              </a:solidFill>
              <a:latin typeface="Calibri"/>
              <a:ea typeface="Calibri"/>
              <a:cs typeface="Calibri"/>
              <a:sym typeface="Calibri"/>
            </a:endParaRPr>
          </a:p>
          <a:p>
            <a:pPr indent="0" lvl="0" marL="0" rtl="0">
              <a:spcBef>
                <a:spcPts val="0"/>
              </a:spcBef>
              <a:spcAft>
                <a:spcPts val="0"/>
              </a:spcAft>
              <a:buNone/>
            </a:pPr>
            <a:r>
              <a:t/>
            </a:r>
            <a:endParaRPr b="1">
              <a:solidFill>
                <a:srgbClr val="FFFFFF"/>
              </a:solidFill>
              <a:latin typeface="Calibri"/>
              <a:ea typeface="Calibri"/>
              <a:cs typeface="Calibri"/>
              <a:sym typeface="Calibri"/>
            </a:endParaRPr>
          </a:p>
        </p:txBody>
      </p:sp>
      <p:pic>
        <p:nvPicPr>
          <p:cNvPr id="141" name="Shape 141"/>
          <p:cNvPicPr preferRelativeResize="0"/>
          <p:nvPr/>
        </p:nvPicPr>
        <p:blipFill>
          <a:blip r:embed="rId3">
            <a:alphaModFix/>
          </a:blip>
          <a:stretch>
            <a:fillRect/>
          </a:stretch>
        </p:blipFill>
        <p:spPr>
          <a:xfrm>
            <a:off x="4034700" y="4589376"/>
            <a:ext cx="654900" cy="519280"/>
          </a:xfrm>
          <a:prstGeom prst="rect">
            <a:avLst/>
          </a:prstGeom>
          <a:noFill/>
          <a:ln>
            <a:noFill/>
          </a:ln>
          <a:effectLst>
            <a:outerShdw blurRad="814388" rotWithShape="0" algn="bl" dir="5400000" dist="114300">
              <a:srgbClr val="000000">
                <a:alpha val="50000"/>
              </a:srgbClr>
            </a:outerShdw>
          </a:effectLst>
        </p:spPr>
      </p:pic>
      <p:sp>
        <p:nvSpPr>
          <p:cNvPr id="142" name="Shape 142"/>
          <p:cNvSpPr/>
          <p:nvPr/>
        </p:nvSpPr>
        <p:spPr>
          <a:xfrm>
            <a:off x="5264646" y="1411751"/>
            <a:ext cx="3250800" cy="657900"/>
          </a:xfrm>
          <a:prstGeom prst="rect">
            <a:avLst/>
          </a:prstGeom>
          <a:solidFill>
            <a:srgbClr val="CCCCCC">
              <a:alpha val="40000"/>
            </a:srgbClr>
          </a:solidFill>
          <a:ln>
            <a:noFill/>
          </a:ln>
          <a:effectLst>
            <a:outerShdw blurRad="485775" rotWithShape="0" algn="bl" dir="5400000" dist="114300">
              <a:srgbClr val="000000">
                <a:alpha val="50000"/>
              </a:srgbClr>
            </a:outerShdw>
          </a:effectLst>
        </p:spPr>
        <p:txBody>
          <a:bodyPr anchorCtr="0" anchor="t" bIns="68575" lIns="137150" spcFirstLastPara="1" rIns="137150" wrap="square" tIns="68575">
            <a:noAutofit/>
          </a:bodyPr>
          <a:lstStyle/>
          <a:p>
            <a:pPr indent="0" lvl="0" marL="0" rtl="0">
              <a:lnSpc>
                <a:spcPct val="95000"/>
              </a:lnSpc>
              <a:spcBef>
                <a:spcPts val="0"/>
              </a:spcBef>
              <a:spcAft>
                <a:spcPts val="0"/>
              </a:spcAft>
              <a:buClr>
                <a:schemeClr val="dk1"/>
              </a:buClr>
              <a:buSzPts val="1100"/>
              <a:buFont typeface="Arial"/>
              <a:buNone/>
            </a:pPr>
            <a:r>
              <a:rPr lang="en-GB" sz="1100">
                <a:solidFill>
                  <a:schemeClr val="dk1"/>
                </a:solidFill>
                <a:latin typeface="Source Sans Pro"/>
                <a:ea typeface="Source Sans Pro"/>
                <a:cs typeface="Source Sans Pro"/>
                <a:sym typeface="Source Sans Pro"/>
              </a:rPr>
              <a:t>Used in finding predisposing variants for monogenic, rare and complex diseases – uses a single input file.</a:t>
            </a:r>
            <a:endParaRPr sz="1100">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None/>
            </a:pPr>
            <a:r>
              <a:t/>
            </a:r>
            <a:endParaRPr sz="1100">
              <a:latin typeface="News Cycle"/>
              <a:ea typeface="News Cycle"/>
              <a:cs typeface="News Cycle"/>
              <a:sym typeface="News Cycle"/>
            </a:endParaRPr>
          </a:p>
        </p:txBody>
      </p:sp>
      <p:sp>
        <p:nvSpPr>
          <p:cNvPr id="143" name="Shape 143"/>
          <p:cNvSpPr/>
          <p:nvPr/>
        </p:nvSpPr>
        <p:spPr>
          <a:xfrm>
            <a:off x="5264644" y="2218574"/>
            <a:ext cx="3250800" cy="657900"/>
          </a:xfrm>
          <a:prstGeom prst="rect">
            <a:avLst/>
          </a:prstGeom>
          <a:solidFill>
            <a:srgbClr val="CCCCCC">
              <a:alpha val="40000"/>
            </a:srgbClr>
          </a:solidFill>
          <a:ln>
            <a:noFill/>
          </a:ln>
          <a:effectLst>
            <a:outerShdw blurRad="485775" rotWithShape="0" algn="bl" dir="5400000" dist="114300">
              <a:srgbClr val="000000">
                <a:alpha val="50000"/>
              </a:srgbClr>
            </a:outerShdw>
          </a:effectLst>
        </p:spPr>
        <p:txBody>
          <a:bodyPr anchorCtr="0" anchor="t" bIns="68575" lIns="137150" spcFirstLastPara="1" rIns="137150" wrap="square" tIns="68575">
            <a:noAutofit/>
          </a:bodyPr>
          <a:lstStyle/>
          <a:p>
            <a:pPr indent="0" lvl="0" marL="0" marR="0" rtl="0" algn="l">
              <a:lnSpc>
                <a:spcPct val="100000"/>
              </a:lnSpc>
              <a:spcBef>
                <a:spcPts val="0"/>
              </a:spcBef>
              <a:spcAft>
                <a:spcPts val="0"/>
              </a:spcAft>
              <a:buClr>
                <a:schemeClr val="dk1"/>
              </a:buClr>
              <a:buSzPts val="1100"/>
              <a:buFont typeface="Arial"/>
              <a:buNone/>
            </a:pPr>
            <a:r>
              <a:rPr lang="en-GB" sz="1100">
                <a:solidFill>
                  <a:schemeClr val="dk1"/>
                </a:solidFill>
                <a:latin typeface="Source Sans Pro"/>
                <a:ea typeface="Source Sans Pro"/>
                <a:cs typeface="Source Sans Pro"/>
                <a:sym typeface="Source Sans Pro"/>
              </a:rPr>
              <a:t>Used for cancer studies comparing normal vs tumor – uses two input files (case/control)</a:t>
            </a:r>
            <a:endParaRPr sz="1100">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None/>
            </a:pPr>
            <a:r>
              <a:t/>
            </a:r>
            <a:endParaRPr sz="1200">
              <a:latin typeface="News Cycle"/>
              <a:ea typeface="News Cycle"/>
              <a:cs typeface="News Cycle"/>
              <a:sym typeface="News Cycle"/>
            </a:endParaRPr>
          </a:p>
        </p:txBody>
      </p:sp>
      <p:sp>
        <p:nvSpPr>
          <p:cNvPr id="144" name="Shape 144"/>
          <p:cNvSpPr/>
          <p:nvPr/>
        </p:nvSpPr>
        <p:spPr>
          <a:xfrm>
            <a:off x="5264644" y="3025397"/>
            <a:ext cx="3250800" cy="657900"/>
          </a:xfrm>
          <a:prstGeom prst="rect">
            <a:avLst/>
          </a:prstGeom>
          <a:solidFill>
            <a:srgbClr val="CCCCCC">
              <a:alpha val="40000"/>
            </a:srgbClr>
          </a:solidFill>
          <a:ln>
            <a:noFill/>
          </a:ln>
          <a:effectLst>
            <a:outerShdw blurRad="485775" rotWithShape="0" algn="bl" dir="5400000" dist="114300">
              <a:srgbClr val="000000">
                <a:alpha val="50000"/>
              </a:srgbClr>
            </a:outerShdw>
          </a:effectLst>
        </p:spPr>
        <p:txBody>
          <a:bodyPr anchorCtr="0" anchor="t" bIns="68575" lIns="137150" spcFirstLastPara="1" rIns="137150" wrap="square" tIns="68575">
            <a:noAutofit/>
          </a:bodyPr>
          <a:lstStyle/>
          <a:p>
            <a:pPr indent="0" lvl="0" marL="0" marR="0" rtl="0" algn="l">
              <a:lnSpc>
                <a:spcPct val="100000"/>
              </a:lnSpc>
              <a:spcBef>
                <a:spcPts val="0"/>
              </a:spcBef>
              <a:spcAft>
                <a:spcPts val="0"/>
              </a:spcAft>
              <a:buClr>
                <a:schemeClr val="dk1"/>
              </a:buClr>
              <a:buSzPts val="1100"/>
              <a:buFont typeface="Arial"/>
              <a:buNone/>
            </a:pPr>
            <a:r>
              <a:rPr lang="en-GB" sz="1200">
                <a:solidFill>
                  <a:schemeClr val="dk1"/>
                </a:solidFill>
                <a:latin typeface="News Cycle"/>
                <a:ea typeface="News Cycle"/>
                <a:cs typeface="News Cycle"/>
                <a:sym typeface="News Cycle"/>
              </a:rPr>
              <a:t>	 	 	</a:t>
            </a:r>
            <a:endParaRPr sz="1200">
              <a:solidFill>
                <a:schemeClr val="dk1"/>
              </a:solidFill>
              <a:latin typeface="News Cycle"/>
              <a:ea typeface="News Cycle"/>
              <a:cs typeface="News Cycle"/>
              <a:sym typeface="News Cycle"/>
            </a:endParaRPr>
          </a:p>
          <a:p>
            <a:pPr indent="0" lvl="0" marL="0" marR="0" rtl="0" algn="l">
              <a:lnSpc>
                <a:spcPct val="100000"/>
              </a:lnSpc>
              <a:spcBef>
                <a:spcPts val="0"/>
              </a:spcBef>
              <a:spcAft>
                <a:spcPts val="0"/>
              </a:spcAft>
              <a:buClr>
                <a:schemeClr val="dk1"/>
              </a:buClr>
              <a:buSzPts val="1100"/>
              <a:buFont typeface="Arial"/>
              <a:buNone/>
            </a:pPr>
            <a:r>
              <a:rPr lang="en-GB" sz="1200">
                <a:solidFill>
                  <a:schemeClr val="dk1"/>
                </a:solidFill>
                <a:latin typeface="Source Sans Pro"/>
                <a:ea typeface="Source Sans Pro"/>
                <a:cs typeface="Source Sans Pro"/>
                <a:sym typeface="Source Sans Pro"/>
              </a:rPr>
              <a:t>Callers that identify CNVs</a:t>
            </a:r>
            <a:endParaRPr sz="1200">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None/>
            </a:pPr>
            <a:r>
              <a:t/>
            </a:r>
            <a:endParaRPr sz="1200">
              <a:latin typeface="News Cycle"/>
              <a:ea typeface="News Cycle"/>
              <a:cs typeface="News Cycle"/>
              <a:sym typeface="News Cycle"/>
            </a:endParaRPr>
          </a:p>
        </p:txBody>
      </p:sp>
      <p:sp>
        <p:nvSpPr>
          <p:cNvPr id="145" name="Shape 145"/>
          <p:cNvSpPr/>
          <p:nvPr/>
        </p:nvSpPr>
        <p:spPr>
          <a:xfrm>
            <a:off x="5273477" y="3832221"/>
            <a:ext cx="3250800" cy="657900"/>
          </a:xfrm>
          <a:prstGeom prst="rect">
            <a:avLst/>
          </a:prstGeom>
          <a:solidFill>
            <a:srgbClr val="CCCCCC">
              <a:alpha val="40000"/>
            </a:srgbClr>
          </a:solidFill>
          <a:ln>
            <a:noFill/>
          </a:ln>
          <a:effectLst>
            <a:outerShdw blurRad="485775" rotWithShape="0" algn="bl" dir="5400000" dist="114300">
              <a:srgbClr val="000000">
                <a:alpha val="50000"/>
              </a:srgbClr>
            </a:outerShdw>
          </a:effectLst>
        </p:spPr>
        <p:txBody>
          <a:bodyPr anchorCtr="0" anchor="t" bIns="68575" lIns="137150" spcFirstLastPara="1" rIns="137150" wrap="square" tIns="68575">
            <a:noAutofit/>
          </a:bodyPr>
          <a:lstStyle/>
          <a:p>
            <a:pPr indent="0" lvl="0" marL="0" marR="0" rtl="0" algn="l">
              <a:lnSpc>
                <a:spcPct val="100000"/>
              </a:lnSpc>
              <a:spcBef>
                <a:spcPts val="0"/>
              </a:spcBef>
              <a:spcAft>
                <a:spcPts val="0"/>
              </a:spcAft>
              <a:buClr>
                <a:schemeClr val="dk1"/>
              </a:buClr>
              <a:buSzPts val="1100"/>
              <a:buFont typeface="Arial"/>
              <a:buNone/>
            </a:pPr>
            <a:r>
              <a:rPr lang="en-GB" sz="1200">
                <a:solidFill>
                  <a:schemeClr val="dk1"/>
                </a:solidFill>
                <a:latin typeface="News Cycle"/>
                <a:ea typeface="News Cycle"/>
                <a:cs typeface="News Cycle"/>
                <a:sym typeface="News Cycle"/>
              </a:rPr>
              <a:t>	 	 	</a:t>
            </a:r>
            <a:endParaRPr sz="1200">
              <a:solidFill>
                <a:schemeClr val="dk1"/>
              </a:solidFill>
              <a:latin typeface="News Cycle"/>
              <a:ea typeface="News Cycle"/>
              <a:cs typeface="News Cycle"/>
              <a:sym typeface="News Cycle"/>
            </a:endParaRPr>
          </a:p>
          <a:p>
            <a:pPr indent="0" lvl="0" marL="0" rtl="0">
              <a:lnSpc>
                <a:spcPct val="95000"/>
              </a:lnSpc>
              <a:spcBef>
                <a:spcPts val="0"/>
              </a:spcBef>
              <a:spcAft>
                <a:spcPts val="0"/>
              </a:spcAft>
              <a:buClr>
                <a:schemeClr val="dk1"/>
              </a:buClr>
              <a:buSzPts val="1100"/>
              <a:buFont typeface="Arial"/>
              <a:buNone/>
            </a:pPr>
            <a:r>
              <a:rPr lang="en-GB" sz="1200">
                <a:solidFill>
                  <a:schemeClr val="dk1"/>
                </a:solidFill>
                <a:latin typeface="Source Sans Pro"/>
                <a:ea typeface="Source Sans Pro"/>
                <a:cs typeface="Source Sans Pro"/>
                <a:sym typeface="Source Sans Pro"/>
              </a:rPr>
              <a:t>Callers that identify SVs that are larger than CNVs</a:t>
            </a:r>
            <a:endParaRPr sz="1200">
              <a:solidFill>
                <a:schemeClr val="dk1"/>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None/>
            </a:pPr>
            <a:r>
              <a:t/>
            </a:r>
            <a:endParaRPr sz="1200">
              <a:latin typeface="News Cycle"/>
              <a:ea typeface="News Cycle"/>
              <a:cs typeface="News Cycle"/>
              <a:sym typeface="News Cycle"/>
            </a:endParaRPr>
          </a:p>
        </p:txBody>
      </p:sp>
      <p:sp>
        <p:nvSpPr>
          <p:cNvPr id="146" name="Shape 146"/>
          <p:cNvSpPr/>
          <p:nvPr/>
        </p:nvSpPr>
        <p:spPr>
          <a:xfrm>
            <a:off x="1028781" y="1397787"/>
            <a:ext cx="1539600" cy="1539300"/>
          </a:xfrm>
          <a:prstGeom prst="rect">
            <a:avLst/>
          </a:prstGeom>
          <a:solidFill>
            <a:srgbClr val="0D95BC"/>
          </a:solidFill>
          <a:ln cap="flat" cmpd="sng" w="38100">
            <a:solidFill>
              <a:srgbClr val="F0EEEF"/>
            </a:solidFill>
            <a:prstDash val="solid"/>
            <a:miter lim="800000"/>
            <a:headEnd len="sm" w="sm" type="none"/>
            <a:tailEnd len="sm" w="sm" type="none"/>
          </a:ln>
          <a:effectLst>
            <a:outerShdw blurRad="485775" rotWithShape="0" algn="bl" dir="5400000" dist="114300">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rPr b="1" lang="en-GB" sz="2400">
                <a:solidFill>
                  <a:srgbClr val="FFFFFF"/>
                </a:solidFill>
                <a:latin typeface="Source Sans Pro"/>
                <a:ea typeface="Source Sans Pro"/>
                <a:cs typeface="Source Sans Pro"/>
                <a:sym typeface="Source Sans Pro"/>
              </a:rPr>
              <a:t>Germline Callers</a:t>
            </a:r>
            <a:endParaRPr b="1" sz="2400">
              <a:solidFill>
                <a:srgbClr val="FFFFFF"/>
              </a:solidFill>
              <a:latin typeface="Source Sans Pro"/>
              <a:ea typeface="Source Sans Pro"/>
              <a:cs typeface="Source Sans Pro"/>
              <a:sym typeface="Source Sans Pro"/>
            </a:endParaRPr>
          </a:p>
        </p:txBody>
      </p:sp>
      <p:sp>
        <p:nvSpPr>
          <p:cNvPr id="147" name="Shape 147"/>
          <p:cNvSpPr/>
          <p:nvPr/>
        </p:nvSpPr>
        <p:spPr>
          <a:xfrm>
            <a:off x="1028781" y="2936958"/>
            <a:ext cx="1539600" cy="1539300"/>
          </a:xfrm>
          <a:prstGeom prst="rect">
            <a:avLst/>
          </a:prstGeom>
          <a:solidFill>
            <a:srgbClr val="063951"/>
          </a:solidFill>
          <a:ln cap="flat" cmpd="sng" w="38100">
            <a:solidFill>
              <a:srgbClr val="F0EEEF"/>
            </a:solidFill>
            <a:prstDash val="solid"/>
            <a:miter lim="800000"/>
            <a:headEnd len="sm" w="sm" type="none"/>
            <a:tailEnd len="sm" w="sm" type="none"/>
          </a:ln>
          <a:effectLst>
            <a:outerShdw blurRad="485775" rotWithShape="0" algn="bl" dir="5400000" dist="114300">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rPr b="1" lang="en-GB" sz="2400">
                <a:solidFill>
                  <a:srgbClr val="FFFFFF"/>
                </a:solidFill>
                <a:latin typeface="Source Sans Pro"/>
                <a:ea typeface="Source Sans Pro"/>
                <a:cs typeface="Source Sans Pro"/>
                <a:sym typeface="Source Sans Pro"/>
              </a:rPr>
              <a:t>CNV Callers</a:t>
            </a:r>
            <a:endParaRPr sz="2400">
              <a:latin typeface="Source Sans Pro"/>
              <a:ea typeface="Source Sans Pro"/>
              <a:cs typeface="Source Sans Pro"/>
              <a:sym typeface="Source Sans Pro"/>
            </a:endParaRPr>
          </a:p>
        </p:txBody>
      </p:sp>
      <p:sp>
        <p:nvSpPr>
          <p:cNvPr id="148" name="Shape 148"/>
          <p:cNvSpPr/>
          <p:nvPr/>
        </p:nvSpPr>
        <p:spPr>
          <a:xfrm>
            <a:off x="2568402" y="1397787"/>
            <a:ext cx="1539600" cy="1539300"/>
          </a:xfrm>
          <a:prstGeom prst="rect">
            <a:avLst/>
          </a:prstGeom>
          <a:solidFill>
            <a:srgbClr val="EBCB38"/>
          </a:solidFill>
          <a:ln cap="flat" cmpd="sng" w="38100">
            <a:solidFill>
              <a:srgbClr val="F0EEEF"/>
            </a:solidFill>
            <a:prstDash val="solid"/>
            <a:miter lim="800000"/>
            <a:headEnd len="sm" w="sm" type="none"/>
            <a:tailEnd len="sm" w="sm" type="none"/>
          </a:ln>
          <a:effectLst>
            <a:outerShdw blurRad="485775" rotWithShape="0" algn="bl" dir="5400000" dist="114300">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1">
              <a:solidFill>
                <a:srgbClr val="FFFFFF"/>
              </a:solidFill>
              <a:latin typeface="Calibri"/>
              <a:ea typeface="Calibri"/>
              <a:cs typeface="Calibri"/>
              <a:sym typeface="Calibri"/>
            </a:endParaRPr>
          </a:p>
          <a:p>
            <a:pPr indent="0" lvl="0" marL="0" marR="0" rtl="0" algn="ctr">
              <a:spcBef>
                <a:spcPts val="0"/>
              </a:spcBef>
              <a:spcAft>
                <a:spcPts val="0"/>
              </a:spcAft>
              <a:buNone/>
            </a:pPr>
            <a:r>
              <a:rPr b="1" lang="en-GB" sz="2400">
                <a:solidFill>
                  <a:srgbClr val="FFFFFF"/>
                </a:solidFill>
                <a:latin typeface="Source Sans Pro"/>
                <a:ea typeface="Source Sans Pro"/>
                <a:cs typeface="Source Sans Pro"/>
                <a:sym typeface="Source Sans Pro"/>
              </a:rPr>
              <a:t>Somatic Callers</a:t>
            </a:r>
            <a:endParaRPr sz="2400">
              <a:latin typeface="Source Sans Pro"/>
              <a:ea typeface="Source Sans Pro"/>
              <a:cs typeface="Source Sans Pro"/>
              <a:sym typeface="Source Sans Pro"/>
            </a:endParaRPr>
          </a:p>
        </p:txBody>
      </p:sp>
      <p:sp>
        <p:nvSpPr>
          <p:cNvPr id="149" name="Shape 149"/>
          <p:cNvSpPr/>
          <p:nvPr/>
        </p:nvSpPr>
        <p:spPr>
          <a:xfrm>
            <a:off x="2568402" y="2936958"/>
            <a:ext cx="1539600" cy="1539300"/>
          </a:xfrm>
          <a:prstGeom prst="rect">
            <a:avLst/>
          </a:prstGeom>
          <a:solidFill>
            <a:srgbClr val="C13018"/>
          </a:solidFill>
          <a:ln cap="flat" cmpd="sng" w="38100">
            <a:solidFill>
              <a:srgbClr val="F0EEEF"/>
            </a:solidFill>
            <a:prstDash val="solid"/>
            <a:miter lim="800000"/>
            <a:headEnd len="sm" w="sm" type="none"/>
            <a:tailEnd len="sm" w="sm" type="none"/>
          </a:ln>
          <a:effectLst>
            <a:outerShdw blurRad="485775" rotWithShape="0" algn="bl" dir="5400000" dist="114300">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rPr b="1" lang="en-GB" sz="2400">
                <a:solidFill>
                  <a:srgbClr val="FFFFFF"/>
                </a:solidFill>
                <a:latin typeface="Source Sans Pro"/>
                <a:ea typeface="Source Sans Pro"/>
                <a:cs typeface="Source Sans Pro"/>
                <a:sym typeface="Source Sans Pro"/>
              </a:rPr>
              <a:t>Structural Variants (SV) Callers</a:t>
            </a:r>
            <a:endParaRPr sz="2400">
              <a:latin typeface="Source Sans Pro"/>
              <a:ea typeface="Source Sans Pro"/>
              <a:cs typeface="Source Sans Pro"/>
              <a:sym typeface="Source Sans Pro"/>
            </a:endParaRPr>
          </a:p>
        </p:txBody>
      </p:sp>
      <p:sp>
        <p:nvSpPr>
          <p:cNvPr id="150" name="Shape 150"/>
          <p:cNvSpPr/>
          <p:nvPr/>
        </p:nvSpPr>
        <p:spPr>
          <a:xfrm>
            <a:off x="4466400" y="1397775"/>
            <a:ext cx="654900" cy="657900"/>
          </a:xfrm>
          <a:prstGeom prst="rect">
            <a:avLst/>
          </a:prstGeom>
          <a:solidFill>
            <a:srgbClr val="0D95BC"/>
          </a:solidFill>
          <a:ln cap="flat" cmpd="sng" w="9525">
            <a:solidFill>
              <a:schemeClr val="dk2"/>
            </a:solidFill>
            <a:prstDash val="solid"/>
            <a:round/>
            <a:headEnd len="sm" w="sm" type="none"/>
            <a:tailEnd len="sm" w="sm" type="none"/>
          </a:ln>
          <a:effectLst>
            <a:outerShdw blurRad="485775" rotWithShape="0" algn="bl" dir="5400000" dist="114300">
              <a:srgbClr val="000000">
                <a:alpha val="50000"/>
              </a:srgbClr>
            </a:outerShdw>
          </a:effectLst>
        </p:spPr>
        <p:txBody>
          <a:bodyPr anchorCtr="0" anchor="ctr" bIns="91425" lIns="91425" spcFirstLastPara="1" rIns="91425" wrap="square" tIns="91425">
            <a:noAutofit/>
          </a:bodyPr>
          <a:lstStyle/>
          <a:p>
            <a:pPr indent="0" lvl="0" marL="0" algn="ctr">
              <a:spcBef>
                <a:spcPts val="0"/>
              </a:spcBef>
              <a:spcAft>
                <a:spcPts val="0"/>
              </a:spcAft>
              <a:buNone/>
            </a:pPr>
            <a:r>
              <a:rPr b="1" lang="en-GB">
                <a:solidFill>
                  <a:schemeClr val="lt1"/>
                </a:solidFill>
                <a:latin typeface="Source Sans Pro"/>
                <a:ea typeface="Source Sans Pro"/>
                <a:cs typeface="Source Sans Pro"/>
                <a:sym typeface="Source Sans Pro"/>
              </a:rPr>
              <a:t>GC</a:t>
            </a:r>
            <a:endParaRPr b="1">
              <a:solidFill>
                <a:schemeClr val="lt1"/>
              </a:solidFill>
              <a:latin typeface="Source Sans Pro"/>
              <a:ea typeface="Source Sans Pro"/>
              <a:cs typeface="Source Sans Pro"/>
              <a:sym typeface="Source Sans Pro"/>
            </a:endParaRPr>
          </a:p>
        </p:txBody>
      </p:sp>
      <p:sp>
        <p:nvSpPr>
          <p:cNvPr id="151" name="Shape 151"/>
          <p:cNvSpPr/>
          <p:nvPr/>
        </p:nvSpPr>
        <p:spPr>
          <a:xfrm>
            <a:off x="4466400" y="2204600"/>
            <a:ext cx="654900" cy="657900"/>
          </a:xfrm>
          <a:prstGeom prst="rect">
            <a:avLst/>
          </a:prstGeom>
          <a:solidFill>
            <a:srgbClr val="EBCB38"/>
          </a:solidFill>
          <a:ln cap="flat" cmpd="sng" w="9525">
            <a:solidFill>
              <a:schemeClr val="dk2"/>
            </a:solidFill>
            <a:prstDash val="solid"/>
            <a:round/>
            <a:headEnd len="sm" w="sm" type="none"/>
            <a:tailEnd len="sm" w="sm" type="none"/>
          </a:ln>
          <a:effectLst>
            <a:outerShdw blurRad="485775" rotWithShape="0" algn="bl" dir="5400000" dist="114300">
              <a:srgbClr val="000000">
                <a:alpha val="50000"/>
              </a:srgbClr>
            </a:outerShdw>
          </a:effectLst>
        </p:spPr>
        <p:txBody>
          <a:bodyPr anchorCtr="0" anchor="ctr" bIns="91425" lIns="91425" spcFirstLastPara="1" rIns="91425" wrap="square" tIns="91425">
            <a:noAutofit/>
          </a:bodyPr>
          <a:lstStyle/>
          <a:p>
            <a:pPr indent="0" lvl="0" marL="0" algn="ctr">
              <a:spcBef>
                <a:spcPts val="0"/>
              </a:spcBef>
              <a:spcAft>
                <a:spcPts val="0"/>
              </a:spcAft>
              <a:buNone/>
            </a:pPr>
            <a:r>
              <a:rPr b="1" lang="en-GB">
                <a:solidFill>
                  <a:schemeClr val="lt1"/>
                </a:solidFill>
                <a:latin typeface="Source Sans Pro"/>
                <a:ea typeface="Source Sans Pro"/>
                <a:cs typeface="Source Sans Pro"/>
                <a:sym typeface="Source Sans Pro"/>
              </a:rPr>
              <a:t>SC</a:t>
            </a:r>
            <a:endParaRPr b="1">
              <a:solidFill>
                <a:schemeClr val="lt1"/>
              </a:solidFill>
              <a:latin typeface="Source Sans Pro"/>
              <a:ea typeface="Source Sans Pro"/>
              <a:cs typeface="Source Sans Pro"/>
              <a:sym typeface="Source Sans Pro"/>
            </a:endParaRPr>
          </a:p>
        </p:txBody>
      </p:sp>
      <p:sp>
        <p:nvSpPr>
          <p:cNvPr id="152" name="Shape 152"/>
          <p:cNvSpPr/>
          <p:nvPr/>
        </p:nvSpPr>
        <p:spPr>
          <a:xfrm>
            <a:off x="4466400" y="3011425"/>
            <a:ext cx="654900" cy="657900"/>
          </a:xfrm>
          <a:prstGeom prst="rect">
            <a:avLst/>
          </a:prstGeom>
          <a:solidFill>
            <a:srgbClr val="063951"/>
          </a:solidFill>
          <a:ln cap="flat" cmpd="sng" w="9525">
            <a:solidFill>
              <a:schemeClr val="dk2"/>
            </a:solidFill>
            <a:prstDash val="solid"/>
            <a:round/>
            <a:headEnd len="sm" w="sm" type="none"/>
            <a:tailEnd len="sm" w="sm" type="none"/>
          </a:ln>
          <a:effectLst>
            <a:outerShdw blurRad="485775" rotWithShape="0" algn="bl" dir="5400000" dist="114300">
              <a:srgbClr val="000000">
                <a:alpha val="50000"/>
              </a:srgbClr>
            </a:outerShdw>
          </a:effectLst>
        </p:spPr>
        <p:txBody>
          <a:bodyPr anchorCtr="0" anchor="ctr" bIns="91425" lIns="91425" spcFirstLastPara="1" rIns="91425" wrap="square" tIns="91425">
            <a:noAutofit/>
          </a:bodyPr>
          <a:lstStyle/>
          <a:p>
            <a:pPr indent="0" lvl="0" marL="0" algn="ctr">
              <a:spcBef>
                <a:spcPts val="0"/>
              </a:spcBef>
              <a:spcAft>
                <a:spcPts val="0"/>
              </a:spcAft>
              <a:buNone/>
            </a:pPr>
            <a:r>
              <a:rPr b="1" lang="en-GB">
                <a:solidFill>
                  <a:schemeClr val="lt1"/>
                </a:solidFill>
                <a:latin typeface="Source Sans Pro"/>
                <a:ea typeface="Source Sans Pro"/>
                <a:cs typeface="Source Sans Pro"/>
                <a:sym typeface="Source Sans Pro"/>
              </a:rPr>
              <a:t>CNV</a:t>
            </a:r>
            <a:endParaRPr b="1">
              <a:solidFill>
                <a:schemeClr val="lt1"/>
              </a:solidFill>
              <a:latin typeface="Source Sans Pro"/>
              <a:ea typeface="Source Sans Pro"/>
              <a:cs typeface="Source Sans Pro"/>
              <a:sym typeface="Source Sans Pro"/>
            </a:endParaRPr>
          </a:p>
        </p:txBody>
      </p:sp>
      <p:sp>
        <p:nvSpPr>
          <p:cNvPr id="153" name="Shape 153"/>
          <p:cNvSpPr/>
          <p:nvPr/>
        </p:nvSpPr>
        <p:spPr>
          <a:xfrm>
            <a:off x="4466400" y="3818250"/>
            <a:ext cx="654900" cy="657900"/>
          </a:xfrm>
          <a:prstGeom prst="rect">
            <a:avLst/>
          </a:prstGeom>
          <a:solidFill>
            <a:srgbClr val="C13018"/>
          </a:solidFill>
          <a:ln cap="flat" cmpd="sng" w="9525">
            <a:solidFill>
              <a:schemeClr val="dk2"/>
            </a:solidFill>
            <a:prstDash val="solid"/>
            <a:round/>
            <a:headEnd len="sm" w="sm" type="none"/>
            <a:tailEnd len="sm" w="sm" type="none"/>
          </a:ln>
          <a:effectLst>
            <a:outerShdw blurRad="485775" rotWithShape="0" algn="bl" dir="5400000" dist="114300">
              <a:srgbClr val="000000">
                <a:alpha val="50000"/>
              </a:srgbClr>
            </a:outerShdw>
          </a:effectLst>
        </p:spPr>
        <p:txBody>
          <a:bodyPr anchorCtr="0" anchor="ctr" bIns="91425" lIns="91425" spcFirstLastPara="1" rIns="91425" wrap="square" tIns="91425">
            <a:noAutofit/>
          </a:bodyPr>
          <a:lstStyle/>
          <a:p>
            <a:pPr indent="0" lvl="0" marL="0" algn="ctr">
              <a:spcBef>
                <a:spcPts val="0"/>
              </a:spcBef>
              <a:spcAft>
                <a:spcPts val="0"/>
              </a:spcAft>
              <a:buNone/>
            </a:pPr>
            <a:r>
              <a:rPr b="1" lang="en-GB">
                <a:solidFill>
                  <a:schemeClr val="lt1"/>
                </a:solidFill>
                <a:latin typeface="Source Sans Pro"/>
                <a:ea typeface="Source Sans Pro"/>
                <a:cs typeface="Source Sans Pro"/>
                <a:sym typeface="Source Sans Pro"/>
              </a:rPr>
              <a:t>SVC</a:t>
            </a:r>
            <a:endParaRPr b="1">
              <a:solidFill>
                <a:schemeClr val="lt1"/>
              </a:solidFill>
              <a:latin typeface="Source Sans Pro"/>
              <a:ea typeface="Source Sans Pro"/>
              <a:cs typeface="Source Sans Pro"/>
              <a:sym typeface="Source Sans Pro"/>
            </a:endParaRPr>
          </a:p>
        </p:txBody>
      </p:sp>
      <p:pic>
        <p:nvPicPr>
          <p:cNvPr id="154" name="Shape 154"/>
          <p:cNvPicPr preferRelativeResize="0"/>
          <p:nvPr/>
        </p:nvPicPr>
        <p:blipFill rotWithShape="1">
          <a:blip r:embed="rId4">
            <a:alphaModFix/>
          </a:blip>
          <a:srcRect b="25000" l="25000" r="25000" t="25000"/>
          <a:stretch/>
        </p:blipFill>
        <p:spPr>
          <a:xfrm>
            <a:off x="115925" y="4545475"/>
            <a:ext cx="519305" cy="519275"/>
          </a:xfrm>
          <a:prstGeom prst="rect">
            <a:avLst/>
          </a:prstGeom>
          <a:noFill/>
          <a:ln>
            <a:noFill/>
          </a:ln>
          <a:effectLst>
            <a:outerShdw blurRad="300038" rotWithShape="0" algn="bl" dir="5400000" dist="85725">
              <a:srgbClr val="000000">
                <a:alpha val="50000"/>
              </a:srgbClr>
            </a:outerShdw>
          </a:effectLst>
        </p:spPr>
      </p:pic>
      <p:pic>
        <p:nvPicPr>
          <p:cNvPr id="155" name="Shape 155"/>
          <p:cNvPicPr preferRelativeResize="0"/>
          <p:nvPr/>
        </p:nvPicPr>
        <p:blipFill>
          <a:blip r:embed="rId5">
            <a:alphaModFix/>
          </a:blip>
          <a:stretch>
            <a:fillRect/>
          </a:stretch>
        </p:blipFill>
        <p:spPr>
          <a:xfrm>
            <a:off x="8574882" y="4545475"/>
            <a:ext cx="442193" cy="519275"/>
          </a:xfrm>
          <a:prstGeom prst="rect">
            <a:avLst/>
          </a:prstGeom>
          <a:noFill/>
          <a:ln>
            <a:noFill/>
          </a:ln>
          <a:effectLst>
            <a:outerShdw blurRad="485775" rotWithShape="0" algn="bl" dir="5400000" dist="114300">
              <a:srgbClr val="000000">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pic>
        <p:nvPicPr>
          <p:cNvPr id="160" name="Shape 160"/>
          <p:cNvPicPr preferRelativeResize="0"/>
          <p:nvPr/>
        </p:nvPicPr>
        <p:blipFill rotWithShape="1">
          <a:blip r:embed="rId3">
            <a:alphaModFix amt="90000"/>
          </a:blip>
          <a:srcRect b="25000" l="25000" r="25000" t="25000"/>
          <a:stretch/>
        </p:blipFill>
        <p:spPr>
          <a:xfrm>
            <a:off x="111125" y="4563825"/>
            <a:ext cx="519305" cy="519275"/>
          </a:xfrm>
          <a:prstGeom prst="rect">
            <a:avLst/>
          </a:prstGeom>
          <a:noFill/>
          <a:ln>
            <a:noFill/>
          </a:ln>
          <a:effectLst>
            <a:outerShdw blurRad="300038" rotWithShape="0" algn="bl" dir="5400000" dist="85725">
              <a:srgbClr val="000000">
                <a:alpha val="50000"/>
              </a:srgbClr>
            </a:outerShdw>
          </a:effectLst>
        </p:spPr>
      </p:pic>
      <p:sp>
        <p:nvSpPr>
          <p:cNvPr id="161" name="Shape 161"/>
          <p:cNvSpPr txBox="1"/>
          <p:nvPr>
            <p:ph type="ctrTitle"/>
          </p:nvPr>
        </p:nvSpPr>
        <p:spPr>
          <a:xfrm>
            <a:off x="364375" y="64975"/>
            <a:ext cx="8520600" cy="4815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b="1" lang="en-GB" sz="2400">
                <a:latin typeface="Source Sans Pro"/>
                <a:ea typeface="Source Sans Pro"/>
                <a:cs typeface="Source Sans Pro"/>
                <a:sym typeface="Source Sans Pro"/>
              </a:rPr>
              <a:t>Building the SANBI Bacterial Variant Calling Pipeline</a:t>
            </a:r>
            <a:endParaRPr b="1" sz="2400">
              <a:latin typeface="Source Sans Pro"/>
              <a:ea typeface="Source Sans Pro"/>
              <a:cs typeface="Source Sans Pro"/>
              <a:sym typeface="Source Sans Pro"/>
            </a:endParaRPr>
          </a:p>
        </p:txBody>
      </p:sp>
      <p:sp>
        <p:nvSpPr>
          <p:cNvPr id="162" name="Shape 162"/>
          <p:cNvSpPr/>
          <p:nvPr/>
        </p:nvSpPr>
        <p:spPr>
          <a:xfrm>
            <a:off x="998744" y="2566971"/>
            <a:ext cx="822900" cy="878700"/>
          </a:xfrm>
          <a:prstGeom prst="rect">
            <a:avLst/>
          </a:prstGeom>
          <a:solidFill>
            <a:srgbClr val="C96F07"/>
          </a:solidFill>
          <a:ln>
            <a:noFill/>
          </a:ln>
          <a:effectLst>
            <a:outerShdw blurRad="342900" rotWithShape="0" algn="bl" dir="5400000" dist="114300">
              <a:srgbClr val="000000">
                <a:alpha val="50000"/>
              </a:srgbClr>
            </a:outerShdw>
          </a:effectLst>
        </p:spPr>
        <p:txBody>
          <a:bodyPr anchorCtr="1" anchor="ctr" bIns="34275" lIns="68575" spcFirstLastPara="1" rIns="68575" wrap="square" tIns="34275">
            <a:noAutofit/>
          </a:bodyPr>
          <a:lstStyle/>
          <a:p>
            <a:pPr indent="0" lvl="0" marL="0" marR="0" rtl="0" algn="ctr">
              <a:spcBef>
                <a:spcPts val="0"/>
              </a:spcBef>
              <a:spcAft>
                <a:spcPts val="0"/>
              </a:spcAft>
              <a:buNone/>
            </a:pPr>
            <a:r>
              <a:t/>
            </a:r>
            <a:endParaRPr b="1" sz="900">
              <a:solidFill>
                <a:srgbClr val="3F3F3F"/>
              </a:solidFill>
              <a:latin typeface="Calibri"/>
              <a:ea typeface="Calibri"/>
              <a:cs typeface="Calibri"/>
              <a:sym typeface="Calibri"/>
            </a:endParaRPr>
          </a:p>
        </p:txBody>
      </p:sp>
      <p:sp>
        <p:nvSpPr>
          <p:cNvPr id="163" name="Shape 163"/>
          <p:cNvSpPr/>
          <p:nvPr/>
        </p:nvSpPr>
        <p:spPr>
          <a:xfrm>
            <a:off x="2144450" y="2566971"/>
            <a:ext cx="822900" cy="878700"/>
          </a:xfrm>
          <a:prstGeom prst="rect">
            <a:avLst/>
          </a:prstGeom>
          <a:solidFill>
            <a:srgbClr val="13A1D8"/>
          </a:solidFill>
          <a:ln>
            <a:noFill/>
          </a:ln>
          <a:effectLst>
            <a:outerShdw blurRad="342900" rotWithShape="0" algn="bl" dir="5400000" dist="114300">
              <a:srgbClr val="000000">
                <a:alpha val="50000"/>
              </a:srgbClr>
            </a:outerShdw>
          </a:effectLst>
        </p:spPr>
        <p:txBody>
          <a:bodyPr anchorCtr="1" anchor="ctr" bIns="34275" lIns="68575" spcFirstLastPara="1" rIns="68575" wrap="square" tIns="34275">
            <a:noAutofit/>
          </a:bodyPr>
          <a:lstStyle/>
          <a:p>
            <a:pPr indent="0" lvl="0" marL="0" marR="0" rtl="0" algn="ctr">
              <a:spcBef>
                <a:spcPts val="0"/>
              </a:spcBef>
              <a:spcAft>
                <a:spcPts val="0"/>
              </a:spcAft>
              <a:buNone/>
            </a:pPr>
            <a:r>
              <a:t/>
            </a:r>
            <a:endParaRPr b="1" sz="900">
              <a:solidFill>
                <a:srgbClr val="3F3F3F"/>
              </a:solidFill>
              <a:latin typeface="Calibri"/>
              <a:ea typeface="Calibri"/>
              <a:cs typeface="Calibri"/>
              <a:sym typeface="Calibri"/>
            </a:endParaRPr>
          </a:p>
        </p:txBody>
      </p:sp>
      <p:sp>
        <p:nvSpPr>
          <p:cNvPr id="164" name="Shape 164"/>
          <p:cNvSpPr/>
          <p:nvPr/>
        </p:nvSpPr>
        <p:spPr>
          <a:xfrm>
            <a:off x="3262021" y="2566971"/>
            <a:ext cx="822900" cy="878700"/>
          </a:xfrm>
          <a:prstGeom prst="rect">
            <a:avLst/>
          </a:prstGeom>
          <a:solidFill>
            <a:srgbClr val="F8B100"/>
          </a:solidFill>
          <a:ln>
            <a:noFill/>
          </a:ln>
          <a:effectLst>
            <a:outerShdw blurRad="342900" rotWithShape="0" algn="bl" dir="5400000" dist="114300">
              <a:srgbClr val="000000">
                <a:alpha val="50000"/>
              </a:srgbClr>
            </a:outerShdw>
          </a:effectLst>
        </p:spPr>
        <p:txBody>
          <a:bodyPr anchorCtr="1" anchor="ctr" bIns="34275" lIns="68575" spcFirstLastPara="1" rIns="68575" wrap="square" tIns="34275">
            <a:noAutofit/>
          </a:bodyPr>
          <a:lstStyle/>
          <a:p>
            <a:pPr indent="0" lvl="0" marL="0" marR="0" rtl="0" algn="ctr">
              <a:spcBef>
                <a:spcPts val="0"/>
              </a:spcBef>
              <a:spcAft>
                <a:spcPts val="0"/>
              </a:spcAft>
              <a:buNone/>
            </a:pPr>
            <a:r>
              <a:t/>
            </a:r>
            <a:endParaRPr b="1" sz="900">
              <a:solidFill>
                <a:srgbClr val="3F3F3F"/>
              </a:solidFill>
              <a:latin typeface="Calibri"/>
              <a:ea typeface="Calibri"/>
              <a:cs typeface="Calibri"/>
              <a:sym typeface="Calibri"/>
            </a:endParaRPr>
          </a:p>
        </p:txBody>
      </p:sp>
      <p:sp>
        <p:nvSpPr>
          <p:cNvPr id="165" name="Shape 165"/>
          <p:cNvSpPr/>
          <p:nvPr/>
        </p:nvSpPr>
        <p:spPr>
          <a:xfrm>
            <a:off x="4365464" y="2566971"/>
            <a:ext cx="822900" cy="878700"/>
          </a:xfrm>
          <a:prstGeom prst="rect">
            <a:avLst/>
          </a:prstGeom>
          <a:solidFill>
            <a:srgbClr val="902411"/>
          </a:solidFill>
          <a:ln>
            <a:noFill/>
          </a:ln>
          <a:effectLst>
            <a:outerShdw blurRad="342900" rotWithShape="0" algn="bl" dir="5400000" dist="114300">
              <a:srgbClr val="000000">
                <a:alpha val="50000"/>
              </a:srgbClr>
            </a:outerShdw>
          </a:effectLst>
        </p:spPr>
        <p:txBody>
          <a:bodyPr anchorCtr="1" anchor="ctr" bIns="34275" lIns="68575" spcFirstLastPara="1" rIns="68575" wrap="square" tIns="34275">
            <a:noAutofit/>
          </a:bodyPr>
          <a:lstStyle/>
          <a:p>
            <a:pPr indent="0" lvl="0" marL="0" marR="0" rtl="0" algn="ctr">
              <a:spcBef>
                <a:spcPts val="0"/>
              </a:spcBef>
              <a:spcAft>
                <a:spcPts val="0"/>
              </a:spcAft>
              <a:buNone/>
            </a:pPr>
            <a:r>
              <a:t/>
            </a:r>
            <a:endParaRPr b="1" sz="900">
              <a:solidFill>
                <a:srgbClr val="3F3F3F"/>
              </a:solidFill>
              <a:latin typeface="Calibri"/>
              <a:ea typeface="Calibri"/>
              <a:cs typeface="Calibri"/>
              <a:sym typeface="Calibri"/>
            </a:endParaRPr>
          </a:p>
        </p:txBody>
      </p:sp>
      <p:sp>
        <p:nvSpPr>
          <p:cNvPr id="166" name="Shape 166"/>
          <p:cNvSpPr/>
          <p:nvPr/>
        </p:nvSpPr>
        <p:spPr>
          <a:xfrm>
            <a:off x="5398608" y="2566971"/>
            <a:ext cx="822900" cy="878700"/>
          </a:xfrm>
          <a:prstGeom prst="rect">
            <a:avLst/>
          </a:prstGeom>
          <a:solidFill>
            <a:srgbClr val="7D9445"/>
          </a:solidFill>
          <a:ln>
            <a:noFill/>
          </a:ln>
          <a:effectLst>
            <a:outerShdw blurRad="342900" rotWithShape="0" algn="bl" dir="5400000" dist="114300">
              <a:srgbClr val="000000">
                <a:alpha val="50000"/>
              </a:srgbClr>
            </a:outerShdw>
          </a:effectLst>
        </p:spPr>
        <p:txBody>
          <a:bodyPr anchorCtr="1" anchor="ctr" bIns="34275" lIns="68575" spcFirstLastPara="1" rIns="68575" wrap="square" tIns="34275">
            <a:noAutofit/>
          </a:bodyPr>
          <a:lstStyle/>
          <a:p>
            <a:pPr indent="0" lvl="0" marL="0" marR="0" rtl="0" algn="ctr">
              <a:spcBef>
                <a:spcPts val="0"/>
              </a:spcBef>
              <a:spcAft>
                <a:spcPts val="0"/>
              </a:spcAft>
              <a:buNone/>
            </a:pPr>
            <a:r>
              <a:t/>
            </a:r>
            <a:endParaRPr b="1" sz="900">
              <a:solidFill>
                <a:srgbClr val="3F3F3F"/>
              </a:solidFill>
              <a:latin typeface="Calibri"/>
              <a:ea typeface="Calibri"/>
              <a:cs typeface="Calibri"/>
              <a:sym typeface="Calibri"/>
            </a:endParaRPr>
          </a:p>
        </p:txBody>
      </p:sp>
      <p:sp>
        <p:nvSpPr>
          <p:cNvPr id="167" name="Shape 167"/>
          <p:cNvSpPr/>
          <p:nvPr/>
        </p:nvSpPr>
        <p:spPr>
          <a:xfrm>
            <a:off x="6497238" y="1662925"/>
            <a:ext cx="822900" cy="1148100"/>
          </a:xfrm>
          <a:prstGeom prst="rect">
            <a:avLst/>
          </a:prstGeom>
          <a:solidFill>
            <a:srgbClr val="7D9445"/>
          </a:solidFill>
          <a:ln>
            <a:noFill/>
          </a:ln>
          <a:effectLst>
            <a:outerShdw blurRad="342900" rotWithShape="0" algn="bl" dir="5400000" dist="114300">
              <a:srgbClr val="000000">
                <a:alpha val="50000"/>
              </a:srgbClr>
            </a:outerShdw>
          </a:effectLst>
        </p:spPr>
        <p:txBody>
          <a:bodyPr anchorCtr="1" anchor="ctr" bIns="34275" lIns="68575" spcFirstLastPara="1" rIns="68575" wrap="square" tIns="34275">
            <a:noAutofit/>
          </a:bodyPr>
          <a:lstStyle/>
          <a:p>
            <a:pPr indent="0" lvl="0" marL="0" marR="0" rtl="0" algn="ctr">
              <a:spcBef>
                <a:spcPts val="0"/>
              </a:spcBef>
              <a:spcAft>
                <a:spcPts val="0"/>
              </a:spcAft>
              <a:buNone/>
            </a:pPr>
            <a:r>
              <a:t/>
            </a:r>
            <a:endParaRPr b="1" sz="900">
              <a:solidFill>
                <a:srgbClr val="3F3F3F"/>
              </a:solidFill>
              <a:latin typeface="Calibri"/>
              <a:ea typeface="Calibri"/>
              <a:cs typeface="Calibri"/>
              <a:sym typeface="Calibri"/>
            </a:endParaRPr>
          </a:p>
        </p:txBody>
      </p:sp>
      <p:sp>
        <p:nvSpPr>
          <p:cNvPr id="168" name="Shape 168"/>
          <p:cNvSpPr/>
          <p:nvPr/>
        </p:nvSpPr>
        <p:spPr>
          <a:xfrm>
            <a:off x="1110113" y="1657719"/>
            <a:ext cx="822900" cy="878700"/>
          </a:xfrm>
          <a:prstGeom prst="rect">
            <a:avLst/>
          </a:prstGeom>
          <a:solidFill>
            <a:srgbClr val="2B4563"/>
          </a:solidFill>
          <a:ln>
            <a:noFill/>
          </a:ln>
          <a:effectLst>
            <a:outerShdw blurRad="342900" rotWithShape="0" algn="bl" dir="5400000" dist="114300">
              <a:srgbClr val="000000">
                <a:alpha val="50000"/>
              </a:srgbClr>
            </a:outerShdw>
          </a:effectLst>
        </p:spPr>
        <p:txBody>
          <a:bodyPr anchorCtr="1" anchor="ctr" bIns="34275" lIns="68575" spcFirstLastPara="1" rIns="68575" wrap="square" tIns="34275">
            <a:noAutofit/>
          </a:bodyPr>
          <a:lstStyle/>
          <a:p>
            <a:pPr indent="0" lvl="0" marL="0" marR="0" rtl="0" algn="ctr">
              <a:spcBef>
                <a:spcPts val="0"/>
              </a:spcBef>
              <a:spcAft>
                <a:spcPts val="0"/>
              </a:spcAft>
              <a:buNone/>
            </a:pPr>
            <a:r>
              <a:t/>
            </a:r>
            <a:endParaRPr b="1" sz="900">
              <a:solidFill>
                <a:srgbClr val="3F3F3F"/>
              </a:solidFill>
              <a:latin typeface="Calibri"/>
              <a:ea typeface="Calibri"/>
              <a:cs typeface="Calibri"/>
              <a:sym typeface="Calibri"/>
            </a:endParaRPr>
          </a:p>
        </p:txBody>
      </p:sp>
      <p:sp>
        <p:nvSpPr>
          <p:cNvPr id="169" name="Shape 169"/>
          <p:cNvSpPr/>
          <p:nvPr/>
        </p:nvSpPr>
        <p:spPr>
          <a:xfrm>
            <a:off x="2086550" y="1664800"/>
            <a:ext cx="822900" cy="878700"/>
          </a:xfrm>
          <a:prstGeom prst="rect">
            <a:avLst/>
          </a:prstGeom>
          <a:solidFill>
            <a:srgbClr val="C96F07"/>
          </a:solidFill>
          <a:ln>
            <a:noFill/>
          </a:ln>
          <a:effectLst>
            <a:outerShdw blurRad="342900" rotWithShape="0" algn="bl" dir="5400000" dist="114300">
              <a:srgbClr val="000000">
                <a:alpha val="50000"/>
              </a:srgbClr>
            </a:outerShdw>
          </a:effectLst>
        </p:spPr>
        <p:txBody>
          <a:bodyPr anchorCtr="1" anchor="ctr" bIns="34275" lIns="68575" spcFirstLastPara="1" rIns="68575" wrap="square" tIns="34275">
            <a:noAutofit/>
          </a:bodyPr>
          <a:lstStyle/>
          <a:p>
            <a:pPr indent="0" lvl="0" marL="0" marR="0" rtl="0" algn="ctr">
              <a:spcBef>
                <a:spcPts val="0"/>
              </a:spcBef>
              <a:spcAft>
                <a:spcPts val="0"/>
              </a:spcAft>
              <a:buNone/>
            </a:pPr>
            <a:r>
              <a:t/>
            </a:r>
            <a:endParaRPr b="1" sz="900">
              <a:solidFill>
                <a:srgbClr val="3F3F3F"/>
              </a:solidFill>
              <a:latin typeface="Calibri"/>
              <a:ea typeface="Calibri"/>
              <a:cs typeface="Calibri"/>
              <a:sym typeface="Calibri"/>
            </a:endParaRPr>
          </a:p>
        </p:txBody>
      </p:sp>
      <p:sp>
        <p:nvSpPr>
          <p:cNvPr id="170" name="Shape 170"/>
          <p:cNvSpPr/>
          <p:nvPr/>
        </p:nvSpPr>
        <p:spPr>
          <a:xfrm>
            <a:off x="3204107" y="1662925"/>
            <a:ext cx="822900" cy="878700"/>
          </a:xfrm>
          <a:prstGeom prst="rect">
            <a:avLst/>
          </a:prstGeom>
          <a:solidFill>
            <a:srgbClr val="13A1D8"/>
          </a:solidFill>
          <a:ln>
            <a:noFill/>
          </a:ln>
          <a:effectLst>
            <a:outerShdw blurRad="342900" rotWithShape="0" algn="bl" dir="5400000" dist="114300">
              <a:srgbClr val="000000">
                <a:alpha val="50000"/>
              </a:srgbClr>
            </a:outerShdw>
          </a:effectLst>
        </p:spPr>
        <p:txBody>
          <a:bodyPr anchorCtr="1" anchor="ctr" bIns="34275" lIns="68575" spcFirstLastPara="1" rIns="68575" wrap="square" tIns="34275">
            <a:noAutofit/>
          </a:bodyPr>
          <a:lstStyle/>
          <a:p>
            <a:pPr indent="0" lvl="0" marL="0" marR="0" rtl="0" algn="ctr">
              <a:spcBef>
                <a:spcPts val="0"/>
              </a:spcBef>
              <a:spcAft>
                <a:spcPts val="0"/>
              </a:spcAft>
              <a:buNone/>
            </a:pPr>
            <a:r>
              <a:t/>
            </a:r>
            <a:endParaRPr b="1" sz="900">
              <a:solidFill>
                <a:srgbClr val="3F3F3F"/>
              </a:solidFill>
              <a:latin typeface="Calibri"/>
              <a:ea typeface="Calibri"/>
              <a:cs typeface="Calibri"/>
              <a:sym typeface="Calibri"/>
            </a:endParaRPr>
          </a:p>
        </p:txBody>
      </p:sp>
      <p:sp>
        <p:nvSpPr>
          <p:cNvPr id="171" name="Shape 171"/>
          <p:cNvSpPr/>
          <p:nvPr/>
        </p:nvSpPr>
        <p:spPr>
          <a:xfrm>
            <a:off x="4321639" y="1662925"/>
            <a:ext cx="822900" cy="878700"/>
          </a:xfrm>
          <a:prstGeom prst="rect">
            <a:avLst/>
          </a:prstGeom>
          <a:solidFill>
            <a:srgbClr val="F8B100"/>
          </a:solidFill>
          <a:ln>
            <a:noFill/>
          </a:ln>
          <a:effectLst>
            <a:outerShdw blurRad="342900" rotWithShape="0" algn="bl" dir="5400000" dist="114300">
              <a:srgbClr val="000000">
                <a:alpha val="50000"/>
              </a:srgbClr>
            </a:outerShdw>
          </a:effectLst>
        </p:spPr>
        <p:txBody>
          <a:bodyPr anchorCtr="1" anchor="ctr" bIns="34275" lIns="68575" spcFirstLastPara="1" rIns="68575" wrap="square" tIns="34275">
            <a:noAutofit/>
          </a:bodyPr>
          <a:lstStyle/>
          <a:p>
            <a:pPr indent="0" lvl="0" marL="0" marR="0" rtl="0" algn="ctr">
              <a:spcBef>
                <a:spcPts val="0"/>
              </a:spcBef>
              <a:spcAft>
                <a:spcPts val="0"/>
              </a:spcAft>
              <a:buNone/>
            </a:pPr>
            <a:r>
              <a:t/>
            </a:r>
            <a:endParaRPr b="1" sz="900">
              <a:solidFill>
                <a:srgbClr val="3F3F3F"/>
              </a:solidFill>
              <a:latin typeface="Calibri"/>
              <a:ea typeface="Calibri"/>
              <a:cs typeface="Calibri"/>
              <a:sym typeface="Calibri"/>
            </a:endParaRPr>
          </a:p>
        </p:txBody>
      </p:sp>
      <p:sp>
        <p:nvSpPr>
          <p:cNvPr id="172" name="Shape 172"/>
          <p:cNvSpPr/>
          <p:nvPr/>
        </p:nvSpPr>
        <p:spPr>
          <a:xfrm>
            <a:off x="7507038" y="1662925"/>
            <a:ext cx="822900" cy="1148100"/>
          </a:xfrm>
          <a:prstGeom prst="rect">
            <a:avLst/>
          </a:prstGeom>
          <a:solidFill>
            <a:srgbClr val="2185C5"/>
          </a:solidFill>
          <a:ln>
            <a:noFill/>
          </a:ln>
          <a:effectLst>
            <a:outerShdw blurRad="342900" rotWithShape="0" algn="bl" dir="5400000" dist="114300">
              <a:srgbClr val="000000">
                <a:alpha val="50000"/>
              </a:srgbClr>
            </a:outerShdw>
          </a:effectLst>
        </p:spPr>
        <p:txBody>
          <a:bodyPr anchorCtr="1" anchor="ctr" bIns="34275" lIns="68575" spcFirstLastPara="1" rIns="68575" wrap="square" tIns="34275">
            <a:noAutofit/>
          </a:bodyPr>
          <a:lstStyle/>
          <a:p>
            <a:pPr indent="0" lvl="0" marL="0" marR="0" rtl="0" algn="ctr">
              <a:spcBef>
                <a:spcPts val="0"/>
              </a:spcBef>
              <a:spcAft>
                <a:spcPts val="0"/>
              </a:spcAft>
              <a:buNone/>
            </a:pPr>
            <a:r>
              <a:t/>
            </a:r>
            <a:endParaRPr b="1" sz="900">
              <a:solidFill>
                <a:srgbClr val="3F3F3F"/>
              </a:solidFill>
              <a:latin typeface="Calibri"/>
              <a:ea typeface="Calibri"/>
              <a:cs typeface="Calibri"/>
              <a:sym typeface="Calibri"/>
            </a:endParaRPr>
          </a:p>
        </p:txBody>
      </p:sp>
      <p:sp>
        <p:nvSpPr>
          <p:cNvPr id="173" name="Shape 173"/>
          <p:cNvSpPr/>
          <p:nvPr/>
        </p:nvSpPr>
        <p:spPr>
          <a:xfrm>
            <a:off x="6431733" y="2566971"/>
            <a:ext cx="822900" cy="878700"/>
          </a:xfrm>
          <a:prstGeom prst="rect">
            <a:avLst/>
          </a:prstGeom>
          <a:solidFill>
            <a:srgbClr val="2185C5"/>
          </a:solidFill>
          <a:ln>
            <a:noFill/>
          </a:ln>
          <a:effectLst>
            <a:outerShdw blurRad="342900" rotWithShape="0" algn="bl" dir="5400000" dist="114300">
              <a:srgbClr val="000000">
                <a:alpha val="50000"/>
              </a:srgbClr>
            </a:outerShdw>
          </a:effectLst>
        </p:spPr>
        <p:txBody>
          <a:bodyPr anchorCtr="1" anchor="ctr" bIns="34275" lIns="68575" spcFirstLastPara="1" rIns="68575" wrap="square" tIns="34275">
            <a:noAutofit/>
          </a:bodyPr>
          <a:lstStyle/>
          <a:p>
            <a:pPr indent="0" lvl="0" marL="0" marR="0" rtl="0" algn="ctr">
              <a:spcBef>
                <a:spcPts val="0"/>
              </a:spcBef>
              <a:spcAft>
                <a:spcPts val="0"/>
              </a:spcAft>
              <a:buNone/>
            </a:pPr>
            <a:r>
              <a:t/>
            </a:r>
            <a:endParaRPr b="1" sz="900">
              <a:solidFill>
                <a:srgbClr val="3F3F3F"/>
              </a:solidFill>
              <a:latin typeface="Calibri"/>
              <a:ea typeface="Calibri"/>
              <a:cs typeface="Calibri"/>
              <a:sym typeface="Calibri"/>
            </a:endParaRPr>
          </a:p>
        </p:txBody>
      </p:sp>
      <p:sp>
        <p:nvSpPr>
          <p:cNvPr id="174" name="Shape 174"/>
          <p:cNvSpPr/>
          <p:nvPr/>
        </p:nvSpPr>
        <p:spPr>
          <a:xfrm>
            <a:off x="5439195" y="1662925"/>
            <a:ext cx="822900" cy="878700"/>
          </a:xfrm>
          <a:prstGeom prst="rect">
            <a:avLst/>
          </a:prstGeom>
          <a:solidFill>
            <a:srgbClr val="902411"/>
          </a:solidFill>
          <a:ln>
            <a:noFill/>
          </a:ln>
          <a:effectLst>
            <a:outerShdw blurRad="342900" rotWithShape="0" algn="bl" dir="5400000" dist="114300">
              <a:srgbClr val="000000">
                <a:alpha val="50000"/>
              </a:srgbClr>
            </a:outerShdw>
          </a:effectLst>
        </p:spPr>
        <p:txBody>
          <a:bodyPr anchorCtr="1" anchor="ctr" bIns="34275" lIns="68575" spcFirstLastPara="1" rIns="68575" wrap="square" tIns="34275">
            <a:noAutofit/>
          </a:bodyPr>
          <a:lstStyle/>
          <a:p>
            <a:pPr indent="0" lvl="0" marL="0" marR="0" rtl="0" algn="ctr">
              <a:spcBef>
                <a:spcPts val="0"/>
              </a:spcBef>
              <a:spcAft>
                <a:spcPts val="0"/>
              </a:spcAft>
              <a:buNone/>
            </a:pPr>
            <a:r>
              <a:t/>
            </a:r>
            <a:endParaRPr b="1" sz="900">
              <a:solidFill>
                <a:srgbClr val="3F3F3F"/>
              </a:solidFill>
              <a:latin typeface="Calibri"/>
              <a:ea typeface="Calibri"/>
              <a:cs typeface="Calibri"/>
              <a:sym typeface="Calibri"/>
            </a:endParaRPr>
          </a:p>
        </p:txBody>
      </p:sp>
      <p:sp>
        <p:nvSpPr>
          <p:cNvPr id="175" name="Shape 175"/>
          <p:cNvSpPr/>
          <p:nvPr/>
        </p:nvSpPr>
        <p:spPr>
          <a:xfrm>
            <a:off x="0" y="1830792"/>
            <a:ext cx="9144000" cy="1448700"/>
          </a:xfrm>
          <a:prstGeom prst="rightArrow">
            <a:avLst>
              <a:gd fmla="val 75642" name="adj1"/>
              <a:gd fmla="val 53144" name="adj2"/>
            </a:avLst>
          </a:prstGeom>
          <a:solidFill>
            <a:srgbClr val="63676B"/>
          </a:solidFill>
          <a:ln>
            <a:noFill/>
          </a:ln>
          <a:effectLst>
            <a:outerShdw blurRad="342900" rotWithShape="0" algn="bl" dir="5400000" dist="114300">
              <a:srgbClr val="000000">
                <a:alpha val="50000"/>
              </a:srgbClr>
            </a:outerShdw>
          </a:effectLst>
        </p:spPr>
        <p:txBody>
          <a:bodyPr anchorCtr="1" anchor="ctr" bIns="34275" lIns="68575" spcFirstLastPara="1" rIns="68575" wrap="square" tIns="34275">
            <a:noAutofit/>
          </a:bodyPr>
          <a:lstStyle/>
          <a:p>
            <a:pPr indent="0" lvl="0" marL="0" marR="0" rtl="0" algn="ctr">
              <a:spcBef>
                <a:spcPts val="0"/>
              </a:spcBef>
              <a:spcAft>
                <a:spcPts val="0"/>
              </a:spcAft>
              <a:buNone/>
            </a:pPr>
            <a:r>
              <a:t/>
            </a:r>
            <a:endParaRPr b="1" sz="900">
              <a:solidFill>
                <a:srgbClr val="3F3F3F"/>
              </a:solidFill>
              <a:latin typeface="Calibri"/>
              <a:ea typeface="Calibri"/>
              <a:cs typeface="Calibri"/>
              <a:sym typeface="Calibri"/>
            </a:endParaRPr>
          </a:p>
        </p:txBody>
      </p:sp>
      <p:sp>
        <p:nvSpPr>
          <p:cNvPr id="176" name="Shape 176"/>
          <p:cNvSpPr/>
          <p:nvPr/>
        </p:nvSpPr>
        <p:spPr>
          <a:xfrm>
            <a:off x="26700" y="1657719"/>
            <a:ext cx="1910700" cy="1780800"/>
          </a:xfrm>
          <a:prstGeom prst="parallelogram">
            <a:avLst>
              <a:gd fmla="val 60791" name="adj"/>
            </a:avLst>
          </a:prstGeom>
          <a:solidFill>
            <a:srgbClr val="3A5C84"/>
          </a:solidFill>
          <a:ln>
            <a:noFill/>
          </a:ln>
          <a:effectLst>
            <a:outerShdw blurRad="342900" rotWithShape="0" algn="bl" dir="5400000" dist="114300">
              <a:srgbClr val="000000">
                <a:alpha val="50000"/>
              </a:srgbClr>
            </a:outerShdw>
          </a:effectLst>
        </p:spPr>
        <p:txBody>
          <a:bodyPr anchorCtr="1" anchor="ctr" bIns="34275" lIns="68575" spcFirstLastPara="1" rIns="68575" wrap="square" tIns="34275">
            <a:noAutofit/>
          </a:bodyPr>
          <a:lstStyle/>
          <a:p>
            <a:pPr indent="0" lvl="0" marL="0" marR="0" rtl="0" algn="ctr">
              <a:spcBef>
                <a:spcPts val="0"/>
              </a:spcBef>
              <a:spcAft>
                <a:spcPts val="0"/>
              </a:spcAft>
              <a:buNone/>
            </a:pPr>
            <a:r>
              <a:rPr b="1" lang="en-GB" sz="3600">
                <a:solidFill>
                  <a:srgbClr val="D3D3D3"/>
                </a:solidFill>
                <a:latin typeface="Calibri"/>
                <a:ea typeface="Calibri"/>
                <a:cs typeface="Calibri"/>
                <a:sym typeface="Calibri"/>
              </a:rPr>
              <a:t>01</a:t>
            </a:r>
            <a:endParaRPr b="1" sz="3600">
              <a:solidFill>
                <a:srgbClr val="D3D3D3"/>
              </a:solidFill>
              <a:latin typeface="Calibri"/>
              <a:ea typeface="Calibri"/>
              <a:cs typeface="Calibri"/>
              <a:sym typeface="Calibri"/>
            </a:endParaRPr>
          </a:p>
        </p:txBody>
      </p:sp>
      <p:sp>
        <p:nvSpPr>
          <p:cNvPr id="177" name="Shape 177"/>
          <p:cNvSpPr/>
          <p:nvPr/>
        </p:nvSpPr>
        <p:spPr>
          <a:xfrm>
            <a:off x="998744" y="1664800"/>
            <a:ext cx="1910700" cy="1780800"/>
          </a:xfrm>
          <a:prstGeom prst="parallelogram">
            <a:avLst>
              <a:gd fmla="val 60791" name="adj"/>
            </a:avLst>
          </a:prstGeom>
          <a:solidFill>
            <a:srgbClr val="F7931F"/>
          </a:solidFill>
          <a:ln>
            <a:noFill/>
          </a:ln>
          <a:effectLst>
            <a:outerShdw blurRad="342900" rotWithShape="0" algn="bl" dir="5400000" dist="114300">
              <a:srgbClr val="000000">
                <a:alpha val="50000"/>
              </a:srgbClr>
            </a:outerShdw>
          </a:effectLst>
        </p:spPr>
        <p:txBody>
          <a:bodyPr anchorCtr="1" anchor="ctr" bIns="34275" lIns="68575" spcFirstLastPara="1" rIns="68575" wrap="square" tIns="34275">
            <a:noAutofit/>
          </a:bodyPr>
          <a:lstStyle/>
          <a:p>
            <a:pPr indent="0" lvl="0" marL="0" marR="0" rtl="0" algn="ctr">
              <a:spcBef>
                <a:spcPts val="0"/>
              </a:spcBef>
              <a:spcAft>
                <a:spcPts val="0"/>
              </a:spcAft>
              <a:buNone/>
            </a:pPr>
            <a:r>
              <a:rPr b="1" lang="en-GB" sz="3600">
                <a:solidFill>
                  <a:srgbClr val="3F3F3F"/>
                </a:solidFill>
                <a:latin typeface="Calibri"/>
                <a:ea typeface="Calibri"/>
                <a:cs typeface="Calibri"/>
                <a:sym typeface="Calibri"/>
              </a:rPr>
              <a:t>02</a:t>
            </a:r>
            <a:endParaRPr b="1" sz="3600">
              <a:solidFill>
                <a:srgbClr val="3F3F3F"/>
              </a:solidFill>
              <a:latin typeface="Calibri"/>
              <a:ea typeface="Calibri"/>
              <a:cs typeface="Calibri"/>
              <a:sym typeface="Calibri"/>
            </a:endParaRPr>
          </a:p>
        </p:txBody>
      </p:sp>
      <p:sp>
        <p:nvSpPr>
          <p:cNvPr id="178" name="Shape 178"/>
          <p:cNvSpPr/>
          <p:nvPr/>
        </p:nvSpPr>
        <p:spPr>
          <a:xfrm>
            <a:off x="2116300" y="1664800"/>
            <a:ext cx="1910700" cy="1780800"/>
          </a:xfrm>
          <a:prstGeom prst="parallelogram">
            <a:avLst>
              <a:gd fmla="val 60791" name="adj"/>
            </a:avLst>
          </a:prstGeom>
          <a:solidFill>
            <a:srgbClr val="4CC1EF"/>
          </a:solidFill>
          <a:ln>
            <a:noFill/>
          </a:ln>
          <a:effectLst>
            <a:outerShdw blurRad="342900" rotWithShape="0" algn="bl" dir="5400000" dist="114300">
              <a:srgbClr val="000000">
                <a:alpha val="50000"/>
              </a:srgbClr>
            </a:outerShdw>
          </a:effectLst>
        </p:spPr>
        <p:txBody>
          <a:bodyPr anchorCtr="1" anchor="ctr" bIns="34275" lIns="68575" spcFirstLastPara="1" rIns="68575" wrap="square" tIns="34275">
            <a:noAutofit/>
          </a:bodyPr>
          <a:lstStyle/>
          <a:p>
            <a:pPr indent="0" lvl="0" marL="0" marR="0" rtl="0" algn="ctr">
              <a:spcBef>
                <a:spcPts val="0"/>
              </a:spcBef>
              <a:spcAft>
                <a:spcPts val="0"/>
              </a:spcAft>
              <a:buNone/>
            </a:pPr>
            <a:r>
              <a:rPr b="1" lang="en-GB" sz="3600">
                <a:solidFill>
                  <a:srgbClr val="3F3F3F"/>
                </a:solidFill>
                <a:latin typeface="Calibri"/>
                <a:ea typeface="Calibri"/>
                <a:cs typeface="Calibri"/>
                <a:sym typeface="Calibri"/>
              </a:rPr>
              <a:t>03</a:t>
            </a:r>
            <a:endParaRPr b="1" sz="3600">
              <a:solidFill>
                <a:srgbClr val="3F3F3F"/>
              </a:solidFill>
              <a:latin typeface="Calibri"/>
              <a:ea typeface="Calibri"/>
              <a:cs typeface="Calibri"/>
              <a:sym typeface="Calibri"/>
            </a:endParaRPr>
          </a:p>
        </p:txBody>
      </p:sp>
      <p:sp>
        <p:nvSpPr>
          <p:cNvPr id="179" name="Shape 179"/>
          <p:cNvSpPr/>
          <p:nvPr/>
        </p:nvSpPr>
        <p:spPr>
          <a:xfrm>
            <a:off x="3247914" y="1664800"/>
            <a:ext cx="1910700" cy="1780800"/>
          </a:xfrm>
          <a:prstGeom prst="parallelogram">
            <a:avLst>
              <a:gd fmla="val 60791" name="adj"/>
            </a:avLst>
          </a:prstGeom>
          <a:solidFill>
            <a:srgbClr val="FFCC4C"/>
          </a:solidFill>
          <a:ln>
            <a:noFill/>
          </a:ln>
          <a:effectLst>
            <a:outerShdw blurRad="342900" rotWithShape="0" algn="bl" dir="5400000" dist="114300">
              <a:srgbClr val="000000">
                <a:alpha val="50000"/>
              </a:srgbClr>
            </a:outerShdw>
          </a:effectLst>
        </p:spPr>
        <p:txBody>
          <a:bodyPr anchorCtr="1" anchor="ctr" bIns="34275" lIns="68575" spcFirstLastPara="1" rIns="68575" wrap="square" tIns="34275">
            <a:noAutofit/>
          </a:bodyPr>
          <a:lstStyle/>
          <a:p>
            <a:pPr indent="0" lvl="0" marL="0" marR="0" rtl="0" algn="ctr">
              <a:spcBef>
                <a:spcPts val="0"/>
              </a:spcBef>
              <a:spcAft>
                <a:spcPts val="0"/>
              </a:spcAft>
              <a:buNone/>
            </a:pPr>
            <a:r>
              <a:rPr b="1" lang="en-GB" sz="3600">
                <a:solidFill>
                  <a:srgbClr val="3F3F3F"/>
                </a:solidFill>
                <a:latin typeface="Calibri"/>
                <a:ea typeface="Calibri"/>
                <a:cs typeface="Calibri"/>
                <a:sym typeface="Calibri"/>
              </a:rPr>
              <a:t>04</a:t>
            </a:r>
            <a:endParaRPr b="1" sz="3600">
              <a:solidFill>
                <a:srgbClr val="3F3F3F"/>
              </a:solidFill>
              <a:latin typeface="Calibri"/>
              <a:ea typeface="Calibri"/>
              <a:cs typeface="Calibri"/>
              <a:sym typeface="Calibri"/>
            </a:endParaRPr>
          </a:p>
        </p:txBody>
      </p:sp>
      <p:sp>
        <p:nvSpPr>
          <p:cNvPr id="180" name="Shape 180"/>
          <p:cNvSpPr/>
          <p:nvPr/>
        </p:nvSpPr>
        <p:spPr>
          <a:xfrm>
            <a:off x="4365464" y="1664800"/>
            <a:ext cx="1910700" cy="1780800"/>
          </a:xfrm>
          <a:prstGeom prst="parallelogram">
            <a:avLst>
              <a:gd fmla="val 60791" name="adj"/>
            </a:avLst>
          </a:prstGeom>
          <a:solidFill>
            <a:srgbClr val="C13018"/>
          </a:solidFill>
          <a:ln>
            <a:noFill/>
          </a:ln>
          <a:effectLst>
            <a:outerShdw blurRad="342900" rotWithShape="0" algn="bl" dir="5400000" dist="114300">
              <a:srgbClr val="000000">
                <a:alpha val="50000"/>
              </a:srgbClr>
            </a:outerShdw>
          </a:effectLst>
        </p:spPr>
        <p:txBody>
          <a:bodyPr anchorCtr="1" anchor="ctr" bIns="34275" lIns="68575" spcFirstLastPara="1" rIns="68575" wrap="square" tIns="34275">
            <a:noAutofit/>
          </a:bodyPr>
          <a:lstStyle/>
          <a:p>
            <a:pPr indent="0" lvl="0" marL="0" marR="0" rtl="0" algn="ctr">
              <a:spcBef>
                <a:spcPts val="0"/>
              </a:spcBef>
              <a:spcAft>
                <a:spcPts val="0"/>
              </a:spcAft>
              <a:buNone/>
            </a:pPr>
            <a:r>
              <a:rPr b="1" lang="en-GB" sz="3600">
                <a:solidFill>
                  <a:srgbClr val="D3D3D3"/>
                </a:solidFill>
                <a:latin typeface="Calibri"/>
                <a:ea typeface="Calibri"/>
                <a:cs typeface="Calibri"/>
                <a:sym typeface="Calibri"/>
              </a:rPr>
              <a:t>05</a:t>
            </a:r>
            <a:endParaRPr b="1" sz="3600">
              <a:solidFill>
                <a:srgbClr val="D3D3D3"/>
              </a:solidFill>
              <a:latin typeface="Calibri"/>
              <a:ea typeface="Calibri"/>
              <a:cs typeface="Calibri"/>
              <a:sym typeface="Calibri"/>
            </a:endParaRPr>
          </a:p>
        </p:txBody>
      </p:sp>
      <p:sp>
        <p:nvSpPr>
          <p:cNvPr id="181" name="Shape 181"/>
          <p:cNvSpPr/>
          <p:nvPr/>
        </p:nvSpPr>
        <p:spPr>
          <a:xfrm>
            <a:off x="5409445" y="1664800"/>
            <a:ext cx="1910700" cy="1780800"/>
          </a:xfrm>
          <a:prstGeom prst="parallelogram">
            <a:avLst>
              <a:gd fmla="val 60791" name="adj"/>
            </a:avLst>
          </a:prstGeom>
          <a:solidFill>
            <a:srgbClr val="A2B969"/>
          </a:solidFill>
          <a:ln>
            <a:noFill/>
          </a:ln>
          <a:effectLst>
            <a:outerShdw blurRad="342900" rotWithShape="0" algn="bl" dir="5400000" dist="114300">
              <a:srgbClr val="000000">
                <a:alpha val="50000"/>
              </a:srgbClr>
            </a:outerShdw>
          </a:effectLst>
        </p:spPr>
        <p:txBody>
          <a:bodyPr anchorCtr="1" anchor="ctr" bIns="34275" lIns="68575" spcFirstLastPara="1" rIns="68575" wrap="square" tIns="34275">
            <a:noAutofit/>
          </a:bodyPr>
          <a:lstStyle/>
          <a:p>
            <a:pPr indent="0" lvl="0" marL="0" marR="0" rtl="0" algn="ctr">
              <a:spcBef>
                <a:spcPts val="0"/>
              </a:spcBef>
              <a:spcAft>
                <a:spcPts val="0"/>
              </a:spcAft>
              <a:buNone/>
            </a:pPr>
            <a:r>
              <a:rPr b="1" lang="en-GB" sz="3600">
                <a:solidFill>
                  <a:srgbClr val="3F3F3F"/>
                </a:solidFill>
                <a:latin typeface="Calibri"/>
                <a:ea typeface="Calibri"/>
                <a:cs typeface="Calibri"/>
                <a:sym typeface="Calibri"/>
              </a:rPr>
              <a:t>06</a:t>
            </a:r>
            <a:endParaRPr b="1" sz="3600">
              <a:solidFill>
                <a:srgbClr val="3F3F3F"/>
              </a:solidFill>
              <a:latin typeface="Calibri"/>
              <a:ea typeface="Calibri"/>
              <a:cs typeface="Calibri"/>
              <a:sym typeface="Calibri"/>
            </a:endParaRPr>
          </a:p>
        </p:txBody>
      </p:sp>
      <p:grpSp>
        <p:nvGrpSpPr>
          <p:cNvPr id="182" name="Shape 182"/>
          <p:cNvGrpSpPr/>
          <p:nvPr/>
        </p:nvGrpSpPr>
        <p:grpSpPr>
          <a:xfrm>
            <a:off x="111129" y="3484436"/>
            <a:ext cx="6245654" cy="967617"/>
            <a:chOff x="406072" y="4733419"/>
            <a:chExt cx="8327539" cy="1290156"/>
          </a:xfrm>
        </p:grpSpPr>
        <p:grpSp>
          <p:nvGrpSpPr>
            <p:cNvPr id="183" name="Shape 183"/>
            <p:cNvGrpSpPr/>
            <p:nvPr/>
          </p:nvGrpSpPr>
          <p:grpSpPr>
            <a:xfrm>
              <a:off x="406072" y="4733419"/>
              <a:ext cx="2547554" cy="1290156"/>
              <a:chOff x="8921977" y="1466725"/>
              <a:chExt cx="2937000" cy="1290156"/>
            </a:xfrm>
          </p:grpSpPr>
          <p:sp>
            <p:nvSpPr>
              <p:cNvPr id="184" name="Shape 184"/>
              <p:cNvSpPr txBox="1"/>
              <p:nvPr/>
            </p:nvSpPr>
            <p:spPr>
              <a:xfrm>
                <a:off x="8921977" y="1466725"/>
                <a:ext cx="2937000" cy="461700"/>
              </a:xfrm>
              <a:prstGeom prst="rect">
                <a:avLst/>
              </a:prstGeom>
              <a:noFill/>
              <a:ln>
                <a:noFill/>
              </a:ln>
              <a:effectLst>
                <a:outerShdw blurRad="342900" rotWithShape="0" algn="bl" dir="5400000" dist="114300">
                  <a:srgbClr val="000000">
                    <a:alpha val="50000"/>
                  </a:srgbClr>
                </a:outerShdw>
              </a:effectLst>
            </p:spPr>
            <p:txBody>
              <a:bodyPr anchorCtr="0" anchor="b" bIns="34275" lIns="0" spcFirstLastPara="1" rIns="0" wrap="square" tIns="34275">
                <a:noAutofit/>
              </a:bodyPr>
              <a:lstStyle/>
              <a:p>
                <a:pPr indent="0" lvl="0" marL="0" marR="0" rtl="0" algn="l">
                  <a:spcBef>
                    <a:spcPts val="0"/>
                  </a:spcBef>
                  <a:spcAft>
                    <a:spcPts val="0"/>
                  </a:spcAft>
                  <a:buNone/>
                </a:pPr>
                <a:r>
                  <a:rPr b="1" lang="en-GB" sz="1200">
                    <a:solidFill>
                      <a:srgbClr val="3A5C84"/>
                    </a:solidFill>
                    <a:latin typeface="Calibri"/>
                    <a:ea typeface="Calibri"/>
                    <a:cs typeface="Calibri"/>
                    <a:sym typeface="Calibri"/>
                  </a:rPr>
                  <a:t>01 - Quality Control</a:t>
                </a:r>
                <a:endParaRPr sz="1200"/>
              </a:p>
            </p:txBody>
          </p:sp>
          <p:sp>
            <p:nvSpPr>
              <p:cNvPr id="185" name="Shape 185"/>
              <p:cNvSpPr txBox="1"/>
              <p:nvPr/>
            </p:nvSpPr>
            <p:spPr>
              <a:xfrm>
                <a:off x="8929772" y="1925881"/>
                <a:ext cx="2929200" cy="831000"/>
              </a:xfrm>
              <a:prstGeom prst="rect">
                <a:avLst/>
              </a:prstGeom>
              <a:noFill/>
              <a:ln>
                <a:noFill/>
              </a:ln>
              <a:effectLst>
                <a:outerShdw blurRad="342900" rotWithShape="0" algn="bl" dir="5400000" dist="114300">
                  <a:srgbClr val="000000">
                    <a:alpha val="50000"/>
                  </a:srgbClr>
                </a:outerShdw>
              </a:effectLst>
            </p:spPr>
            <p:txBody>
              <a:bodyPr anchorCtr="0" anchor="t" bIns="34275" lIns="0" spcFirstLastPara="1" rIns="0" wrap="square" tIns="34275">
                <a:noAutofit/>
              </a:bodyPr>
              <a:lstStyle/>
              <a:p>
                <a:pPr indent="0" lvl="0" marL="0" marR="0" rtl="0" algn="just">
                  <a:lnSpc>
                    <a:spcPct val="100000"/>
                  </a:lnSpc>
                  <a:spcBef>
                    <a:spcPts val="0"/>
                  </a:spcBef>
                  <a:spcAft>
                    <a:spcPts val="0"/>
                  </a:spcAft>
                  <a:buNone/>
                </a:pPr>
                <a:r>
                  <a:rPr lang="en-GB" sz="800">
                    <a:solidFill>
                      <a:srgbClr val="063951"/>
                    </a:solidFill>
                    <a:latin typeface="Calibri"/>
                    <a:ea typeface="Calibri"/>
                    <a:cs typeface="Calibri"/>
                    <a:sym typeface="Calibri"/>
                  </a:rPr>
                  <a:t>FastQC aims to provide a simple way to do some quality control checks on raw sequence data coming from high throughput sequencing pipelines. It provides a modular set of analyses which you can use to give a quick impression of whether your data has any problems of which you should be aware before doing any further analysis.</a:t>
                </a:r>
                <a:endParaRPr sz="800">
                  <a:solidFill>
                    <a:srgbClr val="063951"/>
                  </a:solidFill>
                  <a:latin typeface="Calibri"/>
                  <a:ea typeface="Calibri"/>
                  <a:cs typeface="Calibri"/>
                  <a:sym typeface="Calibri"/>
                </a:endParaRPr>
              </a:p>
            </p:txBody>
          </p:sp>
        </p:grpSp>
        <p:grpSp>
          <p:nvGrpSpPr>
            <p:cNvPr id="186" name="Shape 186"/>
            <p:cNvGrpSpPr/>
            <p:nvPr/>
          </p:nvGrpSpPr>
          <p:grpSpPr>
            <a:xfrm>
              <a:off x="3296065" y="4733419"/>
              <a:ext cx="2547554" cy="1290156"/>
              <a:chOff x="8921977" y="1466725"/>
              <a:chExt cx="2937000" cy="1290156"/>
            </a:xfrm>
          </p:grpSpPr>
          <p:sp>
            <p:nvSpPr>
              <p:cNvPr id="187" name="Shape 187"/>
              <p:cNvSpPr txBox="1"/>
              <p:nvPr/>
            </p:nvSpPr>
            <p:spPr>
              <a:xfrm>
                <a:off x="8921977" y="1466725"/>
                <a:ext cx="2937000" cy="461700"/>
              </a:xfrm>
              <a:prstGeom prst="rect">
                <a:avLst/>
              </a:prstGeom>
              <a:noFill/>
              <a:ln>
                <a:noFill/>
              </a:ln>
              <a:effectLst>
                <a:outerShdw blurRad="342900" rotWithShape="0" algn="bl" dir="5400000" dist="114300">
                  <a:srgbClr val="000000">
                    <a:alpha val="50000"/>
                  </a:srgbClr>
                </a:outerShdw>
              </a:effectLst>
            </p:spPr>
            <p:txBody>
              <a:bodyPr anchorCtr="0" anchor="b" bIns="34275" lIns="0" spcFirstLastPara="1" rIns="0" wrap="square" tIns="34275">
                <a:noAutofit/>
              </a:bodyPr>
              <a:lstStyle/>
              <a:p>
                <a:pPr indent="0" lvl="0" marL="0" marR="0" rtl="0" algn="l">
                  <a:spcBef>
                    <a:spcPts val="0"/>
                  </a:spcBef>
                  <a:spcAft>
                    <a:spcPts val="0"/>
                  </a:spcAft>
                  <a:buNone/>
                </a:pPr>
                <a:r>
                  <a:rPr b="1" lang="en-GB" sz="1200">
                    <a:solidFill>
                      <a:srgbClr val="4CC1EF"/>
                    </a:solidFill>
                    <a:latin typeface="Calibri"/>
                    <a:ea typeface="Calibri"/>
                    <a:cs typeface="Calibri"/>
                    <a:sym typeface="Calibri"/>
                  </a:rPr>
                  <a:t>03 - Sorting &amp; Alignment</a:t>
                </a:r>
                <a:endParaRPr sz="1200"/>
              </a:p>
            </p:txBody>
          </p:sp>
          <p:sp>
            <p:nvSpPr>
              <p:cNvPr id="188" name="Shape 188"/>
              <p:cNvSpPr txBox="1"/>
              <p:nvPr/>
            </p:nvSpPr>
            <p:spPr>
              <a:xfrm>
                <a:off x="8929772" y="1925881"/>
                <a:ext cx="2929200" cy="831000"/>
              </a:xfrm>
              <a:prstGeom prst="rect">
                <a:avLst/>
              </a:prstGeom>
              <a:noFill/>
              <a:ln>
                <a:noFill/>
              </a:ln>
              <a:effectLst>
                <a:outerShdw blurRad="342900" rotWithShape="0" algn="bl" dir="5400000" dist="114300">
                  <a:srgbClr val="000000">
                    <a:alpha val="50000"/>
                  </a:srgbClr>
                </a:outerShdw>
              </a:effectLst>
            </p:spPr>
            <p:txBody>
              <a:bodyPr anchorCtr="0" anchor="t" bIns="34275" lIns="0" spcFirstLastPara="1" rIns="0" wrap="square" tIns="34275">
                <a:noAutofit/>
              </a:bodyPr>
              <a:lstStyle/>
              <a:p>
                <a:pPr indent="0" lvl="0" marL="0" marR="0" rtl="0" algn="just">
                  <a:spcBef>
                    <a:spcPts val="0"/>
                  </a:spcBef>
                  <a:spcAft>
                    <a:spcPts val="0"/>
                  </a:spcAft>
                  <a:buNone/>
                </a:pPr>
                <a:r>
                  <a:rPr b="1" lang="en-GB" sz="900">
                    <a:solidFill>
                      <a:srgbClr val="7ECEFD"/>
                    </a:solidFill>
                    <a:latin typeface="Calibri"/>
                    <a:ea typeface="Calibri"/>
                    <a:cs typeface="Calibri"/>
                    <a:sym typeface="Calibri"/>
                  </a:rPr>
                  <a:t>For each of the short reads in the FASTQ file, a corresponding location in the reference sequence (or that no such region exists) needs to be determined. This is achieved by comparing the sequence of the read to that of the reference sequence. (e.g h37rv)</a:t>
                </a:r>
                <a:endParaRPr b="1" sz="900">
                  <a:solidFill>
                    <a:srgbClr val="7ECEFD"/>
                  </a:solidFill>
                  <a:latin typeface="Calibri"/>
                  <a:ea typeface="Calibri"/>
                  <a:cs typeface="Calibri"/>
                  <a:sym typeface="Calibri"/>
                </a:endParaRPr>
              </a:p>
            </p:txBody>
          </p:sp>
        </p:grpSp>
        <p:grpSp>
          <p:nvGrpSpPr>
            <p:cNvPr id="189" name="Shape 189"/>
            <p:cNvGrpSpPr/>
            <p:nvPr/>
          </p:nvGrpSpPr>
          <p:grpSpPr>
            <a:xfrm>
              <a:off x="6186058" y="4733419"/>
              <a:ext cx="2547554" cy="1290156"/>
              <a:chOff x="8921977" y="1466725"/>
              <a:chExt cx="2937000" cy="1290156"/>
            </a:xfrm>
          </p:grpSpPr>
          <p:sp>
            <p:nvSpPr>
              <p:cNvPr id="190" name="Shape 190"/>
              <p:cNvSpPr txBox="1"/>
              <p:nvPr/>
            </p:nvSpPr>
            <p:spPr>
              <a:xfrm>
                <a:off x="8921977" y="1466725"/>
                <a:ext cx="2937000" cy="461700"/>
              </a:xfrm>
              <a:prstGeom prst="rect">
                <a:avLst/>
              </a:prstGeom>
              <a:noFill/>
              <a:ln>
                <a:noFill/>
              </a:ln>
              <a:effectLst>
                <a:outerShdw blurRad="342900" rotWithShape="0" algn="bl" dir="5400000" dist="114300">
                  <a:srgbClr val="000000">
                    <a:alpha val="50000"/>
                  </a:srgbClr>
                </a:outerShdw>
              </a:effectLst>
            </p:spPr>
            <p:txBody>
              <a:bodyPr anchorCtr="0" anchor="b" bIns="34275" lIns="0" spcFirstLastPara="1" rIns="0" wrap="square" tIns="34275">
                <a:noAutofit/>
              </a:bodyPr>
              <a:lstStyle/>
              <a:p>
                <a:pPr indent="0" lvl="0" marL="0" marR="0" rtl="0" algn="l">
                  <a:spcBef>
                    <a:spcPts val="0"/>
                  </a:spcBef>
                  <a:spcAft>
                    <a:spcPts val="0"/>
                  </a:spcAft>
                  <a:buNone/>
                </a:pPr>
                <a:r>
                  <a:rPr b="1" lang="en-GB" sz="1200">
                    <a:solidFill>
                      <a:srgbClr val="C13018"/>
                    </a:solidFill>
                    <a:latin typeface="Calibri"/>
                    <a:ea typeface="Calibri"/>
                    <a:cs typeface="Calibri"/>
                    <a:sym typeface="Calibri"/>
                  </a:rPr>
                  <a:t>05 - Mapping</a:t>
                </a:r>
                <a:endParaRPr sz="1200"/>
              </a:p>
            </p:txBody>
          </p:sp>
          <p:sp>
            <p:nvSpPr>
              <p:cNvPr id="191" name="Shape 191"/>
              <p:cNvSpPr txBox="1"/>
              <p:nvPr/>
            </p:nvSpPr>
            <p:spPr>
              <a:xfrm>
                <a:off x="8929772" y="1925881"/>
                <a:ext cx="2929200" cy="831000"/>
              </a:xfrm>
              <a:prstGeom prst="rect">
                <a:avLst/>
              </a:prstGeom>
              <a:noFill/>
              <a:ln>
                <a:noFill/>
              </a:ln>
              <a:effectLst>
                <a:outerShdw blurRad="342900" rotWithShape="0" algn="bl" dir="5400000" dist="114300">
                  <a:srgbClr val="000000">
                    <a:alpha val="50000"/>
                  </a:srgbClr>
                </a:outerShdw>
              </a:effectLst>
            </p:spPr>
            <p:txBody>
              <a:bodyPr anchorCtr="0" anchor="t" bIns="34275" lIns="0" spcFirstLastPara="1" rIns="0" wrap="square" tIns="34275">
                <a:noAutofit/>
              </a:bodyPr>
              <a:lstStyle/>
              <a:p>
                <a:pPr indent="0" lvl="0" marL="0" marR="0" rtl="0" algn="just">
                  <a:spcBef>
                    <a:spcPts val="0"/>
                  </a:spcBef>
                  <a:spcAft>
                    <a:spcPts val="0"/>
                  </a:spcAft>
                  <a:buNone/>
                </a:pPr>
                <a:r>
                  <a:rPr lang="en-GB" sz="900">
                    <a:solidFill>
                      <a:srgbClr val="C13018"/>
                    </a:solidFill>
                    <a:latin typeface="Calibri"/>
                    <a:ea typeface="Calibri"/>
                    <a:cs typeface="Calibri"/>
                    <a:sym typeface="Calibri"/>
                  </a:rPr>
                  <a:t>Focus on “placing” (mapping) the reads, not aligning them. Focus on speed</a:t>
                </a:r>
                <a:endParaRPr sz="900">
                  <a:solidFill>
                    <a:srgbClr val="C13018"/>
                  </a:solidFill>
                  <a:latin typeface="Calibri"/>
                  <a:ea typeface="Calibri"/>
                  <a:cs typeface="Calibri"/>
                  <a:sym typeface="Calibri"/>
                </a:endParaRPr>
              </a:p>
            </p:txBody>
          </p:sp>
        </p:grpSp>
      </p:grpSp>
      <p:grpSp>
        <p:nvGrpSpPr>
          <p:cNvPr id="192" name="Shape 192"/>
          <p:cNvGrpSpPr/>
          <p:nvPr/>
        </p:nvGrpSpPr>
        <p:grpSpPr>
          <a:xfrm>
            <a:off x="1926129" y="600703"/>
            <a:ext cx="6245654" cy="967622"/>
            <a:chOff x="3299706" y="811575"/>
            <a:chExt cx="8327539" cy="1290163"/>
          </a:xfrm>
        </p:grpSpPr>
        <p:grpSp>
          <p:nvGrpSpPr>
            <p:cNvPr id="193" name="Shape 193"/>
            <p:cNvGrpSpPr/>
            <p:nvPr/>
          </p:nvGrpSpPr>
          <p:grpSpPr>
            <a:xfrm>
              <a:off x="3299706" y="811575"/>
              <a:ext cx="2547554" cy="1290156"/>
              <a:chOff x="8921977" y="1466725"/>
              <a:chExt cx="2937000" cy="1290156"/>
            </a:xfrm>
          </p:grpSpPr>
          <p:sp>
            <p:nvSpPr>
              <p:cNvPr id="194" name="Shape 194"/>
              <p:cNvSpPr txBox="1"/>
              <p:nvPr/>
            </p:nvSpPr>
            <p:spPr>
              <a:xfrm>
                <a:off x="8921977" y="1466725"/>
                <a:ext cx="2937000" cy="461700"/>
              </a:xfrm>
              <a:prstGeom prst="rect">
                <a:avLst/>
              </a:prstGeom>
              <a:noFill/>
              <a:ln>
                <a:noFill/>
              </a:ln>
              <a:effectLst>
                <a:outerShdw blurRad="342900" rotWithShape="0" algn="bl" dir="5400000" dist="114300">
                  <a:srgbClr val="000000">
                    <a:alpha val="50000"/>
                  </a:srgbClr>
                </a:outerShdw>
              </a:effectLst>
            </p:spPr>
            <p:txBody>
              <a:bodyPr anchorCtr="0" anchor="b" bIns="34275" lIns="0" spcFirstLastPara="1" rIns="0" wrap="square" tIns="34275">
                <a:noAutofit/>
              </a:bodyPr>
              <a:lstStyle/>
              <a:p>
                <a:pPr indent="0" lvl="0" marL="0" marR="0" rtl="0" algn="l">
                  <a:spcBef>
                    <a:spcPts val="0"/>
                  </a:spcBef>
                  <a:spcAft>
                    <a:spcPts val="0"/>
                  </a:spcAft>
                  <a:buNone/>
                </a:pPr>
                <a:r>
                  <a:rPr b="1" lang="en-GB" sz="1200">
                    <a:solidFill>
                      <a:srgbClr val="F7931F"/>
                    </a:solidFill>
                    <a:latin typeface="Calibri"/>
                    <a:ea typeface="Calibri"/>
                    <a:cs typeface="Calibri"/>
                    <a:sym typeface="Calibri"/>
                  </a:rPr>
                  <a:t>02 - Trimming</a:t>
                </a:r>
                <a:endParaRPr sz="1200"/>
              </a:p>
            </p:txBody>
          </p:sp>
          <p:sp>
            <p:nvSpPr>
              <p:cNvPr id="195" name="Shape 195"/>
              <p:cNvSpPr txBox="1"/>
              <p:nvPr/>
            </p:nvSpPr>
            <p:spPr>
              <a:xfrm>
                <a:off x="8929772" y="1925881"/>
                <a:ext cx="2929200" cy="831000"/>
              </a:xfrm>
              <a:prstGeom prst="rect">
                <a:avLst/>
              </a:prstGeom>
              <a:noFill/>
              <a:ln>
                <a:noFill/>
              </a:ln>
              <a:effectLst>
                <a:outerShdw blurRad="342900" rotWithShape="0" algn="bl" dir="5400000" dist="114300">
                  <a:srgbClr val="000000">
                    <a:alpha val="50000"/>
                  </a:srgbClr>
                </a:outerShdw>
              </a:effectLst>
            </p:spPr>
            <p:txBody>
              <a:bodyPr anchorCtr="0" anchor="t" bIns="34275" lIns="0" spcFirstLastPara="1" rIns="0" wrap="square" tIns="34275">
                <a:noAutofit/>
              </a:bodyPr>
              <a:lstStyle/>
              <a:p>
                <a:pPr indent="0" lvl="0" marL="0" marR="0" rtl="0" algn="just">
                  <a:spcBef>
                    <a:spcPts val="0"/>
                  </a:spcBef>
                  <a:spcAft>
                    <a:spcPts val="0"/>
                  </a:spcAft>
                  <a:buNone/>
                </a:pPr>
                <a:r>
                  <a:rPr lang="en-GB" sz="900">
                    <a:solidFill>
                      <a:srgbClr val="FF9715"/>
                    </a:solidFill>
                    <a:latin typeface="Calibri"/>
                    <a:ea typeface="Calibri"/>
                    <a:cs typeface="Calibri"/>
                    <a:sym typeface="Calibri"/>
                  </a:rPr>
                  <a:t>Bases at the ends of reads tend to have lower quality. There is a number of steps we can take to mitigate the effect of low quality bases. One is dynamically trim the reads</a:t>
                </a:r>
                <a:endParaRPr sz="900">
                  <a:solidFill>
                    <a:srgbClr val="FF9715"/>
                  </a:solidFill>
                  <a:latin typeface="Calibri"/>
                  <a:ea typeface="Calibri"/>
                  <a:cs typeface="Calibri"/>
                  <a:sym typeface="Calibri"/>
                </a:endParaRPr>
              </a:p>
            </p:txBody>
          </p:sp>
        </p:grpSp>
        <p:grpSp>
          <p:nvGrpSpPr>
            <p:cNvPr id="196" name="Shape 196"/>
            <p:cNvGrpSpPr/>
            <p:nvPr/>
          </p:nvGrpSpPr>
          <p:grpSpPr>
            <a:xfrm>
              <a:off x="6189698" y="811575"/>
              <a:ext cx="2663616" cy="1290163"/>
              <a:chOff x="8921977" y="1466725"/>
              <a:chExt cx="3070804" cy="1290163"/>
            </a:xfrm>
          </p:grpSpPr>
          <p:sp>
            <p:nvSpPr>
              <p:cNvPr id="197" name="Shape 197"/>
              <p:cNvSpPr txBox="1"/>
              <p:nvPr/>
            </p:nvSpPr>
            <p:spPr>
              <a:xfrm>
                <a:off x="8921977" y="1466725"/>
                <a:ext cx="2937000" cy="461700"/>
              </a:xfrm>
              <a:prstGeom prst="rect">
                <a:avLst/>
              </a:prstGeom>
              <a:noFill/>
              <a:ln>
                <a:noFill/>
              </a:ln>
              <a:effectLst>
                <a:outerShdw blurRad="342900" rotWithShape="0" algn="bl" dir="5400000" dist="114300">
                  <a:srgbClr val="000000">
                    <a:alpha val="50000"/>
                  </a:srgbClr>
                </a:outerShdw>
              </a:effectLst>
            </p:spPr>
            <p:txBody>
              <a:bodyPr anchorCtr="0" anchor="b" bIns="34275" lIns="0" spcFirstLastPara="1" rIns="0" wrap="square" tIns="34275">
                <a:noAutofit/>
              </a:bodyPr>
              <a:lstStyle/>
              <a:p>
                <a:pPr indent="0" lvl="0" marL="0" marR="0" rtl="0" algn="l">
                  <a:spcBef>
                    <a:spcPts val="0"/>
                  </a:spcBef>
                  <a:spcAft>
                    <a:spcPts val="0"/>
                  </a:spcAft>
                  <a:buNone/>
                </a:pPr>
                <a:r>
                  <a:rPr b="1" lang="en-GB" sz="1200">
                    <a:solidFill>
                      <a:srgbClr val="F8B100"/>
                    </a:solidFill>
                    <a:latin typeface="Calibri"/>
                    <a:ea typeface="Calibri"/>
                    <a:cs typeface="Calibri"/>
                    <a:sym typeface="Calibri"/>
                  </a:rPr>
                  <a:t>04 - Remove Duplicates</a:t>
                </a:r>
                <a:endParaRPr sz="1200"/>
              </a:p>
            </p:txBody>
          </p:sp>
          <p:sp>
            <p:nvSpPr>
              <p:cNvPr id="198" name="Shape 198"/>
              <p:cNvSpPr txBox="1"/>
              <p:nvPr/>
            </p:nvSpPr>
            <p:spPr>
              <a:xfrm>
                <a:off x="8929782" y="1925888"/>
                <a:ext cx="3063000" cy="831000"/>
              </a:xfrm>
              <a:prstGeom prst="rect">
                <a:avLst/>
              </a:prstGeom>
              <a:noFill/>
              <a:ln>
                <a:noFill/>
              </a:ln>
              <a:effectLst>
                <a:outerShdw blurRad="342900" rotWithShape="0" algn="bl" dir="5400000" dist="114300">
                  <a:srgbClr val="000000">
                    <a:alpha val="50000"/>
                  </a:srgbClr>
                </a:outerShdw>
              </a:effectLst>
            </p:spPr>
            <p:txBody>
              <a:bodyPr anchorCtr="0" anchor="t" bIns="34275" lIns="0" spcFirstLastPara="1" rIns="0" wrap="square" tIns="34275">
                <a:noAutofit/>
              </a:bodyPr>
              <a:lstStyle/>
              <a:p>
                <a:pPr indent="0" lvl="0" marL="0" marR="0" rtl="0" algn="just">
                  <a:lnSpc>
                    <a:spcPct val="100000"/>
                  </a:lnSpc>
                  <a:spcBef>
                    <a:spcPts val="0"/>
                  </a:spcBef>
                  <a:spcAft>
                    <a:spcPts val="0"/>
                  </a:spcAft>
                  <a:buNone/>
                </a:pPr>
                <a:r>
                  <a:rPr b="1" lang="en-GB" sz="900">
                    <a:solidFill>
                      <a:srgbClr val="EBCB38"/>
                    </a:solidFill>
                    <a:latin typeface="Calibri"/>
                    <a:ea typeface="Calibri"/>
                    <a:cs typeface="Calibri"/>
                    <a:sym typeface="Calibri"/>
                  </a:rPr>
                  <a:t>If you see in your bam file, that reads are piling up with same start end end coordinates, these may be pcr duplicates, which should be removed/flagged in your bam files</a:t>
                </a:r>
                <a:endParaRPr b="1" sz="900">
                  <a:solidFill>
                    <a:srgbClr val="EBCB38"/>
                  </a:solidFill>
                  <a:latin typeface="Calibri"/>
                  <a:ea typeface="Calibri"/>
                  <a:cs typeface="Calibri"/>
                  <a:sym typeface="Calibri"/>
                </a:endParaRPr>
              </a:p>
            </p:txBody>
          </p:sp>
        </p:grpSp>
        <p:grpSp>
          <p:nvGrpSpPr>
            <p:cNvPr id="199" name="Shape 199"/>
            <p:cNvGrpSpPr/>
            <p:nvPr/>
          </p:nvGrpSpPr>
          <p:grpSpPr>
            <a:xfrm>
              <a:off x="9079691" y="811575"/>
              <a:ext cx="2547554" cy="1290156"/>
              <a:chOff x="8921977" y="1466725"/>
              <a:chExt cx="2937000" cy="1290156"/>
            </a:xfrm>
          </p:grpSpPr>
          <p:sp>
            <p:nvSpPr>
              <p:cNvPr id="200" name="Shape 200"/>
              <p:cNvSpPr txBox="1"/>
              <p:nvPr/>
            </p:nvSpPr>
            <p:spPr>
              <a:xfrm>
                <a:off x="8921977" y="1466725"/>
                <a:ext cx="2937000" cy="461700"/>
              </a:xfrm>
              <a:prstGeom prst="rect">
                <a:avLst/>
              </a:prstGeom>
              <a:noFill/>
              <a:ln>
                <a:noFill/>
              </a:ln>
              <a:effectLst>
                <a:outerShdw blurRad="342900" rotWithShape="0" algn="bl" dir="5400000" dist="114300">
                  <a:srgbClr val="000000">
                    <a:alpha val="50000"/>
                  </a:srgbClr>
                </a:outerShdw>
              </a:effectLst>
            </p:spPr>
            <p:txBody>
              <a:bodyPr anchorCtr="0" anchor="b" bIns="34275" lIns="0" spcFirstLastPara="1" rIns="0" wrap="square" tIns="34275">
                <a:noAutofit/>
              </a:bodyPr>
              <a:lstStyle/>
              <a:p>
                <a:pPr indent="0" lvl="0" marL="0" marR="0" rtl="0" algn="l">
                  <a:spcBef>
                    <a:spcPts val="0"/>
                  </a:spcBef>
                  <a:spcAft>
                    <a:spcPts val="0"/>
                  </a:spcAft>
                  <a:buNone/>
                </a:pPr>
                <a:r>
                  <a:rPr b="1" lang="en-GB" sz="1200">
                    <a:solidFill>
                      <a:srgbClr val="A2B969"/>
                    </a:solidFill>
                    <a:latin typeface="Calibri"/>
                    <a:ea typeface="Calibri"/>
                    <a:cs typeface="Calibri"/>
                    <a:sym typeface="Calibri"/>
                  </a:rPr>
                  <a:t>06 - Variant Calling</a:t>
                </a:r>
                <a:endParaRPr sz="1200"/>
              </a:p>
            </p:txBody>
          </p:sp>
          <p:sp>
            <p:nvSpPr>
              <p:cNvPr id="201" name="Shape 201"/>
              <p:cNvSpPr txBox="1"/>
              <p:nvPr/>
            </p:nvSpPr>
            <p:spPr>
              <a:xfrm>
                <a:off x="8929772" y="1925881"/>
                <a:ext cx="2929200" cy="831000"/>
              </a:xfrm>
              <a:prstGeom prst="rect">
                <a:avLst/>
              </a:prstGeom>
              <a:noFill/>
              <a:ln>
                <a:noFill/>
              </a:ln>
              <a:effectLst>
                <a:outerShdw blurRad="342900" rotWithShape="0" algn="bl" dir="5400000" dist="114300">
                  <a:srgbClr val="000000">
                    <a:alpha val="50000"/>
                  </a:srgbClr>
                </a:outerShdw>
              </a:effectLst>
            </p:spPr>
            <p:txBody>
              <a:bodyPr anchorCtr="0" anchor="t" bIns="34275" lIns="0" spcFirstLastPara="1" rIns="0" wrap="square" tIns="34275">
                <a:noAutofit/>
              </a:bodyPr>
              <a:lstStyle/>
              <a:p>
                <a:pPr indent="0" lvl="0" marL="0" marR="0" rtl="0" algn="just">
                  <a:spcBef>
                    <a:spcPts val="0"/>
                  </a:spcBef>
                  <a:spcAft>
                    <a:spcPts val="0"/>
                  </a:spcAft>
                  <a:buNone/>
                </a:pPr>
                <a:r>
                  <a:rPr b="1" lang="en-GB" sz="900">
                    <a:solidFill>
                      <a:srgbClr val="A2B969"/>
                    </a:solidFill>
                    <a:latin typeface="Calibri"/>
                    <a:ea typeface="Calibri"/>
                    <a:cs typeface="Calibri"/>
                    <a:sym typeface="Calibri"/>
                  </a:rPr>
                  <a:t>Variant calling is the process by which we identify variants from sequence data</a:t>
                </a:r>
                <a:endParaRPr sz="900">
                  <a:solidFill>
                    <a:srgbClr val="A2B969"/>
                  </a:solidFill>
                  <a:latin typeface="Calibri"/>
                  <a:ea typeface="Calibri"/>
                  <a:cs typeface="Calibri"/>
                  <a:sym typeface="Calibri"/>
                </a:endParaRPr>
              </a:p>
            </p:txBody>
          </p:sp>
        </p:grpSp>
      </p:grpSp>
      <p:sp>
        <p:nvSpPr>
          <p:cNvPr id="202" name="Shape 202"/>
          <p:cNvSpPr/>
          <p:nvPr/>
        </p:nvSpPr>
        <p:spPr>
          <a:xfrm>
            <a:off x="6431745" y="1664800"/>
            <a:ext cx="1910700" cy="1780800"/>
          </a:xfrm>
          <a:prstGeom prst="parallelogram">
            <a:avLst>
              <a:gd fmla="val 60791" name="adj"/>
            </a:avLst>
          </a:prstGeom>
          <a:solidFill>
            <a:srgbClr val="2185C5"/>
          </a:solidFill>
          <a:ln>
            <a:noFill/>
          </a:ln>
          <a:effectLst>
            <a:outerShdw blurRad="342900" rotWithShape="0" algn="bl" dir="5400000" dist="114300">
              <a:srgbClr val="000000">
                <a:alpha val="50000"/>
              </a:srgbClr>
            </a:outerShdw>
          </a:effectLst>
        </p:spPr>
        <p:txBody>
          <a:bodyPr anchorCtr="1" anchor="ctr" bIns="34275" lIns="68575" spcFirstLastPara="1" rIns="68575" wrap="square" tIns="34275">
            <a:noAutofit/>
          </a:bodyPr>
          <a:lstStyle/>
          <a:p>
            <a:pPr indent="0" lvl="0" marL="0" marR="0" rtl="0" algn="ctr">
              <a:spcBef>
                <a:spcPts val="0"/>
              </a:spcBef>
              <a:spcAft>
                <a:spcPts val="0"/>
              </a:spcAft>
              <a:buNone/>
            </a:pPr>
            <a:r>
              <a:rPr b="1" lang="en-GB" sz="3600">
                <a:solidFill>
                  <a:srgbClr val="FFFFFF"/>
                </a:solidFill>
                <a:latin typeface="Calibri"/>
                <a:ea typeface="Calibri"/>
                <a:cs typeface="Calibri"/>
                <a:sym typeface="Calibri"/>
              </a:rPr>
              <a:t>07</a:t>
            </a:r>
            <a:endParaRPr b="1" sz="3600">
              <a:solidFill>
                <a:srgbClr val="FFFFFF"/>
              </a:solidFill>
              <a:latin typeface="Calibri"/>
              <a:ea typeface="Calibri"/>
              <a:cs typeface="Calibri"/>
              <a:sym typeface="Calibri"/>
            </a:endParaRPr>
          </a:p>
        </p:txBody>
      </p:sp>
      <p:grpSp>
        <p:nvGrpSpPr>
          <p:cNvPr id="203" name="Shape 203"/>
          <p:cNvGrpSpPr/>
          <p:nvPr/>
        </p:nvGrpSpPr>
        <p:grpSpPr>
          <a:xfrm>
            <a:off x="6573922" y="3476236"/>
            <a:ext cx="1910518" cy="967617"/>
            <a:chOff x="8921977" y="1466725"/>
            <a:chExt cx="2937000" cy="1290156"/>
          </a:xfrm>
        </p:grpSpPr>
        <p:sp>
          <p:nvSpPr>
            <p:cNvPr id="204" name="Shape 204"/>
            <p:cNvSpPr txBox="1"/>
            <p:nvPr/>
          </p:nvSpPr>
          <p:spPr>
            <a:xfrm>
              <a:off x="8921977" y="1466725"/>
              <a:ext cx="2937000" cy="461700"/>
            </a:xfrm>
            <a:prstGeom prst="rect">
              <a:avLst/>
            </a:prstGeom>
            <a:noFill/>
            <a:ln>
              <a:noFill/>
            </a:ln>
            <a:effectLst>
              <a:outerShdw blurRad="342900" rotWithShape="0" algn="bl" dir="5400000" dist="114300">
                <a:srgbClr val="000000">
                  <a:alpha val="50000"/>
                </a:srgbClr>
              </a:outerShdw>
            </a:effectLst>
          </p:spPr>
          <p:txBody>
            <a:bodyPr anchorCtr="0" anchor="b" bIns="34275" lIns="0" spcFirstLastPara="1" rIns="0" wrap="square" tIns="34275">
              <a:noAutofit/>
            </a:bodyPr>
            <a:lstStyle/>
            <a:p>
              <a:pPr indent="0" lvl="0" marL="0" marR="0" rtl="0" algn="l">
                <a:spcBef>
                  <a:spcPts val="0"/>
                </a:spcBef>
                <a:spcAft>
                  <a:spcPts val="0"/>
                </a:spcAft>
                <a:buNone/>
              </a:pPr>
              <a:r>
                <a:rPr b="1" lang="en-GB" sz="1200">
                  <a:solidFill>
                    <a:srgbClr val="2185C5"/>
                  </a:solidFill>
                  <a:latin typeface="Calibri"/>
                  <a:ea typeface="Calibri"/>
                  <a:cs typeface="Calibri"/>
                  <a:sym typeface="Calibri"/>
                </a:rPr>
                <a:t>07 - Annotation</a:t>
              </a:r>
              <a:endParaRPr sz="1200">
                <a:solidFill>
                  <a:srgbClr val="2185C5"/>
                </a:solidFill>
              </a:endParaRPr>
            </a:p>
          </p:txBody>
        </p:sp>
        <p:sp>
          <p:nvSpPr>
            <p:cNvPr id="205" name="Shape 205"/>
            <p:cNvSpPr txBox="1"/>
            <p:nvPr/>
          </p:nvSpPr>
          <p:spPr>
            <a:xfrm>
              <a:off x="8929772" y="1925881"/>
              <a:ext cx="2929200" cy="831000"/>
            </a:xfrm>
            <a:prstGeom prst="rect">
              <a:avLst/>
            </a:prstGeom>
            <a:noFill/>
            <a:ln>
              <a:noFill/>
            </a:ln>
            <a:effectLst>
              <a:outerShdw blurRad="342900" rotWithShape="0" algn="bl" dir="5400000" dist="114300">
                <a:srgbClr val="000000">
                  <a:alpha val="50000"/>
                </a:srgbClr>
              </a:outerShdw>
            </a:effectLst>
          </p:spPr>
          <p:txBody>
            <a:bodyPr anchorCtr="0" anchor="t" bIns="34275" lIns="0" spcFirstLastPara="1" rIns="0" wrap="square" tIns="34275">
              <a:noAutofit/>
            </a:bodyPr>
            <a:lstStyle/>
            <a:p>
              <a:pPr indent="0" lvl="0" marL="0" marR="0" rtl="0" algn="just">
                <a:spcBef>
                  <a:spcPts val="0"/>
                </a:spcBef>
                <a:spcAft>
                  <a:spcPts val="0"/>
                </a:spcAft>
                <a:buNone/>
              </a:pPr>
              <a:r>
                <a:rPr lang="en-GB" sz="900">
                  <a:solidFill>
                    <a:srgbClr val="2185C5"/>
                  </a:solidFill>
                  <a:latin typeface="Calibri"/>
                  <a:ea typeface="Calibri"/>
                  <a:cs typeface="Calibri"/>
                  <a:sym typeface="Calibri"/>
                </a:rPr>
                <a:t>DNA annotation or genome annotation is the process of identifying the locations of genes and all of the coding regions in a genome and determining what those genes do. An annotation (irrespective of the context) is a note added by way of explanation or commentary.</a:t>
              </a:r>
              <a:endParaRPr sz="900">
                <a:solidFill>
                  <a:srgbClr val="2185C5"/>
                </a:solidFill>
                <a:latin typeface="Calibri"/>
                <a:ea typeface="Calibri"/>
                <a:cs typeface="Calibri"/>
                <a:sym typeface="Calibri"/>
              </a:endParaRPr>
            </a:p>
          </p:txBody>
        </p:sp>
      </p:grpSp>
      <p:pic>
        <p:nvPicPr>
          <p:cNvPr id="206" name="Shape 206"/>
          <p:cNvPicPr preferRelativeResize="0"/>
          <p:nvPr/>
        </p:nvPicPr>
        <p:blipFill>
          <a:blip r:embed="rId4">
            <a:alphaModFix amt="90000"/>
          </a:blip>
          <a:stretch>
            <a:fillRect/>
          </a:stretch>
        </p:blipFill>
        <p:spPr>
          <a:xfrm>
            <a:off x="4055150" y="4563926"/>
            <a:ext cx="654900" cy="519280"/>
          </a:xfrm>
          <a:prstGeom prst="rect">
            <a:avLst/>
          </a:prstGeom>
          <a:noFill/>
          <a:ln>
            <a:noFill/>
          </a:ln>
          <a:effectLst>
            <a:outerShdw blurRad="814388" rotWithShape="0" algn="bl" dir="5400000" dist="114300">
              <a:srgbClr val="000000">
                <a:alpha val="50000"/>
              </a:srgbClr>
            </a:outerShdw>
          </a:effectLst>
        </p:spPr>
      </p:pic>
      <p:pic>
        <p:nvPicPr>
          <p:cNvPr id="207" name="Shape 207"/>
          <p:cNvPicPr preferRelativeResize="0"/>
          <p:nvPr/>
        </p:nvPicPr>
        <p:blipFill>
          <a:blip r:embed="rId5">
            <a:alphaModFix amt="90000"/>
          </a:blip>
          <a:stretch>
            <a:fillRect/>
          </a:stretch>
        </p:blipFill>
        <p:spPr>
          <a:xfrm>
            <a:off x="8574882" y="4545475"/>
            <a:ext cx="442193" cy="519275"/>
          </a:xfrm>
          <a:prstGeom prst="rect">
            <a:avLst/>
          </a:prstGeom>
          <a:noFill/>
          <a:ln>
            <a:noFill/>
          </a:ln>
          <a:effectLst>
            <a:outerShdw blurRad="485775" rotWithShape="0" algn="bl" dir="5400000" dist="11430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Shape 212"/>
          <p:cNvSpPr txBox="1"/>
          <p:nvPr>
            <p:ph type="ctrTitle"/>
          </p:nvPr>
        </p:nvSpPr>
        <p:spPr>
          <a:xfrm>
            <a:off x="311700" y="360800"/>
            <a:ext cx="8520600" cy="4410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b="1" lang="en-GB" sz="2400">
                <a:latin typeface="Source Sans Pro"/>
                <a:ea typeface="Source Sans Pro"/>
                <a:cs typeface="Source Sans Pro"/>
                <a:sym typeface="Source Sans Pro"/>
              </a:rPr>
              <a:t>SANBI (BVC) Tool Choices</a:t>
            </a:r>
            <a:endParaRPr b="1" sz="2400">
              <a:latin typeface="Source Sans Pro"/>
              <a:ea typeface="Source Sans Pro"/>
              <a:cs typeface="Source Sans Pro"/>
              <a:sym typeface="Source Sans Pro"/>
            </a:endParaRPr>
          </a:p>
        </p:txBody>
      </p:sp>
      <p:grpSp>
        <p:nvGrpSpPr>
          <p:cNvPr id="213" name="Shape 213"/>
          <p:cNvGrpSpPr/>
          <p:nvPr/>
        </p:nvGrpSpPr>
        <p:grpSpPr>
          <a:xfrm>
            <a:off x="4028434" y="1065725"/>
            <a:ext cx="1457343" cy="3150833"/>
            <a:chOff x="497608" y="1388615"/>
            <a:chExt cx="3020400" cy="4669285"/>
          </a:xfrm>
        </p:grpSpPr>
        <p:sp>
          <p:nvSpPr>
            <p:cNvPr id="214" name="Shape 214"/>
            <p:cNvSpPr/>
            <p:nvPr/>
          </p:nvSpPr>
          <p:spPr>
            <a:xfrm>
              <a:off x="497608" y="1388615"/>
              <a:ext cx="3020400" cy="1570200"/>
            </a:xfrm>
            <a:prstGeom prst="rect">
              <a:avLst/>
            </a:prstGeom>
            <a:solidFill>
              <a:srgbClr val="00B09B"/>
            </a:solidFill>
            <a:ln>
              <a:noFill/>
            </a:ln>
            <a:effectLst>
              <a:outerShdw blurRad="428625" rotWithShape="0" algn="bl" dir="5400000" dist="104775">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200">
                  <a:solidFill>
                    <a:srgbClr val="FFFFFF"/>
                  </a:solidFill>
                  <a:latin typeface="Didact Gothic"/>
                  <a:ea typeface="Didact Gothic"/>
                  <a:cs typeface="Didact Gothic"/>
                  <a:sym typeface="Didact Gothic"/>
                </a:rPr>
                <a:t>REMOVE DUPLICATES</a:t>
              </a:r>
              <a:endParaRPr b="1" sz="1200">
                <a:latin typeface="Didact Gothic"/>
                <a:ea typeface="Didact Gothic"/>
                <a:cs typeface="Didact Gothic"/>
                <a:sym typeface="Didact Gothic"/>
              </a:endParaRPr>
            </a:p>
          </p:txBody>
        </p:sp>
        <p:sp>
          <p:nvSpPr>
            <p:cNvPr id="215" name="Shape 215"/>
            <p:cNvSpPr/>
            <p:nvPr/>
          </p:nvSpPr>
          <p:spPr>
            <a:xfrm>
              <a:off x="497608" y="2958796"/>
              <a:ext cx="3020400" cy="2946600"/>
            </a:xfrm>
            <a:prstGeom prst="rect">
              <a:avLst/>
            </a:prstGeom>
            <a:solidFill>
              <a:srgbClr val="FFFFFF"/>
            </a:solidFill>
            <a:ln>
              <a:noFill/>
            </a:ln>
            <a:effectLst>
              <a:outerShdw blurRad="428625" rotWithShape="0" algn="bl" dir="5400000" dist="104775">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216" name="Shape 216"/>
            <p:cNvSpPr/>
            <p:nvPr/>
          </p:nvSpPr>
          <p:spPr>
            <a:xfrm>
              <a:off x="497608" y="5905500"/>
              <a:ext cx="3020400" cy="152400"/>
            </a:xfrm>
            <a:prstGeom prst="rect">
              <a:avLst/>
            </a:prstGeom>
            <a:solidFill>
              <a:srgbClr val="00B09B"/>
            </a:solidFill>
            <a:ln>
              <a:noFill/>
            </a:ln>
            <a:effectLst>
              <a:outerShdw blurRad="428625" rotWithShape="0" algn="bl" dir="5400000" dist="104775">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grpSp>
      <p:grpSp>
        <p:nvGrpSpPr>
          <p:cNvPr id="217" name="Shape 217"/>
          <p:cNvGrpSpPr/>
          <p:nvPr/>
        </p:nvGrpSpPr>
        <p:grpSpPr>
          <a:xfrm>
            <a:off x="2557080" y="1065712"/>
            <a:ext cx="1417776" cy="3150833"/>
            <a:chOff x="497608" y="1388615"/>
            <a:chExt cx="3020400" cy="4669285"/>
          </a:xfrm>
        </p:grpSpPr>
        <p:sp>
          <p:nvSpPr>
            <p:cNvPr id="218" name="Shape 218"/>
            <p:cNvSpPr/>
            <p:nvPr/>
          </p:nvSpPr>
          <p:spPr>
            <a:xfrm>
              <a:off x="497608" y="1388615"/>
              <a:ext cx="3020400" cy="1570200"/>
            </a:xfrm>
            <a:prstGeom prst="rect">
              <a:avLst/>
            </a:prstGeom>
            <a:solidFill>
              <a:srgbClr val="EBCB38"/>
            </a:solidFill>
            <a:ln>
              <a:noFill/>
            </a:ln>
            <a:effectLst>
              <a:outerShdw blurRad="428625" rotWithShape="0" algn="bl" dir="5400000" dist="104775">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200">
                  <a:solidFill>
                    <a:srgbClr val="FFFFFF"/>
                  </a:solidFill>
                  <a:latin typeface="Didact Gothic"/>
                  <a:ea typeface="Didact Gothic"/>
                  <a:cs typeface="Didact Gothic"/>
                  <a:sym typeface="Didact Gothic"/>
                </a:rPr>
                <a:t>SORTING &amp; ALIGNMENT</a:t>
              </a:r>
              <a:endParaRPr b="1" sz="1200">
                <a:latin typeface="Didact Gothic"/>
                <a:ea typeface="Didact Gothic"/>
                <a:cs typeface="Didact Gothic"/>
                <a:sym typeface="Didact Gothic"/>
              </a:endParaRPr>
            </a:p>
          </p:txBody>
        </p:sp>
        <p:sp>
          <p:nvSpPr>
            <p:cNvPr id="219" name="Shape 219"/>
            <p:cNvSpPr/>
            <p:nvPr/>
          </p:nvSpPr>
          <p:spPr>
            <a:xfrm>
              <a:off x="497608" y="2958796"/>
              <a:ext cx="3020400" cy="2946600"/>
            </a:xfrm>
            <a:prstGeom prst="rect">
              <a:avLst/>
            </a:prstGeom>
            <a:solidFill>
              <a:srgbClr val="FFFFFF"/>
            </a:solidFill>
            <a:ln>
              <a:noFill/>
            </a:ln>
            <a:effectLst>
              <a:outerShdw blurRad="428625" rotWithShape="0" algn="bl" dir="5400000" dist="104775">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220" name="Shape 220"/>
            <p:cNvSpPr/>
            <p:nvPr/>
          </p:nvSpPr>
          <p:spPr>
            <a:xfrm>
              <a:off x="497608" y="5905500"/>
              <a:ext cx="3020400" cy="152400"/>
            </a:xfrm>
            <a:prstGeom prst="rect">
              <a:avLst/>
            </a:prstGeom>
            <a:solidFill>
              <a:srgbClr val="EBCB38"/>
            </a:solidFill>
            <a:ln>
              <a:noFill/>
            </a:ln>
            <a:effectLst>
              <a:outerShdw blurRad="428625" rotWithShape="0" algn="bl" dir="5400000" dist="104775">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grpSp>
      <p:grpSp>
        <p:nvGrpSpPr>
          <p:cNvPr id="221" name="Shape 221"/>
          <p:cNvGrpSpPr/>
          <p:nvPr/>
        </p:nvGrpSpPr>
        <p:grpSpPr>
          <a:xfrm>
            <a:off x="1232123" y="1065703"/>
            <a:ext cx="1306021" cy="3150833"/>
            <a:chOff x="497608" y="1388615"/>
            <a:chExt cx="3020400" cy="4669285"/>
          </a:xfrm>
        </p:grpSpPr>
        <p:sp>
          <p:nvSpPr>
            <p:cNvPr id="222" name="Shape 222"/>
            <p:cNvSpPr/>
            <p:nvPr/>
          </p:nvSpPr>
          <p:spPr>
            <a:xfrm>
              <a:off x="497608" y="1388615"/>
              <a:ext cx="3020400" cy="1570200"/>
            </a:xfrm>
            <a:prstGeom prst="rect">
              <a:avLst/>
            </a:prstGeom>
            <a:solidFill>
              <a:srgbClr val="0D95BC"/>
            </a:solidFill>
            <a:ln>
              <a:noFill/>
            </a:ln>
            <a:effectLst>
              <a:outerShdw blurRad="428625" rotWithShape="0" algn="bl" dir="5400000" dist="104775">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200">
                  <a:solidFill>
                    <a:srgbClr val="FFFFFF"/>
                  </a:solidFill>
                  <a:latin typeface="Didact Gothic"/>
                  <a:ea typeface="Didact Gothic"/>
                  <a:cs typeface="Didact Gothic"/>
                  <a:sym typeface="Didact Gothic"/>
                </a:rPr>
                <a:t>TRIMMING</a:t>
              </a:r>
              <a:endParaRPr b="1" sz="1200">
                <a:latin typeface="Didact Gothic"/>
                <a:ea typeface="Didact Gothic"/>
                <a:cs typeface="Didact Gothic"/>
                <a:sym typeface="Didact Gothic"/>
              </a:endParaRPr>
            </a:p>
          </p:txBody>
        </p:sp>
        <p:sp>
          <p:nvSpPr>
            <p:cNvPr id="223" name="Shape 223"/>
            <p:cNvSpPr/>
            <p:nvPr/>
          </p:nvSpPr>
          <p:spPr>
            <a:xfrm>
              <a:off x="497608" y="2958796"/>
              <a:ext cx="3020400" cy="2946600"/>
            </a:xfrm>
            <a:prstGeom prst="rect">
              <a:avLst/>
            </a:prstGeom>
            <a:solidFill>
              <a:srgbClr val="FFFFFF"/>
            </a:solidFill>
            <a:ln>
              <a:noFill/>
            </a:ln>
            <a:effectLst>
              <a:outerShdw blurRad="428625" rotWithShape="0" algn="bl" dir="5400000" dist="104775">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224" name="Shape 224"/>
            <p:cNvSpPr/>
            <p:nvPr/>
          </p:nvSpPr>
          <p:spPr>
            <a:xfrm>
              <a:off x="497608" y="5905500"/>
              <a:ext cx="3020400" cy="152400"/>
            </a:xfrm>
            <a:prstGeom prst="rect">
              <a:avLst/>
            </a:prstGeom>
            <a:solidFill>
              <a:srgbClr val="0D95BC"/>
            </a:solidFill>
            <a:ln>
              <a:noFill/>
            </a:ln>
            <a:effectLst>
              <a:outerShdw blurRad="428625" rotWithShape="0" algn="bl" dir="5400000" dist="104775">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grpSp>
      <p:grpSp>
        <p:nvGrpSpPr>
          <p:cNvPr id="225" name="Shape 225"/>
          <p:cNvGrpSpPr/>
          <p:nvPr/>
        </p:nvGrpSpPr>
        <p:grpSpPr>
          <a:xfrm>
            <a:off x="65486" y="1065695"/>
            <a:ext cx="1243197" cy="3150833"/>
            <a:chOff x="497608" y="1388615"/>
            <a:chExt cx="3020400" cy="4669285"/>
          </a:xfrm>
        </p:grpSpPr>
        <p:sp>
          <p:nvSpPr>
            <p:cNvPr id="226" name="Shape 226"/>
            <p:cNvSpPr/>
            <p:nvPr/>
          </p:nvSpPr>
          <p:spPr>
            <a:xfrm>
              <a:off x="497608" y="1388615"/>
              <a:ext cx="3020400" cy="1570200"/>
            </a:xfrm>
            <a:prstGeom prst="rect">
              <a:avLst/>
            </a:prstGeom>
            <a:solidFill>
              <a:srgbClr val="C13018"/>
            </a:solidFill>
            <a:ln>
              <a:noFill/>
            </a:ln>
            <a:effectLst>
              <a:outerShdw blurRad="428625" rotWithShape="0" algn="bl" dir="5400000" dist="104775">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200">
                  <a:solidFill>
                    <a:srgbClr val="FFFFFF"/>
                  </a:solidFill>
                  <a:latin typeface="Didact Gothic"/>
                  <a:ea typeface="Didact Gothic"/>
                  <a:cs typeface="Didact Gothic"/>
                  <a:sym typeface="Didact Gothic"/>
                </a:rPr>
                <a:t>QUALITY CONTROL</a:t>
              </a:r>
              <a:endParaRPr b="1" sz="1200">
                <a:latin typeface="Didact Gothic"/>
                <a:ea typeface="Didact Gothic"/>
                <a:cs typeface="Didact Gothic"/>
                <a:sym typeface="Didact Gothic"/>
              </a:endParaRPr>
            </a:p>
          </p:txBody>
        </p:sp>
        <p:sp>
          <p:nvSpPr>
            <p:cNvPr id="227" name="Shape 227"/>
            <p:cNvSpPr/>
            <p:nvPr/>
          </p:nvSpPr>
          <p:spPr>
            <a:xfrm>
              <a:off x="497608" y="2958796"/>
              <a:ext cx="3020400" cy="2946600"/>
            </a:xfrm>
            <a:prstGeom prst="rect">
              <a:avLst/>
            </a:prstGeom>
            <a:solidFill>
              <a:srgbClr val="FFFFFF"/>
            </a:solidFill>
            <a:ln>
              <a:noFill/>
            </a:ln>
            <a:effectLst>
              <a:outerShdw blurRad="428625" rotWithShape="0" algn="bl" dir="5400000" dist="104775">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228" name="Shape 228"/>
            <p:cNvSpPr/>
            <p:nvPr/>
          </p:nvSpPr>
          <p:spPr>
            <a:xfrm>
              <a:off x="497608" y="5905500"/>
              <a:ext cx="3020400" cy="152400"/>
            </a:xfrm>
            <a:prstGeom prst="rect">
              <a:avLst/>
            </a:prstGeom>
            <a:solidFill>
              <a:srgbClr val="C13018"/>
            </a:solidFill>
            <a:ln>
              <a:noFill/>
            </a:ln>
            <a:effectLst>
              <a:outerShdw blurRad="428625" rotWithShape="0" algn="bl" dir="5400000" dist="104775">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grpSp>
      <p:grpSp>
        <p:nvGrpSpPr>
          <p:cNvPr id="229" name="Shape 229"/>
          <p:cNvGrpSpPr/>
          <p:nvPr/>
        </p:nvGrpSpPr>
        <p:grpSpPr>
          <a:xfrm>
            <a:off x="78948" y="2507530"/>
            <a:ext cx="1134263" cy="1072726"/>
            <a:chOff x="6815482" y="782200"/>
            <a:chExt cx="4235485" cy="1589695"/>
          </a:xfrm>
        </p:grpSpPr>
        <p:sp>
          <p:nvSpPr>
            <p:cNvPr id="230" name="Shape 230"/>
            <p:cNvSpPr txBox="1"/>
            <p:nvPr/>
          </p:nvSpPr>
          <p:spPr>
            <a:xfrm>
              <a:off x="6815567" y="782200"/>
              <a:ext cx="4235400" cy="492300"/>
            </a:xfrm>
            <a:prstGeom prst="rect">
              <a:avLst/>
            </a:prstGeom>
            <a:noFill/>
            <a:ln>
              <a:noFill/>
            </a:ln>
            <a:effectLst>
              <a:outerShdw blurRad="428625" rotWithShape="0" algn="bl" dir="5400000" dist="104775">
                <a:srgbClr val="000000">
                  <a:alpha val="50000"/>
                </a:srgb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en-GB" sz="1200">
                  <a:solidFill>
                    <a:srgbClr val="C13018"/>
                  </a:solidFill>
                  <a:latin typeface="Calibri"/>
                  <a:ea typeface="Calibri"/>
                  <a:cs typeface="Calibri"/>
                  <a:sym typeface="Calibri"/>
                </a:rPr>
                <a:t>FASTQC</a:t>
              </a:r>
              <a:endParaRPr sz="1200"/>
            </a:p>
          </p:txBody>
        </p:sp>
        <p:sp>
          <p:nvSpPr>
            <p:cNvPr id="231" name="Shape 231"/>
            <p:cNvSpPr txBox="1"/>
            <p:nvPr/>
          </p:nvSpPr>
          <p:spPr>
            <a:xfrm>
              <a:off x="6815482" y="1140695"/>
              <a:ext cx="4235400" cy="1231200"/>
            </a:xfrm>
            <a:prstGeom prst="rect">
              <a:avLst/>
            </a:prstGeom>
            <a:noFill/>
            <a:ln>
              <a:noFill/>
            </a:ln>
            <a:effectLst>
              <a:outerShdw blurRad="428625" rotWithShape="0" algn="bl" dir="5400000" dist="104775">
                <a:srgbClr val="000000">
                  <a:alpha val="50000"/>
                </a:srgbClr>
              </a:outerShdw>
            </a:effectLst>
          </p:spPr>
          <p:txBody>
            <a:bodyPr anchorCtr="0" anchor="t" bIns="45700" lIns="0" spcFirstLastPara="1" rIns="0" wrap="square" tIns="45700">
              <a:noAutofit/>
            </a:bodyPr>
            <a:lstStyle/>
            <a:p>
              <a:pPr indent="0" lvl="0" marL="0" marR="0" rtl="0" algn="just">
                <a:lnSpc>
                  <a:spcPct val="100000"/>
                </a:lnSpc>
                <a:spcBef>
                  <a:spcPts val="0"/>
                </a:spcBef>
                <a:spcAft>
                  <a:spcPts val="0"/>
                </a:spcAft>
                <a:buNone/>
              </a:pPr>
              <a:r>
                <a:rPr lang="en-GB" sz="900">
                  <a:solidFill>
                    <a:srgbClr val="7F7F7F"/>
                  </a:solidFill>
                  <a:latin typeface="Calibri"/>
                  <a:ea typeface="Calibri"/>
                  <a:cs typeface="Calibri"/>
                  <a:sym typeface="Calibri"/>
                </a:rPr>
                <a:t>FastQC aims to provide a simple way to do some quality control checks on raw sequence data coming from high throughput sequencing pipelines.</a:t>
              </a:r>
              <a:endParaRPr sz="1100">
                <a:solidFill>
                  <a:srgbClr val="545454"/>
                </a:solidFill>
                <a:highlight>
                  <a:srgbClr val="FFFFFF"/>
                </a:highlight>
              </a:endParaRPr>
            </a:p>
            <a:p>
              <a:pPr indent="0" lvl="0" marL="0" marR="0" rtl="0" algn="just">
                <a:spcBef>
                  <a:spcPts val="0"/>
                </a:spcBef>
                <a:spcAft>
                  <a:spcPts val="0"/>
                </a:spcAft>
                <a:buNone/>
              </a:pPr>
              <a:r>
                <a:t/>
              </a:r>
              <a:endParaRPr sz="900">
                <a:solidFill>
                  <a:srgbClr val="7F7F7F"/>
                </a:solidFill>
                <a:latin typeface="Calibri"/>
                <a:ea typeface="Calibri"/>
                <a:cs typeface="Calibri"/>
                <a:sym typeface="Calibri"/>
              </a:endParaRPr>
            </a:p>
          </p:txBody>
        </p:sp>
      </p:grpSp>
      <p:grpSp>
        <p:nvGrpSpPr>
          <p:cNvPr id="232" name="Shape 232"/>
          <p:cNvGrpSpPr/>
          <p:nvPr/>
        </p:nvGrpSpPr>
        <p:grpSpPr>
          <a:xfrm>
            <a:off x="1349548" y="2507534"/>
            <a:ext cx="1166652" cy="1255343"/>
            <a:chOff x="6716929" y="1110759"/>
            <a:chExt cx="3034206" cy="1860319"/>
          </a:xfrm>
        </p:grpSpPr>
        <p:sp>
          <p:nvSpPr>
            <p:cNvPr id="233" name="Shape 233"/>
            <p:cNvSpPr txBox="1"/>
            <p:nvPr/>
          </p:nvSpPr>
          <p:spPr>
            <a:xfrm>
              <a:off x="6716929" y="1110759"/>
              <a:ext cx="2937000" cy="492300"/>
            </a:xfrm>
            <a:prstGeom prst="rect">
              <a:avLst/>
            </a:prstGeom>
            <a:noFill/>
            <a:ln>
              <a:noFill/>
            </a:ln>
            <a:effectLst>
              <a:outerShdw blurRad="428625" rotWithShape="0" algn="bl" dir="5400000" dist="104775">
                <a:srgbClr val="000000">
                  <a:alpha val="50000"/>
                </a:srgb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en-GB" sz="1200">
                  <a:solidFill>
                    <a:srgbClr val="13A1D8"/>
                  </a:solidFill>
                  <a:latin typeface="Calibri"/>
                  <a:ea typeface="Calibri"/>
                  <a:cs typeface="Calibri"/>
                  <a:sym typeface="Calibri"/>
                </a:rPr>
                <a:t>TRIMMOMATIC</a:t>
              </a:r>
              <a:endParaRPr/>
            </a:p>
          </p:txBody>
        </p:sp>
        <p:sp>
          <p:nvSpPr>
            <p:cNvPr id="234" name="Shape 234"/>
            <p:cNvSpPr txBox="1"/>
            <p:nvPr/>
          </p:nvSpPr>
          <p:spPr>
            <a:xfrm>
              <a:off x="6716935" y="1603078"/>
              <a:ext cx="3034200" cy="1368000"/>
            </a:xfrm>
            <a:prstGeom prst="rect">
              <a:avLst/>
            </a:prstGeom>
            <a:noFill/>
            <a:ln>
              <a:noFill/>
            </a:ln>
            <a:effectLst>
              <a:outerShdw blurRad="428625" rotWithShape="0" algn="bl" dir="5400000" dist="104775">
                <a:srgbClr val="000000">
                  <a:alpha val="50000"/>
                </a:srgbClr>
              </a:outerShdw>
            </a:effectLst>
          </p:spPr>
          <p:txBody>
            <a:bodyPr anchorCtr="0" anchor="t" bIns="45700" lIns="0" spcFirstLastPara="1" rIns="0" wrap="square" tIns="45700">
              <a:noAutofit/>
            </a:bodyPr>
            <a:lstStyle/>
            <a:p>
              <a:pPr indent="0" lvl="0" marL="0" marR="0" rtl="0" algn="just">
                <a:lnSpc>
                  <a:spcPct val="100000"/>
                </a:lnSpc>
                <a:spcBef>
                  <a:spcPts val="0"/>
                </a:spcBef>
                <a:spcAft>
                  <a:spcPts val="0"/>
                </a:spcAft>
                <a:buNone/>
              </a:pPr>
              <a:r>
                <a:rPr lang="en-GB" sz="900">
                  <a:solidFill>
                    <a:srgbClr val="7F7F7F"/>
                  </a:solidFill>
                  <a:latin typeface="Calibri"/>
                  <a:ea typeface="Calibri"/>
                  <a:cs typeface="Calibri"/>
                  <a:sym typeface="Calibri"/>
                </a:rPr>
                <a:t>Trimmomatic performs a variety of useful trimming tasks for illumina paired-end and single ended data.T</a:t>
              </a:r>
              <a:endParaRPr sz="900">
                <a:solidFill>
                  <a:srgbClr val="7F7F7F"/>
                </a:solidFill>
                <a:latin typeface="Calibri"/>
                <a:ea typeface="Calibri"/>
                <a:cs typeface="Calibri"/>
                <a:sym typeface="Calibri"/>
              </a:endParaRPr>
            </a:p>
          </p:txBody>
        </p:sp>
      </p:grpSp>
      <p:grpSp>
        <p:nvGrpSpPr>
          <p:cNvPr id="235" name="Shape 235"/>
          <p:cNvGrpSpPr/>
          <p:nvPr/>
        </p:nvGrpSpPr>
        <p:grpSpPr>
          <a:xfrm>
            <a:off x="2577250" y="2517588"/>
            <a:ext cx="1310816" cy="1235224"/>
            <a:chOff x="8232245" y="709309"/>
            <a:chExt cx="3146462" cy="1830503"/>
          </a:xfrm>
        </p:grpSpPr>
        <p:sp>
          <p:nvSpPr>
            <p:cNvPr id="236" name="Shape 236"/>
            <p:cNvSpPr txBox="1"/>
            <p:nvPr/>
          </p:nvSpPr>
          <p:spPr>
            <a:xfrm>
              <a:off x="8243708" y="709309"/>
              <a:ext cx="3135000" cy="492300"/>
            </a:xfrm>
            <a:prstGeom prst="rect">
              <a:avLst/>
            </a:prstGeom>
            <a:noFill/>
            <a:ln>
              <a:noFill/>
            </a:ln>
            <a:effectLst>
              <a:outerShdw blurRad="428625" rotWithShape="0" algn="bl" dir="5400000" dist="104775">
                <a:srgbClr val="000000">
                  <a:alpha val="50000"/>
                </a:srgb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en-GB" sz="1200">
                  <a:solidFill>
                    <a:srgbClr val="EBCB38"/>
                  </a:solidFill>
                  <a:latin typeface="Calibri"/>
                  <a:ea typeface="Calibri"/>
                  <a:cs typeface="Calibri"/>
                  <a:sym typeface="Calibri"/>
                </a:rPr>
                <a:t>NOVO ALIGN</a:t>
              </a:r>
              <a:endParaRPr sz="1200"/>
            </a:p>
          </p:txBody>
        </p:sp>
        <p:sp>
          <p:nvSpPr>
            <p:cNvPr id="237" name="Shape 237"/>
            <p:cNvSpPr txBox="1"/>
            <p:nvPr/>
          </p:nvSpPr>
          <p:spPr>
            <a:xfrm>
              <a:off x="8232245" y="1158312"/>
              <a:ext cx="3138000" cy="1381500"/>
            </a:xfrm>
            <a:prstGeom prst="rect">
              <a:avLst/>
            </a:prstGeom>
            <a:noFill/>
            <a:ln>
              <a:noFill/>
            </a:ln>
            <a:effectLst>
              <a:outerShdw blurRad="428625" rotWithShape="0" algn="bl" dir="5400000" dist="104775">
                <a:srgbClr val="000000">
                  <a:alpha val="50000"/>
                </a:srgbClr>
              </a:outerShdw>
            </a:effectLst>
          </p:spPr>
          <p:txBody>
            <a:bodyPr anchorCtr="0" anchor="t" bIns="45700" lIns="0" spcFirstLastPara="1" rIns="0" wrap="square" tIns="45700">
              <a:noAutofit/>
            </a:bodyPr>
            <a:lstStyle/>
            <a:p>
              <a:pPr indent="0" lvl="0" marL="0" marR="0" rtl="0" algn="just">
                <a:lnSpc>
                  <a:spcPct val="100000"/>
                </a:lnSpc>
                <a:spcBef>
                  <a:spcPts val="0"/>
                </a:spcBef>
                <a:spcAft>
                  <a:spcPts val="0"/>
                </a:spcAft>
                <a:buNone/>
              </a:pPr>
              <a:r>
                <a:rPr lang="en-GB" sz="900">
                  <a:solidFill>
                    <a:srgbClr val="7F7F7F"/>
                  </a:solidFill>
                  <a:latin typeface="Calibri"/>
                  <a:ea typeface="Calibri"/>
                  <a:cs typeface="Calibri"/>
                  <a:sym typeface="Calibri"/>
                </a:rPr>
                <a:t>Novoalign aligns reads against a reference genome using an indexed copy of the reference genome.</a:t>
              </a:r>
              <a:r>
                <a:rPr lang="en-GB" sz="1100">
                  <a:solidFill>
                    <a:srgbClr val="545454"/>
                  </a:solidFill>
                  <a:highlight>
                    <a:srgbClr val="FFFFFF"/>
                  </a:highlight>
                </a:rPr>
                <a:t> </a:t>
              </a:r>
              <a:endParaRPr sz="900">
                <a:solidFill>
                  <a:srgbClr val="7F7F7F"/>
                </a:solidFill>
                <a:latin typeface="Calibri"/>
                <a:ea typeface="Calibri"/>
                <a:cs typeface="Calibri"/>
                <a:sym typeface="Calibri"/>
              </a:endParaRPr>
            </a:p>
          </p:txBody>
        </p:sp>
      </p:grpSp>
      <p:grpSp>
        <p:nvGrpSpPr>
          <p:cNvPr id="238" name="Shape 238"/>
          <p:cNvGrpSpPr/>
          <p:nvPr/>
        </p:nvGrpSpPr>
        <p:grpSpPr>
          <a:xfrm>
            <a:off x="4064037" y="2520813"/>
            <a:ext cx="1325273" cy="1184687"/>
            <a:chOff x="6775235" y="801862"/>
            <a:chExt cx="3316500" cy="1755613"/>
          </a:xfrm>
        </p:grpSpPr>
        <p:sp>
          <p:nvSpPr>
            <p:cNvPr id="239" name="Shape 239"/>
            <p:cNvSpPr txBox="1"/>
            <p:nvPr/>
          </p:nvSpPr>
          <p:spPr>
            <a:xfrm>
              <a:off x="6775235" y="801862"/>
              <a:ext cx="3316500" cy="492300"/>
            </a:xfrm>
            <a:prstGeom prst="rect">
              <a:avLst/>
            </a:prstGeom>
            <a:noFill/>
            <a:ln>
              <a:noFill/>
            </a:ln>
            <a:effectLst>
              <a:outerShdw blurRad="428625" rotWithShape="0" algn="bl" dir="5400000" dist="104775">
                <a:srgbClr val="000000">
                  <a:alpha val="50000"/>
                </a:srgb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en-GB" sz="1200">
                  <a:solidFill>
                    <a:srgbClr val="00B09B"/>
                  </a:solidFill>
                  <a:latin typeface="Calibri"/>
                  <a:ea typeface="Calibri"/>
                  <a:cs typeface="Calibri"/>
                  <a:sym typeface="Calibri"/>
                </a:rPr>
                <a:t>PICARD TOOLS</a:t>
              </a:r>
              <a:endParaRPr sz="1200"/>
            </a:p>
          </p:txBody>
        </p:sp>
        <p:sp>
          <p:nvSpPr>
            <p:cNvPr id="240" name="Shape 240"/>
            <p:cNvSpPr txBox="1"/>
            <p:nvPr/>
          </p:nvSpPr>
          <p:spPr>
            <a:xfrm>
              <a:off x="6792697" y="1294174"/>
              <a:ext cx="3234600" cy="1263300"/>
            </a:xfrm>
            <a:prstGeom prst="rect">
              <a:avLst/>
            </a:prstGeom>
            <a:noFill/>
            <a:ln>
              <a:noFill/>
            </a:ln>
            <a:effectLst>
              <a:outerShdw blurRad="428625" rotWithShape="0" algn="bl" dir="5400000" dist="104775">
                <a:srgbClr val="000000">
                  <a:alpha val="50000"/>
                </a:srgbClr>
              </a:outerShdw>
            </a:effectLst>
          </p:spPr>
          <p:txBody>
            <a:bodyPr anchorCtr="0" anchor="t" bIns="45700" lIns="0" spcFirstLastPara="1" rIns="0" wrap="square" tIns="45700">
              <a:noAutofit/>
            </a:bodyPr>
            <a:lstStyle/>
            <a:p>
              <a:pPr indent="0" lvl="0" marL="0" marR="0" rtl="0" algn="just">
                <a:spcBef>
                  <a:spcPts val="0"/>
                </a:spcBef>
                <a:spcAft>
                  <a:spcPts val="0"/>
                </a:spcAft>
                <a:buNone/>
              </a:pPr>
              <a:r>
                <a:rPr lang="en-GB" sz="900">
                  <a:solidFill>
                    <a:srgbClr val="7F7F7F"/>
                  </a:solidFill>
                  <a:latin typeface="Calibri"/>
                  <a:ea typeface="Calibri"/>
                  <a:cs typeface="Calibri"/>
                  <a:sym typeface="Calibri"/>
                </a:rPr>
                <a:t>Identifies duplicate reads. This tool locates and tags duplicate reads in a BAM or SAM file, where duplicate reads are defined as originating from a single fragment of DNA.</a:t>
              </a:r>
              <a:endParaRPr sz="900">
                <a:solidFill>
                  <a:srgbClr val="7F7F7F"/>
                </a:solidFill>
                <a:latin typeface="Calibri"/>
                <a:ea typeface="Calibri"/>
                <a:cs typeface="Calibri"/>
                <a:sym typeface="Calibri"/>
              </a:endParaRPr>
            </a:p>
          </p:txBody>
        </p:sp>
      </p:grpSp>
      <p:grpSp>
        <p:nvGrpSpPr>
          <p:cNvPr id="241" name="Shape 241"/>
          <p:cNvGrpSpPr/>
          <p:nvPr/>
        </p:nvGrpSpPr>
        <p:grpSpPr>
          <a:xfrm>
            <a:off x="1213943" y="1065701"/>
            <a:ext cx="106740" cy="3150833"/>
            <a:chOff x="3467000" y="1310676"/>
            <a:chExt cx="177900" cy="4669285"/>
          </a:xfrm>
        </p:grpSpPr>
        <p:sp>
          <p:nvSpPr>
            <p:cNvPr id="242" name="Shape 242"/>
            <p:cNvSpPr/>
            <p:nvPr/>
          </p:nvSpPr>
          <p:spPr>
            <a:xfrm flipH="1">
              <a:off x="3467000" y="2880857"/>
              <a:ext cx="177900" cy="2946600"/>
            </a:xfrm>
            <a:prstGeom prst="rect">
              <a:avLst/>
            </a:prstGeom>
            <a:gradFill>
              <a:gsLst>
                <a:gs pos="0">
                  <a:srgbClr val="7F7F7F">
                    <a:alpha val="73725"/>
                  </a:srgbClr>
                </a:gs>
                <a:gs pos="100000">
                  <a:srgbClr val="FFFFFF">
                    <a:alpha val="0"/>
                  </a:srgbClr>
                </a:gs>
              </a:gsLst>
              <a:lin ang="10800025" scaled="0"/>
            </a:gradFill>
            <a:ln>
              <a:noFill/>
            </a:ln>
            <a:effectLst>
              <a:outerShdw blurRad="428625" rotWithShape="0" algn="bl" dir="5400000" dist="104775">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243" name="Shape 243"/>
            <p:cNvSpPr/>
            <p:nvPr/>
          </p:nvSpPr>
          <p:spPr>
            <a:xfrm flipH="1">
              <a:off x="3467000" y="1310676"/>
              <a:ext cx="177900" cy="1570200"/>
            </a:xfrm>
            <a:prstGeom prst="rect">
              <a:avLst/>
            </a:prstGeom>
            <a:gradFill>
              <a:gsLst>
                <a:gs pos="0">
                  <a:srgbClr val="063951">
                    <a:alpha val="54901"/>
                  </a:srgbClr>
                </a:gs>
                <a:gs pos="100000">
                  <a:srgbClr val="0D95BC">
                    <a:alpha val="45882"/>
                  </a:srgbClr>
                </a:gs>
              </a:gsLst>
              <a:lin ang="10800025" scaled="0"/>
            </a:gradFill>
            <a:ln>
              <a:noFill/>
            </a:ln>
            <a:effectLst>
              <a:outerShdw blurRad="428625" rotWithShape="0" algn="bl" dir="5400000" dist="104775">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244" name="Shape 244"/>
            <p:cNvSpPr/>
            <p:nvPr/>
          </p:nvSpPr>
          <p:spPr>
            <a:xfrm flipH="1">
              <a:off x="3467000" y="5827561"/>
              <a:ext cx="177900" cy="152400"/>
            </a:xfrm>
            <a:prstGeom prst="rect">
              <a:avLst/>
            </a:prstGeom>
            <a:gradFill>
              <a:gsLst>
                <a:gs pos="0">
                  <a:srgbClr val="063951">
                    <a:alpha val="54901"/>
                  </a:srgbClr>
                </a:gs>
                <a:gs pos="100000">
                  <a:srgbClr val="0D95BC">
                    <a:alpha val="45882"/>
                  </a:srgbClr>
                </a:gs>
              </a:gsLst>
              <a:lin ang="10800025" scaled="0"/>
            </a:gradFill>
            <a:ln>
              <a:noFill/>
            </a:ln>
            <a:effectLst>
              <a:outerShdw blurRad="428625" rotWithShape="0" algn="bl" dir="5400000" dist="104775">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grpSp>
      <p:grpSp>
        <p:nvGrpSpPr>
          <p:cNvPr id="245" name="Shape 245"/>
          <p:cNvGrpSpPr/>
          <p:nvPr/>
        </p:nvGrpSpPr>
        <p:grpSpPr>
          <a:xfrm>
            <a:off x="2483780" y="1065688"/>
            <a:ext cx="106740" cy="3150833"/>
            <a:chOff x="6409924" y="1310676"/>
            <a:chExt cx="177900" cy="4669285"/>
          </a:xfrm>
        </p:grpSpPr>
        <p:sp>
          <p:nvSpPr>
            <p:cNvPr id="246" name="Shape 246"/>
            <p:cNvSpPr/>
            <p:nvPr/>
          </p:nvSpPr>
          <p:spPr>
            <a:xfrm flipH="1">
              <a:off x="6409924" y="2880857"/>
              <a:ext cx="177900" cy="2946600"/>
            </a:xfrm>
            <a:prstGeom prst="rect">
              <a:avLst/>
            </a:prstGeom>
            <a:gradFill>
              <a:gsLst>
                <a:gs pos="0">
                  <a:srgbClr val="7F7F7F">
                    <a:alpha val="73725"/>
                  </a:srgbClr>
                </a:gs>
                <a:gs pos="100000">
                  <a:srgbClr val="FFFFFF">
                    <a:alpha val="0"/>
                  </a:srgbClr>
                </a:gs>
              </a:gsLst>
              <a:lin ang="10800025" scaled="0"/>
            </a:gradFill>
            <a:ln>
              <a:noFill/>
            </a:ln>
            <a:effectLst>
              <a:outerShdw blurRad="428625" rotWithShape="0" algn="bl" dir="5400000" dist="104775">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247" name="Shape 247"/>
            <p:cNvSpPr/>
            <p:nvPr/>
          </p:nvSpPr>
          <p:spPr>
            <a:xfrm flipH="1">
              <a:off x="6409924" y="1310676"/>
              <a:ext cx="177900" cy="1570200"/>
            </a:xfrm>
            <a:prstGeom prst="rect">
              <a:avLst/>
            </a:prstGeom>
            <a:gradFill>
              <a:gsLst>
                <a:gs pos="0">
                  <a:srgbClr val="846E0D"/>
                </a:gs>
                <a:gs pos="100000">
                  <a:srgbClr val="EBCB38"/>
                </a:gs>
              </a:gsLst>
              <a:lin ang="10800025" scaled="0"/>
            </a:gradFill>
            <a:ln>
              <a:noFill/>
            </a:ln>
            <a:effectLst>
              <a:outerShdw blurRad="428625" rotWithShape="0" algn="bl" dir="5400000" dist="104775">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248" name="Shape 248"/>
            <p:cNvSpPr/>
            <p:nvPr/>
          </p:nvSpPr>
          <p:spPr>
            <a:xfrm flipH="1">
              <a:off x="6409924" y="5827561"/>
              <a:ext cx="177900" cy="152400"/>
            </a:xfrm>
            <a:prstGeom prst="rect">
              <a:avLst/>
            </a:prstGeom>
            <a:gradFill>
              <a:gsLst>
                <a:gs pos="0">
                  <a:srgbClr val="846E0D"/>
                </a:gs>
                <a:gs pos="100000">
                  <a:srgbClr val="EBCB38"/>
                </a:gs>
              </a:gsLst>
              <a:lin ang="10800025" scaled="0"/>
            </a:gradFill>
            <a:ln>
              <a:noFill/>
            </a:ln>
            <a:effectLst>
              <a:outerShdw blurRad="428625" rotWithShape="0" algn="bl" dir="5400000" dist="104775">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grpSp>
      <p:grpSp>
        <p:nvGrpSpPr>
          <p:cNvPr id="249" name="Shape 249"/>
          <p:cNvGrpSpPr/>
          <p:nvPr/>
        </p:nvGrpSpPr>
        <p:grpSpPr>
          <a:xfrm>
            <a:off x="3904875" y="1061751"/>
            <a:ext cx="106740" cy="3150833"/>
            <a:chOff x="6409924" y="1310676"/>
            <a:chExt cx="177900" cy="4669285"/>
          </a:xfrm>
        </p:grpSpPr>
        <p:sp>
          <p:nvSpPr>
            <p:cNvPr id="250" name="Shape 250"/>
            <p:cNvSpPr/>
            <p:nvPr/>
          </p:nvSpPr>
          <p:spPr>
            <a:xfrm flipH="1">
              <a:off x="6409924" y="2880857"/>
              <a:ext cx="177900" cy="2946600"/>
            </a:xfrm>
            <a:prstGeom prst="rect">
              <a:avLst/>
            </a:prstGeom>
            <a:gradFill>
              <a:gsLst>
                <a:gs pos="0">
                  <a:srgbClr val="7F7F7F">
                    <a:alpha val="73725"/>
                  </a:srgbClr>
                </a:gs>
                <a:gs pos="100000">
                  <a:srgbClr val="FFFFFF">
                    <a:alpha val="0"/>
                  </a:srgbClr>
                </a:gs>
              </a:gsLst>
              <a:lin ang="10800025" scaled="0"/>
            </a:gradFill>
            <a:ln>
              <a:noFill/>
            </a:ln>
            <a:effectLst>
              <a:outerShdw blurRad="428625" rotWithShape="0" algn="bl" dir="5400000" dist="104775">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251" name="Shape 251"/>
            <p:cNvSpPr/>
            <p:nvPr/>
          </p:nvSpPr>
          <p:spPr>
            <a:xfrm flipH="1">
              <a:off x="6409924" y="1310676"/>
              <a:ext cx="177900" cy="1570200"/>
            </a:xfrm>
            <a:prstGeom prst="rect">
              <a:avLst/>
            </a:prstGeom>
            <a:gradFill>
              <a:gsLst>
                <a:gs pos="0">
                  <a:srgbClr val="00584D">
                    <a:alpha val="80000"/>
                  </a:srgbClr>
                </a:gs>
                <a:gs pos="100000">
                  <a:srgbClr val="00B09B"/>
                </a:gs>
              </a:gsLst>
              <a:lin ang="10800025" scaled="0"/>
            </a:gradFill>
            <a:ln>
              <a:noFill/>
            </a:ln>
            <a:effectLst>
              <a:outerShdw blurRad="428625" rotWithShape="0" algn="bl" dir="5400000" dist="104775">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252" name="Shape 252"/>
            <p:cNvSpPr/>
            <p:nvPr/>
          </p:nvSpPr>
          <p:spPr>
            <a:xfrm flipH="1">
              <a:off x="6409924" y="5827561"/>
              <a:ext cx="177900" cy="152400"/>
            </a:xfrm>
            <a:prstGeom prst="rect">
              <a:avLst/>
            </a:prstGeom>
            <a:gradFill>
              <a:gsLst>
                <a:gs pos="0">
                  <a:srgbClr val="00584D">
                    <a:alpha val="80000"/>
                  </a:srgbClr>
                </a:gs>
                <a:gs pos="100000">
                  <a:srgbClr val="00B09B"/>
                </a:gs>
              </a:gsLst>
              <a:lin ang="10800025" scaled="0"/>
            </a:gradFill>
            <a:ln>
              <a:noFill/>
            </a:ln>
            <a:effectLst>
              <a:outerShdw blurRad="428625" rotWithShape="0" algn="bl" dir="5400000" dist="104775">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grpSp>
      <p:grpSp>
        <p:nvGrpSpPr>
          <p:cNvPr id="253" name="Shape 253"/>
          <p:cNvGrpSpPr/>
          <p:nvPr/>
        </p:nvGrpSpPr>
        <p:grpSpPr>
          <a:xfrm>
            <a:off x="5422951" y="1065728"/>
            <a:ext cx="1306021" cy="3150833"/>
            <a:chOff x="497608" y="1388615"/>
            <a:chExt cx="3020400" cy="4669285"/>
          </a:xfrm>
        </p:grpSpPr>
        <p:sp>
          <p:nvSpPr>
            <p:cNvPr id="254" name="Shape 254"/>
            <p:cNvSpPr/>
            <p:nvPr/>
          </p:nvSpPr>
          <p:spPr>
            <a:xfrm>
              <a:off x="497608" y="1388615"/>
              <a:ext cx="3020400" cy="1570200"/>
            </a:xfrm>
            <a:prstGeom prst="rect">
              <a:avLst/>
            </a:prstGeom>
            <a:solidFill>
              <a:srgbClr val="063951"/>
            </a:solidFill>
            <a:ln>
              <a:noFill/>
            </a:ln>
            <a:effectLst>
              <a:outerShdw blurRad="428625" rotWithShape="0" algn="bl" dir="5400000" dist="104775">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200">
                  <a:solidFill>
                    <a:srgbClr val="FFFFFF"/>
                  </a:solidFill>
                  <a:latin typeface="Didact Gothic"/>
                  <a:ea typeface="Didact Gothic"/>
                  <a:cs typeface="Didact Gothic"/>
                  <a:sym typeface="Didact Gothic"/>
                </a:rPr>
                <a:t>MAPPING</a:t>
              </a:r>
              <a:endParaRPr b="1" sz="1200">
                <a:latin typeface="Didact Gothic"/>
                <a:ea typeface="Didact Gothic"/>
                <a:cs typeface="Didact Gothic"/>
                <a:sym typeface="Didact Gothic"/>
              </a:endParaRPr>
            </a:p>
          </p:txBody>
        </p:sp>
        <p:sp>
          <p:nvSpPr>
            <p:cNvPr id="255" name="Shape 255"/>
            <p:cNvSpPr/>
            <p:nvPr/>
          </p:nvSpPr>
          <p:spPr>
            <a:xfrm>
              <a:off x="497608" y="2958796"/>
              <a:ext cx="3020400" cy="2946600"/>
            </a:xfrm>
            <a:prstGeom prst="rect">
              <a:avLst/>
            </a:prstGeom>
            <a:solidFill>
              <a:srgbClr val="FFFFFF"/>
            </a:solidFill>
            <a:ln>
              <a:noFill/>
            </a:ln>
            <a:effectLst>
              <a:outerShdw blurRad="428625" rotWithShape="0" algn="bl" dir="5400000" dist="104775">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256" name="Shape 256"/>
            <p:cNvSpPr/>
            <p:nvPr/>
          </p:nvSpPr>
          <p:spPr>
            <a:xfrm>
              <a:off x="497608" y="5905500"/>
              <a:ext cx="3020400" cy="152400"/>
            </a:xfrm>
            <a:prstGeom prst="rect">
              <a:avLst/>
            </a:prstGeom>
            <a:solidFill>
              <a:srgbClr val="063951"/>
            </a:solidFill>
            <a:ln>
              <a:noFill/>
            </a:ln>
            <a:effectLst>
              <a:outerShdw blurRad="428625" rotWithShape="0" algn="bl" dir="5400000" dist="104775">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grpSp>
      <p:grpSp>
        <p:nvGrpSpPr>
          <p:cNvPr id="257" name="Shape 257"/>
          <p:cNvGrpSpPr/>
          <p:nvPr/>
        </p:nvGrpSpPr>
        <p:grpSpPr>
          <a:xfrm>
            <a:off x="5521714" y="2526409"/>
            <a:ext cx="1129276" cy="1173499"/>
            <a:chOff x="8298047" y="810114"/>
            <a:chExt cx="2937000" cy="1739032"/>
          </a:xfrm>
        </p:grpSpPr>
        <p:sp>
          <p:nvSpPr>
            <p:cNvPr id="258" name="Shape 258"/>
            <p:cNvSpPr txBox="1"/>
            <p:nvPr/>
          </p:nvSpPr>
          <p:spPr>
            <a:xfrm>
              <a:off x="8298047" y="810114"/>
              <a:ext cx="2937000" cy="492300"/>
            </a:xfrm>
            <a:prstGeom prst="rect">
              <a:avLst/>
            </a:prstGeom>
            <a:noFill/>
            <a:ln>
              <a:noFill/>
            </a:ln>
            <a:effectLst>
              <a:outerShdw blurRad="428625" rotWithShape="0" algn="bl" dir="5400000" dist="104775">
                <a:srgbClr val="000000">
                  <a:alpha val="50000"/>
                </a:srgb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en-GB" sz="1200">
                  <a:solidFill>
                    <a:srgbClr val="063951"/>
                  </a:solidFill>
                  <a:latin typeface="Calibri"/>
                  <a:ea typeface="Calibri"/>
                  <a:cs typeface="Calibri"/>
                  <a:sym typeface="Calibri"/>
                </a:rPr>
                <a:t>GATK</a:t>
              </a:r>
              <a:endParaRPr sz="1200"/>
            </a:p>
          </p:txBody>
        </p:sp>
        <p:sp>
          <p:nvSpPr>
            <p:cNvPr id="259" name="Shape 259"/>
            <p:cNvSpPr txBox="1"/>
            <p:nvPr/>
          </p:nvSpPr>
          <p:spPr>
            <a:xfrm>
              <a:off x="8305843" y="1317946"/>
              <a:ext cx="2929200" cy="1231200"/>
            </a:xfrm>
            <a:prstGeom prst="rect">
              <a:avLst/>
            </a:prstGeom>
            <a:noFill/>
            <a:ln>
              <a:noFill/>
            </a:ln>
            <a:effectLst>
              <a:outerShdw blurRad="428625" rotWithShape="0" algn="bl" dir="5400000" dist="104775">
                <a:srgbClr val="000000">
                  <a:alpha val="50000"/>
                </a:srgbClr>
              </a:outerShdw>
            </a:effectLst>
          </p:spPr>
          <p:txBody>
            <a:bodyPr anchorCtr="0" anchor="t" bIns="45700" lIns="0" spcFirstLastPara="1" rIns="0" wrap="square" tIns="45700">
              <a:noAutofit/>
            </a:bodyPr>
            <a:lstStyle/>
            <a:p>
              <a:pPr indent="0" lvl="0" marL="0" marR="0" rtl="0" algn="just">
                <a:spcBef>
                  <a:spcPts val="0"/>
                </a:spcBef>
                <a:spcAft>
                  <a:spcPts val="0"/>
                </a:spcAft>
                <a:buNone/>
              </a:pPr>
              <a:r>
                <a:rPr lang="en-GB" sz="900">
                  <a:solidFill>
                    <a:srgbClr val="7F7F7F"/>
                  </a:solidFill>
                  <a:latin typeface="Calibri"/>
                  <a:ea typeface="Calibri"/>
                  <a:cs typeface="Calibri"/>
                  <a:sym typeface="Calibri"/>
                </a:rPr>
                <a:t>This filter is intended to ensure that only reads that are likely to be mapped in the right place, and therefore to be informative, will be used in analysis.</a:t>
              </a:r>
              <a:endParaRPr sz="900">
                <a:solidFill>
                  <a:srgbClr val="7F7F7F"/>
                </a:solidFill>
                <a:latin typeface="Calibri"/>
                <a:ea typeface="Calibri"/>
                <a:cs typeface="Calibri"/>
                <a:sym typeface="Calibri"/>
              </a:endParaRPr>
            </a:p>
          </p:txBody>
        </p:sp>
      </p:grpSp>
      <p:grpSp>
        <p:nvGrpSpPr>
          <p:cNvPr id="260" name="Shape 260"/>
          <p:cNvGrpSpPr/>
          <p:nvPr/>
        </p:nvGrpSpPr>
        <p:grpSpPr>
          <a:xfrm>
            <a:off x="5441713" y="1065726"/>
            <a:ext cx="106740" cy="3150833"/>
            <a:chOff x="6409924" y="1310676"/>
            <a:chExt cx="177900" cy="4669285"/>
          </a:xfrm>
        </p:grpSpPr>
        <p:sp>
          <p:nvSpPr>
            <p:cNvPr id="261" name="Shape 261"/>
            <p:cNvSpPr/>
            <p:nvPr/>
          </p:nvSpPr>
          <p:spPr>
            <a:xfrm flipH="1">
              <a:off x="6409924" y="2880857"/>
              <a:ext cx="177900" cy="2946600"/>
            </a:xfrm>
            <a:prstGeom prst="rect">
              <a:avLst/>
            </a:prstGeom>
            <a:gradFill>
              <a:gsLst>
                <a:gs pos="0">
                  <a:srgbClr val="7F7F7F">
                    <a:alpha val="73725"/>
                  </a:srgbClr>
                </a:gs>
                <a:gs pos="100000">
                  <a:srgbClr val="FFFFFF">
                    <a:alpha val="0"/>
                  </a:srgbClr>
                </a:gs>
              </a:gsLst>
              <a:lin ang="10800025" scaled="0"/>
            </a:gradFill>
            <a:ln>
              <a:noFill/>
            </a:ln>
            <a:effectLst>
              <a:outerShdw blurRad="428625" rotWithShape="0" algn="bl" dir="5400000" dist="104775">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262" name="Shape 262"/>
            <p:cNvSpPr/>
            <p:nvPr/>
          </p:nvSpPr>
          <p:spPr>
            <a:xfrm flipH="1">
              <a:off x="6409924" y="1310676"/>
              <a:ext cx="177900" cy="1570200"/>
            </a:xfrm>
            <a:prstGeom prst="rect">
              <a:avLst/>
            </a:prstGeom>
            <a:gradFill>
              <a:gsLst>
                <a:gs pos="0">
                  <a:srgbClr val="031F2B"/>
                </a:gs>
                <a:gs pos="100000">
                  <a:srgbClr val="063951"/>
                </a:gs>
              </a:gsLst>
              <a:lin ang="10800025" scaled="0"/>
            </a:gradFill>
            <a:ln>
              <a:noFill/>
            </a:ln>
            <a:effectLst>
              <a:outerShdw blurRad="428625" rotWithShape="0" algn="bl" dir="5400000" dist="104775">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263" name="Shape 263"/>
            <p:cNvSpPr/>
            <p:nvPr/>
          </p:nvSpPr>
          <p:spPr>
            <a:xfrm flipH="1">
              <a:off x="6409924" y="5827561"/>
              <a:ext cx="177900" cy="152400"/>
            </a:xfrm>
            <a:prstGeom prst="rect">
              <a:avLst/>
            </a:prstGeom>
            <a:gradFill>
              <a:gsLst>
                <a:gs pos="0">
                  <a:srgbClr val="031F2B"/>
                </a:gs>
                <a:gs pos="100000">
                  <a:srgbClr val="063951"/>
                </a:gs>
              </a:gsLst>
              <a:lin ang="10800025" scaled="0"/>
            </a:gradFill>
            <a:ln>
              <a:noFill/>
            </a:ln>
            <a:effectLst>
              <a:outerShdw blurRad="428625" rotWithShape="0" algn="bl" dir="5400000" dist="104775">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grpSp>
      <p:grpSp>
        <p:nvGrpSpPr>
          <p:cNvPr id="264" name="Shape 264"/>
          <p:cNvGrpSpPr/>
          <p:nvPr/>
        </p:nvGrpSpPr>
        <p:grpSpPr>
          <a:xfrm>
            <a:off x="6686919" y="1065725"/>
            <a:ext cx="1331694" cy="3150833"/>
            <a:chOff x="497608" y="1388615"/>
            <a:chExt cx="3020400" cy="4669285"/>
          </a:xfrm>
        </p:grpSpPr>
        <p:sp>
          <p:nvSpPr>
            <p:cNvPr id="265" name="Shape 265"/>
            <p:cNvSpPr/>
            <p:nvPr/>
          </p:nvSpPr>
          <p:spPr>
            <a:xfrm>
              <a:off x="497608" y="1388615"/>
              <a:ext cx="3020400" cy="1570200"/>
            </a:xfrm>
            <a:prstGeom prst="rect">
              <a:avLst/>
            </a:prstGeom>
            <a:solidFill>
              <a:srgbClr val="00B09B"/>
            </a:solidFill>
            <a:ln>
              <a:noFill/>
            </a:ln>
            <a:effectLst>
              <a:outerShdw blurRad="428625" rotWithShape="0" algn="bl" dir="5400000" dist="104775">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200">
                  <a:solidFill>
                    <a:srgbClr val="FFFFFF"/>
                  </a:solidFill>
                  <a:latin typeface="Didact Gothic"/>
                  <a:ea typeface="Didact Gothic"/>
                  <a:cs typeface="Didact Gothic"/>
                  <a:sym typeface="Didact Gothic"/>
                </a:rPr>
                <a:t>VARRIANT CALLING</a:t>
              </a:r>
              <a:endParaRPr b="1" sz="1200">
                <a:latin typeface="Didact Gothic"/>
                <a:ea typeface="Didact Gothic"/>
                <a:cs typeface="Didact Gothic"/>
                <a:sym typeface="Didact Gothic"/>
              </a:endParaRPr>
            </a:p>
          </p:txBody>
        </p:sp>
        <p:sp>
          <p:nvSpPr>
            <p:cNvPr id="266" name="Shape 266"/>
            <p:cNvSpPr/>
            <p:nvPr/>
          </p:nvSpPr>
          <p:spPr>
            <a:xfrm>
              <a:off x="497608" y="2958796"/>
              <a:ext cx="3020400" cy="2946600"/>
            </a:xfrm>
            <a:prstGeom prst="rect">
              <a:avLst/>
            </a:prstGeom>
            <a:solidFill>
              <a:srgbClr val="FFFFFF"/>
            </a:solidFill>
            <a:ln>
              <a:noFill/>
            </a:ln>
            <a:effectLst>
              <a:outerShdw blurRad="428625" rotWithShape="0" algn="bl" dir="5400000" dist="104775">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267" name="Shape 267"/>
            <p:cNvSpPr/>
            <p:nvPr/>
          </p:nvSpPr>
          <p:spPr>
            <a:xfrm>
              <a:off x="497608" y="5905500"/>
              <a:ext cx="3020400" cy="152400"/>
            </a:xfrm>
            <a:prstGeom prst="rect">
              <a:avLst/>
            </a:prstGeom>
            <a:solidFill>
              <a:srgbClr val="00B09B"/>
            </a:solidFill>
            <a:ln>
              <a:noFill/>
            </a:ln>
            <a:effectLst>
              <a:outerShdw blurRad="428625" rotWithShape="0" algn="bl" dir="5400000" dist="104775">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grpSp>
      <p:grpSp>
        <p:nvGrpSpPr>
          <p:cNvPr id="268" name="Shape 268"/>
          <p:cNvGrpSpPr/>
          <p:nvPr/>
        </p:nvGrpSpPr>
        <p:grpSpPr>
          <a:xfrm>
            <a:off x="6767222" y="2526415"/>
            <a:ext cx="1142493" cy="1173499"/>
            <a:chOff x="8274023" y="1144380"/>
            <a:chExt cx="2937000" cy="1739032"/>
          </a:xfrm>
        </p:grpSpPr>
        <p:sp>
          <p:nvSpPr>
            <p:cNvPr id="269" name="Shape 269"/>
            <p:cNvSpPr txBox="1"/>
            <p:nvPr/>
          </p:nvSpPr>
          <p:spPr>
            <a:xfrm>
              <a:off x="8274023" y="1144380"/>
              <a:ext cx="2937000" cy="492300"/>
            </a:xfrm>
            <a:prstGeom prst="rect">
              <a:avLst/>
            </a:prstGeom>
            <a:noFill/>
            <a:ln>
              <a:noFill/>
            </a:ln>
            <a:effectLst>
              <a:outerShdw blurRad="428625" rotWithShape="0" algn="bl" dir="5400000" dist="104775">
                <a:srgbClr val="000000">
                  <a:alpha val="50000"/>
                </a:srgb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en-GB" sz="1100">
                  <a:solidFill>
                    <a:srgbClr val="00B09B"/>
                  </a:solidFill>
                  <a:latin typeface="Calibri"/>
                  <a:ea typeface="Calibri"/>
                  <a:cs typeface="Calibri"/>
                  <a:sym typeface="Calibri"/>
                </a:rPr>
                <a:t>FREEBAYES</a:t>
              </a:r>
              <a:endParaRPr sz="1100"/>
            </a:p>
          </p:txBody>
        </p:sp>
        <p:sp>
          <p:nvSpPr>
            <p:cNvPr id="270" name="Shape 270"/>
            <p:cNvSpPr txBox="1"/>
            <p:nvPr/>
          </p:nvSpPr>
          <p:spPr>
            <a:xfrm>
              <a:off x="8281818" y="1652212"/>
              <a:ext cx="2929200" cy="1231200"/>
            </a:xfrm>
            <a:prstGeom prst="rect">
              <a:avLst/>
            </a:prstGeom>
            <a:noFill/>
            <a:ln>
              <a:noFill/>
            </a:ln>
            <a:effectLst>
              <a:outerShdw blurRad="428625" rotWithShape="0" algn="bl" dir="5400000" dist="104775">
                <a:srgbClr val="000000">
                  <a:alpha val="50000"/>
                </a:srgbClr>
              </a:outerShdw>
            </a:effectLst>
          </p:spPr>
          <p:txBody>
            <a:bodyPr anchorCtr="0" anchor="t" bIns="45700" lIns="0" spcFirstLastPara="1" rIns="0" wrap="square" tIns="45700">
              <a:noAutofit/>
            </a:bodyPr>
            <a:lstStyle/>
            <a:p>
              <a:pPr indent="0" lvl="0" marL="0" marR="0" rtl="0" algn="just">
                <a:lnSpc>
                  <a:spcPct val="100000"/>
                </a:lnSpc>
                <a:spcBef>
                  <a:spcPts val="0"/>
                </a:spcBef>
                <a:spcAft>
                  <a:spcPts val="0"/>
                </a:spcAft>
                <a:buNone/>
              </a:pPr>
              <a:r>
                <a:rPr lang="en-GB" sz="900">
                  <a:solidFill>
                    <a:srgbClr val="7F7F7F"/>
                  </a:solidFill>
                  <a:latin typeface="Calibri"/>
                  <a:ea typeface="Calibri"/>
                  <a:cs typeface="Calibri"/>
                  <a:sym typeface="Calibri"/>
                </a:rPr>
                <a:t>Lorem ipsum dolor sit amet, nibh est. A magna </a:t>
              </a:r>
              <a:r>
                <a:rPr lang="en-GB" sz="900">
                  <a:solidFill>
                    <a:srgbClr val="7F7F7F"/>
                  </a:solidFill>
                  <a:latin typeface="Calibri"/>
                  <a:ea typeface="Calibri"/>
                  <a:cs typeface="Calibri"/>
                  <a:sym typeface="Calibri"/>
                </a:rPr>
                <a:t>maecenas</a:t>
              </a:r>
              <a:r>
                <a:rPr lang="en-GB" sz="900">
                  <a:solidFill>
                    <a:srgbClr val="7F7F7F"/>
                  </a:solidFill>
                  <a:latin typeface="Calibri"/>
                  <a:ea typeface="Calibri"/>
                  <a:cs typeface="Calibri"/>
                  <a:sym typeface="Calibri"/>
                </a:rPr>
                <a:t>, quam magna nec quis, lorem nunc. Suspendisse viverra sodales mauris, cras pharetra. </a:t>
              </a:r>
              <a:endParaRPr sz="900">
                <a:solidFill>
                  <a:srgbClr val="7F7F7F"/>
                </a:solidFill>
                <a:latin typeface="Calibri"/>
                <a:ea typeface="Calibri"/>
                <a:cs typeface="Calibri"/>
                <a:sym typeface="Calibri"/>
              </a:endParaRPr>
            </a:p>
          </p:txBody>
        </p:sp>
      </p:grpSp>
      <p:grpSp>
        <p:nvGrpSpPr>
          <p:cNvPr id="271" name="Shape 271"/>
          <p:cNvGrpSpPr/>
          <p:nvPr/>
        </p:nvGrpSpPr>
        <p:grpSpPr>
          <a:xfrm>
            <a:off x="8009215" y="1065660"/>
            <a:ext cx="1072888" cy="3150933"/>
            <a:chOff x="494086" y="1388467"/>
            <a:chExt cx="3023923" cy="4669433"/>
          </a:xfrm>
        </p:grpSpPr>
        <p:sp>
          <p:nvSpPr>
            <p:cNvPr id="272" name="Shape 272"/>
            <p:cNvSpPr/>
            <p:nvPr/>
          </p:nvSpPr>
          <p:spPr>
            <a:xfrm>
              <a:off x="494086" y="1388467"/>
              <a:ext cx="3020400" cy="1570200"/>
            </a:xfrm>
            <a:prstGeom prst="rect">
              <a:avLst/>
            </a:prstGeom>
            <a:solidFill>
              <a:srgbClr val="FF0000"/>
            </a:solidFill>
            <a:ln>
              <a:noFill/>
            </a:ln>
            <a:effectLst>
              <a:outerShdw blurRad="428625" rotWithShape="0" algn="bl" dir="5400000" dist="104775">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200">
                  <a:solidFill>
                    <a:srgbClr val="FFFFFF"/>
                  </a:solidFill>
                  <a:latin typeface="Didact Gothic"/>
                  <a:ea typeface="Didact Gothic"/>
                  <a:cs typeface="Didact Gothic"/>
                  <a:sym typeface="Didact Gothic"/>
                </a:rPr>
                <a:t>ANNOTATION</a:t>
              </a:r>
              <a:endParaRPr b="1" sz="1200">
                <a:latin typeface="Didact Gothic"/>
                <a:ea typeface="Didact Gothic"/>
                <a:cs typeface="Didact Gothic"/>
                <a:sym typeface="Didact Gothic"/>
              </a:endParaRPr>
            </a:p>
          </p:txBody>
        </p:sp>
        <p:sp>
          <p:nvSpPr>
            <p:cNvPr id="273" name="Shape 273"/>
            <p:cNvSpPr/>
            <p:nvPr/>
          </p:nvSpPr>
          <p:spPr>
            <a:xfrm>
              <a:off x="497608" y="2958796"/>
              <a:ext cx="3020400" cy="2946600"/>
            </a:xfrm>
            <a:prstGeom prst="rect">
              <a:avLst/>
            </a:prstGeom>
            <a:solidFill>
              <a:srgbClr val="FFFFFF"/>
            </a:solidFill>
            <a:ln>
              <a:noFill/>
            </a:ln>
            <a:effectLst>
              <a:outerShdw blurRad="428625" rotWithShape="0" algn="bl" dir="5400000" dist="104775">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274" name="Shape 274"/>
            <p:cNvSpPr/>
            <p:nvPr/>
          </p:nvSpPr>
          <p:spPr>
            <a:xfrm>
              <a:off x="497608" y="5905500"/>
              <a:ext cx="3020400" cy="152400"/>
            </a:xfrm>
            <a:prstGeom prst="rect">
              <a:avLst/>
            </a:prstGeom>
            <a:solidFill>
              <a:srgbClr val="063951"/>
            </a:solidFill>
            <a:ln>
              <a:noFill/>
            </a:ln>
            <a:effectLst>
              <a:outerShdw blurRad="428625" rotWithShape="0" algn="bl" dir="5400000" dist="104775">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grpSp>
      <p:grpSp>
        <p:nvGrpSpPr>
          <p:cNvPr id="275" name="Shape 275"/>
          <p:cNvGrpSpPr/>
          <p:nvPr/>
        </p:nvGrpSpPr>
        <p:grpSpPr>
          <a:xfrm>
            <a:off x="6692988" y="1063325"/>
            <a:ext cx="106740" cy="3150833"/>
            <a:chOff x="6409924" y="1310676"/>
            <a:chExt cx="177900" cy="4669285"/>
          </a:xfrm>
        </p:grpSpPr>
        <p:sp>
          <p:nvSpPr>
            <p:cNvPr id="276" name="Shape 276"/>
            <p:cNvSpPr/>
            <p:nvPr/>
          </p:nvSpPr>
          <p:spPr>
            <a:xfrm flipH="1">
              <a:off x="6409924" y="2880857"/>
              <a:ext cx="177900" cy="2946600"/>
            </a:xfrm>
            <a:prstGeom prst="rect">
              <a:avLst/>
            </a:prstGeom>
            <a:gradFill>
              <a:gsLst>
                <a:gs pos="0">
                  <a:srgbClr val="7F7F7F">
                    <a:alpha val="73725"/>
                  </a:srgbClr>
                </a:gs>
                <a:gs pos="100000">
                  <a:srgbClr val="FFFFFF">
                    <a:alpha val="0"/>
                  </a:srgbClr>
                </a:gs>
              </a:gsLst>
              <a:lin ang="10800025" scaled="0"/>
            </a:gradFill>
            <a:ln>
              <a:noFill/>
            </a:ln>
            <a:effectLst>
              <a:outerShdw blurRad="428625" rotWithShape="0" algn="bl" dir="5400000" dist="104775">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277" name="Shape 277"/>
            <p:cNvSpPr/>
            <p:nvPr/>
          </p:nvSpPr>
          <p:spPr>
            <a:xfrm flipH="1">
              <a:off x="6409924" y="1310676"/>
              <a:ext cx="177900" cy="1570200"/>
            </a:xfrm>
            <a:prstGeom prst="rect">
              <a:avLst/>
            </a:prstGeom>
            <a:gradFill>
              <a:gsLst>
                <a:gs pos="0">
                  <a:srgbClr val="00584D">
                    <a:alpha val="80000"/>
                  </a:srgbClr>
                </a:gs>
                <a:gs pos="100000">
                  <a:srgbClr val="00B09B"/>
                </a:gs>
              </a:gsLst>
              <a:lin ang="10800025" scaled="0"/>
            </a:gradFill>
            <a:ln>
              <a:noFill/>
            </a:ln>
            <a:effectLst>
              <a:outerShdw blurRad="428625" rotWithShape="0" algn="bl" dir="5400000" dist="104775">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278" name="Shape 278"/>
            <p:cNvSpPr/>
            <p:nvPr/>
          </p:nvSpPr>
          <p:spPr>
            <a:xfrm flipH="1">
              <a:off x="6409924" y="5827561"/>
              <a:ext cx="177900" cy="152400"/>
            </a:xfrm>
            <a:prstGeom prst="rect">
              <a:avLst/>
            </a:prstGeom>
            <a:gradFill>
              <a:gsLst>
                <a:gs pos="0">
                  <a:srgbClr val="00584D">
                    <a:alpha val="80000"/>
                  </a:srgbClr>
                </a:gs>
                <a:gs pos="100000">
                  <a:srgbClr val="00B09B"/>
                </a:gs>
              </a:gsLst>
              <a:lin ang="10800025" scaled="0"/>
            </a:gradFill>
            <a:ln>
              <a:noFill/>
            </a:ln>
            <a:effectLst>
              <a:outerShdw blurRad="428625" rotWithShape="0" algn="bl" dir="5400000" dist="104775">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grpSp>
      <p:grpSp>
        <p:nvGrpSpPr>
          <p:cNvPr id="279" name="Shape 279"/>
          <p:cNvGrpSpPr/>
          <p:nvPr/>
        </p:nvGrpSpPr>
        <p:grpSpPr>
          <a:xfrm>
            <a:off x="7947963" y="1061756"/>
            <a:ext cx="106740" cy="3150833"/>
            <a:chOff x="6409924" y="1310676"/>
            <a:chExt cx="177900" cy="4669285"/>
          </a:xfrm>
        </p:grpSpPr>
        <p:sp>
          <p:nvSpPr>
            <p:cNvPr id="280" name="Shape 280"/>
            <p:cNvSpPr/>
            <p:nvPr/>
          </p:nvSpPr>
          <p:spPr>
            <a:xfrm flipH="1">
              <a:off x="6409924" y="2880857"/>
              <a:ext cx="177900" cy="2946600"/>
            </a:xfrm>
            <a:prstGeom prst="rect">
              <a:avLst/>
            </a:prstGeom>
            <a:gradFill>
              <a:gsLst>
                <a:gs pos="0">
                  <a:srgbClr val="7F7F7F">
                    <a:alpha val="73725"/>
                  </a:srgbClr>
                </a:gs>
                <a:gs pos="100000">
                  <a:srgbClr val="FFFFFF">
                    <a:alpha val="0"/>
                  </a:srgbClr>
                </a:gs>
              </a:gsLst>
              <a:lin ang="10800025" scaled="0"/>
            </a:gradFill>
            <a:ln>
              <a:noFill/>
            </a:ln>
            <a:effectLst>
              <a:outerShdw blurRad="428625" rotWithShape="0" algn="bl" dir="5400000" dist="104775">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281" name="Shape 281"/>
            <p:cNvSpPr/>
            <p:nvPr/>
          </p:nvSpPr>
          <p:spPr>
            <a:xfrm flipH="1">
              <a:off x="6409924" y="1310676"/>
              <a:ext cx="177900" cy="1570200"/>
            </a:xfrm>
            <a:prstGeom prst="rect">
              <a:avLst/>
            </a:prstGeom>
            <a:gradFill>
              <a:gsLst>
                <a:gs pos="0">
                  <a:srgbClr val="C14A4C"/>
                </a:gs>
                <a:gs pos="100000">
                  <a:srgbClr val="612829"/>
                </a:gs>
              </a:gsLst>
              <a:lin ang="5400012" scaled="0"/>
            </a:gradFill>
            <a:ln>
              <a:noFill/>
            </a:ln>
            <a:effectLst>
              <a:outerShdw blurRad="428625" rotWithShape="0" algn="bl" dir="5400000" dist="104775">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sp>
          <p:nvSpPr>
            <p:cNvPr id="282" name="Shape 282"/>
            <p:cNvSpPr/>
            <p:nvPr/>
          </p:nvSpPr>
          <p:spPr>
            <a:xfrm flipH="1">
              <a:off x="6409924" y="5827561"/>
              <a:ext cx="177900" cy="152400"/>
            </a:xfrm>
            <a:prstGeom prst="rect">
              <a:avLst/>
            </a:prstGeom>
            <a:gradFill>
              <a:gsLst>
                <a:gs pos="0">
                  <a:srgbClr val="031F2B"/>
                </a:gs>
                <a:gs pos="100000">
                  <a:srgbClr val="063951"/>
                </a:gs>
              </a:gsLst>
              <a:lin ang="10800025" scaled="0"/>
            </a:gradFill>
            <a:ln>
              <a:noFill/>
            </a:ln>
            <a:effectLst>
              <a:outerShdw blurRad="428625" rotWithShape="0" algn="bl" dir="5400000" dist="104775">
                <a:srgbClr val="000000">
                  <a:alpha val="5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rgbClr val="FFFFFF"/>
                </a:solidFill>
                <a:latin typeface="Calibri"/>
                <a:ea typeface="Calibri"/>
                <a:cs typeface="Calibri"/>
                <a:sym typeface="Calibri"/>
              </a:endParaRPr>
            </a:p>
          </p:txBody>
        </p:sp>
      </p:grpSp>
      <p:grpSp>
        <p:nvGrpSpPr>
          <p:cNvPr id="283" name="Shape 283"/>
          <p:cNvGrpSpPr/>
          <p:nvPr/>
        </p:nvGrpSpPr>
        <p:grpSpPr>
          <a:xfrm>
            <a:off x="8054544" y="2513532"/>
            <a:ext cx="1037055" cy="1379414"/>
            <a:chOff x="8408191" y="749059"/>
            <a:chExt cx="2937000" cy="2044182"/>
          </a:xfrm>
        </p:grpSpPr>
        <p:sp>
          <p:nvSpPr>
            <p:cNvPr id="284" name="Shape 284"/>
            <p:cNvSpPr txBox="1"/>
            <p:nvPr/>
          </p:nvSpPr>
          <p:spPr>
            <a:xfrm>
              <a:off x="8408191" y="749059"/>
              <a:ext cx="2937000" cy="492300"/>
            </a:xfrm>
            <a:prstGeom prst="rect">
              <a:avLst/>
            </a:prstGeom>
            <a:noFill/>
            <a:ln>
              <a:noFill/>
            </a:ln>
            <a:effectLst>
              <a:outerShdw blurRad="428625" rotWithShape="0" algn="bl" dir="5400000" dist="104775">
                <a:srgbClr val="000000">
                  <a:alpha val="50000"/>
                </a:srgbClr>
              </a:outerShdw>
            </a:effectLst>
          </p:spPr>
          <p:txBody>
            <a:bodyPr anchorCtr="0" anchor="ctr" bIns="45700" lIns="0" spcFirstLastPara="1" rIns="0" wrap="square" tIns="45700">
              <a:noAutofit/>
            </a:bodyPr>
            <a:lstStyle/>
            <a:p>
              <a:pPr indent="0" lvl="0" marL="0" marR="0" rtl="0" algn="ctr">
                <a:spcBef>
                  <a:spcPts val="0"/>
                </a:spcBef>
                <a:spcAft>
                  <a:spcPts val="0"/>
                </a:spcAft>
                <a:buNone/>
              </a:pPr>
              <a:r>
                <a:rPr b="1" lang="en-GB" sz="1100">
                  <a:solidFill>
                    <a:srgbClr val="FF0000"/>
                  </a:solidFill>
                  <a:latin typeface="Calibri"/>
                  <a:ea typeface="Calibri"/>
                  <a:cs typeface="Calibri"/>
                  <a:sym typeface="Calibri"/>
                </a:rPr>
                <a:t>SNPEFF</a:t>
              </a:r>
              <a:endParaRPr sz="1100">
                <a:solidFill>
                  <a:srgbClr val="FF0000"/>
                </a:solidFill>
              </a:endParaRPr>
            </a:p>
          </p:txBody>
        </p:sp>
        <p:sp>
          <p:nvSpPr>
            <p:cNvPr id="285" name="Shape 285"/>
            <p:cNvSpPr txBox="1"/>
            <p:nvPr/>
          </p:nvSpPr>
          <p:spPr>
            <a:xfrm>
              <a:off x="8408209" y="1241341"/>
              <a:ext cx="2929200" cy="1551900"/>
            </a:xfrm>
            <a:prstGeom prst="rect">
              <a:avLst/>
            </a:prstGeom>
            <a:noFill/>
            <a:ln>
              <a:noFill/>
            </a:ln>
            <a:effectLst>
              <a:outerShdw blurRad="428625" rotWithShape="0" algn="bl" dir="5400000" dist="104775">
                <a:srgbClr val="000000">
                  <a:alpha val="50000"/>
                </a:srgbClr>
              </a:outerShdw>
            </a:effectLst>
          </p:spPr>
          <p:txBody>
            <a:bodyPr anchorCtr="0" anchor="t" bIns="45700" lIns="0" spcFirstLastPara="1" rIns="0" wrap="square" tIns="45700">
              <a:noAutofit/>
            </a:bodyPr>
            <a:lstStyle/>
            <a:p>
              <a:pPr indent="0" lvl="0" marL="0" marR="0" rtl="0" algn="just">
                <a:lnSpc>
                  <a:spcPct val="100000"/>
                </a:lnSpc>
                <a:spcBef>
                  <a:spcPts val="0"/>
                </a:spcBef>
                <a:spcAft>
                  <a:spcPts val="0"/>
                </a:spcAft>
                <a:buNone/>
              </a:pPr>
              <a:r>
                <a:rPr lang="en-GB" sz="900">
                  <a:solidFill>
                    <a:srgbClr val="7F7F7F"/>
                  </a:solidFill>
                  <a:latin typeface="Calibri"/>
                  <a:ea typeface="Calibri"/>
                  <a:cs typeface="Calibri"/>
                  <a:sym typeface="Calibri"/>
                </a:rPr>
                <a:t>Annotates variants and predicts their effects on genes by using an interval forest approach. </a:t>
              </a:r>
              <a:endParaRPr sz="900">
                <a:solidFill>
                  <a:srgbClr val="7F7F7F"/>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900">
                <a:solidFill>
                  <a:srgbClr val="7F7F7F"/>
                </a:solidFill>
                <a:latin typeface="Calibri"/>
                <a:ea typeface="Calibri"/>
                <a:cs typeface="Calibri"/>
                <a:sym typeface="Calibri"/>
              </a:endParaRPr>
            </a:p>
          </p:txBody>
        </p:sp>
      </p:grpSp>
      <p:pic>
        <p:nvPicPr>
          <p:cNvPr id="286" name="Shape 286"/>
          <p:cNvPicPr preferRelativeResize="0"/>
          <p:nvPr/>
        </p:nvPicPr>
        <p:blipFill>
          <a:blip r:embed="rId3">
            <a:alphaModFix/>
          </a:blip>
          <a:stretch>
            <a:fillRect/>
          </a:stretch>
        </p:blipFill>
        <p:spPr>
          <a:xfrm>
            <a:off x="4034700" y="4589376"/>
            <a:ext cx="654900" cy="519280"/>
          </a:xfrm>
          <a:prstGeom prst="rect">
            <a:avLst/>
          </a:prstGeom>
          <a:noFill/>
          <a:ln>
            <a:noFill/>
          </a:ln>
          <a:effectLst>
            <a:outerShdw blurRad="814388" rotWithShape="0" algn="bl" dir="5400000" dist="114300">
              <a:srgbClr val="000000">
                <a:alpha val="50000"/>
              </a:srgbClr>
            </a:outerShdw>
          </a:effectLst>
        </p:spPr>
      </p:pic>
      <p:pic>
        <p:nvPicPr>
          <p:cNvPr id="287" name="Shape 287"/>
          <p:cNvPicPr preferRelativeResize="0"/>
          <p:nvPr/>
        </p:nvPicPr>
        <p:blipFill rotWithShape="1">
          <a:blip r:embed="rId4">
            <a:alphaModFix/>
          </a:blip>
          <a:srcRect b="25000" l="25000" r="25000" t="25000"/>
          <a:stretch/>
        </p:blipFill>
        <p:spPr>
          <a:xfrm>
            <a:off x="115925" y="4545475"/>
            <a:ext cx="519305" cy="519275"/>
          </a:xfrm>
          <a:prstGeom prst="rect">
            <a:avLst/>
          </a:prstGeom>
          <a:noFill/>
          <a:ln>
            <a:noFill/>
          </a:ln>
          <a:effectLst>
            <a:outerShdw blurRad="300038" rotWithShape="0" algn="bl" dir="5400000" dist="85725">
              <a:srgbClr val="000000">
                <a:alpha val="50000"/>
              </a:srgbClr>
            </a:outerShdw>
          </a:effectLst>
        </p:spPr>
      </p:pic>
      <p:pic>
        <p:nvPicPr>
          <p:cNvPr id="288" name="Shape 288"/>
          <p:cNvPicPr preferRelativeResize="0"/>
          <p:nvPr/>
        </p:nvPicPr>
        <p:blipFill>
          <a:blip r:embed="rId5">
            <a:alphaModFix/>
          </a:blip>
          <a:stretch>
            <a:fillRect/>
          </a:stretch>
        </p:blipFill>
        <p:spPr>
          <a:xfrm>
            <a:off x="8574882" y="4545475"/>
            <a:ext cx="442193" cy="519275"/>
          </a:xfrm>
          <a:prstGeom prst="rect">
            <a:avLst/>
          </a:prstGeom>
          <a:noFill/>
          <a:ln>
            <a:noFill/>
          </a:ln>
          <a:effectLst>
            <a:outerShdw blurRad="485775" rotWithShape="0" algn="bl" dir="5400000" dist="114300">
              <a:srgbClr val="000000">
                <a:alpha val="5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