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66" r:id="rId4"/>
    <p:sldId id="261" r:id="rId5"/>
    <p:sldId id="259" r:id="rId6"/>
    <p:sldId id="267" r:id="rId7"/>
    <p:sldId id="270" r:id="rId8"/>
    <p:sldId id="272" r:id="rId9"/>
    <p:sldId id="273" r:id="rId10"/>
    <p:sldId id="274" r:id="rId11"/>
    <p:sldId id="275" r:id="rId12"/>
    <p:sldId id="264" r:id="rId13"/>
    <p:sldId id="269" r:id="rId14"/>
    <p:sldId id="277" r:id="rId15"/>
    <p:sldId id="278" r:id="rId16"/>
    <p:sldId id="279" r:id="rId17"/>
    <p:sldId id="271" r:id="rId18"/>
  </p:sldIdLst>
  <p:sldSz cx="10058400" cy="7772400"/>
  <p:notesSz cx="10058400" cy="77724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251" autoAdjust="0"/>
  </p:normalViewPr>
  <p:slideViewPr>
    <p:cSldViewPr>
      <p:cViewPr varScale="1">
        <p:scale>
          <a:sx n="50" d="100"/>
          <a:sy n="50" d="100"/>
        </p:scale>
        <p:origin x="2242" y="34"/>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41151439-D26C-4FC3-9DEF-89C5EF16B798}" type="datetimeFigureOut">
              <a:rPr lang="da-DK" smtClean="0"/>
              <a:t>03-07-2018</a:t>
            </a:fld>
            <a:endParaRPr lang="da-DK"/>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49E171E0-FD71-4445-A9ED-0CEB01BEA70E}" type="slidenum">
              <a:rPr lang="da-DK" smtClean="0"/>
              <a:t>‹#›</a:t>
            </a:fld>
            <a:endParaRPr lang="da-DK"/>
          </a:p>
        </p:txBody>
      </p:sp>
    </p:spTree>
    <p:extLst>
      <p:ext uri="{BB962C8B-B14F-4D97-AF65-F5344CB8AC3E}">
        <p14:creationId xmlns:p14="http://schemas.microsoft.com/office/powerpoint/2010/main" val="1164596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Key</a:t>
            </a:r>
            <a:r>
              <a:rPr lang="en-US" sz="1200" kern="1200" baseline="0" dirty="0" smtClean="0">
                <a:solidFill>
                  <a:schemeClr val="tx1"/>
                </a:solidFill>
                <a:effectLst/>
                <a:latin typeface="+mn-lt"/>
                <a:ea typeface="+mn-ea"/>
                <a:cs typeface="+mn-cs"/>
              </a:rPr>
              <a:t> points: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Title: My talk today is on modelling the spatial interactions among fish communities, </a:t>
            </a:r>
            <a:r>
              <a:rPr lang="en-US" sz="1200" kern="1200" baseline="0" dirty="0" err="1" smtClean="0">
                <a:solidFill>
                  <a:schemeClr val="tx1"/>
                </a:solidFill>
                <a:effectLst/>
                <a:latin typeface="+mn-lt"/>
                <a:ea typeface="+mn-ea"/>
                <a:cs typeface="+mn-cs"/>
              </a:rPr>
              <a:t>fihers</a:t>
            </a:r>
            <a:r>
              <a:rPr lang="en-US" sz="1200" kern="1200" baseline="0" dirty="0" smtClean="0">
                <a:solidFill>
                  <a:schemeClr val="tx1"/>
                </a:solidFill>
                <a:effectLst/>
                <a:latin typeface="+mn-lt"/>
                <a:ea typeface="+mn-ea"/>
                <a:cs typeface="+mn-cs"/>
              </a:rPr>
              <a:t> and accounting for other marine activities. This work is the result of cooperation with a range of colleagues across European countries and is funded by European grants.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Sophisticated computer simulations can support effective science-based evaluations to facilitate better governance of the marine space. We developed a range of spatial fisheries models, integrating biological with fisher decision-making dynamics and management for assessing management of multiple activities. We present the outcomes of case-specific evaluations with different ecological and socio-economic characteristics i.e. Adriatic, Ionian, Black, Baltic and Celtic Seas, and priorities like fisheries, aquaculture, offshore wind energy or conservation areas. For each case we applied the DISPLACE agent-based modelling platform for simulating </a:t>
            </a:r>
            <a:r>
              <a:rPr lang="en-US" sz="1200" kern="1200" dirty="0" err="1" smtClean="0">
                <a:solidFill>
                  <a:schemeClr val="tx1"/>
                </a:solidFill>
                <a:effectLst/>
                <a:latin typeface="+mn-lt"/>
                <a:ea typeface="+mn-ea"/>
                <a:cs typeface="+mn-cs"/>
              </a:rPr>
              <a:t>bioeconomic</a:t>
            </a:r>
            <a:r>
              <a:rPr lang="en-US" sz="1200" kern="1200" dirty="0" smtClean="0">
                <a:solidFill>
                  <a:schemeClr val="tx1"/>
                </a:solidFill>
                <a:effectLst/>
                <a:latin typeface="+mn-lt"/>
                <a:ea typeface="+mn-ea"/>
                <a:cs typeface="+mn-cs"/>
              </a:rPr>
              <a:t> dynamics and clarifying options for sustainable and viable fisheries in presence of other marine sectors. The approach is specifically suited for evaluating whether the benefits of spatial plans compensate for the additional economic and ecological costs of displacing fishing to the surroundings including vulnerable habitats or unfished areas. The models generate a comparative overview of short to medium-term impacts of changing spatial footprints both on the fisheries economics and on the underlying ecosystem components by aggregating the individual fishing operations, at the same time detailing the spatiotemporal dimensions for particular fishing activities, harbor communities or national fleets. We discuss some lessons learnt when developing operational modelling frameworks that incorporate stakeholder responses to spatial management options. Results show that the models enable comprehensive evaluation of spatial management strategies, taking account of underlying biological dynamics, interactions among fisheries and other marine activities. Comparison of case studies reveals how spatial management can mitigate conflicts and impacts on ecosystems at spatial and temporal scales relevant to fisheries interests and policy makers. </a:t>
            </a:r>
            <a:endParaRPr lang="da-DK" sz="1200" kern="1200" dirty="0" smtClean="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1</a:t>
            </a:fld>
            <a:endParaRPr lang="da-DK"/>
          </a:p>
        </p:txBody>
      </p:sp>
    </p:spTree>
    <p:extLst>
      <p:ext uri="{BB962C8B-B14F-4D97-AF65-F5344CB8AC3E}">
        <p14:creationId xmlns:p14="http://schemas.microsoft.com/office/powerpoint/2010/main" val="1877178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The </a:t>
            </a:r>
            <a:r>
              <a:rPr lang="da-DK" dirty="0" err="1" smtClean="0"/>
              <a:t>fourth</a:t>
            </a:r>
            <a:r>
              <a:rPr lang="da-DK" dirty="0" smtClean="0"/>
              <a:t> case is in the </a:t>
            </a:r>
            <a:r>
              <a:rPr lang="da-DK" dirty="0" err="1" smtClean="0"/>
              <a:t>Romanian</a:t>
            </a:r>
            <a:r>
              <a:rPr lang="da-DK" dirty="0" smtClean="0"/>
              <a:t> </a:t>
            </a:r>
            <a:r>
              <a:rPr lang="da-DK" dirty="0" err="1" smtClean="0"/>
              <a:t>Exclusive</a:t>
            </a:r>
            <a:r>
              <a:rPr lang="da-DK" dirty="0" smtClean="0"/>
              <a:t> Zone. Here the </a:t>
            </a:r>
            <a:r>
              <a:rPr lang="da-DK" dirty="0" err="1" smtClean="0"/>
              <a:t>goal</a:t>
            </a:r>
            <a:r>
              <a:rPr lang="da-DK" dirty="0" smtClean="0"/>
              <a:t> is to </a:t>
            </a:r>
            <a:r>
              <a:rPr lang="da-DK" dirty="0" err="1" smtClean="0"/>
              <a:t>ensure</a:t>
            </a:r>
            <a:r>
              <a:rPr lang="da-DK" dirty="0" smtClean="0"/>
              <a:t> a </a:t>
            </a:r>
            <a:r>
              <a:rPr lang="da-DK" dirty="0" err="1" smtClean="0"/>
              <a:t>viable</a:t>
            </a:r>
            <a:r>
              <a:rPr lang="da-DK" dirty="0" smtClean="0"/>
              <a:t> </a:t>
            </a:r>
            <a:r>
              <a:rPr lang="da-DK" dirty="0" err="1" smtClean="0"/>
              <a:t>fishing</a:t>
            </a:r>
            <a:r>
              <a:rPr lang="da-DK" dirty="0" smtClean="0"/>
              <a:t> in the</a:t>
            </a:r>
            <a:r>
              <a:rPr lang="da-DK" baseline="0" dirty="0" smtClean="0"/>
              <a:t> </a:t>
            </a:r>
            <a:r>
              <a:rPr lang="da-DK" baseline="0" dirty="0" err="1" smtClean="0"/>
              <a:t>context</a:t>
            </a:r>
            <a:r>
              <a:rPr lang="da-DK" baseline="0" dirty="0" smtClean="0"/>
              <a:t> of maritime </a:t>
            </a:r>
            <a:r>
              <a:rPr lang="da-DK" baseline="0" dirty="0" err="1" smtClean="0"/>
              <a:t>spatial</a:t>
            </a:r>
            <a:r>
              <a:rPr lang="da-DK" baseline="0" dirty="0" smtClean="0"/>
              <a:t> </a:t>
            </a:r>
            <a:r>
              <a:rPr lang="da-DK" baseline="0" dirty="0" err="1" smtClean="0"/>
              <a:t>planiing</a:t>
            </a:r>
            <a:r>
              <a:rPr lang="da-DK" baseline="0" dirty="0" smtClean="0"/>
              <a:t> and </a:t>
            </a:r>
            <a:r>
              <a:rPr lang="da-DK" baseline="0" dirty="0" err="1" smtClean="0"/>
              <a:t>conducting</a:t>
            </a:r>
            <a:r>
              <a:rPr lang="da-DK" baseline="0" dirty="0" smtClean="0"/>
              <a:t> </a:t>
            </a:r>
            <a:r>
              <a:rPr lang="da-DK" baseline="0" dirty="0" err="1" smtClean="0"/>
              <a:t>impact</a:t>
            </a:r>
            <a:r>
              <a:rPr lang="da-DK" baseline="0" dirty="0" smtClean="0"/>
              <a:t> </a:t>
            </a:r>
            <a:r>
              <a:rPr lang="da-DK" baseline="0" dirty="0" err="1" smtClean="0"/>
              <a:t>assessment</a:t>
            </a:r>
            <a:r>
              <a:rPr lang="da-DK" baseline="0" dirty="0" smtClean="0"/>
              <a:t> of potential top </a:t>
            </a:r>
            <a:r>
              <a:rPr lang="da-DK" baseline="0" dirty="0" err="1" smtClean="0"/>
              <a:t>dowm</a:t>
            </a:r>
            <a:r>
              <a:rPr lang="da-DK" baseline="0" dirty="0" smtClean="0"/>
              <a:t> decision </a:t>
            </a:r>
            <a:r>
              <a:rPr lang="da-DK" baseline="0" dirty="0" err="1" smtClean="0"/>
              <a:t>that</a:t>
            </a:r>
            <a:r>
              <a:rPr lang="da-DK" baseline="0" dirty="0" smtClean="0"/>
              <a:t> </a:t>
            </a:r>
            <a:r>
              <a:rPr lang="da-DK" baseline="0" dirty="0" err="1" smtClean="0"/>
              <a:t>would</a:t>
            </a:r>
            <a:r>
              <a:rPr lang="da-DK" baseline="0" dirty="0" smtClean="0"/>
              <a:t> </a:t>
            </a:r>
            <a:r>
              <a:rPr lang="da-DK" baseline="0" dirty="0" err="1" smtClean="0"/>
              <a:t>decide</a:t>
            </a:r>
            <a:r>
              <a:rPr lang="da-DK" baseline="0" dirty="0" smtClean="0"/>
              <a:t> </a:t>
            </a:r>
            <a:r>
              <a:rPr lang="da-DK" baseline="0" dirty="0" err="1" smtClean="0"/>
              <a:t>reserving</a:t>
            </a:r>
            <a:r>
              <a:rPr lang="da-DK" baseline="0" dirty="0" smtClean="0"/>
              <a:t> </a:t>
            </a:r>
            <a:r>
              <a:rPr lang="da-DK" baseline="0" dirty="0" err="1" smtClean="0"/>
              <a:t>some</a:t>
            </a:r>
            <a:r>
              <a:rPr lang="da-DK" baseline="0" dirty="0" smtClean="0"/>
              <a:t> </a:t>
            </a:r>
            <a:r>
              <a:rPr lang="da-DK" baseline="0" dirty="0" err="1" smtClean="0"/>
              <a:t>space</a:t>
            </a:r>
            <a:r>
              <a:rPr lang="da-DK" baseline="0" dirty="0" smtClean="0"/>
              <a:t> for </a:t>
            </a:r>
            <a:r>
              <a:rPr lang="da-DK" baseline="0" dirty="0" err="1" smtClean="0"/>
              <a:t>other</a:t>
            </a:r>
            <a:r>
              <a:rPr lang="da-DK" baseline="0" dirty="0" smtClean="0"/>
              <a:t> </a:t>
            </a:r>
            <a:r>
              <a:rPr lang="da-DK" baseline="0" dirty="0" err="1" smtClean="0"/>
              <a:t>activites</a:t>
            </a:r>
            <a:r>
              <a:rPr lang="da-DK" baseline="0" dirty="0" smtClean="0"/>
              <a:t> </a:t>
            </a:r>
            <a:r>
              <a:rPr lang="da-DK" baseline="0" dirty="0" err="1" smtClean="0"/>
              <a:t>than</a:t>
            </a:r>
            <a:r>
              <a:rPr lang="da-DK" baseline="0" dirty="0" smtClean="0"/>
              <a:t> </a:t>
            </a:r>
            <a:r>
              <a:rPr lang="da-DK" baseline="0" dirty="0" err="1" smtClean="0"/>
              <a:t>fishing</a:t>
            </a:r>
            <a:r>
              <a:rPr lang="da-DK" baseline="0" dirty="0" smtClean="0"/>
              <a:t>.</a:t>
            </a:r>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10</a:t>
            </a:fld>
            <a:endParaRPr lang="da-DK"/>
          </a:p>
        </p:txBody>
      </p:sp>
    </p:spTree>
    <p:extLst>
      <p:ext uri="{BB962C8B-B14F-4D97-AF65-F5344CB8AC3E}">
        <p14:creationId xmlns:p14="http://schemas.microsoft.com/office/powerpoint/2010/main" val="1424466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The final case </a:t>
            </a:r>
            <a:r>
              <a:rPr lang="da-DK" dirty="0" err="1" smtClean="0"/>
              <a:t>we</a:t>
            </a:r>
            <a:r>
              <a:rPr lang="da-DK" dirty="0" smtClean="0"/>
              <a:t> present </a:t>
            </a:r>
            <a:r>
              <a:rPr lang="da-DK" dirty="0" err="1" smtClean="0"/>
              <a:t>here</a:t>
            </a:r>
            <a:r>
              <a:rPr lang="da-DK" dirty="0" smtClean="0"/>
              <a:t> is the </a:t>
            </a:r>
            <a:r>
              <a:rPr lang="da-DK" dirty="0" err="1" smtClean="0"/>
              <a:t>complex</a:t>
            </a:r>
            <a:r>
              <a:rPr lang="da-DK" dirty="0" smtClean="0"/>
              <a:t> Danish Mixed </a:t>
            </a:r>
            <a:r>
              <a:rPr lang="da-DK" dirty="0" err="1" smtClean="0"/>
              <a:t>Fisheries</a:t>
            </a:r>
            <a:r>
              <a:rPr lang="da-DK" dirty="0" smtClean="0"/>
              <a:t> </a:t>
            </a:r>
            <a:r>
              <a:rPr lang="da-DK" dirty="0" err="1" smtClean="0"/>
              <a:t>that</a:t>
            </a:r>
            <a:r>
              <a:rPr lang="da-DK" dirty="0" smtClean="0"/>
              <a:t> </a:t>
            </a:r>
            <a:r>
              <a:rPr lang="da-DK" dirty="0" err="1" smtClean="0"/>
              <a:t>occurs</a:t>
            </a:r>
            <a:r>
              <a:rPr lang="da-DK" baseline="0" dirty="0" smtClean="0"/>
              <a:t> in-</a:t>
            </a:r>
            <a:r>
              <a:rPr lang="da-DK" baseline="0" dirty="0" err="1" smtClean="0"/>
              <a:t>between</a:t>
            </a:r>
            <a:r>
              <a:rPr lang="da-DK" baseline="0" dirty="0" smtClean="0"/>
              <a:t> </a:t>
            </a:r>
            <a:r>
              <a:rPr lang="da-DK" baseline="0" dirty="0" err="1" smtClean="0"/>
              <a:t>two</a:t>
            </a:r>
            <a:r>
              <a:rPr lang="da-DK" baseline="0" dirty="0" smtClean="0"/>
              <a:t> large management </a:t>
            </a:r>
            <a:r>
              <a:rPr lang="da-DK" baseline="0" dirty="0" err="1" smtClean="0"/>
              <a:t>areas</a:t>
            </a:r>
            <a:r>
              <a:rPr lang="da-DK" baseline="0" dirty="0" smtClean="0"/>
              <a:t> </a:t>
            </a:r>
            <a:r>
              <a:rPr lang="da-DK" baseline="0" dirty="0" err="1" smtClean="0"/>
              <a:t>that</a:t>
            </a:r>
            <a:r>
              <a:rPr lang="da-DK" baseline="0" dirty="0" smtClean="0"/>
              <a:t> </a:t>
            </a:r>
            <a:r>
              <a:rPr lang="da-DK" baseline="0" dirty="0" err="1" smtClean="0"/>
              <a:t>are</a:t>
            </a:r>
            <a:r>
              <a:rPr lang="da-DK" baseline="0" dirty="0" smtClean="0"/>
              <a:t> the North Sea and the </a:t>
            </a:r>
            <a:r>
              <a:rPr lang="da-DK" baseline="0" dirty="0" err="1" smtClean="0"/>
              <a:t>Baltic</a:t>
            </a:r>
            <a:r>
              <a:rPr lang="da-DK" baseline="0" dirty="0" smtClean="0"/>
              <a:t> Sea. Here </a:t>
            </a:r>
            <a:r>
              <a:rPr lang="da-DK" baseline="0" dirty="0" err="1" smtClean="0"/>
              <a:t>we</a:t>
            </a:r>
            <a:r>
              <a:rPr lang="da-DK" baseline="0" dirty="0" smtClean="0"/>
              <a:t> </a:t>
            </a:r>
            <a:r>
              <a:rPr lang="da-DK" baseline="0" dirty="0" err="1" smtClean="0"/>
              <a:t>looked</a:t>
            </a:r>
            <a:r>
              <a:rPr lang="da-DK" baseline="0" dirty="0" smtClean="0"/>
              <a:t> at </a:t>
            </a:r>
            <a:r>
              <a:rPr lang="da-DK" baseline="0" dirty="0" err="1" smtClean="0"/>
              <a:t>what</a:t>
            </a:r>
            <a:r>
              <a:rPr lang="da-DK" baseline="0" dirty="0" smtClean="0"/>
              <a:t> </a:t>
            </a:r>
            <a:r>
              <a:rPr lang="da-DK" baseline="0" dirty="0" err="1" smtClean="0"/>
              <a:t>would</a:t>
            </a:r>
            <a:r>
              <a:rPr lang="da-DK" baseline="0" dirty="0" smtClean="0"/>
              <a:t> </a:t>
            </a:r>
            <a:r>
              <a:rPr lang="da-DK" baseline="0" dirty="0" err="1" smtClean="0"/>
              <a:t>be</a:t>
            </a:r>
            <a:r>
              <a:rPr lang="da-DK" baseline="0" dirty="0" smtClean="0"/>
              <a:t> the </a:t>
            </a:r>
            <a:r>
              <a:rPr lang="da-DK" baseline="0" dirty="0" err="1" smtClean="0"/>
              <a:t>effect</a:t>
            </a:r>
            <a:r>
              <a:rPr lang="da-DK" baseline="0" dirty="0" smtClean="0"/>
              <a:t> of </a:t>
            </a:r>
            <a:r>
              <a:rPr lang="da-DK" baseline="0" dirty="0" err="1" smtClean="0"/>
              <a:t>displacing</a:t>
            </a:r>
            <a:r>
              <a:rPr lang="da-DK" baseline="0" dirty="0" smtClean="0"/>
              <a:t> the </a:t>
            </a:r>
            <a:r>
              <a:rPr lang="da-DK" baseline="0" dirty="0" err="1" smtClean="0"/>
              <a:t>fishing</a:t>
            </a:r>
            <a:r>
              <a:rPr lang="da-DK" baseline="0" dirty="0" smtClean="0"/>
              <a:t> from </a:t>
            </a:r>
            <a:r>
              <a:rPr lang="da-DK" baseline="0" dirty="0" err="1" smtClean="0"/>
              <a:t>some</a:t>
            </a:r>
            <a:r>
              <a:rPr lang="da-DK" baseline="0" dirty="0" smtClean="0"/>
              <a:t> </a:t>
            </a:r>
            <a:r>
              <a:rPr lang="da-DK" baseline="0" dirty="0" err="1" smtClean="0"/>
              <a:t>conservation</a:t>
            </a:r>
            <a:r>
              <a:rPr lang="da-DK" baseline="0" dirty="0" smtClean="0"/>
              <a:t> </a:t>
            </a:r>
            <a:r>
              <a:rPr lang="da-DK" baseline="0" dirty="0" err="1" smtClean="0"/>
              <a:t>areas</a:t>
            </a:r>
            <a:r>
              <a:rPr lang="da-DK" baseline="0" dirty="0" smtClean="0"/>
              <a:t> (for </a:t>
            </a:r>
            <a:r>
              <a:rPr lang="da-DK" baseline="0" dirty="0" err="1" smtClean="0"/>
              <a:t>example</a:t>
            </a:r>
            <a:r>
              <a:rPr lang="da-DK" baseline="0" dirty="0" smtClean="0"/>
              <a:t> design from MARXAN) on the </a:t>
            </a:r>
            <a:r>
              <a:rPr lang="da-DK" baseline="0" dirty="0" err="1" smtClean="0"/>
              <a:t>sustainaibility</a:t>
            </a:r>
            <a:r>
              <a:rPr lang="da-DK" baseline="0" dirty="0" smtClean="0"/>
              <a:t> of the harvesting, and </a:t>
            </a:r>
            <a:r>
              <a:rPr lang="da-DK" baseline="0" dirty="0" err="1" smtClean="0"/>
              <a:t>also</a:t>
            </a:r>
            <a:r>
              <a:rPr lang="da-DK" baseline="0" dirty="0" smtClean="0"/>
              <a:t> </a:t>
            </a:r>
            <a:r>
              <a:rPr lang="da-DK" baseline="0" dirty="0" err="1" smtClean="0"/>
              <a:t>quantifying</a:t>
            </a:r>
            <a:r>
              <a:rPr lang="da-DK" baseline="0" dirty="0" smtClean="0"/>
              <a:t> the potential side </a:t>
            </a:r>
            <a:r>
              <a:rPr lang="da-DK" baseline="0" dirty="0" err="1" smtClean="0"/>
              <a:t>effects</a:t>
            </a:r>
            <a:r>
              <a:rPr lang="da-DK" baseline="0" dirty="0" smtClean="0"/>
              <a:t> on </a:t>
            </a:r>
            <a:r>
              <a:rPr lang="da-DK" baseline="0" dirty="0" err="1" smtClean="0"/>
              <a:t>other</a:t>
            </a:r>
            <a:r>
              <a:rPr lang="da-DK" baseline="0" dirty="0" smtClean="0"/>
              <a:t> components of the </a:t>
            </a:r>
            <a:r>
              <a:rPr lang="da-DK" baseline="0" dirty="0" err="1" smtClean="0"/>
              <a:t>ecosystems</a:t>
            </a:r>
            <a:r>
              <a:rPr lang="da-DK" baseline="0" dirty="0" smtClean="0"/>
              <a:t>. </a:t>
            </a:r>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11</a:t>
            </a:fld>
            <a:endParaRPr lang="da-DK"/>
          </a:p>
        </p:txBody>
      </p:sp>
    </p:spTree>
    <p:extLst>
      <p:ext uri="{BB962C8B-B14F-4D97-AF65-F5344CB8AC3E}">
        <p14:creationId xmlns:p14="http://schemas.microsoft.com/office/powerpoint/2010/main" val="3998662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A slide to </a:t>
            </a:r>
            <a:r>
              <a:rPr lang="da-DK" dirty="0" err="1" smtClean="0"/>
              <a:t>summarize</a:t>
            </a:r>
            <a:r>
              <a:rPr lang="da-DK" dirty="0" smtClean="0"/>
              <a:t> the </a:t>
            </a:r>
            <a:r>
              <a:rPr lang="da-DK" dirty="0" err="1" smtClean="0"/>
              <a:t>overarching</a:t>
            </a:r>
            <a:r>
              <a:rPr lang="da-DK" baseline="0" dirty="0" smtClean="0"/>
              <a:t> </a:t>
            </a:r>
            <a:r>
              <a:rPr lang="da-DK" baseline="0" dirty="0" err="1" smtClean="0"/>
              <a:t>goals</a:t>
            </a:r>
            <a:r>
              <a:rPr lang="da-DK" baseline="0" dirty="0" smtClean="0"/>
              <a:t> of </a:t>
            </a:r>
            <a:r>
              <a:rPr lang="da-DK" baseline="0" dirty="0" err="1" smtClean="0"/>
              <a:t>what</a:t>
            </a:r>
            <a:r>
              <a:rPr lang="da-DK" baseline="0" dirty="0" smtClean="0"/>
              <a:t> </a:t>
            </a:r>
            <a:r>
              <a:rPr lang="da-DK" baseline="0" dirty="0" err="1" smtClean="0"/>
              <a:t>we</a:t>
            </a:r>
            <a:r>
              <a:rPr lang="da-DK" baseline="0" dirty="0" smtClean="0"/>
              <a:t> </a:t>
            </a:r>
            <a:r>
              <a:rPr lang="da-DK" baseline="0" dirty="0" err="1" smtClean="0"/>
              <a:t>are</a:t>
            </a:r>
            <a:r>
              <a:rPr lang="da-DK" baseline="0" dirty="0" smtClean="0"/>
              <a:t> </a:t>
            </a:r>
            <a:r>
              <a:rPr lang="da-DK" baseline="0" dirty="0" err="1" smtClean="0"/>
              <a:t>doing</a:t>
            </a:r>
            <a:r>
              <a:rPr lang="da-DK" baseline="0" dirty="0" smtClean="0"/>
              <a:t>:</a:t>
            </a:r>
          </a:p>
          <a:p>
            <a:r>
              <a:rPr lang="da-DK" baseline="0" dirty="0" smtClean="0"/>
              <a:t>In </a:t>
            </a:r>
            <a:r>
              <a:rPr lang="da-DK" baseline="0" dirty="0" err="1" smtClean="0"/>
              <a:t>this</a:t>
            </a:r>
            <a:r>
              <a:rPr lang="da-DK" baseline="0" dirty="0" smtClean="0"/>
              <a:t> maritime </a:t>
            </a:r>
            <a:r>
              <a:rPr lang="da-DK" baseline="0" dirty="0" err="1" smtClean="0"/>
              <a:t>Spatial</a:t>
            </a:r>
            <a:r>
              <a:rPr lang="da-DK" baseline="0" dirty="0" smtClean="0"/>
              <a:t> Planning </a:t>
            </a:r>
            <a:r>
              <a:rPr lang="da-DK" baseline="0" dirty="0" err="1" smtClean="0"/>
              <a:t>Context</a:t>
            </a:r>
            <a:r>
              <a:rPr lang="da-DK" baseline="0" dirty="0" smtClean="0"/>
              <a:t> from the </a:t>
            </a:r>
            <a:r>
              <a:rPr lang="da-DK" baseline="0" dirty="0" err="1" smtClean="0"/>
              <a:t>perspective</a:t>
            </a:r>
            <a:r>
              <a:rPr lang="da-DK" baseline="0" dirty="0" smtClean="0"/>
              <a:t> of the </a:t>
            </a:r>
            <a:r>
              <a:rPr lang="da-DK" baseline="0" dirty="0" err="1" smtClean="0"/>
              <a:t>fisheries</a:t>
            </a:r>
            <a:r>
              <a:rPr lang="da-DK" baseline="0" dirty="0" smtClean="0"/>
              <a:t> </a:t>
            </a:r>
            <a:r>
              <a:rPr lang="da-DK" baseline="0" dirty="0" err="1" smtClean="0"/>
              <a:t>we</a:t>
            </a:r>
            <a:r>
              <a:rPr lang="da-DK" baseline="0" dirty="0" smtClean="0"/>
              <a:t> </a:t>
            </a:r>
            <a:r>
              <a:rPr lang="da-DK" baseline="0" dirty="0" err="1" smtClean="0"/>
              <a:t>want</a:t>
            </a:r>
            <a:r>
              <a:rPr lang="da-DK" baseline="0" dirty="0" smtClean="0"/>
              <a:t> to:</a:t>
            </a:r>
          </a:p>
          <a:p>
            <a:r>
              <a:rPr lang="da-DK" baseline="0" dirty="0" smtClean="0"/>
              <a:t>1) </a:t>
            </a:r>
            <a:r>
              <a:rPr lang="da-DK" baseline="0" dirty="0" err="1" smtClean="0"/>
              <a:t>Maintaining</a:t>
            </a:r>
            <a:r>
              <a:rPr lang="da-DK" baseline="0" dirty="0" smtClean="0"/>
              <a:t>…</a:t>
            </a:r>
          </a:p>
          <a:p>
            <a:r>
              <a:rPr lang="da-DK" baseline="0" dirty="0" smtClean="0"/>
              <a:t>2)</a:t>
            </a:r>
            <a:r>
              <a:rPr lang="da-DK" baseline="0" dirty="0" err="1" smtClean="0"/>
              <a:t>Ensuring</a:t>
            </a:r>
            <a:r>
              <a:rPr lang="da-DK" baseline="0" dirty="0" smtClean="0"/>
              <a:t>…</a:t>
            </a:r>
          </a:p>
          <a:p>
            <a:r>
              <a:rPr lang="da-DK" baseline="0" dirty="0" smtClean="0"/>
              <a:t>….</a:t>
            </a:r>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12</a:t>
            </a:fld>
            <a:endParaRPr lang="da-DK"/>
          </a:p>
        </p:txBody>
      </p:sp>
    </p:spTree>
    <p:extLst>
      <p:ext uri="{BB962C8B-B14F-4D97-AF65-F5344CB8AC3E}">
        <p14:creationId xmlns:p14="http://schemas.microsoft.com/office/powerpoint/2010/main" val="3830018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in line with the views from stakeholders</a:t>
            </a:r>
            <a:r>
              <a:rPr lang="en-US" sz="1200" kern="1200" baseline="0" dirty="0" smtClean="0">
                <a:solidFill>
                  <a:schemeClr val="tx1"/>
                </a:solidFill>
                <a:effectLst/>
                <a:latin typeface="+mn-lt"/>
                <a:ea typeface="+mn-ea"/>
                <a:cs typeface="+mn-cs"/>
              </a:rPr>
              <a:t> and here we listed just 4 of them:</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For the Romanian case stakeholder have an issue with the shared stock situations. Then they stress on developing </a:t>
            </a:r>
            <a:r>
              <a:rPr lang="en-US" sz="1200" kern="1200" baseline="0" dirty="0" err="1" smtClean="0">
                <a:solidFill>
                  <a:schemeClr val="tx1"/>
                </a:solidFill>
                <a:effectLst/>
                <a:latin typeface="+mn-lt"/>
                <a:ea typeface="+mn-ea"/>
                <a:cs typeface="+mn-cs"/>
              </a:rPr>
              <a:t>corss</a:t>
            </a:r>
            <a:r>
              <a:rPr lang="en-US" sz="1200" kern="1200" baseline="0" dirty="0" smtClean="0">
                <a:solidFill>
                  <a:schemeClr val="tx1"/>
                </a:solidFill>
                <a:effectLst/>
                <a:latin typeface="+mn-lt"/>
                <a:ea typeface="+mn-ea"/>
                <a:cs typeface="+mn-cs"/>
              </a:rPr>
              <a:t> border concertation to make the management relevant and efficient when the stocks are shared!!!</a:t>
            </a:r>
          </a:p>
          <a:p>
            <a:r>
              <a:rPr lang="en-US" sz="1200" kern="1200" baseline="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should recognize the needs for consulting other stakeholders than the ones from the fishing sectors given that we all know there are diverse activities underway in our seas and there are also multiple regulatory and agency activities. As one say, bringing this complexity together to support an EBM process requires overcoming geographic boundaries, political boundaries, and administrative boundaries. </a:t>
            </a:r>
            <a:endParaRPr lang="da-DK"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a-DK"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Among other things you had in mind, it may also be a good idea to push forward the ECOAST DISPLACE Italian/Greek applications in this context when one important aspect of blue growth and Integrated Maritime Policy is to avoid duplication and consequently re-use as far as possible some existing tools that have proven to be useful in other areas. Hence the idea is to tailor or downscale our current applications to a particular case study area via the close consultation of local stakeholders that would promote the co-creation the solutions and ensure the social acceptance of some of the spatial plans or management options...</a:t>
            </a:r>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13</a:t>
            </a:fld>
            <a:endParaRPr lang="da-DK"/>
          </a:p>
        </p:txBody>
      </p:sp>
    </p:spTree>
    <p:extLst>
      <p:ext uri="{BB962C8B-B14F-4D97-AF65-F5344CB8AC3E}">
        <p14:creationId xmlns:p14="http://schemas.microsoft.com/office/powerpoint/2010/main" val="1664597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In the Danish case, </a:t>
            </a:r>
            <a:r>
              <a:rPr lang="da-DK" dirty="0" err="1" smtClean="0"/>
              <a:t>this</a:t>
            </a:r>
            <a:r>
              <a:rPr lang="da-DK" dirty="0" smtClean="0"/>
              <a:t> is kind of </a:t>
            </a:r>
            <a:r>
              <a:rPr lang="da-DK" dirty="0" err="1" smtClean="0"/>
              <a:t>similar</a:t>
            </a:r>
            <a:r>
              <a:rPr lang="da-DK" dirty="0" smtClean="0"/>
              <a:t> problem. In</a:t>
            </a:r>
            <a:r>
              <a:rPr lang="da-DK" baseline="0" dirty="0" smtClean="0"/>
              <a:t> a </a:t>
            </a:r>
            <a:r>
              <a:rPr lang="da-DK" baseline="0" dirty="0" err="1" smtClean="0"/>
              <a:t>lot</a:t>
            </a:r>
            <a:r>
              <a:rPr lang="da-DK" baseline="0" dirty="0" smtClean="0"/>
              <a:t> of </a:t>
            </a:r>
            <a:r>
              <a:rPr lang="da-DK" baseline="0" dirty="0" err="1" smtClean="0"/>
              <a:t>contiguous</a:t>
            </a:r>
            <a:r>
              <a:rPr lang="da-DK" baseline="0" dirty="0" smtClean="0"/>
              <a:t> </a:t>
            </a:r>
            <a:r>
              <a:rPr lang="da-DK" baseline="0" dirty="0" err="1" smtClean="0"/>
              <a:t>exclusive</a:t>
            </a:r>
            <a:r>
              <a:rPr lang="da-DK" baseline="0" dirty="0" smtClean="0"/>
              <a:t> zone in the European </a:t>
            </a:r>
            <a:r>
              <a:rPr lang="da-DK" baseline="0" dirty="0" err="1" smtClean="0"/>
              <a:t>waters</a:t>
            </a:r>
            <a:r>
              <a:rPr lang="da-DK" baseline="0" dirty="0" smtClean="0"/>
              <a:t> </a:t>
            </a:r>
            <a:r>
              <a:rPr lang="da-DK" baseline="0" dirty="0" err="1" smtClean="0"/>
              <a:t>some</a:t>
            </a:r>
            <a:r>
              <a:rPr lang="da-DK" baseline="0" dirty="0" smtClean="0"/>
              <a:t> </a:t>
            </a:r>
            <a:r>
              <a:rPr lang="da-DK" baseline="0" dirty="0" err="1" smtClean="0"/>
              <a:t>mangement</a:t>
            </a:r>
            <a:r>
              <a:rPr lang="da-DK" baseline="0" dirty="0" smtClean="0"/>
              <a:t> </a:t>
            </a:r>
            <a:r>
              <a:rPr lang="da-DK" baseline="0" dirty="0" err="1" smtClean="0"/>
              <a:t>appear</a:t>
            </a:r>
            <a:r>
              <a:rPr lang="da-DK" baseline="0" dirty="0" smtClean="0"/>
              <a:t> </a:t>
            </a:r>
            <a:r>
              <a:rPr lang="da-DK" baseline="0" dirty="0" err="1" smtClean="0"/>
              <a:t>disconnected</a:t>
            </a:r>
            <a:r>
              <a:rPr lang="da-DK" baseline="0" dirty="0" smtClean="0"/>
              <a:t> and </a:t>
            </a:r>
            <a:r>
              <a:rPr lang="da-DK" baseline="0" dirty="0" err="1" smtClean="0"/>
              <a:t>sometime</a:t>
            </a:r>
            <a:r>
              <a:rPr lang="da-DK" baseline="0" dirty="0" smtClean="0"/>
              <a:t> </a:t>
            </a:r>
            <a:r>
              <a:rPr lang="da-DK" baseline="0" dirty="0" err="1" smtClean="0"/>
              <a:t>contradictory</a:t>
            </a:r>
            <a:r>
              <a:rPr lang="da-DK" baseline="0" dirty="0" smtClean="0"/>
              <a:t> </a:t>
            </a:r>
            <a:r>
              <a:rPr lang="da-DK" baseline="0" dirty="0" err="1" smtClean="0"/>
              <a:t>while</a:t>
            </a:r>
            <a:r>
              <a:rPr lang="da-DK" baseline="0" dirty="0" smtClean="0"/>
              <a:t> it is </a:t>
            </a:r>
            <a:r>
              <a:rPr lang="da-DK" baseline="0" dirty="0" err="1" smtClean="0"/>
              <a:t>obvoius</a:t>
            </a:r>
            <a:r>
              <a:rPr lang="da-DK" baseline="0" dirty="0" smtClean="0"/>
              <a:t> </a:t>
            </a:r>
            <a:r>
              <a:rPr lang="da-DK" baseline="0" dirty="0" err="1" smtClean="0"/>
              <a:t>we</a:t>
            </a:r>
            <a:r>
              <a:rPr lang="da-DK" baseline="0" dirty="0" smtClean="0"/>
              <a:t> </a:t>
            </a:r>
            <a:r>
              <a:rPr lang="da-DK" baseline="0" dirty="0" err="1" smtClean="0"/>
              <a:t>should</a:t>
            </a:r>
            <a:r>
              <a:rPr lang="da-DK" baseline="0" dirty="0" smtClean="0"/>
              <a:t> </a:t>
            </a:r>
            <a:r>
              <a:rPr lang="da-DK" baseline="0" dirty="0" err="1" smtClean="0"/>
              <a:t>take</a:t>
            </a:r>
            <a:r>
              <a:rPr lang="da-DK" baseline="0" dirty="0" smtClean="0"/>
              <a:t> </a:t>
            </a:r>
            <a:r>
              <a:rPr lang="da-DK" baseline="0" dirty="0" err="1" smtClean="0"/>
              <a:t>care</a:t>
            </a:r>
            <a:r>
              <a:rPr lang="da-DK" baseline="0" dirty="0" smtClean="0"/>
              <a:t> of </a:t>
            </a:r>
            <a:r>
              <a:rPr lang="da-DK" baseline="0" dirty="0" err="1" smtClean="0"/>
              <a:t>how</a:t>
            </a:r>
            <a:r>
              <a:rPr lang="da-DK" baseline="0" dirty="0" smtClean="0"/>
              <a:t> the </a:t>
            </a:r>
            <a:r>
              <a:rPr lang="da-DK" baseline="0" dirty="0" err="1" smtClean="0"/>
              <a:t>biology</a:t>
            </a:r>
            <a:r>
              <a:rPr lang="da-DK" baseline="0" dirty="0" smtClean="0"/>
              <a:t> </a:t>
            </a:r>
            <a:r>
              <a:rPr lang="da-DK" baseline="0" dirty="0" err="1" smtClean="0"/>
              <a:t>connects</a:t>
            </a:r>
            <a:r>
              <a:rPr lang="da-DK" baseline="0" dirty="0" smtClean="0"/>
              <a:t> in </a:t>
            </a:r>
            <a:r>
              <a:rPr lang="da-DK" baseline="0" dirty="0" err="1" smtClean="0"/>
              <a:t>space</a:t>
            </a:r>
            <a:r>
              <a:rPr lang="da-DK" baseline="0" dirty="0" smtClean="0"/>
              <a:t> and time…….</a:t>
            </a:r>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14</a:t>
            </a:fld>
            <a:endParaRPr lang="da-DK"/>
          </a:p>
        </p:txBody>
      </p:sp>
    </p:spTree>
    <p:extLst>
      <p:ext uri="{BB962C8B-B14F-4D97-AF65-F5344CB8AC3E}">
        <p14:creationId xmlns:p14="http://schemas.microsoft.com/office/powerpoint/2010/main" val="2301410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In the </a:t>
            </a:r>
            <a:r>
              <a:rPr lang="da-DK" dirty="0" err="1" smtClean="0"/>
              <a:t>Italian</a:t>
            </a:r>
            <a:r>
              <a:rPr lang="da-DK" dirty="0" smtClean="0"/>
              <a:t> case, </a:t>
            </a:r>
            <a:r>
              <a:rPr lang="da-DK" dirty="0" err="1" smtClean="0"/>
              <a:t>there</a:t>
            </a:r>
            <a:r>
              <a:rPr lang="da-DK" dirty="0" smtClean="0"/>
              <a:t> </a:t>
            </a:r>
            <a:r>
              <a:rPr lang="da-DK" dirty="0" err="1" smtClean="0"/>
              <a:t>were</a:t>
            </a:r>
            <a:r>
              <a:rPr lang="da-DK" baseline="0" dirty="0" smtClean="0"/>
              <a:t> </a:t>
            </a:r>
            <a:r>
              <a:rPr lang="da-DK" baseline="0" dirty="0" err="1" smtClean="0"/>
              <a:t>some</a:t>
            </a:r>
            <a:r>
              <a:rPr lang="da-DK" baseline="0" dirty="0" smtClean="0"/>
              <a:t> </a:t>
            </a:r>
            <a:r>
              <a:rPr lang="da-DK" baseline="0" dirty="0" err="1" smtClean="0"/>
              <a:t>doubts</a:t>
            </a:r>
            <a:r>
              <a:rPr lang="da-DK" baseline="0" dirty="0" smtClean="0"/>
              <a:t> </a:t>
            </a:r>
            <a:r>
              <a:rPr lang="da-DK" baseline="0" dirty="0" err="1" smtClean="0"/>
              <a:t>expressed</a:t>
            </a:r>
            <a:r>
              <a:rPr lang="da-DK" baseline="0" dirty="0" smtClean="0"/>
              <a:t> </a:t>
            </a:r>
            <a:r>
              <a:rPr lang="da-DK" baseline="0" dirty="0" err="1" smtClean="0"/>
              <a:t>regarding</a:t>
            </a:r>
            <a:r>
              <a:rPr lang="da-DK" baseline="0" dirty="0" smtClean="0"/>
              <a:t> the </a:t>
            </a:r>
            <a:r>
              <a:rPr lang="da-DK" baseline="0" dirty="0" err="1" smtClean="0"/>
              <a:t>quality</a:t>
            </a:r>
            <a:r>
              <a:rPr lang="da-DK" baseline="0" dirty="0" smtClean="0"/>
              <a:t> of the input data. </a:t>
            </a:r>
            <a:r>
              <a:rPr lang="da-DK" baseline="0" dirty="0" err="1" smtClean="0"/>
              <a:t>Some</a:t>
            </a:r>
            <a:r>
              <a:rPr lang="da-DK" baseline="0" dirty="0" smtClean="0"/>
              <a:t> </a:t>
            </a:r>
            <a:r>
              <a:rPr lang="da-DK" baseline="0" dirty="0" err="1" smtClean="0"/>
              <a:t>stakeholders</a:t>
            </a:r>
            <a:r>
              <a:rPr lang="da-DK" baseline="0" dirty="0" smtClean="0"/>
              <a:t> </a:t>
            </a:r>
            <a:r>
              <a:rPr lang="da-DK" baseline="0" dirty="0" err="1" smtClean="0"/>
              <a:t>does</a:t>
            </a:r>
            <a:r>
              <a:rPr lang="da-DK" baseline="0" dirty="0" smtClean="0"/>
              <a:t> not </a:t>
            </a:r>
            <a:r>
              <a:rPr lang="da-DK" baseline="0" dirty="0" err="1" smtClean="0"/>
              <a:t>beleive</a:t>
            </a:r>
            <a:r>
              <a:rPr lang="da-DK" baseline="0" dirty="0" smtClean="0"/>
              <a:t> in </a:t>
            </a:r>
            <a:r>
              <a:rPr lang="da-DK" baseline="0" dirty="0" err="1" smtClean="0"/>
              <a:t>some</a:t>
            </a:r>
            <a:r>
              <a:rPr lang="da-DK" baseline="0" dirty="0" smtClean="0"/>
              <a:t> </a:t>
            </a:r>
            <a:r>
              <a:rPr lang="da-DK" baseline="0" dirty="0" err="1" smtClean="0"/>
              <a:t>estimates</a:t>
            </a:r>
            <a:r>
              <a:rPr lang="da-DK" baseline="0" dirty="0" smtClean="0"/>
              <a:t> </a:t>
            </a:r>
            <a:r>
              <a:rPr lang="da-DK" baseline="0" dirty="0" err="1" smtClean="0"/>
              <a:t>used</a:t>
            </a:r>
            <a:r>
              <a:rPr lang="da-DK" baseline="0" dirty="0" smtClean="0"/>
              <a:t> as input….but the platform is </a:t>
            </a:r>
            <a:r>
              <a:rPr lang="da-DK" baseline="0" dirty="0" err="1" smtClean="0"/>
              <a:t>precisely</a:t>
            </a:r>
            <a:r>
              <a:rPr lang="da-DK" baseline="0" dirty="0" smtClean="0"/>
              <a:t> </a:t>
            </a:r>
            <a:r>
              <a:rPr lang="da-DK" baseline="0" dirty="0" err="1" smtClean="0"/>
              <a:t>useful</a:t>
            </a:r>
            <a:r>
              <a:rPr lang="da-DK" baseline="0" dirty="0" smtClean="0"/>
              <a:t> for </a:t>
            </a:r>
            <a:r>
              <a:rPr lang="da-DK" baseline="0" dirty="0" err="1" smtClean="0"/>
              <a:t>that</a:t>
            </a:r>
            <a:r>
              <a:rPr lang="da-DK" baseline="0" dirty="0" smtClean="0"/>
              <a:t> case…..</a:t>
            </a:r>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15</a:t>
            </a:fld>
            <a:endParaRPr lang="da-DK"/>
          </a:p>
        </p:txBody>
      </p:sp>
    </p:spTree>
    <p:extLst>
      <p:ext uri="{BB962C8B-B14F-4D97-AF65-F5344CB8AC3E}">
        <p14:creationId xmlns:p14="http://schemas.microsoft.com/office/powerpoint/2010/main" val="1384292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All in all,</a:t>
            </a:r>
            <a:r>
              <a:rPr lang="da-DK" baseline="0" dirty="0" smtClean="0"/>
              <a:t> </a:t>
            </a:r>
            <a:r>
              <a:rPr lang="da-DK" baseline="0" dirty="0" err="1" smtClean="0"/>
              <a:t>many</a:t>
            </a:r>
            <a:r>
              <a:rPr lang="da-DK" baseline="0" dirty="0" smtClean="0"/>
              <a:t> </a:t>
            </a:r>
            <a:r>
              <a:rPr lang="da-DK" baseline="0" dirty="0" err="1" smtClean="0"/>
              <a:t>stakeholders</a:t>
            </a:r>
            <a:r>
              <a:rPr lang="da-DK" baseline="0" dirty="0" smtClean="0"/>
              <a:t> </a:t>
            </a:r>
            <a:r>
              <a:rPr lang="da-DK" baseline="0" dirty="0" err="1" smtClean="0"/>
              <a:t>expressed</a:t>
            </a:r>
            <a:r>
              <a:rPr lang="da-DK" baseline="0" dirty="0" smtClean="0"/>
              <a:t> the </a:t>
            </a:r>
            <a:r>
              <a:rPr lang="da-DK" baseline="0" dirty="0" err="1" smtClean="0"/>
              <a:t>feeling</a:t>
            </a:r>
            <a:r>
              <a:rPr lang="da-DK" baseline="0" dirty="0" smtClean="0"/>
              <a:t> </a:t>
            </a:r>
            <a:r>
              <a:rPr lang="da-DK" baseline="0" dirty="0" err="1" smtClean="0"/>
              <a:t>that</a:t>
            </a:r>
            <a:r>
              <a:rPr lang="da-DK" baseline="0" dirty="0" smtClean="0"/>
              <a:t> the platform is </a:t>
            </a:r>
            <a:r>
              <a:rPr lang="da-DK" baseline="0" dirty="0" err="1" smtClean="0"/>
              <a:t>useful</a:t>
            </a:r>
            <a:r>
              <a:rPr lang="da-DK" baseline="0" dirty="0" smtClean="0"/>
              <a:t> to </a:t>
            </a:r>
            <a:r>
              <a:rPr lang="da-DK" baseline="0" dirty="0" err="1" smtClean="0"/>
              <a:t>integrate</a:t>
            </a:r>
            <a:r>
              <a:rPr lang="da-DK" baseline="0" dirty="0" smtClean="0"/>
              <a:t> </a:t>
            </a:r>
            <a:r>
              <a:rPr lang="da-DK" baseline="0" dirty="0" err="1" smtClean="0"/>
              <a:t>several</a:t>
            </a:r>
            <a:r>
              <a:rPr lang="da-DK" baseline="0" dirty="0" smtClean="0"/>
              <a:t> data </a:t>
            </a:r>
            <a:r>
              <a:rPr lang="da-DK" baseline="0" dirty="0" err="1" smtClean="0"/>
              <a:t>layers</a:t>
            </a:r>
            <a:r>
              <a:rPr lang="da-DK" baseline="0" dirty="0" smtClean="0"/>
              <a:t> and </a:t>
            </a:r>
            <a:r>
              <a:rPr lang="da-DK" baseline="0" dirty="0" err="1" smtClean="0"/>
              <a:t>make</a:t>
            </a:r>
            <a:r>
              <a:rPr lang="da-DK" baseline="0" dirty="0" smtClean="0"/>
              <a:t> </a:t>
            </a:r>
            <a:r>
              <a:rPr lang="da-DK" baseline="0" dirty="0" err="1" smtClean="0"/>
              <a:t>them</a:t>
            </a:r>
            <a:r>
              <a:rPr lang="da-DK" baseline="0" dirty="0" smtClean="0"/>
              <a:t> </a:t>
            </a:r>
            <a:r>
              <a:rPr lang="da-DK" baseline="0" dirty="0" err="1" smtClean="0"/>
              <a:t>dynamics</a:t>
            </a:r>
            <a:r>
              <a:rPr lang="da-DK" baseline="0" dirty="0" smtClean="0"/>
              <a:t> to understand potential future </a:t>
            </a:r>
            <a:r>
              <a:rPr lang="da-DK" baseline="0" dirty="0" err="1" smtClean="0"/>
              <a:t>paths</a:t>
            </a:r>
            <a:r>
              <a:rPr lang="da-DK" baseline="0" dirty="0" smtClean="0"/>
              <a:t> in time….</a:t>
            </a:r>
            <a:r>
              <a:rPr lang="da-DK" baseline="0" dirty="0" err="1" smtClean="0"/>
              <a:t>this</a:t>
            </a:r>
            <a:r>
              <a:rPr lang="da-DK" baseline="0" dirty="0" smtClean="0"/>
              <a:t> is </a:t>
            </a:r>
            <a:r>
              <a:rPr lang="da-DK" baseline="0" dirty="0" err="1" smtClean="0"/>
              <a:t>especially</a:t>
            </a:r>
            <a:r>
              <a:rPr lang="da-DK" baseline="0" dirty="0" smtClean="0"/>
              <a:t> </a:t>
            </a:r>
            <a:r>
              <a:rPr lang="da-DK" baseline="0" dirty="0" err="1" smtClean="0"/>
              <a:t>important</a:t>
            </a:r>
            <a:r>
              <a:rPr lang="da-DK" baseline="0" dirty="0" smtClean="0"/>
              <a:t> to </a:t>
            </a:r>
            <a:r>
              <a:rPr lang="da-DK" baseline="0" dirty="0" err="1" smtClean="0"/>
              <a:t>ensure</a:t>
            </a:r>
            <a:r>
              <a:rPr lang="da-DK" baseline="0" dirty="0" smtClean="0"/>
              <a:t> the </a:t>
            </a:r>
            <a:r>
              <a:rPr lang="da-DK" baseline="0" dirty="0" err="1" smtClean="0"/>
              <a:t>co-creation</a:t>
            </a:r>
            <a:r>
              <a:rPr lang="da-DK" baseline="0" dirty="0" smtClean="0"/>
              <a:t> of the management and </a:t>
            </a:r>
            <a:r>
              <a:rPr lang="da-DK" baseline="0" dirty="0" err="1" smtClean="0"/>
              <a:t>facilitate</a:t>
            </a:r>
            <a:r>
              <a:rPr lang="da-DK" baseline="0" dirty="0" smtClean="0"/>
              <a:t> the social </a:t>
            </a:r>
            <a:r>
              <a:rPr lang="da-DK" baseline="0" dirty="0" err="1" smtClean="0"/>
              <a:t>acceptance</a:t>
            </a:r>
            <a:r>
              <a:rPr lang="da-DK" baseline="0" dirty="0" smtClean="0"/>
              <a:t> of the </a:t>
            </a:r>
            <a:r>
              <a:rPr lang="da-DK" baseline="0" dirty="0" err="1" smtClean="0"/>
              <a:t>proposed</a:t>
            </a:r>
            <a:r>
              <a:rPr lang="da-DK" baseline="0" dirty="0" smtClean="0"/>
              <a:t> solutions…..</a:t>
            </a:r>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16</a:t>
            </a:fld>
            <a:endParaRPr lang="da-DK"/>
          </a:p>
        </p:txBody>
      </p:sp>
    </p:spTree>
    <p:extLst>
      <p:ext uri="{BB962C8B-B14F-4D97-AF65-F5344CB8AC3E}">
        <p14:creationId xmlns:p14="http://schemas.microsoft.com/office/powerpoint/2010/main" val="3876904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DTU-Aqua  will be capable of providing support to the science, especially stock assessment issues, management targets and limits evaluation, and spatial population surveying and modelling, in line with the ICES work and EU Research Projects, and furthermore offering a tool that integrate both the CFP and the MSFD (and potentially the MSPD) i.e. the added value of the DISPLACE platform that would strengthen the ecosystem management of fisheries, evaluating the socioeconomic impacts and the performance of alternative HCRs and multiannual plans in a MSE framework etc. We believe that DISPLACE is almost ready for this to answer special requests on demand and in short notice both for the North Sea and the Baltic Sea. </a:t>
            </a:r>
            <a:endParaRPr lang="da-DK" sz="1200" kern="1200" dirty="0" smtClean="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17</a:t>
            </a:fld>
            <a:endParaRPr lang="da-DK"/>
          </a:p>
        </p:txBody>
      </p:sp>
    </p:spTree>
    <p:extLst>
      <p:ext uri="{BB962C8B-B14F-4D97-AF65-F5344CB8AC3E}">
        <p14:creationId xmlns:p14="http://schemas.microsoft.com/office/powerpoint/2010/main" val="757765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rgbClr val="C00000"/>
                </a:solidFill>
                <a:latin typeface="+mn-lt"/>
                <a:ea typeface="+mn-ea"/>
                <a:cs typeface="ＭＳ Ｐゴシック"/>
              </a:rPr>
              <a:t>What</a:t>
            </a:r>
            <a:r>
              <a:rPr lang="en-GB" sz="1200" b="1" kern="1200" baseline="0" dirty="0" smtClean="0">
                <a:solidFill>
                  <a:srgbClr val="C00000"/>
                </a:solidFill>
                <a:latin typeface="+mn-lt"/>
                <a:ea typeface="+mn-ea"/>
                <a:cs typeface="ＭＳ Ｐゴシック"/>
              </a:rPr>
              <a:t> did we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We gathered data &amp; tools for capturing the interlinked dynamics between activities, the joint production and the technical interactions among them….And we do it</a:t>
            </a:r>
            <a:r>
              <a:rPr lang="en-GB" sz="1200" kern="1200" baseline="0" dirty="0" smtClean="0">
                <a:solidFill>
                  <a:schemeClr val="tx1"/>
                </a:solidFill>
                <a:latin typeface="+mn-lt"/>
                <a:ea typeface="+mn-ea"/>
                <a:cs typeface="+mn-cs"/>
              </a:rPr>
              <a:t> accounting for the time and space dimensions….</a:t>
            </a:r>
            <a:endParaRPr lang="en-GB"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rgbClr val="C00000"/>
                </a:solidFill>
                <a:latin typeface="+mn-lt"/>
                <a:ea typeface="+mn-ea"/>
                <a:cs typeface="ＭＳ Ｐゴシック"/>
              </a:rPr>
              <a:t>And why </a:t>
            </a:r>
            <a:r>
              <a:rPr lang="en-GB" sz="1200" b="1" kern="1200" dirty="0" smtClean="0">
                <a:solidFill>
                  <a:srgbClr val="C00000"/>
                </a:solidFill>
                <a:latin typeface="+mn-lt"/>
                <a:ea typeface="+mn-ea"/>
                <a:cs typeface="ＭＳ Ｐゴシック"/>
              </a:rPr>
              <a:t>should we care?</a:t>
            </a:r>
            <a:r>
              <a:rPr lang="da-DK" sz="1200" dirty="0" smtClean="0">
                <a:solidFill>
                  <a:srgbClr val="000000"/>
                </a:solidFill>
                <a:latin typeface="Arial (body)"/>
              </a:rPr>
              <a:t> </a:t>
            </a:r>
            <a:r>
              <a:rPr lang="da-DK" sz="1200" dirty="0" smtClean="0">
                <a:solidFill>
                  <a:srgbClr val="000000"/>
                </a:solidFill>
                <a:latin typeface="Arial (body)"/>
              </a:rPr>
              <a:t>(</a:t>
            </a:r>
            <a:r>
              <a:rPr lang="da-DK" sz="1200" b="1" kern="1200" dirty="0" smtClean="0">
                <a:solidFill>
                  <a:srgbClr val="C00000"/>
                </a:solidFill>
                <a:latin typeface="+mn-lt"/>
                <a:ea typeface="+mn-ea"/>
                <a:cs typeface="ＭＳ Ｐゴシック"/>
              </a:rPr>
              <a:t>The </a:t>
            </a:r>
            <a:r>
              <a:rPr lang="da-DK" sz="1200" b="1" kern="1200" dirty="0" err="1" smtClean="0">
                <a:solidFill>
                  <a:srgbClr val="C00000"/>
                </a:solidFill>
                <a:latin typeface="+mn-lt"/>
                <a:ea typeface="+mn-ea"/>
                <a:cs typeface="ＭＳ Ｐゴシック"/>
              </a:rPr>
              <a:t>who</a:t>
            </a:r>
            <a:r>
              <a:rPr lang="da-DK" sz="1200" b="1" kern="1200" dirty="0" smtClean="0">
                <a:solidFill>
                  <a:srgbClr val="C00000"/>
                </a:solidFill>
                <a:latin typeface="+mn-lt"/>
                <a:ea typeface="+mn-ea"/>
                <a:cs typeface="ＭＳ Ｐゴシック"/>
              </a:rPr>
              <a:t>, </a:t>
            </a:r>
            <a:r>
              <a:rPr lang="da-DK" sz="1200" b="1" kern="1200" dirty="0" err="1" smtClean="0">
                <a:solidFill>
                  <a:srgbClr val="C00000"/>
                </a:solidFill>
                <a:latin typeface="+mn-lt"/>
                <a:ea typeface="+mn-ea"/>
                <a:cs typeface="ＭＳ Ｐゴシック"/>
              </a:rPr>
              <a:t>what</a:t>
            </a:r>
            <a:r>
              <a:rPr lang="da-DK" sz="1200" b="1" kern="1200" dirty="0" smtClean="0">
                <a:solidFill>
                  <a:srgbClr val="C00000"/>
                </a:solidFill>
                <a:latin typeface="+mn-lt"/>
                <a:ea typeface="+mn-ea"/>
                <a:cs typeface="ＭＳ Ｐゴシック"/>
              </a:rPr>
              <a:t>, </a:t>
            </a:r>
            <a:r>
              <a:rPr lang="da-DK" sz="1200" b="1" kern="1200" dirty="0" err="1" smtClean="0">
                <a:solidFill>
                  <a:srgbClr val="C00000"/>
                </a:solidFill>
                <a:latin typeface="+mn-lt"/>
                <a:ea typeface="+mn-ea"/>
                <a:cs typeface="ＭＳ Ｐゴシック"/>
              </a:rPr>
              <a:t>where</a:t>
            </a:r>
            <a:r>
              <a:rPr lang="da-DK" sz="1200" b="1" kern="1200" dirty="0" smtClean="0">
                <a:solidFill>
                  <a:srgbClr val="C00000"/>
                </a:solidFill>
                <a:latin typeface="+mn-lt"/>
                <a:ea typeface="+mn-ea"/>
                <a:cs typeface="ＭＳ Ｐゴシック"/>
              </a:rPr>
              <a:t> and </a:t>
            </a:r>
            <a:r>
              <a:rPr lang="da-DK" sz="1200" b="1" kern="1200" dirty="0" err="1" smtClean="0">
                <a:solidFill>
                  <a:srgbClr val="C00000"/>
                </a:solidFill>
                <a:latin typeface="+mn-lt"/>
                <a:ea typeface="+mn-ea"/>
                <a:cs typeface="ＭＳ Ｐゴシック"/>
              </a:rPr>
              <a:t>when</a:t>
            </a:r>
            <a:r>
              <a:rPr lang="da-DK" sz="1200" b="1" kern="1200" dirty="0" smtClean="0">
                <a:solidFill>
                  <a:srgbClr val="C00000"/>
                </a:solidFill>
                <a:latin typeface="+mn-lt"/>
                <a:ea typeface="+mn-ea"/>
                <a:cs typeface="ＭＳ Ｐゴシック"/>
              </a:rPr>
              <a:t>…)</a:t>
            </a:r>
            <a:endParaRPr lang="en-GB" sz="1200" b="1" kern="1200" dirty="0" smtClean="0">
              <a:solidFill>
                <a:srgbClr val="C00000"/>
              </a:solidFill>
              <a:latin typeface="+mn-lt"/>
              <a:ea typeface="+mn-ea"/>
              <a:cs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err="1" smtClean="0"/>
              <a:t>Well</a:t>
            </a:r>
            <a:r>
              <a:rPr lang="da-DK" sz="1200" dirty="0" smtClean="0"/>
              <a:t>…it</a:t>
            </a:r>
            <a:r>
              <a:rPr lang="da-DK" sz="1200" baseline="0" dirty="0" smtClean="0"/>
              <a:t> is </a:t>
            </a:r>
            <a:r>
              <a:rPr lang="da-DK" sz="1200" baseline="0" dirty="0" err="1" smtClean="0"/>
              <a:t>because</a:t>
            </a:r>
            <a:r>
              <a:rPr lang="da-DK" sz="1200" baseline="0" dirty="0" smtClean="0"/>
              <a:t> the </a:t>
            </a:r>
            <a:r>
              <a:rPr lang="da-DK" sz="1200" dirty="0" err="1" smtClean="0"/>
              <a:t>Where</a:t>
            </a:r>
            <a:r>
              <a:rPr lang="da-DK" sz="1200" dirty="0" smtClean="0"/>
              <a:t> </a:t>
            </a:r>
            <a:r>
              <a:rPr lang="da-DK" sz="1200" dirty="0" smtClean="0"/>
              <a:t>and </a:t>
            </a:r>
            <a:r>
              <a:rPr lang="da-DK" sz="1200" dirty="0" err="1" smtClean="0"/>
              <a:t>When</a:t>
            </a:r>
            <a:r>
              <a:rPr lang="da-DK" sz="1200" dirty="0" smtClean="0"/>
              <a:t> </a:t>
            </a:r>
            <a:r>
              <a:rPr lang="da-DK" sz="1200" dirty="0" err="1" smtClean="0"/>
              <a:t>are</a:t>
            </a:r>
            <a:r>
              <a:rPr lang="da-DK" sz="1200" dirty="0" smtClean="0"/>
              <a:t> </a:t>
            </a:r>
            <a:r>
              <a:rPr lang="da-DK" sz="1200" dirty="0" err="1" smtClean="0"/>
              <a:t>often</a:t>
            </a:r>
            <a:r>
              <a:rPr lang="da-DK" sz="1200" dirty="0" smtClean="0"/>
              <a:t> </a:t>
            </a:r>
            <a:r>
              <a:rPr lang="da-DK" sz="1200" dirty="0" err="1" smtClean="0"/>
              <a:t>crucial</a:t>
            </a:r>
            <a:r>
              <a:rPr lang="da-DK" sz="1200" dirty="0" smtClean="0"/>
              <a:t> </a:t>
            </a:r>
            <a:r>
              <a:rPr lang="da-DK" sz="1200" dirty="0" err="1" smtClean="0"/>
              <a:t>questions</a:t>
            </a:r>
            <a:r>
              <a:rPr lang="da-DK" sz="1200" dirty="0" smtClean="0"/>
              <a:t> </a:t>
            </a:r>
            <a:r>
              <a:rPr lang="da-DK" sz="1200" dirty="0" err="1" smtClean="0"/>
              <a:t>because</a:t>
            </a:r>
            <a:r>
              <a:rPr lang="da-DK" sz="1200" dirty="0" smtClean="0"/>
              <a:t> </a:t>
            </a:r>
            <a:r>
              <a:rPr lang="da-DK" sz="1200" dirty="0" err="1" smtClean="0"/>
              <a:t>fish</a:t>
            </a:r>
            <a:r>
              <a:rPr lang="da-DK" sz="1200" dirty="0" smtClean="0"/>
              <a:t> do not </a:t>
            </a:r>
            <a:r>
              <a:rPr lang="da-DK" sz="1200" dirty="0" err="1" smtClean="0"/>
              <a:t>evenly</a:t>
            </a:r>
            <a:r>
              <a:rPr lang="da-DK" sz="1200" dirty="0" smtClean="0"/>
              <a:t> </a:t>
            </a:r>
            <a:r>
              <a:rPr lang="da-DK" sz="1200" dirty="0" err="1" smtClean="0"/>
              <a:t>distribute</a:t>
            </a:r>
            <a:r>
              <a:rPr lang="da-DK" sz="1200" dirty="0" smtClean="0"/>
              <a:t> and most of </a:t>
            </a:r>
            <a:r>
              <a:rPr lang="da-DK" sz="1200" dirty="0" err="1" smtClean="0"/>
              <a:t>them</a:t>
            </a:r>
            <a:r>
              <a:rPr lang="da-DK" sz="1200" dirty="0" smtClean="0"/>
              <a:t> </a:t>
            </a:r>
            <a:r>
              <a:rPr lang="da-DK" sz="1200" dirty="0" err="1" smtClean="0"/>
              <a:t>move</a:t>
            </a:r>
            <a:r>
              <a:rPr lang="da-DK" sz="1200" dirty="0" smtClean="0"/>
              <a:t> </a:t>
            </a:r>
            <a:r>
              <a:rPr lang="da-DK" sz="1200" dirty="0" err="1" smtClean="0"/>
              <a:t>along</a:t>
            </a:r>
            <a:r>
              <a:rPr lang="da-DK" sz="1200" dirty="0" smtClean="0"/>
              <a:t> </a:t>
            </a:r>
            <a:r>
              <a:rPr lang="da-DK" sz="1200" dirty="0" err="1" smtClean="0"/>
              <a:t>their</a:t>
            </a:r>
            <a:r>
              <a:rPr lang="da-DK" sz="1200" dirty="0" smtClean="0"/>
              <a:t> </a:t>
            </a:r>
            <a:r>
              <a:rPr lang="da-DK" sz="1200" dirty="0" err="1" smtClean="0"/>
              <a:t>growth</a:t>
            </a:r>
            <a:r>
              <a:rPr lang="da-DK" sz="1200" dirty="0" smtClean="0"/>
              <a:t>. </a:t>
            </a:r>
            <a:r>
              <a:rPr lang="da-DK" sz="1200" dirty="0" err="1" smtClean="0"/>
              <a:t>Responding</a:t>
            </a:r>
            <a:r>
              <a:rPr lang="da-DK" sz="1200" dirty="0" smtClean="0"/>
              <a:t> to a </a:t>
            </a:r>
            <a:r>
              <a:rPr lang="da-DK" sz="1200" dirty="0" err="1" smtClean="0"/>
              <a:t>great</a:t>
            </a:r>
            <a:r>
              <a:rPr lang="da-DK" sz="1200" dirty="0" smtClean="0"/>
              <a:t> </a:t>
            </a:r>
            <a:r>
              <a:rPr lang="da-DK" sz="1200" dirty="0" err="1" smtClean="0"/>
              <a:t>variability</a:t>
            </a:r>
            <a:r>
              <a:rPr lang="da-DK" sz="1200" dirty="0" smtClean="0"/>
              <a:t> in </a:t>
            </a:r>
            <a:r>
              <a:rPr lang="da-DK" sz="1200" dirty="0" err="1" smtClean="0"/>
              <a:t>environmental</a:t>
            </a:r>
            <a:r>
              <a:rPr lang="da-DK" sz="1200" dirty="0" smtClean="0"/>
              <a:t> </a:t>
            </a:r>
            <a:r>
              <a:rPr lang="da-DK" sz="1200" dirty="0" err="1" smtClean="0"/>
              <a:t>conditions</a:t>
            </a:r>
            <a:r>
              <a:rPr lang="da-DK" sz="1200" dirty="0" smtClean="0"/>
              <a:t> (</a:t>
            </a:r>
            <a:r>
              <a:rPr lang="da-DK" sz="1200" dirty="0" err="1" smtClean="0"/>
              <a:t>food</a:t>
            </a:r>
            <a:r>
              <a:rPr lang="da-DK" sz="1200" dirty="0" smtClean="0"/>
              <a:t>,  </a:t>
            </a:r>
            <a:r>
              <a:rPr lang="da-DK" sz="1200" dirty="0" err="1" smtClean="0"/>
              <a:t>predators</a:t>
            </a:r>
            <a:r>
              <a:rPr lang="da-DK" sz="1200" dirty="0" smtClean="0"/>
              <a:t>, mates, etc.)</a:t>
            </a:r>
          </a:p>
          <a:p>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smtClean="0"/>
              <a:t>On the </a:t>
            </a:r>
            <a:r>
              <a:rPr lang="da-DK" sz="1200" dirty="0" err="1" smtClean="0"/>
              <a:t>other</a:t>
            </a:r>
            <a:r>
              <a:rPr lang="da-DK" sz="1200" dirty="0" smtClean="0"/>
              <a:t> side, location </a:t>
            </a:r>
            <a:r>
              <a:rPr lang="da-DK" sz="1200" dirty="0" smtClean="0"/>
              <a:t>of </a:t>
            </a:r>
            <a:r>
              <a:rPr lang="da-DK" sz="1200" dirty="0" err="1" smtClean="0"/>
              <a:t>people</a:t>
            </a:r>
            <a:r>
              <a:rPr lang="da-DK" sz="1200" dirty="0" smtClean="0"/>
              <a:t> </a:t>
            </a:r>
            <a:r>
              <a:rPr lang="da-DK" sz="1200" dirty="0" err="1" smtClean="0"/>
              <a:t>looking</a:t>
            </a:r>
            <a:r>
              <a:rPr lang="da-DK" sz="1200" dirty="0" smtClean="0"/>
              <a:t> for </a:t>
            </a:r>
            <a:r>
              <a:rPr lang="da-DK" sz="1200" dirty="0" err="1" smtClean="0"/>
              <a:t>fish</a:t>
            </a:r>
            <a:r>
              <a:rPr lang="da-DK" sz="1200" dirty="0" smtClean="0"/>
              <a:t> </a:t>
            </a:r>
            <a:r>
              <a:rPr lang="da-DK" sz="1200" dirty="0" smtClean="0"/>
              <a:t>is </a:t>
            </a:r>
            <a:r>
              <a:rPr lang="da-DK" sz="1200" dirty="0" err="1" smtClean="0"/>
              <a:t>also</a:t>
            </a:r>
            <a:r>
              <a:rPr lang="da-DK" sz="1200" dirty="0" smtClean="0"/>
              <a:t> </a:t>
            </a:r>
            <a:r>
              <a:rPr lang="da-DK" sz="1200" dirty="0" err="1" smtClean="0"/>
              <a:t>crucial</a:t>
            </a:r>
            <a:r>
              <a:rPr lang="da-DK" sz="1200" dirty="0" smtClean="0"/>
              <a:t>: </a:t>
            </a:r>
            <a:r>
              <a:rPr lang="da-DK" sz="1200" dirty="0" err="1" smtClean="0"/>
              <a:t>how</a:t>
            </a:r>
            <a:r>
              <a:rPr lang="da-DK" sz="1200" dirty="0" smtClean="0"/>
              <a:t> do </a:t>
            </a:r>
            <a:r>
              <a:rPr lang="da-DK" sz="1200" dirty="0" err="1" smtClean="0"/>
              <a:t>they</a:t>
            </a:r>
            <a:r>
              <a:rPr lang="da-DK" sz="1200" dirty="0" smtClean="0"/>
              <a:t> </a:t>
            </a:r>
            <a:r>
              <a:rPr lang="da-DK" sz="1200" dirty="0" err="1" smtClean="0"/>
              <a:t>harvest</a:t>
            </a:r>
            <a:r>
              <a:rPr lang="da-DK" sz="1200" dirty="0" smtClean="0"/>
              <a:t> </a:t>
            </a:r>
            <a:r>
              <a:rPr lang="da-DK" sz="1200" dirty="0" err="1" smtClean="0"/>
              <a:t>fish</a:t>
            </a:r>
            <a:r>
              <a:rPr lang="da-DK" sz="1200" dirty="0" smtClean="0"/>
              <a:t> </a:t>
            </a:r>
            <a:r>
              <a:rPr lang="da-DK" sz="1200" dirty="0" err="1" smtClean="0"/>
              <a:t>stocks</a:t>
            </a:r>
            <a:r>
              <a:rPr lang="da-DK" sz="1200" dirty="0" smtClean="0"/>
              <a:t>? </a:t>
            </a:r>
            <a:r>
              <a:rPr lang="da-DK" sz="1200" dirty="0" err="1" smtClean="0"/>
              <a:t>what</a:t>
            </a:r>
            <a:r>
              <a:rPr lang="da-DK" sz="1200" dirty="0" smtClean="0"/>
              <a:t> is the </a:t>
            </a:r>
            <a:r>
              <a:rPr lang="da-DK" sz="1200" dirty="0" err="1" smtClean="0"/>
              <a:t>amount</a:t>
            </a:r>
            <a:r>
              <a:rPr lang="da-DK" sz="1200" dirty="0" smtClean="0"/>
              <a:t> </a:t>
            </a:r>
            <a:r>
              <a:rPr lang="da-DK" sz="1200" dirty="0" err="1" smtClean="0"/>
              <a:t>available</a:t>
            </a:r>
            <a:r>
              <a:rPr lang="da-DK" sz="1200" dirty="0" smtClean="0"/>
              <a:t>? </a:t>
            </a:r>
            <a:r>
              <a:rPr lang="da-DK" sz="1200" dirty="0" err="1" smtClean="0"/>
              <a:t>what</a:t>
            </a:r>
            <a:r>
              <a:rPr lang="da-DK" sz="1200" dirty="0" smtClean="0"/>
              <a:t> </a:t>
            </a:r>
            <a:r>
              <a:rPr lang="da-DK" sz="1200" dirty="0" err="1" smtClean="0"/>
              <a:t>would</a:t>
            </a:r>
            <a:r>
              <a:rPr lang="da-DK" sz="1200" dirty="0" smtClean="0"/>
              <a:t> </a:t>
            </a:r>
            <a:r>
              <a:rPr lang="da-DK" sz="1200" dirty="0" err="1" smtClean="0"/>
              <a:t>be</a:t>
            </a:r>
            <a:r>
              <a:rPr lang="da-DK" sz="1200" dirty="0" smtClean="0"/>
              <a:t> the </a:t>
            </a:r>
            <a:r>
              <a:rPr lang="da-DK" sz="1200" dirty="0" err="1" smtClean="0"/>
              <a:t>cost</a:t>
            </a:r>
            <a:r>
              <a:rPr lang="da-DK" sz="1200" dirty="0" smtClean="0"/>
              <a:t> from </a:t>
            </a:r>
            <a:r>
              <a:rPr lang="da-DK" sz="1200" dirty="0" err="1" smtClean="0"/>
              <a:t>where</a:t>
            </a:r>
            <a:r>
              <a:rPr lang="da-DK" sz="1200" dirty="0" smtClean="0"/>
              <a:t> </a:t>
            </a:r>
            <a:r>
              <a:rPr lang="da-DK" sz="1200" dirty="0" err="1" smtClean="0"/>
              <a:t>they</a:t>
            </a:r>
            <a:r>
              <a:rPr lang="da-DK" sz="1200" dirty="0" smtClean="0"/>
              <a:t> live? </a:t>
            </a:r>
            <a:r>
              <a:rPr lang="da-DK" sz="1200" dirty="0" err="1" smtClean="0"/>
              <a:t>where</a:t>
            </a:r>
            <a:r>
              <a:rPr lang="da-DK" sz="1200" dirty="0" smtClean="0"/>
              <a:t> it is </a:t>
            </a:r>
            <a:r>
              <a:rPr lang="da-DK" sz="1200" dirty="0" err="1" smtClean="0"/>
              <a:t>worth</a:t>
            </a:r>
            <a:r>
              <a:rPr lang="da-DK" sz="1200" dirty="0" smtClean="0"/>
              <a:t> </a:t>
            </a:r>
            <a:r>
              <a:rPr lang="da-DK" sz="1200" dirty="0" err="1" smtClean="0"/>
              <a:t>fishing</a:t>
            </a:r>
            <a:r>
              <a:rPr lang="da-DK" sz="1200" dirty="0" smtClean="0"/>
              <a:t>? for </a:t>
            </a:r>
            <a:r>
              <a:rPr lang="da-DK" sz="1200" dirty="0" err="1" smtClean="0"/>
              <a:t>which</a:t>
            </a:r>
            <a:r>
              <a:rPr lang="da-DK" sz="1200" dirty="0" smtClean="0"/>
              <a:t> species? given the </a:t>
            </a:r>
            <a:r>
              <a:rPr lang="da-DK" sz="1200" dirty="0" err="1" smtClean="0"/>
              <a:t>economic</a:t>
            </a:r>
            <a:r>
              <a:rPr lang="da-DK" sz="1200" dirty="0" smtClean="0"/>
              <a:t> </a:t>
            </a:r>
            <a:r>
              <a:rPr lang="da-DK" sz="1200" dirty="0" err="1" smtClean="0"/>
              <a:t>market</a:t>
            </a:r>
            <a:r>
              <a:rPr lang="da-DK" sz="1200" dirty="0" smtClean="0"/>
              <a:t> </a:t>
            </a:r>
            <a:r>
              <a:rPr lang="da-DK" sz="1200" dirty="0" err="1" smtClean="0"/>
              <a:t>demand</a:t>
            </a:r>
            <a:r>
              <a:rPr lang="da-DK" sz="1200" dirty="0" smtClean="0"/>
              <a:t> etc.</a:t>
            </a:r>
          </a:p>
          <a:p>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err="1" smtClean="0">
                <a:solidFill>
                  <a:srgbClr val="000000"/>
                </a:solidFill>
                <a:latin typeface="Arial (body)"/>
              </a:rPr>
              <a:t>Need</a:t>
            </a:r>
            <a:r>
              <a:rPr lang="da-DK" sz="1200" dirty="0" smtClean="0">
                <a:solidFill>
                  <a:srgbClr val="000000"/>
                </a:solidFill>
                <a:latin typeface="Arial (body)"/>
              </a:rPr>
              <a:t> for </a:t>
            </a:r>
            <a:r>
              <a:rPr lang="da-DK" sz="1200" dirty="0" err="1" smtClean="0">
                <a:solidFill>
                  <a:srgbClr val="000000"/>
                </a:solidFill>
                <a:latin typeface="Arial (body)"/>
              </a:rPr>
              <a:t>tools</a:t>
            </a:r>
            <a:r>
              <a:rPr lang="da-DK" sz="1200" dirty="0" smtClean="0">
                <a:solidFill>
                  <a:srgbClr val="000000"/>
                </a:solidFill>
                <a:latin typeface="Arial (body)"/>
              </a:rPr>
              <a:t> </a:t>
            </a:r>
            <a:r>
              <a:rPr lang="da-DK" sz="1200" dirty="0" err="1" smtClean="0">
                <a:solidFill>
                  <a:srgbClr val="000000"/>
                </a:solidFill>
                <a:latin typeface="Arial (body)"/>
              </a:rPr>
              <a:t>capturing</a:t>
            </a:r>
            <a:r>
              <a:rPr lang="da-DK" sz="1200" dirty="0" smtClean="0">
                <a:solidFill>
                  <a:srgbClr val="000000"/>
                </a:solidFill>
                <a:latin typeface="Arial (body)"/>
              </a:rPr>
              <a:t> </a:t>
            </a:r>
            <a:r>
              <a:rPr lang="da-DK" sz="1200" dirty="0" err="1" smtClean="0">
                <a:solidFill>
                  <a:srgbClr val="000000"/>
                </a:solidFill>
                <a:latin typeface="Arial (body)"/>
              </a:rPr>
              <a:t>these</a:t>
            </a:r>
            <a:r>
              <a:rPr lang="da-DK" sz="1200" dirty="0" smtClean="0">
                <a:solidFill>
                  <a:srgbClr val="000000"/>
                </a:solidFill>
                <a:latin typeface="Arial (body)"/>
              </a:rPr>
              <a:t> </a:t>
            </a:r>
            <a:r>
              <a:rPr lang="da-DK" sz="1200" dirty="0" err="1" smtClean="0">
                <a:solidFill>
                  <a:srgbClr val="000000"/>
                </a:solidFill>
                <a:latin typeface="Arial (body)"/>
              </a:rPr>
              <a:t>dynamics</a:t>
            </a:r>
            <a:r>
              <a:rPr lang="da-DK" sz="1200" dirty="0" smtClean="0">
                <a:solidFill>
                  <a:srgbClr val="000000"/>
                </a:solidFill>
                <a:latin typeface="Arial (body)"/>
              </a:rPr>
              <a:t>, </a:t>
            </a:r>
            <a:r>
              <a:rPr lang="da-DK" sz="1200" dirty="0" err="1" smtClean="0">
                <a:solidFill>
                  <a:srgbClr val="000000"/>
                </a:solidFill>
                <a:latin typeface="Arial (body)"/>
              </a:rPr>
              <a:t>that</a:t>
            </a:r>
            <a:r>
              <a:rPr lang="da-DK" sz="1200" baseline="0" dirty="0" smtClean="0">
                <a:solidFill>
                  <a:srgbClr val="000000"/>
                </a:solidFill>
                <a:latin typeface="Arial (body)"/>
              </a:rPr>
              <a:t> </a:t>
            </a:r>
            <a:r>
              <a:rPr lang="da-DK" sz="1200" baseline="0" dirty="0" err="1" smtClean="0">
                <a:solidFill>
                  <a:srgbClr val="000000"/>
                </a:solidFill>
                <a:latin typeface="Arial (body)"/>
              </a:rPr>
              <a:t>would</a:t>
            </a:r>
            <a:r>
              <a:rPr lang="da-DK" sz="1200" baseline="0" dirty="0" smtClean="0">
                <a:solidFill>
                  <a:srgbClr val="000000"/>
                </a:solidFill>
                <a:latin typeface="Arial (body)"/>
              </a:rPr>
              <a:t> </a:t>
            </a:r>
            <a:r>
              <a:rPr lang="da-DK" sz="1200" baseline="0" dirty="0" err="1" smtClean="0">
                <a:solidFill>
                  <a:srgbClr val="000000"/>
                </a:solidFill>
                <a:latin typeface="Arial (body)"/>
              </a:rPr>
              <a:t>also</a:t>
            </a:r>
            <a:r>
              <a:rPr lang="da-DK" sz="1200" baseline="0" dirty="0" smtClean="0">
                <a:solidFill>
                  <a:srgbClr val="000000"/>
                </a:solidFill>
                <a:latin typeface="Arial (body)"/>
              </a:rPr>
              <a:t> </a:t>
            </a:r>
            <a:r>
              <a:rPr lang="da-DK" sz="1200" dirty="0" err="1" smtClean="0">
                <a:solidFill>
                  <a:srgbClr val="000000"/>
                </a:solidFill>
                <a:latin typeface="Arial (body)"/>
              </a:rPr>
              <a:t>anticipate</a:t>
            </a:r>
            <a:r>
              <a:rPr lang="da-DK" sz="1200" dirty="0" smtClean="0">
                <a:solidFill>
                  <a:srgbClr val="000000"/>
                </a:solidFill>
                <a:latin typeface="Arial (body)"/>
              </a:rPr>
              <a:t> </a:t>
            </a:r>
            <a:r>
              <a:rPr lang="da-DK" sz="1200" dirty="0" err="1" smtClean="0">
                <a:solidFill>
                  <a:srgbClr val="000000"/>
                </a:solidFill>
                <a:latin typeface="Arial (body)"/>
              </a:rPr>
              <a:t>unintended</a:t>
            </a:r>
            <a:r>
              <a:rPr lang="da-DK" sz="1200" dirty="0" smtClean="0">
                <a:solidFill>
                  <a:srgbClr val="000000"/>
                </a:solidFill>
                <a:latin typeface="Arial (body)"/>
              </a:rPr>
              <a:t> </a:t>
            </a:r>
            <a:r>
              <a:rPr lang="da-DK" sz="1200" dirty="0" err="1" smtClean="0">
                <a:solidFill>
                  <a:srgbClr val="000000"/>
                </a:solidFill>
                <a:latin typeface="Arial (body)"/>
              </a:rPr>
              <a:t>consequences</a:t>
            </a:r>
            <a:r>
              <a:rPr lang="da-DK" sz="1200" dirty="0" smtClean="0">
                <a:solidFill>
                  <a:srgbClr val="000000"/>
                </a:solidFill>
                <a:latin typeface="Arial (body)"/>
              </a:rPr>
              <a:t> on </a:t>
            </a:r>
            <a:r>
              <a:rPr lang="da-DK" sz="1200" dirty="0" err="1" smtClean="0">
                <a:solidFill>
                  <a:srgbClr val="000000"/>
                </a:solidFill>
                <a:latin typeface="Arial (body)"/>
              </a:rPr>
              <a:t>others</a:t>
            </a:r>
            <a:endParaRPr lang="da-DK" sz="1200" dirty="0" smtClean="0">
              <a:solidFill>
                <a:srgbClr val="000000"/>
              </a:solidFill>
              <a:latin typeface="Arial (body)"/>
            </a:endParaRPr>
          </a:p>
          <a:p>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2</a:t>
            </a:fld>
            <a:endParaRPr lang="da-DK"/>
          </a:p>
        </p:txBody>
      </p:sp>
    </p:spTree>
    <p:extLst>
      <p:ext uri="{BB962C8B-B14F-4D97-AF65-F5344CB8AC3E}">
        <p14:creationId xmlns:p14="http://schemas.microsoft.com/office/powerpoint/2010/main" val="183447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…so </a:t>
            </a:r>
            <a:r>
              <a:rPr lang="da-DK" dirty="0" err="1" smtClean="0"/>
              <a:t>we</a:t>
            </a:r>
            <a:r>
              <a:rPr lang="da-DK" baseline="0" dirty="0" smtClean="0"/>
              <a:t> </a:t>
            </a:r>
            <a:r>
              <a:rPr lang="da-DK" baseline="0" dirty="0" err="1" smtClean="0"/>
              <a:t>developed</a:t>
            </a:r>
            <a:r>
              <a:rPr lang="da-DK" baseline="0" dirty="0" smtClean="0"/>
              <a:t> the DISPLACE platform </a:t>
            </a:r>
            <a:r>
              <a:rPr lang="da-DK" baseline="0" dirty="0" err="1" smtClean="0"/>
              <a:t>which</a:t>
            </a:r>
            <a:r>
              <a:rPr lang="da-DK" baseline="0" dirty="0" smtClean="0"/>
              <a:t> is an </a:t>
            </a:r>
            <a:r>
              <a:rPr lang="da-DK" baseline="0" dirty="0" err="1" smtClean="0"/>
              <a:t>indivdual</a:t>
            </a:r>
            <a:r>
              <a:rPr lang="da-DK" baseline="0" dirty="0" smtClean="0"/>
              <a:t> </a:t>
            </a:r>
            <a:r>
              <a:rPr lang="da-DK" baseline="0" dirty="0" err="1" smtClean="0"/>
              <a:t>vessel-based</a:t>
            </a:r>
            <a:r>
              <a:rPr lang="da-DK" baseline="0" dirty="0" smtClean="0"/>
              <a:t> </a:t>
            </a:r>
            <a:r>
              <a:rPr lang="da-DK" baseline="0" dirty="0" err="1" smtClean="0"/>
              <a:t>bioeconomic</a:t>
            </a:r>
            <a:r>
              <a:rPr lang="da-DK" baseline="0" dirty="0" smtClean="0"/>
              <a:t> model </a:t>
            </a:r>
            <a:r>
              <a:rPr lang="da-DK" baseline="0" dirty="0" err="1" smtClean="0"/>
              <a:t>that</a:t>
            </a:r>
            <a:r>
              <a:rPr lang="da-DK" baseline="0" dirty="0" smtClean="0"/>
              <a:t> </a:t>
            </a:r>
            <a:r>
              <a:rPr lang="da-DK" baseline="0" dirty="0" err="1" smtClean="0"/>
              <a:t>combine</a:t>
            </a:r>
            <a:r>
              <a:rPr lang="da-DK" baseline="0" dirty="0" smtClean="0"/>
              <a:t> to </a:t>
            </a:r>
            <a:r>
              <a:rPr lang="da-DK" baseline="0" dirty="0" err="1" smtClean="0"/>
              <a:t>spatial</a:t>
            </a:r>
            <a:r>
              <a:rPr lang="da-DK" baseline="0" dirty="0" smtClean="0"/>
              <a:t> </a:t>
            </a:r>
            <a:r>
              <a:rPr lang="da-DK" baseline="0" dirty="0" err="1" smtClean="0"/>
              <a:t>fish</a:t>
            </a:r>
            <a:r>
              <a:rPr lang="da-DK" baseline="0" dirty="0" smtClean="0"/>
              <a:t> population </a:t>
            </a:r>
            <a:r>
              <a:rPr lang="da-DK" baseline="0" dirty="0" err="1" smtClean="0"/>
              <a:t>dynamics</a:t>
            </a:r>
            <a:r>
              <a:rPr lang="da-DK" baseline="0" dirty="0" smtClean="0"/>
              <a:t> and to </a:t>
            </a:r>
            <a:r>
              <a:rPr lang="da-DK" baseline="0" dirty="0" err="1" smtClean="0"/>
              <a:t>other</a:t>
            </a:r>
            <a:r>
              <a:rPr lang="da-DK" baseline="0" dirty="0" smtClean="0"/>
              <a:t> </a:t>
            </a:r>
            <a:r>
              <a:rPr lang="da-DK" baseline="0" dirty="0" err="1" smtClean="0"/>
              <a:t>activities</a:t>
            </a:r>
            <a:r>
              <a:rPr lang="da-DK" baseline="0" dirty="0" smtClean="0"/>
              <a:t> at </a:t>
            </a:r>
            <a:r>
              <a:rPr lang="da-DK" baseline="0" dirty="0" err="1" smtClean="0"/>
              <a:t>sea</a:t>
            </a:r>
            <a:r>
              <a:rPr lang="da-DK" baseline="0" dirty="0" smtClean="0"/>
              <a:t>. Here </a:t>
            </a:r>
            <a:r>
              <a:rPr lang="da-DK" baseline="0" dirty="0" err="1" smtClean="0"/>
              <a:t>you</a:t>
            </a:r>
            <a:r>
              <a:rPr lang="da-DK" baseline="0" dirty="0" smtClean="0"/>
              <a:t> </a:t>
            </a:r>
            <a:r>
              <a:rPr lang="da-DK" baseline="0" dirty="0" err="1" smtClean="0"/>
              <a:t>can</a:t>
            </a:r>
            <a:r>
              <a:rPr lang="da-DK" baseline="0" dirty="0" smtClean="0"/>
              <a:t> </a:t>
            </a:r>
            <a:r>
              <a:rPr lang="da-DK" baseline="0" dirty="0" err="1" smtClean="0"/>
              <a:t>see</a:t>
            </a:r>
            <a:r>
              <a:rPr lang="da-DK" baseline="0" dirty="0" smtClean="0"/>
              <a:t> a </a:t>
            </a:r>
            <a:r>
              <a:rPr lang="da-DK" baseline="0" dirty="0" err="1" smtClean="0"/>
              <a:t>snapshoot</a:t>
            </a:r>
            <a:r>
              <a:rPr lang="da-DK" baseline="0" dirty="0" smtClean="0"/>
              <a:t> of the </a:t>
            </a:r>
            <a:r>
              <a:rPr lang="da-DK" baseline="0" dirty="0" err="1" smtClean="0"/>
              <a:t>Graphical</a:t>
            </a:r>
            <a:r>
              <a:rPr lang="da-DK" baseline="0" dirty="0" smtClean="0"/>
              <a:t> </a:t>
            </a:r>
            <a:r>
              <a:rPr lang="da-DK" baseline="0" dirty="0" err="1" smtClean="0"/>
              <a:t>Use</a:t>
            </a:r>
            <a:r>
              <a:rPr lang="da-DK" baseline="0" dirty="0" smtClean="0"/>
              <a:t> Interface </a:t>
            </a:r>
            <a:r>
              <a:rPr lang="da-DK" baseline="0" dirty="0" err="1" smtClean="0"/>
              <a:t>we</a:t>
            </a:r>
            <a:r>
              <a:rPr lang="da-DK" baseline="0" dirty="0" smtClean="0"/>
              <a:t> </a:t>
            </a:r>
            <a:r>
              <a:rPr lang="da-DK" baseline="0" dirty="0" err="1" smtClean="0"/>
              <a:t>developed</a:t>
            </a:r>
            <a:r>
              <a:rPr lang="da-DK" baseline="0" dirty="0" smtClean="0"/>
              <a:t>, </a:t>
            </a:r>
            <a:r>
              <a:rPr lang="da-DK" baseline="0" dirty="0" err="1" smtClean="0"/>
              <a:t>showing</a:t>
            </a:r>
            <a:r>
              <a:rPr lang="da-DK" baseline="0" dirty="0" smtClean="0"/>
              <a:t> </a:t>
            </a:r>
            <a:r>
              <a:rPr lang="da-DK" baseline="0" dirty="0" err="1" smtClean="0"/>
              <a:t>you</a:t>
            </a:r>
            <a:r>
              <a:rPr lang="da-DK" baseline="0" dirty="0" smtClean="0"/>
              <a:t> the </a:t>
            </a:r>
            <a:r>
              <a:rPr lang="da-DK" baseline="0" dirty="0" err="1" smtClean="0"/>
              <a:t>movement</a:t>
            </a:r>
            <a:r>
              <a:rPr lang="da-DK" baseline="0" dirty="0" smtClean="0"/>
              <a:t> of </a:t>
            </a:r>
            <a:r>
              <a:rPr lang="da-DK" baseline="0" dirty="0" err="1" smtClean="0"/>
              <a:t>individual</a:t>
            </a:r>
            <a:r>
              <a:rPr lang="da-DK" baseline="0" dirty="0" smtClean="0"/>
              <a:t> </a:t>
            </a:r>
            <a:r>
              <a:rPr lang="da-DK" baseline="0" dirty="0" err="1" smtClean="0"/>
              <a:t>vessels</a:t>
            </a:r>
            <a:r>
              <a:rPr lang="da-DK" baseline="0" dirty="0" smtClean="0"/>
              <a:t>, </a:t>
            </a:r>
            <a:r>
              <a:rPr lang="da-DK" baseline="0" dirty="0" err="1" smtClean="0"/>
              <a:t>together</a:t>
            </a:r>
            <a:r>
              <a:rPr lang="da-DK" baseline="0" dirty="0" smtClean="0"/>
              <a:t> with </a:t>
            </a:r>
            <a:r>
              <a:rPr lang="da-DK" baseline="0" dirty="0" err="1" smtClean="0"/>
              <a:t>some</a:t>
            </a:r>
            <a:r>
              <a:rPr lang="da-DK" baseline="0" dirty="0" smtClean="0"/>
              <a:t> </a:t>
            </a:r>
            <a:r>
              <a:rPr lang="da-DK" baseline="0" dirty="0" err="1" smtClean="0"/>
              <a:t>tracking</a:t>
            </a:r>
            <a:r>
              <a:rPr lang="da-DK" baseline="0" dirty="0" smtClean="0"/>
              <a:t> of </a:t>
            </a:r>
            <a:r>
              <a:rPr lang="da-DK" baseline="0" dirty="0" err="1" smtClean="0"/>
              <a:t>some</a:t>
            </a:r>
            <a:r>
              <a:rPr lang="da-DK" baseline="0" dirty="0" smtClean="0"/>
              <a:t> </a:t>
            </a:r>
            <a:r>
              <a:rPr lang="da-DK" baseline="0" dirty="0" err="1" smtClean="0"/>
              <a:t>indicators</a:t>
            </a:r>
            <a:r>
              <a:rPr lang="da-DK" baseline="0" dirty="0" smtClean="0"/>
              <a:t> </a:t>
            </a:r>
            <a:r>
              <a:rPr lang="da-DK" baseline="0" dirty="0" err="1" smtClean="0"/>
              <a:t>aggregating</a:t>
            </a:r>
            <a:r>
              <a:rPr lang="da-DK" baseline="0" dirty="0" smtClean="0"/>
              <a:t> the </a:t>
            </a:r>
            <a:r>
              <a:rPr lang="da-DK" baseline="0" dirty="0" err="1" smtClean="0"/>
              <a:t>indicators</a:t>
            </a:r>
            <a:r>
              <a:rPr lang="da-DK" baseline="0" dirty="0" smtClean="0"/>
              <a:t> </a:t>
            </a:r>
            <a:r>
              <a:rPr lang="da-DK" baseline="0" dirty="0" err="1" smtClean="0"/>
              <a:t>across</a:t>
            </a:r>
            <a:r>
              <a:rPr lang="da-DK" baseline="0" dirty="0" smtClean="0"/>
              <a:t> the </a:t>
            </a:r>
            <a:r>
              <a:rPr lang="da-DK" baseline="0" dirty="0" err="1" smtClean="0"/>
              <a:t>individual</a:t>
            </a:r>
            <a:r>
              <a:rPr lang="da-DK" baseline="0" dirty="0" smtClean="0"/>
              <a:t> </a:t>
            </a:r>
            <a:r>
              <a:rPr lang="da-DK" baseline="0" dirty="0" err="1" smtClean="0"/>
              <a:t>vessels</a:t>
            </a:r>
            <a:r>
              <a:rPr lang="da-DK" baseline="0" dirty="0" smtClean="0"/>
              <a:t>, the </a:t>
            </a:r>
            <a:r>
              <a:rPr lang="da-DK" baseline="0" dirty="0" err="1" smtClean="0"/>
              <a:t>fishing</a:t>
            </a:r>
            <a:r>
              <a:rPr lang="da-DK" baseline="0" dirty="0" smtClean="0"/>
              <a:t> </a:t>
            </a:r>
            <a:r>
              <a:rPr lang="da-DK" baseline="0" dirty="0" err="1" smtClean="0"/>
              <a:t>harbour</a:t>
            </a:r>
            <a:r>
              <a:rPr lang="da-DK" baseline="0" dirty="0" smtClean="0"/>
              <a:t> </a:t>
            </a:r>
            <a:r>
              <a:rPr lang="da-DK" baseline="0" dirty="0" err="1" smtClean="0"/>
              <a:t>communities</a:t>
            </a:r>
            <a:r>
              <a:rPr lang="da-DK" baseline="0" dirty="0" smtClean="0"/>
              <a:t>, the type of </a:t>
            </a:r>
            <a:r>
              <a:rPr lang="da-DK" baseline="0" dirty="0" err="1" smtClean="0"/>
              <a:t>activity</a:t>
            </a:r>
            <a:r>
              <a:rPr lang="da-DK" baseline="0" dirty="0" smtClean="0"/>
              <a:t>, and </a:t>
            </a:r>
            <a:r>
              <a:rPr lang="da-DK" baseline="0" dirty="0" err="1" smtClean="0"/>
              <a:t>finally</a:t>
            </a:r>
            <a:r>
              <a:rPr lang="da-DK" baseline="0" dirty="0" smtClean="0"/>
              <a:t> at the nation </a:t>
            </a:r>
            <a:r>
              <a:rPr lang="da-DK" baseline="0" dirty="0" err="1" smtClean="0"/>
              <a:t>scale</a:t>
            </a:r>
            <a:r>
              <a:rPr lang="da-DK" baseline="0" dirty="0" smtClean="0"/>
              <a:t>. </a:t>
            </a:r>
            <a:r>
              <a:rPr lang="da-DK" baseline="0" dirty="0" err="1" smtClean="0"/>
              <a:t>You</a:t>
            </a:r>
            <a:r>
              <a:rPr lang="da-DK" baseline="0" dirty="0" smtClean="0"/>
              <a:t> </a:t>
            </a:r>
            <a:r>
              <a:rPr lang="da-DK" baseline="0" dirty="0" err="1" smtClean="0"/>
              <a:t>can</a:t>
            </a:r>
            <a:r>
              <a:rPr lang="da-DK" baseline="0" dirty="0" smtClean="0"/>
              <a:t> </a:t>
            </a:r>
            <a:r>
              <a:rPr lang="da-DK" baseline="0" dirty="0" err="1" smtClean="0"/>
              <a:t>track</a:t>
            </a:r>
            <a:r>
              <a:rPr lang="da-DK" baseline="0" dirty="0" smtClean="0"/>
              <a:t> the time series or the </a:t>
            </a:r>
            <a:r>
              <a:rPr lang="da-DK" baseline="0" dirty="0" err="1" smtClean="0"/>
              <a:t>equivalent</a:t>
            </a:r>
            <a:r>
              <a:rPr lang="da-DK" baseline="0" dirty="0" smtClean="0"/>
              <a:t> data on </a:t>
            </a:r>
            <a:r>
              <a:rPr lang="da-DK" baseline="0" dirty="0" err="1" smtClean="0"/>
              <a:t>maps</a:t>
            </a:r>
            <a:r>
              <a:rPr lang="da-DK" baseline="0" dirty="0" smtClean="0"/>
              <a:t>….</a:t>
            </a:r>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3</a:t>
            </a:fld>
            <a:endParaRPr lang="da-DK"/>
          </a:p>
        </p:txBody>
      </p:sp>
    </p:spTree>
    <p:extLst>
      <p:ext uri="{BB962C8B-B14F-4D97-AF65-F5344CB8AC3E}">
        <p14:creationId xmlns:p14="http://schemas.microsoft.com/office/powerpoint/2010/main" val="214282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I </a:t>
            </a:r>
            <a:r>
              <a:rPr lang="da-DK" dirty="0" err="1" smtClean="0"/>
              <a:t>should</a:t>
            </a:r>
            <a:r>
              <a:rPr lang="da-DK" dirty="0" smtClean="0"/>
              <a:t> </a:t>
            </a:r>
            <a:r>
              <a:rPr lang="da-DK" dirty="0" err="1" smtClean="0"/>
              <a:t>mention</a:t>
            </a:r>
            <a:r>
              <a:rPr lang="da-DK" dirty="0" smtClean="0"/>
              <a:t> </a:t>
            </a:r>
            <a:r>
              <a:rPr lang="da-DK" dirty="0" err="1" smtClean="0"/>
              <a:t>that</a:t>
            </a:r>
            <a:r>
              <a:rPr lang="da-DK" dirty="0" smtClean="0"/>
              <a:t> DISPLACE in a support</a:t>
            </a:r>
            <a:r>
              <a:rPr lang="da-DK" baseline="0" dirty="0" smtClean="0"/>
              <a:t> for Management Strategies Evaluation, </a:t>
            </a:r>
            <a:r>
              <a:rPr lang="da-DK" baseline="0" dirty="0" err="1" smtClean="0"/>
              <a:t>that</a:t>
            </a:r>
            <a:r>
              <a:rPr lang="da-DK" baseline="0" dirty="0" smtClean="0"/>
              <a:t> </a:t>
            </a:r>
            <a:r>
              <a:rPr lang="da-DK" baseline="0" dirty="0" err="1" smtClean="0"/>
              <a:t>create</a:t>
            </a:r>
            <a:r>
              <a:rPr lang="da-DK" baseline="0" dirty="0" smtClean="0"/>
              <a:t> </a:t>
            </a:r>
            <a:r>
              <a:rPr lang="da-DK" baseline="0" dirty="0" err="1" smtClean="0"/>
              <a:t>mathematical</a:t>
            </a:r>
            <a:r>
              <a:rPr lang="da-DK" baseline="0" dirty="0" smtClean="0"/>
              <a:t> models of the </a:t>
            </a:r>
            <a:r>
              <a:rPr lang="da-DK" baseline="0" dirty="0" err="1" smtClean="0"/>
              <a:t>fisheries</a:t>
            </a:r>
            <a:r>
              <a:rPr lang="da-DK" baseline="0" dirty="0" smtClean="0"/>
              <a:t> system, and </a:t>
            </a:r>
            <a:r>
              <a:rPr lang="da-DK" baseline="0" dirty="0" err="1" smtClean="0"/>
              <a:t>making</a:t>
            </a:r>
            <a:r>
              <a:rPr lang="da-DK" baseline="0" dirty="0" smtClean="0"/>
              <a:t> </a:t>
            </a:r>
            <a:r>
              <a:rPr lang="da-DK" baseline="0" dirty="0" err="1" smtClean="0"/>
              <a:t>possible</a:t>
            </a:r>
            <a:r>
              <a:rPr lang="da-DK" baseline="0" dirty="0" smtClean="0"/>
              <a:t> a </a:t>
            </a:r>
            <a:r>
              <a:rPr lang="da-DK" baseline="0" dirty="0" err="1" smtClean="0"/>
              <a:t>full</a:t>
            </a:r>
            <a:r>
              <a:rPr lang="da-DK" baseline="0" dirty="0" smtClean="0"/>
              <a:t> feedback loop </a:t>
            </a:r>
            <a:r>
              <a:rPr lang="da-DK" baseline="0" dirty="0" err="1" smtClean="0"/>
              <a:t>between</a:t>
            </a:r>
            <a:r>
              <a:rPr lang="da-DK" baseline="0" dirty="0" smtClean="0"/>
              <a:t> the </a:t>
            </a:r>
            <a:r>
              <a:rPr lang="da-DK" baseline="0" dirty="0" err="1" smtClean="0"/>
              <a:t>fish</a:t>
            </a:r>
            <a:r>
              <a:rPr lang="da-DK" baseline="0" dirty="0" smtClean="0"/>
              <a:t> population models, the </a:t>
            </a:r>
            <a:r>
              <a:rPr lang="da-DK" baseline="0" dirty="0" err="1" smtClean="0"/>
              <a:t>fishing</a:t>
            </a:r>
            <a:r>
              <a:rPr lang="da-DK" baseline="0" dirty="0" smtClean="0"/>
              <a:t>, and the management options. </a:t>
            </a:r>
            <a:r>
              <a:rPr lang="da-DK" baseline="0" dirty="0" err="1" smtClean="0"/>
              <a:t>Then</a:t>
            </a:r>
            <a:r>
              <a:rPr lang="da-DK" baseline="0" dirty="0" smtClean="0"/>
              <a:t> the </a:t>
            </a:r>
            <a:r>
              <a:rPr lang="da-DK" baseline="0" dirty="0" err="1" smtClean="0"/>
              <a:t>whole</a:t>
            </a:r>
            <a:r>
              <a:rPr lang="da-DK" baseline="0" dirty="0" smtClean="0"/>
              <a:t> </a:t>
            </a:r>
            <a:r>
              <a:rPr lang="da-DK" baseline="0" dirty="0" err="1" smtClean="0"/>
              <a:t>idea</a:t>
            </a:r>
            <a:r>
              <a:rPr lang="da-DK" baseline="0" dirty="0" smtClean="0"/>
              <a:t> is to </a:t>
            </a:r>
            <a:r>
              <a:rPr lang="da-DK" baseline="0" dirty="0" err="1" smtClean="0"/>
              <a:t>make</a:t>
            </a:r>
            <a:r>
              <a:rPr lang="da-DK" baseline="0" dirty="0" smtClean="0"/>
              <a:t> </a:t>
            </a:r>
            <a:r>
              <a:rPr lang="da-DK" baseline="0" dirty="0" err="1" smtClean="0"/>
              <a:t>each</a:t>
            </a:r>
            <a:r>
              <a:rPr lang="da-DK" baseline="0" dirty="0" smtClean="0"/>
              <a:t> of </a:t>
            </a:r>
            <a:r>
              <a:rPr lang="da-DK" baseline="0" dirty="0" err="1" smtClean="0"/>
              <a:t>our</a:t>
            </a:r>
            <a:r>
              <a:rPr lang="da-DK" baseline="0" dirty="0" smtClean="0"/>
              <a:t> computer </a:t>
            </a:r>
            <a:r>
              <a:rPr lang="da-DK" baseline="0" dirty="0" err="1" smtClean="0"/>
              <a:t>worlds</a:t>
            </a:r>
            <a:r>
              <a:rPr lang="da-DK" baseline="0" dirty="0" smtClean="0"/>
              <a:t> </a:t>
            </a:r>
            <a:r>
              <a:rPr lang="da-DK" baseline="0" dirty="0" err="1" smtClean="0"/>
              <a:t>slightly</a:t>
            </a:r>
            <a:r>
              <a:rPr lang="da-DK" baseline="0" dirty="0" smtClean="0"/>
              <a:t> </a:t>
            </a:r>
            <a:r>
              <a:rPr lang="da-DK" baseline="0" dirty="0" err="1" smtClean="0"/>
              <a:t>different</a:t>
            </a:r>
            <a:r>
              <a:rPr lang="da-DK" baseline="0" dirty="0" smtClean="0"/>
              <a:t> to </a:t>
            </a:r>
            <a:r>
              <a:rPr lang="da-DK" baseline="0" dirty="0" err="1" smtClean="0"/>
              <a:t>represent</a:t>
            </a:r>
            <a:r>
              <a:rPr lang="da-DK" baseline="0" dirty="0" smtClean="0"/>
              <a:t> </a:t>
            </a:r>
            <a:r>
              <a:rPr lang="da-DK" baseline="0" dirty="0" err="1" smtClean="0"/>
              <a:t>our</a:t>
            </a:r>
            <a:r>
              <a:rPr lang="da-DK" baseline="0" dirty="0" smtClean="0"/>
              <a:t> </a:t>
            </a:r>
            <a:r>
              <a:rPr lang="da-DK" baseline="0" dirty="0" err="1" smtClean="0"/>
              <a:t>uncertainty</a:t>
            </a:r>
            <a:r>
              <a:rPr lang="da-DK" baseline="0" dirty="0" smtClean="0"/>
              <a:t> </a:t>
            </a:r>
            <a:r>
              <a:rPr lang="da-DK" baseline="0" dirty="0" err="1" smtClean="0"/>
              <a:t>about</a:t>
            </a:r>
            <a:r>
              <a:rPr lang="da-DK" baseline="0" dirty="0" smtClean="0"/>
              <a:t> the real system. </a:t>
            </a:r>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4</a:t>
            </a:fld>
            <a:endParaRPr lang="da-DK"/>
          </a:p>
        </p:txBody>
      </p:sp>
    </p:spTree>
    <p:extLst>
      <p:ext uri="{BB962C8B-B14F-4D97-AF65-F5344CB8AC3E}">
        <p14:creationId xmlns:p14="http://schemas.microsoft.com/office/powerpoint/2010/main" val="3685538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smtClean="0"/>
              <a:t>So to do </a:t>
            </a:r>
            <a:r>
              <a:rPr lang="da-DK" b="0" dirty="0" err="1" smtClean="0"/>
              <a:t>this</a:t>
            </a:r>
            <a:r>
              <a:rPr lang="da-DK" b="0" dirty="0" smtClean="0"/>
              <a:t> </a:t>
            </a:r>
            <a:r>
              <a:rPr lang="da-DK" b="0" dirty="0" err="1" smtClean="0"/>
              <a:t>we</a:t>
            </a:r>
            <a:r>
              <a:rPr lang="da-DK" b="0" dirty="0" smtClean="0"/>
              <a:t> </a:t>
            </a:r>
            <a:r>
              <a:rPr lang="da-DK" b="0" dirty="0" err="1" smtClean="0"/>
              <a:t>use</a:t>
            </a:r>
            <a:r>
              <a:rPr lang="da-DK" b="0" dirty="0" smtClean="0"/>
              <a:t> </a:t>
            </a:r>
            <a:r>
              <a:rPr lang="da-DK" b="0" dirty="0" err="1" smtClean="0"/>
              <a:t>newest</a:t>
            </a:r>
            <a:r>
              <a:rPr lang="da-DK" b="0" dirty="0" smtClean="0"/>
              <a:t> </a:t>
            </a:r>
            <a:r>
              <a:rPr lang="da-DK" b="0" dirty="0" err="1" smtClean="0"/>
              <a:t>available</a:t>
            </a:r>
            <a:r>
              <a:rPr lang="da-DK" b="0" dirty="0" smtClean="0"/>
              <a:t> data </a:t>
            </a:r>
            <a:r>
              <a:rPr lang="da-DK" b="0" dirty="0" err="1" smtClean="0"/>
              <a:t>admitting</a:t>
            </a:r>
            <a:r>
              <a:rPr lang="da-DK" b="0" baseline="0" dirty="0" smtClean="0"/>
              <a:t> </a:t>
            </a:r>
            <a:r>
              <a:rPr lang="da-DK" b="0" dirty="0" err="1" smtClean="0"/>
              <a:t>that</a:t>
            </a:r>
            <a:r>
              <a:rPr lang="da-DK" b="0" dirty="0" smtClean="0"/>
              <a:t> </a:t>
            </a:r>
            <a:r>
              <a:rPr lang="da-DK" b="0" dirty="0" err="1" smtClean="0"/>
              <a:t>fishing</a:t>
            </a:r>
            <a:r>
              <a:rPr lang="da-DK" b="0" baseline="0" dirty="0" smtClean="0"/>
              <a:t> </a:t>
            </a:r>
            <a:r>
              <a:rPr lang="da-DK" b="0" baseline="0" dirty="0" smtClean="0"/>
              <a:t>is </a:t>
            </a:r>
            <a:r>
              <a:rPr lang="da-DK" b="0" baseline="0" dirty="0" smtClean="0"/>
              <a:t>a </a:t>
            </a:r>
            <a:r>
              <a:rPr lang="da-DK" b="0" baseline="0" dirty="0" err="1" smtClean="0"/>
              <a:t>heterogeneous</a:t>
            </a:r>
            <a:r>
              <a:rPr lang="da-DK" b="0" baseline="0" dirty="0" smtClean="0"/>
              <a:t> </a:t>
            </a:r>
            <a:r>
              <a:rPr lang="da-DK" b="0" baseline="0" dirty="0" err="1" smtClean="0"/>
              <a:t>practice</a:t>
            </a:r>
            <a:r>
              <a:rPr lang="da-DK"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For </a:t>
            </a:r>
            <a:r>
              <a:rPr lang="da-DK" b="0" baseline="0" dirty="0" err="1" smtClean="0"/>
              <a:t>example</a:t>
            </a:r>
            <a:r>
              <a:rPr lang="da-DK" b="0" baseline="0" dirty="0" smtClean="0"/>
              <a:t>, </a:t>
            </a:r>
            <a:r>
              <a:rPr lang="da-DK" b="0" baseline="0" dirty="0" err="1" smtClean="0"/>
              <a:t>we</a:t>
            </a:r>
            <a:r>
              <a:rPr lang="da-DK" b="0" baseline="0" dirty="0" smtClean="0"/>
              <a:t> </a:t>
            </a:r>
            <a:r>
              <a:rPr lang="da-DK" b="0" baseline="0" dirty="0" err="1" smtClean="0"/>
              <a:t>now</a:t>
            </a:r>
            <a:r>
              <a:rPr lang="da-DK" b="0" baseline="0" dirty="0" smtClean="0"/>
              <a:t> </a:t>
            </a:r>
            <a:r>
              <a:rPr lang="da-DK" b="0" baseline="0" dirty="0" err="1" smtClean="0"/>
              <a:t>got</a:t>
            </a:r>
            <a:r>
              <a:rPr lang="da-DK" b="0" baseline="0" dirty="0" smtClean="0"/>
              <a:t> a brand-new </a:t>
            </a:r>
            <a:r>
              <a:rPr lang="da-DK" b="0" baseline="0" dirty="0" err="1" smtClean="0"/>
              <a:t>picture</a:t>
            </a:r>
            <a:r>
              <a:rPr lang="da-DK" b="0" baseline="0" dirty="0" smtClean="0"/>
              <a:t> of </a:t>
            </a:r>
            <a:r>
              <a:rPr lang="da-DK" b="0" baseline="0" dirty="0" err="1" smtClean="0"/>
              <a:t>where</a:t>
            </a:r>
            <a:r>
              <a:rPr lang="da-DK" b="0" baseline="0" dirty="0" smtClean="0"/>
              <a:t> the </a:t>
            </a:r>
            <a:r>
              <a:rPr lang="da-DK" b="0" baseline="0" dirty="0" err="1" smtClean="0"/>
              <a:t>fishing</a:t>
            </a:r>
            <a:r>
              <a:rPr lang="da-DK" b="0" baseline="0" dirty="0" smtClean="0"/>
              <a:t> is </a:t>
            </a:r>
            <a:r>
              <a:rPr lang="da-DK" b="0" baseline="0" dirty="0" err="1" smtClean="0"/>
              <a:t>ongoing</a:t>
            </a:r>
            <a:r>
              <a:rPr lang="da-DK" b="0" baseline="0" dirty="0" smtClean="0"/>
              <a:t>, and at </a:t>
            </a:r>
            <a:r>
              <a:rPr lang="da-DK" b="0" baseline="0" dirty="0" err="1" smtClean="0"/>
              <a:t>which</a:t>
            </a:r>
            <a:r>
              <a:rPr lang="da-DK" b="0" baseline="0" dirty="0" smtClean="0"/>
              <a:t> </a:t>
            </a:r>
            <a:r>
              <a:rPr lang="da-DK" b="0" baseline="0" dirty="0" err="1" smtClean="0"/>
              <a:t>intensity</a:t>
            </a:r>
            <a:r>
              <a:rPr lang="da-DK"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err="1" smtClean="0"/>
              <a:t>We</a:t>
            </a:r>
            <a:r>
              <a:rPr lang="da-DK" b="0" baseline="0" dirty="0" smtClean="0"/>
              <a:t> </a:t>
            </a:r>
            <a:r>
              <a:rPr lang="da-DK" b="0" baseline="0" dirty="0" err="1" smtClean="0"/>
              <a:t>also</a:t>
            </a:r>
            <a:r>
              <a:rPr lang="da-DK" b="0" baseline="0" dirty="0" smtClean="0"/>
              <a:t> analyse by </a:t>
            </a:r>
            <a:r>
              <a:rPr lang="da-DK" b="0" baseline="0" dirty="0" err="1" smtClean="0"/>
              <a:t>looking</a:t>
            </a:r>
            <a:r>
              <a:rPr lang="da-DK" b="0" baseline="0" dirty="0" smtClean="0"/>
              <a:t> at the </a:t>
            </a:r>
            <a:r>
              <a:rPr lang="da-DK" b="0" baseline="0" dirty="0" err="1" smtClean="0"/>
              <a:t>subcomponents</a:t>
            </a:r>
            <a:r>
              <a:rPr lang="da-DK" b="0" baseline="0" dirty="0" smtClean="0"/>
              <a:t> of the </a:t>
            </a:r>
            <a:r>
              <a:rPr lang="da-DK" b="0" baseline="0" dirty="0" err="1" smtClean="0"/>
              <a:t>fishing</a:t>
            </a:r>
            <a:r>
              <a:rPr lang="da-DK" b="0" baseline="0" dirty="0" smtClean="0"/>
              <a:t> gears in </a:t>
            </a:r>
            <a:r>
              <a:rPr lang="da-DK" b="0" baseline="0" dirty="0" err="1" smtClean="0"/>
              <a:t>use</a:t>
            </a:r>
            <a:r>
              <a:rPr lang="da-DK" b="0" baseline="0" dirty="0" smtClean="0"/>
              <a:t> </a:t>
            </a: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a:t>
            </a:r>
            <a:r>
              <a:rPr lang="da-DK" b="0" baseline="0" dirty="0" err="1" smtClean="0"/>
              <a:t>spatial</a:t>
            </a:r>
            <a:r>
              <a:rPr lang="da-DK" b="0" baseline="0" dirty="0" smtClean="0"/>
              <a:t> </a:t>
            </a:r>
            <a:r>
              <a:rPr lang="da-DK" b="0" baseline="0" dirty="0" err="1" smtClean="0"/>
              <a:t>footprints</a:t>
            </a:r>
            <a:r>
              <a:rPr lang="da-DK" b="0" baseline="0" dirty="0" smtClean="0"/>
              <a:t> of </a:t>
            </a:r>
            <a:r>
              <a:rPr lang="da-DK" b="0" baseline="0" dirty="0" err="1" smtClean="0"/>
              <a:t>these</a:t>
            </a:r>
            <a:r>
              <a:rPr lang="da-DK" b="0" baseline="0" dirty="0" smtClean="0"/>
              <a:t> </a:t>
            </a:r>
            <a:r>
              <a:rPr lang="da-DK" b="0" baseline="0" dirty="0" err="1" smtClean="0"/>
              <a:t>different</a:t>
            </a:r>
            <a:r>
              <a:rPr lang="da-DK" b="0" baseline="0" dirty="0" smtClean="0"/>
              <a:t> </a:t>
            </a:r>
            <a:r>
              <a:rPr lang="da-DK" b="0" baseline="0" dirty="0" err="1" smtClean="0"/>
              <a:t>activities</a:t>
            </a:r>
            <a:endParaRPr lang="da-DK"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smtClean="0"/>
              <a:t>And </a:t>
            </a:r>
            <a:r>
              <a:rPr lang="da-DK" b="0" baseline="0" dirty="0" err="1" smtClean="0"/>
              <a:t>finally</a:t>
            </a:r>
            <a:r>
              <a:rPr lang="da-DK" b="0" baseline="0" dirty="0" smtClean="0"/>
              <a:t> </a:t>
            </a:r>
            <a:r>
              <a:rPr lang="da-DK" b="0" baseline="0" dirty="0" err="1" smtClean="0"/>
              <a:t>we</a:t>
            </a:r>
            <a:r>
              <a:rPr lang="da-DK" b="0" baseline="0" dirty="0" smtClean="0"/>
              <a:t> </a:t>
            </a:r>
            <a:r>
              <a:rPr lang="da-DK" b="0" baseline="0" dirty="0" err="1" smtClean="0"/>
              <a:t>make</a:t>
            </a:r>
            <a:r>
              <a:rPr lang="da-DK" b="0" baseline="0" dirty="0" smtClean="0"/>
              <a:t> </a:t>
            </a:r>
            <a:r>
              <a:rPr lang="da-DK" b="0" baseline="0" dirty="0" err="1" smtClean="0"/>
              <a:t>use</a:t>
            </a:r>
            <a:r>
              <a:rPr lang="da-DK" b="0" baseline="0" dirty="0" smtClean="0"/>
              <a:t> of brand new </a:t>
            </a:r>
            <a:r>
              <a:rPr lang="da-DK" b="0" baseline="0" dirty="0" err="1" smtClean="0"/>
              <a:t>dynamics</a:t>
            </a:r>
            <a:r>
              <a:rPr lang="da-DK" b="0" baseline="0" dirty="0" smtClean="0"/>
              <a:t> and </a:t>
            </a:r>
            <a:r>
              <a:rPr lang="da-DK" b="0" baseline="0" dirty="0" err="1" smtClean="0"/>
              <a:t>statistical</a:t>
            </a:r>
            <a:r>
              <a:rPr lang="da-DK" b="0" baseline="0" dirty="0" smtClean="0"/>
              <a:t> </a:t>
            </a:r>
            <a:r>
              <a:rPr lang="da-DK" b="0" baseline="0" dirty="0" err="1" smtClean="0"/>
              <a:t>modelling</a:t>
            </a:r>
            <a:r>
              <a:rPr lang="da-DK" b="0" baseline="0" dirty="0" smtClean="0"/>
              <a:t> of </a:t>
            </a:r>
            <a:r>
              <a:rPr lang="da-DK" b="0" baseline="0" dirty="0" err="1" smtClean="0"/>
              <a:t>how</a:t>
            </a:r>
            <a:r>
              <a:rPr lang="da-DK" b="0" baseline="0" dirty="0" smtClean="0"/>
              <a:t> the </a:t>
            </a:r>
            <a:r>
              <a:rPr lang="da-DK" b="0" baseline="0" dirty="0" err="1" smtClean="0"/>
              <a:t>fish</a:t>
            </a:r>
            <a:r>
              <a:rPr lang="da-DK" b="0" baseline="0" dirty="0" smtClean="0"/>
              <a:t> populations </a:t>
            </a:r>
            <a:r>
              <a:rPr lang="da-DK" b="0" baseline="0" dirty="0" err="1" smtClean="0"/>
              <a:t>distribute</a:t>
            </a:r>
            <a:r>
              <a:rPr lang="da-DK" b="0" baseline="0" dirty="0" smtClean="0"/>
              <a:t> in </a:t>
            </a:r>
            <a:r>
              <a:rPr lang="da-DK" b="0" baseline="0" dirty="0" err="1" smtClean="0"/>
              <a:t>space</a:t>
            </a:r>
            <a:r>
              <a:rPr lang="da-DK" b="0" baseline="0" dirty="0" smtClean="0"/>
              <a:t> and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future </a:t>
            </a:r>
            <a:r>
              <a:rPr lang="da-DK" b="0" baseline="0" dirty="0" err="1" smtClean="0"/>
              <a:t>opportunities</a:t>
            </a:r>
            <a:r>
              <a:rPr lang="da-DK" b="0" baseline="0" dirty="0" smtClean="0"/>
              <a:t> </a:t>
            </a:r>
            <a:r>
              <a:rPr lang="da-DK" b="0" baseline="0" dirty="0" err="1" smtClean="0"/>
              <a:t>will</a:t>
            </a:r>
            <a:r>
              <a:rPr lang="da-DK" b="0" baseline="0" dirty="0" smtClean="0"/>
              <a:t> </a:t>
            </a:r>
            <a:r>
              <a:rPr lang="da-DK" b="0" baseline="0" dirty="0" err="1" smtClean="0"/>
              <a:t>depend</a:t>
            </a:r>
            <a:r>
              <a:rPr lang="da-DK" b="0" baseline="0" dirty="0" smtClean="0"/>
              <a:t> on the </a:t>
            </a:r>
            <a:r>
              <a:rPr lang="da-DK" b="0" baseline="0" dirty="0" err="1" smtClean="0"/>
              <a:t>opportunities</a:t>
            </a:r>
            <a:r>
              <a:rPr lang="da-DK" b="0" baseline="0" dirty="0" smtClean="0"/>
              <a:t> </a:t>
            </a:r>
            <a:r>
              <a:rPr lang="da-DK" b="0" baseline="0" dirty="0" err="1" smtClean="0"/>
              <a:t>within</a:t>
            </a:r>
            <a:r>
              <a:rPr lang="da-DK" b="0" baseline="0" dirty="0" smtClean="0"/>
              <a:t> </a:t>
            </a:r>
            <a:r>
              <a:rPr lang="da-DK" b="0" baseline="0" dirty="0" err="1" smtClean="0"/>
              <a:t>this</a:t>
            </a:r>
            <a:r>
              <a:rPr lang="da-DK" b="0" baseline="0" dirty="0" smtClean="0"/>
              <a:t> </a:t>
            </a:r>
            <a:r>
              <a:rPr lang="da-DK" b="0" baseline="0" dirty="0" err="1" smtClean="0"/>
              <a:t>different</a:t>
            </a:r>
            <a:r>
              <a:rPr lang="da-DK" b="0" baseline="0" dirty="0" smtClean="0"/>
              <a:t> </a:t>
            </a:r>
            <a:r>
              <a:rPr lang="da-DK" b="0" baseline="0" dirty="0" err="1" smtClean="0"/>
              <a:t>practices</a:t>
            </a:r>
            <a:r>
              <a:rPr lang="da-DK" b="0" baseline="0" dirty="0" smtClean="0"/>
              <a:t>. </a:t>
            </a:r>
            <a:r>
              <a:rPr lang="da-DK" b="0" baseline="0" dirty="0" err="1" smtClean="0"/>
              <a:t>We</a:t>
            </a:r>
            <a:r>
              <a:rPr lang="da-DK" b="0" baseline="0" dirty="0" smtClean="0"/>
              <a:t> </a:t>
            </a:r>
            <a:r>
              <a:rPr lang="da-DK" b="0" baseline="0" dirty="0" err="1" smtClean="0"/>
              <a:t>want</a:t>
            </a:r>
            <a:r>
              <a:rPr lang="da-DK" b="0" baseline="0" dirty="0" smtClean="0"/>
              <a:t> to </a:t>
            </a:r>
            <a:r>
              <a:rPr lang="da-DK" b="0" baseline="0" dirty="0" err="1" smtClean="0"/>
              <a:t>evaluate</a:t>
            </a:r>
            <a:r>
              <a:rPr lang="da-DK" b="0" baseline="0" dirty="0" smtClean="0"/>
              <a:t> </a:t>
            </a:r>
            <a:r>
              <a:rPr lang="da-DK" b="0" baseline="0" dirty="0" err="1" smtClean="0"/>
              <a:t>what</a:t>
            </a:r>
            <a:r>
              <a:rPr lang="da-DK" b="0" baseline="0" dirty="0" smtClean="0"/>
              <a:t> is the </a:t>
            </a:r>
            <a:r>
              <a:rPr lang="da-DK" b="0" baseline="0" dirty="0" err="1" smtClean="0"/>
              <a:t>effect</a:t>
            </a:r>
            <a:r>
              <a:rPr lang="da-DK" b="0" baseline="0" dirty="0" smtClean="0"/>
              <a:t> of </a:t>
            </a:r>
            <a:r>
              <a:rPr lang="da-DK" b="0" baseline="0" dirty="0" err="1" smtClean="0"/>
              <a:t>varying</a:t>
            </a:r>
            <a:r>
              <a:rPr lang="da-DK" b="0" baseline="0" dirty="0" smtClean="0"/>
              <a:t> decision </a:t>
            </a:r>
            <a:r>
              <a:rPr lang="da-DK" b="0" baseline="0" dirty="0" err="1" smtClean="0"/>
              <a:t>making</a:t>
            </a:r>
            <a:r>
              <a:rPr lang="da-DK" b="0" baseline="0" dirty="0" smtClean="0"/>
              <a:t> </a:t>
            </a:r>
            <a:r>
              <a:rPr lang="da-DK" b="0" baseline="0" dirty="0" err="1" smtClean="0"/>
              <a:t>facing</a:t>
            </a:r>
            <a:r>
              <a:rPr lang="da-DK" b="0" baseline="0" dirty="0" smtClean="0"/>
              <a:t> </a:t>
            </a:r>
            <a:r>
              <a:rPr lang="da-DK" b="0" baseline="0" dirty="0" err="1" smtClean="0"/>
              <a:t>different</a:t>
            </a:r>
            <a:r>
              <a:rPr lang="da-DK" b="0" baseline="0" dirty="0" smtClean="0"/>
              <a:t> </a:t>
            </a:r>
            <a:r>
              <a:rPr lang="da-DK" b="0" baseline="0" dirty="0" err="1" smtClean="0"/>
              <a:t>ecological-economic</a:t>
            </a:r>
            <a:r>
              <a:rPr lang="da-DK" b="0" baseline="0" dirty="0" smtClean="0"/>
              <a:t> </a:t>
            </a:r>
            <a:r>
              <a:rPr lang="da-DK" b="0" baseline="0" dirty="0" err="1" smtClean="0"/>
              <a:t>paths</a:t>
            </a:r>
            <a:r>
              <a:rPr lang="da-DK" b="0" baseline="0" dirty="0" smtClean="0"/>
              <a:t> in the future…….and </a:t>
            </a:r>
            <a:r>
              <a:rPr lang="da-DK" b="0" baseline="0" dirty="0" err="1" smtClean="0"/>
              <a:t>possibility</a:t>
            </a:r>
            <a:r>
              <a:rPr lang="da-DK" b="0" baseline="0" dirty="0" smtClean="0"/>
              <a:t> for </a:t>
            </a:r>
            <a:r>
              <a:rPr lang="da-DK" b="0" baseline="0" dirty="0" err="1" smtClean="0"/>
              <a:t>mitigating</a:t>
            </a:r>
            <a:r>
              <a:rPr lang="da-DK" b="0" baseline="0" dirty="0" smtClean="0"/>
              <a:t>/</a:t>
            </a:r>
            <a:r>
              <a:rPr lang="da-DK" b="0" baseline="0" dirty="0" err="1" smtClean="0"/>
              <a:t>displacing</a:t>
            </a:r>
            <a:r>
              <a:rPr lang="da-DK" b="0" baseline="0" dirty="0" smtClean="0"/>
              <a:t> the pressure</a:t>
            </a:r>
            <a:endParaRPr lang="da-DK" b="0" dirty="0" smtClean="0"/>
          </a:p>
          <a:p>
            <a:endParaRPr lang="da-DK" b="0" dirty="0"/>
          </a:p>
        </p:txBody>
      </p:sp>
      <p:sp>
        <p:nvSpPr>
          <p:cNvPr id="4" name="Slide Number Placeholder 3"/>
          <p:cNvSpPr>
            <a:spLocks noGrp="1"/>
          </p:cNvSpPr>
          <p:nvPr>
            <p:ph type="sldNum" sz="quarter" idx="10"/>
          </p:nvPr>
        </p:nvSpPr>
        <p:spPr/>
        <p:txBody>
          <a:bodyPr/>
          <a:lstStyle/>
          <a:p>
            <a:fld id="{49E171E0-FD71-4445-A9ED-0CEB01BEA70E}" type="slidenum">
              <a:rPr lang="da-DK" smtClean="0"/>
              <a:t>5</a:t>
            </a:fld>
            <a:endParaRPr lang="da-DK"/>
          </a:p>
        </p:txBody>
      </p:sp>
    </p:spTree>
    <p:extLst>
      <p:ext uri="{BB962C8B-B14F-4D97-AF65-F5344CB8AC3E}">
        <p14:creationId xmlns:p14="http://schemas.microsoft.com/office/powerpoint/2010/main" val="147757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F707BF-4FBE-48C5-9525-9FEA1F9258FC}" type="slidenum">
              <a:rPr lang="da-DK" altLang="da-DK"/>
              <a:pPr/>
              <a:t>6</a:t>
            </a:fld>
            <a:endParaRPr lang="da-DK" altLang="da-DK"/>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ltLang="da-DK" dirty="0" smtClean="0"/>
              <a:t>Now just take an helicopter</a:t>
            </a:r>
            <a:r>
              <a:rPr lang="en-US" altLang="da-DK" baseline="0" dirty="0" smtClean="0"/>
              <a:t> view on Five European Case studies. Those cases are also </a:t>
            </a:r>
            <a:r>
              <a:rPr lang="en-US" altLang="da-DK" baseline="0" dirty="0" err="1" smtClean="0"/>
              <a:t>decribed</a:t>
            </a:r>
            <a:r>
              <a:rPr lang="en-US" altLang="da-DK" baseline="0" dirty="0" smtClean="0"/>
              <a:t> somehow on the DISPLACE website where you can also download the software….</a:t>
            </a:r>
            <a:endParaRPr lang="en-US" altLang="da-DK" dirty="0" smtClean="0"/>
          </a:p>
          <a:p>
            <a:endParaRPr lang="en-US" altLang="da-DK" dirty="0" smtClean="0"/>
          </a:p>
          <a:p>
            <a:endParaRPr lang="en-US" altLang="da-DK" dirty="0" smtClean="0"/>
          </a:p>
          <a:p>
            <a:endParaRPr lang="en-US" altLang="da-DK" dirty="0" smtClean="0"/>
          </a:p>
          <a:p>
            <a:endParaRPr lang="en-US" altLang="da-DK" dirty="0" smtClean="0"/>
          </a:p>
          <a:p>
            <a:r>
              <a:rPr lang="en-US" altLang="da-DK" dirty="0" smtClean="0"/>
              <a:t>Example </a:t>
            </a:r>
            <a:r>
              <a:rPr lang="en-US" altLang="da-DK" dirty="0" smtClean="0"/>
              <a:t>of Use – one step further – The dynamic approach – put everything in a common platform and model forward to test alternative scenarios suggested by the </a:t>
            </a:r>
            <a:r>
              <a:rPr lang="en-US" altLang="da-DK" dirty="0" smtClean="0"/>
              <a:t>practitioners</a:t>
            </a:r>
            <a:endParaRPr lang="en-US" altLang="da-DK" dirty="0"/>
          </a:p>
        </p:txBody>
      </p:sp>
    </p:spTree>
    <p:extLst>
      <p:ext uri="{BB962C8B-B14F-4D97-AF65-F5344CB8AC3E}">
        <p14:creationId xmlns:p14="http://schemas.microsoft.com/office/powerpoint/2010/main" val="2134560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smtClean="0"/>
              <a:t>We</a:t>
            </a:r>
            <a:r>
              <a:rPr lang="da-DK" dirty="0" smtClean="0"/>
              <a:t> had </a:t>
            </a:r>
            <a:r>
              <a:rPr lang="da-DK" dirty="0" err="1" smtClean="0"/>
              <a:t>different</a:t>
            </a:r>
            <a:r>
              <a:rPr lang="da-DK" dirty="0" smtClean="0"/>
              <a:t> </a:t>
            </a:r>
            <a:r>
              <a:rPr lang="da-DK" dirty="0" err="1" smtClean="0"/>
              <a:t>issues</a:t>
            </a:r>
            <a:r>
              <a:rPr lang="da-DK" dirty="0" smtClean="0"/>
              <a:t> for </a:t>
            </a:r>
            <a:r>
              <a:rPr lang="da-DK" dirty="0" err="1" smtClean="0"/>
              <a:t>these</a:t>
            </a:r>
            <a:r>
              <a:rPr lang="da-DK" dirty="0" smtClean="0"/>
              <a:t> </a:t>
            </a:r>
            <a:r>
              <a:rPr lang="da-DK" dirty="0" err="1" smtClean="0"/>
              <a:t>different</a:t>
            </a:r>
            <a:r>
              <a:rPr lang="da-DK" dirty="0" smtClean="0"/>
              <a:t> case studies. For</a:t>
            </a:r>
            <a:r>
              <a:rPr lang="da-DK" baseline="0" dirty="0" smtClean="0"/>
              <a:t> the </a:t>
            </a:r>
            <a:r>
              <a:rPr lang="da-DK" baseline="0" dirty="0" err="1" smtClean="0"/>
              <a:t>Adriatic</a:t>
            </a:r>
            <a:r>
              <a:rPr lang="da-DK" baseline="0" dirty="0" smtClean="0"/>
              <a:t> Sea case </a:t>
            </a:r>
            <a:r>
              <a:rPr lang="da-DK" baseline="0" dirty="0" err="1" smtClean="0"/>
              <a:t>we</a:t>
            </a:r>
            <a:r>
              <a:rPr lang="da-DK" baseline="0" dirty="0" smtClean="0"/>
              <a:t> </a:t>
            </a:r>
            <a:r>
              <a:rPr lang="da-DK" baseline="0" dirty="0" err="1" smtClean="0"/>
              <a:t>were</a:t>
            </a:r>
            <a:r>
              <a:rPr lang="da-DK" baseline="0" dirty="0" smtClean="0"/>
              <a:t> </a:t>
            </a:r>
            <a:r>
              <a:rPr lang="da-DK" baseline="0" dirty="0" err="1" smtClean="0"/>
              <a:t>tasked</a:t>
            </a:r>
            <a:r>
              <a:rPr lang="da-DK" baseline="0" dirty="0" smtClean="0"/>
              <a:t> to </a:t>
            </a:r>
            <a:r>
              <a:rPr lang="da-DK" baseline="0" dirty="0" err="1" smtClean="0"/>
              <a:t>evaluate</a:t>
            </a:r>
            <a:r>
              <a:rPr lang="da-DK" baseline="0" dirty="0" smtClean="0"/>
              <a:t> and </a:t>
            </a:r>
            <a:r>
              <a:rPr lang="da-DK" baseline="0" dirty="0" err="1" smtClean="0"/>
              <a:t>then</a:t>
            </a:r>
            <a:r>
              <a:rPr lang="da-DK" baseline="0" dirty="0" smtClean="0"/>
              <a:t> </a:t>
            </a:r>
            <a:r>
              <a:rPr lang="da-DK" baseline="0" dirty="0" err="1" smtClean="0"/>
              <a:t>try</a:t>
            </a:r>
            <a:r>
              <a:rPr lang="da-DK" baseline="0" dirty="0" smtClean="0"/>
              <a:t> to </a:t>
            </a:r>
            <a:r>
              <a:rPr lang="da-DK" baseline="0" dirty="0" err="1" smtClean="0"/>
              <a:t>mitagate</a:t>
            </a:r>
            <a:r>
              <a:rPr lang="da-DK" baseline="0" dirty="0" smtClean="0"/>
              <a:t> the </a:t>
            </a:r>
            <a:r>
              <a:rPr lang="da-DK" baseline="0" dirty="0" err="1" smtClean="0"/>
              <a:t>spatial</a:t>
            </a:r>
            <a:r>
              <a:rPr lang="da-DK" baseline="0" dirty="0" smtClean="0"/>
              <a:t> </a:t>
            </a:r>
            <a:r>
              <a:rPr lang="da-DK" baseline="0" dirty="0" err="1" smtClean="0"/>
              <a:t>conflicts</a:t>
            </a:r>
            <a:r>
              <a:rPr lang="da-DK" baseline="0" dirty="0" smtClean="0"/>
              <a:t> </a:t>
            </a:r>
            <a:r>
              <a:rPr lang="da-DK" baseline="0" dirty="0" err="1" smtClean="0"/>
              <a:t>that</a:t>
            </a:r>
            <a:r>
              <a:rPr lang="da-DK" baseline="0" dirty="0" smtClean="0"/>
              <a:t> is </a:t>
            </a:r>
            <a:r>
              <a:rPr lang="da-DK" baseline="0" dirty="0" err="1" smtClean="0"/>
              <a:t>ongoing</a:t>
            </a:r>
            <a:r>
              <a:rPr lang="da-DK" baseline="0" dirty="0" smtClean="0"/>
              <a:t> </a:t>
            </a:r>
            <a:r>
              <a:rPr lang="da-DK" baseline="0" dirty="0" err="1" smtClean="0"/>
              <a:t>between</a:t>
            </a:r>
            <a:r>
              <a:rPr lang="da-DK" baseline="0" dirty="0" smtClean="0"/>
              <a:t> </a:t>
            </a:r>
            <a:r>
              <a:rPr lang="da-DK" baseline="0" dirty="0" err="1" smtClean="0"/>
              <a:t>mutually</a:t>
            </a:r>
            <a:r>
              <a:rPr lang="da-DK" baseline="0" dirty="0" smtClean="0"/>
              <a:t> </a:t>
            </a:r>
            <a:r>
              <a:rPr lang="da-DK" baseline="0" dirty="0" err="1" smtClean="0"/>
              <a:t>exclusive</a:t>
            </a:r>
            <a:r>
              <a:rPr lang="da-DK" baseline="0" dirty="0" smtClean="0"/>
              <a:t> </a:t>
            </a:r>
            <a:r>
              <a:rPr lang="da-DK" baseline="0" dirty="0" err="1" smtClean="0"/>
              <a:t>activities</a:t>
            </a:r>
            <a:r>
              <a:rPr lang="da-DK" baseline="0" dirty="0" smtClean="0"/>
              <a:t>, </a:t>
            </a:r>
            <a:r>
              <a:rPr lang="da-DK" baseline="0" dirty="0" err="1" smtClean="0"/>
              <a:t>testing</a:t>
            </a:r>
            <a:r>
              <a:rPr lang="da-DK" baseline="0" dirty="0" smtClean="0"/>
              <a:t> </a:t>
            </a:r>
            <a:r>
              <a:rPr lang="da-DK" baseline="0" dirty="0" err="1" smtClean="0"/>
              <a:t>conservation</a:t>
            </a:r>
            <a:r>
              <a:rPr lang="da-DK" baseline="0" dirty="0" smtClean="0"/>
              <a:t> </a:t>
            </a:r>
            <a:r>
              <a:rPr lang="da-DK" baseline="0" dirty="0" err="1" smtClean="0"/>
              <a:t>areas</a:t>
            </a:r>
            <a:r>
              <a:rPr lang="da-DK" baseline="0" dirty="0" smtClean="0"/>
              <a:t>, and </a:t>
            </a:r>
            <a:r>
              <a:rPr lang="da-DK" baseline="0" dirty="0" err="1" smtClean="0"/>
              <a:t>looking</a:t>
            </a:r>
            <a:r>
              <a:rPr lang="da-DK" baseline="0" dirty="0" smtClean="0"/>
              <a:t> at </a:t>
            </a:r>
            <a:r>
              <a:rPr lang="da-DK" baseline="0" dirty="0" err="1" smtClean="0"/>
              <a:t>what</a:t>
            </a:r>
            <a:r>
              <a:rPr lang="da-DK" baseline="0" dirty="0" smtClean="0"/>
              <a:t> </a:t>
            </a:r>
            <a:r>
              <a:rPr lang="da-DK" baseline="0" dirty="0" err="1" smtClean="0"/>
              <a:t>are</a:t>
            </a:r>
            <a:r>
              <a:rPr lang="da-DK" baseline="0" dirty="0" smtClean="0"/>
              <a:t> the </a:t>
            </a:r>
            <a:r>
              <a:rPr lang="da-DK" baseline="0" dirty="0" err="1" smtClean="0"/>
              <a:t>trade-offs</a:t>
            </a:r>
            <a:r>
              <a:rPr lang="da-DK" baseline="0" dirty="0" smtClean="0"/>
              <a:t> </a:t>
            </a:r>
            <a:r>
              <a:rPr lang="da-DK" baseline="0" dirty="0" err="1" smtClean="0"/>
              <a:t>between</a:t>
            </a:r>
            <a:r>
              <a:rPr lang="da-DK" baseline="0" dirty="0" smtClean="0"/>
              <a:t> </a:t>
            </a:r>
            <a:r>
              <a:rPr lang="da-DK" baseline="0" dirty="0" err="1" smtClean="0"/>
              <a:t>them</a:t>
            </a:r>
            <a:r>
              <a:rPr lang="da-DK" baseline="0" dirty="0" smtClean="0"/>
              <a:t>. </a:t>
            </a:r>
          </a:p>
          <a:p>
            <a:endParaRPr lang="da-DK" baseline="0" dirty="0" smtClean="0"/>
          </a:p>
          <a:p>
            <a:r>
              <a:rPr lang="da-DK" baseline="0" dirty="0" smtClean="0"/>
              <a:t>So </a:t>
            </a:r>
            <a:r>
              <a:rPr lang="da-DK" baseline="0" dirty="0" err="1" smtClean="0"/>
              <a:t>we</a:t>
            </a:r>
            <a:r>
              <a:rPr lang="da-DK" baseline="0" dirty="0" smtClean="0"/>
              <a:t> </a:t>
            </a:r>
            <a:r>
              <a:rPr lang="da-DK" baseline="0" dirty="0" err="1" smtClean="0"/>
              <a:t>checked</a:t>
            </a:r>
            <a:r>
              <a:rPr lang="da-DK" baseline="0" dirty="0" smtClean="0"/>
              <a:t> a range of </a:t>
            </a:r>
            <a:r>
              <a:rPr lang="da-DK" baseline="0" dirty="0" err="1" smtClean="0"/>
              <a:t>indicators</a:t>
            </a:r>
            <a:r>
              <a:rPr lang="da-DK" baseline="0" dirty="0" smtClean="0"/>
              <a:t> </a:t>
            </a:r>
            <a:r>
              <a:rPr lang="da-DK" baseline="0" dirty="0" err="1" smtClean="0"/>
              <a:t>regarding</a:t>
            </a:r>
            <a:r>
              <a:rPr lang="da-DK" baseline="0" dirty="0" smtClean="0"/>
              <a:t> the </a:t>
            </a:r>
            <a:r>
              <a:rPr lang="da-DK" baseline="0" dirty="0" err="1" smtClean="0"/>
              <a:t>fishing</a:t>
            </a:r>
            <a:r>
              <a:rPr lang="da-DK" baseline="0" dirty="0" smtClean="0"/>
              <a:t> trip patterns, the </a:t>
            </a:r>
            <a:r>
              <a:rPr lang="da-DK" baseline="0" dirty="0" err="1" smtClean="0"/>
              <a:t>change</a:t>
            </a:r>
            <a:r>
              <a:rPr lang="da-DK" baseline="0" dirty="0" smtClean="0"/>
              <a:t> in landings and discards per species, and the </a:t>
            </a:r>
            <a:r>
              <a:rPr lang="da-DK" baseline="0" dirty="0" err="1" smtClean="0"/>
              <a:t>profitability</a:t>
            </a:r>
            <a:r>
              <a:rPr lang="da-DK" baseline="0" dirty="0" smtClean="0"/>
              <a:t>, the </a:t>
            </a:r>
            <a:r>
              <a:rPr lang="da-DK" baseline="0" dirty="0" err="1" smtClean="0"/>
              <a:t>energy</a:t>
            </a:r>
            <a:r>
              <a:rPr lang="da-DK" baseline="0" dirty="0" smtClean="0"/>
              <a:t> </a:t>
            </a:r>
            <a:r>
              <a:rPr lang="da-DK" baseline="0" dirty="0" err="1" smtClean="0"/>
              <a:t>use</a:t>
            </a:r>
            <a:r>
              <a:rPr lang="da-DK" baseline="0" dirty="0" smtClean="0"/>
              <a:t> and the </a:t>
            </a:r>
            <a:r>
              <a:rPr lang="da-DK" baseline="0" dirty="0" err="1" smtClean="0"/>
              <a:t>income</a:t>
            </a:r>
            <a:r>
              <a:rPr lang="da-DK" baseline="0" dirty="0" smtClean="0"/>
              <a:t> </a:t>
            </a:r>
            <a:r>
              <a:rPr lang="da-DK" baseline="0" dirty="0" err="1" smtClean="0"/>
              <a:t>inequality</a:t>
            </a:r>
            <a:r>
              <a:rPr lang="da-DK" baseline="0" dirty="0" smtClean="0"/>
              <a:t> if </a:t>
            </a:r>
            <a:r>
              <a:rPr lang="da-DK" baseline="0" dirty="0" err="1" smtClean="0"/>
              <a:t>any</a:t>
            </a:r>
            <a:r>
              <a:rPr lang="da-DK" baseline="0" dirty="0" smtClean="0"/>
              <a:t>. This </a:t>
            </a:r>
            <a:r>
              <a:rPr lang="da-DK" baseline="0" dirty="0" err="1" smtClean="0"/>
              <a:t>includes</a:t>
            </a:r>
            <a:r>
              <a:rPr lang="da-DK" baseline="0" dirty="0" smtClean="0"/>
              <a:t> </a:t>
            </a:r>
            <a:r>
              <a:rPr lang="da-DK" baseline="0" dirty="0" err="1" smtClean="0"/>
              <a:t>different</a:t>
            </a:r>
            <a:r>
              <a:rPr lang="da-DK" baseline="0" dirty="0" smtClean="0"/>
              <a:t> options for </a:t>
            </a:r>
            <a:r>
              <a:rPr lang="da-DK" baseline="0" dirty="0" err="1" smtClean="0"/>
              <a:t>restricting</a:t>
            </a:r>
            <a:r>
              <a:rPr lang="da-DK" baseline="0" dirty="0" smtClean="0"/>
              <a:t> the </a:t>
            </a:r>
            <a:r>
              <a:rPr lang="da-DK" baseline="0" dirty="0" err="1" smtClean="0"/>
              <a:t>fishing</a:t>
            </a:r>
            <a:r>
              <a:rPr lang="da-DK" baseline="0" dirty="0" smtClean="0"/>
              <a:t> in </a:t>
            </a:r>
            <a:r>
              <a:rPr lang="da-DK" baseline="0" dirty="0" err="1" smtClean="0"/>
              <a:t>space</a:t>
            </a:r>
            <a:r>
              <a:rPr lang="da-DK" baseline="0" dirty="0" smtClean="0"/>
              <a:t> and time (for </a:t>
            </a:r>
            <a:r>
              <a:rPr lang="da-DK" baseline="0" dirty="0" err="1" smtClean="0"/>
              <a:t>example</a:t>
            </a:r>
            <a:r>
              <a:rPr lang="da-DK" baseline="0" dirty="0" smtClean="0"/>
              <a:t> </a:t>
            </a:r>
            <a:r>
              <a:rPr lang="da-DK" baseline="0" dirty="0" err="1" smtClean="0"/>
              <a:t>practitioner</a:t>
            </a:r>
            <a:r>
              <a:rPr lang="da-DK" baseline="0" dirty="0" smtClean="0"/>
              <a:t> </a:t>
            </a:r>
            <a:r>
              <a:rPr lang="da-DK" baseline="0" dirty="0" err="1" smtClean="0"/>
              <a:t>were</a:t>
            </a:r>
            <a:r>
              <a:rPr lang="da-DK" baseline="0" dirty="0" smtClean="0"/>
              <a:t> </a:t>
            </a:r>
            <a:r>
              <a:rPr lang="da-DK" baseline="0" dirty="0" err="1" smtClean="0"/>
              <a:t>willing</a:t>
            </a:r>
            <a:r>
              <a:rPr lang="da-DK" baseline="0" dirty="0" smtClean="0"/>
              <a:t> to </a:t>
            </a:r>
            <a:r>
              <a:rPr lang="da-DK" baseline="0" dirty="0" err="1" smtClean="0"/>
              <a:t>implement</a:t>
            </a:r>
            <a:r>
              <a:rPr lang="da-DK" baseline="0" dirty="0" smtClean="0"/>
              <a:t> a 6nm buffer </a:t>
            </a:r>
            <a:r>
              <a:rPr lang="da-DK" baseline="0" dirty="0" err="1" smtClean="0"/>
              <a:t>area</a:t>
            </a:r>
            <a:r>
              <a:rPr lang="da-DK" baseline="0" dirty="0" smtClean="0"/>
              <a:t> from the </a:t>
            </a:r>
            <a:r>
              <a:rPr lang="da-DK" baseline="0" dirty="0" err="1" smtClean="0"/>
              <a:t>coastline</a:t>
            </a:r>
            <a:r>
              <a:rPr lang="da-DK" baseline="0" dirty="0" smtClean="0"/>
              <a:t>, or </a:t>
            </a:r>
            <a:r>
              <a:rPr lang="da-DK" baseline="0" dirty="0" err="1" smtClean="0"/>
              <a:t>closing</a:t>
            </a:r>
            <a:r>
              <a:rPr lang="da-DK" baseline="0" dirty="0" smtClean="0"/>
              <a:t> </a:t>
            </a:r>
            <a:r>
              <a:rPr lang="da-DK" baseline="0" dirty="0" err="1" smtClean="0"/>
              <a:t>some</a:t>
            </a:r>
            <a:r>
              <a:rPr lang="da-DK" baseline="0" dirty="0" smtClean="0"/>
              <a:t> sensitive </a:t>
            </a:r>
            <a:r>
              <a:rPr lang="da-DK" baseline="0" dirty="0" err="1" smtClean="0"/>
              <a:t>areas</a:t>
            </a:r>
            <a:r>
              <a:rPr lang="da-DK" baseline="0" dirty="0" smtClean="0"/>
              <a:t> etc.)</a:t>
            </a:r>
          </a:p>
          <a:p>
            <a:endParaRPr lang="da-DK" baseline="0" dirty="0" smtClean="0"/>
          </a:p>
          <a:p>
            <a:r>
              <a:rPr lang="da-DK" baseline="0" dirty="0" err="1" smtClean="0"/>
              <a:t>We</a:t>
            </a:r>
            <a:r>
              <a:rPr lang="da-DK" baseline="0" dirty="0" smtClean="0"/>
              <a:t> </a:t>
            </a:r>
            <a:r>
              <a:rPr lang="da-DK" baseline="0" dirty="0" err="1" smtClean="0"/>
              <a:t>then</a:t>
            </a:r>
            <a:r>
              <a:rPr lang="da-DK" baseline="0" dirty="0" smtClean="0"/>
              <a:t> </a:t>
            </a:r>
            <a:r>
              <a:rPr lang="da-DK" baseline="0" dirty="0" err="1" smtClean="0"/>
              <a:t>got</a:t>
            </a:r>
            <a:r>
              <a:rPr lang="da-DK" baseline="0" dirty="0" smtClean="0"/>
              <a:t> a </a:t>
            </a:r>
            <a:r>
              <a:rPr lang="da-DK" baseline="0" dirty="0" err="1" smtClean="0"/>
              <a:t>picture</a:t>
            </a:r>
            <a:r>
              <a:rPr lang="da-DK" baseline="0" dirty="0" smtClean="0"/>
              <a:t> of </a:t>
            </a:r>
            <a:r>
              <a:rPr lang="da-DK" baseline="0" dirty="0" err="1" smtClean="0"/>
              <a:t>different</a:t>
            </a:r>
            <a:r>
              <a:rPr lang="da-DK" baseline="0" dirty="0" smtClean="0"/>
              <a:t> stress </a:t>
            </a:r>
            <a:r>
              <a:rPr lang="da-DK" baseline="0" dirty="0" err="1" smtClean="0"/>
              <a:t>levels</a:t>
            </a:r>
            <a:r>
              <a:rPr lang="da-DK" baseline="0" dirty="0" smtClean="0"/>
              <a:t> on the </a:t>
            </a:r>
            <a:r>
              <a:rPr lang="da-DK" baseline="0" dirty="0" err="1" smtClean="0"/>
              <a:t>revenues</a:t>
            </a:r>
            <a:r>
              <a:rPr lang="da-DK" baseline="0" dirty="0" smtClean="0"/>
              <a:t> from the </a:t>
            </a:r>
            <a:r>
              <a:rPr lang="da-DK" baseline="0" dirty="0" err="1" smtClean="0"/>
              <a:t>fishing</a:t>
            </a:r>
            <a:r>
              <a:rPr lang="da-DK" baseline="0" dirty="0" smtClean="0"/>
              <a:t> and look at </a:t>
            </a:r>
            <a:r>
              <a:rPr lang="da-DK" baseline="0" dirty="0" err="1" smtClean="0"/>
              <a:t>some</a:t>
            </a:r>
            <a:r>
              <a:rPr lang="da-DK" baseline="0" dirty="0" smtClean="0"/>
              <a:t> </a:t>
            </a:r>
            <a:r>
              <a:rPr lang="da-DK" baseline="0" dirty="0" err="1" smtClean="0"/>
              <a:t>vessels</a:t>
            </a:r>
            <a:r>
              <a:rPr lang="da-DK" baseline="0" dirty="0" smtClean="0"/>
              <a:t> </a:t>
            </a:r>
            <a:r>
              <a:rPr lang="da-DK" baseline="0" dirty="0" err="1" smtClean="0"/>
              <a:t>that</a:t>
            </a:r>
            <a:r>
              <a:rPr lang="da-DK" baseline="0" dirty="0" smtClean="0"/>
              <a:t> </a:t>
            </a:r>
            <a:r>
              <a:rPr lang="da-DK" baseline="0" dirty="0" err="1" smtClean="0"/>
              <a:t>gain</a:t>
            </a:r>
            <a:r>
              <a:rPr lang="da-DK" baseline="0" dirty="0" smtClean="0"/>
              <a:t> from the </a:t>
            </a:r>
            <a:r>
              <a:rPr lang="da-DK" baseline="0" dirty="0" err="1" smtClean="0"/>
              <a:t>play</a:t>
            </a:r>
            <a:r>
              <a:rPr lang="da-DK" baseline="0" dirty="0" smtClean="0"/>
              <a:t>, and </a:t>
            </a:r>
            <a:r>
              <a:rPr lang="da-DK" baseline="0" dirty="0" err="1" smtClean="0"/>
              <a:t>some</a:t>
            </a:r>
            <a:r>
              <a:rPr lang="da-DK" baseline="0" dirty="0" smtClean="0"/>
              <a:t> </a:t>
            </a:r>
            <a:r>
              <a:rPr lang="da-DK" baseline="0" dirty="0" err="1" smtClean="0"/>
              <a:t>others</a:t>
            </a:r>
            <a:r>
              <a:rPr lang="da-DK" baseline="0" dirty="0" smtClean="0"/>
              <a:t> </a:t>
            </a:r>
            <a:r>
              <a:rPr lang="da-DK" baseline="0" dirty="0" err="1" smtClean="0"/>
              <a:t>that</a:t>
            </a:r>
            <a:r>
              <a:rPr lang="da-DK" baseline="0" dirty="0" smtClean="0"/>
              <a:t> </a:t>
            </a:r>
            <a:r>
              <a:rPr lang="da-DK" baseline="0" dirty="0" err="1" smtClean="0"/>
              <a:t>will</a:t>
            </a:r>
            <a:r>
              <a:rPr lang="da-DK" baseline="0" dirty="0" smtClean="0"/>
              <a:t> </a:t>
            </a:r>
            <a:r>
              <a:rPr lang="da-DK" baseline="0" dirty="0" err="1" smtClean="0"/>
              <a:t>be</a:t>
            </a:r>
            <a:r>
              <a:rPr lang="da-DK" baseline="0" dirty="0" smtClean="0"/>
              <a:t> under stress….and </a:t>
            </a:r>
            <a:r>
              <a:rPr lang="da-DK" baseline="0" dirty="0" err="1" smtClean="0"/>
              <a:t>this</a:t>
            </a:r>
            <a:r>
              <a:rPr lang="da-DK" baseline="0" dirty="0" smtClean="0"/>
              <a:t> for </a:t>
            </a:r>
            <a:r>
              <a:rPr lang="da-DK" baseline="0" dirty="0" err="1" smtClean="0"/>
              <a:t>different</a:t>
            </a:r>
            <a:r>
              <a:rPr lang="da-DK" baseline="0" dirty="0" smtClean="0"/>
              <a:t> </a:t>
            </a:r>
            <a:r>
              <a:rPr lang="da-DK" baseline="0" dirty="0" err="1" smtClean="0"/>
              <a:t>fishing</a:t>
            </a:r>
            <a:r>
              <a:rPr lang="da-DK" baseline="0" dirty="0" smtClean="0"/>
              <a:t> harbours </a:t>
            </a:r>
            <a:r>
              <a:rPr lang="da-DK" baseline="0" dirty="0" err="1" smtClean="0"/>
              <a:t>communities</a:t>
            </a:r>
            <a:r>
              <a:rPr lang="da-DK" baseline="0" dirty="0" smtClean="0"/>
              <a:t> as </a:t>
            </a:r>
            <a:r>
              <a:rPr lang="da-DK" baseline="0" dirty="0" err="1" smtClean="0"/>
              <a:t>this</a:t>
            </a:r>
            <a:r>
              <a:rPr lang="da-DK" baseline="0" dirty="0" smtClean="0"/>
              <a:t> </a:t>
            </a:r>
            <a:r>
              <a:rPr lang="da-DK" baseline="0" dirty="0" err="1" smtClean="0"/>
              <a:t>picture</a:t>
            </a:r>
            <a:r>
              <a:rPr lang="da-DK" baseline="0" dirty="0" smtClean="0"/>
              <a:t> shows</a:t>
            </a:r>
          </a:p>
          <a:p>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7</a:t>
            </a:fld>
            <a:endParaRPr lang="da-DK"/>
          </a:p>
        </p:txBody>
      </p:sp>
    </p:spTree>
    <p:extLst>
      <p:ext uri="{BB962C8B-B14F-4D97-AF65-F5344CB8AC3E}">
        <p14:creationId xmlns:p14="http://schemas.microsoft.com/office/powerpoint/2010/main" val="2786089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smtClean="0"/>
              <a:t>Another</a:t>
            </a:r>
            <a:r>
              <a:rPr lang="da-DK" dirty="0" smtClean="0"/>
              <a:t> case </a:t>
            </a:r>
            <a:r>
              <a:rPr lang="da-DK" dirty="0" err="1" smtClean="0"/>
              <a:t>we</a:t>
            </a:r>
            <a:r>
              <a:rPr lang="da-DK" dirty="0" smtClean="0"/>
              <a:t> </a:t>
            </a:r>
            <a:r>
              <a:rPr lang="da-DK" dirty="0" err="1" smtClean="0"/>
              <a:t>investigated</a:t>
            </a:r>
            <a:r>
              <a:rPr lang="da-DK" dirty="0" smtClean="0"/>
              <a:t> </a:t>
            </a:r>
            <a:r>
              <a:rPr lang="da-DK" dirty="0" err="1" smtClean="0"/>
              <a:t>was</a:t>
            </a:r>
            <a:r>
              <a:rPr lang="da-DK" dirty="0" smtClean="0"/>
              <a:t> the Greek demersal </a:t>
            </a:r>
            <a:r>
              <a:rPr lang="da-DK" dirty="0" err="1" smtClean="0"/>
              <a:t>fisheries</a:t>
            </a:r>
            <a:r>
              <a:rPr lang="da-DK" dirty="0" smtClean="0"/>
              <a:t> in the </a:t>
            </a:r>
            <a:r>
              <a:rPr lang="da-DK" dirty="0" err="1" smtClean="0"/>
              <a:t>Ionian</a:t>
            </a:r>
            <a:r>
              <a:rPr lang="da-DK" baseline="0" dirty="0" smtClean="0"/>
              <a:t> Sea. Here the </a:t>
            </a:r>
            <a:r>
              <a:rPr lang="da-DK" baseline="0" dirty="0" err="1" smtClean="0"/>
              <a:t>issue</a:t>
            </a:r>
            <a:r>
              <a:rPr lang="da-DK" baseline="0" dirty="0" smtClean="0"/>
              <a:t> is to suggest management </a:t>
            </a:r>
            <a:r>
              <a:rPr lang="da-DK" baseline="0" dirty="0" err="1" smtClean="0"/>
              <a:t>that</a:t>
            </a:r>
            <a:r>
              <a:rPr lang="da-DK" baseline="0" dirty="0" smtClean="0"/>
              <a:t> </a:t>
            </a:r>
            <a:r>
              <a:rPr lang="da-DK" baseline="0" dirty="0" err="1" smtClean="0"/>
              <a:t>would</a:t>
            </a:r>
            <a:r>
              <a:rPr lang="da-DK" baseline="0" dirty="0" smtClean="0"/>
              <a:t> </a:t>
            </a:r>
            <a:r>
              <a:rPr lang="da-DK" baseline="0" dirty="0" err="1" smtClean="0"/>
              <a:t>mitigate</a:t>
            </a:r>
            <a:r>
              <a:rPr lang="da-DK" baseline="0" dirty="0" smtClean="0"/>
              <a:t> the </a:t>
            </a:r>
            <a:r>
              <a:rPr lang="da-DK" baseline="0" dirty="0" err="1" smtClean="0"/>
              <a:t>conflicts</a:t>
            </a:r>
            <a:r>
              <a:rPr lang="da-DK" baseline="0" dirty="0" smtClean="0"/>
              <a:t> </a:t>
            </a:r>
            <a:r>
              <a:rPr lang="da-DK" baseline="0" dirty="0" err="1" smtClean="0"/>
              <a:t>between</a:t>
            </a:r>
            <a:r>
              <a:rPr lang="da-DK" baseline="0" dirty="0" smtClean="0"/>
              <a:t> </a:t>
            </a:r>
            <a:r>
              <a:rPr lang="da-DK" baseline="0" dirty="0" err="1" smtClean="0"/>
              <a:t>aquaculture</a:t>
            </a:r>
            <a:r>
              <a:rPr lang="da-DK" baseline="0" dirty="0" smtClean="0"/>
              <a:t> sites and potential sites, and </a:t>
            </a:r>
            <a:r>
              <a:rPr lang="da-DK" baseline="0" dirty="0" err="1" smtClean="0"/>
              <a:t>also</a:t>
            </a:r>
            <a:r>
              <a:rPr lang="da-DK" baseline="0" dirty="0" smtClean="0"/>
              <a:t> </a:t>
            </a:r>
            <a:r>
              <a:rPr lang="da-DK" baseline="0" dirty="0" err="1" smtClean="0"/>
              <a:t>trying</a:t>
            </a:r>
            <a:r>
              <a:rPr lang="da-DK" baseline="0" dirty="0" smtClean="0"/>
              <a:t> to design </a:t>
            </a:r>
            <a:r>
              <a:rPr lang="da-DK" baseline="0" dirty="0" err="1" smtClean="0"/>
              <a:t>protection</a:t>
            </a:r>
            <a:r>
              <a:rPr lang="da-DK" baseline="0" dirty="0" smtClean="0"/>
              <a:t> </a:t>
            </a:r>
            <a:r>
              <a:rPr lang="da-DK" baseline="0" dirty="0" err="1" smtClean="0"/>
              <a:t>areas</a:t>
            </a:r>
            <a:r>
              <a:rPr lang="da-DK" baseline="0" dirty="0" smtClean="0"/>
              <a:t> for </a:t>
            </a:r>
            <a:r>
              <a:rPr lang="da-DK" baseline="0" dirty="0" err="1" smtClean="0"/>
              <a:t>valuable</a:t>
            </a:r>
            <a:r>
              <a:rPr lang="da-DK" baseline="0" dirty="0" smtClean="0"/>
              <a:t> nurseries </a:t>
            </a:r>
            <a:r>
              <a:rPr lang="da-DK" baseline="0" dirty="0" err="1" smtClean="0"/>
              <a:t>here</a:t>
            </a:r>
            <a:r>
              <a:rPr lang="da-DK" baseline="0" dirty="0" smtClean="0"/>
              <a:t>. Here </a:t>
            </a:r>
            <a:r>
              <a:rPr lang="da-DK" baseline="0" dirty="0" err="1" smtClean="0"/>
              <a:t>you</a:t>
            </a:r>
            <a:r>
              <a:rPr lang="da-DK" baseline="0" dirty="0" smtClean="0"/>
              <a:t> ve </a:t>
            </a:r>
            <a:r>
              <a:rPr lang="da-DK" baseline="0" dirty="0" err="1" smtClean="0"/>
              <a:t>got</a:t>
            </a:r>
            <a:r>
              <a:rPr lang="da-DK" baseline="0" dirty="0" smtClean="0"/>
              <a:t> a </a:t>
            </a:r>
            <a:r>
              <a:rPr lang="da-DK" baseline="0" dirty="0" err="1" smtClean="0"/>
              <a:t>picture</a:t>
            </a:r>
            <a:r>
              <a:rPr lang="da-DK" baseline="0" dirty="0" smtClean="0"/>
              <a:t> of </a:t>
            </a:r>
            <a:r>
              <a:rPr lang="da-DK" baseline="0" dirty="0" err="1" smtClean="0"/>
              <a:t>where</a:t>
            </a:r>
            <a:r>
              <a:rPr lang="da-DK" baseline="0" dirty="0" smtClean="0"/>
              <a:t> the </a:t>
            </a:r>
            <a:r>
              <a:rPr lang="da-DK" baseline="0" dirty="0" err="1" smtClean="0"/>
              <a:t>fishing</a:t>
            </a:r>
            <a:r>
              <a:rPr lang="da-DK" baseline="0" dirty="0" smtClean="0"/>
              <a:t> is </a:t>
            </a:r>
            <a:r>
              <a:rPr lang="da-DK" baseline="0" dirty="0" err="1" smtClean="0"/>
              <a:t>ongoing</a:t>
            </a:r>
            <a:r>
              <a:rPr lang="da-DK" baseline="0" dirty="0" smtClean="0"/>
              <a:t>, and </a:t>
            </a:r>
            <a:r>
              <a:rPr lang="da-DK" baseline="0" dirty="0" err="1" smtClean="0"/>
              <a:t>here</a:t>
            </a:r>
            <a:r>
              <a:rPr lang="da-DK" baseline="0" dirty="0" smtClean="0"/>
              <a:t> a </a:t>
            </a:r>
            <a:r>
              <a:rPr lang="da-DK" baseline="0" dirty="0" err="1" smtClean="0"/>
              <a:t>picture</a:t>
            </a:r>
            <a:r>
              <a:rPr lang="da-DK" baseline="0" dirty="0" smtClean="0"/>
              <a:t> a relative </a:t>
            </a:r>
            <a:r>
              <a:rPr lang="da-DK" baseline="0" dirty="0" err="1" smtClean="0"/>
              <a:t>change</a:t>
            </a:r>
            <a:r>
              <a:rPr lang="da-DK" baseline="0" dirty="0" smtClean="0"/>
              <a:t> of scenarios </a:t>
            </a:r>
            <a:r>
              <a:rPr lang="da-DK" baseline="0" dirty="0" err="1" smtClean="0"/>
              <a:t>outcomes</a:t>
            </a:r>
            <a:r>
              <a:rPr lang="da-DK" baseline="0" dirty="0" smtClean="0"/>
              <a:t> </a:t>
            </a:r>
            <a:r>
              <a:rPr lang="da-DK" baseline="0" dirty="0" err="1" smtClean="0"/>
              <a:t>compared</a:t>
            </a:r>
            <a:r>
              <a:rPr lang="da-DK" baseline="0" dirty="0" smtClean="0"/>
              <a:t> to the baseline situation.</a:t>
            </a:r>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8</a:t>
            </a:fld>
            <a:endParaRPr lang="da-DK"/>
          </a:p>
        </p:txBody>
      </p:sp>
    </p:spTree>
    <p:extLst>
      <p:ext uri="{BB962C8B-B14F-4D97-AF65-F5344CB8AC3E}">
        <p14:creationId xmlns:p14="http://schemas.microsoft.com/office/powerpoint/2010/main" val="169857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The </a:t>
            </a:r>
            <a:r>
              <a:rPr lang="da-DK" dirty="0" err="1" smtClean="0"/>
              <a:t>third</a:t>
            </a:r>
            <a:r>
              <a:rPr lang="da-DK" dirty="0" smtClean="0"/>
              <a:t> case </a:t>
            </a:r>
            <a:r>
              <a:rPr lang="da-DK" dirty="0" err="1" smtClean="0"/>
              <a:t>we</a:t>
            </a:r>
            <a:r>
              <a:rPr lang="da-DK" dirty="0" smtClean="0"/>
              <a:t> </a:t>
            </a:r>
            <a:r>
              <a:rPr lang="da-DK" dirty="0" err="1" smtClean="0"/>
              <a:t>implemented</a:t>
            </a:r>
            <a:r>
              <a:rPr lang="da-DK" baseline="0" dirty="0" smtClean="0"/>
              <a:t> (s</a:t>
            </a:r>
            <a:r>
              <a:rPr lang="da-DK" dirty="0" smtClean="0"/>
              <a:t>till </a:t>
            </a:r>
            <a:r>
              <a:rPr lang="da-DK" dirty="0" err="1" smtClean="0"/>
              <a:t>ongoing</a:t>
            </a:r>
            <a:r>
              <a:rPr lang="da-DK" dirty="0" smtClean="0"/>
              <a:t> </a:t>
            </a:r>
            <a:r>
              <a:rPr lang="da-DK" dirty="0" err="1" smtClean="0"/>
              <a:t>work</a:t>
            </a:r>
            <a:r>
              <a:rPr lang="da-DK" dirty="0" smtClean="0"/>
              <a:t>) is to look at the problem of </a:t>
            </a:r>
            <a:r>
              <a:rPr lang="da-DK" dirty="0" err="1" smtClean="0"/>
              <a:t>choked</a:t>
            </a:r>
            <a:r>
              <a:rPr lang="da-DK" dirty="0" smtClean="0"/>
              <a:t> species and </a:t>
            </a:r>
            <a:r>
              <a:rPr lang="da-DK" dirty="0" err="1" smtClean="0"/>
              <a:t>quota</a:t>
            </a:r>
            <a:r>
              <a:rPr lang="da-DK" dirty="0" smtClean="0"/>
              <a:t> </a:t>
            </a:r>
            <a:r>
              <a:rPr lang="da-DK" dirty="0" err="1" smtClean="0"/>
              <a:t>underultisation</a:t>
            </a:r>
            <a:r>
              <a:rPr lang="da-DK" dirty="0" smtClean="0"/>
              <a:t> </a:t>
            </a:r>
            <a:r>
              <a:rPr lang="da-DK" dirty="0" err="1" smtClean="0"/>
              <a:t>that</a:t>
            </a:r>
            <a:r>
              <a:rPr lang="da-DK" dirty="0" smtClean="0"/>
              <a:t> </a:t>
            </a:r>
            <a:r>
              <a:rPr lang="da-DK" dirty="0" err="1" smtClean="0"/>
              <a:t>can</a:t>
            </a:r>
            <a:r>
              <a:rPr lang="da-DK" dirty="0" smtClean="0"/>
              <a:t> </a:t>
            </a:r>
            <a:r>
              <a:rPr lang="da-DK" dirty="0" err="1" smtClean="0"/>
              <a:t>occur</a:t>
            </a:r>
            <a:r>
              <a:rPr lang="da-DK" dirty="0" smtClean="0"/>
              <a:t> in </a:t>
            </a:r>
            <a:r>
              <a:rPr lang="da-DK" dirty="0" err="1" smtClean="0"/>
              <a:t>this</a:t>
            </a:r>
            <a:r>
              <a:rPr lang="da-DK" dirty="0" smtClean="0"/>
              <a:t> case,</a:t>
            </a:r>
            <a:r>
              <a:rPr lang="da-DK" baseline="0" dirty="0" smtClean="0"/>
              <a:t> </a:t>
            </a:r>
            <a:r>
              <a:rPr lang="da-DK" baseline="0" dirty="0" err="1" smtClean="0"/>
              <a:t>espacially</a:t>
            </a:r>
            <a:r>
              <a:rPr lang="da-DK" baseline="0" dirty="0" smtClean="0"/>
              <a:t> </a:t>
            </a:r>
            <a:r>
              <a:rPr lang="da-DK" baseline="0" dirty="0" err="1" smtClean="0"/>
              <a:t>focusing</a:t>
            </a:r>
            <a:r>
              <a:rPr lang="da-DK" baseline="0" dirty="0" smtClean="0"/>
              <a:t> on the Demersal mixed </a:t>
            </a:r>
            <a:r>
              <a:rPr lang="da-DK" baseline="0" dirty="0" err="1" smtClean="0"/>
              <a:t>fisheries</a:t>
            </a:r>
            <a:r>
              <a:rPr lang="da-DK" baseline="0" dirty="0" smtClean="0"/>
              <a:t> in the </a:t>
            </a:r>
            <a:r>
              <a:rPr lang="da-DK" baseline="0" dirty="0" err="1" smtClean="0"/>
              <a:t>Celtic</a:t>
            </a:r>
            <a:r>
              <a:rPr lang="da-DK" baseline="0" dirty="0" smtClean="0"/>
              <a:t> Sea. Here </a:t>
            </a:r>
            <a:r>
              <a:rPr lang="da-DK" baseline="0" dirty="0" err="1" smtClean="0"/>
              <a:t>we</a:t>
            </a:r>
            <a:r>
              <a:rPr lang="da-DK" baseline="0" dirty="0" smtClean="0"/>
              <a:t> look at the </a:t>
            </a:r>
            <a:r>
              <a:rPr lang="da-DK" baseline="0" dirty="0" err="1" smtClean="0"/>
              <a:t>benefits</a:t>
            </a:r>
            <a:r>
              <a:rPr lang="da-DK" baseline="0" dirty="0" smtClean="0"/>
              <a:t> </a:t>
            </a:r>
            <a:r>
              <a:rPr lang="da-DK" baseline="0" dirty="0" err="1" smtClean="0"/>
              <a:t>that</a:t>
            </a:r>
            <a:r>
              <a:rPr lang="da-DK" baseline="0" dirty="0" smtClean="0"/>
              <a:t> </a:t>
            </a:r>
            <a:r>
              <a:rPr lang="da-DK" baseline="0" dirty="0" err="1" smtClean="0"/>
              <a:t>could</a:t>
            </a:r>
            <a:r>
              <a:rPr lang="da-DK" baseline="0" dirty="0" smtClean="0"/>
              <a:t> </a:t>
            </a:r>
            <a:r>
              <a:rPr lang="da-DK" baseline="0" dirty="0" err="1" smtClean="0"/>
              <a:t>occur</a:t>
            </a:r>
            <a:r>
              <a:rPr lang="da-DK" baseline="0" dirty="0" smtClean="0"/>
              <a:t> from </a:t>
            </a:r>
            <a:r>
              <a:rPr lang="da-DK" baseline="0" dirty="0" err="1" smtClean="0"/>
              <a:t>displacing</a:t>
            </a:r>
            <a:r>
              <a:rPr lang="da-DK" baseline="0" dirty="0" smtClean="0"/>
              <a:t> the </a:t>
            </a:r>
            <a:r>
              <a:rPr lang="da-DK" baseline="0" dirty="0" err="1" smtClean="0"/>
              <a:t>fisheries</a:t>
            </a:r>
            <a:r>
              <a:rPr lang="da-DK" baseline="0" dirty="0" smtClean="0"/>
              <a:t> on </a:t>
            </a:r>
            <a:r>
              <a:rPr lang="da-DK" baseline="0" dirty="0" err="1" smtClean="0"/>
              <a:t>surrounding</a:t>
            </a:r>
            <a:r>
              <a:rPr lang="da-DK" baseline="0" dirty="0" smtClean="0"/>
              <a:t> </a:t>
            </a:r>
            <a:r>
              <a:rPr lang="da-DK" baseline="0" dirty="0" err="1" smtClean="0"/>
              <a:t>areas</a:t>
            </a:r>
            <a:r>
              <a:rPr lang="da-DK" baseline="0" dirty="0" smtClean="0"/>
              <a:t>, </a:t>
            </a:r>
            <a:r>
              <a:rPr lang="da-DK" baseline="0" dirty="0" err="1" smtClean="0"/>
              <a:t>also</a:t>
            </a:r>
            <a:r>
              <a:rPr lang="da-DK" baseline="0" dirty="0" smtClean="0"/>
              <a:t> </a:t>
            </a:r>
            <a:r>
              <a:rPr lang="da-DK" baseline="0" dirty="0" err="1" smtClean="0"/>
              <a:t>looking</a:t>
            </a:r>
            <a:r>
              <a:rPr lang="da-DK" baseline="0" dirty="0" smtClean="0"/>
              <a:t> at potential side </a:t>
            </a:r>
            <a:r>
              <a:rPr lang="da-DK" baseline="0" dirty="0" err="1" smtClean="0"/>
              <a:t>effect</a:t>
            </a:r>
            <a:r>
              <a:rPr lang="da-DK" baseline="0" dirty="0" smtClean="0"/>
              <a:t> </a:t>
            </a:r>
            <a:r>
              <a:rPr lang="da-DK" baseline="0" dirty="0" err="1" smtClean="0"/>
              <a:t>through</a:t>
            </a:r>
            <a:r>
              <a:rPr lang="da-DK" baseline="0" dirty="0" smtClean="0"/>
              <a:t> </a:t>
            </a:r>
            <a:r>
              <a:rPr lang="da-DK" baseline="0" dirty="0" err="1" smtClean="0"/>
              <a:t>trophic</a:t>
            </a:r>
            <a:r>
              <a:rPr lang="da-DK" baseline="0" dirty="0" smtClean="0"/>
              <a:t> </a:t>
            </a:r>
            <a:r>
              <a:rPr lang="da-DK" baseline="0" dirty="0" err="1" smtClean="0"/>
              <a:t>cascading</a:t>
            </a:r>
            <a:r>
              <a:rPr lang="da-DK" baseline="0" dirty="0" smtClean="0"/>
              <a:t>, etc.</a:t>
            </a:r>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9</a:t>
            </a:fld>
            <a:endParaRPr lang="da-DK"/>
          </a:p>
        </p:txBody>
      </p:sp>
    </p:spTree>
    <p:extLst>
      <p:ext uri="{BB962C8B-B14F-4D97-AF65-F5344CB8AC3E}">
        <p14:creationId xmlns:p14="http://schemas.microsoft.com/office/powerpoint/2010/main" val="3735432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2920" y="310896"/>
            <a:ext cx="9052560" cy="124358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502920" y="1787652"/>
            <a:ext cx="9052560"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7/3/2018</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www.displace-project.or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461" y="-1"/>
            <a:ext cx="10058273" cy="7772401"/>
          </a:xfrm>
          <a:prstGeom prst="rect">
            <a:avLst/>
          </a:prstGeom>
          <a:blipFill>
            <a:blip r:embed="rId3" cstate="print"/>
            <a:stretch>
              <a:fillRect/>
            </a:stretch>
          </a:blipFill>
        </p:spPr>
        <p:txBody>
          <a:bodyPr wrap="square" lIns="0" tIns="0" rIns="0" bIns="0" rtlCol="0"/>
          <a:lstStyle/>
          <a:p>
            <a:endParaRPr dirty="0"/>
          </a:p>
        </p:txBody>
      </p:sp>
      <p:sp>
        <p:nvSpPr>
          <p:cNvPr id="3" name="Rectangle 2"/>
          <p:cNvSpPr/>
          <p:nvPr/>
        </p:nvSpPr>
        <p:spPr>
          <a:xfrm>
            <a:off x="804862" y="2547372"/>
            <a:ext cx="4720641" cy="2677656"/>
          </a:xfrm>
          <a:prstGeom prst="rect">
            <a:avLst/>
          </a:prstGeom>
        </p:spPr>
        <p:txBody>
          <a:bodyPr wrap="square">
            <a:spAutoFit/>
          </a:bodyPr>
          <a:lstStyle/>
          <a:p>
            <a:r>
              <a:rPr lang="da-DK" sz="2400" u="sng" dirty="0" smtClean="0"/>
              <a:t>Fra</a:t>
            </a:r>
            <a:r>
              <a:rPr lang="da-DK" sz="2400" u="sng" dirty="0"/>
              <a:t>n</a:t>
            </a:r>
            <a:r>
              <a:rPr lang="da-DK" sz="2400" u="sng" dirty="0"/>
              <a:t>ç</a:t>
            </a:r>
            <a:r>
              <a:rPr lang="da-DK" sz="2400" u="sng" dirty="0"/>
              <a:t>oi</a:t>
            </a:r>
            <a:r>
              <a:rPr lang="da-DK" sz="2400" u="sng" dirty="0" smtClean="0"/>
              <a:t>s Bastardie</a:t>
            </a:r>
            <a:r>
              <a:rPr lang="da-DK" sz="2400" dirty="0" smtClean="0"/>
              <a:t>, Rufener MC, Nielsen JR, Maina I, Kavadas S, </a:t>
            </a:r>
            <a:r>
              <a:rPr lang="da-DK" sz="2400" dirty="0" err="1" smtClean="0"/>
              <a:t>Vassilopoulou</a:t>
            </a:r>
            <a:r>
              <a:rPr lang="da-DK" sz="2400" dirty="0" smtClean="0"/>
              <a:t> C, </a:t>
            </a:r>
            <a:r>
              <a:rPr lang="da-DK" sz="2400" dirty="0" err="1" smtClean="0"/>
              <a:t>Alexandrov</a:t>
            </a:r>
            <a:r>
              <a:rPr lang="da-DK" sz="2400" dirty="0" smtClean="0"/>
              <a:t> LM, Niculescu D, </a:t>
            </a:r>
            <a:r>
              <a:rPr lang="da-DK" sz="2400" dirty="0" err="1" smtClean="0"/>
              <a:t>Spinu</a:t>
            </a:r>
            <a:r>
              <a:rPr lang="da-DK" sz="2400" dirty="0" smtClean="0"/>
              <a:t> A, </a:t>
            </a:r>
            <a:r>
              <a:rPr lang="da-DK" sz="2400" dirty="0" err="1" smtClean="0"/>
              <a:t>Nicolaev</a:t>
            </a:r>
            <a:r>
              <a:rPr lang="da-DK" sz="2400" dirty="0" smtClean="0"/>
              <a:t> A, </a:t>
            </a:r>
            <a:r>
              <a:rPr lang="da-DK" sz="2400" dirty="0" err="1" smtClean="0"/>
              <a:t>Rosca</a:t>
            </a:r>
            <a:r>
              <a:rPr lang="da-DK" sz="2400" dirty="0" smtClean="0"/>
              <a:t> M, Höffle H, Farnsworth KD, Pedreschi D, Reid D, Bolognini L, Martinelli M, Grati F, Fuga F </a:t>
            </a:r>
            <a:endParaRPr lang="da-DK"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4841" y="5794050"/>
            <a:ext cx="1748841" cy="129502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5981800"/>
            <a:ext cx="685800" cy="994410"/>
          </a:xfrm>
          <a:prstGeom prst="rect">
            <a:avLst/>
          </a:prstGeom>
        </p:spPr>
      </p:pic>
      <p:sp>
        <p:nvSpPr>
          <p:cNvPr id="6" name="Rectangle 5"/>
          <p:cNvSpPr/>
          <p:nvPr/>
        </p:nvSpPr>
        <p:spPr>
          <a:xfrm>
            <a:off x="838200" y="5794050"/>
            <a:ext cx="2667000" cy="1200329"/>
          </a:xfrm>
          <a:prstGeom prst="rect">
            <a:avLst/>
          </a:prstGeom>
        </p:spPr>
        <p:txBody>
          <a:bodyPr wrap="square">
            <a:spAutoFit/>
          </a:bodyPr>
          <a:lstStyle/>
          <a:p>
            <a:r>
              <a:rPr lang="da-DK" dirty="0" smtClean="0"/>
              <a:t>Funding by the EU FP7 ERA-net COFASP ECOAST Project under Grant Agreement No. 321553. </a:t>
            </a:r>
            <a:endParaRPr lang="da-DK" dirty="0"/>
          </a:p>
        </p:txBody>
      </p:sp>
      <p:sp>
        <p:nvSpPr>
          <p:cNvPr id="7" name="TextBox 6"/>
          <p:cNvSpPr txBox="1"/>
          <p:nvPr/>
        </p:nvSpPr>
        <p:spPr>
          <a:xfrm>
            <a:off x="-15461" y="455474"/>
            <a:ext cx="7330661" cy="1754326"/>
          </a:xfrm>
          <a:prstGeom prst="rect">
            <a:avLst/>
          </a:prstGeom>
          <a:noFill/>
        </p:spPr>
        <p:txBody>
          <a:bodyPr wrap="none" rtlCol="0">
            <a:spAutoFit/>
          </a:bodyPr>
          <a:lstStyle/>
          <a:p>
            <a:pPr algn="ctr"/>
            <a:r>
              <a:rPr lang="da-DK" sz="3600" dirty="0" smtClean="0"/>
              <a:t>MODELLING SPATIAL INTERACTIONS</a:t>
            </a:r>
          </a:p>
          <a:p>
            <a:pPr algn="ctr"/>
            <a:r>
              <a:rPr lang="da-DK" sz="3600" dirty="0" smtClean="0"/>
              <a:t>AMONG FISH COMMUNITIES, FISHERS</a:t>
            </a:r>
          </a:p>
          <a:p>
            <a:pPr algn="ctr"/>
            <a:r>
              <a:rPr lang="da-DK" sz="3600" dirty="0" smtClean="0"/>
              <a:t>AND OTHER MARINES ACTIVITIES</a:t>
            </a:r>
            <a:endParaRPr lang="da-DK" sz="3600" dirty="0"/>
          </a:p>
        </p:txBody>
      </p:sp>
      <p:sp>
        <p:nvSpPr>
          <p:cNvPr id="9" name="Rectangle 8"/>
          <p:cNvSpPr/>
          <p:nvPr/>
        </p:nvSpPr>
        <p:spPr>
          <a:xfrm>
            <a:off x="5943600" y="6087070"/>
            <a:ext cx="3505200" cy="923330"/>
          </a:xfrm>
          <a:prstGeom prst="rect">
            <a:avLst/>
          </a:prstGeom>
        </p:spPr>
        <p:txBody>
          <a:bodyPr wrap="square">
            <a:spAutoFit/>
          </a:bodyPr>
          <a:lstStyle/>
          <a:p>
            <a:r>
              <a:rPr lang="da-DK" dirty="0" smtClean="0"/>
              <a:t>IIFET 2018, Seattle, US,</a:t>
            </a:r>
          </a:p>
          <a:p>
            <a:r>
              <a:rPr lang="en-US" dirty="0" smtClean="0"/>
              <a:t>Session on Marine Spatial Planning and Multiple Use Management</a:t>
            </a:r>
            <a:endParaRPr lang="da-DK"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126" y="0"/>
            <a:ext cx="10058273" cy="7848600"/>
          </a:xfrm>
          <a:prstGeom prst="rect">
            <a:avLst/>
          </a:prstGeom>
          <a:blipFill>
            <a:blip r:embed="rId3" cstate="print"/>
            <a:stretch>
              <a:fillRect/>
            </a:stretch>
          </a:blipFill>
        </p:spPr>
        <p:txBody>
          <a:bodyPr wrap="square" lIns="0" tIns="0" rIns="0" bIns="0" rtlCol="0"/>
          <a:lstStyle/>
          <a:p>
            <a:endParaRPr dirty="0"/>
          </a:p>
        </p:txBody>
      </p:sp>
      <p:sp>
        <p:nvSpPr>
          <p:cNvPr id="2" name="Rectangle 1"/>
          <p:cNvSpPr/>
          <p:nvPr/>
        </p:nvSpPr>
        <p:spPr>
          <a:xfrm>
            <a:off x="152400" y="152400"/>
            <a:ext cx="5701689" cy="646331"/>
          </a:xfrm>
          <a:prstGeom prst="rect">
            <a:avLst/>
          </a:prstGeom>
        </p:spPr>
        <p:txBody>
          <a:bodyPr wrap="none">
            <a:spAutoFit/>
          </a:bodyPr>
          <a:lstStyle/>
          <a:p>
            <a:r>
              <a:rPr lang="da-DK" sz="3600" dirty="0" err="1" smtClean="0"/>
              <a:t>Romanian</a:t>
            </a:r>
            <a:r>
              <a:rPr lang="da-DK" sz="3600" dirty="0" smtClean="0"/>
              <a:t> </a:t>
            </a:r>
            <a:r>
              <a:rPr lang="da-DK" sz="3600" dirty="0" err="1" smtClean="0"/>
              <a:t>fisheries</a:t>
            </a:r>
            <a:r>
              <a:rPr lang="da-DK" sz="3600" dirty="0" smtClean="0"/>
              <a:t> in the EEZ</a:t>
            </a:r>
            <a:endParaRPr lang="da-DK" sz="36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48" y="2286000"/>
            <a:ext cx="9148132" cy="5255168"/>
          </a:xfrm>
          <a:prstGeom prst="rect">
            <a:avLst/>
          </a:prstGeom>
        </p:spPr>
      </p:pic>
      <p:sp>
        <p:nvSpPr>
          <p:cNvPr id="5" name="Rectangle 4"/>
          <p:cNvSpPr/>
          <p:nvPr/>
        </p:nvSpPr>
        <p:spPr>
          <a:xfrm>
            <a:off x="1524000" y="849868"/>
            <a:ext cx="7924800" cy="1384995"/>
          </a:xfrm>
          <a:prstGeom prst="rect">
            <a:avLst/>
          </a:prstGeom>
        </p:spPr>
        <p:txBody>
          <a:bodyPr wrap="square">
            <a:spAutoFit/>
          </a:bodyPr>
          <a:lstStyle/>
          <a:p>
            <a:r>
              <a:rPr lang="da-DK" sz="2800" dirty="0" err="1" smtClean="0"/>
              <a:t>Ensure</a:t>
            </a:r>
            <a:r>
              <a:rPr lang="da-DK" sz="2800" dirty="0" smtClean="0"/>
              <a:t> </a:t>
            </a:r>
            <a:r>
              <a:rPr lang="da-DK" sz="2800" dirty="0" err="1" smtClean="0"/>
              <a:t>viable</a:t>
            </a:r>
            <a:r>
              <a:rPr lang="da-DK" sz="2800" dirty="0" smtClean="0"/>
              <a:t> </a:t>
            </a:r>
            <a:r>
              <a:rPr lang="da-DK" sz="2800" dirty="0" err="1" smtClean="0"/>
              <a:t>fishing</a:t>
            </a:r>
            <a:r>
              <a:rPr lang="da-DK" sz="2800" dirty="0" smtClean="0"/>
              <a:t> </a:t>
            </a:r>
            <a:r>
              <a:rPr lang="da-DK" sz="2800" dirty="0" err="1" smtClean="0"/>
              <a:t>within</a:t>
            </a:r>
            <a:r>
              <a:rPr lang="da-DK" sz="2800" dirty="0" smtClean="0"/>
              <a:t> </a:t>
            </a:r>
            <a:r>
              <a:rPr lang="da-DK" sz="2800" dirty="0" err="1" smtClean="0"/>
              <a:t>ongoing</a:t>
            </a:r>
            <a:r>
              <a:rPr lang="da-DK" sz="2800" dirty="0" smtClean="0"/>
              <a:t> Marine </a:t>
            </a:r>
            <a:r>
              <a:rPr lang="da-DK" sz="2800" dirty="0" err="1" smtClean="0"/>
              <a:t>Spatial</a:t>
            </a:r>
            <a:r>
              <a:rPr lang="da-DK" sz="2800" dirty="0" smtClean="0"/>
              <a:t> Planning / </a:t>
            </a:r>
            <a:r>
              <a:rPr lang="da-DK" sz="2800" dirty="0" err="1" smtClean="0"/>
              <a:t>impact</a:t>
            </a:r>
            <a:r>
              <a:rPr lang="da-DK" sz="2800" dirty="0" smtClean="0"/>
              <a:t> </a:t>
            </a:r>
            <a:r>
              <a:rPr lang="da-DK" sz="2800" dirty="0" err="1" smtClean="0"/>
              <a:t>assessement</a:t>
            </a:r>
            <a:r>
              <a:rPr lang="da-DK" sz="2800" dirty="0" smtClean="0"/>
              <a:t> of top </a:t>
            </a:r>
            <a:r>
              <a:rPr lang="da-DK" sz="2800" dirty="0" err="1" smtClean="0"/>
              <a:t>down</a:t>
            </a:r>
            <a:r>
              <a:rPr lang="da-DK" sz="2800" dirty="0" smtClean="0"/>
              <a:t> decisions for </a:t>
            </a:r>
            <a:r>
              <a:rPr lang="da-DK" sz="2800" dirty="0" err="1" smtClean="0"/>
              <a:t>spatial</a:t>
            </a:r>
            <a:r>
              <a:rPr lang="da-DK" sz="2800" dirty="0" smtClean="0"/>
              <a:t> reservation</a:t>
            </a:r>
            <a:endParaRPr lang="da-DK" sz="2800" dirty="0"/>
          </a:p>
        </p:txBody>
      </p:sp>
    </p:spTree>
    <p:extLst>
      <p:ext uri="{BB962C8B-B14F-4D97-AF65-F5344CB8AC3E}">
        <p14:creationId xmlns:p14="http://schemas.microsoft.com/office/powerpoint/2010/main" val="1522094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126" y="0"/>
            <a:ext cx="10058273" cy="7848600"/>
          </a:xfrm>
          <a:prstGeom prst="rect">
            <a:avLst/>
          </a:prstGeom>
          <a:blipFill>
            <a:blip r:embed="rId3" cstate="print"/>
            <a:stretch>
              <a:fillRect/>
            </a:stretch>
          </a:blipFill>
        </p:spPr>
        <p:txBody>
          <a:bodyPr wrap="square" lIns="0" tIns="0" rIns="0" bIns="0" rtlCol="0"/>
          <a:lstStyle/>
          <a:p>
            <a:endParaRPr dirty="0"/>
          </a:p>
        </p:txBody>
      </p:sp>
      <p:sp>
        <p:nvSpPr>
          <p:cNvPr id="2" name="Rectangle 1"/>
          <p:cNvSpPr/>
          <p:nvPr/>
        </p:nvSpPr>
        <p:spPr>
          <a:xfrm>
            <a:off x="76200" y="152400"/>
            <a:ext cx="10338728" cy="646331"/>
          </a:xfrm>
          <a:prstGeom prst="rect">
            <a:avLst/>
          </a:prstGeom>
        </p:spPr>
        <p:txBody>
          <a:bodyPr wrap="none">
            <a:spAutoFit/>
          </a:bodyPr>
          <a:lstStyle/>
          <a:p>
            <a:r>
              <a:rPr lang="da-DK" sz="3600" dirty="0" smtClean="0"/>
              <a:t>Danish Mixed </a:t>
            </a:r>
            <a:r>
              <a:rPr lang="da-DK" sz="3600" dirty="0" err="1" smtClean="0"/>
              <a:t>Fisheries</a:t>
            </a:r>
            <a:r>
              <a:rPr lang="da-DK" sz="3600" dirty="0" smtClean="0"/>
              <a:t> in the North Sea &amp; </a:t>
            </a:r>
            <a:r>
              <a:rPr lang="da-DK" sz="3600" dirty="0" err="1" smtClean="0"/>
              <a:t>Baltic</a:t>
            </a:r>
            <a:r>
              <a:rPr lang="da-DK" sz="3600" dirty="0" smtClean="0"/>
              <a:t> Sea</a:t>
            </a:r>
            <a:endParaRPr lang="da-DK" sz="36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3083" y="922556"/>
            <a:ext cx="6841389" cy="4411444"/>
          </a:xfrm>
          <a:prstGeom prst="rect">
            <a:avLst/>
          </a:prstGeom>
        </p:spPr>
      </p:pic>
      <p:pic>
        <p:nvPicPr>
          <p:cNvPr id="6" name="Picture 5"/>
          <p:cNvPicPr>
            <a:picLocks noChangeAspect="1"/>
          </p:cNvPicPr>
          <p:nvPr/>
        </p:nvPicPr>
        <p:blipFill>
          <a:blip r:embed="rId5"/>
          <a:stretch>
            <a:fillRect/>
          </a:stretch>
        </p:blipFill>
        <p:spPr>
          <a:xfrm>
            <a:off x="304800" y="2514600"/>
            <a:ext cx="3976097" cy="5057775"/>
          </a:xfrm>
          <a:prstGeom prst="rect">
            <a:avLst/>
          </a:prstGeom>
        </p:spPr>
      </p:pic>
      <p:sp>
        <p:nvSpPr>
          <p:cNvPr id="7" name="Rectangle 6"/>
          <p:cNvSpPr/>
          <p:nvPr/>
        </p:nvSpPr>
        <p:spPr>
          <a:xfrm>
            <a:off x="4495800" y="5410200"/>
            <a:ext cx="5258672" cy="2308324"/>
          </a:xfrm>
          <a:prstGeom prst="rect">
            <a:avLst/>
          </a:prstGeom>
        </p:spPr>
        <p:txBody>
          <a:bodyPr wrap="square">
            <a:spAutoFit/>
          </a:bodyPr>
          <a:lstStyle/>
          <a:p>
            <a:r>
              <a:rPr lang="da-DK" sz="3600" dirty="0" err="1" smtClean="0">
                <a:solidFill>
                  <a:schemeClr val="bg1"/>
                </a:solidFill>
              </a:rPr>
              <a:t>Displacement</a:t>
            </a:r>
            <a:r>
              <a:rPr lang="da-DK" sz="3600" dirty="0" smtClean="0">
                <a:solidFill>
                  <a:schemeClr val="bg1"/>
                </a:solidFill>
              </a:rPr>
              <a:t> </a:t>
            </a:r>
            <a:r>
              <a:rPr lang="da-DK" sz="3600" dirty="0" err="1" smtClean="0">
                <a:solidFill>
                  <a:schemeClr val="bg1"/>
                </a:solidFill>
              </a:rPr>
              <a:t>effects</a:t>
            </a:r>
            <a:r>
              <a:rPr lang="da-DK" sz="3600" dirty="0" smtClean="0">
                <a:solidFill>
                  <a:schemeClr val="bg1"/>
                </a:solidFill>
              </a:rPr>
              <a:t> for </a:t>
            </a:r>
            <a:r>
              <a:rPr lang="da-DK" sz="3600" dirty="0" err="1" smtClean="0">
                <a:solidFill>
                  <a:schemeClr val="bg1"/>
                </a:solidFill>
              </a:rPr>
              <a:t>fishing</a:t>
            </a:r>
            <a:r>
              <a:rPr lang="da-DK" sz="3600" dirty="0" smtClean="0">
                <a:solidFill>
                  <a:schemeClr val="bg1"/>
                </a:solidFill>
              </a:rPr>
              <a:t> and </a:t>
            </a:r>
            <a:r>
              <a:rPr lang="da-DK" sz="3600" dirty="0" err="1" smtClean="0">
                <a:solidFill>
                  <a:schemeClr val="bg1"/>
                </a:solidFill>
              </a:rPr>
              <a:t>associated</a:t>
            </a:r>
            <a:r>
              <a:rPr lang="da-DK" sz="3600" dirty="0" smtClean="0">
                <a:solidFill>
                  <a:schemeClr val="bg1"/>
                </a:solidFill>
              </a:rPr>
              <a:t> </a:t>
            </a:r>
            <a:r>
              <a:rPr lang="da-DK" sz="3600" dirty="0" err="1" smtClean="0">
                <a:solidFill>
                  <a:schemeClr val="bg1"/>
                </a:solidFill>
              </a:rPr>
              <a:t>ecosystem</a:t>
            </a:r>
            <a:r>
              <a:rPr lang="da-DK" sz="3600" dirty="0" smtClean="0">
                <a:solidFill>
                  <a:schemeClr val="bg1"/>
                </a:solidFill>
              </a:rPr>
              <a:t> and </a:t>
            </a:r>
            <a:r>
              <a:rPr lang="da-DK" sz="3600" dirty="0" err="1" smtClean="0">
                <a:solidFill>
                  <a:schemeClr val="bg1"/>
                </a:solidFill>
              </a:rPr>
              <a:t>fisheries</a:t>
            </a:r>
            <a:r>
              <a:rPr lang="da-DK" sz="3600" dirty="0" smtClean="0">
                <a:solidFill>
                  <a:schemeClr val="bg1"/>
                </a:solidFill>
              </a:rPr>
              <a:t> </a:t>
            </a:r>
            <a:r>
              <a:rPr lang="da-DK" sz="3600" dirty="0" err="1" smtClean="0">
                <a:solidFill>
                  <a:schemeClr val="bg1"/>
                </a:solidFill>
              </a:rPr>
              <a:t>impacts</a:t>
            </a:r>
            <a:endParaRPr lang="da-DK" sz="3600" dirty="0">
              <a:solidFill>
                <a:schemeClr val="bg1"/>
              </a:solidFill>
            </a:endParaRPr>
          </a:p>
        </p:txBody>
      </p:sp>
    </p:spTree>
    <p:extLst>
      <p:ext uri="{BB962C8B-B14F-4D97-AF65-F5344CB8AC3E}">
        <p14:creationId xmlns:p14="http://schemas.microsoft.com/office/powerpoint/2010/main" val="3465445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6" y="0"/>
            <a:ext cx="10058273" cy="7772400"/>
          </a:xfrm>
          <a:prstGeom prst="rect">
            <a:avLst/>
          </a:prstGeom>
          <a:blipFill>
            <a:blip r:embed="rId3" cstate="print"/>
            <a:stretch>
              <a:fillRect/>
            </a:stretch>
          </a:blipFill>
        </p:spPr>
        <p:txBody>
          <a:bodyPr wrap="square" lIns="0" tIns="0" rIns="0" bIns="0" rtlCol="0"/>
          <a:lstStyle/>
          <a:p>
            <a:endParaRPr/>
          </a:p>
        </p:txBody>
      </p:sp>
      <p:sp>
        <p:nvSpPr>
          <p:cNvPr id="3" name="Rectangle 2"/>
          <p:cNvSpPr/>
          <p:nvPr/>
        </p:nvSpPr>
        <p:spPr>
          <a:xfrm>
            <a:off x="304800" y="2057400"/>
            <a:ext cx="9220199" cy="5632311"/>
          </a:xfrm>
          <a:prstGeom prst="rect">
            <a:avLst/>
          </a:prstGeom>
        </p:spPr>
        <p:txBody>
          <a:bodyPr wrap="square">
            <a:spAutoFit/>
          </a:bodyPr>
          <a:lstStyle/>
          <a:p>
            <a:pPr marL="457200" indent="-457200">
              <a:buAutoNum type="arabicPare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a-DK" sz="3600" dirty="0" err="1"/>
              <a:t>Maintaining</a:t>
            </a:r>
            <a:r>
              <a:rPr lang="da-DK" sz="3600" dirty="0"/>
              <a:t> the </a:t>
            </a:r>
            <a:r>
              <a:rPr lang="da-DK" sz="3600" dirty="0" err="1"/>
              <a:t>accessibility</a:t>
            </a:r>
            <a:r>
              <a:rPr lang="da-DK" sz="3600" dirty="0"/>
              <a:t> of </a:t>
            </a:r>
            <a:r>
              <a:rPr lang="da-DK" sz="3600" dirty="0" err="1"/>
              <a:t>fishing</a:t>
            </a:r>
            <a:r>
              <a:rPr lang="da-DK" sz="3600" dirty="0"/>
              <a:t> </a:t>
            </a:r>
            <a:r>
              <a:rPr lang="da-DK" sz="3600" dirty="0" err="1"/>
              <a:t>grounds</a:t>
            </a:r>
            <a:r>
              <a:rPr lang="da-DK" sz="3600" dirty="0"/>
              <a:t> still </a:t>
            </a:r>
            <a:r>
              <a:rPr lang="da-DK" sz="3600" dirty="0" err="1"/>
              <a:t>reachable</a:t>
            </a:r>
            <a:r>
              <a:rPr lang="da-DK" sz="3600" dirty="0"/>
              <a:t> at </a:t>
            </a:r>
            <a:r>
              <a:rPr lang="da-DK" sz="3600" dirty="0" smtClean="0"/>
              <a:t>the </a:t>
            </a:r>
            <a:r>
              <a:rPr lang="da-DK" sz="3600" dirty="0" err="1" smtClean="0"/>
              <a:t>reasonab</a:t>
            </a:r>
            <a:r>
              <a:rPr lang="da-DK" sz="3600" dirty="0" err="1" smtClean="0">
                <a:solidFill>
                  <a:schemeClr val="bg1"/>
                </a:solidFill>
              </a:rPr>
              <a:t>le</a:t>
            </a:r>
            <a:r>
              <a:rPr lang="da-DK" sz="3600" dirty="0" smtClean="0">
                <a:solidFill>
                  <a:schemeClr val="bg1"/>
                </a:solidFill>
              </a:rPr>
              <a:t> </a:t>
            </a:r>
            <a:r>
              <a:rPr lang="da-DK" sz="3600" dirty="0" err="1">
                <a:solidFill>
                  <a:schemeClr val="bg1"/>
                </a:solidFill>
              </a:rPr>
              <a:t>co</a:t>
            </a:r>
            <a:r>
              <a:rPr lang="da-DK" sz="3600" dirty="0" err="1"/>
              <a:t>st</a:t>
            </a:r>
            <a:endParaRPr lang="da-DK" sz="3600" dirty="0"/>
          </a:p>
          <a:p>
            <a:pPr marL="457200" indent="-457200">
              <a:buAutoNum type="arabicPare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a-DK" sz="3600" dirty="0" err="1"/>
              <a:t>Ensuring</a:t>
            </a:r>
            <a:r>
              <a:rPr lang="da-DK" sz="3600" dirty="0"/>
              <a:t> stable </a:t>
            </a:r>
            <a:r>
              <a:rPr lang="da-DK" sz="3600" dirty="0" err="1"/>
              <a:t>yields</a:t>
            </a:r>
            <a:r>
              <a:rPr lang="da-DK" sz="3600" dirty="0"/>
              <a:t> </a:t>
            </a:r>
          </a:p>
          <a:p>
            <a:pPr marL="457200" indent="-457200">
              <a:buAutoNum type="arabicPare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a-DK" sz="3600" dirty="0" err="1"/>
              <a:t>Ensuring</a:t>
            </a:r>
            <a:r>
              <a:rPr lang="da-DK" sz="3600" dirty="0"/>
              <a:t> a </a:t>
            </a:r>
            <a:r>
              <a:rPr lang="da-DK" sz="3600" dirty="0" err="1" smtClean="0"/>
              <a:t>high</a:t>
            </a:r>
            <a:r>
              <a:rPr lang="da-DK" sz="3600" dirty="0" smtClean="0"/>
              <a:t> </a:t>
            </a:r>
            <a:r>
              <a:rPr lang="da-DK" sz="3600" dirty="0" err="1"/>
              <a:t>quality</a:t>
            </a:r>
            <a:r>
              <a:rPr lang="da-DK" sz="3600" dirty="0"/>
              <a:t> of </a:t>
            </a:r>
            <a:r>
              <a:rPr lang="da-DK" sz="3600" dirty="0" err="1"/>
              <a:t>food</a:t>
            </a:r>
            <a:r>
              <a:rPr lang="da-DK" sz="3600" dirty="0"/>
              <a:t> </a:t>
            </a:r>
            <a:r>
              <a:rPr lang="da-DK" sz="3600" dirty="0" err="1"/>
              <a:t>production</a:t>
            </a:r>
            <a:r>
              <a:rPr lang="da-DK" sz="3600" dirty="0"/>
              <a:t> from </a:t>
            </a:r>
            <a:r>
              <a:rPr lang="da-DK" sz="3600" dirty="0" smtClean="0"/>
              <a:t>the landing </a:t>
            </a:r>
            <a:r>
              <a:rPr lang="da-DK" sz="3600" dirty="0"/>
              <a:t>of the more </a:t>
            </a:r>
            <a:r>
              <a:rPr lang="da-DK" sz="3600" dirty="0" err="1"/>
              <a:t>valuable</a:t>
            </a:r>
            <a:r>
              <a:rPr lang="da-DK" sz="3600" dirty="0"/>
              <a:t> </a:t>
            </a:r>
            <a:r>
              <a:rPr lang="da-DK" sz="3600" dirty="0" err="1"/>
              <a:t>fish</a:t>
            </a:r>
            <a:endParaRPr lang="da-DK" sz="3600" dirty="0"/>
          </a:p>
          <a:p>
            <a:pPr marL="457200" indent="-457200">
              <a:buAutoNum type="arabicPare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a-DK" sz="3600" dirty="0" err="1"/>
              <a:t>Maintaining</a:t>
            </a:r>
            <a:r>
              <a:rPr lang="da-DK" sz="3600" dirty="0"/>
              <a:t> </a:t>
            </a:r>
            <a:r>
              <a:rPr lang="da-DK" sz="3600" dirty="0" err="1"/>
              <a:t>sustainable</a:t>
            </a:r>
            <a:r>
              <a:rPr lang="da-DK" sz="3600" dirty="0"/>
              <a:t> long-term </a:t>
            </a:r>
            <a:r>
              <a:rPr lang="da-DK" sz="3600" dirty="0" err="1"/>
              <a:t>biomass</a:t>
            </a:r>
            <a:r>
              <a:rPr lang="da-DK" sz="3600" dirty="0"/>
              <a:t> </a:t>
            </a:r>
            <a:r>
              <a:rPr lang="da-DK" sz="3600" dirty="0" err="1"/>
              <a:t>levels</a:t>
            </a:r>
            <a:endParaRPr lang="da-DK" sz="3600" dirty="0"/>
          </a:p>
          <a:p>
            <a:pPr marL="457200" indent="-457200">
              <a:buAutoNum type="arabicPare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a-DK" sz="3600" dirty="0" err="1"/>
              <a:t>Avoiding</a:t>
            </a:r>
            <a:r>
              <a:rPr lang="da-DK" sz="3600" dirty="0"/>
              <a:t> </a:t>
            </a:r>
            <a:r>
              <a:rPr lang="da-DK" sz="3600" dirty="0" err="1"/>
              <a:t>unintended</a:t>
            </a:r>
            <a:r>
              <a:rPr lang="da-DK" sz="3600" dirty="0"/>
              <a:t> </a:t>
            </a:r>
            <a:r>
              <a:rPr lang="da-DK" sz="3600" dirty="0" err="1"/>
              <a:t>consequences</a:t>
            </a:r>
            <a:r>
              <a:rPr lang="da-DK" sz="3600" dirty="0"/>
              <a:t> on </a:t>
            </a:r>
            <a:r>
              <a:rPr lang="da-DK" sz="3600" dirty="0" err="1"/>
              <a:t>other</a:t>
            </a:r>
            <a:r>
              <a:rPr lang="da-DK" sz="3600" dirty="0"/>
              <a:t> components of the marine </a:t>
            </a:r>
            <a:r>
              <a:rPr lang="da-DK" sz="3600" dirty="0" err="1" smtClean="0"/>
              <a:t>ecosystem</a:t>
            </a:r>
            <a:r>
              <a:rPr lang="da-DK" sz="3600" dirty="0"/>
              <a:t> </a:t>
            </a:r>
            <a:r>
              <a:rPr lang="da-DK" sz="3600" dirty="0" err="1" smtClean="0"/>
              <a:t>including</a:t>
            </a:r>
            <a:r>
              <a:rPr lang="da-DK" sz="3600" dirty="0" smtClean="0"/>
              <a:t> the social </a:t>
            </a:r>
            <a:r>
              <a:rPr lang="da-DK" sz="3600" dirty="0" err="1" smtClean="0"/>
              <a:t>fabrics</a:t>
            </a:r>
            <a:endParaRPr lang="da-DK" sz="3600" dirty="0"/>
          </a:p>
        </p:txBody>
      </p:sp>
      <p:sp>
        <p:nvSpPr>
          <p:cNvPr id="4" name="Rectangle 3"/>
          <p:cNvSpPr/>
          <p:nvPr/>
        </p:nvSpPr>
        <p:spPr>
          <a:xfrm>
            <a:off x="381000" y="228600"/>
            <a:ext cx="9525000" cy="1754326"/>
          </a:xfrm>
          <a:prstGeom prst="rect">
            <a:avLst/>
          </a:prstGeom>
        </p:spPr>
        <p:txBody>
          <a:bodyPr wrap="square">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a-DK" sz="3600" b="1" dirty="0" err="1" smtClean="0">
                <a:cs typeface="ＭＳ Ｐゴシック"/>
              </a:rPr>
              <a:t>Overarching</a:t>
            </a:r>
            <a:r>
              <a:rPr lang="da-DK" sz="3600" b="1" dirty="0" smtClean="0">
                <a:cs typeface="ＭＳ Ｐゴシック"/>
              </a:rPr>
              <a:t> </a:t>
            </a:r>
            <a:r>
              <a:rPr lang="da-DK" sz="3600" b="1" dirty="0" err="1" smtClean="0">
                <a:cs typeface="ＭＳ Ｐゴシック"/>
              </a:rPr>
              <a:t>goals</a:t>
            </a:r>
            <a:r>
              <a:rPr lang="da-DK" sz="3600" b="1" dirty="0" smtClean="0">
                <a:cs typeface="ＭＳ Ｐゴシック"/>
              </a:rPr>
              <a:t>: C</a:t>
            </a:r>
            <a:r>
              <a:rPr lang="en-US" sz="3600" b="1" dirty="0" err="1">
                <a:cs typeface="ＭＳ Ｐゴシック"/>
              </a:rPr>
              <a:t>onsider</a:t>
            </a:r>
            <a:r>
              <a:rPr lang="en-US" sz="3600" b="1" dirty="0">
                <a:cs typeface="ＭＳ Ｐゴシック"/>
              </a:rPr>
              <a:t> the exploitation of marine fishery resources with </a:t>
            </a:r>
            <a:r>
              <a:rPr lang="en-US" sz="3600" b="1" dirty="0" smtClean="0">
                <a:cs typeface="ＭＳ Ｐゴシック"/>
              </a:rPr>
              <a:t>regards </a:t>
            </a:r>
            <a:r>
              <a:rPr lang="en-US" sz="3600" b="1" dirty="0">
                <a:cs typeface="ＭＳ Ｐゴシック"/>
              </a:rPr>
              <a:t>to all maritime activities</a:t>
            </a:r>
            <a:endParaRPr lang="en-GB" sz="3600" b="1" dirty="0">
              <a:cs typeface="ＭＳ Ｐゴシック"/>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 y="0"/>
            <a:ext cx="10058273" cy="7848600"/>
          </a:xfrm>
          <a:prstGeom prst="rect">
            <a:avLst/>
          </a:prstGeom>
          <a:blipFill>
            <a:blip r:embed="rId3" cstate="print"/>
            <a:stretch>
              <a:fillRect/>
            </a:stretch>
          </a:blipFill>
        </p:spPr>
        <p:txBody>
          <a:bodyPr wrap="square" lIns="0" tIns="0" rIns="0" bIns="0" rtlCol="0"/>
          <a:lstStyle/>
          <a:p>
            <a:endParaRPr dirty="0"/>
          </a:p>
        </p:txBody>
      </p:sp>
      <p:sp>
        <p:nvSpPr>
          <p:cNvPr id="6" name="Rectangle 5"/>
          <p:cNvSpPr/>
          <p:nvPr/>
        </p:nvSpPr>
        <p:spPr>
          <a:xfrm>
            <a:off x="381000" y="228600"/>
            <a:ext cx="9525000" cy="646331"/>
          </a:xfrm>
          <a:prstGeom prst="rect">
            <a:avLst/>
          </a:prstGeom>
        </p:spPr>
        <p:txBody>
          <a:bodyPr wrap="square">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a-DK" sz="3600" b="1" dirty="0" err="1" smtClean="0">
                <a:cs typeface="ＭＳ Ｐゴシック"/>
              </a:rPr>
              <a:t>Stakeholders´views</a:t>
            </a:r>
            <a:r>
              <a:rPr lang="da-DK" sz="3600" b="1" dirty="0" smtClean="0">
                <a:cs typeface="ＭＳ Ｐゴシック"/>
              </a:rPr>
              <a:t> (</a:t>
            </a:r>
            <a:r>
              <a:rPr lang="da-DK" sz="3600" b="1" dirty="0" err="1" smtClean="0">
                <a:cs typeface="ＭＳ Ｐゴシック"/>
              </a:rPr>
              <a:t>some</a:t>
            </a:r>
            <a:r>
              <a:rPr lang="da-DK" sz="3600" b="1" dirty="0" smtClean="0">
                <a:cs typeface="ＭＳ Ｐゴシック"/>
              </a:rPr>
              <a:t> of)</a:t>
            </a:r>
            <a:endParaRPr lang="en-GB" sz="3600" b="1" dirty="0">
              <a:cs typeface="ＭＳ Ｐゴシック"/>
            </a:endParaRPr>
          </a:p>
        </p:txBody>
      </p:sp>
      <p:sp>
        <p:nvSpPr>
          <p:cNvPr id="7" name="Rectangle 6"/>
          <p:cNvSpPr/>
          <p:nvPr/>
        </p:nvSpPr>
        <p:spPr>
          <a:xfrm>
            <a:off x="381000" y="1285017"/>
            <a:ext cx="8839200" cy="1936428"/>
          </a:xfrm>
          <a:prstGeom prst="rect">
            <a:avLst/>
          </a:prstGeom>
        </p:spPr>
        <p:txBody>
          <a:bodyPr wrap="square">
            <a:spAutoFit/>
          </a:bodyPr>
          <a:lstStyle/>
          <a:p>
            <a:pPr marL="285750" lvl="0" indent="-285750">
              <a:lnSpc>
                <a:spcPct val="107000"/>
              </a:lnSpc>
              <a:spcAft>
                <a:spcPts val="800"/>
              </a:spcAft>
              <a:buFont typeface="Arial" panose="020B0604020202020204" pitchFamily="34" charset="0"/>
              <a:buChar char="•"/>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“Shared stocks” issue: Most of the catches of the Romanian targeted stocks are done outside the EEZ. Effort of mitigation done within the EEZ will have small impact only. Need for cross border concertation!!! </a:t>
            </a:r>
            <a:endParaRPr lang="da-DK" sz="9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66712" y="3474184"/>
            <a:ext cx="5105400" cy="1631216"/>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Help for fixing possible lack of coordination in implementation of policy, e.g. in designating areas to protect might lead to inconsistent network of areas when several EEZs that biology connect</a:t>
            </a:r>
            <a:endParaRPr lang="da-DK" sz="5400" dirty="0">
              <a:solidFill>
                <a:schemeClr val="bg1"/>
              </a:solidFill>
            </a:endParaRPr>
          </a:p>
        </p:txBody>
      </p:sp>
      <p:sp>
        <p:nvSpPr>
          <p:cNvPr id="9" name="Rectangle 8"/>
          <p:cNvSpPr/>
          <p:nvPr/>
        </p:nvSpPr>
        <p:spPr>
          <a:xfrm>
            <a:off x="371475" y="5410200"/>
            <a:ext cx="6210300" cy="1065676"/>
          </a:xfrm>
          <a:prstGeom prst="rect">
            <a:avLst/>
          </a:prstGeom>
        </p:spPr>
        <p:txBody>
          <a:bodyPr wrap="square">
            <a:spAutoFit/>
          </a:bodyPr>
          <a:lstStyle/>
          <a:p>
            <a:pPr marL="285750" lvl="0" indent="-285750">
              <a:lnSpc>
                <a:spcPct val="107000"/>
              </a:lnSpc>
              <a:spcAft>
                <a:spcPts val="800"/>
              </a:spcAft>
              <a:buFont typeface="Arial" panose="020B0604020202020204" pitchFamily="34" charset="0"/>
              <a:buChar char="•"/>
            </a:pP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Doubts on the robustness of some of the input data used.  However the platform is precisely useful here for getting uncertainties around estimates!</a:t>
            </a:r>
            <a:endParaRPr lang="da-DK"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381000" y="6858000"/>
            <a:ext cx="7391399" cy="1015663"/>
          </a:xfrm>
          <a:prstGeom prst="rect">
            <a:avLst/>
          </a:prstGeom>
        </p:spPr>
        <p:txBody>
          <a:bodyPr wrap="square">
            <a:spAutoFit/>
          </a:bodyPr>
          <a:lstStyle/>
          <a:p>
            <a:pPr marL="285750" indent="-285750">
              <a:buFont typeface="Arial" panose="020B0604020202020204" pitchFamily="34" charset="0"/>
              <a:buChar char="•"/>
            </a:pP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useful platform to integrate and discuss several data layers from different participating </a:t>
            </a: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countries, for co-creation &amp; social acceptance</a:t>
            </a:r>
            <a:endParaRPr lang="da-DK" sz="5400" dirty="0">
              <a:solidFill>
                <a:schemeClr val="bg1"/>
              </a:solidFill>
            </a:endParaRPr>
          </a:p>
        </p:txBody>
      </p:sp>
    </p:spTree>
    <p:extLst>
      <p:ext uri="{BB962C8B-B14F-4D97-AF65-F5344CB8AC3E}">
        <p14:creationId xmlns:p14="http://schemas.microsoft.com/office/powerpoint/2010/main" val="1620172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 y="0"/>
            <a:ext cx="10058273" cy="7848600"/>
          </a:xfrm>
          <a:prstGeom prst="rect">
            <a:avLst/>
          </a:prstGeom>
          <a:blipFill>
            <a:blip r:embed="rId3" cstate="print"/>
            <a:stretch>
              <a:fillRect/>
            </a:stretch>
          </a:blipFill>
        </p:spPr>
        <p:txBody>
          <a:bodyPr wrap="square" lIns="0" tIns="0" rIns="0" bIns="0" rtlCol="0"/>
          <a:lstStyle/>
          <a:p>
            <a:endParaRPr dirty="0"/>
          </a:p>
        </p:txBody>
      </p:sp>
      <p:sp>
        <p:nvSpPr>
          <p:cNvPr id="6" name="Rectangle 5"/>
          <p:cNvSpPr/>
          <p:nvPr/>
        </p:nvSpPr>
        <p:spPr>
          <a:xfrm>
            <a:off x="381000" y="228600"/>
            <a:ext cx="9525000" cy="646331"/>
          </a:xfrm>
          <a:prstGeom prst="rect">
            <a:avLst/>
          </a:prstGeom>
        </p:spPr>
        <p:txBody>
          <a:bodyPr wrap="square">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a-DK" sz="3600" b="1" dirty="0" err="1" smtClean="0">
                <a:cs typeface="ＭＳ Ｐゴシック"/>
              </a:rPr>
              <a:t>Stakeholders´views</a:t>
            </a:r>
            <a:r>
              <a:rPr lang="da-DK" sz="3600" b="1" dirty="0" smtClean="0">
                <a:cs typeface="ＭＳ Ｐゴシック"/>
              </a:rPr>
              <a:t> (</a:t>
            </a:r>
            <a:r>
              <a:rPr lang="da-DK" sz="3600" b="1" dirty="0" err="1" smtClean="0">
                <a:cs typeface="ＭＳ Ｐゴシック"/>
              </a:rPr>
              <a:t>some</a:t>
            </a:r>
            <a:r>
              <a:rPr lang="da-DK" sz="3600" b="1" dirty="0" smtClean="0">
                <a:cs typeface="ＭＳ Ｐゴシック"/>
              </a:rPr>
              <a:t> of)</a:t>
            </a:r>
            <a:endParaRPr lang="en-GB" sz="3600" b="1" dirty="0">
              <a:cs typeface="ＭＳ Ｐゴシック"/>
            </a:endParaRPr>
          </a:p>
        </p:txBody>
      </p:sp>
      <p:sp>
        <p:nvSpPr>
          <p:cNvPr id="7" name="Rectangle 6"/>
          <p:cNvSpPr/>
          <p:nvPr/>
        </p:nvSpPr>
        <p:spPr>
          <a:xfrm>
            <a:off x="381000" y="1285017"/>
            <a:ext cx="5562600" cy="1738938"/>
          </a:xfrm>
          <a:prstGeom prst="rect">
            <a:avLst/>
          </a:prstGeom>
        </p:spPr>
        <p:txBody>
          <a:bodyPr wrap="square">
            <a:spAutoFit/>
          </a:bodyPr>
          <a:lstStyle/>
          <a:p>
            <a:pPr marL="285750" lvl="0" indent="-285750">
              <a:lnSpc>
                <a:spcPct val="107000"/>
              </a:lnSpc>
              <a:spcAft>
                <a:spcPts val="800"/>
              </a:spcAft>
              <a:buFont typeface="Arial" panose="020B0604020202020204" pitchFamily="34" charset="0"/>
              <a:buChar char="•"/>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“Shared stocks” issue: Most of the catches of the Romanian targeted stocks are done outside the EEZ. Effort of mitigation done within the EEZ will have small impact only. Need for cross border concertation!!!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66712" y="3264749"/>
            <a:ext cx="7939088" cy="1815882"/>
          </a:xfrm>
          <a:prstGeom prst="rect">
            <a:avLst/>
          </a:prstGeom>
        </p:spPr>
        <p:txBody>
          <a:bodyPr wrap="square">
            <a:spAutoFit/>
          </a:bodyPr>
          <a:lstStyle/>
          <a:p>
            <a:pPr marL="342900" indent="-342900">
              <a:buFont typeface="Arial" panose="020B0604020202020204" pitchFamily="34" charset="0"/>
              <a:buChar char="•"/>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Help for fixing possible lack of coordination in implementation of policy, e.g. in designating areas to protect might lead to inconsistent network of areas when several EEZs that biology connect</a:t>
            </a:r>
            <a:endParaRPr lang="da-DK" sz="2800" dirty="0"/>
          </a:p>
        </p:txBody>
      </p:sp>
      <p:sp>
        <p:nvSpPr>
          <p:cNvPr id="9" name="Rectangle 8"/>
          <p:cNvSpPr/>
          <p:nvPr/>
        </p:nvSpPr>
        <p:spPr>
          <a:xfrm>
            <a:off x="371475" y="5410200"/>
            <a:ext cx="6210300" cy="1065676"/>
          </a:xfrm>
          <a:prstGeom prst="rect">
            <a:avLst/>
          </a:prstGeom>
        </p:spPr>
        <p:txBody>
          <a:bodyPr wrap="square">
            <a:spAutoFit/>
          </a:bodyPr>
          <a:lstStyle/>
          <a:p>
            <a:pPr marL="285750" lvl="0" indent="-285750">
              <a:lnSpc>
                <a:spcPct val="107000"/>
              </a:lnSpc>
              <a:spcAft>
                <a:spcPts val="800"/>
              </a:spcAft>
              <a:buFont typeface="Arial" panose="020B0604020202020204" pitchFamily="34" charset="0"/>
              <a:buChar char="•"/>
            </a:pP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Doubts on the robustness of some of the input data used.  However the platform is precisely useful here for getting uncertainties around estimates!</a:t>
            </a:r>
            <a:endParaRPr lang="da-DK"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381000" y="6858000"/>
            <a:ext cx="7391399" cy="1015663"/>
          </a:xfrm>
          <a:prstGeom prst="rect">
            <a:avLst/>
          </a:prstGeom>
        </p:spPr>
        <p:txBody>
          <a:bodyPr wrap="square">
            <a:spAutoFit/>
          </a:bodyPr>
          <a:lstStyle/>
          <a:p>
            <a:pPr marL="285750" indent="-285750">
              <a:buFont typeface="Arial" panose="020B0604020202020204" pitchFamily="34" charset="0"/>
              <a:buChar char="•"/>
            </a:pP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useful platform to integrate and discuss several data layers from different participating </a:t>
            </a: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countries, for co-creation &amp; social acceptance</a:t>
            </a:r>
            <a:endParaRPr lang="da-DK" sz="5400" dirty="0">
              <a:solidFill>
                <a:schemeClr val="bg1"/>
              </a:solidFill>
            </a:endParaRPr>
          </a:p>
        </p:txBody>
      </p:sp>
    </p:spTree>
    <p:extLst>
      <p:ext uri="{BB962C8B-B14F-4D97-AF65-F5344CB8AC3E}">
        <p14:creationId xmlns:p14="http://schemas.microsoft.com/office/powerpoint/2010/main" val="1006123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 y="0"/>
            <a:ext cx="10058273" cy="7848600"/>
          </a:xfrm>
          <a:prstGeom prst="rect">
            <a:avLst/>
          </a:prstGeom>
          <a:blipFill>
            <a:blip r:embed="rId3" cstate="print"/>
            <a:stretch>
              <a:fillRect/>
            </a:stretch>
          </a:blipFill>
        </p:spPr>
        <p:txBody>
          <a:bodyPr wrap="square" lIns="0" tIns="0" rIns="0" bIns="0" rtlCol="0"/>
          <a:lstStyle/>
          <a:p>
            <a:endParaRPr dirty="0"/>
          </a:p>
        </p:txBody>
      </p:sp>
      <p:sp>
        <p:nvSpPr>
          <p:cNvPr id="6" name="Rectangle 5"/>
          <p:cNvSpPr/>
          <p:nvPr/>
        </p:nvSpPr>
        <p:spPr>
          <a:xfrm>
            <a:off x="381000" y="228600"/>
            <a:ext cx="9525000" cy="646331"/>
          </a:xfrm>
          <a:prstGeom prst="rect">
            <a:avLst/>
          </a:prstGeom>
        </p:spPr>
        <p:txBody>
          <a:bodyPr wrap="square">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a-DK" sz="3600" b="1" dirty="0" err="1" smtClean="0">
                <a:cs typeface="ＭＳ Ｐゴシック"/>
              </a:rPr>
              <a:t>Stakeholders´views</a:t>
            </a:r>
            <a:r>
              <a:rPr lang="da-DK" sz="3600" b="1" dirty="0" smtClean="0">
                <a:cs typeface="ＭＳ Ｐゴシック"/>
              </a:rPr>
              <a:t> (</a:t>
            </a:r>
            <a:r>
              <a:rPr lang="da-DK" sz="3600" b="1" dirty="0" err="1" smtClean="0">
                <a:cs typeface="ＭＳ Ｐゴシック"/>
              </a:rPr>
              <a:t>some</a:t>
            </a:r>
            <a:r>
              <a:rPr lang="da-DK" sz="3600" b="1" dirty="0" smtClean="0">
                <a:cs typeface="ＭＳ Ｐゴシック"/>
              </a:rPr>
              <a:t> of)</a:t>
            </a:r>
            <a:endParaRPr lang="en-GB" sz="3600" b="1" dirty="0">
              <a:cs typeface="ＭＳ Ｐゴシック"/>
            </a:endParaRPr>
          </a:p>
        </p:txBody>
      </p:sp>
      <p:sp>
        <p:nvSpPr>
          <p:cNvPr id="7" name="Rectangle 6"/>
          <p:cNvSpPr/>
          <p:nvPr/>
        </p:nvSpPr>
        <p:spPr>
          <a:xfrm>
            <a:off x="381000" y="1285017"/>
            <a:ext cx="5562600" cy="1738938"/>
          </a:xfrm>
          <a:prstGeom prst="rect">
            <a:avLst/>
          </a:prstGeom>
        </p:spPr>
        <p:txBody>
          <a:bodyPr wrap="square">
            <a:spAutoFit/>
          </a:bodyPr>
          <a:lstStyle/>
          <a:p>
            <a:pPr marL="285750" lvl="0" indent="-285750">
              <a:lnSpc>
                <a:spcPct val="107000"/>
              </a:lnSpc>
              <a:spcAft>
                <a:spcPts val="800"/>
              </a:spcAft>
              <a:buFont typeface="Arial" panose="020B0604020202020204" pitchFamily="34" charset="0"/>
              <a:buChar char="•"/>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“Shared stocks” issue: Most of the catches of the Romanian targeted stocks are done outside the EEZ. Effort of mitigation done within the EEZ will have small impact only. Need for cross border concertation!!!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66712" y="3264749"/>
            <a:ext cx="4967288" cy="1631216"/>
          </a:xfrm>
          <a:prstGeom prst="rect">
            <a:avLst/>
          </a:prstGeom>
        </p:spPr>
        <p:txBody>
          <a:bodyPr wrap="square">
            <a:spAutoFit/>
          </a:bodyPr>
          <a:lstStyle/>
          <a:p>
            <a:pPr marL="342900" indent="-342900">
              <a:buFont typeface="Arial" panose="020B0604020202020204" pitchFamily="34" charset="0"/>
              <a:buChar char="•"/>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Help for fixing possible lack of coordination in implementation of policy, e.g. in designating areas to protect might lead to inconsistent network of areas when several EEZs that biology connect</a:t>
            </a:r>
            <a:endParaRPr lang="da-DK" sz="2000" dirty="0"/>
          </a:p>
        </p:txBody>
      </p:sp>
      <p:sp>
        <p:nvSpPr>
          <p:cNvPr id="9" name="Rectangle 8"/>
          <p:cNvSpPr/>
          <p:nvPr/>
        </p:nvSpPr>
        <p:spPr>
          <a:xfrm>
            <a:off x="366712" y="4942026"/>
            <a:ext cx="6210300" cy="1915974"/>
          </a:xfrm>
          <a:prstGeom prst="rect">
            <a:avLst/>
          </a:prstGeom>
        </p:spPr>
        <p:txBody>
          <a:bodyPr wrap="square">
            <a:spAutoFit/>
          </a:bodyPr>
          <a:lstStyle/>
          <a:p>
            <a:pPr marL="285750" lvl="0" indent="-285750">
              <a:lnSpc>
                <a:spcPct val="107000"/>
              </a:lnSpc>
              <a:spcAft>
                <a:spcPts val="800"/>
              </a:spcAft>
              <a:buFont typeface="Arial" panose="020B0604020202020204" pitchFamily="34" charset="0"/>
              <a:buChar char="•"/>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Doubts on the robustness of some of the input data used.  However the platform is precisely useful here for getting uncertainties around estimates!</a:t>
            </a:r>
            <a:endParaRPr lang="da-DK"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381000" y="6858000"/>
            <a:ext cx="7391399" cy="1015663"/>
          </a:xfrm>
          <a:prstGeom prst="rect">
            <a:avLst/>
          </a:prstGeom>
        </p:spPr>
        <p:txBody>
          <a:bodyPr wrap="square">
            <a:spAutoFit/>
          </a:bodyPr>
          <a:lstStyle/>
          <a:p>
            <a:pPr marL="285750" indent="-285750">
              <a:buFont typeface="Arial" panose="020B0604020202020204" pitchFamily="34" charset="0"/>
              <a:buChar char="•"/>
            </a:pP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useful platform to integrate and discuss several data layers from different participating </a:t>
            </a:r>
            <a:r>
              <a:rPr lang="en-US" sz="2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countries, for co-creation &amp; social acceptance</a:t>
            </a:r>
            <a:endParaRPr lang="da-DK" sz="5400" dirty="0">
              <a:solidFill>
                <a:schemeClr val="bg1"/>
              </a:solidFill>
            </a:endParaRPr>
          </a:p>
        </p:txBody>
      </p:sp>
    </p:spTree>
    <p:extLst>
      <p:ext uri="{BB962C8B-B14F-4D97-AF65-F5344CB8AC3E}">
        <p14:creationId xmlns:p14="http://schemas.microsoft.com/office/powerpoint/2010/main" val="20401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 y="0"/>
            <a:ext cx="10058273" cy="7848600"/>
          </a:xfrm>
          <a:prstGeom prst="rect">
            <a:avLst/>
          </a:prstGeom>
          <a:blipFill>
            <a:blip r:embed="rId3" cstate="print"/>
            <a:stretch>
              <a:fillRect/>
            </a:stretch>
          </a:blipFill>
        </p:spPr>
        <p:txBody>
          <a:bodyPr wrap="square" lIns="0" tIns="0" rIns="0" bIns="0" rtlCol="0"/>
          <a:lstStyle/>
          <a:p>
            <a:endParaRPr dirty="0"/>
          </a:p>
        </p:txBody>
      </p:sp>
      <p:sp>
        <p:nvSpPr>
          <p:cNvPr id="6" name="Rectangle 5"/>
          <p:cNvSpPr/>
          <p:nvPr/>
        </p:nvSpPr>
        <p:spPr>
          <a:xfrm>
            <a:off x="381000" y="228600"/>
            <a:ext cx="9525000" cy="646331"/>
          </a:xfrm>
          <a:prstGeom prst="rect">
            <a:avLst/>
          </a:prstGeom>
        </p:spPr>
        <p:txBody>
          <a:bodyPr wrap="square">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a-DK" sz="3600" b="1" dirty="0" err="1" smtClean="0">
                <a:cs typeface="ＭＳ Ｐゴシック"/>
              </a:rPr>
              <a:t>Stakeholders´views</a:t>
            </a:r>
            <a:r>
              <a:rPr lang="da-DK" sz="3600" b="1" dirty="0" smtClean="0">
                <a:cs typeface="ＭＳ Ｐゴシック"/>
              </a:rPr>
              <a:t> (</a:t>
            </a:r>
            <a:r>
              <a:rPr lang="da-DK" sz="3600" b="1" dirty="0" err="1" smtClean="0">
                <a:cs typeface="ＭＳ Ｐゴシック"/>
              </a:rPr>
              <a:t>some</a:t>
            </a:r>
            <a:r>
              <a:rPr lang="da-DK" sz="3600" b="1" dirty="0" smtClean="0">
                <a:cs typeface="ＭＳ Ｐゴシック"/>
              </a:rPr>
              <a:t> of)</a:t>
            </a:r>
            <a:endParaRPr lang="en-GB" sz="3600" b="1" dirty="0">
              <a:cs typeface="ＭＳ Ｐゴシック"/>
            </a:endParaRPr>
          </a:p>
        </p:txBody>
      </p:sp>
      <p:sp>
        <p:nvSpPr>
          <p:cNvPr id="7" name="Rectangle 6"/>
          <p:cNvSpPr/>
          <p:nvPr/>
        </p:nvSpPr>
        <p:spPr>
          <a:xfrm>
            <a:off x="381000" y="1285017"/>
            <a:ext cx="5562600" cy="1738938"/>
          </a:xfrm>
          <a:prstGeom prst="rect">
            <a:avLst/>
          </a:prstGeom>
        </p:spPr>
        <p:txBody>
          <a:bodyPr wrap="square">
            <a:spAutoFit/>
          </a:bodyPr>
          <a:lstStyle/>
          <a:p>
            <a:pPr marL="285750" lvl="0" indent="-285750">
              <a:lnSpc>
                <a:spcPct val="107000"/>
              </a:lnSpc>
              <a:spcAft>
                <a:spcPts val="800"/>
              </a:spcAft>
              <a:buFont typeface="Arial" panose="020B0604020202020204" pitchFamily="34" charset="0"/>
              <a:buChar char="•"/>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“Shared stocks” issue: Most of the catches of the Romanian targeted stocks are done outside the EEZ. Effort of mitigation done within the EEZ will have small impact only. Need for cross border concertation!!!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66712" y="3264749"/>
            <a:ext cx="4967288" cy="1631216"/>
          </a:xfrm>
          <a:prstGeom prst="rect">
            <a:avLst/>
          </a:prstGeom>
        </p:spPr>
        <p:txBody>
          <a:bodyPr wrap="square">
            <a:spAutoFit/>
          </a:bodyPr>
          <a:lstStyle/>
          <a:p>
            <a:pPr marL="342900" indent="-342900">
              <a:buFont typeface="Arial" panose="020B0604020202020204" pitchFamily="34" charset="0"/>
              <a:buChar char="•"/>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Help for fixing possible lack of coordination in implementation of policy, e.g. in designating areas to protect might lead to inconsistent network of areas when several EEZs that biology connect</a:t>
            </a:r>
            <a:endParaRPr lang="da-DK" sz="2000" dirty="0"/>
          </a:p>
        </p:txBody>
      </p:sp>
      <p:sp>
        <p:nvSpPr>
          <p:cNvPr id="9" name="Rectangle 8"/>
          <p:cNvSpPr/>
          <p:nvPr/>
        </p:nvSpPr>
        <p:spPr>
          <a:xfrm>
            <a:off x="366712" y="4942026"/>
            <a:ext cx="6210300" cy="1065676"/>
          </a:xfrm>
          <a:prstGeom prst="rect">
            <a:avLst/>
          </a:prstGeom>
        </p:spPr>
        <p:txBody>
          <a:bodyPr wrap="square">
            <a:spAutoFit/>
          </a:bodyPr>
          <a:lstStyle/>
          <a:p>
            <a:pPr marL="285750" lvl="0" indent="-285750">
              <a:lnSpc>
                <a:spcPct val="107000"/>
              </a:lnSpc>
              <a:spcAft>
                <a:spcPts val="800"/>
              </a:spcAft>
              <a:buFont typeface="Arial" panose="020B0604020202020204" pitchFamily="34" charset="0"/>
              <a:buChar char="•"/>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Doubts on the robustness of some of the input data used.  However the platform is precisely useful here for getting uncertainties around estimates!</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381000" y="6288704"/>
            <a:ext cx="8839200" cy="1384995"/>
          </a:xfrm>
          <a:prstGeom prst="rect">
            <a:avLst/>
          </a:prstGeom>
        </p:spPr>
        <p:txBody>
          <a:bodyPr wrap="square">
            <a:spAutoFit/>
          </a:bodyPr>
          <a:lstStyle/>
          <a:p>
            <a:pPr marL="285750" indent="-285750">
              <a:buFont typeface="Arial" panose="020B0604020202020204" pitchFamily="34" charset="0"/>
              <a:buChar char="•"/>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A useful platform to integrate and discuss several data layers (and animate them) from different participating </a:t>
            </a: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countries, for co-creation &amp; social acceptance</a:t>
            </a:r>
            <a:endParaRPr lang="da-DK" sz="2800" dirty="0"/>
          </a:p>
        </p:txBody>
      </p:sp>
    </p:spTree>
    <p:extLst>
      <p:ext uri="{BB962C8B-B14F-4D97-AF65-F5344CB8AC3E}">
        <p14:creationId xmlns:p14="http://schemas.microsoft.com/office/powerpoint/2010/main" val="980475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461" y="-1"/>
            <a:ext cx="10058273" cy="7772401"/>
          </a:xfrm>
          <a:prstGeom prst="rect">
            <a:avLst/>
          </a:prstGeom>
          <a:blipFill>
            <a:blip r:embed="rId3" cstate="print"/>
            <a:stretch>
              <a:fillRect/>
            </a:stretch>
          </a:blipFill>
        </p:spPr>
        <p:txBody>
          <a:bodyPr wrap="square" lIns="0" tIns="0" rIns="0" bIns="0" rtlCol="0"/>
          <a:lstStyle/>
          <a:p>
            <a:endParaRPr dirty="0"/>
          </a:p>
        </p:txBody>
      </p:sp>
      <p:sp>
        <p:nvSpPr>
          <p:cNvPr id="3" name="Rectangle 2"/>
          <p:cNvSpPr/>
          <p:nvPr/>
        </p:nvSpPr>
        <p:spPr>
          <a:xfrm>
            <a:off x="804862" y="2547372"/>
            <a:ext cx="4720641" cy="2677656"/>
          </a:xfrm>
          <a:prstGeom prst="rect">
            <a:avLst/>
          </a:prstGeom>
        </p:spPr>
        <p:txBody>
          <a:bodyPr wrap="square">
            <a:spAutoFit/>
          </a:bodyPr>
          <a:lstStyle/>
          <a:p>
            <a:r>
              <a:rPr lang="da-DK" sz="2400" u="sng" dirty="0" smtClean="0"/>
              <a:t>Fran</a:t>
            </a:r>
            <a:r>
              <a:rPr lang="da-DK" sz="2400" u="sng" dirty="0"/>
              <a:t>ç</a:t>
            </a:r>
            <a:r>
              <a:rPr lang="da-DK" sz="2400" u="sng" dirty="0" smtClean="0"/>
              <a:t>ois </a:t>
            </a:r>
            <a:r>
              <a:rPr lang="da-DK" sz="2400" u="sng" dirty="0" smtClean="0"/>
              <a:t>Bastardie</a:t>
            </a:r>
            <a:r>
              <a:rPr lang="da-DK" sz="2400" dirty="0" smtClean="0"/>
              <a:t>, Rufener MC, Nielsen JR, Maina I, Kavadas S, </a:t>
            </a:r>
            <a:r>
              <a:rPr lang="da-DK" sz="2400" dirty="0" err="1" smtClean="0"/>
              <a:t>Vassilopoulou</a:t>
            </a:r>
            <a:r>
              <a:rPr lang="da-DK" sz="2400" dirty="0" smtClean="0"/>
              <a:t> C, </a:t>
            </a:r>
            <a:r>
              <a:rPr lang="da-DK" sz="2400" dirty="0" err="1" smtClean="0"/>
              <a:t>Alexandrov</a:t>
            </a:r>
            <a:r>
              <a:rPr lang="da-DK" sz="2400" dirty="0" smtClean="0"/>
              <a:t> LM, Niculescu D, </a:t>
            </a:r>
            <a:r>
              <a:rPr lang="da-DK" sz="2400" dirty="0" err="1" smtClean="0"/>
              <a:t>Spinu</a:t>
            </a:r>
            <a:r>
              <a:rPr lang="da-DK" sz="2400" dirty="0" smtClean="0"/>
              <a:t> A, </a:t>
            </a:r>
            <a:r>
              <a:rPr lang="da-DK" sz="2400" dirty="0" err="1" smtClean="0"/>
              <a:t>Nicolaev</a:t>
            </a:r>
            <a:r>
              <a:rPr lang="da-DK" sz="2400" dirty="0" smtClean="0"/>
              <a:t> A, </a:t>
            </a:r>
            <a:r>
              <a:rPr lang="da-DK" sz="2400" dirty="0" err="1" smtClean="0"/>
              <a:t>Rosca</a:t>
            </a:r>
            <a:r>
              <a:rPr lang="da-DK" sz="2400" dirty="0" smtClean="0"/>
              <a:t> M, Höffle H, Farnsworth KD, Pedreschi D, Reid D, Bolognini L, Martinelli M, Grati F, Fuga F </a:t>
            </a:r>
            <a:endParaRPr lang="da-DK"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4841" y="5794050"/>
            <a:ext cx="1748841" cy="129502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5981800"/>
            <a:ext cx="685800" cy="994410"/>
          </a:xfrm>
          <a:prstGeom prst="rect">
            <a:avLst/>
          </a:prstGeom>
        </p:spPr>
      </p:pic>
      <p:sp>
        <p:nvSpPr>
          <p:cNvPr id="6" name="Rectangle 5"/>
          <p:cNvSpPr/>
          <p:nvPr/>
        </p:nvSpPr>
        <p:spPr>
          <a:xfrm>
            <a:off x="838200" y="5794050"/>
            <a:ext cx="2667000" cy="1200329"/>
          </a:xfrm>
          <a:prstGeom prst="rect">
            <a:avLst/>
          </a:prstGeom>
        </p:spPr>
        <p:txBody>
          <a:bodyPr wrap="square">
            <a:spAutoFit/>
          </a:bodyPr>
          <a:lstStyle/>
          <a:p>
            <a:r>
              <a:rPr lang="da-DK" dirty="0" smtClean="0"/>
              <a:t>Funding by the EU FP7 ERA-net COFASP ECOAST Project under Grant Agreement No. 321553. </a:t>
            </a:r>
            <a:endParaRPr lang="da-DK" dirty="0"/>
          </a:p>
        </p:txBody>
      </p:sp>
      <p:sp>
        <p:nvSpPr>
          <p:cNvPr id="7" name="TextBox 6"/>
          <p:cNvSpPr txBox="1"/>
          <p:nvPr/>
        </p:nvSpPr>
        <p:spPr>
          <a:xfrm>
            <a:off x="-15461" y="455474"/>
            <a:ext cx="7330661" cy="1754326"/>
          </a:xfrm>
          <a:prstGeom prst="rect">
            <a:avLst/>
          </a:prstGeom>
          <a:noFill/>
        </p:spPr>
        <p:txBody>
          <a:bodyPr wrap="none" rtlCol="0">
            <a:spAutoFit/>
          </a:bodyPr>
          <a:lstStyle/>
          <a:p>
            <a:pPr algn="ctr"/>
            <a:r>
              <a:rPr lang="da-DK" sz="3600" dirty="0" smtClean="0"/>
              <a:t>MODELLING SPATIAL INTERACTIONS</a:t>
            </a:r>
          </a:p>
          <a:p>
            <a:pPr algn="ctr"/>
            <a:r>
              <a:rPr lang="da-DK" sz="3600" dirty="0" smtClean="0"/>
              <a:t>AMONG FISH COMMUNITIES, FISHERS</a:t>
            </a:r>
          </a:p>
          <a:p>
            <a:pPr algn="ctr"/>
            <a:r>
              <a:rPr lang="da-DK" sz="3600" dirty="0" smtClean="0"/>
              <a:t>AND OTHER MARINES ACTIVITIES</a:t>
            </a:r>
            <a:endParaRPr lang="da-DK" sz="3600" dirty="0"/>
          </a:p>
        </p:txBody>
      </p:sp>
      <p:sp>
        <p:nvSpPr>
          <p:cNvPr id="8" name="Rectangle 7"/>
          <p:cNvSpPr/>
          <p:nvPr/>
        </p:nvSpPr>
        <p:spPr>
          <a:xfrm>
            <a:off x="5943600" y="6087070"/>
            <a:ext cx="3505200" cy="923330"/>
          </a:xfrm>
          <a:prstGeom prst="rect">
            <a:avLst/>
          </a:prstGeom>
        </p:spPr>
        <p:txBody>
          <a:bodyPr wrap="square">
            <a:spAutoFit/>
          </a:bodyPr>
          <a:lstStyle/>
          <a:p>
            <a:r>
              <a:rPr lang="da-DK" dirty="0" smtClean="0"/>
              <a:t>IIFET 2018, Seattle, US,</a:t>
            </a:r>
          </a:p>
          <a:p>
            <a:r>
              <a:rPr lang="en-US" dirty="0" smtClean="0"/>
              <a:t>Session on Marine Spatial Planning and Multiple Use Management</a:t>
            </a:r>
            <a:endParaRPr lang="da-DK" dirty="0"/>
          </a:p>
        </p:txBody>
      </p:sp>
      <p:sp>
        <p:nvSpPr>
          <p:cNvPr id="9" name="Rectangle 8"/>
          <p:cNvSpPr/>
          <p:nvPr/>
        </p:nvSpPr>
        <p:spPr>
          <a:xfrm>
            <a:off x="838200" y="7244521"/>
            <a:ext cx="8077200" cy="369332"/>
          </a:xfrm>
          <a:prstGeom prst="rect">
            <a:avLst/>
          </a:prstGeom>
        </p:spPr>
        <p:txBody>
          <a:bodyPr wrap="square">
            <a:spAutoFit/>
          </a:bodyPr>
          <a:lstStyle/>
          <a:p>
            <a:r>
              <a:rPr lang="da-DK" dirty="0" smtClean="0"/>
              <a:t>Find out more on </a:t>
            </a:r>
            <a:r>
              <a:rPr lang="da-DK" dirty="0" smtClean="0">
                <a:hlinkClick r:id="rId6"/>
              </a:rPr>
              <a:t>www.displace-project.org</a:t>
            </a:r>
            <a:r>
              <a:rPr lang="da-DK" dirty="0" smtClean="0"/>
              <a:t> or @navigate4sea</a:t>
            </a:r>
            <a:endParaRPr lang="da-DK" dirty="0"/>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600" y="7244521"/>
            <a:ext cx="412626" cy="334924"/>
          </a:xfrm>
          <a:prstGeom prst="rect">
            <a:avLst/>
          </a:prstGeom>
        </p:spPr>
      </p:pic>
    </p:spTree>
    <p:extLst>
      <p:ext uri="{BB962C8B-B14F-4D97-AF65-F5344CB8AC3E}">
        <p14:creationId xmlns:p14="http://schemas.microsoft.com/office/powerpoint/2010/main" val="4243222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298" y="-38054"/>
            <a:ext cx="10058273" cy="7848600"/>
          </a:xfrm>
          <a:prstGeom prst="rect">
            <a:avLst/>
          </a:prstGeom>
          <a:blipFill>
            <a:blip r:embed="rId3" cstate="print"/>
            <a:stretch>
              <a:fillRect/>
            </a:stretch>
          </a:blipFill>
        </p:spPr>
        <p:txBody>
          <a:bodyPr wrap="square" lIns="0" tIns="0" rIns="0" bIns="0" rtlCol="0"/>
          <a:lstStyle/>
          <a:p>
            <a:endParaRPr dirty="0"/>
          </a:p>
        </p:txBody>
      </p:sp>
      <p:sp>
        <p:nvSpPr>
          <p:cNvPr id="3" name="Rectangle 2"/>
          <p:cNvSpPr/>
          <p:nvPr/>
        </p:nvSpPr>
        <p:spPr>
          <a:xfrm>
            <a:off x="152400" y="243067"/>
            <a:ext cx="7086600" cy="1446550"/>
          </a:xfrm>
          <a:prstGeom prst="rect">
            <a:avLst/>
          </a:prstGeom>
        </p:spPr>
        <p:txBody>
          <a:bodyPr wrap="square">
            <a:spAutoFit/>
          </a:bodyPr>
          <a:lstStyle/>
          <a:p>
            <a:r>
              <a:rPr lang="da-DK" sz="4400" dirty="0" err="1" smtClean="0"/>
              <a:t>Why</a:t>
            </a:r>
            <a:r>
              <a:rPr lang="da-DK" sz="4400" dirty="0" smtClean="0"/>
              <a:t> the time and </a:t>
            </a:r>
            <a:r>
              <a:rPr lang="da-DK" sz="4400" dirty="0" err="1" smtClean="0"/>
              <a:t>space</a:t>
            </a:r>
            <a:r>
              <a:rPr lang="da-DK" sz="4400" dirty="0" smtClean="0"/>
              <a:t> dimensions </a:t>
            </a:r>
            <a:r>
              <a:rPr lang="da-DK" sz="4400" dirty="0" err="1" smtClean="0"/>
              <a:t>are</a:t>
            </a:r>
            <a:r>
              <a:rPr lang="da-DK" sz="4400" dirty="0" smtClean="0"/>
              <a:t> so </a:t>
            </a:r>
            <a:r>
              <a:rPr lang="da-DK" sz="4400" dirty="0" err="1" smtClean="0"/>
              <a:t>important</a:t>
            </a:r>
            <a:r>
              <a:rPr lang="da-DK" sz="4400" dirty="0" smtClean="0"/>
              <a:t>?</a:t>
            </a:r>
            <a:endParaRPr lang="da-DK" sz="4400" dirty="0"/>
          </a:p>
        </p:txBody>
      </p:sp>
      <p:sp>
        <p:nvSpPr>
          <p:cNvPr id="4" name="Rectangle 3"/>
          <p:cNvSpPr/>
          <p:nvPr/>
        </p:nvSpPr>
        <p:spPr>
          <a:xfrm>
            <a:off x="5400548" y="5487888"/>
            <a:ext cx="4610162" cy="1569660"/>
          </a:xfrm>
          <a:prstGeom prst="rect">
            <a:avLst/>
          </a:prstGeom>
        </p:spPr>
        <p:txBody>
          <a:bodyPr wrap="square">
            <a:spAutoFit/>
          </a:bodyPr>
          <a:lstStyle/>
          <a:p>
            <a:r>
              <a:rPr lang="da-DK" sz="2400" dirty="0" smtClean="0">
                <a:solidFill>
                  <a:schemeClr val="bg1"/>
                </a:solidFill>
              </a:rPr>
              <a:t>Fish do not </a:t>
            </a:r>
            <a:r>
              <a:rPr lang="da-DK" sz="2400" dirty="0" err="1" smtClean="0">
                <a:solidFill>
                  <a:schemeClr val="bg1"/>
                </a:solidFill>
              </a:rPr>
              <a:t>evenly</a:t>
            </a:r>
            <a:r>
              <a:rPr lang="da-DK" sz="2400" dirty="0" smtClean="0">
                <a:solidFill>
                  <a:schemeClr val="bg1"/>
                </a:solidFill>
              </a:rPr>
              <a:t> </a:t>
            </a:r>
            <a:r>
              <a:rPr lang="da-DK" sz="2400" dirty="0" err="1" smtClean="0">
                <a:solidFill>
                  <a:schemeClr val="bg1"/>
                </a:solidFill>
              </a:rPr>
              <a:t>distribute</a:t>
            </a:r>
            <a:r>
              <a:rPr lang="da-DK" sz="2400" dirty="0" smtClean="0">
                <a:solidFill>
                  <a:schemeClr val="bg1"/>
                </a:solidFill>
              </a:rPr>
              <a:t>, </a:t>
            </a:r>
            <a:r>
              <a:rPr lang="da-DK" sz="2400" dirty="0" err="1" smtClean="0">
                <a:solidFill>
                  <a:schemeClr val="bg1"/>
                </a:solidFill>
              </a:rPr>
              <a:t>move</a:t>
            </a:r>
            <a:r>
              <a:rPr lang="da-DK" sz="2400" dirty="0" smtClean="0">
                <a:solidFill>
                  <a:schemeClr val="bg1"/>
                </a:solidFill>
              </a:rPr>
              <a:t> </a:t>
            </a:r>
            <a:r>
              <a:rPr lang="da-DK" sz="2400" dirty="0" err="1" smtClean="0">
                <a:solidFill>
                  <a:schemeClr val="bg1"/>
                </a:solidFill>
              </a:rPr>
              <a:t>along</a:t>
            </a:r>
            <a:r>
              <a:rPr lang="da-DK" sz="2400" dirty="0" smtClean="0">
                <a:solidFill>
                  <a:schemeClr val="bg1"/>
                </a:solidFill>
              </a:rPr>
              <a:t> the </a:t>
            </a:r>
            <a:r>
              <a:rPr lang="da-DK" sz="2400" dirty="0" err="1" smtClean="0">
                <a:solidFill>
                  <a:schemeClr val="bg1"/>
                </a:solidFill>
              </a:rPr>
              <a:t>growth</a:t>
            </a:r>
            <a:r>
              <a:rPr lang="da-DK" sz="2400" dirty="0" smtClean="0">
                <a:solidFill>
                  <a:schemeClr val="bg1"/>
                </a:solidFill>
              </a:rPr>
              <a:t>, </a:t>
            </a:r>
            <a:r>
              <a:rPr lang="da-DK" sz="2400" dirty="0" err="1" smtClean="0">
                <a:solidFill>
                  <a:schemeClr val="bg1"/>
                </a:solidFill>
              </a:rPr>
              <a:t>responding</a:t>
            </a:r>
            <a:r>
              <a:rPr lang="da-DK" sz="2400" dirty="0" smtClean="0">
                <a:solidFill>
                  <a:schemeClr val="bg1"/>
                </a:solidFill>
              </a:rPr>
              <a:t> to </a:t>
            </a:r>
            <a:r>
              <a:rPr lang="da-DK" sz="2400" dirty="0" err="1" smtClean="0">
                <a:solidFill>
                  <a:schemeClr val="bg1"/>
                </a:solidFill>
              </a:rPr>
              <a:t>change</a:t>
            </a:r>
            <a:r>
              <a:rPr lang="da-DK" sz="2400" dirty="0" smtClean="0">
                <a:solidFill>
                  <a:schemeClr val="bg1"/>
                </a:solidFill>
              </a:rPr>
              <a:t> </a:t>
            </a:r>
            <a:r>
              <a:rPr lang="da-DK" sz="2400" dirty="0" smtClean="0">
                <a:solidFill>
                  <a:schemeClr val="bg1"/>
                </a:solidFill>
              </a:rPr>
              <a:t>in </a:t>
            </a:r>
            <a:r>
              <a:rPr lang="da-DK" sz="2400" dirty="0" err="1" smtClean="0">
                <a:solidFill>
                  <a:schemeClr val="bg1"/>
                </a:solidFill>
              </a:rPr>
              <a:t>envt</a:t>
            </a:r>
            <a:r>
              <a:rPr lang="da-DK" sz="2400" dirty="0" smtClean="0">
                <a:solidFill>
                  <a:schemeClr val="bg1"/>
                </a:solidFill>
              </a:rPr>
              <a:t> </a:t>
            </a:r>
            <a:r>
              <a:rPr lang="da-DK" sz="2400" dirty="0" err="1" smtClean="0">
                <a:solidFill>
                  <a:schemeClr val="bg1"/>
                </a:solidFill>
              </a:rPr>
              <a:t>conditions</a:t>
            </a:r>
            <a:r>
              <a:rPr lang="da-DK" sz="2400" dirty="0" smtClean="0">
                <a:solidFill>
                  <a:schemeClr val="bg1"/>
                </a:solidFill>
              </a:rPr>
              <a:t> (</a:t>
            </a:r>
            <a:r>
              <a:rPr lang="da-DK" sz="2400" dirty="0" err="1" smtClean="0">
                <a:solidFill>
                  <a:schemeClr val="bg1"/>
                </a:solidFill>
              </a:rPr>
              <a:t>food</a:t>
            </a:r>
            <a:r>
              <a:rPr lang="da-DK" sz="2400" dirty="0" smtClean="0">
                <a:solidFill>
                  <a:schemeClr val="bg1"/>
                </a:solidFill>
              </a:rPr>
              <a:t>, </a:t>
            </a:r>
            <a:r>
              <a:rPr lang="da-DK" sz="2400" dirty="0" err="1" smtClean="0">
                <a:solidFill>
                  <a:schemeClr val="bg1"/>
                </a:solidFill>
              </a:rPr>
              <a:t>predators</a:t>
            </a:r>
            <a:r>
              <a:rPr lang="da-DK" sz="2400" dirty="0" smtClean="0">
                <a:solidFill>
                  <a:schemeClr val="bg1"/>
                </a:solidFill>
              </a:rPr>
              <a:t>, mates, etc.)</a:t>
            </a:r>
            <a:endParaRPr lang="da-DK" sz="2400" dirty="0">
              <a:solidFill>
                <a:schemeClr val="bg1"/>
              </a:solidFill>
            </a:endParaRPr>
          </a:p>
        </p:txBody>
      </p:sp>
      <p:sp>
        <p:nvSpPr>
          <p:cNvPr id="5" name="Rectangle 4"/>
          <p:cNvSpPr/>
          <p:nvPr/>
        </p:nvSpPr>
        <p:spPr>
          <a:xfrm>
            <a:off x="138112" y="5464076"/>
            <a:ext cx="5105400" cy="2308324"/>
          </a:xfrm>
          <a:prstGeom prst="rect">
            <a:avLst/>
          </a:prstGeom>
        </p:spPr>
        <p:txBody>
          <a:bodyPr wrap="square">
            <a:spAutoFit/>
          </a:bodyPr>
          <a:lstStyle/>
          <a:p>
            <a:r>
              <a:rPr lang="da-DK" sz="2400" dirty="0" smtClean="0">
                <a:solidFill>
                  <a:schemeClr val="bg1"/>
                </a:solidFill>
              </a:rPr>
              <a:t>Fishermen </a:t>
            </a:r>
            <a:r>
              <a:rPr lang="da-DK" sz="2400" dirty="0" err="1" smtClean="0">
                <a:solidFill>
                  <a:schemeClr val="bg1"/>
                </a:solidFill>
              </a:rPr>
              <a:t>locate</a:t>
            </a:r>
            <a:r>
              <a:rPr lang="da-DK" sz="2400" dirty="0" smtClean="0">
                <a:solidFill>
                  <a:schemeClr val="bg1"/>
                </a:solidFill>
              </a:rPr>
              <a:t> in </a:t>
            </a:r>
            <a:r>
              <a:rPr lang="da-DK" sz="2400" dirty="0" err="1" smtClean="0">
                <a:solidFill>
                  <a:schemeClr val="bg1"/>
                </a:solidFill>
              </a:rPr>
              <a:t>space</a:t>
            </a:r>
            <a:r>
              <a:rPr lang="da-DK" sz="2400" dirty="0" smtClean="0">
                <a:solidFill>
                  <a:schemeClr val="bg1"/>
                </a:solidFill>
              </a:rPr>
              <a:t>, have </a:t>
            </a:r>
            <a:r>
              <a:rPr lang="da-DK" sz="2400" dirty="0" err="1" smtClean="0">
                <a:solidFill>
                  <a:schemeClr val="bg1"/>
                </a:solidFill>
              </a:rPr>
              <a:t>some</a:t>
            </a:r>
            <a:r>
              <a:rPr lang="da-DK" sz="2400" dirty="0" smtClean="0">
                <a:solidFill>
                  <a:schemeClr val="bg1"/>
                </a:solidFill>
              </a:rPr>
              <a:t> </a:t>
            </a:r>
            <a:r>
              <a:rPr lang="da-DK" sz="2400" dirty="0" err="1" smtClean="0">
                <a:solidFill>
                  <a:schemeClr val="bg1"/>
                </a:solidFill>
              </a:rPr>
              <a:t>cost</a:t>
            </a:r>
            <a:r>
              <a:rPr lang="da-DK" sz="2400" dirty="0" smtClean="0">
                <a:solidFill>
                  <a:schemeClr val="bg1"/>
                </a:solidFill>
              </a:rPr>
              <a:t> to </a:t>
            </a:r>
            <a:r>
              <a:rPr lang="da-DK" sz="2400" dirty="0" err="1" smtClean="0">
                <a:solidFill>
                  <a:schemeClr val="bg1"/>
                </a:solidFill>
              </a:rPr>
              <a:t>reach</a:t>
            </a:r>
            <a:r>
              <a:rPr lang="da-DK" sz="2400" dirty="0" smtClean="0">
                <a:solidFill>
                  <a:schemeClr val="bg1"/>
                </a:solidFill>
              </a:rPr>
              <a:t> the </a:t>
            </a:r>
            <a:r>
              <a:rPr lang="da-DK" sz="2400" dirty="0" err="1" smtClean="0">
                <a:solidFill>
                  <a:schemeClr val="bg1"/>
                </a:solidFill>
              </a:rPr>
              <a:t>grounds</a:t>
            </a:r>
            <a:r>
              <a:rPr lang="da-DK" sz="2400" dirty="0" smtClean="0">
                <a:solidFill>
                  <a:schemeClr val="bg1"/>
                </a:solidFill>
              </a:rPr>
              <a:t> and </a:t>
            </a:r>
            <a:r>
              <a:rPr lang="da-DK" sz="2400" dirty="0" err="1" smtClean="0">
                <a:solidFill>
                  <a:schemeClr val="bg1"/>
                </a:solidFill>
              </a:rPr>
              <a:t>operate</a:t>
            </a:r>
            <a:r>
              <a:rPr lang="da-DK" sz="2400" dirty="0" smtClean="0">
                <a:solidFill>
                  <a:schemeClr val="bg1"/>
                </a:solidFill>
              </a:rPr>
              <a:t> the </a:t>
            </a:r>
            <a:r>
              <a:rPr lang="da-DK" sz="2400" dirty="0" err="1" smtClean="0">
                <a:solidFill>
                  <a:schemeClr val="bg1"/>
                </a:solidFill>
              </a:rPr>
              <a:t>fishing</a:t>
            </a:r>
            <a:r>
              <a:rPr lang="da-DK" sz="2400" dirty="0" smtClean="0">
                <a:solidFill>
                  <a:schemeClr val="bg1"/>
                </a:solidFill>
              </a:rPr>
              <a:t>, </a:t>
            </a:r>
            <a:r>
              <a:rPr lang="da-DK" sz="2400" dirty="0" err="1" smtClean="0">
                <a:solidFill>
                  <a:schemeClr val="bg1"/>
                </a:solidFill>
              </a:rPr>
              <a:t>choose</a:t>
            </a:r>
            <a:r>
              <a:rPr lang="da-DK" sz="2400" dirty="0" smtClean="0">
                <a:solidFill>
                  <a:schemeClr val="bg1"/>
                </a:solidFill>
              </a:rPr>
              <a:t> species </a:t>
            </a:r>
            <a:r>
              <a:rPr lang="da-DK" sz="2400" dirty="0" err="1" smtClean="0">
                <a:solidFill>
                  <a:schemeClr val="bg1"/>
                </a:solidFill>
              </a:rPr>
              <a:t>among</a:t>
            </a:r>
            <a:r>
              <a:rPr lang="da-DK" sz="2400" dirty="0" smtClean="0">
                <a:solidFill>
                  <a:schemeClr val="bg1"/>
                </a:solidFill>
              </a:rPr>
              <a:t> the </a:t>
            </a:r>
            <a:r>
              <a:rPr lang="da-DK" sz="2400" dirty="0" err="1" smtClean="0">
                <a:solidFill>
                  <a:schemeClr val="bg1"/>
                </a:solidFill>
              </a:rPr>
              <a:t>available</a:t>
            </a:r>
            <a:r>
              <a:rPr lang="da-DK" sz="2400" dirty="0" smtClean="0">
                <a:solidFill>
                  <a:schemeClr val="bg1"/>
                </a:solidFill>
              </a:rPr>
              <a:t> and </a:t>
            </a:r>
            <a:r>
              <a:rPr lang="da-DK" sz="2400" dirty="0" err="1" smtClean="0">
                <a:solidFill>
                  <a:schemeClr val="bg1"/>
                </a:solidFill>
              </a:rPr>
              <a:t>depending</a:t>
            </a:r>
            <a:r>
              <a:rPr lang="da-DK" sz="2400" dirty="0" smtClean="0">
                <a:solidFill>
                  <a:schemeClr val="bg1"/>
                </a:solidFill>
              </a:rPr>
              <a:t> on </a:t>
            </a:r>
            <a:r>
              <a:rPr lang="da-DK" sz="2400" dirty="0" err="1" smtClean="0">
                <a:solidFill>
                  <a:schemeClr val="bg1"/>
                </a:solidFill>
              </a:rPr>
              <a:t>market</a:t>
            </a:r>
            <a:r>
              <a:rPr lang="da-DK" sz="2400" dirty="0" smtClean="0">
                <a:solidFill>
                  <a:schemeClr val="bg1"/>
                </a:solidFill>
              </a:rPr>
              <a:t> </a:t>
            </a:r>
            <a:r>
              <a:rPr lang="da-DK" sz="2400" dirty="0" err="1" smtClean="0">
                <a:solidFill>
                  <a:schemeClr val="bg1"/>
                </a:solidFill>
              </a:rPr>
              <a:t>demand</a:t>
            </a:r>
            <a:r>
              <a:rPr lang="da-DK" sz="2400" dirty="0" smtClean="0">
                <a:solidFill>
                  <a:schemeClr val="bg1"/>
                </a:solidFill>
              </a:rPr>
              <a:t>, </a:t>
            </a:r>
            <a:r>
              <a:rPr lang="da-DK" sz="2400" dirty="0" err="1" smtClean="0">
                <a:solidFill>
                  <a:schemeClr val="bg1"/>
                </a:solidFill>
              </a:rPr>
              <a:t>policies</a:t>
            </a:r>
            <a:r>
              <a:rPr lang="da-DK" sz="2400" dirty="0" smtClean="0">
                <a:solidFill>
                  <a:schemeClr val="bg1"/>
                </a:solidFill>
              </a:rPr>
              <a:t>, </a:t>
            </a:r>
            <a:r>
              <a:rPr lang="da-DK" sz="2400" dirty="0" err="1" smtClean="0">
                <a:solidFill>
                  <a:schemeClr val="bg1"/>
                </a:solidFill>
              </a:rPr>
              <a:t>environmental</a:t>
            </a:r>
            <a:r>
              <a:rPr lang="da-DK" sz="2400" dirty="0" smtClean="0">
                <a:solidFill>
                  <a:schemeClr val="bg1"/>
                </a:solidFill>
              </a:rPr>
              <a:t> </a:t>
            </a:r>
            <a:r>
              <a:rPr lang="da-DK" sz="2400" dirty="0" err="1" smtClean="0">
                <a:solidFill>
                  <a:schemeClr val="bg1"/>
                </a:solidFill>
              </a:rPr>
              <a:t>influences</a:t>
            </a:r>
            <a:r>
              <a:rPr lang="da-DK" sz="2400" dirty="0" smtClean="0">
                <a:solidFill>
                  <a:schemeClr val="bg1"/>
                </a:solidFill>
              </a:rPr>
              <a:t> etc. </a:t>
            </a:r>
            <a:endParaRPr lang="da-DK" sz="2400" dirty="0">
              <a:solidFill>
                <a:schemeClr val="bg1"/>
              </a:solidFill>
            </a:endParaRPr>
          </a:p>
        </p:txBody>
      </p:sp>
      <p:sp>
        <p:nvSpPr>
          <p:cNvPr id="6" name="Rectangle 5"/>
          <p:cNvSpPr/>
          <p:nvPr/>
        </p:nvSpPr>
        <p:spPr>
          <a:xfrm>
            <a:off x="5875745" y="1927920"/>
            <a:ext cx="4419600" cy="3108543"/>
          </a:xfrm>
          <a:prstGeom prst="rect">
            <a:avLst/>
          </a:prstGeom>
        </p:spPr>
        <p:txBody>
          <a:bodyPr wrap="square">
            <a:spAutoFit/>
          </a:bodyPr>
          <a:lstStyle/>
          <a:p>
            <a:r>
              <a:rPr lang="da-DK" sz="2800" dirty="0" err="1" smtClean="0"/>
              <a:t>We</a:t>
            </a:r>
            <a:r>
              <a:rPr lang="da-DK" sz="2800" dirty="0" smtClean="0"/>
              <a:t> </a:t>
            </a:r>
            <a:r>
              <a:rPr lang="da-DK" sz="2800" dirty="0" err="1" smtClean="0"/>
              <a:t>gather</a:t>
            </a:r>
            <a:r>
              <a:rPr lang="da-DK" sz="2800" dirty="0" smtClean="0"/>
              <a:t> data &amp; </a:t>
            </a:r>
            <a:r>
              <a:rPr lang="da-DK" sz="2800" dirty="0" err="1" smtClean="0"/>
              <a:t>tools</a:t>
            </a:r>
            <a:r>
              <a:rPr lang="da-DK" sz="2800" dirty="0" smtClean="0"/>
              <a:t> </a:t>
            </a:r>
          </a:p>
          <a:p>
            <a:r>
              <a:rPr lang="da-DK" sz="2800" dirty="0" smtClean="0"/>
              <a:t>for </a:t>
            </a:r>
            <a:r>
              <a:rPr lang="da-DK" sz="2800" dirty="0" err="1" smtClean="0"/>
              <a:t>capturing</a:t>
            </a:r>
            <a:r>
              <a:rPr lang="da-DK" sz="2800" dirty="0" smtClean="0"/>
              <a:t> </a:t>
            </a:r>
          </a:p>
          <a:p>
            <a:r>
              <a:rPr lang="da-DK" sz="2800" dirty="0" smtClean="0"/>
              <a:t>the </a:t>
            </a:r>
            <a:r>
              <a:rPr lang="da-DK" sz="2800" dirty="0" err="1" smtClean="0"/>
              <a:t>interlinked</a:t>
            </a:r>
            <a:r>
              <a:rPr lang="da-DK" sz="2800" dirty="0" smtClean="0"/>
              <a:t> </a:t>
            </a:r>
            <a:r>
              <a:rPr lang="da-DK" sz="2800" dirty="0" err="1" smtClean="0"/>
              <a:t>dynamics</a:t>
            </a:r>
            <a:r>
              <a:rPr lang="da-DK" sz="2800" dirty="0" smtClean="0"/>
              <a:t>,</a:t>
            </a:r>
          </a:p>
          <a:p>
            <a:r>
              <a:rPr lang="da-DK" sz="2800" dirty="0" smtClean="0"/>
              <a:t>the joint </a:t>
            </a:r>
            <a:r>
              <a:rPr lang="da-DK" sz="2800" dirty="0" err="1" smtClean="0"/>
              <a:t>production</a:t>
            </a:r>
            <a:r>
              <a:rPr lang="da-DK" sz="2800" dirty="0" smtClean="0"/>
              <a:t> and</a:t>
            </a:r>
          </a:p>
          <a:p>
            <a:r>
              <a:rPr lang="da-DK" sz="2800" dirty="0" smtClean="0"/>
              <a:t>the </a:t>
            </a:r>
            <a:r>
              <a:rPr lang="da-DK" sz="2800" dirty="0" err="1" smtClean="0"/>
              <a:t>technical</a:t>
            </a:r>
            <a:r>
              <a:rPr lang="da-DK" sz="2800" dirty="0" smtClean="0"/>
              <a:t> </a:t>
            </a:r>
            <a:r>
              <a:rPr lang="da-DK" sz="2800" dirty="0" err="1" smtClean="0"/>
              <a:t>interactions</a:t>
            </a:r>
            <a:r>
              <a:rPr lang="da-DK" sz="2800" dirty="0" smtClean="0"/>
              <a:t> </a:t>
            </a:r>
          </a:p>
          <a:p>
            <a:r>
              <a:rPr lang="da-DK" sz="2800" dirty="0" err="1" smtClean="0"/>
              <a:t>between</a:t>
            </a:r>
            <a:r>
              <a:rPr lang="da-DK" sz="2800" dirty="0" smtClean="0"/>
              <a:t> </a:t>
            </a:r>
            <a:r>
              <a:rPr lang="da-DK" sz="2800" dirty="0" err="1" smtClean="0"/>
              <a:t>activities</a:t>
            </a:r>
            <a:r>
              <a:rPr lang="da-DK" sz="2800" dirty="0" smtClean="0"/>
              <a:t> </a:t>
            </a:r>
          </a:p>
          <a:p>
            <a:r>
              <a:rPr lang="da-DK" sz="2800" dirty="0" smtClean="0"/>
              <a:t>=&gt; the DISPLACE platform</a:t>
            </a:r>
            <a:endParaRPr lang="da-DK" sz="28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9864" y="4522350"/>
            <a:ext cx="891641" cy="30210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4976" y="4877947"/>
            <a:ext cx="1245978" cy="52201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1703" y="4538375"/>
            <a:ext cx="762000" cy="498088"/>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61933">
            <a:off x="5256401" y="2807803"/>
            <a:ext cx="595190" cy="643549"/>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6540" y="4079153"/>
            <a:ext cx="480797" cy="480797"/>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257891">
            <a:off x="4628021" y="2859382"/>
            <a:ext cx="493204" cy="493204"/>
          </a:xfrm>
          <a:prstGeom prst="rect">
            <a:avLst/>
          </a:prstGeom>
        </p:spPr>
      </p:pic>
      <p:pic>
        <p:nvPicPr>
          <p:cNvPr id="45" name="Picture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066588">
            <a:off x="4116575" y="3749705"/>
            <a:ext cx="500743" cy="500743"/>
          </a:xfrm>
          <a:prstGeom prst="rect">
            <a:avLst/>
          </a:prstGeom>
        </p:spPr>
      </p:pic>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87543">
            <a:off x="2524317" y="3099432"/>
            <a:ext cx="442906" cy="442906"/>
          </a:xfrm>
          <a:prstGeom prst="rect">
            <a:avLst/>
          </a:prstGeom>
        </p:spPr>
      </p:pic>
      <p:sp>
        <p:nvSpPr>
          <p:cNvPr id="9" name="TextBox 8"/>
          <p:cNvSpPr txBox="1"/>
          <p:nvPr/>
        </p:nvSpPr>
        <p:spPr>
          <a:xfrm>
            <a:off x="5861069" y="4924002"/>
            <a:ext cx="3993401" cy="369332"/>
          </a:xfrm>
          <a:prstGeom prst="rect">
            <a:avLst/>
          </a:prstGeom>
          <a:noFill/>
        </p:spPr>
        <p:txBody>
          <a:bodyPr wrap="none" rtlCol="0">
            <a:spAutoFit/>
          </a:bodyPr>
          <a:lstStyle/>
          <a:p>
            <a:r>
              <a:rPr lang="da-DK" dirty="0" err="1" smtClean="0">
                <a:solidFill>
                  <a:srgbClr val="000000"/>
                </a:solidFill>
                <a:latin typeface="Arial (body)"/>
              </a:rPr>
              <a:t>anticipate</a:t>
            </a:r>
            <a:r>
              <a:rPr lang="da-DK" dirty="0" smtClean="0">
                <a:solidFill>
                  <a:srgbClr val="000000"/>
                </a:solidFill>
                <a:latin typeface="Arial (body)"/>
              </a:rPr>
              <a:t> </a:t>
            </a:r>
            <a:r>
              <a:rPr lang="da-DK" dirty="0" err="1" smtClean="0">
                <a:solidFill>
                  <a:srgbClr val="000000"/>
                </a:solidFill>
                <a:latin typeface="Arial (body)"/>
              </a:rPr>
              <a:t>unintended</a:t>
            </a:r>
            <a:r>
              <a:rPr lang="da-DK" dirty="0" smtClean="0">
                <a:solidFill>
                  <a:srgbClr val="000000"/>
                </a:solidFill>
                <a:latin typeface="Arial (body)"/>
              </a:rPr>
              <a:t> </a:t>
            </a:r>
            <a:r>
              <a:rPr lang="da-DK" dirty="0" err="1" smtClean="0">
                <a:solidFill>
                  <a:srgbClr val="000000"/>
                </a:solidFill>
                <a:latin typeface="Arial (body)"/>
              </a:rPr>
              <a:t>consequences</a:t>
            </a:r>
            <a:r>
              <a:rPr lang="da-DK" dirty="0" smtClean="0">
                <a:solidFill>
                  <a:srgbClr val="000000"/>
                </a:solidFill>
                <a:latin typeface="Arial (body)"/>
              </a:rPr>
              <a:t> </a:t>
            </a:r>
            <a:endParaRPr lang="da-DK"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6" y="0"/>
            <a:ext cx="10058273" cy="7848600"/>
          </a:xfrm>
          <a:prstGeom prst="rect">
            <a:avLst/>
          </a:prstGeom>
          <a:blipFill>
            <a:blip r:embed="rId3" cstate="print"/>
            <a:stretch>
              <a:fillRect/>
            </a:stretch>
          </a:blipFill>
        </p:spPr>
        <p:txBody>
          <a:bodyPr wrap="square" lIns="0" tIns="0" rIns="0" bIns="0" rtlCol="0"/>
          <a:lstStyle/>
          <a:p>
            <a:endParaRPr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038600"/>
            <a:ext cx="6550527" cy="37338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340786"/>
            <a:ext cx="7162800" cy="3840814"/>
          </a:xfrm>
          <a:prstGeom prst="rect">
            <a:avLst/>
          </a:prstGeom>
        </p:spPr>
      </p:pic>
      <p:sp>
        <p:nvSpPr>
          <p:cNvPr id="9" name="Rectangle 8"/>
          <p:cNvSpPr/>
          <p:nvPr/>
        </p:nvSpPr>
        <p:spPr>
          <a:xfrm>
            <a:off x="152400" y="76200"/>
            <a:ext cx="9906000" cy="1938992"/>
          </a:xfrm>
          <a:prstGeom prst="rect">
            <a:avLst/>
          </a:prstGeom>
        </p:spPr>
        <p:txBody>
          <a:bodyPr wrap="square">
            <a:spAutoFit/>
          </a:bodyPr>
          <a:lstStyle/>
          <a:p>
            <a:r>
              <a:rPr lang="da-DK" sz="4000" dirty="0" err="1" smtClean="0"/>
              <a:t>Individual</a:t>
            </a:r>
            <a:r>
              <a:rPr lang="da-DK" sz="4000" dirty="0" smtClean="0"/>
              <a:t> </a:t>
            </a:r>
            <a:r>
              <a:rPr lang="da-DK" sz="4000" dirty="0" err="1" smtClean="0"/>
              <a:t>vessel-based</a:t>
            </a:r>
            <a:r>
              <a:rPr lang="da-DK" sz="4000" dirty="0" smtClean="0"/>
              <a:t> </a:t>
            </a:r>
            <a:r>
              <a:rPr lang="da-DK" sz="4000" dirty="0" err="1" smtClean="0"/>
              <a:t>bioeconomic</a:t>
            </a:r>
            <a:r>
              <a:rPr lang="da-DK" sz="4000" dirty="0" smtClean="0"/>
              <a:t> model </a:t>
            </a:r>
            <a:r>
              <a:rPr lang="da-DK" sz="4000" dirty="0" err="1" smtClean="0"/>
              <a:t>combined</a:t>
            </a:r>
            <a:r>
              <a:rPr lang="da-DK" sz="4000" dirty="0" smtClean="0"/>
              <a:t> to </a:t>
            </a:r>
            <a:r>
              <a:rPr lang="da-DK" sz="4000" dirty="0" err="1" smtClean="0"/>
              <a:t>spatial</a:t>
            </a:r>
            <a:r>
              <a:rPr lang="da-DK" sz="4000" dirty="0" smtClean="0"/>
              <a:t> population </a:t>
            </a:r>
            <a:r>
              <a:rPr lang="da-DK" sz="4000" dirty="0" err="1" smtClean="0"/>
              <a:t>dynamics</a:t>
            </a:r>
            <a:r>
              <a:rPr lang="da-DK" sz="4000" dirty="0" smtClean="0"/>
              <a:t> and </a:t>
            </a:r>
            <a:r>
              <a:rPr lang="da-DK" sz="4000" dirty="0" err="1" smtClean="0"/>
              <a:t>other</a:t>
            </a:r>
            <a:r>
              <a:rPr lang="da-DK" sz="4000" dirty="0" smtClean="0"/>
              <a:t> </a:t>
            </a:r>
            <a:r>
              <a:rPr lang="da-DK" sz="4000" dirty="0" err="1" smtClean="0"/>
              <a:t>activities</a:t>
            </a:r>
            <a:endParaRPr lang="da-DK" sz="4000" dirty="0"/>
          </a:p>
        </p:txBody>
      </p:sp>
      <p:sp>
        <p:nvSpPr>
          <p:cNvPr id="10" name="Rectangle 9"/>
          <p:cNvSpPr/>
          <p:nvPr/>
        </p:nvSpPr>
        <p:spPr>
          <a:xfrm>
            <a:off x="7388727" y="5486400"/>
            <a:ext cx="2441073" cy="1569660"/>
          </a:xfrm>
          <a:prstGeom prst="rect">
            <a:avLst/>
          </a:prstGeom>
        </p:spPr>
        <p:txBody>
          <a:bodyPr wrap="square">
            <a:spAutoFit/>
          </a:bodyPr>
          <a:lstStyle/>
          <a:p>
            <a:r>
              <a:rPr lang="da-DK" sz="2400" dirty="0" smtClean="0">
                <a:solidFill>
                  <a:schemeClr val="bg1"/>
                </a:solidFill>
              </a:rPr>
              <a:t>The agent-</a:t>
            </a:r>
            <a:r>
              <a:rPr lang="da-DK" sz="2400" dirty="0" err="1" smtClean="0">
                <a:solidFill>
                  <a:schemeClr val="bg1"/>
                </a:solidFill>
              </a:rPr>
              <a:t>based</a:t>
            </a:r>
            <a:r>
              <a:rPr lang="da-DK" sz="2400" dirty="0" smtClean="0">
                <a:solidFill>
                  <a:schemeClr val="bg1"/>
                </a:solidFill>
              </a:rPr>
              <a:t> </a:t>
            </a:r>
          </a:p>
          <a:p>
            <a:r>
              <a:rPr lang="da-DK" sz="3600" dirty="0" smtClean="0">
                <a:solidFill>
                  <a:schemeClr val="bg1"/>
                </a:solidFill>
              </a:rPr>
              <a:t>DISPLACE</a:t>
            </a:r>
          </a:p>
          <a:p>
            <a:r>
              <a:rPr lang="da-DK" sz="3600" dirty="0" smtClean="0">
                <a:solidFill>
                  <a:schemeClr val="bg1"/>
                </a:solidFill>
              </a:rPr>
              <a:t>platform</a:t>
            </a:r>
            <a:endParaRPr lang="da-DK" sz="3600" dirty="0">
              <a:solidFill>
                <a:schemeClr val="bg1"/>
              </a:solidFill>
            </a:endParaRPr>
          </a:p>
        </p:txBody>
      </p:sp>
    </p:spTree>
    <p:extLst>
      <p:ext uri="{BB962C8B-B14F-4D97-AF65-F5344CB8AC3E}">
        <p14:creationId xmlns:p14="http://schemas.microsoft.com/office/powerpoint/2010/main" val="2470546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00" y="0"/>
            <a:ext cx="10363200" cy="7772400"/>
          </a:xfrm>
          <a:prstGeom prst="rect">
            <a:avLst/>
          </a:prstGeom>
          <a:blipFill>
            <a:blip r:embed="rId3" cstate="print"/>
            <a:stretch>
              <a:fillRect/>
            </a:stretch>
          </a:blipFill>
        </p:spPr>
        <p:txBody>
          <a:bodyPr wrap="square" lIns="0" tIns="0" rIns="0" bIns="0" rtlCol="0"/>
          <a:lstStyle/>
          <a:p>
            <a:endParaRPr dirty="0"/>
          </a:p>
        </p:txBody>
      </p:sp>
      <p:pic>
        <p:nvPicPr>
          <p:cNvPr id="12" name="Picture 11"/>
          <p:cNvPicPr>
            <a:picLocks noChangeAspect="1"/>
          </p:cNvPicPr>
          <p:nvPr/>
        </p:nvPicPr>
        <p:blipFill>
          <a:blip r:embed="rId4"/>
          <a:stretch>
            <a:fillRect/>
          </a:stretch>
        </p:blipFill>
        <p:spPr>
          <a:xfrm rot="19967707">
            <a:off x="5305887" y="416859"/>
            <a:ext cx="4234510" cy="4290794"/>
          </a:xfrm>
          <a:prstGeom prst="rect">
            <a:avLst/>
          </a:prstGeom>
        </p:spPr>
      </p:pic>
      <p:sp>
        <p:nvSpPr>
          <p:cNvPr id="3" name="TextBox 2"/>
          <p:cNvSpPr txBox="1"/>
          <p:nvPr/>
        </p:nvSpPr>
        <p:spPr>
          <a:xfrm>
            <a:off x="5486400" y="3362980"/>
            <a:ext cx="1768689" cy="523220"/>
          </a:xfrm>
          <a:prstGeom prst="rect">
            <a:avLst/>
          </a:prstGeom>
          <a:noFill/>
        </p:spPr>
        <p:txBody>
          <a:bodyPr wrap="none" rtlCol="0">
            <a:spAutoFit/>
          </a:bodyPr>
          <a:lstStyle/>
          <a:p>
            <a:r>
              <a:rPr lang="da-DK" sz="2800" b="1" dirty="0" smtClean="0">
                <a:solidFill>
                  <a:schemeClr val="bg1"/>
                </a:solidFill>
              </a:rPr>
              <a:t>RESOURCE</a:t>
            </a:r>
            <a:endParaRPr lang="da-DK" sz="2800" b="1" dirty="0">
              <a:solidFill>
                <a:schemeClr val="bg1"/>
              </a:solidFill>
            </a:endParaRPr>
          </a:p>
        </p:txBody>
      </p:sp>
      <p:sp>
        <p:nvSpPr>
          <p:cNvPr id="4" name="TextBox 3"/>
          <p:cNvSpPr txBox="1"/>
          <p:nvPr/>
        </p:nvSpPr>
        <p:spPr>
          <a:xfrm>
            <a:off x="4809763" y="685800"/>
            <a:ext cx="2475806" cy="523220"/>
          </a:xfrm>
          <a:prstGeom prst="rect">
            <a:avLst/>
          </a:prstGeom>
          <a:noFill/>
        </p:spPr>
        <p:txBody>
          <a:bodyPr wrap="none" rtlCol="0">
            <a:spAutoFit/>
          </a:bodyPr>
          <a:lstStyle/>
          <a:p>
            <a:r>
              <a:rPr lang="da-DK" sz="2800" b="1" dirty="0" smtClean="0">
                <a:solidFill>
                  <a:schemeClr val="bg1"/>
                </a:solidFill>
              </a:rPr>
              <a:t>MANAGEMENT</a:t>
            </a:r>
            <a:endParaRPr lang="da-DK" sz="2800" b="1" dirty="0">
              <a:solidFill>
                <a:schemeClr val="bg1"/>
              </a:solidFill>
            </a:endParaRPr>
          </a:p>
        </p:txBody>
      </p:sp>
      <p:sp>
        <p:nvSpPr>
          <p:cNvPr id="5" name="TextBox 4"/>
          <p:cNvSpPr txBox="1"/>
          <p:nvPr/>
        </p:nvSpPr>
        <p:spPr>
          <a:xfrm>
            <a:off x="8153400" y="2054276"/>
            <a:ext cx="1404552" cy="523220"/>
          </a:xfrm>
          <a:prstGeom prst="rect">
            <a:avLst/>
          </a:prstGeom>
          <a:noFill/>
        </p:spPr>
        <p:txBody>
          <a:bodyPr wrap="none" rtlCol="0">
            <a:spAutoFit/>
          </a:bodyPr>
          <a:lstStyle/>
          <a:p>
            <a:r>
              <a:rPr lang="da-DK" sz="2800" b="1" dirty="0" smtClean="0">
                <a:solidFill>
                  <a:schemeClr val="bg1"/>
                </a:solidFill>
              </a:rPr>
              <a:t>FISHING</a:t>
            </a:r>
            <a:endParaRPr lang="da-DK" sz="2800"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6" y="0"/>
            <a:ext cx="10058273" cy="7848600"/>
          </a:xfrm>
          <a:prstGeom prst="rect">
            <a:avLst/>
          </a:prstGeom>
          <a:blipFill>
            <a:blip r:embed="rId3" cstate="print"/>
            <a:stretch>
              <a:fillRect/>
            </a:stretch>
          </a:blipFill>
        </p:spPr>
        <p:txBody>
          <a:bodyPr wrap="square" lIns="0" tIns="0" rIns="0" bIns="0" rtlCol="0"/>
          <a:lstStyle/>
          <a:p>
            <a:endParaRPr/>
          </a:p>
        </p:txBody>
      </p:sp>
      <p:sp>
        <p:nvSpPr>
          <p:cNvPr id="3" name="Rectangle 2"/>
          <p:cNvSpPr/>
          <p:nvPr/>
        </p:nvSpPr>
        <p:spPr>
          <a:xfrm>
            <a:off x="152400" y="200561"/>
            <a:ext cx="4191000" cy="2554545"/>
          </a:xfrm>
          <a:prstGeom prst="rect">
            <a:avLst/>
          </a:prstGeom>
        </p:spPr>
        <p:txBody>
          <a:bodyPr wrap="square">
            <a:spAutoFit/>
          </a:bodyPr>
          <a:lstStyle/>
          <a:p>
            <a:r>
              <a:rPr lang="da-DK" sz="4000" dirty="0" smtClean="0">
                <a:solidFill>
                  <a:schemeClr val="bg1"/>
                </a:solidFill>
              </a:rPr>
              <a:t>Using &amp; </a:t>
            </a:r>
            <a:r>
              <a:rPr lang="da-DK" sz="4000" dirty="0" err="1" smtClean="0">
                <a:solidFill>
                  <a:schemeClr val="bg1"/>
                </a:solidFill>
              </a:rPr>
              <a:t>generating</a:t>
            </a:r>
            <a:r>
              <a:rPr lang="da-DK" sz="4000" dirty="0" smtClean="0">
                <a:solidFill>
                  <a:schemeClr val="bg1"/>
                </a:solidFill>
              </a:rPr>
              <a:t> </a:t>
            </a:r>
          </a:p>
          <a:p>
            <a:r>
              <a:rPr lang="da-DK" sz="4000" dirty="0" err="1">
                <a:solidFill>
                  <a:schemeClr val="bg1"/>
                </a:solidFill>
              </a:rPr>
              <a:t>f</a:t>
            </a:r>
            <a:r>
              <a:rPr lang="da-DK" sz="4000" dirty="0" err="1" smtClean="0">
                <a:solidFill>
                  <a:schemeClr val="bg1"/>
                </a:solidFill>
              </a:rPr>
              <a:t>ishing</a:t>
            </a:r>
            <a:r>
              <a:rPr lang="da-DK" sz="4000" dirty="0" smtClean="0">
                <a:solidFill>
                  <a:schemeClr val="bg1"/>
                </a:solidFill>
              </a:rPr>
              <a:t> </a:t>
            </a:r>
            <a:r>
              <a:rPr lang="da-DK" sz="4000" dirty="0" err="1" smtClean="0">
                <a:solidFill>
                  <a:schemeClr val="bg1"/>
                </a:solidFill>
              </a:rPr>
              <a:t>intensity</a:t>
            </a:r>
            <a:r>
              <a:rPr lang="da-DK" sz="4000" dirty="0" smtClean="0">
                <a:solidFill>
                  <a:schemeClr val="bg1"/>
                </a:solidFill>
              </a:rPr>
              <a:t>, </a:t>
            </a:r>
            <a:r>
              <a:rPr lang="da-DK" sz="4000" dirty="0" err="1" smtClean="0">
                <a:solidFill>
                  <a:schemeClr val="bg1"/>
                </a:solidFill>
              </a:rPr>
              <a:t>spatial</a:t>
            </a:r>
            <a:r>
              <a:rPr lang="da-DK" sz="4000" dirty="0" smtClean="0">
                <a:solidFill>
                  <a:schemeClr val="bg1"/>
                </a:solidFill>
              </a:rPr>
              <a:t> </a:t>
            </a:r>
            <a:r>
              <a:rPr lang="da-DK" sz="4000" dirty="0" err="1" smtClean="0">
                <a:solidFill>
                  <a:schemeClr val="bg1"/>
                </a:solidFill>
              </a:rPr>
              <a:t>footprint</a:t>
            </a:r>
            <a:r>
              <a:rPr lang="da-DK" sz="4000" dirty="0" smtClean="0">
                <a:solidFill>
                  <a:schemeClr val="bg1"/>
                </a:solidFill>
              </a:rPr>
              <a:t> &amp;</a:t>
            </a:r>
          </a:p>
          <a:p>
            <a:r>
              <a:rPr lang="da-DK" sz="4000" dirty="0" smtClean="0">
                <a:solidFill>
                  <a:schemeClr val="bg1"/>
                </a:solidFill>
              </a:rPr>
              <a:t>Population </a:t>
            </a:r>
            <a:r>
              <a:rPr lang="da-DK" sz="4000" dirty="0" err="1" smtClean="0">
                <a:solidFill>
                  <a:schemeClr val="bg1"/>
                </a:solidFill>
              </a:rPr>
              <a:t>fields</a:t>
            </a:r>
            <a:endParaRPr lang="da-DK" sz="4000"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966519"/>
            <a:ext cx="5772730" cy="51054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352800"/>
            <a:ext cx="7856393" cy="4132678"/>
          </a:xfrm>
          <a:prstGeom prst="rect">
            <a:avLst/>
          </a:prstGeom>
        </p:spPr>
      </p:pic>
      <p:grpSp>
        <p:nvGrpSpPr>
          <p:cNvPr id="11" name="Group 10"/>
          <p:cNvGrpSpPr/>
          <p:nvPr/>
        </p:nvGrpSpPr>
        <p:grpSpPr>
          <a:xfrm>
            <a:off x="5638800" y="4250524"/>
            <a:ext cx="3606666" cy="3601181"/>
            <a:chOff x="5638800" y="4250524"/>
            <a:chExt cx="3606666" cy="3601181"/>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4250524"/>
              <a:ext cx="3521876" cy="3521876"/>
            </a:xfrm>
            <a:prstGeom prst="rect">
              <a:avLst/>
            </a:prstGeom>
          </p:spPr>
        </p:pic>
        <p:sp>
          <p:nvSpPr>
            <p:cNvPr id="10" name="TextBox 9"/>
            <p:cNvSpPr txBox="1"/>
            <p:nvPr/>
          </p:nvSpPr>
          <p:spPr>
            <a:xfrm>
              <a:off x="7076667" y="7482373"/>
              <a:ext cx="2168799" cy="369332"/>
            </a:xfrm>
            <a:prstGeom prst="rect">
              <a:avLst/>
            </a:prstGeom>
            <a:noFill/>
          </p:spPr>
          <p:txBody>
            <a:bodyPr wrap="none" rtlCol="0">
              <a:spAutoFit/>
            </a:bodyPr>
            <a:lstStyle/>
            <a:p>
              <a:r>
                <a:rPr lang="da-DK" dirty="0" smtClean="0"/>
                <a:t>Rufener et al. In </a:t>
              </a:r>
              <a:r>
                <a:rPr lang="da-DK" dirty="0" err="1" smtClean="0"/>
                <a:t>prep</a:t>
              </a:r>
              <a:endParaRPr lang="da-DK"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51" y="110224"/>
            <a:ext cx="10230052" cy="754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39" y="2381233"/>
            <a:ext cx="4287702" cy="396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927" y="3165122"/>
            <a:ext cx="4204377" cy="4485639"/>
          </a:xfrm>
          <a:prstGeom prst="rect">
            <a:avLst/>
          </a:prstGeom>
          <a:noFill/>
          <a:ln>
            <a:noFill/>
          </a:ln>
          <a:scene3d>
            <a:camera prst="orthographicFront">
              <a:rot lat="1800000" lon="0" rev="300000"/>
            </a:camera>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913" y="4203036"/>
            <a:ext cx="4195740" cy="3960241"/>
          </a:xfrm>
          <a:prstGeom prst="rect">
            <a:avLst/>
          </a:prstGeom>
          <a:noFill/>
          <a:ln>
            <a:noFill/>
          </a:ln>
          <a:scene3d>
            <a:camera prst="orthographicFront">
              <a:rot lat="600000" lon="600000" rev="21299999"/>
            </a:camera>
            <a:lightRig rig="threePt" dir="t"/>
          </a:scene3d>
          <a:sp3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79" y="114300"/>
            <a:ext cx="10110680" cy="1474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379024" y="5181600"/>
            <a:ext cx="5291128" cy="1200329"/>
          </a:xfrm>
          <a:prstGeom prst="rect">
            <a:avLst/>
          </a:prstGeom>
          <a:noFill/>
        </p:spPr>
        <p:txBody>
          <a:bodyPr wrap="none" rtlCol="0">
            <a:spAutoFit/>
          </a:bodyPr>
          <a:lstStyle/>
          <a:p>
            <a:pPr algn="ctr"/>
            <a:r>
              <a:rPr lang="da-DK" sz="3600" dirty="0" smtClean="0"/>
              <a:t>The </a:t>
            </a:r>
            <a:r>
              <a:rPr lang="da-DK" sz="3600" dirty="0" err="1" smtClean="0"/>
              <a:t>Helicopter</a:t>
            </a:r>
            <a:r>
              <a:rPr lang="da-DK" sz="3600" dirty="0" smtClean="0"/>
              <a:t> </a:t>
            </a:r>
            <a:r>
              <a:rPr lang="da-DK" sz="3600" dirty="0" err="1" smtClean="0"/>
              <a:t>View</a:t>
            </a:r>
            <a:r>
              <a:rPr lang="da-DK" sz="3600" dirty="0" smtClean="0"/>
              <a:t> on </a:t>
            </a:r>
          </a:p>
          <a:p>
            <a:pPr algn="ctr"/>
            <a:r>
              <a:rPr lang="da-DK" sz="3600" dirty="0" err="1" smtClean="0"/>
              <a:t>Five</a:t>
            </a:r>
            <a:r>
              <a:rPr lang="da-DK" sz="3600" dirty="0" smtClean="0"/>
              <a:t> European Case Studies</a:t>
            </a:r>
            <a:endParaRPr lang="da-DK" sz="3600" dirty="0"/>
          </a:p>
        </p:txBody>
      </p:sp>
    </p:spTree>
    <p:extLst>
      <p:ext uri="{BB962C8B-B14F-4D97-AF65-F5344CB8AC3E}">
        <p14:creationId xmlns:p14="http://schemas.microsoft.com/office/powerpoint/2010/main" val="1955157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126" y="0"/>
            <a:ext cx="10058273" cy="7848600"/>
          </a:xfrm>
          <a:prstGeom prst="rect">
            <a:avLst/>
          </a:prstGeom>
          <a:blipFill>
            <a:blip r:embed="rId3" cstate="print"/>
            <a:stretch>
              <a:fillRect/>
            </a:stretch>
          </a:blipFill>
        </p:spPr>
        <p:txBody>
          <a:bodyPr wrap="square" lIns="0" tIns="0" rIns="0" bIns="0" rtlCol="0"/>
          <a:lstStyle/>
          <a:p>
            <a:endParaRPr dirty="0"/>
          </a:p>
        </p:txBody>
      </p:sp>
      <p:sp>
        <p:nvSpPr>
          <p:cNvPr id="5" name="Rectangle 4"/>
          <p:cNvSpPr/>
          <p:nvPr/>
        </p:nvSpPr>
        <p:spPr>
          <a:xfrm>
            <a:off x="152400" y="76200"/>
            <a:ext cx="7135928" cy="646331"/>
          </a:xfrm>
          <a:prstGeom prst="rect">
            <a:avLst/>
          </a:prstGeom>
        </p:spPr>
        <p:txBody>
          <a:bodyPr wrap="none">
            <a:spAutoFit/>
          </a:bodyPr>
          <a:lstStyle/>
          <a:p>
            <a:r>
              <a:rPr lang="da-DK" sz="3600" dirty="0" smtClean="0"/>
              <a:t>Demersal </a:t>
            </a:r>
            <a:r>
              <a:rPr lang="da-DK" sz="3600" dirty="0" err="1" smtClean="0"/>
              <a:t>fisheries</a:t>
            </a:r>
            <a:r>
              <a:rPr lang="da-DK" sz="3600" dirty="0" smtClean="0"/>
              <a:t> in the </a:t>
            </a:r>
            <a:r>
              <a:rPr lang="da-DK" sz="3600" dirty="0" err="1" smtClean="0"/>
              <a:t>Adriatic</a:t>
            </a:r>
            <a:r>
              <a:rPr lang="da-DK" sz="3600" dirty="0" smtClean="0"/>
              <a:t> Sea</a:t>
            </a:r>
            <a:endParaRPr lang="da-DK" sz="3600" dirty="0"/>
          </a:p>
        </p:txBody>
      </p:sp>
      <p:sp>
        <p:nvSpPr>
          <p:cNvPr id="6" name="Rectangle 5"/>
          <p:cNvSpPr/>
          <p:nvPr/>
        </p:nvSpPr>
        <p:spPr>
          <a:xfrm>
            <a:off x="6028145" y="813477"/>
            <a:ext cx="4185351" cy="1815882"/>
          </a:xfrm>
          <a:prstGeom prst="rect">
            <a:avLst/>
          </a:prstGeom>
        </p:spPr>
        <p:txBody>
          <a:bodyPr wrap="square">
            <a:spAutoFit/>
          </a:bodyPr>
          <a:lstStyle/>
          <a:p>
            <a:r>
              <a:rPr lang="en-US" sz="2800" dirty="0" smtClean="0"/>
              <a:t>Spatial conflicts between mutually exclusive gears and conservation areas, and trade-off analysis</a:t>
            </a:r>
            <a:endParaRPr lang="da-DK" sz="28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321" y="874931"/>
            <a:ext cx="5385756" cy="313461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6272" y="2743200"/>
            <a:ext cx="3953787" cy="386817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137378"/>
            <a:ext cx="3505200" cy="3635022"/>
          </a:xfrm>
          <a:prstGeom prst="rect">
            <a:avLst/>
          </a:prstGeom>
        </p:spPr>
      </p:pic>
    </p:spTree>
    <p:extLst>
      <p:ext uri="{BB962C8B-B14F-4D97-AF65-F5344CB8AC3E}">
        <p14:creationId xmlns:p14="http://schemas.microsoft.com/office/powerpoint/2010/main" val="744536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126" y="0"/>
            <a:ext cx="10058273" cy="7848600"/>
          </a:xfrm>
          <a:prstGeom prst="rect">
            <a:avLst/>
          </a:prstGeom>
          <a:blipFill>
            <a:blip r:embed="rId3" cstate="print"/>
            <a:stretch>
              <a:fillRect/>
            </a:stretch>
          </a:blipFill>
        </p:spPr>
        <p:txBody>
          <a:bodyPr wrap="square" lIns="0" tIns="0" rIns="0" bIns="0" rtlCol="0"/>
          <a:lstStyle/>
          <a:p>
            <a:endParaRPr dirty="0"/>
          </a:p>
        </p:txBody>
      </p:sp>
      <p:sp>
        <p:nvSpPr>
          <p:cNvPr id="2" name="Rectangle 1"/>
          <p:cNvSpPr/>
          <p:nvPr/>
        </p:nvSpPr>
        <p:spPr>
          <a:xfrm>
            <a:off x="228600" y="76200"/>
            <a:ext cx="7579767" cy="646331"/>
          </a:xfrm>
          <a:prstGeom prst="rect">
            <a:avLst/>
          </a:prstGeom>
        </p:spPr>
        <p:txBody>
          <a:bodyPr wrap="none">
            <a:spAutoFit/>
          </a:bodyPr>
          <a:lstStyle/>
          <a:p>
            <a:r>
              <a:rPr lang="da-DK" sz="3600" dirty="0" smtClean="0"/>
              <a:t>Demersal</a:t>
            </a:r>
            <a:r>
              <a:rPr lang="da-DK" sz="3200" dirty="0" smtClean="0"/>
              <a:t> </a:t>
            </a:r>
            <a:r>
              <a:rPr lang="da-DK" sz="3600" dirty="0" smtClean="0"/>
              <a:t>Greek </a:t>
            </a:r>
            <a:r>
              <a:rPr lang="da-DK" sz="3600" dirty="0" err="1" smtClean="0"/>
              <a:t>fisheries</a:t>
            </a:r>
            <a:r>
              <a:rPr lang="da-DK" sz="3600" dirty="0" smtClean="0"/>
              <a:t> in </a:t>
            </a:r>
            <a:r>
              <a:rPr lang="da-DK" sz="3600" dirty="0" err="1" smtClean="0"/>
              <a:t>Ionian</a:t>
            </a:r>
            <a:r>
              <a:rPr lang="da-DK" sz="3600" dirty="0" smtClean="0"/>
              <a:t> Sea</a:t>
            </a:r>
            <a:endParaRPr lang="da-DK" sz="3600" dirty="0"/>
          </a:p>
        </p:txBody>
      </p:sp>
      <p:sp>
        <p:nvSpPr>
          <p:cNvPr id="7" name="Rectangle 6"/>
          <p:cNvSpPr/>
          <p:nvPr/>
        </p:nvSpPr>
        <p:spPr>
          <a:xfrm>
            <a:off x="5300662" y="877431"/>
            <a:ext cx="4543423" cy="2246769"/>
          </a:xfrm>
          <a:prstGeom prst="rect">
            <a:avLst/>
          </a:prstGeom>
        </p:spPr>
        <p:txBody>
          <a:bodyPr wrap="square">
            <a:spAutoFit/>
          </a:bodyPr>
          <a:lstStyle/>
          <a:p>
            <a:r>
              <a:rPr lang="da-DK" sz="2800" dirty="0" err="1" smtClean="0"/>
              <a:t>Spatial</a:t>
            </a:r>
            <a:r>
              <a:rPr lang="da-DK" sz="2800" dirty="0" smtClean="0"/>
              <a:t> </a:t>
            </a:r>
            <a:r>
              <a:rPr lang="da-DK" sz="2800" dirty="0" err="1" smtClean="0"/>
              <a:t>conflicts</a:t>
            </a:r>
            <a:r>
              <a:rPr lang="da-DK" sz="2800" dirty="0" smtClean="0"/>
              <a:t> </a:t>
            </a:r>
            <a:r>
              <a:rPr lang="da-DK" sz="2800" dirty="0" err="1" smtClean="0"/>
              <a:t>between</a:t>
            </a:r>
            <a:r>
              <a:rPr lang="da-DK" sz="2800" dirty="0" smtClean="0"/>
              <a:t> </a:t>
            </a:r>
            <a:r>
              <a:rPr lang="da-DK" sz="2800" dirty="0" err="1" smtClean="0"/>
              <a:t>mutually</a:t>
            </a:r>
            <a:r>
              <a:rPr lang="da-DK" sz="2800" dirty="0" smtClean="0"/>
              <a:t> </a:t>
            </a:r>
            <a:r>
              <a:rPr lang="da-DK" sz="2800" dirty="0" err="1" smtClean="0"/>
              <a:t>exclusive</a:t>
            </a:r>
            <a:r>
              <a:rPr lang="da-DK" sz="2800" dirty="0" smtClean="0"/>
              <a:t> </a:t>
            </a:r>
            <a:r>
              <a:rPr lang="da-DK" sz="2800" dirty="0" err="1" smtClean="0"/>
              <a:t>use</a:t>
            </a:r>
            <a:r>
              <a:rPr lang="da-DK" sz="2800" dirty="0" smtClean="0"/>
              <a:t> and  </a:t>
            </a:r>
            <a:r>
              <a:rPr lang="da-DK" sz="2800" dirty="0" err="1" smtClean="0"/>
              <a:t>trade-off</a:t>
            </a:r>
            <a:r>
              <a:rPr lang="da-DK" sz="2800" dirty="0" smtClean="0"/>
              <a:t> </a:t>
            </a:r>
            <a:r>
              <a:rPr lang="da-DK" sz="2800" dirty="0" err="1" smtClean="0"/>
              <a:t>analysis</a:t>
            </a:r>
            <a:r>
              <a:rPr lang="da-DK" sz="2800" dirty="0" smtClean="0"/>
              <a:t> / </a:t>
            </a:r>
            <a:r>
              <a:rPr lang="da-DK" sz="2800" dirty="0" err="1" smtClean="0"/>
              <a:t>define</a:t>
            </a:r>
            <a:r>
              <a:rPr lang="da-DK" sz="2800" dirty="0" smtClean="0"/>
              <a:t> </a:t>
            </a:r>
            <a:r>
              <a:rPr lang="da-DK" sz="2800" dirty="0" err="1" smtClean="0"/>
              <a:t>priority</a:t>
            </a:r>
            <a:r>
              <a:rPr lang="da-DK" sz="2800" dirty="0" smtClean="0"/>
              <a:t> sites </a:t>
            </a:r>
            <a:r>
              <a:rPr lang="da-DK" sz="2800" dirty="0" err="1" smtClean="0"/>
              <a:t>also</a:t>
            </a:r>
            <a:r>
              <a:rPr lang="da-DK" sz="2800" dirty="0" smtClean="0"/>
              <a:t> </a:t>
            </a:r>
            <a:r>
              <a:rPr lang="da-DK" sz="2800" dirty="0" err="1" smtClean="0"/>
              <a:t>ensuring</a:t>
            </a:r>
            <a:r>
              <a:rPr lang="da-DK" sz="2800" dirty="0" smtClean="0"/>
              <a:t> the </a:t>
            </a:r>
            <a:r>
              <a:rPr lang="da-DK" sz="2800" dirty="0" err="1" smtClean="0"/>
              <a:t>sustainable</a:t>
            </a:r>
            <a:r>
              <a:rPr lang="da-DK" sz="2800" dirty="0" smtClean="0"/>
              <a:t> </a:t>
            </a:r>
            <a:r>
              <a:rPr lang="da-DK" sz="2800" dirty="0" err="1" smtClean="0"/>
              <a:t>use</a:t>
            </a:r>
            <a:r>
              <a:rPr lang="da-DK" sz="2800" dirty="0" smtClean="0"/>
              <a:t> of the seas</a:t>
            </a:r>
            <a:endParaRPr lang="da-DK" sz="28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 y="990599"/>
            <a:ext cx="4663440" cy="6596201"/>
          </a:xfrm>
          <a:prstGeom prst="rect">
            <a:avLst/>
          </a:prstGeom>
        </p:spPr>
      </p:pic>
      <p:sp>
        <p:nvSpPr>
          <p:cNvPr id="10" name="TextBox 9"/>
          <p:cNvSpPr txBox="1"/>
          <p:nvPr/>
        </p:nvSpPr>
        <p:spPr>
          <a:xfrm>
            <a:off x="1600200" y="1359188"/>
            <a:ext cx="1805494" cy="707886"/>
          </a:xfrm>
          <a:prstGeom prst="rect">
            <a:avLst/>
          </a:prstGeom>
          <a:noFill/>
        </p:spPr>
        <p:txBody>
          <a:bodyPr wrap="none" rtlCol="0">
            <a:spAutoFit/>
          </a:bodyPr>
          <a:lstStyle/>
          <a:p>
            <a:r>
              <a:rPr lang="da-DK" sz="4000" dirty="0" err="1" smtClean="0"/>
              <a:t>Catches</a:t>
            </a:r>
            <a:endParaRPr lang="da-DK"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6317" y="3101340"/>
            <a:ext cx="3248514" cy="459486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5201" y="3101340"/>
            <a:ext cx="3248514" cy="4594860"/>
          </a:xfrm>
          <a:prstGeom prst="rect">
            <a:avLst/>
          </a:prstGeom>
        </p:spPr>
      </p:pic>
      <p:sp>
        <p:nvSpPr>
          <p:cNvPr id="13" name="TextBox 12"/>
          <p:cNvSpPr txBox="1"/>
          <p:nvPr/>
        </p:nvSpPr>
        <p:spPr>
          <a:xfrm>
            <a:off x="4061906" y="3283802"/>
            <a:ext cx="2078611" cy="830997"/>
          </a:xfrm>
          <a:prstGeom prst="rect">
            <a:avLst/>
          </a:prstGeom>
          <a:noFill/>
        </p:spPr>
        <p:txBody>
          <a:bodyPr wrap="square" rtlCol="0">
            <a:spAutoFit/>
          </a:bodyPr>
          <a:lstStyle/>
          <a:p>
            <a:r>
              <a:rPr lang="da-DK" sz="2400" dirty="0" err="1" smtClean="0"/>
              <a:t>Aquaculture</a:t>
            </a:r>
            <a:r>
              <a:rPr lang="da-DK" sz="2400" dirty="0" smtClean="0"/>
              <a:t> placement</a:t>
            </a:r>
            <a:endParaRPr lang="da-DK" sz="1100" dirty="0"/>
          </a:p>
        </p:txBody>
      </p:sp>
      <p:sp>
        <p:nvSpPr>
          <p:cNvPr id="14" name="TextBox 13"/>
          <p:cNvSpPr txBox="1"/>
          <p:nvPr/>
        </p:nvSpPr>
        <p:spPr>
          <a:xfrm>
            <a:off x="7446389" y="3276600"/>
            <a:ext cx="2078611" cy="830997"/>
          </a:xfrm>
          <a:prstGeom prst="rect">
            <a:avLst/>
          </a:prstGeom>
          <a:noFill/>
        </p:spPr>
        <p:txBody>
          <a:bodyPr wrap="square" rtlCol="0">
            <a:spAutoFit/>
          </a:bodyPr>
          <a:lstStyle/>
          <a:p>
            <a:r>
              <a:rPr lang="da-DK" sz="2400" dirty="0" smtClean="0"/>
              <a:t>Nurseries </a:t>
            </a:r>
            <a:r>
              <a:rPr lang="da-DK" sz="2400" dirty="0" err="1" smtClean="0"/>
              <a:t>protection</a:t>
            </a:r>
            <a:endParaRPr lang="da-DK" sz="1100" dirty="0"/>
          </a:p>
        </p:txBody>
      </p:sp>
    </p:spTree>
    <p:extLst>
      <p:ext uri="{BB962C8B-B14F-4D97-AF65-F5344CB8AC3E}">
        <p14:creationId xmlns:p14="http://schemas.microsoft.com/office/powerpoint/2010/main" val="4041996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126" y="0"/>
            <a:ext cx="10058273" cy="7848600"/>
          </a:xfrm>
          <a:prstGeom prst="rect">
            <a:avLst/>
          </a:prstGeom>
          <a:blipFill>
            <a:blip r:embed="rId3" cstate="print"/>
            <a:stretch>
              <a:fillRect/>
            </a:stretch>
          </a:blipFill>
        </p:spPr>
        <p:txBody>
          <a:bodyPr wrap="square" lIns="0" tIns="0" rIns="0" bIns="0" rtlCol="0"/>
          <a:lstStyle/>
          <a:p>
            <a:endParaRPr dirty="0"/>
          </a:p>
        </p:txBody>
      </p:sp>
      <p:sp>
        <p:nvSpPr>
          <p:cNvPr id="2" name="Rectangle 1"/>
          <p:cNvSpPr/>
          <p:nvPr/>
        </p:nvSpPr>
        <p:spPr>
          <a:xfrm>
            <a:off x="152400" y="72546"/>
            <a:ext cx="7927298" cy="646331"/>
          </a:xfrm>
          <a:prstGeom prst="rect">
            <a:avLst/>
          </a:prstGeom>
        </p:spPr>
        <p:txBody>
          <a:bodyPr wrap="none">
            <a:spAutoFit/>
          </a:bodyPr>
          <a:lstStyle/>
          <a:p>
            <a:r>
              <a:rPr lang="da-DK" sz="3600" dirty="0" smtClean="0"/>
              <a:t>Demersal Irish </a:t>
            </a:r>
            <a:r>
              <a:rPr lang="da-DK" sz="3600" dirty="0" err="1" smtClean="0"/>
              <a:t>Fisheries</a:t>
            </a:r>
            <a:r>
              <a:rPr lang="da-DK" sz="3600" dirty="0" smtClean="0"/>
              <a:t> in the </a:t>
            </a:r>
            <a:r>
              <a:rPr lang="da-DK" sz="3600" dirty="0" err="1" smtClean="0"/>
              <a:t>Celtic</a:t>
            </a:r>
            <a:r>
              <a:rPr lang="da-DK" sz="3600" dirty="0" smtClean="0"/>
              <a:t> Sea</a:t>
            </a:r>
            <a:endParaRPr lang="da-DK" sz="3600" dirty="0"/>
          </a:p>
        </p:txBody>
      </p:sp>
      <p:sp>
        <p:nvSpPr>
          <p:cNvPr id="5" name="Rectangle 4"/>
          <p:cNvSpPr/>
          <p:nvPr/>
        </p:nvSpPr>
        <p:spPr>
          <a:xfrm>
            <a:off x="152400" y="685800"/>
            <a:ext cx="9715500" cy="2246769"/>
          </a:xfrm>
          <a:prstGeom prst="rect">
            <a:avLst/>
          </a:prstGeom>
        </p:spPr>
        <p:txBody>
          <a:bodyPr wrap="square">
            <a:spAutoFit/>
          </a:bodyPr>
          <a:lstStyle/>
          <a:p>
            <a:r>
              <a:rPr lang="da-DK" sz="2800" dirty="0" err="1" smtClean="0"/>
              <a:t>Annual</a:t>
            </a:r>
            <a:r>
              <a:rPr lang="da-DK" sz="2800" dirty="0" smtClean="0"/>
              <a:t> decisions on </a:t>
            </a:r>
            <a:r>
              <a:rPr lang="da-DK" sz="2800" dirty="0" err="1" smtClean="0"/>
              <a:t>TACs</a:t>
            </a:r>
            <a:r>
              <a:rPr lang="da-DK" sz="2800" dirty="0" smtClean="0"/>
              <a:t> and problems of </a:t>
            </a:r>
            <a:r>
              <a:rPr lang="da-DK" sz="2800" dirty="0" err="1" smtClean="0"/>
              <a:t>quota</a:t>
            </a:r>
            <a:r>
              <a:rPr lang="da-DK" sz="2800" dirty="0" smtClean="0"/>
              <a:t> </a:t>
            </a:r>
            <a:r>
              <a:rPr lang="da-DK" sz="2800" dirty="0" err="1" smtClean="0"/>
              <a:t>underutilization</a:t>
            </a:r>
            <a:r>
              <a:rPr lang="da-DK" sz="2800" dirty="0" smtClean="0"/>
              <a:t> </a:t>
            </a:r>
            <a:r>
              <a:rPr lang="da-DK" sz="2800" dirty="0" smtClean="0"/>
              <a:t>from </a:t>
            </a:r>
            <a:r>
              <a:rPr lang="da-DK" sz="2800" dirty="0" err="1" smtClean="0"/>
              <a:t>choked</a:t>
            </a:r>
            <a:r>
              <a:rPr lang="da-DK" sz="2800" dirty="0" smtClean="0"/>
              <a:t> species. </a:t>
            </a:r>
          </a:p>
          <a:p>
            <a:r>
              <a:rPr lang="da-DK" sz="2800" dirty="0" err="1" smtClean="0"/>
              <a:t>Benefits</a:t>
            </a:r>
            <a:r>
              <a:rPr lang="da-DK" sz="2800" dirty="0" smtClean="0"/>
              <a:t> for </a:t>
            </a:r>
            <a:r>
              <a:rPr lang="da-DK" sz="2800" dirty="0" err="1" smtClean="0"/>
              <a:t>fishing</a:t>
            </a:r>
            <a:r>
              <a:rPr lang="da-DK" sz="2800" dirty="0" smtClean="0"/>
              <a:t> from </a:t>
            </a:r>
            <a:r>
              <a:rPr lang="da-DK" sz="2800" dirty="0" err="1" smtClean="0"/>
              <a:t>displacement</a:t>
            </a:r>
            <a:r>
              <a:rPr lang="da-DK" sz="2800" dirty="0" smtClean="0"/>
              <a:t> </a:t>
            </a:r>
            <a:r>
              <a:rPr lang="da-DK" sz="2800" dirty="0" err="1" smtClean="0"/>
              <a:t>effects</a:t>
            </a:r>
            <a:r>
              <a:rPr lang="da-DK" sz="2800" dirty="0" smtClean="0"/>
              <a:t> and </a:t>
            </a:r>
            <a:r>
              <a:rPr lang="da-DK" sz="2800" dirty="0" err="1" smtClean="0"/>
              <a:t>associated</a:t>
            </a:r>
            <a:r>
              <a:rPr lang="da-DK" sz="2800" dirty="0" smtClean="0"/>
              <a:t> </a:t>
            </a:r>
            <a:r>
              <a:rPr lang="da-DK" sz="2800" dirty="0" err="1" smtClean="0"/>
              <a:t>ecosystem</a:t>
            </a:r>
            <a:r>
              <a:rPr lang="da-DK" sz="2800" dirty="0" smtClean="0"/>
              <a:t> and </a:t>
            </a:r>
            <a:r>
              <a:rPr lang="da-DK" sz="2800" dirty="0" err="1" smtClean="0"/>
              <a:t>fisheries</a:t>
            </a:r>
            <a:r>
              <a:rPr lang="da-DK" sz="2800" dirty="0" smtClean="0"/>
              <a:t> </a:t>
            </a:r>
            <a:r>
              <a:rPr lang="da-DK" sz="2800" dirty="0" err="1" smtClean="0"/>
              <a:t>impacts</a:t>
            </a:r>
            <a:r>
              <a:rPr lang="da-DK" sz="2800" dirty="0" smtClean="0"/>
              <a:t> (habitat </a:t>
            </a:r>
            <a:r>
              <a:rPr lang="da-DK" sz="2800" dirty="0" err="1" smtClean="0"/>
              <a:t>credit</a:t>
            </a:r>
            <a:r>
              <a:rPr lang="da-DK" sz="2800" dirty="0" smtClean="0"/>
              <a:t> system) </a:t>
            </a:r>
          </a:p>
          <a:p>
            <a:r>
              <a:rPr lang="da-DK" sz="2800" dirty="0" smtClean="0"/>
              <a:t>=&gt; </a:t>
            </a:r>
            <a:r>
              <a:rPr lang="da-DK" sz="2800" dirty="0" err="1" smtClean="0"/>
              <a:t>Sizespectra</a:t>
            </a:r>
            <a:r>
              <a:rPr lang="da-DK" sz="2800" dirty="0" smtClean="0"/>
              <a:t> </a:t>
            </a:r>
            <a:r>
              <a:rPr lang="da-DK" sz="2800" dirty="0" err="1" smtClean="0"/>
              <a:t>modelling</a:t>
            </a:r>
            <a:r>
              <a:rPr lang="da-DK" sz="2800" dirty="0" smtClean="0"/>
              <a:t> &amp; </a:t>
            </a:r>
            <a:r>
              <a:rPr lang="da-DK" sz="2800" dirty="0" err="1" smtClean="0"/>
              <a:t>trophic</a:t>
            </a:r>
            <a:r>
              <a:rPr lang="da-DK" sz="2800" dirty="0" smtClean="0"/>
              <a:t> </a:t>
            </a:r>
            <a:r>
              <a:rPr lang="da-DK" sz="2800" dirty="0" err="1" smtClean="0"/>
              <a:t>cascading</a:t>
            </a:r>
            <a:endParaRPr lang="da-DK" sz="28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900" y="2932569"/>
            <a:ext cx="8001000" cy="4818838"/>
          </a:xfrm>
          <a:prstGeom prst="rect">
            <a:avLst/>
          </a:prstGeom>
        </p:spPr>
      </p:pic>
    </p:spTree>
    <p:extLst>
      <p:ext uri="{BB962C8B-B14F-4D97-AF65-F5344CB8AC3E}">
        <p14:creationId xmlns:p14="http://schemas.microsoft.com/office/powerpoint/2010/main" val="35963126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19160</TotalTime>
  <Words>2624</Words>
  <Application>Microsoft Office PowerPoint</Application>
  <PresentationFormat>Custom</PresentationFormat>
  <Paragraphs>156</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ＭＳ Ｐゴシック</vt:lpstr>
      <vt:lpstr>Arial</vt:lpstr>
      <vt:lpstr>Arial (body)</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Francois Bastardie</dc:creator>
  <cp:lastModifiedBy>Francois Bastardie</cp:lastModifiedBy>
  <cp:revision>102</cp:revision>
  <dcterms:created xsi:type="dcterms:W3CDTF">2018-06-29T08:17:29Z</dcterms:created>
  <dcterms:modified xsi:type="dcterms:W3CDTF">2018-07-13T16:19:12Z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2018-06-28T00:00:00Z</vt:filetime>
  </property>
  <property fmtid="{D5CDD505-2E9C-101B-9397-08002B2CF9AE}" pid="3" name="LastSaved">
    <vt:filetime>2018-06-28T00:00:00Z</vt:filetime>
  </property>
</Properties>
</file>