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522" r:id="rId2"/>
    <p:sldId id="534" r:id="rId3"/>
    <p:sldId id="587" r:id="rId4"/>
    <p:sldId id="532" r:id="rId5"/>
    <p:sldId id="576" r:id="rId6"/>
    <p:sldId id="581" r:id="rId7"/>
    <p:sldId id="582" r:id="rId8"/>
    <p:sldId id="586" r:id="rId9"/>
    <p:sldId id="577" r:id="rId10"/>
    <p:sldId id="538" r:id="rId11"/>
    <p:sldId id="580" r:id="rId12"/>
    <p:sldId id="540" r:id="rId13"/>
    <p:sldId id="552" r:id="rId14"/>
    <p:sldId id="570" r:id="rId15"/>
    <p:sldId id="281" r:id="rId16"/>
    <p:sldId id="563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" initials="SN" lastIdx="1" clrIdx="0"/>
  <p:cmAuthor id="1" name="Ward Fis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87F08"/>
    <a:srgbClr val="FFFFCC"/>
    <a:srgbClr val="E506EA"/>
    <a:srgbClr val="0099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0" autoAdjust="0"/>
    <p:restoredTop sz="93130" autoAdjust="0"/>
  </p:normalViewPr>
  <p:slideViewPr>
    <p:cSldViewPr>
      <p:cViewPr varScale="1">
        <p:scale>
          <a:sx n="105" d="100"/>
          <a:sy n="105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259E-C560-034F-81C5-5584F0CF168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7DDA-C04E-2740-87E8-1AF22A43F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9081-30EC-4651-B305-A51E61905A32}" type="datetimeFigureOut">
              <a:rPr lang="en-US" smtClean="0"/>
              <a:pPr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04D3C-B51E-4DC9-ABA3-52C36AE6E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6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ost/SEC/A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resident.ucar.edu/governance/members/universities-representatives" TargetMode="External"/><Relationship Id="rId4" Type="http://schemas.openxmlformats.org/officeDocument/2006/relationships/hyperlink" Target="http://www.raytheon.com/capabilities/products/awips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ost/SEC/A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resident.ucar.edu/governance/members/universities-representatives" TargetMode="External"/><Relationship Id="rId4" Type="http://schemas.openxmlformats.org/officeDocument/2006/relationships/hyperlink" Target="http://www.raytheon.com/capabilities/products/awip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3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4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34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0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FB20D-A9FA-4588-A92C-F73857C616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dirty="0" err="1">
                <a:effectLst/>
                <a:latin typeface="+mn-lt"/>
                <a:ea typeface="+mn-ea"/>
                <a:cs typeface="+mn-cs"/>
                <a:sym typeface="Avenir Roman"/>
              </a:rPr>
              <a:t>Unidata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 AWIPS (formerly AWIPS II) is a meteorological display and analysis package originally developed by the 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  <a:hlinkClick r:id="rId3"/>
              </a:rPr>
              <a:t>National Weather Service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 and 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  <a:hlinkClick r:id="rId4"/>
              </a:rPr>
              <a:t>Raytheon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, repackaged by </a:t>
            </a:r>
            <a:r>
              <a:rPr lang="en-US" sz="2400" b="0" i="0" dirty="0" err="1">
                <a:effectLst/>
                <a:latin typeface="+mn-lt"/>
                <a:ea typeface="+mn-ea"/>
                <a:cs typeface="+mn-cs"/>
                <a:sym typeface="Avenir Roman"/>
              </a:rPr>
              <a:t>Unidata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 to support non-operational use in research and education by 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  <a:hlinkClick r:id="rId5"/>
              </a:rPr>
              <a:t>UCAR member institutions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8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dirty="0" err="1">
                <a:effectLst/>
                <a:latin typeface="+mn-lt"/>
                <a:ea typeface="+mn-ea"/>
                <a:cs typeface="+mn-cs"/>
                <a:sym typeface="Avenir Roman"/>
              </a:rPr>
              <a:t>Unidata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 AWIPS (formerly AWIPS II) is a meteorological display and analysis package originally developed by the 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  <a:hlinkClick r:id="rId3"/>
              </a:rPr>
              <a:t>National Weather Service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 and 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  <a:hlinkClick r:id="rId4"/>
              </a:rPr>
              <a:t>Raytheon</a:t>
            </a:r>
            <a:r>
              <a:rPr lang="en-US" sz="2400" b="0" i="0" dirty="0">
                <a:effectLst/>
                <a:latin typeface="+mn-lt"/>
                <a:ea typeface="+mn-ea"/>
                <a:cs typeface="+mn-cs"/>
                <a:sym typeface="Avenir Roman"/>
              </a:rPr>
              <a:t>, repackaged by </a:t>
            </a:r>
            <a:r>
              <a:rPr lang="en-US" sz="2400" b="0" i="0" dirty="0" err="1">
                <a:effectLst/>
                <a:latin typeface="+mn-lt"/>
                <a:ea typeface="+mn-ea"/>
                <a:cs typeface="+mn-cs"/>
                <a:sym typeface="Avenir Roman"/>
              </a:rPr>
              <a:t>Unidata</a:t>
            </a:r>
            <a:r>
              <a:rPr lang="en-US" sz="2400" b="0" i="0">
                <a:effectLst/>
                <a:latin typeface="+mn-lt"/>
                <a:ea typeface="+mn-ea"/>
                <a:cs typeface="+mn-cs"/>
                <a:sym typeface="Avenir Roman"/>
              </a:rPr>
              <a:t> to support non-operational use in research and education by </a:t>
            </a:r>
            <a:r>
              <a:rPr lang="en-US" sz="2400" b="0" i="0" u="none" strike="noStrike">
                <a:effectLst/>
                <a:latin typeface="+mn-lt"/>
                <a:ea typeface="+mn-ea"/>
                <a:cs typeface="+mn-cs"/>
                <a:sym typeface="Avenir Roman"/>
                <a:hlinkClick r:id="rId5"/>
              </a:rPr>
              <a:t>UCAR member institutions</a:t>
            </a:r>
            <a:r>
              <a:rPr lang="en-US" sz="2400" b="0" i="0">
                <a:effectLst/>
                <a:latin typeface="+mn-lt"/>
                <a:ea typeface="+mn-ea"/>
                <a:cs typeface="+mn-cs"/>
                <a:sym typeface="Avenir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E86AC-C11B-403B-B1FE-F797A1A836B4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B502-43E5-4B3B-9C23-AC18CA90F5B7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032E2-28E7-465F-8341-D84D53E37CEC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34E40-F975-49FC-A1AA-72ED346A157F}" type="datetime1">
              <a:rPr lang="fr-FR" smtClean="0"/>
              <a:pPr/>
              <a:t>20/07/2018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2460E-1D71-4537-AAA6-37FE75CAB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68037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78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DDF1D-ABC1-44F5-89E1-8C4A89C3BB49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3317B-FB77-4B26-B673-4F3929C22D38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4E647-7144-4533-9C73-D81BD9AC787F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8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65444-1AD6-4059-9751-E595AEC12750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32E02-DDC8-4E76-9224-4D75795720B0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6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346FF-6AD7-46A5-AA5E-763098ADCC0E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E803B-0524-4918-9A99-507068E24EE9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A4AD8-6C50-40CC-9295-C8C58C2CD70B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8AF6F9-9CCE-4B45-B631-0E7D22F6F171}" type="datetime1">
              <a:rPr lang="fr-FR" smtClean="0"/>
              <a:pPr>
                <a:defRPr/>
              </a:pPr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33" descr="Transparent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4.tiff"/><Relationship Id="rId4" Type="http://schemas.openxmlformats.org/officeDocument/2006/relationships/image" Target="../media/image18.png"/><Relationship Id="rId9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nabling a new Paradigm to Address Big Data and Open Science Challenges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3696"/>
            </a:lvl1pPr>
          </a:lstStyle>
          <a:p>
            <a:r>
              <a:rPr lang="en-US" sz="4000" b="1" dirty="0">
                <a:solidFill>
                  <a:schemeClr val="tx2"/>
                </a:solidFill>
              </a:rPr>
              <a:t> A Cloud-based Science Gateway for the Geoscience Community</a:t>
            </a:r>
          </a:p>
        </p:txBody>
      </p:sp>
      <p:sp>
        <p:nvSpPr>
          <p:cNvPr id="101" name="Mohan Ramamurthy…"/>
          <p:cNvSpPr>
            <a:spLocks noGrp="1"/>
          </p:cNvSpPr>
          <p:nvPr>
            <p:ph type="subTitle" sz="half" idx="1"/>
          </p:nvPr>
        </p:nvSpPr>
        <p:spPr>
          <a:xfrm>
            <a:off x="0" y="2743200"/>
            <a:ext cx="89916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200"/>
            </a:pPr>
            <a:endParaRPr lang="en-US" dirty="0">
              <a:solidFill>
                <a:schemeClr val="tx2"/>
              </a:solidFill>
            </a:endParaRPr>
          </a:p>
          <a:p>
            <a:pPr>
              <a:defRPr sz="2200"/>
            </a:pPr>
            <a:r>
              <a:rPr sz="3500" dirty="0">
                <a:solidFill>
                  <a:schemeClr val="tx2"/>
                </a:solidFill>
              </a:rPr>
              <a:t>Mohan Ramamurthy</a:t>
            </a:r>
            <a:endParaRPr lang="en-US" sz="3500" dirty="0">
              <a:solidFill>
                <a:schemeClr val="tx2"/>
              </a:solidFill>
            </a:endParaRPr>
          </a:p>
          <a:p>
            <a:pPr>
              <a:defRPr sz="2200"/>
            </a:pPr>
            <a:endParaRPr lang="en-US" sz="3500" dirty="0">
              <a:solidFill>
                <a:schemeClr val="tx2"/>
              </a:solidFill>
            </a:endParaRPr>
          </a:p>
          <a:p>
            <a:pPr>
              <a:defRPr sz="2200"/>
            </a:pPr>
            <a:r>
              <a:rPr lang="en-US" sz="3500" dirty="0">
                <a:solidFill>
                  <a:schemeClr val="tx2"/>
                </a:solidFill>
              </a:rPr>
              <a:t>20 July 2018</a:t>
            </a:r>
          </a:p>
          <a:p>
            <a:pPr>
              <a:defRPr sz="2200"/>
            </a:pPr>
            <a:r>
              <a:rPr lang="en-US" sz="3500" dirty="0">
                <a:solidFill>
                  <a:schemeClr val="tx2"/>
                </a:solidFill>
              </a:rPr>
              <a:t>2018 ESIP Federation Summer Meeting</a:t>
            </a:r>
          </a:p>
          <a:p>
            <a:pPr>
              <a:defRPr sz="2200"/>
            </a:pPr>
            <a:r>
              <a:rPr lang="en-US" sz="3500" dirty="0">
                <a:solidFill>
                  <a:schemeClr val="tx2"/>
                </a:solidFill>
              </a:rPr>
              <a:t>Tucson, AZ</a:t>
            </a:r>
          </a:p>
        </p:txBody>
      </p:sp>
    </p:spTree>
    <p:extLst>
      <p:ext uri="{BB962C8B-B14F-4D97-AF65-F5344CB8AC3E}">
        <p14:creationId xmlns:p14="http://schemas.microsoft.com/office/powerpoint/2010/main" val="864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163"/>
    </mc:Choice>
    <mc:Fallback xmlns="">
      <p:transition advTm="221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WIPS Data Servers in the Cloud"/>
          <p:cNvSpPr>
            <a:spLocks noGrp="1"/>
          </p:cNvSpPr>
          <p:nvPr>
            <p:ph type="title"/>
          </p:nvPr>
        </p:nvSpPr>
        <p:spPr>
          <a:xfrm>
            <a:off x="533400" y="150291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Use of AWIPS Data Server in the Cloud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22" name="TextBox 1"/>
          <p:cNvSpPr/>
          <p:nvPr/>
        </p:nvSpPr>
        <p:spPr>
          <a:xfrm>
            <a:off x="457200" y="5302227"/>
            <a:ext cx="88392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Over 40 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universities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are using 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Unidata’s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dirty="0">
                <a:solidFill>
                  <a:schemeClr val="accent2">
                    <a:lumMod val="75000"/>
                  </a:schemeClr>
                </a:solidFill>
              </a:rPr>
              <a:t>-hosted EDEX.	</a:t>
            </a:r>
            <a:endParaRPr dirty="0">
              <a:solidFill>
                <a:schemeClr val="accent2">
                  <a:lumMod val="75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1627232"/>
            <a:ext cx="4953000" cy="33748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22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173"/>
    </mc:Choice>
    <mc:Fallback xmlns="">
      <p:transition advTm="121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loudIDV"/>
          <p:cNvSpPr>
            <a:spLocks noGrp="1"/>
          </p:cNvSpPr>
          <p:nvPr>
            <p:ph type="title"/>
          </p:nvPr>
        </p:nvSpPr>
        <p:spPr>
          <a:xfrm>
            <a:off x="457200" y="-14652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b="1" dirty="0" err="1">
                <a:solidFill>
                  <a:schemeClr val="tx2"/>
                </a:solidFill>
              </a:rPr>
              <a:t>CloudIDV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8572" y="990600"/>
            <a:ext cx="6108372" cy="42758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265957" y="1143000"/>
            <a:ext cx="1371600" cy="360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5680544"/>
            <a:ext cx="838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87F08"/>
                </a:solidFill>
                <a:sym typeface="Trebuchet MS"/>
              </a:rPr>
              <a:t>Unidata is currently working with a small group of early adopters to work out the details.</a:t>
            </a:r>
            <a:endParaRPr lang="en-US" altLang="en-US" sz="2800" dirty="0">
              <a:solidFill>
                <a:srgbClr val="087F0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076351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 need to download, install, and keep updating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IDV can be co-located with data, reducing data movement.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 longer limited by desktop/laptop memory and network bandwidth.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991" y="467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72443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mote Data Analysis &amp; Visualization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>
                <a:solidFill>
                  <a:schemeClr val="tx2"/>
                </a:solidFill>
              </a:rPr>
              <a:t>Remote Data Analysis &amp; Visualization</a:t>
            </a:r>
          </a:p>
        </p:txBody>
      </p:sp>
      <p:sp>
        <p:nvSpPr>
          <p:cNvPr id="141" name="In addition to enabling cloud-hosted data access, Unidata is leveraging cloud technologies to enable data proximate analysis and visualization capabilities.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6193" indent="-226193" defTabSz="859536">
              <a:spcBef>
                <a:spcPts val="400"/>
              </a:spcBef>
              <a:buFontTx/>
              <a:defRPr sz="2256"/>
            </a:pPr>
            <a:r>
              <a:rPr sz="2400" dirty="0"/>
              <a:t>Unidata is</a:t>
            </a:r>
            <a:r>
              <a:rPr lang="en-US" sz="2400" dirty="0"/>
              <a:t> also</a:t>
            </a:r>
            <a:r>
              <a:rPr sz="2400" dirty="0"/>
              <a:t> leveraging </a:t>
            </a:r>
            <a:r>
              <a:rPr lang="en-US" sz="2400" dirty="0"/>
              <a:t>other </a:t>
            </a:r>
            <a:r>
              <a:rPr sz="2400" dirty="0"/>
              <a:t>cloud technologies to enable data proximate analysis and visualization capabilities.</a:t>
            </a:r>
            <a:endParaRPr lang="en-US" sz="2400" dirty="0"/>
          </a:p>
          <a:p>
            <a:pPr marL="226193" indent="-226193" defTabSz="859536">
              <a:spcBef>
                <a:spcPts val="400"/>
              </a:spcBef>
              <a:buFontTx/>
              <a:defRPr sz="2256"/>
            </a:pPr>
            <a:endParaRPr sz="2400" dirty="0"/>
          </a:p>
          <a:p>
            <a:pPr marL="226193" indent="-226193" defTabSz="859536">
              <a:spcBef>
                <a:spcPts val="400"/>
              </a:spcBef>
              <a:buFontTx/>
              <a:defRPr sz="2256"/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Specifically, Unidata is integrating the capabilities of THREDDS Data Server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Jupyter Notebook platform, Siphon Python data access tool, and MetPy/CartoPy/Matplotlib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/xarray 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and GEMPAK analysis and visualization applications.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A0DB4-8629-5542-9130-4FC36A6E3D8D}"/>
              </a:ext>
            </a:extLst>
          </p:cNvPr>
          <p:cNvGrpSpPr/>
          <p:nvPr/>
        </p:nvGrpSpPr>
        <p:grpSpPr>
          <a:xfrm>
            <a:off x="304800" y="5012434"/>
            <a:ext cx="8583460" cy="1497071"/>
            <a:chOff x="304800" y="5012434"/>
            <a:chExt cx="8583460" cy="1497071"/>
          </a:xfrm>
        </p:grpSpPr>
        <p:grpSp>
          <p:nvGrpSpPr>
            <p:cNvPr id="146" name="Group"/>
            <p:cNvGrpSpPr/>
            <p:nvPr/>
          </p:nvGrpSpPr>
          <p:grpSpPr>
            <a:xfrm>
              <a:off x="304800" y="5077334"/>
              <a:ext cx="4717685" cy="1387635"/>
              <a:chOff x="-162483" y="-8099"/>
              <a:chExt cx="4717684" cy="1387634"/>
            </a:xfrm>
          </p:grpSpPr>
          <p:pic>
            <p:nvPicPr>
              <p:cNvPr id="142" name="Picture 8" descr="Picture 8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040958" y="-8099"/>
                <a:ext cx="1514243" cy="13876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3" name="Picture 9" descr="Picture 9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62483" y="46899"/>
                <a:ext cx="1277642" cy="12776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2485" y="5032799"/>
              <a:ext cx="1476706" cy="147670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217BFA-AFE9-004D-8979-3DF041ACD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3360" y="5143720"/>
              <a:ext cx="2374900" cy="10414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FB56CF-D7E0-784A-A7DC-1FAD5B26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2156" y="5012434"/>
              <a:ext cx="1855436" cy="1403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8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DS+Siphon+Python Plotting"/>
          <p:cNvSpPr>
            <a:spLocks noGrp="1"/>
          </p:cNvSpPr>
          <p:nvPr>
            <p:ph type="title"/>
          </p:nvPr>
        </p:nvSpPr>
        <p:spPr>
          <a:xfrm>
            <a:off x="-114957" y="-16169"/>
            <a:ext cx="8986105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Geospatial Analysis&amp; Visualization </a:t>
            </a:r>
            <a:r>
              <a:rPr lang="en-US" b="1" dirty="0" err="1">
                <a:solidFill>
                  <a:schemeClr val="tx2"/>
                </a:solidFill>
              </a:rPr>
              <a:t>Jupyter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Notebooks:</a:t>
            </a:r>
            <a:r>
              <a:rPr b="1" dirty="0" err="1">
                <a:solidFill>
                  <a:schemeClr val="tx2"/>
                </a:solidFill>
              </a:rPr>
              <a:t>TDS+Siphon+</a:t>
            </a:r>
            <a:r>
              <a:rPr lang="en-US" b="1" dirty="0" err="1">
                <a:solidFill>
                  <a:schemeClr val="tx2"/>
                </a:solidFill>
              </a:rPr>
              <a:t>MetPy</a:t>
            </a:r>
            <a:endParaRPr b="1" dirty="0">
              <a:solidFill>
                <a:schemeClr val="tx2"/>
              </a:solidFill>
            </a:endParaRPr>
          </a:p>
        </p:txBody>
      </p:sp>
      <p:grpSp>
        <p:nvGrpSpPr>
          <p:cNvPr id="155" name="Group"/>
          <p:cNvGrpSpPr/>
          <p:nvPr/>
        </p:nvGrpSpPr>
        <p:grpSpPr>
          <a:xfrm>
            <a:off x="0" y="1219200"/>
            <a:ext cx="8146765" cy="4800600"/>
            <a:chOff x="0" y="0"/>
            <a:chExt cx="7414810" cy="4392703"/>
          </a:xfrm>
        </p:grpSpPr>
        <p:pic>
          <p:nvPicPr>
            <p:cNvPr id="149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6511009" cy="14378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Rectangle 5"/>
            <p:cNvSpPr/>
            <p:nvPr/>
          </p:nvSpPr>
          <p:spPr>
            <a:xfrm>
              <a:off x="102993" y="1450871"/>
              <a:ext cx="6589374" cy="278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Using Siphon to query the NetCDF Subset Service and plotting it to a map</a:t>
              </a:r>
            </a:p>
          </p:txBody>
        </p:sp>
        <p:pic>
          <p:nvPicPr>
            <p:cNvPr id="151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84741" y="3197555"/>
              <a:ext cx="1772721" cy="11951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icture 7" descr="Picture 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3899" y="1813589"/>
              <a:ext cx="6448318" cy="886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9" descr="Picture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29623" y="3054853"/>
              <a:ext cx="1485187" cy="13160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icture 10" descr="Picture 10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3899" y="3058811"/>
              <a:ext cx="1333892" cy="1333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955" y="4648200"/>
            <a:ext cx="1129445" cy="1314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611" y="4648200"/>
            <a:ext cx="1158189" cy="1347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4265" y="120382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ainerizing Applications"/>
          <p:cNvSpPr>
            <a:spLocks noGrp="1"/>
          </p:cNvSpPr>
          <p:nvPr>
            <p:ph type="title"/>
          </p:nvPr>
        </p:nvSpPr>
        <p:spPr>
          <a:xfrm>
            <a:off x="419100" y="-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tx2"/>
                </a:solidFill>
              </a:rPr>
              <a:t>Containerizing Applications</a:t>
            </a:r>
          </a:p>
        </p:txBody>
      </p:sp>
      <p:sp>
        <p:nvSpPr>
          <p:cNvPr id="126" name="We have created Docker container images for several Unidata applications, including the Integrated Data Viewer (IDV), THREDDS Data Server, Local Data Manager (LDM), and many Python tools.…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9154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0526" indent="-200526">
              <a:spcBef>
                <a:spcPts val="400"/>
              </a:spcBef>
              <a:buFontTx/>
              <a:defRPr sz="2000"/>
            </a:pPr>
            <a:r>
              <a:rPr sz="2800" dirty="0"/>
              <a:t>We have created</a:t>
            </a:r>
            <a:r>
              <a:rPr sz="2800" b="1" dirty="0"/>
              <a:t> Docker container image</a:t>
            </a:r>
            <a:r>
              <a:rPr sz="2800" dirty="0"/>
              <a:t>s for several Unidata applications, including the </a:t>
            </a:r>
            <a:r>
              <a:rPr sz="2800" b="1" dirty="0"/>
              <a:t>Integrated Data Viewer (IDV)</a:t>
            </a:r>
            <a:r>
              <a:rPr sz="2800" dirty="0"/>
              <a:t>, </a:t>
            </a:r>
            <a:r>
              <a:rPr sz="2800" b="1" dirty="0"/>
              <a:t>THREDDS</a:t>
            </a:r>
            <a:r>
              <a:rPr sz="2800" dirty="0"/>
              <a:t> </a:t>
            </a:r>
            <a:r>
              <a:rPr sz="2800" b="1" dirty="0"/>
              <a:t>Data Server</a:t>
            </a:r>
            <a:r>
              <a:rPr sz="2800" dirty="0"/>
              <a:t>,</a:t>
            </a:r>
            <a:r>
              <a:rPr sz="2800" b="1" dirty="0"/>
              <a:t> Local Data Manager (LDM)</a:t>
            </a:r>
            <a:r>
              <a:rPr sz="2800" dirty="0"/>
              <a:t>, and many </a:t>
            </a:r>
            <a:r>
              <a:rPr sz="2800" b="1" dirty="0"/>
              <a:t>Python tools</a:t>
            </a:r>
            <a:r>
              <a:rPr sz="2800" dirty="0"/>
              <a:t>.</a:t>
            </a:r>
          </a:p>
          <a:p>
            <a:pPr marL="200526" indent="-200526">
              <a:spcBef>
                <a:spcPts val="400"/>
              </a:spcBef>
              <a:buFontTx/>
              <a:defRPr sz="2000"/>
            </a:pP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We have been deploying these applications in our 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</a:rPr>
              <a:t>own cloud instances 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and also making them available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on GitHub 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as downloadable software to our users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0" y="609600"/>
            <a:ext cx="3505200" cy="11875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We have created Docker container images for several Unidata applications, including the Integrated Data Viewer (IDV), THREDDS Data Server, Local Data Manager (LDM), and many Python tools.…">
            <a:extLst>
              <a:ext uri="{FF2B5EF4-FFF2-40B4-BE49-F238E27FC236}">
                <a16:creationId xmlns:a16="http://schemas.microsoft.com/office/drawing/2014/main" id="{0D5FD728-0F2C-3449-A311-788F2B41E901}"/>
              </a:ext>
            </a:extLst>
          </p:cNvPr>
          <p:cNvSpPr txBox="1">
            <a:spLocks/>
          </p:cNvSpPr>
          <p:nvPr/>
        </p:nvSpPr>
        <p:spPr>
          <a:xfrm>
            <a:off x="76200" y="5594281"/>
            <a:ext cx="89154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400"/>
              </a:spcBef>
              <a:spcAft>
                <a:spcPts val="0"/>
              </a:spcAft>
              <a:buNone/>
              <a:defRPr sz="2000"/>
            </a:pPr>
            <a:r>
              <a:rPr lang="en-US" sz="2800" dirty="0"/>
              <a:t>The use of Container Applications and </a:t>
            </a:r>
            <a:r>
              <a:rPr lang="en-US" sz="2800" dirty="0" err="1"/>
              <a:t>Jupyter</a:t>
            </a:r>
            <a:r>
              <a:rPr lang="en-US" sz="2800" dirty="0"/>
              <a:t> Notebooks is practical way to advance Reproducibility in Science</a:t>
            </a:r>
          </a:p>
        </p:txBody>
      </p:sp>
    </p:spTree>
    <p:extLst>
      <p:ext uri="{BB962C8B-B14F-4D97-AF65-F5344CB8AC3E}">
        <p14:creationId xmlns:p14="http://schemas.microsoft.com/office/powerpoint/2010/main" val="190462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-76200" y="-381000"/>
            <a:ext cx="9296400" cy="16865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3200" b="1" dirty="0">
                <a:solidFill>
                  <a:schemeClr val="tx2"/>
                </a:solidFill>
              </a:rPr>
              <a:t>Framework of the Future: </a:t>
            </a:r>
            <a:br>
              <a:rPr lang="en" sz="3200" b="1" dirty="0">
                <a:solidFill>
                  <a:schemeClr val="tx2"/>
                </a:solidFill>
              </a:rPr>
            </a:br>
            <a:r>
              <a:rPr lang="en" sz="3200" b="1" dirty="0">
                <a:solidFill>
                  <a:schemeClr val="tx2"/>
                </a:solidFill>
              </a:rPr>
              <a:t>HPC+scalable, data-proximate computing in the Cloud</a:t>
            </a:r>
            <a:endParaRPr sz="3200" b="1" dirty="0">
              <a:solidFill>
                <a:schemeClr val="tx2"/>
              </a:solidFill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l="28510" b="13472"/>
          <a:stretch/>
        </p:blipFill>
        <p:spPr>
          <a:xfrm>
            <a:off x="1255500" y="2649375"/>
            <a:ext cx="1844600" cy="15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2644" y="2284350"/>
            <a:ext cx="2344607" cy="15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1025" y="4935751"/>
            <a:ext cx="1968026" cy="13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1661350" y="2284350"/>
            <a:ext cx="10329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HPC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4809675" y="1919850"/>
            <a:ext cx="10329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Cloud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434700" y="4015563"/>
            <a:ext cx="10329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Modeler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6543846" y="1601487"/>
            <a:ext cx="2600154" cy="241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LDM, TDS, ADDE</a:t>
            </a:r>
            <a:b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Globus</a:t>
            </a:r>
            <a:b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</a:t>
            </a:r>
            <a:r>
              <a:rPr lang="en" dirty="0" err="1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JupyterHub</a:t>
            </a:r>
            <a:b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Kubernetes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</a:t>
            </a:r>
            <a:r>
              <a:rPr lang="en" dirty="0" err="1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Dask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</a:t>
            </a:r>
            <a:r>
              <a:rPr lang="en" dirty="0" err="1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Xarray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Zarr</a:t>
            </a: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, HSDS,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Cloud IDV, AWIPS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0" y="2649375"/>
            <a:ext cx="154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InfiniBand</a:t>
            </a:r>
            <a:b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Globus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CPUs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WRF</a:t>
            </a:r>
            <a:b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9" name="Shape 3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4460" y="4428664"/>
            <a:ext cx="1968024" cy="13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6841025" y="4571875"/>
            <a:ext cx="21228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Scientist, Student, ...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2518500" y="5221800"/>
            <a:ext cx="154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* </a:t>
            </a: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Browser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4596750" y="3842101"/>
            <a:ext cx="222750" cy="556875"/>
          </a:xfrm>
          <a:custGeom>
            <a:avLst/>
            <a:gdLst/>
            <a:ahLst/>
            <a:cxnLst/>
            <a:rect l="0" t="0" r="0" b="0"/>
            <a:pathLst>
              <a:path w="8910" h="22275" extrusionOk="0">
                <a:moveTo>
                  <a:pt x="0" y="22275"/>
                </a:moveTo>
                <a:cubicBezTo>
                  <a:pt x="1485" y="18563"/>
                  <a:pt x="7425" y="3713"/>
                  <a:pt x="89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/>
          <p:nvPr/>
        </p:nvSpPr>
        <p:spPr>
          <a:xfrm>
            <a:off x="5751000" y="3842100"/>
            <a:ext cx="1093500" cy="891000"/>
          </a:xfrm>
          <a:custGeom>
            <a:avLst/>
            <a:gdLst/>
            <a:ahLst/>
            <a:cxnLst/>
            <a:rect l="0" t="0" r="0" b="0"/>
            <a:pathLst>
              <a:path w="43740" h="35640" extrusionOk="0">
                <a:moveTo>
                  <a:pt x="0" y="0"/>
                </a:moveTo>
                <a:cubicBezTo>
                  <a:pt x="2498" y="3848"/>
                  <a:pt x="7695" y="17145"/>
                  <a:pt x="14985" y="23085"/>
                </a:cubicBezTo>
                <a:cubicBezTo>
                  <a:pt x="22275" y="29025"/>
                  <a:pt x="38948" y="33548"/>
                  <a:pt x="43740" y="3564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/>
          <p:nvPr/>
        </p:nvSpPr>
        <p:spPr>
          <a:xfrm>
            <a:off x="3128626" y="3264975"/>
            <a:ext cx="880875" cy="81000"/>
          </a:xfrm>
          <a:custGeom>
            <a:avLst/>
            <a:gdLst/>
            <a:ahLst/>
            <a:cxnLst/>
            <a:rect l="0" t="0" r="0" b="0"/>
            <a:pathLst>
              <a:path w="35235" h="3240" extrusionOk="0">
                <a:moveTo>
                  <a:pt x="0" y="3240"/>
                </a:moveTo>
                <a:cubicBezTo>
                  <a:pt x="5873" y="2700"/>
                  <a:pt x="29363" y="540"/>
                  <a:pt x="35235" y="0"/>
                </a:cubicBezTo>
              </a:path>
            </a:pathLst>
          </a:cu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/>
          <p:nvPr/>
        </p:nvSpPr>
        <p:spPr>
          <a:xfrm>
            <a:off x="5715000" y="5231825"/>
            <a:ext cx="15483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2"/>
                </a:solidFill>
                <a:latin typeface="Roboto Slab"/>
                <a:ea typeface="Roboto Slab"/>
                <a:cs typeface="Roboto Slab"/>
                <a:sym typeface="Roboto Slab"/>
              </a:rPr>
              <a:t>* Browser</a:t>
            </a:r>
            <a:endParaRPr dirty="0">
              <a:solidFill>
                <a:schemeClr val="tx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6" name="Shape 316"/>
          <p:cNvSpPr/>
          <p:nvPr/>
        </p:nvSpPr>
        <p:spPr>
          <a:xfrm flipH="1">
            <a:off x="2694261" y="4208626"/>
            <a:ext cx="880865" cy="738917"/>
          </a:xfrm>
          <a:custGeom>
            <a:avLst/>
            <a:gdLst/>
            <a:ahLst/>
            <a:cxnLst/>
            <a:rect l="0" t="0" r="0" b="0"/>
            <a:pathLst>
              <a:path w="8910" h="22275" extrusionOk="0">
                <a:moveTo>
                  <a:pt x="0" y="22275"/>
                </a:moveTo>
                <a:cubicBezTo>
                  <a:pt x="1485" y="18563"/>
                  <a:pt x="7425" y="3713"/>
                  <a:pt x="89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AEBB6-7498-4E49-98A6-2EBE9BBE8DAB}"/>
              </a:ext>
            </a:extLst>
          </p:cNvPr>
          <p:cNvSpPr txBox="1"/>
          <p:nvPr/>
        </p:nvSpPr>
        <p:spPr>
          <a:xfrm>
            <a:off x="7438089" y="6491947"/>
            <a:ext cx="160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Signell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4288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ank Yo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Acknowledgement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74" name="Unidata is one of the University Corporation for Atmospheric Research (UCAR)'s Community Programs (UCP), and is funded primarily by the National Science Foundation (Grant NSF-1344155)."/>
          <p:cNvSpPr/>
          <p:nvPr/>
        </p:nvSpPr>
        <p:spPr>
          <a:xfrm>
            <a:off x="838200" y="1612900"/>
            <a:ext cx="7696200" cy="26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429768">
              <a:spcBef>
                <a:spcPts val="100"/>
              </a:spcBef>
              <a:defRPr sz="3008">
                <a:solidFill>
                  <a:srgbClr val="808080"/>
                </a:solidFill>
              </a:defRPr>
            </a:lvl1pPr>
          </a:lstStyle>
          <a:p>
            <a:r>
              <a:rPr dirty="0">
                <a:solidFill>
                  <a:schemeClr val="tx2"/>
                </a:solidFill>
              </a:rPr>
              <a:t>Unidata is one of the University Corporation for Atmospheric Research (UCAR)'s Community Programs (UCP), and is funded primarily by the National Science Foundation (Grant NSF-1344155).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173" y="4495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als"/>
          <p:cNvSpPr>
            <a:spLocks noGrp="1"/>
          </p:cNvSpPr>
          <p:nvPr>
            <p:ph type="title"/>
          </p:nvPr>
        </p:nvSpPr>
        <p:spPr>
          <a:xfrm>
            <a:off x="461158" y="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Unidata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774" y="3238500"/>
            <a:ext cx="8229600" cy="3543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000" dirty="0">
                <a:solidFill>
                  <a:srgbClr val="0070C0"/>
                </a:solidFill>
              </a:rPr>
              <a:t>Acquire and provide </a:t>
            </a:r>
            <a:r>
              <a:rPr lang="en-US" sz="3000" b="1" dirty="0">
                <a:solidFill>
                  <a:srgbClr val="0070C0"/>
                </a:solidFill>
              </a:rPr>
              <a:t>meteorological data </a:t>
            </a:r>
            <a:r>
              <a:rPr lang="en-US" sz="3000" dirty="0">
                <a:solidFill>
                  <a:srgbClr val="0070C0"/>
                </a:solidFill>
              </a:rPr>
              <a:t>to the community;</a:t>
            </a:r>
          </a:p>
          <a:p>
            <a:pPr fontAlgn="auto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</a:rPr>
              <a:t>Develop and provide </a:t>
            </a:r>
            <a:r>
              <a:rPr lang="en-US" sz="3000" b="1" dirty="0">
                <a:solidFill>
                  <a:srgbClr val="C00000"/>
                </a:solidFill>
              </a:rPr>
              <a:t>software</a:t>
            </a:r>
            <a:r>
              <a:rPr lang="en-US" sz="3000" dirty="0">
                <a:solidFill>
                  <a:srgbClr val="C00000"/>
                </a:solidFill>
              </a:rPr>
              <a:t> for accessing, managing, analyzing, visualizing geoscience data (e.g., NetCDF, THREDDS Data Server, LDM, IDV,…)</a:t>
            </a:r>
          </a:p>
          <a:p>
            <a:pPr fontAlgn="auto">
              <a:spcAft>
                <a:spcPts val="0"/>
              </a:spcAft>
            </a:pPr>
            <a:r>
              <a:rPr lang="en-US" sz="3000" dirty="0">
                <a:solidFill>
                  <a:srgbClr val="006600"/>
                </a:solidFill>
              </a:rPr>
              <a:t>Provide </a:t>
            </a:r>
            <a:r>
              <a:rPr lang="en-US" sz="3000" b="1" dirty="0">
                <a:solidFill>
                  <a:srgbClr val="006600"/>
                </a:solidFill>
              </a:rPr>
              <a:t>support and training </a:t>
            </a:r>
            <a:r>
              <a:rPr lang="en-US" sz="3000" dirty="0">
                <a:solidFill>
                  <a:srgbClr val="006600"/>
                </a:solidFill>
              </a:rPr>
              <a:t>on our software and data systems.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403036-337E-CD42-962C-D9292BC00D06}"/>
              </a:ext>
            </a:extLst>
          </p:cNvPr>
          <p:cNvSpPr txBox="1">
            <a:spLocks/>
          </p:cNvSpPr>
          <p:nvPr/>
        </p:nvSpPr>
        <p:spPr>
          <a:xfrm>
            <a:off x="445917" y="1028700"/>
            <a:ext cx="82296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</a:rPr>
              <a:t>A cyberinfrastructure facility for the atmospheric and related sciences.</a:t>
            </a:r>
          </a:p>
          <a:p>
            <a:pPr fontAlgn="auto">
              <a:spcAft>
                <a:spcPts val="0"/>
              </a:spcAft>
            </a:pPr>
            <a:r>
              <a:rPr lang="en-US" sz="3000" dirty="0">
                <a:solidFill>
                  <a:schemeClr val="tx2"/>
                </a:solidFill>
              </a:rPr>
              <a:t>We are funded by the U. S.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15921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881"/>
    </mc:Choice>
    <mc:Fallback xmlns="">
      <p:transition advTm="208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28B7-8611-2545-8BA4-5D096A6C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Science Gateway Attributes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D7524-DC11-3C44-860B-D484396C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08B8C-7085-CC42-B7D8-7993E8FE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84" y="1436370"/>
            <a:ext cx="6083300" cy="488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D55C8-233B-1942-9522-31A52D21B317}"/>
              </a:ext>
            </a:extLst>
          </p:cNvPr>
          <p:cNvSpPr txBox="1"/>
          <p:nvPr/>
        </p:nvSpPr>
        <p:spPr>
          <a:xfrm>
            <a:off x="6172200" y="653891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Pierce et al.,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726C0-2E4B-2C41-BCA8-69B299D466A3}"/>
              </a:ext>
            </a:extLst>
          </p:cNvPr>
          <p:cNvSpPr txBox="1"/>
          <p:nvPr/>
        </p:nvSpPr>
        <p:spPr>
          <a:xfrm>
            <a:off x="5295900" y="5029200"/>
            <a:ext cx="1752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Data, Tools, Services, API</a:t>
            </a:r>
          </a:p>
        </p:txBody>
      </p:sp>
    </p:spTree>
    <p:extLst>
      <p:ext uri="{BB962C8B-B14F-4D97-AF65-F5344CB8AC3E}">
        <p14:creationId xmlns:p14="http://schemas.microsoft.com/office/powerpoint/2010/main" val="173433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otivation for Cloud Computing &amp; Virtualization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Motivation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09" name="Data volumes are getting to be too large to bring all of the data to your local environment.…"/>
          <p:cNvSpPr/>
          <p:nvPr/>
        </p:nvSpPr>
        <p:spPr>
          <a:xfrm>
            <a:off x="6928" y="924791"/>
            <a:ext cx="9143999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65760" indent="-360947">
              <a:spcBef>
                <a:spcPts val="1800"/>
              </a:spcBef>
              <a:buSzPct val="100000"/>
              <a:buChar char="•"/>
              <a:defRPr sz="22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b="1" dirty="0">
                <a:solidFill>
                  <a:schemeClr val="tx2"/>
                </a:solidFill>
              </a:rPr>
              <a:t>Data volumes</a:t>
            </a:r>
            <a:r>
              <a:rPr sz="2800" dirty="0">
                <a:solidFill>
                  <a:schemeClr val="tx2"/>
                </a:solidFill>
              </a:rPr>
              <a:t> are getting to be </a:t>
            </a:r>
            <a:r>
              <a:rPr sz="2800" b="1" dirty="0">
                <a:solidFill>
                  <a:schemeClr val="tx2"/>
                </a:solidFill>
              </a:rPr>
              <a:t>too large</a:t>
            </a:r>
            <a:r>
              <a:rPr sz="2800" dirty="0">
                <a:solidFill>
                  <a:schemeClr val="tx2"/>
                </a:solidFill>
              </a:rPr>
              <a:t> to bring all of the data to your </a:t>
            </a:r>
            <a:r>
              <a:rPr sz="2800" b="1" dirty="0">
                <a:solidFill>
                  <a:schemeClr val="tx2"/>
                </a:solidFill>
              </a:rPr>
              <a:t>local environment</a:t>
            </a:r>
            <a:r>
              <a:rPr sz="2800" dirty="0">
                <a:solidFill>
                  <a:schemeClr val="tx2"/>
                </a:solidFill>
              </a:rPr>
              <a:t>.</a:t>
            </a:r>
          </a:p>
          <a:p>
            <a:pPr marL="365760" indent="-360947">
              <a:spcBef>
                <a:spcPts val="1800"/>
              </a:spcBef>
              <a:buSzPct val="100000"/>
              <a:buChar char="•"/>
              <a:defRPr sz="22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Need to keep data close to the point of dissemination and provide the requisite tools and services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 create a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workspace 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in the cloud.</a:t>
            </a:r>
          </a:p>
          <a:p>
            <a:pPr marL="365760" indent="-360947">
              <a:spcBef>
                <a:spcPts val="1800"/>
              </a:spcBef>
              <a:buSzPct val="100000"/>
              <a:buChar char="•"/>
              <a:defRPr sz="22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800" b="1" dirty="0">
                <a:solidFill>
                  <a:srgbClr val="006600"/>
                </a:solidFill>
              </a:rPr>
              <a:t>We need to move from</a:t>
            </a:r>
            <a:r>
              <a:rPr lang="en-US" sz="2800" dirty="0">
                <a:solidFill>
                  <a:srgbClr val="006600"/>
                </a:solidFill>
              </a:rPr>
              <a:t> “bringing the data to the scientist” </a:t>
            </a:r>
            <a:r>
              <a:rPr lang="en-US" sz="2800" b="1" dirty="0">
                <a:solidFill>
                  <a:srgbClr val="006600"/>
                </a:solidFill>
              </a:rPr>
              <a:t>to</a:t>
            </a:r>
            <a:r>
              <a:rPr lang="en-US" sz="2800" dirty="0">
                <a:solidFill>
                  <a:srgbClr val="006600"/>
                </a:solidFill>
              </a:rPr>
              <a:t> “bringing the science to the data”.</a:t>
            </a:r>
          </a:p>
          <a:p>
            <a:pPr marL="365760" indent="-360947">
              <a:spcBef>
                <a:spcPts val="1800"/>
              </a:spcBef>
              <a:buSzPct val="100000"/>
              <a:buChar char="•"/>
              <a:defRPr sz="2200" b="1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dirty="0">
                <a:solidFill>
                  <a:srgbClr val="C00000"/>
                </a:solidFill>
              </a:rPr>
              <a:t>We would like to exploit the </a:t>
            </a:r>
            <a:r>
              <a:rPr lang="en-US" sz="2800" dirty="0">
                <a:solidFill>
                  <a:srgbClr val="C00000"/>
                </a:solidFill>
              </a:rPr>
              <a:t>on-demand resource provision, </a:t>
            </a:r>
            <a:r>
              <a:rPr sz="2800" dirty="0">
                <a:solidFill>
                  <a:srgbClr val="C00000"/>
                </a:solidFill>
              </a:rPr>
              <a:t>elasticity</a:t>
            </a:r>
            <a:r>
              <a:rPr lang="en-US" sz="2800" dirty="0">
                <a:solidFill>
                  <a:srgbClr val="C00000"/>
                </a:solidFill>
              </a:rPr>
              <a:t>, and </a:t>
            </a:r>
            <a:r>
              <a:rPr sz="2800" dirty="0">
                <a:solidFill>
                  <a:srgbClr val="C00000"/>
                </a:solidFill>
              </a:rPr>
              <a:t>virtualization aspects of the </a:t>
            </a:r>
            <a:r>
              <a:rPr lang="en-US" sz="2800" dirty="0">
                <a:solidFill>
                  <a:srgbClr val="C00000"/>
                </a:solidFill>
              </a:rPr>
              <a:t>"</a:t>
            </a:r>
            <a:r>
              <a:rPr sz="2800" dirty="0">
                <a:solidFill>
                  <a:srgbClr val="C00000"/>
                </a:solidFill>
              </a:rPr>
              <a:t>cloud.</a:t>
            </a:r>
            <a:r>
              <a:rPr lang="en-US" sz="2800" dirty="0">
                <a:solidFill>
                  <a:srgbClr val="C00000"/>
                </a:solidFill>
              </a:rPr>
              <a:t>"</a:t>
            </a:r>
          </a:p>
          <a:p>
            <a:pPr marL="360947" indent="-360947">
              <a:spcBef>
                <a:spcPts val="800"/>
              </a:spcBef>
              <a:buSzPct val="100000"/>
              <a:buChar char="•"/>
              <a:defRPr sz="2200" b="1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7494462" y="189807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7646862" y="191331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6436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58"/>
    </mc:Choice>
    <mc:Fallback xmlns="">
      <p:transition advTm="65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otivation for Cloud Computing &amp; Virtualization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Approach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7494462" y="189807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7646862" y="191331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8" name="Text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-13855" y="6096000"/>
            <a:ext cx="9144000" cy="523220"/>
          </a:xfrm>
          <a:prstGeom prst="rect">
            <a:avLst/>
          </a:prstGeom>
          <a:solidFill>
            <a:srgbClr val="CCFFCC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ym typeface="Trebuchet MS"/>
              </a:rPr>
              <a:t>Goal: To shrink “time to science”</a:t>
            </a:r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cloud-enabled deployment of </a:t>
            </a:r>
            <a:r>
              <a:rPr lang="en-US" sz="2800" b="1" dirty="0">
                <a:solidFill>
                  <a:srgbClr val="0070C0"/>
                </a:solidFill>
              </a:rPr>
              <a:t>Infrastructure as a Service, Data as a Service,</a:t>
            </a:r>
            <a:r>
              <a:rPr lang="en-US" sz="2800" dirty="0">
                <a:solidFill>
                  <a:srgbClr val="0070C0"/>
                </a:solidFill>
              </a:rPr>
              <a:t> and </a:t>
            </a:r>
            <a:r>
              <a:rPr lang="en-US" sz="2800" b="1" dirty="0">
                <a:solidFill>
                  <a:srgbClr val="0070C0"/>
                </a:solidFill>
              </a:rPr>
              <a:t>Software as a Service </a:t>
            </a:r>
            <a:r>
              <a:rPr lang="en-US" sz="2800" dirty="0">
                <a:solidFill>
                  <a:srgbClr val="0070C0"/>
                </a:solidFill>
              </a:rPr>
              <a:t>is key to the delivery of </a:t>
            </a:r>
            <a:r>
              <a:rPr lang="en-US" sz="2800" b="1" dirty="0">
                <a:solidFill>
                  <a:srgbClr val="0070C0"/>
                </a:solidFill>
              </a:rPr>
              <a:t>Science as a Service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300"/>
                </a:solidFill>
              </a:rPr>
              <a:t>Transform “client-side” analysis and visualization tools to become “server-side” tools that reside close to the location of data. (Similar to Office 365 and Adobe Photoshop)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Connect those server-side tools and data via a workbench to provide an ecosystem of tools and resources for scientists</a:t>
            </a:r>
            <a:r>
              <a:rPr lang="en-US" sz="2800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4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58"/>
    </mc:Choice>
    <mc:Fallback xmlns="">
      <p:transition advTm="65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299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Unidata Science Gateway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1" y="1550431"/>
            <a:ext cx="4935809" cy="3998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172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http://science-</a:t>
            </a:r>
            <a:r>
              <a:rPr lang="en-US" sz="2800" dirty="0" err="1"/>
              <a:t>gateway.unidata.ucar.edu</a:t>
            </a:r>
            <a:r>
              <a:rPr lang="en-US" sz="28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0" y="1550431"/>
            <a:ext cx="2984500" cy="187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3814763"/>
            <a:ext cx="2912508" cy="21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3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otivation for Cloud Computing &amp; Virtualization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Gateway Services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7494462" y="189807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7646862" y="19133165"/>
            <a:ext cx="15826492" cy="2431435"/>
          </a:xfrm>
          <a:prstGeom prst="rect">
            <a:avLst/>
          </a:prstGeom>
          <a:solidFill>
            <a:srgbClr val="CCFFCC"/>
          </a:solidFill>
          <a:ln w="101600">
            <a:solidFill>
              <a:srgbClr val="BC7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 b="1" dirty="0"/>
          </a:p>
          <a:p>
            <a:pPr eaLnBrk="1" hangingPunct="1"/>
            <a:endParaRPr lang="en-US" altLang="en-US" sz="2000" b="1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5800" b="1" dirty="0">
                <a:sym typeface="Trebuchet MS"/>
              </a:rPr>
              <a:t>Goal: Shrink Time to Science by Decreasing Data Friction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•"/>
            </a:pPr>
            <a:endParaRPr lang="en-US" alt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B334-102E-F643-ABD6-179A8199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Access to large volumes of meteorological data, via </a:t>
            </a:r>
            <a:r>
              <a:rPr lang="en-US" dirty="0" err="1"/>
              <a:t>OPeNDAP</a:t>
            </a:r>
            <a:r>
              <a:rPr lang="en-US" dirty="0"/>
              <a:t>, ADDE, WCS, WMS, netCDF APIs and protocols, including access to subsets of data</a:t>
            </a:r>
          </a:p>
          <a:p>
            <a:pPr lvl="0"/>
            <a:r>
              <a:rPr lang="en-US" dirty="0"/>
              <a:t>Data transformation and format conversion</a:t>
            </a:r>
          </a:p>
          <a:p>
            <a:pPr lvl="0"/>
            <a:r>
              <a:rPr lang="en-US" dirty="0"/>
              <a:t>Extensive data analysis capabilities</a:t>
            </a:r>
          </a:p>
          <a:p>
            <a:pPr lvl="0"/>
            <a:r>
              <a:rPr lang="en-US" dirty="0"/>
              <a:t>Visualization of data provided by the gateway</a:t>
            </a:r>
          </a:p>
          <a:p>
            <a:pPr lvl="0"/>
            <a:r>
              <a:rPr lang="en-US" dirty="0"/>
              <a:t>Access to a collection of </a:t>
            </a:r>
            <a:r>
              <a:rPr lang="en-US" dirty="0" err="1"/>
              <a:t>Jupyter</a:t>
            </a:r>
            <a:r>
              <a:rPr lang="en-US" dirty="0"/>
              <a:t> Notebooks for data analysis</a:t>
            </a:r>
          </a:p>
          <a:p>
            <a:pPr lvl="0"/>
            <a:r>
              <a:rPr lang="en-US" dirty="0"/>
              <a:t>Access to Advanced Weather Information Processing System EDEX data server from CAVE client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9416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58"/>
    </mc:Choice>
    <mc:Fallback xmlns="">
      <p:transition advTm="65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</a:rPr>
              <a:t>Real-time Data Hosting</a:t>
            </a:r>
          </a:p>
        </p:txBody>
      </p:sp>
      <p:pic>
        <p:nvPicPr>
          <p:cNvPr id="562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33613" y="1047750"/>
            <a:ext cx="5005387" cy="3052763"/>
          </a:xfrm>
          <a:noFill/>
        </p:spPr>
      </p:pic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2133600" y="1738313"/>
            <a:ext cx="9144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chemeClr val="tx1"/>
                </a:solidFill>
                <a:effectLst/>
                <a:latin typeface="Times New Roman" pitchFamily="18" charset="0"/>
              </a:rPr>
              <a:t>Radar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4724400" y="762000"/>
            <a:ext cx="99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 dirty="0">
                <a:solidFill>
                  <a:srgbClr val="660066"/>
                </a:solidFill>
                <a:effectLst/>
                <a:latin typeface="Times New Roman" pitchFamily="18" charset="0"/>
              </a:rPr>
              <a:t>Model</a:t>
            </a:r>
          </a:p>
        </p:txBody>
      </p:sp>
      <p:sp>
        <p:nvSpPr>
          <p:cNvPr id="562182" name="Text Box 6"/>
          <p:cNvSpPr txBox="1">
            <a:spLocks noChangeArrowheads="1"/>
          </p:cNvSpPr>
          <p:nvPr/>
        </p:nvSpPr>
        <p:spPr bwMode="auto">
          <a:xfrm>
            <a:off x="6553200" y="1524000"/>
            <a:ext cx="990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chemeClr val="folHlink"/>
                </a:solidFill>
                <a:effectLst/>
                <a:latin typeface="Times New Roman" pitchFamily="18" charset="0"/>
              </a:rPr>
              <a:t>Satellite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005543"/>
            <a:ext cx="9144000" cy="1200329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effectLst/>
              </a:rPr>
              <a:t>About a </a:t>
            </a:r>
            <a:r>
              <a:rPr lang="en-US" sz="2400" dirty="0">
                <a:solidFill>
                  <a:schemeClr val="bg2"/>
                </a:solidFill>
              </a:rPr>
              <a:t>terabyte of d</a:t>
            </a:r>
            <a:r>
              <a:rPr lang="en-US" sz="2400" dirty="0">
                <a:solidFill>
                  <a:schemeClr val="bg2"/>
                </a:solidFill>
                <a:effectLst/>
              </a:rPr>
              <a:t>ata from 30 different streams of real-time weather data from diverse sources are moved each day and hosted on the Unidata Science Gateway.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34CAB-16A7-AC48-9592-260ED57F467E}"/>
              </a:ext>
            </a:extLst>
          </p:cNvPr>
          <p:cNvSpPr txBox="1"/>
          <p:nvPr/>
        </p:nvSpPr>
        <p:spPr>
          <a:xfrm>
            <a:off x="1524000" y="5173204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Satellite</a:t>
            </a:r>
          </a:p>
          <a:p>
            <a:r>
              <a:rPr lang="en-US" sz="2200" dirty="0"/>
              <a:t>Radar</a:t>
            </a:r>
          </a:p>
          <a:p>
            <a:r>
              <a:rPr lang="en-US" sz="2200" dirty="0"/>
              <a:t>Lightning</a:t>
            </a:r>
          </a:p>
          <a:p>
            <a:r>
              <a:rPr lang="en-US" sz="2200" dirty="0"/>
              <a:t>Surface, upper-air observations</a:t>
            </a:r>
          </a:p>
          <a:p>
            <a:r>
              <a:rPr lang="en-US" sz="2200" dirty="0"/>
              <a:t>Operational Weather Model output, …</a:t>
            </a:r>
          </a:p>
          <a:p>
            <a:r>
              <a:rPr lang="en-US" sz="2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8291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WIPS Data Servers in the Cloud"/>
          <p:cNvSpPr>
            <a:spLocks noGrp="1"/>
          </p:cNvSpPr>
          <p:nvPr>
            <p:ph type="title"/>
          </p:nvPr>
        </p:nvSpPr>
        <p:spPr>
          <a:xfrm>
            <a:off x="584200" y="12279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tx2"/>
                </a:solidFill>
              </a:rPr>
              <a:t>AWIPS Data Servers in the Cloud</a:t>
            </a:r>
          </a:p>
        </p:txBody>
      </p:sp>
      <p:sp>
        <p:nvSpPr>
          <p:cNvPr id="121" name="Unidata is running AWIPS-EDEX data server in the Microsoft Azure cloud."/>
          <p:cNvSpPr>
            <a:spLocks noGrp="1"/>
          </p:cNvSpPr>
          <p:nvPr>
            <p:ph type="body" sz="quarter" idx="1"/>
          </p:nvPr>
        </p:nvSpPr>
        <p:spPr>
          <a:xfrm>
            <a:off x="746760" y="5029200"/>
            <a:ext cx="2680417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2959">
              <a:spcBef>
                <a:spcPts val="700"/>
              </a:spcBef>
              <a:buSzTx/>
              <a:buFontTx/>
              <a:buNone/>
              <a:defRPr sz="279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 dirty="0">
                <a:solidFill>
                  <a:schemeClr val="tx2"/>
                </a:solidFill>
              </a:rPr>
              <a:t>Unidata is running AWIPS-EDEX data server </a:t>
            </a:r>
            <a:r>
              <a:rPr lang="en-US" sz="2400" dirty="0">
                <a:solidFill>
                  <a:schemeClr val="tx2"/>
                </a:solidFill>
              </a:rPr>
              <a:t>in the cloud.</a:t>
            </a:r>
            <a:endParaRPr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83" y="3124200"/>
            <a:ext cx="5334000" cy="3602502"/>
          </a:xfrm>
          <a:prstGeom prst="rect">
            <a:avLst/>
          </a:prstGeom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08000" y="1610383"/>
            <a:ext cx="8382000" cy="978729"/>
          </a:xfrm>
          <a:prstGeom prst="rect">
            <a:avLst/>
          </a:prstGeom>
          <a:solidFill>
            <a:srgbClr val="CCFFCC"/>
          </a:solidFill>
          <a:ln w="25400" cmpd="sng">
            <a:solidFill>
              <a:srgbClr val="003300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sz="1800" dirty="0"/>
              <a:t>AWIPS is the system for processing, integrating, and displaying all types of meteorological and hydrological data in National Weather Service offices.</a:t>
            </a:r>
          </a:p>
          <a:p>
            <a:pPr fontAlgn="auto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altLang="en-US" sz="1800" dirty="0">
                <a:solidFill>
                  <a:srgbClr val="000000"/>
                </a:solidFill>
              </a:rPr>
              <a:t>Unidata distributes a version of AWIPS to the university community.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Unidata is running AWIPS-EDEX data server in the Microsoft Azure cloud."/>
          <p:cNvSpPr txBox="1">
            <a:spLocks/>
          </p:cNvSpPr>
          <p:nvPr/>
        </p:nvSpPr>
        <p:spPr>
          <a:xfrm>
            <a:off x="716280" y="2819400"/>
            <a:ext cx="2680417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22959" rtl="0" eaLnBrk="1" latinLnBrk="0" hangingPunct="1">
              <a:spcBef>
                <a:spcPts val="700"/>
              </a:spcBef>
              <a:buSzTx/>
              <a:buFontTx/>
              <a:buNone/>
              <a:defRPr sz="2790" kern="12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rgbClr val="003300"/>
                </a:solidFill>
              </a:rPr>
              <a:t>AWIPS has a data-server component called </a:t>
            </a:r>
            <a:r>
              <a:rPr lang="en-US" sz="2400" b="1" dirty="0">
                <a:solidFill>
                  <a:srgbClr val="003300"/>
                </a:solidFill>
              </a:rPr>
              <a:t>EDEX</a:t>
            </a:r>
            <a:r>
              <a:rPr lang="en-US" sz="2400" dirty="0">
                <a:solidFill>
                  <a:srgbClr val="003300"/>
                </a:solidFill>
              </a:rPr>
              <a:t> and a client side application, </a:t>
            </a:r>
            <a:r>
              <a:rPr lang="en-US" sz="2400" b="1" dirty="0">
                <a:solidFill>
                  <a:srgbClr val="003300"/>
                </a:solidFill>
              </a:rPr>
              <a:t>CAVE</a:t>
            </a:r>
            <a:r>
              <a:rPr lang="en-US" sz="2400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9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015"/>
    </mc:Choice>
    <mc:Fallback xmlns="">
      <p:transition advTm="220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15884</TotalTime>
  <Words>874</Words>
  <Application>Microsoft Macintosh PowerPoint</Application>
  <PresentationFormat>On-screen Show (4:3)</PresentationFormat>
  <Paragraphs>114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Avenir Roman</vt:lpstr>
      <vt:lpstr>Calibri</vt:lpstr>
      <vt:lpstr>Courier New</vt:lpstr>
      <vt:lpstr>Helvetica Neue</vt:lpstr>
      <vt:lpstr>Roboto Slab</vt:lpstr>
      <vt:lpstr>Times New Roman</vt:lpstr>
      <vt:lpstr>Trebuchet MS</vt:lpstr>
      <vt:lpstr>Office Theme</vt:lpstr>
      <vt:lpstr> A Cloud-based Science Gateway for the Geoscience Community</vt:lpstr>
      <vt:lpstr>Unidata</vt:lpstr>
      <vt:lpstr>Science Gateway Attributes</vt:lpstr>
      <vt:lpstr>Motivation</vt:lpstr>
      <vt:lpstr>Approach</vt:lpstr>
      <vt:lpstr>Unidata Science Gateway</vt:lpstr>
      <vt:lpstr>Gateway Services</vt:lpstr>
      <vt:lpstr>Real-time Data Hosting</vt:lpstr>
      <vt:lpstr>AWIPS Data Servers in the Cloud</vt:lpstr>
      <vt:lpstr>Use of AWIPS Data Server in the Cloud</vt:lpstr>
      <vt:lpstr>CloudIDV</vt:lpstr>
      <vt:lpstr>Remote Data Analysis &amp; Visualization</vt:lpstr>
      <vt:lpstr>Geospatial Analysis&amp; Visualization Jupyter Notebooks:TDS+Siphon+MetPy</vt:lpstr>
      <vt:lpstr>Containerizing Applications</vt:lpstr>
      <vt:lpstr>Framework of the Future:  HPC+scalable, data-proximate computing in the Cloud</vt:lpstr>
      <vt:lpstr>Acknowledgement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 Ramamurthy</dc:creator>
  <cp:lastModifiedBy>Mohan Ramamurthy</cp:lastModifiedBy>
  <cp:revision>867</cp:revision>
  <dcterms:created xsi:type="dcterms:W3CDTF">2011-10-24T01:23:20Z</dcterms:created>
  <dcterms:modified xsi:type="dcterms:W3CDTF">2018-07-20T14:31:56Z</dcterms:modified>
</cp:coreProperties>
</file>