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From here, we start the demo.</a:t>
            </a:r>
            <a:endParaRPr/>
          </a:p>
        </p:txBody>
      </p:sp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3d76350f5_3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3d76350f5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23d76350f5_3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3d76350f5_3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3d76350f5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3d76350f5_3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fa547a3e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3fa547a3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3fa547a3e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1b4667aa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41b4667a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41b4667aa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exactly does Persist refer to?</a:t>
            </a:r>
            <a:endParaRPr/>
          </a:p>
        </p:txBody>
      </p:sp>
      <p:sp>
        <p:nvSpPr>
          <p:cNvPr id="139" name="Google Shape;13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fa547a3e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3fa547a3e_1_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needs simplification.  </a:t>
            </a:r>
            <a:endParaRPr/>
          </a:p>
        </p:txBody>
      </p:sp>
      <p:sp>
        <p:nvSpPr>
          <p:cNvPr id="178" name="Google Shape;17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0" y="0"/>
            <a:ext cx="9144000" cy="352823"/>
          </a:xfrm>
          <a:prstGeom prst="rect">
            <a:avLst/>
          </a:prstGeom>
          <a:solidFill>
            <a:srgbClr val="632423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470396"/>
            <a:ext cx="8229600" cy="947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0" y="0"/>
            <a:ext cx="9144000" cy="352823"/>
          </a:xfrm>
          <a:prstGeom prst="rect">
            <a:avLst/>
          </a:prstGeom>
          <a:solidFill>
            <a:srgbClr val="632423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6505177"/>
            <a:ext cx="9159678" cy="352823"/>
          </a:xfrm>
          <a:prstGeom prst="rect">
            <a:avLst/>
          </a:prstGeom>
          <a:solidFill>
            <a:srgbClr val="632423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6505177"/>
            <a:ext cx="9159678" cy="352823"/>
          </a:xfrm>
          <a:prstGeom prst="rect">
            <a:avLst/>
          </a:prstGeom>
          <a:solidFill>
            <a:srgbClr val="632423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2i-dev.d2i.indiana.edu:8081/iusc-azure-search/search.html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ctrTitle"/>
          </p:nvPr>
        </p:nvSpPr>
        <p:spPr>
          <a:xfrm>
            <a:off x="685800" y="22461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/>
              <a:t>SEADTrain Analysis with Azure: Publishing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environmental sensor data</a:t>
            </a:r>
            <a:r>
              <a:rPr lang="en-US" sz="3200"/>
              <a:t> by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</a:t>
            </a:r>
            <a:r>
              <a:rPr lang="en-US" sz="3200"/>
              <a:t>’ifying the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200"/>
              <a:t>esearch Object</a:t>
            </a:r>
            <a:endParaRPr sz="3200"/>
          </a:p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1371600" y="44811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Presenters: Yu Luo &amp; Kunalan Ratharanjan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>
                <a:solidFill>
                  <a:srgbClr val="000000"/>
                </a:solidFill>
              </a:rPr>
              <a:t>Data To Insight Center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Indiana University Bloomington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2I-PTI-web-horiz-transp.png" id="94" name="Google Shape;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5959" y="798524"/>
            <a:ext cx="5830858" cy="93258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2938150" y="6233700"/>
            <a:ext cx="34089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ESIP Summer 2018, Bloomington, 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457200" y="470396"/>
            <a:ext cx="8229600" cy="947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9"/>
              <a:t>AirBox Ingest </a:t>
            </a: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</a:t>
            </a:r>
            <a:r>
              <a:rPr lang="en-US" sz="3959"/>
              <a:t>o</a:t>
            </a:r>
            <a:endParaRPr/>
          </a:p>
        </p:txBody>
      </p:sp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●"/>
            </a:pPr>
            <a:r>
              <a:rPr lang="en-US" sz="29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Publishing through SEAD is an automatic process</a:t>
            </a:r>
            <a:r>
              <a:rPr b="0" i="0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Noto Sans Symbols"/>
              <a:buChar char="●"/>
            </a:pPr>
            <a:r>
              <a:rPr b="0" i="0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demo purposes, we </a:t>
            </a:r>
            <a:r>
              <a:rPr lang="en-US" sz="29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 how each step works by stepping manually through the </a:t>
            </a:r>
            <a:r>
              <a:rPr b="0" i="0" lang="en-US" sz="29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</a:t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2I-PTI-web-horiz-transp.png" id="191" name="Google Shape;19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148028"/>
            <a:ext cx="3585382" cy="573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2I-PTI-web-horiz-transp.png" id="197" name="Google Shape;19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148028"/>
            <a:ext cx="3585382" cy="573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b1.png" id="198" name="Google Shape;19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551" y="1543351"/>
            <a:ext cx="2253300" cy="41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/>
          <p:nvPr/>
        </p:nvSpPr>
        <p:spPr>
          <a:xfrm>
            <a:off x="2895537" y="1844425"/>
            <a:ext cx="6044700" cy="22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Copy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data folder for </a:t>
            </a:r>
            <a:r>
              <a:rPr lang="en-US" sz="2700">
                <a:solidFill>
                  <a:schemeClr val="dk1"/>
                </a:solidFill>
              </a:rPr>
              <a:t>one day 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</a:t>
            </a:r>
            <a:r>
              <a:rPr b="1" i="1"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publish_sensordata</a:t>
            </a: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folder </a:t>
            </a:r>
            <a:endParaRPr/>
          </a:p>
        </p:txBody>
      </p:sp>
      <p:pic>
        <p:nvPicPr>
          <p:cNvPr id="200" name="Google Shape;20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2400" y="4457025"/>
            <a:ext cx="6150977" cy="102057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 txBox="1"/>
          <p:nvPr/>
        </p:nvSpPr>
        <p:spPr>
          <a:xfrm>
            <a:off x="5316275" y="4518825"/>
            <a:ext cx="1435200" cy="230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"/>
          <p:cNvSpPr txBox="1"/>
          <p:nvPr/>
        </p:nvSpPr>
        <p:spPr>
          <a:xfrm>
            <a:off x="8204800" y="5165650"/>
            <a:ext cx="726600" cy="230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3"/>
          <p:cNvSpPr/>
          <p:nvPr/>
        </p:nvSpPr>
        <p:spPr>
          <a:xfrm>
            <a:off x="0" y="0"/>
            <a:ext cx="2253300" cy="629100"/>
          </a:xfrm>
          <a:prstGeom prst="homePlate">
            <a:avLst>
              <a:gd fmla="val 50000" name="adj"/>
            </a:avLst>
          </a:prstGeom>
          <a:solidFill>
            <a:srgbClr val="BF9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/>
              <a:t>Create ORE &amp; Submit Publication Request</a:t>
            </a:r>
            <a:endParaRPr b="1" sz="1300"/>
          </a:p>
        </p:txBody>
      </p:sp>
      <p:sp>
        <p:nvSpPr>
          <p:cNvPr id="204" name="Google Shape;204;p23"/>
          <p:cNvSpPr/>
          <p:nvPr/>
        </p:nvSpPr>
        <p:spPr>
          <a:xfrm>
            <a:off x="1913775" y="0"/>
            <a:ext cx="1789800" cy="6291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Validate RO Metadata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3328950" y="0"/>
            <a:ext cx="1827900" cy="6291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Update &amp; Persist ORE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4837500" y="0"/>
            <a:ext cx="1648500" cy="6291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Persist RO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7432200" y="0"/>
            <a:ext cx="1711800" cy="629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Publish RO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6155525" y="0"/>
            <a:ext cx="1606200" cy="629100"/>
          </a:xfrm>
          <a:prstGeom prst="chevron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Mint PIDs</a:t>
            </a:r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2I-PTI-web-horiz-transp.png" id="214" name="Google Shape;2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148028"/>
            <a:ext cx="3585382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>
            <p:ph idx="1" type="body"/>
          </p:nvPr>
        </p:nvSpPr>
        <p:spPr>
          <a:xfrm>
            <a:off x="298400" y="1504775"/>
            <a:ext cx="3939600" cy="42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Manually send a request with the given JSON input to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URL for 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triggering SEAD Client to recognize the new incoming data: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http://d2i-dev.d2i.indiana.edu:8080/sead-client/rest/streamro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Later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SEAD creates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a RO request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daily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sensor data, and pass it to SEAD Curbee.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SEAD packages raw data files into digital RO.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.png" id="216" name="Google Shape;21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4850" y="1504775"/>
            <a:ext cx="4457700" cy="40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/>
          <p:nvPr/>
        </p:nvSpPr>
        <p:spPr>
          <a:xfrm>
            <a:off x="40250" y="56850"/>
            <a:ext cx="1617900" cy="2685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Publishing: Start</a:t>
            </a:r>
            <a:endParaRPr/>
          </a:p>
        </p:txBody>
      </p:sp>
      <p:sp>
        <p:nvSpPr>
          <p:cNvPr id="218" name="Google Shape;218;p24"/>
          <p:cNvSpPr/>
          <p:nvPr/>
        </p:nvSpPr>
        <p:spPr>
          <a:xfrm>
            <a:off x="1658150" y="58725"/>
            <a:ext cx="1459500" cy="255000"/>
          </a:xfrm>
          <a:prstGeom prst="chevron">
            <a:avLst>
              <a:gd fmla="val 50000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SEAD Client</a:t>
            </a:r>
            <a:endParaRPr/>
          </a:p>
        </p:txBody>
      </p:sp>
      <p:sp>
        <p:nvSpPr>
          <p:cNvPr id="219" name="Google Shape;219;p24"/>
          <p:cNvSpPr/>
          <p:nvPr/>
        </p:nvSpPr>
        <p:spPr>
          <a:xfrm>
            <a:off x="3117650" y="71125"/>
            <a:ext cx="1617900" cy="255000"/>
          </a:xfrm>
          <a:prstGeom prst="chevron">
            <a:avLst>
              <a:gd fmla="val 50000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SEAD Curbee</a:t>
            </a:r>
            <a:endParaRPr/>
          </a:p>
        </p:txBody>
      </p:sp>
      <p:sp>
        <p:nvSpPr>
          <p:cNvPr id="220" name="Google Shape;220;p24"/>
          <p:cNvSpPr/>
          <p:nvPr/>
        </p:nvSpPr>
        <p:spPr>
          <a:xfrm>
            <a:off x="4735550" y="69250"/>
            <a:ext cx="1758300" cy="255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IU SEAD Cloud</a:t>
            </a:r>
            <a:endParaRPr/>
          </a:p>
        </p:txBody>
      </p:sp>
      <p:sp>
        <p:nvSpPr>
          <p:cNvPr id="221" name="Google Shape;221;p24"/>
          <p:cNvSpPr/>
          <p:nvPr/>
        </p:nvSpPr>
        <p:spPr>
          <a:xfrm>
            <a:off x="6493850" y="69250"/>
            <a:ext cx="1340100" cy="255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Completed</a:t>
            </a:r>
            <a:endParaRPr/>
          </a:p>
        </p:txBody>
      </p:sp>
      <p:sp>
        <p:nvSpPr>
          <p:cNvPr id="222" name="Google Shape;222;p24"/>
          <p:cNvSpPr/>
          <p:nvPr/>
        </p:nvSpPr>
        <p:spPr>
          <a:xfrm>
            <a:off x="0" y="0"/>
            <a:ext cx="2253300" cy="629100"/>
          </a:xfrm>
          <a:prstGeom prst="homePlate">
            <a:avLst>
              <a:gd fmla="val 50000" name="adj"/>
            </a:avLst>
          </a:prstGeom>
          <a:solidFill>
            <a:srgbClr val="BF9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Create ORE &amp; Submit Publication Request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23" name="Google Shape;223;p24"/>
          <p:cNvSpPr/>
          <p:nvPr/>
        </p:nvSpPr>
        <p:spPr>
          <a:xfrm>
            <a:off x="1913775" y="0"/>
            <a:ext cx="1789800" cy="6291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/>
              <a:t>Validate RO Metadata</a:t>
            </a:r>
            <a:endParaRPr b="1" sz="1300"/>
          </a:p>
        </p:txBody>
      </p:sp>
      <p:sp>
        <p:nvSpPr>
          <p:cNvPr id="224" name="Google Shape;224;p24"/>
          <p:cNvSpPr/>
          <p:nvPr/>
        </p:nvSpPr>
        <p:spPr>
          <a:xfrm>
            <a:off x="3328950" y="0"/>
            <a:ext cx="1827900" cy="6291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/>
              <a:t>Update &amp; Persist ORE</a:t>
            </a:r>
            <a:endParaRPr b="1" sz="1300"/>
          </a:p>
        </p:txBody>
      </p:sp>
      <p:sp>
        <p:nvSpPr>
          <p:cNvPr id="225" name="Google Shape;225;p24"/>
          <p:cNvSpPr/>
          <p:nvPr/>
        </p:nvSpPr>
        <p:spPr>
          <a:xfrm>
            <a:off x="4837500" y="0"/>
            <a:ext cx="1648500" cy="6291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Persist RO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7432200" y="0"/>
            <a:ext cx="1711800" cy="629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Publish RO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6155525" y="0"/>
            <a:ext cx="1606200" cy="629100"/>
          </a:xfrm>
          <a:prstGeom prst="chevron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Mint PIDs</a:t>
            </a:r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type="title"/>
          </p:nvPr>
        </p:nvSpPr>
        <p:spPr>
          <a:xfrm>
            <a:off x="457200" y="470396"/>
            <a:ext cx="8229600" cy="9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 ORE map</a:t>
            </a:r>
            <a:endParaRPr/>
          </a:p>
        </p:txBody>
      </p:sp>
      <p:sp>
        <p:nvSpPr>
          <p:cNvPr id="234" name="Google Shape;234;p2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creen Shot 2017-07-13 at 2.37.18 PM.png" id="235" name="Google Shape;2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4246"/>
            <a:ext cx="8839202" cy="4625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2I-PTI-web-horiz-transp.png" id="236" name="Google Shape;23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6148028"/>
            <a:ext cx="3585300" cy="5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5"/>
          <p:cNvSpPr/>
          <p:nvPr/>
        </p:nvSpPr>
        <p:spPr>
          <a:xfrm>
            <a:off x="40250" y="56850"/>
            <a:ext cx="1617900" cy="2685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Publishing: Start</a:t>
            </a:r>
            <a:endParaRPr/>
          </a:p>
        </p:txBody>
      </p:sp>
      <p:sp>
        <p:nvSpPr>
          <p:cNvPr id="238" name="Google Shape;238;p25"/>
          <p:cNvSpPr/>
          <p:nvPr/>
        </p:nvSpPr>
        <p:spPr>
          <a:xfrm>
            <a:off x="1658150" y="58725"/>
            <a:ext cx="1459500" cy="255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SEAD Client</a:t>
            </a:r>
            <a:endParaRPr/>
          </a:p>
        </p:txBody>
      </p:sp>
      <p:sp>
        <p:nvSpPr>
          <p:cNvPr id="239" name="Google Shape;239;p25"/>
          <p:cNvSpPr/>
          <p:nvPr/>
        </p:nvSpPr>
        <p:spPr>
          <a:xfrm>
            <a:off x="3117650" y="71125"/>
            <a:ext cx="1617900" cy="255000"/>
          </a:xfrm>
          <a:prstGeom prst="chevron">
            <a:avLst>
              <a:gd fmla="val 50000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SEAD Curbee</a:t>
            </a:r>
            <a:endParaRPr/>
          </a:p>
        </p:txBody>
      </p:sp>
      <p:sp>
        <p:nvSpPr>
          <p:cNvPr id="240" name="Google Shape;240;p25"/>
          <p:cNvSpPr/>
          <p:nvPr/>
        </p:nvSpPr>
        <p:spPr>
          <a:xfrm>
            <a:off x="4735550" y="69250"/>
            <a:ext cx="1758300" cy="255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IU SEAD Cloud</a:t>
            </a:r>
            <a:endParaRPr/>
          </a:p>
        </p:txBody>
      </p:sp>
      <p:sp>
        <p:nvSpPr>
          <p:cNvPr id="241" name="Google Shape;241;p25"/>
          <p:cNvSpPr/>
          <p:nvPr/>
        </p:nvSpPr>
        <p:spPr>
          <a:xfrm>
            <a:off x="6493850" y="69250"/>
            <a:ext cx="1340100" cy="255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Completed</a:t>
            </a:r>
            <a:endParaRPr/>
          </a:p>
        </p:txBody>
      </p:sp>
      <p:sp>
        <p:nvSpPr>
          <p:cNvPr id="242" name="Google Shape;242;p25"/>
          <p:cNvSpPr/>
          <p:nvPr/>
        </p:nvSpPr>
        <p:spPr>
          <a:xfrm>
            <a:off x="0" y="0"/>
            <a:ext cx="2253300" cy="629100"/>
          </a:xfrm>
          <a:prstGeom prst="homePlate">
            <a:avLst>
              <a:gd fmla="val 50000" name="adj"/>
            </a:avLst>
          </a:prstGeom>
          <a:solidFill>
            <a:srgbClr val="BF9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Create ORE &amp; Submit Publication Request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1913775" y="0"/>
            <a:ext cx="1789800" cy="6291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Validate RO Metadata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3328950" y="0"/>
            <a:ext cx="1827900" cy="6291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Update &amp; Persist ORE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4837500" y="0"/>
            <a:ext cx="1648500" cy="6291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/>
              <a:t>Persist RO</a:t>
            </a:r>
            <a:endParaRPr b="1" sz="1300"/>
          </a:p>
        </p:txBody>
      </p:sp>
      <p:sp>
        <p:nvSpPr>
          <p:cNvPr id="246" name="Google Shape;246;p25"/>
          <p:cNvSpPr/>
          <p:nvPr/>
        </p:nvSpPr>
        <p:spPr>
          <a:xfrm>
            <a:off x="7432200" y="0"/>
            <a:ext cx="1711800" cy="629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Publish RO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6155525" y="0"/>
            <a:ext cx="1606200" cy="629100"/>
          </a:xfrm>
          <a:prstGeom prst="chevron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Mint PIDs</a:t>
            </a:r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2I-PTI-web-horiz-transp.png" id="253" name="Google Shape;2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148028"/>
            <a:ext cx="3585382" cy="57344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6"/>
          <p:cNvSpPr txBox="1"/>
          <p:nvPr>
            <p:ph idx="1" type="body"/>
          </p:nvPr>
        </p:nvSpPr>
        <p:spPr>
          <a:xfrm>
            <a:off x="320102" y="958823"/>
            <a:ext cx="85038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ssign PIDs according to SEAD PID assignment strategy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PIDs minted by handle service of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RPID Testbed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eposit files as BLOBs into Azure repository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ob.png" id="255" name="Google Shape;25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2500" y="2997927"/>
            <a:ext cx="4284300" cy="28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6"/>
          <p:cNvSpPr txBox="1"/>
          <p:nvPr/>
        </p:nvSpPr>
        <p:spPr>
          <a:xfrm>
            <a:off x="4351201" y="2289925"/>
            <a:ext cx="4386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IU SEAD Cloud completes, raw data files are deposited into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Azure blob storage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eadcloudblob.png" id="257" name="Google Shape;25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2200" y="2584676"/>
            <a:ext cx="2560594" cy="32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6"/>
          <p:cNvSpPr/>
          <p:nvPr/>
        </p:nvSpPr>
        <p:spPr>
          <a:xfrm>
            <a:off x="40250" y="56850"/>
            <a:ext cx="1617900" cy="2685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Publishing: Start</a:t>
            </a:r>
            <a:endParaRPr/>
          </a:p>
        </p:txBody>
      </p:sp>
      <p:sp>
        <p:nvSpPr>
          <p:cNvPr id="259" name="Google Shape;259;p26"/>
          <p:cNvSpPr/>
          <p:nvPr/>
        </p:nvSpPr>
        <p:spPr>
          <a:xfrm>
            <a:off x="1658150" y="58725"/>
            <a:ext cx="1459500" cy="255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SEAD Client</a:t>
            </a:r>
            <a:endParaRPr/>
          </a:p>
        </p:txBody>
      </p:sp>
      <p:sp>
        <p:nvSpPr>
          <p:cNvPr id="260" name="Google Shape;260;p26"/>
          <p:cNvSpPr/>
          <p:nvPr/>
        </p:nvSpPr>
        <p:spPr>
          <a:xfrm>
            <a:off x="3117650" y="71125"/>
            <a:ext cx="1617900" cy="255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SEAD Curbee</a:t>
            </a:r>
            <a:endParaRPr/>
          </a:p>
        </p:txBody>
      </p:sp>
      <p:sp>
        <p:nvSpPr>
          <p:cNvPr id="261" name="Google Shape;261;p26"/>
          <p:cNvSpPr/>
          <p:nvPr/>
        </p:nvSpPr>
        <p:spPr>
          <a:xfrm>
            <a:off x="4735550" y="69250"/>
            <a:ext cx="1758300" cy="255000"/>
          </a:xfrm>
          <a:prstGeom prst="chevron">
            <a:avLst>
              <a:gd fmla="val 50000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IU SEAD Cloud</a:t>
            </a:r>
            <a:endParaRPr/>
          </a:p>
        </p:txBody>
      </p:sp>
      <p:sp>
        <p:nvSpPr>
          <p:cNvPr id="262" name="Google Shape;262;p26"/>
          <p:cNvSpPr/>
          <p:nvPr/>
        </p:nvSpPr>
        <p:spPr>
          <a:xfrm>
            <a:off x="6493850" y="69250"/>
            <a:ext cx="1340100" cy="255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Completed</a:t>
            </a:r>
            <a:endParaRPr/>
          </a:p>
        </p:txBody>
      </p:sp>
      <p:sp>
        <p:nvSpPr>
          <p:cNvPr id="263" name="Google Shape;263;p26"/>
          <p:cNvSpPr/>
          <p:nvPr/>
        </p:nvSpPr>
        <p:spPr>
          <a:xfrm>
            <a:off x="0" y="0"/>
            <a:ext cx="2253300" cy="629100"/>
          </a:xfrm>
          <a:prstGeom prst="homePlate">
            <a:avLst>
              <a:gd fmla="val 50000" name="adj"/>
            </a:avLst>
          </a:prstGeom>
          <a:solidFill>
            <a:srgbClr val="BF9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Create ORE &amp; Submit Publication Request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1913775" y="0"/>
            <a:ext cx="1789800" cy="6291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Validate RO Metadata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65" name="Google Shape;265;p26"/>
          <p:cNvSpPr/>
          <p:nvPr/>
        </p:nvSpPr>
        <p:spPr>
          <a:xfrm>
            <a:off x="3328950" y="0"/>
            <a:ext cx="1827900" cy="6291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Update &amp; Persist ORE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66" name="Google Shape;266;p26"/>
          <p:cNvSpPr/>
          <p:nvPr/>
        </p:nvSpPr>
        <p:spPr>
          <a:xfrm>
            <a:off x="4837500" y="0"/>
            <a:ext cx="1648500" cy="6291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Persist RO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7432200" y="0"/>
            <a:ext cx="1711800" cy="629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/>
              <a:t>Publish RO</a:t>
            </a:r>
            <a:endParaRPr b="1"/>
          </a:p>
        </p:txBody>
      </p:sp>
      <p:sp>
        <p:nvSpPr>
          <p:cNvPr id="268" name="Google Shape;268;p26"/>
          <p:cNvSpPr/>
          <p:nvPr/>
        </p:nvSpPr>
        <p:spPr>
          <a:xfrm>
            <a:off x="6155525" y="0"/>
            <a:ext cx="1606200" cy="629100"/>
          </a:xfrm>
          <a:prstGeom prst="chevron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/>
              <a:t>Mint PIDs</a:t>
            </a:r>
            <a:endParaRPr b="1" sz="1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27"/>
          <p:cNvSpPr txBox="1"/>
          <p:nvPr/>
        </p:nvSpPr>
        <p:spPr>
          <a:xfrm>
            <a:off x="285750" y="936850"/>
            <a:ext cx="8589300" cy="11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Discovery User Interface for finding published root PID.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http://d2i-dev.d2i.indiana.edu:8081/iusc-azure-search/search.html</a:t>
            </a:r>
            <a:endParaRPr/>
          </a:p>
        </p:txBody>
      </p:sp>
      <p:pic>
        <p:nvPicPr>
          <p:cNvPr descr="Screen Shot 2017-07-13 at 2.27.44 PM.png" id="276" name="Google Shape;2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200" y="2187435"/>
            <a:ext cx="5781600" cy="431210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7"/>
          <p:cNvSpPr/>
          <p:nvPr/>
        </p:nvSpPr>
        <p:spPr>
          <a:xfrm>
            <a:off x="40250" y="56850"/>
            <a:ext cx="1617900" cy="2685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Publishing: Start</a:t>
            </a:r>
            <a:endParaRPr/>
          </a:p>
        </p:txBody>
      </p:sp>
      <p:sp>
        <p:nvSpPr>
          <p:cNvPr id="278" name="Google Shape;278;p27"/>
          <p:cNvSpPr/>
          <p:nvPr/>
        </p:nvSpPr>
        <p:spPr>
          <a:xfrm>
            <a:off x="1658150" y="58725"/>
            <a:ext cx="1459500" cy="255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SEAD Client</a:t>
            </a:r>
            <a:endParaRPr/>
          </a:p>
        </p:txBody>
      </p:sp>
      <p:sp>
        <p:nvSpPr>
          <p:cNvPr id="279" name="Google Shape;279;p27"/>
          <p:cNvSpPr/>
          <p:nvPr/>
        </p:nvSpPr>
        <p:spPr>
          <a:xfrm>
            <a:off x="3117650" y="71125"/>
            <a:ext cx="1617900" cy="255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SEAD Curbee</a:t>
            </a:r>
            <a:endParaRPr/>
          </a:p>
        </p:txBody>
      </p:sp>
      <p:sp>
        <p:nvSpPr>
          <p:cNvPr id="280" name="Google Shape;280;p27"/>
          <p:cNvSpPr/>
          <p:nvPr/>
        </p:nvSpPr>
        <p:spPr>
          <a:xfrm>
            <a:off x="4735550" y="69250"/>
            <a:ext cx="1758300" cy="255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IU SEAD Cloud</a:t>
            </a:r>
            <a:endParaRPr/>
          </a:p>
        </p:txBody>
      </p:sp>
      <p:sp>
        <p:nvSpPr>
          <p:cNvPr id="281" name="Google Shape;281;p27"/>
          <p:cNvSpPr/>
          <p:nvPr/>
        </p:nvSpPr>
        <p:spPr>
          <a:xfrm>
            <a:off x="6493850" y="69250"/>
            <a:ext cx="1375200" cy="255000"/>
          </a:xfrm>
          <a:prstGeom prst="chevron">
            <a:avLst>
              <a:gd fmla="val 50000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Completed</a:t>
            </a:r>
            <a:endParaRPr/>
          </a:p>
        </p:txBody>
      </p:sp>
      <p:sp>
        <p:nvSpPr>
          <p:cNvPr id="282" name="Google Shape;282;p27"/>
          <p:cNvSpPr/>
          <p:nvPr/>
        </p:nvSpPr>
        <p:spPr>
          <a:xfrm>
            <a:off x="0" y="0"/>
            <a:ext cx="2253300" cy="629100"/>
          </a:xfrm>
          <a:prstGeom prst="homePlate">
            <a:avLst>
              <a:gd fmla="val 50000" name="adj"/>
            </a:avLst>
          </a:prstGeom>
          <a:solidFill>
            <a:srgbClr val="BF9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Create ORE &amp; Submit Publication Request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83" name="Google Shape;283;p27"/>
          <p:cNvSpPr/>
          <p:nvPr/>
        </p:nvSpPr>
        <p:spPr>
          <a:xfrm>
            <a:off x="1913775" y="0"/>
            <a:ext cx="1789800" cy="6291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Validate RO Metadata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84" name="Google Shape;284;p27"/>
          <p:cNvSpPr/>
          <p:nvPr/>
        </p:nvSpPr>
        <p:spPr>
          <a:xfrm>
            <a:off x="3328950" y="0"/>
            <a:ext cx="1827900" cy="6291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Update &amp; Persist ORE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85" name="Google Shape;285;p27"/>
          <p:cNvSpPr/>
          <p:nvPr/>
        </p:nvSpPr>
        <p:spPr>
          <a:xfrm>
            <a:off x="4837500" y="0"/>
            <a:ext cx="1648500" cy="6291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Persist RO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286" name="Google Shape;286;p27"/>
          <p:cNvSpPr/>
          <p:nvPr/>
        </p:nvSpPr>
        <p:spPr>
          <a:xfrm>
            <a:off x="7432200" y="0"/>
            <a:ext cx="1711800" cy="629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/>
              <a:t>Publish RO</a:t>
            </a:r>
            <a:endParaRPr b="1"/>
          </a:p>
        </p:txBody>
      </p:sp>
      <p:sp>
        <p:nvSpPr>
          <p:cNvPr id="287" name="Google Shape;287;p27"/>
          <p:cNvSpPr/>
          <p:nvPr/>
        </p:nvSpPr>
        <p:spPr>
          <a:xfrm>
            <a:off x="6155525" y="0"/>
            <a:ext cx="1606200" cy="629100"/>
          </a:xfrm>
          <a:prstGeom prst="chevron">
            <a:avLst>
              <a:gd fmla="val 50000" name="adj"/>
            </a:avLst>
          </a:prstGeom>
          <a:solidFill>
            <a:srgbClr val="38761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</a:rPr>
              <a:t>Mint PIDs</a:t>
            </a:r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/>
          <p:nvPr>
            <p:ph type="title"/>
          </p:nvPr>
        </p:nvSpPr>
        <p:spPr>
          <a:xfrm>
            <a:off x="457200" y="470396"/>
            <a:ext cx="8229600" cy="947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Next up: 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Hands-</a:t>
            </a:r>
            <a:r>
              <a:rPr lang="en-US"/>
              <a:t>o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Setup</a:t>
            </a:r>
            <a:endParaRPr/>
          </a:p>
        </p:txBody>
      </p:sp>
      <p:sp>
        <p:nvSpPr>
          <p:cNvPr id="293" name="Google Shape;293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 Section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Hands 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participat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ion setup.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VMs available on A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zure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user to do analysis on raw Airbox sensor data.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In folder on VM, there’s 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folder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called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“ESIP” that has some scripts in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ollow the instructions and hav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fun using Power BI 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2I-PTI-web-horiz-transp.png" id="295" name="Google Shape;29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148028"/>
            <a:ext cx="3585382" cy="573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4438500" y="274650"/>
            <a:ext cx="42483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Publish daily data down to per device/per day granule</a:t>
            </a:r>
            <a:endParaRPr sz="3000"/>
          </a:p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 b="-4" l="0" r="0" t="55840"/>
          <a:stretch/>
        </p:blipFill>
        <p:spPr>
          <a:xfrm>
            <a:off x="161925" y="2960593"/>
            <a:ext cx="8820150" cy="132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4">
            <a:alphaModFix/>
          </a:blip>
          <a:srcRect b="5688" l="0" r="38164" t="30535"/>
          <a:stretch/>
        </p:blipFill>
        <p:spPr>
          <a:xfrm>
            <a:off x="161925" y="66750"/>
            <a:ext cx="3621600" cy="25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2369425" y="1535125"/>
            <a:ext cx="1585200" cy="111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" name="Google Shape;106;p14"/>
          <p:cNvCxnSpPr/>
          <p:nvPr/>
        </p:nvCxnSpPr>
        <p:spPr>
          <a:xfrm>
            <a:off x="2886700" y="1218100"/>
            <a:ext cx="0" cy="1485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7" name="Google Shape;107;p14"/>
          <p:cNvPicPr preferRelativeResize="0"/>
          <p:nvPr/>
        </p:nvPicPr>
        <p:blipFill rotWithShape="1">
          <a:blip r:embed="rId5">
            <a:alphaModFix/>
          </a:blip>
          <a:srcRect b="0" l="0" r="53551" t="0"/>
          <a:stretch/>
        </p:blipFill>
        <p:spPr>
          <a:xfrm>
            <a:off x="7013750" y="4170173"/>
            <a:ext cx="1212511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6">
            <a:alphaModFix/>
          </a:blip>
          <a:srcRect b="22462" l="0" r="0" t="0"/>
          <a:stretch/>
        </p:blipFill>
        <p:spPr>
          <a:xfrm>
            <a:off x="2669500" y="5358350"/>
            <a:ext cx="1769000" cy="10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/>
          <p:nvPr/>
        </p:nvSpPr>
        <p:spPr>
          <a:xfrm>
            <a:off x="4887888" y="5862250"/>
            <a:ext cx="1418400" cy="4941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0" name="Google Shape;110;p14"/>
          <p:cNvCxnSpPr/>
          <p:nvPr/>
        </p:nvCxnSpPr>
        <p:spPr>
          <a:xfrm>
            <a:off x="4640975" y="4587850"/>
            <a:ext cx="0" cy="1485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457200" y="470396"/>
            <a:ext cx="8229600" cy="9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Device &amp; Sensor </a:t>
            </a:r>
            <a:endParaRPr/>
          </a:p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b="5688" l="0" r="38164" t="30535"/>
          <a:stretch/>
        </p:blipFill>
        <p:spPr>
          <a:xfrm>
            <a:off x="4555875" y="1927050"/>
            <a:ext cx="3621600" cy="25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3748275" y="5483600"/>
            <a:ext cx="40536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Device: the chassis that holds sensors</a:t>
            </a:r>
            <a:endParaRPr sz="2000"/>
          </a:p>
        </p:txBody>
      </p:sp>
      <p:sp>
        <p:nvSpPr>
          <p:cNvPr id="120" name="Google Shape;120;p15"/>
          <p:cNvSpPr txBox="1"/>
          <p:nvPr/>
        </p:nvSpPr>
        <p:spPr>
          <a:xfrm>
            <a:off x="69400" y="2172600"/>
            <a:ext cx="3484200" cy="1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Sensor: one of the measurement units on the sensor (temperature, air pressure, humidity)</a:t>
            </a:r>
            <a:endParaRPr sz="2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" name="Google Shape;121;p15"/>
          <p:cNvCxnSpPr/>
          <p:nvPr/>
        </p:nvCxnSpPr>
        <p:spPr>
          <a:xfrm rot="10800000">
            <a:off x="3554075" y="2873700"/>
            <a:ext cx="133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15"/>
          <p:cNvCxnSpPr/>
          <p:nvPr/>
        </p:nvCxnSpPr>
        <p:spPr>
          <a:xfrm flipH="1">
            <a:off x="5442050" y="4497950"/>
            <a:ext cx="263700" cy="102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15"/>
          <p:cNvCxnSpPr/>
          <p:nvPr/>
        </p:nvCxnSpPr>
        <p:spPr>
          <a:xfrm rot="10800000">
            <a:off x="3567800" y="3081775"/>
            <a:ext cx="1305000" cy="27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15"/>
          <p:cNvCxnSpPr/>
          <p:nvPr/>
        </p:nvCxnSpPr>
        <p:spPr>
          <a:xfrm rot="10800000">
            <a:off x="3553875" y="3276450"/>
            <a:ext cx="1499400" cy="43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p15"/>
          <p:cNvCxnSpPr/>
          <p:nvPr/>
        </p:nvCxnSpPr>
        <p:spPr>
          <a:xfrm flipH="1">
            <a:off x="3553700" y="2457225"/>
            <a:ext cx="1471800" cy="15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p15"/>
          <p:cNvCxnSpPr/>
          <p:nvPr/>
        </p:nvCxnSpPr>
        <p:spPr>
          <a:xfrm flipH="1">
            <a:off x="3484500" y="2110150"/>
            <a:ext cx="2262900" cy="29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type="title"/>
          </p:nvPr>
        </p:nvSpPr>
        <p:spPr>
          <a:xfrm>
            <a:off x="457200" y="470396"/>
            <a:ext cx="8229600" cy="947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Step 1:  group data arriving by MQTT into per day RO</a:t>
            </a:r>
            <a:endParaRPr/>
          </a:p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eadclinet.png" id="133" name="Google Shape;1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987" y="2641264"/>
            <a:ext cx="3696900" cy="22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>
            <p:ph idx="1" type="body"/>
          </p:nvPr>
        </p:nvSpPr>
        <p:spPr>
          <a:xfrm>
            <a:off x="4377025" y="1855650"/>
            <a:ext cx="4397100" cy="3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242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SEAD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lient checks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directory regularly for new files.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1242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Packages all devices’ sensor data for each day as Research Object (RO)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1242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RO: one day of measurement data for all devices that happen to be publishing on the one MQTT channel that we are reading from.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1242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Creates ORE for RO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1242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Submit for publishing</a:t>
            </a:r>
            <a:endParaRPr sz="2000"/>
          </a:p>
        </p:txBody>
      </p:sp>
      <p:pic>
        <p:nvPicPr>
          <p:cNvPr id="135" name="Google Shape;135;p16"/>
          <p:cNvPicPr preferRelativeResize="0"/>
          <p:nvPr/>
        </p:nvPicPr>
        <p:blipFill rotWithShape="1">
          <a:blip r:embed="rId4">
            <a:alphaModFix/>
          </a:blip>
          <a:srcRect b="0" l="0" r="53551" t="0"/>
          <a:stretch/>
        </p:blipFill>
        <p:spPr>
          <a:xfrm>
            <a:off x="3164525" y="4018923"/>
            <a:ext cx="1212511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5">
            <a:alphaModFix/>
          </a:blip>
          <a:srcRect b="-4" l="0" r="0" t="55840"/>
          <a:stretch/>
        </p:blipFill>
        <p:spPr>
          <a:xfrm>
            <a:off x="933450" y="5534574"/>
            <a:ext cx="7287576" cy="10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>
            <p:ph type="title"/>
          </p:nvPr>
        </p:nvSpPr>
        <p:spPr>
          <a:xfrm>
            <a:off x="457200" y="470396"/>
            <a:ext cx="8229600" cy="947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Step 2:  RO Validation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/>
          <p:nvPr>
            <p:ph idx="1" type="body"/>
          </p:nvPr>
        </p:nvSpPr>
        <p:spPr>
          <a:xfrm>
            <a:off x="301752" y="1415376"/>
            <a:ext cx="8503920" cy="1422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SEAD’s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Curbee is a lightweight publishing workflow.</a:t>
            </a:r>
            <a:endParaRPr/>
          </a:p>
          <a:p>
            <a:pPr indent="-3429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Validates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RO; RO </a:t>
            </a:r>
            <a:r>
              <a:rPr lang="en-US" sz="2600">
                <a:latin typeface="Arial"/>
                <a:ea typeface="Arial"/>
                <a:cs typeface="Arial"/>
                <a:sym typeface="Arial"/>
              </a:rPr>
              <a:t>is in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JSON </a:t>
            </a:r>
            <a:r>
              <a:rPr lang="en-US" sz="2600">
                <a:latin typeface="Arial"/>
                <a:ea typeface="Arial"/>
                <a:cs typeface="Arial"/>
                <a:sym typeface="Arial"/>
              </a:rPr>
              <a:t>format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including metadata information about RO.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Persists information about ROs published by SEAD 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454150" y="2746800"/>
            <a:ext cx="85038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1940" lvl="1" marL="54864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Identifier</a:t>
            </a:r>
            <a:r>
              <a:rPr lang="en-US"/>
              <a:t>, </a:t>
            </a: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Creation date</a:t>
            </a:r>
            <a:r>
              <a:rPr lang="en-US"/>
              <a:t>, </a:t>
            </a: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Publication date</a:t>
            </a:r>
            <a:endParaRPr/>
          </a:p>
          <a:p>
            <a:pPr indent="-281940" lvl="1" marL="54864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r>
              <a:rPr lang="en-US"/>
              <a:t>, </a:t>
            </a: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Label</a:t>
            </a:r>
            <a:r>
              <a:rPr lang="en-US"/>
              <a:t>, </a:t>
            </a: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Creator</a:t>
            </a:r>
            <a:r>
              <a:rPr lang="en-US"/>
              <a:t>, </a:t>
            </a: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Abstract</a:t>
            </a:r>
            <a:endParaRPr/>
          </a:p>
          <a:p>
            <a:pPr indent="-281940" lvl="1" marL="54864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Size</a:t>
            </a:r>
            <a:endParaRPr/>
          </a:p>
          <a:p>
            <a:pPr indent="-281940" lvl="1" marL="54864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File type</a:t>
            </a:r>
            <a:endParaRPr b="0" i="0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7"/>
          <p:cNvPicPr preferRelativeResize="0"/>
          <p:nvPr/>
        </p:nvPicPr>
        <p:blipFill rotWithShape="1">
          <a:blip r:embed="rId3">
            <a:alphaModFix/>
          </a:blip>
          <a:srcRect b="-4" l="0" r="0" t="55840"/>
          <a:stretch/>
        </p:blipFill>
        <p:spPr>
          <a:xfrm>
            <a:off x="933450" y="5534574"/>
            <a:ext cx="7287576" cy="109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 rotWithShape="1">
          <a:blip r:embed="rId4">
            <a:alphaModFix/>
          </a:blip>
          <a:srcRect b="0" l="0" r="53551" t="0"/>
          <a:stretch/>
        </p:blipFill>
        <p:spPr>
          <a:xfrm>
            <a:off x="7820575" y="470398"/>
            <a:ext cx="1212511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type="title"/>
          </p:nvPr>
        </p:nvSpPr>
        <p:spPr>
          <a:xfrm>
            <a:off x="457200" y="470396"/>
            <a:ext cx="8229600" cy="947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Step 3: Publish to Azure</a:t>
            </a:r>
            <a:endParaRPr/>
          </a:p>
        </p:txBody>
      </p:sp>
      <p:sp>
        <p:nvSpPr>
          <p:cNvPr id="152" name="Google Shape;15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301752" y="1527048"/>
            <a:ext cx="8503920" cy="4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Publishing is in two steps: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Execute SEAD strategy for 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ssign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ment of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PIDs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within the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</a:t>
            </a:r>
            <a:endParaRPr sz="2400"/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Utilize</a:t>
            </a:r>
            <a:r>
              <a:rPr b="0" i="0" lang="en-US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RPID Testbed to o</a:t>
            </a:r>
            <a:r>
              <a:rPr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btain handles</a:t>
            </a:r>
            <a:endParaRPr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Deposit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raw data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into Azure Blob</a:t>
            </a:r>
            <a:endParaRPr sz="2400"/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b="0" i="0" lang="en-US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Stable and long</a:t>
            </a:r>
            <a:r>
              <a:rPr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term repository for </a:t>
            </a:r>
            <a:br>
              <a:rPr b="0" i="0" lang="en-US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storing</a:t>
            </a:r>
            <a:r>
              <a:rPr b="0" i="0" lang="en-US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b="0" i="0" lang="en-US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useadcloud.png" id="154" name="Google Shape;1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7374" y="2394950"/>
            <a:ext cx="2208300" cy="27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4">
            <a:alphaModFix/>
          </a:blip>
          <a:srcRect b="-4" l="0" r="0" t="55840"/>
          <a:stretch/>
        </p:blipFill>
        <p:spPr>
          <a:xfrm>
            <a:off x="933450" y="5534574"/>
            <a:ext cx="7287576" cy="10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type="title"/>
          </p:nvPr>
        </p:nvSpPr>
        <p:spPr>
          <a:xfrm>
            <a:off x="457200" y="605096"/>
            <a:ext cx="82296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SEAD strategy for assigning 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</a:t>
            </a:r>
            <a:r>
              <a:rPr lang="en-US"/>
              <a:t>s to an RO**</a:t>
            </a:r>
            <a:endParaRPr/>
          </a:p>
        </p:txBody>
      </p:sp>
      <p:sp>
        <p:nvSpPr>
          <p:cNvPr id="161" name="Google Shape;161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andlecontent.png" id="162" name="Google Shape;16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1" y="2769389"/>
            <a:ext cx="12851700" cy="22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144000" y="1880825"/>
            <a:ext cx="857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First the RO is assign a</a:t>
            </a:r>
            <a:r>
              <a:rPr lang="en-US" sz="2000">
                <a:solidFill>
                  <a:schemeClr val="dk1"/>
                </a:solidFill>
              </a:rPr>
              <a:t> PID that we call the </a:t>
            </a:r>
            <a:r>
              <a:rPr b="1" lang="en-US" sz="2000">
                <a:solidFill>
                  <a:schemeClr val="dk1"/>
                </a:solidFill>
              </a:rPr>
              <a:t>Root PID</a:t>
            </a:r>
            <a:endParaRPr b="1" sz="2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290850" y="5299400"/>
            <a:ext cx="82833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000">
                <a:solidFill>
                  <a:schemeClr val="dk1"/>
                </a:solidFill>
              </a:rPr>
              <a:t>Admin information from Handle.Net shows kernel information for the top level RO PID</a:t>
            </a:r>
            <a:endParaRPr sz="2000"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 URL link in Root PID is referencing to the JSON metadata of root PID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 b="0" l="0" r="53551" t="0"/>
          <a:stretch/>
        </p:blipFill>
        <p:spPr>
          <a:xfrm>
            <a:off x="7474300" y="6252198"/>
            <a:ext cx="1212511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title"/>
          </p:nvPr>
        </p:nvSpPr>
        <p:spPr>
          <a:xfrm>
            <a:off x="457200" y="605096"/>
            <a:ext cx="82296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SEAD strategy for assigning 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</a:t>
            </a:r>
            <a:r>
              <a:rPr lang="en-US"/>
              <a:t>s within an RO</a:t>
            </a:r>
            <a:endParaRPr/>
          </a:p>
        </p:txBody>
      </p:sp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dchild.png" id="172" name="Google Shape;17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949" y="2362122"/>
            <a:ext cx="12681900" cy="19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256950" y="1853850"/>
            <a:ext cx="863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The internal files are assigned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b="1" lang="en-US" sz="2000">
                <a:solidFill>
                  <a:schemeClr val="dk1"/>
                </a:solidFill>
              </a:rPr>
              <a:t>Child PIDs</a:t>
            </a:r>
            <a:r>
              <a:rPr lang="en-US" sz="2000">
                <a:solidFill>
                  <a:schemeClr val="dk1"/>
                </a:solidFill>
              </a:rPr>
              <a:t>.</a:t>
            </a:r>
            <a:endParaRPr sz="1800"/>
          </a:p>
        </p:txBody>
      </p:sp>
      <p:sp>
        <p:nvSpPr>
          <p:cNvPr id="174" name="Google Shape;174;p20"/>
          <p:cNvSpPr txBox="1"/>
          <p:nvPr/>
        </p:nvSpPr>
        <p:spPr>
          <a:xfrm>
            <a:off x="256950" y="4635525"/>
            <a:ext cx="8283300" cy="13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 URL link in Child PID is referencing to the raw data file of one device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Child PIDs are stored to a single ORE map file that is associated with the parent (RO)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The parent maintains rich metadata about the RO; the children have only PID Kernel Information about them 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75" name="Google Shape;175;p20"/>
          <p:cNvPicPr preferRelativeResize="0"/>
          <p:nvPr/>
        </p:nvPicPr>
        <p:blipFill rotWithShape="1">
          <a:blip r:embed="rId4">
            <a:alphaModFix/>
          </a:blip>
          <a:srcRect b="0" l="0" r="53551" t="0"/>
          <a:stretch/>
        </p:blipFill>
        <p:spPr>
          <a:xfrm>
            <a:off x="7474300" y="6252198"/>
            <a:ext cx="1212511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457200" y="470396"/>
            <a:ext cx="82296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PIDs Relationship</a:t>
            </a:r>
            <a:endParaRPr/>
          </a:p>
        </p:txBody>
      </p:sp>
      <p:sp>
        <p:nvSpPr>
          <p:cNvPr id="181" name="Google Shape;181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2I-PTI-web-horiz-transp.png" id="182" name="Google Shape;18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6148028"/>
            <a:ext cx="3585382" cy="573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drel_v1.png" id="183" name="Google Shape;18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225" y="1417508"/>
            <a:ext cx="7503562" cy="4425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