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92" r:id="rId4"/>
    <p:sldId id="267" r:id="rId5"/>
    <p:sldId id="266" r:id="rId6"/>
    <p:sldId id="258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93" r:id="rId21"/>
    <p:sldId id="281" r:id="rId22"/>
    <p:sldId id="282" r:id="rId23"/>
    <p:sldId id="283" r:id="rId24"/>
    <p:sldId id="285" r:id="rId25"/>
    <p:sldId id="284" r:id="rId26"/>
    <p:sldId id="286" r:id="rId27"/>
    <p:sldId id="287" r:id="rId28"/>
    <p:sldId id="288" r:id="rId29"/>
    <p:sldId id="289" r:id="rId30"/>
    <p:sldId id="290" r:id="rId31"/>
    <p:sldId id="291" r:id="rId32"/>
    <p:sldId id="294" r:id="rId33"/>
    <p:sldId id="26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3" autoAdjust="0"/>
    <p:restoredTop sz="94660"/>
  </p:normalViewPr>
  <p:slideViewPr>
    <p:cSldViewPr snapToGrid="0">
      <p:cViewPr varScale="1">
        <p:scale>
          <a:sx n="38" d="100"/>
          <a:sy n="38" d="100"/>
        </p:scale>
        <p:origin x="78" y="18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24714-FB71-41DD-AF64-5DAAFAE84642}" type="datetimeFigureOut">
              <a:rPr lang="da-DK" smtClean="0"/>
              <a:t>12-06-2018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10579-9F22-4D6D-B277-46654C9E60C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6321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7788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Shape 6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</a:t>
            </a:r>
            <a:r>
              <a:rPr lang="en-US" baseline="0" dirty="0"/>
              <a:t> is a video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8686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8469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1419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6347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275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2286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9674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935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3039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3AAAB-0983-43E8-89F2-00A44BA9AA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9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287D6-A80F-4C2A-9CB0-4568127D4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8D67A7-BD15-4DE1-8B44-4791B080F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E6A14-DEFE-405C-BF9A-3CD8163D0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B4A2-3A97-410D-8CCE-EE6144E76CF1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60A77-EF6E-4A95-AB8D-43AFD0E76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948F6-0EAC-4283-B722-C7748C58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88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1CCFFD-5D9C-4E9E-9226-BBA562D44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F27ED4-4D8F-44A7-85DB-D969481A7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39496-FF7E-4D6B-9703-3F6A08FDE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B4A2-3A97-410D-8CCE-EE6144E76CF1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1F488-85C9-4D02-9095-57E085A81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99905-F540-49E5-A1BE-847DF1077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69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de" smtClean="0"/>
              <a:pPr/>
              <a:t>‹#›</a:t>
            </a:fld>
            <a:endParaRPr lang="de"/>
          </a:p>
        </p:txBody>
      </p:sp>
    </p:spTree>
    <p:extLst>
      <p:ext uri="{BB962C8B-B14F-4D97-AF65-F5344CB8AC3E}">
        <p14:creationId xmlns:p14="http://schemas.microsoft.com/office/powerpoint/2010/main" val="7568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A4FB01-90C4-4DD1-A559-0BE67D9AE1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50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ABA928-F7F6-42D0-9903-0ED9F3419A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33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97BCF-C3CD-425B-BC4E-34182459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994A5-D9B3-43B3-8871-4E2545520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F0DAB-AE67-4921-B48C-1BBE86631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CA88B-C1F8-459B-8BC1-1FBB9A9FA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B4A2-3A97-410D-8CCE-EE6144E76CF1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FDB03-16D1-4C81-A9C2-EE1BAECE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D50EB-E2D4-446C-BB01-5A28A188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019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8EEF-C63B-4E47-BA21-B7F74052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B9454-F3DB-418B-BF39-428E22E21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6251F-9C5E-46AB-BDF5-A04157DFB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F42CDD-E561-45E6-ADAC-6151942AB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69795-D5A7-4BBC-AE05-3DBF0EFF47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744611-A10E-400F-8B85-7E7D1B26F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B4A2-3A97-410D-8CCE-EE6144E76CF1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CA4429-5843-432E-B27C-6009F6EA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B6F930-6156-409E-B60B-1F2999420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26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5CF13-0C4A-4839-9A5F-FE1EA08E9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88DBDD-6437-493B-AAB6-B9089925C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B4A2-3A97-410D-8CCE-EE6144E76CF1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28D203-B4DD-453A-85F2-3FA3C4A58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21F904-8A69-441D-9255-98891396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318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E8D40-ADDA-471A-9EE0-C5440359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B4A2-3A97-410D-8CCE-EE6144E76CF1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D7ADBF-04D7-42CA-B97A-88F315EB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32945-2F98-4AAC-BCBA-14FF7FE9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62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D376-E41B-4D8A-86D5-791F856AE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8AFA7-DA2D-4F60-AE63-80EB8A258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FF21D-F537-46D6-B0BA-FFF0D1217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CD734-E794-4AEB-A481-27BFEA8B0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B4A2-3A97-410D-8CCE-EE6144E76CF1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E3074-B9B6-4A71-A450-053BA4988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009D5-2FD8-429D-85F4-9B957E94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99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E2D03-788C-4748-A741-39CEFAFAE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0844BB-1A65-4EB4-A201-A48F4770A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307F35-0E19-4DCF-BF5A-3E5AD5820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772B3-6C53-4FE9-9903-16EAD54A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B4A2-3A97-410D-8CCE-EE6144E76CF1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AE1A0C-3F4B-4701-AB82-80D4D9753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392A98-3C5F-4A88-A225-84E15D03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71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B6068B-2B31-4923-B97C-DE3A70789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0BC35-A49A-4AFD-AAC1-932686E35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4F549-2B19-404A-AB61-020627CA9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4B4A2-3A97-410D-8CCE-EE6144E76CF1}" type="datetimeFigureOut">
              <a:rPr lang="en-GB" smtClean="0"/>
              <a:t>12/06/2018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32A7C-7454-41D6-8376-719B8D000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A0C90-191A-480B-BFF6-8F51020FE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43EA9-A71D-4862-A8D1-E2EFFF609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01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62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32" Type="http://schemas.openxmlformats.org/officeDocument/2006/relationships/image" Target="../media/image61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31" Type="http://schemas.openxmlformats.org/officeDocument/2006/relationships/image" Target="../media/image60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microsoft.com/office/2007/relationships/media" Target="../media/media2.mp4"/><Relationship Id="rId7" Type="http://schemas.openxmlformats.org/officeDocument/2006/relationships/image" Target="../media/image8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3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360150" cy="763588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de"/>
              <a:t>Generative Adversarial Networks</a:t>
            </a:r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sldNum" idx="4294967295"/>
          </p:nvPr>
        </p:nvSpPr>
        <p:spPr>
          <a:xfrm>
            <a:off x="11460163" y="6218238"/>
            <a:ext cx="731837" cy="523875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de"/>
              <a:pPr/>
              <a:t>10</a:t>
            </a:fld>
            <a:endParaRPr/>
          </a:p>
        </p:txBody>
      </p:sp>
      <p:grpSp>
        <p:nvGrpSpPr>
          <p:cNvPr id="189" name="Shape 189"/>
          <p:cNvGrpSpPr/>
          <p:nvPr/>
        </p:nvGrpSpPr>
        <p:grpSpPr>
          <a:xfrm>
            <a:off x="4453294" y="907586"/>
            <a:ext cx="2427569" cy="1981588"/>
            <a:chOff x="2752775" y="197075"/>
            <a:chExt cx="2016701" cy="1640025"/>
          </a:xfrm>
        </p:grpSpPr>
        <p:pic>
          <p:nvPicPr>
            <p:cNvPr id="190" name="Shape 190"/>
            <p:cNvPicPr preferRelativeResize="0"/>
            <p:nvPr/>
          </p:nvPicPr>
          <p:blipFill rotWithShape="1">
            <a:blip r:embed="rId3">
              <a:alphaModFix/>
            </a:blip>
            <a:srcRect t="6347" b="6347"/>
            <a:stretch/>
          </p:blipFill>
          <p:spPr>
            <a:xfrm>
              <a:off x="2752775" y="197075"/>
              <a:ext cx="2016701" cy="1320524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91" name="Shape 191"/>
            <p:cNvSpPr txBox="1"/>
            <p:nvPr/>
          </p:nvSpPr>
          <p:spPr>
            <a:xfrm>
              <a:off x="2752825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de" sz="2400">
                  <a:solidFill>
                    <a:srgbClr val="EFEFEF"/>
                  </a:solidFill>
                </a:rPr>
                <a:t>Real Data </a:t>
              </a:r>
              <a:r>
                <a:rPr lang="de" sz="800">
                  <a:solidFill>
                    <a:srgbClr val="EFEFEF"/>
                  </a:solidFill>
                </a:rPr>
                <a:t>(CC-BY A. Çuğun)</a:t>
              </a:r>
              <a:endParaRPr sz="2400">
                <a:solidFill>
                  <a:srgbClr val="EFEFEF"/>
                </a:solidFill>
              </a:endParaRPr>
            </a:p>
          </p:txBody>
        </p:sp>
      </p:grpSp>
      <p:grpSp>
        <p:nvGrpSpPr>
          <p:cNvPr id="192" name="Shape 192"/>
          <p:cNvGrpSpPr/>
          <p:nvPr/>
        </p:nvGrpSpPr>
        <p:grpSpPr>
          <a:xfrm>
            <a:off x="7279220" y="1093079"/>
            <a:ext cx="1739240" cy="1221037"/>
            <a:chOff x="5240265" y="672109"/>
            <a:chExt cx="1304430" cy="915778"/>
          </a:xfrm>
        </p:grpSpPr>
        <p:grpSp>
          <p:nvGrpSpPr>
            <p:cNvPr id="193" name="Shape 193"/>
            <p:cNvGrpSpPr/>
            <p:nvPr/>
          </p:nvGrpSpPr>
          <p:grpSpPr>
            <a:xfrm>
              <a:off x="5249268" y="680690"/>
              <a:ext cx="1295428" cy="907197"/>
              <a:chOff x="5549100" y="197075"/>
              <a:chExt cx="1434900" cy="1001100"/>
            </a:xfrm>
          </p:grpSpPr>
          <p:grpSp>
            <p:nvGrpSpPr>
              <p:cNvPr id="194" name="Shape 194"/>
              <p:cNvGrpSpPr/>
              <p:nvPr/>
            </p:nvGrpSpPr>
            <p:grpSpPr>
              <a:xfrm>
                <a:off x="5549100" y="197075"/>
                <a:ext cx="1434900" cy="1001100"/>
                <a:chOff x="5818625" y="197075"/>
                <a:chExt cx="1434900" cy="1001100"/>
              </a:xfrm>
            </p:grpSpPr>
            <p:sp>
              <p:nvSpPr>
                <p:cNvPr id="195" name="Shape 195"/>
                <p:cNvSpPr txBox="1"/>
                <p:nvPr/>
              </p:nvSpPr>
              <p:spPr>
                <a:xfrm>
                  <a:off x="5818625" y="197075"/>
                  <a:ext cx="1434900" cy="1001100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t" anchorCtr="0">
                  <a:noAutofit/>
                </a:bodyPr>
                <a:lstStyle/>
                <a:p>
                  <a:endParaRPr sz="1333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196" name="Shape 196"/>
                <p:cNvSpPr txBox="1"/>
                <p:nvPr/>
              </p:nvSpPr>
              <p:spPr>
                <a:xfrm>
                  <a:off x="5849450" y="524633"/>
                  <a:ext cx="1375500" cy="319500"/>
                </a:xfrm>
                <a:prstGeom prst="rect">
                  <a:avLst/>
                </a:prstGeom>
                <a:solidFill>
                  <a:srgbClr val="0097A7"/>
                </a:solidFill>
                <a:ln w="19050" cap="flat" cmpd="sng">
                  <a:solidFill>
                    <a:srgbClr val="0097A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ctr" anchorCtr="0">
                  <a:noAutofit/>
                </a:bodyPr>
                <a:lstStyle/>
                <a:p>
                  <a:r>
                    <a:rPr lang="de" sz="2400">
                      <a:solidFill>
                        <a:srgbClr val="EFEFEF"/>
                      </a:solidFill>
                    </a:rPr>
                    <a:t>Network</a:t>
                  </a:r>
                  <a:endParaRPr sz="2400">
                    <a:solidFill>
                      <a:srgbClr val="EFEFEF"/>
                    </a:solidFill>
                  </a:endParaRPr>
                </a:p>
              </p:txBody>
            </p:sp>
            <p:sp>
              <p:nvSpPr>
                <p:cNvPr id="197" name="Shape 197"/>
                <p:cNvSpPr txBox="1"/>
                <p:nvPr/>
              </p:nvSpPr>
              <p:spPr>
                <a:xfrm>
                  <a:off x="5849450" y="844133"/>
                  <a:ext cx="1375500" cy="319500"/>
                </a:xfrm>
                <a:prstGeom prst="rect">
                  <a:avLst/>
                </a:prstGeom>
                <a:solidFill>
                  <a:srgbClr val="434343"/>
                </a:solidFill>
                <a:ln w="19050" cap="flat" cmpd="sng">
                  <a:solidFill>
                    <a:srgbClr val="43434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ctr" anchorCtr="0">
                  <a:noAutofit/>
                </a:bodyPr>
                <a:lstStyle/>
                <a:p>
                  <a:r>
                    <a:rPr lang="de" sz="2400">
                      <a:solidFill>
                        <a:srgbClr val="EFEFEF"/>
                      </a:solidFill>
                    </a:rPr>
                    <a:t>Data</a:t>
                  </a:r>
                  <a:endParaRPr sz="2400">
                    <a:solidFill>
                      <a:srgbClr val="EFEFEF"/>
                    </a:solidFill>
                  </a:endParaRPr>
                </a:p>
              </p:txBody>
            </p:sp>
          </p:grpSp>
          <p:cxnSp>
            <p:nvCxnSpPr>
              <p:cNvPr id="198" name="Shape 198"/>
              <p:cNvCxnSpPr/>
              <p:nvPr/>
            </p:nvCxnSpPr>
            <p:spPr>
              <a:xfrm>
                <a:off x="5582050" y="462454"/>
                <a:ext cx="1377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sp>
          <p:nvSpPr>
            <p:cNvPr id="199" name="Shape 199"/>
            <p:cNvSpPr txBox="1"/>
            <p:nvPr/>
          </p:nvSpPr>
          <p:spPr>
            <a:xfrm>
              <a:off x="5240265" y="672109"/>
              <a:ext cx="12786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r>
                <a:rPr lang="de" sz="1333"/>
                <a:t>Legend</a:t>
              </a:r>
              <a:endParaRPr sz="800">
                <a:solidFill>
                  <a:srgbClr val="000000"/>
                </a:solidFill>
              </a:endParaRPr>
            </a:p>
            <a:p>
              <a:endParaRPr sz="1333"/>
            </a:p>
          </p:txBody>
        </p:sp>
      </p:grpSp>
    </p:spTree>
    <p:extLst>
      <p:ext uri="{BB962C8B-B14F-4D97-AF65-F5344CB8AC3E}">
        <p14:creationId xmlns:p14="http://schemas.microsoft.com/office/powerpoint/2010/main" val="598228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360150" cy="763588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de"/>
              <a:t>Start from latent space</a:t>
            </a:r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sldNum" idx="4294967295"/>
          </p:nvPr>
        </p:nvSpPr>
        <p:spPr>
          <a:xfrm>
            <a:off x="11460163" y="6218238"/>
            <a:ext cx="731837" cy="523875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de"/>
              <a:pPr/>
              <a:t>11</a:t>
            </a:fld>
            <a:endParaRPr/>
          </a:p>
        </p:txBody>
      </p:sp>
      <p:grpSp>
        <p:nvGrpSpPr>
          <p:cNvPr id="206" name="Shape 206"/>
          <p:cNvGrpSpPr/>
          <p:nvPr/>
        </p:nvGrpSpPr>
        <p:grpSpPr>
          <a:xfrm>
            <a:off x="775422" y="907587"/>
            <a:ext cx="2427569" cy="1981588"/>
            <a:chOff x="378850" y="197075"/>
            <a:chExt cx="2016701" cy="1640025"/>
          </a:xfrm>
        </p:grpSpPr>
        <p:pic>
          <p:nvPicPr>
            <p:cNvPr id="207" name="Shape 207"/>
            <p:cNvPicPr preferRelativeResize="0"/>
            <p:nvPr/>
          </p:nvPicPr>
          <p:blipFill rotWithShape="1">
            <a:blip r:embed="rId3">
              <a:alphaModFix/>
            </a:blip>
            <a:srcRect t="7690" r="7817" b="1623"/>
            <a:stretch/>
          </p:blipFill>
          <p:spPr>
            <a:xfrm>
              <a:off x="378850" y="197075"/>
              <a:ext cx="2016701" cy="1320525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08" name="Shape 208"/>
            <p:cNvSpPr txBox="1"/>
            <p:nvPr/>
          </p:nvSpPr>
          <p:spPr>
            <a:xfrm>
              <a:off x="378900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de" sz="2400">
                  <a:solidFill>
                    <a:srgbClr val="EFEFEF"/>
                  </a:solidFill>
                </a:rPr>
                <a:t>Latent</a:t>
              </a:r>
              <a:r>
                <a:rPr lang="de" sz="1333">
                  <a:solidFill>
                    <a:srgbClr val="EFEFEF"/>
                  </a:solidFill>
                </a:rPr>
                <a:t> </a:t>
              </a:r>
              <a:r>
                <a:rPr lang="de" sz="2400">
                  <a:solidFill>
                    <a:srgbClr val="EFEFEF"/>
                  </a:solidFill>
                </a:rPr>
                <a:t>Space</a:t>
              </a:r>
              <a:r>
                <a:rPr lang="de" sz="800">
                  <a:solidFill>
                    <a:srgbClr val="EFEFEF"/>
                  </a:solidFill>
                </a:rPr>
                <a:t> (CC-BY Hudson)</a:t>
              </a:r>
              <a:endParaRPr sz="800">
                <a:solidFill>
                  <a:srgbClr val="EFEFEF"/>
                </a:solidFill>
              </a:endParaRPr>
            </a:p>
          </p:txBody>
        </p:sp>
      </p:grpSp>
      <p:grpSp>
        <p:nvGrpSpPr>
          <p:cNvPr id="209" name="Shape 209"/>
          <p:cNvGrpSpPr/>
          <p:nvPr/>
        </p:nvGrpSpPr>
        <p:grpSpPr>
          <a:xfrm>
            <a:off x="4453294" y="907586"/>
            <a:ext cx="2427569" cy="1981588"/>
            <a:chOff x="2752775" y="197075"/>
            <a:chExt cx="2016701" cy="1640025"/>
          </a:xfrm>
        </p:grpSpPr>
        <p:pic>
          <p:nvPicPr>
            <p:cNvPr id="210" name="Shape 210"/>
            <p:cNvPicPr preferRelativeResize="0"/>
            <p:nvPr/>
          </p:nvPicPr>
          <p:blipFill rotWithShape="1">
            <a:blip r:embed="rId4">
              <a:alphaModFix/>
            </a:blip>
            <a:srcRect t="6347" b="6347"/>
            <a:stretch/>
          </p:blipFill>
          <p:spPr>
            <a:xfrm>
              <a:off x="2752775" y="197075"/>
              <a:ext cx="2016701" cy="1320524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11" name="Shape 211"/>
            <p:cNvSpPr txBox="1"/>
            <p:nvPr/>
          </p:nvSpPr>
          <p:spPr>
            <a:xfrm>
              <a:off x="2752825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de" sz="2400">
                  <a:solidFill>
                    <a:srgbClr val="EFEFEF"/>
                  </a:solidFill>
                </a:rPr>
                <a:t>Real Data </a:t>
              </a:r>
              <a:r>
                <a:rPr lang="de" sz="800">
                  <a:solidFill>
                    <a:srgbClr val="EFEFEF"/>
                  </a:solidFill>
                </a:rPr>
                <a:t>(CC-BY A. Çuğun)</a:t>
              </a:r>
              <a:endParaRPr sz="2400">
                <a:solidFill>
                  <a:srgbClr val="EFEFEF"/>
                </a:solidFill>
              </a:endParaRPr>
            </a:p>
          </p:txBody>
        </p:sp>
      </p:grpSp>
      <p:grpSp>
        <p:nvGrpSpPr>
          <p:cNvPr id="212" name="Shape 212"/>
          <p:cNvGrpSpPr/>
          <p:nvPr/>
        </p:nvGrpSpPr>
        <p:grpSpPr>
          <a:xfrm>
            <a:off x="7279220" y="1093079"/>
            <a:ext cx="1739240" cy="1221037"/>
            <a:chOff x="5240265" y="672109"/>
            <a:chExt cx="1304430" cy="915778"/>
          </a:xfrm>
        </p:grpSpPr>
        <p:grpSp>
          <p:nvGrpSpPr>
            <p:cNvPr id="213" name="Shape 213"/>
            <p:cNvGrpSpPr/>
            <p:nvPr/>
          </p:nvGrpSpPr>
          <p:grpSpPr>
            <a:xfrm>
              <a:off x="5249268" y="680690"/>
              <a:ext cx="1295428" cy="907197"/>
              <a:chOff x="5549100" y="197075"/>
              <a:chExt cx="1434900" cy="1001100"/>
            </a:xfrm>
          </p:grpSpPr>
          <p:grpSp>
            <p:nvGrpSpPr>
              <p:cNvPr id="214" name="Shape 214"/>
              <p:cNvGrpSpPr/>
              <p:nvPr/>
            </p:nvGrpSpPr>
            <p:grpSpPr>
              <a:xfrm>
                <a:off x="5549100" y="197075"/>
                <a:ext cx="1434900" cy="1001100"/>
                <a:chOff x="5818625" y="197075"/>
                <a:chExt cx="1434900" cy="1001100"/>
              </a:xfrm>
            </p:grpSpPr>
            <p:sp>
              <p:nvSpPr>
                <p:cNvPr id="215" name="Shape 215"/>
                <p:cNvSpPr txBox="1"/>
                <p:nvPr/>
              </p:nvSpPr>
              <p:spPr>
                <a:xfrm>
                  <a:off x="5818625" y="197075"/>
                  <a:ext cx="1434900" cy="1001100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t" anchorCtr="0">
                  <a:noAutofit/>
                </a:bodyPr>
                <a:lstStyle/>
                <a:p>
                  <a:endParaRPr sz="1333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216" name="Shape 216"/>
                <p:cNvSpPr txBox="1"/>
                <p:nvPr/>
              </p:nvSpPr>
              <p:spPr>
                <a:xfrm>
                  <a:off x="5849450" y="524633"/>
                  <a:ext cx="1375500" cy="319500"/>
                </a:xfrm>
                <a:prstGeom prst="rect">
                  <a:avLst/>
                </a:prstGeom>
                <a:solidFill>
                  <a:srgbClr val="0097A7"/>
                </a:solidFill>
                <a:ln w="19050" cap="flat" cmpd="sng">
                  <a:solidFill>
                    <a:srgbClr val="0097A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ctr" anchorCtr="0">
                  <a:noAutofit/>
                </a:bodyPr>
                <a:lstStyle/>
                <a:p>
                  <a:r>
                    <a:rPr lang="de" sz="2400">
                      <a:solidFill>
                        <a:srgbClr val="EFEFEF"/>
                      </a:solidFill>
                    </a:rPr>
                    <a:t>Network</a:t>
                  </a:r>
                  <a:endParaRPr sz="2400">
                    <a:solidFill>
                      <a:srgbClr val="EFEFEF"/>
                    </a:solidFill>
                  </a:endParaRPr>
                </a:p>
              </p:txBody>
            </p:sp>
            <p:sp>
              <p:nvSpPr>
                <p:cNvPr id="217" name="Shape 217"/>
                <p:cNvSpPr txBox="1"/>
                <p:nvPr/>
              </p:nvSpPr>
              <p:spPr>
                <a:xfrm>
                  <a:off x="5849450" y="844133"/>
                  <a:ext cx="1375500" cy="319500"/>
                </a:xfrm>
                <a:prstGeom prst="rect">
                  <a:avLst/>
                </a:prstGeom>
                <a:solidFill>
                  <a:srgbClr val="434343"/>
                </a:solidFill>
                <a:ln w="19050" cap="flat" cmpd="sng">
                  <a:solidFill>
                    <a:srgbClr val="43434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ctr" anchorCtr="0">
                  <a:noAutofit/>
                </a:bodyPr>
                <a:lstStyle/>
                <a:p>
                  <a:r>
                    <a:rPr lang="de" sz="2400">
                      <a:solidFill>
                        <a:srgbClr val="EFEFEF"/>
                      </a:solidFill>
                    </a:rPr>
                    <a:t>Data</a:t>
                  </a:r>
                  <a:endParaRPr sz="2400">
                    <a:solidFill>
                      <a:srgbClr val="EFEFEF"/>
                    </a:solidFill>
                  </a:endParaRPr>
                </a:p>
              </p:txBody>
            </p:sp>
          </p:grpSp>
          <p:cxnSp>
            <p:nvCxnSpPr>
              <p:cNvPr id="218" name="Shape 218"/>
              <p:cNvCxnSpPr/>
              <p:nvPr/>
            </p:nvCxnSpPr>
            <p:spPr>
              <a:xfrm>
                <a:off x="5582050" y="462454"/>
                <a:ext cx="1377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sp>
          <p:nvSpPr>
            <p:cNvPr id="219" name="Shape 219"/>
            <p:cNvSpPr txBox="1"/>
            <p:nvPr/>
          </p:nvSpPr>
          <p:spPr>
            <a:xfrm>
              <a:off x="5240265" y="672109"/>
              <a:ext cx="12786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r>
                <a:rPr lang="de" sz="1333"/>
                <a:t>Legend</a:t>
              </a:r>
              <a:endParaRPr sz="800">
                <a:solidFill>
                  <a:srgbClr val="000000"/>
                </a:solidFill>
              </a:endParaRPr>
            </a:p>
            <a:p>
              <a:endParaRPr sz="1333"/>
            </a:p>
          </p:txBody>
        </p:sp>
      </p:grpSp>
    </p:spTree>
    <p:extLst>
      <p:ext uri="{BB962C8B-B14F-4D97-AF65-F5344CB8AC3E}">
        <p14:creationId xmlns:p14="http://schemas.microsoft.com/office/powerpoint/2010/main" val="2473986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360150" cy="763588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de"/>
              <a:t>Feed it to a Generator</a:t>
            </a:r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sldNum" idx="4294967295"/>
          </p:nvPr>
        </p:nvSpPr>
        <p:spPr>
          <a:xfrm>
            <a:off x="11460163" y="6218238"/>
            <a:ext cx="731837" cy="523875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de"/>
              <a:pPr/>
              <a:t>12</a:t>
            </a:fld>
            <a:endParaRPr/>
          </a:p>
        </p:txBody>
      </p:sp>
      <p:grpSp>
        <p:nvGrpSpPr>
          <p:cNvPr id="226" name="Shape 226"/>
          <p:cNvGrpSpPr/>
          <p:nvPr/>
        </p:nvGrpSpPr>
        <p:grpSpPr>
          <a:xfrm>
            <a:off x="775422" y="907587"/>
            <a:ext cx="2427569" cy="2307820"/>
            <a:chOff x="378850" y="197075"/>
            <a:chExt cx="2016701" cy="1910025"/>
          </a:xfrm>
        </p:grpSpPr>
        <p:pic>
          <p:nvPicPr>
            <p:cNvPr id="227" name="Shape 227"/>
            <p:cNvPicPr preferRelativeResize="0"/>
            <p:nvPr/>
          </p:nvPicPr>
          <p:blipFill rotWithShape="1">
            <a:blip r:embed="rId3">
              <a:alphaModFix/>
            </a:blip>
            <a:srcRect t="7690" r="7817" b="1623"/>
            <a:stretch/>
          </p:blipFill>
          <p:spPr>
            <a:xfrm>
              <a:off x="378850" y="197075"/>
              <a:ext cx="2016701" cy="1320525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28" name="Shape 228"/>
            <p:cNvSpPr txBox="1"/>
            <p:nvPr/>
          </p:nvSpPr>
          <p:spPr>
            <a:xfrm>
              <a:off x="378900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de" sz="2400">
                  <a:solidFill>
                    <a:srgbClr val="EFEFEF"/>
                  </a:solidFill>
                </a:rPr>
                <a:t>Latent</a:t>
              </a:r>
              <a:r>
                <a:rPr lang="de" sz="1333">
                  <a:solidFill>
                    <a:srgbClr val="EFEFEF"/>
                  </a:solidFill>
                </a:rPr>
                <a:t> </a:t>
              </a:r>
              <a:r>
                <a:rPr lang="de" sz="2400">
                  <a:solidFill>
                    <a:srgbClr val="EFEFEF"/>
                  </a:solidFill>
                </a:rPr>
                <a:t>Space</a:t>
              </a:r>
              <a:r>
                <a:rPr lang="de" sz="800">
                  <a:solidFill>
                    <a:srgbClr val="EFEFEF"/>
                  </a:solidFill>
                </a:rPr>
                <a:t> (CC-BY Hudson)</a:t>
              </a:r>
              <a:endParaRPr sz="800">
                <a:solidFill>
                  <a:srgbClr val="EFEFEF"/>
                </a:solidFill>
              </a:endParaRPr>
            </a:p>
          </p:txBody>
        </p:sp>
        <p:cxnSp>
          <p:nvCxnSpPr>
            <p:cNvPr id="229" name="Shape 229"/>
            <p:cNvCxnSpPr/>
            <p:nvPr/>
          </p:nvCxnSpPr>
          <p:spPr>
            <a:xfrm>
              <a:off x="1387200" y="1760900"/>
              <a:ext cx="0" cy="3462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30" name="Shape 230"/>
          <p:cNvGrpSpPr/>
          <p:nvPr/>
        </p:nvGrpSpPr>
        <p:grpSpPr>
          <a:xfrm>
            <a:off x="775422" y="3307355"/>
            <a:ext cx="2427569" cy="3239181"/>
            <a:chOff x="378850" y="2183200"/>
            <a:chExt cx="2016700" cy="2680850"/>
          </a:xfrm>
        </p:grpSpPr>
        <p:pic>
          <p:nvPicPr>
            <p:cNvPr id="231" name="Shape 231"/>
            <p:cNvPicPr preferRelativeResize="0"/>
            <p:nvPr/>
          </p:nvPicPr>
          <p:blipFill rotWithShape="1">
            <a:blip r:embed="rId4">
              <a:alphaModFix/>
            </a:blip>
            <a:srcRect l="3410" t="16258" r="6352" b="4545"/>
            <a:stretch/>
          </p:blipFill>
          <p:spPr>
            <a:xfrm>
              <a:off x="378850" y="2183200"/>
              <a:ext cx="2016700" cy="2361350"/>
            </a:xfrm>
            <a:prstGeom prst="rect">
              <a:avLst/>
            </a:prstGeom>
            <a:noFill/>
            <a:ln w="9525" cap="flat" cmpd="sng">
              <a:solidFill>
                <a:srgbClr val="0097A7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32" name="Shape 232"/>
            <p:cNvSpPr txBox="1"/>
            <p:nvPr/>
          </p:nvSpPr>
          <p:spPr>
            <a:xfrm>
              <a:off x="378900" y="4544550"/>
              <a:ext cx="2016600" cy="319500"/>
            </a:xfrm>
            <a:prstGeom prst="rect">
              <a:avLst/>
            </a:prstGeom>
            <a:solidFill>
              <a:srgbClr val="0097A7"/>
            </a:solidFill>
            <a:ln w="19050" cap="flat" cmpd="sng">
              <a:solidFill>
                <a:srgbClr val="0097A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de" sz="2400">
                  <a:solidFill>
                    <a:srgbClr val="EFEFEF"/>
                  </a:solidFill>
                </a:rPr>
                <a:t>Generator </a:t>
              </a:r>
              <a:r>
                <a:rPr lang="de" sz="800">
                  <a:solidFill>
                    <a:srgbClr val="EFEFEF"/>
                  </a:solidFill>
                </a:rPr>
                <a:t>(CC-BY-SA T. Vaughn)</a:t>
              </a:r>
              <a:endParaRPr sz="2400">
                <a:solidFill>
                  <a:srgbClr val="EFEFEF"/>
                </a:solidFill>
              </a:endParaRPr>
            </a:p>
          </p:txBody>
        </p:sp>
      </p:grpSp>
      <p:grpSp>
        <p:nvGrpSpPr>
          <p:cNvPr id="233" name="Shape 233"/>
          <p:cNvGrpSpPr/>
          <p:nvPr/>
        </p:nvGrpSpPr>
        <p:grpSpPr>
          <a:xfrm>
            <a:off x="4453294" y="907586"/>
            <a:ext cx="2427569" cy="1981588"/>
            <a:chOff x="2752775" y="197075"/>
            <a:chExt cx="2016701" cy="1640025"/>
          </a:xfrm>
        </p:grpSpPr>
        <p:pic>
          <p:nvPicPr>
            <p:cNvPr id="234" name="Shape 234"/>
            <p:cNvPicPr preferRelativeResize="0"/>
            <p:nvPr/>
          </p:nvPicPr>
          <p:blipFill rotWithShape="1">
            <a:blip r:embed="rId5">
              <a:alphaModFix/>
            </a:blip>
            <a:srcRect t="6347" b="6347"/>
            <a:stretch/>
          </p:blipFill>
          <p:spPr>
            <a:xfrm>
              <a:off x="2752775" y="197075"/>
              <a:ext cx="2016701" cy="1320524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35" name="Shape 235"/>
            <p:cNvSpPr txBox="1"/>
            <p:nvPr/>
          </p:nvSpPr>
          <p:spPr>
            <a:xfrm>
              <a:off x="2752825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de" sz="2400">
                  <a:solidFill>
                    <a:srgbClr val="EFEFEF"/>
                  </a:solidFill>
                </a:rPr>
                <a:t>Real Data </a:t>
              </a:r>
              <a:r>
                <a:rPr lang="de" sz="800">
                  <a:solidFill>
                    <a:srgbClr val="EFEFEF"/>
                  </a:solidFill>
                </a:rPr>
                <a:t>(CC-BY A. Çuğun)</a:t>
              </a:r>
              <a:endParaRPr sz="2400">
                <a:solidFill>
                  <a:srgbClr val="EFEFEF"/>
                </a:solidFill>
              </a:endParaRPr>
            </a:p>
          </p:txBody>
        </p:sp>
      </p:grpSp>
      <p:grpSp>
        <p:nvGrpSpPr>
          <p:cNvPr id="236" name="Shape 236"/>
          <p:cNvGrpSpPr/>
          <p:nvPr/>
        </p:nvGrpSpPr>
        <p:grpSpPr>
          <a:xfrm>
            <a:off x="7279220" y="1093079"/>
            <a:ext cx="1739240" cy="1221037"/>
            <a:chOff x="5240265" y="672109"/>
            <a:chExt cx="1304430" cy="915778"/>
          </a:xfrm>
        </p:grpSpPr>
        <p:grpSp>
          <p:nvGrpSpPr>
            <p:cNvPr id="237" name="Shape 237"/>
            <p:cNvGrpSpPr/>
            <p:nvPr/>
          </p:nvGrpSpPr>
          <p:grpSpPr>
            <a:xfrm>
              <a:off x="5249268" y="680690"/>
              <a:ext cx="1295428" cy="907197"/>
              <a:chOff x="5549100" y="197075"/>
              <a:chExt cx="1434900" cy="1001100"/>
            </a:xfrm>
          </p:grpSpPr>
          <p:grpSp>
            <p:nvGrpSpPr>
              <p:cNvPr id="238" name="Shape 238"/>
              <p:cNvGrpSpPr/>
              <p:nvPr/>
            </p:nvGrpSpPr>
            <p:grpSpPr>
              <a:xfrm>
                <a:off x="5549100" y="197075"/>
                <a:ext cx="1434900" cy="1001100"/>
                <a:chOff x="5818625" y="197075"/>
                <a:chExt cx="1434900" cy="1001100"/>
              </a:xfrm>
            </p:grpSpPr>
            <p:sp>
              <p:nvSpPr>
                <p:cNvPr id="239" name="Shape 239"/>
                <p:cNvSpPr txBox="1"/>
                <p:nvPr/>
              </p:nvSpPr>
              <p:spPr>
                <a:xfrm>
                  <a:off x="5818625" y="197075"/>
                  <a:ext cx="1434900" cy="1001100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t" anchorCtr="0">
                  <a:noAutofit/>
                </a:bodyPr>
                <a:lstStyle/>
                <a:p>
                  <a:endParaRPr sz="1333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240" name="Shape 240"/>
                <p:cNvSpPr txBox="1"/>
                <p:nvPr/>
              </p:nvSpPr>
              <p:spPr>
                <a:xfrm>
                  <a:off x="5849450" y="524633"/>
                  <a:ext cx="1375500" cy="319500"/>
                </a:xfrm>
                <a:prstGeom prst="rect">
                  <a:avLst/>
                </a:prstGeom>
                <a:solidFill>
                  <a:srgbClr val="0097A7"/>
                </a:solidFill>
                <a:ln w="19050" cap="flat" cmpd="sng">
                  <a:solidFill>
                    <a:srgbClr val="0097A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ctr" anchorCtr="0">
                  <a:noAutofit/>
                </a:bodyPr>
                <a:lstStyle/>
                <a:p>
                  <a:r>
                    <a:rPr lang="de" sz="2400">
                      <a:solidFill>
                        <a:srgbClr val="EFEFEF"/>
                      </a:solidFill>
                    </a:rPr>
                    <a:t>Network</a:t>
                  </a:r>
                  <a:endParaRPr sz="2400">
                    <a:solidFill>
                      <a:srgbClr val="EFEFEF"/>
                    </a:solidFill>
                  </a:endParaRPr>
                </a:p>
              </p:txBody>
            </p:sp>
            <p:sp>
              <p:nvSpPr>
                <p:cNvPr id="241" name="Shape 241"/>
                <p:cNvSpPr txBox="1"/>
                <p:nvPr/>
              </p:nvSpPr>
              <p:spPr>
                <a:xfrm>
                  <a:off x="5849450" y="844133"/>
                  <a:ext cx="1375500" cy="319500"/>
                </a:xfrm>
                <a:prstGeom prst="rect">
                  <a:avLst/>
                </a:prstGeom>
                <a:solidFill>
                  <a:srgbClr val="434343"/>
                </a:solidFill>
                <a:ln w="19050" cap="flat" cmpd="sng">
                  <a:solidFill>
                    <a:srgbClr val="43434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ctr" anchorCtr="0">
                  <a:noAutofit/>
                </a:bodyPr>
                <a:lstStyle/>
                <a:p>
                  <a:r>
                    <a:rPr lang="de" sz="2400">
                      <a:solidFill>
                        <a:srgbClr val="EFEFEF"/>
                      </a:solidFill>
                    </a:rPr>
                    <a:t>Data</a:t>
                  </a:r>
                  <a:endParaRPr sz="2400">
                    <a:solidFill>
                      <a:srgbClr val="EFEFEF"/>
                    </a:solidFill>
                  </a:endParaRPr>
                </a:p>
              </p:txBody>
            </p:sp>
          </p:grpSp>
          <p:cxnSp>
            <p:nvCxnSpPr>
              <p:cNvPr id="242" name="Shape 242"/>
              <p:cNvCxnSpPr/>
              <p:nvPr/>
            </p:nvCxnSpPr>
            <p:spPr>
              <a:xfrm>
                <a:off x="5582050" y="462454"/>
                <a:ext cx="1377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sp>
          <p:nvSpPr>
            <p:cNvPr id="243" name="Shape 243"/>
            <p:cNvSpPr txBox="1"/>
            <p:nvPr/>
          </p:nvSpPr>
          <p:spPr>
            <a:xfrm>
              <a:off x="5240265" y="672109"/>
              <a:ext cx="12786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r>
                <a:rPr lang="de" sz="1333"/>
                <a:t>Legend</a:t>
              </a:r>
              <a:endParaRPr sz="800">
                <a:solidFill>
                  <a:srgbClr val="000000"/>
                </a:solidFill>
              </a:endParaRPr>
            </a:p>
            <a:p>
              <a:endParaRPr sz="1333"/>
            </a:p>
          </p:txBody>
        </p:sp>
      </p:grpSp>
    </p:spTree>
    <p:extLst>
      <p:ext uri="{BB962C8B-B14F-4D97-AF65-F5344CB8AC3E}">
        <p14:creationId xmlns:p14="http://schemas.microsoft.com/office/powerpoint/2010/main" val="1277995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360150" cy="763588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de"/>
              <a:t>That generates some Fake Data</a:t>
            </a:r>
            <a:endParaRPr/>
          </a:p>
        </p:txBody>
      </p:sp>
      <p:sp>
        <p:nvSpPr>
          <p:cNvPr id="272" name="Shape 272"/>
          <p:cNvSpPr txBox="1">
            <a:spLocks noGrp="1"/>
          </p:cNvSpPr>
          <p:nvPr>
            <p:ph type="sldNum" idx="4294967295"/>
          </p:nvPr>
        </p:nvSpPr>
        <p:spPr>
          <a:xfrm>
            <a:off x="11460163" y="6218238"/>
            <a:ext cx="731837" cy="523875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de"/>
              <a:pPr/>
              <a:t>13</a:t>
            </a:fld>
            <a:endParaRPr/>
          </a:p>
        </p:txBody>
      </p:sp>
      <p:grpSp>
        <p:nvGrpSpPr>
          <p:cNvPr id="250" name="Shape 250"/>
          <p:cNvGrpSpPr/>
          <p:nvPr/>
        </p:nvGrpSpPr>
        <p:grpSpPr>
          <a:xfrm>
            <a:off x="775422" y="907587"/>
            <a:ext cx="2427569" cy="2307820"/>
            <a:chOff x="378850" y="197075"/>
            <a:chExt cx="2016701" cy="1910025"/>
          </a:xfrm>
        </p:grpSpPr>
        <p:pic>
          <p:nvPicPr>
            <p:cNvPr id="251" name="Shape 251"/>
            <p:cNvPicPr preferRelativeResize="0"/>
            <p:nvPr/>
          </p:nvPicPr>
          <p:blipFill rotWithShape="1">
            <a:blip r:embed="rId3">
              <a:alphaModFix/>
            </a:blip>
            <a:srcRect t="7690" r="7817" b="1623"/>
            <a:stretch/>
          </p:blipFill>
          <p:spPr>
            <a:xfrm>
              <a:off x="378850" y="197075"/>
              <a:ext cx="2016701" cy="1320525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52" name="Shape 252"/>
            <p:cNvSpPr txBox="1"/>
            <p:nvPr/>
          </p:nvSpPr>
          <p:spPr>
            <a:xfrm>
              <a:off x="378900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de" sz="2400">
                  <a:solidFill>
                    <a:srgbClr val="EFEFEF"/>
                  </a:solidFill>
                </a:rPr>
                <a:t>Latent</a:t>
              </a:r>
              <a:r>
                <a:rPr lang="de" sz="1333">
                  <a:solidFill>
                    <a:srgbClr val="EFEFEF"/>
                  </a:solidFill>
                </a:rPr>
                <a:t> </a:t>
              </a:r>
              <a:r>
                <a:rPr lang="de" sz="2400">
                  <a:solidFill>
                    <a:srgbClr val="EFEFEF"/>
                  </a:solidFill>
                </a:rPr>
                <a:t>Space</a:t>
              </a:r>
              <a:r>
                <a:rPr lang="de" sz="800">
                  <a:solidFill>
                    <a:srgbClr val="EFEFEF"/>
                  </a:solidFill>
                </a:rPr>
                <a:t> (CC-BY Hudson)</a:t>
              </a:r>
              <a:endParaRPr sz="800">
                <a:solidFill>
                  <a:srgbClr val="EFEFEF"/>
                </a:solidFill>
              </a:endParaRPr>
            </a:p>
          </p:txBody>
        </p:sp>
        <p:cxnSp>
          <p:nvCxnSpPr>
            <p:cNvPr id="253" name="Shape 253"/>
            <p:cNvCxnSpPr/>
            <p:nvPr/>
          </p:nvCxnSpPr>
          <p:spPr>
            <a:xfrm>
              <a:off x="1387200" y="1760900"/>
              <a:ext cx="0" cy="3462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54" name="Shape 254"/>
          <p:cNvGrpSpPr/>
          <p:nvPr/>
        </p:nvGrpSpPr>
        <p:grpSpPr>
          <a:xfrm>
            <a:off x="775422" y="3307355"/>
            <a:ext cx="3590917" cy="3239181"/>
            <a:chOff x="378850" y="2183200"/>
            <a:chExt cx="2983150" cy="2680850"/>
          </a:xfrm>
        </p:grpSpPr>
        <p:cxnSp>
          <p:nvCxnSpPr>
            <p:cNvPr id="255" name="Shape 255"/>
            <p:cNvCxnSpPr/>
            <p:nvPr/>
          </p:nvCxnSpPr>
          <p:spPr>
            <a:xfrm>
              <a:off x="2334200" y="2968325"/>
              <a:ext cx="10278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256" name="Shape 256"/>
            <p:cNvGrpSpPr/>
            <p:nvPr/>
          </p:nvGrpSpPr>
          <p:grpSpPr>
            <a:xfrm>
              <a:off x="378850" y="2183200"/>
              <a:ext cx="2016700" cy="2680850"/>
              <a:chOff x="378850" y="2183200"/>
              <a:chExt cx="2016700" cy="2680850"/>
            </a:xfrm>
          </p:grpSpPr>
          <p:pic>
            <p:nvPicPr>
              <p:cNvPr id="257" name="Shape 257"/>
              <p:cNvPicPr preferRelativeResize="0"/>
              <p:nvPr/>
            </p:nvPicPr>
            <p:blipFill rotWithShape="1">
              <a:blip r:embed="rId4">
                <a:alphaModFix/>
              </a:blip>
              <a:srcRect l="3410" t="16258" r="6352" b="4545"/>
              <a:stretch/>
            </p:blipFill>
            <p:spPr>
              <a:xfrm>
                <a:off x="378850" y="2183200"/>
                <a:ext cx="2016700" cy="2361350"/>
              </a:xfrm>
              <a:prstGeom prst="rect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258" name="Shape 258"/>
              <p:cNvSpPr txBox="1"/>
              <p:nvPr/>
            </p:nvSpPr>
            <p:spPr>
              <a:xfrm>
                <a:off x="378900" y="4544550"/>
                <a:ext cx="2016600" cy="319500"/>
              </a:xfrm>
              <a:prstGeom prst="rect">
                <a:avLst/>
              </a:prstGeom>
              <a:solidFill>
                <a:srgbClr val="0097A7"/>
              </a:solidFill>
              <a:ln w="19050" cap="flat" cmpd="sng">
                <a:solidFill>
                  <a:srgbClr val="0097A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121900" tIns="121900" rIns="121900" bIns="121900" anchor="ctr" anchorCtr="0">
                <a:noAutofit/>
              </a:bodyPr>
              <a:lstStyle/>
              <a:p>
                <a:r>
                  <a:rPr lang="de" sz="2400">
                    <a:solidFill>
                      <a:srgbClr val="EFEFEF"/>
                    </a:solidFill>
                  </a:rPr>
                  <a:t>Generator </a:t>
                </a:r>
                <a:r>
                  <a:rPr lang="de" sz="800">
                    <a:solidFill>
                      <a:srgbClr val="EFEFEF"/>
                    </a:solidFill>
                  </a:rPr>
                  <a:t>(CC-BY-SA T. Vaughn)</a:t>
                </a:r>
                <a:endParaRPr sz="2400">
                  <a:solidFill>
                    <a:srgbClr val="EFEFEF"/>
                  </a:solidFill>
                </a:endParaRPr>
              </a:p>
            </p:txBody>
          </p:sp>
        </p:grpSp>
      </p:grpSp>
      <p:pic>
        <p:nvPicPr>
          <p:cNvPr id="259" name="Shape 259"/>
          <p:cNvPicPr preferRelativeResize="0"/>
          <p:nvPr/>
        </p:nvPicPr>
        <p:blipFill rotWithShape="1">
          <a:blip r:embed="rId5">
            <a:alphaModFix/>
          </a:blip>
          <a:srcRect l="7044" r="7052"/>
          <a:stretch/>
        </p:blipFill>
        <p:spPr>
          <a:xfrm>
            <a:off x="4460465" y="3307436"/>
            <a:ext cx="2427569" cy="1595547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60" name="Shape 260"/>
          <p:cNvSpPr txBox="1"/>
          <p:nvPr/>
        </p:nvSpPr>
        <p:spPr>
          <a:xfrm>
            <a:off x="4460524" y="4902983"/>
            <a:ext cx="2427600" cy="386000"/>
          </a:xfrm>
          <a:prstGeom prst="rect">
            <a:avLst/>
          </a:prstGeom>
          <a:solidFill>
            <a:srgbClr val="434343"/>
          </a:solidFill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de" sz="2400">
                <a:solidFill>
                  <a:srgbClr val="EFEFEF"/>
                </a:solidFill>
              </a:rPr>
              <a:t>Fake Data </a:t>
            </a:r>
            <a:r>
              <a:rPr lang="de" sz="800">
                <a:solidFill>
                  <a:srgbClr val="EFEFEF"/>
                </a:solidFill>
              </a:rPr>
              <a:t>(CC-BY Tony A.)</a:t>
            </a:r>
            <a:endParaRPr sz="2400">
              <a:solidFill>
                <a:srgbClr val="EFEFEF"/>
              </a:solidFill>
            </a:endParaRPr>
          </a:p>
        </p:txBody>
      </p:sp>
      <p:grpSp>
        <p:nvGrpSpPr>
          <p:cNvPr id="261" name="Shape 261"/>
          <p:cNvGrpSpPr/>
          <p:nvPr/>
        </p:nvGrpSpPr>
        <p:grpSpPr>
          <a:xfrm>
            <a:off x="4453294" y="907586"/>
            <a:ext cx="2427569" cy="1981588"/>
            <a:chOff x="2752775" y="197075"/>
            <a:chExt cx="2016701" cy="1640025"/>
          </a:xfrm>
        </p:grpSpPr>
        <p:pic>
          <p:nvPicPr>
            <p:cNvPr id="262" name="Shape 262"/>
            <p:cNvPicPr preferRelativeResize="0"/>
            <p:nvPr/>
          </p:nvPicPr>
          <p:blipFill rotWithShape="1">
            <a:blip r:embed="rId6">
              <a:alphaModFix/>
            </a:blip>
            <a:srcRect t="6347" b="6347"/>
            <a:stretch/>
          </p:blipFill>
          <p:spPr>
            <a:xfrm>
              <a:off x="2752775" y="197075"/>
              <a:ext cx="2016701" cy="1320524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63" name="Shape 263"/>
            <p:cNvSpPr txBox="1"/>
            <p:nvPr/>
          </p:nvSpPr>
          <p:spPr>
            <a:xfrm>
              <a:off x="2752825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de" sz="2400">
                  <a:solidFill>
                    <a:srgbClr val="EFEFEF"/>
                  </a:solidFill>
                </a:rPr>
                <a:t>Real Data </a:t>
              </a:r>
              <a:r>
                <a:rPr lang="de" sz="800">
                  <a:solidFill>
                    <a:srgbClr val="EFEFEF"/>
                  </a:solidFill>
                </a:rPr>
                <a:t>(CC-BY A. Çuğun)</a:t>
              </a:r>
              <a:endParaRPr sz="2400">
                <a:solidFill>
                  <a:srgbClr val="EFEFEF"/>
                </a:solidFill>
              </a:endParaRPr>
            </a:p>
          </p:txBody>
        </p:sp>
      </p:grpSp>
      <p:grpSp>
        <p:nvGrpSpPr>
          <p:cNvPr id="264" name="Shape 264"/>
          <p:cNvGrpSpPr/>
          <p:nvPr/>
        </p:nvGrpSpPr>
        <p:grpSpPr>
          <a:xfrm>
            <a:off x="7279220" y="1093079"/>
            <a:ext cx="1739240" cy="1221037"/>
            <a:chOff x="5240265" y="672109"/>
            <a:chExt cx="1304430" cy="915778"/>
          </a:xfrm>
        </p:grpSpPr>
        <p:grpSp>
          <p:nvGrpSpPr>
            <p:cNvPr id="265" name="Shape 265"/>
            <p:cNvGrpSpPr/>
            <p:nvPr/>
          </p:nvGrpSpPr>
          <p:grpSpPr>
            <a:xfrm>
              <a:off x="5249268" y="680690"/>
              <a:ext cx="1295428" cy="907197"/>
              <a:chOff x="5549100" y="197075"/>
              <a:chExt cx="1434900" cy="1001100"/>
            </a:xfrm>
          </p:grpSpPr>
          <p:grpSp>
            <p:nvGrpSpPr>
              <p:cNvPr id="266" name="Shape 266"/>
              <p:cNvGrpSpPr/>
              <p:nvPr/>
            </p:nvGrpSpPr>
            <p:grpSpPr>
              <a:xfrm>
                <a:off x="5549100" y="197075"/>
                <a:ext cx="1434900" cy="1001100"/>
                <a:chOff x="5818625" y="197075"/>
                <a:chExt cx="1434900" cy="1001100"/>
              </a:xfrm>
            </p:grpSpPr>
            <p:sp>
              <p:nvSpPr>
                <p:cNvPr id="267" name="Shape 267"/>
                <p:cNvSpPr txBox="1"/>
                <p:nvPr/>
              </p:nvSpPr>
              <p:spPr>
                <a:xfrm>
                  <a:off x="5818625" y="197075"/>
                  <a:ext cx="1434900" cy="1001100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t" anchorCtr="0">
                  <a:noAutofit/>
                </a:bodyPr>
                <a:lstStyle/>
                <a:p>
                  <a:endParaRPr sz="1333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268" name="Shape 268"/>
                <p:cNvSpPr txBox="1"/>
                <p:nvPr/>
              </p:nvSpPr>
              <p:spPr>
                <a:xfrm>
                  <a:off x="5849450" y="524633"/>
                  <a:ext cx="1375500" cy="319500"/>
                </a:xfrm>
                <a:prstGeom prst="rect">
                  <a:avLst/>
                </a:prstGeom>
                <a:solidFill>
                  <a:srgbClr val="0097A7"/>
                </a:solidFill>
                <a:ln w="19050" cap="flat" cmpd="sng">
                  <a:solidFill>
                    <a:srgbClr val="0097A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ctr" anchorCtr="0">
                  <a:noAutofit/>
                </a:bodyPr>
                <a:lstStyle/>
                <a:p>
                  <a:r>
                    <a:rPr lang="de" sz="2400">
                      <a:solidFill>
                        <a:srgbClr val="EFEFEF"/>
                      </a:solidFill>
                    </a:rPr>
                    <a:t>Network</a:t>
                  </a:r>
                  <a:endParaRPr sz="2400">
                    <a:solidFill>
                      <a:srgbClr val="EFEFEF"/>
                    </a:solidFill>
                  </a:endParaRPr>
                </a:p>
              </p:txBody>
            </p:sp>
            <p:sp>
              <p:nvSpPr>
                <p:cNvPr id="269" name="Shape 269"/>
                <p:cNvSpPr txBox="1"/>
                <p:nvPr/>
              </p:nvSpPr>
              <p:spPr>
                <a:xfrm>
                  <a:off x="5849450" y="844133"/>
                  <a:ext cx="1375500" cy="319500"/>
                </a:xfrm>
                <a:prstGeom prst="rect">
                  <a:avLst/>
                </a:prstGeom>
                <a:solidFill>
                  <a:srgbClr val="434343"/>
                </a:solidFill>
                <a:ln w="19050" cap="flat" cmpd="sng">
                  <a:solidFill>
                    <a:srgbClr val="43434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ctr" anchorCtr="0">
                  <a:noAutofit/>
                </a:bodyPr>
                <a:lstStyle/>
                <a:p>
                  <a:r>
                    <a:rPr lang="de" sz="2400">
                      <a:solidFill>
                        <a:srgbClr val="EFEFEF"/>
                      </a:solidFill>
                    </a:rPr>
                    <a:t>Data</a:t>
                  </a:r>
                  <a:endParaRPr sz="2400">
                    <a:solidFill>
                      <a:srgbClr val="EFEFEF"/>
                    </a:solidFill>
                  </a:endParaRPr>
                </a:p>
              </p:txBody>
            </p:sp>
          </p:grpSp>
          <p:cxnSp>
            <p:nvCxnSpPr>
              <p:cNvPr id="270" name="Shape 270"/>
              <p:cNvCxnSpPr/>
              <p:nvPr/>
            </p:nvCxnSpPr>
            <p:spPr>
              <a:xfrm>
                <a:off x="5582050" y="462454"/>
                <a:ext cx="1377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sp>
          <p:nvSpPr>
            <p:cNvPr id="271" name="Shape 271"/>
            <p:cNvSpPr txBox="1"/>
            <p:nvPr/>
          </p:nvSpPr>
          <p:spPr>
            <a:xfrm>
              <a:off x="5240265" y="672109"/>
              <a:ext cx="12786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r>
                <a:rPr lang="de" sz="1333"/>
                <a:t>Legend</a:t>
              </a:r>
              <a:endParaRPr sz="800">
                <a:solidFill>
                  <a:srgbClr val="000000"/>
                </a:solidFill>
              </a:endParaRPr>
            </a:p>
            <a:p>
              <a:endParaRPr sz="1333"/>
            </a:p>
          </p:txBody>
        </p:sp>
      </p:grpSp>
    </p:spTree>
    <p:extLst>
      <p:ext uri="{BB962C8B-B14F-4D97-AF65-F5344CB8AC3E}">
        <p14:creationId xmlns:p14="http://schemas.microsoft.com/office/powerpoint/2010/main" val="425038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360150" cy="763588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de"/>
              <a:t>Discriminator judges if sample is real</a:t>
            </a:r>
            <a:endParaRPr/>
          </a:p>
        </p:txBody>
      </p:sp>
      <p:sp>
        <p:nvSpPr>
          <p:cNvPr id="307" name="Shape 307"/>
          <p:cNvSpPr txBox="1">
            <a:spLocks noGrp="1"/>
          </p:cNvSpPr>
          <p:nvPr>
            <p:ph type="sldNum" idx="4294967295"/>
          </p:nvPr>
        </p:nvSpPr>
        <p:spPr>
          <a:xfrm>
            <a:off x="11460163" y="6218238"/>
            <a:ext cx="731837" cy="523875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de"/>
              <a:pPr/>
              <a:t>14</a:t>
            </a:fld>
            <a:endParaRPr/>
          </a:p>
        </p:txBody>
      </p:sp>
      <p:grpSp>
        <p:nvGrpSpPr>
          <p:cNvPr id="278" name="Shape 278"/>
          <p:cNvGrpSpPr/>
          <p:nvPr/>
        </p:nvGrpSpPr>
        <p:grpSpPr>
          <a:xfrm>
            <a:off x="775422" y="907587"/>
            <a:ext cx="2427569" cy="2307820"/>
            <a:chOff x="378850" y="197075"/>
            <a:chExt cx="2016701" cy="1910025"/>
          </a:xfrm>
        </p:grpSpPr>
        <p:pic>
          <p:nvPicPr>
            <p:cNvPr id="279" name="Shape 279"/>
            <p:cNvPicPr preferRelativeResize="0"/>
            <p:nvPr/>
          </p:nvPicPr>
          <p:blipFill rotWithShape="1">
            <a:blip r:embed="rId3">
              <a:alphaModFix/>
            </a:blip>
            <a:srcRect t="7690" r="7817" b="1623"/>
            <a:stretch/>
          </p:blipFill>
          <p:spPr>
            <a:xfrm>
              <a:off x="378850" y="197075"/>
              <a:ext cx="2016701" cy="1320525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80" name="Shape 280"/>
            <p:cNvSpPr txBox="1"/>
            <p:nvPr/>
          </p:nvSpPr>
          <p:spPr>
            <a:xfrm>
              <a:off x="378900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de" sz="2400">
                  <a:solidFill>
                    <a:srgbClr val="EFEFEF"/>
                  </a:solidFill>
                </a:rPr>
                <a:t>Latent</a:t>
              </a:r>
              <a:r>
                <a:rPr lang="de" sz="1333">
                  <a:solidFill>
                    <a:srgbClr val="EFEFEF"/>
                  </a:solidFill>
                </a:rPr>
                <a:t> </a:t>
              </a:r>
              <a:r>
                <a:rPr lang="de" sz="2400">
                  <a:solidFill>
                    <a:srgbClr val="EFEFEF"/>
                  </a:solidFill>
                </a:rPr>
                <a:t>Space</a:t>
              </a:r>
              <a:r>
                <a:rPr lang="de" sz="800">
                  <a:solidFill>
                    <a:srgbClr val="EFEFEF"/>
                  </a:solidFill>
                </a:rPr>
                <a:t> (CC-BY Hudson)</a:t>
              </a:r>
              <a:endParaRPr sz="800">
                <a:solidFill>
                  <a:srgbClr val="EFEFEF"/>
                </a:solidFill>
              </a:endParaRPr>
            </a:p>
          </p:txBody>
        </p:sp>
        <p:cxnSp>
          <p:nvCxnSpPr>
            <p:cNvPr id="281" name="Shape 281"/>
            <p:cNvCxnSpPr/>
            <p:nvPr/>
          </p:nvCxnSpPr>
          <p:spPr>
            <a:xfrm>
              <a:off x="1387200" y="1760900"/>
              <a:ext cx="0" cy="3462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82" name="Shape 282"/>
          <p:cNvGrpSpPr/>
          <p:nvPr/>
        </p:nvGrpSpPr>
        <p:grpSpPr>
          <a:xfrm>
            <a:off x="775422" y="3307355"/>
            <a:ext cx="3590917" cy="3239181"/>
            <a:chOff x="378850" y="2183200"/>
            <a:chExt cx="2983150" cy="2680850"/>
          </a:xfrm>
        </p:grpSpPr>
        <p:cxnSp>
          <p:nvCxnSpPr>
            <p:cNvPr id="283" name="Shape 283"/>
            <p:cNvCxnSpPr/>
            <p:nvPr/>
          </p:nvCxnSpPr>
          <p:spPr>
            <a:xfrm>
              <a:off x="2334200" y="2968325"/>
              <a:ext cx="10278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284" name="Shape 284"/>
            <p:cNvGrpSpPr/>
            <p:nvPr/>
          </p:nvGrpSpPr>
          <p:grpSpPr>
            <a:xfrm>
              <a:off x="378850" y="2183200"/>
              <a:ext cx="2016700" cy="2680850"/>
              <a:chOff x="378850" y="2183200"/>
              <a:chExt cx="2016700" cy="2680850"/>
            </a:xfrm>
          </p:grpSpPr>
          <p:pic>
            <p:nvPicPr>
              <p:cNvPr id="285" name="Shape 285"/>
              <p:cNvPicPr preferRelativeResize="0"/>
              <p:nvPr/>
            </p:nvPicPr>
            <p:blipFill rotWithShape="1">
              <a:blip r:embed="rId4">
                <a:alphaModFix/>
              </a:blip>
              <a:srcRect l="3410" t="16258" r="6352" b="4545"/>
              <a:stretch/>
            </p:blipFill>
            <p:spPr>
              <a:xfrm>
                <a:off x="378850" y="2183200"/>
                <a:ext cx="2016700" cy="2361350"/>
              </a:xfrm>
              <a:prstGeom prst="rect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286" name="Shape 286"/>
              <p:cNvSpPr txBox="1"/>
              <p:nvPr/>
            </p:nvSpPr>
            <p:spPr>
              <a:xfrm>
                <a:off x="378900" y="4544550"/>
                <a:ext cx="2016600" cy="319500"/>
              </a:xfrm>
              <a:prstGeom prst="rect">
                <a:avLst/>
              </a:prstGeom>
              <a:solidFill>
                <a:srgbClr val="0097A7"/>
              </a:solidFill>
              <a:ln w="19050" cap="flat" cmpd="sng">
                <a:solidFill>
                  <a:srgbClr val="0097A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121900" tIns="121900" rIns="121900" bIns="121900" anchor="ctr" anchorCtr="0">
                <a:noAutofit/>
              </a:bodyPr>
              <a:lstStyle/>
              <a:p>
                <a:r>
                  <a:rPr lang="de" sz="2400">
                    <a:solidFill>
                      <a:srgbClr val="EFEFEF"/>
                    </a:solidFill>
                  </a:rPr>
                  <a:t>Generator </a:t>
                </a:r>
                <a:r>
                  <a:rPr lang="de" sz="800">
                    <a:solidFill>
                      <a:srgbClr val="EFEFEF"/>
                    </a:solidFill>
                  </a:rPr>
                  <a:t>(CC-BY-SA T. Vaughn)</a:t>
                </a:r>
                <a:endParaRPr sz="2400">
                  <a:solidFill>
                    <a:srgbClr val="EFEFEF"/>
                  </a:solidFill>
                </a:endParaRPr>
              </a:p>
            </p:txBody>
          </p:sp>
        </p:grpSp>
      </p:grpSp>
      <p:grpSp>
        <p:nvGrpSpPr>
          <p:cNvPr id="287" name="Shape 287"/>
          <p:cNvGrpSpPr/>
          <p:nvPr/>
        </p:nvGrpSpPr>
        <p:grpSpPr>
          <a:xfrm>
            <a:off x="4460465" y="3307437"/>
            <a:ext cx="4781023" cy="1981588"/>
            <a:chOff x="2781122" y="2183267"/>
            <a:chExt cx="3971829" cy="1640025"/>
          </a:xfrm>
        </p:grpSpPr>
        <p:cxnSp>
          <p:nvCxnSpPr>
            <p:cNvPr id="288" name="Shape 288"/>
            <p:cNvCxnSpPr/>
            <p:nvPr/>
          </p:nvCxnSpPr>
          <p:spPr>
            <a:xfrm>
              <a:off x="4772051" y="2968809"/>
              <a:ext cx="1980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pic>
          <p:nvPicPr>
            <p:cNvPr id="289" name="Shape 289"/>
            <p:cNvPicPr preferRelativeResize="0"/>
            <p:nvPr/>
          </p:nvPicPr>
          <p:blipFill rotWithShape="1">
            <a:blip r:embed="rId5">
              <a:alphaModFix/>
            </a:blip>
            <a:srcRect l="7044" r="7052"/>
            <a:stretch/>
          </p:blipFill>
          <p:spPr>
            <a:xfrm>
              <a:off x="2781122" y="2183267"/>
              <a:ext cx="2016701" cy="1320525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90" name="Shape 290"/>
            <p:cNvSpPr txBox="1"/>
            <p:nvPr/>
          </p:nvSpPr>
          <p:spPr>
            <a:xfrm>
              <a:off x="2781172" y="3503792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de" sz="2400">
                  <a:solidFill>
                    <a:srgbClr val="EFEFEF"/>
                  </a:solidFill>
                </a:rPr>
                <a:t>Fake Data </a:t>
              </a:r>
              <a:r>
                <a:rPr lang="de" sz="800">
                  <a:solidFill>
                    <a:srgbClr val="EFEFEF"/>
                  </a:solidFill>
                </a:rPr>
                <a:t>(CC-BY Tony A.)</a:t>
              </a:r>
              <a:endParaRPr sz="2400">
                <a:solidFill>
                  <a:srgbClr val="EFEFEF"/>
                </a:solidFill>
              </a:endParaRPr>
            </a:p>
          </p:txBody>
        </p:sp>
      </p:grpSp>
      <p:grpSp>
        <p:nvGrpSpPr>
          <p:cNvPr id="291" name="Shape 291"/>
          <p:cNvGrpSpPr/>
          <p:nvPr/>
        </p:nvGrpSpPr>
        <p:grpSpPr>
          <a:xfrm>
            <a:off x="4453293" y="907586"/>
            <a:ext cx="4781640" cy="1981588"/>
            <a:chOff x="2769210" y="197074"/>
            <a:chExt cx="3972341" cy="1640025"/>
          </a:xfrm>
        </p:grpSpPr>
        <p:grpSp>
          <p:nvGrpSpPr>
            <p:cNvPr id="292" name="Shape 292"/>
            <p:cNvGrpSpPr/>
            <p:nvPr/>
          </p:nvGrpSpPr>
          <p:grpSpPr>
            <a:xfrm>
              <a:off x="2769210" y="197074"/>
              <a:ext cx="2016701" cy="1640025"/>
              <a:chOff x="2752775" y="197075"/>
              <a:chExt cx="2016701" cy="1640025"/>
            </a:xfrm>
          </p:grpSpPr>
          <p:pic>
            <p:nvPicPr>
              <p:cNvPr id="293" name="Shape 293"/>
              <p:cNvPicPr preferRelativeResize="0"/>
              <p:nvPr/>
            </p:nvPicPr>
            <p:blipFill rotWithShape="1">
              <a:blip r:embed="rId6">
                <a:alphaModFix/>
              </a:blip>
              <a:srcRect t="6347" b="6347"/>
              <a:stretch/>
            </p:blipFill>
            <p:spPr>
              <a:xfrm>
                <a:off x="2752775" y="197075"/>
                <a:ext cx="2016701" cy="1320524"/>
              </a:xfrm>
              <a:prstGeom prst="rect">
                <a:avLst/>
              </a:prstGeom>
              <a:noFill/>
              <a:ln w="9525" cap="flat" cmpd="sng">
                <a:solidFill>
                  <a:srgbClr val="43434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294" name="Shape 294"/>
              <p:cNvSpPr txBox="1"/>
              <p:nvPr/>
            </p:nvSpPr>
            <p:spPr>
              <a:xfrm>
                <a:off x="2752825" y="1517600"/>
                <a:ext cx="2016600" cy="319500"/>
              </a:xfrm>
              <a:prstGeom prst="rect">
                <a:avLst/>
              </a:prstGeom>
              <a:solidFill>
                <a:srgbClr val="434343"/>
              </a:solidFill>
              <a:ln w="19050" cap="flat" cmpd="sng">
                <a:solidFill>
                  <a:srgbClr val="43434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121900" tIns="121900" rIns="121900" bIns="121900" anchor="ctr" anchorCtr="0">
                <a:noAutofit/>
              </a:bodyPr>
              <a:lstStyle/>
              <a:p>
                <a:r>
                  <a:rPr lang="de" sz="2400">
                    <a:solidFill>
                      <a:srgbClr val="EFEFEF"/>
                    </a:solidFill>
                  </a:rPr>
                  <a:t>Real Data </a:t>
                </a:r>
                <a:r>
                  <a:rPr lang="de" sz="800">
                    <a:solidFill>
                      <a:srgbClr val="EFEFEF"/>
                    </a:solidFill>
                  </a:rPr>
                  <a:t>(CC-BY A. Çuğun)</a:t>
                </a:r>
                <a:endParaRPr sz="2400">
                  <a:solidFill>
                    <a:srgbClr val="EFEFEF"/>
                  </a:solidFill>
                </a:endParaRPr>
              </a:p>
            </p:txBody>
          </p:sp>
        </p:grpSp>
        <p:cxnSp>
          <p:nvCxnSpPr>
            <p:cNvPr id="295" name="Shape 295"/>
            <p:cNvCxnSpPr/>
            <p:nvPr/>
          </p:nvCxnSpPr>
          <p:spPr>
            <a:xfrm>
              <a:off x="4772051" y="1676263"/>
              <a:ext cx="19695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96" name="Shape 296"/>
          <p:cNvGrpSpPr/>
          <p:nvPr/>
        </p:nvGrpSpPr>
        <p:grpSpPr>
          <a:xfrm>
            <a:off x="9366449" y="2213341"/>
            <a:ext cx="2427448" cy="2874255"/>
            <a:chOff x="5691675" y="1915725"/>
            <a:chExt cx="2016600" cy="2378825"/>
          </a:xfrm>
        </p:grpSpPr>
        <p:pic>
          <p:nvPicPr>
            <p:cNvPr id="297" name="Shape 297"/>
            <p:cNvPicPr preferRelativeResize="0"/>
            <p:nvPr/>
          </p:nvPicPr>
          <p:blipFill rotWithShape="1">
            <a:blip r:embed="rId7">
              <a:alphaModFix/>
            </a:blip>
            <a:srcRect l="2656" t="10511" r="46841" b="5932"/>
            <a:stretch/>
          </p:blipFill>
          <p:spPr>
            <a:xfrm flipH="1">
              <a:off x="5691675" y="1915725"/>
              <a:ext cx="2016600" cy="2059223"/>
            </a:xfrm>
            <a:prstGeom prst="rect">
              <a:avLst/>
            </a:prstGeom>
            <a:noFill/>
            <a:ln w="9525" cap="flat" cmpd="sng">
              <a:solidFill>
                <a:srgbClr val="0097A7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98" name="Shape 298"/>
            <p:cNvSpPr txBox="1"/>
            <p:nvPr/>
          </p:nvSpPr>
          <p:spPr>
            <a:xfrm>
              <a:off x="5691675" y="3975050"/>
              <a:ext cx="2016600" cy="319500"/>
            </a:xfrm>
            <a:prstGeom prst="rect">
              <a:avLst/>
            </a:prstGeom>
            <a:solidFill>
              <a:srgbClr val="0097A7"/>
            </a:solidFill>
            <a:ln w="19050" cap="flat" cmpd="sng">
              <a:solidFill>
                <a:srgbClr val="0097A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de" sz="2400">
                  <a:solidFill>
                    <a:srgbClr val="EFEFEF"/>
                  </a:solidFill>
                </a:rPr>
                <a:t>Discriminator</a:t>
              </a:r>
              <a:r>
                <a:rPr lang="de" sz="800">
                  <a:solidFill>
                    <a:srgbClr val="EFEFEF"/>
                  </a:solidFill>
                </a:rPr>
                <a:t>(CC-BY Brickset)</a:t>
              </a:r>
              <a:endParaRPr sz="2400">
                <a:solidFill>
                  <a:srgbClr val="EFEFEF"/>
                </a:solidFill>
              </a:endParaRPr>
            </a:p>
          </p:txBody>
        </p:sp>
      </p:grpSp>
      <p:grpSp>
        <p:nvGrpSpPr>
          <p:cNvPr id="299" name="Shape 299"/>
          <p:cNvGrpSpPr/>
          <p:nvPr/>
        </p:nvGrpSpPr>
        <p:grpSpPr>
          <a:xfrm>
            <a:off x="7279220" y="1093079"/>
            <a:ext cx="1739240" cy="1221037"/>
            <a:chOff x="5240265" y="672109"/>
            <a:chExt cx="1304430" cy="915778"/>
          </a:xfrm>
        </p:grpSpPr>
        <p:grpSp>
          <p:nvGrpSpPr>
            <p:cNvPr id="300" name="Shape 300"/>
            <p:cNvGrpSpPr/>
            <p:nvPr/>
          </p:nvGrpSpPr>
          <p:grpSpPr>
            <a:xfrm>
              <a:off x="5249268" y="680690"/>
              <a:ext cx="1295428" cy="907197"/>
              <a:chOff x="5549100" y="197075"/>
              <a:chExt cx="1434900" cy="1001100"/>
            </a:xfrm>
          </p:grpSpPr>
          <p:grpSp>
            <p:nvGrpSpPr>
              <p:cNvPr id="301" name="Shape 301"/>
              <p:cNvGrpSpPr/>
              <p:nvPr/>
            </p:nvGrpSpPr>
            <p:grpSpPr>
              <a:xfrm>
                <a:off x="5549100" y="197075"/>
                <a:ext cx="1434900" cy="1001100"/>
                <a:chOff x="5818625" y="197075"/>
                <a:chExt cx="1434900" cy="1001100"/>
              </a:xfrm>
            </p:grpSpPr>
            <p:sp>
              <p:nvSpPr>
                <p:cNvPr id="302" name="Shape 302"/>
                <p:cNvSpPr txBox="1"/>
                <p:nvPr/>
              </p:nvSpPr>
              <p:spPr>
                <a:xfrm>
                  <a:off x="5818625" y="197075"/>
                  <a:ext cx="1434900" cy="1001100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t" anchorCtr="0">
                  <a:noAutofit/>
                </a:bodyPr>
                <a:lstStyle/>
                <a:p>
                  <a:endParaRPr sz="1333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303" name="Shape 303"/>
                <p:cNvSpPr txBox="1"/>
                <p:nvPr/>
              </p:nvSpPr>
              <p:spPr>
                <a:xfrm>
                  <a:off x="5849450" y="524633"/>
                  <a:ext cx="1375500" cy="319500"/>
                </a:xfrm>
                <a:prstGeom prst="rect">
                  <a:avLst/>
                </a:prstGeom>
                <a:solidFill>
                  <a:srgbClr val="0097A7"/>
                </a:solidFill>
                <a:ln w="19050" cap="flat" cmpd="sng">
                  <a:solidFill>
                    <a:srgbClr val="0097A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ctr" anchorCtr="0">
                  <a:noAutofit/>
                </a:bodyPr>
                <a:lstStyle/>
                <a:p>
                  <a:r>
                    <a:rPr lang="de" sz="2400">
                      <a:solidFill>
                        <a:srgbClr val="EFEFEF"/>
                      </a:solidFill>
                    </a:rPr>
                    <a:t>Network</a:t>
                  </a:r>
                  <a:endParaRPr sz="2400">
                    <a:solidFill>
                      <a:srgbClr val="EFEFEF"/>
                    </a:solidFill>
                  </a:endParaRPr>
                </a:p>
              </p:txBody>
            </p:sp>
            <p:sp>
              <p:nvSpPr>
                <p:cNvPr id="304" name="Shape 304"/>
                <p:cNvSpPr txBox="1"/>
                <p:nvPr/>
              </p:nvSpPr>
              <p:spPr>
                <a:xfrm>
                  <a:off x="5849450" y="844133"/>
                  <a:ext cx="1375500" cy="319500"/>
                </a:xfrm>
                <a:prstGeom prst="rect">
                  <a:avLst/>
                </a:prstGeom>
                <a:solidFill>
                  <a:srgbClr val="434343"/>
                </a:solidFill>
                <a:ln w="19050" cap="flat" cmpd="sng">
                  <a:solidFill>
                    <a:srgbClr val="43434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ctr" anchorCtr="0">
                  <a:noAutofit/>
                </a:bodyPr>
                <a:lstStyle/>
                <a:p>
                  <a:r>
                    <a:rPr lang="de" sz="2400">
                      <a:solidFill>
                        <a:srgbClr val="EFEFEF"/>
                      </a:solidFill>
                    </a:rPr>
                    <a:t>Data</a:t>
                  </a:r>
                  <a:endParaRPr sz="2400">
                    <a:solidFill>
                      <a:srgbClr val="EFEFEF"/>
                    </a:solidFill>
                  </a:endParaRPr>
                </a:p>
              </p:txBody>
            </p:sp>
          </p:grpSp>
          <p:cxnSp>
            <p:nvCxnSpPr>
              <p:cNvPr id="305" name="Shape 305"/>
              <p:cNvCxnSpPr/>
              <p:nvPr/>
            </p:nvCxnSpPr>
            <p:spPr>
              <a:xfrm>
                <a:off x="5582050" y="462454"/>
                <a:ext cx="1377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sp>
          <p:nvSpPr>
            <p:cNvPr id="306" name="Shape 306"/>
            <p:cNvSpPr txBox="1"/>
            <p:nvPr/>
          </p:nvSpPr>
          <p:spPr>
            <a:xfrm>
              <a:off x="5240265" y="672109"/>
              <a:ext cx="12786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r>
                <a:rPr lang="de" sz="1333"/>
                <a:t>Legend</a:t>
              </a:r>
              <a:endParaRPr sz="800">
                <a:solidFill>
                  <a:srgbClr val="000000"/>
                </a:solidFill>
              </a:endParaRPr>
            </a:p>
            <a:p>
              <a:endParaRPr sz="1333"/>
            </a:p>
          </p:txBody>
        </p:sp>
      </p:grpSp>
    </p:spTree>
    <p:extLst>
      <p:ext uri="{BB962C8B-B14F-4D97-AF65-F5344CB8AC3E}">
        <p14:creationId xmlns:p14="http://schemas.microsoft.com/office/powerpoint/2010/main" val="496149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360150" cy="763588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de"/>
              <a:t>Both networks learn </a:t>
            </a:r>
            <a:r>
              <a:rPr lang="de" i="1"/>
              <a:t>regardless</a:t>
            </a:r>
            <a:r>
              <a:rPr lang="de"/>
              <a:t> if D is correct</a:t>
            </a:r>
            <a:endParaRPr/>
          </a:p>
        </p:txBody>
      </p:sp>
      <p:sp>
        <p:nvSpPr>
          <p:cNvPr id="355" name="Shape 355"/>
          <p:cNvSpPr txBox="1">
            <a:spLocks noGrp="1"/>
          </p:cNvSpPr>
          <p:nvPr>
            <p:ph type="sldNum" idx="4294967295"/>
          </p:nvPr>
        </p:nvSpPr>
        <p:spPr>
          <a:xfrm>
            <a:off x="11460163" y="6218238"/>
            <a:ext cx="731837" cy="523875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de"/>
              <a:pPr/>
              <a:t>15</a:t>
            </a:fld>
            <a:endParaRPr/>
          </a:p>
        </p:txBody>
      </p:sp>
      <p:grpSp>
        <p:nvGrpSpPr>
          <p:cNvPr id="313" name="Shape 313"/>
          <p:cNvGrpSpPr/>
          <p:nvPr/>
        </p:nvGrpSpPr>
        <p:grpSpPr>
          <a:xfrm>
            <a:off x="775422" y="907587"/>
            <a:ext cx="2427569" cy="2307820"/>
            <a:chOff x="378850" y="197075"/>
            <a:chExt cx="2016701" cy="1910025"/>
          </a:xfrm>
        </p:grpSpPr>
        <p:pic>
          <p:nvPicPr>
            <p:cNvPr id="314" name="Shape 314"/>
            <p:cNvPicPr preferRelativeResize="0"/>
            <p:nvPr/>
          </p:nvPicPr>
          <p:blipFill rotWithShape="1">
            <a:blip r:embed="rId3">
              <a:alphaModFix/>
            </a:blip>
            <a:srcRect t="7690" r="7817" b="1623"/>
            <a:stretch/>
          </p:blipFill>
          <p:spPr>
            <a:xfrm>
              <a:off x="378850" y="197075"/>
              <a:ext cx="2016701" cy="1320525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315" name="Shape 315"/>
            <p:cNvSpPr txBox="1"/>
            <p:nvPr/>
          </p:nvSpPr>
          <p:spPr>
            <a:xfrm>
              <a:off x="378900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de" sz="2400">
                  <a:solidFill>
                    <a:srgbClr val="EFEFEF"/>
                  </a:solidFill>
                </a:rPr>
                <a:t>Latent</a:t>
              </a:r>
              <a:r>
                <a:rPr lang="de" sz="1333">
                  <a:solidFill>
                    <a:srgbClr val="EFEFEF"/>
                  </a:solidFill>
                </a:rPr>
                <a:t> </a:t>
              </a:r>
              <a:r>
                <a:rPr lang="de" sz="2400">
                  <a:solidFill>
                    <a:srgbClr val="EFEFEF"/>
                  </a:solidFill>
                </a:rPr>
                <a:t>Space</a:t>
              </a:r>
              <a:r>
                <a:rPr lang="de" sz="800">
                  <a:solidFill>
                    <a:srgbClr val="EFEFEF"/>
                  </a:solidFill>
                </a:rPr>
                <a:t> (CC-BY Hudson)</a:t>
              </a:r>
              <a:endParaRPr sz="800">
                <a:solidFill>
                  <a:srgbClr val="EFEFEF"/>
                </a:solidFill>
              </a:endParaRPr>
            </a:p>
          </p:txBody>
        </p:sp>
        <p:cxnSp>
          <p:nvCxnSpPr>
            <p:cNvPr id="316" name="Shape 316"/>
            <p:cNvCxnSpPr/>
            <p:nvPr/>
          </p:nvCxnSpPr>
          <p:spPr>
            <a:xfrm>
              <a:off x="1387200" y="1760900"/>
              <a:ext cx="0" cy="3462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317" name="Shape 317"/>
          <p:cNvGrpSpPr/>
          <p:nvPr/>
        </p:nvGrpSpPr>
        <p:grpSpPr>
          <a:xfrm>
            <a:off x="775422" y="3307355"/>
            <a:ext cx="3590917" cy="3239181"/>
            <a:chOff x="378850" y="2183200"/>
            <a:chExt cx="2983150" cy="2680850"/>
          </a:xfrm>
        </p:grpSpPr>
        <p:cxnSp>
          <p:nvCxnSpPr>
            <p:cNvPr id="318" name="Shape 318"/>
            <p:cNvCxnSpPr/>
            <p:nvPr/>
          </p:nvCxnSpPr>
          <p:spPr>
            <a:xfrm>
              <a:off x="2334200" y="2968325"/>
              <a:ext cx="10278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319" name="Shape 319"/>
            <p:cNvGrpSpPr/>
            <p:nvPr/>
          </p:nvGrpSpPr>
          <p:grpSpPr>
            <a:xfrm>
              <a:off x="378850" y="2183200"/>
              <a:ext cx="2016700" cy="2680850"/>
              <a:chOff x="378850" y="2183200"/>
              <a:chExt cx="2016700" cy="2680850"/>
            </a:xfrm>
          </p:grpSpPr>
          <p:pic>
            <p:nvPicPr>
              <p:cNvPr id="320" name="Shape 320"/>
              <p:cNvPicPr preferRelativeResize="0"/>
              <p:nvPr/>
            </p:nvPicPr>
            <p:blipFill rotWithShape="1">
              <a:blip r:embed="rId4">
                <a:alphaModFix/>
              </a:blip>
              <a:srcRect l="3410" t="16258" r="6352" b="4545"/>
              <a:stretch/>
            </p:blipFill>
            <p:spPr>
              <a:xfrm>
                <a:off x="378850" y="2183200"/>
                <a:ext cx="2016700" cy="2361350"/>
              </a:xfrm>
              <a:prstGeom prst="rect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321" name="Shape 321"/>
              <p:cNvSpPr txBox="1"/>
              <p:nvPr/>
            </p:nvSpPr>
            <p:spPr>
              <a:xfrm>
                <a:off x="378900" y="4544550"/>
                <a:ext cx="2016600" cy="319500"/>
              </a:xfrm>
              <a:prstGeom prst="rect">
                <a:avLst/>
              </a:prstGeom>
              <a:solidFill>
                <a:srgbClr val="0097A7"/>
              </a:solidFill>
              <a:ln w="19050" cap="flat" cmpd="sng">
                <a:solidFill>
                  <a:srgbClr val="0097A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121900" tIns="121900" rIns="121900" bIns="121900" anchor="ctr" anchorCtr="0">
                <a:noAutofit/>
              </a:bodyPr>
              <a:lstStyle/>
              <a:p>
                <a:r>
                  <a:rPr lang="de" sz="2400">
                    <a:solidFill>
                      <a:srgbClr val="EFEFEF"/>
                    </a:solidFill>
                  </a:rPr>
                  <a:t>Generator </a:t>
                </a:r>
                <a:r>
                  <a:rPr lang="de" sz="800">
                    <a:solidFill>
                      <a:srgbClr val="EFEFEF"/>
                    </a:solidFill>
                  </a:rPr>
                  <a:t>(CC-BY-SA T. Vaughn)</a:t>
                </a:r>
                <a:endParaRPr sz="2400">
                  <a:solidFill>
                    <a:srgbClr val="EFEFEF"/>
                  </a:solidFill>
                </a:endParaRPr>
              </a:p>
            </p:txBody>
          </p:sp>
        </p:grpSp>
      </p:grpSp>
      <p:grpSp>
        <p:nvGrpSpPr>
          <p:cNvPr id="322" name="Shape 322"/>
          <p:cNvGrpSpPr/>
          <p:nvPr/>
        </p:nvGrpSpPr>
        <p:grpSpPr>
          <a:xfrm>
            <a:off x="4460465" y="3307437"/>
            <a:ext cx="4781023" cy="1981588"/>
            <a:chOff x="2781122" y="2183267"/>
            <a:chExt cx="3971829" cy="1640025"/>
          </a:xfrm>
        </p:grpSpPr>
        <p:cxnSp>
          <p:nvCxnSpPr>
            <p:cNvPr id="323" name="Shape 323"/>
            <p:cNvCxnSpPr/>
            <p:nvPr/>
          </p:nvCxnSpPr>
          <p:spPr>
            <a:xfrm>
              <a:off x="4772051" y="2968809"/>
              <a:ext cx="1980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pic>
          <p:nvPicPr>
            <p:cNvPr id="324" name="Shape 324"/>
            <p:cNvPicPr preferRelativeResize="0"/>
            <p:nvPr/>
          </p:nvPicPr>
          <p:blipFill rotWithShape="1">
            <a:blip r:embed="rId5">
              <a:alphaModFix/>
            </a:blip>
            <a:srcRect l="7044" r="7052"/>
            <a:stretch/>
          </p:blipFill>
          <p:spPr>
            <a:xfrm>
              <a:off x="2781122" y="2183267"/>
              <a:ext cx="2016701" cy="1320525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325" name="Shape 325"/>
            <p:cNvSpPr txBox="1"/>
            <p:nvPr/>
          </p:nvSpPr>
          <p:spPr>
            <a:xfrm>
              <a:off x="2781172" y="3503792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de" sz="2400">
                  <a:solidFill>
                    <a:srgbClr val="EFEFEF"/>
                  </a:solidFill>
                </a:rPr>
                <a:t>Fake Data </a:t>
              </a:r>
              <a:r>
                <a:rPr lang="de" sz="800">
                  <a:solidFill>
                    <a:srgbClr val="EFEFEF"/>
                  </a:solidFill>
                </a:rPr>
                <a:t>(CC-BY Tony A.)</a:t>
              </a:r>
              <a:endParaRPr sz="2400">
                <a:solidFill>
                  <a:srgbClr val="EFEFEF"/>
                </a:solidFill>
              </a:endParaRPr>
            </a:p>
          </p:txBody>
        </p:sp>
      </p:grpSp>
      <p:grpSp>
        <p:nvGrpSpPr>
          <p:cNvPr id="326" name="Shape 326"/>
          <p:cNvGrpSpPr/>
          <p:nvPr/>
        </p:nvGrpSpPr>
        <p:grpSpPr>
          <a:xfrm>
            <a:off x="4453293" y="907586"/>
            <a:ext cx="4781640" cy="1981588"/>
            <a:chOff x="2769210" y="197074"/>
            <a:chExt cx="3972341" cy="1640025"/>
          </a:xfrm>
        </p:grpSpPr>
        <p:grpSp>
          <p:nvGrpSpPr>
            <p:cNvPr id="327" name="Shape 327"/>
            <p:cNvGrpSpPr/>
            <p:nvPr/>
          </p:nvGrpSpPr>
          <p:grpSpPr>
            <a:xfrm>
              <a:off x="2769210" y="197074"/>
              <a:ext cx="2016701" cy="1640025"/>
              <a:chOff x="2752775" y="197075"/>
              <a:chExt cx="2016701" cy="1640025"/>
            </a:xfrm>
          </p:grpSpPr>
          <p:pic>
            <p:nvPicPr>
              <p:cNvPr id="328" name="Shape 328"/>
              <p:cNvPicPr preferRelativeResize="0"/>
              <p:nvPr/>
            </p:nvPicPr>
            <p:blipFill rotWithShape="1">
              <a:blip r:embed="rId6">
                <a:alphaModFix/>
              </a:blip>
              <a:srcRect t="6347" b="6347"/>
              <a:stretch/>
            </p:blipFill>
            <p:spPr>
              <a:xfrm>
                <a:off x="2752775" y="197075"/>
                <a:ext cx="2016701" cy="1320524"/>
              </a:xfrm>
              <a:prstGeom prst="rect">
                <a:avLst/>
              </a:prstGeom>
              <a:noFill/>
              <a:ln w="9525" cap="flat" cmpd="sng">
                <a:solidFill>
                  <a:srgbClr val="43434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329" name="Shape 329"/>
              <p:cNvSpPr txBox="1"/>
              <p:nvPr/>
            </p:nvSpPr>
            <p:spPr>
              <a:xfrm>
                <a:off x="2752825" y="1517600"/>
                <a:ext cx="2016600" cy="319500"/>
              </a:xfrm>
              <a:prstGeom prst="rect">
                <a:avLst/>
              </a:prstGeom>
              <a:solidFill>
                <a:srgbClr val="434343"/>
              </a:solidFill>
              <a:ln w="19050" cap="flat" cmpd="sng">
                <a:solidFill>
                  <a:srgbClr val="43434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121900" tIns="121900" rIns="121900" bIns="121900" anchor="ctr" anchorCtr="0">
                <a:noAutofit/>
              </a:bodyPr>
              <a:lstStyle/>
              <a:p>
                <a:r>
                  <a:rPr lang="de" sz="2400">
                    <a:solidFill>
                      <a:srgbClr val="EFEFEF"/>
                    </a:solidFill>
                  </a:rPr>
                  <a:t>Real Data </a:t>
                </a:r>
                <a:r>
                  <a:rPr lang="de" sz="800">
                    <a:solidFill>
                      <a:srgbClr val="EFEFEF"/>
                    </a:solidFill>
                  </a:rPr>
                  <a:t>(CC-BY A. Çuğun)</a:t>
                </a:r>
                <a:endParaRPr sz="2400">
                  <a:solidFill>
                    <a:srgbClr val="EFEFEF"/>
                  </a:solidFill>
                </a:endParaRPr>
              </a:p>
            </p:txBody>
          </p:sp>
        </p:grpSp>
        <p:cxnSp>
          <p:nvCxnSpPr>
            <p:cNvPr id="330" name="Shape 330"/>
            <p:cNvCxnSpPr/>
            <p:nvPr/>
          </p:nvCxnSpPr>
          <p:spPr>
            <a:xfrm>
              <a:off x="4772051" y="1676263"/>
              <a:ext cx="19695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331" name="Shape 331"/>
          <p:cNvGrpSpPr/>
          <p:nvPr/>
        </p:nvGrpSpPr>
        <p:grpSpPr>
          <a:xfrm>
            <a:off x="3317836" y="5237400"/>
            <a:ext cx="7512669" cy="1309136"/>
            <a:chOff x="1815726" y="3780567"/>
            <a:chExt cx="6241141" cy="1083483"/>
          </a:xfrm>
        </p:grpSpPr>
        <p:grpSp>
          <p:nvGrpSpPr>
            <p:cNvPr id="332" name="Shape 332"/>
            <p:cNvGrpSpPr/>
            <p:nvPr/>
          </p:nvGrpSpPr>
          <p:grpSpPr>
            <a:xfrm>
              <a:off x="1815726" y="3913875"/>
              <a:ext cx="2970174" cy="950175"/>
              <a:chOff x="1815726" y="3913875"/>
              <a:chExt cx="2970174" cy="950175"/>
            </a:xfrm>
          </p:grpSpPr>
          <p:grpSp>
            <p:nvGrpSpPr>
              <p:cNvPr id="333" name="Shape 333"/>
              <p:cNvGrpSpPr/>
              <p:nvPr/>
            </p:nvGrpSpPr>
            <p:grpSpPr>
              <a:xfrm>
                <a:off x="2769200" y="3913875"/>
                <a:ext cx="2016699" cy="950175"/>
                <a:chOff x="5258600" y="3974175"/>
                <a:chExt cx="2016699" cy="950175"/>
              </a:xfrm>
            </p:grpSpPr>
            <p:pic>
              <p:nvPicPr>
                <p:cNvPr id="334" name="Shape 334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t="3743" r="4770" b="6915"/>
                <a:stretch/>
              </p:blipFill>
              <p:spPr>
                <a:xfrm>
                  <a:off x="5258600" y="3974175"/>
                  <a:ext cx="2016699" cy="630675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0097A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pic>
            <p:sp>
              <p:nvSpPr>
                <p:cNvPr id="335" name="Shape 335"/>
                <p:cNvSpPr txBox="1"/>
                <p:nvPr/>
              </p:nvSpPr>
              <p:spPr>
                <a:xfrm>
                  <a:off x="5258650" y="4604850"/>
                  <a:ext cx="2016600" cy="319500"/>
                </a:xfrm>
                <a:prstGeom prst="rect">
                  <a:avLst/>
                </a:prstGeom>
                <a:solidFill>
                  <a:srgbClr val="0097A7"/>
                </a:solidFill>
                <a:ln w="19050" cap="flat" cmpd="sng">
                  <a:solidFill>
                    <a:srgbClr val="0097A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ctr" anchorCtr="0">
                  <a:noAutofit/>
                </a:bodyPr>
                <a:lstStyle/>
                <a:p>
                  <a:r>
                    <a:rPr lang="de" sz="2400">
                      <a:solidFill>
                        <a:srgbClr val="EFEFEF"/>
                      </a:solidFill>
                    </a:rPr>
                    <a:t>Loss </a:t>
                  </a:r>
                  <a:r>
                    <a:rPr lang="de" sz="800">
                      <a:solidFill>
                        <a:srgbClr val="EFEFEF"/>
                      </a:solidFill>
                    </a:rPr>
                    <a:t>(CC-BY S. MacEntee)</a:t>
                  </a:r>
                  <a:endParaRPr sz="2400">
                    <a:solidFill>
                      <a:srgbClr val="EFEFEF"/>
                    </a:solidFill>
                  </a:endParaRPr>
                </a:p>
              </p:txBody>
            </p:sp>
          </p:grpSp>
          <p:cxnSp>
            <p:nvCxnSpPr>
              <p:cNvPr id="336" name="Shape 336"/>
              <p:cNvCxnSpPr/>
              <p:nvPr/>
            </p:nvCxnSpPr>
            <p:spPr>
              <a:xfrm rot="10800000">
                <a:off x="1815726" y="4713350"/>
                <a:ext cx="96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  <p:grpSp>
          <p:nvGrpSpPr>
            <p:cNvPr id="337" name="Shape 337"/>
            <p:cNvGrpSpPr/>
            <p:nvPr/>
          </p:nvGrpSpPr>
          <p:grpSpPr>
            <a:xfrm>
              <a:off x="4690567" y="3780567"/>
              <a:ext cx="3366300" cy="842100"/>
              <a:chOff x="4690567" y="3780567"/>
              <a:chExt cx="3366300" cy="842100"/>
            </a:xfrm>
          </p:grpSpPr>
          <p:cxnSp>
            <p:nvCxnSpPr>
              <p:cNvPr id="338" name="Shape 338"/>
              <p:cNvCxnSpPr/>
              <p:nvPr/>
            </p:nvCxnSpPr>
            <p:spPr>
              <a:xfrm>
                <a:off x="4690567" y="4617900"/>
                <a:ext cx="3366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39" name="Shape 339"/>
              <p:cNvCxnSpPr/>
              <p:nvPr/>
            </p:nvCxnSpPr>
            <p:spPr>
              <a:xfrm rot="10800000">
                <a:off x="8048652" y="3780567"/>
                <a:ext cx="0" cy="842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</p:grpSp>
      <p:grpSp>
        <p:nvGrpSpPr>
          <p:cNvPr id="340" name="Shape 340"/>
          <p:cNvGrpSpPr/>
          <p:nvPr/>
        </p:nvGrpSpPr>
        <p:grpSpPr>
          <a:xfrm>
            <a:off x="7023161" y="2213340"/>
            <a:ext cx="4770737" cy="4156869"/>
            <a:chOff x="3290241" y="1277759"/>
            <a:chExt cx="3963285" cy="3440358"/>
          </a:xfrm>
        </p:grpSpPr>
        <p:grpSp>
          <p:nvGrpSpPr>
            <p:cNvPr id="341" name="Shape 341"/>
            <p:cNvGrpSpPr/>
            <p:nvPr/>
          </p:nvGrpSpPr>
          <p:grpSpPr>
            <a:xfrm>
              <a:off x="5236926" y="1277759"/>
              <a:ext cx="2016600" cy="2378825"/>
              <a:chOff x="5691675" y="1915725"/>
              <a:chExt cx="2016600" cy="2378825"/>
            </a:xfrm>
          </p:grpSpPr>
          <p:pic>
            <p:nvPicPr>
              <p:cNvPr id="342" name="Shape 342"/>
              <p:cNvPicPr preferRelativeResize="0"/>
              <p:nvPr/>
            </p:nvPicPr>
            <p:blipFill rotWithShape="1">
              <a:blip r:embed="rId8">
                <a:alphaModFix/>
              </a:blip>
              <a:srcRect l="2656" t="10511" r="46841" b="5932"/>
              <a:stretch/>
            </p:blipFill>
            <p:spPr>
              <a:xfrm flipH="1">
                <a:off x="5691675" y="1915725"/>
                <a:ext cx="2016600" cy="2059223"/>
              </a:xfrm>
              <a:prstGeom prst="rect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343" name="Shape 343"/>
              <p:cNvSpPr txBox="1"/>
              <p:nvPr/>
            </p:nvSpPr>
            <p:spPr>
              <a:xfrm>
                <a:off x="5691675" y="3975050"/>
                <a:ext cx="2016600" cy="319500"/>
              </a:xfrm>
              <a:prstGeom prst="rect">
                <a:avLst/>
              </a:prstGeom>
              <a:solidFill>
                <a:srgbClr val="0097A7"/>
              </a:solidFill>
              <a:ln w="19050" cap="flat" cmpd="sng">
                <a:solidFill>
                  <a:srgbClr val="0097A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121900" tIns="121900" rIns="121900" bIns="121900" anchor="ctr" anchorCtr="0">
                <a:noAutofit/>
              </a:bodyPr>
              <a:lstStyle/>
              <a:p>
                <a:r>
                  <a:rPr lang="de" sz="2400">
                    <a:solidFill>
                      <a:srgbClr val="EFEFEF"/>
                    </a:solidFill>
                  </a:rPr>
                  <a:t>Discriminator</a:t>
                </a:r>
                <a:r>
                  <a:rPr lang="de" sz="800">
                    <a:solidFill>
                      <a:srgbClr val="EFEFEF"/>
                    </a:solidFill>
                  </a:rPr>
                  <a:t>(CC-BY Brickset)</a:t>
                </a:r>
                <a:endParaRPr sz="2400">
                  <a:solidFill>
                    <a:srgbClr val="EFEFEF"/>
                  </a:solidFill>
                </a:endParaRPr>
              </a:p>
            </p:txBody>
          </p:sp>
        </p:grpSp>
        <p:grpSp>
          <p:nvGrpSpPr>
            <p:cNvPr id="344" name="Shape 344"/>
            <p:cNvGrpSpPr/>
            <p:nvPr/>
          </p:nvGrpSpPr>
          <p:grpSpPr>
            <a:xfrm>
              <a:off x="3290241" y="3613217"/>
              <a:ext cx="3259500" cy="1104900"/>
              <a:chOff x="3290241" y="3613217"/>
              <a:chExt cx="3259500" cy="1104900"/>
            </a:xfrm>
          </p:grpSpPr>
          <p:cxnSp>
            <p:nvCxnSpPr>
              <p:cNvPr id="345" name="Shape 345"/>
              <p:cNvCxnSpPr/>
              <p:nvPr/>
            </p:nvCxnSpPr>
            <p:spPr>
              <a:xfrm rot="10800000">
                <a:off x="3290241" y="4713350"/>
                <a:ext cx="3259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346" name="Shape 346"/>
              <p:cNvCxnSpPr/>
              <p:nvPr/>
            </p:nvCxnSpPr>
            <p:spPr>
              <a:xfrm rot="10800000">
                <a:off x="6549741" y="3613217"/>
                <a:ext cx="0" cy="1104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</p:grpSp>
      <p:grpSp>
        <p:nvGrpSpPr>
          <p:cNvPr id="347" name="Shape 347"/>
          <p:cNvGrpSpPr/>
          <p:nvPr/>
        </p:nvGrpSpPr>
        <p:grpSpPr>
          <a:xfrm>
            <a:off x="7279220" y="1093079"/>
            <a:ext cx="1739240" cy="1221037"/>
            <a:chOff x="5240265" y="672109"/>
            <a:chExt cx="1304430" cy="915778"/>
          </a:xfrm>
        </p:grpSpPr>
        <p:grpSp>
          <p:nvGrpSpPr>
            <p:cNvPr id="348" name="Shape 348"/>
            <p:cNvGrpSpPr/>
            <p:nvPr/>
          </p:nvGrpSpPr>
          <p:grpSpPr>
            <a:xfrm>
              <a:off x="5249268" y="680690"/>
              <a:ext cx="1295428" cy="907197"/>
              <a:chOff x="5549100" y="197075"/>
              <a:chExt cx="1434900" cy="1001100"/>
            </a:xfrm>
          </p:grpSpPr>
          <p:grpSp>
            <p:nvGrpSpPr>
              <p:cNvPr id="349" name="Shape 349"/>
              <p:cNvGrpSpPr/>
              <p:nvPr/>
            </p:nvGrpSpPr>
            <p:grpSpPr>
              <a:xfrm>
                <a:off x="5549100" y="197075"/>
                <a:ext cx="1434900" cy="1001100"/>
                <a:chOff x="5818625" y="197075"/>
                <a:chExt cx="1434900" cy="1001100"/>
              </a:xfrm>
            </p:grpSpPr>
            <p:sp>
              <p:nvSpPr>
                <p:cNvPr id="350" name="Shape 350"/>
                <p:cNvSpPr txBox="1"/>
                <p:nvPr/>
              </p:nvSpPr>
              <p:spPr>
                <a:xfrm>
                  <a:off x="5818625" y="197075"/>
                  <a:ext cx="1434900" cy="1001100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t" anchorCtr="0">
                  <a:noAutofit/>
                </a:bodyPr>
                <a:lstStyle/>
                <a:p>
                  <a:endParaRPr sz="1333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351" name="Shape 351"/>
                <p:cNvSpPr txBox="1"/>
                <p:nvPr/>
              </p:nvSpPr>
              <p:spPr>
                <a:xfrm>
                  <a:off x="5849450" y="524633"/>
                  <a:ext cx="1375500" cy="319500"/>
                </a:xfrm>
                <a:prstGeom prst="rect">
                  <a:avLst/>
                </a:prstGeom>
                <a:solidFill>
                  <a:srgbClr val="0097A7"/>
                </a:solidFill>
                <a:ln w="19050" cap="flat" cmpd="sng">
                  <a:solidFill>
                    <a:srgbClr val="0097A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ctr" anchorCtr="0">
                  <a:noAutofit/>
                </a:bodyPr>
                <a:lstStyle/>
                <a:p>
                  <a:r>
                    <a:rPr lang="de" sz="2400">
                      <a:solidFill>
                        <a:srgbClr val="EFEFEF"/>
                      </a:solidFill>
                    </a:rPr>
                    <a:t>Network</a:t>
                  </a:r>
                  <a:endParaRPr sz="2400">
                    <a:solidFill>
                      <a:srgbClr val="EFEFEF"/>
                    </a:solidFill>
                  </a:endParaRPr>
                </a:p>
              </p:txBody>
            </p:sp>
            <p:sp>
              <p:nvSpPr>
                <p:cNvPr id="352" name="Shape 352"/>
                <p:cNvSpPr txBox="1"/>
                <p:nvPr/>
              </p:nvSpPr>
              <p:spPr>
                <a:xfrm>
                  <a:off x="5849450" y="844133"/>
                  <a:ext cx="1375500" cy="319500"/>
                </a:xfrm>
                <a:prstGeom prst="rect">
                  <a:avLst/>
                </a:prstGeom>
                <a:solidFill>
                  <a:srgbClr val="434343"/>
                </a:solidFill>
                <a:ln w="19050" cap="flat" cmpd="sng">
                  <a:solidFill>
                    <a:srgbClr val="43434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900" tIns="121900" rIns="121900" bIns="121900" anchor="ctr" anchorCtr="0">
                  <a:noAutofit/>
                </a:bodyPr>
                <a:lstStyle/>
                <a:p>
                  <a:r>
                    <a:rPr lang="de" sz="2400">
                      <a:solidFill>
                        <a:srgbClr val="EFEFEF"/>
                      </a:solidFill>
                    </a:rPr>
                    <a:t>Data</a:t>
                  </a:r>
                  <a:endParaRPr sz="2400">
                    <a:solidFill>
                      <a:srgbClr val="EFEFEF"/>
                    </a:solidFill>
                  </a:endParaRPr>
                </a:p>
              </p:txBody>
            </p:sp>
          </p:grpSp>
          <p:cxnSp>
            <p:nvCxnSpPr>
              <p:cNvPr id="353" name="Shape 353"/>
              <p:cNvCxnSpPr/>
              <p:nvPr/>
            </p:nvCxnSpPr>
            <p:spPr>
              <a:xfrm>
                <a:off x="5582050" y="462454"/>
                <a:ext cx="1377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sp>
          <p:nvSpPr>
            <p:cNvPr id="354" name="Shape 354"/>
            <p:cNvSpPr txBox="1"/>
            <p:nvPr/>
          </p:nvSpPr>
          <p:spPr>
            <a:xfrm>
              <a:off x="5240265" y="672109"/>
              <a:ext cx="12786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r>
                <a:rPr lang="de" sz="1333"/>
                <a:t>Legend </a:t>
              </a:r>
              <a:r>
                <a:rPr lang="de" sz="800">
                  <a:solidFill>
                    <a:srgbClr val="000000"/>
                  </a:solidFill>
                </a:rPr>
                <a:t>(CC-BY Dramsch)</a:t>
              </a:r>
              <a:endParaRPr sz="800">
                <a:solidFill>
                  <a:srgbClr val="000000"/>
                </a:solidFill>
              </a:endParaRPr>
            </a:p>
            <a:p>
              <a:endParaRPr sz="1333"/>
            </a:p>
          </p:txBody>
        </p:sp>
      </p:grpSp>
    </p:spTree>
    <p:extLst>
      <p:ext uri="{BB962C8B-B14F-4D97-AF65-F5344CB8AC3E}">
        <p14:creationId xmlns:p14="http://schemas.microsoft.com/office/powerpoint/2010/main" val="784027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60"/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mtClean="0"/>
              <a:t>Domain Transfer</a:t>
            </a:r>
            <a:endParaRPr lang="en-US"/>
          </a:p>
        </p:txBody>
      </p:sp>
      <p:grpSp>
        <p:nvGrpSpPr>
          <p:cNvPr id="3" name="Shape 361"/>
          <p:cNvGrpSpPr/>
          <p:nvPr/>
        </p:nvGrpSpPr>
        <p:grpSpPr>
          <a:xfrm>
            <a:off x="533399" y="1139200"/>
            <a:ext cx="3908922" cy="4931400"/>
            <a:chOff x="1142999" y="1139200"/>
            <a:chExt cx="2802726" cy="3535850"/>
          </a:xfrm>
        </p:grpSpPr>
        <p:pic>
          <p:nvPicPr>
            <p:cNvPr id="4" name="Shape 362"/>
            <p:cNvPicPr preferRelativeResize="0"/>
            <p:nvPr/>
          </p:nvPicPr>
          <p:blipFill rotWithShape="1">
            <a:blip r:embed="rId2">
              <a:alphaModFix/>
            </a:blip>
            <a:srcRect l="758" r="758"/>
            <a:stretch/>
          </p:blipFill>
          <p:spPr>
            <a:xfrm>
              <a:off x="1143000" y="1139200"/>
              <a:ext cx="2802725" cy="3246349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5" name="Shape 363"/>
            <p:cNvSpPr txBox="1"/>
            <p:nvPr/>
          </p:nvSpPr>
          <p:spPr>
            <a:xfrm>
              <a:off x="1142999" y="4385550"/>
              <a:ext cx="2802600" cy="28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>
                  <a:solidFill>
                    <a:srgbClr val="EFEFEF"/>
                  </a:solidFill>
                </a:rPr>
                <a:t>Domain Transfer </a:t>
              </a:r>
              <a:r>
                <a:rPr lang="de" sz="600">
                  <a:solidFill>
                    <a:srgbClr val="EFEFEF"/>
                  </a:solidFill>
                </a:rPr>
                <a:t>(Modified from OpenAI)</a:t>
              </a:r>
              <a:endParaRPr>
                <a:solidFill>
                  <a:srgbClr val="EFEFEF"/>
                </a:solidFill>
              </a:endParaRPr>
            </a:p>
          </p:txBody>
        </p:sp>
      </p:grpSp>
      <p:sp>
        <p:nvSpPr>
          <p:cNvPr id="6" name="Shape 364"/>
          <p:cNvSpPr txBox="1">
            <a:spLocks/>
          </p:cNvSpPr>
          <p:nvPr/>
        </p:nvSpPr>
        <p:spPr>
          <a:xfrm>
            <a:off x="4704049" y="1139200"/>
            <a:ext cx="8142599" cy="4000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  <a:buFont typeface="Arial"/>
              <a:buChar char="●"/>
            </a:pPr>
            <a:r>
              <a:rPr lang="en-US" dirty="0" smtClean="0"/>
              <a:t>True data distributions needs model</a:t>
            </a:r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dirty="0" smtClean="0"/>
              <a:t>Domain transfer is a transformation</a:t>
            </a:r>
          </a:p>
          <a:p>
            <a:pPr marL="914400" lvl="1" indent="-317500">
              <a:lnSpc>
                <a:spcPct val="115000"/>
              </a:lnSpc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en-US" dirty="0" smtClean="0"/>
              <a:t>Ideal operator to map data points</a:t>
            </a:r>
            <a:br>
              <a:rPr lang="en-US" dirty="0" smtClean="0"/>
            </a:br>
            <a:r>
              <a:rPr lang="en-US" dirty="0" smtClean="0"/>
              <a:t>to other data domain</a:t>
            </a:r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dirty="0" smtClean="0"/>
              <a:t>Trivial example (in seismic)</a:t>
            </a:r>
          </a:p>
          <a:p>
            <a:pPr marL="914400" lvl="1" indent="-317500">
              <a:lnSpc>
                <a:spcPct val="115000"/>
              </a:lnSpc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en-US" dirty="0" smtClean="0"/>
              <a:t>Fourier Transform</a:t>
            </a:r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dirty="0" smtClean="0"/>
              <a:t>Non-Trivial</a:t>
            </a:r>
          </a:p>
          <a:p>
            <a:pPr marL="914400" lvl="1" indent="-317500">
              <a:lnSpc>
                <a:spcPct val="115000"/>
              </a:lnSpc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en-US" dirty="0" smtClean="0"/>
              <a:t>Radon Transform</a:t>
            </a:r>
          </a:p>
          <a:p>
            <a:pPr marL="914400" lvl="1" indent="-317500">
              <a:lnSpc>
                <a:spcPct val="115000"/>
              </a:lnSpc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en-US" dirty="0" smtClean="0"/>
              <a:t>Seismic Migration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6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68"/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mtClean="0"/>
              <a:t>Inspiration: Paired Domain Transfer</a:t>
            </a:r>
          </a:p>
          <a:p>
            <a:pPr>
              <a:spcBef>
                <a:spcPts val="0"/>
              </a:spcBef>
            </a:pPr>
            <a:endParaRPr lang="en-US"/>
          </a:p>
        </p:txBody>
      </p:sp>
      <p:sp>
        <p:nvSpPr>
          <p:cNvPr id="3" name="Shape 469"/>
          <p:cNvSpPr txBox="1">
            <a:spLocks/>
          </p:cNvSpPr>
          <p:nvPr/>
        </p:nvSpPr>
        <p:spPr>
          <a:xfrm>
            <a:off x="311700" y="1276519"/>
            <a:ext cx="11489236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/>
              <a:t>Isola et al. 2016: Replace pre-trained perceptual networks (VGG) with generator-discriminator (GAN) pairing for perceptual loss. </a:t>
            </a:r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hape 470"/>
          <p:cNvSpPr txBox="1"/>
          <p:nvPr/>
        </p:nvSpPr>
        <p:spPr>
          <a:xfrm>
            <a:off x="5948975" y="4029800"/>
            <a:ext cx="3081600" cy="81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Image-to-Image Translation with Conditional Adversarial Networks</a:t>
            </a:r>
            <a:endParaRPr sz="800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Shape 471"/>
          <p:cNvPicPr preferRelativeResize="0"/>
          <p:nvPr/>
        </p:nvPicPr>
        <p:blipFill rotWithShape="1">
          <a:blip r:embed="rId2">
            <a:alphaModFix/>
          </a:blip>
          <a:srcRect l="41303"/>
          <a:stretch/>
        </p:blipFill>
        <p:spPr>
          <a:xfrm>
            <a:off x="5193100" y="2210248"/>
            <a:ext cx="6974525" cy="44521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Shape 472"/>
          <p:cNvGrpSpPr/>
          <p:nvPr/>
        </p:nvGrpSpPr>
        <p:grpSpPr>
          <a:xfrm>
            <a:off x="1122582" y="2097169"/>
            <a:ext cx="3871249" cy="4473076"/>
            <a:chOff x="628675" y="1715800"/>
            <a:chExt cx="2122206" cy="2452125"/>
          </a:xfrm>
        </p:grpSpPr>
        <p:pic>
          <p:nvPicPr>
            <p:cNvPr id="7" name="Shape 473"/>
            <p:cNvPicPr preferRelativeResize="0"/>
            <p:nvPr/>
          </p:nvPicPr>
          <p:blipFill rotWithShape="1">
            <a:blip r:embed="rId3">
              <a:alphaModFix/>
            </a:blip>
            <a:srcRect r="39950"/>
            <a:stretch/>
          </p:blipFill>
          <p:spPr>
            <a:xfrm>
              <a:off x="628675" y="1715800"/>
              <a:ext cx="2122206" cy="12433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474"/>
            <p:cNvPicPr preferRelativeResize="0"/>
            <p:nvPr/>
          </p:nvPicPr>
          <p:blipFill rotWithShape="1">
            <a:blip r:embed="rId3">
              <a:alphaModFix/>
            </a:blip>
            <a:srcRect l="63482"/>
            <a:stretch/>
          </p:blipFill>
          <p:spPr>
            <a:xfrm>
              <a:off x="1460272" y="2924548"/>
              <a:ext cx="1290608" cy="124337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77303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81"/>
          <p:cNvSpPr txBox="1">
            <a:spLocks/>
          </p:cNvSpPr>
          <p:nvPr/>
        </p:nvSpPr>
        <p:spPr>
          <a:xfrm>
            <a:off x="311700" y="445025"/>
            <a:ext cx="11540994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smtClean="0"/>
              <a:t>Inspiration: Unpaired Domain transfer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5" name="Shape 482"/>
          <p:cNvSpPr txBox="1">
            <a:spLocks/>
          </p:cNvSpPr>
          <p:nvPr/>
        </p:nvSpPr>
        <p:spPr>
          <a:xfrm>
            <a:off x="311700" y="5323780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/>
              <a:t>Zhu et al. 2017: </a:t>
            </a:r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Shape 483"/>
          <p:cNvSpPr txBox="1"/>
          <p:nvPr/>
        </p:nvSpPr>
        <p:spPr>
          <a:xfrm>
            <a:off x="276976" y="4434125"/>
            <a:ext cx="8424600" cy="30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de" sz="1800" dirty="0">
                <a:solidFill>
                  <a:schemeClr val="dk2"/>
                </a:solidFill>
              </a:rPr>
              <a:t>Find functions G(X) and F(Y) to map between two unpaired domains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7" name="Shape 4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1040253"/>
            <a:ext cx="9360303" cy="42609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486"/>
          <p:cNvSpPr txBox="1"/>
          <p:nvPr/>
        </p:nvSpPr>
        <p:spPr>
          <a:xfrm>
            <a:off x="2631038" y="5301252"/>
            <a:ext cx="4138200" cy="81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dirty="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Unpaired Image-to-Image Translation  using Cycle-Consistent Adversarial </a:t>
            </a:r>
            <a:r>
              <a:rPr lang="de" sz="800" dirty="0" smtClean="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etworks</a:t>
            </a:r>
            <a:endParaRPr sz="800" dirty="0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9517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81"/>
          <p:cNvSpPr txBox="1">
            <a:spLocks/>
          </p:cNvSpPr>
          <p:nvPr/>
        </p:nvSpPr>
        <p:spPr>
          <a:xfrm>
            <a:off x="311700" y="445025"/>
            <a:ext cx="11540994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smtClean="0"/>
              <a:t>Inspiration: Unpaired Domain transfer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8" name="Shape 4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6975" y="1040253"/>
            <a:ext cx="11738897" cy="3618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749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6"/>
          <p:cNvSpPr txBox="1">
            <a:spLocks/>
          </p:cNvSpPr>
          <p:nvPr/>
        </p:nvSpPr>
        <p:spPr>
          <a:xfrm>
            <a:off x="311708" y="1900514"/>
            <a:ext cx="11316700" cy="2052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Rapid Seismic Domain Transfer: </a:t>
            </a:r>
            <a:endParaRPr lang="en-US" dirty="0" smtClean="0"/>
          </a:p>
          <a:p>
            <a:r>
              <a:rPr lang="en-US" dirty="0" smtClean="0"/>
              <a:t>Seismic </a:t>
            </a:r>
            <a:r>
              <a:rPr lang="en-US" dirty="0"/>
              <a:t>Velocity Inversion and Modeling Using Deep Generative Neural Networks</a:t>
            </a:r>
          </a:p>
        </p:txBody>
      </p:sp>
      <p:sp>
        <p:nvSpPr>
          <p:cNvPr id="3" name="Shape 57"/>
          <p:cNvSpPr txBox="1">
            <a:spLocks/>
          </p:cNvSpPr>
          <p:nvPr/>
        </p:nvSpPr>
        <p:spPr>
          <a:xfrm>
            <a:off x="311699" y="3990064"/>
            <a:ext cx="10850881" cy="79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Lukas </a:t>
            </a:r>
            <a:r>
              <a:rPr lang="en-US" sz="2000" dirty="0" err="1"/>
              <a:t>Mosser</a:t>
            </a:r>
            <a:r>
              <a:rPr lang="en-US" sz="2000" dirty="0"/>
              <a:t>, </a:t>
            </a:r>
            <a:r>
              <a:rPr lang="en-US" sz="2000" dirty="0" err="1"/>
              <a:t>Wouter</a:t>
            </a:r>
            <a:r>
              <a:rPr lang="en-US" sz="2000" dirty="0"/>
              <a:t> </a:t>
            </a:r>
            <a:r>
              <a:rPr lang="en-US" sz="2000" dirty="0" err="1"/>
              <a:t>Kimman</a:t>
            </a:r>
            <a:r>
              <a:rPr lang="en-US" sz="2000" dirty="0"/>
              <a:t>, Jesper </a:t>
            </a:r>
            <a:r>
              <a:rPr lang="en-US" sz="2000" dirty="0" smtClean="0"/>
              <a:t>Dramsch*, </a:t>
            </a:r>
            <a:r>
              <a:rPr lang="en-US" sz="2000" dirty="0"/>
              <a:t>Steve Purves, Alfredo De la Fuente, Graham </a:t>
            </a:r>
            <a:r>
              <a:rPr lang="en-US" sz="2000" dirty="0" err="1"/>
              <a:t>Ganssle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067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81"/>
          <p:cNvSpPr txBox="1">
            <a:spLocks/>
          </p:cNvSpPr>
          <p:nvPr/>
        </p:nvSpPr>
        <p:spPr>
          <a:xfrm>
            <a:off x="311700" y="445025"/>
            <a:ext cx="11540994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smtClean="0"/>
              <a:t>Inspiration: Unpaired Domain transfer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8" name="Shape 4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6975" y="1040253"/>
            <a:ext cx="11738897" cy="361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7" y="4944206"/>
            <a:ext cx="11899778" cy="40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26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81"/>
          <p:cNvSpPr txBox="1">
            <a:spLocks/>
          </p:cNvSpPr>
          <p:nvPr/>
        </p:nvSpPr>
        <p:spPr>
          <a:xfrm>
            <a:off x="311700" y="445025"/>
            <a:ext cx="11540994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smtClean="0"/>
              <a:t>Inspiration: Unpaired Domain transfer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8" name="Shape 4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6975" y="1040253"/>
            <a:ext cx="11738897" cy="361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4952039"/>
            <a:ext cx="10806923" cy="39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39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81"/>
          <p:cNvSpPr txBox="1">
            <a:spLocks/>
          </p:cNvSpPr>
          <p:nvPr/>
        </p:nvSpPr>
        <p:spPr>
          <a:xfrm>
            <a:off x="311700" y="445025"/>
            <a:ext cx="11540994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smtClean="0"/>
              <a:t>Inspiration: Unpaired Domain transfer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8" name="Shape 4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6975" y="1040253"/>
            <a:ext cx="11738897" cy="361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7" y="4953348"/>
            <a:ext cx="11880318" cy="3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81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09"/>
          <p:cNvSpPr txBox="1">
            <a:spLocks/>
          </p:cNvSpPr>
          <p:nvPr/>
        </p:nvSpPr>
        <p:spPr>
          <a:xfrm>
            <a:off x="311700" y="445025"/>
            <a:ext cx="9660436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smtClean="0"/>
              <a:t>Inversion </a:t>
            </a:r>
            <a:r>
              <a:rPr lang="en-US" dirty="0"/>
              <a:t>as a domain transfer problem</a:t>
            </a:r>
          </a:p>
        </p:txBody>
      </p:sp>
      <p:sp>
        <p:nvSpPr>
          <p:cNvPr id="3" name="Shape 510"/>
          <p:cNvSpPr txBox="1"/>
          <p:nvPr/>
        </p:nvSpPr>
        <p:spPr>
          <a:xfrm>
            <a:off x="269752" y="3707589"/>
            <a:ext cx="8120400" cy="217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de" dirty="0"/>
              <a:t>Uses unpaired velocity models and seismic observations</a:t>
            </a:r>
            <a:endParaRPr dirty="0"/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de" dirty="0"/>
              <a:t>Does not require solution of non-linear optimization problem</a:t>
            </a:r>
            <a:endParaRPr dirty="0"/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de" dirty="0"/>
              <a:t>Training computationally expensive, forward pass cheap</a:t>
            </a:r>
            <a:endParaRPr dirty="0"/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de" dirty="0"/>
              <a:t>G(X) and F(Y) encode geologically realistic parameterizations/priors</a:t>
            </a:r>
            <a:endParaRPr dirty="0"/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de" dirty="0"/>
              <a:t>Logical extension to third-dimension</a:t>
            </a:r>
            <a:endParaRPr dirty="0"/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4" name="Shape 511"/>
          <p:cNvGrpSpPr/>
          <p:nvPr/>
        </p:nvGrpSpPr>
        <p:grpSpPr>
          <a:xfrm>
            <a:off x="766749" y="1379449"/>
            <a:ext cx="10868165" cy="1984854"/>
            <a:chOff x="1071550" y="1317625"/>
            <a:chExt cx="7200894" cy="1315100"/>
          </a:xfrm>
        </p:grpSpPr>
        <p:pic>
          <p:nvPicPr>
            <p:cNvPr id="5" name="Shape 512"/>
            <p:cNvPicPr preferRelativeResize="0"/>
            <p:nvPr/>
          </p:nvPicPr>
          <p:blipFill rotWithShape="1">
            <a:blip r:embed="rId2">
              <a:alphaModFix/>
            </a:blip>
            <a:srcRect l="22144" r="19931"/>
            <a:stretch/>
          </p:blipFill>
          <p:spPr>
            <a:xfrm>
              <a:off x="6603950" y="1390975"/>
              <a:ext cx="1668494" cy="116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Shape 513"/>
            <p:cNvPicPr preferRelativeResize="0"/>
            <p:nvPr/>
          </p:nvPicPr>
          <p:blipFill rotWithShape="1">
            <a:blip r:embed="rId3">
              <a:alphaModFix/>
            </a:blip>
            <a:srcRect l="26533" r="16599"/>
            <a:stretch/>
          </p:blipFill>
          <p:spPr>
            <a:xfrm>
              <a:off x="1071550" y="1390975"/>
              <a:ext cx="1566350" cy="11684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" name="Shape 514"/>
            <p:cNvGrpSpPr/>
            <p:nvPr/>
          </p:nvGrpSpPr>
          <p:grpSpPr>
            <a:xfrm>
              <a:off x="2579913" y="1317625"/>
              <a:ext cx="3993375" cy="1315100"/>
              <a:chOff x="2428550" y="3680250"/>
              <a:chExt cx="3993375" cy="1315100"/>
            </a:xfrm>
          </p:grpSpPr>
          <p:pic>
            <p:nvPicPr>
              <p:cNvPr id="8" name="Shape 515"/>
              <p:cNvPicPr preferRelativeResize="0"/>
              <p:nvPr/>
            </p:nvPicPr>
            <p:blipFill rotWithShape="1">
              <a:blip r:embed="rId4">
                <a:alphaModFix/>
              </a:blip>
              <a:srcRect t="29395" r="70853" b="11767"/>
              <a:stretch/>
            </p:blipFill>
            <p:spPr>
              <a:xfrm>
                <a:off x="3281050" y="3680250"/>
                <a:ext cx="2113699" cy="1315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Shape 516"/>
              <p:cNvSpPr txBox="1"/>
              <p:nvPr/>
            </p:nvSpPr>
            <p:spPr>
              <a:xfrm>
                <a:off x="2428550" y="4145850"/>
                <a:ext cx="1029900" cy="63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">
                    <a:solidFill>
                      <a:srgbClr val="CC0000"/>
                    </a:solidFill>
                  </a:rPr>
                  <a:t>Velocity</a:t>
                </a:r>
                <a:r>
                  <a:rPr lang="de">
                    <a:solidFill>
                      <a:schemeClr val="dk1"/>
                    </a:solidFill>
                  </a:rPr>
                  <a:t> Model</a:t>
                </a:r>
                <a:endParaRPr/>
              </a:p>
            </p:txBody>
          </p:sp>
          <p:sp>
            <p:nvSpPr>
              <p:cNvPr id="10" name="Shape 517"/>
              <p:cNvSpPr txBox="1"/>
              <p:nvPr/>
            </p:nvSpPr>
            <p:spPr>
              <a:xfrm>
                <a:off x="5428925" y="4219800"/>
                <a:ext cx="993000" cy="49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">
                    <a:solidFill>
                      <a:srgbClr val="274E13"/>
                    </a:solidFill>
                  </a:rPr>
                  <a:t>Observed</a:t>
                </a:r>
                <a:r>
                  <a:rPr lang="de">
                    <a:solidFill>
                      <a:srgbClr val="CC0000"/>
                    </a:solidFill>
                  </a:rPr>
                  <a:t> </a:t>
                </a:r>
                <a:r>
                  <a:rPr lang="de">
                    <a:solidFill>
                      <a:schemeClr val="dk1"/>
                    </a:solidFill>
                  </a:rPr>
                  <a:t>Seismic</a:t>
                </a: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0713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23"/>
          <p:cNvSpPr txBox="1">
            <a:spLocks/>
          </p:cNvSpPr>
          <p:nvPr/>
        </p:nvSpPr>
        <p:spPr>
          <a:xfrm>
            <a:off x="311700" y="445025"/>
            <a:ext cx="11330058" cy="76153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Training Data</a:t>
            </a:r>
          </a:p>
        </p:txBody>
      </p:sp>
      <p:sp>
        <p:nvSpPr>
          <p:cNvPr id="3" name="Shape 524"/>
          <p:cNvSpPr txBox="1"/>
          <p:nvPr/>
        </p:nvSpPr>
        <p:spPr>
          <a:xfrm>
            <a:off x="1398627" y="557924"/>
            <a:ext cx="10797902" cy="2888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de" sz="1800" dirty="0">
                <a:solidFill>
                  <a:schemeClr val="dk2"/>
                </a:solidFill>
              </a:rPr>
              <a:t>           Synthetic velocity models                          </a:t>
            </a:r>
            <a:r>
              <a:rPr lang="de" sz="1800" dirty="0" smtClean="0">
                <a:solidFill>
                  <a:schemeClr val="dk2"/>
                </a:solidFill>
              </a:rPr>
              <a:t>                                </a:t>
            </a:r>
            <a:r>
              <a:rPr lang="de" sz="1800" dirty="0">
                <a:solidFill>
                  <a:schemeClr val="dk2"/>
                </a:solidFill>
              </a:rPr>
              <a:t>Synthetic Shot Gathers </a:t>
            </a:r>
            <a:endParaRPr sz="1800" dirty="0"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grpSp>
        <p:nvGrpSpPr>
          <p:cNvPr id="4" name="Shape 525"/>
          <p:cNvGrpSpPr/>
          <p:nvPr/>
        </p:nvGrpSpPr>
        <p:grpSpPr>
          <a:xfrm>
            <a:off x="725483" y="1485887"/>
            <a:ext cx="4699602" cy="4728036"/>
            <a:chOff x="145538" y="1023350"/>
            <a:chExt cx="4158938" cy="4184100"/>
          </a:xfrm>
        </p:grpSpPr>
        <p:pic>
          <p:nvPicPr>
            <p:cNvPr id="5" name="Shape 52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216750" y="3108400"/>
              <a:ext cx="1006200" cy="10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Shape 5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81150" y="3108400"/>
              <a:ext cx="1006200" cy="10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5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5550" y="3108400"/>
              <a:ext cx="1006200" cy="10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5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16750" y="2065875"/>
              <a:ext cx="1006200" cy="10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5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181150" y="2065875"/>
              <a:ext cx="1006200" cy="10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53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45550" y="2065875"/>
              <a:ext cx="1006200" cy="10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5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16750" y="1023350"/>
              <a:ext cx="1006200" cy="10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53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181150" y="1023350"/>
              <a:ext cx="1006200" cy="10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53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45550" y="1023350"/>
              <a:ext cx="1006200" cy="10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53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298275" y="3149875"/>
              <a:ext cx="1006200" cy="10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53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298275" y="2065875"/>
              <a:ext cx="1006200" cy="10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53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298275" y="1023350"/>
              <a:ext cx="1006200" cy="10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538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298263" y="4201250"/>
              <a:ext cx="1006200" cy="10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539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2216738" y="4150925"/>
              <a:ext cx="1006200" cy="10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540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1181138" y="4150925"/>
              <a:ext cx="1006200" cy="10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541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145538" y="4150925"/>
              <a:ext cx="1006200" cy="1006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Shape 542"/>
          <p:cNvGrpSpPr/>
          <p:nvPr/>
        </p:nvGrpSpPr>
        <p:grpSpPr>
          <a:xfrm>
            <a:off x="6069077" y="1452263"/>
            <a:ext cx="4610421" cy="4707264"/>
            <a:chOff x="5157075" y="1831075"/>
            <a:chExt cx="3467198" cy="3540027"/>
          </a:xfrm>
        </p:grpSpPr>
        <p:pic>
          <p:nvPicPr>
            <p:cNvPr id="22" name="Shape 543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5161934" y="2730523"/>
              <a:ext cx="841672" cy="841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544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5157075" y="3629975"/>
              <a:ext cx="841672" cy="841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545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6905800" y="2730525"/>
              <a:ext cx="841673" cy="841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Shape 546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7763150" y="4529425"/>
              <a:ext cx="841673" cy="841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Shape 547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6896075" y="4529425"/>
              <a:ext cx="841673" cy="841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Shape 548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6029000" y="4529425"/>
              <a:ext cx="841673" cy="841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549"/>
            <p:cNvPicPr preferRelativeResize="0"/>
            <p:nvPr/>
          </p:nvPicPr>
          <p:blipFill>
            <a:blip r:embed="rId24">
              <a:alphaModFix/>
            </a:blip>
            <a:stretch>
              <a:fillRect/>
            </a:stretch>
          </p:blipFill>
          <p:spPr>
            <a:xfrm>
              <a:off x="5161938" y="4529425"/>
              <a:ext cx="841672" cy="841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550"/>
            <p:cNvPicPr preferRelativeResize="0"/>
            <p:nvPr/>
          </p:nvPicPr>
          <p:blipFill>
            <a:blip r:embed="rId25">
              <a:alphaModFix/>
            </a:blip>
            <a:stretch>
              <a:fillRect/>
            </a:stretch>
          </p:blipFill>
          <p:spPr>
            <a:xfrm>
              <a:off x="6029000" y="3629975"/>
              <a:ext cx="841673" cy="841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551"/>
            <p:cNvPicPr preferRelativeResize="0"/>
            <p:nvPr/>
          </p:nvPicPr>
          <p:blipFill>
            <a:blip r:embed="rId26">
              <a:alphaModFix/>
            </a:blip>
            <a:stretch>
              <a:fillRect/>
            </a:stretch>
          </p:blipFill>
          <p:spPr>
            <a:xfrm>
              <a:off x="6896075" y="3629975"/>
              <a:ext cx="841673" cy="841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Shape 552"/>
            <p:cNvPicPr preferRelativeResize="0"/>
            <p:nvPr/>
          </p:nvPicPr>
          <p:blipFill>
            <a:blip r:embed="rId27">
              <a:alphaModFix/>
            </a:blip>
            <a:stretch>
              <a:fillRect/>
            </a:stretch>
          </p:blipFill>
          <p:spPr>
            <a:xfrm>
              <a:off x="7782600" y="2730525"/>
              <a:ext cx="841673" cy="841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553"/>
            <p:cNvPicPr preferRelativeResize="0"/>
            <p:nvPr/>
          </p:nvPicPr>
          <p:blipFill>
            <a:blip r:embed="rId28">
              <a:alphaModFix/>
            </a:blip>
            <a:stretch>
              <a:fillRect/>
            </a:stretch>
          </p:blipFill>
          <p:spPr>
            <a:xfrm>
              <a:off x="7782600" y="3629975"/>
              <a:ext cx="841673" cy="841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554"/>
            <p:cNvPicPr preferRelativeResize="0"/>
            <p:nvPr/>
          </p:nvPicPr>
          <p:blipFill>
            <a:blip r:embed="rId29">
              <a:alphaModFix/>
            </a:blip>
            <a:stretch>
              <a:fillRect/>
            </a:stretch>
          </p:blipFill>
          <p:spPr>
            <a:xfrm>
              <a:off x="6029000" y="2730525"/>
              <a:ext cx="841673" cy="841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Shape 555"/>
            <p:cNvPicPr preferRelativeResize="0"/>
            <p:nvPr/>
          </p:nvPicPr>
          <p:blipFill>
            <a:blip r:embed="rId30">
              <a:alphaModFix/>
            </a:blip>
            <a:stretch>
              <a:fillRect/>
            </a:stretch>
          </p:blipFill>
          <p:spPr>
            <a:xfrm>
              <a:off x="5161938" y="1831075"/>
              <a:ext cx="841672" cy="841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Shape 556"/>
            <p:cNvPicPr preferRelativeResize="0"/>
            <p:nvPr/>
          </p:nvPicPr>
          <p:blipFill>
            <a:blip r:embed="rId31">
              <a:alphaModFix/>
            </a:blip>
            <a:stretch>
              <a:fillRect/>
            </a:stretch>
          </p:blipFill>
          <p:spPr>
            <a:xfrm>
              <a:off x="7782600" y="1831075"/>
              <a:ext cx="841673" cy="841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Shape 557"/>
            <p:cNvPicPr preferRelativeResize="0"/>
            <p:nvPr/>
          </p:nvPicPr>
          <p:blipFill>
            <a:blip r:embed="rId32">
              <a:alphaModFix/>
            </a:blip>
            <a:stretch>
              <a:fillRect/>
            </a:stretch>
          </p:blipFill>
          <p:spPr>
            <a:xfrm>
              <a:off x="6905800" y="1831075"/>
              <a:ext cx="841673" cy="841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Shape 558"/>
            <p:cNvPicPr preferRelativeResize="0"/>
            <p:nvPr/>
          </p:nvPicPr>
          <p:blipFill>
            <a:blip r:embed="rId33">
              <a:alphaModFix/>
            </a:blip>
            <a:stretch>
              <a:fillRect/>
            </a:stretch>
          </p:blipFill>
          <p:spPr>
            <a:xfrm>
              <a:off x="6029000" y="1831075"/>
              <a:ext cx="841673" cy="84167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83879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64"/>
          <p:cNvSpPr txBox="1">
            <a:spLocks/>
          </p:cNvSpPr>
          <p:nvPr/>
        </p:nvSpPr>
        <p:spPr>
          <a:xfrm>
            <a:off x="311700" y="34157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3" name="Shape 5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8599" y="1701505"/>
            <a:ext cx="5421725" cy="37728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566"/>
          <p:cNvSpPr txBox="1"/>
          <p:nvPr/>
        </p:nvSpPr>
        <p:spPr>
          <a:xfrm>
            <a:off x="761175" y="1804955"/>
            <a:ext cx="2315400" cy="62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dirty="0">
                <a:solidFill>
                  <a:schemeClr val="dk1"/>
                </a:solidFill>
              </a:rPr>
              <a:t>Forward Model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dirty="0">
                <a:solidFill>
                  <a:schemeClr val="dk1"/>
                </a:solidFill>
              </a:rPr>
              <a:t>Velocity ⟶ Seismic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5" name="Shape 567"/>
          <p:cNvSpPr txBox="1">
            <a:spLocks/>
          </p:cNvSpPr>
          <p:nvPr/>
        </p:nvSpPr>
        <p:spPr>
          <a:xfrm>
            <a:off x="710775" y="1017725"/>
            <a:ext cx="8520600" cy="44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smtClean="0"/>
              <a:t>Training time ~ 12 hours on single GPU, Forward pass &lt; 1s</a:t>
            </a:r>
            <a:endParaRPr lang="en-US" dirty="0"/>
          </a:p>
        </p:txBody>
      </p:sp>
      <p:sp>
        <p:nvSpPr>
          <p:cNvPr id="6" name="Shape 568"/>
          <p:cNvSpPr txBox="1">
            <a:spLocks/>
          </p:cNvSpPr>
          <p:nvPr/>
        </p:nvSpPr>
        <p:spPr>
          <a:xfrm>
            <a:off x="671024" y="5474377"/>
            <a:ext cx="11302439" cy="44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dirty="0" smtClean="0"/>
              <a:t>Excellent agreement with reference solution on unseen (similar) data</a:t>
            </a:r>
            <a:endParaRPr lang="en-US" dirty="0"/>
          </a:p>
        </p:txBody>
      </p:sp>
      <p:sp>
        <p:nvSpPr>
          <p:cNvPr id="7" name="Shape 569"/>
          <p:cNvSpPr txBox="1"/>
          <p:nvPr/>
        </p:nvSpPr>
        <p:spPr>
          <a:xfrm>
            <a:off x="803200" y="3837076"/>
            <a:ext cx="2315400" cy="62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dirty="0">
                <a:solidFill>
                  <a:schemeClr val="dk1"/>
                </a:solidFill>
              </a:rPr>
              <a:t>Inversion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dirty="0">
                <a:solidFill>
                  <a:schemeClr val="dk1"/>
                </a:solidFill>
              </a:rPr>
              <a:t>Seismic ⟶ Velocity </a:t>
            </a:r>
            <a:endParaRPr sz="1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756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75"/>
          <p:cNvSpPr txBox="1">
            <a:spLocks/>
          </p:cNvSpPr>
          <p:nvPr/>
        </p:nvSpPr>
        <p:spPr>
          <a:xfrm>
            <a:off x="311700" y="34157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Shape 576"/>
          <p:cNvSpPr txBox="1">
            <a:spLocks/>
          </p:cNvSpPr>
          <p:nvPr/>
        </p:nvSpPr>
        <p:spPr>
          <a:xfrm>
            <a:off x="703400" y="953988"/>
            <a:ext cx="8520600" cy="44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smtClean="0"/>
              <a:t>Marmousi 2D, Forward Model &lt; 1 min on single GPU</a:t>
            </a:r>
            <a:endParaRPr lang="en-US"/>
          </a:p>
        </p:txBody>
      </p:sp>
      <p:sp>
        <p:nvSpPr>
          <p:cNvPr id="4" name="Shape 577"/>
          <p:cNvSpPr txBox="1">
            <a:spLocks/>
          </p:cNvSpPr>
          <p:nvPr/>
        </p:nvSpPr>
        <p:spPr>
          <a:xfrm>
            <a:off x="671024" y="5595147"/>
            <a:ext cx="10767601" cy="44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dirty="0" smtClean="0"/>
              <a:t>Realistic seismic response, high amplitude near high contrast interfaces</a:t>
            </a:r>
            <a:endParaRPr lang="en-US" dirty="0"/>
          </a:p>
        </p:txBody>
      </p:sp>
      <p:grpSp>
        <p:nvGrpSpPr>
          <p:cNvPr id="5" name="Shape 578"/>
          <p:cNvGrpSpPr/>
          <p:nvPr/>
        </p:nvGrpSpPr>
        <p:grpSpPr>
          <a:xfrm>
            <a:off x="2676100" y="1589282"/>
            <a:ext cx="6191567" cy="3931625"/>
            <a:chOff x="1937100" y="1439200"/>
            <a:chExt cx="5221365" cy="3315550"/>
          </a:xfrm>
        </p:grpSpPr>
        <p:pic>
          <p:nvPicPr>
            <p:cNvPr id="6" name="Shape 57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937100" y="3096975"/>
              <a:ext cx="5221365" cy="1657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58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37100" y="1439200"/>
              <a:ext cx="5216501" cy="16577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Shape 581"/>
          <p:cNvSpPr txBox="1"/>
          <p:nvPr/>
        </p:nvSpPr>
        <p:spPr>
          <a:xfrm>
            <a:off x="251250" y="3614500"/>
            <a:ext cx="2315400" cy="62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</a:rPr>
              <a:t>Forward Model</a:t>
            </a:r>
            <a:endParaRPr sz="1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</a:rPr>
              <a:t>Velocity ⟶ Seismic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" name="Shape 582"/>
          <p:cNvSpPr txBox="1"/>
          <p:nvPr/>
        </p:nvSpPr>
        <p:spPr>
          <a:xfrm>
            <a:off x="360700" y="1919375"/>
            <a:ext cx="2315400" cy="62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1"/>
                </a:solidFill>
              </a:rPr>
              <a:t>Input </a:t>
            </a:r>
            <a:br>
              <a:rPr lang="de" sz="1800">
                <a:solidFill>
                  <a:schemeClr val="dk1"/>
                </a:solidFill>
              </a:rPr>
            </a:br>
            <a:r>
              <a:rPr lang="de" sz="1800">
                <a:solidFill>
                  <a:schemeClr val="dk1"/>
                </a:solidFill>
              </a:rPr>
              <a:t>Velocity Model</a:t>
            </a:r>
            <a:endParaRPr sz="18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55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88"/>
          <p:cNvSpPr txBox="1">
            <a:spLocks/>
          </p:cNvSpPr>
          <p:nvPr/>
        </p:nvSpPr>
        <p:spPr>
          <a:xfrm>
            <a:off x="311700" y="34157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Shape 589"/>
          <p:cNvSpPr txBox="1">
            <a:spLocks/>
          </p:cNvSpPr>
          <p:nvPr/>
        </p:nvSpPr>
        <p:spPr>
          <a:xfrm>
            <a:off x="703400" y="953988"/>
            <a:ext cx="8520600" cy="44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mtClean="0"/>
              <a:t>Marmousi 2D</a:t>
            </a:r>
            <a:br>
              <a:rPr lang="en-US" smtClean="0"/>
            </a:br>
            <a:r>
              <a:rPr lang="en-US" smtClean="0"/>
              <a:t>Inverse &lt; 1 min on single GPU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endParaRPr lang="en-US" sz="800" smtClean="0"/>
          </a:p>
          <a:p>
            <a:pPr marL="457200" indent="-342900">
              <a:lnSpc>
                <a:spcPct val="115000"/>
              </a:lnSpc>
              <a:spcBef>
                <a:spcPts val="160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smtClean="0"/>
              <a:t>Qualitative good results</a:t>
            </a:r>
          </a:p>
          <a:p>
            <a:pPr marL="914400" lvl="1" indent="-317500">
              <a:lnSpc>
                <a:spcPct val="115000"/>
              </a:lnSpc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en-US" smtClean="0"/>
              <a:t>High vs low contrast interfaces</a:t>
            </a:r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smtClean="0"/>
              <a:t>Limitations of geological prior</a:t>
            </a:r>
          </a:p>
          <a:p>
            <a:pPr marL="914400" lvl="1" indent="-317500">
              <a:lnSpc>
                <a:spcPct val="115000"/>
              </a:lnSpc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en-US" smtClean="0"/>
              <a:t>More diversity in synthetic models</a:t>
            </a:r>
            <a:br>
              <a:rPr lang="en-US" smtClean="0"/>
            </a:br>
            <a:r>
              <a:rPr lang="en-US" smtClean="0"/>
              <a:t>required to produce high quality</a:t>
            </a:r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smtClean="0"/>
              <a:t>Possible use as FWI initialisation</a:t>
            </a:r>
            <a:endParaRPr lang="en-US"/>
          </a:p>
        </p:txBody>
      </p:sp>
      <p:pic>
        <p:nvPicPr>
          <p:cNvPr id="4" name="Shape 5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65939" y="3805689"/>
            <a:ext cx="5833496" cy="274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5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5939" y="953987"/>
            <a:ext cx="5839777" cy="2741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83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97"/>
          <p:cNvSpPr txBox="1">
            <a:spLocks/>
          </p:cNvSpPr>
          <p:nvPr/>
        </p:nvSpPr>
        <p:spPr>
          <a:xfrm>
            <a:off x="311700" y="34157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smtClean="0"/>
              <a:t>Recent Advances </a:t>
            </a:r>
            <a:endParaRPr lang="en-US" dirty="0"/>
          </a:p>
        </p:txBody>
      </p:sp>
      <p:sp>
        <p:nvSpPr>
          <p:cNvPr id="3" name="Shape 598"/>
          <p:cNvSpPr txBox="1">
            <a:spLocks/>
          </p:cNvSpPr>
          <p:nvPr/>
        </p:nvSpPr>
        <p:spPr>
          <a:xfrm>
            <a:off x="703400" y="953988"/>
            <a:ext cx="8520600" cy="44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smtClean="0"/>
              <a:t>Better Training Data -&gt; Better Models</a:t>
            </a:r>
            <a:endParaRPr lang="en-US"/>
          </a:p>
        </p:txBody>
      </p:sp>
      <p:grpSp>
        <p:nvGrpSpPr>
          <p:cNvPr id="4" name="Shape 599"/>
          <p:cNvGrpSpPr/>
          <p:nvPr/>
        </p:nvGrpSpPr>
        <p:grpSpPr>
          <a:xfrm>
            <a:off x="6188895" y="1599827"/>
            <a:ext cx="4473354" cy="4426252"/>
            <a:chOff x="-1020953" y="1847047"/>
            <a:chExt cx="3383655" cy="3348027"/>
          </a:xfrm>
        </p:grpSpPr>
        <p:pic>
          <p:nvPicPr>
            <p:cNvPr id="5" name="Shape 60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20950" y="1847047"/>
              <a:ext cx="1053004" cy="1053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Shape 60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4374" y="1847047"/>
              <a:ext cx="1053004" cy="1053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60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09698" y="1847047"/>
              <a:ext cx="1053004" cy="765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60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020950" y="3012369"/>
              <a:ext cx="1053004" cy="1053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60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020953" y="4142072"/>
              <a:ext cx="1053004" cy="1053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60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44374" y="3012369"/>
              <a:ext cx="1053004" cy="814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60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309698" y="3012369"/>
              <a:ext cx="1053004" cy="1053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60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44371" y="4142072"/>
              <a:ext cx="1053004" cy="1053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60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309696" y="4142069"/>
              <a:ext cx="1053004" cy="10530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Shape 609"/>
          <p:cNvGrpSpPr/>
          <p:nvPr/>
        </p:nvGrpSpPr>
        <p:grpSpPr>
          <a:xfrm>
            <a:off x="961683" y="1620082"/>
            <a:ext cx="4473503" cy="4470516"/>
            <a:chOff x="2859223" y="1562975"/>
            <a:chExt cx="3658918" cy="3656476"/>
          </a:xfrm>
        </p:grpSpPr>
        <p:pic>
          <p:nvPicPr>
            <p:cNvPr id="15" name="Shape 61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119351" y="1571791"/>
              <a:ext cx="1138669" cy="11386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61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4119351" y="2831920"/>
              <a:ext cx="1138669" cy="11386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61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379478" y="1571791"/>
              <a:ext cx="1108862" cy="1108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613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379478" y="2802113"/>
              <a:ext cx="1108862" cy="1108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614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5379472" y="4080781"/>
              <a:ext cx="1138669" cy="11386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615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119353" y="4043930"/>
              <a:ext cx="1138669" cy="11386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616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2859228" y="4043926"/>
              <a:ext cx="1138669" cy="11386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617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2859223" y="1562975"/>
              <a:ext cx="1138669" cy="11386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618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2859223" y="2831930"/>
              <a:ext cx="1138669" cy="11386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80201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24"/>
          <p:cNvSpPr txBox="1">
            <a:spLocks/>
          </p:cNvSpPr>
          <p:nvPr/>
        </p:nvSpPr>
        <p:spPr>
          <a:xfrm>
            <a:off x="311700" y="34157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smtClean="0"/>
              <a:t>Dutch F3 Dataset</a:t>
            </a:r>
            <a:endParaRPr lang="en-US" dirty="0"/>
          </a:p>
        </p:txBody>
      </p:sp>
      <p:sp>
        <p:nvSpPr>
          <p:cNvPr id="3" name="Shape 625"/>
          <p:cNvSpPr txBox="1">
            <a:spLocks/>
          </p:cNvSpPr>
          <p:nvPr/>
        </p:nvSpPr>
        <p:spPr>
          <a:xfrm>
            <a:off x="740300" y="946613"/>
            <a:ext cx="8520600" cy="44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smtClean="0"/>
              <a:t>              Input Seismic 			           Output Velocity Model</a:t>
            </a:r>
            <a:endParaRPr lang="en-US"/>
          </a:p>
        </p:txBody>
      </p:sp>
      <p:pic>
        <p:nvPicPr>
          <p:cNvPr id="4" name="Shape 6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77299" y="1468713"/>
            <a:ext cx="5367202" cy="393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300" y="1460800"/>
            <a:ext cx="5367202" cy="3939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703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6"/>
          <p:cNvSpPr txBox="1">
            <a:spLocks/>
          </p:cNvSpPr>
          <p:nvPr/>
        </p:nvSpPr>
        <p:spPr>
          <a:xfrm>
            <a:off x="311708" y="1900514"/>
            <a:ext cx="11316700" cy="2052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Rapid Seismic Domain Transfer: Seismic Velocity Inversion and Modeling Using Deep Generative Neural Networks</a:t>
            </a:r>
          </a:p>
        </p:txBody>
      </p:sp>
      <p:sp>
        <p:nvSpPr>
          <p:cNvPr id="3" name="Shape 57"/>
          <p:cNvSpPr txBox="1">
            <a:spLocks/>
          </p:cNvSpPr>
          <p:nvPr/>
        </p:nvSpPr>
        <p:spPr>
          <a:xfrm>
            <a:off x="311699" y="3990064"/>
            <a:ext cx="10850881" cy="79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Lukas </a:t>
            </a:r>
            <a:r>
              <a:rPr lang="en-US" sz="2000" dirty="0" err="1"/>
              <a:t>Mosser</a:t>
            </a:r>
            <a:r>
              <a:rPr lang="en-US" sz="2000" dirty="0"/>
              <a:t>, </a:t>
            </a:r>
            <a:r>
              <a:rPr lang="en-US" sz="2000" dirty="0" err="1"/>
              <a:t>Wouter</a:t>
            </a:r>
            <a:r>
              <a:rPr lang="en-US" sz="2000" dirty="0"/>
              <a:t> </a:t>
            </a:r>
            <a:r>
              <a:rPr lang="en-US" sz="2000" dirty="0" err="1"/>
              <a:t>Kimman</a:t>
            </a:r>
            <a:r>
              <a:rPr lang="en-US" sz="2000" dirty="0"/>
              <a:t>, Jesper </a:t>
            </a:r>
            <a:r>
              <a:rPr lang="en-US" sz="2000" dirty="0" smtClean="0"/>
              <a:t>Dramsch*, </a:t>
            </a:r>
            <a:r>
              <a:rPr lang="en-US" sz="2000" dirty="0"/>
              <a:t>Steve Purves, Alfredo De la Fuente, Graham </a:t>
            </a:r>
            <a:r>
              <a:rPr lang="en-US" sz="2000" dirty="0" err="1"/>
              <a:t>Ganssle</a:t>
            </a:r>
            <a:endParaRPr lang="en-US" sz="2000" dirty="0"/>
          </a:p>
        </p:txBody>
      </p:sp>
      <p:pic>
        <p:nvPicPr>
          <p:cNvPr id="1026" name="Picture 2" descr="Bildergebnis fÃ¼r photo allowed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066" y="4429725"/>
            <a:ext cx="1552992" cy="110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Ã¼r twitter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24" y="4505864"/>
            <a:ext cx="947758" cy="94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dergebnis fÃ¼r cc-b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0" b="17874"/>
          <a:stretch/>
        </p:blipFill>
        <p:spPr bwMode="auto">
          <a:xfrm>
            <a:off x="8547862" y="4401277"/>
            <a:ext cx="3080546" cy="108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40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 txBox="1">
            <a:spLocks noGrp="1"/>
          </p:cNvSpPr>
          <p:nvPr>
            <p:ph type="sldNum" idx="4294967295"/>
          </p:nvPr>
        </p:nvSpPr>
        <p:spPr>
          <a:xfrm>
            <a:off x="11460163" y="6218238"/>
            <a:ext cx="731837" cy="523875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de"/>
              <a:pPr/>
              <a:t>30</a:t>
            </a:fld>
            <a:endParaRPr/>
          </a:p>
        </p:txBody>
      </p:sp>
      <p:grpSp>
        <p:nvGrpSpPr>
          <p:cNvPr id="4" name="Group 3"/>
          <p:cNvGrpSpPr/>
          <p:nvPr/>
        </p:nvGrpSpPr>
        <p:grpSpPr>
          <a:xfrm>
            <a:off x="740300" y="1551140"/>
            <a:ext cx="11219785" cy="3911737"/>
            <a:chOff x="740300" y="1551140"/>
            <a:chExt cx="11219785" cy="3911737"/>
          </a:xfrm>
        </p:grpSpPr>
        <p:pic>
          <p:nvPicPr>
            <p:cNvPr id="2" name="VictoriousTiredBlackfootedferret-mobile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740300" y="1551140"/>
              <a:ext cx="5401708" cy="3911737"/>
            </a:xfrm>
            <a:prstGeom prst="rect">
              <a:avLst/>
            </a:prstGeom>
          </p:spPr>
        </p:pic>
        <p:pic>
          <p:nvPicPr>
            <p:cNvPr id="3" name="NextMajesticAfricanparadiseflycatcher-mobile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6558377" y="1551140"/>
              <a:ext cx="5401708" cy="3900062"/>
            </a:xfrm>
            <a:prstGeom prst="rect">
              <a:avLst/>
            </a:prstGeom>
          </p:spPr>
        </p:pic>
      </p:grpSp>
      <p:sp>
        <p:nvSpPr>
          <p:cNvPr id="7" name="Shape 624"/>
          <p:cNvSpPr txBox="1">
            <a:spLocks/>
          </p:cNvSpPr>
          <p:nvPr/>
        </p:nvSpPr>
        <p:spPr>
          <a:xfrm>
            <a:off x="311700" y="34157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smtClean="0"/>
              <a:t>Dutch F3 Dataset</a:t>
            </a:r>
            <a:endParaRPr lang="en-US" dirty="0"/>
          </a:p>
        </p:txBody>
      </p:sp>
      <p:sp>
        <p:nvSpPr>
          <p:cNvPr id="8" name="Shape 625"/>
          <p:cNvSpPr txBox="1">
            <a:spLocks/>
          </p:cNvSpPr>
          <p:nvPr/>
        </p:nvSpPr>
        <p:spPr>
          <a:xfrm>
            <a:off x="740300" y="946613"/>
            <a:ext cx="8520600" cy="44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dirty="0" smtClean="0"/>
              <a:t>              Input Seismic 			           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05675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49"/>
          <p:cNvSpPr txBox="1">
            <a:spLocks/>
          </p:cNvSpPr>
          <p:nvPr/>
        </p:nvSpPr>
        <p:spPr>
          <a:xfrm>
            <a:off x="311700" y="34157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smtClean="0"/>
              <a:t>Opportunity</a:t>
            </a:r>
            <a:endParaRPr lang="en-US" dirty="0"/>
          </a:p>
        </p:txBody>
      </p:sp>
      <p:sp>
        <p:nvSpPr>
          <p:cNvPr id="6" name="Shape 650"/>
          <p:cNvSpPr txBox="1">
            <a:spLocks/>
          </p:cNvSpPr>
          <p:nvPr/>
        </p:nvSpPr>
        <p:spPr>
          <a:xfrm>
            <a:off x="703399" y="954000"/>
            <a:ext cx="11045777" cy="44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/>
              <a:t>Tighten the loop on expensive workflows by applying transfer learning using appropriately trained models.</a:t>
            </a:r>
          </a:p>
          <a:p>
            <a:pPr marL="457200" indent="-342900">
              <a:lnSpc>
                <a:spcPct val="115000"/>
              </a:lnSpc>
              <a:spcBef>
                <a:spcPts val="160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dirty="0" smtClean="0"/>
              <a:t>Imaging</a:t>
            </a:r>
          </a:p>
          <a:p>
            <a:pPr marL="914400" lvl="1" indent="-317500">
              <a:lnSpc>
                <a:spcPct val="115000"/>
              </a:lnSpc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en-US" dirty="0" smtClean="0"/>
              <a:t>updated velocity models from processed seismic</a:t>
            </a:r>
          </a:p>
          <a:p>
            <a:pPr marL="914400" lvl="1" indent="-317500">
              <a:lnSpc>
                <a:spcPct val="115000"/>
              </a:lnSpc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en-US" dirty="0" smtClean="0"/>
              <a:t>manually updated velocity model and translate it to seismic prior to imagining</a:t>
            </a:r>
          </a:p>
          <a:p>
            <a:pPr marL="914400" lvl="1" indent="-317500">
              <a:lnSpc>
                <a:spcPct val="115000"/>
              </a:lnSpc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endParaRPr lang="en-US" dirty="0" smtClean="0"/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dirty="0" smtClean="0"/>
              <a:t>Reservoir Characterization</a:t>
            </a:r>
          </a:p>
          <a:p>
            <a:pPr marL="914400" lvl="1" indent="-317500">
              <a:lnSpc>
                <a:spcPct val="115000"/>
              </a:lnSpc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en-US" dirty="0" smtClean="0"/>
              <a:t>Invert seismic to an impedance or rock property model</a:t>
            </a:r>
          </a:p>
          <a:p>
            <a:pPr marL="914400" lvl="1" indent="-317500"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en-US" dirty="0" smtClean="0"/>
              <a:t>Instantly forward model seismic from an inversion product</a:t>
            </a:r>
          </a:p>
        </p:txBody>
      </p:sp>
    </p:spTree>
    <p:extLst>
      <p:ext uri="{BB962C8B-B14F-4D97-AF65-F5344CB8AC3E}">
        <p14:creationId xmlns:p14="http://schemas.microsoft.com/office/powerpoint/2010/main" val="364802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49"/>
          <p:cNvSpPr txBox="1">
            <a:spLocks/>
          </p:cNvSpPr>
          <p:nvPr/>
        </p:nvSpPr>
        <p:spPr>
          <a:xfrm>
            <a:off x="311700" y="34157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Shape 650"/>
          <p:cNvSpPr txBox="1">
            <a:spLocks/>
          </p:cNvSpPr>
          <p:nvPr/>
        </p:nvSpPr>
        <p:spPr>
          <a:xfrm>
            <a:off x="703399" y="1816638"/>
            <a:ext cx="11045777" cy="44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dirty="0" smtClean="0"/>
              <a:t>Physics-free but assumption-free inversion scheme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dirty="0" smtClean="0"/>
              <a:t>Quick turn-around after initial training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dirty="0" smtClean="0"/>
              <a:t>Inversion as domain transfer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dirty="0" smtClean="0"/>
              <a:t>Strong seismic generative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708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78"/>
          <p:cNvSpPr txBox="1">
            <a:spLocks/>
          </p:cNvSpPr>
          <p:nvPr/>
        </p:nvSpPr>
        <p:spPr>
          <a:xfrm>
            <a:off x="0" y="2065828"/>
            <a:ext cx="12192000" cy="93137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 smtClean="0"/>
              <a:t>Thank you!</a:t>
            </a:r>
          </a:p>
          <a:p>
            <a:pPr algn="ctr">
              <a:spcBef>
                <a:spcPts val="0"/>
              </a:spcBef>
            </a:pPr>
            <a:endParaRPr lang="en-US" dirty="0" smtClean="0"/>
          </a:p>
          <a:p>
            <a:pPr algn="ctr">
              <a:spcBef>
                <a:spcPts val="0"/>
              </a:spcBef>
            </a:pPr>
            <a:r>
              <a:rPr lang="en-US" dirty="0" smtClean="0"/>
              <a:t>Questions?</a:t>
            </a:r>
          </a:p>
          <a:p>
            <a:pPr algn="ctr">
              <a:spcBef>
                <a:spcPts val="0"/>
              </a:spcBef>
            </a:pPr>
            <a:endParaRPr lang="en-US" dirty="0" smtClean="0"/>
          </a:p>
          <a:p>
            <a:pPr algn="ctr">
              <a:spcBef>
                <a:spcPts val="0"/>
              </a:spcBef>
            </a:pPr>
            <a:r>
              <a:rPr lang="en-US" dirty="0" smtClean="0"/>
              <a:t>www.model2seismic.com</a:t>
            </a:r>
            <a:endParaRPr lang="en-US" dirty="0"/>
          </a:p>
        </p:txBody>
      </p:sp>
      <p:sp>
        <p:nvSpPr>
          <p:cNvPr id="8" name="Shape 679"/>
          <p:cNvSpPr txBox="1">
            <a:spLocks/>
          </p:cNvSpPr>
          <p:nvPr/>
        </p:nvSpPr>
        <p:spPr>
          <a:xfrm>
            <a:off x="1378500" y="6014600"/>
            <a:ext cx="6876500" cy="792600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sz="1200" dirty="0"/>
              <a:t>lukas.mosser@gmail.com, jesper@dramsch.net, wouter.kimman@gmail.com, </a:t>
            </a:r>
            <a:br>
              <a:rPr lang="en-US" sz="1200" dirty="0"/>
            </a:br>
            <a:r>
              <a:rPr lang="en-US" sz="1200" dirty="0"/>
              <a:t>steve@euclidity.com, gr@m-gan.sl, alfredo.delafuente.b@gmail.com</a:t>
            </a:r>
          </a:p>
        </p:txBody>
      </p:sp>
    </p:spTree>
    <p:extLst>
      <p:ext uri="{BB962C8B-B14F-4D97-AF65-F5344CB8AC3E}">
        <p14:creationId xmlns:p14="http://schemas.microsoft.com/office/powerpoint/2010/main" val="420063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 idx="4294967295"/>
          </p:nvPr>
        </p:nvSpPr>
        <p:spPr>
          <a:xfrm>
            <a:off x="340674" y="334582"/>
            <a:ext cx="11360150" cy="763587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de" dirty="0" smtClean="0"/>
              <a:t>Team </a:t>
            </a:r>
            <a:r>
              <a:rPr lang="de" dirty="0"/>
              <a:t>Introduction</a:t>
            </a:r>
            <a:endParaRPr dirty="0"/>
          </a:p>
        </p:txBody>
      </p:sp>
      <p:sp>
        <p:nvSpPr>
          <p:cNvPr id="16" name="Shape 70"/>
          <p:cNvSpPr txBox="1">
            <a:spLocks/>
          </p:cNvSpPr>
          <p:nvPr/>
        </p:nvSpPr>
        <p:spPr>
          <a:xfrm>
            <a:off x="2154767" y="2835333"/>
            <a:ext cx="2314000" cy="10548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133"/>
              </a:spcAft>
              <a:buFont typeface="Arial" panose="020B0604020202020204" pitchFamily="34" charset="0"/>
              <a:buNone/>
            </a:pPr>
            <a:r>
              <a:rPr lang="it-IT" sz="1867" dirty="0" smtClean="0"/>
              <a:t>Lukas Mosser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1333" dirty="0" smtClean="0"/>
              <a:t>Imperial College London</a:t>
            </a:r>
            <a:endParaRPr lang="it-IT" sz="1333" dirty="0"/>
          </a:p>
        </p:txBody>
      </p:sp>
      <p:pic>
        <p:nvPicPr>
          <p:cNvPr id="17" name="Shape 71"/>
          <p:cNvPicPr preferRelativeResize="0"/>
          <p:nvPr/>
        </p:nvPicPr>
        <p:blipFill rotWithShape="1">
          <a:blip r:embed="rId3">
            <a:alphaModFix/>
          </a:blip>
          <a:srcRect l="10626" b="37213"/>
          <a:stretch/>
        </p:blipFill>
        <p:spPr>
          <a:xfrm flipH="1">
            <a:off x="7789767" y="3651170"/>
            <a:ext cx="1843700" cy="180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1133" y="3705867"/>
            <a:ext cx="1734267" cy="17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1701" y="1080067"/>
            <a:ext cx="1843700" cy="18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5135" y="3651151"/>
            <a:ext cx="1843700" cy="18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55167" y="1080067"/>
            <a:ext cx="1843700" cy="18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08634" y="1031815"/>
            <a:ext cx="1843700" cy="184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77"/>
          <p:cNvSpPr txBox="1">
            <a:spLocks/>
          </p:cNvSpPr>
          <p:nvPr/>
        </p:nvSpPr>
        <p:spPr>
          <a:xfrm>
            <a:off x="4820016" y="2835333"/>
            <a:ext cx="2314000" cy="10548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133"/>
              </a:spcAft>
              <a:buFont typeface="Arial" panose="020B0604020202020204" pitchFamily="34" charset="0"/>
              <a:buNone/>
            </a:pPr>
            <a:r>
              <a:rPr lang="en-US" sz="1867" dirty="0" smtClean="0"/>
              <a:t>Jesper Dramsch</a:t>
            </a:r>
            <a:br>
              <a:rPr lang="en-US" sz="1867" dirty="0" smtClean="0"/>
            </a:br>
            <a:r>
              <a:rPr lang="en-US" sz="1330" dirty="0" smtClean="0"/>
              <a:t>Technical University of Denmark</a:t>
            </a:r>
            <a:endParaRPr lang="en-US" sz="1330" dirty="0"/>
          </a:p>
        </p:txBody>
      </p:sp>
      <p:sp>
        <p:nvSpPr>
          <p:cNvPr id="24" name="Shape 78"/>
          <p:cNvSpPr txBox="1">
            <a:spLocks/>
          </p:cNvSpPr>
          <p:nvPr/>
        </p:nvSpPr>
        <p:spPr>
          <a:xfrm>
            <a:off x="7485249" y="2835333"/>
            <a:ext cx="2314000" cy="10548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133"/>
              </a:spcAft>
              <a:buFont typeface="Arial" panose="020B0604020202020204" pitchFamily="34" charset="0"/>
              <a:buNone/>
            </a:pPr>
            <a:r>
              <a:rPr lang="en-US" sz="1867" smtClean="0"/>
              <a:t>Wouter Kimman</a:t>
            </a:r>
            <a:br>
              <a:rPr lang="en-US" sz="1867" smtClean="0"/>
            </a:br>
            <a:r>
              <a:rPr lang="en-US" sz="1333" smtClean="0"/>
              <a:t>Open Energi</a:t>
            </a:r>
            <a:endParaRPr lang="en-US" sz="1333"/>
          </a:p>
        </p:txBody>
      </p:sp>
      <p:sp>
        <p:nvSpPr>
          <p:cNvPr id="25" name="Shape 79"/>
          <p:cNvSpPr txBox="1">
            <a:spLocks/>
          </p:cNvSpPr>
          <p:nvPr/>
        </p:nvSpPr>
        <p:spPr>
          <a:xfrm>
            <a:off x="2198500" y="5494867"/>
            <a:ext cx="2314000" cy="10548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133"/>
              </a:spcAft>
              <a:buFont typeface="Arial" panose="020B0604020202020204" pitchFamily="34" charset="0"/>
              <a:buNone/>
            </a:pPr>
            <a:r>
              <a:rPr lang="en-US" sz="1867" smtClean="0"/>
              <a:t>Graham Gannsle</a:t>
            </a:r>
            <a:br>
              <a:rPr lang="en-US" sz="1867" smtClean="0"/>
            </a:br>
            <a:r>
              <a:rPr lang="en-US" sz="1333" smtClean="0"/>
              <a:t>Expero Inc.</a:t>
            </a:r>
            <a:endParaRPr lang="en-US" sz="1333"/>
          </a:p>
        </p:txBody>
      </p:sp>
      <p:sp>
        <p:nvSpPr>
          <p:cNvPr id="26" name="Shape 80"/>
          <p:cNvSpPr txBox="1">
            <a:spLocks/>
          </p:cNvSpPr>
          <p:nvPr/>
        </p:nvSpPr>
        <p:spPr>
          <a:xfrm>
            <a:off x="4863749" y="5494867"/>
            <a:ext cx="2314000" cy="10548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133"/>
              </a:spcAft>
              <a:buFont typeface="Arial" panose="020B0604020202020204" pitchFamily="34" charset="0"/>
              <a:buNone/>
            </a:pPr>
            <a:r>
              <a:rPr lang="en-US" sz="1867" smtClean="0"/>
              <a:t>Steve Purves</a:t>
            </a:r>
            <a:br>
              <a:rPr lang="en-US" sz="1867" smtClean="0"/>
            </a:br>
            <a:r>
              <a:rPr lang="en-US" sz="1333" smtClean="0"/>
              <a:t>Software &amp; Algorithm Development</a:t>
            </a:r>
            <a:endParaRPr lang="en-US" sz="1333"/>
          </a:p>
        </p:txBody>
      </p:sp>
      <p:sp>
        <p:nvSpPr>
          <p:cNvPr id="27" name="Shape 81"/>
          <p:cNvSpPr txBox="1">
            <a:spLocks/>
          </p:cNvSpPr>
          <p:nvPr/>
        </p:nvSpPr>
        <p:spPr>
          <a:xfrm>
            <a:off x="7485233" y="5494867"/>
            <a:ext cx="2552000" cy="10548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133"/>
              </a:spcAft>
              <a:buFont typeface="Arial" panose="020B0604020202020204" pitchFamily="34" charset="0"/>
              <a:buNone/>
            </a:pPr>
            <a:r>
              <a:rPr lang="es-ES" sz="1867" smtClean="0"/>
              <a:t>Alfredo de la Fuente</a:t>
            </a:r>
            <a:br>
              <a:rPr lang="es-ES" sz="1867" smtClean="0"/>
            </a:br>
            <a:r>
              <a:rPr lang="es-ES" sz="1333" smtClean="0"/>
              <a:t>Skoltech</a:t>
            </a:r>
            <a:endParaRPr lang="es-ES" sz="1333"/>
          </a:p>
        </p:txBody>
      </p:sp>
    </p:spTree>
    <p:extLst>
      <p:ext uri="{BB962C8B-B14F-4D97-AF65-F5344CB8AC3E}">
        <p14:creationId xmlns:p14="http://schemas.microsoft.com/office/powerpoint/2010/main" val="219662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 idx="4294967295"/>
          </p:nvPr>
        </p:nvSpPr>
        <p:spPr>
          <a:xfrm>
            <a:off x="483079" y="349143"/>
            <a:ext cx="11360150" cy="763588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de"/>
              <a:t>Motivation</a:t>
            </a: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4294967295"/>
          </p:nvPr>
        </p:nvSpPr>
        <p:spPr>
          <a:xfrm>
            <a:off x="483079" y="1112731"/>
            <a:ext cx="11360150" cy="4554537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de" dirty="0"/>
              <a:t>Extracting rock properties/geo-models from seismic data</a:t>
            </a:r>
            <a:endParaRPr dirty="0"/>
          </a:p>
          <a:p>
            <a:pPr>
              <a:spcBef>
                <a:spcPts val="2133"/>
              </a:spcBef>
            </a:pPr>
            <a:r>
              <a:rPr lang="de" dirty="0"/>
              <a:t>Time and Labour Consuming</a:t>
            </a:r>
            <a:endParaRPr dirty="0"/>
          </a:p>
          <a:p>
            <a:r>
              <a:rPr lang="de" dirty="0"/>
              <a:t>Computational Expensive</a:t>
            </a:r>
            <a:endParaRPr dirty="0"/>
          </a:p>
          <a:p>
            <a:r>
              <a:rPr lang="de" dirty="0"/>
              <a:t>Similar process applied to different </a:t>
            </a:r>
            <a:r>
              <a:rPr lang="de" dirty="0" smtClean="0"/>
              <a:t>datasets</a:t>
            </a:r>
            <a:endParaRPr dirty="0" smtClean="0"/>
          </a:p>
          <a:p>
            <a:pPr marL="0" indent="0">
              <a:spcBef>
                <a:spcPts val="2133"/>
              </a:spcBef>
              <a:buNone/>
            </a:pPr>
            <a:r>
              <a:rPr lang="de" dirty="0" smtClean="0"/>
              <a:t>Leverage modern deep learning and combine with seismic understanding.</a:t>
            </a:r>
            <a:endParaRPr dirty="0" smtClean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sp>
        <p:nvSpPr>
          <p:cNvPr id="104" name="Shape 104"/>
          <p:cNvSpPr txBox="1">
            <a:spLocks noGrp="1"/>
          </p:cNvSpPr>
          <p:nvPr>
            <p:ph type="sldNum" idx="4294967295"/>
          </p:nvPr>
        </p:nvSpPr>
        <p:spPr>
          <a:xfrm>
            <a:off x="11460163" y="6218238"/>
            <a:ext cx="731837" cy="523875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de"/>
              <a:pPr/>
              <a:t>5</a:t>
            </a:fld>
            <a:endParaRPr/>
          </a:p>
        </p:txBody>
      </p:sp>
      <p:grpSp>
        <p:nvGrpSpPr>
          <p:cNvPr id="2" name="Group 1"/>
          <p:cNvGrpSpPr/>
          <p:nvPr/>
        </p:nvGrpSpPr>
        <p:grpSpPr>
          <a:xfrm>
            <a:off x="779877" y="4320395"/>
            <a:ext cx="10766553" cy="1622358"/>
            <a:chOff x="864925" y="3434775"/>
            <a:chExt cx="7215650" cy="1648700"/>
          </a:xfrm>
        </p:grpSpPr>
        <p:pic>
          <p:nvPicPr>
            <p:cNvPr id="96" name="Shape 96"/>
            <p:cNvPicPr preferRelativeResize="0"/>
            <p:nvPr/>
          </p:nvPicPr>
          <p:blipFill rotWithShape="1">
            <a:blip r:embed="rId3">
              <a:alphaModFix/>
            </a:blip>
            <a:srcRect l="22144" r="19931"/>
            <a:stretch/>
          </p:blipFill>
          <p:spPr>
            <a:xfrm>
              <a:off x="6244925" y="3434775"/>
              <a:ext cx="1668494" cy="116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Shape 97"/>
            <p:cNvPicPr preferRelativeResize="0"/>
            <p:nvPr/>
          </p:nvPicPr>
          <p:blipFill rotWithShape="1">
            <a:blip r:embed="rId4">
              <a:alphaModFix/>
            </a:blip>
            <a:srcRect l="26533" r="16599"/>
            <a:stretch/>
          </p:blipFill>
          <p:spPr>
            <a:xfrm>
              <a:off x="864925" y="3434775"/>
              <a:ext cx="1566350" cy="116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Shape 98"/>
            <p:cNvSpPr txBox="1"/>
            <p:nvPr/>
          </p:nvSpPr>
          <p:spPr>
            <a:xfrm>
              <a:off x="864925" y="4603175"/>
              <a:ext cx="15663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pPr algn="ctr"/>
              <a:r>
                <a:rPr lang="de" sz="2400">
                  <a:solidFill>
                    <a:srgbClr val="CC0000"/>
                  </a:solidFill>
                </a:rPr>
                <a:t>Velocity</a:t>
              </a:r>
              <a:r>
                <a:rPr lang="de" sz="2400"/>
                <a:t> Model X</a:t>
              </a:r>
              <a:endParaRPr sz="2400"/>
            </a:p>
          </p:txBody>
        </p:sp>
        <p:sp>
          <p:nvSpPr>
            <p:cNvPr id="99" name="Shape 99"/>
            <p:cNvSpPr txBox="1"/>
            <p:nvPr/>
          </p:nvSpPr>
          <p:spPr>
            <a:xfrm>
              <a:off x="6214275" y="4603175"/>
              <a:ext cx="18663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pPr algn="ctr"/>
              <a:r>
                <a:rPr lang="de" sz="2400">
                  <a:solidFill>
                    <a:srgbClr val="1155CC"/>
                  </a:solidFill>
                </a:rPr>
                <a:t>Observed</a:t>
              </a:r>
              <a:r>
                <a:rPr lang="de" sz="2400">
                  <a:solidFill>
                    <a:srgbClr val="CC0000"/>
                  </a:solidFill>
                </a:rPr>
                <a:t> </a:t>
              </a:r>
              <a:r>
                <a:rPr lang="de" sz="2400"/>
                <a:t>Seismic Y</a:t>
              </a:r>
              <a:endParaRPr sz="2400"/>
            </a:p>
          </p:txBody>
        </p:sp>
        <p:cxnSp>
          <p:nvCxnSpPr>
            <p:cNvPr id="100" name="Shape 100"/>
            <p:cNvCxnSpPr/>
            <p:nvPr/>
          </p:nvCxnSpPr>
          <p:spPr>
            <a:xfrm>
              <a:off x="2527600" y="4001025"/>
              <a:ext cx="3621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01" name="Shape 101"/>
            <p:cNvCxnSpPr/>
            <p:nvPr/>
          </p:nvCxnSpPr>
          <p:spPr>
            <a:xfrm rot="10800000">
              <a:off x="2579200" y="4302200"/>
              <a:ext cx="35178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102" name="Shape 102"/>
            <p:cNvSpPr txBox="1"/>
            <p:nvPr/>
          </p:nvSpPr>
          <p:spPr>
            <a:xfrm>
              <a:off x="2431300" y="3476375"/>
              <a:ext cx="3813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pPr algn="ctr"/>
              <a:r>
                <a:rPr lang="de" sz="2400">
                  <a:solidFill>
                    <a:srgbClr val="1155CC"/>
                  </a:solidFill>
                </a:rPr>
                <a:t>Forward</a:t>
              </a:r>
              <a:r>
                <a:rPr lang="de" sz="2400">
                  <a:solidFill>
                    <a:srgbClr val="38761D"/>
                  </a:solidFill>
                </a:rPr>
                <a:t> </a:t>
              </a:r>
              <a:r>
                <a:rPr lang="de" sz="2400"/>
                <a:t>Operator</a:t>
              </a:r>
              <a:r>
                <a:rPr lang="de" sz="2400">
                  <a:solidFill>
                    <a:srgbClr val="38761D"/>
                  </a:solidFill>
                </a:rPr>
                <a:t> </a:t>
              </a:r>
              <a:endParaRPr sz="2400">
                <a:solidFill>
                  <a:srgbClr val="38761D"/>
                </a:solidFill>
              </a:endParaRPr>
            </a:p>
          </p:txBody>
        </p:sp>
        <p:sp>
          <p:nvSpPr>
            <p:cNvPr id="103" name="Shape 103"/>
            <p:cNvSpPr txBox="1"/>
            <p:nvPr/>
          </p:nvSpPr>
          <p:spPr>
            <a:xfrm>
              <a:off x="2431275" y="4353950"/>
              <a:ext cx="3813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pPr algn="ctr"/>
              <a:r>
                <a:rPr lang="de" sz="2400">
                  <a:solidFill>
                    <a:srgbClr val="CC0000"/>
                  </a:solidFill>
                </a:rPr>
                <a:t>Inverse</a:t>
              </a:r>
              <a:r>
                <a:rPr lang="de" sz="2400"/>
                <a:t> Operator </a:t>
              </a:r>
              <a:endParaRPr sz="2400">
                <a:solidFill>
                  <a:srgbClr val="CC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060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9"/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mtClean="0"/>
              <a:t>Project Inception</a:t>
            </a:r>
            <a:endParaRPr lang="en-US"/>
          </a:p>
        </p:txBody>
      </p:sp>
      <p:sp>
        <p:nvSpPr>
          <p:cNvPr id="7" name="Shape 110"/>
          <p:cNvSpPr txBox="1">
            <a:spLocks/>
          </p:cNvSpPr>
          <p:nvPr/>
        </p:nvSpPr>
        <p:spPr>
          <a:xfrm>
            <a:off x="311700" y="1480279"/>
            <a:ext cx="12024074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dirty="0" smtClean="0">
                <a:latin typeface="Consolas"/>
                <a:ea typeface="Consolas"/>
                <a:cs typeface="Consolas"/>
                <a:sym typeface="Consolas"/>
              </a:rPr>
              <a:t>context: Agile Scientific </a:t>
            </a:r>
            <a:r>
              <a:rPr lang="en-US" dirty="0" err="1" smtClean="0">
                <a:latin typeface="Consolas"/>
                <a:ea typeface="Consolas"/>
                <a:cs typeface="Consolas"/>
                <a:sym typeface="Consolas"/>
              </a:rPr>
              <a:t>SubSurface</a:t>
            </a:r>
            <a:r>
              <a:rPr lang="en-US" dirty="0"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dirty="0" smtClean="0">
                <a:latin typeface="Consolas"/>
                <a:ea typeface="Consolas"/>
                <a:cs typeface="Consolas"/>
                <a:sym typeface="Consolas"/>
              </a:rPr>
              <a:t>Hackathon. Paris, 2017</a:t>
            </a:r>
            <a:br>
              <a:rPr lang="en-US" dirty="0" smtClean="0">
                <a:latin typeface="Consolas"/>
                <a:ea typeface="Consolas"/>
                <a:cs typeface="Consolas"/>
                <a:sym typeface="Consolas"/>
              </a:rPr>
            </a:br>
            <a:r>
              <a:rPr lang="en-US" dirty="0" smtClean="0">
                <a:latin typeface="Consolas"/>
                <a:ea typeface="Consolas"/>
                <a:cs typeface="Consolas"/>
                <a:sym typeface="Consolas"/>
              </a:rPr>
              <a:t>theme: Machine Learning</a:t>
            </a:r>
            <a:br>
              <a:rPr lang="en-US" dirty="0" smtClean="0">
                <a:latin typeface="Consolas"/>
                <a:ea typeface="Consolas"/>
                <a:cs typeface="Consolas"/>
                <a:sym typeface="Consolas"/>
              </a:rPr>
            </a:br>
            <a:r>
              <a:rPr lang="en-US" dirty="0" smtClean="0">
                <a:latin typeface="Consolas"/>
                <a:ea typeface="Consolas"/>
                <a:cs typeface="Consolas"/>
                <a:sym typeface="Consolas"/>
              </a:rPr>
              <a:t>:&gt; 13 Teams</a:t>
            </a:r>
            <a:br>
              <a:rPr lang="en-US" dirty="0" smtClean="0">
                <a:latin typeface="Consolas"/>
                <a:ea typeface="Consolas"/>
                <a:cs typeface="Consolas"/>
                <a:sym typeface="Consolas"/>
              </a:rPr>
            </a:br>
            <a:r>
              <a:rPr lang="en-US" dirty="0" smtClean="0">
                <a:latin typeface="Consolas"/>
                <a:ea typeface="Consolas"/>
                <a:cs typeface="Consolas"/>
                <a:sym typeface="Consolas"/>
              </a:rPr>
              <a:t>:&gt; 2 days + 1 week virtual brainstorm</a:t>
            </a:r>
            <a:br>
              <a:rPr lang="en-US" dirty="0" smtClean="0">
                <a:latin typeface="Consolas"/>
                <a:ea typeface="Consolas"/>
                <a:cs typeface="Consolas"/>
                <a:sym typeface="Consolas"/>
              </a:rPr>
            </a:br>
            <a:r>
              <a:rPr lang="en-US" dirty="0" smtClean="0">
                <a:latin typeface="Consolas"/>
                <a:ea typeface="Consolas"/>
                <a:cs typeface="Consolas"/>
                <a:sym typeface="Consolas"/>
              </a:rPr>
              <a:t>:&gt; geoscience applications:</a:t>
            </a:r>
            <a:br>
              <a:rPr lang="en-US" dirty="0" smtClean="0">
                <a:latin typeface="Consolas"/>
                <a:ea typeface="Consolas"/>
                <a:cs typeface="Consolas"/>
                <a:sym typeface="Consolas"/>
              </a:rPr>
            </a:br>
            <a:r>
              <a:rPr lang="en-US" dirty="0" smtClean="0">
                <a:latin typeface="Consolas"/>
                <a:ea typeface="Consolas"/>
                <a:cs typeface="Consolas"/>
                <a:sym typeface="Consolas"/>
              </a:rPr>
              <a:t>   - Well Log Interpretation</a:t>
            </a:r>
            <a:br>
              <a:rPr lang="en-US" dirty="0" smtClean="0">
                <a:latin typeface="Consolas"/>
                <a:ea typeface="Consolas"/>
                <a:cs typeface="Consolas"/>
                <a:sym typeface="Consolas"/>
              </a:rPr>
            </a:br>
            <a:r>
              <a:rPr lang="en-US" dirty="0" smtClean="0">
                <a:latin typeface="Consolas"/>
                <a:ea typeface="Consolas"/>
                <a:cs typeface="Consolas"/>
                <a:sym typeface="Consolas"/>
              </a:rPr>
              <a:t>   - Document Parsing</a:t>
            </a:r>
            <a:br>
              <a:rPr lang="en-US" dirty="0" smtClean="0">
                <a:latin typeface="Consolas"/>
                <a:ea typeface="Consolas"/>
                <a:cs typeface="Consolas"/>
                <a:sym typeface="Consolas"/>
              </a:rPr>
            </a:br>
            <a:r>
              <a:rPr lang="en-US" dirty="0" smtClean="0">
                <a:latin typeface="Consolas"/>
                <a:ea typeface="Consolas"/>
                <a:cs typeface="Consolas"/>
                <a:sym typeface="Consolas"/>
              </a:rPr>
              <a:t>   - Thin Section Mineral Classification</a:t>
            </a:r>
            <a:br>
              <a:rPr lang="en-US" dirty="0" smtClean="0">
                <a:latin typeface="Consolas"/>
                <a:ea typeface="Consolas"/>
                <a:cs typeface="Consolas"/>
                <a:sym typeface="Consolas"/>
              </a:rPr>
            </a:br>
            <a:r>
              <a:rPr lang="en-US" dirty="0" smtClean="0">
                <a:latin typeface="Consolas"/>
                <a:ea typeface="Consolas"/>
                <a:cs typeface="Consolas"/>
                <a:sym typeface="Consolas"/>
              </a:rPr>
              <a:t>   - First break detection</a:t>
            </a:r>
            <a:br>
              <a:rPr lang="en-US" dirty="0" smtClean="0">
                <a:latin typeface="Consolas"/>
                <a:ea typeface="Consolas"/>
                <a:cs typeface="Consolas"/>
                <a:sym typeface="Consolas"/>
              </a:rPr>
            </a:br>
            <a:r>
              <a:rPr lang="en-US" dirty="0" smtClean="0">
                <a:latin typeface="Consolas"/>
                <a:ea typeface="Consolas"/>
                <a:cs typeface="Consolas"/>
                <a:sym typeface="Consolas"/>
              </a:rPr>
              <a:t>   - more...</a:t>
            </a:r>
            <a:endParaRPr lang="en-US" dirty="0"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8" name="Shape 1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832300" y="3684728"/>
            <a:ext cx="3179477" cy="2885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82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7"/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mtClean="0"/>
              <a:t>Outline</a:t>
            </a:r>
            <a:endParaRPr lang="en-US" dirty="0"/>
          </a:p>
        </p:txBody>
      </p:sp>
      <p:sp>
        <p:nvSpPr>
          <p:cNvPr id="3" name="Shape 128"/>
          <p:cNvSpPr txBox="1">
            <a:spLocks/>
          </p:cNvSpPr>
          <p:nvPr/>
        </p:nvSpPr>
        <p:spPr>
          <a:xfrm>
            <a:off x="311700" y="1152474"/>
            <a:ext cx="10609342" cy="521381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AutoNum type="arabicPeriod"/>
            </a:pPr>
            <a:r>
              <a:rPr lang="en-US" dirty="0" smtClean="0"/>
              <a:t>Motivation and Project Context</a:t>
            </a:r>
          </a:p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AutoNum type="arabicPeriod"/>
            </a:pPr>
            <a:r>
              <a:rPr lang="en-US" dirty="0" smtClean="0"/>
              <a:t>Generative Adversarial Networks</a:t>
            </a:r>
          </a:p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AutoNum type="arabicPeriod"/>
            </a:pPr>
            <a:endParaRPr lang="en-US" dirty="0" smtClean="0"/>
          </a:p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AutoNum type="arabicPeriod"/>
            </a:pPr>
            <a:r>
              <a:rPr lang="en-US" dirty="0" smtClean="0"/>
              <a:t>Model2Seismic </a:t>
            </a:r>
          </a:p>
          <a:p>
            <a:pPr marL="914400" lvl="1" indent="-342900">
              <a:spcBef>
                <a:spcPts val="0"/>
              </a:spcBef>
              <a:buSzPts val="1800"/>
              <a:buFont typeface="Arial" panose="020B0604020202020204" pitchFamily="34" charset="0"/>
              <a:buAutoNum type="alphaLcPeriod"/>
            </a:pPr>
            <a:endParaRPr lang="en-US" sz="1800" dirty="0" smtClean="0"/>
          </a:p>
          <a:p>
            <a:pPr marL="914400" lvl="1" indent="-342900">
              <a:spcBef>
                <a:spcPts val="0"/>
              </a:spcBef>
              <a:buSzPts val="1800"/>
              <a:buFont typeface="Arial" panose="020B0604020202020204" pitchFamily="34" charset="0"/>
              <a:buAutoNum type="alphaLcPeriod"/>
            </a:pPr>
            <a:r>
              <a:rPr lang="en-US" sz="1800" dirty="0" smtClean="0"/>
              <a:t>Technical Inspiration</a:t>
            </a:r>
          </a:p>
          <a:p>
            <a:pPr marL="914400" lvl="1" indent="-342900">
              <a:spcBef>
                <a:spcPts val="0"/>
              </a:spcBef>
              <a:buSzPts val="1800"/>
              <a:buFont typeface="Arial" panose="020B0604020202020204" pitchFamily="34" charset="0"/>
              <a:buAutoNum type="alphaLcPeriod"/>
            </a:pPr>
            <a:r>
              <a:rPr lang="en-US" sz="1800" dirty="0" smtClean="0"/>
              <a:t>Textural and Domain Transfer Methods</a:t>
            </a:r>
          </a:p>
          <a:p>
            <a:pPr marL="914400" lvl="1" indent="-342900">
              <a:spcBef>
                <a:spcPts val="0"/>
              </a:spcBef>
              <a:buSzPts val="1800"/>
              <a:buFont typeface="Arial" panose="020B0604020202020204" pitchFamily="34" charset="0"/>
              <a:buAutoNum type="alphaLcPeriod"/>
            </a:pPr>
            <a:r>
              <a:rPr lang="en-US" sz="1800" dirty="0" smtClean="0"/>
              <a:t>Training Data</a:t>
            </a:r>
          </a:p>
          <a:p>
            <a:pPr marL="914400" lvl="1" indent="-342900">
              <a:spcBef>
                <a:spcPts val="0"/>
              </a:spcBef>
              <a:buSzPts val="1800"/>
              <a:buFont typeface="Arial" panose="020B0604020202020204" pitchFamily="34" charset="0"/>
              <a:buAutoNum type="alphaLcPeriod"/>
            </a:pPr>
            <a:r>
              <a:rPr lang="en-US" sz="1800" dirty="0" smtClean="0"/>
              <a:t>Results</a:t>
            </a:r>
          </a:p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AutoNum type="arabicPeriod"/>
            </a:pPr>
            <a:endParaRPr lang="en-US" dirty="0" smtClean="0"/>
          </a:p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AutoNum type="arabicPeriod"/>
            </a:pPr>
            <a:r>
              <a:rPr lang="en-US" dirty="0" smtClean="0"/>
              <a:t>Challenges and Future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541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69"/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smtClean="0"/>
              <a:t>Generative Methods</a:t>
            </a:r>
            <a:endParaRPr lang="en-US" dirty="0"/>
          </a:p>
        </p:txBody>
      </p:sp>
      <p:grpSp>
        <p:nvGrpSpPr>
          <p:cNvPr id="8" name="Shape 171"/>
          <p:cNvGrpSpPr/>
          <p:nvPr/>
        </p:nvGrpSpPr>
        <p:grpSpPr>
          <a:xfrm>
            <a:off x="1445199" y="1444338"/>
            <a:ext cx="9700130" cy="4369866"/>
            <a:chOff x="-14850" y="891552"/>
            <a:chExt cx="4539311" cy="1956353"/>
          </a:xfrm>
        </p:grpSpPr>
        <p:pic>
          <p:nvPicPr>
            <p:cNvPr id="9" name="Shape 17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4850" y="891552"/>
              <a:ext cx="4539156" cy="1573544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0" name="Shape 173"/>
            <p:cNvSpPr txBox="1"/>
            <p:nvPr/>
          </p:nvSpPr>
          <p:spPr>
            <a:xfrm>
              <a:off x="-14839" y="2465105"/>
              <a:ext cx="4539300" cy="3828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>
                  <a:solidFill>
                    <a:srgbClr val="EFEFEF"/>
                  </a:solidFill>
                </a:rPr>
                <a:t>Generative Model </a:t>
              </a:r>
              <a:r>
                <a:rPr lang="de" sz="600">
                  <a:solidFill>
                    <a:srgbClr val="EFEFEF"/>
                  </a:solidFill>
                </a:rPr>
                <a:t>(Courtesy OpenAI)</a:t>
              </a:r>
              <a:endParaRPr>
                <a:solidFill>
                  <a:srgbClr val="EFEFE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932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360150" cy="763588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de"/>
              <a:t>How do we generate data like this with a GAN?</a:t>
            </a:r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4294967295"/>
          </p:nvPr>
        </p:nvSpPr>
        <p:spPr>
          <a:xfrm>
            <a:off x="11460163" y="6218238"/>
            <a:ext cx="731837" cy="523875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de"/>
              <a:pPr/>
              <a:t>9</a:t>
            </a:fld>
            <a:endParaRPr/>
          </a:p>
        </p:txBody>
      </p:sp>
      <p:grpSp>
        <p:nvGrpSpPr>
          <p:cNvPr id="180" name="Shape 180"/>
          <p:cNvGrpSpPr/>
          <p:nvPr/>
        </p:nvGrpSpPr>
        <p:grpSpPr>
          <a:xfrm>
            <a:off x="4453294" y="907586"/>
            <a:ext cx="2427569" cy="1981588"/>
            <a:chOff x="2752775" y="197075"/>
            <a:chExt cx="2016701" cy="1640025"/>
          </a:xfrm>
        </p:grpSpPr>
        <p:pic>
          <p:nvPicPr>
            <p:cNvPr id="181" name="Shape 181"/>
            <p:cNvPicPr preferRelativeResize="0"/>
            <p:nvPr/>
          </p:nvPicPr>
          <p:blipFill rotWithShape="1">
            <a:blip r:embed="rId3">
              <a:alphaModFix/>
            </a:blip>
            <a:srcRect t="6347" b="6347"/>
            <a:stretch/>
          </p:blipFill>
          <p:spPr>
            <a:xfrm>
              <a:off x="2752775" y="197075"/>
              <a:ext cx="2016701" cy="1320524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82" name="Shape 182"/>
            <p:cNvSpPr txBox="1"/>
            <p:nvPr/>
          </p:nvSpPr>
          <p:spPr>
            <a:xfrm>
              <a:off x="2752825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de" sz="2400">
                  <a:solidFill>
                    <a:srgbClr val="EFEFEF"/>
                  </a:solidFill>
                </a:rPr>
                <a:t>Real Data </a:t>
              </a:r>
              <a:r>
                <a:rPr lang="de" sz="800">
                  <a:solidFill>
                    <a:srgbClr val="EFEFEF"/>
                  </a:solidFill>
                </a:rPr>
                <a:t>(CC-BY A. Çuğun)</a:t>
              </a:r>
              <a:endParaRPr sz="2400">
                <a:solidFill>
                  <a:srgbClr val="EFEFE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247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725</Words>
  <Application>Microsoft Office PowerPoint</Application>
  <PresentationFormat>Widescreen</PresentationFormat>
  <Paragraphs>182</Paragraphs>
  <Slides>33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Consolas</vt:lpstr>
      <vt:lpstr>Times New Roman</vt:lpstr>
      <vt:lpstr>Office Theme</vt:lpstr>
      <vt:lpstr>PowerPoint Presentation</vt:lpstr>
      <vt:lpstr>PowerPoint Presentation</vt:lpstr>
      <vt:lpstr>PowerPoint Presentation</vt:lpstr>
      <vt:lpstr>Team Introduction</vt:lpstr>
      <vt:lpstr>Motivation</vt:lpstr>
      <vt:lpstr>PowerPoint Presentation</vt:lpstr>
      <vt:lpstr>PowerPoint Presentation</vt:lpstr>
      <vt:lpstr>PowerPoint Presentation</vt:lpstr>
      <vt:lpstr>How do we generate data like this with a GAN?</vt:lpstr>
      <vt:lpstr>Generative Adversarial Networks</vt:lpstr>
      <vt:lpstr>Start from latent space</vt:lpstr>
      <vt:lpstr>Feed it to a Generator</vt:lpstr>
      <vt:lpstr>That generates some Fake Data</vt:lpstr>
      <vt:lpstr>Discriminator judges if sample is real</vt:lpstr>
      <vt:lpstr>Both networks learn regardless if D is correct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Newby</dc:creator>
  <cp:lastModifiedBy>Jesper Sören Dramsch</cp:lastModifiedBy>
  <cp:revision>15</cp:revision>
  <dcterms:created xsi:type="dcterms:W3CDTF">2018-04-10T13:10:12Z</dcterms:created>
  <dcterms:modified xsi:type="dcterms:W3CDTF">2018-06-12T07:18:20Z</dcterms:modified>
</cp:coreProperties>
</file>