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637" r:id="rId2"/>
    <p:sldId id="572" r:id="rId3"/>
    <p:sldId id="573" r:id="rId4"/>
    <p:sldId id="574" r:id="rId5"/>
    <p:sldId id="634" r:id="rId6"/>
    <p:sldId id="593" r:id="rId7"/>
    <p:sldId id="595" r:id="rId8"/>
    <p:sldId id="596" r:id="rId9"/>
    <p:sldId id="598" r:id="rId10"/>
    <p:sldId id="599" r:id="rId11"/>
    <p:sldId id="635" r:id="rId12"/>
    <p:sldId id="638" r:id="rId13"/>
    <p:sldId id="597" r:id="rId14"/>
    <p:sldId id="626" r:id="rId15"/>
    <p:sldId id="642" r:id="rId16"/>
    <p:sldId id="627" r:id="rId17"/>
    <p:sldId id="644" r:id="rId18"/>
    <p:sldId id="643" r:id="rId19"/>
    <p:sldId id="660" r:id="rId20"/>
    <p:sldId id="625" r:id="rId21"/>
    <p:sldId id="630" r:id="rId22"/>
    <p:sldId id="631" r:id="rId23"/>
    <p:sldId id="632" r:id="rId24"/>
    <p:sldId id="633" r:id="rId25"/>
    <p:sldId id="646" r:id="rId26"/>
    <p:sldId id="647" r:id="rId27"/>
    <p:sldId id="648" r:id="rId28"/>
    <p:sldId id="650" r:id="rId29"/>
    <p:sldId id="651" r:id="rId30"/>
    <p:sldId id="652" r:id="rId31"/>
    <p:sldId id="653" r:id="rId32"/>
    <p:sldId id="654" r:id="rId33"/>
    <p:sldId id="655" r:id="rId34"/>
    <p:sldId id="656" r:id="rId35"/>
    <p:sldId id="657" r:id="rId36"/>
    <p:sldId id="658" r:id="rId37"/>
    <p:sldId id="603" r:id="rId38"/>
    <p:sldId id="604" r:id="rId39"/>
    <p:sldId id="606" r:id="rId40"/>
    <p:sldId id="620" r:id="rId41"/>
    <p:sldId id="621" r:id="rId42"/>
    <p:sldId id="622" r:id="rId43"/>
    <p:sldId id="623" r:id="rId44"/>
    <p:sldId id="661" r:id="rId45"/>
    <p:sldId id="624" r:id="rId46"/>
    <p:sldId id="659" r:id="rId47"/>
    <p:sldId id="640" r:id="rId48"/>
    <p:sldId id="663" r:id="rId49"/>
    <p:sldId id="666" r:id="rId50"/>
    <p:sldId id="667" r:id="rId51"/>
    <p:sldId id="665" r:id="rId52"/>
    <p:sldId id="664" r:id="rId53"/>
    <p:sldId id="669" r:id="rId54"/>
    <p:sldId id="668" r:id="rId55"/>
    <p:sldId id="662" r:id="rId56"/>
    <p:sldId id="649" r:id="rId57"/>
    <p:sldId id="636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40" autoAdjust="0"/>
  </p:normalViewPr>
  <p:slideViewPr>
    <p:cSldViewPr>
      <p:cViewPr varScale="1">
        <p:scale>
          <a:sx n="72" d="100"/>
          <a:sy n="72" d="100"/>
        </p:scale>
        <p:origin x="-84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g"/><Relationship Id="rId1" Type="http://schemas.openxmlformats.org/officeDocument/2006/relationships/image" Target="../media/image6.jpeg"/><Relationship Id="rId2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g"/><Relationship Id="rId1" Type="http://schemas.openxmlformats.org/officeDocument/2006/relationships/image" Target="../media/image6.jpeg"/><Relationship Id="rId2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0D907E-3389-40EE-AC5F-3620D1AC134B}" type="doc">
      <dgm:prSet loTypeId="urn:microsoft.com/office/officeart/2005/8/layout/hList7" loCatId="list" qsTypeId="urn:microsoft.com/office/officeart/2005/8/quickstyle/simple1" qsCatId="simple" csTypeId="urn:microsoft.com/office/officeart/2005/8/colors/accent5_2" csCatId="accent5" phldr="1"/>
      <dgm:spPr/>
    </dgm:pt>
    <dgm:pt modelId="{474F275B-D896-4C32-A3BB-CC0D25199AEC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ZA" sz="1400" b="1" dirty="0" smtClean="0">
              <a:latin typeface="Century Gothic"/>
              <a:cs typeface="Century Gothic"/>
            </a:rPr>
            <a:t>Arid Lands</a:t>
          </a:r>
        </a:p>
        <a:p>
          <a:r>
            <a:rPr lang="en-ZA" sz="1400" b="1" dirty="0" smtClean="0">
              <a:latin typeface="Century Gothic"/>
              <a:cs typeface="Century Gothic"/>
            </a:rPr>
            <a:t>Kimberly</a:t>
          </a:r>
          <a:endParaRPr lang="en-ZA" sz="1400" b="1" dirty="0">
            <a:latin typeface="Century Gothic"/>
            <a:cs typeface="Century Gothic"/>
          </a:endParaRPr>
        </a:p>
      </dgm:t>
    </dgm:pt>
    <dgm:pt modelId="{24029127-A74E-414F-BED3-14E16E5D9C65}" type="parTrans" cxnId="{40E2409B-8B52-48C7-88AD-AD8A2A426B6D}">
      <dgm:prSet/>
      <dgm:spPr/>
      <dgm:t>
        <a:bodyPr/>
        <a:lstStyle/>
        <a:p>
          <a:endParaRPr lang="en-ZA" sz="1400" b="1">
            <a:latin typeface="Century Gothic"/>
            <a:cs typeface="Century Gothic"/>
          </a:endParaRPr>
        </a:p>
      </dgm:t>
    </dgm:pt>
    <dgm:pt modelId="{306884A5-9C64-404A-96E4-7384C2290C4E}" type="sibTrans" cxnId="{40E2409B-8B52-48C7-88AD-AD8A2A426B6D}">
      <dgm:prSet/>
      <dgm:spPr/>
      <dgm:t>
        <a:bodyPr/>
        <a:lstStyle/>
        <a:p>
          <a:endParaRPr lang="en-ZA" sz="1400" b="1">
            <a:latin typeface="Century Gothic"/>
            <a:cs typeface="Century Gothic"/>
          </a:endParaRPr>
        </a:p>
      </dgm:t>
    </dgm:pt>
    <dgm:pt modelId="{8F85AC18-438B-4A28-A26E-2468EF38DA9A}">
      <dgm:prSet phldrT="[Text]" custT="1"/>
      <dgm:spPr/>
      <dgm:t>
        <a:bodyPr/>
        <a:lstStyle/>
        <a:p>
          <a:endParaRPr lang="en-ZA" sz="1400" b="1" dirty="0" smtClean="0">
            <a:latin typeface="Century Gothic"/>
            <a:cs typeface="Century Gothic"/>
          </a:endParaRPr>
        </a:p>
        <a:p>
          <a:r>
            <a:rPr lang="en-ZA" sz="1400" b="1" dirty="0" smtClean="0">
              <a:latin typeface="Century Gothic"/>
              <a:cs typeface="Century Gothic"/>
            </a:rPr>
            <a:t>Egagasini (Offshore-marine) </a:t>
          </a:r>
        </a:p>
        <a:p>
          <a:r>
            <a:rPr lang="en-ZA" sz="1400" b="1" dirty="0" smtClean="0">
              <a:latin typeface="Century Gothic"/>
              <a:cs typeface="Century Gothic"/>
            </a:rPr>
            <a:t>Cape Town</a:t>
          </a:r>
          <a:endParaRPr lang="en-ZA" sz="1400" b="1" dirty="0">
            <a:latin typeface="Century Gothic"/>
            <a:cs typeface="Century Gothic"/>
          </a:endParaRPr>
        </a:p>
      </dgm:t>
    </dgm:pt>
    <dgm:pt modelId="{49A3512A-1076-472F-AE9D-1C0C8564B9A4}" type="parTrans" cxnId="{724051B1-D937-4A95-93C2-FB450A654C9F}">
      <dgm:prSet/>
      <dgm:spPr/>
      <dgm:t>
        <a:bodyPr/>
        <a:lstStyle/>
        <a:p>
          <a:endParaRPr lang="en-ZA" sz="1400" b="1">
            <a:latin typeface="Century Gothic"/>
            <a:cs typeface="Century Gothic"/>
          </a:endParaRPr>
        </a:p>
      </dgm:t>
    </dgm:pt>
    <dgm:pt modelId="{B3D8927F-5502-4B5F-8E22-EBA0F0CD425C}" type="sibTrans" cxnId="{724051B1-D937-4A95-93C2-FB450A654C9F}">
      <dgm:prSet/>
      <dgm:spPr/>
      <dgm:t>
        <a:bodyPr/>
        <a:lstStyle/>
        <a:p>
          <a:endParaRPr lang="en-ZA" sz="1400" b="1">
            <a:latin typeface="Century Gothic"/>
            <a:cs typeface="Century Gothic"/>
          </a:endParaRPr>
        </a:p>
      </dgm:t>
    </dgm:pt>
    <dgm:pt modelId="{83807C0E-9F8B-4AB4-9C6B-D3408E89CC8B}">
      <dgm:prSet phldrT="[Text]" custT="1"/>
      <dgm:spPr/>
      <dgm:t>
        <a:bodyPr/>
        <a:lstStyle/>
        <a:p>
          <a:endParaRPr lang="en-ZA" sz="1400" b="1" dirty="0" smtClean="0">
            <a:latin typeface="Century Gothic"/>
            <a:cs typeface="Century Gothic"/>
          </a:endParaRPr>
        </a:p>
        <a:p>
          <a:r>
            <a:rPr lang="en-ZA" sz="1400" b="1" dirty="0" smtClean="0">
              <a:latin typeface="Century Gothic"/>
              <a:cs typeface="Century Gothic"/>
            </a:rPr>
            <a:t>Elwandle (Coastal &amp; Estuarine) </a:t>
          </a:r>
        </a:p>
        <a:p>
          <a:r>
            <a:rPr lang="en-ZA" sz="1400" b="1" dirty="0" smtClean="0">
              <a:latin typeface="Century Gothic"/>
              <a:cs typeface="Century Gothic"/>
            </a:rPr>
            <a:t>Port Elizabeth</a:t>
          </a:r>
          <a:endParaRPr lang="en-ZA" sz="1400" b="1" dirty="0">
            <a:latin typeface="Century Gothic"/>
            <a:cs typeface="Century Gothic"/>
          </a:endParaRPr>
        </a:p>
      </dgm:t>
    </dgm:pt>
    <dgm:pt modelId="{AF4038FC-4EFB-437F-9292-7653BB57C71B}" type="parTrans" cxnId="{129995EB-99F6-4C6D-B16B-462E2B53179E}">
      <dgm:prSet/>
      <dgm:spPr/>
      <dgm:t>
        <a:bodyPr/>
        <a:lstStyle/>
        <a:p>
          <a:endParaRPr lang="en-ZA" sz="1400" b="1">
            <a:latin typeface="Century Gothic"/>
            <a:cs typeface="Century Gothic"/>
          </a:endParaRPr>
        </a:p>
      </dgm:t>
    </dgm:pt>
    <dgm:pt modelId="{8A600EA2-89FE-4BB6-AD7A-F273E941B851}" type="sibTrans" cxnId="{129995EB-99F6-4C6D-B16B-462E2B53179E}">
      <dgm:prSet/>
      <dgm:spPr/>
      <dgm:t>
        <a:bodyPr/>
        <a:lstStyle/>
        <a:p>
          <a:endParaRPr lang="en-ZA" sz="1400" b="1">
            <a:latin typeface="Century Gothic"/>
            <a:cs typeface="Century Gothic"/>
          </a:endParaRPr>
        </a:p>
      </dgm:t>
    </dgm:pt>
    <dgm:pt modelId="{FE400958-8579-401D-B50B-9AB26782F481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ZA" sz="1400" b="1" dirty="0" smtClean="0">
              <a:latin typeface="Century Gothic"/>
              <a:cs typeface="Century Gothic"/>
            </a:rPr>
            <a:t>Ndlovu (Savanna)</a:t>
          </a:r>
        </a:p>
        <a:p>
          <a:r>
            <a:rPr lang="en-ZA" sz="1200" b="1" dirty="0" smtClean="0">
              <a:latin typeface="Century Gothic"/>
              <a:cs typeface="Century Gothic"/>
            </a:rPr>
            <a:t>Phalaborwa</a:t>
          </a:r>
          <a:endParaRPr lang="en-ZA" sz="1200" b="1" dirty="0">
            <a:latin typeface="Century Gothic"/>
            <a:cs typeface="Century Gothic"/>
          </a:endParaRPr>
        </a:p>
      </dgm:t>
    </dgm:pt>
    <dgm:pt modelId="{49E44975-D4D8-43A5-B470-D48BCBDBBEC0}" type="parTrans" cxnId="{F033DA0D-B520-42A4-9F86-2C7F1EDE618D}">
      <dgm:prSet/>
      <dgm:spPr/>
      <dgm:t>
        <a:bodyPr/>
        <a:lstStyle/>
        <a:p>
          <a:endParaRPr lang="en-ZA" sz="1400" b="1">
            <a:latin typeface="Century Gothic"/>
            <a:cs typeface="Century Gothic"/>
          </a:endParaRPr>
        </a:p>
      </dgm:t>
    </dgm:pt>
    <dgm:pt modelId="{2EE93FBF-6C38-4428-A3F4-0CF546112F2E}" type="sibTrans" cxnId="{F033DA0D-B520-42A4-9F86-2C7F1EDE618D}">
      <dgm:prSet/>
      <dgm:spPr/>
      <dgm:t>
        <a:bodyPr/>
        <a:lstStyle/>
        <a:p>
          <a:endParaRPr lang="en-ZA" sz="1400" b="1">
            <a:latin typeface="Century Gothic"/>
            <a:cs typeface="Century Gothic"/>
          </a:endParaRPr>
        </a:p>
      </dgm:t>
    </dgm:pt>
    <dgm:pt modelId="{598E969B-4DF8-4716-867F-960EB0AA9CF9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ZA" sz="1400" b="1" dirty="0" smtClean="0">
              <a:latin typeface="Century Gothic"/>
              <a:cs typeface="Century Gothic"/>
            </a:rPr>
            <a:t>Fynbos </a:t>
          </a:r>
        </a:p>
        <a:p>
          <a:r>
            <a:rPr lang="en-ZA" sz="1400" b="1" dirty="0" smtClean="0">
              <a:latin typeface="Century Gothic"/>
              <a:cs typeface="Century Gothic"/>
            </a:rPr>
            <a:t>Cape Town</a:t>
          </a:r>
          <a:endParaRPr lang="en-ZA" sz="1400" b="1" dirty="0">
            <a:latin typeface="Century Gothic"/>
            <a:cs typeface="Century Gothic"/>
          </a:endParaRPr>
        </a:p>
      </dgm:t>
    </dgm:pt>
    <dgm:pt modelId="{5DFD297F-A509-4BF3-8A40-F25464DE7DA4}" type="parTrans" cxnId="{366A705A-F4C5-4934-96B7-3FE2F27C62C6}">
      <dgm:prSet/>
      <dgm:spPr/>
      <dgm:t>
        <a:bodyPr/>
        <a:lstStyle/>
        <a:p>
          <a:endParaRPr lang="en-ZA" sz="1400" b="1">
            <a:latin typeface="Century Gothic"/>
            <a:cs typeface="Century Gothic"/>
          </a:endParaRPr>
        </a:p>
      </dgm:t>
    </dgm:pt>
    <dgm:pt modelId="{A146C699-F6CA-4073-9CCB-29BA7712D35C}" type="sibTrans" cxnId="{366A705A-F4C5-4934-96B7-3FE2F27C62C6}">
      <dgm:prSet/>
      <dgm:spPr/>
      <dgm:t>
        <a:bodyPr/>
        <a:lstStyle/>
        <a:p>
          <a:endParaRPr lang="en-ZA" sz="1400" b="1">
            <a:latin typeface="Century Gothic"/>
            <a:cs typeface="Century Gothic"/>
          </a:endParaRPr>
        </a:p>
      </dgm:t>
    </dgm:pt>
    <dgm:pt modelId="{5054B87F-DC13-4A01-A47E-0831DCCC8DC5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ZA" sz="1400" b="1" dirty="0" smtClean="0">
            <a:latin typeface="Century Gothic"/>
            <a:cs typeface="Century Gothic"/>
          </a:endParaRPr>
        </a:p>
        <a:p>
          <a:r>
            <a:rPr lang="en-ZA" sz="1400" b="1" dirty="0" smtClean="0">
              <a:latin typeface="Century Gothic"/>
              <a:cs typeface="Century Gothic"/>
            </a:rPr>
            <a:t>Grassland, Forest &amp; Wetlands</a:t>
          </a:r>
        </a:p>
        <a:p>
          <a:r>
            <a:rPr lang="en-ZA" sz="1400" b="1" dirty="0" smtClean="0">
              <a:latin typeface="Century Gothic"/>
              <a:cs typeface="Century Gothic"/>
            </a:rPr>
            <a:t>Pietermaritzburg</a:t>
          </a:r>
          <a:endParaRPr lang="en-ZA" sz="1400" b="1" dirty="0">
            <a:latin typeface="Century Gothic"/>
            <a:cs typeface="Century Gothic"/>
          </a:endParaRPr>
        </a:p>
      </dgm:t>
    </dgm:pt>
    <dgm:pt modelId="{A45988BD-5611-42B9-9F3F-1EDC251DC987}" type="parTrans" cxnId="{3D98E63D-EB24-47AA-B261-5FD00F94A7C8}">
      <dgm:prSet/>
      <dgm:spPr/>
      <dgm:t>
        <a:bodyPr/>
        <a:lstStyle/>
        <a:p>
          <a:endParaRPr lang="en-ZA" sz="1400" b="1">
            <a:latin typeface="Century Gothic"/>
            <a:cs typeface="Century Gothic"/>
          </a:endParaRPr>
        </a:p>
      </dgm:t>
    </dgm:pt>
    <dgm:pt modelId="{DFF7F80E-04F5-4A1F-8A48-0CE7E3B0D21A}" type="sibTrans" cxnId="{3D98E63D-EB24-47AA-B261-5FD00F94A7C8}">
      <dgm:prSet/>
      <dgm:spPr/>
      <dgm:t>
        <a:bodyPr/>
        <a:lstStyle/>
        <a:p>
          <a:endParaRPr lang="en-ZA" sz="1400" b="1">
            <a:latin typeface="Century Gothic"/>
            <a:cs typeface="Century Gothic"/>
          </a:endParaRPr>
        </a:p>
      </dgm:t>
    </dgm:pt>
    <dgm:pt modelId="{8CEC7F7D-94C1-E042-8156-81B7F05E099A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400" b="1" dirty="0" err="1" smtClean="0">
              <a:latin typeface="Century Gothic"/>
              <a:cs typeface="Century Gothic"/>
            </a:rPr>
            <a:t>uLwazi</a:t>
          </a:r>
          <a:r>
            <a:rPr lang="en-US" sz="1400" b="1" dirty="0" smtClean="0">
              <a:latin typeface="Century Gothic"/>
              <a:cs typeface="Century Gothic"/>
            </a:rPr>
            <a:t> (Data)</a:t>
          </a:r>
        </a:p>
        <a:p>
          <a:r>
            <a:rPr lang="en-US" sz="1400" b="1" dirty="0" smtClean="0">
              <a:latin typeface="Century Gothic"/>
              <a:cs typeface="Century Gothic"/>
            </a:rPr>
            <a:t> </a:t>
          </a:r>
          <a:r>
            <a:rPr lang="en-ZA" sz="1300" b="1" dirty="0" smtClean="0">
              <a:latin typeface="Century Gothic"/>
              <a:cs typeface="Century Gothic"/>
            </a:rPr>
            <a:t>Cape Town</a:t>
          </a:r>
          <a:endParaRPr lang="en-US" sz="1300" b="1" dirty="0">
            <a:latin typeface="Century Gothic"/>
            <a:cs typeface="Century Gothic"/>
          </a:endParaRPr>
        </a:p>
      </dgm:t>
    </dgm:pt>
    <dgm:pt modelId="{2D4C9958-D27B-0C4E-BD41-90AB82CB44FA}" type="parTrans" cxnId="{375BCF0C-C0F5-7143-8406-7355B28523BC}">
      <dgm:prSet/>
      <dgm:spPr/>
      <dgm:t>
        <a:bodyPr/>
        <a:lstStyle/>
        <a:p>
          <a:endParaRPr lang="en-US" sz="1400" b="1">
            <a:latin typeface="Century Gothic"/>
            <a:cs typeface="Century Gothic"/>
          </a:endParaRPr>
        </a:p>
      </dgm:t>
    </dgm:pt>
    <dgm:pt modelId="{9AC85D17-A0AE-F947-A97D-207F3F4DC105}" type="sibTrans" cxnId="{375BCF0C-C0F5-7143-8406-7355B28523BC}">
      <dgm:prSet/>
      <dgm:spPr/>
      <dgm:t>
        <a:bodyPr/>
        <a:lstStyle/>
        <a:p>
          <a:endParaRPr lang="en-US" sz="1400" b="1">
            <a:latin typeface="Century Gothic"/>
            <a:cs typeface="Century Gothic"/>
          </a:endParaRPr>
        </a:p>
      </dgm:t>
    </dgm:pt>
    <dgm:pt modelId="{6AC21E5C-C72B-4F83-8B91-D52A42F322CC}" type="pres">
      <dgm:prSet presAssocID="{1F0D907E-3389-40EE-AC5F-3620D1AC134B}" presName="Name0" presStyleCnt="0">
        <dgm:presLayoutVars>
          <dgm:dir/>
          <dgm:resizeHandles val="exact"/>
        </dgm:presLayoutVars>
      </dgm:prSet>
      <dgm:spPr/>
    </dgm:pt>
    <dgm:pt modelId="{B36A107D-59C0-40F2-9D26-1E4933C853DE}" type="pres">
      <dgm:prSet presAssocID="{1F0D907E-3389-40EE-AC5F-3620D1AC134B}" presName="fgShape" presStyleLbl="fgShp" presStyleIdx="0" presStyleCnt="1" custLinFactY="100000" custLinFactNeighborX="10365" custLinFactNeighborY="107754"/>
      <dgm:spPr>
        <a:noFill/>
        <a:ln>
          <a:noFill/>
        </a:ln>
      </dgm:spPr>
    </dgm:pt>
    <dgm:pt modelId="{BD982F8E-8F30-46DD-9B9B-3D5F5F1A2720}" type="pres">
      <dgm:prSet presAssocID="{1F0D907E-3389-40EE-AC5F-3620D1AC134B}" presName="linComp" presStyleCnt="0"/>
      <dgm:spPr/>
    </dgm:pt>
    <dgm:pt modelId="{6DDC0962-89A2-47D7-8C35-BD05A09D8DE0}" type="pres">
      <dgm:prSet presAssocID="{8F85AC18-438B-4A28-A26E-2468EF38DA9A}" presName="compNode" presStyleCnt="0"/>
      <dgm:spPr/>
    </dgm:pt>
    <dgm:pt modelId="{AD96F4C2-1BA9-4F66-9CEE-4675D30B769B}" type="pres">
      <dgm:prSet presAssocID="{8F85AC18-438B-4A28-A26E-2468EF38DA9A}" presName="bkgdShape" presStyleLbl="node1" presStyleIdx="0" presStyleCnt="7" custScaleY="54092"/>
      <dgm:spPr/>
      <dgm:t>
        <a:bodyPr/>
        <a:lstStyle/>
        <a:p>
          <a:endParaRPr lang="en-ZA"/>
        </a:p>
      </dgm:t>
    </dgm:pt>
    <dgm:pt modelId="{DE1EBD46-201B-4B85-AB02-BA829ADC41FC}" type="pres">
      <dgm:prSet presAssocID="{8F85AC18-438B-4A28-A26E-2468EF38DA9A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02C9777-54F2-44A0-986B-EFBE52D00173}" type="pres">
      <dgm:prSet presAssocID="{8F85AC18-438B-4A28-A26E-2468EF38DA9A}" presName="invisiNode" presStyleLbl="node1" presStyleIdx="0" presStyleCnt="7"/>
      <dgm:spPr/>
    </dgm:pt>
    <dgm:pt modelId="{3BDEA3AC-7486-454B-9D5E-8B5A0151A8E4}" type="pres">
      <dgm:prSet presAssocID="{8F85AC18-438B-4A28-A26E-2468EF38DA9A}" presName="imagNode" presStyleLbl="fgImgPlac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E8438DD-89D9-44A8-AEF9-BE7A3428CFB3}" type="pres">
      <dgm:prSet presAssocID="{B3D8927F-5502-4B5F-8E22-EBA0F0CD425C}" presName="sibTrans" presStyleLbl="sibTrans2D1" presStyleIdx="0" presStyleCnt="0"/>
      <dgm:spPr/>
      <dgm:t>
        <a:bodyPr/>
        <a:lstStyle/>
        <a:p>
          <a:endParaRPr lang="en-ZA"/>
        </a:p>
      </dgm:t>
    </dgm:pt>
    <dgm:pt modelId="{B3A8F6CE-9494-4EA2-B7A7-975BC8CFC662}" type="pres">
      <dgm:prSet presAssocID="{83807C0E-9F8B-4AB4-9C6B-D3408E89CC8B}" presName="compNode" presStyleCnt="0"/>
      <dgm:spPr/>
    </dgm:pt>
    <dgm:pt modelId="{12B70077-9E6B-4A45-A5E1-0CC78007C697}" type="pres">
      <dgm:prSet presAssocID="{83807C0E-9F8B-4AB4-9C6B-D3408E89CC8B}" presName="bkgdShape" presStyleLbl="node1" presStyleIdx="1" presStyleCnt="7" custScaleY="54252"/>
      <dgm:spPr/>
      <dgm:t>
        <a:bodyPr/>
        <a:lstStyle/>
        <a:p>
          <a:endParaRPr lang="en-ZA"/>
        </a:p>
      </dgm:t>
    </dgm:pt>
    <dgm:pt modelId="{EA9FA9EE-DD02-4D0B-BD8D-44A69337A759}" type="pres">
      <dgm:prSet presAssocID="{83807C0E-9F8B-4AB4-9C6B-D3408E89CC8B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9411971-E592-4F9B-9F81-48B70D944BAC}" type="pres">
      <dgm:prSet presAssocID="{83807C0E-9F8B-4AB4-9C6B-D3408E89CC8B}" presName="invisiNode" presStyleLbl="node1" presStyleIdx="1" presStyleCnt="7"/>
      <dgm:spPr/>
    </dgm:pt>
    <dgm:pt modelId="{9EEC8183-A5A9-4D16-874C-436B951375EE}" type="pres">
      <dgm:prSet presAssocID="{83807C0E-9F8B-4AB4-9C6B-D3408E89CC8B}" presName="imagNode" presStyleLbl="fgImgPlace1" presStyleIdx="1" presStyleCnt="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DB628C8-1373-494B-9BFC-93E0D8530281}" type="pres">
      <dgm:prSet presAssocID="{8A600EA2-89FE-4BB6-AD7A-F273E941B851}" presName="sibTrans" presStyleLbl="sibTrans2D1" presStyleIdx="0" presStyleCnt="0"/>
      <dgm:spPr/>
      <dgm:t>
        <a:bodyPr/>
        <a:lstStyle/>
        <a:p>
          <a:endParaRPr lang="en-ZA"/>
        </a:p>
      </dgm:t>
    </dgm:pt>
    <dgm:pt modelId="{FEC27A17-155E-4B76-90FA-B5301316B235}" type="pres">
      <dgm:prSet presAssocID="{598E969B-4DF8-4716-867F-960EB0AA9CF9}" presName="compNode" presStyleCnt="0"/>
      <dgm:spPr/>
    </dgm:pt>
    <dgm:pt modelId="{95E22FA1-D9FB-4889-AE76-94260513A003}" type="pres">
      <dgm:prSet presAssocID="{598E969B-4DF8-4716-867F-960EB0AA9CF9}" presName="bkgdShape" presStyleLbl="node1" presStyleIdx="2" presStyleCnt="7" custScaleY="54841"/>
      <dgm:spPr/>
      <dgm:t>
        <a:bodyPr/>
        <a:lstStyle/>
        <a:p>
          <a:endParaRPr lang="en-ZA"/>
        </a:p>
      </dgm:t>
    </dgm:pt>
    <dgm:pt modelId="{F71025C3-C353-48A6-ADB2-C5154C8410CE}" type="pres">
      <dgm:prSet presAssocID="{598E969B-4DF8-4716-867F-960EB0AA9CF9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340066F-28AF-44C1-862F-A3533125B4C2}" type="pres">
      <dgm:prSet presAssocID="{598E969B-4DF8-4716-867F-960EB0AA9CF9}" presName="invisiNode" presStyleLbl="node1" presStyleIdx="2" presStyleCnt="7"/>
      <dgm:spPr/>
    </dgm:pt>
    <dgm:pt modelId="{134160E2-7629-4207-A899-C2D9EA46771E}" type="pres">
      <dgm:prSet presAssocID="{598E969B-4DF8-4716-867F-960EB0AA9CF9}" presName="imagNode" presStyleLbl="fgImgPlace1" presStyleIdx="2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8C6C39B-3983-455A-830C-30BF96F7386E}" type="pres">
      <dgm:prSet presAssocID="{A146C699-F6CA-4073-9CCB-29BA7712D35C}" presName="sibTrans" presStyleLbl="sibTrans2D1" presStyleIdx="0" presStyleCnt="0"/>
      <dgm:spPr/>
      <dgm:t>
        <a:bodyPr/>
        <a:lstStyle/>
        <a:p>
          <a:endParaRPr lang="en-ZA"/>
        </a:p>
      </dgm:t>
    </dgm:pt>
    <dgm:pt modelId="{8004F39A-35EF-433F-9AEA-79F07E8438E5}" type="pres">
      <dgm:prSet presAssocID="{5054B87F-DC13-4A01-A47E-0831DCCC8DC5}" presName="compNode" presStyleCnt="0"/>
      <dgm:spPr/>
    </dgm:pt>
    <dgm:pt modelId="{840C6679-826A-4503-9ACB-0B328B7A8413}" type="pres">
      <dgm:prSet presAssocID="{5054B87F-DC13-4A01-A47E-0831DCCC8DC5}" presName="bkgdShape" presStyleLbl="node1" presStyleIdx="3" presStyleCnt="7" custScaleY="55282" custLinFactNeighborX="0"/>
      <dgm:spPr/>
      <dgm:t>
        <a:bodyPr/>
        <a:lstStyle/>
        <a:p>
          <a:endParaRPr lang="en-ZA"/>
        </a:p>
      </dgm:t>
    </dgm:pt>
    <dgm:pt modelId="{0D404972-088C-498C-B756-6F0DDEA9F50B}" type="pres">
      <dgm:prSet presAssocID="{5054B87F-DC13-4A01-A47E-0831DCCC8DC5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94DCC06-D974-48A4-9C82-1B538695CE5F}" type="pres">
      <dgm:prSet presAssocID="{5054B87F-DC13-4A01-A47E-0831DCCC8DC5}" presName="invisiNode" presStyleLbl="node1" presStyleIdx="3" presStyleCnt="7"/>
      <dgm:spPr/>
    </dgm:pt>
    <dgm:pt modelId="{012AAF1F-DE09-4F98-81A9-1DEC7CE7DAB5}" type="pres">
      <dgm:prSet presAssocID="{5054B87F-DC13-4A01-A47E-0831DCCC8DC5}" presName="imagNode" presStyleLbl="fgImgPlace1" presStyleIdx="3" presStyleCnt="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63E64CA-B05F-4AC8-A24F-2626A1932673}" type="pres">
      <dgm:prSet presAssocID="{DFF7F80E-04F5-4A1F-8A48-0CE7E3B0D21A}" presName="sibTrans" presStyleLbl="sibTrans2D1" presStyleIdx="0" presStyleCnt="0"/>
      <dgm:spPr/>
      <dgm:t>
        <a:bodyPr/>
        <a:lstStyle/>
        <a:p>
          <a:endParaRPr lang="en-ZA"/>
        </a:p>
      </dgm:t>
    </dgm:pt>
    <dgm:pt modelId="{FC3E0EBB-5A9F-434E-B679-3BDC119758C6}" type="pres">
      <dgm:prSet presAssocID="{FE400958-8579-401D-B50B-9AB26782F481}" presName="compNode" presStyleCnt="0"/>
      <dgm:spPr/>
    </dgm:pt>
    <dgm:pt modelId="{44DADF98-5EA4-41F5-BC0E-99CAB26F03BF}" type="pres">
      <dgm:prSet presAssocID="{FE400958-8579-401D-B50B-9AB26782F481}" presName="bkgdShape" presStyleLbl="node1" presStyleIdx="4" presStyleCnt="7" custScaleY="54252"/>
      <dgm:spPr/>
      <dgm:t>
        <a:bodyPr/>
        <a:lstStyle/>
        <a:p>
          <a:endParaRPr lang="en-ZA"/>
        </a:p>
      </dgm:t>
    </dgm:pt>
    <dgm:pt modelId="{1918F111-C6A9-4981-BE57-26A7EAD1F163}" type="pres">
      <dgm:prSet presAssocID="{FE400958-8579-401D-B50B-9AB26782F481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A06A4DE-843F-4EB4-86AD-858EA39DACF6}" type="pres">
      <dgm:prSet presAssocID="{FE400958-8579-401D-B50B-9AB26782F481}" presName="invisiNode" presStyleLbl="node1" presStyleIdx="4" presStyleCnt="7"/>
      <dgm:spPr/>
    </dgm:pt>
    <dgm:pt modelId="{28FBEA79-6B4C-4BB4-8857-06EB71DA626B}" type="pres">
      <dgm:prSet presAssocID="{FE400958-8579-401D-B50B-9AB26782F481}" presName="imagNode" presStyleLbl="fgImgPlace1" presStyleIdx="4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38822E2-D5B7-FC48-BA08-1BEFF04586EE}" type="pres">
      <dgm:prSet presAssocID="{2EE93FBF-6C38-4428-A3F4-0CF546112F2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918C0D6-9782-4B96-86B3-8C9D65C30EF3}" type="pres">
      <dgm:prSet presAssocID="{474F275B-D896-4C32-A3BB-CC0D25199AEC}" presName="compNode" presStyleCnt="0"/>
      <dgm:spPr/>
    </dgm:pt>
    <dgm:pt modelId="{CDDAAFB5-03F0-47B3-8B45-EA9C2C7D44B2}" type="pres">
      <dgm:prSet presAssocID="{474F275B-D896-4C32-A3BB-CC0D25199AEC}" presName="bkgdShape" presStyleLbl="node1" presStyleIdx="5" presStyleCnt="7" custScaleY="53923"/>
      <dgm:spPr/>
      <dgm:t>
        <a:bodyPr/>
        <a:lstStyle/>
        <a:p>
          <a:endParaRPr lang="en-ZA"/>
        </a:p>
      </dgm:t>
    </dgm:pt>
    <dgm:pt modelId="{65C641EB-014F-486D-8CB4-491B4F6C39EC}" type="pres">
      <dgm:prSet presAssocID="{474F275B-D896-4C32-A3BB-CC0D25199AEC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F8B47C2-B9F2-4D07-988C-E55364D65BFE}" type="pres">
      <dgm:prSet presAssocID="{474F275B-D896-4C32-A3BB-CC0D25199AEC}" presName="invisiNode" presStyleLbl="node1" presStyleIdx="5" presStyleCnt="7"/>
      <dgm:spPr/>
    </dgm:pt>
    <dgm:pt modelId="{2ADD0046-9AC7-4C05-A2AE-F531388C19CB}" type="pres">
      <dgm:prSet presAssocID="{474F275B-D896-4C32-A3BB-CC0D25199AEC}" presName="imagNode" presStyleLbl="fgImgPlace1" presStyleIdx="5" presStyleCnt="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3CE6D0B-A308-4E1B-A647-EFA8CFDBEC98}" type="pres">
      <dgm:prSet presAssocID="{306884A5-9C64-404A-96E4-7384C2290C4E}" presName="sibTrans" presStyleLbl="sibTrans2D1" presStyleIdx="0" presStyleCnt="0"/>
      <dgm:spPr/>
      <dgm:t>
        <a:bodyPr/>
        <a:lstStyle/>
        <a:p>
          <a:endParaRPr lang="en-ZA"/>
        </a:p>
      </dgm:t>
    </dgm:pt>
    <dgm:pt modelId="{9E3D74B3-3ADA-1143-A3CF-26F3197FD2F4}" type="pres">
      <dgm:prSet presAssocID="{8CEC7F7D-94C1-E042-8156-81B7F05E099A}" presName="compNode" presStyleCnt="0"/>
      <dgm:spPr/>
    </dgm:pt>
    <dgm:pt modelId="{D9A55571-E39E-054D-A480-242987826BFF}" type="pres">
      <dgm:prSet presAssocID="{8CEC7F7D-94C1-E042-8156-81B7F05E099A}" presName="bkgdShape" presStyleLbl="node1" presStyleIdx="6" presStyleCnt="7" custScaleY="54796"/>
      <dgm:spPr/>
      <dgm:t>
        <a:bodyPr/>
        <a:lstStyle/>
        <a:p>
          <a:endParaRPr lang="en-US"/>
        </a:p>
      </dgm:t>
    </dgm:pt>
    <dgm:pt modelId="{9767DCA3-AC21-2D4C-8B93-0E6A20DFAD21}" type="pres">
      <dgm:prSet presAssocID="{8CEC7F7D-94C1-E042-8156-81B7F05E099A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D8861F-C93F-944B-AF88-B2CFEB761748}" type="pres">
      <dgm:prSet presAssocID="{8CEC7F7D-94C1-E042-8156-81B7F05E099A}" presName="invisiNode" presStyleLbl="node1" presStyleIdx="6" presStyleCnt="7"/>
      <dgm:spPr/>
    </dgm:pt>
    <dgm:pt modelId="{F9EF4D1F-547E-0248-A7CF-D52C7D50DB11}" type="pres">
      <dgm:prSet presAssocID="{8CEC7F7D-94C1-E042-8156-81B7F05E099A}" presName="imagNode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</dgm:pt>
  </dgm:ptLst>
  <dgm:cxnLst>
    <dgm:cxn modelId="{F033DA0D-B520-42A4-9F86-2C7F1EDE618D}" srcId="{1F0D907E-3389-40EE-AC5F-3620D1AC134B}" destId="{FE400958-8579-401D-B50B-9AB26782F481}" srcOrd="4" destOrd="0" parTransId="{49E44975-D4D8-43A5-B470-D48BCBDBBEC0}" sibTransId="{2EE93FBF-6C38-4428-A3F4-0CF546112F2E}"/>
    <dgm:cxn modelId="{5BBD8EE8-1FFB-0A49-BF6F-2612393DE593}" type="presOf" srcId="{1F0D907E-3389-40EE-AC5F-3620D1AC134B}" destId="{6AC21E5C-C72B-4F83-8B91-D52A42F322CC}" srcOrd="0" destOrd="0" presId="urn:microsoft.com/office/officeart/2005/8/layout/hList7"/>
    <dgm:cxn modelId="{9E5BBDC3-3ABE-5841-B274-60EDB67B8981}" type="presOf" srcId="{FE400958-8579-401D-B50B-9AB26782F481}" destId="{44DADF98-5EA4-41F5-BC0E-99CAB26F03BF}" srcOrd="0" destOrd="0" presId="urn:microsoft.com/office/officeart/2005/8/layout/hList7"/>
    <dgm:cxn modelId="{375BCF0C-C0F5-7143-8406-7355B28523BC}" srcId="{1F0D907E-3389-40EE-AC5F-3620D1AC134B}" destId="{8CEC7F7D-94C1-E042-8156-81B7F05E099A}" srcOrd="6" destOrd="0" parTransId="{2D4C9958-D27B-0C4E-BD41-90AB82CB44FA}" sibTransId="{9AC85D17-A0AE-F947-A97D-207F3F4DC105}"/>
    <dgm:cxn modelId="{7DB259FE-AEB0-D541-A67B-B5D4E07A28CB}" type="presOf" srcId="{83807C0E-9F8B-4AB4-9C6B-D3408E89CC8B}" destId="{12B70077-9E6B-4A45-A5E1-0CC78007C697}" srcOrd="0" destOrd="0" presId="urn:microsoft.com/office/officeart/2005/8/layout/hList7"/>
    <dgm:cxn modelId="{77E2354C-3104-7742-BDF7-F009F834431B}" type="presOf" srcId="{B3D8927F-5502-4B5F-8E22-EBA0F0CD425C}" destId="{BE8438DD-89D9-44A8-AEF9-BE7A3428CFB3}" srcOrd="0" destOrd="0" presId="urn:microsoft.com/office/officeart/2005/8/layout/hList7"/>
    <dgm:cxn modelId="{6888CBBE-0C2F-774E-8FFD-D5BF3227B50F}" type="presOf" srcId="{5054B87F-DC13-4A01-A47E-0831DCCC8DC5}" destId="{840C6679-826A-4503-9ACB-0B328B7A8413}" srcOrd="0" destOrd="0" presId="urn:microsoft.com/office/officeart/2005/8/layout/hList7"/>
    <dgm:cxn modelId="{CF314594-4D6D-FC45-8083-A05FFA1DCC1B}" type="presOf" srcId="{8CEC7F7D-94C1-E042-8156-81B7F05E099A}" destId="{9767DCA3-AC21-2D4C-8B93-0E6A20DFAD21}" srcOrd="1" destOrd="0" presId="urn:microsoft.com/office/officeart/2005/8/layout/hList7"/>
    <dgm:cxn modelId="{724051B1-D937-4A95-93C2-FB450A654C9F}" srcId="{1F0D907E-3389-40EE-AC5F-3620D1AC134B}" destId="{8F85AC18-438B-4A28-A26E-2468EF38DA9A}" srcOrd="0" destOrd="0" parTransId="{49A3512A-1076-472F-AE9D-1C0C8564B9A4}" sibTransId="{B3D8927F-5502-4B5F-8E22-EBA0F0CD425C}"/>
    <dgm:cxn modelId="{129995EB-99F6-4C6D-B16B-462E2B53179E}" srcId="{1F0D907E-3389-40EE-AC5F-3620D1AC134B}" destId="{83807C0E-9F8B-4AB4-9C6B-D3408E89CC8B}" srcOrd="1" destOrd="0" parTransId="{AF4038FC-4EFB-437F-9292-7653BB57C71B}" sibTransId="{8A600EA2-89FE-4BB6-AD7A-F273E941B851}"/>
    <dgm:cxn modelId="{A697CF40-2687-E14B-8C01-6D0B63A72E07}" type="presOf" srcId="{FE400958-8579-401D-B50B-9AB26782F481}" destId="{1918F111-C6A9-4981-BE57-26A7EAD1F163}" srcOrd="1" destOrd="0" presId="urn:microsoft.com/office/officeart/2005/8/layout/hList7"/>
    <dgm:cxn modelId="{983D3ED7-C197-9344-8B9F-EC328ACD6DCF}" type="presOf" srcId="{474F275B-D896-4C32-A3BB-CC0D25199AEC}" destId="{65C641EB-014F-486D-8CB4-491B4F6C39EC}" srcOrd="1" destOrd="0" presId="urn:microsoft.com/office/officeart/2005/8/layout/hList7"/>
    <dgm:cxn modelId="{366A705A-F4C5-4934-96B7-3FE2F27C62C6}" srcId="{1F0D907E-3389-40EE-AC5F-3620D1AC134B}" destId="{598E969B-4DF8-4716-867F-960EB0AA9CF9}" srcOrd="2" destOrd="0" parTransId="{5DFD297F-A509-4BF3-8A40-F25464DE7DA4}" sibTransId="{A146C699-F6CA-4073-9CCB-29BA7712D35C}"/>
    <dgm:cxn modelId="{C3A2866D-D1A6-0846-83E3-41CEBBE26F46}" type="presOf" srcId="{598E969B-4DF8-4716-867F-960EB0AA9CF9}" destId="{95E22FA1-D9FB-4889-AE76-94260513A003}" srcOrd="0" destOrd="0" presId="urn:microsoft.com/office/officeart/2005/8/layout/hList7"/>
    <dgm:cxn modelId="{612C8B4C-0F3A-AF47-841B-7862853ABE1C}" type="presOf" srcId="{5054B87F-DC13-4A01-A47E-0831DCCC8DC5}" destId="{0D404972-088C-498C-B756-6F0DDEA9F50B}" srcOrd="1" destOrd="0" presId="urn:microsoft.com/office/officeart/2005/8/layout/hList7"/>
    <dgm:cxn modelId="{40E2409B-8B52-48C7-88AD-AD8A2A426B6D}" srcId="{1F0D907E-3389-40EE-AC5F-3620D1AC134B}" destId="{474F275B-D896-4C32-A3BB-CC0D25199AEC}" srcOrd="5" destOrd="0" parTransId="{24029127-A74E-414F-BED3-14E16E5D9C65}" sibTransId="{306884A5-9C64-404A-96E4-7384C2290C4E}"/>
    <dgm:cxn modelId="{2947F3D6-6B92-9445-A746-C50F96931D33}" type="presOf" srcId="{DFF7F80E-04F5-4A1F-8A48-0CE7E3B0D21A}" destId="{363E64CA-B05F-4AC8-A24F-2626A1932673}" srcOrd="0" destOrd="0" presId="urn:microsoft.com/office/officeart/2005/8/layout/hList7"/>
    <dgm:cxn modelId="{6B0D25CD-5BD8-E945-872C-CEFFAFFF29A3}" type="presOf" srcId="{8F85AC18-438B-4A28-A26E-2468EF38DA9A}" destId="{DE1EBD46-201B-4B85-AB02-BA829ADC41FC}" srcOrd="1" destOrd="0" presId="urn:microsoft.com/office/officeart/2005/8/layout/hList7"/>
    <dgm:cxn modelId="{1A716320-E6C1-8D44-8594-458D9F7850EE}" type="presOf" srcId="{306884A5-9C64-404A-96E4-7384C2290C4E}" destId="{43CE6D0B-A308-4E1B-A647-EFA8CFDBEC98}" srcOrd="0" destOrd="0" presId="urn:microsoft.com/office/officeart/2005/8/layout/hList7"/>
    <dgm:cxn modelId="{3D98E63D-EB24-47AA-B261-5FD00F94A7C8}" srcId="{1F0D907E-3389-40EE-AC5F-3620D1AC134B}" destId="{5054B87F-DC13-4A01-A47E-0831DCCC8DC5}" srcOrd="3" destOrd="0" parTransId="{A45988BD-5611-42B9-9F3F-1EDC251DC987}" sibTransId="{DFF7F80E-04F5-4A1F-8A48-0CE7E3B0D21A}"/>
    <dgm:cxn modelId="{6E26442D-DC9B-5143-A0EE-4ADA833BF3F7}" type="presOf" srcId="{83807C0E-9F8B-4AB4-9C6B-D3408E89CC8B}" destId="{EA9FA9EE-DD02-4D0B-BD8D-44A69337A759}" srcOrd="1" destOrd="0" presId="urn:microsoft.com/office/officeart/2005/8/layout/hList7"/>
    <dgm:cxn modelId="{09AA999B-D7CF-C64B-96C3-E184729B61A6}" type="presOf" srcId="{598E969B-4DF8-4716-867F-960EB0AA9CF9}" destId="{F71025C3-C353-48A6-ADB2-C5154C8410CE}" srcOrd="1" destOrd="0" presId="urn:microsoft.com/office/officeart/2005/8/layout/hList7"/>
    <dgm:cxn modelId="{8572E55C-3195-5E45-853F-33975DD69B8D}" type="presOf" srcId="{8CEC7F7D-94C1-E042-8156-81B7F05E099A}" destId="{D9A55571-E39E-054D-A480-242987826BFF}" srcOrd="0" destOrd="0" presId="urn:microsoft.com/office/officeart/2005/8/layout/hList7"/>
    <dgm:cxn modelId="{42BCCE9E-3B8E-724A-9DA7-E04DC1450A7A}" type="presOf" srcId="{474F275B-D896-4C32-A3BB-CC0D25199AEC}" destId="{CDDAAFB5-03F0-47B3-8B45-EA9C2C7D44B2}" srcOrd="0" destOrd="0" presId="urn:microsoft.com/office/officeart/2005/8/layout/hList7"/>
    <dgm:cxn modelId="{4104D0A4-C827-C04E-87A4-2FB2732C7B41}" type="presOf" srcId="{8F85AC18-438B-4A28-A26E-2468EF38DA9A}" destId="{AD96F4C2-1BA9-4F66-9CEE-4675D30B769B}" srcOrd="0" destOrd="0" presId="urn:microsoft.com/office/officeart/2005/8/layout/hList7"/>
    <dgm:cxn modelId="{1140B8A6-A25D-C54E-ACC6-35904FC0CC12}" type="presOf" srcId="{A146C699-F6CA-4073-9CCB-29BA7712D35C}" destId="{28C6C39B-3983-455A-830C-30BF96F7386E}" srcOrd="0" destOrd="0" presId="urn:microsoft.com/office/officeart/2005/8/layout/hList7"/>
    <dgm:cxn modelId="{52DE2705-D67A-FB4A-AA04-9BA49AB34DDF}" type="presOf" srcId="{2EE93FBF-6C38-4428-A3F4-0CF546112F2E}" destId="{738822E2-D5B7-FC48-BA08-1BEFF04586EE}" srcOrd="0" destOrd="0" presId="urn:microsoft.com/office/officeart/2005/8/layout/hList7"/>
    <dgm:cxn modelId="{E092EB48-7CB6-B542-A22D-C64A508E339A}" type="presOf" srcId="{8A600EA2-89FE-4BB6-AD7A-F273E941B851}" destId="{EDB628C8-1373-494B-9BFC-93E0D8530281}" srcOrd="0" destOrd="0" presId="urn:microsoft.com/office/officeart/2005/8/layout/hList7"/>
    <dgm:cxn modelId="{4DB9EEEB-0713-8547-A1E4-C425712F81F1}" type="presParOf" srcId="{6AC21E5C-C72B-4F83-8B91-D52A42F322CC}" destId="{B36A107D-59C0-40F2-9D26-1E4933C853DE}" srcOrd="0" destOrd="0" presId="urn:microsoft.com/office/officeart/2005/8/layout/hList7"/>
    <dgm:cxn modelId="{5B697DA8-0D24-2F42-ACE3-B47A9F8F7160}" type="presParOf" srcId="{6AC21E5C-C72B-4F83-8B91-D52A42F322CC}" destId="{BD982F8E-8F30-46DD-9B9B-3D5F5F1A2720}" srcOrd="1" destOrd="0" presId="urn:microsoft.com/office/officeart/2005/8/layout/hList7"/>
    <dgm:cxn modelId="{B4EAD3DB-7801-D64F-99AC-4ED6C7CCE0F6}" type="presParOf" srcId="{BD982F8E-8F30-46DD-9B9B-3D5F5F1A2720}" destId="{6DDC0962-89A2-47D7-8C35-BD05A09D8DE0}" srcOrd="0" destOrd="0" presId="urn:microsoft.com/office/officeart/2005/8/layout/hList7"/>
    <dgm:cxn modelId="{1383077E-3A9A-3F41-A6BF-64EF450A0974}" type="presParOf" srcId="{6DDC0962-89A2-47D7-8C35-BD05A09D8DE0}" destId="{AD96F4C2-1BA9-4F66-9CEE-4675D30B769B}" srcOrd="0" destOrd="0" presId="urn:microsoft.com/office/officeart/2005/8/layout/hList7"/>
    <dgm:cxn modelId="{5891AE52-146A-204B-9253-7CD30C8BBA9A}" type="presParOf" srcId="{6DDC0962-89A2-47D7-8C35-BD05A09D8DE0}" destId="{DE1EBD46-201B-4B85-AB02-BA829ADC41FC}" srcOrd="1" destOrd="0" presId="urn:microsoft.com/office/officeart/2005/8/layout/hList7"/>
    <dgm:cxn modelId="{3EBBC19A-1EFD-B147-82A9-378850563C7D}" type="presParOf" srcId="{6DDC0962-89A2-47D7-8C35-BD05A09D8DE0}" destId="{602C9777-54F2-44A0-986B-EFBE52D00173}" srcOrd="2" destOrd="0" presId="urn:microsoft.com/office/officeart/2005/8/layout/hList7"/>
    <dgm:cxn modelId="{2D3F08A5-471C-A240-8636-EEFC94ECE75A}" type="presParOf" srcId="{6DDC0962-89A2-47D7-8C35-BD05A09D8DE0}" destId="{3BDEA3AC-7486-454B-9D5E-8B5A0151A8E4}" srcOrd="3" destOrd="0" presId="urn:microsoft.com/office/officeart/2005/8/layout/hList7"/>
    <dgm:cxn modelId="{6695F7D4-C5F4-F34F-B448-FEF6329183ED}" type="presParOf" srcId="{BD982F8E-8F30-46DD-9B9B-3D5F5F1A2720}" destId="{BE8438DD-89D9-44A8-AEF9-BE7A3428CFB3}" srcOrd="1" destOrd="0" presId="urn:microsoft.com/office/officeart/2005/8/layout/hList7"/>
    <dgm:cxn modelId="{389E3427-23EC-A943-9BC6-0BABB13E2F85}" type="presParOf" srcId="{BD982F8E-8F30-46DD-9B9B-3D5F5F1A2720}" destId="{B3A8F6CE-9494-4EA2-B7A7-975BC8CFC662}" srcOrd="2" destOrd="0" presId="urn:microsoft.com/office/officeart/2005/8/layout/hList7"/>
    <dgm:cxn modelId="{C0655F1E-2CF3-3347-950E-9F579DB935F1}" type="presParOf" srcId="{B3A8F6CE-9494-4EA2-B7A7-975BC8CFC662}" destId="{12B70077-9E6B-4A45-A5E1-0CC78007C697}" srcOrd="0" destOrd="0" presId="urn:microsoft.com/office/officeart/2005/8/layout/hList7"/>
    <dgm:cxn modelId="{EB376D65-0CE7-CB4E-974E-52B85AF9F8A6}" type="presParOf" srcId="{B3A8F6CE-9494-4EA2-B7A7-975BC8CFC662}" destId="{EA9FA9EE-DD02-4D0B-BD8D-44A69337A759}" srcOrd="1" destOrd="0" presId="urn:microsoft.com/office/officeart/2005/8/layout/hList7"/>
    <dgm:cxn modelId="{6DF8591F-5AEC-5A42-881C-277F69C127D7}" type="presParOf" srcId="{B3A8F6CE-9494-4EA2-B7A7-975BC8CFC662}" destId="{49411971-E592-4F9B-9F81-48B70D944BAC}" srcOrd="2" destOrd="0" presId="urn:microsoft.com/office/officeart/2005/8/layout/hList7"/>
    <dgm:cxn modelId="{9743FD96-8DD8-E24D-ABF7-58EAD6CCF6D9}" type="presParOf" srcId="{B3A8F6CE-9494-4EA2-B7A7-975BC8CFC662}" destId="{9EEC8183-A5A9-4D16-874C-436B951375EE}" srcOrd="3" destOrd="0" presId="urn:microsoft.com/office/officeart/2005/8/layout/hList7"/>
    <dgm:cxn modelId="{9E4CFCA5-6E48-BD49-97EA-43D66B0C9613}" type="presParOf" srcId="{BD982F8E-8F30-46DD-9B9B-3D5F5F1A2720}" destId="{EDB628C8-1373-494B-9BFC-93E0D8530281}" srcOrd="3" destOrd="0" presId="urn:microsoft.com/office/officeart/2005/8/layout/hList7"/>
    <dgm:cxn modelId="{99012D5F-CE2B-C843-9350-0F943F284344}" type="presParOf" srcId="{BD982F8E-8F30-46DD-9B9B-3D5F5F1A2720}" destId="{FEC27A17-155E-4B76-90FA-B5301316B235}" srcOrd="4" destOrd="0" presId="urn:microsoft.com/office/officeart/2005/8/layout/hList7"/>
    <dgm:cxn modelId="{42B19833-BB14-204B-BF30-4456F4A495E8}" type="presParOf" srcId="{FEC27A17-155E-4B76-90FA-B5301316B235}" destId="{95E22FA1-D9FB-4889-AE76-94260513A003}" srcOrd="0" destOrd="0" presId="urn:microsoft.com/office/officeart/2005/8/layout/hList7"/>
    <dgm:cxn modelId="{82A8D089-E516-D445-A927-04D9271CF4BD}" type="presParOf" srcId="{FEC27A17-155E-4B76-90FA-B5301316B235}" destId="{F71025C3-C353-48A6-ADB2-C5154C8410CE}" srcOrd="1" destOrd="0" presId="urn:microsoft.com/office/officeart/2005/8/layout/hList7"/>
    <dgm:cxn modelId="{F7F94F7B-8AED-214A-A92E-758C8DD8F0EF}" type="presParOf" srcId="{FEC27A17-155E-4B76-90FA-B5301316B235}" destId="{2340066F-28AF-44C1-862F-A3533125B4C2}" srcOrd="2" destOrd="0" presId="urn:microsoft.com/office/officeart/2005/8/layout/hList7"/>
    <dgm:cxn modelId="{0826528D-2A32-0744-B863-DA5E0551D284}" type="presParOf" srcId="{FEC27A17-155E-4B76-90FA-B5301316B235}" destId="{134160E2-7629-4207-A899-C2D9EA46771E}" srcOrd="3" destOrd="0" presId="urn:microsoft.com/office/officeart/2005/8/layout/hList7"/>
    <dgm:cxn modelId="{B6A83EAB-2C35-C146-AC2E-E8F19BBB6780}" type="presParOf" srcId="{BD982F8E-8F30-46DD-9B9B-3D5F5F1A2720}" destId="{28C6C39B-3983-455A-830C-30BF96F7386E}" srcOrd="5" destOrd="0" presId="urn:microsoft.com/office/officeart/2005/8/layout/hList7"/>
    <dgm:cxn modelId="{7851F3CF-4676-1649-9653-E10AAE0A5F8A}" type="presParOf" srcId="{BD982F8E-8F30-46DD-9B9B-3D5F5F1A2720}" destId="{8004F39A-35EF-433F-9AEA-79F07E8438E5}" srcOrd="6" destOrd="0" presId="urn:microsoft.com/office/officeart/2005/8/layout/hList7"/>
    <dgm:cxn modelId="{23A9B2D3-0712-1442-A612-A839C0B5B4A6}" type="presParOf" srcId="{8004F39A-35EF-433F-9AEA-79F07E8438E5}" destId="{840C6679-826A-4503-9ACB-0B328B7A8413}" srcOrd="0" destOrd="0" presId="urn:microsoft.com/office/officeart/2005/8/layout/hList7"/>
    <dgm:cxn modelId="{86CC3667-82DB-5141-B821-02C020B8E558}" type="presParOf" srcId="{8004F39A-35EF-433F-9AEA-79F07E8438E5}" destId="{0D404972-088C-498C-B756-6F0DDEA9F50B}" srcOrd="1" destOrd="0" presId="urn:microsoft.com/office/officeart/2005/8/layout/hList7"/>
    <dgm:cxn modelId="{F505E8FE-F20B-6E4B-8E35-A1E4657D6EC6}" type="presParOf" srcId="{8004F39A-35EF-433F-9AEA-79F07E8438E5}" destId="{894DCC06-D974-48A4-9C82-1B538695CE5F}" srcOrd="2" destOrd="0" presId="urn:microsoft.com/office/officeart/2005/8/layout/hList7"/>
    <dgm:cxn modelId="{E397017A-4BA7-C945-8BD7-ABEDD7B8D234}" type="presParOf" srcId="{8004F39A-35EF-433F-9AEA-79F07E8438E5}" destId="{012AAF1F-DE09-4F98-81A9-1DEC7CE7DAB5}" srcOrd="3" destOrd="0" presId="urn:microsoft.com/office/officeart/2005/8/layout/hList7"/>
    <dgm:cxn modelId="{64C96F61-4D05-9E46-8396-96B25714350F}" type="presParOf" srcId="{BD982F8E-8F30-46DD-9B9B-3D5F5F1A2720}" destId="{363E64CA-B05F-4AC8-A24F-2626A1932673}" srcOrd="7" destOrd="0" presId="urn:microsoft.com/office/officeart/2005/8/layout/hList7"/>
    <dgm:cxn modelId="{B622B7D9-332E-D94C-9E7D-FD1866DEBC53}" type="presParOf" srcId="{BD982F8E-8F30-46DD-9B9B-3D5F5F1A2720}" destId="{FC3E0EBB-5A9F-434E-B679-3BDC119758C6}" srcOrd="8" destOrd="0" presId="urn:microsoft.com/office/officeart/2005/8/layout/hList7"/>
    <dgm:cxn modelId="{1C5A31E6-FA81-A544-9558-18CEEB3D3FF0}" type="presParOf" srcId="{FC3E0EBB-5A9F-434E-B679-3BDC119758C6}" destId="{44DADF98-5EA4-41F5-BC0E-99CAB26F03BF}" srcOrd="0" destOrd="0" presId="urn:microsoft.com/office/officeart/2005/8/layout/hList7"/>
    <dgm:cxn modelId="{1EB73629-9C3D-D443-9165-BC41F3C1A9DC}" type="presParOf" srcId="{FC3E0EBB-5A9F-434E-B679-3BDC119758C6}" destId="{1918F111-C6A9-4981-BE57-26A7EAD1F163}" srcOrd="1" destOrd="0" presId="urn:microsoft.com/office/officeart/2005/8/layout/hList7"/>
    <dgm:cxn modelId="{BD51BA9D-CDB7-4F4F-92E6-B4CCCE3938FF}" type="presParOf" srcId="{FC3E0EBB-5A9F-434E-B679-3BDC119758C6}" destId="{BA06A4DE-843F-4EB4-86AD-858EA39DACF6}" srcOrd="2" destOrd="0" presId="urn:microsoft.com/office/officeart/2005/8/layout/hList7"/>
    <dgm:cxn modelId="{FFF4BCC3-D65D-F444-BE33-9F924A0E7EAF}" type="presParOf" srcId="{FC3E0EBB-5A9F-434E-B679-3BDC119758C6}" destId="{28FBEA79-6B4C-4BB4-8857-06EB71DA626B}" srcOrd="3" destOrd="0" presId="urn:microsoft.com/office/officeart/2005/8/layout/hList7"/>
    <dgm:cxn modelId="{22680DF2-7E66-8545-BB21-377FCE98FBCB}" type="presParOf" srcId="{BD982F8E-8F30-46DD-9B9B-3D5F5F1A2720}" destId="{738822E2-D5B7-FC48-BA08-1BEFF04586EE}" srcOrd="9" destOrd="0" presId="urn:microsoft.com/office/officeart/2005/8/layout/hList7"/>
    <dgm:cxn modelId="{6EC70EB0-FBC7-FA41-AB3C-C514BF9604D6}" type="presParOf" srcId="{BD982F8E-8F30-46DD-9B9B-3D5F5F1A2720}" destId="{A918C0D6-9782-4B96-86B3-8C9D65C30EF3}" srcOrd="10" destOrd="0" presId="urn:microsoft.com/office/officeart/2005/8/layout/hList7"/>
    <dgm:cxn modelId="{9D60DF3D-4185-1549-A6CF-B49A6FFC92CB}" type="presParOf" srcId="{A918C0D6-9782-4B96-86B3-8C9D65C30EF3}" destId="{CDDAAFB5-03F0-47B3-8B45-EA9C2C7D44B2}" srcOrd="0" destOrd="0" presId="urn:microsoft.com/office/officeart/2005/8/layout/hList7"/>
    <dgm:cxn modelId="{D191B7DB-60AA-F84B-B31C-24A2B0FD1047}" type="presParOf" srcId="{A918C0D6-9782-4B96-86B3-8C9D65C30EF3}" destId="{65C641EB-014F-486D-8CB4-491B4F6C39EC}" srcOrd="1" destOrd="0" presId="urn:microsoft.com/office/officeart/2005/8/layout/hList7"/>
    <dgm:cxn modelId="{3BC26E9D-03FC-9146-9CA8-864844D1A608}" type="presParOf" srcId="{A918C0D6-9782-4B96-86B3-8C9D65C30EF3}" destId="{5F8B47C2-B9F2-4D07-988C-E55364D65BFE}" srcOrd="2" destOrd="0" presId="urn:microsoft.com/office/officeart/2005/8/layout/hList7"/>
    <dgm:cxn modelId="{EF1BAF71-9CE4-D549-9341-7BD2B43E4C69}" type="presParOf" srcId="{A918C0D6-9782-4B96-86B3-8C9D65C30EF3}" destId="{2ADD0046-9AC7-4C05-A2AE-F531388C19CB}" srcOrd="3" destOrd="0" presId="urn:microsoft.com/office/officeart/2005/8/layout/hList7"/>
    <dgm:cxn modelId="{5B8D5A23-EFC7-BC47-9906-56302C50500F}" type="presParOf" srcId="{BD982F8E-8F30-46DD-9B9B-3D5F5F1A2720}" destId="{43CE6D0B-A308-4E1B-A647-EFA8CFDBEC98}" srcOrd="11" destOrd="0" presId="urn:microsoft.com/office/officeart/2005/8/layout/hList7"/>
    <dgm:cxn modelId="{2DA2F614-1121-984B-9951-C60E9B54F328}" type="presParOf" srcId="{BD982F8E-8F30-46DD-9B9B-3D5F5F1A2720}" destId="{9E3D74B3-3ADA-1143-A3CF-26F3197FD2F4}" srcOrd="12" destOrd="0" presId="urn:microsoft.com/office/officeart/2005/8/layout/hList7"/>
    <dgm:cxn modelId="{4F417AAC-4025-4E4D-AB65-1BC30D79BAFE}" type="presParOf" srcId="{9E3D74B3-3ADA-1143-A3CF-26F3197FD2F4}" destId="{D9A55571-E39E-054D-A480-242987826BFF}" srcOrd="0" destOrd="0" presId="urn:microsoft.com/office/officeart/2005/8/layout/hList7"/>
    <dgm:cxn modelId="{5BC5363A-72C2-FB44-8FA4-B9DADC2E4E51}" type="presParOf" srcId="{9E3D74B3-3ADA-1143-A3CF-26F3197FD2F4}" destId="{9767DCA3-AC21-2D4C-8B93-0E6A20DFAD21}" srcOrd="1" destOrd="0" presId="urn:microsoft.com/office/officeart/2005/8/layout/hList7"/>
    <dgm:cxn modelId="{1EDD2D52-6D89-574C-A85A-6F32B198FBF4}" type="presParOf" srcId="{9E3D74B3-3ADA-1143-A3CF-26F3197FD2F4}" destId="{3FD8861F-C93F-944B-AF88-B2CFEB761748}" srcOrd="2" destOrd="0" presId="urn:microsoft.com/office/officeart/2005/8/layout/hList7"/>
    <dgm:cxn modelId="{281C7FB3-1F68-5D4D-BCF2-74493A76164D}" type="presParOf" srcId="{9E3D74B3-3ADA-1143-A3CF-26F3197FD2F4}" destId="{F9EF4D1F-547E-0248-A7CF-D52C7D50DB1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6F4C2-1BA9-4F66-9CEE-4675D30B769B}">
      <dsp:nvSpPr>
        <dsp:cNvPr id="0" name=""/>
        <dsp:cNvSpPr/>
      </dsp:nvSpPr>
      <dsp:spPr>
        <a:xfrm>
          <a:off x="3616" y="1167499"/>
          <a:ext cx="1212497" cy="20149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400" b="1" kern="1200" dirty="0" smtClean="0">
            <a:latin typeface="Century Gothic"/>
            <a:cs typeface="Century Gothic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 smtClean="0">
              <a:latin typeface="Century Gothic"/>
              <a:cs typeface="Century Gothic"/>
            </a:rPr>
            <a:t>Egagasini (Offshore-marine)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 smtClean="0">
              <a:latin typeface="Century Gothic"/>
              <a:cs typeface="Century Gothic"/>
            </a:rPr>
            <a:t>Cape Town</a:t>
          </a:r>
          <a:endParaRPr lang="en-ZA" sz="1400" b="1" kern="1200" dirty="0">
            <a:latin typeface="Century Gothic"/>
            <a:cs typeface="Century Gothic"/>
          </a:endParaRPr>
        </a:p>
      </dsp:txBody>
      <dsp:txXfrm>
        <a:off x="3616" y="1973495"/>
        <a:ext cx="1212497" cy="805996"/>
      </dsp:txXfrm>
    </dsp:sp>
    <dsp:sp modelId="{3BDEA3AC-7486-454B-9D5E-8B5A0151A8E4}">
      <dsp:nvSpPr>
        <dsp:cNvPr id="0" name=""/>
        <dsp:cNvSpPr/>
      </dsp:nvSpPr>
      <dsp:spPr>
        <a:xfrm>
          <a:off x="39991" y="535942"/>
          <a:ext cx="1139748" cy="124046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70077-9E6B-4A45-A5E1-0CC78007C697}">
      <dsp:nvSpPr>
        <dsp:cNvPr id="0" name=""/>
        <dsp:cNvSpPr/>
      </dsp:nvSpPr>
      <dsp:spPr>
        <a:xfrm>
          <a:off x="1252489" y="1163029"/>
          <a:ext cx="1212497" cy="20209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400" b="1" kern="1200" dirty="0" smtClean="0">
            <a:latin typeface="Century Gothic"/>
            <a:cs typeface="Century Gothic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 smtClean="0">
              <a:latin typeface="Century Gothic"/>
              <a:cs typeface="Century Gothic"/>
            </a:rPr>
            <a:t>Elwandle (Coastal &amp; Estuarine)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 smtClean="0">
              <a:latin typeface="Century Gothic"/>
              <a:cs typeface="Century Gothic"/>
            </a:rPr>
            <a:t>Port Elizabeth</a:t>
          </a:r>
          <a:endParaRPr lang="en-ZA" sz="1400" b="1" kern="1200" dirty="0">
            <a:latin typeface="Century Gothic"/>
            <a:cs typeface="Century Gothic"/>
          </a:endParaRPr>
        </a:p>
      </dsp:txBody>
      <dsp:txXfrm>
        <a:off x="1252489" y="1971409"/>
        <a:ext cx="1212497" cy="808380"/>
      </dsp:txXfrm>
    </dsp:sp>
    <dsp:sp modelId="{9EEC8183-A5A9-4D16-874C-436B951375EE}">
      <dsp:nvSpPr>
        <dsp:cNvPr id="0" name=""/>
        <dsp:cNvSpPr/>
      </dsp:nvSpPr>
      <dsp:spPr>
        <a:xfrm>
          <a:off x="1288864" y="534452"/>
          <a:ext cx="1139748" cy="124046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22FA1-D9FB-4889-AE76-94260513A003}">
      <dsp:nvSpPr>
        <dsp:cNvPr id="0" name=""/>
        <dsp:cNvSpPr/>
      </dsp:nvSpPr>
      <dsp:spPr>
        <a:xfrm>
          <a:off x="2501362" y="1146573"/>
          <a:ext cx="1212497" cy="204289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 smtClean="0">
              <a:latin typeface="Century Gothic"/>
              <a:cs typeface="Century Gothic"/>
            </a:rPr>
            <a:t>Fynbos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 smtClean="0">
              <a:latin typeface="Century Gothic"/>
              <a:cs typeface="Century Gothic"/>
            </a:rPr>
            <a:t>Cape Town</a:t>
          </a:r>
          <a:endParaRPr lang="en-ZA" sz="1400" b="1" kern="1200" dirty="0">
            <a:latin typeface="Century Gothic"/>
            <a:cs typeface="Century Gothic"/>
          </a:endParaRPr>
        </a:p>
      </dsp:txBody>
      <dsp:txXfrm>
        <a:off x="2501362" y="1963730"/>
        <a:ext cx="1212497" cy="817157"/>
      </dsp:txXfrm>
    </dsp:sp>
    <dsp:sp modelId="{134160E2-7629-4207-A899-C2D9EA46771E}">
      <dsp:nvSpPr>
        <dsp:cNvPr id="0" name=""/>
        <dsp:cNvSpPr/>
      </dsp:nvSpPr>
      <dsp:spPr>
        <a:xfrm>
          <a:off x="2537737" y="528967"/>
          <a:ext cx="1139748" cy="124046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C6679-826A-4503-9ACB-0B328B7A8413}">
      <dsp:nvSpPr>
        <dsp:cNvPr id="0" name=""/>
        <dsp:cNvSpPr/>
      </dsp:nvSpPr>
      <dsp:spPr>
        <a:xfrm>
          <a:off x="3750235" y="1134252"/>
          <a:ext cx="1212497" cy="205932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400" b="1" kern="1200" dirty="0" smtClean="0">
            <a:latin typeface="Century Gothic"/>
            <a:cs typeface="Century Gothic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 smtClean="0">
              <a:latin typeface="Century Gothic"/>
              <a:cs typeface="Century Gothic"/>
            </a:rPr>
            <a:t>Grassland, Forest &amp; Wetlands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 smtClean="0">
              <a:latin typeface="Century Gothic"/>
              <a:cs typeface="Century Gothic"/>
            </a:rPr>
            <a:t>Pietermaritzburg</a:t>
          </a:r>
          <a:endParaRPr lang="en-ZA" sz="1400" b="1" kern="1200" dirty="0">
            <a:latin typeface="Century Gothic"/>
            <a:cs typeface="Century Gothic"/>
          </a:endParaRPr>
        </a:p>
      </dsp:txBody>
      <dsp:txXfrm>
        <a:off x="3750235" y="1957980"/>
        <a:ext cx="1212497" cy="823728"/>
      </dsp:txXfrm>
    </dsp:sp>
    <dsp:sp modelId="{012AAF1F-DE09-4F98-81A9-1DEC7CE7DAB5}">
      <dsp:nvSpPr>
        <dsp:cNvPr id="0" name=""/>
        <dsp:cNvSpPr/>
      </dsp:nvSpPr>
      <dsp:spPr>
        <a:xfrm>
          <a:off x="3786609" y="524860"/>
          <a:ext cx="1139748" cy="124046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ADF98-5EA4-41F5-BC0E-99CAB26F03BF}">
      <dsp:nvSpPr>
        <dsp:cNvPr id="0" name=""/>
        <dsp:cNvSpPr/>
      </dsp:nvSpPr>
      <dsp:spPr>
        <a:xfrm>
          <a:off x="4999107" y="1163029"/>
          <a:ext cx="1212497" cy="202095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 smtClean="0">
              <a:latin typeface="Century Gothic"/>
              <a:cs typeface="Century Gothic"/>
            </a:rPr>
            <a:t>Ndlovu (Savanna)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200" b="1" kern="1200" dirty="0" smtClean="0">
              <a:latin typeface="Century Gothic"/>
              <a:cs typeface="Century Gothic"/>
            </a:rPr>
            <a:t>Phalaborwa</a:t>
          </a:r>
          <a:endParaRPr lang="en-ZA" sz="1200" b="1" kern="1200" dirty="0">
            <a:latin typeface="Century Gothic"/>
            <a:cs typeface="Century Gothic"/>
          </a:endParaRPr>
        </a:p>
      </dsp:txBody>
      <dsp:txXfrm>
        <a:off x="4999107" y="1971409"/>
        <a:ext cx="1212497" cy="808380"/>
      </dsp:txXfrm>
    </dsp:sp>
    <dsp:sp modelId="{28FBEA79-6B4C-4BB4-8857-06EB71DA626B}">
      <dsp:nvSpPr>
        <dsp:cNvPr id="0" name=""/>
        <dsp:cNvSpPr/>
      </dsp:nvSpPr>
      <dsp:spPr>
        <a:xfrm>
          <a:off x="5035482" y="534452"/>
          <a:ext cx="1139748" cy="1240464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AAFB5-03F0-47B3-8B45-EA9C2C7D44B2}">
      <dsp:nvSpPr>
        <dsp:cNvPr id="0" name=""/>
        <dsp:cNvSpPr/>
      </dsp:nvSpPr>
      <dsp:spPr>
        <a:xfrm>
          <a:off x="6247980" y="1172220"/>
          <a:ext cx="1212497" cy="200869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 smtClean="0">
              <a:latin typeface="Century Gothic"/>
              <a:cs typeface="Century Gothic"/>
            </a:rPr>
            <a:t>Arid Lands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b="1" kern="1200" dirty="0" smtClean="0">
              <a:latin typeface="Century Gothic"/>
              <a:cs typeface="Century Gothic"/>
            </a:rPr>
            <a:t>Kimberly</a:t>
          </a:r>
          <a:endParaRPr lang="en-ZA" sz="1400" b="1" kern="1200" dirty="0">
            <a:latin typeface="Century Gothic"/>
            <a:cs typeface="Century Gothic"/>
          </a:endParaRPr>
        </a:p>
      </dsp:txBody>
      <dsp:txXfrm>
        <a:off x="6247980" y="1975699"/>
        <a:ext cx="1212497" cy="803478"/>
      </dsp:txXfrm>
    </dsp:sp>
    <dsp:sp modelId="{2ADD0046-9AC7-4C05-A2AE-F531388C19CB}">
      <dsp:nvSpPr>
        <dsp:cNvPr id="0" name=""/>
        <dsp:cNvSpPr/>
      </dsp:nvSpPr>
      <dsp:spPr>
        <a:xfrm>
          <a:off x="6284355" y="537516"/>
          <a:ext cx="1139748" cy="1240464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A55571-E39E-054D-A480-242987826BFF}">
      <dsp:nvSpPr>
        <dsp:cNvPr id="0" name=""/>
        <dsp:cNvSpPr/>
      </dsp:nvSpPr>
      <dsp:spPr>
        <a:xfrm>
          <a:off x="7496853" y="1147830"/>
          <a:ext cx="1212497" cy="2041216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latin typeface="Century Gothic"/>
              <a:cs typeface="Century Gothic"/>
            </a:rPr>
            <a:t>uLwazi</a:t>
          </a:r>
          <a:r>
            <a:rPr lang="en-US" sz="1400" b="1" kern="1200" dirty="0" smtClean="0">
              <a:latin typeface="Century Gothic"/>
              <a:cs typeface="Century Gothic"/>
            </a:rPr>
            <a:t> (Data)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entury Gothic"/>
              <a:cs typeface="Century Gothic"/>
            </a:rPr>
            <a:t> </a:t>
          </a:r>
          <a:r>
            <a:rPr lang="en-ZA" sz="1300" b="1" kern="1200" dirty="0" smtClean="0">
              <a:latin typeface="Century Gothic"/>
              <a:cs typeface="Century Gothic"/>
            </a:rPr>
            <a:t>Cape Town</a:t>
          </a:r>
          <a:endParaRPr lang="en-US" sz="1300" b="1" kern="1200" dirty="0">
            <a:latin typeface="Century Gothic"/>
            <a:cs typeface="Century Gothic"/>
          </a:endParaRPr>
        </a:p>
      </dsp:txBody>
      <dsp:txXfrm>
        <a:off x="7496853" y="1964317"/>
        <a:ext cx="1212497" cy="816486"/>
      </dsp:txXfrm>
    </dsp:sp>
    <dsp:sp modelId="{F9EF4D1F-547E-0248-A7CF-D52C7D50DB11}">
      <dsp:nvSpPr>
        <dsp:cNvPr id="0" name=""/>
        <dsp:cNvSpPr/>
      </dsp:nvSpPr>
      <dsp:spPr>
        <a:xfrm>
          <a:off x="7533228" y="529386"/>
          <a:ext cx="1139748" cy="1240464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A107D-59C0-40F2-9D26-1E4933C853DE}">
      <dsp:nvSpPr>
        <dsp:cNvPr id="0" name=""/>
        <dsp:cNvSpPr/>
      </dsp:nvSpPr>
      <dsp:spPr>
        <a:xfrm>
          <a:off x="697037" y="3166352"/>
          <a:ext cx="8015930" cy="558768"/>
        </a:xfrm>
        <a:prstGeom prst="leftRight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6D3E8-9306-FF43-A644-CC565C535C76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9203E-8382-2744-844D-E279A03D1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22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F72C8-21D2-441C-BDD7-C9D62FF4105C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66DA9-4CD5-4265-9128-F9AC5045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76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1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 MAP Showing Nodes in corner?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6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11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amount invested and ML expected</a:t>
            </a:r>
          </a:p>
          <a:p>
            <a:endParaRPr lang="en-US" dirty="0" smtClean="0"/>
          </a:p>
          <a:p>
            <a:r>
              <a:rPr lang="en-US" dirty="0" smtClean="0"/>
              <a:t>Duplicate</a:t>
            </a:r>
            <a:r>
              <a:rPr lang="en-US" baseline="0" dirty="0" smtClean="0"/>
              <a:t> and add cost estimate for managing </a:t>
            </a:r>
            <a:r>
              <a:rPr lang="en-US" baseline="0" dirty="0" err="1" smtClean="0"/>
              <a:t>invasives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78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amount invested and ML expected</a:t>
            </a:r>
          </a:p>
          <a:p>
            <a:endParaRPr lang="en-US" dirty="0" smtClean="0"/>
          </a:p>
          <a:p>
            <a:r>
              <a:rPr lang="en-US" dirty="0" smtClean="0"/>
              <a:t>Duplicate</a:t>
            </a:r>
            <a:r>
              <a:rPr lang="en-US" baseline="0" dirty="0" smtClean="0"/>
              <a:t> and add cost estimate for managing </a:t>
            </a:r>
            <a:r>
              <a:rPr lang="en-US" baseline="0" dirty="0" err="1" smtClean="0"/>
              <a:t>invasives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78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of city expansion since 1940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45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Fog/cloud</a:t>
            </a:r>
          </a:p>
          <a:p>
            <a:pPr lvl="1"/>
            <a:r>
              <a:rPr lang="en-US" dirty="0" smtClean="0"/>
              <a:t>Figure on the frequency of terms like “cloud”, “fog”, </a:t>
            </a:r>
            <a:r>
              <a:rPr lang="en-US" dirty="0" err="1" smtClean="0"/>
              <a:t>etc</a:t>
            </a:r>
            <a:r>
              <a:rPr lang="en-US" dirty="0" smtClean="0"/>
              <a:t> from distribution records?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Hydraulic </a:t>
            </a:r>
            <a:r>
              <a:rPr lang="en-US" dirty="0" err="1" smtClean="0"/>
              <a:t>refugia</a:t>
            </a:r>
            <a:r>
              <a:rPr lang="en-US" dirty="0" smtClean="0"/>
              <a:t> in general</a:t>
            </a:r>
          </a:p>
          <a:p>
            <a:pPr lvl="1"/>
            <a:r>
              <a:rPr lang="en-US" dirty="0" smtClean="0"/>
              <a:t>“seepage”, </a:t>
            </a:r>
            <a:r>
              <a:rPr lang="en-US" dirty="0" err="1" smtClean="0"/>
              <a:t>suurvlakte</a:t>
            </a:r>
            <a:r>
              <a:rPr lang="en-US" dirty="0" smtClean="0"/>
              <a:t>, impeded drainage,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87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current and projected losses to invasive plants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44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current and projected losses to invasive plants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66DA9-4CD5-4265-9128-F9AC5045011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4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0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73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6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9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9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7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21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5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8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0A061-CD05-4DD2-BD6C-C0A6E7B7931E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8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0A061-CD05-4DD2-BD6C-C0A6E7B7931E}" type="datetimeFigureOut">
              <a:rPr lang="en-US" smtClean="0"/>
              <a:t>15/08/18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80127-2E4F-4720-A546-49D7111EB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9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Tw Cen M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w Cen MT Condensed Medium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w Cen MT Condensed Medium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w Cen MT Condensed Medium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w Cen MT Condensed Medium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w Cen MT Condensed Medium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cologi.st/post/2017-04-01-Langrivier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cologi.st/post/2017-04-01-Langrivier/" TargetMode="Externa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s://www.groundup.org.za/article/what-future-cape-towns-water-supply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s://www.groundup.org.za/article/what-future-cape-towns-water-supply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https://www.groundup.org.za/article/what-future-cape-towns-water-supply/" TargetMode="External"/><Relationship Id="rId5" Type="http://schemas.openxmlformats.org/officeDocument/2006/relationships/hyperlink" Target="http://resource.capetown.gov.za/documentcentre/Documents/City%20strategies,%20plans%20and%20frameworks/Corporate%20SDBIP%20Book%202018-2019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https://www.groundup.org.za/article/what-future-cape-towns-water-supply/" TargetMode="External"/><Relationship Id="rId5" Type="http://schemas.openxmlformats.org/officeDocument/2006/relationships/hyperlink" Target="http://resource.capetown.gov.za/documentcentre/Documents/City%20strategies,%20plans%20and%20frameworks/Corporate%20SDBIP%20Book%202018-2019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waf.gov.za/documents/other/wma/19/wcwssscenariojun07anbsecf.pdf" TargetMode="External"/><Relationship Id="rId3" Type="http://schemas.openxmlformats.org/officeDocument/2006/relationships/hyperlink" Target="http://www.dwa.gov.za/Projects/RS_WC_WSS/Docs/Overview-Water%20Re-use%20Potential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ource.capetown.gov.za/documentcentre/Documents/City%20research%20reports%20and%20review/Water%20Outlook%202018%20-%20Summary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hyperlink" Target="http://www.saeon.ac.za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hyperlink" Target="https://www.imesa.org.za/wp-content/uploads/2015/11/Paper-16-Cape-flats-aquifer-and-false-bay-Opportunities-to-change-Rowena-Hay.pdf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hyperlink" Target="https://www.imesa.org.za/wp-content/uploads/2015/11/Paper-16-Cape-flats-aquifer-and-false-bay-Opportunities-to-change-Rowena-Hay.pd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hyperlink" Target="https://www.imesa.org.za/wp-content/uploads/2015/11/Paper-16-Cape-flats-aquifer-and-false-bay-Opportunities-to-change-Rowena-Hay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hyperlink" Target="https://www.imesa.org.za/wp-content/uploads/2015/11/Paper-16-Cape-flats-aquifer-and-false-bay-Opportunities-to-change-Rowena-Hay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s://www.news24.com/Video/SouthAfrica/News/tmg-aquifer-drilling-too-risky-ecologists-warn-20180220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dwaf.gov.za/documents/other/wma/19/wcwssscenariojun07anbsecf.pdf" TargetMode="Externa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waf.gov.za/documents/other/wma/19/wcwssscenariojun07anbsecf.pdf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waf.gov.za/documents/other/wma/19/wcwssscenariojun07anbsecf.pdf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hyperlink" Target="http://www.saeon.ac.za" TargetMode="External"/><Relationship Id="rId9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ource.capetown.gov.za/documentcentre/Documents/City%20research%20reports%20and%20review/Water%20Outlook%202018%20-%20Summary.pdf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waf.gov.za/documents/other/wma/19/wcwssscenariojun07anbsecf.pdf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hyperlink" Target="http://www.ecologi.st/post/aliens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hyperlink" Target="http://resource.capetown.gov.za/documentcentre/Documents/City%20research%20reports%20and%20review/Water%20Outlook%202018%20-%20Summary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logi.st/post/alienvspredator/" TargetMode="External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s://www.dailymaverick.co.za/article/2018-07-02-clearing-thirsty-alien-trees-will-yield-water-returns-for-cape-town/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cologi.st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www.ecologi.st/post/2017-04-01-Langrivier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cologi.st/post/2017-04-01-Langrivier/" TargetMode="Externa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bartia filiform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6592" y="-632195"/>
            <a:ext cx="4309679" cy="648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700808"/>
            <a:ext cx="5904656" cy="1470025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Bulk water augmentation in the Western Cape</a:t>
            </a:r>
            <a:br>
              <a:rPr lang="en-US" sz="4000" dirty="0" smtClean="0"/>
            </a:br>
            <a:r>
              <a:rPr lang="en-US" sz="3200" dirty="0" smtClean="0"/>
              <a:t>Evidence-based or irresponsible?</a:t>
            </a:r>
            <a:endParaRPr lang="en-GB" sz="32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3808" y="3764632"/>
            <a:ext cx="5760640" cy="1752600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Jasper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Slingsby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Tw Cen MT"/>
              <a:cs typeface="Tw Cen MT"/>
            </a:endParaRPr>
          </a:p>
          <a:p>
            <a:pPr algn="l"/>
            <a:r>
              <a:rPr lang="en-GB" sz="2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Zandvlei</a:t>
            </a:r>
            <a:r>
              <a:rPr lang="en-GB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 Trust AGM</a:t>
            </a:r>
          </a:p>
          <a:p>
            <a:pPr algn="l"/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Royal Yacht Club, Lakeside</a:t>
            </a:r>
          </a:p>
          <a:p>
            <a:pPr algn="l"/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15 August 2018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  <a:latin typeface="Tw Cen MT"/>
              <a:cs typeface="Tw Cen MT"/>
            </a:endParaRPr>
          </a:p>
        </p:txBody>
      </p:sp>
      <p:pic>
        <p:nvPicPr>
          <p:cNvPr id="5" name="Picture 4" descr="ILTER_logo_color_tex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949280"/>
            <a:ext cx="1872208" cy="8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1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situation we find ourselves 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5906713"/>
            <a:ext cx="504056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latin typeface="Tw Cen MT"/>
                <a:cs typeface="Tw Cen MT"/>
              </a:rPr>
              <a:t>Cumulative rainfall and </a:t>
            </a:r>
            <a:r>
              <a:rPr lang="en-US" sz="2400" dirty="0" err="1" smtClean="0">
                <a:latin typeface="Tw Cen MT"/>
                <a:cs typeface="Tw Cen MT"/>
              </a:rPr>
              <a:t>streamflow</a:t>
            </a:r>
            <a:endParaRPr lang="en-US" sz="2400" dirty="0" smtClean="0">
              <a:latin typeface="Tw Cen MT"/>
              <a:cs typeface="Tw Cen MT"/>
            </a:endParaRPr>
          </a:p>
          <a:p>
            <a:pPr algn="ctr">
              <a:lnSpc>
                <a:spcPct val="80000"/>
              </a:lnSpc>
            </a:pPr>
            <a:r>
              <a:rPr lang="en-US" dirty="0">
                <a:latin typeface="Tw Cen MT"/>
                <a:cs typeface="Tw Cen MT"/>
                <a:hlinkClick r:id="rId2"/>
              </a:rPr>
              <a:t>http://www.ecologi.st/post/2017-04-01-Langrivier/</a:t>
            </a:r>
            <a:r>
              <a:rPr lang="en-US" dirty="0">
                <a:latin typeface="Tw Cen MT"/>
                <a:cs typeface="Tw Cen MT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060848"/>
            <a:ext cx="5112064" cy="3651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440" y="2060848"/>
            <a:ext cx="5112064" cy="36514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9712" y="1321797"/>
            <a:ext cx="5040560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err="1" smtClean="0">
                <a:latin typeface="Tw Cen MT"/>
                <a:cs typeface="Tw Cen MT"/>
              </a:rPr>
              <a:t>Streamflow</a:t>
            </a:r>
            <a:r>
              <a:rPr lang="en-US" sz="2000" dirty="0" smtClean="0">
                <a:latin typeface="Tw Cen MT"/>
                <a:cs typeface="Tw Cen MT"/>
              </a:rPr>
              <a:t> lower despite higher rainfall</a:t>
            </a:r>
            <a:r>
              <a:rPr lang="mr-IN" sz="2000" dirty="0" smtClean="0">
                <a:latin typeface="Tw Cen MT"/>
                <a:cs typeface="Tw Cen MT"/>
              </a:rPr>
              <a:t>…</a:t>
            </a:r>
            <a:r>
              <a:rPr lang="en-US" sz="2000" dirty="0" smtClean="0">
                <a:latin typeface="Tw Cen MT"/>
                <a:cs typeface="Tw Cen MT"/>
              </a:rPr>
              <a:t> (2017 and 2018)</a:t>
            </a:r>
          </a:p>
        </p:txBody>
      </p:sp>
    </p:spTree>
    <p:extLst>
      <p:ext uri="{BB962C8B-B14F-4D97-AF65-F5344CB8AC3E}">
        <p14:creationId xmlns:p14="http://schemas.microsoft.com/office/powerpoint/2010/main" val="356807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situation we find ourselves 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5906713"/>
            <a:ext cx="504056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latin typeface="Tw Cen MT"/>
                <a:cs typeface="Tw Cen MT"/>
              </a:rPr>
              <a:t>Surface soil moisture</a:t>
            </a:r>
          </a:p>
          <a:p>
            <a:pPr algn="ctr">
              <a:lnSpc>
                <a:spcPct val="80000"/>
              </a:lnSpc>
            </a:pPr>
            <a:r>
              <a:rPr lang="en-US" dirty="0">
                <a:latin typeface="Tw Cen MT"/>
                <a:cs typeface="Tw Cen MT"/>
                <a:hlinkClick r:id="rId2"/>
              </a:rPr>
              <a:t>http://www.ecologi.st/post/2017-04-01-Langrivier/</a:t>
            </a:r>
            <a:r>
              <a:rPr lang="en-US" dirty="0">
                <a:latin typeface="Tw Cen MT"/>
                <a:cs typeface="Tw Cen M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877" y="1371628"/>
            <a:ext cx="6149483" cy="43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situation we find ourselves in</a:t>
            </a:r>
          </a:p>
        </p:txBody>
      </p:sp>
      <p:pic>
        <p:nvPicPr>
          <p:cNvPr id="4" name="Picture 3" descr="H8A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056784" cy="4612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5906713"/>
            <a:ext cx="504056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latin typeface="Tw Cen MT"/>
                <a:cs typeface="Tw Cen MT"/>
              </a:rPr>
              <a:t>Groundwater?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latin typeface="Tw Cen MT"/>
                <a:cs typeface="Tw Cen MT"/>
              </a:rPr>
              <a:t>(</a:t>
            </a:r>
            <a:r>
              <a:rPr lang="en-US" dirty="0" err="1" smtClean="0">
                <a:latin typeface="Tw Cen MT"/>
                <a:cs typeface="Tw Cen MT"/>
              </a:rPr>
              <a:t>CoCT</a:t>
            </a:r>
            <a:r>
              <a:rPr lang="en-US" dirty="0" smtClean="0">
                <a:latin typeface="Tw Cen MT"/>
                <a:cs typeface="Tw Cen MT"/>
              </a:rPr>
              <a:t> TMGA monitoring - Chris </a:t>
            </a:r>
            <a:r>
              <a:rPr lang="en-US" dirty="0" err="1" smtClean="0">
                <a:latin typeface="Tw Cen MT"/>
                <a:cs typeface="Tw Cen MT"/>
              </a:rPr>
              <a:t>Hartnady</a:t>
            </a:r>
            <a:r>
              <a:rPr lang="en-US" dirty="0" smtClean="0">
                <a:latin typeface="Tw Cen MT"/>
                <a:cs typeface="Tw Cen MT"/>
              </a:rPr>
              <a:t>, </a:t>
            </a:r>
            <a:r>
              <a:rPr lang="en-US" dirty="0" err="1" smtClean="0">
                <a:latin typeface="Tw Cen MT"/>
                <a:cs typeface="Tw Cen MT"/>
              </a:rPr>
              <a:t>Umvoto</a:t>
            </a:r>
            <a:r>
              <a:rPr lang="en-US" dirty="0" smtClean="0">
                <a:latin typeface="Tw Cen MT"/>
                <a:cs typeface="Tw Cen M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83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</a:t>
            </a:r>
            <a:r>
              <a:rPr lang="en-US" dirty="0" smtClean="0"/>
              <a:t>augmentation options </a:t>
            </a:r>
            <a:r>
              <a:rPr lang="en-US" dirty="0"/>
              <a:t>are being </a:t>
            </a:r>
            <a:r>
              <a:rPr lang="en-US" dirty="0" smtClean="0"/>
              <a:t>explored?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8100392" cy="3605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6022642"/>
            <a:ext cx="5040560" cy="567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latin typeface="Tw Cen MT"/>
                <a:cs typeface="Tw Cen MT"/>
                <a:hlinkClick r:id="rId3"/>
              </a:rPr>
              <a:t>https://www.groundup.org.za/article/what-future-cape-towns-water-supply</a:t>
            </a:r>
            <a:r>
              <a:rPr lang="en-US" sz="1200" dirty="0" smtClean="0">
                <a:latin typeface="Tw Cen MT"/>
                <a:cs typeface="Tw Cen MT"/>
                <a:hlinkClick r:id="rId3"/>
              </a:rPr>
              <a:t>/</a:t>
            </a:r>
            <a:endParaRPr lang="en-US" sz="1200" dirty="0" smtClean="0">
              <a:latin typeface="Tw Cen MT"/>
              <a:cs typeface="Tw Cen MT"/>
            </a:endParaRPr>
          </a:p>
          <a:p>
            <a:pPr algn="ctr">
              <a:lnSpc>
                <a:spcPct val="80000"/>
              </a:lnSpc>
            </a:pPr>
            <a:endParaRPr lang="en-US" sz="1200" dirty="0">
              <a:latin typeface="Tw Cen MT"/>
              <a:cs typeface="Tw Cen MT"/>
            </a:endParaRP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w Cen MT"/>
                <a:cs typeface="Tw Cen MT"/>
              </a:rPr>
              <a:t>From City of Cape Town New Water </a:t>
            </a:r>
            <a:r>
              <a:rPr lang="en-US" sz="1400" dirty="0" err="1" smtClean="0">
                <a:latin typeface="Tw Cen MT"/>
                <a:cs typeface="Tw Cen MT"/>
              </a:rPr>
              <a:t>Programme</a:t>
            </a:r>
            <a:r>
              <a:rPr lang="en-US" sz="1400" dirty="0" smtClean="0">
                <a:latin typeface="Tw Cen MT"/>
                <a:cs typeface="Tw Cen MT"/>
              </a:rPr>
              <a:t> Plan</a:t>
            </a:r>
          </a:p>
        </p:txBody>
      </p:sp>
    </p:spTree>
    <p:extLst>
      <p:ext uri="{BB962C8B-B14F-4D97-AF65-F5344CB8AC3E}">
        <p14:creationId xmlns:p14="http://schemas.microsoft.com/office/powerpoint/2010/main" val="179214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augmentation options are being </a:t>
            </a:r>
            <a:r>
              <a:rPr lang="en-US" dirty="0" smtClean="0"/>
              <a:t>explored?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8100392" cy="3605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888" y="2169731"/>
            <a:ext cx="5472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>
                <a:latin typeface="Tw Cen MT"/>
                <a:cs typeface="Tw Cen MT"/>
              </a:rPr>
              <a:t>- Existing dams, </a:t>
            </a:r>
            <a:r>
              <a:rPr lang="en-US" dirty="0" err="1" smtClean="0">
                <a:latin typeface="Tw Cen MT"/>
                <a:cs typeface="Tw Cen MT"/>
              </a:rPr>
              <a:t>etc</a:t>
            </a:r>
            <a:endParaRPr lang="en-US" dirty="0" smtClean="0">
              <a:latin typeface="Tw Cen MT"/>
              <a:cs typeface="Tw Cen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2601779"/>
            <a:ext cx="5472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>
                <a:latin typeface="Tw Cen MT"/>
                <a:cs typeface="Tw Cen MT"/>
              </a:rPr>
              <a:t>- Atlantis dunes, Cape Flats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3928" y="3789040"/>
            <a:ext cx="5472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>
                <a:latin typeface="Tw Cen MT"/>
                <a:cs typeface="Tw Cen MT"/>
              </a:rPr>
              <a:t>- Fractured rock aquifer (~mountains)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720" y="6022642"/>
            <a:ext cx="5040560" cy="567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latin typeface="Tw Cen MT"/>
                <a:cs typeface="Tw Cen MT"/>
                <a:hlinkClick r:id="rId3"/>
              </a:rPr>
              <a:t>https://www.groundup.org.za/article/what-future-cape-towns-water-supply</a:t>
            </a:r>
            <a:r>
              <a:rPr lang="en-US" sz="1200" dirty="0" smtClean="0">
                <a:latin typeface="Tw Cen MT"/>
                <a:cs typeface="Tw Cen MT"/>
                <a:hlinkClick r:id="rId3"/>
              </a:rPr>
              <a:t>/</a:t>
            </a:r>
            <a:endParaRPr lang="en-US" sz="1200" dirty="0" smtClean="0">
              <a:latin typeface="Tw Cen MT"/>
              <a:cs typeface="Tw Cen MT"/>
            </a:endParaRPr>
          </a:p>
          <a:p>
            <a:pPr algn="ctr">
              <a:lnSpc>
                <a:spcPct val="80000"/>
              </a:lnSpc>
            </a:pPr>
            <a:endParaRPr lang="en-US" sz="1200" dirty="0">
              <a:latin typeface="Tw Cen MT"/>
              <a:cs typeface="Tw Cen MT"/>
            </a:endParaRP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w Cen MT"/>
                <a:cs typeface="Tw Cen MT"/>
              </a:rPr>
              <a:t>From City of Cape Town New Water </a:t>
            </a:r>
            <a:r>
              <a:rPr lang="en-US" sz="1400" dirty="0" err="1" smtClean="0">
                <a:latin typeface="Tw Cen MT"/>
                <a:cs typeface="Tw Cen MT"/>
              </a:rPr>
              <a:t>Programme</a:t>
            </a:r>
            <a:r>
              <a:rPr lang="en-US" sz="1400" dirty="0" smtClean="0">
                <a:latin typeface="Tw Cen MT"/>
                <a:cs typeface="Tw Cen MT"/>
              </a:rPr>
              <a:t> Plan</a:t>
            </a:r>
          </a:p>
        </p:txBody>
      </p:sp>
    </p:spTree>
    <p:extLst>
      <p:ext uri="{BB962C8B-B14F-4D97-AF65-F5344CB8AC3E}">
        <p14:creationId xmlns:p14="http://schemas.microsoft.com/office/powerpoint/2010/main" val="77485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augmentation options are being </a:t>
            </a:r>
            <a:r>
              <a:rPr lang="en-US" dirty="0" smtClean="0"/>
              <a:t>explored?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44824"/>
            <a:ext cx="8100392" cy="36053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2636912"/>
            <a:ext cx="2808312" cy="288032"/>
          </a:xfrm>
          <a:prstGeom prst="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71600" y="3825584"/>
            <a:ext cx="2304256" cy="288032"/>
          </a:xfrm>
          <a:prstGeom prst="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75656" y="4634864"/>
            <a:ext cx="1800200" cy="288032"/>
          </a:xfrm>
          <a:prstGeom prst="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32040" y="4618003"/>
            <a:ext cx="5472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Tw Cen MT"/>
                <a:cs typeface="Tw Cen MT"/>
              </a:rPr>
              <a:t>~R11M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2040" y="3825915"/>
            <a:ext cx="5472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Tw Cen MT"/>
                <a:cs typeface="Tw Cen MT"/>
              </a:rPr>
              <a:t>~R720M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35696" y="3006088"/>
            <a:ext cx="1440160" cy="288032"/>
          </a:xfrm>
          <a:prstGeom prst="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32040" y="2996952"/>
            <a:ext cx="5472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Tw Cen MT"/>
                <a:cs typeface="Tw Cen MT"/>
              </a:rPr>
              <a:t>~R892M*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2040" y="2601779"/>
            <a:ext cx="547260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 smtClean="0">
                <a:latin typeface="Tw Cen MT"/>
                <a:cs typeface="Tw Cen MT"/>
              </a:rPr>
              <a:t>~R820M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2160" y="3393867"/>
            <a:ext cx="5472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 smtClean="0">
                <a:latin typeface="Tw Cen MT"/>
                <a:cs typeface="Tw Cen MT"/>
              </a:rPr>
              <a:t>~R1000M in 2020/21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51720" y="5958009"/>
            <a:ext cx="5040560" cy="567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latin typeface="Tw Cen MT"/>
                <a:cs typeface="Tw Cen MT"/>
                <a:hlinkClick r:id="rId4"/>
              </a:rPr>
              <a:t>https://www.groundup.org.za/article/what-future-cape-towns-water-supply</a:t>
            </a:r>
            <a:r>
              <a:rPr lang="en-US" sz="1200" dirty="0" smtClean="0">
                <a:latin typeface="Tw Cen MT"/>
                <a:cs typeface="Tw Cen MT"/>
                <a:hlinkClick r:id="rId4"/>
              </a:rPr>
              <a:t>/</a:t>
            </a:r>
            <a:endParaRPr lang="en-US" sz="1200" dirty="0" smtClean="0">
              <a:latin typeface="Tw Cen MT"/>
              <a:cs typeface="Tw Cen MT"/>
            </a:endParaRPr>
          </a:p>
          <a:p>
            <a:pPr algn="ctr">
              <a:lnSpc>
                <a:spcPct val="80000"/>
              </a:lnSpc>
            </a:pPr>
            <a:endParaRPr lang="en-US" sz="1200" dirty="0">
              <a:latin typeface="Tw Cen MT"/>
              <a:cs typeface="Tw Cen MT"/>
            </a:endParaRP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w Cen MT"/>
                <a:cs typeface="Tw Cen MT"/>
              </a:rPr>
              <a:t>From City of Cape Town New Water </a:t>
            </a:r>
            <a:r>
              <a:rPr lang="en-US" sz="1400" dirty="0" err="1" smtClean="0">
                <a:latin typeface="Tw Cen MT"/>
                <a:cs typeface="Tw Cen MT"/>
              </a:rPr>
              <a:t>Programme</a:t>
            </a:r>
            <a:r>
              <a:rPr lang="en-US" sz="1400" dirty="0" smtClean="0">
                <a:latin typeface="Tw Cen MT"/>
                <a:cs typeface="Tw Cen MT"/>
              </a:rPr>
              <a:t> Plan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6490" y="5373216"/>
            <a:ext cx="884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w Cen MT"/>
                <a:cs typeface="Tw Cen MT"/>
              </a:rPr>
              <a:t>Figures estimated from SDBIP</a:t>
            </a:r>
            <a:endParaRPr lang="en-US" sz="1400" dirty="0" smtClean="0">
              <a:latin typeface="Tw Cen MT"/>
              <a:cs typeface="Tw Cen MT"/>
              <a:hlinkClick r:id="rId5"/>
            </a:endParaRPr>
          </a:p>
          <a:p>
            <a:pPr algn="ctr"/>
            <a:r>
              <a:rPr lang="en-US" sz="1000" dirty="0" smtClean="0">
                <a:latin typeface="Tw Cen MT"/>
                <a:cs typeface="Tw Cen MT"/>
                <a:hlinkClick r:id="rId5"/>
              </a:rPr>
              <a:t>http</a:t>
            </a:r>
            <a:r>
              <a:rPr lang="en-US" sz="1000" dirty="0">
                <a:latin typeface="Tw Cen MT"/>
                <a:cs typeface="Tw Cen MT"/>
                <a:hlinkClick r:id="rId5"/>
              </a:rPr>
              <a:t>://resource.capetown.gov.za/documentcentre/Documents/City%20strategies,%20plans%20and%20frameworks/Corporate%20SDBIP%20Book%202018-2019.</a:t>
            </a:r>
            <a:r>
              <a:rPr lang="en-US" sz="1000" dirty="0" smtClean="0">
                <a:latin typeface="Tw Cen MT"/>
                <a:cs typeface="Tw Cen MT"/>
                <a:hlinkClick r:id="rId5"/>
              </a:rPr>
              <a:t>pdf</a:t>
            </a:r>
            <a:r>
              <a:rPr lang="en-US" sz="1000" dirty="0" smtClean="0">
                <a:latin typeface="Tw Cen MT"/>
                <a:cs typeface="Tw Cen MT"/>
              </a:rPr>
              <a:t> </a:t>
            </a:r>
            <a:endParaRPr lang="en-US" sz="1000" dirty="0">
              <a:latin typeface="Tw Cen MT"/>
              <a:cs typeface="Tw Cen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2160" y="2996952"/>
            <a:ext cx="5472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 smtClean="0">
                <a:latin typeface="Tw Cen MT"/>
                <a:cs typeface="Tw Cen MT"/>
              </a:rPr>
              <a:t>&gt;R1000M </a:t>
            </a:r>
            <a:r>
              <a:rPr lang="en-US" i="1" dirty="0" err="1" smtClean="0">
                <a:latin typeface="Tw Cen MT"/>
                <a:cs typeface="Tw Cen MT"/>
              </a:rPr>
              <a:t>ea</a:t>
            </a:r>
            <a:r>
              <a:rPr lang="en-US" i="1" dirty="0" smtClean="0">
                <a:latin typeface="Tw Cen MT"/>
                <a:cs typeface="Tw Cen MT"/>
              </a:rPr>
              <a:t> in 2019/20/21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75856" y="4221088"/>
            <a:ext cx="48245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Tw Cen MT"/>
                <a:cs typeface="Tw Cen MT"/>
              </a:rPr>
              <a:t>*???</a:t>
            </a:r>
          </a:p>
        </p:txBody>
      </p:sp>
    </p:spTree>
    <p:extLst>
      <p:ext uri="{BB962C8B-B14F-4D97-AF65-F5344CB8AC3E}">
        <p14:creationId xmlns:p14="http://schemas.microsoft.com/office/powerpoint/2010/main" val="418933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augmentation options are being </a:t>
            </a:r>
            <a:r>
              <a:rPr lang="en-US" dirty="0" smtClean="0"/>
              <a:t>explored?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44824"/>
            <a:ext cx="8100392" cy="36053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2636912"/>
            <a:ext cx="2808312" cy="288032"/>
          </a:xfrm>
          <a:prstGeom prst="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71600" y="3825584"/>
            <a:ext cx="2304256" cy="288032"/>
          </a:xfrm>
          <a:prstGeom prst="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75656" y="4634864"/>
            <a:ext cx="1800200" cy="288032"/>
          </a:xfrm>
          <a:prstGeom prst="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32040" y="4618003"/>
            <a:ext cx="5472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Tw Cen MT"/>
                <a:cs typeface="Tw Cen MT"/>
              </a:rPr>
              <a:t>~R11M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2040" y="3825915"/>
            <a:ext cx="5472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Tw Cen MT"/>
                <a:cs typeface="Tw Cen MT"/>
              </a:rPr>
              <a:t>~R720M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35696" y="3006088"/>
            <a:ext cx="1440160" cy="288032"/>
          </a:xfrm>
          <a:prstGeom prst="rect">
            <a:avLst/>
          </a:prstGeom>
          <a:noFill/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32040" y="2996952"/>
            <a:ext cx="5472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Tw Cen MT"/>
                <a:cs typeface="Tw Cen MT"/>
              </a:rPr>
              <a:t>~R892M*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2040" y="2601779"/>
            <a:ext cx="547260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 smtClean="0">
                <a:latin typeface="Tw Cen MT"/>
                <a:cs typeface="Tw Cen MT"/>
              </a:rPr>
              <a:t>~R820M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2160" y="3393867"/>
            <a:ext cx="5472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 smtClean="0">
                <a:latin typeface="Tw Cen MT"/>
                <a:cs typeface="Tw Cen MT"/>
              </a:rPr>
              <a:t>~R1000M in 2020/21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51720" y="5958009"/>
            <a:ext cx="5040560" cy="567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>
                <a:latin typeface="Tw Cen MT"/>
                <a:cs typeface="Tw Cen MT"/>
                <a:hlinkClick r:id="rId4"/>
              </a:rPr>
              <a:t>https://www.groundup.org.za/article/what-future-cape-towns-water-supply</a:t>
            </a:r>
            <a:r>
              <a:rPr lang="en-US" sz="1200" dirty="0" smtClean="0">
                <a:latin typeface="Tw Cen MT"/>
                <a:cs typeface="Tw Cen MT"/>
                <a:hlinkClick r:id="rId4"/>
              </a:rPr>
              <a:t>/</a:t>
            </a:r>
            <a:endParaRPr lang="en-US" sz="1200" dirty="0" smtClean="0">
              <a:latin typeface="Tw Cen MT"/>
              <a:cs typeface="Tw Cen MT"/>
            </a:endParaRPr>
          </a:p>
          <a:p>
            <a:pPr algn="ctr">
              <a:lnSpc>
                <a:spcPct val="80000"/>
              </a:lnSpc>
            </a:pPr>
            <a:endParaRPr lang="en-US" sz="1200" dirty="0">
              <a:latin typeface="Tw Cen MT"/>
              <a:cs typeface="Tw Cen MT"/>
            </a:endParaRP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w Cen MT"/>
                <a:cs typeface="Tw Cen MT"/>
              </a:rPr>
              <a:t>From City of Cape Town New Water </a:t>
            </a:r>
            <a:r>
              <a:rPr lang="en-US" sz="1400" dirty="0" err="1" smtClean="0">
                <a:latin typeface="Tw Cen MT"/>
                <a:cs typeface="Tw Cen MT"/>
              </a:rPr>
              <a:t>Programme</a:t>
            </a:r>
            <a:r>
              <a:rPr lang="en-US" sz="1400" dirty="0" smtClean="0">
                <a:latin typeface="Tw Cen MT"/>
                <a:cs typeface="Tw Cen MT"/>
              </a:rPr>
              <a:t> Plan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6490" y="5373216"/>
            <a:ext cx="884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w Cen MT"/>
                <a:cs typeface="Tw Cen MT"/>
              </a:rPr>
              <a:t>Figures estimated from SDBIP</a:t>
            </a:r>
            <a:endParaRPr lang="en-US" sz="1400" dirty="0" smtClean="0">
              <a:latin typeface="Tw Cen MT"/>
              <a:cs typeface="Tw Cen MT"/>
              <a:hlinkClick r:id="rId5"/>
            </a:endParaRPr>
          </a:p>
          <a:p>
            <a:pPr algn="ctr"/>
            <a:r>
              <a:rPr lang="en-US" sz="1000" dirty="0" smtClean="0">
                <a:latin typeface="Tw Cen MT"/>
                <a:cs typeface="Tw Cen MT"/>
                <a:hlinkClick r:id="rId5"/>
              </a:rPr>
              <a:t>http</a:t>
            </a:r>
            <a:r>
              <a:rPr lang="en-US" sz="1000" dirty="0">
                <a:latin typeface="Tw Cen MT"/>
                <a:cs typeface="Tw Cen MT"/>
                <a:hlinkClick r:id="rId5"/>
              </a:rPr>
              <a:t>://resource.capetown.gov.za/documentcentre/Documents/City%20strategies,%20plans%20and%20frameworks/Corporate%20SDBIP%20Book%202018-2019.</a:t>
            </a:r>
            <a:r>
              <a:rPr lang="en-US" sz="1000" dirty="0" smtClean="0">
                <a:latin typeface="Tw Cen MT"/>
                <a:cs typeface="Tw Cen MT"/>
                <a:hlinkClick r:id="rId5"/>
              </a:rPr>
              <a:t>pdf</a:t>
            </a:r>
            <a:r>
              <a:rPr lang="en-US" sz="1000" dirty="0" smtClean="0">
                <a:latin typeface="Tw Cen MT"/>
                <a:cs typeface="Tw Cen MT"/>
              </a:rPr>
              <a:t> </a:t>
            </a:r>
            <a:endParaRPr lang="en-US" sz="1000" dirty="0">
              <a:latin typeface="Tw Cen MT"/>
              <a:cs typeface="Tw Cen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2160" y="2996952"/>
            <a:ext cx="5472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 smtClean="0">
                <a:latin typeface="Tw Cen MT"/>
                <a:cs typeface="Tw Cen MT"/>
              </a:rPr>
              <a:t>&gt;R1000M </a:t>
            </a:r>
            <a:r>
              <a:rPr lang="en-US" i="1" dirty="0" err="1" smtClean="0">
                <a:latin typeface="Tw Cen MT"/>
                <a:cs typeface="Tw Cen MT"/>
              </a:rPr>
              <a:t>ea</a:t>
            </a:r>
            <a:r>
              <a:rPr lang="en-US" i="1" dirty="0" smtClean="0">
                <a:latin typeface="Tw Cen MT"/>
                <a:cs typeface="Tw Cen MT"/>
              </a:rPr>
              <a:t> in 2019/20/21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75856" y="4221088"/>
            <a:ext cx="48245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Tw Cen MT"/>
                <a:cs typeface="Tw Cen MT"/>
              </a:rPr>
              <a:t>*???</a:t>
            </a:r>
          </a:p>
        </p:txBody>
      </p:sp>
      <p:sp>
        <p:nvSpPr>
          <p:cNvPr id="21" name="Left Arrow 20"/>
          <p:cNvSpPr/>
          <p:nvPr/>
        </p:nvSpPr>
        <p:spPr>
          <a:xfrm>
            <a:off x="3347864" y="2636912"/>
            <a:ext cx="288032" cy="288032"/>
          </a:xfrm>
          <a:prstGeom prst="leftArrow">
            <a:avLst/>
          </a:prstGeom>
          <a:solidFill>
            <a:schemeClr val="bg1"/>
          </a:soli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>
            <a:off x="3347864" y="3807312"/>
            <a:ext cx="288032" cy="288032"/>
          </a:xfrm>
          <a:prstGeom prst="leftArrow">
            <a:avLst/>
          </a:prstGeom>
          <a:solidFill>
            <a:schemeClr val="bg1"/>
          </a:soli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1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quick aside on units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w Cen MT"/>
                <a:cs typeface="Tw Cen MT"/>
              </a:rPr>
              <a:t>1m</a:t>
            </a:r>
            <a:r>
              <a:rPr lang="en-US" baseline="30000" dirty="0" smtClean="0">
                <a:latin typeface="Tw Cen MT"/>
                <a:cs typeface="Tw Cen MT"/>
              </a:rPr>
              <a:t>3</a:t>
            </a:r>
            <a:r>
              <a:rPr lang="en-US" dirty="0" smtClean="0">
                <a:latin typeface="Tw Cen MT"/>
                <a:cs typeface="Tw Cen MT"/>
              </a:rPr>
              <a:t> = 1000L = 1ML (</a:t>
            </a:r>
            <a:r>
              <a:rPr lang="en-US" dirty="0" err="1" smtClean="0">
                <a:latin typeface="Tw Cen MT"/>
                <a:cs typeface="Tw Cen MT"/>
              </a:rPr>
              <a:t>megalitre</a:t>
            </a:r>
            <a:r>
              <a:rPr lang="en-US" dirty="0" smtClean="0">
                <a:latin typeface="Tw Cen MT"/>
                <a:cs typeface="Tw Cen MT"/>
              </a:rPr>
              <a:t>)</a:t>
            </a:r>
          </a:p>
          <a:p>
            <a:endParaRPr lang="en-US" dirty="0" smtClean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1Mm</a:t>
            </a:r>
            <a:r>
              <a:rPr lang="en-US" baseline="30000" dirty="0" smtClean="0">
                <a:latin typeface="Tw Cen MT"/>
                <a:cs typeface="Tw Cen MT"/>
              </a:rPr>
              <a:t>3</a:t>
            </a:r>
            <a:r>
              <a:rPr lang="en-US" dirty="0" smtClean="0">
                <a:latin typeface="Tw Cen MT"/>
                <a:cs typeface="Tw Cen MT"/>
              </a:rPr>
              <a:t> = 1000m</a:t>
            </a:r>
            <a:r>
              <a:rPr lang="en-US" baseline="30000" dirty="0" smtClean="0">
                <a:latin typeface="Tw Cen MT"/>
                <a:cs typeface="Tw Cen MT"/>
              </a:rPr>
              <a:t>3</a:t>
            </a:r>
          </a:p>
          <a:p>
            <a:endParaRPr lang="en-US" baseline="30000" dirty="0" smtClean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1Mm</a:t>
            </a:r>
            <a:r>
              <a:rPr lang="en-US" baseline="30000" dirty="0" smtClean="0">
                <a:latin typeface="Tw Cen MT"/>
                <a:cs typeface="Tw Cen MT"/>
              </a:rPr>
              <a:t>3</a:t>
            </a:r>
            <a:r>
              <a:rPr lang="en-US" dirty="0" smtClean="0">
                <a:latin typeface="Tw Cen MT"/>
                <a:cs typeface="Tw Cen MT"/>
              </a:rPr>
              <a:t>/year = 2.74 MLD (</a:t>
            </a:r>
            <a:r>
              <a:rPr lang="en-US" dirty="0" err="1" smtClean="0">
                <a:latin typeface="Tw Cen MT"/>
                <a:cs typeface="Tw Cen MT"/>
              </a:rPr>
              <a:t>megalitre</a:t>
            </a:r>
            <a:r>
              <a:rPr lang="en-US" dirty="0" smtClean="0">
                <a:latin typeface="Tw Cen MT"/>
                <a:cs typeface="Tw Cen MT"/>
              </a:rPr>
              <a:t>/day)</a:t>
            </a:r>
          </a:p>
          <a:p>
            <a:pPr marL="0" indent="0">
              <a:buNone/>
            </a:pPr>
            <a:r>
              <a:rPr lang="en-US" dirty="0" smtClean="0">
                <a:latin typeface="Tw Cen MT"/>
                <a:cs typeface="Tw Cen MT"/>
              </a:rPr>
              <a:t>	[because you multiply by 1000/365]</a:t>
            </a:r>
            <a:endParaRPr lang="en-US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9202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Wastewater re-use/reclamation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490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w Cen MT"/>
                <a:cs typeface="Tw Cen MT"/>
              </a:rPr>
              <a:t>The City could re-use ~340 MLD in an average year (888 </a:t>
            </a:r>
            <a:r>
              <a:rPr lang="en-US" dirty="0" smtClean="0">
                <a:latin typeface="Tw Cen MT"/>
                <a:cs typeface="Tw Cen MT"/>
              </a:rPr>
              <a:t>MLD*) </a:t>
            </a:r>
            <a:r>
              <a:rPr lang="en-US" dirty="0" smtClean="0">
                <a:latin typeface="Tw Cen MT"/>
                <a:cs typeface="Tw Cen MT"/>
              </a:rPr>
              <a:t>- i.e.~40% of used</a:t>
            </a:r>
          </a:p>
          <a:p>
            <a:pPr lvl="1"/>
            <a:r>
              <a:rPr lang="en-US" dirty="0" smtClean="0">
                <a:latin typeface="Tw Cen MT"/>
                <a:cs typeface="Tw Cen MT"/>
              </a:rPr>
              <a:t>204 MLD potable</a:t>
            </a:r>
          </a:p>
          <a:p>
            <a:pPr lvl="1"/>
            <a:r>
              <a:rPr lang="en-US" dirty="0" smtClean="0">
                <a:latin typeface="Tw Cen MT"/>
                <a:cs typeface="Tw Cen MT"/>
              </a:rPr>
              <a:t>178 MLD non-potable</a:t>
            </a:r>
          </a:p>
          <a:p>
            <a:pPr lvl="2"/>
            <a:r>
              <a:rPr lang="en-US" dirty="0" smtClean="0">
                <a:latin typeface="Tw Cen MT"/>
                <a:cs typeface="Tw Cen MT"/>
              </a:rPr>
              <a:t>*City’s </a:t>
            </a:r>
            <a:r>
              <a:rPr lang="en-US" dirty="0" smtClean="0">
                <a:latin typeface="Tw Cen MT"/>
                <a:cs typeface="Tw Cen MT"/>
              </a:rPr>
              <a:t>current Level 6B restriction is 450 MLD</a:t>
            </a:r>
            <a:endParaRPr lang="en-US" dirty="0">
              <a:latin typeface="Tw Cen MT"/>
              <a:cs typeface="Tw Cen MT"/>
            </a:endParaRPr>
          </a:p>
          <a:p>
            <a:endParaRPr lang="en-US" dirty="0" smtClean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Cheapest option (after sand aquifers?)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Commonly done throughout the world!</a:t>
            </a:r>
            <a:endParaRPr lang="en-US" dirty="0">
              <a:latin typeface="Tw Cen MT"/>
              <a:cs typeface="Tw Cen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5877272"/>
            <a:ext cx="51663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w Cen MT"/>
                <a:cs typeface="Tw Cen MT"/>
              </a:rPr>
              <a:t>Western Cape Reconcilliation Strategy</a:t>
            </a:r>
            <a:endParaRPr lang="en-US" dirty="0" smtClean="0">
              <a:latin typeface="Tw Cen MT"/>
              <a:cs typeface="Tw Cen MT"/>
              <a:hlinkClick r:id="rId2"/>
            </a:endParaRPr>
          </a:p>
          <a:p>
            <a:pPr algn="ctr"/>
            <a:r>
              <a:rPr lang="en-US" sz="1400" dirty="0">
                <a:latin typeface="Tw Cen MT"/>
                <a:cs typeface="Tw Cen MT"/>
                <a:hlinkClick r:id="rId3"/>
              </a:rPr>
              <a:t>http://www.dwa.gov.za/Projects/RS_WC_WSS/Docs/Overview-Water%20Re-use%</a:t>
            </a:r>
            <a:r>
              <a:rPr lang="en-US" sz="1400" dirty="0" smtClean="0">
                <a:latin typeface="Tw Cen MT"/>
                <a:cs typeface="Tw Cen MT"/>
                <a:hlinkClick r:id="rId3"/>
              </a:rPr>
              <a:t>20Potential.pdf</a:t>
            </a:r>
            <a:r>
              <a:rPr lang="en-US" sz="1400" dirty="0" smtClean="0">
                <a:latin typeface="Tw Cen MT"/>
                <a:cs typeface="Tw Cen MT"/>
              </a:rPr>
              <a:t> </a:t>
            </a:r>
            <a:endParaRPr lang="en-US" sz="14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14572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w Cen MT"/>
                <a:cs typeface="Tw Cen MT"/>
              </a:rPr>
              <a:t>“Ground water is faster to implement, compared to permanent desalination (at scale) and is also much cheaper. Ground water has a lower environment impact compared to the alternatives. Importantly, groundwater can be managed as a form of water storage through recharge and without evaporation losses</a:t>
            </a:r>
            <a:r>
              <a:rPr lang="en-US" dirty="0" smtClean="0">
                <a:latin typeface="Tw Cen MT"/>
                <a:cs typeface="Tw Cen MT"/>
              </a:rPr>
              <a:t>.”</a:t>
            </a:r>
          </a:p>
          <a:p>
            <a:pPr marL="0" indent="0">
              <a:buNone/>
            </a:pPr>
            <a:r>
              <a:rPr lang="en-US" dirty="0" smtClean="0">
                <a:latin typeface="Tw Cen MT"/>
                <a:cs typeface="Tw Cen MT"/>
              </a:rPr>
              <a:t>- Water Outlook 2018 Report, City of CT</a:t>
            </a:r>
            <a:endParaRPr lang="en-US" dirty="0">
              <a:latin typeface="Tw Cen MT"/>
              <a:cs typeface="Tw Cen M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w Cen MT"/>
                <a:ea typeface="+mj-ea"/>
                <a:cs typeface="+mj-cs"/>
              </a:defRPr>
            </a:lvl1pPr>
          </a:lstStyle>
          <a:p>
            <a:r>
              <a:rPr lang="en-US" dirty="0" smtClean="0"/>
              <a:t>Ground water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5877272"/>
            <a:ext cx="5166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w Cen MT"/>
                <a:cs typeface="Tw Cen MT"/>
                <a:hlinkClick r:id="rId2"/>
              </a:rPr>
              <a:t>http://resource.capetown.gov.za/documentcentre/Documents/City%20research%20reports%20and%20review/Water%20Outlook%202018%20-%</a:t>
            </a:r>
            <a:r>
              <a:rPr lang="en-US" sz="1400" dirty="0" smtClean="0">
                <a:latin typeface="Tw Cen MT"/>
                <a:cs typeface="Tw Cen MT"/>
                <a:hlinkClick r:id="rId2"/>
              </a:rPr>
              <a:t>20Summary.pdf</a:t>
            </a:r>
            <a:r>
              <a:rPr lang="en-US" sz="1400" dirty="0" smtClean="0">
                <a:latin typeface="Tw Cen MT"/>
                <a:cs typeface="Tw Cen MT"/>
              </a:rPr>
              <a:t> </a:t>
            </a:r>
            <a:endParaRPr lang="en-US" sz="14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1634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485" y="1844824"/>
            <a:ext cx="4470420" cy="38999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97315" y="302223"/>
            <a:ext cx="4988341" cy="175062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/>
              <a:cs typeface="Tw Cen MT"/>
            </a:endParaRPr>
          </a:p>
        </p:txBody>
      </p:sp>
      <p:pic>
        <p:nvPicPr>
          <p:cNvPr id="4" name="Picture 3" descr="SAEON-NRF LOGO m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350" y="338000"/>
            <a:ext cx="4337927" cy="16987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276872"/>
            <a:ext cx="41863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w Cen MT"/>
                <a:cs typeface="Tw Cen MT"/>
              </a:rPr>
              <a:t>South African agency performing long</a:t>
            </a:r>
            <a:r>
              <a:rPr lang="en-US" sz="2800" dirty="0">
                <a:latin typeface="Tw Cen MT"/>
                <a:cs typeface="Tw Cen MT"/>
              </a:rPr>
              <a:t>-term </a:t>
            </a:r>
            <a:r>
              <a:rPr lang="en-US" sz="2800" dirty="0" smtClean="0">
                <a:latin typeface="Tw Cen MT"/>
                <a:cs typeface="Tw Cen MT"/>
              </a:rPr>
              <a:t>(social-)ecological research (LTER &amp; LTSER) and maintaining environmental research infrastructures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Tw Cen MT"/>
                <a:cs typeface="Tw Cen MT"/>
                <a:hlinkClick r:id="rId4"/>
              </a:rPr>
              <a:t>www.saeon.ac.za</a:t>
            </a:r>
            <a:endParaRPr lang="en-US" sz="2800" b="1" dirty="0" smtClean="0">
              <a:solidFill>
                <a:srgbClr val="000000"/>
              </a:solidFill>
              <a:latin typeface="Tw Cen MT"/>
              <a:cs typeface="Tw Cen MT"/>
            </a:endParaRPr>
          </a:p>
          <a:p>
            <a:endParaRPr lang="en-US" sz="2800" b="1" dirty="0">
              <a:solidFill>
                <a:srgbClr val="000000"/>
              </a:solidFill>
              <a:latin typeface="Tw Cen MT"/>
              <a:cs typeface="Tw Cen MT"/>
            </a:endParaRPr>
          </a:p>
          <a:p>
            <a:endParaRPr lang="en-US" sz="2800" b="1" dirty="0">
              <a:solidFill>
                <a:srgbClr val="000000"/>
              </a:solidFill>
              <a:latin typeface="Tw Cen MT"/>
              <a:cs typeface="Tw Cen MT"/>
            </a:endParaRPr>
          </a:p>
          <a:p>
            <a:endParaRPr lang="en-US" sz="2800" dirty="0" smtClean="0">
              <a:latin typeface="Tw Cen MT"/>
              <a:cs typeface="Tw Cen MT"/>
            </a:endParaRPr>
          </a:p>
        </p:txBody>
      </p:sp>
      <p:pic>
        <p:nvPicPr>
          <p:cNvPr id="7" name="Picture 6" descr="ILTER_logo_color_tex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949280"/>
            <a:ext cx="1872208" cy="8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Cape Flats Sand Aquifer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12776"/>
            <a:ext cx="6312796" cy="4469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720" y="5852087"/>
            <a:ext cx="504056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latin typeface="Tw Cen MT"/>
                <a:cs typeface="Tw Cen MT"/>
              </a:rPr>
              <a:t>Hay et al 2015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w Cen MT"/>
                <a:cs typeface="Tw Cen MT"/>
                <a:hlinkClick r:id="rId3"/>
              </a:rPr>
              <a:t>https</a:t>
            </a:r>
            <a:r>
              <a:rPr lang="en-US" sz="1400" dirty="0">
                <a:latin typeface="Tw Cen MT"/>
                <a:cs typeface="Tw Cen MT"/>
                <a:hlinkClick r:id="rId3"/>
              </a:rPr>
              <a:t>://www.imesa.org.za/wp-content/uploads/2015/11/Paper-16-Cape-flats-aquifer-and-false-bay-Opportunities-to-change-Rowena-</a:t>
            </a:r>
            <a:r>
              <a:rPr lang="en-US" sz="1400" dirty="0" smtClean="0">
                <a:latin typeface="Tw Cen MT"/>
                <a:cs typeface="Tw Cen MT"/>
                <a:hlinkClick r:id="rId3"/>
              </a:rPr>
              <a:t>Hay.pdf</a:t>
            </a:r>
            <a:r>
              <a:rPr lang="en-US" sz="1400" dirty="0" smtClean="0">
                <a:latin typeface="Tw Cen MT"/>
                <a:cs typeface="Tw Cen M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591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80728"/>
            <a:ext cx="7084384" cy="48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5852087"/>
            <a:ext cx="504056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latin typeface="Tw Cen MT"/>
                <a:cs typeface="Tw Cen MT"/>
              </a:rPr>
              <a:t>Hay et al 2015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w Cen MT"/>
                <a:cs typeface="Tw Cen MT"/>
                <a:hlinkClick r:id="rId3"/>
              </a:rPr>
              <a:t>https</a:t>
            </a:r>
            <a:r>
              <a:rPr lang="en-US" sz="1400" dirty="0">
                <a:latin typeface="Tw Cen MT"/>
                <a:cs typeface="Tw Cen MT"/>
                <a:hlinkClick r:id="rId3"/>
              </a:rPr>
              <a:t>://www.imesa.org.za/wp-content/uploads/2015/11/Paper-16-Cape-flats-aquifer-and-false-bay-Opportunities-to-change-Rowena-</a:t>
            </a:r>
            <a:r>
              <a:rPr lang="en-US" sz="1400" dirty="0" smtClean="0">
                <a:latin typeface="Tw Cen MT"/>
                <a:cs typeface="Tw Cen MT"/>
                <a:hlinkClick r:id="rId3"/>
              </a:rPr>
              <a:t>Hay.pdf</a:t>
            </a:r>
            <a:r>
              <a:rPr lang="en-US" sz="1400" dirty="0" smtClean="0">
                <a:latin typeface="Tw Cen MT"/>
                <a:cs typeface="Tw Cen MT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9712" y="548680"/>
            <a:ext cx="504056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latin typeface="Tw Cen MT"/>
                <a:cs typeface="Tw Cen MT"/>
              </a:rPr>
              <a:t>1880-1900</a:t>
            </a:r>
            <a:endParaRPr lang="en-US" sz="1400" dirty="0" smtClean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89420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80728"/>
            <a:ext cx="7443077" cy="486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720" y="5852087"/>
            <a:ext cx="504056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latin typeface="Tw Cen MT"/>
                <a:cs typeface="Tw Cen MT"/>
              </a:rPr>
              <a:t>Hay et al 2015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w Cen MT"/>
                <a:cs typeface="Tw Cen MT"/>
                <a:hlinkClick r:id="rId3"/>
              </a:rPr>
              <a:t>https</a:t>
            </a:r>
            <a:r>
              <a:rPr lang="en-US" sz="1400" dirty="0">
                <a:latin typeface="Tw Cen MT"/>
                <a:cs typeface="Tw Cen MT"/>
                <a:hlinkClick r:id="rId3"/>
              </a:rPr>
              <a:t>://www.imesa.org.za/wp-content/uploads/2015/11/Paper-16-Cape-flats-aquifer-and-false-bay-Opportunities-to-change-Rowena-</a:t>
            </a:r>
            <a:r>
              <a:rPr lang="en-US" sz="1400" dirty="0" smtClean="0">
                <a:latin typeface="Tw Cen MT"/>
                <a:cs typeface="Tw Cen MT"/>
                <a:hlinkClick r:id="rId3"/>
              </a:rPr>
              <a:t>Hay.pdf</a:t>
            </a:r>
            <a:r>
              <a:rPr lang="en-US" sz="1400" dirty="0" smtClean="0">
                <a:latin typeface="Tw Cen MT"/>
                <a:cs typeface="Tw Cen MT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9712" y="548680"/>
            <a:ext cx="504056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latin typeface="Tw Cen MT"/>
                <a:cs typeface="Tw Cen MT"/>
              </a:rPr>
              <a:t>2015</a:t>
            </a:r>
            <a:endParaRPr lang="en-US" sz="1400" dirty="0" smtClean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89420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064" y="980728"/>
            <a:ext cx="6459296" cy="48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5852087"/>
            <a:ext cx="504056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latin typeface="Tw Cen MT"/>
                <a:cs typeface="Tw Cen MT"/>
              </a:rPr>
              <a:t>Hay et al 2015</a:t>
            </a:r>
          </a:p>
          <a:p>
            <a:pPr algn="ctr">
              <a:lnSpc>
                <a:spcPct val="80000"/>
              </a:lnSpc>
            </a:pPr>
            <a:r>
              <a:rPr lang="en-US" sz="1400" dirty="0" smtClean="0">
                <a:latin typeface="Tw Cen MT"/>
                <a:cs typeface="Tw Cen MT"/>
                <a:hlinkClick r:id="rId3"/>
              </a:rPr>
              <a:t>https</a:t>
            </a:r>
            <a:r>
              <a:rPr lang="en-US" sz="1400" dirty="0">
                <a:latin typeface="Tw Cen MT"/>
                <a:cs typeface="Tw Cen MT"/>
                <a:hlinkClick r:id="rId3"/>
              </a:rPr>
              <a:t>://www.imesa.org.za/wp-content/uploads/2015/11/Paper-16-Cape-flats-aquifer-and-false-bay-Opportunities-to-change-Rowena-</a:t>
            </a:r>
            <a:r>
              <a:rPr lang="en-US" sz="1400" dirty="0" smtClean="0">
                <a:latin typeface="Tw Cen MT"/>
                <a:cs typeface="Tw Cen MT"/>
                <a:hlinkClick r:id="rId3"/>
              </a:rPr>
              <a:t>Hay.pdf</a:t>
            </a:r>
            <a:r>
              <a:rPr lang="en-US" sz="1400" dirty="0" smtClean="0">
                <a:latin typeface="Tw Cen MT"/>
                <a:cs typeface="Tw Cen M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47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692696"/>
            <a:ext cx="4660798" cy="5085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5902996"/>
            <a:ext cx="5040560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>
                <a:latin typeface="Tw Cen MT"/>
                <a:cs typeface="Tw Cen MT"/>
                <a:hlinkClick r:id="rId4"/>
              </a:rPr>
              <a:t>https://www.news24.com/Video/SouthAfrica/News/tmg-aquifer-drilling-too-risky-ecologists-warn-</a:t>
            </a:r>
            <a:r>
              <a:rPr lang="en-US" dirty="0" smtClean="0">
                <a:latin typeface="Tw Cen MT"/>
                <a:cs typeface="Tw Cen MT"/>
                <a:hlinkClick r:id="rId4"/>
              </a:rPr>
              <a:t>20180220</a:t>
            </a:r>
            <a:r>
              <a:rPr lang="en-US" dirty="0" smtClean="0">
                <a:latin typeface="Tw Cen MT"/>
                <a:cs typeface="Tw Cen M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486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877272"/>
            <a:ext cx="51663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w Cen MT"/>
                <a:cs typeface="Tw Cen MT"/>
              </a:rPr>
              <a:t>Western Cape Reconcilliation Strategy</a:t>
            </a:r>
            <a:endParaRPr lang="en-US" dirty="0" smtClean="0">
              <a:latin typeface="Tw Cen MT"/>
              <a:cs typeface="Tw Cen MT"/>
              <a:hlinkClick r:id="rId2"/>
            </a:endParaRPr>
          </a:p>
          <a:p>
            <a:pPr algn="ctr"/>
            <a:r>
              <a:rPr lang="en-US" sz="1400" dirty="0" smtClean="0">
                <a:latin typeface="Tw Cen MT"/>
                <a:cs typeface="Tw Cen MT"/>
                <a:hlinkClick r:id="rId2"/>
              </a:rPr>
              <a:t>http</a:t>
            </a:r>
            <a:r>
              <a:rPr lang="en-US" sz="1400" dirty="0">
                <a:latin typeface="Tw Cen MT"/>
                <a:cs typeface="Tw Cen MT"/>
                <a:hlinkClick r:id="rId2"/>
              </a:rPr>
              <a:t>://www.dwaf.gov.za/documents/other/wma/19/</a:t>
            </a:r>
            <a:r>
              <a:rPr lang="en-US" sz="1400" dirty="0" smtClean="0">
                <a:latin typeface="Tw Cen MT"/>
                <a:cs typeface="Tw Cen MT"/>
                <a:hlinkClick r:id="rId2"/>
              </a:rPr>
              <a:t>wcwssscenariojun07anbsecf.pdf</a:t>
            </a:r>
            <a:r>
              <a:rPr lang="en-US" sz="1400" dirty="0" smtClean="0">
                <a:latin typeface="Tw Cen MT"/>
                <a:cs typeface="Tw Cen MT"/>
              </a:rPr>
              <a:t> </a:t>
            </a:r>
            <a:endParaRPr lang="en-US" sz="1400" dirty="0">
              <a:latin typeface="Tw Cen MT"/>
              <a:cs typeface="Tw Cen M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w Cen MT"/>
                <a:ea typeface="+mj-ea"/>
                <a:cs typeface="+mj-cs"/>
              </a:defRPr>
            </a:lvl1pPr>
          </a:lstStyle>
          <a:p>
            <a:r>
              <a:rPr lang="en-US" dirty="0" smtClean="0"/>
              <a:t>Cape Flats Sand aquifer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84784"/>
            <a:ext cx="8314673" cy="397924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403648" y="2564904"/>
            <a:ext cx="46085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7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877272"/>
            <a:ext cx="51663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w Cen MT"/>
                <a:cs typeface="Tw Cen MT"/>
              </a:rPr>
              <a:t>Western Cape Reconcilliation Strategy</a:t>
            </a:r>
            <a:endParaRPr lang="en-US" dirty="0" smtClean="0">
              <a:latin typeface="Tw Cen MT"/>
              <a:cs typeface="Tw Cen MT"/>
              <a:hlinkClick r:id="rId2"/>
            </a:endParaRPr>
          </a:p>
          <a:p>
            <a:pPr algn="ctr"/>
            <a:r>
              <a:rPr lang="en-US" sz="1400" dirty="0" smtClean="0">
                <a:latin typeface="Tw Cen MT"/>
                <a:cs typeface="Tw Cen MT"/>
                <a:hlinkClick r:id="rId2"/>
              </a:rPr>
              <a:t>http</a:t>
            </a:r>
            <a:r>
              <a:rPr lang="en-US" sz="1400" dirty="0">
                <a:latin typeface="Tw Cen MT"/>
                <a:cs typeface="Tw Cen MT"/>
                <a:hlinkClick r:id="rId2"/>
              </a:rPr>
              <a:t>://www.dwaf.gov.za/documents/other/wma/19/</a:t>
            </a:r>
            <a:r>
              <a:rPr lang="en-US" sz="1400" dirty="0" smtClean="0">
                <a:latin typeface="Tw Cen MT"/>
                <a:cs typeface="Tw Cen MT"/>
                <a:hlinkClick r:id="rId2"/>
              </a:rPr>
              <a:t>wcwssscenariojun07anbsecf.pdf</a:t>
            </a:r>
            <a:r>
              <a:rPr lang="en-US" sz="1400" dirty="0" smtClean="0">
                <a:latin typeface="Tw Cen MT"/>
                <a:cs typeface="Tw Cen MT"/>
              </a:rPr>
              <a:t> </a:t>
            </a:r>
            <a:endParaRPr lang="en-US" sz="1400" dirty="0">
              <a:latin typeface="Tw Cen MT"/>
              <a:cs typeface="Tw Cen M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w Cen MT"/>
                <a:ea typeface="+mj-ea"/>
                <a:cs typeface="+mj-cs"/>
              </a:defRPr>
            </a:lvl1pPr>
          </a:lstStyle>
          <a:p>
            <a:r>
              <a:rPr lang="en-US" dirty="0" smtClean="0"/>
              <a:t>Cape Flats Sand aquifer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770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w Cen MT"/>
                <a:cs typeface="Tw Cen MT"/>
              </a:rPr>
              <a:t>Other strengths</a:t>
            </a:r>
          </a:p>
          <a:p>
            <a:pPr lvl="1"/>
            <a:r>
              <a:rPr lang="en-US" dirty="0" smtClean="0">
                <a:latin typeface="Tw Cen MT"/>
                <a:cs typeface="Tw Cen MT"/>
              </a:rPr>
              <a:t>Potential to reduce “unnatural flooding” of settlements and ecosystems because of importing and redirection of water</a:t>
            </a:r>
          </a:p>
          <a:p>
            <a:pPr lvl="1"/>
            <a:r>
              <a:rPr lang="en-US" dirty="0" smtClean="0">
                <a:latin typeface="Tw Cen MT"/>
                <a:cs typeface="Tw Cen MT"/>
              </a:rPr>
              <a:t>Potential to see improved water quality management and “ecological infrastructure” (wetlands and rivers)</a:t>
            </a:r>
          </a:p>
          <a:p>
            <a:pPr lvl="1"/>
            <a:r>
              <a:rPr lang="en-US" dirty="0" smtClean="0">
                <a:latin typeface="Tw Cen MT"/>
                <a:cs typeface="Tw Cen MT"/>
              </a:rPr>
              <a:t>Potential for managed aquifer recharge (MAR)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Other risks/weaknesses</a:t>
            </a:r>
          </a:p>
          <a:p>
            <a:pPr lvl="1"/>
            <a:r>
              <a:rPr lang="en-US" dirty="0" smtClean="0">
                <a:latin typeface="Tw Cen MT"/>
                <a:cs typeface="Tw Cen MT"/>
              </a:rPr>
              <a:t>Potential for saline intrusion (hence MAR required)</a:t>
            </a:r>
          </a:p>
          <a:p>
            <a:pPr lvl="1"/>
            <a:r>
              <a:rPr lang="en-US" dirty="0" smtClean="0">
                <a:latin typeface="Tw Cen MT"/>
                <a:cs typeface="Tw Cen MT"/>
              </a:rPr>
              <a:t>Requires water treatment (for use and/or MAR) which could dramatically increase costs</a:t>
            </a:r>
          </a:p>
          <a:p>
            <a:pPr lvl="1"/>
            <a:r>
              <a:rPr lang="en-US" dirty="0" smtClean="0">
                <a:latin typeface="Tw Cen MT"/>
                <a:cs typeface="Tw Cen MT"/>
              </a:rPr>
              <a:t>“Competition” with re-use?</a:t>
            </a:r>
            <a:endParaRPr lang="en-US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04967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877272"/>
            <a:ext cx="51663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w Cen MT"/>
                <a:cs typeface="Tw Cen MT"/>
              </a:rPr>
              <a:t>Western Cape Reconcilliation Strategy</a:t>
            </a:r>
            <a:endParaRPr lang="en-US" dirty="0" smtClean="0">
              <a:latin typeface="Tw Cen MT"/>
              <a:cs typeface="Tw Cen MT"/>
              <a:hlinkClick r:id="rId2"/>
            </a:endParaRPr>
          </a:p>
          <a:p>
            <a:pPr algn="ctr"/>
            <a:r>
              <a:rPr lang="en-US" sz="1400" dirty="0" smtClean="0">
                <a:latin typeface="Tw Cen MT"/>
                <a:cs typeface="Tw Cen MT"/>
                <a:hlinkClick r:id="rId2"/>
              </a:rPr>
              <a:t>http</a:t>
            </a:r>
            <a:r>
              <a:rPr lang="en-US" sz="1400" dirty="0">
                <a:latin typeface="Tw Cen MT"/>
                <a:cs typeface="Tw Cen MT"/>
                <a:hlinkClick r:id="rId2"/>
              </a:rPr>
              <a:t>://www.dwaf.gov.za/documents/other/wma/19/</a:t>
            </a:r>
            <a:r>
              <a:rPr lang="en-US" sz="1400" dirty="0" smtClean="0">
                <a:latin typeface="Tw Cen MT"/>
                <a:cs typeface="Tw Cen MT"/>
                <a:hlinkClick r:id="rId2"/>
              </a:rPr>
              <a:t>wcwssscenariojun07anbsecf.pdf</a:t>
            </a:r>
            <a:r>
              <a:rPr lang="en-US" sz="1400" dirty="0" smtClean="0">
                <a:latin typeface="Tw Cen MT"/>
                <a:cs typeface="Tw Cen MT"/>
              </a:rPr>
              <a:t> </a:t>
            </a:r>
            <a:endParaRPr lang="en-US" sz="1400" dirty="0">
              <a:latin typeface="Tw Cen MT"/>
              <a:cs typeface="Tw Cen M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w Cen MT"/>
                <a:ea typeface="+mj-ea"/>
                <a:cs typeface="+mj-cs"/>
              </a:defRPr>
            </a:lvl1pPr>
          </a:lstStyle>
          <a:p>
            <a:r>
              <a:rPr lang="en-US" dirty="0" smtClean="0"/>
              <a:t>Cape Flats Sand aquifer</a:t>
            </a:r>
          </a:p>
          <a:p>
            <a:r>
              <a:rPr lang="en-US" dirty="0" smtClean="0"/>
              <a:t>Status?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770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w Cen MT"/>
                <a:cs typeface="Tw Cen MT"/>
              </a:rPr>
              <a:t>~ 40 boreholes</a:t>
            </a:r>
          </a:p>
          <a:p>
            <a:pPr lvl="1"/>
            <a:r>
              <a:rPr lang="en-US" dirty="0" smtClean="0">
                <a:latin typeface="Tw Cen MT"/>
                <a:cs typeface="Tw Cen MT"/>
              </a:rPr>
              <a:t>Most in transformed areas (i.e. not natural ecosystems)</a:t>
            </a:r>
            <a:endParaRPr lang="en-US" dirty="0">
              <a:latin typeface="Tw Cen MT"/>
              <a:cs typeface="Tw Cen MT"/>
            </a:endParaRPr>
          </a:p>
          <a:p>
            <a:endParaRPr lang="en-US" dirty="0" smtClean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Most sites either have enough water or good enough water quality, but not both</a:t>
            </a:r>
            <a:r>
              <a:rPr lang="mr-IN" dirty="0" smtClean="0">
                <a:latin typeface="Tw Cen MT"/>
                <a:cs typeface="Tw Cen MT"/>
              </a:rPr>
              <a:t>…</a:t>
            </a:r>
            <a:endParaRPr lang="en-US" dirty="0" smtClean="0">
              <a:latin typeface="Tw Cen MT"/>
              <a:cs typeface="Tw Cen MT"/>
            </a:endParaRP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Risk that natural areas become target</a:t>
            </a:r>
            <a:r>
              <a:rPr lang="mr-IN" dirty="0" smtClean="0">
                <a:latin typeface="Tw Cen MT"/>
                <a:cs typeface="Tw Cen MT"/>
              </a:rPr>
              <a:t>…</a:t>
            </a:r>
            <a:endParaRPr lang="en-US" dirty="0" smtClean="0">
              <a:latin typeface="Tw Cen MT"/>
              <a:cs typeface="Tw Cen MT"/>
            </a:endParaRP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>
                <a:latin typeface="Tw Cen MT"/>
                <a:cs typeface="Tw Cen MT"/>
              </a:rPr>
              <a:t>Risk </a:t>
            </a:r>
            <a:r>
              <a:rPr lang="en-US" dirty="0" smtClean="0">
                <a:latin typeface="Tw Cen MT"/>
                <a:cs typeface="Tw Cen MT"/>
              </a:rPr>
              <a:t>that recharge </a:t>
            </a:r>
            <a:r>
              <a:rPr lang="en-US" dirty="0">
                <a:latin typeface="Tw Cen MT"/>
                <a:cs typeface="Tw Cen MT"/>
              </a:rPr>
              <a:t>water not treated to suitable </a:t>
            </a:r>
            <a:r>
              <a:rPr lang="en-US" dirty="0" smtClean="0">
                <a:latin typeface="Tw Cen MT"/>
                <a:cs typeface="Tw Cen MT"/>
              </a:rPr>
              <a:t>standard (i.e. why pump good water into dirty water)</a:t>
            </a:r>
          </a:p>
          <a:p>
            <a:pPr lvl="1"/>
            <a:r>
              <a:rPr lang="en-US" dirty="0" smtClean="0">
                <a:latin typeface="Tw Cen MT"/>
                <a:cs typeface="Tw Cen MT"/>
              </a:rPr>
              <a:t>But recharging with “dirty” water is bad news in the long term</a:t>
            </a:r>
          </a:p>
          <a:p>
            <a:endParaRPr lang="en-US" dirty="0">
              <a:latin typeface="Tw Cen MT"/>
              <a:cs typeface="Tw Cen MT"/>
            </a:endParaRPr>
          </a:p>
          <a:p>
            <a:endParaRPr lang="en-US" dirty="0" smtClean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26449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TMG (fractured rock) aquifers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3892"/>
            <a:ext cx="9144000" cy="5534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6056" y="1700808"/>
            <a:ext cx="3051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w Cen MT"/>
                <a:cs typeface="Tw Cen MT"/>
              </a:rPr>
              <a:t>Confined </a:t>
            </a:r>
            <a:r>
              <a:rPr lang="en-US" sz="2400" dirty="0" err="1" smtClean="0">
                <a:latin typeface="Tw Cen MT"/>
                <a:cs typeface="Tw Cen MT"/>
              </a:rPr>
              <a:t>vs</a:t>
            </a:r>
            <a:r>
              <a:rPr lang="en-US" sz="2400" dirty="0" smtClean="0">
                <a:latin typeface="Tw Cen MT"/>
                <a:cs typeface="Tw Cen MT"/>
              </a:rPr>
              <a:t> Unconfined</a:t>
            </a:r>
            <a:endParaRPr lang="en-US" sz="24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15145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TMG (fractured rock) aquifers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1009" r="685" b="34831"/>
          <a:stretch/>
        </p:blipFill>
        <p:spPr>
          <a:xfrm>
            <a:off x="3816000" y="1267200"/>
            <a:ext cx="4928400" cy="4442400"/>
          </a:xfrm>
          <a:prstGeom prst="rect">
            <a:avLst/>
          </a:prstGeom>
          <a:ln>
            <a:noFill/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64980" r="46156" b="-64980"/>
          <a:stretch/>
        </p:blipFill>
        <p:spPr>
          <a:xfrm>
            <a:off x="360000" y="1931178"/>
            <a:ext cx="3456384" cy="89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1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9552" y="1757325"/>
            <a:ext cx="8064896" cy="403244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ZA" sz="2400" b="1" dirty="0" smtClean="0">
                <a:solidFill>
                  <a:schemeClr val="tx1"/>
                </a:solidFill>
                <a:latin typeface="Tw Cen MT"/>
                <a:cs typeface="Tw Cen MT"/>
              </a:rPr>
              <a:t>1) Observation </a:t>
            </a:r>
            <a:r>
              <a:rPr lang="en-ZA" sz="2400" b="1" dirty="0">
                <a:solidFill>
                  <a:schemeClr val="tx1"/>
                </a:solidFill>
                <a:latin typeface="Tw Cen MT"/>
                <a:cs typeface="Tw Cen MT"/>
              </a:rPr>
              <a:t>science </a:t>
            </a:r>
            <a:r>
              <a:rPr lang="en-ZA" sz="2400" b="1" dirty="0" smtClean="0">
                <a:solidFill>
                  <a:schemeClr val="tx1"/>
                </a:solidFill>
                <a:latin typeface="Tw Cen MT"/>
                <a:cs typeface="Tw Cen MT"/>
              </a:rPr>
              <a:t>and research infrastructure</a:t>
            </a:r>
            <a:endParaRPr lang="en-ZA" sz="2400" b="1" dirty="0">
              <a:solidFill>
                <a:schemeClr val="tx1"/>
              </a:solidFill>
              <a:latin typeface="Tw Cen MT"/>
              <a:cs typeface="Tw Cen MT"/>
            </a:endParaRPr>
          </a:p>
          <a:p>
            <a:pPr>
              <a:spcAft>
                <a:spcPts val="600"/>
              </a:spcAft>
            </a:pPr>
            <a:r>
              <a:rPr lang="en-ZA" sz="2400" dirty="0" smtClean="0">
                <a:solidFill>
                  <a:schemeClr val="tx1"/>
                </a:solidFill>
                <a:latin typeface="Tw Cen MT"/>
                <a:cs typeface="Tw Cen MT"/>
              </a:rPr>
              <a:t>Perform </a:t>
            </a:r>
            <a:r>
              <a:rPr lang="en-ZA" sz="2400" dirty="0">
                <a:solidFill>
                  <a:schemeClr val="tx1"/>
                </a:solidFill>
                <a:latin typeface="Tw Cen MT"/>
                <a:cs typeface="Tw Cen MT"/>
              </a:rPr>
              <a:t>long-term studies at scales that are relevant to </a:t>
            </a:r>
            <a:r>
              <a:rPr lang="en-ZA" sz="2400" dirty="0" smtClean="0">
                <a:solidFill>
                  <a:schemeClr val="tx1"/>
                </a:solidFill>
                <a:latin typeface="Tw Cen MT"/>
                <a:cs typeface="Tw Cen MT"/>
              </a:rPr>
              <a:t>policy and management. Establish, operate and maintain highly-instrumented LTER research infrastructures.</a:t>
            </a:r>
            <a:endParaRPr lang="en-ZA" sz="2400" b="1" dirty="0">
              <a:solidFill>
                <a:schemeClr val="tx1"/>
              </a:solidFill>
              <a:latin typeface="Tw Cen MT"/>
              <a:cs typeface="Tw Cen MT"/>
            </a:endParaRPr>
          </a:p>
          <a:p>
            <a:pPr>
              <a:spcAft>
                <a:spcPts val="600"/>
              </a:spcAft>
            </a:pPr>
            <a:r>
              <a:rPr lang="en-ZA" sz="2400" b="1" dirty="0">
                <a:solidFill>
                  <a:schemeClr val="tx1"/>
                </a:solidFill>
                <a:latin typeface="Tw Cen MT"/>
                <a:cs typeface="Tw Cen MT"/>
              </a:rPr>
              <a:t>2) Information </a:t>
            </a:r>
            <a:r>
              <a:rPr lang="en-ZA" sz="2400" b="1" dirty="0" smtClean="0">
                <a:solidFill>
                  <a:schemeClr val="tx1"/>
                </a:solidFill>
                <a:latin typeface="Tw Cen MT"/>
                <a:cs typeface="Tw Cen MT"/>
              </a:rPr>
              <a:t>Management and Decision Support</a:t>
            </a:r>
            <a:endParaRPr lang="en-ZA" sz="2400" dirty="0">
              <a:solidFill>
                <a:schemeClr val="tx1"/>
              </a:solidFill>
              <a:latin typeface="Tw Cen MT"/>
              <a:cs typeface="Tw Cen MT"/>
            </a:endParaRPr>
          </a:p>
          <a:p>
            <a:pPr>
              <a:spcAft>
                <a:spcPts val="600"/>
              </a:spcAft>
            </a:pPr>
            <a:r>
              <a:rPr lang="en-ZA" sz="2400" dirty="0">
                <a:solidFill>
                  <a:schemeClr val="tx1"/>
                </a:solidFill>
                <a:latin typeface="Tw Cen MT"/>
                <a:cs typeface="Tw Cen MT"/>
              </a:rPr>
              <a:t>Collect, store and share long-term </a:t>
            </a:r>
            <a:r>
              <a:rPr lang="en-ZA" sz="2400" dirty="0" smtClean="0">
                <a:solidFill>
                  <a:schemeClr val="tx1"/>
                </a:solidFill>
                <a:latin typeface="Tw Cen MT"/>
                <a:cs typeface="Tw Cen MT"/>
              </a:rPr>
              <a:t>data. Develop and maintain online decision support systems.</a:t>
            </a:r>
            <a:endParaRPr lang="en-ZA" sz="2400" b="1" dirty="0">
              <a:solidFill>
                <a:schemeClr val="tx1"/>
              </a:solidFill>
              <a:latin typeface="Tw Cen MT"/>
              <a:cs typeface="Tw Cen MT"/>
            </a:endParaRPr>
          </a:p>
          <a:p>
            <a:pPr>
              <a:spcAft>
                <a:spcPts val="600"/>
              </a:spcAft>
            </a:pPr>
            <a:r>
              <a:rPr lang="en-ZA" sz="2400" b="1" dirty="0">
                <a:solidFill>
                  <a:schemeClr val="tx1"/>
                </a:solidFill>
                <a:latin typeface="Tw Cen MT"/>
                <a:cs typeface="Tw Cen MT"/>
              </a:rPr>
              <a:t>3) </a:t>
            </a:r>
            <a:r>
              <a:rPr lang="en-ZA" sz="2400" b="1" dirty="0" smtClean="0">
                <a:solidFill>
                  <a:schemeClr val="tx1"/>
                </a:solidFill>
                <a:latin typeface="Tw Cen MT"/>
                <a:cs typeface="Tw Cen MT"/>
              </a:rPr>
              <a:t>Science Engagement and </a:t>
            </a:r>
            <a:r>
              <a:rPr lang="en-ZA" sz="2400" b="1" dirty="0">
                <a:solidFill>
                  <a:schemeClr val="tx1"/>
                </a:solidFill>
                <a:latin typeface="Tw Cen MT"/>
                <a:cs typeface="Tw Cen MT"/>
              </a:rPr>
              <a:t>H</a:t>
            </a:r>
            <a:r>
              <a:rPr lang="en-ZA" sz="2400" b="1" dirty="0" smtClean="0">
                <a:solidFill>
                  <a:schemeClr val="tx1"/>
                </a:solidFill>
                <a:latin typeface="Tw Cen MT"/>
                <a:cs typeface="Tw Cen MT"/>
              </a:rPr>
              <a:t>uman </a:t>
            </a:r>
            <a:r>
              <a:rPr lang="en-ZA" sz="2400" b="1" dirty="0">
                <a:solidFill>
                  <a:schemeClr val="tx1"/>
                </a:solidFill>
                <a:latin typeface="Tw Cen MT"/>
                <a:cs typeface="Tw Cen MT"/>
              </a:rPr>
              <a:t>C</a:t>
            </a:r>
            <a:r>
              <a:rPr lang="en-ZA" sz="2400" b="1" dirty="0" smtClean="0">
                <a:solidFill>
                  <a:schemeClr val="tx1"/>
                </a:solidFill>
                <a:latin typeface="Tw Cen MT"/>
                <a:cs typeface="Tw Cen MT"/>
              </a:rPr>
              <a:t>apacity Development</a:t>
            </a:r>
          </a:p>
          <a:p>
            <a:pPr>
              <a:spcAft>
                <a:spcPts val="600"/>
              </a:spcAft>
            </a:pPr>
            <a:r>
              <a:rPr lang="en-ZA" sz="2400" dirty="0" smtClean="0">
                <a:solidFill>
                  <a:schemeClr val="tx1"/>
                </a:solidFill>
                <a:latin typeface="Tw Cen MT"/>
                <a:cs typeface="Tw Cen MT"/>
              </a:rPr>
              <a:t>Support secondary, tertiary and public science engagement </a:t>
            </a:r>
            <a:endParaRPr lang="en-ZA" sz="2400" dirty="0">
              <a:solidFill>
                <a:schemeClr val="tx1"/>
              </a:solidFill>
              <a:latin typeface="Tw Cen MT"/>
              <a:cs typeface="Tw Cen M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27784" y="188639"/>
            <a:ext cx="3744416" cy="147059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AEON-NRF LOGO m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336" y="215825"/>
            <a:ext cx="3423429" cy="1340620"/>
          </a:xfrm>
          <a:prstGeom prst="rect">
            <a:avLst/>
          </a:prstGeom>
        </p:spPr>
      </p:pic>
      <p:pic>
        <p:nvPicPr>
          <p:cNvPr id="5" name="Picture 4" descr="ILTER_logo_color_tex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949280"/>
            <a:ext cx="1872208" cy="8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TMG (fractured rock) aquifers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32231" r="2263" b="36935"/>
          <a:stretch/>
        </p:blipFill>
        <p:spPr>
          <a:xfrm>
            <a:off x="396000" y="1988840"/>
            <a:ext cx="8337600" cy="3600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77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TMG (fractured rock) aquifers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414198" cy="4346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1190" y="6011996"/>
            <a:ext cx="4790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w Cen MT"/>
                <a:cs typeface="Tw Cen MT"/>
              </a:rPr>
              <a:t>Water predominantly moves along fault lines</a:t>
            </a:r>
            <a:endParaRPr lang="en-US" sz="20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69995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springs?</a:t>
            </a:r>
            <a:endParaRPr lang="en-US" dirty="0"/>
          </a:p>
        </p:txBody>
      </p:sp>
      <p:pic>
        <p:nvPicPr>
          <p:cNvPr id="3" name="Picture 4" descr="P:\WRC-ECO\March 2003 Workshop\Figures\GW typ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73989"/>
            <a:ext cx="7056784" cy="456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8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springs?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8754"/>
            <a:ext cx="9144000" cy="434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2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TMG (fractured rock) aquifers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32231" r="2263" b="36935"/>
          <a:stretch/>
        </p:blipFill>
        <p:spPr>
          <a:xfrm>
            <a:off x="396000" y="1988840"/>
            <a:ext cx="8337600" cy="36004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95914" y="5949280"/>
            <a:ext cx="3720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w Cen MT"/>
                <a:cs typeface="Tw Cen MT"/>
              </a:rPr>
              <a:t>Formations are confined in some areas </a:t>
            </a:r>
          </a:p>
          <a:p>
            <a:pPr algn="ctr"/>
            <a:r>
              <a:rPr lang="en-US" dirty="0" smtClean="0">
                <a:latin typeface="Tw Cen MT"/>
                <a:cs typeface="Tw Cen MT"/>
              </a:rPr>
              <a:t>and unconfined in others</a:t>
            </a:r>
            <a:endParaRPr lang="en-US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65565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TMG (fractured rock) aquifers</a:t>
            </a:r>
          </a:p>
        </p:txBody>
      </p:sp>
      <p:pic>
        <p:nvPicPr>
          <p:cNvPr id="4" name="Picture 3" descr="IMG_844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1" b="11757"/>
          <a:stretch/>
        </p:blipFill>
        <p:spPr>
          <a:xfrm>
            <a:off x="348188" y="1628800"/>
            <a:ext cx="8426004" cy="374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8127" y="5949280"/>
            <a:ext cx="475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w Cen MT"/>
                <a:cs typeface="Tw Cen MT"/>
              </a:rPr>
              <a:t>Exposed Peninsula formation above Gordon’s Bay</a:t>
            </a:r>
            <a:endParaRPr lang="en-US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87100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TMG (fractured rock) aquifers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3120" y="5877272"/>
            <a:ext cx="4225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Tw Cen MT"/>
                <a:cs typeface="Tw Cen MT"/>
              </a:rPr>
              <a:t>Boesmanskloof</a:t>
            </a:r>
            <a:r>
              <a:rPr lang="en-US" dirty="0">
                <a:latin typeface="Tw Cen MT"/>
                <a:cs typeface="Tw Cen MT"/>
              </a:rPr>
              <a:t> </a:t>
            </a:r>
            <a:r>
              <a:rPr lang="en-US" dirty="0" smtClean="0">
                <a:latin typeface="Tw Cen MT"/>
                <a:cs typeface="Tw Cen MT"/>
              </a:rPr>
              <a:t>seep, </a:t>
            </a:r>
            <a:r>
              <a:rPr lang="en-US" dirty="0" err="1" smtClean="0">
                <a:latin typeface="Tw Cen MT"/>
                <a:cs typeface="Tw Cen MT"/>
              </a:rPr>
              <a:t>Franschoek</a:t>
            </a:r>
            <a:r>
              <a:rPr lang="en-US" dirty="0" smtClean="0">
                <a:latin typeface="Tw Cen MT"/>
                <a:cs typeface="Tw Cen MT"/>
              </a:rPr>
              <a:t> Mountains </a:t>
            </a:r>
          </a:p>
          <a:p>
            <a:pPr algn="ctr"/>
            <a:r>
              <a:rPr lang="en-US" dirty="0" smtClean="0">
                <a:latin typeface="Tw Cen MT"/>
                <a:cs typeface="Tw Cen MT"/>
              </a:rPr>
              <a:t>above </a:t>
            </a:r>
            <a:r>
              <a:rPr lang="en-US" dirty="0" err="1" smtClean="0">
                <a:latin typeface="Tw Cen MT"/>
                <a:cs typeface="Tw Cen MT"/>
              </a:rPr>
              <a:t>Theewaterskloof</a:t>
            </a:r>
            <a:endParaRPr lang="en-US" dirty="0">
              <a:latin typeface="Tw Cen MT"/>
              <a:cs typeface="Tw Cen MT"/>
            </a:endParaRPr>
          </a:p>
        </p:txBody>
      </p:sp>
      <p:pic>
        <p:nvPicPr>
          <p:cNvPr id="6" name="Picture 2" descr="C:\Users\Kate\Pictures\TMGA 2011 setup\2011_03_29\IMG_0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091" y="1394774"/>
            <a:ext cx="5784643" cy="4338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421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260648"/>
            <a:ext cx="7252991" cy="5484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1190" y="5858688"/>
            <a:ext cx="45397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w Cen MT"/>
                <a:cs typeface="Tw Cen MT"/>
              </a:rPr>
              <a:t>Hydraulic </a:t>
            </a:r>
            <a:r>
              <a:rPr lang="en-US" sz="2400" dirty="0" err="1" smtClean="0">
                <a:latin typeface="Tw Cen MT"/>
                <a:cs typeface="Tw Cen MT"/>
              </a:rPr>
              <a:t>refugia</a:t>
            </a:r>
            <a:r>
              <a:rPr lang="en-US" sz="2400" dirty="0" smtClean="0">
                <a:latin typeface="Tw Cen MT"/>
                <a:cs typeface="Tw Cen MT"/>
              </a:rPr>
              <a:t>!</a:t>
            </a:r>
          </a:p>
          <a:p>
            <a:pPr algn="ctr"/>
            <a:r>
              <a:rPr lang="en-US" dirty="0" smtClean="0">
                <a:latin typeface="Tw Cen MT"/>
                <a:cs typeface="Tw Cen MT"/>
              </a:rPr>
              <a:t>McLaughlin </a:t>
            </a:r>
            <a:r>
              <a:rPr lang="en-US" dirty="0" smtClean="0">
                <a:latin typeface="Tw Cen MT"/>
                <a:cs typeface="Tw Cen MT"/>
              </a:rPr>
              <a:t>et al. 2017 Global Change Biology</a:t>
            </a:r>
            <a:endParaRPr lang="en-US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43866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1190" y="6011996"/>
            <a:ext cx="453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w Cen MT"/>
                <a:cs typeface="Tw Cen MT"/>
              </a:rPr>
              <a:t>McLaughlin et al. 2017 Global Change Biology</a:t>
            </a:r>
            <a:endParaRPr lang="en-US" dirty="0">
              <a:latin typeface="Tw Cen MT"/>
              <a:cs typeface="Tw Cen M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7956376" cy="1761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1" y="3429000"/>
            <a:ext cx="7848873" cy="17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It seems to be very important in the Cape!!!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412776"/>
            <a:ext cx="2734910" cy="41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705" y="1412777"/>
            <a:ext cx="2608439" cy="41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5" y="1412777"/>
            <a:ext cx="2723903" cy="41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3741691"/>
            <a:ext cx="2793625" cy="200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06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9512" y="1844824"/>
            <a:ext cx="8784976" cy="389756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492304"/>
              </p:ext>
            </p:extLst>
          </p:nvPr>
        </p:nvGraphicFramePr>
        <p:xfrm>
          <a:off x="212640" y="2060848"/>
          <a:ext cx="8712968" cy="372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544180" y="185395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b="1" dirty="0" smtClean="0">
                <a:latin typeface="Century Gothic"/>
                <a:cs typeface="Century Gothic"/>
              </a:rPr>
              <a:t>Seven Nodes</a:t>
            </a:r>
            <a:endParaRPr lang="en-ZA" b="1" dirty="0">
              <a:latin typeface="Century Gothic"/>
              <a:cs typeface="Century Gothic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27784" y="188640"/>
            <a:ext cx="3744416" cy="147059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27935" y="5877272"/>
            <a:ext cx="2292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w Cen MT"/>
                <a:cs typeface="Tw Cen MT"/>
                <a:hlinkClick r:id="rId8"/>
              </a:rPr>
              <a:t>www.saeon.ac.za</a:t>
            </a:r>
            <a:endParaRPr lang="en-US" sz="2400" dirty="0" smtClean="0">
              <a:latin typeface="Tw Cen MT"/>
              <a:cs typeface="Tw Cen MT"/>
            </a:endParaRPr>
          </a:p>
        </p:txBody>
      </p:sp>
      <p:pic>
        <p:nvPicPr>
          <p:cNvPr id="9" name="Picture 8" descr="SAEON-NRF LOGO med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336" y="215825"/>
            <a:ext cx="3423429" cy="134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89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TMG (fractured rock) aquifers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404" y="1368600"/>
            <a:ext cx="6315940" cy="4471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8707" y="5949280"/>
            <a:ext cx="507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w Cen MT"/>
                <a:cs typeface="Tw Cen MT"/>
              </a:rPr>
              <a:t>The City of Cape Town’s proposed sites are extensive</a:t>
            </a:r>
            <a:endParaRPr lang="en-US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0730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TMG (fractured rock) aquifers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26" y="1412776"/>
            <a:ext cx="6192688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12617" y="5949280"/>
            <a:ext cx="3143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w Cen MT"/>
                <a:cs typeface="Tw Cen MT"/>
              </a:rPr>
              <a:t>The tip of the iceberg</a:t>
            </a:r>
            <a:r>
              <a:rPr lang="mr-IN" sz="2400" dirty="0" smtClean="0">
                <a:latin typeface="Tw Cen MT"/>
                <a:cs typeface="Tw Cen MT"/>
              </a:rPr>
              <a:t>…</a:t>
            </a:r>
            <a:endParaRPr lang="en-US" sz="24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53285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impacts?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CBC5E7-5176-4DDA-9A88-87C111AE1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60" y="1268760"/>
            <a:ext cx="6056352" cy="3540208"/>
          </a:xfrm>
          <a:prstGeom prst="rect">
            <a:avLst/>
          </a:prstGeom>
        </p:spPr>
      </p:pic>
      <p:pic>
        <p:nvPicPr>
          <p:cNvPr id="5" name="Picture 8" descr="image001">
            <a:extLst>
              <a:ext uri="{FF2B5EF4-FFF2-40B4-BE49-F238E27FC236}">
                <a16:creationId xmlns:a16="http://schemas.microsoft.com/office/drawing/2014/main" xmlns="" id="{E180E659-E5A5-4F21-A508-57AF520FA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" y="1844824"/>
            <a:ext cx="299490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xmlns="" id="{B9FBC1EC-A612-44DA-8024-F1C0FEA15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0" b="15210"/>
          <a:stretch>
            <a:fillRect/>
          </a:stretch>
        </p:blipFill>
        <p:spPr>
          <a:xfrm>
            <a:off x="4392488" y="4365104"/>
            <a:ext cx="4788024" cy="249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92F2D2-CFEB-47CC-B33A-44C9533A1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365104"/>
            <a:ext cx="4431814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6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Fracking</a:t>
            </a:r>
            <a:r>
              <a:rPr lang="en-US" dirty="0" smtClean="0"/>
              <a:t> landscapes?</a:t>
            </a:r>
            <a:endParaRPr lang="en-US" dirty="0"/>
          </a:p>
        </p:txBody>
      </p:sp>
      <p:pic>
        <p:nvPicPr>
          <p:cNvPr id="6" name="Picture 5" descr="fracking_landsc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00808"/>
            <a:ext cx="5588000" cy="403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2" y="2457400"/>
            <a:ext cx="3503712" cy="26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5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 down impacts?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2770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w Cen MT"/>
                <a:cs typeface="Tw Cen MT"/>
              </a:rPr>
              <a:t>Drying of seeps and rivers (and loss of species dependent on them</a:t>
            </a:r>
            <a:r>
              <a:rPr lang="en-US" dirty="0" smtClean="0">
                <a:latin typeface="Tw Cen MT"/>
                <a:cs typeface="Tw Cen MT"/>
              </a:rPr>
              <a:t>)</a:t>
            </a:r>
          </a:p>
          <a:p>
            <a:pPr lvl="1"/>
            <a:r>
              <a:rPr lang="en-US" dirty="0" smtClean="0">
                <a:latin typeface="Tw Cen MT"/>
                <a:cs typeface="Tw Cen MT"/>
              </a:rPr>
              <a:t>Already happening at </a:t>
            </a:r>
            <a:r>
              <a:rPr lang="en-US" dirty="0" err="1" smtClean="0">
                <a:latin typeface="Tw Cen MT"/>
                <a:cs typeface="Tw Cen MT"/>
              </a:rPr>
              <a:t>Kammannasie</a:t>
            </a:r>
            <a:r>
              <a:rPr lang="en-US" dirty="0" smtClean="0">
                <a:latin typeface="Tw Cen MT"/>
                <a:cs typeface="Tw Cen MT"/>
              </a:rPr>
              <a:t>/</a:t>
            </a:r>
            <a:r>
              <a:rPr lang="en-US" dirty="0" err="1" smtClean="0">
                <a:latin typeface="Tw Cen MT"/>
                <a:cs typeface="Tw Cen MT"/>
              </a:rPr>
              <a:t>Dysselsdorp</a:t>
            </a:r>
            <a:endParaRPr lang="en-US" dirty="0" smtClean="0">
              <a:latin typeface="Tw Cen MT"/>
              <a:cs typeface="Tw Cen MT"/>
            </a:endParaRP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Reduced </a:t>
            </a:r>
            <a:r>
              <a:rPr lang="en-US" dirty="0" smtClean="0">
                <a:latin typeface="Tw Cen MT"/>
                <a:cs typeface="Tw Cen MT"/>
              </a:rPr>
              <a:t>(summer) base</a:t>
            </a:r>
            <a:r>
              <a:rPr lang="en-US" dirty="0" smtClean="0">
                <a:latin typeface="Tw Cen MT"/>
                <a:cs typeface="Tw Cen MT"/>
              </a:rPr>
              <a:t>-flow in rivers (and supply to other ecosystems and dams</a:t>
            </a:r>
            <a:r>
              <a:rPr lang="en-US" dirty="0" smtClean="0">
                <a:latin typeface="Tw Cen MT"/>
                <a:cs typeface="Tw Cen MT"/>
              </a:rPr>
              <a:t>)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A dependent and more vulnerable human population next time there’s a major drought</a:t>
            </a:r>
            <a:r>
              <a:rPr lang="mr-IN" dirty="0" smtClean="0">
                <a:latin typeface="Tw Cen MT"/>
                <a:cs typeface="Tw Cen MT"/>
              </a:rPr>
              <a:t>…</a:t>
            </a:r>
            <a:endParaRPr lang="en-US" dirty="0" smtClean="0">
              <a:latin typeface="Tw Cen MT"/>
              <a:cs typeface="Tw Cen MT"/>
            </a:endParaRP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Recharge is already threatened by invasive species and climate change</a:t>
            </a:r>
            <a:endParaRPr lang="en-US" dirty="0" smtClean="0">
              <a:latin typeface="Tw Cen MT"/>
              <a:cs typeface="Tw Cen MT"/>
            </a:endParaRPr>
          </a:p>
          <a:p>
            <a:endParaRPr lang="en-US" dirty="0">
              <a:latin typeface="Tw Cen MT"/>
              <a:cs typeface="Tw Cen MT"/>
            </a:endParaRPr>
          </a:p>
          <a:p>
            <a:endParaRPr lang="en-US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24956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9430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w Cen M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266"/>
          <a:stretch/>
        </p:blipFill>
        <p:spPr>
          <a:xfrm>
            <a:off x="450974" y="1988840"/>
            <a:ext cx="4024400" cy="345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421" y="2007859"/>
            <a:ext cx="4409059" cy="350937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w Cen MT"/>
                <a:ea typeface="+mj-ea"/>
                <a:cs typeface="+mj-cs"/>
              </a:defRPr>
            </a:lvl1pPr>
          </a:lstStyle>
          <a:p>
            <a:r>
              <a:rPr lang="en-US" dirty="0" smtClean="0"/>
              <a:t>TMG (fractured rock) aquifers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59930" y="5949280"/>
            <a:ext cx="4192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w Cen MT"/>
                <a:cs typeface="Tw Cen MT"/>
              </a:rPr>
              <a:t>Almost all of the Cape Fold Mountains have </a:t>
            </a:r>
          </a:p>
          <a:p>
            <a:pPr algn="ctr"/>
            <a:r>
              <a:rPr lang="en-US" dirty="0" smtClean="0">
                <a:latin typeface="Tw Cen MT"/>
                <a:cs typeface="Tw Cen MT"/>
              </a:rPr>
              <a:t>potential for groundwater development</a:t>
            </a:r>
            <a:r>
              <a:rPr lang="mr-IN" dirty="0" smtClean="0">
                <a:latin typeface="Tw Cen MT"/>
                <a:cs typeface="Tw Cen MT"/>
              </a:rPr>
              <a:t>…</a:t>
            </a:r>
            <a:r>
              <a:rPr lang="en-US" dirty="0" smtClean="0">
                <a:latin typeface="Tw Cen MT"/>
                <a:cs typeface="Tw Cen MT"/>
              </a:rPr>
              <a:t> </a:t>
            </a:r>
            <a:endParaRPr lang="en-US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02471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w Cen MT"/>
                <a:cs typeface="Tw Cen MT"/>
              </a:rPr>
              <a:t>“Ground water is </a:t>
            </a:r>
            <a:r>
              <a:rPr lang="en-US" b="1" u="sng" dirty="0">
                <a:latin typeface="Tw Cen MT"/>
                <a:cs typeface="Tw Cen MT"/>
              </a:rPr>
              <a:t>faster</a:t>
            </a:r>
            <a:r>
              <a:rPr lang="en-US" dirty="0">
                <a:latin typeface="Tw Cen MT"/>
                <a:cs typeface="Tw Cen MT"/>
              </a:rPr>
              <a:t> to implement, compared to permanent desalination (at scale) and is also much </a:t>
            </a:r>
            <a:r>
              <a:rPr lang="en-US" b="1" u="sng" dirty="0">
                <a:latin typeface="Tw Cen MT"/>
                <a:cs typeface="Tw Cen MT"/>
              </a:rPr>
              <a:t>cheaper</a:t>
            </a:r>
            <a:r>
              <a:rPr lang="en-US" dirty="0">
                <a:latin typeface="Tw Cen MT"/>
                <a:cs typeface="Tw Cen MT"/>
              </a:rPr>
              <a:t>. Ground water has a </a:t>
            </a:r>
            <a:r>
              <a:rPr lang="en-US" b="1" u="sng" dirty="0">
                <a:latin typeface="Tw Cen MT"/>
                <a:cs typeface="Tw Cen MT"/>
              </a:rPr>
              <a:t>lower environment impact</a:t>
            </a:r>
            <a:r>
              <a:rPr lang="en-US" dirty="0">
                <a:latin typeface="Tw Cen MT"/>
                <a:cs typeface="Tw Cen MT"/>
              </a:rPr>
              <a:t> compared to the alternatives. Importantly, groundwater can be </a:t>
            </a:r>
            <a:r>
              <a:rPr lang="en-US" b="1" u="sng" dirty="0">
                <a:latin typeface="Tw Cen MT"/>
                <a:cs typeface="Tw Cen MT"/>
              </a:rPr>
              <a:t>managed</a:t>
            </a:r>
            <a:r>
              <a:rPr lang="en-US" dirty="0">
                <a:latin typeface="Tw Cen MT"/>
                <a:cs typeface="Tw Cen MT"/>
              </a:rPr>
              <a:t> as a form of water storage through </a:t>
            </a:r>
            <a:r>
              <a:rPr lang="en-US" b="1" u="sng" dirty="0">
                <a:latin typeface="Tw Cen MT"/>
                <a:cs typeface="Tw Cen MT"/>
              </a:rPr>
              <a:t>recharge</a:t>
            </a:r>
            <a:r>
              <a:rPr lang="en-US" dirty="0">
                <a:latin typeface="Tw Cen MT"/>
                <a:cs typeface="Tw Cen MT"/>
              </a:rPr>
              <a:t> and without evaporation losses</a:t>
            </a:r>
            <a:r>
              <a:rPr lang="en-US" dirty="0" smtClean="0">
                <a:latin typeface="Tw Cen MT"/>
                <a:cs typeface="Tw Cen MT"/>
              </a:rPr>
              <a:t>.”</a:t>
            </a:r>
          </a:p>
          <a:p>
            <a:pPr marL="0" indent="0">
              <a:buNone/>
            </a:pPr>
            <a:r>
              <a:rPr lang="en-US" dirty="0" smtClean="0">
                <a:latin typeface="Tw Cen MT"/>
                <a:cs typeface="Tw Cen MT"/>
              </a:rPr>
              <a:t>- Water Outlook 2018 Report, City of CT</a:t>
            </a:r>
            <a:endParaRPr lang="en-US" dirty="0">
              <a:latin typeface="Tw Cen MT"/>
              <a:cs typeface="Tw Cen M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w Cen MT"/>
                <a:ea typeface="+mj-ea"/>
                <a:cs typeface="+mj-cs"/>
              </a:defRPr>
            </a:lvl1pPr>
          </a:lstStyle>
          <a:p>
            <a:r>
              <a:rPr lang="en-US" dirty="0" smtClean="0"/>
              <a:t>TMG </a:t>
            </a:r>
            <a:r>
              <a:rPr lang="en-US" dirty="0" smtClean="0"/>
              <a:t>(fractured rock) aquifers?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5877272"/>
            <a:ext cx="5166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w Cen MT"/>
                <a:cs typeface="Tw Cen MT"/>
                <a:hlinkClick r:id="rId2"/>
              </a:rPr>
              <a:t>http://resource.capetown.gov.za/documentcentre/Documents/City%20research%20reports%20and%20review/Water%20Outlook%202018%20-%</a:t>
            </a:r>
            <a:r>
              <a:rPr lang="en-US" sz="1400" dirty="0" smtClean="0">
                <a:latin typeface="Tw Cen MT"/>
                <a:cs typeface="Tw Cen MT"/>
                <a:hlinkClick r:id="rId2"/>
              </a:rPr>
              <a:t>20Summary.pdf</a:t>
            </a:r>
            <a:r>
              <a:rPr lang="en-US" sz="1400" dirty="0" smtClean="0">
                <a:latin typeface="Tw Cen MT"/>
                <a:cs typeface="Tw Cen MT"/>
              </a:rPr>
              <a:t> </a:t>
            </a:r>
            <a:endParaRPr lang="en-US" sz="14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74406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43081"/>
            <a:ext cx="8316416" cy="356218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051720" y="5877272"/>
            <a:ext cx="51663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w Cen MT"/>
                <a:cs typeface="Tw Cen MT"/>
              </a:rPr>
              <a:t>Western Cape Reconcilliation Strategy</a:t>
            </a:r>
            <a:endParaRPr lang="en-US" dirty="0" smtClean="0">
              <a:latin typeface="Tw Cen MT"/>
              <a:cs typeface="Tw Cen MT"/>
              <a:hlinkClick r:id="rId3"/>
            </a:endParaRPr>
          </a:p>
          <a:p>
            <a:pPr algn="ctr"/>
            <a:r>
              <a:rPr lang="en-US" sz="1400" dirty="0" smtClean="0">
                <a:latin typeface="Tw Cen MT"/>
                <a:cs typeface="Tw Cen MT"/>
                <a:hlinkClick r:id="rId3"/>
              </a:rPr>
              <a:t>http</a:t>
            </a:r>
            <a:r>
              <a:rPr lang="en-US" sz="1400" dirty="0">
                <a:latin typeface="Tw Cen MT"/>
                <a:cs typeface="Tw Cen MT"/>
                <a:hlinkClick r:id="rId3"/>
              </a:rPr>
              <a:t>://www.dwaf.gov.za/documents/other/wma/19/</a:t>
            </a:r>
            <a:r>
              <a:rPr lang="en-US" sz="1400" dirty="0" smtClean="0">
                <a:latin typeface="Tw Cen MT"/>
                <a:cs typeface="Tw Cen MT"/>
                <a:hlinkClick r:id="rId3"/>
              </a:rPr>
              <a:t>wcwssscenariojun07anbsecf.pdf</a:t>
            </a:r>
            <a:r>
              <a:rPr lang="en-US" sz="1400" dirty="0" smtClean="0">
                <a:latin typeface="Tw Cen MT"/>
                <a:cs typeface="Tw Cen MT"/>
              </a:rPr>
              <a:t> </a:t>
            </a:r>
            <a:endParaRPr lang="en-US" sz="1400" dirty="0">
              <a:latin typeface="Tw Cen MT"/>
              <a:cs typeface="Tw Cen M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w Cen MT"/>
                <a:ea typeface="+mj-ea"/>
                <a:cs typeface="+mj-cs"/>
              </a:defRPr>
            </a:lvl1pPr>
          </a:lstStyle>
          <a:p>
            <a:r>
              <a:rPr lang="en-US" dirty="0" smtClean="0"/>
              <a:t>TMG (fractured rock) aquifers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4704"/>
          <a:stretch/>
        </p:blipFill>
        <p:spPr>
          <a:xfrm>
            <a:off x="5913120" y="1196752"/>
            <a:ext cx="2957893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6670392" y="2307352"/>
            <a:ext cx="288032" cy="28803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40058" y="3284984"/>
            <a:ext cx="2608406" cy="1477328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u="sng" dirty="0" smtClean="0">
                <a:latin typeface="Tw Cen MT"/>
                <a:cs typeface="Tw Cen MT"/>
              </a:rPr>
              <a:t>More expensive</a:t>
            </a:r>
          </a:p>
          <a:p>
            <a:pPr marL="285750" indent="-285750">
              <a:buFont typeface="Arial"/>
              <a:buChar char="•"/>
            </a:pPr>
            <a:r>
              <a:rPr lang="en-US" b="1" u="sng" dirty="0" smtClean="0">
                <a:latin typeface="Tw Cen MT"/>
                <a:cs typeface="Tw Cen MT"/>
              </a:rPr>
              <a:t>More damaging</a:t>
            </a:r>
          </a:p>
          <a:p>
            <a:pPr marL="285750" indent="-285750">
              <a:buFont typeface="Arial"/>
              <a:buChar char="•"/>
            </a:pPr>
            <a:r>
              <a:rPr lang="en-US" b="1" u="sng" dirty="0" smtClean="0">
                <a:latin typeface="Tw Cen MT"/>
                <a:cs typeface="Tw Cen MT"/>
              </a:rPr>
              <a:t>More uncertain</a:t>
            </a:r>
          </a:p>
          <a:p>
            <a:pPr marL="285750" indent="-285750">
              <a:buFont typeface="Arial"/>
              <a:buChar char="•"/>
            </a:pPr>
            <a:r>
              <a:rPr lang="en-US" b="1" u="sng" dirty="0" smtClean="0">
                <a:latin typeface="Tw Cen MT"/>
                <a:cs typeface="Tw Cen MT"/>
              </a:rPr>
              <a:t>No managed recharge</a:t>
            </a:r>
          </a:p>
          <a:p>
            <a:pPr marL="285750" indent="-285750">
              <a:buFont typeface="Arial"/>
              <a:buChar char="•"/>
            </a:pPr>
            <a:r>
              <a:rPr lang="en-US" b="1" u="sng" dirty="0" smtClean="0">
                <a:latin typeface="Tw Cen MT"/>
                <a:cs typeface="Tw Cen MT"/>
              </a:rPr>
              <a:t>???????!!!!!!!!!</a:t>
            </a:r>
            <a:endParaRPr lang="en-US" b="1" u="sng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28726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better alternative?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68363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better alternative?</a:t>
            </a:r>
            <a:endParaRPr lang="en-US" dirty="0"/>
          </a:p>
        </p:txBody>
      </p:sp>
      <p:pic>
        <p:nvPicPr>
          <p:cNvPr id="6" name="Picture 5" descr="IMG_297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13965"/>
            <a:ext cx="4644008" cy="2612255"/>
          </a:xfrm>
          <a:prstGeom prst="rect">
            <a:avLst/>
          </a:prstGeom>
        </p:spPr>
      </p:pic>
      <p:pic>
        <p:nvPicPr>
          <p:cNvPr id="5" name="Picture 4" descr="IMG_296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7"/>
            <a:ext cx="5112568" cy="287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2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bartia filiform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6592" y="-632195"/>
            <a:ext cx="4309679" cy="648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700808"/>
            <a:ext cx="5904656" cy="1470025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Bulk water augmentation in the Western Cape</a:t>
            </a:r>
            <a:br>
              <a:rPr lang="en-US" sz="4000" dirty="0" smtClean="0"/>
            </a:br>
            <a:r>
              <a:rPr lang="en-US" sz="3200" dirty="0" smtClean="0"/>
              <a:t>Evidence-based or irresponsible?</a:t>
            </a:r>
            <a:endParaRPr lang="en-GB" sz="32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3808" y="3764632"/>
            <a:ext cx="5760640" cy="1752600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Jasper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Slingsby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Tw Cen MT"/>
              <a:cs typeface="Tw Cen MT"/>
            </a:endParaRPr>
          </a:p>
          <a:p>
            <a:pPr algn="l"/>
            <a:r>
              <a:rPr lang="en-GB" sz="2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Zandvlei</a:t>
            </a:r>
            <a:r>
              <a:rPr lang="en-GB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 Trust AGM</a:t>
            </a:r>
          </a:p>
          <a:p>
            <a:pPr algn="l"/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Royal Yacht Club, Lakeside</a:t>
            </a:r>
          </a:p>
          <a:p>
            <a:pPr algn="l"/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15 August 2018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  <a:latin typeface="Tw Cen MT"/>
              <a:cs typeface="Tw Cen MT"/>
            </a:endParaRPr>
          </a:p>
        </p:txBody>
      </p:sp>
      <p:pic>
        <p:nvPicPr>
          <p:cNvPr id="5" name="Picture 4" descr="ILTER_logo_color_tex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949280"/>
            <a:ext cx="1872208" cy="8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57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better alternative?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797152"/>
            <a:ext cx="8229600" cy="114158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latin typeface="Tw Cen MT"/>
                <a:cs typeface="Tw Cen MT"/>
              </a:rPr>
              <a:t>In 2008 ~10% of runoff from the catchments supplying the dams in the WCWSS was lost to </a:t>
            </a:r>
            <a:r>
              <a:rPr lang="en-US" dirty="0">
                <a:latin typeface="Tw Cen MT"/>
                <a:cs typeface="Tw Cen MT"/>
              </a:rPr>
              <a:t>invasive alien plants</a:t>
            </a:r>
            <a:r>
              <a:rPr lang="en-US" dirty="0" smtClean="0">
                <a:latin typeface="Tw Cen MT"/>
                <a:cs typeface="Tw Cen MT"/>
              </a:rPr>
              <a:t> ~105 MLD</a:t>
            </a:r>
            <a:endParaRPr lang="en-US" dirty="0">
              <a:latin typeface="Tw Cen MT"/>
              <a:cs typeface="Tw Cen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484784"/>
            <a:ext cx="5406752" cy="3191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784" y="5949280"/>
            <a:ext cx="42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w Cen MT"/>
                <a:cs typeface="Tw Cen MT"/>
                <a:hlinkClick r:id="rId3"/>
              </a:rPr>
              <a:t>www.ecologi.st/</a:t>
            </a:r>
            <a:r>
              <a:rPr lang="en-US" sz="2800" dirty="0">
                <a:latin typeface="Tw Cen MT"/>
                <a:cs typeface="Tw Cen MT"/>
                <a:hlinkClick r:id="rId3"/>
              </a:rPr>
              <a:t>post/aliens</a:t>
            </a:r>
            <a:r>
              <a:rPr lang="en-US" sz="2800" dirty="0" smtClean="0">
                <a:latin typeface="Tw Cen MT"/>
                <a:cs typeface="Tw Cen MT"/>
                <a:hlinkClick r:id="rId3"/>
              </a:rPr>
              <a:t>/</a:t>
            </a:r>
            <a:r>
              <a:rPr lang="en-US" sz="2800" dirty="0" smtClean="0">
                <a:latin typeface="Tw Cen MT"/>
                <a:cs typeface="Tw Cen MT"/>
              </a:rPr>
              <a:t> </a:t>
            </a:r>
            <a:endParaRPr lang="en-US" sz="28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542901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11298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>
                <a:latin typeface="Tw Cen MT"/>
                <a:cs typeface="Tw Cen MT"/>
              </a:rPr>
              <a:t>By 2045, without adequate </a:t>
            </a:r>
            <a:r>
              <a:rPr lang="en-US" dirty="0" smtClean="0">
                <a:latin typeface="Tw Cen MT"/>
                <a:cs typeface="Tw Cen MT"/>
              </a:rPr>
              <a:t>we </a:t>
            </a:r>
            <a:r>
              <a:rPr lang="en-US" dirty="0">
                <a:latin typeface="Tw Cen MT"/>
                <a:cs typeface="Tw Cen MT"/>
              </a:rPr>
              <a:t>will likely be losing 356MLD – the equivalent of a Berg River dam (139Mm3) every </a:t>
            </a:r>
            <a:r>
              <a:rPr lang="en-US" dirty="0" smtClean="0">
                <a:latin typeface="Tw Cen MT"/>
                <a:cs typeface="Tw Cen MT"/>
              </a:rPr>
              <a:t>year.</a:t>
            </a:r>
            <a:endParaRPr lang="en-US" dirty="0">
              <a:latin typeface="Tw Cen MT"/>
              <a:cs typeface="Tw Cen M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A better alternative?</a:t>
            </a:r>
            <a:endParaRPr lang="en-US" dirty="0"/>
          </a:p>
        </p:txBody>
      </p:sp>
      <p:pic>
        <p:nvPicPr>
          <p:cNvPr id="5" name="Picture 4" descr="pines HottHolland Mnts stream _mg_97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96752"/>
            <a:ext cx="5436096" cy="36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6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570302"/>
            <a:ext cx="7923726" cy="417646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899592" y="4997877"/>
            <a:ext cx="7992888" cy="1351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99592" y="4621658"/>
            <a:ext cx="7992888" cy="1351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4797152"/>
            <a:ext cx="69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w Cen MT"/>
                <a:cs typeface="Tw Cen MT"/>
              </a:rPr>
              <a:t>2008</a:t>
            </a:r>
            <a:endParaRPr lang="en-US" dirty="0">
              <a:latin typeface="Tw Cen MT"/>
              <a:cs typeface="Tw Cen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4427820"/>
            <a:ext cx="69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w Cen MT"/>
                <a:cs typeface="Tw Cen MT"/>
              </a:rPr>
              <a:t>2045</a:t>
            </a:r>
            <a:endParaRPr lang="en-US" dirty="0">
              <a:latin typeface="Tw Cen MT"/>
              <a:cs typeface="Tw Cen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196752"/>
            <a:ext cx="1248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w Cen MT"/>
                <a:cs typeface="Tw Cen MT"/>
              </a:rPr>
              <a:t>2018?</a:t>
            </a:r>
            <a:endParaRPr lang="en-US" sz="3200" dirty="0">
              <a:latin typeface="Tw Cen MT"/>
              <a:cs typeface="Tw Cen M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720" y="5877272"/>
            <a:ext cx="5166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w Cen MT"/>
                <a:cs typeface="Tw Cen MT"/>
                <a:hlinkClick r:id="rId4"/>
              </a:rPr>
              <a:t>http://resource.capetown.gov.za/documentcentre/Documents/City%20research%20reports%20and%20review/Water%20Outlook%202018%20-%</a:t>
            </a:r>
            <a:r>
              <a:rPr lang="en-US" sz="1400" dirty="0" smtClean="0">
                <a:latin typeface="Tw Cen MT"/>
                <a:cs typeface="Tw Cen MT"/>
                <a:hlinkClick r:id="rId4"/>
              </a:rPr>
              <a:t>20Summary.pdf</a:t>
            </a:r>
            <a:r>
              <a:rPr lang="en-US" sz="1400" dirty="0" smtClean="0">
                <a:latin typeface="Tw Cen MT"/>
                <a:cs typeface="Tw Cen MT"/>
              </a:rPr>
              <a:t> </a:t>
            </a:r>
            <a:endParaRPr lang="en-US" sz="14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04268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Worse than climate change?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51720" y="5919663"/>
            <a:ext cx="516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w Cen MT"/>
                <a:cs typeface="Tw Cen MT"/>
                <a:hlinkClick r:id="rId3"/>
              </a:rPr>
              <a:t>www.ecologi.st/post/alienvspredator</a:t>
            </a:r>
            <a:r>
              <a:rPr lang="en-US" sz="2400" dirty="0" smtClean="0">
                <a:latin typeface="Tw Cen MT"/>
                <a:cs typeface="Tw Cen MT"/>
                <a:hlinkClick r:id="rId3"/>
              </a:rPr>
              <a:t>/</a:t>
            </a:r>
            <a:r>
              <a:rPr lang="en-US" sz="2400" dirty="0" smtClean="0">
                <a:latin typeface="Tw Cen MT"/>
                <a:cs typeface="Tw Cen MT"/>
              </a:rPr>
              <a:t> </a:t>
            </a:r>
            <a:endParaRPr lang="en-US" sz="2400" dirty="0">
              <a:latin typeface="Tw Cen MT"/>
              <a:cs typeface="Tw Cen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412776"/>
            <a:ext cx="6084168" cy="43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9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better alternative?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w Cen MT"/>
                <a:cs typeface="Tw Cen MT"/>
              </a:rPr>
              <a:t>Clearing costs?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R650 Million over 30 years </a:t>
            </a:r>
          </a:p>
          <a:p>
            <a:pPr lvl="1"/>
            <a:r>
              <a:rPr lang="en-US" dirty="0" smtClean="0">
                <a:latin typeface="Tw Cen MT"/>
                <a:cs typeface="Tw Cen MT"/>
              </a:rPr>
              <a:t>(starting with R120M for first 2)</a:t>
            </a:r>
          </a:p>
          <a:p>
            <a:endParaRPr lang="en-US" dirty="0">
              <a:latin typeface="Tw Cen MT"/>
              <a:cs typeface="Tw Cen MT"/>
            </a:endParaRPr>
          </a:p>
          <a:p>
            <a:endParaRPr lang="en-US" dirty="0" smtClean="0">
              <a:latin typeface="Tw Cen MT"/>
              <a:cs typeface="Tw Cen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4704"/>
          <a:stretch/>
        </p:blipFill>
        <p:spPr>
          <a:xfrm>
            <a:off x="3131840" y="3717032"/>
            <a:ext cx="2957893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3600616" y="3933056"/>
            <a:ext cx="0" cy="151216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51720" y="5919663"/>
            <a:ext cx="516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w Cen MT"/>
                <a:cs typeface="Tw Cen MT"/>
                <a:hlinkClick r:id="rId3"/>
              </a:rPr>
              <a:t>https://www.dailymaverick.co.za/article/2018-07-02-clearing-thirsty-alien-trees-will-yield-water-returns-for-cape-town</a:t>
            </a:r>
            <a:r>
              <a:rPr lang="en-US" sz="1600" dirty="0" smtClean="0">
                <a:latin typeface="Tw Cen MT"/>
                <a:cs typeface="Tw Cen MT"/>
                <a:hlinkClick r:id="rId3"/>
              </a:rPr>
              <a:t>/</a:t>
            </a:r>
            <a:r>
              <a:rPr lang="en-US" sz="1600" dirty="0" smtClean="0">
                <a:latin typeface="Tw Cen MT"/>
                <a:cs typeface="Tw Cen MT"/>
              </a:rPr>
              <a:t> </a:t>
            </a:r>
            <a:endParaRPr lang="en-US" sz="16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90652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My conclusion</a:t>
            </a:r>
            <a:br>
              <a:rPr lang="en-US" dirty="0" smtClean="0"/>
            </a:br>
            <a:r>
              <a:rPr lang="en-US" sz="3100" dirty="0" smtClean="0"/>
              <a:t>(please decide for yourself)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3305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Tw Cen MT"/>
                <a:cs typeface="Tw Cen MT"/>
              </a:rPr>
              <a:t>There’s clearly enough budget to </a:t>
            </a:r>
            <a:r>
              <a:rPr lang="en-US" dirty="0">
                <a:latin typeface="Tw Cen MT"/>
                <a:cs typeface="Tw Cen MT"/>
              </a:rPr>
              <a:t>clear aliens from our catchments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>
                <a:latin typeface="Tw Cen MT"/>
                <a:cs typeface="Tw Cen MT"/>
              </a:rPr>
              <a:t>Restoring our catchments provides water at a lower cost than any of the augmentation schemes and has a multitude of associated benefits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>
                <a:latin typeface="Tw Cen MT"/>
                <a:cs typeface="Tw Cen MT"/>
              </a:rPr>
              <a:t>If we do not clear aliens from our catchments they will continue to reduce our the recharge of groundwater and our dams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>
                <a:latin typeface="Tw Cen MT"/>
                <a:cs typeface="Tw Cen MT"/>
              </a:rPr>
              <a:t>Developing dependence on groundwater without </a:t>
            </a:r>
            <a:r>
              <a:rPr lang="en-US" dirty="0" smtClean="0">
                <a:latin typeface="Tw Cen MT"/>
                <a:cs typeface="Tw Cen MT"/>
              </a:rPr>
              <a:t>first addressing </a:t>
            </a:r>
            <a:r>
              <a:rPr lang="en-US" dirty="0">
                <a:latin typeface="Tw Cen MT"/>
                <a:cs typeface="Tw Cen MT"/>
              </a:rPr>
              <a:t>the greatest threat to the resource is lighting the fuse on a time </a:t>
            </a:r>
            <a:r>
              <a:rPr lang="en-US" dirty="0" smtClean="0">
                <a:latin typeface="Tw Cen MT"/>
                <a:cs typeface="Tw Cen MT"/>
              </a:rPr>
              <a:t>bomb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If the city insists on groundwater exploration it should proceed slowly, cautiously and with a concerted </a:t>
            </a:r>
            <a:r>
              <a:rPr lang="en-US" dirty="0">
                <a:latin typeface="Tw Cen MT"/>
                <a:cs typeface="Tw Cen MT"/>
              </a:rPr>
              <a:t>research effort </a:t>
            </a:r>
            <a:r>
              <a:rPr lang="en-US" dirty="0" smtClean="0">
                <a:latin typeface="Tw Cen MT"/>
                <a:cs typeface="Tw Cen MT"/>
              </a:rPr>
              <a:t>to ensure sustainability of both the resource and the environment</a:t>
            </a:r>
          </a:p>
          <a:p>
            <a:pPr lvl="1"/>
            <a:endParaRPr lang="en-US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79533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your say!!!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w Cen MT"/>
                <a:cs typeface="Tw Cen MT"/>
              </a:rPr>
              <a:t>Most experts in this field are consultants or work for municipality/province/state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They either have a conflict of interest, or they’re muzzled by their institution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We need well-informed citizens/civil society to lead the charge</a:t>
            </a:r>
            <a:endParaRPr lang="en-US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73342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195" y="1548222"/>
            <a:ext cx="2949022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52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guy an expert?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7707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Tw Cen MT"/>
                <a:cs typeface="Tw Cen MT"/>
              </a:rPr>
              <a:t>No! (at least not on everything I’ll be presenting)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A biologist by training </a:t>
            </a:r>
            <a:r>
              <a:rPr lang="mr-IN" dirty="0" smtClean="0">
                <a:latin typeface="Tw Cen MT"/>
                <a:cs typeface="Tw Cen MT"/>
              </a:rPr>
              <a:t>–</a:t>
            </a:r>
            <a:r>
              <a:rPr lang="en-US" dirty="0" smtClean="0">
                <a:latin typeface="Tw Cen MT"/>
                <a:cs typeface="Tw Cen MT"/>
              </a:rPr>
              <a:t> with focus on Fynbos ecosystems and global change ecology</a:t>
            </a:r>
          </a:p>
          <a:p>
            <a:pPr lvl="1"/>
            <a:r>
              <a:rPr lang="en-US" dirty="0" smtClean="0">
                <a:latin typeface="Tw Cen MT"/>
                <a:cs typeface="Tw Cen MT"/>
              </a:rPr>
              <a:t>But this talk will include:</a:t>
            </a:r>
          </a:p>
          <a:p>
            <a:pPr lvl="2"/>
            <a:r>
              <a:rPr lang="en-US" dirty="0" smtClean="0">
                <a:latin typeface="Tw Cen MT"/>
                <a:cs typeface="Tw Cen MT"/>
              </a:rPr>
              <a:t>Hydrology, geohydrology, economics, politics, population demography, </a:t>
            </a:r>
            <a:r>
              <a:rPr lang="en-US" dirty="0" err="1" smtClean="0">
                <a:latin typeface="Tw Cen MT"/>
                <a:cs typeface="Tw Cen MT"/>
              </a:rPr>
              <a:t>etc</a:t>
            </a:r>
            <a:r>
              <a:rPr lang="en-US" dirty="0" smtClean="0">
                <a:latin typeface="Tw Cen MT"/>
                <a:cs typeface="Tw Cen MT"/>
              </a:rPr>
              <a:t> </a:t>
            </a:r>
            <a:r>
              <a:rPr lang="en-US" dirty="0" err="1" smtClean="0">
                <a:latin typeface="Tw Cen MT"/>
                <a:cs typeface="Tw Cen MT"/>
              </a:rPr>
              <a:t>etc</a:t>
            </a:r>
            <a:r>
              <a:rPr lang="mr-IN" dirty="0" smtClean="0">
                <a:latin typeface="Tw Cen MT"/>
                <a:cs typeface="Tw Cen MT"/>
              </a:rPr>
              <a:t>…</a:t>
            </a:r>
            <a:endParaRPr lang="en-US" dirty="0" smtClean="0">
              <a:latin typeface="Tw Cen MT"/>
              <a:cs typeface="Tw Cen MT"/>
            </a:endParaRP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“Well informed” about water issues rather than an expert per se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As a proponent of open data, open science and transparency, I’ll cite all my sources and make this talk publicly available - so you can check my facts</a:t>
            </a:r>
          </a:p>
          <a:p>
            <a:endParaRPr lang="en-US" dirty="0" smtClean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I value feedback, disagreement and discussion </a:t>
            </a:r>
            <a:r>
              <a:rPr lang="mr-IN" dirty="0" smtClean="0">
                <a:latin typeface="Tw Cen MT"/>
                <a:cs typeface="Tw Cen MT"/>
              </a:rPr>
              <a:t>–</a:t>
            </a:r>
            <a:r>
              <a:rPr lang="en-US" dirty="0" smtClean="0">
                <a:latin typeface="Tw Cen MT"/>
                <a:cs typeface="Tw Cen MT"/>
              </a:rPr>
              <a:t> the basis of co-learning. No one knows everything, and I’m learning too!!!</a:t>
            </a:r>
            <a:endParaRPr lang="en-US" dirty="0">
              <a:latin typeface="Tw Cen MT"/>
              <a:cs typeface="Tw Cen MT"/>
            </a:endParaRPr>
          </a:p>
          <a:p>
            <a:endParaRPr lang="en-US" dirty="0">
              <a:latin typeface="Tw Cen MT"/>
              <a:cs typeface="Tw Cen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5805264"/>
            <a:ext cx="5040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Tw Cen MT"/>
                <a:cs typeface="Tw Cen MT"/>
                <a:hlinkClick r:id="rId2"/>
              </a:rPr>
              <a:t>www.ecologi.st</a:t>
            </a:r>
            <a:endParaRPr lang="en-US" sz="3200" dirty="0" smtClean="0">
              <a:solidFill>
                <a:srgbClr val="0000FF"/>
              </a:solidFill>
              <a:latin typeface="Tw Cen MT"/>
              <a:cs typeface="Tw Cen MT"/>
            </a:endParaRP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Tw Cen MT"/>
                <a:cs typeface="Tw Cen MT"/>
              </a:rPr>
              <a:t>For more on my research and interests</a:t>
            </a:r>
            <a:endParaRPr lang="en-US" sz="2000" dirty="0">
              <a:solidFill>
                <a:srgbClr val="000000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39330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w Cen MT"/>
                <a:cs typeface="Tw Cen MT"/>
              </a:rPr>
              <a:t>The situation we find ourselves in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What options are being explored?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What are the pros and cons of these options?</a:t>
            </a:r>
          </a:p>
          <a:p>
            <a:endParaRPr lang="en-US" dirty="0">
              <a:latin typeface="Tw Cen MT"/>
              <a:cs typeface="Tw Cen MT"/>
            </a:endParaRPr>
          </a:p>
          <a:p>
            <a:r>
              <a:rPr lang="en-US" dirty="0" smtClean="0">
                <a:latin typeface="Tw Cen MT"/>
                <a:cs typeface="Tw Cen MT"/>
              </a:rPr>
              <a:t>What options aren’t being explored and why?</a:t>
            </a:r>
            <a:endParaRPr lang="en-US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25486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situation we find ourselves in</a:t>
            </a:r>
            <a:endParaRPr lang="en-US" dirty="0"/>
          </a:p>
        </p:txBody>
      </p:sp>
      <p:pic>
        <p:nvPicPr>
          <p:cNvPr id="5" name="Picture 4" descr="unnamed-chunk-10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7920000" cy="396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720" y="5805264"/>
            <a:ext cx="5040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w Cen MT"/>
                <a:cs typeface="Tw Cen MT"/>
              </a:rPr>
              <a:t>Rainfall</a:t>
            </a:r>
          </a:p>
          <a:p>
            <a:pPr algn="ctr"/>
            <a:r>
              <a:rPr lang="en-US" dirty="0">
                <a:latin typeface="Tw Cen MT"/>
                <a:cs typeface="Tw Cen MT"/>
                <a:hlinkClick r:id="rId3"/>
              </a:rPr>
              <a:t>http://www.ecologi.st/post/2017-04-01-Langrivier</a:t>
            </a:r>
            <a:r>
              <a:rPr lang="en-US" dirty="0" smtClean="0">
                <a:latin typeface="Tw Cen MT"/>
                <a:cs typeface="Tw Cen MT"/>
                <a:hlinkClick r:id="rId3"/>
              </a:rPr>
              <a:t>/</a:t>
            </a:r>
            <a:r>
              <a:rPr lang="en-US" dirty="0" smtClean="0">
                <a:latin typeface="Tw Cen MT"/>
                <a:cs typeface="Tw Cen MT"/>
              </a:rPr>
              <a:t> </a:t>
            </a:r>
            <a:endParaRPr lang="en-US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79214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situation we find ourselves 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5805264"/>
            <a:ext cx="5040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w Cen MT"/>
                <a:cs typeface="Tw Cen MT"/>
              </a:rPr>
              <a:t>Streamflow</a:t>
            </a:r>
            <a:endParaRPr lang="en-US" sz="3200" dirty="0" smtClean="0">
              <a:latin typeface="Tw Cen MT"/>
              <a:cs typeface="Tw Cen MT"/>
            </a:endParaRPr>
          </a:p>
          <a:p>
            <a:pPr algn="ctr"/>
            <a:r>
              <a:rPr lang="en-US" dirty="0">
                <a:latin typeface="Tw Cen MT"/>
                <a:cs typeface="Tw Cen MT"/>
                <a:hlinkClick r:id="rId2"/>
              </a:rPr>
              <a:t>http://www.ecologi.st/post/2017-04-01-Langrivier</a:t>
            </a:r>
            <a:r>
              <a:rPr lang="en-US" dirty="0" smtClean="0">
                <a:latin typeface="Tw Cen MT"/>
                <a:cs typeface="Tw Cen MT"/>
                <a:hlinkClick r:id="rId2"/>
              </a:rPr>
              <a:t>/</a:t>
            </a:r>
            <a:r>
              <a:rPr lang="en-US" dirty="0" smtClean="0">
                <a:latin typeface="Tw Cen MT"/>
                <a:cs typeface="Tw Cen MT"/>
              </a:rPr>
              <a:t> </a:t>
            </a:r>
            <a:endParaRPr lang="en-US" dirty="0">
              <a:latin typeface="Tw Cen MT"/>
              <a:cs typeface="Tw Cen MT"/>
            </a:endParaRPr>
          </a:p>
        </p:txBody>
      </p:sp>
      <p:pic>
        <p:nvPicPr>
          <p:cNvPr id="3" name="Picture 2" descr="unnamed-chunk-5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80" y="1700808"/>
            <a:ext cx="792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8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AE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SAEON.potx</Template>
  <TotalTime>79892</TotalTime>
  <Words>2227</Words>
  <Application>Microsoft Macintosh PowerPoint</Application>
  <PresentationFormat>On-screen Show (4:3)</PresentationFormat>
  <Paragraphs>286</Paragraphs>
  <Slides>57</Slides>
  <Notes>9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SAEON</vt:lpstr>
      <vt:lpstr>Bulk water augmentation in the Western Cape Evidence-based or irresponsible?</vt:lpstr>
      <vt:lpstr>PowerPoint Presentation</vt:lpstr>
      <vt:lpstr>PowerPoint Presentation</vt:lpstr>
      <vt:lpstr>PowerPoint Presentation</vt:lpstr>
      <vt:lpstr>Bulk water augmentation in the Western Cape Evidence-based or irresponsible?</vt:lpstr>
      <vt:lpstr>Is this guy an expert?</vt:lpstr>
      <vt:lpstr>Overview</vt:lpstr>
      <vt:lpstr>The situation we find ourselves in</vt:lpstr>
      <vt:lpstr>The situation we find ourselves in</vt:lpstr>
      <vt:lpstr>The situation we find ourselves in</vt:lpstr>
      <vt:lpstr>The situation we find ourselves in</vt:lpstr>
      <vt:lpstr>The situation we find ourselves in</vt:lpstr>
      <vt:lpstr>What augmentation options are being explored?</vt:lpstr>
      <vt:lpstr>What augmentation options are being explored?</vt:lpstr>
      <vt:lpstr>What augmentation options are being explored?</vt:lpstr>
      <vt:lpstr>What augmentation options are being explored?</vt:lpstr>
      <vt:lpstr>A quick aside on units</vt:lpstr>
      <vt:lpstr>Wastewater re-use/reclamation</vt:lpstr>
      <vt:lpstr>PowerPoint Presentation</vt:lpstr>
      <vt:lpstr>Cape Flats Sand Aquifer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TMG (fractured rock) aquifers</vt:lpstr>
      <vt:lpstr>TMG (fractured rock) aquifers</vt:lpstr>
      <vt:lpstr>TMG (fractured rock) aquifers</vt:lpstr>
      <vt:lpstr>TMG (fractured rock) aquifers</vt:lpstr>
      <vt:lpstr>Hot springs?</vt:lpstr>
      <vt:lpstr>Hot springs?</vt:lpstr>
      <vt:lpstr>TMG (fractured rock) aquifers</vt:lpstr>
      <vt:lpstr>TMG (fractured rock) aquifers</vt:lpstr>
      <vt:lpstr>TMG (fractured rock) aquifers</vt:lpstr>
      <vt:lpstr>PowerPoint Presentation</vt:lpstr>
      <vt:lpstr>PowerPoint Presentation</vt:lpstr>
      <vt:lpstr>It seems to be very important in the Cape!!!</vt:lpstr>
      <vt:lpstr>TMG (fractured rock) aquifers</vt:lpstr>
      <vt:lpstr>TMG (fractured rock) aquifers</vt:lpstr>
      <vt:lpstr>Surface impacts?</vt:lpstr>
      <vt:lpstr>Fracking landscapes?</vt:lpstr>
      <vt:lpstr>Draw down impacts?</vt:lpstr>
      <vt:lpstr>PowerPoint Presentation</vt:lpstr>
      <vt:lpstr>PowerPoint Presentation</vt:lpstr>
      <vt:lpstr>PowerPoint Presentation</vt:lpstr>
      <vt:lpstr>A better alternative?</vt:lpstr>
      <vt:lpstr>A better alternative?</vt:lpstr>
      <vt:lpstr>A better alternative?</vt:lpstr>
      <vt:lpstr>A better alternative?</vt:lpstr>
      <vt:lpstr>Context?</vt:lpstr>
      <vt:lpstr>Worse than climate change?</vt:lpstr>
      <vt:lpstr>A better alternative?</vt:lpstr>
      <vt:lpstr>My conclusion (please decide for yourself)</vt:lpstr>
      <vt:lpstr>Have your say!!!</vt:lpstr>
      <vt:lpstr>Thank you!</vt:lpstr>
    </vt:vector>
  </TitlesOfParts>
  <Manager/>
  <Company>NRF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subject/>
  <dc:creator/>
  <cp:keywords/>
  <dc:description/>
  <cp:lastModifiedBy>User</cp:lastModifiedBy>
  <cp:revision>745</cp:revision>
  <dcterms:created xsi:type="dcterms:W3CDTF">2014-05-19T08:24:04Z</dcterms:created>
  <dcterms:modified xsi:type="dcterms:W3CDTF">2018-08-16T08:23:00Z</dcterms:modified>
  <cp:category/>
</cp:coreProperties>
</file>