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mp4" ContentType="video/unknown"/>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39"/>
  </p:notesMasterIdLst>
  <p:handoutMasterIdLst>
    <p:handoutMasterId r:id="rId40"/>
  </p:handoutMasterIdLst>
  <p:sldIdLst>
    <p:sldId id="406" r:id="rId2"/>
    <p:sldId id="520" r:id="rId3"/>
    <p:sldId id="443" r:id="rId4"/>
    <p:sldId id="425" r:id="rId5"/>
    <p:sldId id="444" r:id="rId6"/>
    <p:sldId id="445" r:id="rId7"/>
    <p:sldId id="426" r:id="rId8"/>
    <p:sldId id="470" r:id="rId9"/>
    <p:sldId id="427" r:id="rId10"/>
    <p:sldId id="446" r:id="rId11"/>
    <p:sldId id="428" r:id="rId12"/>
    <p:sldId id="431" r:id="rId13"/>
    <p:sldId id="432" r:id="rId14"/>
    <p:sldId id="447" r:id="rId15"/>
    <p:sldId id="433" r:id="rId16"/>
    <p:sldId id="434" r:id="rId17"/>
    <p:sldId id="435" r:id="rId18"/>
    <p:sldId id="523" r:id="rId19"/>
    <p:sldId id="455" r:id="rId20"/>
    <p:sldId id="524" r:id="rId21"/>
    <p:sldId id="527" r:id="rId22"/>
    <p:sldId id="528" r:id="rId23"/>
    <p:sldId id="525" r:id="rId24"/>
    <p:sldId id="531" r:id="rId25"/>
    <p:sldId id="532" r:id="rId26"/>
    <p:sldId id="533" r:id="rId27"/>
    <p:sldId id="429" r:id="rId28"/>
    <p:sldId id="430" r:id="rId29"/>
    <p:sldId id="526" r:id="rId30"/>
    <p:sldId id="473" r:id="rId31"/>
    <p:sldId id="472" r:id="rId32"/>
    <p:sldId id="474" r:id="rId33"/>
    <p:sldId id="477" r:id="rId34"/>
    <p:sldId id="478" r:id="rId35"/>
    <p:sldId id="551" r:id="rId36"/>
    <p:sldId id="552" r:id="rId37"/>
    <p:sldId id="423" r:id="rId38"/>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Title" id="{21DB6266-53EA-427F-9629-B4CEB903BB6B}">
          <p14:sldIdLst>
            <p14:sldId id="406"/>
            <p14:sldId id="520"/>
            <p14:sldId id="443"/>
            <p14:sldId id="425"/>
            <p14:sldId id="444"/>
            <p14:sldId id="445"/>
            <p14:sldId id="426"/>
            <p14:sldId id="470"/>
            <p14:sldId id="427"/>
            <p14:sldId id="446"/>
            <p14:sldId id="428"/>
            <p14:sldId id="431"/>
            <p14:sldId id="432"/>
            <p14:sldId id="447"/>
            <p14:sldId id="433"/>
            <p14:sldId id="434"/>
            <p14:sldId id="435"/>
            <p14:sldId id="523"/>
            <p14:sldId id="455"/>
            <p14:sldId id="524"/>
            <p14:sldId id="527"/>
            <p14:sldId id="528"/>
            <p14:sldId id="525"/>
            <p14:sldId id="531"/>
            <p14:sldId id="532"/>
            <p14:sldId id="533"/>
            <p14:sldId id="429"/>
            <p14:sldId id="430"/>
            <p14:sldId id="526"/>
            <p14:sldId id="473"/>
            <p14:sldId id="472"/>
            <p14:sldId id="474"/>
            <p14:sldId id="477"/>
            <p14:sldId id="478"/>
            <p14:sldId id="551"/>
            <p14:sldId id="552"/>
            <p14:sldId id="4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B3"/>
    <a:srgbClr val="FF8E53"/>
    <a:srgbClr val="BBEFFF"/>
    <a:srgbClr val="9EEAFF"/>
    <a:srgbClr val="E4F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646" autoAdjust="0"/>
    <p:restoredTop sz="88376" autoAdjust="0"/>
  </p:normalViewPr>
  <p:slideViewPr>
    <p:cSldViewPr snapToGrid="0" snapToObjects="1">
      <p:cViewPr varScale="1">
        <p:scale>
          <a:sx n="102" d="100"/>
          <a:sy n="102" d="100"/>
        </p:scale>
        <p:origin x="-92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CF6F6B-6648-3A48-AB0F-42B5FCDF00D2}" type="doc">
      <dgm:prSet loTypeId="urn:microsoft.com/office/officeart/2005/8/layout/chevron2" loCatId="" qsTypeId="urn:microsoft.com/office/officeart/2005/8/quickstyle/3D2" qsCatId="3D" csTypeId="urn:microsoft.com/office/officeart/2005/8/colors/accent1_3" csCatId="accent1" phldr="1"/>
      <dgm:spPr/>
      <dgm:t>
        <a:bodyPr/>
        <a:lstStyle/>
        <a:p>
          <a:endParaRPr lang="en-US"/>
        </a:p>
      </dgm:t>
    </dgm:pt>
    <dgm:pt modelId="{7F2A2FDE-B578-BE48-97E1-ABEE29059DDD}">
      <dgm:prSet phldrT="[Text]"/>
      <dgm:spPr/>
      <dgm:t>
        <a:bodyPr/>
        <a:lstStyle/>
        <a:p>
          <a:r>
            <a:rPr lang="en-US" dirty="0" smtClean="0"/>
            <a:t>1. UMC</a:t>
          </a:r>
          <a:endParaRPr lang="en-US" dirty="0"/>
        </a:p>
      </dgm:t>
    </dgm:pt>
    <dgm:pt modelId="{85511B11-8BC8-B942-8A7C-E1F77764972B}" type="parTrans" cxnId="{54654447-5084-B640-BE92-42915D972D7B}">
      <dgm:prSet/>
      <dgm:spPr/>
      <dgm:t>
        <a:bodyPr/>
        <a:lstStyle/>
        <a:p>
          <a:endParaRPr lang="en-US"/>
        </a:p>
      </dgm:t>
    </dgm:pt>
    <dgm:pt modelId="{4B399175-B088-6942-BEAA-89F5F8D65C18}" type="sibTrans" cxnId="{54654447-5084-B640-BE92-42915D972D7B}">
      <dgm:prSet/>
      <dgm:spPr/>
      <dgm:t>
        <a:bodyPr/>
        <a:lstStyle/>
        <a:p>
          <a:endParaRPr lang="en-US"/>
        </a:p>
      </dgm:t>
    </dgm:pt>
    <dgm:pt modelId="{566E178A-7AE1-314D-991B-35B32522F484}">
      <dgm:prSet phldrT="[Text]"/>
      <dgm:spPr/>
      <dgm:t>
        <a:bodyPr/>
        <a:lstStyle/>
        <a:p>
          <a:r>
            <a:rPr lang="en-US" dirty="0" smtClean="0"/>
            <a:t>Unified Modeling Committee: High-level NOAA Unified Modeling Overview</a:t>
          </a:r>
          <a:endParaRPr lang="en-US" dirty="0"/>
        </a:p>
      </dgm:t>
    </dgm:pt>
    <dgm:pt modelId="{3D4F71A3-55F1-9044-AC28-B5ED1485B355}" type="parTrans" cxnId="{BAE674FE-FB77-9943-93C4-8219938F8CCF}">
      <dgm:prSet/>
      <dgm:spPr/>
      <dgm:t>
        <a:bodyPr/>
        <a:lstStyle/>
        <a:p>
          <a:endParaRPr lang="en-US"/>
        </a:p>
      </dgm:t>
    </dgm:pt>
    <dgm:pt modelId="{4E51A823-FAE3-7C46-9E7D-8228391CB22F}" type="sibTrans" cxnId="{BAE674FE-FB77-9943-93C4-8219938F8CCF}">
      <dgm:prSet/>
      <dgm:spPr/>
      <dgm:t>
        <a:bodyPr/>
        <a:lstStyle/>
        <a:p>
          <a:endParaRPr lang="en-US"/>
        </a:p>
      </dgm:t>
    </dgm:pt>
    <dgm:pt modelId="{1C48B987-0B33-1849-A4F6-F8C4E7D29E31}">
      <dgm:prSet phldrT="[Text]"/>
      <dgm:spPr/>
      <dgm:t>
        <a:bodyPr/>
        <a:lstStyle/>
        <a:p>
          <a:r>
            <a:rPr lang="en-US" dirty="0" smtClean="0"/>
            <a:t>2. Vision</a:t>
          </a:r>
          <a:endParaRPr lang="en-US" dirty="0"/>
        </a:p>
      </dgm:t>
    </dgm:pt>
    <dgm:pt modelId="{81E3AB53-1CAD-8C4B-97CA-0751DB2EE05C}" type="parTrans" cxnId="{58DCA5F3-A17E-5347-9897-B6FC4262F950}">
      <dgm:prSet/>
      <dgm:spPr/>
      <dgm:t>
        <a:bodyPr/>
        <a:lstStyle/>
        <a:p>
          <a:endParaRPr lang="en-US"/>
        </a:p>
      </dgm:t>
    </dgm:pt>
    <dgm:pt modelId="{EEABF864-D443-FA46-905C-F2E14C36FADE}" type="sibTrans" cxnId="{58DCA5F3-A17E-5347-9897-B6FC4262F950}">
      <dgm:prSet/>
      <dgm:spPr/>
      <dgm:t>
        <a:bodyPr/>
        <a:lstStyle/>
        <a:p>
          <a:endParaRPr lang="en-US"/>
        </a:p>
      </dgm:t>
    </dgm:pt>
    <dgm:pt modelId="{CDD5FF69-2D42-7945-AED8-EC3DB2CC469E}">
      <dgm:prSet phldrT="[Text]"/>
      <dgm:spPr/>
      <dgm:t>
        <a:bodyPr/>
        <a:lstStyle/>
        <a:p>
          <a:r>
            <a:rPr lang="en-US" dirty="0" smtClean="0"/>
            <a:t>A Strategic Vision for the US National Physical  Environmental Modeling Enterprise </a:t>
          </a:r>
          <a:endParaRPr lang="en-US" dirty="0"/>
        </a:p>
      </dgm:t>
    </dgm:pt>
    <dgm:pt modelId="{06320334-0D3D-BF4A-931C-78D2B2FF06D7}" type="parTrans" cxnId="{E4940A2B-1CBB-8E4D-B48E-CCB6E4735906}">
      <dgm:prSet/>
      <dgm:spPr/>
      <dgm:t>
        <a:bodyPr/>
        <a:lstStyle/>
        <a:p>
          <a:endParaRPr lang="en-US"/>
        </a:p>
      </dgm:t>
    </dgm:pt>
    <dgm:pt modelId="{FDA23058-6331-0446-9B97-16D13BE8C141}" type="sibTrans" cxnId="{E4940A2B-1CBB-8E4D-B48E-CCB6E4735906}">
      <dgm:prSet/>
      <dgm:spPr/>
      <dgm:t>
        <a:bodyPr/>
        <a:lstStyle/>
        <a:p>
          <a:endParaRPr lang="en-US"/>
        </a:p>
      </dgm:t>
    </dgm:pt>
    <dgm:pt modelId="{C4244AE5-4DC9-8347-A941-F79FA82F9B3C}">
      <dgm:prSet phldrT="[Text]"/>
      <dgm:spPr/>
      <dgm:t>
        <a:bodyPr/>
        <a:lstStyle/>
        <a:p>
          <a:r>
            <a:rPr lang="en-US" b="1" dirty="0" smtClean="0"/>
            <a:t>Horizon:</a:t>
          </a:r>
          <a:r>
            <a:rPr lang="en-US" dirty="0" smtClean="0"/>
            <a:t> 5-10 Years</a:t>
          </a:r>
          <a:endParaRPr lang="en-US" dirty="0"/>
        </a:p>
      </dgm:t>
    </dgm:pt>
    <dgm:pt modelId="{448F2ADA-913E-5049-B4F3-6891524D458B}" type="parTrans" cxnId="{5A67AC29-18B8-7946-8220-2390F3716714}">
      <dgm:prSet/>
      <dgm:spPr/>
      <dgm:t>
        <a:bodyPr/>
        <a:lstStyle/>
        <a:p>
          <a:endParaRPr lang="en-US"/>
        </a:p>
      </dgm:t>
    </dgm:pt>
    <dgm:pt modelId="{27A5535B-27F3-9441-B430-CFA6B08739DF}" type="sibTrans" cxnId="{5A67AC29-18B8-7946-8220-2390F3716714}">
      <dgm:prSet/>
      <dgm:spPr/>
      <dgm:t>
        <a:bodyPr/>
        <a:lstStyle/>
        <a:p>
          <a:endParaRPr lang="en-US"/>
        </a:p>
      </dgm:t>
    </dgm:pt>
    <dgm:pt modelId="{56D9FE56-9106-0E44-8F55-690AA5BAAF58}">
      <dgm:prSet phldrT="[Text]"/>
      <dgm:spPr/>
      <dgm:t>
        <a:bodyPr/>
        <a:lstStyle/>
        <a:p>
          <a:r>
            <a:rPr lang="en-US" dirty="0" smtClean="0"/>
            <a:t>3. Roadmap</a:t>
          </a:r>
          <a:endParaRPr lang="en-US" dirty="0"/>
        </a:p>
      </dgm:t>
    </dgm:pt>
    <dgm:pt modelId="{53070039-FFEF-8449-A8B0-A04DC99DD7CC}" type="parTrans" cxnId="{2E6BA761-68C2-3F4B-BA67-50C15C816D49}">
      <dgm:prSet/>
      <dgm:spPr/>
      <dgm:t>
        <a:bodyPr/>
        <a:lstStyle/>
        <a:p>
          <a:endParaRPr lang="en-US"/>
        </a:p>
      </dgm:t>
    </dgm:pt>
    <dgm:pt modelId="{3EA633E9-5EBE-784D-B180-08A88AD9F95A}" type="sibTrans" cxnId="{2E6BA761-68C2-3F4B-BA67-50C15C816D49}">
      <dgm:prSet/>
      <dgm:spPr/>
      <dgm:t>
        <a:bodyPr/>
        <a:lstStyle/>
        <a:p>
          <a:endParaRPr lang="en-US"/>
        </a:p>
      </dgm:t>
    </dgm:pt>
    <dgm:pt modelId="{48AC043F-1ED2-CF43-964A-8D7F125B5A1F}">
      <dgm:prSet phldrT="[Text]"/>
      <dgm:spPr/>
      <dgm:t>
        <a:bodyPr/>
        <a:lstStyle/>
        <a:p>
          <a:r>
            <a:rPr lang="en-US" b="1" dirty="0" smtClean="0"/>
            <a:t>Horizon:</a:t>
          </a:r>
          <a:r>
            <a:rPr lang="en-US" dirty="0" smtClean="0"/>
            <a:t> 5-10 Years</a:t>
          </a:r>
          <a:endParaRPr lang="en-US" dirty="0"/>
        </a:p>
      </dgm:t>
    </dgm:pt>
    <dgm:pt modelId="{8F39B6B6-346E-0942-AB3E-6E6BFAE5E747}" type="parTrans" cxnId="{5B7242A3-6904-0449-A5E3-9B96351EBA0B}">
      <dgm:prSet/>
      <dgm:spPr/>
      <dgm:t>
        <a:bodyPr/>
        <a:lstStyle/>
        <a:p>
          <a:endParaRPr lang="en-US"/>
        </a:p>
      </dgm:t>
    </dgm:pt>
    <dgm:pt modelId="{FA2D3112-6D30-5B48-8B5D-23EFDAA002AE}" type="sibTrans" cxnId="{5B7242A3-6904-0449-A5E3-9B96351EBA0B}">
      <dgm:prSet/>
      <dgm:spPr/>
      <dgm:t>
        <a:bodyPr/>
        <a:lstStyle/>
        <a:p>
          <a:endParaRPr lang="en-US"/>
        </a:p>
      </dgm:t>
    </dgm:pt>
    <dgm:pt modelId="{BC4E2C6C-2813-304D-98C3-D4D5C27D8281}">
      <dgm:prSet/>
      <dgm:spPr/>
      <dgm:t>
        <a:bodyPr/>
        <a:lstStyle/>
        <a:p>
          <a:r>
            <a:rPr lang="en-US" dirty="0" smtClean="0"/>
            <a:t>4. SIP</a:t>
          </a:r>
          <a:endParaRPr lang="en-US" dirty="0"/>
        </a:p>
      </dgm:t>
    </dgm:pt>
    <dgm:pt modelId="{3931D404-C819-EA4C-BC76-861DE0955A79}" type="parTrans" cxnId="{8E81B57F-0711-F54B-9310-EC86F4A7718F}">
      <dgm:prSet/>
      <dgm:spPr/>
      <dgm:t>
        <a:bodyPr/>
        <a:lstStyle/>
        <a:p>
          <a:endParaRPr lang="en-US"/>
        </a:p>
      </dgm:t>
    </dgm:pt>
    <dgm:pt modelId="{846E0C85-CC1C-014B-B326-C4A35E27A6A4}" type="sibTrans" cxnId="{8E81B57F-0711-F54B-9310-EC86F4A7718F}">
      <dgm:prSet/>
      <dgm:spPr/>
      <dgm:t>
        <a:bodyPr/>
        <a:lstStyle/>
        <a:p>
          <a:endParaRPr lang="en-US"/>
        </a:p>
      </dgm:t>
    </dgm:pt>
    <dgm:pt modelId="{C3C12FBB-555B-F047-A2AC-05513049622A}">
      <dgm:prSet/>
      <dgm:spPr/>
      <dgm:t>
        <a:bodyPr/>
        <a:lstStyle/>
        <a:p>
          <a:pPr marL="0" indent="0">
            <a:tabLst>
              <a:tab pos="6904038" algn="l"/>
            </a:tabLst>
          </a:pPr>
          <a:r>
            <a:rPr lang="en-US" dirty="0" smtClean="0"/>
            <a:t>Strategic Implementation Plan</a:t>
          </a:r>
          <a:endParaRPr lang="en-US" dirty="0"/>
        </a:p>
      </dgm:t>
    </dgm:pt>
    <dgm:pt modelId="{A7BABED4-22E2-2547-95D4-A0087B072AA2}" type="parTrans" cxnId="{AF65EDB4-1AAF-A341-8C53-01E820322E72}">
      <dgm:prSet/>
      <dgm:spPr/>
      <dgm:t>
        <a:bodyPr/>
        <a:lstStyle/>
        <a:p>
          <a:endParaRPr lang="en-US"/>
        </a:p>
      </dgm:t>
    </dgm:pt>
    <dgm:pt modelId="{D8013156-822B-0F41-B22F-2ED5F5FEE274}" type="sibTrans" cxnId="{AF65EDB4-1AAF-A341-8C53-01E820322E72}">
      <dgm:prSet/>
      <dgm:spPr/>
      <dgm:t>
        <a:bodyPr/>
        <a:lstStyle/>
        <a:p>
          <a:endParaRPr lang="en-US"/>
        </a:p>
      </dgm:t>
    </dgm:pt>
    <dgm:pt modelId="{7FE87070-2634-CB4C-A939-831EFE95CAD8}">
      <dgm:prSet/>
      <dgm:spPr/>
      <dgm:t>
        <a:bodyPr/>
        <a:lstStyle/>
        <a:p>
          <a:pPr marL="114300" indent="0"/>
          <a:r>
            <a:rPr lang="en-US" b="1" dirty="0" smtClean="0"/>
            <a:t>Scope:</a:t>
          </a:r>
          <a:r>
            <a:rPr lang="en-US" dirty="0" smtClean="0"/>
            <a:t> NCEP Production Suite (Unified Forecast System)</a:t>
          </a:r>
          <a:endParaRPr lang="en-US" dirty="0"/>
        </a:p>
      </dgm:t>
    </dgm:pt>
    <dgm:pt modelId="{A83F889A-F205-284F-9BC6-648784A74ED1}" type="parTrans" cxnId="{AFCCDCA9-9742-0544-B18E-48B353E0F672}">
      <dgm:prSet/>
      <dgm:spPr/>
      <dgm:t>
        <a:bodyPr/>
        <a:lstStyle/>
        <a:p>
          <a:endParaRPr lang="en-US"/>
        </a:p>
      </dgm:t>
    </dgm:pt>
    <dgm:pt modelId="{1DEB44E9-20C1-4E48-ADAD-A879BB4BB63E}" type="sibTrans" cxnId="{AFCCDCA9-9742-0544-B18E-48B353E0F672}">
      <dgm:prSet/>
      <dgm:spPr/>
      <dgm:t>
        <a:bodyPr/>
        <a:lstStyle/>
        <a:p>
          <a:endParaRPr lang="en-US"/>
        </a:p>
      </dgm:t>
    </dgm:pt>
    <dgm:pt modelId="{6916DCB8-FD76-5743-A524-6E47CE980946}">
      <dgm:prSet/>
      <dgm:spPr/>
      <dgm:t>
        <a:bodyPr/>
        <a:lstStyle/>
        <a:p>
          <a:pPr marL="114300" indent="0"/>
          <a:r>
            <a:rPr lang="en-US" b="1" dirty="0" smtClean="0"/>
            <a:t>Horizon:</a:t>
          </a:r>
          <a:r>
            <a:rPr lang="en-US" dirty="0" smtClean="0"/>
            <a:t> 0-3 Years</a:t>
          </a:r>
          <a:endParaRPr lang="en-US" dirty="0"/>
        </a:p>
      </dgm:t>
    </dgm:pt>
    <dgm:pt modelId="{CF6E8923-16C6-2345-BDDE-43B9D66ADECF}" type="parTrans" cxnId="{B5F32172-4768-DE4E-A945-2C3CF079DE91}">
      <dgm:prSet/>
      <dgm:spPr/>
      <dgm:t>
        <a:bodyPr/>
        <a:lstStyle/>
        <a:p>
          <a:endParaRPr lang="en-US"/>
        </a:p>
      </dgm:t>
    </dgm:pt>
    <dgm:pt modelId="{33364373-13A8-B340-8555-06B6A372A549}" type="sibTrans" cxnId="{B5F32172-4768-DE4E-A945-2C3CF079DE91}">
      <dgm:prSet/>
      <dgm:spPr/>
      <dgm:t>
        <a:bodyPr/>
        <a:lstStyle/>
        <a:p>
          <a:endParaRPr lang="en-US"/>
        </a:p>
      </dgm:t>
    </dgm:pt>
    <dgm:pt modelId="{54F46751-2B13-394F-BAE0-2A7D1D11F93F}">
      <dgm:prSet/>
      <dgm:spPr/>
      <dgm:t>
        <a:bodyPr/>
        <a:lstStyle/>
        <a:p>
          <a:r>
            <a:rPr lang="en-US" b="1" dirty="0" smtClean="0"/>
            <a:t>Scope:</a:t>
          </a:r>
          <a:r>
            <a:rPr lang="en-US" dirty="0" smtClean="0"/>
            <a:t> NCEP Production Suite (Unified Forecast System)</a:t>
          </a:r>
          <a:endParaRPr lang="en-US" dirty="0"/>
        </a:p>
      </dgm:t>
    </dgm:pt>
    <dgm:pt modelId="{762382FB-4DD5-7E40-BA14-03E3B0493E97}" type="parTrans" cxnId="{C8A788BA-3EF7-3043-9E1B-F2592FFA01B5}">
      <dgm:prSet/>
      <dgm:spPr/>
      <dgm:t>
        <a:bodyPr/>
        <a:lstStyle/>
        <a:p>
          <a:endParaRPr lang="en-US"/>
        </a:p>
      </dgm:t>
    </dgm:pt>
    <dgm:pt modelId="{190D4E61-C393-924F-99F8-DD3E1121F143}" type="sibTrans" cxnId="{C8A788BA-3EF7-3043-9E1B-F2592FFA01B5}">
      <dgm:prSet/>
      <dgm:spPr/>
      <dgm:t>
        <a:bodyPr/>
        <a:lstStyle/>
        <a:p>
          <a:endParaRPr lang="en-US"/>
        </a:p>
      </dgm:t>
    </dgm:pt>
    <dgm:pt modelId="{CD84506A-8D37-1D4E-8B47-5E8E9C44C25F}">
      <dgm:prSet phldrT="[Text]"/>
      <dgm:spPr/>
      <dgm:t>
        <a:bodyPr/>
        <a:lstStyle/>
        <a:p>
          <a:r>
            <a:rPr lang="en-US" dirty="0" smtClean="0"/>
            <a:t>Roadmap for the Production Suite at NCEP</a:t>
          </a:r>
          <a:endParaRPr lang="en-US" dirty="0"/>
        </a:p>
      </dgm:t>
    </dgm:pt>
    <dgm:pt modelId="{A27D21DC-24E1-274F-8EFE-0B14AFBA1DB8}" type="parTrans" cxnId="{05151CDE-2D19-324D-A809-1A04523FA2ED}">
      <dgm:prSet/>
      <dgm:spPr/>
      <dgm:t>
        <a:bodyPr/>
        <a:lstStyle/>
        <a:p>
          <a:endParaRPr lang="en-US"/>
        </a:p>
      </dgm:t>
    </dgm:pt>
    <dgm:pt modelId="{DF51AE52-9B0E-8C43-B753-1C99D539E9C4}" type="sibTrans" cxnId="{05151CDE-2D19-324D-A809-1A04523FA2ED}">
      <dgm:prSet/>
      <dgm:spPr/>
      <dgm:t>
        <a:bodyPr/>
        <a:lstStyle/>
        <a:p>
          <a:endParaRPr lang="en-US"/>
        </a:p>
      </dgm:t>
    </dgm:pt>
    <dgm:pt modelId="{AD8E6663-D1A3-8147-8101-FFC1CED2F106}">
      <dgm:prSet/>
      <dgm:spPr/>
      <dgm:t>
        <a:bodyPr/>
        <a:lstStyle/>
        <a:p>
          <a:r>
            <a:rPr lang="en-US" b="1" dirty="0" smtClean="0"/>
            <a:t>Scope:</a:t>
          </a:r>
          <a:r>
            <a:rPr lang="en-US" dirty="0" smtClean="0"/>
            <a:t> US Environmental Modeling Enterprise (Federal focus, integrated with Academia)</a:t>
          </a:r>
          <a:endParaRPr lang="en-US" dirty="0"/>
        </a:p>
      </dgm:t>
    </dgm:pt>
    <dgm:pt modelId="{1462395D-CAF4-6044-BD62-72FBD1A01747}" type="parTrans" cxnId="{1BC6DC81-9A26-C840-86F3-4A2C5ECD6526}">
      <dgm:prSet/>
      <dgm:spPr/>
      <dgm:t>
        <a:bodyPr/>
        <a:lstStyle/>
        <a:p>
          <a:endParaRPr lang="en-US"/>
        </a:p>
      </dgm:t>
    </dgm:pt>
    <dgm:pt modelId="{051CDDC5-6BCE-924A-A606-7B2529E0AF6D}" type="sibTrans" cxnId="{1BC6DC81-9A26-C840-86F3-4A2C5ECD6526}">
      <dgm:prSet/>
      <dgm:spPr/>
      <dgm:t>
        <a:bodyPr/>
        <a:lstStyle/>
        <a:p>
          <a:endParaRPr lang="en-US"/>
        </a:p>
      </dgm:t>
    </dgm:pt>
    <dgm:pt modelId="{25978B7E-3BE7-BF4F-A82E-6653983904EA}">
      <dgm:prSet/>
      <dgm:spPr/>
      <dgm:t>
        <a:bodyPr/>
        <a:lstStyle/>
        <a:p>
          <a:r>
            <a:rPr lang="en-US" b="1" smtClean="0"/>
            <a:t>Horizon:</a:t>
          </a:r>
          <a:r>
            <a:rPr lang="en-US" smtClean="0"/>
            <a:t> 5-10 Years</a:t>
          </a:r>
          <a:endParaRPr lang="en-US" dirty="0"/>
        </a:p>
      </dgm:t>
    </dgm:pt>
    <dgm:pt modelId="{DC5A5574-B16F-AA4C-9011-250E1B952F9E}" type="parTrans" cxnId="{99642C17-1340-754F-8D85-6E093F89150C}">
      <dgm:prSet/>
      <dgm:spPr/>
      <dgm:t>
        <a:bodyPr/>
        <a:lstStyle/>
        <a:p>
          <a:endParaRPr lang="en-US"/>
        </a:p>
      </dgm:t>
    </dgm:pt>
    <dgm:pt modelId="{75FF2842-E9EA-484F-BA27-8B9FDCD823F9}" type="sibTrans" cxnId="{99642C17-1340-754F-8D85-6E093F89150C}">
      <dgm:prSet/>
      <dgm:spPr/>
      <dgm:t>
        <a:bodyPr/>
        <a:lstStyle/>
        <a:p>
          <a:endParaRPr lang="en-US"/>
        </a:p>
      </dgm:t>
    </dgm:pt>
    <dgm:pt modelId="{019BA12D-5834-D94B-A6DF-4C1571C54D3D}">
      <dgm:prSet/>
      <dgm:spPr/>
      <dgm:t>
        <a:bodyPr/>
        <a:lstStyle/>
        <a:p>
          <a:r>
            <a:rPr lang="en-US" b="1" dirty="0" smtClean="0"/>
            <a:t>Scope:</a:t>
          </a:r>
          <a:r>
            <a:rPr lang="en-US" dirty="0" smtClean="0"/>
            <a:t> NOAA</a:t>
          </a:r>
          <a:endParaRPr lang="en-US" dirty="0"/>
        </a:p>
      </dgm:t>
    </dgm:pt>
    <dgm:pt modelId="{84EBD6BA-112C-104B-9518-427105428F00}" type="parTrans" cxnId="{10BB9761-258D-E241-9EE8-276B58AFEB01}">
      <dgm:prSet/>
      <dgm:spPr/>
      <dgm:t>
        <a:bodyPr/>
        <a:lstStyle/>
        <a:p>
          <a:endParaRPr lang="en-US"/>
        </a:p>
      </dgm:t>
    </dgm:pt>
    <dgm:pt modelId="{8B77886F-221D-D34F-A764-F154A2CCA603}" type="sibTrans" cxnId="{10BB9761-258D-E241-9EE8-276B58AFEB01}">
      <dgm:prSet/>
      <dgm:spPr/>
      <dgm:t>
        <a:bodyPr/>
        <a:lstStyle/>
        <a:p>
          <a:endParaRPr lang="en-US"/>
        </a:p>
      </dgm:t>
    </dgm:pt>
    <dgm:pt modelId="{E43F2135-EE54-0D4C-89B6-0F428C972E6E}" type="pres">
      <dgm:prSet presAssocID="{8DCF6F6B-6648-3A48-AB0F-42B5FCDF00D2}" presName="linearFlow" presStyleCnt="0">
        <dgm:presLayoutVars>
          <dgm:dir/>
          <dgm:animLvl val="lvl"/>
          <dgm:resizeHandles val="exact"/>
        </dgm:presLayoutVars>
      </dgm:prSet>
      <dgm:spPr/>
      <dgm:t>
        <a:bodyPr/>
        <a:lstStyle/>
        <a:p>
          <a:endParaRPr lang="en-US"/>
        </a:p>
      </dgm:t>
    </dgm:pt>
    <dgm:pt modelId="{D9828215-AC3E-5547-B438-41A6716E22A8}" type="pres">
      <dgm:prSet presAssocID="{7F2A2FDE-B578-BE48-97E1-ABEE29059DDD}" presName="composite" presStyleCnt="0"/>
      <dgm:spPr/>
    </dgm:pt>
    <dgm:pt modelId="{C4D75EE8-B3DE-E348-9888-85F0E0BF133E}" type="pres">
      <dgm:prSet presAssocID="{7F2A2FDE-B578-BE48-97E1-ABEE29059DDD}" presName="parentText" presStyleLbl="alignNode1" presStyleIdx="0" presStyleCnt="4">
        <dgm:presLayoutVars>
          <dgm:chMax val="1"/>
          <dgm:bulletEnabled val="1"/>
        </dgm:presLayoutVars>
      </dgm:prSet>
      <dgm:spPr/>
      <dgm:t>
        <a:bodyPr/>
        <a:lstStyle/>
        <a:p>
          <a:endParaRPr lang="en-US"/>
        </a:p>
      </dgm:t>
    </dgm:pt>
    <dgm:pt modelId="{AC805398-F59F-EA47-9E40-85345FB77F95}" type="pres">
      <dgm:prSet presAssocID="{7F2A2FDE-B578-BE48-97E1-ABEE29059DDD}" presName="descendantText" presStyleLbl="alignAcc1" presStyleIdx="0" presStyleCnt="4">
        <dgm:presLayoutVars>
          <dgm:bulletEnabled val="1"/>
        </dgm:presLayoutVars>
      </dgm:prSet>
      <dgm:spPr/>
      <dgm:t>
        <a:bodyPr/>
        <a:lstStyle/>
        <a:p>
          <a:endParaRPr lang="en-US"/>
        </a:p>
      </dgm:t>
    </dgm:pt>
    <dgm:pt modelId="{F7FE2B5E-9D08-8C46-A542-7D84B0A194E4}" type="pres">
      <dgm:prSet presAssocID="{4B399175-B088-6942-BEAA-89F5F8D65C18}" presName="sp" presStyleCnt="0"/>
      <dgm:spPr/>
    </dgm:pt>
    <dgm:pt modelId="{57308B5D-350D-AB47-A4E4-FE1B6E11E35C}" type="pres">
      <dgm:prSet presAssocID="{1C48B987-0B33-1849-A4F6-F8C4E7D29E31}" presName="composite" presStyleCnt="0"/>
      <dgm:spPr/>
    </dgm:pt>
    <dgm:pt modelId="{193CAA34-174D-4B4B-BD52-C01FA72E501E}" type="pres">
      <dgm:prSet presAssocID="{1C48B987-0B33-1849-A4F6-F8C4E7D29E31}" presName="parentText" presStyleLbl="alignNode1" presStyleIdx="1" presStyleCnt="4">
        <dgm:presLayoutVars>
          <dgm:chMax val="1"/>
          <dgm:bulletEnabled val="1"/>
        </dgm:presLayoutVars>
      </dgm:prSet>
      <dgm:spPr/>
      <dgm:t>
        <a:bodyPr/>
        <a:lstStyle/>
        <a:p>
          <a:endParaRPr lang="en-US"/>
        </a:p>
      </dgm:t>
    </dgm:pt>
    <dgm:pt modelId="{A602BFA0-7FF1-0C40-A152-D2C45D61BA71}" type="pres">
      <dgm:prSet presAssocID="{1C48B987-0B33-1849-A4F6-F8C4E7D29E31}" presName="descendantText" presStyleLbl="alignAcc1" presStyleIdx="1" presStyleCnt="4">
        <dgm:presLayoutVars>
          <dgm:bulletEnabled val="1"/>
        </dgm:presLayoutVars>
      </dgm:prSet>
      <dgm:spPr/>
      <dgm:t>
        <a:bodyPr/>
        <a:lstStyle/>
        <a:p>
          <a:endParaRPr lang="en-US"/>
        </a:p>
      </dgm:t>
    </dgm:pt>
    <dgm:pt modelId="{0842C0D1-3BB1-EC4B-BDC2-993FBEA31978}" type="pres">
      <dgm:prSet presAssocID="{EEABF864-D443-FA46-905C-F2E14C36FADE}" presName="sp" presStyleCnt="0"/>
      <dgm:spPr/>
    </dgm:pt>
    <dgm:pt modelId="{2BB9EF30-299E-6748-BF21-05F37B9A8F32}" type="pres">
      <dgm:prSet presAssocID="{56D9FE56-9106-0E44-8F55-690AA5BAAF58}" presName="composite" presStyleCnt="0"/>
      <dgm:spPr/>
    </dgm:pt>
    <dgm:pt modelId="{4194E9D2-D88D-5641-957F-7B79F05EA219}" type="pres">
      <dgm:prSet presAssocID="{56D9FE56-9106-0E44-8F55-690AA5BAAF58}" presName="parentText" presStyleLbl="alignNode1" presStyleIdx="2" presStyleCnt="4">
        <dgm:presLayoutVars>
          <dgm:chMax val="1"/>
          <dgm:bulletEnabled val="1"/>
        </dgm:presLayoutVars>
      </dgm:prSet>
      <dgm:spPr/>
      <dgm:t>
        <a:bodyPr/>
        <a:lstStyle/>
        <a:p>
          <a:endParaRPr lang="en-US"/>
        </a:p>
      </dgm:t>
    </dgm:pt>
    <dgm:pt modelId="{FBCBAE92-EEA7-1544-8F46-E3F031819CFA}" type="pres">
      <dgm:prSet presAssocID="{56D9FE56-9106-0E44-8F55-690AA5BAAF58}" presName="descendantText" presStyleLbl="alignAcc1" presStyleIdx="2" presStyleCnt="4">
        <dgm:presLayoutVars>
          <dgm:bulletEnabled val="1"/>
        </dgm:presLayoutVars>
      </dgm:prSet>
      <dgm:spPr/>
      <dgm:t>
        <a:bodyPr/>
        <a:lstStyle/>
        <a:p>
          <a:endParaRPr lang="en-US"/>
        </a:p>
      </dgm:t>
    </dgm:pt>
    <dgm:pt modelId="{49FC0711-D7CC-3240-8CEA-2F808C490F8D}" type="pres">
      <dgm:prSet presAssocID="{3EA633E9-5EBE-784D-B180-08A88AD9F95A}" presName="sp" presStyleCnt="0"/>
      <dgm:spPr/>
    </dgm:pt>
    <dgm:pt modelId="{5E77A326-889C-754A-A724-004BC8D282B1}" type="pres">
      <dgm:prSet presAssocID="{BC4E2C6C-2813-304D-98C3-D4D5C27D8281}" presName="composite" presStyleCnt="0"/>
      <dgm:spPr/>
    </dgm:pt>
    <dgm:pt modelId="{B25B51F4-C613-9E44-9BC7-0311748B2189}" type="pres">
      <dgm:prSet presAssocID="{BC4E2C6C-2813-304D-98C3-D4D5C27D8281}" presName="parentText" presStyleLbl="alignNode1" presStyleIdx="3" presStyleCnt="4">
        <dgm:presLayoutVars>
          <dgm:chMax val="1"/>
          <dgm:bulletEnabled val="1"/>
        </dgm:presLayoutVars>
      </dgm:prSet>
      <dgm:spPr/>
      <dgm:t>
        <a:bodyPr/>
        <a:lstStyle/>
        <a:p>
          <a:endParaRPr lang="en-US"/>
        </a:p>
      </dgm:t>
    </dgm:pt>
    <dgm:pt modelId="{701E95F7-18DF-174B-A79B-9999FD45AE7E}" type="pres">
      <dgm:prSet presAssocID="{BC4E2C6C-2813-304D-98C3-D4D5C27D8281}" presName="descendantText" presStyleLbl="alignAcc1" presStyleIdx="3" presStyleCnt="4">
        <dgm:presLayoutVars>
          <dgm:bulletEnabled val="1"/>
        </dgm:presLayoutVars>
      </dgm:prSet>
      <dgm:spPr/>
      <dgm:t>
        <a:bodyPr/>
        <a:lstStyle/>
        <a:p>
          <a:endParaRPr lang="en-US"/>
        </a:p>
      </dgm:t>
    </dgm:pt>
  </dgm:ptLst>
  <dgm:cxnLst>
    <dgm:cxn modelId="{4C989177-336F-A94D-BAB4-87B04A9FD7AB}" type="presOf" srcId="{CDD5FF69-2D42-7945-AED8-EC3DB2CC469E}" destId="{A602BFA0-7FF1-0C40-A152-D2C45D61BA71}" srcOrd="0" destOrd="0" presId="urn:microsoft.com/office/officeart/2005/8/layout/chevron2"/>
    <dgm:cxn modelId="{4160A2C2-3622-3D46-A86F-1937219D42BE}" type="presOf" srcId="{56D9FE56-9106-0E44-8F55-690AA5BAAF58}" destId="{4194E9D2-D88D-5641-957F-7B79F05EA219}" srcOrd="0" destOrd="0" presId="urn:microsoft.com/office/officeart/2005/8/layout/chevron2"/>
    <dgm:cxn modelId="{61112D7F-3D23-7745-8E42-2E3A004AEDDA}" type="presOf" srcId="{7F2A2FDE-B578-BE48-97E1-ABEE29059DDD}" destId="{C4D75EE8-B3DE-E348-9888-85F0E0BF133E}" srcOrd="0" destOrd="0" presId="urn:microsoft.com/office/officeart/2005/8/layout/chevron2"/>
    <dgm:cxn modelId="{05151CDE-2D19-324D-A809-1A04523FA2ED}" srcId="{56D9FE56-9106-0E44-8F55-690AA5BAAF58}" destId="{CD84506A-8D37-1D4E-8B47-5E8E9C44C25F}" srcOrd="0" destOrd="0" parTransId="{A27D21DC-24E1-274F-8EFE-0B14AFBA1DB8}" sibTransId="{DF51AE52-9B0E-8C43-B753-1C99D539E9C4}"/>
    <dgm:cxn modelId="{54654447-5084-B640-BE92-42915D972D7B}" srcId="{8DCF6F6B-6648-3A48-AB0F-42B5FCDF00D2}" destId="{7F2A2FDE-B578-BE48-97E1-ABEE29059DDD}" srcOrd="0" destOrd="0" parTransId="{85511B11-8BC8-B942-8A7C-E1F77764972B}" sibTransId="{4B399175-B088-6942-BEAA-89F5F8D65C18}"/>
    <dgm:cxn modelId="{E4940A2B-1CBB-8E4D-B48E-CCB6E4735906}" srcId="{1C48B987-0B33-1849-A4F6-F8C4E7D29E31}" destId="{CDD5FF69-2D42-7945-AED8-EC3DB2CC469E}" srcOrd="0" destOrd="0" parTransId="{06320334-0D3D-BF4A-931C-78D2B2FF06D7}" sibTransId="{FDA23058-6331-0446-9B97-16D13BE8C141}"/>
    <dgm:cxn modelId="{99642C17-1340-754F-8D85-6E093F89150C}" srcId="{566E178A-7AE1-314D-991B-35B32522F484}" destId="{25978B7E-3BE7-BF4F-A82E-6653983904EA}" srcOrd="0" destOrd="0" parTransId="{DC5A5574-B16F-AA4C-9011-250E1B952F9E}" sibTransId="{75FF2842-E9EA-484F-BA27-8B9FDCD823F9}"/>
    <dgm:cxn modelId="{AFCCDCA9-9742-0544-B18E-48B353E0F672}" srcId="{6916DCB8-FD76-5743-A524-6E47CE980946}" destId="{7FE87070-2634-CB4C-A939-831EFE95CAD8}" srcOrd="0" destOrd="0" parTransId="{A83F889A-F205-284F-9BC6-648784A74ED1}" sibTransId="{1DEB44E9-20C1-4E48-ADAD-A879BB4BB63E}"/>
    <dgm:cxn modelId="{6F99C60B-DE40-C840-8436-B7AAE7183D15}" type="presOf" srcId="{AD8E6663-D1A3-8147-8101-FFC1CED2F106}" destId="{A602BFA0-7FF1-0C40-A152-D2C45D61BA71}" srcOrd="0" destOrd="2" presId="urn:microsoft.com/office/officeart/2005/8/layout/chevron2"/>
    <dgm:cxn modelId="{AF65EDB4-1AAF-A341-8C53-01E820322E72}" srcId="{BC4E2C6C-2813-304D-98C3-D4D5C27D8281}" destId="{C3C12FBB-555B-F047-A2AC-05513049622A}" srcOrd="0" destOrd="0" parTransId="{A7BABED4-22E2-2547-95D4-A0087B072AA2}" sibTransId="{D8013156-822B-0F41-B22F-2ED5F5FEE274}"/>
    <dgm:cxn modelId="{DD8C6EE7-7884-AE4B-80DA-ACAD142D9BD1}" type="presOf" srcId="{8DCF6F6B-6648-3A48-AB0F-42B5FCDF00D2}" destId="{E43F2135-EE54-0D4C-89B6-0F428C972E6E}" srcOrd="0" destOrd="0" presId="urn:microsoft.com/office/officeart/2005/8/layout/chevron2"/>
    <dgm:cxn modelId="{B38C939E-BDFB-3445-8DEF-435D0A0F7CE5}" type="presOf" srcId="{566E178A-7AE1-314D-991B-35B32522F484}" destId="{AC805398-F59F-EA47-9E40-85345FB77F95}" srcOrd="0" destOrd="0" presId="urn:microsoft.com/office/officeart/2005/8/layout/chevron2"/>
    <dgm:cxn modelId="{C8A788BA-3EF7-3043-9E1B-F2592FFA01B5}" srcId="{CD84506A-8D37-1D4E-8B47-5E8E9C44C25F}" destId="{54F46751-2B13-394F-BAE0-2A7D1D11F93F}" srcOrd="1" destOrd="0" parTransId="{762382FB-4DD5-7E40-BA14-03E3B0493E97}" sibTransId="{190D4E61-C393-924F-99F8-DD3E1121F143}"/>
    <dgm:cxn modelId="{5B7242A3-6904-0449-A5E3-9B96351EBA0B}" srcId="{CD84506A-8D37-1D4E-8B47-5E8E9C44C25F}" destId="{48AC043F-1ED2-CF43-964A-8D7F125B5A1F}" srcOrd="0" destOrd="0" parTransId="{8F39B6B6-346E-0942-AB3E-6E6BFAE5E747}" sibTransId="{FA2D3112-6D30-5B48-8B5D-23EFDAA002AE}"/>
    <dgm:cxn modelId="{805D820F-ADC7-A74A-AA85-CD2A019541C7}" type="presOf" srcId="{48AC043F-1ED2-CF43-964A-8D7F125B5A1F}" destId="{FBCBAE92-EEA7-1544-8F46-E3F031819CFA}" srcOrd="0" destOrd="1" presId="urn:microsoft.com/office/officeart/2005/8/layout/chevron2"/>
    <dgm:cxn modelId="{1BC6DC81-9A26-C840-86F3-4A2C5ECD6526}" srcId="{CDD5FF69-2D42-7945-AED8-EC3DB2CC469E}" destId="{AD8E6663-D1A3-8147-8101-FFC1CED2F106}" srcOrd="1" destOrd="0" parTransId="{1462395D-CAF4-6044-BD62-72FBD1A01747}" sibTransId="{051CDDC5-6BCE-924A-A606-7B2529E0AF6D}"/>
    <dgm:cxn modelId="{BAE674FE-FB77-9943-93C4-8219938F8CCF}" srcId="{7F2A2FDE-B578-BE48-97E1-ABEE29059DDD}" destId="{566E178A-7AE1-314D-991B-35B32522F484}" srcOrd="0" destOrd="0" parTransId="{3D4F71A3-55F1-9044-AC28-B5ED1485B355}" sibTransId="{4E51A823-FAE3-7C46-9E7D-8228391CB22F}"/>
    <dgm:cxn modelId="{58DCA5F3-A17E-5347-9897-B6FC4262F950}" srcId="{8DCF6F6B-6648-3A48-AB0F-42B5FCDF00D2}" destId="{1C48B987-0B33-1849-A4F6-F8C4E7D29E31}" srcOrd="1" destOrd="0" parTransId="{81E3AB53-1CAD-8C4B-97CA-0751DB2EE05C}" sibTransId="{EEABF864-D443-FA46-905C-F2E14C36FADE}"/>
    <dgm:cxn modelId="{A1520D78-40B7-BF40-954D-EFB5086D4864}" type="presOf" srcId="{CD84506A-8D37-1D4E-8B47-5E8E9C44C25F}" destId="{FBCBAE92-EEA7-1544-8F46-E3F031819CFA}" srcOrd="0" destOrd="0" presId="urn:microsoft.com/office/officeart/2005/8/layout/chevron2"/>
    <dgm:cxn modelId="{8F7E3C4F-47A2-314A-8ACB-4458AD192686}" type="presOf" srcId="{25978B7E-3BE7-BF4F-A82E-6653983904EA}" destId="{AC805398-F59F-EA47-9E40-85345FB77F95}" srcOrd="0" destOrd="1" presId="urn:microsoft.com/office/officeart/2005/8/layout/chevron2"/>
    <dgm:cxn modelId="{2E6BA761-68C2-3F4B-BA67-50C15C816D49}" srcId="{8DCF6F6B-6648-3A48-AB0F-42B5FCDF00D2}" destId="{56D9FE56-9106-0E44-8F55-690AA5BAAF58}" srcOrd="2" destOrd="0" parTransId="{53070039-FFEF-8449-A8B0-A04DC99DD7CC}" sibTransId="{3EA633E9-5EBE-784D-B180-08A88AD9F95A}"/>
    <dgm:cxn modelId="{5A67AC29-18B8-7946-8220-2390F3716714}" srcId="{CDD5FF69-2D42-7945-AED8-EC3DB2CC469E}" destId="{C4244AE5-4DC9-8347-A941-F79FA82F9B3C}" srcOrd="0" destOrd="0" parTransId="{448F2ADA-913E-5049-B4F3-6891524D458B}" sibTransId="{27A5535B-27F3-9441-B430-CFA6B08739DF}"/>
    <dgm:cxn modelId="{B5F32172-4768-DE4E-A945-2C3CF079DE91}" srcId="{BC4E2C6C-2813-304D-98C3-D4D5C27D8281}" destId="{6916DCB8-FD76-5743-A524-6E47CE980946}" srcOrd="1" destOrd="0" parTransId="{CF6E8923-16C6-2345-BDDE-43B9D66ADECF}" sibTransId="{33364373-13A8-B340-8555-06B6A372A549}"/>
    <dgm:cxn modelId="{AB20F5EA-F461-1445-B151-4A0A60C7ED23}" type="presOf" srcId="{019BA12D-5834-D94B-A6DF-4C1571C54D3D}" destId="{AC805398-F59F-EA47-9E40-85345FB77F95}" srcOrd="0" destOrd="2" presId="urn:microsoft.com/office/officeart/2005/8/layout/chevron2"/>
    <dgm:cxn modelId="{CCF01559-B8F6-8041-A8C7-61FF6F2BDCFA}" type="presOf" srcId="{6916DCB8-FD76-5743-A524-6E47CE980946}" destId="{701E95F7-18DF-174B-A79B-9999FD45AE7E}" srcOrd="0" destOrd="1" presId="urn:microsoft.com/office/officeart/2005/8/layout/chevron2"/>
    <dgm:cxn modelId="{E4FA773E-6823-7F41-B799-9B5A4880742B}" type="presOf" srcId="{C3C12FBB-555B-F047-A2AC-05513049622A}" destId="{701E95F7-18DF-174B-A79B-9999FD45AE7E}" srcOrd="0" destOrd="0" presId="urn:microsoft.com/office/officeart/2005/8/layout/chevron2"/>
    <dgm:cxn modelId="{EA29F026-3CD4-E54D-A714-AAF68F39127D}" type="presOf" srcId="{C4244AE5-4DC9-8347-A941-F79FA82F9B3C}" destId="{A602BFA0-7FF1-0C40-A152-D2C45D61BA71}" srcOrd="0" destOrd="1" presId="urn:microsoft.com/office/officeart/2005/8/layout/chevron2"/>
    <dgm:cxn modelId="{0D9A0A72-03B5-664D-85CC-977725E387A9}" type="presOf" srcId="{7FE87070-2634-CB4C-A939-831EFE95CAD8}" destId="{701E95F7-18DF-174B-A79B-9999FD45AE7E}" srcOrd="0" destOrd="2" presId="urn:microsoft.com/office/officeart/2005/8/layout/chevron2"/>
    <dgm:cxn modelId="{10BB9761-258D-E241-9EE8-276B58AFEB01}" srcId="{566E178A-7AE1-314D-991B-35B32522F484}" destId="{019BA12D-5834-D94B-A6DF-4C1571C54D3D}" srcOrd="1" destOrd="0" parTransId="{84EBD6BA-112C-104B-9518-427105428F00}" sibTransId="{8B77886F-221D-D34F-A764-F154A2CCA603}"/>
    <dgm:cxn modelId="{85E0E6AB-7076-9842-9339-DEF29F52BB3D}" type="presOf" srcId="{1C48B987-0B33-1849-A4F6-F8C4E7D29E31}" destId="{193CAA34-174D-4B4B-BD52-C01FA72E501E}" srcOrd="0" destOrd="0" presId="urn:microsoft.com/office/officeart/2005/8/layout/chevron2"/>
    <dgm:cxn modelId="{8E81B57F-0711-F54B-9310-EC86F4A7718F}" srcId="{8DCF6F6B-6648-3A48-AB0F-42B5FCDF00D2}" destId="{BC4E2C6C-2813-304D-98C3-D4D5C27D8281}" srcOrd="3" destOrd="0" parTransId="{3931D404-C819-EA4C-BC76-861DE0955A79}" sibTransId="{846E0C85-CC1C-014B-B326-C4A35E27A6A4}"/>
    <dgm:cxn modelId="{5ABD1E56-4D29-3644-B3CC-35913797E33B}" type="presOf" srcId="{54F46751-2B13-394F-BAE0-2A7D1D11F93F}" destId="{FBCBAE92-EEA7-1544-8F46-E3F031819CFA}" srcOrd="0" destOrd="2" presId="urn:microsoft.com/office/officeart/2005/8/layout/chevron2"/>
    <dgm:cxn modelId="{58409F04-BF29-D24D-AEB3-8E53EBF543D8}" type="presOf" srcId="{BC4E2C6C-2813-304D-98C3-D4D5C27D8281}" destId="{B25B51F4-C613-9E44-9BC7-0311748B2189}" srcOrd="0" destOrd="0" presId="urn:microsoft.com/office/officeart/2005/8/layout/chevron2"/>
    <dgm:cxn modelId="{E6B89623-7B9D-4342-8CEA-20B1CB662B79}" type="presParOf" srcId="{E43F2135-EE54-0D4C-89B6-0F428C972E6E}" destId="{D9828215-AC3E-5547-B438-41A6716E22A8}" srcOrd="0" destOrd="0" presId="urn:microsoft.com/office/officeart/2005/8/layout/chevron2"/>
    <dgm:cxn modelId="{138B576E-43A2-6944-B897-F0123FC56718}" type="presParOf" srcId="{D9828215-AC3E-5547-B438-41A6716E22A8}" destId="{C4D75EE8-B3DE-E348-9888-85F0E0BF133E}" srcOrd="0" destOrd="0" presId="urn:microsoft.com/office/officeart/2005/8/layout/chevron2"/>
    <dgm:cxn modelId="{C393C71A-456E-7B49-B5BB-6B04EF5DA3DB}" type="presParOf" srcId="{D9828215-AC3E-5547-B438-41A6716E22A8}" destId="{AC805398-F59F-EA47-9E40-85345FB77F95}" srcOrd="1" destOrd="0" presId="urn:microsoft.com/office/officeart/2005/8/layout/chevron2"/>
    <dgm:cxn modelId="{E7882762-8E5B-8C41-81BE-F909D08E18B4}" type="presParOf" srcId="{E43F2135-EE54-0D4C-89B6-0F428C972E6E}" destId="{F7FE2B5E-9D08-8C46-A542-7D84B0A194E4}" srcOrd="1" destOrd="0" presId="urn:microsoft.com/office/officeart/2005/8/layout/chevron2"/>
    <dgm:cxn modelId="{1893EAAB-E196-3343-A271-D3AAF92BB231}" type="presParOf" srcId="{E43F2135-EE54-0D4C-89B6-0F428C972E6E}" destId="{57308B5D-350D-AB47-A4E4-FE1B6E11E35C}" srcOrd="2" destOrd="0" presId="urn:microsoft.com/office/officeart/2005/8/layout/chevron2"/>
    <dgm:cxn modelId="{2BF8945B-7A3B-4D41-B29C-8668598F715A}" type="presParOf" srcId="{57308B5D-350D-AB47-A4E4-FE1B6E11E35C}" destId="{193CAA34-174D-4B4B-BD52-C01FA72E501E}" srcOrd="0" destOrd="0" presId="urn:microsoft.com/office/officeart/2005/8/layout/chevron2"/>
    <dgm:cxn modelId="{9D8E912B-07AB-3946-9331-286A120D84ED}" type="presParOf" srcId="{57308B5D-350D-AB47-A4E4-FE1B6E11E35C}" destId="{A602BFA0-7FF1-0C40-A152-D2C45D61BA71}" srcOrd="1" destOrd="0" presId="urn:microsoft.com/office/officeart/2005/8/layout/chevron2"/>
    <dgm:cxn modelId="{C4E3BFEB-5807-6C41-8344-BFA5D888243C}" type="presParOf" srcId="{E43F2135-EE54-0D4C-89B6-0F428C972E6E}" destId="{0842C0D1-3BB1-EC4B-BDC2-993FBEA31978}" srcOrd="3" destOrd="0" presId="urn:microsoft.com/office/officeart/2005/8/layout/chevron2"/>
    <dgm:cxn modelId="{1BC1C452-FF2F-FD44-9C43-F83690064185}" type="presParOf" srcId="{E43F2135-EE54-0D4C-89B6-0F428C972E6E}" destId="{2BB9EF30-299E-6748-BF21-05F37B9A8F32}" srcOrd="4" destOrd="0" presId="urn:microsoft.com/office/officeart/2005/8/layout/chevron2"/>
    <dgm:cxn modelId="{349D7C58-10FF-5440-A025-690A98225584}" type="presParOf" srcId="{2BB9EF30-299E-6748-BF21-05F37B9A8F32}" destId="{4194E9D2-D88D-5641-957F-7B79F05EA219}" srcOrd="0" destOrd="0" presId="urn:microsoft.com/office/officeart/2005/8/layout/chevron2"/>
    <dgm:cxn modelId="{C4A8647E-F917-314E-9D97-55492657FE02}" type="presParOf" srcId="{2BB9EF30-299E-6748-BF21-05F37B9A8F32}" destId="{FBCBAE92-EEA7-1544-8F46-E3F031819CFA}" srcOrd="1" destOrd="0" presId="urn:microsoft.com/office/officeart/2005/8/layout/chevron2"/>
    <dgm:cxn modelId="{C399DC23-E241-D141-964A-54C6472C34F1}" type="presParOf" srcId="{E43F2135-EE54-0D4C-89B6-0F428C972E6E}" destId="{49FC0711-D7CC-3240-8CEA-2F808C490F8D}" srcOrd="5" destOrd="0" presId="urn:microsoft.com/office/officeart/2005/8/layout/chevron2"/>
    <dgm:cxn modelId="{EE06036D-6DBB-204F-BEC9-EFAB719618A3}" type="presParOf" srcId="{E43F2135-EE54-0D4C-89B6-0F428C972E6E}" destId="{5E77A326-889C-754A-A724-004BC8D282B1}" srcOrd="6" destOrd="0" presId="urn:microsoft.com/office/officeart/2005/8/layout/chevron2"/>
    <dgm:cxn modelId="{DAB78E66-B002-F844-98A7-D8EDDD984C54}" type="presParOf" srcId="{5E77A326-889C-754A-A724-004BC8D282B1}" destId="{B25B51F4-C613-9E44-9BC7-0311748B2189}" srcOrd="0" destOrd="0" presId="urn:microsoft.com/office/officeart/2005/8/layout/chevron2"/>
    <dgm:cxn modelId="{0C4C81D3-FDBD-D540-BE6B-419B061EF4F8}" type="presParOf" srcId="{5E77A326-889C-754A-A724-004BC8D282B1}" destId="{701E95F7-18DF-174B-A79B-9999FD45AE7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75EE8-B3DE-E348-9888-85F0E0BF133E}">
      <dsp:nvSpPr>
        <dsp:cNvPr id="0" name=""/>
        <dsp:cNvSpPr/>
      </dsp:nvSpPr>
      <dsp:spPr>
        <a:xfrm rot="5400000">
          <a:off x="-199135" y="203162"/>
          <a:ext cx="1327567" cy="929296"/>
        </a:xfrm>
        <a:prstGeom prst="chevron">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 UMC</a:t>
          </a:r>
          <a:endParaRPr lang="en-US" sz="1300" kern="1200" dirty="0"/>
        </a:p>
      </dsp:txBody>
      <dsp:txXfrm rot="-5400000">
        <a:off x="1" y="468674"/>
        <a:ext cx="929296" cy="398271"/>
      </dsp:txXfrm>
    </dsp:sp>
    <dsp:sp modelId="{AC805398-F59F-EA47-9E40-85345FB77F95}">
      <dsp:nvSpPr>
        <dsp:cNvPr id="0" name=""/>
        <dsp:cNvSpPr/>
      </dsp:nvSpPr>
      <dsp:spPr>
        <a:xfrm rot="5400000">
          <a:off x="2271262" y="-1337938"/>
          <a:ext cx="862918" cy="3546850"/>
        </a:xfrm>
        <a:prstGeom prst="round2SameRect">
          <a:avLst/>
        </a:prstGeom>
        <a:solidFill>
          <a:schemeClr val="lt1">
            <a:alpha val="90000"/>
            <a:hueOff val="0"/>
            <a:satOff val="0"/>
            <a:lumOff val="0"/>
            <a:alphaOff val="0"/>
          </a:schemeClr>
        </a:soli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Unified Modeling Committee: High-level NOAA Unified Modeling Overview</a:t>
          </a:r>
          <a:endParaRPr lang="en-US" sz="1000" kern="1200" dirty="0"/>
        </a:p>
        <a:p>
          <a:pPr marL="114300" lvl="2" indent="-57150" algn="l" defTabSz="444500">
            <a:lnSpc>
              <a:spcPct val="90000"/>
            </a:lnSpc>
            <a:spcBef>
              <a:spcPct val="0"/>
            </a:spcBef>
            <a:spcAft>
              <a:spcPct val="15000"/>
            </a:spcAft>
            <a:buChar char="••"/>
          </a:pPr>
          <a:r>
            <a:rPr lang="en-US" sz="1000" b="1" kern="1200" smtClean="0"/>
            <a:t>Horizon:</a:t>
          </a:r>
          <a:r>
            <a:rPr lang="en-US" sz="1000" kern="1200" smtClean="0"/>
            <a:t> 5-10 Years</a:t>
          </a:r>
          <a:endParaRPr lang="en-US" sz="1000" kern="1200" dirty="0"/>
        </a:p>
        <a:p>
          <a:pPr marL="114300" lvl="2" indent="-57150" algn="l" defTabSz="444500">
            <a:lnSpc>
              <a:spcPct val="90000"/>
            </a:lnSpc>
            <a:spcBef>
              <a:spcPct val="0"/>
            </a:spcBef>
            <a:spcAft>
              <a:spcPct val="15000"/>
            </a:spcAft>
            <a:buChar char="••"/>
          </a:pPr>
          <a:r>
            <a:rPr lang="en-US" sz="1000" b="1" kern="1200" dirty="0" smtClean="0"/>
            <a:t>Scope:</a:t>
          </a:r>
          <a:r>
            <a:rPr lang="en-US" sz="1000" kern="1200" dirty="0" smtClean="0"/>
            <a:t> NOAA</a:t>
          </a:r>
          <a:endParaRPr lang="en-US" sz="1000" kern="1200" dirty="0"/>
        </a:p>
      </dsp:txBody>
      <dsp:txXfrm rot="-5400000">
        <a:off x="929296" y="46152"/>
        <a:ext cx="3504726" cy="778670"/>
      </dsp:txXfrm>
    </dsp:sp>
    <dsp:sp modelId="{193CAA34-174D-4B4B-BD52-C01FA72E501E}">
      <dsp:nvSpPr>
        <dsp:cNvPr id="0" name=""/>
        <dsp:cNvSpPr/>
      </dsp:nvSpPr>
      <dsp:spPr>
        <a:xfrm rot="5400000">
          <a:off x="-199135" y="1385039"/>
          <a:ext cx="1327567" cy="929296"/>
        </a:xfrm>
        <a:prstGeom prst="chevron">
          <a:avLst/>
        </a:prstGeom>
        <a:gradFill rotWithShape="0">
          <a:gsLst>
            <a:gs pos="0">
              <a:schemeClr val="accent1">
                <a:shade val="80000"/>
                <a:hueOff val="-191224"/>
                <a:satOff val="-16195"/>
                <a:lumOff val="12104"/>
                <a:alphaOff val="0"/>
                <a:shade val="51000"/>
                <a:satMod val="130000"/>
              </a:schemeClr>
            </a:gs>
            <a:gs pos="80000">
              <a:schemeClr val="accent1">
                <a:shade val="80000"/>
                <a:hueOff val="-191224"/>
                <a:satOff val="-16195"/>
                <a:lumOff val="12104"/>
                <a:alphaOff val="0"/>
                <a:shade val="93000"/>
                <a:satMod val="130000"/>
              </a:schemeClr>
            </a:gs>
            <a:gs pos="100000">
              <a:schemeClr val="accent1">
                <a:shade val="80000"/>
                <a:hueOff val="-191224"/>
                <a:satOff val="-16195"/>
                <a:lumOff val="1210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 Vision</a:t>
          </a:r>
          <a:endParaRPr lang="en-US" sz="1300" kern="1200" dirty="0"/>
        </a:p>
      </dsp:txBody>
      <dsp:txXfrm rot="-5400000">
        <a:off x="1" y="1650551"/>
        <a:ext cx="929296" cy="398271"/>
      </dsp:txXfrm>
    </dsp:sp>
    <dsp:sp modelId="{A602BFA0-7FF1-0C40-A152-D2C45D61BA71}">
      <dsp:nvSpPr>
        <dsp:cNvPr id="0" name=""/>
        <dsp:cNvSpPr/>
      </dsp:nvSpPr>
      <dsp:spPr>
        <a:xfrm rot="5400000">
          <a:off x="2271262" y="-156061"/>
          <a:ext cx="862918" cy="3546850"/>
        </a:xfrm>
        <a:prstGeom prst="round2SameRect">
          <a:avLst/>
        </a:prstGeom>
        <a:solidFill>
          <a:schemeClr val="lt1">
            <a:alpha val="90000"/>
            <a:hueOff val="0"/>
            <a:satOff val="0"/>
            <a:lumOff val="0"/>
            <a:alphaOff val="0"/>
          </a:schemeClr>
        </a:solidFill>
        <a:ln w="9525" cap="flat" cmpd="sng" algn="ctr">
          <a:solidFill>
            <a:schemeClr val="accent1">
              <a:shade val="80000"/>
              <a:hueOff val="-191224"/>
              <a:satOff val="-16195"/>
              <a:lumOff val="1210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A Strategic Vision for the US National Physical  Environmental Modeling Enterprise </a:t>
          </a:r>
          <a:endParaRPr lang="en-US" sz="1000" kern="1200" dirty="0"/>
        </a:p>
        <a:p>
          <a:pPr marL="114300" lvl="2" indent="-57150" algn="l" defTabSz="444500">
            <a:lnSpc>
              <a:spcPct val="90000"/>
            </a:lnSpc>
            <a:spcBef>
              <a:spcPct val="0"/>
            </a:spcBef>
            <a:spcAft>
              <a:spcPct val="15000"/>
            </a:spcAft>
            <a:buChar char="••"/>
          </a:pPr>
          <a:r>
            <a:rPr lang="en-US" sz="1000" b="1" kern="1200" dirty="0" smtClean="0"/>
            <a:t>Horizon:</a:t>
          </a:r>
          <a:r>
            <a:rPr lang="en-US" sz="1000" kern="1200" dirty="0" smtClean="0"/>
            <a:t> 5-10 Years</a:t>
          </a:r>
          <a:endParaRPr lang="en-US" sz="1000" kern="1200" dirty="0"/>
        </a:p>
        <a:p>
          <a:pPr marL="114300" lvl="2" indent="-57150" algn="l" defTabSz="444500">
            <a:lnSpc>
              <a:spcPct val="90000"/>
            </a:lnSpc>
            <a:spcBef>
              <a:spcPct val="0"/>
            </a:spcBef>
            <a:spcAft>
              <a:spcPct val="15000"/>
            </a:spcAft>
            <a:buChar char="••"/>
          </a:pPr>
          <a:r>
            <a:rPr lang="en-US" sz="1000" b="1" kern="1200" dirty="0" smtClean="0"/>
            <a:t>Scope:</a:t>
          </a:r>
          <a:r>
            <a:rPr lang="en-US" sz="1000" kern="1200" dirty="0" smtClean="0"/>
            <a:t> US Environmental Modeling Enterprise (Federal focus, integrated with Academia)</a:t>
          </a:r>
          <a:endParaRPr lang="en-US" sz="1000" kern="1200" dirty="0"/>
        </a:p>
      </dsp:txBody>
      <dsp:txXfrm rot="-5400000">
        <a:off x="929296" y="1228029"/>
        <a:ext cx="3504726" cy="778670"/>
      </dsp:txXfrm>
    </dsp:sp>
    <dsp:sp modelId="{4194E9D2-D88D-5641-957F-7B79F05EA219}">
      <dsp:nvSpPr>
        <dsp:cNvPr id="0" name=""/>
        <dsp:cNvSpPr/>
      </dsp:nvSpPr>
      <dsp:spPr>
        <a:xfrm rot="5400000">
          <a:off x="-199135" y="2566915"/>
          <a:ext cx="1327567" cy="929296"/>
        </a:xfrm>
        <a:prstGeom prst="chevron">
          <a:avLst/>
        </a:prstGeom>
        <a:gradFill rotWithShape="0">
          <a:gsLst>
            <a:gs pos="0">
              <a:schemeClr val="accent1">
                <a:shade val="80000"/>
                <a:hueOff val="-382449"/>
                <a:satOff val="-32389"/>
                <a:lumOff val="24207"/>
                <a:alphaOff val="0"/>
                <a:shade val="51000"/>
                <a:satMod val="130000"/>
              </a:schemeClr>
            </a:gs>
            <a:gs pos="80000">
              <a:schemeClr val="accent1">
                <a:shade val="80000"/>
                <a:hueOff val="-382449"/>
                <a:satOff val="-32389"/>
                <a:lumOff val="24207"/>
                <a:alphaOff val="0"/>
                <a:shade val="93000"/>
                <a:satMod val="130000"/>
              </a:schemeClr>
            </a:gs>
            <a:gs pos="100000">
              <a:schemeClr val="accent1">
                <a:shade val="80000"/>
                <a:hueOff val="-382449"/>
                <a:satOff val="-32389"/>
                <a:lumOff val="242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 Roadmap</a:t>
          </a:r>
          <a:endParaRPr lang="en-US" sz="1300" kern="1200" dirty="0"/>
        </a:p>
      </dsp:txBody>
      <dsp:txXfrm rot="-5400000">
        <a:off x="1" y="2832427"/>
        <a:ext cx="929296" cy="398271"/>
      </dsp:txXfrm>
    </dsp:sp>
    <dsp:sp modelId="{FBCBAE92-EEA7-1544-8F46-E3F031819CFA}">
      <dsp:nvSpPr>
        <dsp:cNvPr id="0" name=""/>
        <dsp:cNvSpPr/>
      </dsp:nvSpPr>
      <dsp:spPr>
        <a:xfrm rot="5400000">
          <a:off x="2271262" y="1025815"/>
          <a:ext cx="862918" cy="3546850"/>
        </a:xfrm>
        <a:prstGeom prst="round2SameRect">
          <a:avLst/>
        </a:prstGeom>
        <a:solidFill>
          <a:schemeClr val="lt1">
            <a:alpha val="90000"/>
            <a:hueOff val="0"/>
            <a:satOff val="0"/>
            <a:lumOff val="0"/>
            <a:alphaOff val="0"/>
          </a:schemeClr>
        </a:solidFill>
        <a:ln w="9525" cap="flat" cmpd="sng" algn="ctr">
          <a:solidFill>
            <a:schemeClr val="accent1">
              <a:shade val="80000"/>
              <a:hueOff val="-382449"/>
              <a:satOff val="-32389"/>
              <a:lumOff val="2420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Roadmap for the Production Suite at NCEP</a:t>
          </a:r>
          <a:endParaRPr lang="en-US" sz="1000" kern="1200" dirty="0"/>
        </a:p>
        <a:p>
          <a:pPr marL="114300" lvl="2" indent="-57150" algn="l" defTabSz="444500">
            <a:lnSpc>
              <a:spcPct val="90000"/>
            </a:lnSpc>
            <a:spcBef>
              <a:spcPct val="0"/>
            </a:spcBef>
            <a:spcAft>
              <a:spcPct val="15000"/>
            </a:spcAft>
            <a:buChar char="••"/>
          </a:pPr>
          <a:r>
            <a:rPr lang="en-US" sz="1000" b="1" kern="1200" dirty="0" smtClean="0"/>
            <a:t>Horizon:</a:t>
          </a:r>
          <a:r>
            <a:rPr lang="en-US" sz="1000" kern="1200" dirty="0" smtClean="0"/>
            <a:t> 5-10 Years</a:t>
          </a:r>
          <a:endParaRPr lang="en-US" sz="1000" kern="1200" dirty="0"/>
        </a:p>
        <a:p>
          <a:pPr marL="114300" lvl="2" indent="-57150" algn="l" defTabSz="444500">
            <a:lnSpc>
              <a:spcPct val="90000"/>
            </a:lnSpc>
            <a:spcBef>
              <a:spcPct val="0"/>
            </a:spcBef>
            <a:spcAft>
              <a:spcPct val="15000"/>
            </a:spcAft>
            <a:buChar char="••"/>
          </a:pPr>
          <a:r>
            <a:rPr lang="en-US" sz="1000" b="1" kern="1200" dirty="0" smtClean="0"/>
            <a:t>Scope:</a:t>
          </a:r>
          <a:r>
            <a:rPr lang="en-US" sz="1000" kern="1200" dirty="0" smtClean="0"/>
            <a:t> NCEP Production Suite (Unified Forecast System)</a:t>
          </a:r>
          <a:endParaRPr lang="en-US" sz="1000" kern="1200" dirty="0"/>
        </a:p>
      </dsp:txBody>
      <dsp:txXfrm rot="-5400000">
        <a:off x="929296" y="2409905"/>
        <a:ext cx="3504726" cy="778670"/>
      </dsp:txXfrm>
    </dsp:sp>
    <dsp:sp modelId="{B25B51F4-C613-9E44-9BC7-0311748B2189}">
      <dsp:nvSpPr>
        <dsp:cNvPr id="0" name=""/>
        <dsp:cNvSpPr/>
      </dsp:nvSpPr>
      <dsp:spPr>
        <a:xfrm rot="5400000">
          <a:off x="-199135" y="3748792"/>
          <a:ext cx="1327567" cy="929296"/>
        </a:xfrm>
        <a:prstGeom prst="chevron">
          <a:avLst/>
        </a:prstGeom>
        <a:gradFill rotWithShape="0">
          <a:gsLst>
            <a:gs pos="0">
              <a:schemeClr val="accent1">
                <a:shade val="80000"/>
                <a:hueOff val="-573673"/>
                <a:satOff val="-48584"/>
                <a:lumOff val="36311"/>
                <a:alphaOff val="0"/>
                <a:shade val="51000"/>
                <a:satMod val="130000"/>
              </a:schemeClr>
            </a:gs>
            <a:gs pos="80000">
              <a:schemeClr val="accent1">
                <a:shade val="80000"/>
                <a:hueOff val="-573673"/>
                <a:satOff val="-48584"/>
                <a:lumOff val="36311"/>
                <a:alphaOff val="0"/>
                <a:shade val="93000"/>
                <a:satMod val="130000"/>
              </a:schemeClr>
            </a:gs>
            <a:gs pos="100000">
              <a:schemeClr val="accent1">
                <a:shade val="80000"/>
                <a:hueOff val="-573673"/>
                <a:satOff val="-48584"/>
                <a:lumOff val="3631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 SIP</a:t>
          </a:r>
          <a:endParaRPr lang="en-US" sz="1300" kern="1200" dirty="0"/>
        </a:p>
      </dsp:txBody>
      <dsp:txXfrm rot="-5400000">
        <a:off x="1" y="4014304"/>
        <a:ext cx="929296" cy="398271"/>
      </dsp:txXfrm>
    </dsp:sp>
    <dsp:sp modelId="{701E95F7-18DF-174B-A79B-9999FD45AE7E}">
      <dsp:nvSpPr>
        <dsp:cNvPr id="0" name=""/>
        <dsp:cNvSpPr/>
      </dsp:nvSpPr>
      <dsp:spPr>
        <a:xfrm rot="5400000">
          <a:off x="2271262" y="2207691"/>
          <a:ext cx="862918" cy="3546850"/>
        </a:xfrm>
        <a:prstGeom prst="round2SameRect">
          <a:avLst/>
        </a:prstGeom>
        <a:solidFill>
          <a:schemeClr val="lt1">
            <a:alpha val="90000"/>
            <a:hueOff val="0"/>
            <a:satOff val="0"/>
            <a:lumOff val="0"/>
            <a:alphaOff val="0"/>
          </a:schemeClr>
        </a:solidFill>
        <a:ln w="9525" cap="flat" cmpd="sng" algn="ctr">
          <a:solidFill>
            <a:schemeClr val="accent1">
              <a:shade val="80000"/>
              <a:hueOff val="-573673"/>
              <a:satOff val="-48584"/>
              <a:lumOff val="3631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1120" tIns="6350" rIns="6350" bIns="6350" numCol="1" spcCol="1270" anchor="ctr" anchorCtr="0">
          <a:noAutofit/>
        </a:bodyPr>
        <a:lstStyle/>
        <a:p>
          <a:pPr marL="0" lvl="1" indent="0" algn="l" defTabSz="444500">
            <a:lnSpc>
              <a:spcPct val="90000"/>
            </a:lnSpc>
            <a:spcBef>
              <a:spcPct val="0"/>
            </a:spcBef>
            <a:spcAft>
              <a:spcPct val="15000"/>
            </a:spcAft>
            <a:buChar char="••"/>
            <a:tabLst>
              <a:tab pos="6904038" algn="l"/>
            </a:tabLst>
          </a:pPr>
          <a:r>
            <a:rPr lang="en-US" sz="1000" kern="1200" dirty="0" smtClean="0"/>
            <a:t>Strategic Implementation Plan</a:t>
          </a:r>
          <a:endParaRPr lang="en-US" sz="1000" kern="1200" dirty="0"/>
        </a:p>
        <a:p>
          <a:pPr marL="114300" lvl="1" indent="0" algn="l" defTabSz="444500">
            <a:lnSpc>
              <a:spcPct val="90000"/>
            </a:lnSpc>
            <a:spcBef>
              <a:spcPct val="0"/>
            </a:spcBef>
            <a:spcAft>
              <a:spcPct val="15000"/>
            </a:spcAft>
            <a:buChar char="••"/>
          </a:pPr>
          <a:r>
            <a:rPr lang="en-US" sz="1000" b="1" kern="1200" dirty="0" smtClean="0"/>
            <a:t>Horizon:</a:t>
          </a:r>
          <a:r>
            <a:rPr lang="en-US" sz="1000" kern="1200" dirty="0" smtClean="0"/>
            <a:t> 0-3 Years</a:t>
          </a:r>
          <a:endParaRPr lang="en-US" sz="1000" kern="1200" dirty="0"/>
        </a:p>
        <a:p>
          <a:pPr marL="114300" lvl="2" indent="0" algn="l" defTabSz="444500">
            <a:lnSpc>
              <a:spcPct val="90000"/>
            </a:lnSpc>
            <a:spcBef>
              <a:spcPct val="0"/>
            </a:spcBef>
            <a:spcAft>
              <a:spcPct val="15000"/>
            </a:spcAft>
            <a:buChar char="••"/>
          </a:pPr>
          <a:r>
            <a:rPr lang="en-US" sz="1000" b="1" kern="1200" dirty="0" smtClean="0"/>
            <a:t>Scope:</a:t>
          </a:r>
          <a:r>
            <a:rPr lang="en-US" sz="1000" kern="1200" dirty="0" smtClean="0"/>
            <a:t> NCEP Production Suite (Unified Forecast System)</a:t>
          </a:r>
          <a:endParaRPr lang="en-US" sz="1000" kern="1200" dirty="0"/>
        </a:p>
      </dsp:txBody>
      <dsp:txXfrm rot="-5400000">
        <a:off x="929296" y="3591781"/>
        <a:ext cx="3504726" cy="77867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EF13492-B95E-4ACB-85D4-12C595E1D63B}" type="datetimeFigureOut">
              <a:rPr lang="en-US" smtClean="0"/>
              <a:t>7/11/18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268AA53-0D7C-461D-84D1-816B056F990F}" type="slidenum">
              <a:rPr lang="en-US" smtClean="0"/>
              <a:t>‹#›</a:t>
            </a:fld>
            <a:endParaRPr lang="en-US" dirty="0"/>
          </a:p>
        </p:txBody>
      </p:sp>
    </p:spTree>
    <p:extLst>
      <p:ext uri="{BB962C8B-B14F-4D97-AF65-F5344CB8AC3E}">
        <p14:creationId xmlns:p14="http://schemas.microsoft.com/office/powerpoint/2010/main" val="1378797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223AFCAB-A109-475D-8D09-A66137962F54}" type="datetimeFigureOut">
              <a:rPr lang="en-US"/>
              <a:pPr>
                <a:defRPr/>
              </a:pPr>
              <a:t>7/11/18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DAF26029-B14C-427D-8130-89DEBBCC4ECD}" type="slidenum">
              <a:rPr lang="en-US"/>
              <a:pPr>
                <a:defRPr/>
              </a:pPr>
              <a:t>‹#›</a:t>
            </a:fld>
            <a:endParaRPr lang="en-US" dirty="0"/>
          </a:p>
        </p:txBody>
      </p:sp>
    </p:spTree>
    <p:extLst>
      <p:ext uri="{BB962C8B-B14F-4D97-AF65-F5344CB8AC3E}">
        <p14:creationId xmlns:p14="http://schemas.microsoft.com/office/powerpoint/2010/main" val="40196695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Develop and implement NGGPS by 2019.  This will extend useful forecast skill to 30 days, and utilize new high performance computing capabilities. This is not just an NWS effort, it is a community effort with participation of NOAA and other federal laboratories and universities.  </a:t>
            </a:r>
          </a:p>
          <a:p>
            <a:endParaRPr lang="en-US" dirty="0" smtClean="0"/>
          </a:p>
        </p:txBody>
      </p:sp>
      <p:sp>
        <p:nvSpPr>
          <p:cNvPr id="4" name="Slide Number Placeholder 3"/>
          <p:cNvSpPr>
            <a:spLocks noGrp="1"/>
          </p:cNvSpPr>
          <p:nvPr>
            <p:ph type="sldNum" sz="quarter" idx="10"/>
          </p:nvPr>
        </p:nvSpPr>
        <p:spPr/>
        <p:txBody>
          <a:bodyPr/>
          <a:lstStyle/>
          <a:p>
            <a:fld id="{A1F7BF66-56CA-4518-BCBA-BC02DED72C42}" type="slidenum">
              <a:rPr lang="en-US" smtClean="0"/>
              <a:t>15</a:t>
            </a:fld>
            <a:endParaRPr lang="en-US"/>
          </a:p>
        </p:txBody>
      </p:sp>
    </p:spTree>
    <p:extLst>
      <p:ext uri="{BB962C8B-B14F-4D97-AF65-F5344CB8AC3E}">
        <p14:creationId xmlns:p14="http://schemas.microsoft.com/office/powerpoint/2010/main" val="427797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pPr defTabSz="931774" fontAlgn="auto">
              <a:spcBef>
                <a:spcPts val="0"/>
              </a:spcBef>
              <a:spcAft>
                <a:spcPts val="0"/>
              </a:spcAft>
              <a:defRPr/>
            </a:pPr>
            <a:endParaRPr lang="en-US" baseline="0" dirty="0" smtClean="0"/>
          </a:p>
        </p:txBody>
      </p:sp>
      <p:sp>
        <p:nvSpPr>
          <p:cNvPr id="4" name="Slide Number Placeholder 3"/>
          <p:cNvSpPr>
            <a:spLocks noGrp="1"/>
          </p:cNvSpPr>
          <p:nvPr>
            <p:ph type="sldNum" sz="quarter" idx="10"/>
          </p:nvPr>
        </p:nvSpPr>
        <p:spPr/>
        <p:txBody>
          <a:bodyPr/>
          <a:lstStyle/>
          <a:p>
            <a:fld id="{09E7D161-CD0B-43A5-803D-5F9BB371E7FF}" type="slidenum">
              <a:rPr lang="en-US" smtClean="0"/>
              <a:t>22</a:t>
            </a:fld>
            <a:endParaRPr lang="en-US"/>
          </a:p>
        </p:txBody>
      </p:sp>
    </p:spTree>
    <p:extLst>
      <p:ext uri="{BB962C8B-B14F-4D97-AF65-F5344CB8AC3E}">
        <p14:creationId xmlns:p14="http://schemas.microsoft.com/office/powerpoint/2010/main" val="3124244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Picture1.png"/>
          <p:cNvPicPr>
            <a:picLocks noChangeAspect="1"/>
          </p:cNvPicPr>
          <p:nvPr userDrawn="1"/>
        </p:nvPicPr>
        <p:blipFill>
          <a:blip r:embed="rId2" cstate="print"/>
          <a:stretch>
            <a:fillRect/>
          </a:stretch>
        </p:blipFill>
        <p:spPr>
          <a:xfrm>
            <a:off x="0" y="-1"/>
            <a:ext cx="9144000" cy="6903375"/>
          </a:xfrm>
          <a:prstGeom prst="rect">
            <a:avLst/>
          </a:prstGeom>
        </p:spPr>
      </p:pic>
      <p:sp>
        <p:nvSpPr>
          <p:cNvPr id="2" name="Title 1"/>
          <p:cNvSpPr>
            <a:spLocks noGrp="1"/>
          </p:cNvSpPr>
          <p:nvPr>
            <p:ph type="ctrTitle" hasCustomPrompt="1"/>
          </p:nvPr>
        </p:nvSpPr>
        <p:spPr>
          <a:xfrm>
            <a:off x="199224" y="1017524"/>
            <a:ext cx="8694916" cy="1464053"/>
          </a:xfrm>
        </p:spPr>
        <p:txBody>
          <a:bodyPr anchor="b"/>
          <a:lstStyle>
            <a:lvl1pPr algn="l">
              <a:spcBef>
                <a:spcPts val="0"/>
              </a:spcBef>
              <a:defRPr sz="4400">
                <a:latin typeface="Helvetica"/>
                <a:cs typeface="Helvetica"/>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199224" y="2668357"/>
            <a:ext cx="7968536" cy="2179027"/>
          </a:xfrm>
        </p:spPr>
        <p:txBody>
          <a:bodyPr/>
          <a:lstStyle>
            <a:lvl1pPr marL="0" indent="0" algn="l">
              <a:spcBef>
                <a:spcPts val="0"/>
              </a:spcBef>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add subtitle / authors</a:t>
            </a:r>
            <a:endParaRPr lang="en-US" dirty="0"/>
          </a:p>
        </p:txBody>
      </p:sp>
      <p:pic>
        <p:nvPicPr>
          <p:cNvPr id="4" name="Picture 3" descr="doc_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99108" y="56444"/>
            <a:ext cx="914400" cy="90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NOAA"/>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6004" y="5644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txBox="1">
            <a:spLocks/>
          </p:cNvSpPr>
          <p:nvPr userDrawn="1"/>
        </p:nvSpPr>
        <p:spPr bwMode="auto">
          <a:xfrm>
            <a:off x="264467" y="6263412"/>
            <a:ext cx="6098201" cy="46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endParaRPr lang="en-US" sz="2000" i="1" dirty="0"/>
          </a:p>
        </p:txBody>
      </p:sp>
      <p:sp>
        <p:nvSpPr>
          <p:cNvPr id="31" name="Text Placeholder 30"/>
          <p:cNvSpPr>
            <a:spLocks noGrp="1"/>
          </p:cNvSpPr>
          <p:nvPr>
            <p:ph type="body" sz="quarter" idx="11" hasCustomPrompt="1"/>
          </p:nvPr>
        </p:nvSpPr>
        <p:spPr>
          <a:xfrm>
            <a:off x="198436" y="3536400"/>
            <a:ext cx="5915203" cy="2602492"/>
          </a:xfrm>
        </p:spPr>
        <p:txBody>
          <a:bodyPr anchor="b"/>
          <a:lstStyle>
            <a:lvl1pPr marL="0" marR="0" indent="0" algn="l" defTabSz="914400" rtl="0" eaLnBrk="0" fontAlgn="base" latinLnBrk="0" hangingPunct="0">
              <a:lnSpc>
                <a:spcPct val="100000"/>
              </a:lnSpc>
              <a:spcBef>
                <a:spcPts val="0"/>
              </a:spcBef>
              <a:spcAft>
                <a:spcPct val="0"/>
              </a:spcAft>
              <a:buClrTx/>
              <a:buSzTx/>
              <a:buFontTx/>
              <a:buNone/>
              <a:tabLst/>
              <a:defRPr sz="1600" i="1" baseline="0"/>
            </a:lvl1pPr>
            <a:lvl2pPr>
              <a:defRPr sz="1600" i="1"/>
            </a:lvl2pPr>
            <a:lvl3pPr>
              <a:defRPr sz="1600" i="1"/>
            </a:lvl3pPr>
            <a:lvl4pPr>
              <a:defRPr sz="1600" i="1"/>
            </a:lvl4pPr>
            <a:lvl5pPr>
              <a:defRPr sz="1600" i="1"/>
            </a:lvl5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dirty="0" smtClean="0"/>
              <a:t>Click to insert corresponding author(s) affiliation</a:t>
            </a:r>
          </a:p>
        </p:txBody>
      </p:sp>
      <p:sp>
        <p:nvSpPr>
          <p:cNvPr id="35" name="Text Placeholder 34"/>
          <p:cNvSpPr>
            <a:spLocks noGrp="1"/>
          </p:cNvSpPr>
          <p:nvPr>
            <p:ph type="body" sz="quarter" idx="12" hasCustomPrompt="1"/>
          </p:nvPr>
        </p:nvSpPr>
        <p:spPr>
          <a:xfrm>
            <a:off x="199224" y="6425012"/>
            <a:ext cx="5914415" cy="398740"/>
          </a:xfrm>
        </p:spPr>
        <p:txBody>
          <a:bodyPr anchor="t"/>
          <a:lstStyle>
            <a:lvl1pPr marL="0" marR="0" indent="0" algn="l" defTabSz="914400" rtl="0" eaLnBrk="0" fontAlgn="base" latinLnBrk="0" hangingPunct="0">
              <a:lnSpc>
                <a:spcPct val="100000"/>
              </a:lnSpc>
              <a:spcBef>
                <a:spcPts val="0"/>
              </a:spcBef>
              <a:spcAft>
                <a:spcPct val="0"/>
              </a:spcAft>
              <a:buClrTx/>
              <a:buSzTx/>
              <a:buFontTx/>
              <a:buNone/>
              <a:tabLst/>
              <a:defRPr sz="1600" i="1"/>
            </a:lvl1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dirty="0" smtClean="0"/>
              <a:t>Click to insert corresponding author E-mail</a:t>
            </a:r>
          </a:p>
          <a:p>
            <a:pPr lvl="0"/>
            <a:endParaRPr lang="en-US" dirty="0"/>
          </a:p>
        </p:txBody>
      </p:sp>
      <p:pic>
        <p:nvPicPr>
          <p:cNvPr id="5" name="Picture 4" descr="nws_logo.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35735" y="56444"/>
            <a:ext cx="914400" cy="914400"/>
          </a:xfrm>
          <a:prstGeom prst="rect">
            <a:avLst/>
          </a:prstGeom>
        </p:spPr>
      </p:pic>
    </p:spTree>
    <p:extLst>
      <p:ext uri="{BB962C8B-B14F-4D97-AF65-F5344CB8AC3E}">
        <p14:creationId xmlns:p14="http://schemas.microsoft.com/office/powerpoint/2010/main" val="108913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A">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22313" y="2825896"/>
            <a:ext cx="7772400" cy="3138665"/>
          </a:xfrm>
        </p:spPr>
        <p:txBody>
          <a:bodyPr/>
          <a:lstStyle>
            <a:lvl1pPr marL="0" indent="0">
              <a:buNone/>
              <a:defRPr sz="4000" baseline="0"/>
            </a:lvl1pPr>
          </a:lstStyle>
          <a:p>
            <a:pPr lvl="0"/>
            <a:r>
              <a:rPr lang="en-US" dirty="0" smtClean="0"/>
              <a:t>Click to add section title element</a:t>
            </a:r>
            <a:endParaRPr lang="en-US" dirty="0"/>
          </a:p>
        </p:txBody>
      </p:sp>
      <p:sp>
        <p:nvSpPr>
          <p:cNvPr id="8" name="Text Placeholder 7"/>
          <p:cNvSpPr>
            <a:spLocks noGrp="1"/>
          </p:cNvSpPr>
          <p:nvPr>
            <p:ph type="body" sz="quarter" idx="11" hasCustomPrompt="1"/>
          </p:nvPr>
        </p:nvSpPr>
        <p:spPr>
          <a:xfrm>
            <a:off x="722313" y="1419371"/>
            <a:ext cx="7772400" cy="1270000"/>
          </a:xfrm>
        </p:spPr>
        <p:txBody>
          <a:bodyPr anchor="b"/>
          <a:lstStyle>
            <a:lvl1pPr marL="0" indent="0">
              <a:buNone/>
              <a:defRPr sz="2400" baseline="0"/>
            </a:lvl1pPr>
          </a:lstStyle>
          <a:p>
            <a:pPr lvl="0"/>
            <a:r>
              <a:rPr lang="en-US" dirty="0" smtClean="0"/>
              <a:t>Click to add section title element</a:t>
            </a:r>
            <a:endParaRPr lang="en-US" dirty="0"/>
          </a:p>
        </p:txBody>
      </p:sp>
    </p:spTree>
    <p:extLst>
      <p:ext uri="{BB962C8B-B14F-4D97-AF65-F5344CB8AC3E}">
        <p14:creationId xmlns:p14="http://schemas.microsoft.com/office/powerpoint/2010/main" val="399873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22313" y="3685828"/>
            <a:ext cx="7772400" cy="1930077"/>
          </a:xfrm>
        </p:spPr>
        <p:txBody>
          <a:bodyPr/>
          <a:lstStyle>
            <a:lvl1pPr marL="0" indent="0">
              <a:buNone/>
              <a:defRPr sz="2400" baseline="0"/>
            </a:lvl1pPr>
          </a:lstStyle>
          <a:p>
            <a:pPr lvl="0"/>
            <a:r>
              <a:rPr lang="en-US" dirty="0" smtClean="0"/>
              <a:t>Click to add section title element</a:t>
            </a:r>
            <a:endParaRPr lang="en-US" dirty="0"/>
          </a:p>
        </p:txBody>
      </p:sp>
      <p:sp>
        <p:nvSpPr>
          <p:cNvPr id="8" name="Text Placeholder 7"/>
          <p:cNvSpPr>
            <a:spLocks noGrp="1"/>
          </p:cNvSpPr>
          <p:nvPr>
            <p:ph type="body" sz="quarter" idx="11" hasCustomPrompt="1"/>
          </p:nvPr>
        </p:nvSpPr>
        <p:spPr>
          <a:xfrm>
            <a:off x="722313" y="1070715"/>
            <a:ext cx="7772400" cy="2503044"/>
          </a:xfrm>
        </p:spPr>
        <p:txBody>
          <a:bodyPr anchor="b"/>
          <a:lstStyle>
            <a:lvl1pPr marL="0" indent="0">
              <a:buNone/>
              <a:defRPr sz="4000" baseline="0"/>
            </a:lvl1pPr>
          </a:lstStyle>
          <a:p>
            <a:pPr lvl="0"/>
            <a:r>
              <a:rPr lang="en-US" dirty="0" smtClean="0"/>
              <a:t>Click to add section title element</a:t>
            </a:r>
            <a:endParaRPr lang="en-US" dirty="0"/>
          </a:p>
        </p:txBody>
      </p:sp>
    </p:spTree>
    <p:extLst>
      <p:ext uri="{BB962C8B-B14F-4D97-AF65-F5344CB8AC3E}">
        <p14:creationId xmlns:p14="http://schemas.microsoft.com/office/powerpoint/2010/main" val="243188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14111" y="0"/>
            <a:ext cx="9158112" cy="971265"/>
          </a:xfrm>
          <a:prstGeom prst="rect">
            <a:avLst/>
          </a:prstGeom>
          <a:gradFill flip="none" rotWithShape="1">
            <a:gsLst>
              <a:gs pos="0">
                <a:srgbClr val="9EEAFF"/>
              </a:gs>
              <a:gs pos="100000">
                <a:srgbClr val="FFFFFF"/>
              </a:gs>
              <a:gs pos="70000">
                <a:srgbClr val="9EEAFF"/>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p>
            <a:r>
              <a:rPr lang="en-US" dirty="0" smtClean="0"/>
              <a:t>Click to edit slide title</a:t>
            </a:r>
            <a:endParaRPr lang="en-US" dirty="0"/>
          </a:p>
        </p:txBody>
      </p:sp>
      <p:sp>
        <p:nvSpPr>
          <p:cNvPr id="3" name="Content Placeholder 2"/>
          <p:cNvSpPr>
            <a:spLocks noGrp="1"/>
          </p:cNvSpPr>
          <p:nvPr>
            <p:ph idx="1" hasCustomPrompt="1"/>
          </p:nvPr>
        </p:nvSpPr>
        <p:spPr/>
        <p:txBody>
          <a:bodyPr/>
          <a:lstStyle>
            <a:lvl1pPr>
              <a:defRPr sz="2400"/>
            </a:lvl1pPr>
            <a:lvl2pPr marL="746125" indent="-288925">
              <a:defRPr sz="2000"/>
            </a:lvl2pPr>
            <a:lvl3pPr marL="1035050" indent="-287338">
              <a:defRPr sz="2000"/>
            </a:lvl3pPr>
            <a:lvl4pPr marL="1257300" indent="-287338">
              <a:buSzPct val="80000"/>
              <a:tabLst>
                <a:tab pos="968375" algn="l"/>
              </a:tabLst>
              <a:defRPr sz="1800"/>
            </a:lvl4pPr>
            <a:lvl5pPr marL="1544638" indent="-287338">
              <a:defRPr sz="18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40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3"/>
          <p:cNvSpPr/>
          <p:nvPr userDrawn="1"/>
        </p:nvSpPr>
        <p:spPr>
          <a:xfrm>
            <a:off x="-14111" y="0"/>
            <a:ext cx="9158112" cy="971265"/>
          </a:xfrm>
          <a:prstGeom prst="rect">
            <a:avLst/>
          </a:prstGeom>
          <a:gradFill flip="none" rotWithShape="1">
            <a:gsLst>
              <a:gs pos="0">
                <a:srgbClr val="9EEAFF"/>
              </a:gs>
              <a:gs pos="100000">
                <a:srgbClr val="FFFFFF"/>
              </a:gs>
              <a:gs pos="70000">
                <a:srgbClr val="9EEAFF"/>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0" hasCustomPrompt="1"/>
          </p:nvPr>
        </p:nvSpPr>
        <p:spPr>
          <a:xfrm>
            <a:off x="91653" y="1058863"/>
            <a:ext cx="4404147" cy="5341937"/>
          </a:xfrm>
        </p:spPr>
        <p:txBody>
          <a:bodyPr/>
          <a:lstStyle>
            <a:lvl1pPr>
              <a:defRPr sz="2400"/>
            </a:lvl1pPr>
            <a:lvl2pPr marL="681038" indent="-276225">
              <a:tabLst>
                <a:tab pos="1139825" algn="l"/>
              </a:tabLst>
              <a:defRPr sz="2000"/>
            </a:lvl2pPr>
            <a:lvl3pPr marL="968375" indent="-287338">
              <a:defRPr sz="2000"/>
            </a:lvl3pPr>
            <a:lvl4pPr marL="1257300" indent="-288925">
              <a:buSzPct val="80000"/>
              <a:tabLst>
                <a:tab pos="1257300" algn="l"/>
              </a:tabLst>
              <a:defRPr/>
            </a:lvl4pPr>
            <a:lvl5pPr marL="1479550" indent="-222250">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p:txBody>
          <a:bodyPr/>
          <a:lstStyle/>
          <a:p>
            <a:r>
              <a:rPr lang="en-US" dirty="0" smtClean="0"/>
              <a:t>Click to edit slide title</a:t>
            </a:r>
            <a:endParaRPr lang="en-US" dirty="0"/>
          </a:p>
        </p:txBody>
      </p:sp>
    </p:spTree>
    <p:extLst>
      <p:ext uri="{BB962C8B-B14F-4D97-AF65-F5344CB8AC3E}">
        <p14:creationId xmlns:p14="http://schemas.microsoft.com/office/powerpoint/2010/main" val="394740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14111" y="0"/>
            <a:ext cx="9158112" cy="971265"/>
          </a:xfrm>
          <a:prstGeom prst="rect">
            <a:avLst/>
          </a:prstGeom>
          <a:gradFill flip="none" rotWithShape="1">
            <a:gsLst>
              <a:gs pos="0">
                <a:srgbClr val="9EEAFF"/>
              </a:gs>
              <a:gs pos="100000">
                <a:srgbClr val="FFFFFF"/>
              </a:gs>
              <a:gs pos="70000">
                <a:srgbClr val="9EEAFF"/>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p>
            <a:r>
              <a:rPr lang="en-US" dirty="0" smtClean="0"/>
              <a:t>Click to edit slide title</a:t>
            </a:r>
            <a:endParaRPr lang="en-US" dirty="0"/>
          </a:p>
        </p:txBody>
      </p:sp>
    </p:spTree>
    <p:extLst>
      <p:ext uri="{BB962C8B-B14F-4D97-AF65-F5344CB8AC3E}">
        <p14:creationId xmlns:p14="http://schemas.microsoft.com/office/powerpoint/2010/main" val="258646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mall header only">
    <p:spTree>
      <p:nvGrpSpPr>
        <p:cNvPr id="1" name=""/>
        <p:cNvGrpSpPr/>
        <p:nvPr/>
      </p:nvGrpSpPr>
      <p:grpSpPr>
        <a:xfrm>
          <a:off x="0" y="0"/>
          <a:ext cx="0" cy="0"/>
          <a:chOff x="0" y="0"/>
          <a:chExt cx="0" cy="0"/>
        </a:xfrm>
      </p:grpSpPr>
      <p:sp>
        <p:nvSpPr>
          <p:cNvPr id="4" name="Rectangle 3"/>
          <p:cNvSpPr/>
          <p:nvPr userDrawn="1"/>
        </p:nvSpPr>
        <p:spPr>
          <a:xfrm>
            <a:off x="-14111" y="0"/>
            <a:ext cx="9158112" cy="521373"/>
          </a:xfrm>
          <a:prstGeom prst="rect">
            <a:avLst/>
          </a:prstGeom>
          <a:gradFill flip="none" rotWithShape="1">
            <a:gsLst>
              <a:gs pos="0">
                <a:srgbClr val="9EEAFF"/>
              </a:gs>
              <a:gs pos="100000">
                <a:srgbClr val="FFFFFF"/>
              </a:gs>
              <a:gs pos="70000">
                <a:srgbClr val="9EEAFF"/>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08287" y="23623"/>
            <a:ext cx="8942133" cy="497750"/>
          </a:xfrm>
        </p:spPr>
        <p:txBody>
          <a:bodyPr/>
          <a:lstStyle>
            <a:lvl1pPr>
              <a:defRPr sz="2400"/>
            </a:lvl1pPr>
          </a:lstStyle>
          <a:p>
            <a:r>
              <a:rPr lang="en-US" dirty="0" smtClean="0"/>
              <a:t>Click to edit small size title</a:t>
            </a:r>
            <a:endParaRPr lang="en-US" dirty="0"/>
          </a:p>
        </p:txBody>
      </p:sp>
    </p:spTree>
    <p:extLst>
      <p:ext uri="{BB962C8B-B14F-4D97-AF65-F5344CB8AC3E}">
        <p14:creationId xmlns:p14="http://schemas.microsoft.com/office/powerpoint/2010/main" val="96153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40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ank">
    <p:spTree>
      <p:nvGrpSpPr>
        <p:cNvPr id="1" name=""/>
        <p:cNvGrpSpPr/>
        <p:nvPr/>
      </p:nvGrpSpPr>
      <p:grpSpPr>
        <a:xfrm>
          <a:off x="0" y="0"/>
          <a:ext cx="0" cy="0"/>
          <a:chOff x="0" y="0"/>
          <a:chExt cx="0" cy="0"/>
        </a:xfrm>
      </p:grpSpPr>
      <p:sp>
        <p:nvSpPr>
          <p:cNvPr id="2" name="Rectangle 1"/>
          <p:cNvSpPr/>
          <p:nvPr userDrawn="1"/>
        </p:nvSpPr>
        <p:spPr>
          <a:xfrm>
            <a:off x="0" y="0"/>
            <a:ext cx="9369778" cy="70978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88725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Picture1.png"/>
          <p:cNvPicPr>
            <a:picLocks noChangeAspect="1"/>
          </p:cNvPicPr>
          <p:nvPr userDrawn="1"/>
        </p:nvPicPr>
        <p:blipFill>
          <a:blip r:embed="rId11" cstate="print"/>
          <a:stretch>
            <a:fillRect/>
          </a:stretch>
        </p:blipFill>
        <p:spPr>
          <a:xfrm>
            <a:off x="0" y="-1"/>
            <a:ext cx="9144000" cy="6903375"/>
          </a:xfrm>
          <a:prstGeom prst="rect">
            <a:avLst/>
          </a:prstGeom>
        </p:spPr>
      </p:pic>
      <p:sp>
        <p:nvSpPr>
          <p:cNvPr id="2" name="Rectangle 1"/>
          <p:cNvSpPr/>
          <p:nvPr userDrawn="1"/>
        </p:nvSpPr>
        <p:spPr>
          <a:xfrm>
            <a:off x="-14112" y="6567265"/>
            <a:ext cx="9158111" cy="33611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i="1" dirty="0">
              <a:solidFill>
                <a:srgbClr val="FF0000"/>
              </a:solidFill>
            </a:endParaRPr>
          </a:p>
        </p:txBody>
      </p:sp>
      <p:pic>
        <p:nvPicPr>
          <p:cNvPr id="14" name="Picture 3" descr="doc_logo"/>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844795" y="6573445"/>
            <a:ext cx="275756"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4"/>
          <p:cNvSpPr>
            <a:spLocks noGrp="1" noChangeArrowheads="1"/>
          </p:cNvSpPr>
          <p:nvPr>
            <p:ph type="title"/>
          </p:nvPr>
        </p:nvSpPr>
        <p:spPr bwMode="auto">
          <a:xfrm>
            <a:off x="228600" y="143934"/>
            <a:ext cx="8686800" cy="71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slide title</a:t>
            </a:r>
          </a:p>
        </p:txBody>
      </p:sp>
      <p:sp>
        <p:nvSpPr>
          <p:cNvPr id="1028" name="Rectangle 5"/>
          <p:cNvSpPr>
            <a:spLocks noGrp="1" noChangeArrowheads="1"/>
          </p:cNvSpPr>
          <p:nvPr>
            <p:ph type="body" idx="1"/>
          </p:nvPr>
        </p:nvSpPr>
        <p:spPr bwMode="auto">
          <a:xfrm>
            <a:off x="228600" y="1092924"/>
            <a:ext cx="8406650" cy="547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2"/>
            <a:endParaRPr lang="en-US" dirty="0" smtClean="0"/>
          </a:p>
        </p:txBody>
      </p:sp>
      <p:sp>
        <p:nvSpPr>
          <p:cNvPr id="3" name="TextBox 2"/>
          <p:cNvSpPr txBox="1"/>
          <p:nvPr userDrawn="1"/>
        </p:nvSpPr>
        <p:spPr>
          <a:xfrm>
            <a:off x="9147" y="6559334"/>
            <a:ext cx="5073651" cy="276999"/>
          </a:xfrm>
          <a:prstGeom prst="rect">
            <a:avLst/>
          </a:prstGeom>
          <a:noFill/>
        </p:spPr>
        <p:txBody>
          <a:bodyPr wrap="square" rtlCol="0" anchor="b">
            <a:spAutoFit/>
          </a:bodyPr>
          <a:lstStyle/>
          <a:p>
            <a:pPr algn="l"/>
            <a:r>
              <a:rPr lang="en-US" sz="1200" i="0" dirty="0" smtClean="0">
                <a:solidFill>
                  <a:srgbClr val="000000"/>
                </a:solidFill>
              </a:rPr>
              <a:t>Tolman, July 12, 2018</a:t>
            </a:r>
            <a:endParaRPr lang="en-US" sz="1200" i="0" dirty="0">
              <a:solidFill>
                <a:srgbClr val="000000"/>
              </a:solidFill>
            </a:endParaRPr>
          </a:p>
        </p:txBody>
      </p:sp>
      <p:sp>
        <p:nvSpPr>
          <p:cNvPr id="12" name="TextBox 11"/>
          <p:cNvSpPr txBox="1"/>
          <p:nvPr userDrawn="1"/>
        </p:nvSpPr>
        <p:spPr>
          <a:xfrm>
            <a:off x="3167387" y="6559334"/>
            <a:ext cx="4976989" cy="276999"/>
          </a:xfrm>
          <a:prstGeom prst="rect">
            <a:avLst/>
          </a:prstGeom>
          <a:noFill/>
        </p:spPr>
        <p:txBody>
          <a:bodyPr wrap="square" rtlCol="0" anchor="b">
            <a:spAutoFit/>
          </a:bodyPr>
          <a:lstStyle/>
          <a:p>
            <a:pPr algn="r"/>
            <a:fld id="{0B83C5F0-4064-0C47-A7E9-82F4684F3904}" type="slidenum">
              <a:rPr lang="en-US" sz="1200" i="0" smtClean="0">
                <a:solidFill>
                  <a:srgbClr val="000000"/>
                </a:solidFill>
              </a:rPr>
              <a:t>‹#›</a:t>
            </a:fld>
            <a:r>
              <a:rPr lang="en-US" sz="1200" i="0" baseline="0" dirty="0" smtClean="0">
                <a:solidFill>
                  <a:srgbClr val="000000"/>
                </a:solidFill>
              </a:rPr>
              <a:t> / </a:t>
            </a:r>
            <a:r>
              <a:rPr lang="en-US" sz="1200" i="0" baseline="0" dirty="0" smtClean="0">
                <a:solidFill>
                  <a:srgbClr val="000000"/>
                </a:solidFill>
              </a:rPr>
              <a:t>37</a:t>
            </a:r>
            <a:endParaRPr lang="en-US" sz="1200" i="0" dirty="0">
              <a:solidFill>
                <a:srgbClr val="000000"/>
              </a:solidFill>
            </a:endParaRPr>
          </a:p>
        </p:txBody>
      </p:sp>
      <p:sp>
        <p:nvSpPr>
          <p:cNvPr id="10" name="TextBox 9"/>
          <p:cNvSpPr txBox="1"/>
          <p:nvPr userDrawn="1"/>
        </p:nvSpPr>
        <p:spPr>
          <a:xfrm>
            <a:off x="2114894" y="6559334"/>
            <a:ext cx="5073651" cy="276999"/>
          </a:xfrm>
          <a:prstGeom prst="rect">
            <a:avLst/>
          </a:prstGeom>
          <a:noFill/>
        </p:spPr>
        <p:txBody>
          <a:bodyPr wrap="square" rtlCol="0" anchor="b">
            <a:spAutoFit/>
          </a:bodyPr>
          <a:lstStyle/>
          <a:p>
            <a:pPr algn="ctr"/>
            <a:r>
              <a:rPr lang="en-US" sz="1200" b="0" kern="1200" dirty="0" smtClean="0">
                <a:solidFill>
                  <a:schemeClr val="tx1"/>
                </a:solidFill>
                <a:effectLst/>
                <a:latin typeface="Arial" charset="0"/>
                <a:ea typeface="+mn-ea"/>
                <a:cs typeface="Arial" charset="0"/>
              </a:rPr>
              <a:t>PDC18</a:t>
            </a:r>
            <a:r>
              <a:rPr lang="en-US" sz="1200" b="0" kern="1200" baseline="0" dirty="0" smtClean="0">
                <a:solidFill>
                  <a:schemeClr val="tx1"/>
                </a:solidFill>
                <a:effectLst/>
                <a:latin typeface="Arial" charset="0"/>
                <a:ea typeface="+mn-ea"/>
                <a:cs typeface="Arial" charset="0"/>
              </a:rPr>
              <a:t> @</a:t>
            </a:r>
            <a:r>
              <a:rPr lang="en-US" sz="1200" b="0" kern="1200" dirty="0" smtClean="0">
                <a:solidFill>
                  <a:schemeClr val="tx1"/>
                </a:solidFill>
                <a:effectLst/>
                <a:latin typeface="Arial" charset="0"/>
                <a:ea typeface="+mn-ea"/>
                <a:cs typeface="Arial" charset="0"/>
              </a:rPr>
              <a:t> ECMWF</a:t>
            </a:r>
            <a:endParaRPr lang="en-US" sz="1200" b="0" i="0" dirty="0">
              <a:solidFill>
                <a:srgbClr val="000000"/>
              </a:solidFill>
            </a:endParaRPr>
          </a:p>
        </p:txBody>
      </p:sp>
      <p:pic>
        <p:nvPicPr>
          <p:cNvPr id="11" name="Picture 10" descr="NOAA"/>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517902" y="6573445"/>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nws_logo.gi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89607" y="6573445"/>
            <a:ext cx="274320" cy="274320"/>
          </a:xfrm>
          <a:prstGeom prst="rect">
            <a:avLst/>
          </a:prstGeom>
        </p:spPr>
      </p:pic>
    </p:spTree>
    <p:extLst>
      <p:ext uri="{BB962C8B-B14F-4D97-AF65-F5344CB8AC3E}">
        <p14:creationId xmlns:p14="http://schemas.microsoft.com/office/powerpoint/2010/main" val="3208969935"/>
      </p:ext>
    </p:extLst>
  </p:cSld>
  <p:clrMap bg1="lt1" tx1="dk1" bg2="lt2" tx2="dk2" accent1="accent1" accent2="accent2" accent3="accent3" accent4="accent4" accent5="accent5" accent6="accent6" hlink="hlink" folHlink="folHlink"/>
  <p:sldLayoutIdLst>
    <p:sldLayoutId id="2147483792" r:id="rId1"/>
    <p:sldLayoutId id="2147483794" r:id="rId2"/>
    <p:sldLayoutId id="2147483800" r:id="rId3"/>
    <p:sldLayoutId id="2147483793" r:id="rId4"/>
    <p:sldLayoutId id="2147483795" r:id="rId5"/>
    <p:sldLayoutId id="2147483803" r:id="rId6"/>
    <p:sldLayoutId id="2147483802" r:id="rId7"/>
    <p:sldLayoutId id="2147483798" r:id="rId8"/>
    <p:sldLayoutId id="2147483799" r:id="rId9"/>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Helvetica"/>
          <a:ea typeface="+mj-ea"/>
          <a:cs typeface="Helvetica"/>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52388" indent="-52388" algn="l" rtl="0" eaLnBrk="0" fontAlgn="base" hangingPunct="0">
        <a:spcBef>
          <a:spcPct val="20000"/>
        </a:spcBef>
        <a:spcAft>
          <a:spcPct val="0"/>
        </a:spcAft>
        <a:buClr>
          <a:schemeClr val="bg1"/>
        </a:buClr>
        <a:buSzPct val="25000"/>
        <a:buFont typeface="Lucida Grande"/>
        <a:buChar char="X"/>
        <a:defRPr sz="2800">
          <a:solidFill>
            <a:schemeClr val="tx1"/>
          </a:solidFill>
          <a:latin typeface="Helvetica"/>
          <a:ea typeface="+mn-ea"/>
          <a:cs typeface="Helvetica"/>
        </a:defRPr>
      </a:lvl1pPr>
      <a:lvl2pPr marL="915988" indent="-341313" algn="l" rtl="0" eaLnBrk="0" fontAlgn="base" hangingPunct="0">
        <a:spcBef>
          <a:spcPct val="20000"/>
        </a:spcBef>
        <a:spcAft>
          <a:spcPct val="0"/>
        </a:spcAft>
        <a:buClr>
          <a:srgbClr val="FF0000"/>
        </a:buClr>
        <a:buSzPct val="125000"/>
        <a:buFont typeface="Lucida Grande"/>
        <a:buChar char="●"/>
        <a:defRPr sz="2400">
          <a:solidFill>
            <a:schemeClr val="tx1"/>
          </a:solidFill>
          <a:latin typeface="Helvetica"/>
          <a:cs typeface="Helvetica"/>
        </a:defRPr>
      </a:lvl2pPr>
      <a:lvl3pPr marL="1257300" indent="-341313" algn="l" rtl="0" eaLnBrk="0" fontAlgn="base" hangingPunct="0">
        <a:spcBef>
          <a:spcPct val="20000"/>
        </a:spcBef>
        <a:spcAft>
          <a:spcPct val="0"/>
        </a:spcAft>
        <a:buClr>
          <a:srgbClr val="008000"/>
        </a:buClr>
        <a:buSzPct val="80000"/>
        <a:buFont typeface="Lucida Grande"/>
        <a:buChar char="➤"/>
        <a:defRPr sz="2400" baseline="0">
          <a:solidFill>
            <a:schemeClr val="tx1"/>
          </a:solidFill>
          <a:latin typeface="+mn-lt"/>
        </a:defRPr>
      </a:lvl3pPr>
      <a:lvl4pPr marL="1597025" indent="-339725" algn="l" rtl="0" eaLnBrk="0" fontAlgn="base" hangingPunct="0">
        <a:spcBef>
          <a:spcPct val="20000"/>
        </a:spcBef>
        <a:spcAft>
          <a:spcPct val="0"/>
        </a:spcAft>
        <a:buClr>
          <a:srgbClr val="0000FF"/>
        </a:buClr>
        <a:buFont typeface="Wingdings" charset="2"/>
        <a:buChar char="u"/>
        <a:tabLst>
          <a:tab pos="1204913" algn="l"/>
        </a:tabLst>
        <a:defRPr sz="2000" baseline="0">
          <a:solidFill>
            <a:schemeClr val="tx1"/>
          </a:solidFill>
          <a:latin typeface="+mn-lt"/>
        </a:defRPr>
      </a:lvl4pPr>
      <a:lvl5pPr marL="1938338" indent="-288925" algn="l" rtl="0" eaLnBrk="0" fontAlgn="base" hangingPunct="0">
        <a:spcBef>
          <a:spcPct val="20000"/>
        </a:spcBef>
        <a:spcAft>
          <a:spcPct val="0"/>
        </a:spcAft>
        <a:buClr>
          <a:srgbClr val="800000"/>
        </a:buClr>
        <a:buFont typeface="Courier New"/>
        <a:buChar char="o"/>
        <a:defRPr sz="2000" baseline="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19.gif"/><Relationship Id="rId6" Type="http://schemas.openxmlformats.org/officeDocument/2006/relationships/image" Target="../media/image20.png"/><Relationship Id="rId1" Type="http://schemas.microsoft.com/office/2007/relationships/media" Target="../media/media1.wmv"/><Relationship Id="rId2" Type="http://schemas.openxmlformats.org/officeDocument/2006/relationships/video" Target="../media/media1.wm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3.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microsoft.com/office/2007/relationships/media" Target="../media/media4.mp4"/><Relationship Id="rId6" Type="http://schemas.openxmlformats.org/officeDocument/2006/relationships/video" Target="../media/media4.mp4"/><Relationship Id="rId7" Type="http://schemas.openxmlformats.org/officeDocument/2006/relationships/slideLayout" Target="../slideLayouts/slideLayout6.xml"/><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 Type="http://schemas.microsoft.com/office/2007/relationships/media" Target="../media/media2.mp4"/><Relationship Id="rId2" Type="http://schemas.openxmlformats.org/officeDocument/2006/relationships/video" Target="../media/media2.mp4"/></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gif"/><Relationship Id="rId3" Type="http://schemas.openxmlformats.org/officeDocument/2006/relationships/image" Target="../media/image40.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9224" y="1017524"/>
            <a:ext cx="8694916" cy="2612710"/>
          </a:xfrm>
        </p:spPr>
        <p:txBody>
          <a:bodyPr/>
          <a:lstStyle/>
          <a:p>
            <a:r>
              <a:rPr lang="en-US" dirty="0" smtClean="0"/>
              <a:t>The future of coupled modeling at NWS</a:t>
            </a:r>
            <a:endParaRPr lang="en-US" dirty="0"/>
          </a:p>
        </p:txBody>
      </p:sp>
      <p:sp>
        <p:nvSpPr>
          <p:cNvPr id="9" name="Subtitle 8"/>
          <p:cNvSpPr>
            <a:spLocks noGrp="1"/>
          </p:cNvSpPr>
          <p:nvPr>
            <p:ph type="subTitle" idx="1"/>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smtClean="0"/>
              <a:t>Dr. Ir. Hendrik L. Tolman</a:t>
            </a:r>
          </a:p>
          <a:p>
            <a:r>
              <a:rPr lang="en-US" dirty="0" smtClean="0"/>
              <a:t>Senior Advisor for Advanced Modeling System</a:t>
            </a:r>
          </a:p>
          <a:p>
            <a:r>
              <a:rPr lang="en-US" dirty="0" smtClean="0"/>
              <a:t>Office of Science and Technology Integration</a:t>
            </a:r>
          </a:p>
          <a:p>
            <a:r>
              <a:rPr lang="en-US" dirty="0" smtClean="0"/>
              <a:t>National Weather Service / NOAA</a:t>
            </a:r>
            <a:endParaRPr lang="en-US" dirty="0"/>
          </a:p>
        </p:txBody>
      </p:sp>
      <p:sp>
        <p:nvSpPr>
          <p:cNvPr id="5" name="Text Placeholder 4"/>
          <p:cNvSpPr>
            <a:spLocks noGrp="1"/>
          </p:cNvSpPr>
          <p:nvPr>
            <p:ph type="body" sz="quarter" idx="12"/>
          </p:nvPr>
        </p:nvSpPr>
        <p:spPr/>
        <p:txBody>
          <a:bodyPr/>
          <a:lstStyle/>
          <a:p>
            <a:r>
              <a:rPr lang="en-US" dirty="0" err="1" smtClean="0"/>
              <a:t>Hendrik.Tolman</a:t>
            </a:r>
            <a:r>
              <a:rPr lang="en-US" err="1" smtClean="0"/>
              <a:t>@</a:t>
            </a:r>
            <a:r>
              <a:rPr lang="en-US" smtClean="0"/>
              <a:t>NOAA</a:t>
            </a:r>
            <a:r>
              <a:rPr lang="en-US" dirty="0"/>
              <a:t>.</a:t>
            </a:r>
            <a:r>
              <a:rPr lang="en-US" smtClean="0"/>
              <a:t>gov</a:t>
            </a:r>
            <a:endParaRPr lang="en-US" dirty="0"/>
          </a:p>
        </p:txBody>
      </p:sp>
    </p:spTree>
    <p:extLst>
      <p:ext uri="{BB962C8B-B14F-4D97-AF65-F5344CB8AC3E}">
        <p14:creationId xmlns:p14="http://schemas.microsoft.com/office/powerpoint/2010/main" val="34268834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Production Suite, 5-10 years</a:t>
            </a:r>
          </a:p>
          <a:p>
            <a:r>
              <a:rPr lang="en-US" dirty="0"/>
              <a:t>AA level </a:t>
            </a:r>
            <a:r>
              <a:rPr lang="en-US" dirty="0" smtClean="0"/>
              <a:t>approval</a:t>
            </a:r>
          </a:p>
          <a:p>
            <a:r>
              <a:rPr lang="en-US" dirty="0"/>
              <a:t>Effort pre-dates UMC</a:t>
            </a:r>
          </a:p>
          <a:p>
            <a:endParaRPr lang="en-US" dirty="0"/>
          </a:p>
          <a:p>
            <a:endParaRPr lang="en-US" dirty="0"/>
          </a:p>
        </p:txBody>
      </p:sp>
      <p:sp>
        <p:nvSpPr>
          <p:cNvPr id="4" name="Text Placeholder 3"/>
          <p:cNvSpPr>
            <a:spLocks noGrp="1"/>
          </p:cNvSpPr>
          <p:nvPr>
            <p:ph type="body" sz="quarter" idx="11"/>
          </p:nvPr>
        </p:nvSpPr>
        <p:spPr/>
        <p:txBody>
          <a:bodyPr/>
          <a:lstStyle/>
          <a:p>
            <a:r>
              <a:rPr lang="en-US" dirty="0" smtClean="0"/>
              <a:t>Roadmap</a:t>
            </a:r>
            <a:endParaRPr lang="en-US" dirty="0"/>
          </a:p>
        </p:txBody>
      </p:sp>
      <p:sp>
        <p:nvSpPr>
          <p:cNvPr id="6" name="TextBox 5"/>
          <p:cNvSpPr txBox="1"/>
          <p:nvPr/>
        </p:nvSpPr>
        <p:spPr>
          <a:xfrm>
            <a:off x="5342194" y="6199192"/>
            <a:ext cx="3777616" cy="338554"/>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1600" dirty="0" smtClean="0">
                <a:latin typeface="Arial"/>
                <a:cs typeface="Arial"/>
              </a:rPr>
              <a:t>Finalized, awaiting signatures </a:t>
            </a:r>
            <a:endParaRPr lang="en-US" sz="1600" dirty="0">
              <a:latin typeface="Arial"/>
              <a:cs typeface="Arial"/>
            </a:endParaRPr>
          </a:p>
        </p:txBody>
      </p:sp>
    </p:spTree>
    <p:extLst>
      <p:ext uri="{BB962C8B-B14F-4D97-AF65-F5344CB8AC3E}">
        <p14:creationId xmlns:p14="http://schemas.microsoft.com/office/powerpoint/2010/main" val="17817017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 Big Picture</a:t>
            </a:r>
            <a:endParaRPr lang="en-US" dirty="0"/>
          </a:p>
        </p:txBody>
      </p:sp>
      <p:pic>
        <p:nvPicPr>
          <p:cNvPr id="5" name="Picture 4" descr="august_2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89" y="1185878"/>
            <a:ext cx="4268474" cy="32013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930" y="2916055"/>
            <a:ext cx="4581797" cy="3436347"/>
          </a:xfrm>
          <a:prstGeom prst="rect">
            <a:avLst/>
          </a:prstGeom>
        </p:spPr>
      </p:pic>
      <p:sp>
        <p:nvSpPr>
          <p:cNvPr id="7" name="TextBox 6"/>
          <p:cNvSpPr txBox="1"/>
          <p:nvPr/>
        </p:nvSpPr>
        <p:spPr>
          <a:xfrm>
            <a:off x="517391" y="4500185"/>
            <a:ext cx="3654559" cy="1631216"/>
          </a:xfrm>
          <a:prstGeom prst="rect">
            <a:avLst/>
          </a:prstGeom>
          <a:noFill/>
        </p:spPr>
        <p:txBody>
          <a:bodyPr wrap="square" rtlCol="0">
            <a:spAutoFit/>
          </a:bodyPr>
          <a:lstStyle/>
          <a:p>
            <a:r>
              <a:rPr lang="en-US" sz="2000" b="1" i="1" dirty="0" smtClean="0"/>
              <a:t>Starting from the quilt of models and products created by the implementing solutions rather than addressing requirements </a:t>
            </a:r>
            <a:r>
              <a:rPr lang="is-IS" sz="2000" b="1" i="1" dirty="0" smtClean="0"/>
              <a:t>….</a:t>
            </a:r>
            <a:endParaRPr lang="en-US" sz="2000" b="1" i="1" dirty="0"/>
          </a:p>
        </p:txBody>
      </p:sp>
      <p:sp>
        <p:nvSpPr>
          <p:cNvPr id="8" name="TextBox 7"/>
          <p:cNvSpPr txBox="1"/>
          <p:nvPr/>
        </p:nvSpPr>
        <p:spPr>
          <a:xfrm>
            <a:off x="5138166" y="1281559"/>
            <a:ext cx="3705797" cy="1631216"/>
          </a:xfrm>
          <a:prstGeom prst="rect">
            <a:avLst/>
          </a:prstGeom>
          <a:noFill/>
        </p:spPr>
        <p:txBody>
          <a:bodyPr wrap="square" rtlCol="0">
            <a:spAutoFit/>
          </a:bodyPr>
          <a:lstStyle/>
          <a:p>
            <a:r>
              <a:rPr lang="is-IS" sz="2000" b="1" i="1" dirty="0" smtClean="0"/>
              <a:t>… w</a:t>
            </a:r>
            <a:r>
              <a:rPr lang="en-US" sz="2000" b="1" i="1" dirty="0" smtClean="0"/>
              <a:t>e will move to a product based system that covers all present elements of the productions suite in a more systematic and efficient way</a:t>
            </a:r>
            <a:endParaRPr lang="en-US" sz="2000" b="1" i="1" dirty="0"/>
          </a:p>
        </p:txBody>
      </p:sp>
      <p:sp>
        <p:nvSpPr>
          <p:cNvPr id="9" name="TextBox 8"/>
          <p:cNvSpPr txBox="1"/>
          <p:nvPr/>
        </p:nvSpPr>
        <p:spPr>
          <a:xfrm>
            <a:off x="28697" y="1012104"/>
            <a:ext cx="1276539" cy="276999"/>
          </a:xfrm>
          <a:prstGeom prst="rect">
            <a:avLst/>
          </a:prstGeom>
          <a:solidFill>
            <a:schemeClr val="bg1"/>
          </a:solidFill>
        </p:spPr>
        <p:txBody>
          <a:bodyPr wrap="square" rtlCol="0">
            <a:spAutoFit/>
          </a:bodyPr>
          <a:lstStyle/>
          <a:p>
            <a:pPr algn="ctr"/>
            <a:r>
              <a:rPr lang="en-US" sz="1200" dirty="0" smtClean="0"/>
              <a:t>Roadmap Fig. 1</a:t>
            </a:r>
            <a:endParaRPr lang="en-US" sz="1200" dirty="0"/>
          </a:p>
        </p:txBody>
      </p:sp>
      <p:sp>
        <p:nvSpPr>
          <p:cNvPr id="10" name="TextBox 9"/>
          <p:cNvSpPr txBox="1"/>
          <p:nvPr/>
        </p:nvSpPr>
        <p:spPr>
          <a:xfrm>
            <a:off x="7859645" y="6293612"/>
            <a:ext cx="1276539" cy="276999"/>
          </a:xfrm>
          <a:prstGeom prst="rect">
            <a:avLst/>
          </a:prstGeom>
          <a:solidFill>
            <a:schemeClr val="bg1"/>
          </a:solidFill>
        </p:spPr>
        <p:txBody>
          <a:bodyPr wrap="square" rtlCol="0">
            <a:spAutoFit/>
          </a:bodyPr>
          <a:lstStyle/>
          <a:p>
            <a:pPr algn="ctr"/>
            <a:r>
              <a:rPr lang="en-US" sz="1200" dirty="0" smtClean="0"/>
              <a:t>Roadmap Fig. 2</a:t>
            </a:r>
            <a:endParaRPr lang="en-US" sz="1200" dirty="0"/>
          </a:p>
        </p:txBody>
      </p:sp>
      <p:sp>
        <p:nvSpPr>
          <p:cNvPr id="3" name="TextBox 2"/>
          <p:cNvSpPr txBox="1"/>
          <p:nvPr/>
        </p:nvSpPr>
        <p:spPr>
          <a:xfrm>
            <a:off x="5407747" y="20499"/>
            <a:ext cx="3707031" cy="646331"/>
          </a:xfrm>
          <a:prstGeom prst="rect">
            <a:avLst/>
          </a:prstGeom>
          <a:noFill/>
        </p:spPr>
        <p:txBody>
          <a:bodyPr wrap="square" rtlCol="0">
            <a:spAutoFit/>
          </a:bodyPr>
          <a:lstStyle/>
          <a:p>
            <a:pPr algn="r"/>
            <a:r>
              <a:rPr lang="en-US" dirty="0" smtClean="0">
                <a:solidFill>
                  <a:srgbClr val="FF0000"/>
                </a:solidFill>
              </a:rPr>
              <a:t>Moving from atmosphere focus to holistic environmental approach</a:t>
            </a:r>
            <a:endParaRPr lang="en-US" dirty="0">
              <a:solidFill>
                <a:srgbClr val="FF0000"/>
              </a:solidFill>
            </a:endParaRPr>
          </a:p>
        </p:txBody>
      </p:sp>
    </p:spTree>
    <p:extLst>
      <p:ext uri="{BB962C8B-B14F-4D97-AF65-F5344CB8AC3E}">
        <p14:creationId xmlns:p14="http://schemas.microsoft.com/office/powerpoint/2010/main" val="3384654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652293763"/>
              </p:ext>
            </p:extLst>
          </p:nvPr>
        </p:nvGraphicFramePr>
        <p:xfrm>
          <a:off x="860348" y="1586750"/>
          <a:ext cx="7551311" cy="4098797"/>
        </p:xfrm>
        <a:graphic>
          <a:graphicData uri="http://schemas.openxmlformats.org/presentationml/2006/ole">
            <mc:AlternateContent xmlns:mc="http://schemas.openxmlformats.org/markup-compatibility/2006">
              <mc:Choice xmlns:v="urn:schemas-microsoft-com:vml" Requires="v">
                <p:oleObj spid="_x0000_s1099" name="Document" r:id="rId3" imgW="5638800" imgH="3060700" progId="Word.Document.12">
                  <p:embed/>
                </p:oleObj>
              </mc:Choice>
              <mc:Fallback>
                <p:oleObj name="Document" r:id="rId3" imgW="5638800" imgH="3060700" progId="Word.Document.12">
                  <p:embed/>
                  <p:pic>
                    <p:nvPicPr>
                      <p:cNvPr id="0" name=""/>
                      <p:cNvPicPr/>
                      <p:nvPr/>
                    </p:nvPicPr>
                    <p:blipFill>
                      <a:blip r:embed="rId4"/>
                      <a:stretch>
                        <a:fillRect/>
                      </a:stretch>
                    </p:blipFill>
                    <p:spPr>
                      <a:xfrm>
                        <a:off x="860348" y="1586750"/>
                        <a:ext cx="7551311" cy="409879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Roadmap: 5 year “end state”</a:t>
            </a:r>
            <a:endParaRPr lang="en-US" dirty="0"/>
          </a:p>
        </p:txBody>
      </p:sp>
      <p:sp>
        <p:nvSpPr>
          <p:cNvPr id="7" name="Content Placeholder 6"/>
          <p:cNvSpPr>
            <a:spLocks noGrp="1"/>
          </p:cNvSpPr>
          <p:nvPr>
            <p:ph idx="1"/>
          </p:nvPr>
        </p:nvSpPr>
        <p:spPr/>
        <p:txBody>
          <a:bodyPr/>
          <a:lstStyle/>
          <a:p>
            <a:r>
              <a:rPr lang="en-US" dirty="0" smtClean="0"/>
              <a:t>Focus on transition to Unified System</a:t>
            </a:r>
          </a:p>
        </p:txBody>
      </p:sp>
      <p:sp>
        <p:nvSpPr>
          <p:cNvPr id="5" name="TextBox 4"/>
          <p:cNvSpPr txBox="1"/>
          <p:nvPr/>
        </p:nvSpPr>
        <p:spPr>
          <a:xfrm>
            <a:off x="100491" y="4864774"/>
            <a:ext cx="4683494" cy="1323439"/>
          </a:xfrm>
          <a:prstGeom prst="rect">
            <a:avLst/>
          </a:prstGeom>
          <a:solidFill>
            <a:srgbClr val="BBEFFF"/>
          </a:solidFill>
          <a:ln>
            <a:solidFill>
              <a:srgbClr val="0000FF"/>
            </a:solidFill>
          </a:ln>
        </p:spPr>
        <p:txBody>
          <a:bodyPr wrap="none" rtlCol="0">
            <a:spAutoFit/>
          </a:bodyPr>
          <a:lstStyle/>
          <a:p>
            <a:r>
              <a:rPr lang="en-US" sz="1600" dirty="0" smtClean="0"/>
              <a:t>SFS= Seasonal Forecast System</a:t>
            </a:r>
          </a:p>
          <a:p>
            <a:r>
              <a:rPr lang="en-US" sz="1600" dirty="0" smtClean="0"/>
              <a:t>SSFS= Sub-Seasonal (Outlook) Forecast System</a:t>
            </a:r>
          </a:p>
          <a:p>
            <a:r>
              <a:rPr lang="en-US" sz="1600" dirty="0" smtClean="0"/>
              <a:t>GFS= Global Forecast System</a:t>
            </a:r>
          </a:p>
          <a:p>
            <a:r>
              <a:rPr lang="en-US" sz="1600" dirty="0" smtClean="0"/>
              <a:t>RRFS= Rapid Refresh Forecast System</a:t>
            </a:r>
            <a:endParaRPr lang="en-US" sz="1600" dirty="0"/>
          </a:p>
          <a:p>
            <a:r>
              <a:rPr lang="en-US" sz="1600" dirty="0" err="1" smtClean="0"/>
              <a:t>WoFS</a:t>
            </a:r>
            <a:r>
              <a:rPr lang="en-US" sz="1600" dirty="0" smtClean="0"/>
              <a:t> </a:t>
            </a:r>
            <a:r>
              <a:rPr lang="en-US" sz="1600" dirty="0"/>
              <a:t>= </a:t>
            </a:r>
            <a:r>
              <a:rPr lang="en-US" sz="1600" dirty="0" smtClean="0"/>
              <a:t>“Warn on Forecast” System</a:t>
            </a:r>
            <a:endParaRPr lang="en-US" sz="1600" dirty="0"/>
          </a:p>
        </p:txBody>
      </p:sp>
      <p:sp>
        <p:nvSpPr>
          <p:cNvPr id="9" name="TextBox 8"/>
          <p:cNvSpPr txBox="1"/>
          <p:nvPr/>
        </p:nvSpPr>
        <p:spPr>
          <a:xfrm>
            <a:off x="6455627" y="1611025"/>
            <a:ext cx="1956032" cy="276999"/>
          </a:xfrm>
          <a:prstGeom prst="rect">
            <a:avLst/>
          </a:prstGeom>
          <a:solidFill>
            <a:schemeClr val="bg1"/>
          </a:solidFill>
        </p:spPr>
        <p:txBody>
          <a:bodyPr wrap="square" rtlCol="0">
            <a:spAutoFit/>
          </a:bodyPr>
          <a:lstStyle/>
          <a:p>
            <a:pPr algn="r"/>
            <a:r>
              <a:rPr lang="en-US" sz="1200" dirty="0" smtClean="0"/>
              <a:t>Roadmap Table 2 </a:t>
            </a:r>
            <a:endParaRPr lang="en-US" sz="1200" dirty="0"/>
          </a:p>
        </p:txBody>
      </p:sp>
      <p:sp>
        <p:nvSpPr>
          <p:cNvPr id="4" name="TextBox 3"/>
          <p:cNvSpPr txBox="1"/>
          <p:nvPr/>
        </p:nvSpPr>
        <p:spPr>
          <a:xfrm>
            <a:off x="5750091" y="5516048"/>
            <a:ext cx="3168130" cy="646331"/>
          </a:xfrm>
          <a:prstGeom prst="rect">
            <a:avLst/>
          </a:prstGeom>
          <a:noFill/>
        </p:spPr>
        <p:txBody>
          <a:bodyPr wrap="none" rtlCol="0">
            <a:spAutoFit/>
          </a:bodyPr>
          <a:lstStyle/>
          <a:p>
            <a:r>
              <a:rPr lang="en-US" dirty="0" smtClean="0"/>
              <a:t>Changing use of WCOSS </a:t>
            </a:r>
          </a:p>
          <a:p>
            <a:r>
              <a:rPr lang="en-US" dirty="0" smtClean="0"/>
              <a:t>Needing ~ 37 PFlop machine</a:t>
            </a:r>
            <a:endParaRPr lang="en-US" dirty="0"/>
          </a:p>
        </p:txBody>
      </p:sp>
      <p:sp>
        <p:nvSpPr>
          <p:cNvPr id="6" name="TextBox 5"/>
          <p:cNvSpPr txBox="1"/>
          <p:nvPr/>
        </p:nvSpPr>
        <p:spPr>
          <a:xfrm>
            <a:off x="2245456" y="6228529"/>
            <a:ext cx="6897641" cy="307777"/>
          </a:xfrm>
          <a:prstGeom prst="rect">
            <a:avLst/>
          </a:prstGeom>
          <a:noFill/>
        </p:spPr>
        <p:txBody>
          <a:bodyPr wrap="none" rtlCol="0">
            <a:spAutoFit/>
          </a:bodyPr>
          <a:lstStyle/>
          <a:p>
            <a:pPr algn="r"/>
            <a:r>
              <a:rPr lang="en-US" sz="1400" dirty="0" smtClean="0"/>
              <a:t>Resolutions for atmosphere, other component models may have different resolutions</a:t>
            </a:r>
            <a:endParaRPr lang="en-US" sz="1400" dirty="0"/>
          </a:p>
        </p:txBody>
      </p:sp>
    </p:spTree>
    <p:extLst>
      <p:ext uri="{BB962C8B-B14F-4D97-AF65-F5344CB8AC3E}">
        <p14:creationId xmlns:p14="http://schemas.microsoft.com/office/powerpoint/2010/main" val="17011518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3401292757"/>
              </p:ext>
            </p:extLst>
          </p:nvPr>
        </p:nvGraphicFramePr>
        <p:xfrm>
          <a:off x="870157" y="1610474"/>
          <a:ext cx="7506224" cy="3519703"/>
        </p:xfrm>
        <a:graphic>
          <a:graphicData uri="http://schemas.openxmlformats.org/presentationml/2006/ole">
            <mc:AlternateContent xmlns:mc="http://schemas.openxmlformats.org/markup-compatibility/2006">
              <mc:Choice xmlns:v="urn:schemas-microsoft-com:vml" Requires="v">
                <p:oleObj spid="_x0000_s2123" name="Document" r:id="rId3" imgW="5638800" imgH="2692400" progId="Word.Document.12">
                  <p:embed/>
                </p:oleObj>
              </mc:Choice>
              <mc:Fallback>
                <p:oleObj name="Document" r:id="rId3" imgW="5638800" imgH="2692400" progId="Word.Document.12">
                  <p:embed/>
                  <p:pic>
                    <p:nvPicPr>
                      <p:cNvPr id="0" name=""/>
                      <p:cNvPicPr/>
                      <p:nvPr/>
                    </p:nvPicPr>
                    <p:blipFill>
                      <a:blip r:embed="rId4"/>
                      <a:stretch>
                        <a:fillRect/>
                      </a:stretch>
                    </p:blipFill>
                    <p:spPr>
                      <a:xfrm>
                        <a:off x="870157" y="1610474"/>
                        <a:ext cx="7506224" cy="351970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Roadmap: 10 year “best system”</a:t>
            </a:r>
            <a:endParaRPr lang="en-US" dirty="0"/>
          </a:p>
        </p:txBody>
      </p:sp>
      <p:sp>
        <p:nvSpPr>
          <p:cNvPr id="7" name="Content Placeholder 6"/>
          <p:cNvSpPr>
            <a:spLocks noGrp="1"/>
          </p:cNvSpPr>
          <p:nvPr>
            <p:ph idx="1"/>
          </p:nvPr>
        </p:nvSpPr>
        <p:spPr/>
        <p:txBody>
          <a:bodyPr/>
          <a:lstStyle/>
          <a:p>
            <a:r>
              <a:rPr lang="en-US" dirty="0" smtClean="0"/>
              <a:t>Focus on becoming best in the world</a:t>
            </a:r>
          </a:p>
        </p:txBody>
      </p:sp>
      <p:sp>
        <p:nvSpPr>
          <p:cNvPr id="10" name="TextBox 9"/>
          <p:cNvSpPr txBox="1"/>
          <p:nvPr/>
        </p:nvSpPr>
        <p:spPr>
          <a:xfrm>
            <a:off x="6408591" y="1634541"/>
            <a:ext cx="1956032" cy="276999"/>
          </a:xfrm>
          <a:prstGeom prst="rect">
            <a:avLst/>
          </a:prstGeom>
          <a:solidFill>
            <a:schemeClr val="bg1"/>
          </a:solidFill>
        </p:spPr>
        <p:txBody>
          <a:bodyPr wrap="square" rtlCol="0">
            <a:spAutoFit/>
          </a:bodyPr>
          <a:lstStyle/>
          <a:p>
            <a:pPr algn="r"/>
            <a:r>
              <a:rPr lang="en-US" sz="1200" dirty="0" smtClean="0"/>
              <a:t>Roadmap Table 4 </a:t>
            </a:r>
            <a:endParaRPr lang="en-US" sz="1200" dirty="0"/>
          </a:p>
        </p:txBody>
      </p:sp>
      <p:sp>
        <p:nvSpPr>
          <p:cNvPr id="13" name="TextBox 12"/>
          <p:cNvSpPr txBox="1"/>
          <p:nvPr/>
        </p:nvSpPr>
        <p:spPr>
          <a:xfrm>
            <a:off x="5750091" y="5542508"/>
            <a:ext cx="3296508" cy="646331"/>
          </a:xfrm>
          <a:prstGeom prst="rect">
            <a:avLst/>
          </a:prstGeom>
          <a:noFill/>
        </p:spPr>
        <p:txBody>
          <a:bodyPr wrap="none" rtlCol="0">
            <a:spAutoFit/>
          </a:bodyPr>
          <a:lstStyle/>
          <a:p>
            <a:r>
              <a:rPr lang="en-US" dirty="0" smtClean="0"/>
              <a:t>SFS / SSFS use single model</a:t>
            </a:r>
          </a:p>
          <a:p>
            <a:r>
              <a:rPr lang="en-US" dirty="0" smtClean="0"/>
              <a:t>Needing ~ 730 PFlop machine</a:t>
            </a:r>
            <a:endParaRPr lang="en-US" dirty="0"/>
          </a:p>
        </p:txBody>
      </p:sp>
      <p:sp>
        <p:nvSpPr>
          <p:cNvPr id="8" name="TextBox 7"/>
          <p:cNvSpPr txBox="1"/>
          <p:nvPr/>
        </p:nvSpPr>
        <p:spPr>
          <a:xfrm>
            <a:off x="2245456" y="6228529"/>
            <a:ext cx="6897641" cy="307777"/>
          </a:xfrm>
          <a:prstGeom prst="rect">
            <a:avLst/>
          </a:prstGeom>
          <a:noFill/>
        </p:spPr>
        <p:txBody>
          <a:bodyPr wrap="none" rtlCol="0">
            <a:spAutoFit/>
          </a:bodyPr>
          <a:lstStyle/>
          <a:p>
            <a:pPr algn="r"/>
            <a:r>
              <a:rPr lang="en-US" sz="1400" dirty="0" smtClean="0"/>
              <a:t>Resolutions for atmosphere, other component models may have different resolutions</a:t>
            </a:r>
            <a:endParaRPr lang="en-US" sz="1400" dirty="0"/>
          </a:p>
        </p:txBody>
      </p:sp>
      <p:sp>
        <p:nvSpPr>
          <p:cNvPr id="9" name="TextBox 8"/>
          <p:cNvSpPr txBox="1"/>
          <p:nvPr/>
        </p:nvSpPr>
        <p:spPr>
          <a:xfrm>
            <a:off x="100491" y="5111621"/>
            <a:ext cx="4090483" cy="1077218"/>
          </a:xfrm>
          <a:prstGeom prst="rect">
            <a:avLst/>
          </a:prstGeom>
          <a:solidFill>
            <a:srgbClr val="BBEFFF"/>
          </a:solidFill>
          <a:ln>
            <a:solidFill>
              <a:srgbClr val="0000FF"/>
            </a:solidFill>
          </a:ln>
        </p:spPr>
        <p:txBody>
          <a:bodyPr wrap="none" rtlCol="0">
            <a:spAutoFit/>
          </a:bodyPr>
          <a:lstStyle/>
          <a:p>
            <a:r>
              <a:rPr lang="en-US" sz="1600" dirty="0" smtClean="0"/>
              <a:t>S3SFS= (Sub-) Seasonal Forecast System</a:t>
            </a:r>
          </a:p>
          <a:p>
            <a:r>
              <a:rPr lang="en-US" sz="1600" dirty="0" smtClean="0"/>
              <a:t>GFS= Global Forecast System</a:t>
            </a:r>
          </a:p>
          <a:p>
            <a:r>
              <a:rPr lang="en-US" sz="1600" dirty="0" smtClean="0"/>
              <a:t>RRFS= Rapid Refresh Forecast System</a:t>
            </a:r>
            <a:endParaRPr lang="en-US" sz="1600" dirty="0"/>
          </a:p>
          <a:p>
            <a:r>
              <a:rPr lang="en-US" sz="1600" dirty="0" err="1" smtClean="0"/>
              <a:t>WoFS</a:t>
            </a:r>
            <a:r>
              <a:rPr lang="en-US" sz="1600" dirty="0" smtClean="0"/>
              <a:t> </a:t>
            </a:r>
            <a:r>
              <a:rPr lang="en-US" sz="1600" dirty="0"/>
              <a:t>= </a:t>
            </a:r>
            <a:r>
              <a:rPr lang="en-US" sz="1600" dirty="0" smtClean="0"/>
              <a:t>“Warn on Forecast” System</a:t>
            </a:r>
            <a:endParaRPr lang="en-US" sz="1600" dirty="0"/>
          </a:p>
        </p:txBody>
      </p:sp>
    </p:spTree>
    <p:extLst>
      <p:ext uri="{BB962C8B-B14F-4D97-AF65-F5344CB8AC3E}">
        <p14:creationId xmlns:p14="http://schemas.microsoft.com/office/powerpoint/2010/main" val="12792024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SIP, execution at NCEP 1-3 year</a:t>
            </a:r>
          </a:p>
          <a:p>
            <a:r>
              <a:rPr lang="en-US" dirty="0" smtClean="0"/>
              <a:t>Execution level approval / planning</a:t>
            </a:r>
          </a:p>
          <a:p>
            <a:r>
              <a:rPr lang="en-US" dirty="0" smtClean="0"/>
              <a:t>Annual upgrade through SIP working groups</a:t>
            </a:r>
            <a:endParaRPr lang="en-US" dirty="0"/>
          </a:p>
        </p:txBody>
      </p:sp>
      <p:sp>
        <p:nvSpPr>
          <p:cNvPr id="5" name="Text Placeholder 4"/>
          <p:cNvSpPr>
            <a:spLocks noGrp="1"/>
          </p:cNvSpPr>
          <p:nvPr>
            <p:ph type="body" sz="quarter" idx="11"/>
          </p:nvPr>
        </p:nvSpPr>
        <p:spPr/>
        <p:txBody>
          <a:bodyPr/>
          <a:lstStyle/>
          <a:p>
            <a:r>
              <a:rPr lang="en-US" dirty="0" smtClean="0"/>
              <a:t>Strategic Implementation Plan</a:t>
            </a:r>
            <a:endParaRPr lang="en-US" dirty="0"/>
          </a:p>
        </p:txBody>
      </p:sp>
      <p:sp>
        <p:nvSpPr>
          <p:cNvPr id="6" name="TextBox 5"/>
          <p:cNvSpPr txBox="1"/>
          <p:nvPr/>
        </p:nvSpPr>
        <p:spPr>
          <a:xfrm>
            <a:off x="2646516" y="6199192"/>
            <a:ext cx="6473294" cy="338554"/>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1600" dirty="0">
                <a:latin typeface="Arial"/>
                <a:cs typeface="Arial"/>
              </a:rPr>
              <a:t>https://</a:t>
            </a:r>
            <a:r>
              <a:rPr lang="en-US" sz="1600" dirty="0" err="1">
                <a:latin typeface="Arial"/>
                <a:cs typeface="Arial"/>
              </a:rPr>
              <a:t>www.weather.gov</a:t>
            </a:r>
            <a:r>
              <a:rPr lang="en-US" sz="1600" dirty="0">
                <a:latin typeface="Arial"/>
                <a:cs typeface="Arial"/>
              </a:rPr>
              <a:t>/</a:t>
            </a:r>
            <a:r>
              <a:rPr lang="en-US" sz="1600" dirty="0" err="1">
                <a:latin typeface="Arial"/>
                <a:cs typeface="Arial"/>
              </a:rPr>
              <a:t>sti</a:t>
            </a:r>
            <a:r>
              <a:rPr lang="en-US" sz="1600" dirty="0">
                <a:latin typeface="Arial"/>
                <a:cs typeface="Arial"/>
              </a:rPr>
              <a:t>/</a:t>
            </a:r>
            <a:r>
              <a:rPr lang="en-US" sz="1600" dirty="0" err="1">
                <a:latin typeface="Arial"/>
                <a:cs typeface="Arial"/>
              </a:rPr>
              <a:t>stimodeling_nggps_implementation</a:t>
            </a:r>
            <a:endParaRPr lang="en-US" sz="1600" dirty="0">
              <a:latin typeface="Arial"/>
              <a:cs typeface="Arial"/>
            </a:endParaRPr>
          </a:p>
        </p:txBody>
      </p:sp>
    </p:spTree>
    <p:extLst>
      <p:ext uri="{BB962C8B-B14F-4D97-AF65-F5344CB8AC3E}">
        <p14:creationId xmlns:p14="http://schemas.microsoft.com/office/powerpoint/2010/main" val="40631112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NGGPS Goals and Objectives</a:t>
            </a:r>
            <a:r>
              <a:rPr lang="en-US" baseline="30000" dirty="0" smtClean="0"/>
              <a:t>1</a:t>
            </a:r>
            <a:endParaRPr lang="en-US" baseline="30000" dirty="0"/>
          </a:p>
        </p:txBody>
      </p:sp>
      <p:sp>
        <p:nvSpPr>
          <p:cNvPr id="3" name="Content Placeholder 2"/>
          <p:cNvSpPr>
            <a:spLocks noGrp="1"/>
          </p:cNvSpPr>
          <p:nvPr>
            <p:ph idx="1"/>
          </p:nvPr>
        </p:nvSpPr>
        <p:spPr>
          <a:xfrm>
            <a:off x="228600" y="1104682"/>
            <a:ext cx="8406650" cy="5474341"/>
          </a:xfrm>
        </p:spPr>
        <p:txBody>
          <a:bodyPr/>
          <a:lstStyle/>
          <a:p>
            <a:r>
              <a:rPr lang="en-US" dirty="0" smtClean="0"/>
              <a:t>Design/Develop/Implement NGGPS global atmospheric prediction model</a:t>
            </a:r>
          </a:p>
          <a:p>
            <a:pPr lvl="1"/>
            <a:r>
              <a:rPr lang="en-US" dirty="0" smtClean="0"/>
              <a:t>Non-hydrostatic scalable dynamics</a:t>
            </a:r>
          </a:p>
          <a:p>
            <a:r>
              <a:rPr lang="en-US" dirty="0" smtClean="0"/>
              <a:t>Improve data assimilation and physics</a:t>
            </a:r>
          </a:p>
          <a:p>
            <a:r>
              <a:rPr lang="en-US" dirty="0" smtClean="0"/>
              <a:t>Position NWS for next generation high performance computing</a:t>
            </a:r>
          </a:p>
          <a:p>
            <a:r>
              <a:rPr lang="en-US" dirty="0" smtClean="0"/>
              <a:t>Engage community in model/components development</a:t>
            </a:r>
          </a:p>
          <a:p>
            <a:r>
              <a:rPr lang="en-US" dirty="0" smtClean="0"/>
              <a:t>Reduce implementation time</a:t>
            </a:r>
          </a:p>
          <a:p>
            <a:r>
              <a:rPr lang="en-US" dirty="0" smtClean="0"/>
              <a:t>Increase effectiveness of product distribution</a:t>
            </a:r>
          </a:p>
          <a:p>
            <a:pPr lvl="1"/>
            <a:r>
              <a:rPr lang="en-US" dirty="0" smtClean="0"/>
              <a:t>Post-processing, assessments, and display</a:t>
            </a:r>
            <a:endParaRPr lang="en-US" dirty="0"/>
          </a:p>
        </p:txBody>
      </p:sp>
      <p:sp>
        <p:nvSpPr>
          <p:cNvPr id="4" name="TextBox 3"/>
          <p:cNvSpPr txBox="1"/>
          <p:nvPr/>
        </p:nvSpPr>
        <p:spPr>
          <a:xfrm>
            <a:off x="2377328" y="6080100"/>
            <a:ext cx="4389343" cy="338554"/>
          </a:xfrm>
          <a:prstGeom prst="rect">
            <a:avLst/>
          </a:prstGeom>
          <a:noFill/>
        </p:spPr>
        <p:txBody>
          <a:bodyPr wrap="none" rtlCol="0">
            <a:spAutoFit/>
          </a:bodyPr>
          <a:lstStyle/>
          <a:p>
            <a:r>
              <a:rPr lang="en-US" sz="1600" baseline="30000" dirty="0" smtClean="0"/>
              <a:t>1</a:t>
            </a:r>
            <a:r>
              <a:rPr lang="en-US" sz="1600" dirty="0" smtClean="0"/>
              <a:t>From NWS Budget Initiative proposal to OMB</a:t>
            </a:r>
            <a:endParaRPr lang="en-US" sz="1600" dirty="0"/>
          </a:p>
        </p:txBody>
      </p:sp>
      <p:sp>
        <p:nvSpPr>
          <p:cNvPr id="5" name="TextBox 4"/>
          <p:cNvSpPr txBox="1"/>
          <p:nvPr/>
        </p:nvSpPr>
        <p:spPr>
          <a:xfrm>
            <a:off x="800100" y="5279616"/>
            <a:ext cx="7543800" cy="523220"/>
          </a:xfrm>
          <a:prstGeom prst="rect">
            <a:avLst/>
          </a:prstGeom>
          <a:solidFill>
            <a:schemeClr val="accent1"/>
          </a:solidFill>
          <a:ln>
            <a:solidFill>
              <a:srgbClr val="FF0000"/>
            </a:solidFill>
          </a:ln>
        </p:spPr>
        <p:txBody>
          <a:bodyPr wrap="square" rtlCol="0">
            <a:spAutoFit/>
          </a:bodyPr>
          <a:lstStyle/>
          <a:p>
            <a:pPr algn="ctr"/>
            <a:r>
              <a:rPr lang="en-US" sz="2800" b="1" dirty="0">
                <a:solidFill>
                  <a:srgbClr val="FF3300"/>
                </a:solidFill>
              </a:rPr>
              <a:t>World’s </a:t>
            </a:r>
            <a:r>
              <a:rPr lang="en-US" sz="2800" b="1" dirty="0" smtClean="0">
                <a:solidFill>
                  <a:srgbClr val="FF3300"/>
                </a:solidFill>
              </a:rPr>
              <a:t>Best </a:t>
            </a:r>
            <a:r>
              <a:rPr lang="en-US" sz="2800" b="1" dirty="0">
                <a:solidFill>
                  <a:srgbClr val="FF3300"/>
                </a:solidFill>
              </a:rPr>
              <a:t>Global Forecast </a:t>
            </a:r>
            <a:r>
              <a:rPr lang="en-US" sz="2800" b="1" dirty="0" smtClean="0">
                <a:solidFill>
                  <a:srgbClr val="FF3300"/>
                </a:solidFill>
              </a:rPr>
              <a:t>Guidance</a:t>
            </a:r>
            <a:endParaRPr lang="en-US" sz="2800" b="1" baseline="30000" dirty="0">
              <a:solidFill>
                <a:srgbClr val="FF3300"/>
              </a:solidFill>
            </a:endParaRPr>
          </a:p>
        </p:txBody>
      </p:sp>
      <p:sp>
        <p:nvSpPr>
          <p:cNvPr id="6" name="TextBox 5"/>
          <p:cNvSpPr txBox="1"/>
          <p:nvPr/>
        </p:nvSpPr>
        <p:spPr>
          <a:xfrm>
            <a:off x="5586453" y="700061"/>
            <a:ext cx="3557547" cy="307777"/>
          </a:xfrm>
          <a:prstGeom prst="rect">
            <a:avLst/>
          </a:prstGeom>
          <a:noFill/>
        </p:spPr>
        <p:txBody>
          <a:bodyPr wrap="none" rtlCol="0">
            <a:spAutoFit/>
          </a:bodyPr>
          <a:lstStyle/>
          <a:p>
            <a:pPr algn="r"/>
            <a:r>
              <a:rPr lang="en-US" sz="1400" dirty="0" smtClean="0"/>
              <a:t>Next Generation Global Prediction System</a:t>
            </a:r>
            <a:endParaRPr lang="en-US" sz="1400" dirty="0"/>
          </a:p>
        </p:txBody>
      </p:sp>
    </p:spTree>
    <p:extLst>
      <p:ext uri="{BB962C8B-B14F-4D97-AF65-F5344CB8AC3E}">
        <p14:creationId xmlns:p14="http://schemas.microsoft.com/office/powerpoint/2010/main" val="40482094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SIP for Unified Forecast System</a:t>
            </a:r>
            <a:endParaRPr lang="en-US" dirty="0"/>
          </a:p>
        </p:txBody>
      </p:sp>
      <p:sp>
        <p:nvSpPr>
          <p:cNvPr id="5" name="Content Placeholder 4"/>
          <p:cNvSpPr>
            <a:spLocks noGrp="1"/>
          </p:cNvSpPr>
          <p:nvPr>
            <p:ph idx="1"/>
          </p:nvPr>
        </p:nvSpPr>
        <p:spPr/>
        <p:txBody>
          <a:bodyPr/>
          <a:lstStyle/>
          <a:p>
            <a:r>
              <a:rPr lang="en-US" sz="2000" dirty="0"/>
              <a:t>Common Goal: Single integrated plan that coordinates activities of</a:t>
            </a:r>
          </a:p>
          <a:p>
            <a:r>
              <a:rPr lang="en-US" sz="2000" dirty="0"/>
              <a:t>NOAA + external partners in common goal of building a national</a:t>
            </a:r>
          </a:p>
          <a:p>
            <a:r>
              <a:rPr lang="en-US" sz="2000" dirty="0"/>
              <a:t>unified modeling system across temporal and spatial scales</a:t>
            </a:r>
          </a:p>
          <a:p>
            <a:pPr lvl="1"/>
            <a:r>
              <a:rPr lang="en-US" dirty="0" smtClean="0"/>
              <a:t>NGGPS</a:t>
            </a:r>
            <a:r>
              <a:rPr lang="en-US" dirty="0"/>
              <a:t>: foundation to build upon</a:t>
            </a:r>
          </a:p>
          <a:p>
            <a:pPr lvl="1"/>
            <a:r>
              <a:rPr lang="en-US" dirty="0" smtClean="0"/>
              <a:t>Activities </a:t>
            </a:r>
            <a:r>
              <a:rPr lang="en-US" dirty="0"/>
              <a:t>include R&amp;D, testing/</a:t>
            </a:r>
            <a:r>
              <a:rPr lang="en-US" dirty="0" err="1"/>
              <a:t>eval</a:t>
            </a:r>
            <a:r>
              <a:rPr lang="en-US" dirty="0"/>
              <a:t>, V&amp;V, R2O, shared infrastructure, etc</a:t>
            </a:r>
            <a:r>
              <a:rPr lang="en-US" dirty="0" smtClean="0"/>
              <a:t>.</a:t>
            </a:r>
          </a:p>
          <a:p>
            <a:pPr lvl="1"/>
            <a:endParaRPr lang="en-US" dirty="0"/>
          </a:p>
          <a:p>
            <a:r>
              <a:rPr lang="en-US" sz="2000" dirty="0" smtClean="0"/>
              <a:t>Approach </a:t>
            </a:r>
            <a:r>
              <a:rPr lang="en-US" sz="2000" dirty="0"/>
              <a:t>for SIP development:</a:t>
            </a:r>
          </a:p>
          <a:p>
            <a:pPr lvl="1"/>
            <a:r>
              <a:rPr lang="en-US" dirty="0" smtClean="0"/>
              <a:t>Began </a:t>
            </a:r>
            <a:r>
              <a:rPr lang="en-US" dirty="0"/>
              <a:t>with existing core R&amp;D partners to organize in functional area Working Groups (WGs) responsible for drafting respective functional SIP components</a:t>
            </a:r>
          </a:p>
          <a:p>
            <a:pPr lvl="1"/>
            <a:r>
              <a:rPr lang="en-US" dirty="0" smtClean="0"/>
              <a:t>End </a:t>
            </a:r>
            <a:r>
              <a:rPr lang="en-US" dirty="0"/>
              <a:t>product (in final coordination) will be SIP version 1.0, a 3-year plan (FY 2018-2020</a:t>
            </a:r>
            <a:r>
              <a:rPr lang="en-US" dirty="0" smtClean="0"/>
              <a:t>)</a:t>
            </a:r>
          </a:p>
          <a:p>
            <a:pPr lvl="1"/>
            <a:r>
              <a:rPr lang="en-US" sz="2000" dirty="0" smtClean="0"/>
              <a:t>FY18 and following : </a:t>
            </a:r>
            <a:r>
              <a:rPr lang="en-US" sz="2000" dirty="0"/>
              <a:t>SIP to be rolling 3-year plan to be updated annually</a:t>
            </a:r>
          </a:p>
          <a:p>
            <a:endParaRPr lang="en-US" dirty="0"/>
          </a:p>
        </p:txBody>
      </p:sp>
    </p:spTree>
    <p:extLst>
      <p:ext uri="{BB962C8B-B14F-4D97-AF65-F5344CB8AC3E}">
        <p14:creationId xmlns:p14="http://schemas.microsoft.com/office/powerpoint/2010/main" val="33816568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defTabSz="914400">
              <a:spcBef>
                <a:spcPts val="0"/>
              </a:spcBef>
              <a:spcAft>
                <a:spcPts val="0"/>
              </a:spcAft>
            </a:pPr>
            <a:r>
              <a:rPr lang="en-US" sz="2000" dirty="0">
                <a:solidFill>
                  <a:srgbClr val="FF0000"/>
                </a:solidFill>
                <a:latin typeface="Calibri" panose="020F0502020204030204" pitchFamily="34" charset="0"/>
              </a:rPr>
              <a:t>Governance</a:t>
            </a:r>
          </a:p>
          <a:p>
            <a:pPr lvl="1" defTabSz="914400">
              <a:spcBef>
                <a:spcPts val="0"/>
              </a:spcBef>
              <a:spcAft>
                <a:spcPts val="0"/>
              </a:spcAft>
            </a:pPr>
            <a:r>
              <a:rPr lang="en-US" sz="1600" dirty="0">
                <a:latin typeface="Calibri" panose="020F0502020204030204" pitchFamily="34" charset="0"/>
              </a:rPr>
              <a:t>Decision making, roles/responsibilities, advisory boards, org. alignment, etc.</a:t>
            </a:r>
          </a:p>
          <a:p>
            <a:pPr defTabSz="914400">
              <a:spcBef>
                <a:spcPts val="0"/>
              </a:spcBef>
              <a:spcAft>
                <a:spcPts val="0"/>
              </a:spcAft>
            </a:pPr>
            <a:r>
              <a:rPr lang="en-US" sz="2000" dirty="0">
                <a:solidFill>
                  <a:srgbClr val="FF0000"/>
                </a:solidFill>
                <a:latin typeface="Calibri" panose="020F0502020204030204" pitchFamily="34" charset="0"/>
              </a:rPr>
              <a:t>Communications and Outreach</a:t>
            </a:r>
          </a:p>
          <a:p>
            <a:pPr lvl="1" defTabSz="914400">
              <a:spcBef>
                <a:spcPts val="0"/>
              </a:spcBef>
              <a:spcAft>
                <a:spcPts val="0"/>
              </a:spcAft>
            </a:pPr>
            <a:r>
              <a:rPr lang="en-US" sz="1600" dirty="0">
                <a:latin typeface="Calibri" panose="020F0502020204030204" pitchFamily="34" charset="0"/>
              </a:rPr>
              <a:t>Common messaging strategy</a:t>
            </a:r>
          </a:p>
          <a:p>
            <a:pPr defTabSz="914400">
              <a:spcBef>
                <a:spcPts val="0"/>
              </a:spcBef>
              <a:spcAft>
                <a:spcPts val="0"/>
              </a:spcAft>
            </a:pPr>
            <a:r>
              <a:rPr lang="en-US" sz="2000" dirty="0">
                <a:solidFill>
                  <a:srgbClr val="FF0000"/>
                </a:solidFill>
                <a:latin typeface="Calibri" panose="020F0502020204030204" pitchFamily="34" charset="0"/>
              </a:rPr>
              <a:t>Convective Allowing Models (CAMs)</a:t>
            </a:r>
          </a:p>
          <a:p>
            <a:pPr lvl="1" defTabSz="914400">
              <a:spcBef>
                <a:spcPts val="0"/>
              </a:spcBef>
              <a:spcAft>
                <a:spcPts val="0"/>
              </a:spcAft>
            </a:pPr>
            <a:r>
              <a:rPr lang="en-US" sz="1600" dirty="0">
                <a:latin typeface="Calibri" panose="020F0502020204030204" pitchFamily="34" charset="0"/>
              </a:rPr>
              <a:t>Intermediate steps to CAM ensembles,  Warn on Forecast; test/</a:t>
            </a:r>
            <a:r>
              <a:rPr lang="en-US" sz="1600" dirty="0" err="1">
                <a:latin typeface="Calibri" panose="020F0502020204030204" pitchFamily="34" charset="0"/>
              </a:rPr>
              <a:t>eval</a:t>
            </a:r>
            <a:r>
              <a:rPr lang="en-US" sz="1600" dirty="0">
                <a:latin typeface="Calibri" panose="020F0502020204030204" pitchFamily="34" charset="0"/>
              </a:rPr>
              <a:t> w/community</a:t>
            </a:r>
          </a:p>
          <a:p>
            <a:pPr defTabSz="914400">
              <a:spcBef>
                <a:spcPts val="0"/>
              </a:spcBef>
              <a:spcAft>
                <a:spcPts val="0"/>
              </a:spcAft>
            </a:pPr>
            <a:r>
              <a:rPr lang="en-US" sz="2000" dirty="0">
                <a:latin typeface="Calibri" panose="020F0502020204030204" pitchFamily="34" charset="0"/>
              </a:rPr>
              <a:t>System Architecture</a:t>
            </a:r>
          </a:p>
          <a:p>
            <a:pPr lvl="1" defTabSz="914400">
              <a:spcBef>
                <a:spcPts val="0"/>
              </a:spcBef>
              <a:spcAft>
                <a:spcPts val="0"/>
              </a:spcAft>
            </a:pPr>
            <a:r>
              <a:rPr lang="en-US" sz="1600" dirty="0">
                <a:latin typeface="Calibri" panose="020F0502020204030204" pitchFamily="34" charset="0"/>
              </a:rPr>
              <a:t>NEMS evolution; community approach</a:t>
            </a:r>
          </a:p>
          <a:p>
            <a:pPr defTabSz="914400">
              <a:spcBef>
                <a:spcPts val="0"/>
              </a:spcBef>
              <a:spcAft>
                <a:spcPts val="0"/>
              </a:spcAft>
            </a:pPr>
            <a:r>
              <a:rPr lang="en-US" sz="2000" dirty="0">
                <a:latin typeface="Calibri" panose="020F0502020204030204" pitchFamily="34" charset="0"/>
              </a:rPr>
              <a:t>Infrastructure</a:t>
            </a:r>
          </a:p>
          <a:p>
            <a:pPr lvl="1" defTabSz="914400">
              <a:spcBef>
                <a:spcPts val="0"/>
              </a:spcBef>
              <a:spcAft>
                <a:spcPts val="0"/>
              </a:spcAft>
            </a:pPr>
            <a:r>
              <a:rPr lang="en-US" sz="1600" dirty="0">
                <a:latin typeface="Calibri" panose="020F0502020204030204" pitchFamily="34" charset="0"/>
              </a:rPr>
              <a:t>Standards/doc; CM; code repository; etc.</a:t>
            </a:r>
          </a:p>
          <a:p>
            <a:pPr lvl="1" defTabSz="914400">
              <a:spcBef>
                <a:spcPts val="0"/>
              </a:spcBef>
              <a:spcAft>
                <a:spcPts val="0"/>
              </a:spcAft>
            </a:pPr>
            <a:r>
              <a:rPr lang="en-US" sz="1600" dirty="0">
                <a:latin typeface="Calibri" panose="020F0502020204030204" pitchFamily="34" charset="0"/>
              </a:rPr>
              <a:t>Role of </a:t>
            </a:r>
            <a:r>
              <a:rPr lang="en-US" sz="1600" dirty="0" err="1">
                <a:latin typeface="Calibri" panose="020F0502020204030204" pitchFamily="34" charset="0"/>
              </a:rPr>
              <a:t>testbeds</a:t>
            </a:r>
            <a:r>
              <a:rPr lang="en-US" sz="1600" dirty="0">
                <a:latin typeface="Calibri" panose="020F0502020204030204" pitchFamily="34" charset="0"/>
              </a:rPr>
              <a:t>; regression testing; etc.</a:t>
            </a:r>
          </a:p>
          <a:p>
            <a:pPr defTabSz="914400">
              <a:spcBef>
                <a:spcPts val="0"/>
              </a:spcBef>
              <a:spcAft>
                <a:spcPts val="0"/>
              </a:spcAft>
            </a:pPr>
            <a:r>
              <a:rPr lang="en-US" sz="2000" dirty="0">
                <a:latin typeface="Calibri" panose="020F0502020204030204" pitchFamily="34" charset="0"/>
              </a:rPr>
              <a:t>Verification &amp; Validation (V&amp;V)</a:t>
            </a:r>
          </a:p>
          <a:p>
            <a:pPr lvl="1" defTabSz="914400">
              <a:spcBef>
                <a:spcPts val="0"/>
              </a:spcBef>
              <a:spcAft>
                <a:spcPts val="0"/>
              </a:spcAft>
            </a:pPr>
            <a:r>
              <a:rPr lang="en-US" sz="1600" dirty="0">
                <a:latin typeface="Calibri" panose="020F0502020204030204" pitchFamily="34" charset="0"/>
              </a:rPr>
              <a:t>V&amp;V of ops forecasts vs. R&amp;D testing/</a:t>
            </a:r>
            <a:r>
              <a:rPr lang="en-US" sz="1600" dirty="0" err="1">
                <a:latin typeface="Calibri" panose="020F0502020204030204" pitchFamily="34" charset="0"/>
              </a:rPr>
              <a:t>eval</a:t>
            </a:r>
            <a:endParaRPr lang="en-US" sz="1600" dirty="0">
              <a:latin typeface="Calibri" panose="020F0502020204030204" pitchFamily="34" charset="0"/>
            </a:endParaRPr>
          </a:p>
          <a:p>
            <a:pPr lvl="1" defTabSz="914400">
              <a:spcBef>
                <a:spcPts val="0"/>
              </a:spcBef>
              <a:spcAft>
                <a:spcPts val="0"/>
              </a:spcAft>
            </a:pPr>
            <a:r>
              <a:rPr lang="en-US" sz="1600" dirty="0">
                <a:latin typeface="Calibri" panose="020F0502020204030204" pitchFamily="34" charset="0"/>
              </a:rPr>
              <a:t>Unified/standard tools and data formats</a:t>
            </a:r>
          </a:p>
          <a:p>
            <a:endParaRPr lang="en-US" dirty="0"/>
          </a:p>
        </p:txBody>
      </p:sp>
      <p:sp>
        <p:nvSpPr>
          <p:cNvPr id="2" name="Title 1"/>
          <p:cNvSpPr>
            <a:spLocks noGrp="1"/>
          </p:cNvSpPr>
          <p:nvPr>
            <p:ph type="title"/>
          </p:nvPr>
        </p:nvSpPr>
        <p:spPr/>
        <p:txBody>
          <a:bodyPr/>
          <a:lstStyle/>
          <a:p>
            <a:r>
              <a:rPr lang="en-US" dirty="0"/>
              <a:t>SIP Working Groups</a:t>
            </a:r>
          </a:p>
        </p:txBody>
      </p:sp>
      <p:sp>
        <p:nvSpPr>
          <p:cNvPr id="5" name="Text Placeholder 3"/>
          <p:cNvSpPr txBox="1">
            <a:spLocks/>
          </p:cNvSpPr>
          <p:nvPr/>
        </p:nvSpPr>
        <p:spPr bwMode="auto">
          <a:xfrm>
            <a:off x="4739853" y="1089979"/>
            <a:ext cx="4404147"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52388" indent="-52388" algn="l" rtl="0" eaLnBrk="0" fontAlgn="base" hangingPunct="0">
              <a:spcBef>
                <a:spcPct val="20000"/>
              </a:spcBef>
              <a:spcAft>
                <a:spcPct val="0"/>
              </a:spcAft>
              <a:buClr>
                <a:schemeClr val="bg1"/>
              </a:buClr>
              <a:buSzPct val="25000"/>
              <a:buFont typeface="Lucida Grande"/>
              <a:buChar char="X"/>
              <a:defRPr sz="2400">
                <a:solidFill>
                  <a:schemeClr val="tx1"/>
                </a:solidFill>
                <a:latin typeface="Helvetica"/>
                <a:ea typeface="+mn-ea"/>
                <a:cs typeface="Helvetica"/>
              </a:defRPr>
            </a:lvl1pPr>
            <a:lvl2pPr marL="681038" indent="-276225" algn="l" rtl="0" eaLnBrk="0" fontAlgn="base" hangingPunct="0">
              <a:spcBef>
                <a:spcPct val="20000"/>
              </a:spcBef>
              <a:spcAft>
                <a:spcPct val="0"/>
              </a:spcAft>
              <a:buClr>
                <a:srgbClr val="FF0000"/>
              </a:buClr>
              <a:buSzPct val="125000"/>
              <a:buFont typeface="Lucida Grande"/>
              <a:buChar char="●"/>
              <a:tabLst>
                <a:tab pos="1139825" algn="l"/>
              </a:tabLst>
              <a:defRPr sz="2000">
                <a:solidFill>
                  <a:schemeClr val="tx1"/>
                </a:solidFill>
                <a:latin typeface="Helvetica"/>
                <a:cs typeface="Helvetica"/>
              </a:defRPr>
            </a:lvl2pPr>
            <a:lvl3pPr marL="968375" indent="-287338" algn="l" rtl="0" eaLnBrk="0" fontAlgn="base" hangingPunct="0">
              <a:spcBef>
                <a:spcPct val="20000"/>
              </a:spcBef>
              <a:spcAft>
                <a:spcPct val="0"/>
              </a:spcAft>
              <a:buClr>
                <a:srgbClr val="008000"/>
              </a:buClr>
              <a:buSzPct val="80000"/>
              <a:buFont typeface="Lucida Grande"/>
              <a:buChar char="➤"/>
              <a:defRPr sz="2000" baseline="0">
                <a:solidFill>
                  <a:schemeClr val="tx1"/>
                </a:solidFill>
                <a:latin typeface="+mn-lt"/>
              </a:defRPr>
            </a:lvl3pPr>
            <a:lvl4pPr marL="1257300" indent="-288925" algn="l" rtl="0" eaLnBrk="0" fontAlgn="base" hangingPunct="0">
              <a:spcBef>
                <a:spcPct val="20000"/>
              </a:spcBef>
              <a:spcAft>
                <a:spcPct val="0"/>
              </a:spcAft>
              <a:buClr>
                <a:srgbClr val="0000FF"/>
              </a:buClr>
              <a:buSzPct val="80000"/>
              <a:buFont typeface="Wingdings" charset="2"/>
              <a:buChar char="u"/>
              <a:tabLst>
                <a:tab pos="1257300" algn="l"/>
              </a:tabLst>
              <a:defRPr sz="2000" baseline="0">
                <a:solidFill>
                  <a:schemeClr val="tx1"/>
                </a:solidFill>
                <a:latin typeface="+mn-lt"/>
              </a:defRPr>
            </a:lvl4pPr>
            <a:lvl5pPr marL="1479550" indent="-222250" algn="l" rtl="0" eaLnBrk="0" fontAlgn="base" hangingPunct="0">
              <a:spcBef>
                <a:spcPct val="20000"/>
              </a:spcBef>
              <a:spcAft>
                <a:spcPct val="0"/>
              </a:spcAft>
              <a:buClr>
                <a:srgbClr val="800000"/>
              </a:buClr>
              <a:buFont typeface="Courier New"/>
              <a:buChar char="o"/>
              <a:defRPr sz="2000" baseline="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spcBef>
                <a:spcPts val="0"/>
              </a:spcBef>
              <a:spcAft>
                <a:spcPts val="0"/>
              </a:spcAft>
            </a:pPr>
            <a:r>
              <a:rPr lang="en-US" sz="2000" dirty="0">
                <a:latin typeface="Calibri" panose="020F0502020204030204" pitchFamily="34" charset="0"/>
              </a:rPr>
              <a:t>Dynamics and Nesting</a:t>
            </a:r>
          </a:p>
          <a:p>
            <a:pPr lvl="1">
              <a:spcBef>
                <a:spcPts val="0"/>
              </a:spcBef>
              <a:spcAft>
                <a:spcPts val="0"/>
              </a:spcAft>
            </a:pPr>
            <a:r>
              <a:rPr lang="en-US" sz="1600" dirty="0">
                <a:latin typeface="Calibri" panose="020F0502020204030204" pitchFamily="34" charset="0"/>
              </a:rPr>
              <a:t>FV3 transition on global </a:t>
            </a:r>
            <a:r>
              <a:rPr lang="en-US" sz="1600" dirty="0" err="1">
                <a:latin typeface="Calibri" panose="020F0502020204030204" pitchFamily="34" charset="0"/>
              </a:rPr>
              <a:t>wx</a:t>
            </a:r>
            <a:r>
              <a:rPr lang="en-US" sz="1600" dirty="0">
                <a:latin typeface="Calibri" panose="020F0502020204030204" pitchFamily="34" charset="0"/>
              </a:rPr>
              <a:t>/S2S/climate</a:t>
            </a:r>
          </a:p>
          <a:p>
            <a:pPr lvl="1">
              <a:spcBef>
                <a:spcPts val="0"/>
              </a:spcBef>
              <a:spcAft>
                <a:spcPts val="0"/>
              </a:spcAft>
            </a:pPr>
            <a:r>
              <a:rPr lang="en-US" sz="1600" dirty="0">
                <a:latin typeface="Calibri" panose="020F0502020204030204" pitchFamily="34" charset="0"/>
              </a:rPr>
              <a:t>Nests for hurricanes (moving?)</a:t>
            </a:r>
          </a:p>
          <a:p>
            <a:pPr defTabSz="914400">
              <a:spcBef>
                <a:spcPts val="0"/>
              </a:spcBef>
              <a:spcAft>
                <a:spcPts val="0"/>
              </a:spcAft>
            </a:pPr>
            <a:r>
              <a:rPr lang="en-US" sz="2000" dirty="0">
                <a:latin typeface="Calibri" panose="020F0502020204030204" pitchFamily="34" charset="0"/>
              </a:rPr>
              <a:t>Model Physics</a:t>
            </a:r>
          </a:p>
          <a:p>
            <a:pPr lvl="1">
              <a:spcBef>
                <a:spcPts val="0"/>
              </a:spcBef>
              <a:spcAft>
                <a:spcPts val="0"/>
              </a:spcAft>
            </a:pPr>
            <a:r>
              <a:rPr lang="en-US" sz="1600" dirty="0">
                <a:latin typeface="Calibri" panose="020F0502020204030204" pitchFamily="34" charset="0"/>
              </a:rPr>
              <a:t>Common Comm. Physics </a:t>
            </a:r>
            <a:r>
              <a:rPr lang="en-US" sz="1600" dirty="0" err="1">
                <a:latin typeface="Calibri" panose="020F0502020204030204" pitchFamily="34" charset="0"/>
              </a:rPr>
              <a:t>Pkg</a:t>
            </a:r>
            <a:r>
              <a:rPr lang="en-US" sz="1600" dirty="0">
                <a:latin typeface="Calibri" panose="020F0502020204030204" pitchFamily="34" charset="0"/>
              </a:rPr>
              <a:t> (CCPP); stochastic, scale-aware physics</a:t>
            </a:r>
          </a:p>
          <a:p>
            <a:pPr defTabSz="914400">
              <a:spcBef>
                <a:spcPts val="0"/>
              </a:spcBef>
              <a:spcAft>
                <a:spcPts val="0"/>
              </a:spcAft>
            </a:pPr>
            <a:r>
              <a:rPr lang="en-US" sz="2000" dirty="0">
                <a:latin typeface="Calibri" panose="020F0502020204030204" pitchFamily="34" charset="0"/>
              </a:rPr>
              <a:t>Data Assimilation</a:t>
            </a:r>
          </a:p>
          <a:p>
            <a:pPr lvl="1">
              <a:spcBef>
                <a:spcPts val="0"/>
              </a:spcBef>
              <a:spcAft>
                <a:spcPts val="0"/>
              </a:spcAft>
            </a:pPr>
            <a:r>
              <a:rPr lang="en-US" sz="1600" dirty="0">
                <a:latin typeface="Calibri" panose="020F0502020204030204" pitchFamily="34" charset="0"/>
              </a:rPr>
              <a:t>NOAA, NASA </a:t>
            </a:r>
            <a:r>
              <a:rPr lang="en-US" sz="1600" dirty="0" err="1">
                <a:latin typeface="Calibri" panose="020F0502020204030204" pitchFamily="34" charset="0"/>
              </a:rPr>
              <a:t>integ</a:t>
            </a:r>
            <a:r>
              <a:rPr lang="en-US" sz="1600" dirty="0">
                <a:latin typeface="Calibri" panose="020F0502020204030204" pitchFamily="34" charset="0"/>
              </a:rPr>
              <a:t>. w/FV3; coupled DA</a:t>
            </a:r>
          </a:p>
          <a:p>
            <a:pPr lvl="1">
              <a:spcBef>
                <a:spcPts val="0"/>
              </a:spcBef>
              <a:spcAft>
                <a:spcPts val="0"/>
              </a:spcAft>
            </a:pPr>
            <a:r>
              <a:rPr lang="en-US" sz="1600" dirty="0">
                <a:latin typeface="Calibri" panose="020F0502020204030204" pitchFamily="34" charset="0"/>
              </a:rPr>
              <a:t>Joint Effort for DA Integration (JEDI) </a:t>
            </a:r>
          </a:p>
          <a:p>
            <a:pPr defTabSz="914400">
              <a:spcBef>
                <a:spcPts val="0"/>
              </a:spcBef>
              <a:spcAft>
                <a:spcPts val="0"/>
              </a:spcAft>
            </a:pPr>
            <a:r>
              <a:rPr lang="en-US" sz="2000" dirty="0">
                <a:latin typeface="Calibri" panose="020F0502020204030204" pitchFamily="34" charset="0"/>
              </a:rPr>
              <a:t>Ensembles</a:t>
            </a:r>
          </a:p>
          <a:p>
            <a:pPr lvl="1">
              <a:spcBef>
                <a:spcPts val="0"/>
              </a:spcBef>
              <a:spcAft>
                <a:spcPts val="0"/>
              </a:spcAft>
            </a:pPr>
            <a:r>
              <a:rPr lang="en-US" sz="1600" dirty="0">
                <a:latin typeface="Calibri" panose="020F0502020204030204" pitchFamily="34" charset="0"/>
              </a:rPr>
              <a:t>Strategy across scales; model uncertainty</a:t>
            </a:r>
          </a:p>
          <a:p>
            <a:pPr defTabSz="914400">
              <a:spcBef>
                <a:spcPts val="0"/>
              </a:spcBef>
              <a:spcAft>
                <a:spcPts val="0"/>
              </a:spcAft>
            </a:pPr>
            <a:r>
              <a:rPr lang="en-US" sz="2000" dirty="0">
                <a:latin typeface="Calibri" panose="020F0502020204030204" pitchFamily="34" charset="0"/>
              </a:rPr>
              <a:t>Post-Processing</a:t>
            </a:r>
          </a:p>
          <a:p>
            <a:pPr lvl="1">
              <a:spcBef>
                <a:spcPts val="0"/>
              </a:spcBef>
              <a:spcAft>
                <a:spcPts val="0"/>
              </a:spcAft>
            </a:pPr>
            <a:r>
              <a:rPr lang="en-US" sz="1600" dirty="0">
                <a:latin typeface="Calibri" panose="020F0502020204030204" pitchFamily="34" charset="0"/>
              </a:rPr>
              <a:t>Comm. PP infrastructure; std formats/tools</a:t>
            </a:r>
          </a:p>
          <a:p>
            <a:pPr defTabSz="914400">
              <a:spcBef>
                <a:spcPts val="0"/>
              </a:spcBef>
              <a:spcAft>
                <a:spcPts val="0"/>
              </a:spcAft>
            </a:pPr>
            <a:r>
              <a:rPr lang="en-US" sz="2000" dirty="0">
                <a:latin typeface="Calibri" panose="020F0502020204030204" pitchFamily="34" charset="0"/>
              </a:rPr>
              <a:t>Component Model groups</a:t>
            </a:r>
          </a:p>
          <a:p>
            <a:pPr lvl="1">
              <a:spcBef>
                <a:spcPts val="0"/>
              </a:spcBef>
              <a:spcAft>
                <a:spcPts val="0"/>
              </a:spcAft>
            </a:pPr>
            <a:r>
              <a:rPr lang="en-US" sz="1600" dirty="0">
                <a:latin typeface="Calibri" panose="020F0502020204030204" pitchFamily="34" charset="0"/>
              </a:rPr>
              <a:t>Marine models </a:t>
            </a:r>
            <a:r>
              <a:rPr lang="en-US" sz="1600" i="1" dirty="0">
                <a:solidFill>
                  <a:srgbClr val="FF0000"/>
                </a:solidFill>
                <a:latin typeface="Calibri" panose="020F0502020204030204" pitchFamily="34" charset="0"/>
              </a:rPr>
              <a:t>+ NOS coastal/bay models </a:t>
            </a:r>
          </a:p>
          <a:p>
            <a:pPr lvl="1">
              <a:spcBef>
                <a:spcPts val="0"/>
              </a:spcBef>
              <a:spcAft>
                <a:spcPts val="0"/>
              </a:spcAft>
            </a:pPr>
            <a:r>
              <a:rPr lang="en-US" sz="1600" dirty="0">
                <a:latin typeface="Calibri" panose="020F0502020204030204" pitchFamily="34" charset="0"/>
              </a:rPr>
              <a:t>Aerosols and Atmospheric Composition</a:t>
            </a:r>
          </a:p>
          <a:p>
            <a:pPr lvl="1">
              <a:spcBef>
                <a:spcPts val="0"/>
              </a:spcBef>
              <a:spcAft>
                <a:spcPts val="0"/>
              </a:spcAft>
            </a:pPr>
            <a:r>
              <a:rPr lang="en-US" sz="1600" dirty="0">
                <a:latin typeface="Calibri" panose="020F0502020204030204" pitchFamily="34" charset="0"/>
              </a:rPr>
              <a:t>Land </a:t>
            </a:r>
            <a:r>
              <a:rPr lang="en-US" sz="1600" dirty="0" err="1">
                <a:latin typeface="Calibri" panose="020F0502020204030204" pitchFamily="34" charset="0"/>
              </a:rPr>
              <a:t>Sfc</a:t>
            </a:r>
            <a:r>
              <a:rPr lang="en-US" sz="1600" dirty="0">
                <a:latin typeface="Calibri" panose="020F0502020204030204" pitchFamily="34" charset="0"/>
              </a:rPr>
              <a:t> Models (LSMs) </a:t>
            </a:r>
            <a:r>
              <a:rPr lang="en-US" sz="1600" i="1" dirty="0">
                <a:solidFill>
                  <a:srgbClr val="FF0000"/>
                </a:solidFill>
                <a:latin typeface="Calibri" panose="020F0502020204030204" pitchFamily="34" charset="0"/>
              </a:rPr>
              <a:t>+ hydrology (OWP)</a:t>
            </a:r>
          </a:p>
        </p:txBody>
      </p:sp>
      <p:sp>
        <p:nvSpPr>
          <p:cNvPr id="6" name="TextBox 5"/>
          <p:cNvSpPr txBox="1"/>
          <p:nvPr/>
        </p:nvSpPr>
        <p:spPr>
          <a:xfrm>
            <a:off x="232343" y="5706144"/>
            <a:ext cx="4237001" cy="707886"/>
          </a:xfrm>
          <a:prstGeom prst="rect">
            <a:avLst/>
          </a:prstGeom>
          <a:noFill/>
          <a:ln>
            <a:solidFill>
              <a:srgbClr val="0000FF"/>
            </a:solidFill>
          </a:ln>
        </p:spPr>
        <p:txBody>
          <a:bodyPr wrap="square" rtlCol="0">
            <a:spAutoFit/>
          </a:bodyPr>
          <a:lstStyle/>
          <a:p>
            <a:r>
              <a:rPr lang="en-US" sz="2000" i="1" dirty="0" smtClean="0">
                <a:solidFill>
                  <a:srgbClr val="FF0000"/>
                </a:solidFill>
                <a:latin typeface="Calibri" panose="020F0502020204030204" pitchFamily="34" charset="0"/>
              </a:rPr>
              <a:t>New WG or addition (</a:t>
            </a:r>
            <a:r>
              <a:rPr lang="en-US" sz="2000" i="1" dirty="0" err="1" smtClean="0">
                <a:solidFill>
                  <a:srgbClr val="FF0000"/>
                </a:solidFill>
                <a:latin typeface="Calibri" panose="020F0502020204030204" pitchFamily="34" charset="0"/>
              </a:rPr>
              <a:t>wrt</a:t>
            </a:r>
            <a:r>
              <a:rPr lang="en-US" sz="2000" i="1" dirty="0" smtClean="0">
                <a:solidFill>
                  <a:srgbClr val="FF0000"/>
                </a:solidFill>
                <a:latin typeface="Calibri" panose="020F0502020204030204" pitchFamily="34" charset="0"/>
              </a:rPr>
              <a:t> NGGPS)</a:t>
            </a:r>
            <a:r>
              <a:rPr lang="en-US" sz="2000" dirty="0" smtClean="0">
                <a:latin typeface="Calibri" panose="020F0502020204030204" pitchFamily="34" charset="0"/>
              </a:rPr>
              <a:t>          </a:t>
            </a:r>
          </a:p>
          <a:p>
            <a:r>
              <a:rPr lang="en-US" sz="2000" dirty="0" smtClean="0">
                <a:latin typeface="Calibri" panose="020F0502020204030204" pitchFamily="34" charset="0"/>
              </a:rPr>
              <a:t>Augmentation of existing NGGPS group</a:t>
            </a:r>
            <a:endParaRPr lang="en-US" sz="2000" dirty="0">
              <a:latin typeface="Calibri" panose="020F0502020204030204" pitchFamily="34" charset="0"/>
            </a:endParaRPr>
          </a:p>
        </p:txBody>
      </p:sp>
      <p:sp>
        <p:nvSpPr>
          <p:cNvPr id="3" name="TextBox 2"/>
          <p:cNvSpPr txBox="1"/>
          <p:nvPr/>
        </p:nvSpPr>
        <p:spPr>
          <a:xfrm>
            <a:off x="515936" y="1190620"/>
            <a:ext cx="3349625" cy="646331"/>
          </a:xfrm>
          <a:prstGeom prst="rect">
            <a:avLst/>
          </a:prstGeom>
          <a:solidFill>
            <a:srgbClr val="FFFF00"/>
          </a:solidFill>
          <a:ln w="25400">
            <a:solidFill>
              <a:srgbClr val="008000"/>
            </a:solidFill>
          </a:ln>
        </p:spPr>
        <p:txBody>
          <a:bodyPr wrap="square" rtlCol="0">
            <a:spAutoFit/>
          </a:bodyPr>
          <a:lstStyle/>
          <a:p>
            <a:pPr algn="ctr"/>
            <a:r>
              <a:rPr lang="en-US" dirty="0" smtClean="0"/>
              <a:t>Unified Forecast System (UFS) Steering Committee</a:t>
            </a:r>
            <a:endParaRPr lang="en-US" dirty="0"/>
          </a:p>
        </p:txBody>
      </p:sp>
    </p:spTree>
    <p:extLst>
      <p:ext uri="{BB962C8B-B14F-4D97-AF65-F5344CB8AC3E}">
        <p14:creationId xmlns:p14="http://schemas.microsoft.com/office/powerpoint/2010/main" val="899255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NCAR - NWS – OAR</a:t>
            </a:r>
            <a:endParaRPr lang="en-US" dirty="0"/>
          </a:p>
        </p:txBody>
      </p:sp>
      <p:sp>
        <p:nvSpPr>
          <p:cNvPr id="5" name="Text Placeholder 4"/>
          <p:cNvSpPr>
            <a:spLocks noGrp="1"/>
          </p:cNvSpPr>
          <p:nvPr>
            <p:ph type="body" sz="quarter" idx="11"/>
          </p:nvPr>
        </p:nvSpPr>
        <p:spPr/>
        <p:txBody>
          <a:bodyPr/>
          <a:lstStyle/>
          <a:p>
            <a:r>
              <a:rPr lang="en-US" dirty="0" smtClean="0"/>
              <a:t>NOAA – NCAR MoA</a:t>
            </a:r>
            <a:endParaRPr lang="en-US" dirty="0"/>
          </a:p>
        </p:txBody>
      </p:sp>
    </p:spTree>
    <p:extLst>
      <p:ext uri="{BB962C8B-B14F-4D97-AF65-F5344CB8AC3E}">
        <p14:creationId xmlns:p14="http://schemas.microsoft.com/office/powerpoint/2010/main" val="20347784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NCAR – NOAA MoA</a:t>
            </a:r>
            <a:endParaRPr lang="en-US" dirty="0"/>
          </a:p>
        </p:txBody>
      </p:sp>
      <p:sp>
        <p:nvSpPr>
          <p:cNvPr id="2" name="Content Placeholder 1"/>
          <p:cNvSpPr>
            <a:spLocks noGrp="1"/>
          </p:cNvSpPr>
          <p:nvPr>
            <p:ph idx="1"/>
          </p:nvPr>
        </p:nvSpPr>
        <p:spPr/>
        <p:txBody>
          <a:bodyPr/>
          <a:lstStyle/>
          <a:p>
            <a:r>
              <a:rPr lang="en-US" dirty="0" smtClean="0"/>
              <a:t>Letter of Intent for collaboration between NCAR, NWS and OAR signed July 28, 2017</a:t>
            </a:r>
          </a:p>
          <a:p>
            <a:pPr lvl="1"/>
            <a:r>
              <a:rPr lang="en-US" dirty="0" smtClean="0"/>
              <a:t>“to </a:t>
            </a:r>
            <a:r>
              <a:rPr lang="en-US" dirty="0"/>
              <a:t>develop a Memorandum of Agreement (MOA) that will describe how both organizations will work collaboratively toward the design and construction of a community unified modeling infrastructure. </a:t>
            </a:r>
            <a:r>
              <a:rPr lang="en-US" dirty="0" smtClean="0"/>
              <a:t>“</a:t>
            </a:r>
          </a:p>
          <a:p>
            <a:pPr lvl="1"/>
            <a:r>
              <a:rPr lang="en-US" dirty="0" smtClean="0"/>
              <a:t>Identified benefits include</a:t>
            </a:r>
          </a:p>
          <a:p>
            <a:pPr lvl="2"/>
            <a:r>
              <a:rPr lang="en-US" dirty="0" smtClean="0"/>
              <a:t>Synergies</a:t>
            </a:r>
          </a:p>
          <a:p>
            <a:pPr lvl="2"/>
            <a:r>
              <a:rPr lang="en-US" dirty="0" smtClean="0"/>
              <a:t>Common repositories</a:t>
            </a:r>
          </a:p>
          <a:p>
            <a:pPr lvl="2"/>
            <a:r>
              <a:rPr lang="en-US" dirty="0" smtClean="0"/>
              <a:t>Access to NOAA operational models</a:t>
            </a:r>
          </a:p>
          <a:p>
            <a:pPr lvl="2"/>
            <a:endParaRPr lang="en-US" dirty="0"/>
          </a:p>
          <a:p>
            <a:r>
              <a:rPr lang="en-US" dirty="0" smtClean="0"/>
              <a:t>Team for writing MoA formed in November 2017</a:t>
            </a:r>
          </a:p>
          <a:p>
            <a:pPr lvl="1"/>
            <a:r>
              <a:rPr lang="en-US" dirty="0" smtClean="0"/>
              <a:t>Full MoA text agreed upon by all three organization</a:t>
            </a:r>
          </a:p>
          <a:p>
            <a:pPr lvl="1"/>
            <a:r>
              <a:rPr lang="en-US" dirty="0" smtClean="0"/>
              <a:t>Now in NOAA final legal review</a:t>
            </a:r>
            <a:endParaRPr lang="en-US" dirty="0"/>
          </a:p>
        </p:txBody>
      </p:sp>
    </p:spTree>
    <p:extLst>
      <p:ext uri="{BB962C8B-B14F-4D97-AF65-F5344CB8AC3E}">
        <p14:creationId xmlns:p14="http://schemas.microsoft.com/office/powerpoint/2010/main" val="4997705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1"/>
          </p:nvPr>
        </p:nvSpPr>
        <p:spPr/>
        <p:txBody>
          <a:bodyPr/>
          <a:lstStyle/>
          <a:p>
            <a:r>
              <a:rPr lang="en-US" dirty="0" smtClean="0"/>
              <a:t>Planning at NWS</a:t>
            </a:r>
          </a:p>
          <a:p>
            <a:pPr lvl="1"/>
            <a:r>
              <a:rPr lang="en-US" dirty="0" smtClean="0"/>
              <a:t>Coupled ensemble modeling</a:t>
            </a:r>
          </a:p>
          <a:p>
            <a:pPr lvl="2"/>
            <a:r>
              <a:rPr lang="en-US" dirty="0" smtClean="0"/>
              <a:t>NOAA Unified Modeling Committee whitepaper</a:t>
            </a:r>
          </a:p>
          <a:p>
            <a:pPr lvl="2"/>
            <a:r>
              <a:rPr lang="en-US" dirty="0" smtClean="0"/>
              <a:t>A Strategic Vision for NOAA’s Physical Environmental Modeling Enterprise </a:t>
            </a:r>
          </a:p>
          <a:p>
            <a:pPr lvl="2"/>
            <a:r>
              <a:rPr lang="en-US" dirty="0" smtClean="0"/>
              <a:t>2017-2018 Roadmap for the </a:t>
            </a:r>
            <a:r>
              <a:rPr lang="en-US" dirty="0"/>
              <a:t>2017-2018 Roadmap for </a:t>
            </a:r>
            <a:r>
              <a:rPr lang="en-US" dirty="0" smtClean="0"/>
              <a:t>the Production </a:t>
            </a:r>
            <a:r>
              <a:rPr lang="en-US" dirty="0"/>
              <a:t>Suite at NCEP </a:t>
            </a:r>
            <a:endParaRPr lang="en-US" dirty="0" smtClean="0"/>
          </a:p>
          <a:p>
            <a:pPr lvl="2"/>
            <a:r>
              <a:rPr lang="en-US" dirty="0" smtClean="0"/>
              <a:t>Strategic Implementation Plan</a:t>
            </a:r>
          </a:p>
          <a:p>
            <a:pPr lvl="1"/>
            <a:r>
              <a:rPr lang="en-US" dirty="0" smtClean="0"/>
              <a:t>NOAA – NCAR Memorandum of Understanding (MoA)</a:t>
            </a:r>
          </a:p>
          <a:p>
            <a:endParaRPr lang="en-US" dirty="0"/>
          </a:p>
          <a:p>
            <a:r>
              <a:rPr lang="en-US" dirty="0" smtClean="0"/>
              <a:t>Coupled modeling</a:t>
            </a:r>
          </a:p>
          <a:p>
            <a:pPr lvl="1"/>
            <a:r>
              <a:rPr lang="en-US" dirty="0" smtClean="0"/>
              <a:t>The present and past</a:t>
            </a:r>
          </a:p>
          <a:p>
            <a:pPr lvl="1"/>
            <a:r>
              <a:rPr lang="en-US" dirty="0" smtClean="0"/>
              <a:t>The approach</a:t>
            </a:r>
          </a:p>
          <a:p>
            <a:pPr lvl="1"/>
            <a:r>
              <a:rPr lang="en-US" dirty="0" smtClean="0"/>
              <a:t>The progress</a:t>
            </a:r>
            <a:endParaRPr lang="en-US" dirty="0"/>
          </a:p>
        </p:txBody>
      </p:sp>
    </p:spTree>
    <p:extLst>
      <p:ext uri="{BB962C8B-B14F-4D97-AF65-F5344CB8AC3E}">
        <p14:creationId xmlns:p14="http://schemas.microsoft.com/office/powerpoint/2010/main" val="36104339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The Present and Past</a:t>
            </a:r>
            <a:endParaRPr lang="en-US" dirty="0"/>
          </a:p>
        </p:txBody>
      </p:sp>
    </p:spTree>
    <p:extLst>
      <p:ext uri="{BB962C8B-B14F-4D97-AF65-F5344CB8AC3E}">
        <p14:creationId xmlns:p14="http://schemas.microsoft.com/office/powerpoint/2010/main" val="9132784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present</a:t>
            </a:r>
            <a:endParaRPr lang="en-US" dirty="0"/>
          </a:p>
        </p:txBody>
      </p:sp>
      <p:sp>
        <p:nvSpPr>
          <p:cNvPr id="3" name="Content Placeholder 2"/>
          <p:cNvSpPr>
            <a:spLocks noGrp="1"/>
          </p:cNvSpPr>
          <p:nvPr>
            <p:ph idx="1"/>
          </p:nvPr>
        </p:nvSpPr>
        <p:spPr/>
        <p:txBody>
          <a:bodyPr/>
          <a:lstStyle/>
          <a:p>
            <a:r>
              <a:rPr lang="en-US" dirty="0" smtClean="0"/>
              <a:t>Coupled systems</a:t>
            </a:r>
          </a:p>
          <a:p>
            <a:pPr lvl="1"/>
            <a:r>
              <a:rPr lang="en-US" dirty="0" smtClean="0"/>
              <a:t>Climate Forecast System (CFS v2)</a:t>
            </a:r>
          </a:p>
          <a:p>
            <a:pPr lvl="1"/>
            <a:r>
              <a:rPr lang="en-US" dirty="0" smtClean="0"/>
              <a:t>HYCOM – CICE coupling</a:t>
            </a:r>
          </a:p>
          <a:p>
            <a:pPr lvl="1"/>
            <a:r>
              <a:rPr lang="en-US" dirty="0"/>
              <a:t>Hurricane models (GFDL, HWRF)</a:t>
            </a:r>
          </a:p>
          <a:p>
            <a:pPr lvl="1"/>
            <a:endParaRPr lang="en-US" dirty="0" smtClean="0"/>
          </a:p>
          <a:p>
            <a:pPr lvl="1"/>
            <a:endParaRPr lang="en-US" dirty="0" smtClean="0"/>
          </a:p>
          <a:p>
            <a:endParaRPr lang="en-US" dirty="0"/>
          </a:p>
        </p:txBody>
      </p:sp>
      <p:grpSp>
        <p:nvGrpSpPr>
          <p:cNvPr id="4" name="Group 3"/>
          <p:cNvGrpSpPr/>
          <p:nvPr/>
        </p:nvGrpSpPr>
        <p:grpSpPr>
          <a:xfrm>
            <a:off x="125413" y="3288392"/>
            <a:ext cx="3697287" cy="2830246"/>
            <a:chOff x="684213" y="3467100"/>
            <a:chExt cx="3697287" cy="2830246"/>
          </a:xfrm>
        </p:grpSpPr>
        <p:sp>
          <p:nvSpPr>
            <p:cNvPr id="5" name="Text Box 4"/>
            <p:cNvSpPr txBox="1">
              <a:spLocks noChangeArrowheads="1"/>
            </p:cNvSpPr>
            <p:nvPr/>
          </p:nvSpPr>
          <p:spPr bwMode="auto">
            <a:xfrm>
              <a:off x="3725285" y="4968869"/>
              <a:ext cx="656215" cy="489264"/>
            </a:xfrm>
            <a:prstGeom prst="rect">
              <a:avLst/>
            </a:prstGeom>
            <a:no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sz="900" u="sng" dirty="0">
                  <a:solidFill>
                    <a:srgbClr val="000000"/>
                  </a:solidFill>
                </a:rPr>
                <a:t>GODAS</a:t>
              </a:r>
            </a:p>
            <a:p>
              <a:pPr algn="ctr" eaLnBrk="0" hangingPunct="0"/>
              <a:r>
                <a:rPr lang="en-US" sz="900" dirty="0">
                  <a:solidFill>
                    <a:srgbClr val="000000"/>
                  </a:solidFill>
                </a:rPr>
                <a:t>3DVAR</a:t>
              </a:r>
            </a:p>
          </p:txBody>
        </p:sp>
        <p:sp>
          <p:nvSpPr>
            <p:cNvPr id="6" name="Text Box 5"/>
            <p:cNvSpPr txBox="1">
              <a:spLocks noChangeArrowheads="1"/>
            </p:cNvSpPr>
            <p:nvPr/>
          </p:nvSpPr>
          <p:spPr bwMode="auto">
            <a:xfrm>
              <a:off x="1646510" y="4762460"/>
              <a:ext cx="1639779" cy="1076211"/>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sz="900" dirty="0">
                  <a:solidFill>
                    <a:srgbClr val="000000"/>
                  </a:solidFill>
                </a:rPr>
                <a:t>Ocean Model</a:t>
              </a:r>
            </a:p>
            <a:p>
              <a:pPr algn="ctr" eaLnBrk="0" hangingPunct="0"/>
              <a:r>
                <a:rPr lang="en-US" sz="900" dirty="0">
                  <a:solidFill>
                    <a:srgbClr val="000000"/>
                  </a:solidFill>
                </a:rPr>
                <a:t>MOMv4</a:t>
              </a:r>
            </a:p>
            <a:p>
              <a:pPr algn="ctr" eaLnBrk="0" hangingPunct="0"/>
              <a:r>
                <a:rPr lang="en-US" sz="900" dirty="0">
                  <a:solidFill>
                    <a:srgbClr val="000000"/>
                  </a:solidFill>
                </a:rPr>
                <a:t>fully global</a:t>
              </a:r>
            </a:p>
            <a:p>
              <a:pPr algn="ctr" eaLnBrk="0" hangingPunct="0"/>
              <a:r>
                <a:rPr lang="en-US" sz="900" dirty="0">
                  <a:solidFill>
                    <a:srgbClr val="000000"/>
                  </a:solidFill>
                </a:rPr>
                <a:t>1/2</a:t>
              </a:r>
              <a:r>
                <a:rPr lang="en-US" sz="900" baseline="30000" dirty="0">
                  <a:solidFill>
                    <a:srgbClr val="000000"/>
                  </a:solidFill>
                </a:rPr>
                <a:t>o</a:t>
              </a:r>
              <a:r>
                <a:rPr lang="en-US" sz="900" dirty="0">
                  <a:solidFill>
                    <a:srgbClr val="000000"/>
                  </a:solidFill>
                </a:rPr>
                <a:t>x1/2</a:t>
              </a:r>
              <a:r>
                <a:rPr lang="en-US" sz="900" baseline="30000" dirty="0">
                  <a:solidFill>
                    <a:srgbClr val="000000"/>
                  </a:solidFill>
                </a:rPr>
                <a:t>o</a:t>
              </a:r>
              <a:r>
                <a:rPr lang="en-US" sz="900" dirty="0">
                  <a:solidFill>
                    <a:srgbClr val="000000"/>
                  </a:solidFill>
                </a:rPr>
                <a:t> (1/4</a:t>
              </a:r>
              <a:r>
                <a:rPr lang="en-US" sz="900" baseline="30000" dirty="0">
                  <a:solidFill>
                    <a:srgbClr val="000000"/>
                  </a:solidFill>
                </a:rPr>
                <a:t>o</a:t>
              </a:r>
              <a:r>
                <a:rPr lang="en-US" sz="900" dirty="0">
                  <a:solidFill>
                    <a:srgbClr val="000000"/>
                  </a:solidFill>
                </a:rPr>
                <a:t> in tropics)</a:t>
              </a:r>
            </a:p>
            <a:p>
              <a:pPr algn="ctr" eaLnBrk="0" hangingPunct="0"/>
              <a:r>
                <a:rPr lang="en-US" sz="900" dirty="0">
                  <a:solidFill>
                    <a:srgbClr val="000000"/>
                  </a:solidFill>
                </a:rPr>
                <a:t>40 levels</a:t>
              </a:r>
            </a:p>
          </p:txBody>
        </p:sp>
        <p:sp>
          <p:nvSpPr>
            <p:cNvPr id="7" name="Text Box 6"/>
            <p:cNvSpPr txBox="1">
              <a:spLocks noChangeArrowheads="1"/>
            </p:cNvSpPr>
            <p:nvPr/>
          </p:nvSpPr>
          <p:spPr bwMode="auto">
            <a:xfrm>
              <a:off x="1647270" y="3809415"/>
              <a:ext cx="1639779" cy="68463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sz="900" dirty="0">
                  <a:solidFill>
                    <a:srgbClr val="000000"/>
                  </a:solidFill>
                </a:rPr>
                <a:t>Atmospheric Model</a:t>
              </a:r>
            </a:p>
            <a:p>
              <a:pPr algn="ctr" eaLnBrk="0" hangingPunct="0"/>
              <a:r>
                <a:rPr lang="en-US" sz="900" dirty="0">
                  <a:solidFill>
                    <a:srgbClr val="000000"/>
                  </a:solidFill>
                </a:rPr>
                <a:t>GFS (2007)</a:t>
              </a:r>
            </a:p>
            <a:p>
              <a:pPr algn="ctr" eaLnBrk="0" hangingPunct="0"/>
              <a:r>
                <a:rPr lang="en-US" sz="900" dirty="0">
                  <a:solidFill>
                    <a:srgbClr val="000000"/>
                  </a:solidFill>
                </a:rPr>
                <a:t>T382  64 levels</a:t>
              </a:r>
            </a:p>
          </p:txBody>
        </p:sp>
        <p:sp>
          <p:nvSpPr>
            <p:cNvPr id="8" name="Text Box 7"/>
            <p:cNvSpPr txBox="1">
              <a:spLocks noChangeArrowheads="1"/>
            </p:cNvSpPr>
            <p:nvPr/>
          </p:nvSpPr>
          <p:spPr bwMode="auto">
            <a:xfrm>
              <a:off x="1646510" y="4493195"/>
              <a:ext cx="817991" cy="26926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sz="900" dirty="0">
                  <a:solidFill>
                    <a:srgbClr val="000000"/>
                  </a:solidFill>
                </a:rPr>
                <a:t>Land Model</a:t>
              </a:r>
            </a:p>
          </p:txBody>
        </p:sp>
        <p:sp>
          <p:nvSpPr>
            <p:cNvPr id="9" name="Text Box 8"/>
            <p:cNvSpPr txBox="1">
              <a:spLocks noChangeArrowheads="1"/>
            </p:cNvSpPr>
            <p:nvPr/>
          </p:nvSpPr>
          <p:spPr bwMode="auto">
            <a:xfrm>
              <a:off x="2469058" y="4493195"/>
              <a:ext cx="817991" cy="26926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sz="900" dirty="0">
                  <a:solidFill>
                    <a:srgbClr val="000000"/>
                  </a:solidFill>
                </a:rPr>
                <a:t>Ice Mdl SIS</a:t>
              </a:r>
            </a:p>
          </p:txBody>
        </p:sp>
        <p:sp>
          <p:nvSpPr>
            <p:cNvPr id="10" name="Text Box 9"/>
            <p:cNvSpPr txBox="1">
              <a:spLocks noChangeArrowheads="1"/>
            </p:cNvSpPr>
            <p:nvPr/>
          </p:nvSpPr>
          <p:spPr bwMode="auto">
            <a:xfrm>
              <a:off x="684213" y="4502539"/>
              <a:ext cx="524820" cy="26926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sz="900" dirty="0">
                  <a:solidFill>
                    <a:srgbClr val="000000"/>
                  </a:solidFill>
                </a:rPr>
                <a:t>LDAS</a:t>
              </a:r>
            </a:p>
          </p:txBody>
        </p:sp>
        <p:sp>
          <p:nvSpPr>
            <p:cNvPr id="11" name="Text Box 10"/>
            <p:cNvSpPr txBox="1">
              <a:spLocks noChangeArrowheads="1"/>
            </p:cNvSpPr>
            <p:nvPr/>
          </p:nvSpPr>
          <p:spPr bwMode="auto">
            <a:xfrm>
              <a:off x="684213" y="3850187"/>
              <a:ext cx="524820" cy="48926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sz="900" u="sng" dirty="0">
                  <a:solidFill>
                    <a:srgbClr val="000000"/>
                  </a:solidFill>
                </a:rPr>
                <a:t>GDAS</a:t>
              </a:r>
            </a:p>
            <a:p>
              <a:pPr algn="ctr" eaLnBrk="0" hangingPunct="0"/>
              <a:r>
                <a:rPr lang="en-US" sz="900" dirty="0">
                  <a:solidFill>
                    <a:srgbClr val="000000"/>
                  </a:solidFill>
                </a:rPr>
                <a:t>GSI</a:t>
              </a:r>
            </a:p>
          </p:txBody>
        </p:sp>
        <p:sp>
          <p:nvSpPr>
            <p:cNvPr id="12" name="Text Box 11"/>
            <p:cNvSpPr txBox="1">
              <a:spLocks noChangeArrowheads="1"/>
            </p:cNvSpPr>
            <p:nvPr/>
          </p:nvSpPr>
          <p:spPr bwMode="auto">
            <a:xfrm>
              <a:off x="1281062" y="3809415"/>
              <a:ext cx="338554" cy="215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800" dirty="0">
                  <a:solidFill>
                    <a:srgbClr val="000000"/>
                  </a:solidFill>
                </a:rPr>
                <a:t>6hr</a:t>
              </a:r>
            </a:p>
          </p:txBody>
        </p:sp>
        <p:sp>
          <p:nvSpPr>
            <p:cNvPr id="13" name="Text Box 12"/>
            <p:cNvSpPr txBox="1">
              <a:spLocks noChangeArrowheads="1"/>
            </p:cNvSpPr>
            <p:nvPr/>
          </p:nvSpPr>
          <p:spPr bwMode="auto">
            <a:xfrm>
              <a:off x="1208149" y="4339451"/>
              <a:ext cx="390001" cy="215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800" dirty="0">
                  <a:solidFill>
                    <a:srgbClr val="000000"/>
                  </a:solidFill>
                </a:rPr>
                <a:t>24hr</a:t>
              </a:r>
            </a:p>
          </p:txBody>
        </p:sp>
        <p:sp>
          <p:nvSpPr>
            <p:cNvPr id="14" name="Text Box 13"/>
            <p:cNvSpPr txBox="1">
              <a:spLocks noChangeArrowheads="1"/>
            </p:cNvSpPr>
            <p:nvPr/>
          </p:nvSpPr>
          <p:spPr bwMode="auto">
            <a:xfrm>
              <a:off x="3359077" y="4924699"/>
              <a:ext cx="338554" cy="215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800" dirty="0">
                  <a:solidFill>
                    <a:srgbClr val="000000"/>
                  </a:solidFill>
                </a:rPr>
                <a:t>6hr</a:t>
              </a:r>
            </a:p>
          </p:txBody>
        </p:sp>
        <p:sp>
          <p:nvSpPr>
            <p:cNvPr id="15" name="Line 14"/>
            <p:cNvSpPr>
              <a:spLocks noChangeShapeType="1"/>
            </p:cNvSpPr>
            <p:nvPr/>
          </p:nvSpPr>
          <p:spPr bwMode="auto">
            <a:xfrm>
              <a:off x="3287808" y="5213500"/>
              <a:ext cx="437477" cy="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dirty="0">
                <a:solidFill>
                  <a:srgbClr val="000000"/>
                </a:solidFill>
              </a:endParaRPr>
            </a:p>
          </p:txBody>
        </p:sp>
        <p:sp>
          <p:nvSpPr>
            <p:cNvPr id="16" name="Line 15"/>
            <p:cNvSpPr>
              <a:spLocks noChangeShapeType="1"/>
            </p:cNvSpPr>
            <p:nvPr/>
          </p:nvSpPr>
          <p:spPr bwMode="auto">
            <a:xfrm>
              <a:off x="3287808" y="5169331"/>
              <a:ext cx="43747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dirty="0">
                <a:solidFill>
                  <a:srgbClr val="000000"/>
                </a:solidFill>
              </a:endParaRPr>
            </a:p>
          </p:txBody>
        </p:sp>
        <p:sp>
          <p:nvSpPr>
            <p:cNvPr id="17" name="Line 16"/>
            <p:cNvSpPr>
              <a:spLocks noChangeShapeType="1"/>
            </p:cNvSpPr>
            <p:nvPr/>
          </p:nvSpPr>
          <p:spPr bwMode="auto">
            <a:xfrm>
              <a:off x="1209793" y="4665627"/>
              <a:ext cx="437477" cy="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dirty="0">
                <a:solidFill>
                  <a:srgbClr val="000000"/>
                </a:solidFill>
              </a:endParaRPr>
            </a:p>
          </p:txBody>
        </p:sp>
        <p:sp>
          <p:nvSpPr>
            <p:cNvPr id="18" name="Line 17"/>
            <p:cNvSpPr>
              <a:spLocks noChangeShapeType="1"/>
            </p:cNvSpPr>
            <p:nvPr/>
          </p:nvSpPr>
          <p:spPr bwMode="auto">
            <a:xfrm>
              <a:off x="1209793" y="4624855"/>
              <a:ext cx="43747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dirty="0">
                <a:solidFill>
                  <a:srgbClr val="000000"/>
                </a:solidFill>
              </a:endParaRPr>
            </a:p>
          </p:txBody>
        </p:sp>
        <p:sp>
          <p:nvSpPr>
            <p:cNvPr id="19" name="Line 18"/>
            <p:cNvSpPr>
              <a:spLocks noChangeShapeType="1"/>
            </p:cNvSpPr>
            <p:nvPr/>
          </p:nvSpPr>
          <p:spPr bwMode="auto">
            <a:xfrm>
              <a:off x="1209793" y="4094819"/>
              <a:ext cx="437477" cy="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dirty="0">
                <a:solidFill>
                  <a:srgbClr val="000000"/>
                </a:solidFill>
              </a:endParaRPr>
            </a:p>
          </p:txBody>
        </p:sp>
        <p:sp>
          <p:nvSpPr>
            <p:cNvPr id="20" name="Line 19"/>
            <p:cNvSpPr>
              <a:spLocks noChangeShapeType="1"/>
            </p:cNvSpPr>
            <p:nvPr/>
          </p:nvSpPr>
          <p:spPr bwMode="auto">
            <a:xfrm>
              <a:off x="1209793" y="4054047"/>
              <a:ext cx="43747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dirty="0">
                <a:solidFill>
                  <a:srgbClr val="000000"/>
                </a:solidFill>
              </a:endParaRPr>
            </a:p>
          </p:txBody>
        </p:sp>
        <p:sp>
          <p:nvSpPr>
            <p:cNvPr id="21" name="Text Box 20"/>
            <p:cNvSpPr txBox="1">
              <a:spLocks noChangeArrowheads="1"/>
            </p:cNvSpPr>
            <p:nvPr/>
          </p:nvSpPr>
          <p:spPr bwMode="auto">
            <a:xfrm>
              <a:off x="3725285" y="4502539"/>
              <a:ext cx="656215" cy="26926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sz="900" dirty="0">
                  <a:solidFill>
                    <a:srgbClr val="000000"/>
                  </a:solidFill>
                </a:rPr>
                <a:t>Ice Ext</a:t>
              </a:r>
            </a:p>
          </p:txBody>
        </p:sp>
        <p:sp>
          <p:nvSpPr>
            <p:cNvPr id="22" name="Line 21"/>
            <p:cNvSpPr>
              <a:spLocks noChangeShapeType="1"/>
            </p:cNvSpPr>
            <p:nvPr/>
          </p:nvSpPr>
          <p:spPr bwMode="auto">
            <a:xfrm>
              <a:off x="3287808" y="4665627"/>
              <a:ext cx="437477" cy="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dirty="0">
                <a:solidFill>
                  <a:srgbClr val="000000"/>
                </a:solidFill>
              </a:endParaRPr>
            </a:p>
          </p:txBody>
        </p:sp>
        <p:sp>
          <p:nvSpPr>
            <p:cNvPr id="23" name="Line 22"/>
            <p:cNvSpPr>
              <a:spLocks noChangeShapeType="1"/>
            </p:cNvSpPr>
            <p:nvPr/>
          </p:nvSpPr>
          <p:spPr bwMode="auto">
            <a:xfrm>
              <a:off x="3287808" y="4624855"/>
              <a:ext cx="43747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dirty="0">
                <a:solidFill>
                  <a:srgbClr val="000000"/>
                </a:solidFill>
              </a:endParaRPr>
            </a:p>
          </p:txBody>
        </p:sp>
        <p:sp>
          <p:nvSpPr>
            <p:cNvPr id="24" name="Text Box 23"/>
            <p:cNvSpPr txBox="1">
              <a:spLocks noChangeArrowheads="1"/>
            </p:cNvSpPr>
            <p:nvPr/>
          </p:nvSpPr>
          <p:spPr bwMode="auto">
            <a:xfrm>
              <a:off x="3359077" y="4380223"/>
              <a:ext cx="338554" cy="215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800" dirty="0">
                  <a:solidFill>
                    <a:srgbClr val="000000"/>
                  </a:solidFill>
                </a:rPr>
                <a:t>6hr</a:t>
              </a:r>
            </a:p>
          </p:txBody>
        </p:sp>
        <p:sp>
          <p:nvSpPr>
            <p:cNvPr id="25" name="Text Box 24"/>
            <p:cNvSpPr txBox="1">
              <a:spLocks noChangeArrowheads="1"/>
            </p:cNvSpPr>
            <p:nvPr/>
          </p:nvSpPr>
          <p:spPr bwMode="auto">
            <a:xfrm>
              <a:off x="1646510" y="3467100"/>
              <a:ext cx="1639779" cy="26926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lgn="ctr" eaLnBrk="0" hangingPunct="0"/>
              <a:r>
                <a:rPr lang="en-US" sz="900" dirty="0">
                  <a:solidFill>
                    <a:srgbClr val="000000"/>
                  </a:solidFill>
                </a:rPr>
                <a:t>Climate Forecast System</a:t>
              </a:r>
            </a:p>
          </p:txBody>
        </p:sp>
        <p:sp>
          <p:nvSpPr>
            <p:cNvPr id="26" name="Text Box 25"/>
            <p:cNvSpPr txBox="1">
              <a:spLocks noChangeArrowheads="1"/>
            </p:cNvSpPr>
            <p:nvPr/>
          </p:nvSpPr>
          <p:spPr bwMode="auto">
            <a:xfrm>
              <a:off x="1523469" y="6035736"/>
              <a:ext cx="1932189" cy="261610"/>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900" dirty="0">
                  <a:solidFill>
                    <a:srgbClr val="000000"/>
                  </a:solidFill>
                  <a:latin typeface="Helvetica" charset="0"/>
                </a:rPr>
                <a:t>http://</a:t>
              </a:r>
              <a:r>
                <a:rPr lang="en-US" sz="1100" dirty="0" err="1" smtClean="0">
                  <a:solidFill>
                    <a:srgbClr val="000000"/>
                  </a:solidFill>
                  <a:latin typeface="Helvetica" charset="0"/>
                </a:rPr>
                <a:t>cfs</a:t>
              </a:r>
              <a:r>
                <a:rPr lang="en-US" sz="1100" dirty="0" smtClean="0">
                  <a:solidFill>
                    <a:srgbClr val="000000"/>
                  </a:solidFill>
                  <a:latin typeface="Helvetica" charset="0"/>
                </a:rPr>
                <a:t>.</a:t>
              </a:r>
              <a:r>
                <a:rPr lang="en-US" sz="1100" dirty="0">
                  <a:solidFill>
                    <a:srgbClr val="000000"/>
                  </a:solidFill>
                  <a:latin typeface="Helvetica" charset="0"/>
                </a:rPr>
                <a:t>ncep.noaa.gov</a:t>
              </a:r>
              <a:r>
                <a:rPr lang="en-US" sz="900" dirty="0">
                  <a:solidFill>
                    <a:srgbClr val="000000"/>
                  </a:solidFill>
                  <a:latin typeface="Helvetica" charset="0"/>
                </a:rPr>
                <a:t>/cfsr</a:t>
              </a:r>
            </a:p>
          </p:txBody>
        </p:sp>
      </p:grpSp>
      <p:grpSp>
        <p:nvGrpSpPr>
          <p:cNvPr id="77" name="Group 76"/>
          <p:cNvGrpSpPr/>
          <p:nvPr/>
        </p:nvGrpSpPr>
        <p:grpSpPr>
          <a:xfrm>
            <a:off x="4415546" y="2813301"/>
            <a:ext cx="4803775" cy="3213100"/>
            <a:chOff x="4127500" y="2974975"/>
            <a:chExt cx="4803775" cy="3213100"/>
          </a:xfrm>
        </p:grpSpPr>
        <p:sp>
          <p:nvSpPr>
            <p:cNvPr id="27" name="CustomShape 8"/>
            <p:cNvSpPr>
              <a:spLocks noChangeArrowheads="1"/>
            </p:cNvSpPr>
            <p:nvPr/>
          </p:nvSpPr>
          <p:spPr bwMode="auto">
            <a:xfrm>
              <a:off x="4246843" y="3139850"/>
              <a:ext cx="848661" cy="605523"/>
            </a:xfrm>
            <a:prstGeom prst="rect">
              <a:avLst/>
            </a:prstGeom>
            <a:solidFill>
              <a:srgbClr val="59C1FF"/>
            </a:solidFill>
            <a:ln w="9360">
              <a:solidFill>
                <a:srgbClr val="FFFFFF"/>
              </a:solidFill>
              <a:round/>
              <a:headEnd/>
              <a:tailEnd/>
            </a:ln>
          </p:spPr>
          <p:txBody>
            <a:bodyPr/>
            <a:lstStyle/>
            <a:p>
              <a:pPr eaLnBrk="1" hangingPunct="1"/>
              <a:endParaRPr lang="en-US" sz="800">
                <a:solidFill>
                  <a:srgbClr val="000000"/>
                </a:solidFill>
                <a:cs typeface="DejaVu Sans" charset="0"/>
              </a:endParaRPr>
            </a:p>
          </p:txBody>
        </p:sp>
        <p:sp>
          <p:nvSpPr>
            <p:cNvPr id="28" name="CustomShape 9"/>
            <p:cNvSpPr>
              <a:spLocks noChangeArrowheads="1"/>
            </p:cNvSpPr>
            <p:nvPr/>
          </p:nvSpPr>
          <p:spPr bwMode="auto">
            <a:xfrm>
              <a:off x="4204410" y="3192903"/>
              <a:ext cx="933527" cy="49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eaLnBrk="1" hangingPunct="1">
                <a:buSzPct val="25000"/>
              </a:pPr>
              <a:r>
                <a:rPr lang="en-US" sz="800" dirty="0">
                  <a:solidFill>
                    <a:srgbClr val="000000"/>
                  </a:solidFill>
                  <a:latin typeface="Arial" charset="0"/>
                  <a:ea typeface="Arial" charset="0"/>
                  <a:cs typeface="DejaVu Sans" charset="0"/>
                </a:rPr>
                <a:t>NCODA 3D-VAR initialization fields   (from NAVO)</a:t>
              </a:r>
            </a:p>
          </p:txBody>
        </p:sp>
        <p:grpSp>
          <p:nvGrpSpPr>
            <p:cNvPr id="29" name="Group 28"/>
            <p:cNvGrpSpPr/>
            <p:nvPr/>
          </p:nvGrpSpPr>
          <p:grpSpPr>
            <a:xfrm>
              <a:off x="5019478" y="3920062"/>
              <a:ext cx="1018393" cy="800822"/>
              <a:chOff x="5019478" y="3920062"/>
              <a:chExt cx="1018393" cy="800822"/>
            </a:xfrm>
          </p:grpSpPr>
          <p:sp>
            <p:nvSpPr>
              <p:cNvPr id="30" name="CustomShape 3"/>
              <p:cNvSpPr>
                <a:spLocks noChangeArrowheads="1"/>
              </p:cNvSpPr>
              <p:nvPr/>
            </p:nvSpPr>
            <p:spPr bwMode="auto">
              <a:xfrm>
                <a:off x="5019478" y="3920062"/>
                <a:ext cx="1018393" cy="800822"/>
              </a:xfrm>
              <a:prstGeom prst="rect">
                <a:avLst/>
              </a:prstGeom>
              <a:solidFill>
                <a:srgbClr val="009999"/>
              </a:solidFill>
              <a:ln w="9360">
                <a:solidFill>
                  <a:srgbClr val="FFFFFF"/>
                </a:solidFill>
                <a:round/>
                <a:headEnd/>
                <a:tailEnd/>
              </a:ln>
            </p:spPr>
            <p:txBody>
              <a:bodyPr/>
              <a:lstStyle/>
              <a:p>
                <a:pPr eaLnBrk="1" hangingPunct="1"/>
                <a:endParaRPr lang="en-US" sz="800">
                  <a:solidFill>
                    <a:srgbClr val="000000"/>
                  </a:solidFill>
                  <a:cs typeface="DejaVu Sans" charset="0"/>
                </a:endParaRPr>
              </a:p>
            </p:txBody>
          </p:sp>
          <p:sp>
            <p:nvSpPr>
              <p:cNvPr id="31" name="CustomShape 5"/>
              <p:cNvSpPr>
                <a:spLocks noChangeArrowheads="1"/>
              </p:cNvSpPr>
              <p:nvPr/>
            </p:nvSpPr>
            <p:spPr bwMode="auto">
              <a:xfrm>
                <a:off x="5210427" y="4194854"/>
                <a:ext cx="702797" cy="2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eaLnBrk="1" hangingPunct="1">
                  <a:buSzPct val="25000"/>
                </a:pPr>
                <a:r>
                  <a:rPr lang="en-US" sz="800" b="1">
                    <a:solidFill>
                      <a:srgbClr val="000000"/>
                    </a:solidFill>
                    <a:latin typeface="Arial" charset="0"/>
                    <a:ea typeface="Arial" charset="0"/>
                    <a:cs typeface="DejaVu Sans" charset="0"/>
                  </a:rPr>
                  <a:t>HYCOM</a:t>
                </a:r>
                <a:endParaRPr lang="en-US" sz="800">
                  <a:solidFill>
                    <a:srgbClr val="000000"/>
                  </a:solidFill>
                  <a:latin typeface="Arial" charset="0"/>
                  <a:ea typeface="Arial" charset="0"/>
                  <a:cs typeface="DejaVu Sans" charset="0"/>
                </a:endParaRPr>
              </a:p>
            </p:txBody>
          </p:sp>
        </p:grpSp>
        <p:grpSp>
          <p:nvGrpSpPr>
            <p:cNvPr id="32" name="Group 31"/>
            <p:cNvGrpSpPr/>
            <p:nvPr/>
          </p:nvGrpSpPr>
          <p:grpSpPr>
            <a:xfrm>
              <a:off x="7043004" y="3920062"/>
              <a:ext cx="1018393" cy="800822"/>
              <a:chOff x="7043004" y="3920062"/>
              <a:chExt cx="1018393" cy="800822"/>
            </a:xfrm>
          </p:grpSpPr>
          <p:sp>
            <p:nvSpPr>
              <p:cNvPr id="33" name="CustomShape 4"/>
              <p:cNvSpPr>
                <a:spLocks noChangeArrowheads="1"/>
              </p:cNvSpPr>
              <p:nvPr/>
            </p:nvSpPr>
            <p:spPr bwMode="auto">
              <a:xfrm>
                <a:off x="7043004" y="3920062"/>
                <a:ext cx="1018393" cy="800822"/>
              </a:xfrm>
              <a:prstGeom prst="rect">
                <a:avLst/>
              </a:prstGeom>
              <a:solidFill>
                <a:srgbClr val="009999"/>
              </a:solidFill>
              <a:ln w="9360">
                <a:solidFill>
                  <a:srgbClr val="FFFFFF"/>
                </a:solidFill>
                <a:round/>
                <a:headEnd/>
                <a:tailEnd/>
              </a:ln>
            </p:spPr>
            <p:txBody>
              <a:bodyPr/>
              <a:lstStyle/>
              <a:p>
                <a:pPr eaLnBrk="1" hangingPunct="1"/>
                <a:endParaRPr lang="en-US" sz="800">
                  <a:solidFill>
                    <a:srgbClr val="000000"/>
                  </a:solidFill>
                  <a:cs typeface="DejaVu Sans" charset="0"/>
                </a:endParaRPr>
              </a:p>
            </p:txBody>
          </p:sp>
          <p:sp>
            <p:nvSpPr>
              <p:cNvPr id="34" name="CustomShape 6"/>
              <p:cNvSpPr>
                <a:spLocks noChangeArrowheads="1"/>
              </p:cNvSpPr>
              <p:nvPr/>
            </p:nvSpPr>
            <p:spPr bwMode="auto">
              <a:xfrm>
                <a:off x="7106654" y="4201724"/>
                <a:ext cx="891094" cy="2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eaLnBrk="1" hangingPunct="1">
                  <a:buSzPct val="25000"/>
                </a:pPr>
                <a:r>
                  <a:rPr lang="en-US" sz="800" b="1">
                    <a:solidFill>
                      <a:srgbClr val="000000"/>
                    </a:solidFill>
                    <a:latin typeface="Arial" charset="0"/>
                    <a:ea typeface="Arial" charset="0"/>
                    <a:cs typeface="DejaVu Sans" charset="0"/>
                  </a:rPr>
                  <a:t>LANL CICE</a:t>
                </a:r>
                <a:endParaRPr lang="en-US" sz="800">
                  <a:solidFill>
                    <a:srgbClr val="000000"/>
                  </a:solidFill>
                  <a:latin typeface="Arial" charset="0"/>
                  <a:ea typeface="Arial" charset="0"/>
                  <a:cs typeface="DejaVu Sans" charset="0"/>
                </a:endParaRPr>
              </a:p>
            </p:txBody>
          </p:sp>
        </p:grpSp>
        <p:sp>
          <p:nvSpPr>
            <p:cNvPr id="35" name="CustomShape 7"/>
            <p:cNvSpPr>
              <a:spLocks noChangeArrowheads="1"/>
            </p:cNvSpPr>
            <p:nvPr/>
          </p:nvSpPr>
          <p:spPr bwMode="auto">
            <a:xfrm>
              <a:off x="5846923" y="2974975"/>
              <a:ext cx="1387030" cy="329750"/>
            </a:xfrm>
            <a:prstGeom prst="rect">
              <a:avLst/>
            </a:prstGeom>
            <a:solidFill>
              <a:srgbClr val="009999"/>
            </a:solidFill>
            <a:ln w="9360">
              <a:solidFill>
                <a:srgbClr val="FFFFFF"/>
              </a:solidFill>
              <a:round/>
              <a:headEnd/>
              <a:tailEnd/>
            </a:ln>
          </p:spPr>
          <p:txBody>
            <a:bodyPr lIns="90000" tIns="46800" rIns="90000" bIns="46800"/>
            <a:lstStyle/>
            <a:p>
              <a:pPr algn="ctr" eaLnBrk="1" hangingPunct="1">
                <a:buSzPct val="25000"/>
              </a:pPr>
              <a:r>
                <a:rPr lang="en-US" sz="800" b="1" dirty="0" smtClean="0">
                  <a:solidFill>
                    <a:srgbClr val="000000"/>
                  </a:solidFill>
                  <a:latin typeface="Arial" charset="0"/>
                  <a:ea typeface="Arial" charset="0"/>
                  <a:cs typeface="DejaVu Sans" charset="0"/>
                </a:rPr>
                <a:t>GFS</a:t>
              </a:r>
              <a:r>
                <a:rPr lang="en-US" sz="800" b="1" dirty="0">
                  <a:solidFill>
                    <a:srgbClr val="000000"/>
                  </a:solidFill>
                  <a:latin typeface="Arial" charset="0"/>
                  <a:ea typeface="Arial" charset="0"/>
                  <a:cs typeface="DejaVu Sans" charset="0"/>
                </a:rPr>
                <a:t>/GDAS</a:t>
              </a:r>
              <a:endParaRPr lang="en-US" sz="800" dirty="0">
                <a:solidFill>
                  <a:srgbClr val="000000"/>
                </a:solidFill>
                <a:latin typeface="Arial" charset="0"/>
                <a:ea typeface="Arial" charset="0"/>
                <a:cs typeface="DejaVu Sans" charset="0"/>
              </a:endParaRPr>
            </a:p>
          </p:txBody>
        </p:sp>
        <p:grpSp>
          <p:nvGrpSpPr>
            <p:cNvPr id="36" name="Group 35"/>
            <p:cNvGrpSpPr/>
            <p:nvPr/>
          </p:nvGrpSpPr>
          <p:grpSpPr>
            <a:xfrm>
              <a:off x="4127500" y="5411788"/>
              <a:ext cx="3452990" cy="538788"/>
              <a:chOff x="4127500" y="5411788"/>
              <a:chExt cx="3452990" cy="538788"/>
            </a:xfrm>
          </p:grpSpPr>
          <p:pic>
            <p:nvPicPr>
              <p:cNvPr id="37" name="TextBox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0" y="5411788"/>
                <a:ext cx="3452990" cy="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ustomShape 2"/>
              <p:cNvSpPr>
                <a:spLocks noChangeArrowheads="1"/>
              </p:cNvSpPr>
              <p:nvPr/>
            </p:nvSpPr>
            <p:spPr bwMode="auto">
              <a:xfrm>
                <a:off x="4259220" y="5557035"/>
                <a:ext cx="3186899" cy="2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eaLnBrk="1" hangingPunct="1"/>
                <a:r>
                  <a:rPr lang="en-US" sz="800" dirty="0">
                    <a:solidFill>
                      <a:srgbClr val="000000"/>
                    </a:solidFill>
                    <a:latin typeface="Arial" charset="0"/>
                    <a:cs typeface="DejaVu Sans" charset="0"/>
                  </a:rPr>
                  <a:t>Ocean- Sea Ice fields exchanged via </a:t>
                </a:r>
                <a:r>
                  <a:rPr lang="en-US" sz="800" dirty="0" smtClean="0">
                    <a:solidFill>
                      <a:srgbClr val="000000"/>
                    </a:solidFill>
                    <a:latin typeface="Arial" charset="0"/>
                    <a:cs typeface="DejaVu Sans" charset="0"/>
                  </a:rPr>
                  <a:t>ESMF</a:t>
                </a:r>
                <a:endParaRPr lang="en-US" sz="800" dirty="0">
                  <a:solidFill>
                    <a:srgbClr val="000000"/>
                  </a:solidFill>
                  <a:latin typeface="Arial" charset="0"/>
                  <a:cs typeface="DejaVu Sans" charset="0"/>
                </a:endParaRPr>
              </a:p>
            </p:txBody>
          </p:sp>
        </p:grpSp>
        <p:grpSp>
          <p:nvGrpSpPr>
            <p:cNvPr id="39" name="Group 38"/>
            <p:cNvGrpSpPr/>
            <p:nvPr/>
          </p:nvGrpSpPr>
          <p:grpSpPr>
            <a:xfrm>
              <a:off x="7700717" y="5340146"/>
              <a:ext cx="1230558" cy="847929"/>
              <a:chOff x="7700717" y="5340146"/>
              <a:chExt cx="1230558" cy="847929"/>
            </a:xfrm>
          </p:grpSpPr>
          <p:sp>
            <p:nvSpPr>
              <p:cNvPr id="40" name="CustomShape 15"/>
              <p:cNvSpPr>
                <a:spLocks noChangeArrowheads="1"/>
              </p:cNvSpPr>
              <p:nvPr/>
            </p:nvSpPr>
            <p:spPr bwMode="auto">
              <a:xfrm>
                <a:off x="7700717" y="5340146"/>
                <a:ext cx="1230558" cy="847929"/>
              </a:xfrm>
              <a:prstGeom prst="rect">
                <a:avLst/>
              </a:prstGeom>
              <a:solidFill>
                <a:srgbClr val="FFFFFF"/>
              </a:solidFill>
              <a:ln w="9360">
                <a:solidFill>
                  <a:srgbClr val="FFFFFF"/>
                </a:solidFill>
                <a:round/>
                <a:headEnd/>
                <a:tailEnd/>
              </a:ln>
            </p:spPr>
            <p:txBody>
              <a:bodyPr/>
              <a:lstStyle/>
              <a:p>
                <a:pPr eaLnBrk="1" hangingPunct="1"/>
                <a:endParaRPr lang="en-US" sz="800">
                  <a:solidFill>
                    <a:srgbClr val="000000"/>
                  </a:solidFill>
                  <a:cs typeface="DejaVu Sans" charset="0"/>
                </a:endParaRPr>
              </a:p>
            </p:txBody>
          </p:sp>
          <p:sp>
            <p:nvSpPr>
              <p:cNvPr id="41" name="CustomShape 16"/>
              <p:cNvSpPr>
                <a:spLocks noChangeArrowheads="1"/>
              </p:cNvSpPr>
              <p:nvPr/>
            </p:nvSpPr>
            <p:spPr bwMode="auto">
              <a:xfrm>
                <a:off x="7729005" y="5340146"/>
                <a:ext cx="1124476" cy="62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eaLnBrk="1" hangingPunct="1">
                  <a:buSzPct val="25000"/>
                </a:pPr>
                <a:r>
                  <a:rPr lang="en-US" sz="800" b="1" dirty="0">
                    <a:solidFill>
                      <a:srgbClr val="000000"/>
                    </a:solidFill>
                    <a:latin typeface="Arial" charset="0"/>
                    <a:ea typeface="Arial" charset="0"/>
                    <a:cs typeface="DejaVu Sans" charset="0"/>
                  </a:rPr>
                  <a:t>Outputs:</a:t>
                </a:r>
                <a:endParaRPr lang="en-US" sz="800" dirty="0">
                  <a:solidFill>
                    <a:srgbClr val="000000"/>
                  </a:solidFill>
                  <a:latin typeface="Arial" charset="0"/>
                  <a:ea typeface="Arial" charset="0"/>
                  <a:cs typeface="DejaVu Sans" charset="0"/>
                </a:endParaRPr>
              </a:p>
              <a:p>
                <a:pPr eaLnBrk="1" hangingPunct="1">
                  <a:buSzPct val="25000"/>
                  <a:buFontTx/>
                  <a:buChar char="•"/>
                </a:pPr>
                <a:endParaRPr lang="en-US" sz="800" dirty="0">
                  <a:solidFill>
                    <a:srgbClr val="000000"/>
                  </a:solidFill>
                  <a:latin typeface="Arial" charset="0"/>
                  <a:ea typeface="Arial" charset="0"/>
                  <a:cs typeface="DejaVu Sans" charset="0"/>
                </a:endParaRPr>
              </a:p>
              <a:p>
                <a:pPr eaLnBrk="1" hangingPunct="1">
                  <a:buSzPct val="25000"/>
                </a:pPr>
                <a:r>
                  <a:rPr lang="en-US" sz="800" b="1" dirty="0">
                    <a:solidFill>
                      <a:srgbClr val="000000"/>
                    </a:solidFill>
                    <a:latin typeface="Arial" charset="0"/>
                    <a:ea typeface="Arial" charset="0"/>
                    <a:cs typeface="DejaVu Sans" charset="0"/>
                  </a:rPr>
                  <a:t>T, S, U, V, SSH, Ice Drift, </a:t>
                </a:r>
                <a:endParaRPr lang="en-US" sz="800" dirty="0">
                  <a:solidFill>
                    <a:srgbClr val="000000"/>
                  </a:solidFill>
                  <a:latin typeface="Arial" charset="0"/>
                  <a:ea typeface="Arial" charset="0"/>
                  <a:cs typeface="DejaVu Sans" charset="0"/>
                </a:endParaRPr>
              </a:p>
              <a:p>
                <a:pPr eaLnBrk="1" hangingPunct="1">
                  <a:buSzPct val="25000"/>
                </a:pPr>
                <a:r>
                  <a:rPr lang="en-US" sz="800" b="1" dirty="0">
                    <a:solidFill>
                      <a:srgbClr val="000000"/>
                    </a:solidFill>
                    <a:latin typeface="Arial" charset="0"/>
                    <a:ea typeface="DejaVu Sans" charset="0"/>
                  </a:rPr>
                  <a:t>Ice Thickness, </a:t>
                </a:r>
                <a:endParaRPr lang="en-US" sz="800" dirty="0">
                  <a:solidFill>
                    <a:srgbClr val="000000"/>
                  </a:solidFill>
                  <a:latin typeface="Arial" charset="0"/>
                  <a:cs typeface="DejaVu Sans" charset="0"/>
                </a:endParaRPr>
              </a:p>
              <a:p>
                <a:pPr eaLnBrk="1" hangingPunct="1">
                  <a:buSzPct val="25000"/>
                </a:pPr>
                <a:r>
                  <a:rPr lang="en-US" sz="800" b="1" dirty="0">
                    <a:solidFill>
                      <a:srgbClr val="000000"/>
                    </a:solidFill>
                    <a:latin typeface="Arial" charset="0"/>
                    <a:cs typeface="DejaVu Sans" charset="0"/>
                  </a:rPr>
                  <a:t>Ice Concentration</a:t>
                </a:r>
                <a:endParaRPr lang="en-US" sz="800" dirty="0">
                  <a:solidFill>
                    <a:srgbClr val="000000"/>
                  </a:solidFill>
                  <a:latin typeface="Arial" charset="0"/>
                  <a:cs typeface="DejaVu Sans" charset="0"/>
                </a:endParaRPr>
              </a:p>
            </p:txBody>
          </p:sp>
        </p:grpSp>
        <p:grpSp>
          <p:nvGrpSpPr>
            <p:cNvPr id="42" name="Group 41"/>
            <p:cNvGrpSpPr/>
            <p:nvPr/>
          </p:nvGrpSpPr>
          <p:grpSpPr>
            <a:xfrm>
              <a:off x="5095504" y="3304725"/>
              <a:ext cx="3275301" cy="2038365"/>
              <a:chOff x="5095504" y="3304725"/>
              <a:chExt cx="3275301" cy="2038365"/>
            </a:xfrm>
          </p:grpSpPr>
          <p:cxnSp>
            <p:nvCxnSpPr>
              <p:cNvPr id="43" name="Line 10"/>
              <p:cNvCxnSpPr>
                <a:cxnSpLocks noChangeShapeType="1"/>
              </p:cNvCxnSpPr>
              <p:nvPr/>
            </p:nvCxnSpPr>
            <p:spPr bwMode="auto">
              <a:xfrm>
                <a:off x="5918528" y="3304725"/>
                <a:ext cx="884" cy="615337"/>
              </a:xfrm>
              <a:prstGeom prst="straightConnector1">
                <a:avLst/>
              </a:prstGeom>
              <a:noFill/>
              <a:ln w="1908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 name="Line 11"/>
              <p:cNvCxnSpPr>
                <a:cxnSpLocks noChangeShapeType="1"/>
              </p:cNvCxnSpPr>
              <p:nvPr/>
            </p:nvCxnSpPr>
            <p:spPr bwMode="auto">
              <a:xfrm>
                <a:off x="7149087" y="3304725"/>
                <a:ext cx="0" cy="615337"/>
              </a:xfrm>
              <a:prstGeom prst="straightConnector1">
                <a:avLst/>
              </a:prstGeom>
              <a:noFill/>
              <a:ln w="1908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5" name="Line 12"/>
              <p:cNvSpPr>
                <a:spLocks noChangeShapeType="1"/>
              </p:cNvSpPr>
              <p:nvPr/>
            </p:nvSpPr>
            <p:spPr bwMode="auto">
              <a:xfrm>
                <a:off x="5095504" y="3480395"/>
                <a:ext cx="2520346" cy="0"/>
              </a:xfrm>
              <a:prstGeom prst="line">
                <a:avLst/>
              </a:prstGeom>
              <a:noFill/>
              <a:ln w="1908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sz="800">
                  <a:solidFill>
                    <a:srgbClr val="000000"/>
                  </a:solidFill>
                </a:endParaRPr>
              </a:p>
            </p:txBody>
          </p:sp>
          <p:cxnSp>
            <p:nvCxnSpPr>
              <p:cNvPr id="46" name="Line 13"/>
              <p:cNvCxnSpPr>
                <a:cxnSpLocks noChangeShapeType="1"/>
              </p:cNvCxnSpPr>
              <p:nvPr/>
            </p:nvCxnSpPr>
            <p:spPr bwMode="auto">
              <a:xfrm>
                <a:off x="5528675" y="3480395"/>
                <a:ext cx="0" cy="439667"/>
              </a:xfrm>
              <a:prstGeom prst="straightConnector1">
                <a:avLst/>
              </a:prstGeom>
              <a:noFill/>
              <a:ln w="1908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7" name="Line 14"/>
              <p:cNvCxnSpPr>
                <a:cxnSpLocks noChangeShapeType="1"/>
              </p:cNvCxnSpPr>
              <p:nvPr/>
            </p:nvCxnSpPr>
            <p:spPr bwMode="auto">
              <a:xfrm>
                <a:off x="7618503" y="3480395"/>
                <a:ext cx="884" cy="439667"/>
              </a:xfrm>
              <a:prstGeom prst="straightConnector1">
                <a:avLst/>
              </a:prstGeom>
              <a:noFill/>
              <a:ln w="1908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8" name="Line 17"/>
              <p:cNvSpPr>
                <a:spLocks noChangeShapeType="1"/>
              </p:cNvSpPr>
              <p:nvPr/>
            </p:nvSpPr>
            <p:spPr bwMode="auto">
              <a:xfrm flipV="1">
                <a:off x="5528675" y="5034931"/>
                <a:ext cx="2842130" cy="2945"/>
              </a:xfrm>
              <a:prstGeom prst="line">
                <a:avLst/>
              </a:prstGeom>
              <a:noFill/>
              <a:ln w="1908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sz="800">
                  <a:solidFill>
                    <a:srgbClr val="000000"/>
                  </a:solidFill>
                </a:endParaRPr>
              </a:p>
            </p:txBody>
          </p:sp>
          <p:cxnSp>
            <p:nvCxnSpPr>
              <p:cNvPr id="49" name="Line 18"/>
              <p:cNvCxnSpPr>
                <a:cxnSpLocks noChangeShapeType="1"/>
              </p:cNvCxnSpPr>
              <p:nvPr/>
            </p:nvCxnSpPr>
            <p:spPr bwMode="auto">
              <a:xfrm>
                <a:off x="5528675" y="4720883"/>
                <a:ext cx="0" cy="316992"/>
              </a:xfrm>
              <a:prstGeom prst="straightConnector1">
                <a:avLst/>
              </a:prstGeom>
              <a:noFill/>
              <a:ln w="19080">
                <a:solidFill>
                  <a:schemeClr val="tx1"/>
                </a:solidFill>
                <a:miter lim="800000"/>
                <a:headEnd/>
                <a:tailEnd/>
              </a:ln>
              <a:extLst>
                <a:ext uri="{909E8E84-426E-40dd-AFC4-6F175D3DCCD1}">
                  <a14:hiddenFill xmlns:a14="http://schemas.microsoft.com/office/drawing/2010/main">
                    <a:noFill/>
                  </a14:hiddenFill>
                </a:ext>
              </a:extLst>
            </p:spPr>
          </p:cxnSp>
          <p:cxnSp>
            <p:nvCxnSpPr>
              <p:cNvPr id="50" name="Line 19"/>
              <p:cNvCxnSpPr>
                <a:cxnSpLocks noChangeShapeType="1"/>
              </p:cNvCxnSpPr>
              <p:nvPr/>
            </p:nvCxnSpPr>
            <p:spPr bwMode="auto">
              <a:xfrm>
                <a:off x="7618503" y="4720883"/>
                <a:ext cx="884" cy="316992"/>
              </a:xfrm>
              <a:prstGeom prst="straightConnector1">
                <a:avLst/>
              </a:prstGeom>
              <a:noFill/>
              <a:ln w="1908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51" name="Line 20"/>
              <p:cNvCxnSpPr>
                <a:cxnSpLocks noChangeShapeType="1"/>
              </p:cNvCxnSpPr>
              <p:nvPr/>
            </p:nvCxnSpPr>
            <p:spPr bwMode="auto">
              <a:xfrm>
                <a:off x="8370805" y="5037875"/>
                <a:ext cx="0" cy="305215"/>
              </a:xfrm>
              <a:prstGeom prst="straightConnector1">
                <a:avLst/>
              </a:prstGeom>
              <a:noFill/>
              <a:ln w="19080">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72" name="Group 71"/>
            <p:cNvGrpSpPr/>
            <p:nvPr/>
          </p:nvGrpSpPr>
          <p:grpSpPr>
            <a:xfrm>
              <a:off x="5859299" y="3974039"/>
              <a:ext cx="1381726" cy="970604"/>
              <a:chOff x="5859299" y="3974039"/>
              <a:chExt cx="1381726" cy="970604"/>
            </a:xfrm>
          </p:grpSpPr>
          <p:pic>
            <p:nvPicPr>
              <p:cNvPr id="73" name="Straight Arrow Connecto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224" y="3994648"/>
                <a:ext cx="1327801" cy="41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Straight Arrow Connector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299" y="4156579"/>
                <a:ext cx="1317193" cy="41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CustomShape 21"/>
              <p:cNvSpPr>
                <a:spLocks noChangeArrowheads="1"/>
              </p:cNvSpPr>
              <p:nvPr/>
            </p:nvSpPr>
            <p:spPr bwMode="auto">
              <a:xfrm>
                <a:off x="6187271" y="3974039"/>
                <a:ext cx="691305" cy="22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eaLnBrk="1" hangingPunct="1">
                  <a:buSzPct val="25000"/>
                </a:pPr>
                <a:r>
                  <a:rPr lang="en-US" sz="800" dirty="0">
                    <a:solidFill>
                      <a:srgbClr val="000000"/>
                    </a:solidFill>
                    <a:latin typeface="Arial" charset="0"/>
                    <a:ea typeface="Arial" charset="0"/>
                    <a:cs typeface="DejaVu Sans" charset="0"/>
                  </a:rPr>
                  <a:t>T,S,U,V</a:t>
                </a:r>
              </a:p>
            </p:txBody>
          </p:sp>
          <p:sp>
            <p:nvSpPr>
              <p:cNvPr id="76" name="CustomShape 22"/>
              <p:cNvSpPr>
                <a:spLocks noChangeArrowheads="1"/>
              </p:cNvSpPr>
              <p:nvPr/>
            </p:nvSpPr>
            <p:spPr bwMode="auto">
              <a:xfrm>
                <a:off x="6083841" y="4359729"/>
                <a:ext cx="912311" cy="5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eaLnBrk="1" hangingPunct="1">
                  <a:buSzPct val="25000"/>
                </a:pPr>
                <a:r>
                  <a:rPr lang="en-US" sz="800" dirty="0">
                    <a:solidFill>
                      <a:srgbClr val="000000"/>
                    </a:solidFill>
                    <a:latin typeface="Arial" charset="0"/>
                    <a:ea typeface="Arial" charset="0"/>
                    <a:cs typeface="DejaVu Sans" charset="0"/>
                  </a:rPr>
                  <a:t>Ice concentration, Ice drift, Ice temp, shortwave heat flux through Ice </a:t>
                </a:r>
              </a:p>
            </p:txBody>
          </p:sp>
        </p:grpSp>
      </p:grpSp>
    </p:spTree>
    <p:extLst>
      <p:ext uri="{BB962C8B-B14F-4D97-AF65-F5344CB8AC3E}">
        <p14:creationId xmlns:p14="http://schemas.microsoft.com/office/powerpoint/2010/main" val="9602988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mail.google.com/mail/u/1/?ui=2&amp;ik=172ed92a59&amp;view=att&amp;th=14692ace29256c13&amp;attid=0.1&amp;disp=emb&amp;realattid=78af64bd32ae2f75_0.1.1&amp;zw&amp;atsh=1"/>
          <p:cNvSpPr>
            <a:spLocks noChangeAspect="1" noChangeArrowheads="1"/>
          </p:cNvSpPr>
          <p:nvPr/>
        </p:nvSpPr>
        <p:spPr bwMode="auto">
          <a:xfrm>
            <a:off x="156727" y="-144463"/>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Users\vijay.t.tallapragada\Desktop\Louis\Sandy3D_clwc_delay5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331" y="552593"/>
            <a:ext cx="5081060" cy="5964867"/>
          </a:xfrm>
          <a:prstGeom prst="rect">
            <a:avLst/>
          </a:prstGeom>
          <a:noFill/>
          <a:extLst>
            <a:ext uri="{909E8E84-426E-40dd-AFC4-6F175D3DCCD1}">
              <a14:hiddenFill xmlns:a14="http://schemas.microsoft.com/office/drawing/2010/main">
                <a:solidFill>
                  <a:srgbClr val="FFFFFF"/>
                </a:solidFill>
              </a14:hiddenFill>
            </a:ext>
          </a:extLst>
        </p:spPr>
      </p:pic>
      <p:pic>
        <p:nvPicPr>
          <p:cNvPr id="6" name="sand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2206" y="2997588"/>
            <a:ext cx="3603920" cy="2546559"/>
          </a:xfrm>
          <a:prstGeom prst="rect">
            <a:avLst/>
          </a:prstGeom>
        </p:spPr>
      </p:pic>
      <p:sp>
        <p:nvSpPr>
          <p:cNvPr id="7" name="Rectangle 6"/>
          <p:cNvSpPr/>
          <p:nvPr/>
        </p:nvSpPr>
        <p:spPr>
          <a:xfrm>
            <a:off x="638165" y="5643288"/>
            <a:ext cx="2981206" cy="423193"/>
          </a:xfrm>
          <a:prstGeom prst="rect">
            <a:avLst/>
          </a:prstGeom>
          <a:solidFill>
            <a:srgbClr val="92D050">
              <a:alpha val="52000"/>
            </a:srgbClr>
          </a:solidFill>
        </p:spPr>
        <p:txBody>
          <a:bodyPr wrap="square">
            <a:spAutoFit/>
          </a:bodyPr>
          <a:lstStyle/>
          <a:p>
            <a:pPr indent="-365766" algn="ctr"/>
            <a:r>
              <a:rPr lang="en-US" sz="1100" b="1" dirty="0">
                <a:solidFill>
                  <a:schemeClr val="tx2">
                    <a:lumMod val="75000"/>
                  </a:schemeClr>
                </a:solidFill>
              </a:rPr>
              <a:t>Three telescopic domains: </a:t>
            </a:r>
            <a:r>
              <a:rPr lang="en-US" sz="1050" b="1" dirty="0">
                <a:solidFill>
                  <a:schemeClr val="tx2">
                    <a:lumMod val="75000"/>
                  </a:schemeClr>
                </a:solidFill>
              </a:rPr>
              <a:t>18km: 80x80</a:t>
            </a:r>
            <a:r>
              <a:rPr lang="en-US" sz="1050" b="1" baseline="30000" dirty="0">
                <a:solidFill>
                  <a:schemeClr val="tx2">
                    <a:lumMod val="75000"/>
                  </a:schemeClr>
                </a:solidFill>
              </a:rPr>
              <a:t>o</a:t>
            </a:r>
            <a:r>
              <a:rPr lang="en-US" sz="1050" b="1" dirty="0">
                <a:solidFill>
                  <a:schemeClr val="tx2">
                    <a:lumMod val="75000"/>
                  </a:schemeClr>
                </a:solidFill>
              </a:rPr>
              <a:t>; 6km ~12x12</a:t>
            </a:r>
            <a:r>
              <a:rPr lang="en-US" sz="1050" b="1" baseline="30000" dirty="0">
                <a:solidFill>
                  <a:schemeClr val="tx2">
                    <a:lumMod val="75000"/>
                  </a:schemeClr>
                </a:solidFill>
              </a:rPr>
              <a:t>o</a:t>
            </a:r>
            <a:r>
              <a:rPr lang="en-US" sz="1050" b="1" dirty="0">
                <a:solidFill>
                  <a:schemeClr val="tx2">
                    <a:lumMod val="75000"/>
                  </a:schemeClr>
                </a:solidFill>
              </a:rPr>
              <a:t> </a:t>
            </a:r>
            <a:r>
              <a:rPr lang="en-US" sz="1050" b="1" dirty="0">
                <a:solidFill>
                  <a:srgbClr val="FF0000"/>
                </a:solidFill>
              </a:rPr>
              <a:t>2km inner-most nest 7x7</a:t>
            </a:r>
            <a:r>
              <a:rPr lang="en-US" sz="1050" b="1" baseline="30000" dirty="0">
                <a:solidFill>
                  <a:srgbClr val="FF0000"/>
                </a:solidFill>
              </a:rPr>
              <a:t>o</a:t>
            </a:r>
            <a:endParaRPr lang="en-US" sz="1050" b="1" dirty="0">
              <a:solidFill>
                <a:srgbClr val="FF0000"/>
              </a:solidFill>
            </a:endParaRPr>
          </a:p>
        </p:txBody>
      </p:sp>
      <p:sp>
        <p:nvSpPr>
          <p:cNvPr id="8" name="Rectangle 7"/>
          <p:cNvSpPr/>
          <p:nvPr/>
        </p:nvSpPr>
        <p:spPr>
          <a:xfrm>
            <a:off x="0" y="659178"/>
            <a:ext cx="4052235" cy="2290627"/>
          </a:xfrm>
          <a:prstGeom prst="rect">
            <a:avLst/>
          </a:prstGeom>
        </p:spPr>
        <p:txBody>
          <a:bodyPr wrap="square">
            <a:spAutoFit/>
          </a:bodyPr>
          <a:lstStyle/>
          <a:p>
            <a:pPr marL="342906" indent="-231779">
              <a:lnSpc>
                <a:spcPct val="85000"/>
              </a:lnSpc>
              <a:spcAft>
                <a:spcPts val="600"/>
              </a:spcAft>
              <a:buFont typeface="Arial" panose="020B0604020202020204" pitchFamily="34" charset="0"/>
              <a:buChar char="•"/>
            </a:pPr>
            <a:r>
              <a:rPr lang="en-US" dirty="0" smtClean="0">
                <a:latin typeface="+mn-lt"/>
              </a:rPr>
              <a:t>High-Resolution (2km) near the storm</a:t>
            </a:r>
            <a:endParaRPr lang="en-US" dirty="0">
              <a:latin typeface="+mn-lt"/>
            </a:endParaRPr>
          </a:p>
          <a:p>
            <a:pPr marL="342906" indent="-231779">
              <a:lnSpc>
                <a:spcPct val="85000"/>
              </a:lnSpc>
              <a:spcAft>
                <a:spcPts val="600"/>
              </a:spcAft>
              <a:buFont typeface="Arial" panose="020B0604020202020204" pitchFamily="34" charset="0"/>
              <a:buChar char="•"/>
            </a:pPr>
            <a:r>
              <a:rPr lang="en-US" dirty="0" smtClean="0">
                <a:latin typeface="+mn-lt"/>
              </a:rPr>
              <a:t>Advanced hurricane physics </a:t>
            </a:r>
            <a:endParaRPr lang="en-US" dirty="0">
              <a:latin typeface="+mn-lt"/>
            </a:endParaRPr>
          </a:p>
          <a:p>
            <a:pPr marL="342906" indent="-231779">
              <a:lnSpc>
                <a:spcPct val="85000"/>
              </a:lnSpc>
              <a:spcAft>
                <a:spcPts val="600"/>
              </a:spcAft>
              <a:buFont typeface="Arial" panose="020B0604020202020204" pitchFamily="34" charset="0"/>
              <a:buChar char="•"/>
            </a:pPr>
            <a:r>
              <a:rPr lang="en-US" dirty="0" smtClean="0">
                <a:latin typeface="+mn-lt"/>
              </a:rPr>
              <a:t>Coupled to ocean model</a:t>
            </a:r>
          </a:p>
          <a:p>
            <a:pPr marL="342906" indent="-231779">
              <a:lnSpc>
                <a:spcPct val="85000"/>
              </a:lnSpc>
              <a:spcAft>
                <a:spcPts val="600"/>
              </a:spcAft>
              <a:buFont typeface="Arial" panose="020B0604020202020204" pitchFamily="34" charset="0"/>
              <a:buChar char="•"/>
            </a:pPr>
            <a:r>
              <a:rPr lang="en-US" dirty="0" smtClean="0">
                <a:latin typeface="+mn-lt"/>
              </a:rPr>
              <a:t>1-way coupled to wave model (</a:t>
            </a:r>
            <a:r>
              <a:rPr lang="en-US" dirty="0" smtClean="0">
                <a:solidFill>
                  <a:srgbClr val="008000"/>
                </a:solidFill>
                <a:latin typeface="+mn-lt"/>
              </a:rPr>
              <a:t>July 11, 2018</a:t>
            </a:r>
            <a:r>
              <a:rPr lang="en-US" dirty="0" smtClean="0">
                <a:latin typeface="+mn-lt"/>
              </a:rPr>
              <a:t>) </a:t>
            </a:r>
            <a:endParaRPr lang="en-US" dirty="0" smtClean="0">
              <a:latin typeface="+mn-lt"/>
            </a:endParaRPr>
          </a:p>
          <a:p>
            <a:pPr marL="342906" indent="-231779">
              <a:lnSpc>
                <a:spcPct val="85000"/>
              </a:lnSpc>
              <a:spcAft>
                <a:spcPts val="600"/>
              </a:spcAft>
              <a:buFont typeface="Arial" panose="020B0604020202020204" pitchFamily="34" charset="0"/>
              <a:buChar char="•"/>
            </a:pPr>
            <a:r>
              <a:rPr lang="en-US" dirty="0" smtClean="0">
                <a:solidFill>
                  <a:srgbClr val="FF0000"/>
                </a:solidFill>
                <a:latin typeface="+mn-lt"/>
              </a:rPr>
              <a:t>Custom coupler, 3-way coupling is being tested.</a:t>
            </a:r>
            <a:endParaRPr lang="en-US" dirty="0">
              <a:solidFill>
                <a:srgbClr val="FF0000"/>
              </a:solidFill>
              <a:latin typeface="+mn-lt"/>
            </a:endParaRPr>
          </a:p>
        </p:txBody>
      </p:sp>
      <p:sp>
        <p:nvSpPr>
          <p:cNvPr id="5" name="TextBox 4"/>
          <p:cNvSpPr txBox="1"/>
          <p:nvPr/>
        </p:nvSpPr>
        <p:spPr>
          <a:xfrm>
            <a:off x="7389418" y="2788800"/>
            <a:ext cx="1555234" cy="461665"/>
          </a:xfrm>
          <a:prstGeom prst="rect">
            <a:avLst/>
          </a:prstGeom>
          <a:noFill/>
        </p:spPr>
        <p:txBody>
          <a:bodyPr wrap="none" rtlCol="0">
            <a:spAutoFit/>
          </a:bodyPr>
          <a:lstStyle/>
          <a:p>
            <a:r>
              <a:rPr lang="en-US" sz="1200" b="1" dirty="0" smtClean="0">
                <a:solidFill>
                  <a:schemeClr val="bg1"/>
                </a:solidFill>
              </a:rPr>
              <a:t>Black: Observed</a:t>
            </a:r>
          </a:p>
          <a:p>
            <a:r>
              <a:rPr lang="en-US" sz="1200" b="1" dirty="0" smtClean="0">
                <a:solidFill>
                  <a:srgbClr val="CC0099"/>
                </a:solidFill>
              </a:rPr>
              <a:t>Pink: HWRF Model</a:t>
            </a:r>
            <a:endParaRPr lang="en-US" sz="1200" b="1" dirty="0">
              <a:solidFill>
                <a:srgbClr val="CC0099"/>
              </a:solidFill>
            </a:endParaRPr>
          </a:p>
        </p:txBody>
      </p:sp>
      <p:sp>
        <p:nvSpPr>
          <p:cNvPr id="2" name="TextBox 1"/>
          <p:cNvSpPr txBox="1"/>
          <p:nvPr/>
        </p:nvSpPr>
        <p:spPr>
          <a:xfrm>
            <a:off x="4200594" y="5822512"/>
            <a:ext cx="4616533" cy="523220"/>
          </a:xfrm>
          <a:prstGeom prst="rect">
            <a:avLst/>
          </a:prstGeom>
          <a:noFill/>
        </p:spPr>
        <p:txBody>
          <a:bodyPr wrap="square" rtlCol="0">
            <a:spAutoFit/>
          </a:bodyPr>
          <a:lstStyle/>
          <a:p>
            <a:pPr algn="ctr"/>
            <a:r>
              <a:rPr lang="en-US" sz="1400" dirty="0" smtClean="0">
                <a:solidFill>
                  <a:srgbClr val="FF0000"/>
                </a:solidFill>
              </a:rPr>
              <a:t>Accurate intensity and structure forecasts from HWRF </a:t>
            </a:r>
            <a:r>
              <a:rPr lang="en-US" sz="1400" dirty="0" smtClean="0">
                <a:solidFill>
                  <a:srgbClr val="FF0000"/>
                </a:solidFill>
                <a:sym typeface="Wingdings" panose="05000000000000000000" pitchFamily="2" charset="2"/>
              </a:rPr>
              <a:t> Better wave and storm surge forecasts for </a:t>
            </a:r>
            <a:r>
              <a:rPr lang="en-US" sz="1400" dirty="0" err="1" smtClean="0">
                <a:solidFill>
                  <a:srgbClr val="FF0000"/>
                </a:solidFill>
                <a:sym typeface="Wingdings" panose="05000000000000000000" pitchFamily="2" charset="2"/>
              </a:rPr>
              <a:t>landfalling</a:t>
            </a:r>
            <a:r>
              <a:rPr lang="en-US" sz="1400" dirty="0" smtClean="0">
                <a:solidFill>
                  <a:srgbClr val="FF0000"/>
                </a:solidFill>
                <a:sym typeface="Wingdings" panose="05000000000000000000" pitchFamily="2" charset="2"/>
              </a:rPr>
              <a:t> storms</a:t>
            </a:r>
            <a:endParaRPr lang="en-US" sz="1400" dirty="0">
              <a:solidFill>
                <a:srgbClr val="FF0000"/>
              </a:solidFill>
            </a:endParaRPr>
          </a:p>
        </p:txBody>
      </p:sp>
      <p:sp>
        <p:nvSpPr>
          <p:cNvPr id="3" name="Title 2"/>
          <p:cNvSpPr>
            <a:spLocks noGrp="1"/>
          </p:cNvSpPr>
          <p:nvPr>
            <p:ph type="title"/>
          </p:nvPr>
        </p:nvSpPr>
        <p:spPr/>
        <p:txBody>
          <a:bodyPr/>
          <a:lstStyle/>
          <a:p>
            <a:r>
              <a:rPr lang="en-US" smtClean="0"/>
              <a:t>Operational HWRF</a:t>
            </a:r>
            <a:endParaRPr lang="en-US" dirty="0"/>
          </a:p>
        </p:txBody>
      </p:sp>
    </p:spTree>
    <p:extLst>
      <p:ext uri="{BB962C8B-B14F-4D97-AF65-F5344CB8AC3E}">
        <p14:creationId xmlns:p14="http://schemas.microsoft.com/office/powerpoint/2010/main" val="1866704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The Approach</a:t>
            </a:r>
            <a:endParaRPr lang="en-US" dirty="0"/>
          </a:p>
        </p:txBody>
      </p:sp>
    </p:spTree>
    <p:extLst>
      <p:ext uri="{BB962C8B-B14F-4D97-AF65-F5344CB8AC3E}">
        <p14:creationId xmlns:p14="http://schemas.microsoft.com/office/powerpoint/2010/main" val="35977783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Basic approach : coupling</a:t>
            </a:r>
            <a:endParaRPr lang="en-US" dirty="0"/>
          </a:p>
        </p:txBody>
      </p:sp>
      <p:sp>
        <p:nvSpPr>
          <p:cNvPr id="6" name="Content Placeholder 5"/>
          <p:cNvSpPr>
            <a:spLocks noGrp="1"/>
          </p:cNvSpPr>
          <p:nvPr>
            <p:ph idx="1"/>
          </p:nvPr>
        </p:nvSpPr>
        <p:spPr/>
        <p:txBody>
          <a:bodyPr/>
          <a:lstStyle/>
          <a:p>
            <a:r>
              <a:rPr lang="en-US" dirty="0" smtClean="0"/>
              <a:t>This is not just a science problem</a:t>
            </a:r>
          </a:p>
          <a:p>
            <a:pPr lvl="1"/>
            <a:r>
              <a:rPr lang="en-US" dirty="0" smtClean="0"/>
              <a:t>Requirements for additional, traditionally downstream products</a:t>
            </a:r>
          </a:p>
          <a:p>
            <a:pPr lvl="1"/>
            <a:r>
              <a:rPr lang="en-US" dirty="0" smtClean="0"/>
              <a:t>‘”One-way” model coupling versus downstream model:</a:t>
            </a:r>
          </a:p>
          <a:p>
            <a:pPr lvl="2"/>
            <a:r>
              <a:rPr lang="en-US" dirty="0" smtClean="0"/>
              <a:t>Increases forcing resolution of downstream models while reducing I/O needed to force models</a:t>
            </a:r>
          </a:p>
          <a:p>
            <a:pPr lvl="2"/>
            <a:r>
              <a:rPr lang="en-US" dirty="0" smtClean="0"/>
              <a:t>Creates a better integrated test environment for holistic evaluation of model upgrades</a:t>
            </a:r>
          </a:p>
          <a:p>
            <a:pPr lvl="2"/>
            <a:r>
              <a:rPr lang="en-US" dirty="0" smtClean="0"/>
              <a:t>Less implementations</a:t>
            </a:r>
          </a:p>
          <a:p>
            <a:pPr lvl="2"/>
            <a:r>
              <a:rPr lang="en-US" dirty="0" smtClean="0"/>
              <a:t>Creates environment for investigating benefits of two-way coupling. Enables two-way coupling if science proves benefit</a:t>
            </a:r>
          </a:p>
          <a:p>
            <a:r>
              <a:rPr lang="en-US" dirty="0" smtClean="0"/>
              <a:t>Negative aspects of coupling:</a:t>
            </a:r>
          </a:p>
          <a:p>
            <a:pPr lvl="1"/>
            <a:r>
              <a:rPr lang="en-US" dirty="0" smtClean="0"/>
              <a:t>More complex implementations</a:t>
            </a:r>
          </a:p>
          <a:p>
            <a:pPr lvl="1"/>
            <a:r>
              <a:rPr lang="en-US" dirty="0" smtClean="0"/>
              <a:t>Less flexibility to tailor product.</a:t>
            </a:r>
          </a:p>
          <a:p>
            <a:pPr lvl="1"/>
            <a:r>
              <a:rPr lang="en-US" dirty="0" smtClean="0"/>
              <a:t>Produce “too much”</a:t>
            </a:r>
            <a:endParaRPr lang="en-US" dirty="0"/>
          </a:p>
        </p:txBody>
      </p:sp>
    </p:spTree>
    <p:extLst>
      <p:ext uri="{BB962C8B-B14F-4D97-AF65-F5344CB8AC3E}">
        <p14:creationId xmlns:p14="http://schemas.microsoft.com/office/powerpoint/2010/main" val="30741223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smtClean="0"/>
              <a:t>approach : coupling</a:t>
            </a:r>
            <a:endParaRPr lang="en-US" dirty="0"/>
          </a:p>
        </p:txBody>
      </p:sp>
      <p:sp>
        <p:nvSpPr>
          <p:cNvPr id="6" name="Content Placeholder 5"/>
          <p:cNvSpPr>
            <a:spLocks noGrp="1"/>
          </p:cNvSpPr>
          <p:nvPr>
            <p:ph idx="1"/>
          </p:nvPr>
        </p:nvSpPr>
        <p:spPr/>
        <p:txBody>
          <a:bodyPr/>
          <a:lstStyle/>
          <a:p>
            <a:r>
              <a:rPr lang="en-US" dirty="0" smtClean="0"/>
              <a:t>Many potentially </a:t>
            </a:r>
            <a:r>
              <a:rPr lang="en-US" dirty="0"/>
              <a:t>coupled model components already have products </a:t>
            </a:r>
            <a:r>
              <a:rPr lang="en-US" dirty="0" smtClean="0"/>
              <a:t>in </a:t>
            </a:r>
            <a:r>
              <a:rPr lang="en-US" dirty="0"/>
              <a:t>the production suite :</a:t>
            </a:r>
          </a:p>
          <a:p>
            <a:pPr lvl="1"/>
            <a:r>
              <a:rPr lang="en-US" dirty="0"/>
              <a:t>Where no products exists, science </a:t>
            </a:r>
            <a:r>
              <a:rPr lang="en-US" dirty="0" smtClean="0"/>
              <a:t>suggests benefit </a:t>
            </a:r>
            <a:r>
              <a:rPr lang="en-US" dirty="0"/>
              <a:t>of </a:t>
            </a:r>
            <a:r>
              <a:rPr lang="en-US" dirty="0" smtClean="0"/>
              <a:t>coupling</a:t>
            </a:r>
            <a:endParaRPr lang="en-US" dirty="0"/>
          </a:p>
          <a:p>
            <a:pPr lvl="1"/>
            <a:r>
              <a:rPr lang="en-US" dirty="0"/>
              <a:t>For the hourly forecast range, all still </a:t>
            </a:r>
            <a:r>
              <a:rPr lang="en-US" dirty="0" smtClean="0"/>
              <a:t>TBD</a:t>
            </a:r>
          </a:p>
          <a:p>
            <a:pPr lvl="1"/>
            <a:r>
              <a:rPr lang="en-US" dirty="0" smtClean="0"/>
              <a:t>DA is also moving (internationally) to coupling</a:t>
            </a:r>
          </a:p>
          <a:p>
            <a:pPr lvl="1"/>
            <a:r>
              <a:rPr lang="en-US" dirty="0" smtClean="0"/>
              <a:t>Space weather making its way into operations</a:t>
            </a:r>
          </a:p>
          <a:p>
            <a:pPr lvl="1"/>
            <a:r>
              <a:rPr lang="en-US" dirty="0" smtClean="0"/>
              <a:t>Ecosystems (marine) being considered (not in table)</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60306639"/>
              </p:ext>
            </p:extLst>
          </p:nvPr>
        </p:nvGraphicFramePr>
        <p:xfrm>
          <a:off x="502531" y="4050409"/>
          <a:ext cx="5843862" cy="2377440"/>
        </p:xfrm>
        <a:graphic>
          <a:graphicData uri="http://schemas.openxmlformats.org/drawingml/2006/table">
            <a:tbl>
              <a:tblPr firstRow="1" bandRow="1">
                <a:tableStyleId>{5C22544A-7EE6-4342-B048-85BDC9FD1C3A}</a:tableStyleId>
              </a:tblPr>
              <a:tblGrid>
                <a:gridCol w="1618576"/>
                <a:gridCol w="730265"/>
                <a:gridCol w="884049"/>
                <a:gridCol w="958758"/>
                <a:gridCol w="759536"/>
                <a:gridCol w="892678"/>
              </a:tblGrid>
              <a:tr h="248067">
                <a:tc>
                  <a:txBody>
                    <a:bodyPr/>
                    <a:lstStyle/>
                    <a:p>
                      <a:r>
                        <a:rPr lang="en-US" dirty="0" smtClean="0">
                          <a:solidFill>
                            <a:schemeClr val="tx1"/>
                          </a:solidFill>
                        </a:rPr>
                        <a:t>Subsystem</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a:txBody>
                    <a:bodyPr/>
                    <a:lstStyle/>
                    <a:p>
                      <a:pPr algn="ctr"/>
                      <a:r>
                        <a:rPr lang="en-US" dirty="0" smtClean="0">
                          <a:solidFill>
                            <a:schemeClr val="tx1"/>
                          </a:solidFill>
                        </a:rPr>
                        <a:t>Year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chemeClr val="tx1"/>
                          </a:solidFill>
                        </a:rPr>
                        <a:t>Month</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chemeClr val="tx1"/>
                          </a:solidFill>
                        </a:rPr>
                        <a:t>Week</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chemeClr val="tx1"/>
                          </a:solidFill>
                        </a:rPr>
                        <a:t>Day</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olidFill>
                            <a:schemeClr val="tx1"/>
                          </a:solidFill>
                        </a:rPr>
                        <a:t>Hour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2636">
                <a:tc>
                  <a:txBody>
                    <a:bodyPr/>
                    <a:lstStyle/>
                    <a:p>
                      <a:r>
                        <a:rPr lang="en-US" sz="1600" dirty="0" smtClean="0"/>
                        <a:t>Land / hydro</a:t>
                      </a:r>
                      <a:endParaRPr lang="en-US" sz="16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00FF"/>
                          </a:solidFill>
                        </a:rPr>
                        <a:t>?</a:t>
                      </a:r>
                      <a:endParaRPr lang="en-US" sz="16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5586">
                <a:tc>
                  <a:txBody>
                    <a:bodyPr/>
                    <a:lstStyle/>
                    <a:p>
                      <a:r>
                        <a:rPr lang="en-US" sz="1600" dirty="0" smtClean="0"/>
                        <a:t>Ocean / coast</a:t>
                      </a:r>
                      <a:endParaRPr lang="en-US" sz="16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S</a:t>
                      </a:r>
                      <a:r>
                        <a:rPr lang="en-US" sz="1600" baseline="0" dirty="0" smtClean="0">
                          <a:solidFill>
                            <a:srgbClr val="FF0000"/>
                          </a:solidFill>
                        </a:rPr>
                        <a:t>/R</a:t>
                      </a:r>
                      <a:endParaRPr lang="en-US" sz="1600" dirty="0" smtClean="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00FF"/>
                          </a:solidFill>
                        </a:rPr>
                        <a:t>?</a:t>
                      </a:r>
                      <a:endParaRPr lang="en-US" sz="16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5299">
                <a:tc>
                  <a:txBody>
                    <a:bodyPr/>
                    <a:lstStyle/>
                    <a:p>
                      <a:r>
                        <a:rPr lang="en-US" sz="1600" dirty="0" smtClean="0"/>
                        <a:t>Ice</a:t>
                      </a:r>
                      <a:endParaRPr lang="en-US" sz="16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00FF"/>
                          </a:solidFill>
                        </a:rPr>
                        <a:t>?</a:t>
                      </a:r>
                      <a:endParaRPr lang="en-US" sz="16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00FF"/>
                          </a:solidFill>
                        </a:rPr>
                        <a:t>?</a:t>
                      </a:r>
                      <a:endParaRPr lang="en-US" sz="16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5299">
                <a:tc>
                  <a:txBody>
                    <a:bodyPr/>
                    <a:lstStyle/>
                    <a:p>
                      <a:r>
                        <a:rPr lang="en-US" sz="1600" dirty="0" smtClean="0"/>
                        <a:t>Waves</a:t>
                      </a:r>
                      <a:endParaRPr lang="en-US" sz="16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dirty="0" smtClean="0">
                          <a:solidFill>
                            <a:srgbClr val="FF0000"/>
                          </a:solidFill>
                        </a:rPr>
                        <a:t>S</a:t>
                      </a:r>
                      <a:endParaRPr lang="en-US" sz="16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00FF"/>
                          </a:solidFill>
                        </a:rPr>
                        <a:t>?</a:t>
                      </a:r>
                      <a:endParaRPr lang="en-US" sz="16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37633">
                <a:tc>
                  <a:txBody>
                    <a:bodyPr/>
                    <a:lstStyle/>
                    <a:p>
                      <a:r>
                        <a:rPr lang="en-US" sz="1600" dirty="0" smtClean="0"/>
                        <a:t>Aerosols</a:t>
                      </a:r>
                      <a:endParaRPr lang="en-US" sz="16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dirty="0" smtClean="0">
                          <a:solidFill>
                            <a:srgbClr val="FF0000"/>
                          </a:solidFill>
                        </a:rPr>
                        <a:t>S</a:t>
                      </a:r>
                      <a:endParaRPr lang="en-US" sz="16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FF0000"/>
                          </a:solidFill>
                        </a:rPr>
                        <a:t>S</a:t>
                      </a:r>
                      <a:endParaRPr lang="en-US" sz="16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8000"/>
                          </a:solidFill>
                        </a:rPr>
                        <a:t>Y</a:t>
                      </a:r>
                      <a:endParaRPr lang="en-US" sz="1600" dirty="0">
                        <a:solidFill>
                          <a:srgbClr val="008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smtClean="0">
                          <a:solidFill>
                            <a:srgbClr val="0000FF"/>
                          </a:solidFill>
                        </a:rPr>
                        <a:t>?</a:t>
                      </a:r>
                      <a:endParaRPr lang="en-US" sz="16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37633">
                <a:tc>
                  <a:txBody>
                    <a:bodyPr/>
                    <a:lstStyle/>
                    <a:p>
                      <a:r>
                        <a:rPr lang="en-US" sz="1600" dirty="0" smtClean="0">
                          <a:solidFill>
                            <a:srgbClr val="000000"/>
                          </a:solidFill>
                        </a:rPr>
                        <a:t>Space weather</a:t>
                      </a:r>
                      <a:endParaRPr lang="en-US" sz="16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5" name="TextBox 4"/>
          <p:cNvSpPr txBox="1"/>
          <p:nvPr/>
        </p:nvSpPr>
        <p:spPr>
          <a:xfrm>
            <a:off x="6636606" y="4815722"/>
            <a:ext cx="2270825" cy="1077218"/>
          </a:xfrm>
          <a:prstGeom prst="rect">
            <a:avLst/>
          </a:prstGeom>
          <a:noFill/>
          <a:ln>
            <a:solidFill>
              <a:srgbClr val="008000"/>
            </a:solidFill>
          </a:ln>
        </p:spPr>
        <p:txBody>
          <a:bodyPr wrap="square" rtlCol="0">
            <a:spAutoFit/>
          </a:bodyPr>
          <a:lstStyle/>
          <a:p>
            <a:r>
              <a:rPr lang="en-US" sz="1600" dirty="0" smtClean="0">
                <a:solidFill>
                  <a:srgbClr val="008000"/>
                </a:solidFill>
              </a:rPr>
              <a:t>Y</a:t>
            </a:r>
            <a:r>
              <a:rPr lang="en-US" sz="1600" dirty="0" smtClean="0"/>
              <a:t>: present product</a:t>
            </a:r>
          </a:p>
          <a:p>
            <a:r>
              <a:rPr lang="en-US" sz="1600" dirty="0" smtClean="0">
                <a:solidFill>
                  <a:srgbClr val="FF0000"/>
                </a:solidFill>
              </a:rPr>
              <a:t>S</a:t>
            </a:r>
            <a:r>
              <a:rPr lang="en-US" sz="1600" dirty="0" smtClean="0"/>
              <a:t>: science benefit</a:t>
            </a:r>
          </a:p>
          <a:p>
            <a:r>
              <a:rPr lang="en-US" sz="1600" dirty="0" smtClean="0">
                <a:solidFill>
                  <a:srgbClr val="FF0000"/>
                </a:solidFill>
              </a:rPr>
              <a:t>R</a:t>
            </a:r>
            <a:r>
              <a:rPr lang="en-US" sz="1600" dirty="0" smtClean="0"/>
              <a:t>: unmet requirement</a:t>
            </a:r>
          </a:p>
          <a:p>
            <a:r>
              <a:rPr lang="en-US" sz="1600" dirty="0" smtClean="0">
                <a:solidFill>
                  <a:srgbClr val="0000FF"/>
                </a:solidFill>
              </a:rPr>
              <a:t>?</a:t>
            </a:r>
            <a:r>
              <a:rPr lang="en-US" sz="1600" dirty="0" smtClean="0"/>
              <a:t>: TBD</a:t>
            </a:r>
            <a:endParaRPr lang="en-US" sz="1600" dirty="0"/>
          </a:p>
        </p:txBody>
      </p:sp>
    </p:spTree>
    <p:extLst>
      <p:ext uri="{BB962C8B-B14F-4D97-AF65-F5344CB8AC3E}">
        <p14:creationId xmlns:p14="http://schemas.microsoft.com/office/powerpoint/2010/main" val="8420905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smtClean="0"/>
              <a:t>approach : coupling “now”</a:t>
            </a:r>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656896025"/>
              </p:ext>
            </p:extLst>
          </p:nvPr>
        </p:nvGraphicFramePr>
        <p:xfrm>
          <a:off x="327334" y="1219476"/>
          <a:ext cx="8509509" cy="3545840"/>
        </p:xfrm>
        <a:graphic>
          <a:graphicData uri="http://schemas.openxmlformats.org/drawingml/2006/table">
            <a:tbl>
              <a:tblPr firstRow="1" bandRow="1">
                <a:tableStyleId>{1FECB4D8-DB02-4DC6-A0A2-4F2EBAE1DC90}</a:tableStyleId>
              </a:tblPr>
              <a:tblGrid>
                <a:gridCol w="1400975"/>
                <a:gridCol w="836399"/>
                <a:gridCol w="1201621"/>
                <a:gridCol w="1045554"/>
                <a:gridCol w="812459"/>
                <a:gridCol w="1223421"/>
                <a:gridCol w="1011032"/>
                <a:gridCol w="978048"/>
              </a:tblGrid>
              <a:tr h="370840">
                <a:tc rowSpan="2">
                  <a:txBody>
                    <a:bodyPr/>
                    <a:lstStyle/>
                    <a:p>
                      <a:endParaRPr lang="en-US" sz="1600" b="0" dirty="0">
                        <a:solidFill>
                          <a:schemeClr val="tx1"/>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Influencing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hMerge="1">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hMerge="1">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hMerge="1">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hMerge="1">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hMerge="1">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dirty="0" smtClean="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r>
              <a:tr h="370840">
                <a:tc vMerge="1">
                  <a:txBody>
                    <a:bodyPr/>
                    <a:lstStyle/>
                    <a:p>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Atmos.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a:txBody>
                    <a:bodyPr/>
                    <a:lstStyle/>
                    <a:p>
                      <a:pPr algn="ctr"/>
                      <a:r>
                        <a:rPr lang="en-US" sz="1600" b="0" dirty="0" smtClean="0">
                          <a:solidFill>
                            <a:schemeClr val="tx1"/>
                          </a:solidFill>
                        </a:rPr>
                        <a:t>Land / hydro</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a:txBody>
                    <a:bodyPr/>
                    <a:lstStyle/>
                    <a:p>
                      <a:pPr algn="ctr"/>
                      <a:r>
                        <a:rPr lang="en-US" sz="1600" b="0" dirty="0" smtClean="0">
                          <a:solidFill>
                            <a:schemeClr val="tx1"/>
                          </a:solidFill>
                        </a:rPr>
                        <a:t>Ocean / coast</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a:txBody>
                    <a:bodyPr/>
                    <a:lstStyle/>
                    <a:p>
                      <a:pPr algn="ctr"/>
                      <a:r>
                        <a:rPr lang="en-US" sz="1600" b="0" dirty="0" smtClean="0">
                          <a:solidFill>
                            <a:schemeClr val="tx1"/>
                          </a:solidFill>
                        </a:rPr>
                        <a:t>ice</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a:txBody>
                    <a:bodyPr/>
                    <a:lstStyle/>
                    <a:p>
                      <a:pPr algn="ctr"/>
                      <a:r>
                        <a:rPr lang="en-US" sz="1600" b="0" dirty="0" smtClean="0">
                          <a:solidFill>
                            <a:schemeClr val="tx1"/>
                          </a:solidFill>
                        </a:rPr>
                        <a:t>waves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a:txBody>
                    <a:bodyPr/>
                    <a:lstStyle/>
                    <a:p>
                      <a:pPr algn="ctr"/>
                      <a:r>
                        <a:rPr lang="en-US" sz="1600" b="0" dirty="0" smtClean="0">
                          <a:solidFill>
                            <a:schemeClr val="tx1"/>
                          </a:solidFill>
                        </a:rPr>
                        <a:t>Aerosols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c>
                  <a:txBody>
                    <a:bodyPr/>
                    <a:lstStyle/>
                    <a:p>
                      <a:pPr algn="ctr"/>
                      <a:r>
                        <a:rPr lang="en-US" sz="1600" b="0" dirty="0" smtClean="0">
                          <a:solidFill>
                            <a:schemeClr val="tx1"/>
                          </a:solidFill>
                        </a:rPr>
                        <a:t>Space W.</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99FF"/>
                    </a:solidFill>
                  </a:tcPr>
                </a:tc>
              </a:tr>
              <a:tr h="370840">
                <a:tc>
                  <a:txBody>
                    <a:bodyPr/>
                    <a:lstStyle/>
                    <a:p>
                      <a:r>
                        <a:rPr lang="en-US" sz="1600" b="0" dirty="0" smtClean="0">
                          <a:solidFill>
                            <a:schemeClr val="tx1"/>
                          </a:solidFill>
                        </a:rPr>
                        <a:t>Atmos.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600" b="0" dirty="0" smtClean="0">
                          <a:solidFill>
                            <a:schemeClr val="tx1"/>
                          </a:solidFill>
                        </a:rPr>
                        <a:t>yes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1600" b="0" dirty="0" smtClean="0">
                          <a:solidFill>
                            <a:schemeClr val="tx1"/>
                          </a:solidFill>
                        </a:rPr>
                        <a:t>yes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1600" b="0" dirty="0" smtClean="0">
                          <a:solidFill>
                            <a:schemeClr val="tx1"/>
                          </a:solidFill>
                        </a:rPr>
                        <a:t>yes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1600" b="0" dirty="0" smtClean="0">
                          <a:solidFill>
                            <a:schemeClr val="tx1"/>
                          </a:solidFill>
                        </a:rPr>
                        <a:t>yes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1600" b="0" dirty="0" smtClean="0">
                          <a:solidFill>
                            <a:schemeClr val="tx1"/>
                          </a:solidFill>
                        </a:rPr>
                        <a:t>yes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1600" b="0" dirty="0" smtClean="0">
                          <a:solidFill>
                            <a:srgbClr val="FF0000"/>
                          </a:solidFill>
                        </a:rPr>
                        <a:t>yes</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r>
                        <a:rPr lang="en-US" sz="1600" b="0" dirty="0" smtClean="0">
                          <a:solidFill>
                            <a:schemeClr val="tx1"/>
                          </a:solidFill>
                        </a:rPr>
                        <a:t>Land/hydro</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yes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600" b="0" dirty="0" smtClean="0">
                          <a:solidFill>
                            <a:srgbClr val="FF0000"/>
                          </a:solidFill>
                        </a:rPr>
                        <a:t>inflow</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0" dirty="0" smtClean="0">
                          <a:solidFill>
                            <a:srgbClr val="FF0000"/>
                          </a:solidFill>
                        </a:rPr>
                        <a:t>yes</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0" dirty="0" smtClean="0">
                          <a:solidFill>
                            <a:srgbClr val="FF0000"/>
                          </a:solidFill>
                        </a:rPr>
                        <a:t>inundation</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600" b="0" dirty="0" smtClean="0">
                          <a:solidFill>
                            <a:schemeClr val="tx1"/>
                          </a:solidFill>
                        </a:rPr>
                        <a:t>Ocean/coast</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yes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a:txBody>
                    <a:bodyPr/>
                    <a:lstStyle/>
                    <a:p>
                      <a:pPr algn="ctr"/>
                      <a:r>
                        <a:rPr lang="en-US" sz="1600" b="0" dirty="0" smtClean="0">
                          <a:solidFill>
                            <a:srgbClr val="FF0000"/>
                          </a:solidFill>
                        </a:rPr>
                        <a:t>inundation</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yes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a:txBody>
                    <a:bodyPr/>
                    <a:lstStyle/>
                    <a:p>
                      <a:pPr algn="ctr"/>
                      <a:r>
                        <a:rPr lang="en-US" sz="1600" b="0" dirty="0" smtClean="0">
                          <a:solidFill>
                            <a:srgbClr val="FF0000"/>
                          </a:solidFill>
                        </a:rPr>
                        <a:t>WCI</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0" dirty="0" smtClean="0">
                          <a:solidFill>
                            <a:srgbClr val="FF0000"/>
                          </a:solidFill>
                        </a:rPr>
                        <a:t>climate</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600" b="0" dirty="0" smtClean="0">
                          <a:solidFill>
                            <a:schemeClr val="tx1"/>
                          </a:solidFill>
                        </a:rPr>
                        <a:t>Ice</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b="0" dirty="0" smtClean="0">
                          <a:solidFill>
                            <a:schemeClr val="tx1"/>
                          </a:solidFill>
                        </a:rPr>
                        <a:t>yes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yes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600" b="0" dirty="0" smtClean="0">
                          <a:solidFill>
                            <a:schemeClr val="tx1"/>
                          </a:solidFill>
                        </a:rPr>
                        <a:t>yes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600" b="0" dirty="0" smtClean="0">
                          <a:solidFill>
                            <a:schemeClr val="tx1"/>
                          </a:solidFill>
                        </a:rPr>
                        <a:t>Waves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b="0" dirty="0" smtClean="0">
                          <a:solidFill>
                            <a:srgbClr val="FF0000"/>
                          </a:solidFill>
                        </a:rPr>
                        <a:t>fluxes</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0" dirty="0" smtClean="0">
                          <a:solidFill>
                            <a:srgbClr val="FF0000"/>
                          </a:solidFill>
                        </a:rPr>
                        <a:t>WCI</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0" dirty="0" smtClean="0">
                          <a:solidFill>
                            <a:srgbClr val="FF0000"/>
                          </a:solidFill>
                        </a:rPr>
                        <a:t>yes</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600" b="0" dirty="0" smtClean="0">
                          <a:solidFill>
                            <a:schemeClr val="tx1"/>
                          </a:solidFill>
                        </a:rPr>
                        <a:t>Aerosols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b="0" dirty="0" smtClean="0">
                          <a:solidFill>
                            <a:srgbClr val="FF0000"/>
                          </a:solidFill>
                        </a:rPr>
                        <a:t>climate</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600" b="0" dirty="0" smtClean="0">
                          <a:solidFill>
                            <a:srgbClr val="FF0000"/>
                          </a:solidFill>
                        </a:rPr>
                        <a:t>yes</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r>
                        <a:rPr lang="en-US" sz="1600" b="0" dirty="0" smtClean="0">
                          <a:solidFill>
                            <a:schemeClr val="tx1"/>
                          </a:solidFill>
                        </a:rPr>
                        <a:t>Space</a:t>
                      </a:r>
                      <a:r>
                        <a:rPr lang="en-US" sz="1600" b="0" baseline="0" dirty="0" smtClean="0">
                          <a:solidFill>
                            <a:schemeClr val="tx1"/>
                          </a:solidFill>
                        </a:rPr>
                        <a:t> W.</a:t>
                      </a: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EEAFF"/>
                    </a:solidFill>
                  </a:tcPr>
                </a:tc>
                <a:tc>
                  <a:txBody>
                    <a:bodyPr/>
                    <a:lstStyle/>
                    <a:p>
                      <a:pPr algn="ctr"/>
                      <a:r>
                        <a:rPr lang="en-US" sz="1600" b="0" dirty="0" smtClean="0">
                          <a:solidFill>
                            <a:srgbClr val="FF0000"/>
                          </a:solidFill>
                        </a:rPr>
                        <a:t>yes</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0" dirty="0" smtClean="0">
                          <a:solidFill>
                            <a:srgbClr val="FF0000"/>
                          </a:solidFill>
                        </a:rPr>
                        <a:t>yes</a:t>
                      </a:r>
                      <a:endParaRPr lang="en-US" sz="16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600"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r>
            </a:tbl>
          </a:graphicData>
        </a:graphic>
      </p:graphicFrame>
      <p:sp>
        <p:nvSpPr>
          <p:cNvPr id="4" name="TextBox 3"/>
          <p:cNvSpPr txBox="1"/>
          <p:nvPr/>
        </p:nvSpPr>
        <p:spPr>
          <a:xfrm>
            <a:off x="2778286" y="5063578"/>
            <a:ext cx="6186726" cy="1323439"/>
          </a:xfrm>
          <a:prstGeom prst="rect">
            <a:avLst/>
          </a:prstGeom>
          <a:noFill/>
          <a:ln>
            <a:solidFill>
              <a:schemeClr val="tx1">
                <a:alpha val="92000"/>
              </a:schemeClr>
            </a:solidFill>
          </a:ln>
        </p:spPr>
        <p:txBody>
          <a:bodyPr wrap="square" rtlCol="0">
            <a:spAutoFit/>
          </a:bodyPr>
          <a:lstStyle/>
          <a:p>
            <a:r>
              <a:rPr lang="en-US" sz="1600" dirty="0" smtClean="0"/>
              <a:t>Green boxes: 	light: 	tradition 1-wy downstream coupling</a:t>
            </a:r>
          </a:p>
          <a:p>
            <a:r>
              <a:rPr lang="en-US" sz="1600" dirty="0"/>
              <a:t>	</a:t>
            </a:r>
            <a:r>
              <a:rPr lang="en-US" sz="1600" dirty="0" smtClean="0"/>
              <a:t>		dark:		two-way coupling in selected operations.</a:t>
            </a:r>
          </a:p>
          <a:p>
            <a:r>
              <a:rPr lang="en-US" sz="1600" dirty="0" smtClean="0"/>
              <a:t>Grey boxes:	fixed data, not dynamic coupling</a:t>
            </a:r>
          </a:p>
          <a:p>
            <a:r>
              <a:rPr lang="en-US" sz="1600" dirty="0" smtClean="0"/>
              <a:t>Black text:	presently in  place.</a:t>
            </a:r>
          </a:p>
          <a:p>
            <a:r>
              <a:rPr lang="en-US" sz="1600" dirty="0" smtClean="0"/>
              <a:t>Red text:		science has shown impact</a:t>
            </a:r>
            <a:endParaRPr lang="en-US" sz="1600" dirty="0"/>
          </a:p>
        </p:txBody>
      </p:sp>
    </p:spTree>
    <p:extLst>
      <p:ext uri="{BB962C8B-B14F-4D97-AF65-F5344CB8AC3E}">
        <p14:creationId xmlns:p14="http://schemas.microsoft.com/office/powerpoint/2010/main" val="28943564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 Architecture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371" y="1212748"/>
            <a:ext cx="6458004" cy="4843503"/>
          </a:xfrm>
          <a:prstGeom prst="rect">
            <a:avLst/>
          </a:prstGeom>
        </p:spPr>
      </p:pic>
      <p:sp>
        <p:nvSpPr>
          <p:cNvPr id="5" name="TextBox 4"/>
          <p:cNvSpPr txBox="1"/>
          <p:nvPr/>
        </p:nvSpPr>
        <p:spPr>
          <a:xfrm>
            <a:off x="150960" y="1104819"/>
            <a:ext cx="2492411" cy="5324535"/>
          </a:xfrm>
          <a:prstGeom prst="rect">
            <a:avLst/>
          </a:prstGeom>
          <a:noFill/>
        </p:spPr>
        <p:txBody>
          <a:bodyPr wrap="square" rtlCol="0">
            <a:spAutoFit/>
          </a:bodyPr>
          <a:lstStyle/>
          <a:p>
            <a:r>
              <a:rPr lang="en-US" sz="2000" dirty="0" smtClean="0"/>
              <a:t>ESMF/NUOPC/NEMS architecture enables unified coupled modeling and DA</a:t>
            </a:r>
          </a:p>
          <a:p>
            <a:endParaRPr lang="en-US" sz="2000" dirty="0" smtClean="0"/>
          </a:p>
          <a:p>
            <a:r>
              <a:rPr lang="en-US" sz="2000" dirty="0" smtClean="0"/>
              <a:t>Consistent with broader NOAA (UMC) and US vision (National ESPC)</a:t>
            </a:r>
          </a:p>
          <a:p>
            <a:endParaRPr lang="en-US" sz="2000" dirty="0"/>
          </a:p>
          <a:p>
            <a:pPr>
              <a:tabLst>
                <a:tab pos="1141413" algn="l"/>
              </a:tabLst>
            </a:pPr>
            <a:r>
              <a:rPr lang="en-US" sz="2000" dirty="0" smtClean="0"/>
              <a:t>FV3, CCPP, CICE, MOM6 (HYCOM), WW3, GOCART, WRF-Hydro, JEDI, </a:t>
            </a:r>
            <a:r>
              <a:rPr lang="is-IS" sz="2000" dirty="0" smtClean="0"/>
              <a:t>…...</a:t>
            </a:r>
            <a:endParaRPr lang="en-US" sz="2000" dirty="0"/>
          </a:p>
        </p:txBody>
      </p:sp>
      <p:sp>
        <p:nvSpPr>
          <p:cNvPr id="7" name="TextBox 6"/>
          <p:cNvSpPr txBox="1"/>
          <p:nvPr/>
        </p:nvSpPr>
        <p:spPr>
          <a:xfrm>
            <a:off x="7836127" y="5797575"/>
            <a:ext cx="1276539" cy="276999"/>
          </a:xfrm>
          <a:prstGeom prst="rect">
            <a:avLst/>
          </a:prstGeom>
          <a:solidFill>
            <a:schemeClr val="bg1"/>
          </a:solidFill>
        </p:spPr>
        <p:txBody>
          <a:bodyPr wrap="square" rtlCol="0">
            <a:spAutoFit/>
          </a:bodyPr>
          <a:lstStyle/>
          <a:p>
            <a:pPr algn="ctr"/>
            <a:r>
              <a:rPr lang="en-US" sz="1200" dirty="0" smtClean="0"/>
              <a:t>Roadmap Fig. 3</a:t>
            </a:r>
            <a:endParaRPr lang="en-US" sz="1200" dirty="0"/>
          </a:p>
        </p:txBody>
      </p:sp>
      <p:sp>
        <p:nvSpPr>
          <p:cNvPr id="3" name="TextBox 2"/>
          <p:cNvSpPr txBox="1"/>
          <p:nvPr/>
        </p:nvSpPr>
        <p:spPr>
          <a:xfrm>
            <a:off x="6737842" y="47032"/>
            <a:ext cx="2539918" cy="923330"/>
          </a:xfrm>
          <a:prstGeom prst="rect">
            <a:avLst/>
          </a:prstGeom>
          <a:noFill/>
        </p:spPr>
        <p:txBody>
          <a:bodyPr wrap="square" rtlCol="0">
            <a:spAutoFit/>
          </a:bodyPr>
          <a:lstStyle/>
          <a:p>
            <a:r>
              <a:rPr lang="en-US" dirty="0" smtClean="0">
                <a:solidFill>
                  <a:srgbClr val="FF0000"/>
                </a:solidFill>
              </a:rPr>
              <a:t>ESMF: 	“Language”</a:t>
            </a:r>
          </a:p>
          <a:p>
            <a:r>
              <a:rPr lang="en-US" dirty="0" smtClean="0">
                <a:solidFill>
                  <a:srgbClr val="FF0000"/>
                </a:solidFill>
              </a:rPr>
              <a:t>NUOPC:	“Dictionary”</a:t>
            </a:r>
          </a:p>
          <a:p>
            <a:r>
              <a:rPr lang="en-US" dirty="0" smtClean="0">
                <a:solidFill>
                  <a:srgbClr val="FF0000"/>
                </a:solidFill>
              </a:rPr>
              <a:t>NEMS:	“Book”</a:t>
            </a:r>
            <a:endParaRPr lang="en-US" dirty="0">
              <a:solidFill>
                <a:srgbClr val="FF0000"/>
              </a:solidFill>
            </a:endParaRPr>
          </a:p>
        </p:txBody>
      </p:sp>
    </p:spTree>
    <p:extLst>
      <p:ext uri="{BB962C8B-B14F-4D97-AF65-F5344CB8AC3E}">
        <p14:creationId xmlns:p14="http://schemas.microsoft.com/office/powerpoint/2010/main" val="9318955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 Fully Coupled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371" y="1212748"/>
            <a:ext cx="6458004" cy="4843503"/>
          </a:xfrm>
          <a:prstGeom prst="rect">
            <a:avLst/>
          </a:prstGeom>
        </p:spPr>
      </p:pic>
      <p:sp>
        <p:nvSpPr>
          <p:cNvPr id="5" name="TextBox 4"/>
          <p:cNvSpPr txBox="1"/>
          <p:nvPr/>
        </p:nvSpPr>
        <p:spPr>
          <a:xfrm>
            <a:off x="150960" y="1720563"/>
            <a:ext cx="2492411" cy="4708981"/>
          </a:xfrm>
          <a:prstGeom prst="rect">
            <a:avLst/>
          </a:prstGeom>
          <a:noFill/>
        </p:spPr>
        <p:txBody>
          <a:bodyPr wrap="square" rtlCol="0">
            <a:spAutoFit/>
          </a:bodyPr>
          <a:lstStyle/>
          <a:p>
            <a:r>
              <a:rPr lang="en-US" sz="2000" dirty="0" smtClean="0"/>
              <a:t>Moving to coupled Data Assimilation</a:t>
            </a:r>
          </a:p>
          <a:p>
            <a:endParaRPr lang="en-US" sz="2000" dirty="0" smtClean="0"/>
          </a:p>
          <a:p>
            <a:r>
              <a:rPr lang="en-US" sz="2000" dirty="0" smtClean="0"/>
              <a:t>Range of work going from weakly to strongly coupled Data </a:t>
            </a:r>
            <a:r>
              <a:rPr lang="en-US" sz="2000" dirty="0" err="1" smtClean="0"/>
              <a:t>Assimiliation</a:t>
            </a:r>
            <a:endParaRPr lang="en-US" sz="2000" dirty="0" smtClean="0"/>
          </a:p>
          <a:p>
            <a:endParaRPr lang="en-US" sz="2000" dirty="0"/>
          </a:p>
          <a:p>
            <a:r>
              <a:rPr lang="en-US" sz="2000" dirty="0" smtClean="0"/>
              <a:t>Commitment to go there, not mature enough for hard commitment</a:t>
            </a:r>
          </a:p>
          <a:p>
            <a:endParaRPr lang="en-US" sz="2000" dirty="0"/>
          </a:p>
          <a:p>
            <a:r>
              <a:rPr lang="en-US" sz="2000" dirty="0" smtClean="0"/>
              <a:t>Joint Effort of DA Integration (JEDI)</a:t>
            </a:r>
          </a:p>
        </p:txBody>
      </p:sp>
      <p:sp>
        <p:nvSpPr>
          <p:cNvPr id="7" name="TextBox 6"/>
          <p:cNvSpPr txBox="1"/>
          <p:nvPr/>
        </p:nvSpPr>
        <p:spPr>
          <a:xfrm>
            <a:off x="7836127" y="5797575"/>
            <a:ext cx="1276539" cy="276999"/>
          </a:xfrm>
          <a:prstGeom prst="rect">
            <a:avLst/>
          </a:prstGeom>
          <a:solidFill>
            <a:schemeClr val="bg1"/>
          </a:solidFill>
        </p:spPr>
        <p:txBody>
          <a:bodyPr wrap="square" rtlCol="0">
            <a:spAutoFit/>
          </a:bodyPr>
          <a:lstStyle/>
          <a:p>
            <a:pPr algn="ctr"/>
            <a:r>
              <a:rPr lang="en-US" sz="1200" dirty="0" smtClean="0"/>
              <a:t>Roadmap Fig. 4</a:t>
            </a:r>
            <a:endParaRPr lang="en-US" sz="1200" dirty="0"/>
          </a:p>
        </p:txBody>
      </p:sp>
    </p:spTree>
    <p:extLst>
      <p:ext uri="{BB962C8B-B14F-4D97-AF65-F5344CB8AC3E}">
        <p14:creationId xmlns:p14="http://schemas.microsoft.com/office/powerpoint/2010/main" val="28440081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The Progress</a:t>
            </a:r>
            <a:endParaRPr lang="en-US" dirty="0"/>
          </a:p>
        </p:txBody>
      </p:sp>
    </p:spTree>
    <p:extLst>
      <p:ext uri="{BB962C8B-B14F-4D97-AF65-F5344CB8AC3E}">
        <p14:creationId xmlns:p14="http://schemas.microsoft.com/office/powerpoint/2010/main" val="3937848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Planning Overview</a:t>
            </a:r>
            <a:endParaRPr lang="en-US" dirty="0"/>
          </a:p>
        </p:txBody>
      </p:sp>
      <p:sp>
        <p:nvSpPr>
          <p:cNvPr id="5" name="Text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359695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Team Efforts (I): Ice, Ocean, DA</a:t>
            </a:r>
            <a:endParaRPr lang="en-US" dirty="0"/>
          </a:p>
        </p:txBody>
      </p:sp>
      <p:sp>
        <p:nvSpPr>
          <p:cNvPr id="2" name="Content Placeholder 1"/>
          <p:cNvSpPr>
            <a:spLocks noGrp="1"/>
          </p:cNvSpPr>
          <p:nvPr>
            <p:ph idx="1"/>
          </p:nvPr>
        </p:nvSpPr>
        <p:spPr/>
        <p:txBody>
          <a:bodyPr/>
          <a:lstStyle/>
          <a:p>
            <a:r>
              <a:rPr lang="en-US" dirty="0" smtClean="0"/>
              <a:t>The CICE consortium</a:t>
            </a:r>
          </a:p>
          <a:p>
            <a:pPr lvl="1"/>
            <a:r>
              <a:rPr lang="en-US" dirty="0" smtClean="0"/>
              <a:t>Started in October 2016</a:t>
            </a:r>
          </a:p>
          <a:p>
            <a:pPr lvl="1"/>
            <a:r>
              <a:rPr lang="en-US" dirty="0" smtClean="0"/>
              <a:t>Moving toward community modeling framework</a:t>
            </a:r>
          </a:p>
          <a:p>
            <a:pPr lvl="1"/>
            <a:r>
              <a:rPr lang="en-US" dirty="0" smtClean="0"/>
              <a:t>Icepack release this week!</a:t>
            </a:r>
            <a:endParaRPr lang="en-US" dirty="0"/>
          </a:p>
          <a:p>
            <a:r>
              <a:rPr lang="en-US" dirty="0" smtClean="0"/>
              <a:t>Ocean modeling with ALE models</a:t>
            </a:r>
          </a:p>
          <a:p>
            <a:pPr lvl="1"/>
            <a:r>
              <a:rPr lang="en-US" dirty="0" smtClean="0"/>
              <a:t>MOM6 can be seen as a first attempt to merge existing models</a:t>
            </a:r>
          </a:p>
          <a:p>
            <a:pPr lvl="1"/>
            <a:r>
              <a:rPr lang="en-US" dirty="0" smtClean="0"/>
              <a:t>NOAA / NWS moving to MOM6 to merge MOM4 and HYCOM applications</a:t>
            </a:r>
          </a:p>
          <a:p>
            <a:pPr lvl="1"/>
            <a:r>
              <a:rPr lang="en-US" dirty="0" smtClean="0"/>
              <a:t>Can we go to a single community framework (ESPC discussions)?</a:t>
            </a:r>
            <a:endParaRPr lang="en-US" dirty="0"/>
          </a:p>
          <a:p>
            <a:r>
              <a:rPr lang="en-US" dirty="0" smtClean="0"/>
              <a:t>Moving toward coupled Data Assimilation</a:t>
            </a:r>
          </a:p>
          <a:p>
            <a:pPr lvl="1"/>
            <a:r>
              <a:rPr lang="en-US" dirty="0" smtClean="0"/>
              <a:t>JCSDA Joint Effort for Data Assimilation Integration (JEDI), modular framework to streamline DA</a:t>
            </a:r>
          </a:p>
          <a:p>
            <a:pPr lvl="1"/>
            <a:r>
              <a:rPr lang="en-US" dirty="0" smtClean="0"/>
              <a:t>Agile code development techniques</a:t>
            </a:r>
          </a:p>
          <a:p>
            <a:pPr lvl="1"/>
            <a:r>
              <a:rPr lang="en-US" dirty="0" smtClean="0"/>
              <a:t>Marine-JEDI investments at NOAA</a:t>
            </a:r>
          </a:p>
          <a:p>
            <a:endParaRPr lang="en-US" dirty="0"/>
          </a:p>
        </p:txBody>
      </p:sp>
      <p:sp>
        <p:nvSpPr>
          <p:cNvPr id="8" name="Rectangle 2"/>
          <p:cNvSpPr>
            <a:spLocks noChangeArrowheads="1"/>
          </p:cNvSpPr>
          <p:nvPr/>
        </p:nvSpPr>
        <p:spPr bwMode="auto">
          <a:xfrm>
            <a:off x="2441575" y="35702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54063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Team Efforts (II) : Total Water</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894503969"/>
              </p:ext>
            </p:extLst>
          </p:nvPr>
        </p:nvGraphicFramePr>
        <p:xfrm>
          <a:off x="3957487" y="1070423"/>
          <a:ext cx="5007077" cy="5424334"/>
        </p:xfrm>
        <a:graphic>
          <a:graphicData uri="http://schemas.openxmlformats.org/presentationml/2006/ole">
            <mc:AlternateContent xmlns:mc="http://schemas.openxmlformats.org/markup-compatibility/2006">
              <mc:Choice xmlns:v="urn:schemas-microsoft-com:vml" Requires="v">
                <p:oleObj spid="_x0000_s3114" name="Document" r:id="rId3" imgW="6096000" imgH="6604000" progId="Word.Document.12">
                  <p:embed/>
                </p:oleObj>
              </mc:Choice>
              <mc:Fallback>
                <p:oleObj name="Document" r:id="rId3" imgW="6096000" imgH="6604000" progId="Word.Document.12">
                  <p:embed/>
                  <p:pic>
                    <p:nvPicPr>
                      <p:cNvPr id="0" name=""/>
                      <p:cNvPicPr/>
                      <p:nvPr/>
                    </p:nvPicPr>
                    <p:blipFill>
                      <a:blip r:embed="rId4"/>
                      <a:stretch>
                        <a:fillRect/>
                      </a:stretch>
                    </p:blipFill>
                    <p:spPr>
                      <a:xfrm>
                        <a:off x="3957487" y="1070423"/>
                        <a:ext cx="5007077" cy="5424334"/>
                      </a:xfrm>
                      <a:prstGeom prst="rect">
                        <a:avLst/>
                      </a:prstGeom>
                    </p:spPr>
                  </p:pic>
                </p:oleObj>
              </mc:Fallback>
            </mc:AlternateContent>
          </a:graphicData>
        </a:graphic>
      </p:graphicFrame>
      <p:sp>
        <p:nvSpPr>
          <p:cNvPr id="8" name="TextBox 7"/>
          <p:cNvSpPr txBox="1"/>
          <p:nvPr/>
        </p:nvSpPr>
        <p:spPr>
          <a:xfrm>
            <a:off x="228600" y="1491143"/>
            <a:ext cx="3527943" cy="4708981"/>
          </a:xfrm>
          <a:prstGeom prst="rect">
            <a:avLst/>
          </a:prstGeom>
          <a:noFill/>
        </p:spPr>
        <p:txBody>
          <a:bodyPr wrap="square" rtlCol="0">
            <a:spAutoFit/>
          </a:bodyPr>
          <a:lstStyle/>
          <a:p>
            <a:r>
              <a:rPr lang="en-US" sz="2000" dirty="0" smtClean="0"/>
              <a:t>Total coastal water prediction is identifeid as a major gap in our capabilities.</a:t>
            </a:r>
          </a:p>
          <a:p>
            <a:endParaRPr lang="en-US" sz="2000" dirty="0"/>
          </a:p>
          <a:p>
            <a:r>
              <a:rPr lang="en-US" sz="2000" dirty="0" smtClean="0"/>
              <a:t>Remember Harvey </a:t>
            </a:r>
            <a:r>
              <a:rPr lang="is-IS" sz="2000" dirty="0" smtClean="0"/>
              <a:t>….</a:t>
            </a:r>
            <a:endParaRPr lang="en-US" sz="2000" dirty="0" smtClean="0"/>
          </a:p>
          <a:p>
            <a:endParaRPr lang="en-US" sz="2000" dirty="0" smtClean="0"/>
          </a:p>
          <a:p>
            <a:r>
              <a:rPr lang="en-US" sz="2000" dirty="0" smtClean="0"/>
              <a:t>Five themes in NOAA with own programs and authorizations,</a:t>
            </a:r>
          </a:p>
          <a:p>
            <a:endParaRPr lang="en-US" sz="2000" dirty="0"/>
          </a:p>
          <a:p>
            <a:r>
              <a:rPr lang="en-US" sz="2000" dirty="0" smtClean="0"/>
              <a:t>Building first NOAA plan for total coastal water prediction.</a:t>
            </a:r>
          </a:p>
          <a:p>
            <a:endParaRPr lang="en-US" sz="2000" dirty="0"/>
          </a:p>
          <a:p>
            <a:r>
              <a:rPr lang="en-US" sz="2000" dirty="0" smtClean="0"/>
              <a:t>Requirements, solutions, prioritization.</a:t>
            </a:r>
          </a:p>
        </p:txBody>
      </p:sp>
    </p:spTree>
    <p:extLst>
      <p:ext uri="{BB962C8B-B14F-4D97-AF65-F5344CB8AC3E}">
        <p14:creationId xmlns:p14="http://schemas.microsoft.com/office/powerpoint/2010/main" val="25818270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441575" y="35702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546100" y="2514600"/>
            <a:ext cx="8001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pPr marL="233363" indent="-233363" algn="ctr" eaLnBrk="1" hangingPunct="1">
              <a:spcBef>
                <a:spcPct val="20000"/>
              </a:spcBef>
            </a:pPr>
            <a:endParaRPr lang="en-US" altLang="zh-CN" sz="3200">
              <a:latin typeface="Constantia" charset="0"/>
              <a:ea typeface="SimSun" charset="0"/>
              <a:cs typeface="SimSun" charset="0"/>
            </a:endParaRPr>
          </a:p>
          <a:p>
            <a:pPr marL="233363" indent="-233363" algn="ctr" eaLnBrk="1" hangingPunct="1">
              <a:spcBef>
                <a:spcPct val="20000"/>
              </a:spcBef>
            </a:pPr>
            <a:endParaRPr lang="zh-CN" altLang="en-US" sz="4000">
              <a:latin typeface="Constantia" charset="0"/>
              <a:ea typeface="SimSun" charset="0"/>
              <a:cs typeface="SimSun" charset="0"/>
            </a:endParaRPr>
          </a:p>
        </p:txBody>
      </p:sp>
      <p:sp>
        <p:nvSpPr>
          <p:cNvPr id="9" name="Rectangle 1"/>
          <p:cNvSpPr>
            <a:spLocks noChangeArrowheads="1"/>
          </p:cNvSpPr>
          <p:nvPr/>
        </p:nvSpPr>
        <p:spPr bwMode="auto">
          <a:xfrm>
            <a:off x="3790950" y="1354138"/>
            <a:ext cx="5187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eaLnBrk="1" hangingPunct="1">
              <a:buFont typeface="Arial" charset="0"/>
              <a:buChar char="•"/>
            </a:pPr>
            <a:r>
              <a:rPr lang="en-US" dirty="0">
                <a:solidFill>
                  <a:srgbClr val="000000"/>
                </a:solidFill>
              </a:rPr>
              <a:t>Partnership with NOS, OAR and NWS</a:t>
            </a:r>
          </a:p>
          <a:p>
            <a:pPr marL="285750" indent="-285750" eaLnBrk="1" hangingPunct="1">
              <a:buFont typeface="Arial" charset="0"/>
              <a:buChar char="•"/>
            </a:pPr>
            <a:r>
              <a:rPr lang="en-US" dirty="0">
                <a:solidFill>
                  <a:srgbClr val="000000"/>
                </a:solidFill>
              </a:rPr>
              <a:t>Higher spatial resolution models (FVCOM) with extended forecast horizon</a:t>
            </a:r>
          </a:p>
        </p:txBody>
      </p:sp>
      <p:grpSp>
        <p:nvGrpSpPr>
          <p:cNvPr id="11" name="Group 16"/>
          <p:cNvGrpSpPr>
            <a:grpSpLocks/>
          </p:cNvGrpSpPr>
          <p:nvPr/>
        </p:nvGrpSpPr>
        <p:grpSpPr bwMode="auto">
          <a:xfrm>
            <a:off x="69850" y="1219200"/>
            <a:ext cx="7639050" cy="5289550"/>
            <a:chOff x="904578" y="1313190"/>
            <a:chExt cx="7639050" cy="5289796"/>
          </a:xfrm>
        </p:grpSpPr>
        <p:pic>
          <p:nvPicPr>
            <p:cNvPr id="12" name="Picture 17" descr="Screen Shot 2015-07-29 at 1.18.3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578" y="1320078"/>
              <a:ext cx="3581400" cy="187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Screen Shot 2015-07-29 at 1.26.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0978" y="3148878"/>
              <a:ext cx="408810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Screen Shot 2015-07-29 at 1.27.1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0528" y="4404888"/>
              <a:ext cx="1943100" cy="9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Screen Shot 2015-07-29 at 1.28.0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1103" y="5403128"/>
              <a:ext cx="2371476"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1"/>
            <p:cNvSpPr txBox="1">
              <a:spLocks noChangeArrowheads="1"/>
            </p:cNvSpPr>
            <p:nvPr/>
          </p:nvSpPr>
          <p:spPr bwMode="auto">
            <a:xfrm>
              <a:off x="912941" y="1313190"/>
              <a:ext cx="101827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eaLnBrk="1" hangingPunct="1"/>
              <a:r>
                <a:rPr lang="en-US" sz="1800" b="1">
                  <a:solidFill>
                    <a:srgbClr val="FFFF00"/>
                  </a:solidFill>
                  <a:latin typeface="Arial Black" charset="0"/>
                  <a:cs typeface="Arial Black" charset="0"/>
                </a:rPr>
                <a:t>LSOFS</a:t>
              </a:r>
            </a:p>
            <a:p>
              <a:pPr algn="r" eaLnBrk="1" hangingPunct="1"/>
              <a:r>
                <a:rPr lang="en-US" sz="1400" b="1">
                  <a:solidFill>
                    <a:srgbClr val="FFFF00"/>
                  </a:solidFill>
                  <a:latin typeface="Arial Black" charset="0"/>
                  <a:cs typeface="Arial Black" charset="0"/>
                </a:rPr>
                <a:t>2020</a:t>
              </a:r>
            </a:p>
          </p:txBody>
        </p:sp>
        <p:sp>
          <p:nvSpPr>
            <p:cNvPr id="17" name="TextBox 22"/>
            <p:cNvSpPr txBox="1">
              <a:spLocks noChangeArrowheads="1"/>
            </p:cNvSpPr>
            <p:nvPr/>
          </p:nvSpPr>
          <p:spPr bwMode="auto">
            <a:xfrm>
              <a:off x="3549768" y="4220418"/>
              <a:ext cx="126173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eaLnBrk="1" hangingPunct="1"/>
              <a:r>
                <a:rPr lang="en-US" sz="1800" b="1">
                  <a:solidFill>
                    <a:srgbClr val="FFFF00"/>
                  </a:solidFill>
                  <a:latin typeface="Arial Black" charset="0"/>
                  <a:cs typeface="Arial Black" charset="0"/>
                </a:rPr>
                <a:t>LMHOFS</a:t>
              </a:r>
            </a:p>
            <a:p>
              <a:pPr algn="r" eaLnBrk="1" hangingPunct="1"/>
              <a:r>
                <a:rPr lang="en-US" sz="1400" b="1">
                  <a:solidFill>
                    <a:srgbClr val="FFFF00"/>
                  </a:solidFill>
                  <a:latin typeface="Arial Black" charset="0"/>
                  <a:cs typeface="Arial Black" charset="0"/>
                </a:rPr>
                <a:t>2019</a:t>
              </a:r>
            </a:p>
          </p:txBody>
        </p:sp>
        <p:sp>
          <p:nvSpPr>
            <p:cNvPr id="18" name="TextBox 23"/>
            <p:cNvSpPr txBox="1">
              <a:spLocks noChangeArrowheads="1"/>
            </p:cNvSpPr>
            <p:nvPr/>
          </p:nvSpPr>
          <p:spPr bwMode="auto">
            <a:xfrm>
              <a:off x="6145465" y="6018210"/>
              <a:ext cx="101827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eaLnBrk="1" hangingPunct="1"/>
              <a:r>
                <a:rPr lang="en-US" sz="1800" b="1">
                  <a:solidFill>
                    <a:srgbClr val="FFFF00"/>
                  </a:solidFill>
                  <a:latin typeface="Arial Black" charset="0"/>
                  <a:cs typeface="Arial Black" charset="0"/>
                </a:rPr>
                <a:t>LEOFS</a:t>
              </a:r>
            </a:p>
            <a:p>
              <a:pPr algn="r" eaLnBrk="1" hangingPunct="1"/>
              <a:r>
                <a:rPr lang="en-US" sz="1400" b="1">
                  <a:solidFill>
                    <a:srgbClr val="FFFF00"/>
                  </a:solidFill>
                  <a:latin typeface="Arial Black" charset="0"/>
                  <a:cs typeface="Arial Black" charset="0"/>
                </a:rPr>
                <a:t>2016</a:t>
              </a:r>
            </a:p>
          </p:txBody>
        </p:sp>
        <p:sp>
          <p:nvSpPr>
            <p:cNvPr id="19" name="TextBox 24"/>
            <p:cNvSpPr txBox="1">
              <a:spLocks noChangeArrowheads="1"/>
            </p:cNvSpPr>
            <p:nvPr/>
          </p:nvSpPr>
          <p:spPr bwMode="auto">
            <a:xfrm>
              <a:off x="6016498" y="4381414"/>
              <a:ext cx="103991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eaLnBrk="1" hangingPunct="1"/>
              <a:r>
                <a:rPr lang="en-US" sz="1800" b="1">
                  <a:solidFill>
                    <a:srgbClr val="FFFF00"/>
                  </a:solidFill>
                  <a:latin typeface="Arial Black" charset="0"/>
                  <a:cs typeface="Arial Black" charset="0"/>
                </a:rPr>
                <a:t>LOOFS</a:t>
              </a:r>
            </a:p>
            <a:p>
              <a:pPr algn="r" eaLnBrk="1" hangingPunct="1"/>
              <a:r>
                <a:rPr lang="en-US" sz="1400" b="1">
                  <a:solidFill>
                    <a:srgbClr val="FFFF00"/>
                  </a:solidFill>
                  <a:latin typeface="Arial Black" charset="0"/>
                  <a:cs typeface="Arial Black" charset="0"/>
                </a:rPr>
                <a:t>2021</a:t>
              </a:r>
            </a:p>
          </p:txBody>
        </p:sp>
        <p:sp>
          <p:nvSpPr>
            <p:cNvPr id="20" name="TextBox 25"/>
            <p:cNvSpPr txBox="1">
              <a:spLocks noChangeArrowheads="1"/>
            </p:cNvSpPr>
            <p:nvPr/>
          </p:nvSpPr>
          <p:spPr bwMode="auto">
            <a:xfrm>
              <a:off x="3959941" y="5329504"/>
              <a:ext cx="12361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eaLnBrk="1" hangingPunct="1"/>
              <a:r>
                <a:rPr lang="en-US" sz="1800" b="1">
                  <a:solidFill>
                    <a:srgbClr val="FFFF00"/>
                  </a:solidFill>
                  <a:latin typeface="Arial Black" charset="0"/>
                  <a:cs typeface="Arial Black" charset="0"/>
                </a:rPr>
                <a:t>HECOFS</a:t>
              </a:r>
            </a:p>
            <a:p>
              <a:pPr algn="r" eaLnBrk="1" hangingPunct="1"/>
              <a:r>
                <a:rPr lang="en-US" sz="1400" b="1">
                  <a:solidFill>
                    <a:srgbClr val="FFFF00"/>
                  </a:solidFill>
                  <a:latin typeface="Arial Black" charset="0"/>
                  <a:cs typeface="Arial Black" charset="0"/>
                </a:rPr>
                <a:t>2022</a:t>
              </a:r>
            </a:p>
          </p:txBody>
        </p:sp>
      </p:grpSp>
      <p:sp>
        <p:nvSpPr>
          <p:cNvPr id="21" name="TextBox 1"/>
          <p:cNvSpPr txBox="1">
            <a:spLocks noChangeArrowheads="1"/>
          </p:cNvSpPr>
          <p:nvPr/>
        </p:nvSpPr>
        <p:spPr bwMode="auto">
          <a:xfrm>
            <a:off x="5702300" y="2279650"/>
            <a:ext cx="3276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solidFill>
                  <a:srgbClr val="000000"/>
                </a:solidFill>
              </a:rPr>
              <a:t>Enable other types of forecasts:</a:t>
            </a:r>
          </a:p>
          <a:p>
            <a:pPr lvl="1" eaLnBrk="1" hangingPunct="1">
              <a:buFont typeface="Arial" charset="0"/>
              <a:buChar char="•"/>
            </a:pPr>
            <a:r>
              <a:rPr lang="en-US">
                <a:solidFill>
                  <a:srgbClr val="000000"/>
                </a:solidFill>
              </a:rPr>
              <a:t>HAB forecasting (FY17)</a:t>
            </a:r>
          </a:p>
          <a:p>
            <a:pPr lvl="1" eaLnBrk="1" hangingPunct="1">
              <a:buFont typeface="Arial" charset="0"/>
              <a:buChar char="•"/>
            </a:pPr>
            <a:r>
              <a:rPr lang="en-US">
                <a:solidFill>
                  <a:srgbClr val="000000"/>
                </a:solidFill>
              </a:rPr>
              <a:t>Ice forecasting (FY20)</a:t>
            </a:r>
          </a:p>
          <a:p>
            <a:pPr lvl="1" eaLnBrk="1" hangingPunct="1">
              <a:buFont typeface="Arial" charset="0"/>
              <a:buChar char="•"/>
            </a:pPr>
            <a:r>
              <a:rPr lang="en-US">
                <a:solidFill>
                  <a:srgbClr val="000000"/>
                </a:solidFill>
              </a:rPr>
              <a:t>Wave coupling (ongoing)</a:t>
            </a:r>
          </a:p>
        </p:txBody>
      </p:sp>
      <p:sp>
        <p:nvSpPr>
          <p:cNvPr id="5" name="Title 4"/>
          <p:cNvSpPr>
            <a:spLocks noGrp="1"/>
          </p:cNvSpPr>
          <p:nvPr>
            <p:ph type="title"/>
          </p:nvPr>
        </p:nvSpPr>
        <p:spPr/>
        <p:txBody>
          <a:bodyPr/>
          <a:lstStyle/>
          <a:p>
            <a:r>
              <a:rPr lang="en-US" dirty="0" smtClean="0"/>
              <a:t>Great Lakes Modeling (I)</a:t>
            </a:r>
            <a:endParaRPr lang="en-US" dirty="0"/>
          </a:p>
        </p:txBody>
      </p:sp>
    </p:spTree>
    <p:extLst>
      <p:ext uri="{BB962C8B-B14F-4D97-AF65-F5344CB8AC3E}">
        <p14:creationId xmlns:p14="http://schemas.microsoft.com/office/powerpoint/2010/main" val="42657826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Lakes Modeling (</a:t>
            </a:r>
            <a:r>
              <a:rPr lang="en-US" dirty="0" smtClean="0"/>
              <a:t>II)</a:t>
            </a:r>
            <a:endParaRPr lang="en-US" dirty="0"/>
          </a:p>
        </p:txBody>
      </p:sp>
      <p:pic>
        <p:nvPicPr>
          <p:cNvPr id="5" name="Shape 437" descr="fig_glwn_greenbay_2017040615.png"/>
          <p:cNvPicPr preferRelativeResize="0">
            <a:picLocks noChangeAspect="1"/>
          </p:cNvPicPr>
          <p:nvPr/>
        </p:nvPicPr>
        <p:blipFill>
          <a:blip r:embed="rId2">
            <a:alphaModFix/>
          </a:blip>
          <a:stretch>
            <a:fillRect/>
          </a:stretch>
        </p:blipFill>
        <p:spPr>
          <a:xfrm>
            <a:off x="1142939" y="3657778"/>
            <a:ext cx="3893886" cy="2920414"/>
          </a:xfrm>
          <a:prstGeom prst="rect">
            <a:avLst/>
          </a:prstGeom>
          <a:noFill/>
          <a:ln>
            <a:noFill/>
          </a:ln>
        </p:spPr>
      </p:pic>
      <p:pic>
        <p:nvPicPr>
          <p:cNvPr id="6" name="Shape 445" descr="fig_glwu_greenbay_2017040615.png"/>
          <p:cNvPicPr preferRelativeResize="0">
            <a:picLocks noChangeAspect="1"/>
          </p:cNvPicPr>
          <p:nvPr/>
        </p:nvPicPr>
        <p:blipFill>
          <a:blip r:embed="rId3">
            <a:alphaModFix/>
          </a:blip>
          <a:stretch>
            <a:fillRect/>
          </a:stretch>
        </p:blipFill>
        <p:spPr>
          <a:xfrm>
            <a:off x="5111686" y="3657778"/>
            <a:ext cx="3893896" cy="2920414"/>
          </a:xfrm>
          <a:prstGeom prst="rect">
            <a:avLst/>
          </a:prstGeom>
          <a:noFill/>
          <a:ln>
            <a:noFill/>
          </a:ln>
        </p:spPr>
      </p:pic>
      <p:pic>
        <p:nvPicPr>
          <p:cNvPr id="3" name="Shape 418" descr="fig_grlc_beaver_traverse.png"/>
          <p:cNvPicPr preferRelativeResize="0">
            <a:picLocks noChangeAspect="1"/>
          </p:cNvPicPr>
          <p:nvPr/>
        </p:nvPicPr>
        <p:blipFill rotWithShape="1">
          <a:blip r:embed="rId4">
            <a:alphaModFix/>
          </a:blip>
          <a:srcRect l="25704" t="6677" r="24150" b="6373"/>
          <a:stretch/>
        </p:blipFill>
        <p:spPr>
          <a:xfrm>
            <a:off x="4121547" y="857808"/>
            <a:ext cx="2210460" cy="2874690"/>
          </a:xfrm>
          <a:prstGeom prst="rect">
            <a:avLst/>
          </a:prstGeom>
          <a:noFill/>
          <a:ln>
            <a:noFill/>
          </a:ln>
        </p:spPr>
      </p:pic>
      <p:pic>
        <p:nvPicPr>
          <p:cNvPr id="4" name="Shape 419" descr="fig_glwu_beaver_traverse.png"/>
          <p:cNvPicPr preferRelativeResize="0">
            <a:picLocks/>
          </p:cNvPicPr>
          <p:nvPr/>
        </p:nvPicPr>
        <p:blipFill rotWithShape="1">
          <a:blip r:embed="rId5">
            <a:alphaModFix/>
          </a:blip>
          <a:srcRect l="25814" t="6675" r="24148" b="6519"/>
          <a:stretch/>
        </p:blipFill>
        <p:spPr>
          <a:xfrm>
            <a:off x="6468898" y="841638"/>
            <a:ext cx="2210460" cy="2876160"/>
          </a:xfrm>
          <a:prstGeom prst="rect">
            <a:avLst/>
          </a:prstGeom>
          <a:noFill/>
          <a:ln>
            <a:noFill/>
          </a:ln>
        </p:spPr>
      </p:pic>
      <p:sp>
        <p:nvSpPr>
          <p:cNvPr id="7" name="TextBox 6"/>
          <p:cNvSpPr txBox="1"/>
          <p:nvPr/>
        </p:nvSpPr>
        <p:spPr>
          <a:xfrm>
            <a:off x="3071813" y="1129131"/>
            <a:ext cx="1049733" cy="2246769"/>
          </a:xfrm>
          <a:prstGeom prst="rect">
            <a:avLst/>
          </a:prstGeom>
          <a:noFill/>
        </p:spPr>
        <p:txBody>
          <a:bodyPr wrap="square" rtlCol="0">
            <a:spAutoFit/>
          </a:bodyPr>
          <a:lstStyle/>
          <a:p>
            <a:endParaRPr lang="en-US" sz="2000" dirty="0" smtClean="0"/>
          </a:p>
          <a:p>
            <a:endParaRPr lang="en-US" sz="2000" dirty="0" smtClean="0"/>
          </a:p>
          <a:p>
            <a:r>
              <a:rPr lang="en-US" sz="2000" dirty="0" smtClean="0">
                <a:solidFill>
                  <a:srgbClr val="008000"/>
                </a:solidFill>
              </a:rPr>
              <a:t>2017</a:t>
            </a:r>
          </a:p>
          <a:p>
            <a:endParaRPr lang="en-US" sz="2000" dirty="0"/>
          </a:p>
          <a:p>
            <a:r>
              <a:rPr lang="en-US" sz="2000" dirty="0" smtClean="0">
                <a:solidFill>
                  <a:srgbClr val="FF6600"/>
                </a:solidFill>
              </a:rPr>
              <a:t>Incr.</a:t>
            </a:r>
          </a:p>
          <a:p>
            <a:endParaRPr lang="en-US" sz="2000" dirty="0"/>
          </a:p>
          <a:p>
            <a:r>
              <a:rPr lang="en-US" sz="2000" dirty="0" smtClean="0">
                <a:solidFill>
                  <a:srgbClr val="FF0000"/>
                </a:solidFill>
              </a:rPr>
              <a:t>2022 +</a:t>
            </a:r>
          </a:p>
        </p:txBody>
      </p:sp>
      <p:sp>
        <p:nvSpPr>
          <p:cNvPr id="8" name="TextBox 7"/>
          <p:cNvSpPr txBox="1"/>
          <p:nvPr/>
        </p:nvSpPr>
        <p:spPr>
          <a:xfrm>
            <a:off x="228601" y="1129131"/>
            <a:ext cx="2843212" cy="2554545"/>
          </a:xfrm>
          <a:prstGeom prst="rect">
            <a:avLst/>
          </a:prstGeom>
          <a:noFill/>
        </p:spPr>
        <p:txBody>
          <a:bodyPr wrap="square" rtlCol="0">
            <a:spAutoFit/>
          </a:bodyPr>
          <a:lstStyle/>
          <a:p>
            <a:r>
              <a:rPr lang="en-US" sz="2000" dirty="0" smtClean="0"/>
              <a:t>Unstructured grid Wave model in ops.</a:t>
            </a:r>
          </a:p>
          <a:p>
            <a:pPr marL="457200" indent="-457200">
              <a:buFont typeface="+mj-lt"/>
              <a:buAutoNum type="arabicPeriod"/>
            </a:pPr>
            <a:r>
              <a:rPr lang="en-US" sz="2000" dirty="0" smtClean="0"/>
              <a:t>Waves in ops., hourly update</a:t>
            </a:r>
          </a:p>
          <a:p>
            <a:pPr marL="457200" indent="-457200">
              <a:buFont typeface="+mj-lt"/>
              <a:buAutoNum type="arabicPeriod"/>
            </a:pPr>
            <a:r>
              <a:rPr lang="en-US" sz="2000" dirty="0" smtClean="0"/>
              <a:t>Couple to ice and circulation </a:t>
            </a:r>
          </a:p>
          <a:p>
            <a:pPr marL="457200" indent="-457200">
              <a:buFont typeface="+mj-lt"/>
              <a:buAutoNum type="arabicPeriod"/>
            </a:pPr>
            <a:r>
              <a:rPr lang="en-US" sz="2000" dirty="0" smtClean="0"/>
              <a:t>Couple to RRFS</a:t>
            </a:r>
          </a:p>
          <a:p>
            <a:endParaRPr lang="en-US" sz="2000" dirty="0" smtClean="0"/>
          </a:p>
        </p:txBody>
      </p:sp>
    </p:spTree>
    <p:extLst>
      <p:ext uri="{BB962C8B-B14F-4D97-AF65-F5344CB8AC3E}">
        <p14:creationId xmlns:p14="http://schemas.microsoft.com/office/powerpoint/2010/main" val="29211908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Act</a:t>
            </a:r>
            <a:endParaRPr lang="en-US" dirty="0"/>
          </a:p>
        </p:txBody>
      </p:sp>
      <p:sp>
        <p:nvSpPr>
          <p:cNvPr id="3" name="Rectangle 2"/>
          <p:cNvSpPr>
            <a:spLocks noChangeArrowheads="1"/>
          </p:cNvSpPr>
          <p:nvPr/>
        </p:nvSpPr>
        <p:spPr bwMode="auto">
          <a:xfrm>
            <a:off x="2441575" y="35702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4" name="Picture 3">
            <a:extLst>
              <a:ext uri="{FF2B5EF4-FFF2-40B4-BE49-F238E27FC236}">
                <a16:creationId xmlns="" xmlns:a16="http://schemas.microsoft.com/office/drawing/2014/main" id="{92F0D8A7-40EA-BD47-96B8-660B630FFC1D}"/>
              </a:ext>
            </a:extLst>
          </p:cNvPr>
          <p:cNvPicPr>
            <a:picLocks noChangeAspect="1"/>
          </p:cNvPicPr>
          <p:nvPr/>
        </p:nvPicPr>
        <p:blipFill>
          <a:blip r:embed="rId8"/>
          <a:stretch>
            <a:fillRect/>
          </a:stretch>
        </p:blipFill>
        <p:spPr>
          <a:xfrm>
            <a:off x="4726713" y="3937313"/>
            <a:ext cx="4289392" cy="2208654"/>
          </a:xfrm>
          <a:prstGeom prst="rect">
            <a:avLst/>
          </a:prstGeom>
        </p:spPr>
      </p:pic>
      <p:pic>
        <p:nvPicPr>
          <p:cNvPr id="5" name="01_wind.mp4">
            <a:hlinkClick r:id="" action="ppaction://ole?verb=0"/>
            <a:extLst>
              <a:ext uri="{FF2B5EF4-FFF2-40B4-BE49-F238E27FC236}">
                <a16:creationId xmlns="" xmlns:a16="http://schemas.microsoft.com/office/drawing/2014/main" id="{95490C28-14AE-3045-9866-7A555D6924F0}"/>
              </a:ext>
            </a:extLst>
          </p:cNvPr>
          <p:cNvPicPr>
            <a:picLocks noChangeAspect="1"/>
          </p:cNvPicPr>
          <p:nvPr>
            <a:videoFile r:link="rId2"/>
            <p:extLst>
              <p:ext uri="{DAA4B4D4-6D71-4841-9C94-3DE7FCFB9230}">
                <p14:media xmlns:p14="http://schemas.microsoft.com/office/powerpoint/2010/main" r:embed="rId1"/>
              </p:ext>
            </p:extLst>
          </p:nvPr>
        </p:nvPicPr>
        <p:blipFill>
          <a:blip r:embed="rId9">
            <a:lum bright="8000"/>
          </a:blip>
          <a:stretch>
            <a:fillRect/>
          </a:stretch>
        </p:blipFill>
        <p:spPr>
          <a:xfrm>
            <a:off x="228600" y="1086669"/>
            <a:ext cx="4333461" cy="2474436"/>
          </a:xfrm>
          <a:prstGeom prst="rect">
            <a:avLst/>
          </a:prstGeom>
        </p:spPr>
      </p:pic>
      <p:pic>
        <p:nvPicPr>
          <p:cNvPr id="6" name="01_hs.mp4">
            <a:hlinkClick r:id="" action="ppaction://media"/>
            <a:extLst>
              <a:ext uri="{FF2B5EF4-FFF2-40B4-BE49-F238E27FC236}">
                <a16:creationId xmlns="" xmlns:a16="http://schemas.microsoft.com/office/drawing/2014/main" id="{92817694-2039-4747-8DBF-396D95C658AD}"/>
              </a:ext>
            </a:extLst>
          </p:cNvPr>
          <p:cNvPicPr>
            <a:picLocks noChangeAspect="1"/>
          </p:cNvPicPr>
          <p:nvPr>
            <a:videoFile r:link="rId4"/>
            <p:extLst>
              <p:ext uri="{DAA4B4D4-6D71-4841-9C94-3DE7FCFB9230}">
                <p14:media xmlns:p14="http://schemas.microsoft.com/office/powerpoint/2010/main" r:embed="rId3"/>
              </p:ext>
            </p:extLst>
          </p:nvPr>
        </p:nvPicPr>
        <p:blipFill>
          <a:blip r:embed="rId10">
            <a:lum bright="8000"/>
          </a:blip>
          <a:stretch>
            <a:fillRect/>
          </a:stretch>
        </p:blipFill>
        <p:spPr>
          <a:xfrm>
            <a:off x="225149" y="3664557"/>
            <a:ext cx="4336912" cy="2483937"/>
          </a:xfrm>
          <a:prstGeom prst="rect">
            <a:avLst/>
          </a:prstGeom>
        </p:spPr>
      </p:pic>
      <p:pic>
        <p:nvPicPr>
          <p:cNvPr id="7" name="01_elev.mp4">
            <a:hlinkClick r:id="" action="ppaction://media"/>
            <a:extLst>
              <a:ext uri="{FF2B5EF4-FFF2-40B4-BE49-F238E27FC236}">
                <a16:creationId xmlns="" xmlns:a16="http://schemas.microsoft.com/office/drawing/2014/main" id="{00F1E8A9-A8DA-8345-A293-055060862C87}"/>
              </a:ext>
            </a:extLst>
          </p:cNvPr>
          <p:cNvPicPr>
            <a:picLocks noChangeAspect="1"/>
          </p:cNvPicPr>
          <p:nvPr>
            <a:videoFile r:link="rId6"/>
            <p:extLst>
              <p:ext uri="{DAA4B4D4-6D71-4841-9C94-3DE7FCFB9230}">
                <p14:media xmlns:p14="http://schemas.microsoft.com/office/powerpoint/2010/main" r:embed="rId5"/>
              </p:ext>
            </p:extLst>
          </p:nvPr>
        </p:nvPicPr>
        <p:blipFill>
          <a:blip r:embed="rId11">
            <a:lum bright="8000"/>
          </a:blip>
          <a:stretch>
            <a:fillRect/>
          </a:stretch>
        </p:blipFill>
        <p:spPr>
          <a:xfrm>
            <a:off x="4707423" y="1084396"/>
            <a:ext cx="4308682" cy="2497689"/>
          </a:xfrm>
          <a:prstGeom prst="rect">
            <a:avLst/>
          </a:prstGeom>
        </p:spPr>
      </p:pic>
      <p:sp>
        <p:nvSpPr>
          <p:cNvPr id="8" name="TextBox 7">
            <a:extLst>
              <a:ext uri="{FF2B5EF4-FFF2-40B4-BE49-F238E27FC236}">
                <a16:creationId xmlns="" xmlns:a16="http://schemas.microsoft.com/office/drawing/2014/main" id="{5426F33F-ADAF-C046-9E36-1C9578C8155C}"/>
              </a:ext>
            </a:extLst>
          </p:cNvPr>
          <p:cNvSpPr txBox="1"/>
          <p:nvPr/>
        </p:nvSpPr>
        <p:spPr>
          <a:xfrm>
            <a:off x="5566663" y="6199627"/>
            <a:ext cx="3457697" cy="307777"/>
          </a:xfrm>
          <a:prstGeom prst="rect">
            <a:avLst/>
          </a:prstGeom>
          <a:noFill/>
        </p:spPr>
        <p:txBody>
          <a:bodyPr wrap="none" rtlCol="0">
            <a:spAutoFit/>
          </a:bodyPr>
          <a:lstStyle/>
          <a:p>
            <a:pPr algn="r"/>
            <a:r>
              <a:rPr lang="en-US" sz="1400" dirty="0"/>
              <a:t>Credit: S. </a:t>
            </a:r>
            <a:r>
              <a:rPr lang="en-US" sz="1400" dirty="0" err="1"/>
              <a:t>Moghimi</a:t>
            </a:r>
            <a:r>
              <a:rPr lang="en-US" sz="1400" dirty="0"/>
              <a:t>, A. </a:t>
            </a:r>
            <a:r>
              <a:rPr lang="en-US" sz="1400" dirty="0" err="1"/>
              <a:t>Abdolali</a:t>
            </a:r>
            <a:r>
              <a:rPr lang="en-US" sz="1400" dirty="0"/>
              <a:t> and Z. Ma</a:t>
            </a:r>
          </a:p>
        </p:txBody>
      </p:sp>
      <p:sp>
        <p:nvSpPr>
          <p:cNvPr id="9" name="TextBox 8">
            <a:extLst>
              <a:ext uri="{FF2B5EF4-FFF2-40B4-BE49-F238E27FC236}">
                <a16:creationId xmlns="" xmlns:a16="http://schemas.microsoft.com/office/drawing/2014/main" id="{EF98E1E9-7285-9A45-AA36-297498D545BF}"/>
              </a:ext>
            </a:extLst>
          </p:cNvPr>
          <p:cNvSpPr txBox="1"/>
          <p:nvPr/>
        </p:nvSpPr>
        <p:spPr>
          <a:xfrm>
            <a:off x="628818" y="5454516"/>
            <a:ext cx="851515" cy="646331"/>
          </a:xfrm>
          <a:prstGeom prst="rect">
            <a:avLst/>
          </a:prstGeom>
          <a:noFill/>
        </p:spPr>
        <p:txBody>
          <a:bodyPr wrap="none" rtlCol="0">
            <a:spAutoFit/>
          </a:bodyPr>
          <a:lstStyle/>
          <a:p>
            <a:r>
              <a:rPr lang="en-US" dirty="0"/>
              <a:t>Wave</a:t>
            </a:r>
          </a:p>
          <a:p>
            <a:r>
              <a:rPr lang="en-US" dirty="0"/>
              <a:t>Height</a:t>
            </a:r>
          </a:p>
        </p:txBody>
      </p:sp>
      <p:sp>
        <p:nvSpPr>
          <p:cNvPr id="10" name="TextBox 9">
            <a:extLst>
              <a:ext uri="{FF2B5EF4-FFF2-40B4-BE49-F238E27FC236}">
                <a16:creationId xmlns="" xmlns:a16="http://schemas.microsoft.com/office/drawing/2014/main" id="{22AC0CE2-F44F-B944-998E-C3752A0217C0}"/>
              </a:ext>
            </a:extLst>
          </p:cNvPr>
          <p:cNvSpPr txBox="1"/>
          <p:nvPr/>
        </p:nvSpPr>
        <p:spPr>
          <a:xfrm>
            <a:off x="545688" y="3191773"/>
            <a:ext cx="710451" cy="369332"/>
          </a:xfrm>
          <a:prstGeom prst="rect">
            <a:avLst/>
          </a:prstGeom>
          <a:noFill/>
        </p:spPr>
        <p:txBody>
          <a:bodyPr wrap="none" rtlCol="0">
            <a:spAutoFit/>
          </a:bodyPr>
          <a:lstStyle/>
          <a:p>
            <a:r>
              <a:rPr lang="en-US" dirty="0"/>
              <a:t>Wind</a:t>
            </a:r>
          </a:p>
        </p:txBody>
      </p:sp>
      <p:sp>
        <p:nvSpPr>
          <p:cNvPr id="11" name="TextBox 10">
            <a:extLst>
              <a:ext uri="{FF2B5EF4-FFF2-40B4-BE49-F238E27FC236}">
                <a16:creationId xmlns="" xmlns:a16="http://schemas.microsoft.com/office/drawing/2014/main" id="{92A60F52-9405-FE4E-A787-A899F8EE0558}"/>
              </a:ext>
            </a:extLst>
          </p:cNvPr>
          <p:cNvSpPr txBox="1"/>
          <p:nvPr/>
        </p:nvSpPr>
        <p:spPr>
          <a:xfrm>
            <a:off x="5098322" y="3158831"/>
            <a:ext cx="800219" cy="369332"/>
          </a:xfrm>
          <a:prstGeom prst="rect">
            <a:avLst/>
          </a:prstGeom>
          <a:noFill/>
        </p:spPr>
        <p:txBody>
          <a:bodyPr wrap="none" rtlCol="0">
            <a:spAutoFit/>
          </a:bodyPr>
          <a:lstStyle/>
          <a:p>
            <a:r>
              <a:rPr lang="en-US" dirty="0"/>
              <a:t>Surge</a:t>
            </a:r>
          </a:p>
        </p:txBody>
      </p:sp>
      <p:sp>
        <p:nvSpPr>
          <p:cNvPr id="12" name="TextBox 11">
            <a:extLst>
              <a:ext uri="{FF2B5EF4-FFF2-40B4-BE49-F238E27FC236}">
                <a16:creationId xmlns="" xmlns:a16="http://schemas.microsoft.com/office/drawing/2014/main" id="{F127D48F-5922-6B4B-8E73-857E966C694B}"/>
              </a:ext>
            </a:extLst>
          </p:cNvPr>
          <p:cNvSpPr txBox="1"/>
          <p:nvPr/>
        </p:nvSpPr>
        <p:spPr>
          <a:xfrm>
            <a:off x="5098322" y="5749972"/>
            <a:ext cx="1261884" cy="369332"/>
          </a:xfrm>
          <a:prstGeom prst="rect">
            <a:avLst/>
          </a:prstGeom>
          <a:noFill/>
        </p:spPr>
        <p:txBody>
          <a:bodyPr wrap="none" rtlCol="0">
            <a:spAutoFit/>
          </a:bodyPr>
          <a:lstStyle/>
          <a:p>
            <a:r>
              <a:rPr lang="en-US" dirty="0"/>
              <a:t>Max surge</a:t>
            </a:r>
          </a:p>
        </p:txBody>
      </p:sp>
      <p:sp>
        <p:nvSpPr>
          <p:cNvPr id="14" name="TextBox 13"/>
          <p:cNvSpPr txBox="1"/>
          <p:nvPr/>
        </p:nvSpPr>
        <p:spPr>
          <a:xfrm>
            <a:off x="5407747" y="20499"/>
            <a:ext cx="3707031" cy="1200329"/>
          </a:xfrm>
          <a:prstGeom prst="rect">
            <a:avLst/>
          </a:prstGeom>
          <a:noFill/>
        </p:spPr>
        <p:txBody>
          <a:bodyPr wrap="square" rtlCol="0">
            <a:spAutoFit/>
          </a:bodyPr>
          <a:lstStyle/>
          <a:p>
            <a:pPr algn="r"/>
            <a:r>
              <a:rPr lang="en-US" dirty="0" smtClean="0"/>
              <a:t>WAVEWATCH III – Adcirc coupling</a:t>
            </a:r>
          </a:p>
          <a:p>
            <a:pPr algn="r"/>
            <a:endParaRPr lang="en-US" dirty="0">
              <a:solidFill>
                <a:srgbClr val="FF0000"/>
              </a:solidFill>
            </a:endParaRPr>
          </a:p>
          <a:p>
            <a:pPr algn="r"/>
            <a:r>
              <a:rPr lang="en-US" i="1" dirty="0">
                <a:solidFill>
                  <a:srgbClr val="FF0000"/>
                </a:solidFill>
              </a:rPr>
              <a:t>Preliminary findings</a:t>
            </a:r>
          </a:p>
          <a:p>
            <a:pPr algn="r"/>
            <a:endParaRPr lang="en-US" dirty="0">
              <a:solidFill>
                <a:srgbClr val="FF0000"/>
              </a:solidFill>
            </a:endParaRPr>
          </a:p>
        </p:txBody>
      </p:sp>
    </p:spTree>
    <p:extLst>
      <p:ext uri="{BB962C8B-B14F-4D97-AF65-F5344CB8AC3E}">
        <p14:creationId xmlns:p14="http://schemas.microsoft.com/office/powerpoint/2010/main" val="837773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55" fill="hold"/>
                                        <p:tgtEl>
                                          <p:spTgt spid="5"/>
                                        </p:tgtEl>
                                      </p:cBhvr>
                                    </p:cmd>
                                  </p:childTnLst>
                                </p:cTn>
                              </p:par>
                              <p:par>
                                <p:cTn id="7" presetID="1" presetClass="mediacall" presetSubtype="0" fill="hold" nodeType="withEffect">
                                  <p:stCondLst>
                                    <p:cond delay="0"/>
                                  </p:stCondLst>
                                  <p:childTnLst>
                                    <p:cmd type="call" cmd="playFrom(0.0)">
                                      <p:cBhvr>
                                        <p:cTn id="8" dur="13055" fill="hold"/>
                                        <p:tgtEl>
                                          <p:spTgt spid="7"/>
                                        </p:tgtEl>
                                      </p:cBhvr>
                                    </p:cmd>
                                  </p:childTnLst>
                                </p:cTn>
                              </p:par>
                              <p:par>
                                <p:cTn id="9" presetID="1" presetClass="mediacall" presetSubtype="0" fill="hold" nodeType="withEffect">
                                  <p:stCondLst>
                                    <p:cond delay="0"/>
                                  </p:stCondLst>
                                  <p:childTnLst>
                                    <p:cmd type="call" cmd="playFrom(0.0)">
                                      <p:cBhvr>
                                        <p:cTn id="10" dur="13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repeatCount="indefinite" fill="hold" display="0">
                  <p:stCondLst>
                    <p:cond delay="indefinite"/>
                  </p:stCondLst>
                </p:cTn>
                <p:tgtEl>
                  <p:spTgt spid="5"/>
                </p:tgtEl>
              </p:cMediaNode>
            </p:video>
            <p:video>
              <p:cMediaNode vol="80000">
                <p:cTn id="27" repeatCount="indefinite" fill="hold" display="0">
                  <p:stCondLst>
                    <p:cond delay="indefinite"/>
                  </p:stCondLst>
                </p:cTn>
                <p:tgtEl>
                  <p:spTgt spid="7"/>
                </p:tgtEl>
              </p:cMediaNode>
            </p:video>
            <p:video>
              <p:cMediaNode vol="80000">
                <p:cTn id="28"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442" y="1247471"/>
            <a:ext cx="9102904" cy="4928385"/>
            <a:chOff x="5442" y="1247471"/>
            <a:chExt cx="9102904" cy="4928385"/>
          </a:xfrm>
          <a:solidFill>
            <a:schemeClr val="bg1"/>
          </a:solidFill>
        </p:grpSpPr>
        <p:sp>
          <p:nvSpPr>
            <p:cNvPr id="3" name="Rectangle 2"/>
            <p:cNvSpPr/>
            <p:nvPr/>
          </p:nvSpPr>
          <p:spPr>
            <a:xfrm>
              <a:off x="5442" y="1247471"/>
              <a:ext cx="4535966" cy="492838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442" y="3284758"/>
              <a:ext cx="9102904" cy="289109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Atm. – wave coupling</a:t>
            </a:r>
            <a:endParaRPr lang="en-US" dirty="0"/>
          </a:p>
        </p:txBody>
      </p:sp>
      <p:grpSp>
        <p:nvGrpSpPr>
          <p:cNvPr id="13" name="Group 12"/>
          <p:cNvGrpSpPr/>
          <p:nvPr/>
        </p:nvGrpSpPr>
        <p:grpSpPr>
          <a:xfrm>
            <a:off x="5520263" y="570582"/>
            <a:ext cx="3224296" cy="1359740"/>
            <a:chOff x="1843949" y="1818166"/>
            <a:chExt cx="3224296" cy="1359740"/>
          </a:xfrm>
        </p:grpSpPr>
        <p:sp>
          <p:nvSpPr>
            <p:cNvPr id="4" name="Shape 246"/>
            <p:cNvSpPr/>
            <p:nvPr/>
          </p:nvSpPr>
          <p:spPr>
            <a:xfrm>
              <a:off x="1856505" y="1859586"/>
              <a:ext cx="3211740" cy="131832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 name="Shape 247"/>
            <p:cNvSpPr/>
            <p:nvPr/>
          </p:nvSpPr>
          <p:spPr>
            <a:xfrm>
              <a:off x="4232790" y="2169786"/>
              <a:ext cx="710820" cy="69792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t>WW3</a:t>
              </a:r>
              <a:endParaRPr sz="1400" dirty="0"/>
            </a:p>
          </p:txBody>
        </p:sp>
        <p:sp>
          <p:nvSpPr>
            <p:cNvPr id="6" name="Shape 248"/>
            <p:cNvSpPr/>
            <p:nvPr/>
          </p:nvSpPr>
          <p:spPr>
            <a:xfrm>
              <a:off x="2050380" y="2169786"/>
              <a:ext cx="710820" cy="69792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FV3</a:t>
              </a:r>
              <a:endParaRPr sz="1400"/>
            </a:p>
          </p:txBody>
        </p:sp>
        <p:sp>
          <p:nvSpPr>
            <p:cNvPr id="7" name="Shape 249"/>
            <p:cNvSpPr/>
            <p:nvPr/>
          </p:nvSpPr>
          <p:spPr>
            <a:xfrm rot="1479">
              <a:off x="2889556" y="2495326"/>
              <a:ext cx="1255500" cy="31944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250"/>
            <p:cNvSpPr txBox="1"/>
            <p:nvPr/>
          </p:nvSpPr>
          <p:spPr>
            <a:xfrm rot="2193">
              <a:off x="3039112" y="2693561"/>
              <a:ext cx="846540" cy="18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t>10m wind (u,v)</a:t>
              </a:r>
              <a:endParaRPr sz="1200" dirty="0"/>
            </a:p>
          </p:txBody>
        </p:sp>
        <p:sp>
          <p:nvSpPr>
            <p:cNvPr id="9" name="Shape 251"/>
            <p:cNvSpPr txBox="1"/>
            <p:nvPr/>
          </p:nvSpPr>
          <p:spPr>
            <a:xfrm rot="3156">
              <a:off x="2695391" y="1952038"/>
              <a:ext cx="1568341" cy="32136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t>z0 surface roughness</a:t>
              </a:r>
              <a:endParaRPr sz="1200" dirty="0"/>
            </a:p>
          </p:txBody>
        </p:sp>
        <p:sp>
          <p:nvSpPr>
            <p:cNvPr id="10" name="Shape 252"/>
            <p:cNvSpPr/>
            <p:nvPr/>
          </p:nvSpPr>
          <p:spPr>
            <a:xfrm rot="10801479">
              <a:off x="2798116" y="2190526"/>
              <a:ext cx="1255500" cy="31944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254"/>
            <p:cNvSpPr txBox="1"/>
            <p:nvPr/>
          </p:nvSpPr>
          <p:spPr>
            <a:xfrm>
              <a:off x="1843949" y="1818166"/>
              <a:ext cx="1472055" cy="35162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600" dirty="0"/>
                <a:t>NEMS Driver</a:t>
              </a:r>
              <a:endParaRPr sz="1600" dirty="0"/>
            </a:p>
          </p:txBody>
        </p:sp>
      </p:grpSp>
      <p:pic>
        <p:nvPicPr>
          <p:cNvPr id="14" name="Shape 293" descr="z02way.png"/>
          <p:cNvPicPr preferRelativeResize="0">
            <a:picLocks noChangeAspect="1"/>
          </p:cNvPicPr>
          <p:nvPr/>
        </p:nvPicPr>
        <p:blipFill rotWithShape="1">
          <a:blip r:embed="rId2">
            <a:alphaModFix/>
          </a:blip>
          <a:srcRect l="7062" t="20535" r="4986" b="22406"/>
          <a:stretch/>
        </p:blipFill>
        <p:spPr>
          <a:xfrm>
            <a:off x="424069" y="3383088"/>
            <a:ext cx="4304983" cy="2792768"/>
          </a:xfrm>
          <a:prstGeom prst="rect">
            <a:avLst/>
          </a:prstGeom>
          <a:noFill/>
          <a:ln>
            <a:noFill/>
          </a:ln>
        </p:spPr>
      </p:pic>
      <p:pic>
        <p:nvPicPr>
          <p:cNvPr id="17" name="Shape 296" descr="windspeed2way.png"/>
          <p:cNvPicPr preferRelativeResize="0">
            <a:picLocks noChangeAspect="1"/>
          </p:cNvPicPr>
          <p:nvPr/>
        </p:nvPicPr>
        <p:blipFill rotWithShape="1">
          <a:blip r:embed="rId3">
            <a:alphaModFix/>
          </a:blip>
          <a:srcRect l="5533" t="24450" r="7456" b="25437"/>
          <a:stretch/>
        </p:blipFill>
        <p:spPr>
          <a:xfrm>
            <a:off x="338989" y="1213819"/>
            <a:ext cx="4202419" cy="2420411"/>
          </a:xfrm>
          <a:prstGeom prst="rect">
            <a:avLst/>
          </a:prstGeom>
          <a:noFill/>
          <a:ln>
            <a:noFill/>
          </a:ln>
        </p:spPr>
      </p:pic>
      <p:pic>
        <p:nvPicPr>
          <p:cNvPr id="23" name="Shape 306" descr="winddiffnowindminuswindlegend.png"/>
          <p:cNvPicPr preferRelativeResize="0">
            <a:picLocks noChangeAspect="1"/>
          </p:cNvPicPr>
          <p:nvPr/>
        </p:nvPicPr>
        <p:blipFill rotWithShape="1">
          <a:blip r:embed="rId4">
            <a:alphaModFix/>
          </a:blip>
          <a:srcRect l="5916" t="22402" r="7839" b="23937"/>
          <a:stretch/>
        </p:blipFill>
        <p:spPr>
          <a:xfrm>
            <a:off x="4946188" y="3437309"/>
            <a:ext cx="4162158" cy="2589674"/>
          </a:xfrm>
          <a:prstGeom prst="rect">
            <a:avLst/>
          </a:prstGeom>
          <a:noFill/>
          <a:ln>
            <a:noFill/>
          </a:ln>
        </p:spPr>
      </p:pic>
      <p:sp>
        <p:nvSpPr>
          <p:cNvPr id="24" name="TextBox 23"/>
          <p:cNvSpPr txBox="1"/>
          <p:nvPr/>
        </p:nvSpPr>
        <p:spPr>
          <a:xfrm>
            <a:off x="6158663" y="6175856"/>
            <a:ext cx="2827291" cy="369332"/>
          </a:xfrm>
          <a:prstGeom prst="rect">
            <a:avLst/>
          </a:prstGeom>
          <a:noFill/>
        </p:spPr>
        <p:txBody>
          <a:bodyPr wrap="none" rtlCol="0">
            <a:spAutoFit/>
          </a:bodyPr>
          <a:lstStyle/>
          <a:p>
            <a:r>
              <a:rPr lang="en-US" dirty="0" smtClean="0"/>
              <a:t>Courtesy Jessica </a:t>
            </a:r>
            <a:r>
              <a:rPr lang="en-US" dirty="0" err="1" smtClean="0"/>
              <a:t>Meixner</a:t>
            </a:r>
            <a:endParaRPr lang="en-US" dirty="0"/>
          </a:p>
        </p:txBody>
      </p:sp>
      <p:sp>
        <p:nvSpPr>
          <p:cNvPr id="15" name="Shape 294"/>
          <p:cNvSpPr txBox="1"/>
          <p:nvPr/>
        </p:nvSpPr>
        <p:spPr>
          <a:xfrm rot="16200000">
            <a:off x="-1167637" y="2312144"/>
            <a:ext cx="2538880" cy="1927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10 m wind speed [m/s]</a:t>
            </a:r>
            <a:endParaRPr sz="1400" dirty="0"/>
          </a:p>
        </p:txBody>
      </p:sp>
      <p:sp>
        <p:nvSpPr>
          <p:cNvPr id="16" name="Shape 295"/>
          <p:cNvSpPr txBox="1"/>
          <p:nvPr/>
        </p:nvSpPr>
        <p:spPr>
          <a:xfrm rot="16200000">
            <a:off x="-1106017" y="4553135"/>
            <a:ext cx="2538880" cy="1927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z0 roughness length</a:t>
            </a:r>
            <a:endParaRPr sz="1400" dirty="0"/>
          </a:p>
        </p:txBody>
      </p:sp>
      <p:sp>
        <p:nvSpPr>
          <p:cNvPr id="21" name="Shape 304"/>
          <p:cNvSpPr txBox="1"/>
          <p:nvPr/>
        </p:nvSpPr>
        <p:spPr>
          <a:xfrm rot="16200000">
            <a:off x="3370665" y="4608961"/>
            <a:ext cx="2510720" cy="19272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400" dirty="0">
                <a:solidFill>
                  <a:schemeClr val="dk1"/>
                </a:solidFill>
              </a:rPr>
              <a:t>Change in  wind speed </a:t>
            </a:r>
            <a:endParaRPr sz="1400" dirty="0">
              <a:solidFill>
                <a:schemeClr val="dk1"/>
              </a:solidFill>
            </a:endParaRPr>
          </a:p>
          <a:p>
            <a:pPr marL="0" lvl="0" indent="0" algn="ctr">
              <a:spcBef>
                <a:spcPts val="0"/>
              </a:spcBef>
              <a:spcAft>
                <a:spcPts val="0"/>
              </a:spcAft>
              <a:buClr>
                <a:schemeClr val="dk1"/>
              </a:buClr>
              <a:buSzPts val="1100"/>
              <a:buFont typeface="Arial"/>
              <a:buNone/>
            </a:pPr>
            <a:r>
              <a:rPr lang="en" sz="1400" dirty="0">
                <a:solidFill>
                  <a:schemeClr val="dk1"/>
                </a:solidFill>
              </a:rPr>
              <a:t>(1-way minus 2-way) [m/s]</a:t>
            </a:r>
            <a:endParaRPr sz="1400" dirty="0">
              <a:solidFill>
                <a:schemeClr val="dk1"/>
              </a:solidFill>
            </a:endParaRPr>
          </a:p>
          <a:p>
            <a:pPr marL="0" lvl="0" indent="0" algn="ctr" rtl="0">
              <a:spcBef>
                <a:spcPts val="0"/>
              </a:spcBef>
              <a:spcAft>
                <a:spcPts val="0"/>
              </a:spcAft>
              <a:buNone/>
            </a:pPr>
            <a:endParaRPr sz="1400" dirty="0"/>
          </a:p>
        </p:txBody>
      </p:sp>
      <p:sp>
        <p:nvSpPr>
          <p:cNvPr id="19" name="TextBox 18"/>
          <p:cNvSpPr txBox="1"/>
          <p:nvPr/>
        </p:nvSpPr>
        <p:spPr>
          <a:xfrm>
            <a:off x="4848305" y="2100291"/>
            <a:ext cx="4067095" cy="1200329"/>
          </a:xfrm>
          <a:prstGeom prst="rect">
            <a:avLst/>
          </a:prstGeom>
          <a:noFill/>
        </p:spPr>
        <p:txBody>
          <a:bodyPr wrap="square" rtlCol="0">
            <a:spAutoFit/>
          </a:bodyPr>
          <a:lstStyle/>
          <a:p>
            <a:pPr algn="ctr"/>
            <a:r>
              <a:rPr lang="en-US" dirty="0" smtClean="0"/>
              <a:t>Will be used in next implementations to move global wave model and global wave ensembles into GFS and GEFS (at least 1-way coupling).</a:t>
            </a:r>
            <a:endParaRPr lang="en-US" dirty="0"/>
          </a:p>
        </p:txBody>
      </p:sp>
    </p:spTree>
    <p:extLst>
      <p:ext uri="{BB962C8B-B14F-4D97-AF65-F5344CB8AC3E}">
        <p14:creationId xmlns:p14="http://schemas.microsoft.com/office/powerpoint/2010/main" val="955593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81" y="2701171"/>
            <a:ext cx="9059419" cy="37856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3" descr="C:\Users\bin.li\Desktop\GIF3\obs_sst_dif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1" y="2725596"/>
            <a:ext cx="4382262" cy="37856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bin.li\Desktop\GIF2\model_sst_dif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8" y="2725593"/>
            <a:ext cx="4382262" cy="3785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Atm. – ocean – ice coupling</a:t>
            </a:r>
            <a:endParaRPr lang="en-US" dirty="0"/>
          </a:p>
        </p:txBody>
      </p:sp>
      <p:sp>
        <p:nvSpPr>
          <p:cNvPr id="18" name="Content Placeholder 17"/>
          <p:cNvSpPr>
            <a:spLocks noGrp="1"/>
          </p:cNvSpPr>
          <p:nvPr>
            <p:ph idx="1"/>
          </p:nvPr>
        </p:nvSpPr>
        <p:spPr/>
        <p:txBody>
          <a:bodyPr/>
          <a:lstStyle/>
          <a:p>
            <a:pPr lvl="1"/>
            <a:r>
              <a:rPr lang="en-US" dirty="0" smtClean="0"/>
              <a:t>Air-sea fluxes are computed in FV3</a:t>
            </a:r>
          </a:p>
          <a:p>
            <a:pPr lvl="1"/>
            <a:r>
              <a:rPr lang="en-US" dirty="0" err="1" smtClean="0"/>
              <a:t>Regridding</a:t>
            </a:r>
            <a:r>
              <a:rPr lang="en-US" dirty="0" smtClean="0"/>
              <a:t> from FV3 to MOM6 is done in coupler</a:t>
            </a:r>
          </a:p>
          <a:p>
            <a:pPr lvl="1"/>
            <a:r>
              <a:rPr lang="en-US" dirty="0" smtClean="0"/>
              <a:t>SST from MOM6 is used in FV3</a:t>
            </a:r>
          </a:p>
          <a:p>
            <a:pPr lvl="1"/>
            <a:r>
              <a:rPr lang="en-US" dirty="0" smtClean="0"/>
              <a:t>Sea ice fields are received by FV3, but are not used in FV3 yet</a:t>
            </a:r>
          </a:p>
          <a:p>
            <a:pPr marL="0" indent="0">
              <a:buNone/>
            </a:pPr>
            <a:endParaRPr lang="en-US" dirty="0" smtClean="0"/>
          </a:p>
          <a:p>
            <a:endParaRPr lang="en-US" dirty="0"/>
          </a:p>
        </p:txBody>
      </p:sp>
      <p:sp>
        <p:nvSpPr>
          <p:cNvPr id="12" name="Rectangle 11"/>
          <p:cNvSpPr/>
          <p:nvPr/>
        </p:nvSpPr>
        <p:spPr>
          <a:xfrm>
            <a:off x="84581" y="6175856"/>
            <a:ext cx="8945879" cy="3109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685163" y="6212489"/>
            <a:ext cx="1402059" cy="307777"/>
          </a:xfrm>
          <a:prstGeom prst="rect">
            <a:avLst/>
          </a:prstGeom>
          <a:noFill/>
        </p:spPr>
        <p:txBody>
          <a:bodyPr wrap="none" rtlCol="0">
            <a:spAutoFit/>
          </a:bodyPr>
          <a:lstStyle/>
          <a:p>
            <a:r>
              <a:rPr lang="en-US" sz="1400" dirty="0" smtClean="0"/>
              <a:t>Courtesy </a:t>
            </a:r>
            <a:r>
              <a:rPr lang="en-US" sz="1400" dirty="0" smtClean="0"/>
              <a:t>Bin Li</a:t>
            </a:r>
            <a:endParaRPr lang="en-US" sz="1400" dirty="0"/>
          </a:p>
        </p:txBody>
      </p:sp>
      <p:sp>
        <p:nvSpPr>
          <p:cNvPr id="25" name="TextBox 24"/>
          <p:cNvSpPr txBox="1"/>
          <p:nvPr/>
        </p:nvSpPr>
        <p:spPr>
          <a:xfrm>
            <a:off x="2836848" y="6117455"/>
            <a:ext cx="3259989" cy="369332"/>
          </a:xfrm>
          <a:prstGeom prst="rect">
            <a:avLst/>
          </a:prstGeom>
          <a:noFill/>
        </p:spPr>
        <p:txBody>
          <a:bodyPr wrap="none" rtlCol="0">
            <a:spAutoFit/>
          </a:bodyPr>
          <a:lstStyle/>
          <a:p>
            <a:r>
              <a:rPr lang="en-US" dirty="0" smtClean="0"/>
              <a:t>Changes in SST after 35 days</a:t>
            </a:r>
            <a:endParaRPr lang="en-US" dirty="0"/>
          </a:p>
        </p:txBody>
      </p:sp>
    </p:spTree>
    <p:extLst>
      <p:ext uri="{BB962C8B-B14F-4D97-AF65-F5344CB8AC3E}">
        <p14:creationId xmlns:p14="http://schemas.microsoft.com/office/powerpoint/2010/main" val="1632818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2209800" y="1828800"/>
            <a:ext cx="5257800" cy="34290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en-US" sz="3600" kern="10" dirty="0" smtClean="0">
                <a:ln w="9525">
                  <a:round/>
                  <a:headEnd/>
                  <a:tailEnd/>
                </a:ln>
                <a:gradFill rotWithShape="0">
                  <a:gsLst>
                    <a:gs pos="0">
                      <a:schemeClr val="folHlink"/>
                    </a:gs>
                    <a:gs pos="50000">
                      <a:srgbClr val="FFFFFF"/>
                    </a:gs>
                    <a:gs pos="100000">
                      <a:schemeClr val="folHlink"/>
                    </a:gs>
                  </a:gsLst>
                  <a:lin ang="2700000" scaled="1"/>
                </a:gradFill>
                <a:latin typeface="Impact"/>
                <a:ea typeface="Impact"/>
                <a:cs typeface="Impact"/>
              </a:rPr>
              <a:t>Thank You !</a:t>
            </a:r>
            <a:endParaRPr lang="en-US" sz="3600" kern="10" dirty="0">
              <a:ln w="9525">
                <a:round/>
                <a:headEnd/>
                <a:tailEnd/>
              </a:ln>
              <a:gradFill rotWithShape="0">
                <a:gsLst>
                  <a:gs pos="0">
                    <a:schemeClr val="folHlink"/>
                  </a:gs>
                  <a:gs pos="50000">
                    <a:srgbClr val="FFFFFF"/>
                  </a:gs>
                  <a:gs pos="100000">
                    <a:schemeClr val="folHlink"/>
                  </a:gs>
                </a:gsLst>
                <a:lin ang="2700000" scaled="1"/>
              </a:gradFill>
              <a:latin typeface="Impact"/>
              <a:ea typeface="Impact"/>
              <a:cs typeface="Impact"/>
            </a:endParaRPr>
          </a:p>
        </p:txBody>
      </p:sp>
    </p:spTree>
    <p:extLst>
      <p:ext uri="{BB962C8B-B14F-4D97-AF65-F5344CB8AC3E}">
        <p14:creationId xmlns:p14="http://schemas.microsoft.com/office/powerpoint/2010/main" val="6272478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Hierarchy of Plans</a:t>
            </a:r>
          </a:p>
        </p:txBody>
      </p:sp>
      <p:graphicFrame>
        <p:nvGraphicFramePr>
          <p:cNvPr id="6" name="Content Placeholder 3"/>
          <p:cNvGraphicFramePr>
            <a:graphicFrameLocks/>
          </p:cNvGraphicFramePr>
          <p:nvPr>
            <p:extLst>
              <p:ext uri="{D42A27DB-BD31-4B8C-83A1-F6EECF244321}">
                <p14:modId xmlns:p14="http://schemas.microsoft.com/office/powerpoint/2010/main" val="2468823132"/>
              </p:ext>
            </p:extLst>
          </p:nvPr>
        </p:nvGraphicFramePr>
        <p:xfrm>
          <a:off x="104171" y="1098827"/>
          <a:ext cx="4476147" cy="4881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739832" y="84398"/>
            <a:ext cx="4288421" cy="6494087"/>
          </a:xfrm>
          <a:prstGeom prst="rect">
            <a:avLst/>
          </a:prstGeom>
          <a:solidFill>
            <a:srgbClr val="9EEAFF"/>
          </a:solidFill>
          <a:ln>
            <a:solidFill>
              <a:srgbClr val="0000FF"/>
            </a:solidFill>
          </a:ln>
        </p:spPr>
        <p:txBody>
          <a:bodyPr wrap="square" rtlCol="0">
            <a:spAutoFit/>
          </a:bodyPr>
          <a:lstStyle/>
          <a:p>
            <a:pPr marL="342900" indent="-342900">
              <a:buAutoNum type="arabicParenBoth"/>
            </a:pPr>
            <a:r>
              <a:rPr lang="en-US" sz="1600" dirty="0" smtClean="0"/>
              <a:t>A broad “strategy document” from the NOAA Unified Modeling Committee (UMC; under the auspices of the NOAA Research Council); spans the entirety of the NOAA modeling enterprise, inclusive of bio-geo-chemical, social and physical.</a:t>
            </a:r>
            <a:r>
              <a:rPr lang="en-US" sz="1600" dirty="0"/>
              <a:t> </a:t>
            </a:r>
            <a:r>
              <a:rPr lang="en-US" sz="1600" dirty="0" smtClean="0"/>
              <a:t> </a:t>
            </a:r>
          </a:p>
          <a:p>
            <a:pPr marL="342900" indent="-342900">
              <a:buAutoNum type="arabicParenBoth"/>
            </a:pPr>
            <a:r>
              <a:rPr lang="en-US" sz="1600" dirty="0" smtClean="0"/>
              <a:t>The NWS and OAR</a:t>
            </a:r>
            <a:r>
              <a:rPr lang="en-US" sz="1600" dirty="0"/>
              <a:t> </a:t>
            </a:r>
            <a:r>
              <a:rPr lang="en-US" sz="1600" dirty="0" smtClean="0"/>
              <a:t>are developing a Strategic Vision Document looking out 10 years and bridging US Physical Environmental Modeling Enterprise with the higher level NOAA UMC effort. </a:t>
            </a:r>
            <a:r>
              <a:rPr lang="en-US" sz="1600" b="1" dirty="0" smtClean="0"/>
              <a:t> </a:t>
            </a:r>
          </a:p>
          <a:p>
            <a:pPr marL="342900" indent="-342900">
              <a:buAutoNum type="arabicParenBoth"/>
            </a:pPr>
            <a:r>
              <a:rPr lang="en-US" sz="1600" dirty="0" smtClean="0"/>
              <a:t>Also emanating from an NWS-OAR partnership, is a Roadmap document that lays out how we can move the NCEP Production Suite towards the vision described in the Vision Document.  </a:t>
            </a:r>
            <a:endParaRPr lang="en-US" sz="1600" b="1" dirty="0"/>
          </a:p>
          <a:p>
            <a:pPr marL="342900" indent="-342900">
              <a:buAutoNum type="arabicParenBoth"/>
            </a:pPr>
            <a:r>
              <a:rPr lang="en-US" sz="1600" dirty="0" smtClean="0"/>
              <a:t>At a practical level, the Strategic Implementation Plan (SIP), describes NOAA’s concrete steps over the next 3 years  to build the Next Generation Global Prediction System based on the Unified Forecast System, beginning with numerical weather prediction across scales and in partnership with with the community (all stakeholders).</a:t>
            </a:r>
            <a:endParaRPr lang="en-US" sz="1600" dirty="0"/>
          </a:p>
        </p:txBody>
      </p:sp>
    </p:spTree>
    <p:extLst>
      <p:ext uri="{BB962C8B-B14F-4D97-AF65-F5344CB8AC3E}">
        <p14:creationId xmlns:p14="http://schemas.microsoft.com/office/powerpoint/2010/main" val="29906541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8952" y="6199192"/>
            <a:ext cx="8190858" cy="338554"/>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1600" dirty="0" smtClean="0">
                <a:latin typeface="Arial"/>
                <a:cs typeface="Arial"/>
              </a:rPr>
              <a:t> </a:t>
            </a:r>
            <a:r>
              <a:rPr lang="en-US" sz="1600" baseline="30000" dirty="0" smtClean="0">
                <a:latin typeface="Arial"/>
                <a:cs typeface="Arial"/>
              </a:rPr>
              <a:t>*</a:t>
            </a:r>
            <a:r>
              <a:rPr lang="en-US" sz="1600" dirty="0" smtClean="0">
                <a:latin typeface="Arial"/>
                <a:cs typeface="Arial"/>
              </a:rPr>
              <a:t> ftp</a:t>
            </a:r>
            <a:r>
              <a:rPr lang="en-US" sz="1600" dirty="0">
                <a:latin typeface="Arial"/>
                <a:cs typeface="Arial"/>
              </a:rPr>
              <a:t>://</a:t>
            </a:r>
            <a:r>
              <a:rPr lang="en-US" sz="1600" dirty="0" err="1">
                <a:latin typeface="Arial"/>
                <a:cs typeface="Arial"/>
              </a:rPr>
              <a:t>ftp.library.noaa.gov</a:t>
            </a:r>
            <a:r>
              <a:rPr lang="en-US" sz="1600" dirty="0">
                <a:latin typeface="Arial"/>
                <a:cs typeface="Arial"/>
              </a:rPr>
              <a:t>/</a:t>
            </a:r>
            <a:r>
              <a:rPr lang="en-US" sz="1600" dirty="0" err="1">
                <a:latin typeface="Arial"/>
                <a:cs typeface="Arial"/>
              </a:rPr>
              <a:t>noaa_documents.lib</a:t>
            </a:r>
            <a:r>
              <a:rPr lang="en-US" sz="1600" dirty="0">
                <a:latin typeface="Arial"/>
                <a:cs typeface="Arial"/>
              </a:rPr>
              <a:t>/NOAA_UMTF/UMTF_overview_2017.pdf </a:t>
            </a:r>
          </a:p>
        </p:txBody>
      </p:sp>
      <p:sp>
        <p:nvSpPr>
          <p:cNvPr id="5" name="Text Placeholder 4"/>
          <p:cNvSpPr>
            <a:spLocks noGrp="1"/>
          </p:cNvSpPr>
          <p:nvPr>
            <p:ph type="body" sz="quarter" idx="10"/>
          </p:nvPr>
        </p:nvSpPr>
        <p:spPr/>
        <p:txBody>
          <a:bodyPr/>
          <a:lstStyle/>
          <a:p>
            <a:r>
              <a:rPr lang="en-US" dirty="0" smtClean="0"/>
              <a:t>NOAA-wide, long term</a:t>
            </a:r>
          </a:p>
          <a:p>
            <a:r>
              <a:rPr lang="en-US" dirty="0" smtClean="0"/>
              <a:t>Under NOAA Research Council</a:t>
            </a:r>
          </a:p>
          <a:p>
            <a:r>
              <a:rPr lang="en-US" dirty="0" smtClean="0"/>
              <a:t>Policy rather than requirements</a:t>
            </a:r>
          </a:p>
          <a:p>
            <a:endParaRPr lang="en-US" dirty="0"/>
          </a:p>
        </p:txBody>
      </p:sp>
      <p:sp>
        <p:nvSpPr>
          <p:cNvPr id="6" name="Text Placeholder 5"/>
          <p:cNvSpPr>
            <a:spLocks noGrp="1"/>
          </p:cNvSpPr>
          <p:nvPr>
            <p:ph type="body" sz="quarter" idx="11"/>
          </p:nvPr>
        </p:nvSpPr>
        <p:spPr/>
        <p:txBody>
          <a:bodyPr/>
          <a:lstStyle/>
          <a:p>
            <a:r>
              <a:rPr lang="en-US" dirty="0"/>
              <a:t>Unified Modeling </a:t>
            </a:r>
            <a:r>
              <a:rPr lang="en-US" dirty="0" smtClean="0"/>
              <a:t>Committee</a:t>
            </a:r>
            <a:endParaRPr lang="en-US" dirty="0"/>
          </a:p>
        </p:txBody>
      </p:sp>
    </p:spTree>
    <p:extLst>
      <p:ext uri="{BB962C8B-B14F-4D97-AF65-F5344CB8AC3E}">
        <p14:creationId xmlns:p14="http://schemas.microsoft.com/office/powerpoint/2010/main" val="36170999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Physical modeling at NOAA, 5-10 year vision</a:t>
            </a:r>
          </a:p>
          <a:p>
            <a:r>
              <a:rPr lang="en-US" dirty="0" smtClean="0"/>
              <a:t>AA level approval</a:t>
            </a:r>
          </a:p>
          <a:p>
            <a:r>
              <a:rPr lang="en-US" dirty="0" smtClean="0"/>
              <a:t>Effort pre-dates UMC</a:t>
            </a:r>
          </a:p>
        </p:txBody>
      </p:sp>
      <p:sp>
        <p:nvSpPr>
          <p:cNvPr id="2" name="Text Placeholder 1"/>
          <p:cNvSpPr>
            <a:spLocks noGrp="1"/>
          </p:cNvSpPr>
          <p:nvPr>
            <p:ph type="body" sz="quarter" idx="11"/>
          </p:nvPr>
        </p:nvSpPr>
        <p:spPr/>
        <p:txBody>
          <a:bodyPr/>
          <a:lstStyle/>
          <a:p>
            <a:r>
              <a:rPr lang="en-US" dirty="0" smtClean="0"/>
              <a:t>Strategic Vision</a:t>
            </a:r>
            <a:endParaRPr lang="en-US" dirty="0"/>
          </a:p>
        </p:txBody>
      </p:sp>
      <p:sp>
        <p:nvSpPr>
          <p:cNvPr id="4" name="TextBox 3"/>
          <p:cNvSpPr txBox="1"/>
          <p:nvPr/>
        </p:nvSpPr>
        <p:spPr>
          <a:xfrm>
            <a:off x="5342194" y="6199192"/>
            <a:ext cx="3777616" cy="338554"/>
          </a:xfrm>
          <a:prstGeom prst="rect">
            <a:avLst/>
          </a:prstGeom>
          <a:solidFill>
            <a:schemeClr val="accent1">
              <a:lumMod val="60000"/>
              <a:lumOff val="40000"/>
            </a:schemeClr>
          </a:solidFill>
          <a:ln>
            <a:solidFill>
              <a:schemeClr val="accent1"/>
            </a:solidFill>
          </a:ln>
        </p:spPr>
        <p:txBody>
          <a:bodyPr wrap="square" rtlCol="0">
            <a:spAutoFit/>
          </a:bodyPr>
          <a:lstStyle/>
          <a:p>
            <a:pPr algn="ctr"/>
            <a:r>
              <a:rPr lang="en-US" sz="1600" dirty="0" smtClean="0">
                <a:latin typeface="Arial"/>
                <a:cs typeface="Arial"/>
              </a:rPr>
              <a:t>Finalized, awaiting signatures </a:t>
            </a:r>
            <a:endParaRPr lang="en-US" sz="1600" dirty="0">
              <a:latin typeface="Arial"/>
              <a:cs typeface="Arial"/>
            </a:endParaRPr>
          </a:p>
        </p:txBody>
      </p:sp>
    </p:spTree>
    <p:extLst>
      <p:ext uri="{BB962C8B-B14F-4D97-AF65-F5344CB8AC3E}">
        <p14:creationId xmlns:p14="http://schemas.microsoft.com/office/powerpoint/2010/main" val="12316275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unnel_Lou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446" y="2802202"/>
            <a:ext cx="5020083" cy="3765063"/>
          </a:xfrm>
          <a:prstGeom prst="rect">
            <a:avLst/>
          </a:prstGeom>
        </p:spPr>
      </p:pic>
      <p:sp>
        <p:nvSpPr>
          <p:cNvPr id="2" name="Title 1"/>
          <p:cNvSpPr>
            <a:spLocks noGrp="1"/>
          </p:cNvSpPr>
          <p:nvPr>
            <p:ph type="title"/>
          </p:nvPr>
        </p:nvSpPr>
        <p:spPr/>
        <p:txBody>
          <a:bodyPr/>
          <a:lstStyle/>
          <a:p>
            <a:r>
              <a:rPr lang="en-US" dirty="0" smtClean="0"/>
              <a:t>Strategic Vision: Key Elements</a:t>
            </a:r>
            <a:endParaRPr lang="en-US" dirty="0"/>
          </a:p>
        </p:txBody>
      </p:sp>
      <p:sp>
        <p:nvSpPr>
          <p:cNvPr id="3" name="Content Placeholder 2"/>
          <p:cNvSpPr>
            <a:spLocks noGrp="1"/>
          </p:cNvSpPr>
          <p:nvPr>
            <p:ph idx="1"/>
          </p:nvPr>
        </p:nvSpPr>
        <p:spPr/>
        <p:txBody>
          <a:bodyPr/>
          <a:lstStyle/>
          <a:p>
            <a:r>
              <a:rPr lang="en-US" dirty="0" smtClean="0"/>
              <a:t>Focus on products supporting mission requirements</a:t>
            </a:r>
          </a:p>
          <a:p>
            <a:r>
              <a:rPr lang="en-US" dirty="0" smtClean="0"/>
              <a:t>Unified modeling and data assimilation</a:t>
            </a:r>
          </a:p>
          <a:p>
            <a:pPr lvl="1"/>
            <a:r>
              <a:rPr lang="en-US" dirty="0" smtClean="0"/>
              <a:t>Coupled, ensemble based, reforecast and reanalysis</a:t>
            </a:r>
          </a:p>
          <a:p>
            <a:pPr lvl="1"/>
            <a:r>
              <a:rPr lang="en-US" dirty="0" smtClean="0"/>
              <a:t>Including pre- and postprocessing, calibration, verification validation</a:t>
            </a:r>
          </a:p>
          <a:p>
            <a:r>
              <a:rPr lang="en-US" dirty="0" smtClean="0"/>
              <a:t>Focus on community modeling</a:t>
            </a:r>
          </a:p>
          <a:p>
            <a:pPr lvl="1"/>
            <a:r>
              <a:rPr lang="en-US" dirty="0" smtClean="0"/>
              <a:t>Operations </a:t>
            </a:r>
            <a:r>
              <a:rPr lang="en-US" b="1" i="1" dirty="0" smtClean="0"/>
              <a:t>and</a:t>
            </a:r>
            <a:r>
              <a:rPr lang="en-US" dirty="0" smtClean="0"/>
              <a:t> research</a:t>
            </a:r>
          </a:p>
          <a:p>
            <a:r>
              <a:rPr lang="en-US" dirty="0" smtClean="0"/>
              <a:t>Evidence-driven decisions</a:t>
            </a:r>
          </a:p>
          <a:p>
            <a:pPr lvl="1"/>
            <a:r>
              <a:rPr lang="en-US" dirty="0" smtClean="0"/>
              <a:t>Same standards for all who contribute</a:t>
            </a:r>
          </a:p>
          <a:p>
            <a:r>
              <a:rPr lang="en-US" dirty="0" smtClean="0"/>
              <a:t>Transparent and robust governance</a:t>
            </a:r>
          </a:p>
          <a:p>
            <a:pPr lvl="1"/>
            <a:r>
              <a:rPr lang="en-US" dirty="0" smtClean="0"/>
              <a:t>Service requirements</a:t>
            </a:r>
          </a:p>
          <a:p>
            <a:pPr lvl="1"/>
            <a:r>
              <a:rPr lang="en-US" dirty="0" smtClean="0">
                <a:sym typeface="Wingdings"/>
              </a:rPr>
              <a:t>Technical requirements / solutions</a:t>
            </a:r>
          </a:p>
          <a:p>
            <a:pPr lvl="1"/>
            <a:r>
              <a:rPr lang="en-US" dirty="0" smtClean="0">
                <a:sym typeface="Wingdings"/>
              </a:rPr>
              <a:t>Prioritization</a:t>
            </a:r>
          </a:p>
          <a:p>
            <a:r>
              <a:rPr lang="en-US" dirty="0" smtClean="0">
                <a:sym typeface="Wingdings"/>
              </a:rPr>
              <a:t>See SIP for community governance</a:t>
            </a:r>
            <a:endParaRPr lang="en-US" dirty="0" smtClean="0"/>
          </a:p>
          <a:p>
            <a:pPr lvl="1"/>
            <a:endParaRPr lang="en-US" dirty="0" smtClean="0"/>
          </a:p>
          <a:p>
            <a:pPr lvl="1"/>
            <a:endParaRPr lang="en-US" dirty="0"/>
          </a:p>
        </p:txBody>
      </p:sp>
      <p:sp>
        <p:nvSpPr>
          <p:cNvPr id="8" name="TextBox 7"/>
          <p:cNvSpPr txBox="1"/>
          <p:nvPr/>
        </p:nvSpPr>
        <p:spPr>
          <a:xfrm>
            <a:off x="7468954" y="6288653"/>
            <a:ext cx="1678690" cy="276999"/>
          </a:xfrm>
          <a:prstGeom prst="rect">
            <a:avLst/>
          </a:prstGeom>
          <a:noFill/>
        </p:spPr>
        <p:txBody>
          <a:bodyPr wrap="none" rtlCol="0">
            <a:spAutoFit/>
          </a:bodyPr>
          <a:lstStyle/>
          <a:p>
            <a:pPr algn="r"/>
            <a:r>
              <a:rPr lang="en-US" sz="1200" dirty="0" smtClean="0"/>
              <a:t>Strategic Vision Fig. </a:t>
            </a:r>
            <a:r>
              <a:rPr lang="en-US" sz="1200" dirty="0"/>
              <a:t>1</a:t>
            </a:r>
          </a:p>
        </p:txBody>
      </p:sp>
    </p:spTree>
    <p:extLst>
      <p:ext uri="{BB962C8B-B14F-4D97-AF65-F5344CB8AC3E}">
        <p14:creationId xmlns:p14="http://schemas.microsoft.com/office/powerpoint/2010/main" val="33341606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856801" y="2057222"/>
            <a:ext cx="5058599" cy="4369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Deconstructing the funnel</a:t>
            </a:r>
            <a:endParaRPr lang="en-US" dirty="0"/>
          </a:p>
        </p:txBody>
      </p:sp>
      <p:pic>
        <p:nvPicPr>
          <p:cNvPr id="4" name="Picture 2" descr="funnel color 071305a"/>
          <p:cNvPicPr>
            <a:picLocks noChangeAspect="1" noChangeArrowheads="1"/>
          </p:cNvPicPr>
          <p:nvPr/>
        </p:nvPicPr>
        <p:blipFill>
          <a:blip r:embed="rId2" cstate="print">
            <a:extLst>
              <a:ext uri="{28A0092B-C50C-407E-A947-70E740481C1C}">
                <a14:useLocalDpi xmlns:a14="http://schemas.microsoft.com/office/drawing/2010/main" val="0"/>
              </a:ext>
            </a:extLst>
          </a:blip>
          <a:srcRect t="8446"/>
          <a:stretch>
            <a:fillRect/>
          </a:stretch>
        </p:blipFill>
        <p:spPr bwMode="auto">
          <a:xfrm>
            <a:off x="237529" y="2057222"/>
            <a:ext cx="3478154" cy="4223915"/>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3607836" y="1129283"/>
            <a:ext cx="978408" cy="4846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73617" y="1048434"/>
            <a:ext cx="964623" cy="646331"/>
          </a:xfrm>
          <a:prstGeom prst="rect">
            <a:avLst/>
          </a:prstGeom>
        </p:spPr>
        <p:txBody>
          <a:bodyPr wrap="none">
            <a:spAutoFit/>
          </a:bodyPr>
          <a:lstStyle/>
          <a:p>
            <a:pPr lvl="0"/>
            <a:r>
              <a:rPr lang="en-US" sz="3600" dirty="0" smtClean="0">
                <a:solidFill>
                  <a:prstClr val="black"/>
                </a:solidFill>
              </a:rPr>
              <a:t>Past</a:t>
            </a:r>
            <a:endParaRPr lang="en-US" sz="3600" dirty="0">
              <a:solidFill>
                <a:prstClr val="black"/>
              </a:solidFill>
            </a:endParaRPr>
          </a:p>
        </p:txBody>
      </p:sp>
      <p:sp>
        <p:nvSpPr>
          <p:cNvPr id="9" name="Rectangle 8"/>
          <p:cNvSpPr/>
          <p:nvPr/>
        </p:nvSpPr>
        <p:spPr>
          <a:xfrm>
            <a:off x="5565210" y="1048434"/>
            <a:ext cx="1417696" cy="646331"/>
          </a:xfrm>
          <a:prstGeom prst="rect">
            <a:avLst/>
          </a:prstGeom>
        </p:spPr>
        <p:txBody>
          <a:bodyPr wrap="none">
            <a:spAutoFit/>
          </a:bodyPr>
          <a:lstStyle/>
          <a:p>
            <a:pPr lvl="0"/>
            <a:r>
              <a:rPr lang="en-US" sz="3600" dirty="0" smtClean="0">
                <a:solidFill>
                  <a:prstClr val="black"/>
                </a:solidFill>
              </a:rPr>
              <a:t>Future</a:t>
            </a:r>
            <a:endParaRPr lang="en-US" sz="3600" dirty="0">
              <a:solidFill>
                <a:prstClr val="black"/>
              </a:solidFill>
            </a:endParaRPr>
          </a:p>
        </p:txBody>
      </p:sp>
      <p:grpSp>
        <p:nvGrpSpPr>
          <p:cNvPr id="14" name="Group 13"/>
          <p:cNvGrpSpPr/>
          <p:nvPr/>
        </p:nvGrpSpPr>
        <p:grpSpPr>
          <a:xfrm>
            <a:off x="5445114" y="2236749"/>
            <a:ext cx="3429804" cy="3980249"/>
            <a:chOff x="5445114" y="2236749"/>
            <a:chExt cx="3429804" cy="3980249"/>
          </a:xfrm>
        </p:grpSpPr>
        <p:grpSp>
          <p:nvGrpSpPr>
            <p:cNvPr id="26" name="Group 25"/>
            <p:cNvGrpSpPr/>
            <p:nvPr/>
          </p:nvGrpSpPr>
          <p:grpSpPr>
            <a:xfrm>
              <a:off x="5596507" y="5514609"/>
              <a:ext cx="1491054" cy="702389"/>
              <a:chOff x="3886200" y="4791075"/>
              <a:chExt cx="2362200" cy="904876"/>
            </a:xfrm>
          </p:grpSpPr>
          <p:pic>
            <p:nvPicPr>
              <p:cNvPr id="43" name="Picture 2" descr="funnel color 071305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57" t="65034" r="31387" b="18919"/>
              <a:stretch/>
            </p:blipFill>
            <p:spPr bwMode="auto">
              <a:xfrm>
                <a:off x="4238625" y="4791075"/>
                <a:ext cx="1676400" cy="904876"/>
              </a:xfrm>
              <a:prstGeom prst="rect">
                <a:avLst/>
              </a:prstGeom>
              <a:noFill/>
              <a:extLst>
                <a:ext uri="{909E8E84-426E-40dd-AFC4-6F175D3DCCD1}">
                  <a14:hiddenFill xmlns:a14="http://schemas.microsoft.com/office/drawing/2010/main">
                    <a:solidFill>
                      <a:srgbClr val="FFFFFF"/>
                    </a:solidFill>
                  </a14:hiddenFill>
                </a:ext>
              </a:extLst>
            </p:spPr>
          </p:pic>
          <p:sp>
            <p:nvSpPr>
              <p:cNvPr id="44" name="Isosceles Triangle 43"/>
              <p:cNvSpPr/>
              <p:nvPr/>
            </p:nvSpPr>
            <p:spPr>
              <a:xfrm>
                <a:off x="3886200" y="5381626"/>
                <a:ext cx="609600" cy="3048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5638800" y="5381626"/>
                <a:ext cx="609600" cy="3048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445114" y="2236749"/>
              <a:ext cx="1793841" cy="1404454"/>
              <a:chOff x="4853448" y="2162175"/>
              <a:chExt cx="2841890" cy="1809336"/>
            </a:xfrm>
          </p:grpSpPr>
          <p:pic>
            <p:nvPicPr>
              <p:cNvPr id="34" name="Picture 2" descr="funnel color 071305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34" t="17399" r="15764" b="67398"/>
              <a:stretch/>
            </p:blipFill>
            <p:spPr bwMode="auto">
              <a:xfrm>
                <a:off x="4953000" y="2162175"/>
                <a:ext cx="2590800" cy="71966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4853448" y="2853267"/>
                <a:ext cx="2841890" cy="1118244"/>
                <a:chOff x="3390898" y="2952750"/>
                <a:chExt cx="3425954" cy="1078234"/>
              </a:xfrm>
            </p:grpSpPr>
            <p:pic>
              <p:nvPicPr>
                <p:cNvPr id="36" name="Picture 2" descr="funnel color 071305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689" t="32433" r="20831" b="49999"/>
                <a:stretch/>
              </p:blipFill>
              <p:spPr bwMode="auto">
                <a:xfrm>
                  <a:off x="3733798" y="2952750"/>
                  <a:ext cx="2657479" cy="990600"/>
                </a:xfrm>
                <a:prstGeom prst="rect">
                  <a:avLst/>
                </a:prstGeom>
                <a:noFill/>
                <a:extLst>
                  <a:ext uri="{909E8E84-426E-40dd-AFC4-6F175D3DCCD1}">
                    <a14:hiddenFill xmlns:a14="http://schemas.microsoft.com/office/drawing/2010/main">
                      <a:solidFill>
                        <a:srgbClr val="FFFFFF"/>
                      </a:solidFill>
                    </a14:hiddenFill>
                  </a:ext>
                </a:extLst>
              </p:spPr>
            </p:pic>
            <p:sp>
              <p:nvSpPr>
                <p:cNvPr id="37" name="Isosceles Triangle 36"/>
                <p:cNvSpPr/>
                <p:nvPr/>
              </p:nvSpPr>
              <p:spPr>
                <a:xfrm rot="430244">
                  <a:off x="3390898" y="3316609"/>
                  <a:ext cx="685800" cy="71437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21157191">
                  <a:off x="6131052" y="3228975"/>
                  <a:ext cx="685800" cy="71437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p:cNvGrpSpPr/>
            <p:nvPr/>
          </p:nvGrpSpPr>
          <p:grpSpPr>
            <a:xfrm>
              <a:off x="6928608" y="3958935"/>
              <a:ext cx="1946310" cy="1020311"/>
              <a:chOff x="3494487" y="3486150"/>
              <a:chExt cx="3083439" cy="1314450"/>
            </a:xfrm>
          </p:grpSpPr>
          <p:pic>
            <p:nvPicPr>
              <p:cNvPr id="39" name="Picture 2" descr="funnel color 071305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90" t="50000" r="26109" b="34797"/>
              <a:stretch/>
            </p:blipFill>
            <p:spPr bwMode="auto">
              <a:xfrm>
                <a:off x="4010025" y="3943350"/>
                <a:ext cx="2143126" cy="85725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4024940" y="3486150"/>
                <a:ext cx="2085975" cy="457200"/>
              </a:xfrm>
              <a:prstGeom prst="rect">
                <a:avLst/>
              </a:prstGeom>
              <a:solidFill>
                <a:srgbClr val="0D0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Implementable</a:t>
                </a:r>
              </a:p>
              <a:p>
                <a:pPr algn="ctr"/>
                <a:r>
                  <a:rPr lang="en-US" sz="1200" dirty="0" smtClean="0"/>
                  <a:t>Research</a:t>
                </a:r>
                <a:endParaRPr lang="en-US" sz="1200" dirty="0"/>
              </a:p>
            </p:txBody>
          </p:sp>
          <p:sp>
            <p:nvSpPr>
              <p:cNvPr id="41" name="Isosceles Triangle 40"/>
              <p:cNvSpPr/>
              <p:nvPr/>
            </p:nvSpPr>
            <p:spPr>
              <a:xfrm rot="921558">
                <a:off x="3494487" y="4119682"/>
                <a:ext cx="792396" cy="5864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20638851">
                <a:off x="5785530" y="4184173"/>
                <a:ext cx="792396" cy="5864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Bent Arrow 29"/>
            <p:cNvSpPr/>
            <p:nvPr/>
          </p:nvSpPr>
          <p:spPr>
            <a:xfrm rot="10800000">
              <a:off x="7388560" y="5198512"/>
              <a:ext cx="669609" cy="910886"/>
            </a:xfrm>
            <a:prstGeom prst="bentArrow">
              <a:avLst/>
            </a:prstGeom>
            <a:solidFill>
              <a:srgbClr val="0D02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ent Arrow 31"/>
            <p:cNvSpPr/>
            <p:nvPr/>
          </p:nvSpPr>
          <p:spPr>
            <a:xfrm rot="5400000">
              <a:off x="7311643" y="2904942"/>
              <a:ext cx="823442" cy="740717"/>
            </a:xfrm>
            <a:prstGeom prst="bentArrow">
              <a:avLst/>
            </a:prstGeom>
            <a:solidFill>
              <a:srgbClr val="0D02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p:cNvGrpSpPr/>
          <p:nvPr/>
        </p:nvGrpSpPr>
        <p:grpSpPr>
          <a:xfrm>
            <a:off x="4118670" y="2821030"/>
            <a:ext cx="1298660" cy="3244647"/>
            <a:chOff x="4118670" y="2821030"/>
            <a:chExt cx="1298660" cy="3244647"/>
          </a:xfrm>
        </p:grpSpPr>
        <p:sp>
          <p:nvSpPr>
            <p:cNvPr id="27" name="Rectangle 26"/>
            <p:cNvSpPr/>
            <p:nvPr/>
          </p:nvSpPr>
          <p:spPr>
            <a:xfrm>
              <a:off x="4118670" y="4095956"/>
              <a:ext cx="1298660" cy="746269"/>
            </a:xfrm>
            <a:prstGeom prst="rect">
              <a:avLst/>
            </a:prstGeom>
            <a:solidFill>
              <a:srgbClr val="0D02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Community Software</a:t>
              </a:r>
            </a:p>
            <a:p>
              <a:pPr algn="ctr"/>
              <a:r>
                <a:rPr lang="en-US" sz="1400" dirty="0" smtClean="0"/>
                <a:t>- Updates</a:t>
              </a:r>
              <a:endParaRPr lang="en-US" sz="1400" dirty="0"/>
            </a:p>
          </p:txBody>
        </p:sp>
        <p:sp>
          <p:nvSpPr>
            <p:cNvPr id="31" name="Bent Arrow 30"/>
            <p:cNvSpPr/>
            <p:nvPr/>
          </p:nvSpPr>
          <p:spPr>
            <a:xfrm rot="16200000">
              <a:off x="4473727" y="5283597"/>
              <a:ext cx="823442" cy="740717"/>
            </a:xfrm>
            <a:prstGeom prst="bentArrow">
              <a:avLst/>
            </a:prstGeom>
            <a:solidFill>
              <a:srgbClr val="0D02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a:off x="4550644" y="2821030"/>
              <a:ext cx="669609" cy="857228"/>
            </a:xfrm>
            <a:prstGeom prst="bentArrow">
              <a:avLst/>
            </a:prstGeom>
            <a:solidFill>
              <a:srgbClr val="0D02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Left Arrow 10"/>
          <p:cNvSpPr/>
          <p:nvPr/>
        </p:nvSpPr>
        <p:spPr>
          <a:xfrm>
            <a:off x="6542884" y="4313826"/>
            <a:ext cx="480532" cy="329795"/>
          </a:xfrm>
          <a:prstGeom prst="lef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Bent Arrow 45"/>
          <p:cNvSpPr/>
          <p:nvPr/>
        </p:nvSpPr>
        <p:spPr>
          <a:xfrm rot="10800000">
            <a:off x="5693500" y="3732735"/>
            <a:ext cx="669609" cy="910886"/>
          </a:xfrm>
          <a:prstGeom prst="bentArrow">
            <a:avLst/>
          </a:prstGeom>
          <a:solidFill>
            <a:srgbClr val="0D02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 name="Group 19"/>
          <p:cNvGrpSpPr/>
          <p:nvPr/>
        </p:nvGrpSpPr>
        <p:grpSpPr>
          <a:xfrm>
            <a:off x="3989877" y="3861133"/>
            <a:ext cx="4925524" cy="2565536"/>
            <a:chOff x="3989877" y="3861133"/>
            <a:chExt cx="4925524" cy="2565536"/>
          </a:xfrm>
        </p:grpSpPr>
        <p:sp>
          <p:nvSpPr>
            <p:cNvPr id="48" name="Rectangle 47"/>
            <p:cNvSpPr/>
            <p:nvPr/>
          </p:nvSpPr>
          <p:spPr>
            <a:xfrm>
              <a:off x="3989877" y="3861133"/>
              <a:ext cx="4925524" cy="2565536"/>
            </a:xfrm>
            <a:prstGeom prst="rect">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7489658" y="6041840"/>
              <a:ext cx="1411210" cy="372003"/>
            </a:xfrm>
            <a:prstGeom prst="rect">
              <a:avLst/>
            </a:prstGeom>
            <a:noFill/>
          </p:spPr>
          <p:txBody>
            <a:bodyPr wrap="square" rtlCol="0">
              <a:spAutoFit/>
            </a:bodyPr>
            <a:lstStyle/>
            <a:p>
              <a:pPr algn="r"/>
              <a:r>
                <a:rPr lang="en-US" dirty="0" smtClean="0"/>
                <a:t>operations</a:t>
              </a:r>
              <a:endParaRPr lang="en-US" dirty="0"/>
            </a:p>
          </p:txBody>
        </p:sp>
      </p:grpSp>
      <p:grpSp>
        <p:nvGrpSpPr>
          <p:cNvPr id="19" name="Group 18"/>
          <p:cNvGrpSpPr/>
          <p:nvPr/>
        </p:nvGrpSpPr>
        <p:grpSpPr>
          <a:xfrm>
            <a:off x="3849073" y="2057221"/>
            <a:ext cx="4117849" cy="3766547"/>
            <a:chOff x="3849073" y="2057222"/>
            <a:chExt cx="3503932" cy="2958931"/>
          </a:xfrm>
        </p:grpSpPr>
        <p:sp>
          <p:nvSpPr>
            <p:cNvPr id="47" name="Rectangle 46"/>
            <p:cNvSpPr/>
            <p:nvPr/>
          </p:nvSpPr>
          <p:spPr>
            <a:xfrm>
              <a:off x="3849073" y="2057222"/>
              <a:ext cx="3503932" cy="2958931"/>
            </a:xfrm>
            <a:prstGeom prst="rect">
              <a:avLst/>
            </a:prstGeom>
            <a:noFill/>
            <a:ln w="25400">
              <a:solidFill>
                <a:srgbClr val="33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880639" y="2108533"/>
              <a:ext cx="1411210" cy="507746"/>
            </a:xfrm>
            <a:prstGeom prst="rect">
              <a:avLst/>
            </a:prstGeom>
            <a:noFill/>
          </p:spPr>
          <p:txBody>
            <a:bodyPr wrap="square" rtlCol="0">
              <a:spAutoFit/>
            </a:bodyPr>
            <a:lstStyle/>
            <a:p>
              <a:r>
                <a:rPr lang="en-US" dirty="0" smtClean="0"/>
                <a:t>“external” community</a:t>
              </a:r>
              <a:endParaRPr lang="en-US" dirty="0"/>
            </a:p>
          </p:txBody>
        </p:sp>
      </p:grpSp>
    </p:spTree>
    <p:extLst>
      <p:ext uri="{BB962C8B-B14F-4D97-AF65-F5344CB8AC3E}">
        <p14:creationId xmlns:p14="http://schemas.microsoft.com/office/powerpoint/2010/main" val="81094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nodeType="clickEffect">
                                  <p:stCondLst>
                                    <p:cond delay="0"/>
                                  </p:stCondLst>
                                  <p:childTnLst>
                                    <p:animEffect transition="out" filter="dissolv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9"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Vision: Temporal Domains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52" y="1002455"/>
            <a:ext cx="7349300" cy="5511975"/>
          </a:xfrm>
          <a:prstGeom prst="rect">
            <a:avLst/>
          </a:prstGeom>
        </p:spPr>
      </p:pic>
      <p:sp>
        <p:nvSpPr>
          <p:cNvPr id="41" name="TextBox 40"/>
          <p:cNvSpPr txBox="1"/>
          <p:nvPr/>
        </p:nvSpPr>
        <p:spPr>
          <a:xfrm>
            <a:off x="917192" y="6254383"/>
            <a:ext cx="1678690" cy="276999"/>
          </a:xfrm>
          <a:prstGeom prst="rect">
            <a:avLst/>
          </a:prstGeom>
          <a:noFill/>
        </p:spPr>
        <p:txBody>
          <a:bodyPr wrap="none" rtlCol="0">
            <a:spAutoFit/>
          </a:bodyPr>
          <a:lstStyle/>
          <a:p>
            <a:r>
              <a:rPr lang="en-US" sz="1200" dirty="0" smtClean="0"/>
              <a:t>Strategic Vision Fig. 2</a:t>
            </a:r>
            <a:endParaRPr lang="en-US" sz="1200" dirty="0"/>
          </a:p>
        </p:txBody>
      </p:sp>
    </p:spTree>
    <p:extLst>
      <p:ext uri="{BB962C8B-B14F-4D97-AF65-F5344CB8AC3E}">
        <p14:creationId xmlns:p14="http://schemas.microsoft.com/office/powerpoint/2010/main" val="23337866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EP NOAA N Prime Mar 4_3Marupdate">
  <a:themeElements>
    <a:clrScheme name="NEP NOAA N Prime Mar 4_3Marupd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P NOAA N Prime Mar 4_3Mar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P NOAA N Prime Mar 4_3Marupd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P NOAA N Prime Mar 4_3Marupd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P NOAA N Prime Mar 4_3Marupd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P NOAA N Prime Mar 4_3Marupd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P NOAA N Prime Mar 4_3Marupd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P NOAA N Prime Mar 4_3Marupd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P NOAA N Prime Mar 4_3Marupd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28017</TotalTime>
  <Words>2375</Words>
  <Application>Microsoft Macintosh PowerPoint</Application>
  <PresentationFormat>On-screen Show (4:3)</PresentationFormat>
  <Paragraphs>452</Paragraphs>
  <Slides>37</Slides>
  <Notes>2</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NEP NOAA N Prime Mar 4_3Marupdate</vt:lpstr>
      <vt:lpstr>Document</vt:lpstr>
      <vt:lpstr>The future of coupled modeling at NWS</vt:lpstr>
      <vt:lpstr>Overview</vt:lpstr>
      <vt:lpstr>PowerPoint Presentation</vt:lpstr>
      <vt:lpstr>A Hierarchy of Plans</vt:lpstr>
      <vt:lpstr>PowerPoint Presentation</vt:lpstr>
      <vt:lpstr>PowerPoint Presentation</vt:lpstr>
      <vt:lpstr>Strategic Vision: Key Elements</vt:lpstr>
      <vt:lpstr>Deconstructing the funnel</vt:lpstr>
      <vt:lpstr>Strategic Vision: Temporal Domains</vt:lpstr>
      <vt:lpstr>PowerPoint Presentation</vt:lpstr>
      <vt:lpstr>Roadmap: Big Picture</vt:lpstr>
      <vt:lpstr>Roadmap: 5 year “end state”</vt:lpstr>
      <vt:lpstr>Roadmap: 10 year “best system”</vt:lpstr>
      <vt:lpstr>PowerPoint Presentation</vt:lpstr>
      <vt:lpstr>NGGPS Goals and Objectives1</vt:lpstr>
      <vt:lpstr>SIP for Unified Forecast System</vt:lpstr>
      <vt:lpstr>SIP Working Groups</vt:lpstr>
      <vt:lpstr>PowerPoint Presentation</vt:lpstr>
      <vt:lpstr>NCAR – NOAA MoA</vt:lpstr>
      <vt:lpstr>PowerPoint Presentation</vt:lpstr>
      <vt:lpstr>present</vt:lpstr>
      <vt:lpstr>Operational HWRF</vt:lpstr>
      <vt:lpstr>PowerPoint Presentation</vt:lpstr>
      <vt:lpstr>Basic approach : coupling</vt:lpstr>
      <vt:lpstr>Basic approach : coupling</vt:lpstr>
      <vt:lpstr>Basic approach : coupling “now”</vt:lpstr>
      <vt:lpstr>Roadmap: Architecture</vt:lpstr>
      <vt:lpstr>Roadmap: Fully Coupled</vt:lpstr>
      <vt:lpstr>PowerPoint Presentation</vt:lpstr>
      <vt:lpstr>Team Efforts (I): Ice, Ocean, DA</vt:lpstr>
      <vt:lpstr>Team Efforts (II) : Total Water</vt:lpstr>
      <vt:lpstr>Great Lakes Modeling (I)</vt:lpstr>
      <vt:lpstr>Great Lakes Modeling (II)</vt:lpstr>
      <vt:lpstr>COASTAL Act</vt:lpstr>
      <vt:lpstr>Atm. – wave coupling</vt:lpstr>
      <vt:lpstr>Atm. – ocean – ice coupling</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 Chart</dc:title>
  <dc:creator>Peter Shaffer</dc:creator>
  <cp:lastModifiedBy>Hendrik Tolman</cp:lastModifiedBy>
  <cp:revision>476</cp:revision>
  <cp:lastPrinted>2014-12-16T15:22:25Z</cp:lastPrinted>
  <dcterms:created xsi:type="dcterms:W3CDTF">2012-11-27T21:47:04Z</dcterms:created>
  <dcterms:modified xsi:type="dcterms:W3CDTF">2018-07-11T14:25:22Z</dcterms:modified>
</cp:coreProperties>
</file>