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80" r:id="rId11"/>
    <p:sldId id="282" r:id="rId12"/>
    <p:sldId id="283" r:id="rId13"/>
    <p:sldId id="284" r:id="rId14"/>
    <p:sldId id="285" r:id="rId15"/>
    <p:sldId id="286" r:id="rId16"/>
    <p:sldId id="287" r:id="rId17"/>
    <p:sldId id="277" r:id="rId18"/>
    <p:sldId id="276" r:id="rId19"/>
    <p:sldId id="273" r:id="rId20"/>
    <p:sldId id="288" r:id="rId21"/>
    <p:sldId id="289" r:id="rId22"/>
    <p:sldId id="290" r:id="rId23"/>
    <p:sldId id="274" r:id="rId24"/>
    <p:sldId id="272" r:id="rId25"/>
    <p:sldId id="291" r:id="rId26"/>
    <p:sldId id="292" r:id="rId27"/>
    <p:sldId id="293" r:id="rId28"/>
  </p:sldIdLst>
  <p:sldSz cx="12190413" cy="6858000"/>
  <p:notesSz cx="6858000" cy="9144000"/>
  <p:custDataLst>
    <p:tags r:id="rId31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00"/>
    <a:srgbClr val="FFFFFF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25" autoAdjust="0"/>
  </p:normalViewPr>
  <p:slideViewPr>
    <p:cSldViewPr showGuides="1">
      <p:cViewPr varScale="1">
        <p:scale>
          <a:sx n="78" d="100"/>
          <a:sy n="78" d="100"/>
        </p:scale>
        <p:origin x="54" y="96"/>
      </p:cViewPr>
      <p:guideLst>
        <p:guide orient="horz" pos="1012"/>
        <p:guide orient="horz" pos="3884"/>
        <p:guide pos="385"/>
        <p:guide pos="2789"/>
        <p:guide pos="2880"/>
        <p:guide pos="5281"/>
        <p:guide orient="horz" pos="913"/>
        <p:guide orient="horz" pos="3929"/>
        <p:guide pos="392"/>
        <p:guide pos="3771"/>
        <p:guide pos="3954"/>
        <p:guide pos="7040"/>
        <p:guide pos="73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da-DK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https://link.springer.com/chapter/10.1007/978-3-319-70096-0_21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9360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739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955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059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9736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39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3785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Shape 6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</a:t>
            </a:r>
            <a:r>
              <a:rPr lang="en-US" baseline="0" dirty="0"/>
              <a:t> is a video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206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a-DK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a-DK" noProof="0" dirty="0"/>
          </a:p>
        </p:txBody>
      </p:sp>
      <p:pic>
        <p:nvPicPr>
          <p:cNvPr id="3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2"/>
            <a:ext cx="5212800" cy="626400"/>
          </a:xfrm>
          <a:prstGeom prst="rect">
            <a:avLst/>
          </a:prstGeom>
        </p:spPr>
      </p:pic>
      <p:sp>
        <p:nvSpPr>
          <p:cNvPr id="4" name="Frise"/>
          <p:cNvSpPr/>
          <p:nvPr userDrawn="1"/>
        </p:nvSpPr>
        <p:spPr bwMode="auto">
          <a:xfrm>
            <a:off x="7150413" y="3393256"/>
            <a:ext cx="5040000" cy="234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15546" y="593367"/>
            <a:ext cx="11359321" cy="76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15546" y="1536633"/>
            <a:ext cx="11359321" cy="455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marL="609539" lvl="0" indent="-45715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78" lvl="1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7" lvl="2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6" lvl="3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5" lvl="4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4" lvl="5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2" lvl="7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1" lvl="8" indent="-42329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11295140" y="6217623"/>
            <a:ext cx="731505" cy="524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de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67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_CustomA"/>
          <p:cNvSpPr>
            <a:spLocks noGrp="1"/>
          </p:cNvSpPr>
          <p:nvPr>
            <p:ph type="dt" sz="half" idx="2"/>
          </p:nvPr>
        </p:nvSpPr>
        <p:spPr>
          <a:xfrm>
            <a:off x="9726307" y="6476999"/>
            <a:ext cx="19152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113676" name="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endParaRPr lang="da-DK" sz="900" b="1" dirty="0">
              <a:solidFill>
                <a:srgbClr val="000000"/>
              </a:solidFill>
            </a:endParaRPr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 userDrawn="1"/>
        </p:nvSpPr>
        <p:spPr>
          <a:xfrm>
            <a:off x="12425388" y="6244790"/>
            <a:ext cx="2454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Add or change </a:t>
            </a:r>
            <a:br>
              <a:rPr lang="da-DK" sz="1100" noProof="1">
                <a:solidFill>
                  <a:schemeClr val="bg2"/>
                </a:solidFill>
              </a:rPr>
            </a:br>
            <a:r>
              <a:rPr lang="da-DK" sz="1100" noProof="1">
                <a:solidFill>
                  <a:schemeClr val="bg2"/>
                </a:solidFill>
              </a:rPr>
              <a:t>Presentation Title or Date</a:t>
            </a:r>
          </a:p>
          <a:p>
            <a:pPr>
              <a:spcBef>
                <a:spcPts val="0"/>
              </a:spcBef>
            </a:pPr>
            <a:r>
              <a:rPr lang="da-DK" sz="1100" noProof="1">
                <a:solidFill>
                  <a:schemeClr val="bg2"/>
                </a:solidFill>
              </a:rPr>
              <a:t>via ”Insert”; ”Header &amp; Footer”</a:t>
            </a:r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smbc-comics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5.jp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9.png"/><Relationship Id="rId10" Type="http://schemas.openxmlformats.org/officeDocument/2006/relationships/image" Target="../media/image34.jpg"/><Relationship Id="rId4" Type="http://schemas.openxmlformats.org/officeDocument/2006/relationships/video" Target="../media/media2.mp4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A </a:t>
            </a:r>
            <a:r>
              <a:rPr lang="da-DK" dirty="0" err="1" smtClean="0"/>
              <a:t>practicioner’s</a:t>
            </a:r>
            <a:r>
              <a:rPr lang="da-DK" dirty="0" smtClean="0"/>
              <a:t> </a:t>
            </a:r>
            <a:r>
              <a:rPr lang="da-DK" dirty="0" err="1" smtClean="0"/>
              <a:t>view</a:t>
            </a:r>
            <a:r>
              <a:rPr lang="da-DK" dirty="0" smtClean="0"/>
              <a:t> of </a:t>
            </a:r>
            <a:r>
              <a:rPr lang="da-DK" dirty="0" err="1" smtClean="0"/>
              <a:t>deep</a:t>
            </a:r>
            <a:r>
              <a:rPr lang="da-DK" dirty="0" smtClean="0"/>
              <a:t> </a:t>
            </a:r>
            <a:r>
              <a:rPr lang="da-DK" dirty="0" err="1" smtClean="0"/>
              <a:t>learning</a:t>
            </a:r>
            <a:r>
              <a:rPr lang="da-DK" dirty="0" smtClean="0"/>
              <a:t> </a:t>
            </a:r>
            <a:br>
              <a:rPr lang="da-DK" dirty="0" smtClean="0"/>
            </a:br>
            <a:r>
              <a:rPr lang="da-DK" dirty="0" smtClean="0"/>
              <a:t>in </a:t>
            </a:r>
            <a:r>
              <a:rPr lang="da-DK" dirty="0" err="1" smtClean="0"/>
              <a:t>geophysical</a:t>
            </a:r>
            <a:r>
              <a:rPr lang="da-DK" dirty="0" smtClean="0"/>
              <a:t> </a:t>
            </a:r>
            <a:r>
              <a:rPr lang="da-DK" dirty="0" err="1" smtClean="0"/>
              <a:t>imaging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Jesper Soeren Dramsch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Unet</a:t>
            </a:r>
            <a:r>
              <a:rPr lang="da-DK" dirty="0" smtClean="0"/>
              <a:t> – Automatic Interpretation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https://arxiv.org/abs/1505.04597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10</a:t>
            </a:fld>
            <a:endParaRPr lang="da-DK" dirty="0"/>
          </a:p>
        </p:txBody>
      </p:sp>
      <p:pic>
        <p:nvPicPr>
          <p:cNvPr id="1026" name="Picture 2" descr="_images/un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449388"/>
            <a:ext cx="6394449" cy="479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38" y="2286000"/>
            <a:ext cx="2476500" cy="239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911" y="2257425"/>
            <a:ext cx="24765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Generative Adversarial Networks</a:t>
            </a:r>
            <a:endParaRPr/>
          </a:p>
        </p:txBody>
      </p:sp>
      <p:grpSp>
        <p:nvGrpSpPr>
          <p:cNvPr id="189" name="Shape 189"/>
          <p:cNvGrpSpPr/>
          <p:nvPr/>
        </p:nvGrpSpPr>
        <p:grpSpPr>
          <a:xfrm>
            <a:off x="4452714" y="907914"/>
            <a:ext cx="2427253" cy="1981330"/>
            <a:chOff x="2752775" y="197075"/>
            <a:chExt cx="2016701" cy="1640025"/>
          </a:xfrm>
        </p:grpSpPr>
        <p:pic>
          <p:nvPicPr>
            <p:cNvPr id="190" name="Shape 190"/>
            <p:cNvPicPr preferRelativeResize="0"/>
            <p:nvPr/>
          </p:nvPicPr>
          <p:blipFill rotWithShape="1">
            <a:blip r:embed="rId3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91" name="Shape 191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Real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A. Çuğun)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Shape 192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193" name="Shape 193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194" name="Shape 194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195" name="Shape 195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Shape 196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Shape 197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98" name="Shape 198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199" name="Shape 199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0" name="Shape 200"/>
          <p:cNvSpPr txBox="1">
            <a:spLocks noGrp="1"/>
          </p:cNvSpPr>
          <p:nvPr>
            <p:ph type="sldNum" idx="12"/>
          </p:nvPr>
        </p:nvSpPr>
        <p:spPr>
          <a:xfrm>
            <a:off x="11295139" y="6217259"/>
            <a:ext cx="731505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fld id="{00000000-1234-1234-1234-123412341234}" type="slidenum">
              <a:rPr lang="de"/>
              <a:p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137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Start from latent space</a:t>
            </a:r>
            <a:endParaRPr/>
          </a:p>
        </p:txBody>
      </p:sp>
      <p:grpSp>
        <p:nvGrpSpPr>
          <p:cNvPr id="206" name="Shape 206"/>
          <p:cNvGrpSpPr/>
          <p:nvPr/>
        </p:nvGrpSpPr>
        <p:grpSpPr>
          <a:xfrm>
            <a:off x="775321" y="907916"/>
            <a:ext cx="2427253" cy="1981330"/>
            <a:chOff x="378850" y="197075"/>
            <a:chExt cx="2016701" cy="1640025"/>
          </a:xfrm>
        </p:grpSpPr>
        <p:pic>
          <p:nvPicPr>
            <p:cNvPr id="207" name="Shape 207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08" name="Shape 208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Latent</a:t>
              </a:r>
              <a:r>
                <a:rPr lang="de" sz="1333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Space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(CC-BY Hudson)</a:t>
              </a:r>
              <a:endParaRPr sz="800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9" name="Shape 209"/>
          <p:cNvGrpSpPr/>
          <p:nvPr/>
        </p:nvGrpSpPr>
        <p:grpSpPr>
          <a:xfrm>
            <a:off x="4452714" y="907914"/>
            <a:ext cx="2427253" cy="1981330"/>
            <a:chOff x="2752775" y="197075"/>
            <a:chExt cx="2016701" cy="1640025"/>
          </a:xfrm>
        </p:grpSpPr>
        <p:pic>
          <p:nvPicPr>
            <p:cNvPr id="210" name="Shape 210"/>
            <p:cNvPicPr preferRelativeResize="0"/>
            <p:nvPr/>
          </p:nvPicPr>
          <p:blipFill rotWithShape="1">
            <a:blip r:embed="rId4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11" name="Shape 211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Real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A. Çuğun)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213" name="Shape 213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14" name="Shape 214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15" name="Shape 215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Shape 216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Shape 217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218" name="Shape 218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19" name="Shape 219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" name="Shape 220"/>
          <p:cNvSpPr txBox="1">
            <a:spLocks noGrp="1"/>
          </p:cNvSpPr>
          <p:nvPr>
            <p:ph type="sldNum" idx="12"/>
          </p:nvPr>
        </p:nvSpPr>
        <p:spPr>
          <a:xfrm>
            <a:off x="11295139" y="6217259"/>
            <a:ext cx="731505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fld id="{00000000-1234-1234-1234-123412341234}" type="slidenum">
              <a:rPr lang="de"/>
              <a:p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10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Feed it to a Generator</a:t>
            </a:r>
            <a:endParaRPr/>
          </a:p>
        </p:txBody>
      </p:sp>
      <p:grpSp>
        <p:nvGrpSpPr>
          <p:cNvPr id="226" name="Shape 226"/>
          <p:cNvGrpSpPr/>
          <p:nvPr/>
        </p:nvGrpSpPr>
        <p:grpSpPr>
          <a:xfrm>
            <a:off x="775321" y="907915"/>
            <a:ext cx="2427253" cy="2307520"/>
            <a:chOff x="378850" y="197075"/>
            <a:chExt cx="2016701" cy="1910025"/>
          </a:xfrm>
        </p:grpSpPr>
        <p:pic>
          <p:nvPicPr>
            <p:cNvPr id="227" name="Shape 227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28" name="Shape 228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Latent</a:t>
              </a:r>
              <a:r>
                <a:rPr lang="de" sz="1333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Space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(CC-BY Hudson)</a:t>
              </a:r>
              <a:endParaRPr sz="800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29" name="Shape 229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30" name="Shape 230"/>
          <p:cNvGrpSpPr/>
          <p:nvPr/>
        </p:nvGrpSpPr>
        <p:grpSpPr>
          <a:xfrm>
            <a:off x="775321" y="3307370"/>
            <a:ext cx="2427253" cy="3238760"/>
            <a:chOff x="378850" y="2183200"/>
            <a:chExt cx="2016700" cy="2680850"/>
          </a:xfrm>
        </p:grpSpPr>
        <p:pic>
          <p:nvPicPr>
            <p:cNvPr id="231" name="Shape 231"/>
            <p:cNvPicPr preferRelativeResize="0"/>
            <p:nvPr/>
          </p:nvPicPr>
          <p:blipFill rotWithShape="1">
            <a:blip r:embed="rId4">
              <a:alphaModFix/>
            </a:blip>
            <a:srcRect l="3410" t="16258" r="6352" b="4545"/>
            <a:stretch/>
          </p:blipFill>
          <p:spPr>
            <a:xfrm>
              <a:off x="378850" y="2183200"/>
              <a:ext cx="2016700" cy="2361350"/>
            </a:xfrm>
            <a:prstGeom prst="rect">
              <a:avLst/>
            </a:prstGeom>
            <a:noFill/>
            <a:ln w="9525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32" name="Shape 232"/>
            <p:cNvSpPr txBox="1"/>
            <p:nvPr/>
          </p:nvSpPr>
          <p:spPr>
            <a:xfrm>
              <a:off x="378900" y="4544550"/>
              <a:ext cx="2016600" cy="319500"/>
            </a:xfrm>
            <a:prstGeom prst="rect">
              <a:avLst/>
            </a:prstGeom>
            <a:solidFill>
              <a:srgbClr val="0097A7"/>
            </a:solidFill>
            <a:ln w="19050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Generator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(CC-BY-SA T. Vaughn)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" name="Shape 233"/>
          <p:cNvGrpSpPr/>
          <p:nvPr/>
        </p:nvGrpSpPr>
        <p:grpSpPr>
          <a:xfrm>
            <a:off x="4452714" y="907914"/>
            <a:ext cx="2427253" cy="1981330"/>
            <a:chOff x="2752775" y="197075"/>
            <a:chExt cx="2016701" cy="1640025"/>
          </a:xfrm>
        </p:grpSpPr>
        <p:pic>
          <p:nvPicPr>
            <p:cNvPr id="234" name="Shape 234"/>
            <p:cNvPicPr preferRelativeResize="0"/>
            <p:nvPr/>
          </p:nvPicPr>
          <p:blipFill rotWithShape="1">
            <a:blip r:embed="rId5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35" name="Shape 235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Real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A. Çuğun)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6" name="Shape 236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237" name="Shape 237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38" name="Shape 238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39" name="Shape 239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Shape 240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Shape 241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242" name="Shape 242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43" name="Shape 243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11295139" y="6217259"/>
            <a:ext cx="731505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fld id="{00000000-1234-1234-1234-123412341234}" type="slidenum">
              <a:rPr lang="de"/>
              <a:p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That generates some Fake Data</a:t>
            </a:r>
            <a:endParaRPr/>
          </a:p>
        </p:txBody>
      </p:sp>
      <p:grpSp>
        <p:nvGrpSpPr>
          <p:cNvPr id="250" name="Shape 250"/>
          <p:cNvGrpSpPr/>
          <p:nvPr/>
        </p:nvGrpSpPr>
        <p:grpSpPr>
          <a:xfrm>
            <a:off x="775321" y="907915"/>
            <a:ext cx="2427253" cy="2307520"/>
            <a:chOff x="378850" y="197075"/>
            <a:chExt cx="2016701" cy="1910025"/>
          </a:xfrm>
        </p:grpSpPr>
        <p:pic>
          <p:nvPicPr>
            <p:cNvPr id="251" name="Shape 251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52" name="Shape 252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Latent</a:t>
              </a:r>
              <a:r>
                <a:rPr lang="de" sz="1333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Space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(CC-BY Hudson)</a:t>
              </a:r>
              <a:endParaRPr sz="800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53" name="Shape 253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54" name="Shape 254"/>
          <p:cNvGrpSpPr/>
          <p:nvPr/>
        </p:nvGrpSpPr>
        <p:grpSpPr>
          <a:xfrm>
            <a:off x="775320" y="3307370"/>
            <a:ext cx="3590450" cy="3238760"/>
            <a:chOff x="378850" y="2183200"/>
            <a:chExt cx="2983150" cy="2680850"/>
          </a:xfrm>
        </p:grpSpPr>
        <p:cxnSp>
          <p:nvCxnSpPr>
            <p:cNvPr id="255" name="Shape 255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56" name="Shape 256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257" name="Shape 257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58" name="Shape 258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Generator 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(CC-BY-SA T. Vaughn)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9" name="Shape 259"/>
          <p:cNvPicPr preferRelativeResize="0"/>
          <p:nvPr/>
        </p:nvPicPr>
        <p:blipFill rotWithShape="1">
          <a:blip r:embed="rId5">
            <a:alphaModFix/>
          </a:blip>
          <a:srcRect l="7044" r="7052"/>
          <a:stretch/>
        </p:blipFill>
        <p:spPr>
          <a:xfrm>
            <a:off x="4459884" y="3307452"/>
            <a:ext cx="2427253" cy="1595339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0" name="Shape 260"/>
          <p:cNvSpPr txBox="1"/>
          <p:nvPr/>
        </p:nvSpPr>
        <p:spPr>
          <a:xfrm>
            <a:off x="4459943" y="4902791"/>
            <a:ext cx="2427284" cy="385950"/>
          </a:xfrm>
          <a:prstGeom prst="rect">
            <a:avLst/>
          </a:prstGeom>
          <a:solidFill>
            <a:srgbClr val="434343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21884" tIns="121884" rIns="121884" bIns="121884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" sz="1866" kern="0">
                <a:solidFill>
                  <a:srgbClr val="EFEFEF"/>
                </a:solidFill>
                <a:latin typeface="Arial"/>
                <a:cs typeface="Arial"/>
                <a:sym typeface="Arial"/>
              </a:rPr>
              <a:t>Fake Data </a:t>
            </a:r>
            <a:r>
              <a:rPr lang="de" sz="800" kern="0">
                <a:solidFill>
                  <a:srgbClr val="EFEFEF"/>
                </a:solidFill>
                <a:latin typeface="Arial"/>
                <a:cs typeface="Arial"/>
                <a:sym typeface="Arial"/>
              </a:rPr>
              <a:t>(CC-BY Tony A.)</a:t>
            </a:r>
            <a:endParaRPr sz="1866" kern="0">
              <a:solidFill>
                <a:srgbClr val="EFEFE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1" name="Shape 261"/>
          <p:cNvGrpSpPr/>
          <p:nvPr/>
        </p:nvGrpSpPr>
        <p:grpSpPr>
          <a:xfrm>
            <a:off x="4452714" y="907914"/>
            <a:ext cx="2427253" cy="1981330"/>
            <a:chOff x="2752775" y="197075"/>
            <a:chExt cx="2016701" cy="1640025"/>
          </a:xfrm>
        </p:grpSpPr>
        <p:pic>
          <p:nvPicPr>
            <p:cNvPr id="262" name="Shape 262"/>
            <p:cNvPicPr preferRelativeResize="0"/>
            <p:nvPr/>
          </p:nvPicPr>
          <p:blipFill rotWithShape="1">
            <a:blip r:embed="rId6">
              <a:alphaModFix/>
            </a:blip>
            <a:srcRect t="6347" b="6347"/>
            <a:stretch/>
          </p:blipFill>
          <p:spPr>
            <a:xfrm>
              <a:off x="2752775" y="197075"/>
              <a:ext cx="2016701" cy="1320524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63" name="Shape 263"/>
            <p:cNvSpPr txBox="1"/>
            <p:nvPr/>
          </p:nvSpPr>
          <p:spPr>
            <a:xfrm>
              <a:off x="2752825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Real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A. Çuğun)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4" name="Shape 264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265" name="Shape 265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266" name="Shape 266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267" name="Shape 267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Shape 268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Shape 269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270" name="Shape 270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271" name="Shape 271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11295139" y="6217259"/>
            <a:ext cx="731505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fld id="{00000000-1234-1234-1234-123412341234}" type="slidenum">
              <a:rPr lang="de"/>
              <a:p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Discriminator judges if sample is real</a:t>
            </a:r>
            <a:endParaRPr/>
          </a:p>
        </p:txBody>
      </p:sp>
      <p:grpSp>
        <p:nvGrpSpPr>
          <p:cNvPr id="278" name="Shape 278"/>
          <p:cNvGrpSpPr/>
          <p:nvPr/>
        </p:nvGrpSpPr>
        <p:grpSpPr>
          <a:xfrm>
            <a:off x="775321" y="907915"/>
            <a:ext cx="2427253" cy="2307520"/>
            <a:chOff x="378850" y="197075"/>
            <a:chExt cx="2016701" cy="1910025"/>
          </a:xfrm>
        </p:grpSpPr>
        <p:pic>
          <p:nvPicPr>
            <p:cNvPr id="279" name="Shape 279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80" name="Shape 280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Latent</a:t>
              </a:r>
              <a:r>
                <a:rPr lang="de" sz="1333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Space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(CC-BY Hudson)</a:t>
              </a:r>
              <a:endParaRPr sz="800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281" name="Shape 281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82" name="Shape 282"/>
          <p:cNvGrpSpPr/>
          <p:nvPr/>
        </p:nvGrpSpPr>
        <p:grpSpPr>
          <a:xfrm>
            <a:off x="775320" y="3307370"/>
            <a:ext cx="3590450" cy="3238760"/>
            <a:chOff x="378850" y="2183200"/>
            <a:chExt cx="2983150" cy="2680850"/>
          </a:xfrm>
        </p:grpSpPr>
        <p:cxnSp>
          <p:nvCxnSpPr>
            <p:cNvPr id="283" name="Shape 283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284" name="Shape 284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285" name="Shape 285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86" name="Shape 286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Generator 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(CC-BY-SA T. Vaughn)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" name="Shape 287"/>
          <p:cNvGrpSpPr/>
          <p:nvPr/>
        </p:nvGrpSpPr>
        <p:grpSpPr>
          <a:xfrm>
            <a:off x="4459884" y="3307452"/>
            <a:ext cx="4780400" cy="1981330"/>
            <a:chOff x="2781122" y="2183267"/>
            <a:chExt cx="3971829" cy="1640025"/>
          </a:xfrm>
        </p:grpSpPr>
        <p:cxnSp>
          <p:nvCxnSpPr>
            <p:cNvPr id="288" name="Shape 288"/>
            <p:cNvCxnSpPr/>
            <p:nvPr/>
          </p:nvCxnSpPr>
          <p:spPr>
            <a:xfrm>
              <a:off x="4772051" y="2968809"/>
              <a:ext cx="198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289" name="Shape 289"/>
            <p:cNvPicPr preferRelativeResize="0"/>
            <p:nvPr/>
          </p:nvPicPr>
          <p:blipFill rotWithShape="1">
            <a:blip r:embed="rId5">
              <a:alphaModFix/>
            </a:blip>
            <a:srcRect l="7044" r="7052"/>
            <a:stretch/>
          </p:blipFill>
          <p:spPr>
            <a:xfrm>
              <a:off x="2781122" y="2183267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90" name="Shape 290"/>
            <p:cNvSpPr txBox="1"/>
            <p:nvPr/>
          </p:nvSpPr>
          <p:spPr>
            <a:xfrm>
              <a:off x="2781172" y="3503792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Fake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Tony A.)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1" name="Shape 291"/>
          <p:cNvGrpSpPr/>
          <p:nvPr/>
        </p:nvGrpSpPr>
        <p:grpSpPr>
          <a:xfrm>
            <a:off x="4452713" y="907914"/>
            <a:ext cx="4781017" cy="1981330"/>
            <a:chOff x="2769210" y="197074"/>
            <a:chExt cx="3972341" cy="1640025"/>
          </a:xfrm>
        </p:grpSpPr>
        <p:grpSp>
          <p:nvGrpSpPr>
            <p:cNvPr id="292" name="Shape 292"/>
            <p:cNvGrpSpPr/>
            <p:nvPr/>
          </p:nvGrpSpPr>
          <p:grpSpPr>
            <a:xfrm>
              <a:off x="2769210" y="197074"/>
              <a:ext cx="2016701" cy="1640025"/>
              <a:chOff x="2752775" y="197075"/>
              <a:chExt cx="2016701" cy="1640025"/>
            </a:xfrm>
          </p:grpSpPr>
          <p:pic>
            <p:nvPicPr>
              <p:cNvPr id="293" name="Shape 293"/>
              <p:cNvPicPr preferRelativeResize="0"/>
              <p:nvPr/>
            </p:nvPicPr>
            <p:blipFill rotWithShape="1">
              <a:blip r:embed="rId6">
                <a:alphaModFix/>
              </a:blip>
              <a:srcRect t="6347" b="6347"/>
              <a:stretch/>
            </p:blipFill>
            <p:spPr>
              <a:xfrm>
                <a:off x="2752775" y="197075"/>
                <a:ext cx="2016701" cy="1320524"/>
              </a:xfrm>
              <a:prstGeom prst="rect">
                <a:avLst/>
              </a:prstGeom>
              <a:noFill/>
              <a:ln w="9525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294" name="Shape 294"/>
              <p:cNvSpPr txBox="1"/>
              <p:nvPr/>
            </p:nvSpPr>
            <p:spPr>
              <a:xfrm>
                <a:off x="2752825" y="1517600"/>
                <a:ext cx="2016600" cy="319500"/>
              </a:xfrm>
              <a:prstGeom prst="rect">
                <a:avLst/>
              </a:prstGeom>
              <a:solidFill>
                <a:srgbClr val="43434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Real Data 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 A. Çuğun)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95" name="Shape 295"/>
            <p:cNvCxnSpPr/>
            <p:nvPr/>
          </p:nvCxnSpPr>
          <p:spPr>
            <a:xfrm>
              <a:off x="4772051" y="1676263"/>
              <a:ext cx="1969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296" name="Shape 296"/>
          <p:cNvGrpSpPr/>
          <p:nvPr/>
        </p:nvGrpSpPr>
        <p:grpSpPr>
          <a:xfrm>
            <a:off x="9365229" y="2213499"/>
            <a:ext cx="2427132" cy="2873880"/>
            <a:chOff x="5691675" y="1915725"/>
            <a:chExt cx="2016600" cy="2378825"/>
          </a:xfrm>
        </p:grpSpPr>
        <p:pic>
          <p:nvPicPr>
            <p:cNvPr id="297" name="Shape 297"/>
            <p:cNvPicPr preferRelativeResize="0"/>
            <p:nvPr/>
          </p:nvPicPr>
          <p:blipFill rotWithShape="1">
            <a:blip r:embed="rId7">
              <a:alphaModFix/>
            </a:blip>
            <a:srcRect l="2656" t="10511" r="46841" b="5932"/>
            <a:stretch/>
          </p:blipFill>
          <p:spPr>
            <a:xfrm flipH="1">
              <a:off x="5691675" y="1915725"/>
              <a:ext cx="2016600" cy="2059223"/>
            </a:xfrm>
            <a:prstGeom prst="rect">
              <a:avLst/>
            </a:prstGeom>
            <a:noFill/>
            <a:ln w="9525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98" name="Shape 298"/>
            <p:cNvSpPr txBox="1"/>
            <p:nvPr/>
          </p:nvSpPr>
          <p:spPr>
            <a:xfrm>
              <a:off x="5691675" y="3975050"/>
              <a:ext cx="2016600" cy="319500"/>
            </a:xfrm>
            <a:prstGeom prst="rect">
              <a:avLst/>
            </a:prstGeom>
            <a:solidFill>
              <a:srgbClr val="0097A7"/>
            </a:solidFill>
            <a:ln w="19050" cap="flat" cmpd="sng">
              <a:solidFill>
                <a:srgbClr val="0097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Discriminator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Brickset)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" name="Shape 299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300" name="Shape 300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301" name="Shape 301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302" name="Shape 302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Shape 303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Shape 304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05" name="Shape 305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306" name="Shape 306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11295139" y="6217259"/>
            <a:ext cx="731505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fld id="{00000000-1234-1234-1234-123412341234}" type="slidenum">
              <a:rPr lang="de"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72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415546" y="187389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>
              <a:buSzPts val="1100"/>
            </a:pPr>
            <a:r>
              <a:rPr lang="de"/>
              <a:t>Both networks learn </a:t>
            </a:r>
            <a:r>
              <a:rPr lang="de" i="1"/>
              <a:t>regardless</a:t>
            </a:r>
            <a:r>
              <a:rPr lang="de"/>
              <a:t> if D is correct</a:t>
            </a:r>
            <a:endParaRPr/>
          </a:p>
        </p:txBody>
      </p:sp>
      <p:grpSp>
        <p:nvGrpSpPr>
          <p:cNvPr id="313" name="Shape 313"/>
          <p:cNvGrpSpPr/>
          <p:nvPr/>
        </p:nvGrpSpPr>
        <p:grpSpPr>
          <a:xfrm>
            <a:off x="775321" y="907915"/>
            <a:ext cx="2427253" cy="2307520"/>
            <a:chOff x="378850" y="197075"/>
            <a:chExt cx="2016701" cy="1910025"/>
          </a:xfrm>
        </p:grpSpPr>
        <p:pic>
          <p:nvPicPr>
            <p:cNvPr id="314" name="Shape 314"/>
            <p:cNvPicPr preferRelativeResize="0"/>
            <p:nvPr/>
          </p:nvPicPr>
          <p:blipFill rotWithShape="1">
            <a:blip r:embed="rId3">
              <a:alphaModFix/>
            </a:blip>
            <a:srcRect t="7690" r="7817" b="1623"/>
            <a:stretch/>
          </p:blipFill>
          <p:spPr>
            <a:xfrm>
              <a:off x="378850" y="197075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15" name="Shape 315"/>
            <p:cNvSpPr txBox="1"/>
            <p:nvPr/>
          </p:nvSpPr>
          <p:spPr>
            <a:xfrm>
              <a:off x="378900" y="1517600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Latent</a:t>
              </a:r>
              <a:r>
                <a:rPr lang="de" sz="1333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Space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 (CC-BY Hudson)</a:t>
              </a:r>
              <a:endParaRPr sz="800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16" name="Shape 316"/>
            <p:cNvCxnSpPr/>
            <p:nvPr/>
          </p:nvCxnSpPr>
          <p:spPr>
            <a:xfrm>
              <a:off x="1387200" y="1760900"/>
              <a:ext cx="0" cy="34620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17" name="Shape 317"/>
          <p:cNvGrpSpPr/>
          <p:nvPr/>
        </p:nvGrpSpPr>
        <p:grpSpPr>
          <a:xfrm>
            <a:off x="775320" y="3307370"/>
            <a:ext cx="3590450" cy="3238760"/>
            <a:chOff x="378850" y="2183200"/>
            <a:chExt cx="2983150" cy="2680850"/>
          </a:xfrm>
        </p:grpSpPr>
        <p:cxnSp>
          <p:nvCxnSpPr>
            <p:cNvPr id="318" name="Shape 318"/>
            <p:cNvCxnSpPr/>
            <p:nvPr/>
          </p:nvCxnSpPr>
          <p:spPr>
            <a:xfrm>
              <a:off x="2334200" y="2968325"/>
              <a:ext cx="10278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grpSp>
          <p:nvGrpSpPr>
            <p:cNvPr id="319" name="Shape 319"/>
            <p:cNvGrpSpPr/>
            <p:nvPr/>
          </p:nvGrpSpPr>
          <p:grpSpPr>
            <a:xfrm>
              <a:off x="378850" y="2183200"/>
              <a:ext cx="2016700" cy="2680850"/>
              <a:chOff x="378850" y="2183200"/>
              <a:chExt cx="2016700" cy="2680850"/>
            </a:xfrm>
          </p:grpSpPr>
          <p:pic>
            <p:nvPicPr>
              <p:cNvPr id="320" name="Shape 320"/>
              <p:cNvPicPr preferRelativeResize="0"/>
              <p:nvPr/>
            </p:nvPicPr>
            <p:blipFill rotWithShape="1">
              <a:blip r:embed="rId4">
                <a:alphaModFix/>
              </a:blip>
              <a:srcRect l="3410" t="16258" r="6352" b="4545"/>
              <a:stretch/>
            </p:blipFill>
            <p:spPr>
              <a:xfrm>
                <a:off x="378850" y="2183200"/>
                <a:ext cx="2016700" cy="2361350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21" name="Shape 321"/>
              <p:cNvSpPr txBox="1"/>
              <p:nvPr/>
            </p:nvSpPr>
            <p:spPr>
              <a:xfrm>
                <a:off x="378900" y="45445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Generator 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(CC-BY-SA T. Vaughn)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2" name="Shape 322"/>
          <p:cNvGrpSpPr/>
          <p:nvPr/>
        </p:nvGrpSpPr>
        <p:grpSpPr>
          <a:xfrm>
            <a:off x="4459884" y="3307452"/>
            <a:ext cx="4780400" cy="1981330"/>
            <a:chOff x="2781122" y="2183267"/>
            <a:chExt cx="3971829" cy="1640025"/>
          </a:xfrm>
        </p:grpSpPr>
        <p:cxnSp>
          <p:nvCxnSpPr>
            <p:cNvPr id="323" name="Shape 323"/>
            <p:cNvCxnSpPr/>
            <p:nvPr/>
          </p:nvCxnSpPr>
          <p:spPr>
            <a:xfrm>
              <a:off x="4772051" y="2968809"/>
              <a:ext cx="19809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24" name="Shape 324"/>
            <p:cNvPicPr preferRelativeResize="0"/>
            <p:nvPr/>
          </p:nvPicPr>
          <p:blipFill rotWithShape="1">
            <a:blip r:embed="rId5">
              <a:alphaModFix/>
            </a:blip>
            <a:srcRect l="7044" r="7052"/>
            <a:stretch/>
          </p:blipFill>
          <p:spPr>
            <a:xfrm>
              <a:off x="2781122" y="2183267"/>
              <a:ext cx="2016701" cy="1320525"/>
            </a:xfrm>
            <a:prstGeom prst="rect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25" name="Shape 325"/>
            <p:cNvSpPr txBox="1"/>
            <p:nvPr/>
          </p:nvSpPr>
          <p:spPr>
            <a:xfrm>
              <a:off x="2781172" y="3503792"/>
              <a:ext cx="2016600" cy="319500"/>
            </a:xfrm>
            <a:prstGeom prst="rect">
              <a:avLst/>
            </a:prstGeom>
            <a:solidFill>
              <a:srgbClr val="434343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884" tIns="121884" rIns="121884" bIns="121884" anchor="ctr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Fake Data </a:t>
              </a:r>
              <a:r>
                <a:rPr lang="de" sz="800" kern="0">
                  <a:solidFill>
                    <a:srgbClr val="EFEFEF"/>
                  </a:solidFill>
                  <a:latin typeface="Arial"/>
                  <a:cs typeface="Arial"/>
                  <a:sym typeface="Arial"/>
                </a:rPr>
                <a:t>(CC-BY Tony A.)</a:t>
              </a:r>
              <a:endParaRPr sz="1866" kern="0">
                <a:solidFill>
                  <a:srgbClr val="EFEFE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6" name="Shape 326"/>
          <p:cNvGrpSpPr/>
          <p:nvPr/>
        </p:nvGrpSpPr>
        <p:grpSpPr>
          <a:xfrm>
            <a:off x="4452713" y="907914"/>
            <a:ext cx="4781017" cy="1981330"/>
            <a:chOff x="2769210" y="197074"/>
            <a:chExt cx="3972341" cy="1640025"/>
          </a:xfrm>
        </p:grpSpPr>
        <p:grpSp>
          <p:nvGrpSpPr>
            <p:cNvPr id="327" name="Shape 327"/>
            <p:cNvGrpSpPr/>
            <p:nvPr/>
          </p:nvGrpSpPr>
          <p:grpSpPr>
            <a:xfrm>
              <a:off x="2769210" y="197074"/>
              <a:ext cx="2016701" cy="1640025"/>
              <a:chOff x="2752775" y="197075"/>
              <a:chExt cx="2016701" cy="1640025"/>
            </a:xfrm>
          </p:grpSpPr>
          <p:pic>
            <p:nvPicPr>
              <p:cNvPr id="328" name="Shape 328"/>
              <p:cNvPicPr preferRelativeResize="0"/>
              <p:nvPr/>
            </p:nvPicPr>
            <p:blipFill rotWithShape="1">
              <a:blip r:embed="rId6">
                <a:alphaModFix/>
              </a:blip>
              <a:srcRect t="6347" b="6347"/>
              <a:stretch/>
            </p:blipFill>
            <p:spPr>
              <a:xfrm>
                <a:off x="2752775" y="197075"/>
                <a:ext cx="2016701" cy="1320524"/>
              </a:xfrm>
              <a:prstGeom prst="rect">
                <a:avLst/>
              </a:prstGeom>
              <a:noFill/>
              <a:ln w="9525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29" name="Shape 329"/>
              <p:cNvSpPr txBox="1"/>
              <p:nvPr/>
            </p:nvSpPr>
            <p:spPr>
              <a:xfrm>
                <a:off x="2752825" y="1517600"/>
                <a:ext cx="2016600" cy="319500"/>
              </a:xfrm>
              <a:prstGeom prst="rect">
                <a:avLst/>
              </a:prstGeom>
              <a:solidFill>
                <a:srgbClr val="434343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Real Data 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 A. Çuğun)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30" name="Shape 330"/>
            <p:cNvCxnSpPr/>
            <p:nvPr/>
          </p:nvCxnSpPr>
          <p:spPr>
            <a:xfrm>
              <a:off x="4772051" y="1676263"/>
              <a:ext cx="1969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  <p:grpSp>
        <p:nvGrpSpPr>
          <p:cNvPr id="331" name="Shape 331"/>
          <p:cNvGrpSpPr/>
          <p:nvPr/>
        </p:nvGrpSpPr>
        <p:grpSpPr>
          <a:xfrm>
            <a:off x="3317404" y="5237164"/>
            <a:ext cx="7511691" cy="1308966"/>
            <a:chOff x="1815726" y="3780567"/>
            <a:chExt cx="6241141" cy="1083483"/>
          </a:xfrm>
        </p:grpSpPr>
        <p:grpSp>
          <p:nvGrpSpPr>
            <p:cNvPr id="332" name="Shape 332"/>
            <p:cNvGrpSpPr/>
            <p:nvPr/>
          </p:nvGrpSpPr>
          <p:grpSpPr>
            <a:xfrm>
              <a:off x="1815726" y="3913875"/>
              <a:ext cx="2970174" cy="950175"/>
              <a:chOff x="1815726" y="3913875"/>
              <a:chExt cx="2970174" cy="950175"/>
            </a:xfrm>
          </p:grpSpPr>
          <p:grpSp>
            <p:nvGrpSpPr>
              <p:cNvPr id="333" name="Shape 333"/>
              <p:cNvGrpSpPr/>
              <p:nvPr/>
            </p:nvGrpSpPr>
            <p:grpSpPr>
              <a:xfrm>
                <a:off x="2769200" y="3913875"/>
                <a:ext cx="2016699" cy="950175"/>
                <a:chOff x="5258600" y="3974175"/>
                <a:chExt cx="2016699" cy="950175"/>
              </a:xfrm>
            </p:grpSpPr>
            <p:pic>
              <p:nvPicPr>
                <p:cNvPr id="334" name="Shape 33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3743" r="4770" b="6915"/>
                <a:stretch/>
              </p:blipFill>
              <p:spPr>
                <a:xfrm>
                  <a:off x="5258600" y="3974175"/>
                  <a:ext cx="2016699" cy="630675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pic>
            <p:sp>
              <p:nvSpPr>
                <p:cNvPr id="335" name="Shape 335"/>
                <p:cNvSpPr txBox="1"/>
                <p:nvPr/>
              </p:nvSpPr>
              <p:spPr>
                <a:xfrm>
                  <a:off x="5258650" y="4604850"/>
                  <a:ext cx="20166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Loss </a:t>
                  </a:r>
                  <a:r>
                    <a:rPr lang="de" sz="800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(CC-BY S. MacEntee)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36" name="Shape 336"/>
              <p:cNvCxnSpPr/>
              <p:nvPr/>
            </p:nvCxnSpPr>
            <p:spPr>
              <a:xfrm rot="10800000">
                <a:off x="1815726" y="4713350"/>
                <a:ext cx="96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  <p:grpSp>
          <p:nvGrpSpPr>
            <p:cNvPr id="337" name="Shape 337"/>
            <p:cNvGrpSpPr/>
            <p:nvPr/>
          </p:nvGrpSpPr>
          <p:grpSpPr>
            <a:xfrm>
              <a:off x="4690567" y="3780567"/>
              <a:ext cx="3366300" cy="842100"/>
              <a:chOff x="4690567" y="3780567"/>
              <a:chExt cx="3366300" cy="842100"/>
            </a:xfrm>
          </p:grpSpPr>
          <p:cxnSp>
            <p:nvCxnSpPr>
              <p:cNvPr id="338" name="Shape 338"/>
              <p:cNvCxnSpPr/>
              <p:nvPr/>
            </p:nvCxnSpPr>
            <p:spPr>
              <a:xfrm>
                <a:off x="4690567" y="4617900"/>
                <a:ext cx="3366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9" name="Shape 339"/>
              <p:cNvCxnSpPr/>
              <p:nvPr/>
            </p:nvCxnSpPr>
            <p:spPr>
              <a:xfrm rot="10800000">
                <a:off x="8048652" y="3780567"/>
                <a:ext cx="0" cy="842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</p:grpSp>
      </p:grpSp>
      <p:grpSp>
        <p:nvGrpSpPr>
          <p:cNvPr id="340" name="Shape 340"/>
          <p:cNvGrpSpPr/>
          <p:nvPr/>
        </p:nvGrpSpPr>
        <p:grpSpPr>
          <a:xfrm>
            <a:off x="7022246" y="2213498"/>
            <a:ext cx="4770116" cy="4156328"/>
            <a:chOff x="3290241" y="1277759"/>
            <a:chExt cx="3963285" cy="3440358"/>
          </a:xfrm>
        </p:grpSpPr>
        <p:grpSp>
          <p:nvGrpSpPr>
            <p:cNvPr id="341" name="Shape 341"/>
            <p:cNvGrpSpPr/>
            <p:nvPr/>
          </p:nvGrpSpPr>
          <p:grpSpPr>
            <a:xfrm>
              <a:off x="5236926" y="1277759"/>
              <a:ext cx="2016600" cy="2378825"/>
              <a:chOff x="5691675" y="1915725"/>
              <a:chExt cx="2016600" cy="2378825"/>
            </a:xfrm>
          </p:grpSpPr>
          <p:pic>
            <p:nvPicPr>
              <p:cNvPr id="342" name="Shape 342"/>
              <p:cNvPicPr preferRelativeResize="0"/>
              <p:nvPr/>
            </p:nvPicPr>
            <p:blipFill rotWithShape="1">
              <a:blip r:embed="rId8">
                <a:alphaModFix/>
              </a:blip>
              <a:srcRect l="2656" t="10511" r="46841" b="5932"/>
              <a:stretch/>
            </p:blipFill>
            <p:spPr>
              <a:xfrm flipH="1">
                <a:off x="5691675" y="1915725"/>
                <a:ext cx="2016600" cy="2059223"/>
              </a:xfrm>
              <a:prstGeom prst="rect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343" name="Shape 343"/>
              <p:cNvSpPr txBox="1"/>
              <p:nvPr/>
            </p:nvSpPr>
            <p:spPr>
              <a:xfrm>
                <a:off x="5691675" y="3975050"/>
                <a:ext cx="2016600" cy="319500"/>
              </a:xfrm>
              <a:prstGeom prst="rect">
                <a:avLst/>
              </a:prstGeom>
              <a:solidFill>
                <a:srgbClr val="0097A7"/>
              </a:solidFill>
              <a:ln w="19050" cap="flat" cmpd="sng">
                <a:solidFill>
                  <a:srgbClr val="0097A7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121884" tIns="121884" rIns="121884" bIns="121884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"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Discriminator</a:t>
                </a:r>
                <a:r>
                  <a:rPr lang="de" sz="800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rPr>
                  <a:t>(CC-BY Brickset)</a:t>
                </a:r>
                <a:endParaRPr sz="1866" kern="0">
                  <a:solidFill>
                    <a:srgbClr val="EFEFE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" name="Shape 344"/>
            <p:cNvGrpSpPr/>
            <p:nvPr/>
          </p:nvGrpSpPr>
          <p:grpSpPr>
            <a:xfrm>
              <a:off x="3290241" y="3613217"/>
              <a:ext cx="3259500" cy="1104900"/>
              <a:chOff x="3290241" y="3613217"/>
              <a:chExt cx="3259500" cy="1104900"/>
            </a:xfrm>
          </p:grpSpPr>
          <p:cxnSp>
            <p:nvCxnSpPr>
              <p:cNvPr id="345" name="Shape 345"/>
              <p:cNvCxnSpPr/>
              <p:nvPr/>
            </p:nvCxnSpPr>
            <p:spPr>
              <a:xfrm rot="10800000">
                <a:off x="3290241" y="4713350"/>
                <a:ext cx="3259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triangle" w="lg" len="lg"/>
              </a:ln>
            </p:spPr>
          </p:cxnSp>
          <p:cxnSp>
            <p:nvCxnSpPr>
              <p:cNvPr id="346" name="Shape 346"/>
              <p:cNvCxnSpPr/>
              <p:nvPr/>
            </p:nvCxnSpPr>
            <p:spPr>
              <a:xfrm rot="10800000">
                <a:off x="6549741" y="3613217"/>
                <a:ext cx="0" cy="1104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97A7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</p:grpSp>
      <p:grpSp>
        <p:nvGrpSpPr>
          <p:cNvPr id="347" name="Shape 347"/>
          <p:cNvGrpSpPr/>
          <p:nvPr/>
        </p:nvGrpSpPr>
        <p:grpSpPr>
          <a:xfrm>
            <a:off x="7278272" y="1093383"/>
            <a:ext cx="1739014" cy="1220878"/>
            <a:chOff x="5240265" y="672109"/>
            <a:chExt cx="1304430" cy="915778"/>
          </a:xfrm>
        </p:grpSpPr>
        <p:grpSp>
          <p:nvGrpSpPr>
            <p:cNvPr id="348" name="Shape 348"/>
            <p:cNvGrpSpPr/>
            <p:nvPr/>
          </p:nvGrpSpPr>
          <p:grpSpPr>
            <a:xfrm>
              <a:off x="5249268" y="680690"/>
              <a:ext cx="1295428" cy="907197"/>
              <a:chOff x="5549100" y="197075"/>
              <a:chExt cx="1434900" cy="1001100"/>
            </a:xfrm>
          </p:grpSpPr>
          <p:grpSp>
            <p:nvGrpSpPr>
              <p:cNvPr id="349" name="Shape 349"/>
              <p:cNvGrpSpPr/>
              <p:nvPr/>
            </p:nvGrpSpPr>
            <p:grpSpPr>
              <a:xfrm>
                <a:off x="5549100" y="197075"/>
                <a:ext cx="1434900" cy="1001100"/>
                <a:chOff x="5818625" y="197075"/>
                <a:chExt cx="1434900" cy="1001100"/>
              </a:xfrm>
            </p:grpSpPr>
            <p:sp>
              <p:nvSpPr>
                <p:cNvPr id="350" name="Shape 350"/>
                <p:cNvSpPr txBox="1"/>
                <p:nvPr/>
              </p:nvSpPr>
              <p:spPr>
                <a:xfrm>
                  <a:off x="5818625" y="197075"/>
                  <a:ext cx="1434900" cy="1001100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t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sz="1333" kern="0">
                    <a:solidFill>
                      <a:srgbClr val="434343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Shape 351"/>
                <p:cNvSpPr txBox="1"/>
                <p:nvPr/>
              </p:nvSpPr>
              <p:spPr>
                <a:xfrm>
                  <a:off x="5849450" y="524633"/>
                  <a:ext cx="1375500" cy="319500"/>
                </a:xfrm>
                <a:prstGeom prst="rect">
                  <a:avLst/>
                </a:prstGeom>
                <a:solidFill>
                  <a:srgbClr val="0097A7"/>
                </a:solidFill>
                <a:ln w="19050" cap="flat" cmpd="sng">
                  <a:solidFill>
                    <a:srgbClr val="0097A7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Network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Shape 352"/>
                <p:cNvSpPr txBox="1"/>
                <p:nvPr/>
              </p:nvSpPr>
              <p:spPr>
                <a:xfrm>
                  <a:off x="5849450" y="844133"/>
                  <a:ext cx="1375500" cy="319500"/>
                </a:xfrm>
                <a:prstGeom prst="rect">
                  <a:avLst/>
                </a:prstGeom>
                <a:solidFill>
                  <a:srgbClr val="434343"/>
                </a:solidFill>
                <a:ln w="19050" cap="flat" cmpd="sng">
                  <a:solidFill>
                    <a:srgbClr val="434343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121884" tIns="121884" rIns="121884" bIns="121884" anchor="ctr" anchorCtr="0">
                  <a:no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de" sz="1866" kern="0">
                      <a:solidFill>
                        <a:srgbClr val="EFEFEF"/>
                      </a:solidFill>
                      <a:latin typeface="Arial"/>
                      <a:cs typeface="Arial"/>
                      <a:sym typeface="Arial"/>
                    </a:rPr>
                    <a:t>Data</a:t>
                  </a:r>
                  <a:endParaRPr sz="1866" kern="0">
                    <a:solidFill>
                      <a:srgbClr val="EFEFEF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353" name="Shape 353"/>
              <p:cNvCxnSpPr/>
              <p:nvPr/>
            </p:nvCxnSpPr>
            <p:spPr>
              <a:xfrm>
                <a:off x="5582050" y="462454"/>
                <a:ext cx="1377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sp>
          <p:nvSpPr>
            <p:cNvPr id="354" name="Shape 354"/>
            <p:cNvSpPr txBox="1"/>
            <p:nvPr/>
          </p:nvSpPr>
          <p:spPr>
            <a:xfrm>
              <a:off x="5240265" y="672109"/>
              <a:ext cx="1278600" cy="290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884" tIns="121884" rIns="121884" bIns="121884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de" sz="1333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Legend </a:t>
              </a:r>
              <a:r>
                <a:rPr lang="de"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(CC-BY Dramsch)</a:t>
              </a: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5" name="Shape 355"/>
          <p:cNvSpPr txBox="1">
            <a:spLocks noGrp="1"/>
          </p:cNvSpPr>
          <p:nvPr>
            <p:ph type="sldNum" idx="12"/>
          </p:nvPr>
        </p:nvSpPr>
        <p:spPr>
          <a:xfrm>
            <a:off x="9524207" y="6217259"/>
            <a:ext cx="2502438" cy="524732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r>
              <a:rPr lang="en-US" dirty="0"/>
              <a:t>https://arxiv.org/abs/1406.2661v1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40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/>
              <a:t>Geophysical</a:t>
            </a:r>
            <a:r>
              <a:rPr lang="da-DK" dirty="0" smtClean="0"/>
              <a:t> Imaging </a:t>
            </a:r>
            <a:r>
              <a:rPr lang="da-DK" dirty="0" err="1" smtClean="0"/>
              <a:t>Examples</a:t>
            </a:r>
            <a:endParaRPr lang="da-DK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From </a:t>
            </a:r>
            <a:r>
              <a:rPr lang="da-DK" dirty="0" err="1" smtClean="0"/>
              <a:t>Seismic</a:t>
            </a:r>
            <a:r>
              <a:rPr lang="da-DK" dirty="0" smtClean="0"/>
              <a:t> to </a:t>
            </a:r>
            <a:r>
              <a:rPr lang="da-DK" dirty="0" err="1" smtClean="0"/>
              <a:t>Velocity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45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Kaggle</a:t>
            </a:r>
            <a:r>
              <a:rPr lang="da-DK" dirty="0" smtClean="0"/>
              <a:t> Salt </a:t>
            </a:r>
            <a:r>
              <a:rPr lang="da-DK" dirty="0" err="1" smtClean="0"/>
              <a:t>intepretation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No </a:t>
            </a:r>
            <a:r>
              <a:rPr lang="da-DK" dirty="0" err="1" smtClean="0"/>
              <a:t>nice</a:t>
            </a:r>
            <a:r>
              <a:rPr lang="da-DK" dirty="0" smtClean="0"/>
              <a:t> </a:t>
            </a:r>
            <a:r>
              <a:rPr lang="da-DK" dirty="0" err="1" smtClean="0"/>
              <a:t>pictures</a:t>
            </a:r>
            <a:r>
              <a:rPr lang="da-DK" dirty="0" smtClean="0"/>
              <a:t> due to </a:t>
            </a:r>
            <a:r>
              <a:rPr lang="da-DK" dirty="0" err="1" smtClean="0"/>
              <a:t>confidentiality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10210006" y="6217623"/>
            <a:ext cx="1816639" cy="524800"/>
          </a:xfrm>
        </p:spPr>
        <p:txBody>
          <a:bodyPr/>
          <a:lstStyle/>
          <a:p>
            <a:r>
              <a:rPr lang="en-US" dirty="0" smtClean="0"/>
              <a:t>https://bit.ly/kaggle-salt</a:t>
            </a:r>
            <a:endParaRPr lang="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81" y="2041112"/>
            <a:ext cx="9115425" cy="4238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7085806" y="3713018"/>
            <a:ext cx="990600" cy="207818"/>
          </a:xfrm>
          <a:prstGeom prst="rect">
            <a:avLst/>
          </a:prstGeom>
          <a:noFill/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676606" y="2971800"/>
            <a:ext cx="533400" cy="623455"/>
          </a:xfrm>
          <a:prstGeom prst="rect">
            <a:avLst/>
          </a:prstGeom>
          <a:noFill/>
          <a:ln w="9525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935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A305DF-4305-4571-ADF9-A994B4B4DD6A}"/>
              </a:ext>
            </a:extLst>
          </p:cNvPr>
          <p:cNvSpPr txBox="1"/>
          <p:nvPr/>
        </p:nvSpPr>
        <p:spPr>
          <a:xfrm>
            <a:off x="190656" y="195436"/>
            <a:ext cx="9185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Force Machine Learning Hackathon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30F94-7DF2-4BAB-956A-4658BB4E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51" y="947428"/>
            <a:ext cx="1828562" cy="1857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107CF9-9BB3-4503-AA31-E28B5606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288" y="947427"/>
            <a:ext cx="1828562" cy="1860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2E7215-AFF9-48EA-8A1B-87120496A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51" y="2898321"/>
            <a:ext cx="1828562" cy="1828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85E4E-CD2B-4340-9398-95790246C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288" y="2898321"/>
            <a:ext cx="1828562" cy="1825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39144-FFBC-4894-B7FB-3BB569F56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351" y="4820036"/>
            <a:ext cx="1828562" cy="1844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BD6FA4-10B9-4390-859F-78973131F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288" y="4813758"/>
            <a:ext cx="1828562" cy="1831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EA4725-E295-42F9-820E-5DAA398F1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6224" y="4813758"/>
            <a:ext cx="1828562" cy="1822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C03CD3-E0C4-4833-AB4E-BE0CD729F4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6224" y="947427"/>
            <a:ext cx="1828562" cy="1838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857FD5-6180-48CE-88FA-1874E5EB1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26224" y="2885370"/>
            <a:ext cx="1828562" cy="1838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8B0681-75E9-4467-835A-E35BC83CA78C}"/>
              </a:ext>
            </a:extLst>
          </p:cNvPr>
          <p:cNvSpPr txBox="1"/>
          <p:nvPr/>
        </p:nvSpPr>
        <p:spPr>
          <a:xfrm>
            <a:off x="4504723" y="1512674"/>
            <a:ext cx="1284480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7018D-3849-4A17-A7A9-497321AD0D52}"/>
              </a:ext>
            </a:extLst>
          </p:cNvPr>
          <p:cNvSpPr txBox="1"/>
          <p:nvPr/>
        </p:nvSpPr>
        <p:spPr>
          <a:xfrm>
            <a:off x="2605075" y="1522400"/>
            <a:ext cx="1366286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Fake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68F0DB8A-D12B-42E8-BD62-27CFF710AA16}"/>
              </a:ext>
            </a:extLst>
          </p:cNvPr>
          <p:cNvSpPr txBox="1"/>
          <p:nvPr/>
        </p:nvSpPr>
        <p:spPr>
          <a:xfrm>
            <a:off x="6187628" y="1866571"/>
            <a:ext cx="6002785" cy="830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800" dirty="0"/>
              <a:t>amplt.de/quickseis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1512" y="2805169"/>
            <a:ext cx="3035830" cy="30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Outline</a:t>
            </a:r>
            <a:endParaRPr lang="nb-NO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What is Deep Learning anyways?</a:t>
            </a:r>
          </a:p>
          <a:p>
            <a:pPr lvl="1"/>
            <a:r>
              <a:rPr lang="nb-NO" dirty="0" smtClean="0"/>
              <a:t>The building Blocks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How do people apply it?</a:t>
            </a:r>
          </a:p>
          <a:p>
            <a:pPr lvl="1"/>
            <a:r>
              <a:rPr lang="nb-NO" dirty="0" smtClean="0"/>
              <a:t>The Architectures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How did I apply it in the seismic domain?</a:t>
            </a:r>
          </a:p>
          <a:p>
            <a:pPr lvl="1"/>
            <a:r>
              <a:rPr lang="nb-NO" dirty="0" smtClean="0"/>
              <a:t>The Models</a:t>
            </a:r>
          </a:p>
          <a:p>
            <a:pPr lvl="1"/>
            <a:endParaRPr lang="nb-NO" dirty="0" smtClean="0"/>
          </a:p>
          <a:p>
            <a:r>
              <a:rPr lang="nb-NO" dirty="0" smtClean="0"/>
              <a:t>How do we progress to physics?</a:t>
            </a:r>
          </a:p>
          <a:p>
            <a:pPr lvl="1"/>
            <a:r>
              <a:rPr lang="nb-NO" dirty="0" smtClean="0"/>
              <a:t>The Hard Part</a:t>
            </a:r>
          </a:p>
          <a:p>
            <a:pPr lvl="1"/>
            <a:endParaRPr lang="nb-NO" dirty="0"/>
          </a:p>
        </p:txBody>
      </p:sp>
      <p:sp>
        <p:nvSpPr>
          <p:cNvPr id="5" name="Date_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10" name="FLD_Presentation 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638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798" y="1449388"/>
            <a:ext cx="4624752" cy="4795402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Do</a:t>
            </a:r>
          </a:p>
          <a:p>
            <a:r>
              <a:rPr lang="da-DK" dirty="0" err="1" smtClean="0"/>
              <a:t>We</a:t>
            </a:r>
            <a:endParaRPr lang="da-DK" dirty="0" smtClean="0"/>
          </a:p>
          <a:p>
            <a:r>
              <a:rPr lang="da-DK" dirty="0" err="1" smtClean="0"/>
              <a:t>Want</a:t>
            </a:r>
            <a:endParaRPr lang="da-DK" dirty="0"/>
          </a:p>
          <a:p>
            <a:r>
              <a:rPr lang="da-DK" dirty="0" smtClean="0"/>
              <a:t>To </a:t>
            </a:r>
          </a:p>
          <a:p>
            <a:r>
              <a:rPr lang="da-DK" dirty="0" smtClean="0"/>
              <a:t>Learn</a:t>
            </a:r>
          </a:p>
          <a:p>
            <a:r>
              <a:rPr lang="da-DK" dirty="0" smtClean="0"/>
              <a:t>Human</a:t>
            </a:r>
          </a:p>
          <a:p>
            <a:r>
              <a:rPr lang="da-DK" dirty="0" smtClean="0"/>
              <a:t>Interpretations?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https://www.smbc-comics.com</a:t>
            </a:r>
            <a:r>
              <a:rPr lang="da-DK" dirty="0" smtClean="0">
                <a:hlinkClick r:id="rId2"/>
              </a:rPr>
              <a:t>/</a:t>
            </a:r>
            <a:endParaRPr lang="da-DK" dirty="0" smtClean="0"/>
          </a:p>
          <a:p>
            <a:r>
              <a:rPr lang="da-DK" dirty="0" err="1" smtClean="0"/>
              <a:t>Courtesy</a:t>
            </a:r>
            <a:r>
              <a:rPr lang="da-DK" dirty="0" smtClean="0"/>
              <a:t> Zach </a:t>
            </a:r>
            <a:r>
              <a:rPr lang="da-DK" dirty="0" err="1" smtClean="0"/>
              <a:t>Weinersmith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20</a:t>
            </a:fld>
            <a:endParaRPr lang="da-DK" dirty="0"/>
          </a:p>
        </p:txBody>
      </p:sp>
      <p:pic>
        <p:nvPicPr>
          <p:cNvPr id="2050" name="Picture 2" descr="https://www.smbc-comics.com/comics/1538492931-201810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06" y="183627"/>
            <a:ext cx="5410200" cy="67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Can </a:t>
            </a:r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learn</a:t>
            </a:r>
            <a:r>
              <a:rPr lang="da-DK" dirty="0" smtClean="0"/>
              <a:t> </a:t>
            </a:r>
            <a:r>
              <a:rPr lang="da-DK" dirty="0" err="1" smtClean="0"/>
              <a:t>physics</a:t>
            </a:r>
            <a:r>
              <a:rPr lang="da-DK" dirty="0" smtClean="0"/>
              <a:t>?</a:t>
            </a:r>
            <a:endParaRPr lang="da-DK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 smtClean="0"/>
              <a:t>Rhethoric</a:t>
            </a:r>
            <a:r>
              <a:rPr lang="da-DK" dirty="0" smtClean="0"/>
              <a:t> </a:t>
            </a:r>
            <a:r>
              <a:rPr lang="da-DK" dirty="0" err="1" smtClean="0"/>
              <a:t>Question</a:t>
            </a:r>
            <a:r>
              <a:rPr lang="da-DK" dirty="0" smtClean="0"/>
              <a:t>. </a:t>
            </a:r>
            <a:r>
              <a:rPr lang="da-DK" dirty="0" err="1" smtClean="0"/>
              <a:t>Sorry</a:t>
            </a:r>
            <a:r>
              <a:rPr lang="da-DK" dirty="0" smtClean="0"/>
              <a:t>.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598488" cy="306388"/>
          </a:xfrm>
        </p:spPr>
        <p:txBody>
          <a:bodyPr/>
          <a:lstStyle/>
          <a:p>
            <a:fld id="{103EA872-A674-449B-A120-B97244F8E91D}" type="slidenum">
              <a:rPr lang="da-DK" smtClean="0"/>
              <a:pPr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597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MoleculeNet</a:t>
            </a:r>
            <a:r>
              <a:rPr lang="da-DK" dirty="0" smtClean="0"/>
              <a:t> – </a:t>
            </a:r>
            <a:r>
              <a:rPr lang="da-DK" dirty="0" err="1" smtClean="0"/>
              <a:t>Physical</a:t>
            </a:r>
            <a:r>
              <a:rPr lang="da-DK" dirty="0" smtClean="0"/>
              <a:t> </a:t>
            </a:r>
            <a:r>
              <a:rPr lang="da-DK" dirty="0" err="1" smtClean="0"/>
              <a:t>Chemistry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67006" y="6476999"/>
            <a:ext cx="2574501" cy="306000"/>
          </a:xfrm>
        </p:spPr>
        <p:txBody>
          <a:bodyPr/>
          <a:lstStyle/>
          <a:p>
            <a:r>
              <a:rPr lang="da-DK" dirty="0"/>
              <a:t>https://arxiv.org/pdf/1609.08259.pdf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22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49" y="1291615"/>
            <a:ext cx="6059457" cy="549138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014798" y="1449388"/>
            <a:ext cx="4624752" cy="4795402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r>
              <a:rPr lang="da-DK" dirty="0" err="1" smtClean="0"/>
              <a:t>Predicts</a:t>
            </a:r>
            <a:r>
              <a:rPr lang="da-DK" dirty="0" smtClean="0"/>
              <a:t> </a:t>
            </a:r>
            <a:r>
              <a:rPr lang="da-DK" dirty="0" err="1" smtClean="0"/>
              <a:t>molecular</a:t>
            </a:r>
            <a:r>
              <a:rPr lang="da-DK" dirty="0" smtClean="0"/>
              <a:t> </a:t>
            </a:r>
            <a:r>
              <a:rPr lang="da-DK" dirty="0" err="1" smtClean="0"/>
              <a:t>energies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err="1" smtClean="0"/>
              <a:t>Better</a:t>
            </a:r>
            <a:r>
              <a:rPr lang="da-DK" dirty="0" smtClean="0"/>
              <a:t> </a:t>
            </a:r>
            <a:r>
              <a:rPr lang="da-DK" dirty="0" err="1" smtClean="0"/>
              <a:t>than</a:t>
            </a:r>
            <a:r>
              <a:rPr lang="da-DK" dirty="0" smtClean="0"/>
              <a:t> </a:t>
            </a:r>
            <a:r>
              <a:rPr lang="da-DK" dirty="0" err="1" smtClean="0"/>
              <a:t>conventional</a:t>
            </a:r>
            <a:r>
              <a:rPr lang="da-DK" dirty="0" smtClean="0"/>
              <a:t> </a:t>
            </a:r>
            <a:r>
              <a:rPr lang="da-DK" dirty="0" err="1" smtClean="0"/>
              <a:t>approaches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Below</a:t>
            </a:r>
            <a:r>
              <a:rPr lang="da-DK" dirty="0" smtClean="0"/>
              <a:t> </a:t>
            </a:r>
            <a:r>
              <a:rPr lang="da-DK" dirty="0" err="1" smtClean="0"/>
              <a:t>one</a:t>
            </a:r>
            <a:r>
              <a:rPr lang="da-DK" dirty="0" smtClean="0"/>
              <a:t> kalorie </a:t>
            </a:r>
            <a:r>
              <a:rPr lang="da-DK" dirty="0" err="1" smtClean="0"/>
              <a:t>error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53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CaloGAN</a:t>
            </a:r>
            <a:r>
              <a:rPr lang="da-DK" dirty="0" smtClean="0"/>
              <a:t> – </a:t>
            </a:r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Physics</a:t>
            </a:r>
            <a:r>
              <a:rPr lang="da-DK" dirty="0" smtClean="0"/>
              <a:t> (CERN)</a:t>
            </a:r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3437" y="6477000"/>
            <a:ext cx="2305369" cy="306000"/>
          </a:xfrm>
        </p:spPr>
        <p:txBody>
          <a:bodyPr/>
          <a:lstStyle/>
          <a:p>
            <a:r>
              <a:rPr lang="da-DK" dirty="0"/>
              <a:t>https://arxiv.org/abs/1712.10321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1026" name="Picture 2" descr="3D shower in the EM calorime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2" y="1449388"/>
            <a:ext cx="6702434" cy="50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014798" y="1449388"/>
            <a:ext cx="4624752" cy="4795402"/>
          </a:xfrm>
        </p:spPr>
        <p:txBody>
          <a:bodyPr/>
          <a:lstStyle/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r>
              <a:rPr lang="da-DK" dirty="0" err="1" smtClean="0"/>
              <a:t>Simulates</a:t>
            </a:r>
            <a:r>
              <a:rPr lang="da-DK" dirty="0" smtClean="0"/>
              <a:t> </a:t>
            </a:r>
            <a:r>
              <a:rPr lang="da-DK" dirty="0" err="1" smtClean="0"/>
              <a:t>Particle</a:t>
            </a:r>
            <a:r>
              <a:rPr lang="da-DK" dirty="0" smtClean="0"/>
              <a:t> </a:t>
            </a:r>
            <a:r>
              <a:rPr lang="da-DK" dirty="0" err="1" smtClean="0"/>
              <a:t>Showers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Speed Up of 10^5 on GPU</a:t>
            </a:r>
          </a:p>
          <a:p>
            <a:pPr lvl="1"/>
            <a:r>
              <a:rPr lang="da-DK" dirty="0" smtClean="0"/>
              <a:t>10^2 to 10^3 on CPU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760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 txBox="1">
            <a:spLocks noGrp="1"/>
          </p:cNvSpPr>
          <p:nvPr>
            <p:ph type="title"/>
          </p:nvPr>
        </p:nvSpPr>
        <p:spPr>
          <a:xfrm>
            <a:off x="415546" y="455820"/>
            <a:ext cx="11359321" cy="763501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r>
              <a:rPr lang="de" dirty="0" smtClean="0"/>
              <a:t>Stratigraphic Inversion</a:t>
            </a:r>
            <a:endParaRPr dirty="0"/>
          </a:p>
        </p:txBody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986938" y="1262433"/>
            <a:ext cx="11359321" cy="593923"/>
          </a:xfrm>
          <a:prstGeom prst="rect">
            <a:avLst/>
          </a:prstGeom>
        </p:spPr>
        <p:txBody>
          <a:bodyPr wrap="square" lIns="121884" tIns="121884" rIns="121884" bIns="121884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2133"/>
              </a:spcAft>
              <a:buNone/>
            </a:pPr>
            <a:r>
              <a:rPr lang="de" dirty="0"/>
              <a:t>              Input Seismic 			           Output Velocity Model</a:t>
            </a:r>
            <a:endParaRPr dirty="0"/>
          </a:p>
        </p:txBody>
      </p:sp>
      <p:sp>
        <p:nvSpPr>
          <p:cNvPr id="637" name="Shape 637"/>
          <p:cNvSpPr txBox="1">
            <a:spLocks noGrp="1"/>
          </p:cNvSpPr>
          <p:nvPr>
            <p:ph type="sldNum" idx="12"/>
          </p:nvPr>
        </p:nvSpPr>
        <p:spPr>
          <a:xfrm>
            <a:off x="9676607" y="6457949"/>
            <a:ext cx="2350038" cy="284041"/>
          </a:xfrm>
          <a:prstGeom prst="rect">
            <a:avLst/>
          </a:prstGeom>
        </p:spPr>
        <p:txBody>
          <a:bodyPr wrap="square" lIns="121884" tIns="121884" rIns="121884" bIns="121884" anchor="ctr" anchorCtr="0">
            <a:noAutofit/>
          </a:bodyPr>
          <a:lstStyle/>
          <a:p>
            <a:r>
              <a:rPr lang="en-US" dirty="0"/>
              <a:t>https://arxiv.org/abs/1805.08826</a:t>
            </a:r>
            <a:endParaRPr dirty="0"/>
          </a:p>
        </p:txBody>
      </p:sp>
      <p:pic>
        <p:nvPicPr>
          <p:cNvPr id="2" name="VictoriousTiredBlackfootedferret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300" y="2209800"/>
            <a:ext cx="5079339" cy="3678288"/>
          </a:xfrm>
          <a:prstGeom prst="rect">
            <a:avLst/>
          </a:prstGeom>
        </p:spPr>
      </p:pic>
      <p:pic>
        <p:nvPicPr>
          <p:cNvPr id="3" name="NextMajesticAfricanparadiseflycatcher-mobil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5528" y="2203153"/>
            <a:ext cx="5079339" cy="366730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 bwMode="auto">
          <a:xfrm>
            <a:off x="5942806" y="3733800"/>
            <a:ext cx="634567" cy="8382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-155" y="6457950"/>
            <a:ext cx="5984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rgbClr val="000000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fld id="{103EA872-A674-449B-A120-B97244F8E91D}" type="slidenum">
              <a:rPr lang="da-DK" smtClean="0"/>
              <a:pPr/>
              <a:t>24</a:t>
            </a:fld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4" y="6324600"/>
            <a:ext cx="3228975" cy="5143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28182" y="6376584"/>
            <a:ext cx="2409670" cy="387754"/>
            <a:chOff x="3638303" y="4514338"/>
            <a:chExt cx="8411678" cy="1353572"/>
          </a:xfrm>
        </p:grpSpPr>
        <p:pic>
          <p:nvPicPr>
            <p:cNvPr id="11" name="Shape 7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638303" y="4514338"/>
              <a:ext cx="1344675" cy="1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7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5053681" y="4514339"/>
              <a:ext cx="1344674" cy="1344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7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439392" y="4523234"/>
              <a:ext cx="1344675" cy="1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72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825104" y="4523234"/>
              <a:ext cx="1407796" cy="1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74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9273937" y="4523235"/>
              <a:ext cx="1352232" cy="1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71"/>
            <p:cNvPicPr preferRelativeResize="0"/>
            <p:nvPr/>
          </p:nvPicPr>
          <p:blipFill rotWithShape="1">
            <a:blip r:embed="rId15">
              <a:alphaModFix/>
            </a:blip>
            <a:srcRect l="10626" b="37213"/>
            <a:stretch/>
          </p:blipFill>
          <p:spPr>
            <a:xfrm flipH="1">
              <a:off x="10667206" y="4514339"/>
              <a:ext cx="1382775" cy="135357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635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Imaging is </a:t>
            </a:r>
            <a:r>
              <a:rPr lang="da-DK" dirty="0" err="1" smtClean="0"/>
              <a:t>going</a:t>
            </a:r>
            <a:r>
              <a:rPr lang="da-DK" dirty="0" smtClean="0"/>
              <a:t> Monte Carlo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546" y="1536633"/>
            <a:ext cx="11359321" cy="1587567"/>
          </a:xfrm>
        </p:spPr>
        <p:txBody>
          <a:bodyPr/>
          <a:lstStyle/>
          <a:p>
            <a:r>
              <a:rPr lang="da-DK" dirty="0" err="1" smtClean="0"/>
              <a:t>Least</a:t>
            </a:r>
            <a:r>
              <a:rPr lang="da-DK" dirty="0" smtClean="0"/>
              <a:t> Squares Migration</a:t>
            </a:r>
          </a:p>
          <a:p>
            <a:r>
              <a:rPr lang="da-DK" dirty="0" smtClean="0"/>
              <a:t>Full </a:t>
            </a:r>
            <a:r>
              <a:rPr lang="da-DK" dirty="0" err="1" smtClean="0"/>
              <a:t>Waveform</a:t>
            </a:r>
            <a:r>
              <a:rPr lang="da-DK" dirty="0" smtClean="0"/>
              <a:t> Inversion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de" smtClean="0"/>
              <a:pPr/>
              <a:t>25</a:t>
            </a:fld>
            <a:endParaRPr lang="de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0885" y="3336567"/>
            <a:ext cx="11359321" cy="7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kern="0" dirty="0" err="1" smtClean="0"/>
              <a:t>Why</a:t>
            </a:r>
            <a:r>
              <a:rPr lang="da-DK" kern="0" dirty="0" smtClean="0"/>
              <a:t> not </a:t>
            </a:r>
            <a:r>
              <a:rPr lang="da-DK" kern="0" dirty="0" err="1" smtClean="0"/>
              <a:t>leverage</a:t>
            </a:r>
            <a:r>
              <a:rPr lang="da-DK" kern="0" dirty="0" smtClean="0"/>
              <a:t> (</a:t>
            </a:r>
            <a:r>
              <a:rPr lang="da-DK" kern="0" dirty="0" err="1" smtClean="0"/>
              <a:t>deep</a:t>
            </a:r>
            <a:r>
              <a:rPr lang="da-DK" kern="0" dirty="0" smtClean="0"/>
              <a:t>) </a:t>
            </a:r>
            <a:r>
              <a:rPr lang="da-DK" kern="0" dirty="0" err="1" smtClean="0"/>
              <a:t>statistics</a:t>
            </a:r>
            <a:r>
              <a:rPr lang="da-DK" kern="0" dirty="0" smtClean="0"/>
              <a:t>?</a:t>
            </a:r>
            <a:endParaRPr lang="da-DK" kern="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50885" y="4279833"/>
            <a:ext cx="11359321" cy="158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609539" lvl="0" indent="-457154" algn="l" rtl="0" eaLnBrk="1" fontAlgn="base" hangingPunct="1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1219078" lvl="1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00">
                <a:solidFill>
                  <a:srgbClr val="000000"/>
                </a:solidFill>
                <a:latin typeface="+mn-lt"/>
                <a:ea typeface="+mn-ea"/>
              </a:defRPr>
            </a:lvl2pPr>
            <a:lvl3pPr marL="1828617" lvl="2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800">
                <a:solidFill>
                  <a:srgbClr val="000000"/>
                </a:solidFill>
                <a:latin typeface="+mn-lt"/>
                <a:ea typeface="+mn-ea"/>
              </a:defRPr>
            </a:lvl3pPr>
            <a:lvl4pPr marL="2438156" lvl="3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800">
                <a:solidFill>
                  <a:srgbClr val="000000"/>
                </a:solidFill>
                <a:latin typeface="+mn-lt"/>
                <a:ea typeface="+mn-ea"/>
              </a:defRPr>
            </a:lvl4pPr>
            <a:lvl5pPr marL="3047695" lvl="4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800">
                <a:solidFill>
                  <a:srgbClr val="000000"/>
                </a:solidFill>
                <a:latin typeface="+mn-lt"/>
                <a:ea typeface="+mn-ea"/>
              </a:defRPr>
            </a:lvl5pPr>
            <a:lvl6pPr marL="3657234" lvl="5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■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4266773" lvl="6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●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4876312" lvl="7" indent="-423291" algn="l" rtl="0" eaLnBrk="1" fontAlgn="base" hangingPunct="1">
              <a:spcBef>
                <a:spcPts val="2133"/>
              </a:spcBef>
              <a:spcAft>
                <a:spcPts val="0"/>
              </a:spcAft>
              <a:buSzPts val="1400"/>
              <a:buChar char="○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5485851" lvl="8" indent="-423291" algn="l" rtl="0" eaLnBrk="1" fontAlgn="base" hangingPunct="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a-DK" kern="0" dirty="0" smtClean="0"/>
              <a:t>Implicit model </a:t>
            </a:r>
            <a:r>
              <a:rPr lang="da-DK" kern="0" dirty="0" err="1" smtClean="0"/>
              <a:t>space</a:t>
            </a:r>
            <a:endParaRPr lang="da-DK" kern="0" dirty="0" smtClean="0"/>
          </a:p>
          <a:p>
            <a:r>
              <a:rPr lang="da-DK" kern="0" dirty="0" smtClean="0"/>
              <a:t>Statistical distribution </a:t>
            </a:r>
            <a:r>
              <a:rPr lang="da-DK" kern="0" dirty="0" err="1" smtClean="0"/>
              <a:t>updates</a:t>
            </a:r>
            <a:r>
              <a:rPr lang="da-DK" kern="0" dirty="0" smtClean="0"/>
              <a:t> robust(er) to </a:t>
            </a:r>
            <a:r>
              <a:rPr lang="da-DK" kern="0" dirty="0" err="1" smtClean="0"/>
              <a:t>noise</a:t>
            </a:r>
            <a:endParaRPr lang="da-DK" kern="0" dirty="0" smtClean="0"/>
          </a:p>
          <a:p>
            <a:r>
              <a:rPr lang="da-DK" kern="0" dirty="0" err="1" smtClean="0"/>
              <a:t>Adjoint</a:t>
            </a:r>
            <a:r>
              <a:rPr lang="da-DK" kern="0" dirty="0" smtClean="0"/>
              <a:t> for gradient </a:t>
            </a:r>
            <a:r>
              <a:rPr lang="da-DK" kern="0" dirty="0" err="1" smtClean="0"/>
              <a:t>descent</a:t>
            </a:r>
            <a:endParaRPr lang="da-DK" kern="0" dirty="0" smtClean="0"/>
          </a:p>
          <a:p>
            <a:endParaRPr lang="da-DK" kern="0" dirty="0" smtClean="0"/>
          </a:p>
          <a:p>
            <a:endParaRPr lang="da-DK" kern="0" dirty="0" smtClean="0"/>
          </a:p>
          <a:p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49643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/>
              <a:t>Thank</a:t>
            </a:r>
            <a:r>
              <a:rPr lang="da-DK" dirty="0" smtClean="0"/>
              <a:t> </a:t>
            </a:r>
            <a:r>
              <a:rPr lang="da-DK" dirty="0" err="1" smtClean="0"/>
              <a:t>you</a:t>
            </a:r>
            <a:r>
              <a:rPr lang="da-DK" dirty="0" smtClean="0"/>
              <a:t>!</a:t>
            </a:r>
            <a:endParaRPr lang="da-DK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 smtClean="0"/>
              <a:t>Let’s</a:t>
            </a:r>
            <a:r>
              <a:rPr lang="da-DK" dirty="0" smtClean="0"/>
              <a:t> </a:t>
            </a:r>
            <a:r>
              <a:rPr lang="da-DK" dirty="0" err="1" smtClean="0"/>
              <a:t>discuss</a:t>
            </a:r>
            <a:r>
              <a:rPr lang="da-DK" dirty="0" smtClean="0"/>
              <a:t>!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11458575" y="6218238"/>
            <a:ext cx="731838" cy="523875"/>
          </a:xfrm>
        </p:spPr>
        <p:txBody>
          <a:bodyPr/>
          <a:lstStyle/>
          <a:p>
            <a:fld id="{00000000-1234-1234-1234-123412341234}" type="slidenum">
              <a:rPr lang="de" smtClean="0"/>
              <a:pPr/>
              <a:t>26</a:t>
            </a:fld>
            <a:endParaRPr lang="de"/>
          </a:p>
        </p:txBody>
      </p:sp>
    </p:spTree>
    <p:extLst>
      <p:ext uri="{BB962C8B-B14F-4D97-AF65-F5344CB8AC3E}">
        <p14:creationId xmlns:p14="http://schemas.microsoft.com/office/powerpoint/2010/main" val="21002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On the </a:t>
            </a:r>
            <a:r>
              <a:rPr lang="da-DK" dirty="0" err="1" smtClean="0"/>
              <a:t>shoulders</a:t>
            </a:r>
            <a:r>
              <a:rPr lang="da-DK" dirty="0" smtClean="0"/>
              <a:t> of </a:t>
            </a:r>
            <a:r>
              <a:rPr lang="da-DK" dirty="0" err="1" smtClean="0"/>
              <a:t>giants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Thanks</a:t>
            </a:r>
            <a:r>
              <a:rPr lang="da-DK" dirty="0" smtClean="0"/>
              <a:t> to</a:t>
            </a:r>
          </a:p>
          <a:p>
            <a:pPr lvl="1"/>
            <a:r>
              <a:rPr lang="da-DK" dirty="0" smtClean="0"/>
              <a:t>Colin Macbeth, Anders Nymark Christensen, Mikael </a:t>
            </a:r>
            <a:r>
              <a:rPr lang="da-DK" dirty="0" err="1" smtClean="0"/>
              <a:t>Luethje</a:t>
            </a:r>
            <a:endParaRPr lang="da-DK" dirty="0" smtClean="0"/>
          </a:p>
          <a:p>
            <a:pPr lvl="1"/>
            <a:r>
              <a:rPr lang="da-DK" dirty="0" smtClean="0"/>
              <a:t>Lukas Mosser, Matt Hall, Steven </a:t>
            </a:r>
            <a:r>
              <a:rPr lang="da-DK" dirty="0" err="1" smtClean="0"/>
              <a:t>Purves</a:t>
            </a:r>
            <a:r>
              <a:rPr lang="da-DK" dirty="0" smtClean="0"/>
              <a:t>, </a:t>
            </a:r>
            <a:r>
              <a:rPr lang="da-DK" dirty="0" err="1" smtClean="0"/>
              <a:t>Wouter</a:t>
            </a:r>
            <a:r>
              <a:rPr lang="da-DK" dirty="0" smtClean="0"/>
              <a:t> </a:t>
            </a:r>
            <a:r>
              <a:rPr lang="da-DK" dirty="0" err="1" smtClean="0"/>
              <a:t>Kimman</a:t>
            </a:r>
            <a:endParaRPr lang="da-DK" dirty="0" smtClean="0"/>
          </a:p>
          <a:p>
            <a:pPr lvl="1"/>
            <a:r>
              <a:rPr lang="da-DK" dirty="0" smtClean="0"/>
              <a:t>DTU and HWU</a:t>
            </a:r>
          </a:p>
          <a:p>
            <a:pPr lvl="1"/>
            <a:r>
              <a:rPr lang="da-DK" dirty="0" smtClean="0"/>
              <a:t>Dgb for Dutch F3 Data</a:t>
            </a:r>
          </a:p>
          <a:p>
            <a:pPr lvl="1"/>
            <a:r>
              <a:rPr lang="da-DK" dirty="0" smtClean="0"/>
              <a:t>Google for Tensorflow</a:t>
            </a:r>
          </a:p>
          <a:p>
            <a:pPr lvl="1"/>
            <a:r>
              <a:rPr lang="da-DK" dirty="0" err="1" smtClean="0"/>
              <a:t>Numfocus</a:t>
            </a:r>
            <a:r>
              <a:rPr lang="da-DK" dirty="0" smtClean="0"/>
              <a:t> and </a:t>
            </a:r>
            <a:r>
              <a:rPr lang="da-DK" dirty="0" err="1" smtClean="0"/>
              <a:t>Python</a:t>
            </a:r>
            <a:r>
              <a:rPr lang="da-DK" dirty="0" smtClean="0"/>
              <a:t> </a:t>
            </a:r>
            <a:r>
              <a:rPr lang="da-DK" dirty="0" err="1" smtClean="0"/>
              <a:t>foundation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73131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Deep Learning?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28" name="Picture 4" descr="https://media.licdn.com/dms/image/C4E12AQEasKTwDeyzWw/article-inline_image-shrink_1000_1488/0?e=2124662400&amp;v=beta&amp;t=HEa-4GTqB8SFSeH0oFGO4LiOejov-J3nugSgOWJq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85" y="1430721"/>
            <a:ext cx="8652479" cy="542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09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”Deep” Neural Networks</a:t>
            </a:r>
            <a:endParaRPr lang="da-DK" dirty="0"/>
          </a:p>
        </p:txBody>
      </p:sp>
      <p:pic>
        <p:nvPicPr>
          <p:cNvPr id="5122" name="Picture 2" descr="Bildergebnis fÃ¼r Deep neural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76400"/>
            <a:ext cx="10970741" cy="411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Visual Units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5</a:t>
            </a:fld>
            <a:endParaRPr lang="da-DK" dirty="0"/>
          </a:p>
        </p:txBody>
      </p:sp>
      <p:pic>
        <p:nvPicPr>
          <p:cNvPr id="7" name="Picture 2" descr="Alt tex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6"/>
          <a:stretch/>
        </p:blipFill>
        <p:spPr bwMode="auto">
          <a:xfrm>
            <a:off x="622300" y="1600200"/>
            <a:ext cx="966390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7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Context</a:t>
            </a:r>
            <a:r>
              <a:rPr lang="da-DK" dirty="0" smtClean="0"/>
              <a:t> </a:t>
            </a:r>
            <a:r>
              <a:rPr lang="da-DK" dirty="0" err="1" smtClean="0"/>
              <a:t>Aware</a:t>
            </a:r>
            <a:r>
              <a:rPr lang="da-DK" dirty="0" smtClean="0"/>
              <a:t> Units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9" name="Rectangle 8"/>
          <p:cNvSpPr/>
          <p:nvPr/>
        </p:nvSpPr>
        <p:spPr bwMode="auto">
          <a:xfrm>
            <a:off x="2406255" y="1905001"/>
            <a:ext cx="7449342" cy="36576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dirty="0">
              <a:solidFill>
                <a:schemeClr val="tx1"/>
              </a:solidFill>
              <a:latin typeface="Verdana" pitchFamily="34" charset="0"/>
              <a:ea typeface="ＭＳ Ｐゴシック" pitchFamily="-8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Recurrent</a:t>
            </a: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Neuron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1105" y="4724400"/>
            <a:ext cx="1783953" cy="351292"/>
            <a:chOff x="1720453" y="3839708"/>
            <a:chExt cx="1783953" cy="351292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1720453" y="4183619"/>
              <a:ext cx="1783953" cy="738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1720453" y="3839708"/>
              <a:ext cx="1524000" cy="34391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Data</a:t>
              </a:r>
              <a:endParaRPr lang="da-DK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8309" y="1538398"/>
            <a:ext cx="1905000" cy="838200"/>
            <a:chOff x="1599406" y="1524000"/>
            <a:chExt cx="1905000" cy="838200"/>
          </a:xfrm>
        </p:grpSpPr>
        <p:cxnSp>
          <p:nvCxnSpPr>
            <p:cNvPr id="14" name="Elbow Connector 13"/>
            <p:cNvCxnSpPr/>
            <p:nvPr/>
          </p:nvCxnSpPr>
          <p:spPr bwMode="auto">
            <a:xfrm>
              <a:off x="1599406" y="1524000"/>
              <a:ext cx="1905000" cy="838200"/>
            </a:xfrm>
            <a:prstGeom prst="bentConnector3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>
              <a:off x="1720453" y="1600200"/>
              <a:ext cx="762000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Old</a:t>
              </a:r>
            </a:p>
            <a:p>
              <a:r>
                <a:rPr lang="da-DK" dirty="0" smtClean="0"/>
                <a:t>State</a:t>
              </a:r>
              <a:endParaRPr lang="da-DK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938542" y="1538398"/>
            <a:ext cx="1847732" cy="785332"/>
            <a:chOff x="7244621" y="1524001"/>
            <a:chExt cx="1847732" cy="785332"/>
          </a:xfrm>
        </p:grpSpPr>
        <p:cxnSp>
          <p:nvCxnSpPr>
            <p:cNvPr id="18" name="Elbow Connector 17"/>
            <p:cNvCxnSpPr/>
            <p:nvPr/>
          </p:nvCxnSpPr>
          <p:spPr bwMode="auto">
            <a:xfrm flipV="1">
              <a:off x="7244621" y="1524001"/>
              <a:ext cx="1847732" cy="785332"/>
            </a:xfrm>
            <a:prstGeom prst="bentConnector3">
              <a:avLst>
                <a:gd name="adj1" fmla="val 44450"/>
              </a:avLst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8054890" y="1589157"/>
              <a:ext cx="10374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err="1" smtClean="0"/>
                <a:t>Current</a:t>
              </a:r>
              <a:r>
                <a:rPr lang="da-DK" dirty="0" smtClean="0"/>
                <a:t> </a:t>
              </a:r>
            </a:p>
            <a:p>
              <a:r>
                <a:rPr lang="da-DK" dirty="0" smtClean="0"/>
                <a:t>State</a:t>
              </a:r>
              <a:endParaRPr lang="da-DK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38542" y="4724400"/>
            <a:ext cx="2050999" cy="351292"/>
            <a:chOff x="7016006" y="3827629"/>
            <a:chExt cx="2050999" cy="351292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7016007" y="4171540"/>
              <a:ext cx="1783953" cy="738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Box 21"/>
            <p:cNvSpPr txBox="1"/>
            <p:nvPr/>
          </p:nvSpPr>
          <p:spPr>
            <a:xfrm>
              <a:off x="7016006" y="3827629"/>
              <a:ext cx="2050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err="1" smtClean="0"/>
                <a:t>Desired</a:t>
              </a:r>
              <a:r>
                <a:rPr lang="da-DK" dirty="0" smtClean="0"/>
                <a:t> Output</a:t>
              </a:r>
              <a:endParaRPr lang="da-DK" dirty="0"/>
            </a:p>
          </p:txBody>
        </p:sp>
      </p:grpSp>
      <p:pic>
        <p:nvPicPr>
          <p:cNvPr id="3077" name="Picture 5" descr="Alt tex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r="4653" b="12451"/>
          <a:stretch/>
        </p:blipFill>
        <p:spPr bwMode="auto">
          <a:xfrm>
            <a:off x="2489200" y="1969787"/>
            <a:ext cx="7315200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666206" y="3200400"/>
            <a:ext cx="457200" cy="5334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647406" y="2581275"/>
            <a:ext cx="838200" cy="238125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611188" y="139182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da-DK" kern="0" dirty="0" smtClean="0"/>
              <a:t>                                  / </a:t>
            </a:r>
            <a:r>
              <a:rPr lang="da-DK" kern="0" dirty="0" err="1" smtClean="0"/>
              <a:t>Recurrent</a:t>
            </a:r>
            <a:r>
              <a:rPr lang="da-DK" kern="0" dirty="0" smtClean="0"/>
              <a:t> Neural Network</a:t>
            </a:r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360812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Capturing</a:t>
            </a:r>
            <a:r>
              <a:rPr lang="da-DK" dirty="0" smtClean="0"/>
              <a:t> Non-</a:t>
            </a:r>
            <a:r>
              <a:rPr lang="da-DK" dirty="0" err="1" smtClean="0"/>
              <a:t>Linearities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70225" y="3116263"/>
            <a:ext cx="152400" cy="0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/>
            </a:r>
            <a:b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</a:b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070225" y="3527425"/>
            <a:ext cx="152400" cy="0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/>
            </a:r>
            <a:b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</a:b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4713288" y="1449388"/>
            <a:ext cx="152400" cy="0"/>
          </a:xfrm>
          <a:prstGeom prst="rect">
            <a:avLst/>
          </a:prstGeom>
          <a:solidFill>
            <a:srgbClr val="BCBC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  <a:t/>
            </a:r>
            <a:b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</a:rPr>
            </a:br>
            <a:endParaRPr kumimoji="0" lang="en-US" altLang="en-US" sz="900" b="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501967" y="2209800"/>
            <a:ext cx="6781800" cy="3124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Activation</a:t>
            </a: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27" name="Content Placeholder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4867" y="2247900"/>
            <a:ext cx="609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Arrow Connector 28"/>
          <p:cNvCxnSpPr/>
          <p:nvPr/>
        </p:nvCxnSpPr>
        <p:spPr bwMode="auto">
          <a:xfrm>
            <a:off x="9436160" y="5220711"/>
            <a:ext cx="1783953" cy="73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9436159" y="4876800"/>
            <a:ext cx="205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Non-linear </a:t>
            </a:r>
            <a:r>
              <a:rPr lang="da-DK" dirty="0" err="1" smtClean="0"/>
              <a:t>Map</a:t>
            </a:r>
            <a:endParaRPr lang="da-DK" dirty="0"/>
          </a:p>
        </p:txBody>
      </p:sp>
      <p:grpSp>
        <p:nvGrpSpPr>
          <p:cNvPr id="31" name="Group 30"/>
          <p:cNvGrpSpPr/>
          <p:nvPr/>
        </p:nvGrpSpPr>
        <p:grpSpPr>
          <a:xfrm>
            <a:off x="565621" y="4864062"/>
            <a:ext cx="1783953" cy="351292"/>
            <a:chOff x="1720453" y="3839708"/>
            <a:chExt cx="1783953" cy="351292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>
              <a:off x="1720453" y="4183619"/>
              <a:ext cx="1783953" cy="738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Box 32"/>
            <p:cNvSpPr txBox="1"/>
            <p:nvPr/>
          </p:nvSpPr>
          <p:spPr>
            <a:xfrm>
              <a:off x="1720453" y="3839708"/>
              <a:ext cx="1524000" cy="34391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Data</a:t>
              </a:r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53218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Building Blocks in Deep Neural Networks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Visual </a:t>
            </a:r>
            <a:r>
              <a:rPr lang="da-DK" dirty="0" err="1" smtClean="0"/>
              <a:t>Layers</a:t>
            </a:r>
            <a:r>
              <a:rPr lang="da-DK" dirty="0" smtClean="0"/>
              <a:t> </a:t>
            </a:r>
          </a:p>
          <a:p>
            <a:pPr lvl="1"/>
            <a:r>
              <a:rPr lang="da-DK" dirty="0" smtClean="0"/>
              <a:t>1D / 2D / 3D </a:t>
            </a:r>
            <a:r>
              <a:rPr lang="da-DK" dirty="0" err="1" smtClean="0"/>
              <a:t>convolutions</a:t>
            </a:r>
            <a:endParaRPr lang="da-DK" dirty="0" smtClean="0"/>
          </a:p>
          <a:p>
            <a:pPr lvl="1"/>
            <a:r>
              <a:rPr lang="da-DK" dirty="0" err="1" smtClean="0"/>
              <a:t>Resampling</a:t>
            </a:r>
            <a:endParaRPr lang="da-DK" dirty="0" smtClean="0"/>
          </a:p>
          <a:p>
            <a:r>
              <a:rPr lang="da-DK" dirty="0" err="1" smtClean="0"/>
              <a:t>Context-Aware</a:t>
            </a:r>
            <a:r>
              <a:rPr lang="da-DK" dirty="0" smtClean="0"/>
              <a:t> </a:t>
            </a:r>
            <a:r>
              <a:rPr lang="da-DK" dirty="0" err="1" smtClean="0"/>
              <a:t>Layers</a:t>
            </a:r>
            <a:r>
              <a:rPr lang="da-DK" dirty="0" smtClean="0"/>
              <a:t> </a:t>
            </a:r>
          </a:p>
          <a:p>
            <a:pPr lvl="1"/>
            <a:r>
              <a:rPr lang="da-DK" dirty="0" smtClean="0"/>
              <a:t>Long-Short Term Memory</a:t>
            </a:r>
          </a:p>
          <a:p>
            <a:pPr lvl="1"/>
            <a:r>
              <a:rPr lang="da-DK" dirty="0" err="1" smtClean="0"/>
              <a:t>other</a:t>
            </a:r>
            <a:r>
              <a:rPr lang="da-DK" dirty="0" smtClean="0"/>
              <a:t> </a:t>
            </a:r>
            <a:r>
              <a:rPr lang="da-DK" dirty="0" err="1" smtClean="0"/>
              <a:t>recurrent</a:t>
            </a:r>
            <a:r>
              <a:rPr lang="da-DK" dirty="0" smtClean="0"/>
              <a:t> units</a:t>
            </a:r>
          </a:p>
          <a:p>
            <a:r>
              <a:rPr lang="da-DK" dirty="0" smtClean="0"/>
              <a:t>Non-liner </a:t>
            </a:r>
            <a:r>
              <a:rPr lang="da-DK" dirty="0" err="1" smtClean="0"/>
              <a:t>Activations</a:t>
            </a:r>
            <a:endParaRPr lang="da-DK" dirty="0" smtClean="0"/>
          </a:p>
          <a:p>
            <a:r>
              <a:rPr lang="da-DK" dirty="0" err="1" smtClean="0"/>
              <a:t>Regularizations</a:t>
            </a:r>
            <a:endParaRPr lang="da-DK" dirty="0" smtClean="0"/>
          </a:p>
          <a:p>
            <a:r>
              <a:rPr lang="da-DK" dirty="0" err="1" smtClean="0"/>
              <a:t>Dense</a:t>
            </a:r>
            <a:r>
              <a:rPr lang="da-DK" dirty="0" smtClean="0"/>
              <a:t> </a:t>
            </a:r>
            <a:r>
              <a:rPr lang="da-DK" dirty="0" err="1" smtClean="0"/>
              <a:t>Layers</a:t>
            </a:r>
            <a:r>
              <a:rPr lang="da-DK" dirty="0" smtClean="0"/>
              <a:t> for </a:t>
            </a:r>
            <a:r>
              <a:rPr lang="da-DK" dirty="0" err="1" smtClean="0"/>
              <a:t>Classification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62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 smtClean="0"/>
              <a:t>Typical</a:t>
            </a:r>
            <a:r>
              <a:rPr lang="da-DK" dirty="0" smtClean="0"/>
              <a:t> Architectures</a:t>
            </a:r>
            <a:endParaRPr lang="da-DK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/>
              <a:t>(For </a:t>
            </a:r>
            <a:r>
              <a:rPr lang="da-DK" dirty="0" err="1" smtClean="0"/>
              <a:t>our</a:t>
            </a:r>
            <a:r>
              <a:rPr lang="da-DK" dirty="0" smtClean="0"/>
              <a:t> purposes)</a:t>
            </a:r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6477000"/>
            <a:ext cx="598488" cy="306388"/>
          </a:xfrm>
        </p:spPr>
        <p:txBody>
          <a:bodyPr/>
          <a:lstStyle/>
          <a:p>
            <a:fld id="{103EA872-A674-449B-A120-B97244F8E91D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95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DTU Template 16_9.pptx" id="{77A3B13A-E78D-4304-B14B-4D9477AC7631}" vid="{23703036-D4CF-49CB-96BE-90455F5621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561</TotalTime>
  <Words>535</Words>
  <Application>Microsoft Office PowerPoint</Application>
  <PresentationFormat>Custom</PresentationFormat>
  <Paragraphs>182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ＭＳ Ｐゴシック</vt:lpstr>
      <vt:lpstr>Arial</vt:lpstr>
      <vt:lpstr>inherit</vt:lpstr>
      <vt:lpstr>Verdana</vt:lpstr>
      <vt:lpstr>Institute</vt:lpstr>
      <vt:lpstr>A practicioner’s view of deep learning  in geophysical imaging</vt:lpstr>
      <vt:lpstr>Outline</vt:lpstr>
      <vt:lpstr>What is Deep Learning?</vt:lpstr>
      <vt:lpstr>”Deep” Neural Networks</vt:lpstr>
      <vt:lpstr>Visual Units</vt:lpstr>
      <vt:lpstr>Context Aware Units</vt:lpstr>
      <vt:lpstr>Capturing Non-Linearities </vt:lpstr>
      <vt:lpstr>Building Blocks in Deep Neural Networks</vt:lpstr>
      <vt:lpstr>Typical Architectures</vt:lpstr>
      <vt:lpstr>Unet – Automatic Interpretation</vt:lpstr>
      <vt:lpstr>Generative Adversarial Networks</vt:lpstr>
      <vt:lpstr>Start from latent space</vt:lpstr>
      <vt:lpstr>Feed it to a Generator</vt:lpstr>
      <vt:lpstr>That generates some Fake Data</vt:lpstr>
      <vt:lpstr>Discriminator judges if sample is real</vt:lpstr>
      <vt:lpstr>Both networks learn regardless if D is correct</vt:lpstr>
      <vt:lpstr>Geophysical Imaging Examples</vt:lpstr>
      <vt:lpstr>Kaggle Salt intepretation</vt:lpstr>
      <vt:lpstr>PowerPoint Presentation</vt:lpstr>
      <vt:lpstr>PowerPoint Presentation</vt:lpstr>
      <vt:lpstr>Can we learn physics?</vt:lpstr>
      <vt:lpstr>MoleculeNet – Physical Chemistry</vt:lpstr>
      <vt:lpstr>CaloGAN – Particle Physics (CERN)</vt:lpstr>
      <vt:lpstr>Stratigraphic Inversion</vt:lpstr>
      <vt:lpstr>Imaging is going Monte Carlo</vt:lpstr>
      <vt:lpstr>Thank you!</vt:lpstr>
      <vt:lpstr>On the shoulders of giants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practicioner’s view of deep learning in geophysical imaging</dc:title>
  <dc:creator>Jesper Sören Dramsch</dc:creator>
  <cp:lastModifiedBy>Jesper Sören Dramsch</cp:lastModifiedBy>
  <cp:revision>19</cp:revision>
  <dcterms:created xsi:type="dcterms:W3CDTF">2018-10-03T13:55:52Z</dcterms:created>
  <dcterms:modified xsi:type="dcterms:W3CDTF">2018-10-04T21:31:45Z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</Properties>
</file>