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Lst>
  <p:notesMasterIdLst>
    <p:notesMasterId r:id="rId13"/>
  </p:notesMasterIdLst>
  <p:handoutMasterIdLst>
    <p:handoutMasterId r:id="rId14"/>
  </p:handoutMasterIdLst>
  <p:sldIdLst>
    <p:sldId id="256" r:id="rId2"/>
    <p:sldId id="257" r:id="rId3"/>
    <p:sldId id="266" r:id="rId4"/>
    <p:sldId id="273" r:id="rId5"/>
    <p:sldId id="267" r:id="rId6"/>
    <p:sldId id="268" r:id="rId7"/>
    <p:sldId id="269" r:id="rId8"/>
    <p:sldId id="270" r:id="rId9"/>
    <p:sldId id="271" r:id="rId10"/>
    <p:sldId id="272" r:id="rId11"/>
    <p:sldId id="265"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7" userDrawn="1">
          <p15:clr>
            <a:srgbClr val="A4A3A4"/>
          </p15:clr>
        </p15:guide>
        <p15:guide id="2" pos="553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nzalo Avila" initials="GA" lastIdx="5" clrIdx="0">
    <p:extLst>
      <p:ext uri="{19B8F6BF-5375-455C-9EA6-DF929625EA0E}">
        <p15:presenceInfo xmlns:p15="http://schemas.microsoft.com/office/powerpoint/2012/main" userId="S-1-5-21-4203918484-111196964-97655331-257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5A0"/>
    <a:srgbClr val="07408E"/>
    <a:srgbClr val="0F7674"/>
    <a:srgbClr val="094F7C"/>
    <a:srgbClr val="351263"/>
    <a:srgbClr val="469816"/>
    <a:srgbClr val="DBA51C"/>
    <a:srgbClr val="DB520D"/>
    <a:srgbClr val="760053"/>
    <a:srgbClr val="B100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2" autoAdjust="0"/>
    <p:restoredTop sz="69824" autoAdjust="0"/>
  </p:normalViewPr>
  <p:slideViewPr>
    <p:cSldViewPr snapToGrid="0" snapToObjects="1">
      <p:cViewPr varScale="1">
        <p:scale>
          <a:sx n="62" d="100"/>
          <a:sy n="62" d="100"/>
        </p:scale>
        <p:origin x="2064" y="48"/>
      </p:cViewPr>
      <p:guideLst>
        <p:guide orient="horz" pos="227"/>
        <p:guide pos="5532"/>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D42174E-94A8-894B-B55B-E3D1B123F7BC}" type="datetimeFigureOut">
              <a:rPr lang="en-US" smtClean="0"/>
              <a:pPr/>
              <a:t>10/16/2018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E4EBF85-1479-E349-9262-1B6F0600CA24}" type="slidenum">
              <a:rPr lang="en-US" smtClean="0"/>
              <a:pPr/>
              <a:t>‹#›</a:t>
            </a:fld>
            <a:endParaRPr lang="en-US"/>
          </a:p>
        </p:txBody>
      </p:sp>
    </p:spTree>
    <p:extLst>
      <p:ext uri="{BB962C8B-B14F-4D97-AF65-F5344CB8AC3E}">
        <p14:creationId xmlns:p14="http://schemas.microsoft.com/office/powerpoint/2010/main" val="30354553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FC2B82-52D7-564A-9414-F61912D3DADE}" type="datetimeFigureOut">
              <a:rPr lang="en-US" smtClean="0"/>
              <a:pPr/>
              <a:t>10/16/2018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0170D6-42E6-3B4C-BC2C-154007EECCF7}" type="slidenum">
              <a:rPr lang="en-US" smtClean="0"/>
              <a:pPr/>
              <a:t>‹#›</a:t>
            </a:fld>
            <a:endParaRPr lang="en-US"/>
          </a:p>
        </p:txBody>
      </p:sp>
    </p:spTree>
    <p:extLst>
      <p:ext uri="{BB962C8B-B14F-4D97-AF65-F5344CB8AC3E}">
        <p14:creationId xmlns:p14="http://schemas.microsoft.com/office/powerpoint/2010/main" val="398704944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60170D6-42E6-3B4C-BC2C-154007EECCF7}" type="slidenum">
              <a:rPr lang="en-US" smtClean="0"/>
              <a:pPr/>
              <a:t>1</a:t>
            </a:fld>
            <a:endParaRPr lang="en-US"/>
          </a:p>
        </p:txBody>
      </p:sp>
    </p:spTree>
    <p:extLst>
      <p:ext uri="{BB962C8B-B14F-4D97-AF65-F5344CB8AC3E}">
        <p14:creationId xmlns:p14="http://schemas.microsoft.com/office/powerpoint/2010/main" val="1356539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The final part of the project</a:t>
            </a:r>
            <a:r>
              <a:rPr lang="en-NZ" baseline="0" dirty="0" smtClean="0"/>
              <a:t> </a:t>
            </a:r>
            <a:r>
              <a:rPr lang="en-NZ" baseline="0" dirty="0" err="1" smtClean="0"/>
              <a:t>centers</a:t>
            </a:r>
            <a:r>
              <a:rPr lang="en-NZ" baseline="0" dirty="0" smtClean="0"/>
              <a:t> around rearing the samurai wasp on non-target species. If we rear it on non-target </a:t>
            </a:r>
            <a:r>
              <a:rPr lang="en-NZ" baseline="0" dirty="0" err="1" smtClean="0"/>
              <a:t>nz</a:t>
            </a:r>
            <a:r>
              <a:rPr lang="en-NZ" baseline="0" dirty="0" smtClean="0"/>
              <a:t> stink bugs, what happen to the wasps host preferences, sex ratio, and reproductive success after a certain number of generations compared to a colony reared on </a:t>
            </a:r>
            <a:r>
              <a:rPr lang="en-NZ" baseline="0" dirty="0" err="1" smtClean="0"/>
              <a:t>bmsb</a:t>
            </a:r>
            <a:r>
              <a:rPr lang="en-NZ" baseline="0" dirty="0" smtClean="0"/>
              <a:t> eggs?</a:t>
            </a:r>
          </a:p>
          <a:p>
            <a:endParaRPr lang="en-NZ" baseline="0" dirty="0" smtClean="0"/>
          </a:p>
          <a:p>
            <a:r>
              <a:rPr lang="en-NZ" dirty="0" smtClean="0"/>
              <a:t>This has important </a:t>
            </a:r>
            <a:r>
              <a:rPr lang="en-NZ" dirty="0" smtClean="0"/>
              <a:t>practical </a:t>
            </a:r>
            <a:r>
              <a:rPr lang="en-NZ" dirty="0" smtClean="0"/>
              <a:t>implications </a:t>
            </a:r>
            <a:r>
              <a:rPr lang="en-NZ" baseline="0" dirty="0" smtClean="0"/>
              <a:t>for </a:t>
            </a:r>
            <a:r>
              <a:rPr lang="en-NZ" baseline="0" dirty="0" smtClean="0"/>
              <a:t>mass rearing the wasps for </a:t>
            </a:r>
            <a:r>
              <a:rPr lang="en-NZ" baseline="0" dirty="0" smtClean="0"/>
              <a:t>their ultimate release as biocontrol agents, </a:t>
            </a:r>
            <a:r>
              <a:rPr lang="en-NZ" baseline="0" dirty="0" smtClean="0"/>
              <a:t>but </a:t>
            </a:r>
            <a:r>
              <a:rPr lang="en-NZ" baseline="0" dirty="0" smtClean="0"/>
              <a:t>its also </a:t>
            </a:r>
            <a:r>
              <a:rPr lang="en-NZ" baseline="0" dirty="0" smtClean="0"/>
              <a:t>useful </a:t>
            </a:r>
            <a:r>
              <a:rPr lang="en-NZ" baseline="0" dirty="0" smtClean="0"/>
              <a:t>for </a:t>
            </a:r>
            <a:r>
              <a:rPr lang="en-NZ" baseline="0" dirty="0" smtClean="0"/>
              <a:t>understanding non-target impacts. If the wasp populations suffer fitness penalties then non-target hosts might be a dead end, and therefore long term impacts </a:t>
            </a:r>
            <a:r>
              <a:rPr lang="en-NZ" baseline="0" dirty="0" smtClean="0"/>
              <a:t>may be less likely.</a:t>
            </a:r>
            <a:endParaRPr lang="en-NZ" dirty="0"/>
          </a:p>
        </p:txBody>
      </p:sp>
      <p:sp>
        <p:nvSpPr>
          <p:cNvPr id="4" name="Slide Number Placeholder 3"/>
          <p:cNvSpPr>
            <a:spLocks noGrp="1"/>
          </p:cNvSpPr>
          <p:nvPr>
            <p:ph type="sldNum" sz="quarter" idx="10"/>
          </p:nvPr>
        </p:nvSpPr>
        <p:spPr/>
        <p:txBody>
          <a:bodyPr/>
          <a:lstStyle/>
          <a:p>
            <a:fld id="{960170D6-42E6-3B4C-BC2C-154007EECCF7}" type="slidenum">
              <a:rPr lang="en-US" smtClean="0"/>
              <a:pPr/>
              <a:t>10</a:t>
            </a:fld>
            <a:endParaRPr lang="en-US"/>
          </a:p>
        </p:txBody>
      </p:sp>
    </p:spTree>
    <p:extLst>
      <p:ext uri="{BB962C8B-B14F-4D97-AF65-F5344CB8AC3E}">
        <p14:creationId xmlns:p14="http://schemas.microsoft.com/office/powerpoint/2010/main" val="2279381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60170D6-42E6-3B4C-BC2C-154007EECCF7}" type="slidenum">
              <a:rPr lang="en-US" smtClean="0"/>
              <a:pPr/>
              <a:t>2</a:t>
            </a:fld>
            <a:endParaRPr lang="en-US"/>
          </a:p>
        </p:txBody>
      </p:sp>
    </p:spTree>
    <p:extLst>
      <p:ext uri="{BB962C8B-B14F-4D97-AF65-F5344CB8AC3E}">
        <p14:creationId xmlns:p14="http://schemas.microsoft.com/office/powerpoint/2010/main" val="397360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Attacks only the </a:t>
            </a:r>
            <a:r>
              <a:rPr lang="en-NZ" dirty="0" err="1" smtClean="0"/>
              <a:t>Pentatomidae</a:t>
            </a:r>
            <a:r>
              <a:rPr lang="en-NZ" dirty="0" smtClean="0"/>
              <a:t> and </a:t>
            </a:r>
            <a:r>
              <a:rPr lang="en-NZ" dirty="0" err="1" smtClean="0"/>
              <a:t>Scutellaridae</a:t>
            </a:r>
            <a:endParaRPr lang="en-NZ" dirty="0" smtClean="0"/>
          </a:p>
          <a:p>
            <a:r>
              <a:rPr lang="en-NZ" dirty="0" smtClean="0"/>
              <a:t>The most effective other parasitoids achieve around 12% parasitism rates in the native range</a:t>
            </a:r>
          </a:p>
          <a:p>
            <a:r>
              <a:rPr lang="en-NZ" dirty="0" smtClean="0"/>
              <a:t>Has been under consideration in the US </a:t>
            </a:r>
            <a:r>
              <a:rPr lang="en-NZ" smtClean="0"/>
              <a:t>since 2007</a:t>
            </a:r>
          </a:p>
          <a:p>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Risk assessment – lead in to NZ fauna</a:t>
            </a:r>
          </a:p>
          <a:p>
            <a:endParaRPr lang="en-NZ" sz="1200" kern="1200" dirty="0" smtClean="0">
              <a:solidFill>
                <a:schemeClr val="tx1"/>
              </a:solidFill>
              <a:effectLst/>
              <a:latin typeface="+mn-lt"/>
              <a:ea typeface="+mn-ea"/>
              <a:cs typeface="+mn-cs"/>
            </a:endParaRPr>
          </a:p>
          <a:p>
            <a:r>
              <a:rPr lang="en-NZ" dirty="0" smtClean="0"/>
              <a:t>Important to mention that </a:t>
            </a:r>
            <a:r>
              <a:rPr lang="en-NZ" dirty="0" err="1" smtClean="0"/>
              <a:t>Tjap</a:t>
            </a:r>
            <a:r>
              <a:rPr lang="en-NZ" dirty="0" smtClean="0"/>
              <a:t> arrived 'naturally' in the US in 2014 and has been reported already in 11 states (VA, WV, MD, D.C., DE, PA, NJ, NY, OH, OR &amp; WA). All the states mentioned are now requesting approval for release T. japonicus – approval has been granted in Oregon already (Kim </a:t>
            </a:r>
            <a:r>
              <a:rPr lang="en-NZ" dirty="0" err="1" smtClean="0"/>
              <a:t>Hoelmer</a:t>
            </a:r>
            <a:r>
              <a:rPr lang="en-NZ" dirty="0" smtClean="0"/>
              <a:t>, pers. comm.)</a:t>
            </a:r>
            <a:endParaRPr lang="en-NZ" dirty="0"/>
          </a:p>
        </p:txBody>
      </p:sp>
      <p:sp>
        <p:nvSpPr>
          <p:cNvPr id="4" name="Slide Number Placeholder 3"/>
          <p:cNvSpPr>
            <a:spLocks noGrp="1"/>
          </p:cNvSpPr>
          <p:nvPr>
            <p:ph type="sldNum" sz="quarter" idx="10"/>
          </p:nvPr>
        </p:nvSpPr>
        <p:spPr/>
        <p:txBody>
          <a:bodyPr/>
          <a:lstStyle/>
          <a:p>
            <a:fld id="{960170D6-42E6-3B4C-BC2C-154007EECCF7}" type="slidenum">
              <a:rPr lang="en-US" smtClean="0"/>
              <a:pPr/>
              <a:t>3</a:t>
            </a:fld>
            <a:endParaRPr lang="en-US"/>
          </a:p>
        </p:txBody>
      </p:sp>
    </p:spTree>
    <p:extLst>
      <p:ext uri="{BB962C8B-B14F-4D97-AF65-F5344CB8AC3E}">
        <p14:creationId xmlns:p14="http://schemas.microsoft.com/office/powerpoint/2010/main" val="3553307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So we have predatory stink bugs, which are the 3</a:t>
            </a:r>
            <a:r>
              <a:rPr lang="en-NZ" baseline="0" dirty="0" smtClean="0"/>
              <a:t> subspecies of </a:t>
            </a:r>
            <a:r>
              <a:rPr lang="en-NZ" baseline="0" dirty="0" err="1" smtClean="0"/>
              <a:t>cermatulus</a:t>
            </a:r>
            <a:r>
              <a:rPr lang="en-NZ" baseline="0" dirty="0" smtClean="0"/>
              <a:t> </a:t>
            </a:r>
            <a:r>
              <a:rPr lang="en-NZ" baseline="0" dirty="0" err="1" smtClean="0"/>
              <a:t>nasalis</a:t>
            </a:r>
            <a:r>
              <a:rPr lang="en-NZ" baseline="0" dirty="0" smtClean="0"/>
              <a:t> plus </a:t>
            </a:r>
            <a:r>
              <a:rPr lang="en-NZ" baseline="0" dirty="0" err="1" smtClean="0"/>
              <a:t>oechalia</a:t>
            </a:r>
            <a:r>
              <a:rPr lang="en-NZ" baseline="0" dirty="0" smtClean="0"/>
              <a:t> </a:t>
            </a:r>
            <a:r>
              <a:rPr lang="en-NZ" baseline="0" dirty="0" err="1" smtClean="0"/>
              <a:t>schellebergi</a:t>
            </a:r>
            <a:r>
              <a:rPr lang="en-NZ" baseline="0" dirty="0" smtClean="0"/>
              <a:t>. They feed mainly on the larvae of </a:t>
            </a:r>
            <a:r>
              <a:rPr lang="en-NZ" baseline="0" dirty="0" err="1" smtClean="0"/>
              <a:t>lepidoptera</a:t>
            </a:r>
            <a:r>
              <a:rPr lang="en-NZ" baseline="0" dirty="0" smtClean="0"/>
              <a:t>.</a:t>
            </a:r>
          </a:p>
          <a:p>
            <a:endParaRPr lang="en-NZ" baseline="0" dirty="0" smtClean="0"/>
          </a:p>
          <a:p>
            <a:r>
              <a:rPr lang="en-NZ" baseline="0" dirty="0" smtClean="0"/>
              <a:t>The rest are plant feeders. So we have </a:t>
            </a:r>
            <a:r>
              <a:rPr lang="en-NZ" baseline="0" dirty="0" err="1" smtClean="0"/>
              <a:t>Glucias</a:t>
            </a:r>
            <a:r>
              <a:rPr lang="en-NZ" baseline="0" dirty="0" smtClean="0"/>
              <a:t>, </a:t>
            </a:r>
            <a:r>
              <a:rPr lang="en-NZ" baseline="0" dirty="0" err="1" smtClean="0"/>
              <a:t>montiethiella</a:t>
            </a:r>
            <a:r>
              <a:rPr lang="en-NZ" baseline="0" dirty="0" smtClean="0"/>
              <a:t>, and </a:t>
            </a:r>
            <a:r>
              <a:rPr lang="en-NZ" baseline="0" dirty="0" err="1" smtClean="0"/>
              <a:t>dictoyotus</a:t>
            </a:r>
            <a:r>
              <a:rPr lang="en-NZ" baseline="0" dirty="0" smtClean="0"/>
              <a:t> </a:t>
            </a:r>
            <a:r>
              <a:rPr lang="en-NZ" baseline="0" dirty="0" err="1" smtClean="0"/>
              <a:t>caenosus</a:t>
            </a:r>
            <a:r>
              <a:rPr lang="en-NZ" baseline="0" dirty="0" smtClean="0"/>
              <a:t>, which are found in NZ and Australia, and some other countries in the pacific.</a:t>
            </a:r>
          </a:p>
          <a:p>
            <a:endParaRPr lang="en-NZ" baseline="0" dirty="0" smtClean="0"/>
          </a:p>
          <a:p>
            <a:r>
              <a:rPr lang="en-NZ" baseline="0" dirty="0" smtClean="0"/>
              <a:t>Then we have the cosmopolitan pest species, </a:t>
            </a:r>
            <a:r>
              <a:rPr lang="en-NZ" baseline="0" dirty="0" err="1" smtClean="0"/>
              <a:t>cuspicona</a:t>
            </a:r>
            <a:r>
              <a:rPr lang="en-NZ" baseline="0" dirty="0" smtClean="0"/>
              <a:t> simplex and </a:t>
            </a:r>
            <a:r>
              <a:rPr lang="en-NZ" baseline="0" dirty="0" err="1" smtClean="0"/>
              <a:t>nezara</a:t>
            </a:r>
            <a:r>
              <a:rPr lang="en-NZ" baseline="0" dirty="0" smtClean="0"/>
              <a:t> </a:t>
            </a:r>
            <a:r>
              <a:rPr lang="en-NZ" baseline="0" dirty="0" err="1" smtClean="0"/>
              <a:t>viridula</a:t>
            </a:r>
            <a:r>
              <a:rPr lang="en-NZ" baseline="0" dirty="0" smtClean="0"/>
              <a:t>.</a:t>
            </a:r>
          </a:p>
          <a:p>
            <a:endParaRPr lang="en-NZ" baseline="0" dirty="0" smtClean="0"/>
          </a:p>
          <a:p>
            <a:r>
              <a:rPr lang="en-NZ" baseline="0" dirty="0" smtClean="0"/>
              <a:t>And finally, </a:t>
            </a:r>
            <a:r>
              <a:rPr lang="en-NZ" baseline="0" dirty="0" err="1" smtClean="0"/>
              <a:t>hypsithocus</a:t>
            </a:r>
            <a:r>
              <a:rPr lang="en-NZ" baseline="0" dirty="0" smtClean="0"/>
              <a:t> hudsonae, an endemic alpine shield bug which we were lucky to find in central </a:t>
            </a:r>
            <a:r>
              <a:rPr lang="en-NZ" baseline="0" dirty="0" err="1" smtClean="0"/>
              <a:t>otago</a:t>
            </a:r>
            <a:r>
              <a:rPr lang="en-NZ" baseline="0" dirty="0" smtClean="0"/>
              <a:t> last December.</a:t>
            </a:r>
            <a:endParaRPr lang="en-NZ" dirty="0"/>
          </a:p>
        </p:txBody>
      </p:sp>
      <p:sp>
        <p:nvSpPr>
          <p:cNvPr id="4" name="Slide Number Placeholder 3"/>
          <p:cNvSpPr>
            <a:spLocks noGrp="1"/>
          </p:cNvSpPr>
          <p:nvPr>
            <p:ph type="sldNum" sz="quarter" idx="10"/>
          </p:nvPr>
        </p:nvSpPr>
        <p:spPr/>
        <p:txBody>
          <a:bodyPr/>
          <a:lstStyle/>
          <a:p>
            <a:fld id="{960170D6-42E6-3B4C-BC2C-154007EECCF7}" type="slidenum">
              <a:rPr lang="en-US" smtClean="0"/>
              <a:pPr/>
              <a:t>4</a:t>
            </a:fld>
            <a:endParaRPr lang="en-US"/>
          </a:p>
        </p:txBody>
      </p:sp>
    </p:spTree>
    <p:extLst>
      <p:ext uri="{BB962C8B-B14F-4D97-AF65-F5344CB8AC3E}">
        <p14:creationId xmlns:p14="http://schemas.microsoft.com/office/powerpoint/2010/main" val="2656344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The main aim is to understand the risk of non-target impacts on </a:t>
            </a:r>
            <a:r>
              <a:rPr lang="en-NZ" dirty="0" err="1" smtClean="0"/>
              <a:t>nz</a:t>
            </a:r>
            <a:r>
              <a:rPr lang="en-NZ" dirty="0" smtClean="0"/>
              <a:t> Pentatomidae as a result of releasing the samurai</a:t>
            </a:r>
            <a:r>
              <a:rPr lang="en-NZ" baseline="0" dirty="0" smtClean="0"/>
              <a:t> wasp against </a:t>
            </a:r>
            <a:r>
              <a:rPr lang="en-NZ" baseline="0" dirty="0" err="1" smtClean="0"/>
              <a:t>bmsb</a:t>
            </a:r>
            <a:r>
              <a:rPr lang="en-NZ" baseline="0" dirty="0" smtClean="0"/>
              <a:t>. Traditionally we would be focusing on the physiological host range, which is the group of species which are attacked by the biocontrol agent, and capable of supporting successful reproduction.</a:t>
            </a:r>
          </a:p>
          <a:p>
            <a:endParaRPr lang="en-NZ"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NZ" baseline="0" dirty="0" smtClean="0"/>
              <a:t>But the aim of my project is to go beyond that by looking at the ecological host range of the wasp, by which I mean the smaller group of species which are actually attacked under more natural field conditions. The ecological host range is smaller than the physiological host range, because under field conditions, a parasitoid will be exposed to a multitude of sensory cues which act like a filter to narrow down the species to a preferred set.</a:t>
            </a:r>
          </a:p>
          <a:p>
            <a:endParaRPr lang="en-NZ" baseline="0" dirty="0" smtClean="0"/>
          </a:p>
          <a:p>
            <a:r>
              <a:rPr lang="en-NZ" baseline="0" dirty="0" smtClean="0"/>
              <a:t>If you have a better understanding of the ecological host range then you have a far more accurate risk assessment of the biocontrol agent, which can help to reduce risky introductions or support less risky introductions.</a:t>
            </a:r>
          </a:p>
        </p:txBody>
      </p:sp>
      <p:sp>
        <p:nvSpPr>
          <p:cNvPr id="4" name="Slide Number Placeholder 3"/>
          <p:cNvSpPr>
            <a:spLocks noGrp="1"/>
          </p:cNvSpPr>
          <p:nvPr>
            <p:ph type="sldNum" sz="quarter" idx="10"/>
          </p:nvPr>
        </p:nvSpPr>
        <p:spPr/>
        <p:txBody>
          <a:bodyPr/>
          <a:lstStyle/>
          <a:p>
            <a:fld id="{960170D6-42E6-3B4C-BC2C-154007EECCF7}" type="slidenum">
              <a:rPr lang="en-US" smtClean="0"/>
              <a:pPr/>
              <a:t>5</a:t>
            </a:fld>
            <a:endParaRPr lang="en-US"/>
          </a:p>
        </p:txBody>
      </p:sp>
    </p:spTree>
    <p:extLst>
      <p:ext uri="{BB962C8B-B14F-4D97-AF65-F5344CB8AC3E}">
        <p14:creationId xmlns:p14="http://schemas.microsoft.com/office/powerpoint/2010/main" val="903370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baseline="0" dirty="0" smtClean="0"/>
              <a:t>So the first part of my project is no-choice oviposition tests. These tests involve confining a parasitoid with a non-target egg mass and observing whether or not the parasitoid attacks and successfully develops in the eggs. This is a great way to quickly figure out a parasitoids physiological host range. I need to do this test with </a:t>
            </a:r>
            <a:r>
              <a:rPr lang="en-NZ" baseline="0" dirty="0" err="1" smtClean="0"/>
              <a:t>hypsithocus</a:t>
            </a:r>
            <a:r>
              <a:rPr lang="en-NZ" baseline="0" dirty="0" smtClean="0"/>
              <a:t> hudsonae.</a:t>
            </a:r>
          </a:p>
          <a:p>
            <a:endParaRPr lang="en-NZ" dirty="0"/>
          </a:p>
        </p:txBody>
      </p:sp>
      <p:sp>
        <p:nvSpPr>
          <p:cNvPr id="4" name="Slide Number Placeholder 3"/>
          <p:cNvSpPr>
            <a:spLocks noGrp="1"/>
          </p:cNvSpPr>
          <p:nvPr>
            <p:ph type="sldNum" sz="quarter" idx="10"/>
          </p:nvPr>
        </p:nvSpPr>
        <p:spPr/>
        <p:txBody>
          <a:bodyPr/>
          <a:lstStyle/>
          <a:p>
            <a:fld id="{960170D6-42E6-3B4C-BC2C-154007EECCF7}" type="slidenum">
              <a:rPr lang="en-US" smtClean="0"/>
              <a:pPr/>
              <a:t>6</a:t>
            </a:fld>
            <a:endParaRPr lang="en-US"/>
          </a:p>
        </p:txBody>
      </p:sp>
    </p:spTree>
    <p:extLst>
      <p:ext uri="{BB962C8B-B14F-4D97-AF65-F5344CB8AC3E}">
        <p14:creationId xmlns:p14="http://schemas.microsoft.com/office/powerpoint/2010/main" val="2991892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The second part involves using y-tube olfactometers. These are glass y-shaped tubes which humidified air is pumped through. In one of the chambers you have a non-target specimen, and in the other you have nothing, or you can have a </a:t>
            </a:r>
            <a:r>
              <a:rPr lang="en-NZ" dirty="0" err="1" smtClean="0"/>
              <a:t>diferent</a:t>
            </a:r>
            <a:r>
              <a:rPr lang="en-NZ" dirty="0" smtClean="0"/>
              <a:t> </a:t>
            </a:r>
            <a:r>
              <a:rPr lang="en-NZ" dirty="0" err="1" smtClean="0"/>
              <a:t>nt</a:t>
            </a:r>
            <a:r>
              <a:rPr lang="en-NZ" dirty="0" smtClean="0"/>
              <a:t> species. The wasp is placed in the other end and then you use certain criteria to decide which arm it has chosen.  </a:t>
            </a:r>
          </a:p>
          <a:p>
            <a:endParaRPr lang="en-NZ" dirty="0" smtClean="0"/>
          </a:p>
          <a:p>
            <a:r>
              <a:rPr lang="en-NZ" dirty="0" smtClean="0"/>
              <a:t>I’m hoping to get some infertile </a:t>
            </a:r>
            <a:r>
              <a:rPr lang="en-NZ" dirty="0" err="1" smtClean="0"/>
              <a:t>bmsb</a:t>
            </a:r>
            <a:r>
              <a:rPr lang="en-NZ" dirty="0" smtClean="0"/>
              <a:t> egg masses to use as a positive control to </a:t>
            </a:r>
            <a:r>
              <a:rPr lang="en-NZ" dirty="0" err="1" smtClean="0"/>
              <a:t>copare</a:t>
            </a:r>
            <a:r>
              <a:rPr lang="en-NZ" dirty="0" smtClean="0"/>
              <a:t> the non-target tests.</a:t>
            </a:r>
            <a:endParaRPr lang="en-NZ" baseline="0" dirty="0" smtClean="0"/>
          </a:p>
          <a:p>
            <a:endParaRPr lang="en-NZ" baseline="0" dirty="0" smtClean="0"/>
          </a:p>
          <a:p>
            <a:r>
              <a:rPr lang="en-NZ" baseline="0" dirty="0" smtClean="0"/>
              <a:t>But of course these things are never straight forward, you have to decide on the air flow rate, how a decision is defined, how long you give the wasp.</a:t>
            </a:r>
            <a:endParaRPr lang="en-NZ" dirty="0"/>
          </a:p>
        </p:txBody>
      </p:sp>
      <p:sp>
        <p:nvSpPr>
          <p:cNvPr id="4" name="Slide Number Placeholder 3"/>
          <p:cNvSpPr>
            <a:spLocks noGrp="1"/>
          </p:cNvSpPr>
          <p:nvPr>
            <p:ph type="sldNum" sz="quarter" idx="10"/>
          </p:nvPr>
        </p:nvSpPr>
        <p:spPr/>
        <p:txBody>
          <a:bodyPr/>
          <a:lstStyle/>
          <a:p>
            <a:fld id="{960170D6-42E6-3B4C-BC2C-154007EECCF7}" type="slidenum">
              <a:rPr lang="en-US" smtClean="0"/>
              <a:pPr/>
              <a:t>7</a:t>
            </a:fld>
            <a:endParaRPr lang="en-US"/>
          </a:p>
        </p:txBody>
      </p:sp>
    </p:spTree>
    <p:extLst>
      <p:ext uri="{BB962C8B-B14F-4D97-AF65-F5344CB8AC3E}">
        <p14:creationId xmlns:p14="http://schemas.microsoft.com/office/powerpoint/2010/main" val="4086582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The third part is</a:t>
            </a:r>
            <a:r>
              <a:rPr lang="en-NZ" baseline="0" dirty="0" smtClean="0"/>
              <a:t> electrophysiology. We can use a technique called coupled gas chromatography electroantennographic detection to figure </a:t>
            </a:r>
            <a:r>
              <a:rPr lang="en-NZ" baseline="0" dirty="0" err="1" smtClean="0"/>
              <a:t>outwhich</a:t>
            </a:r>
            <a:r>
              <a:rPr lang="en-NZ" baseline="0" dirty="0" smtClean="0"/>
              <a:t> individual compounds associated with stink bugs are interesting for the wasp. So first you wash the compounds off the body of the stink bug and inject the mixture into the GC. It heats up the mixture and fractions off each compound, which comes out of the machine at a different time. This flow of compounds is passed over the antennae of a wasp which is stuck between two electrodes. The neurons in the antennae fire in response to certain compounds, and this activity can be paired up with the exit of each compound. </a:t>
            </a:r>
          </a:p>
          <a:p>
            <a:endParaRPr lang="en-NZ" baseline="0" dirty="0" smtClean="0"/>
          </a:p>
          <a:p>
            <a:r>
              <a:rPr lang="en-NZ" baseline="0" dirty="0" smtClean="0"/>
              <a:t>So the idea is to see which individual compounds elicit activity, and then to use y tubes to figure out if the compound is attractive or repulsive. We can also see if any of these compounds are shared with BMSB or perhaps other preferred hosts. </a:t>
            </a:r>
            <a:endParaRPr lang="en-GB" dirty="0"/>
          </a:p>
        </p:txBody>
      </p:sp>
      <p:sp>
        <p:nvSpPr>
          <p:cNvPr id="4" name="Slide Number Placeholder 3"/>
          <p:cNvSpPr>
            <a:spLocks noGrp="1"/>
          </p:cNvSpPr>
          <p:nvPr>
            <p:ph type="sldNum" sz="quarter" idx="10"/>
          </p:nvPr>
        </p:nvSpPr>
        <p:spPr/>
        <p:txBody>
          <a:bodyPr/>
          <a:lstStyle/>
          <a:p>
            <a:fld id="{960170D6-42E6-3B4C-BC2C-154007EECCF7}" type="slidenum">
              <a:rPr lang="en-US" smtClean="0"/>
              <a:pPr/>
              <a:t>8</a:t>
            </a:fld>
            <a:endParaRPr lang="en-US"/>
          </a:p>
        </p:txBody>
      </p:sp>
    </p:spTree>
    <p:extLst>
      <p:ext uri="{BB962C8B-B14F-4D97-AF65-F5344CB8AC3E}">
        <p14:creationId xmlns:p14="http://schemas.microsoft.com/office/powerpoint/2010/main" val="3490745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The fourth part of the project</a:t>
            </a:r>
            <a:r>
              <a:rPr lang="en-NZ" baseline="0" dirty="0" smtClean="0"/>
              <a:t> focuses on Trissolcus basalis, a species already present in NZ from the 1940s when it was imported to control green vegetable bug. I want to put out non-target stinkbug egg masses in the field and measure attack rates on these from Trissolcus basalis. Because Trissolcus basalis is closely related to the samurai wasp, it will give us an indication of the parasitism rates we could expect to see should the samurai wasp be introduced here. If attack rates are relatively high, then Trissolcus basalis would compete with the samurai wasp for non-target hosts which would lower the risk of impacts on these species from the samurai wasp.</a:t>
            </a:r>
            <a:endParaRPr lang="en-NZ" dirty="0"/>
          </a:p>
        </p:txBody>
      </p:sp>
      <p:sp>
        <p:nvSpPr>
          <p:cNvPr id="4" name="Slide Number Placeholder 3"/>
          <p:cNvSpPr>
            <a:spLocks noGrp="1"/>
          </p:cNvSpPr>
          <p:nvPr>
            <p:ph type="sldNum" sz="quarter" idx="10"/>
          </p:nvPr>
        </p:nvSpPr>
        <p:spPr/>
        <p:txBody>
          <a:bodyPr/>
          <a:lstStyle/>
          <a:p>
            <a:fld id="{960170D6-42E6-3B4C-BC2C-154007EECCF7}" type="slidenum">
              <a:rPr lang="en-US" smtClean="0"/>
              <a:pPr/>
              <a:t>9</a:t>
            </a:fld>
            <a:endParaRPr lang="en-US"/>
          </a:p>
        </p:txBody>
      </p:sp>
    </p:spTree>
    <p:extLst>
      <p:ext uri="{BB962C8B-B14F-4D97-AF65-F5344CB8AC3E}">
        <p14:creationId xmlns:p14="http://schemas.microsoft.com/office/powerpoint/2010/main" val="8492755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 Opening Slide">
    <p:bg>
      <p:bgPr>
        <a:solidFill>
          <a:srgbClr val="0055A0"/>
        </a:solidFill>
        <a:effectLst/>
      </p:bgPr>
    </p:bg>
    <p:spTree>
      <p:nvGrpSpPr>
        <p:cNvPr id="1" name=""/>
        <p:cNvGrpSpPr/>
        <p:nvPr/>
      </p:nvGrpSpPr>
      <p:grpSpPr>
        <a:xfrm>
          <a:off x="0" y="0"/>
          <a:ext cx="0" cy="0"/>
          <a:chOff x="0" y="0"/>
          <a:chExt cx="0" cy="0"/>
        </a:xfrm>
      </p:grpSpPr>
      <p:sp>
        <p:nvSpPr>
          <p:cNvPr id="22" name="Title 21"/>
          <p:cNvSpPr>
            <a:spLocks noGrp="1"/>
          </p:cNvSpPr>
          <p:nvPr>
            <p:ph type="title" hasCustomPrompt="1"/>
          </p:nvPr>
        </p:nvSpPr>
        <p:spPr>
          <a:xfrm>
            <a:off x="677866" y="1452830"/>
            <a:ext cx="8027984" cy="836561"/>
          </a:xfrm>
          <a:prstGeom prst="rect">
            <a:avLst/>
          </a:prstGeom>
        </p:spPr>
        <p:txBody>
          <a:bodyPr vert="horz"/>
          <a:lstStyle>
            <a:lvl1pPr algn="l">
              <a:defRPr sz="4000" b="1" i="0">
                <a:solidFill>
                  <a:srgbClr val="FFFFFF"/>
                </a:solidFill>
                <a:latin typeface="Verdana"/>
                <a:cs typeface="Verdana"/>
              </a:defRPr>
            </a:lvl1pPr>
          </a:lstStyle>
          <a:p>
            <a:r>
              <a:rPr lang="en-AU" dirty="0" smtClean="0"/>
              <a:t>Headline (Verdana Bold)</a:t>
            </a:r>
            <a:endParaRPr lang="en-US" dirty="0"/>
          </a:p>
        </p:txBody>
      </p:sp>
      <p:sp>
        <p:nvSpPr>
          <p:cNvPr id="25" name="Text Placeholder 24"/>
          <p:cNvSpPr>
            <a:spLocks noGrp="1"/>
          </p:cNvSpPr>
          <p:nvPr>
            <p:ph type="body" sz="quarter" idx="10" hasCustomPrompt="1"/>
          </p:nvPr>
        </p:nvSpPr>
        <p:spPr>
          <a:xfrm>
            <a:off x="677864" y="2304332"/>
            <a:ext cx="8027987" cy="1056603"/>
          </a:xfrm>
          <a:prstGeom prst="rect">
            <a:avLst/>
          </a:prstGeom>
        </p:spPr>
        <p:txBody>
          <a:bodyPr vert="horz"/>
          <a:lstStyle>
            <a:lvl1pPr marL="0" indent="0">
              <a:buFontTx/>
              <a:buNone/>
              <a:defRPr sz="2400">
                <a:solidFill>
                  <a:schemeClr val="bg1"/>
                </a:solidFill>
                <a:latin typeface="Verdana"/>
              </a:defRPr>
            </a:lvl1pPr>
          </a:lstStyle>
          <a:p>
            <a:pPr lvl="0"/>
            <a:r>
              <a:rPr lang="en-AU" dirty="0" smtClean="0"/>
              <a:t>Subheading (Verdana Regular)</a:t>
            </a:r>
          </a:p>
        </p:txBody>
      </p: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866" y="5718348"/>
            <a:ext cx="3642140" cy="713271"/>
          </a:xfrm>
          <a:prstGeom prst="rect">
            <a:avLst/>
          </a:prstGeom>
        </p:spPr>
      </p:pic>
      <p:sp>
        <p:nvSpPr>
          <p:cNvPr id="2" name="Date Placeholder 1"/>
          <p:cNvSpPr>
            <a:spLocks noGrp="1"/>
          </p:cNvSpPr>
          <p:nvPr>
            <p:ph type="dt" sz="half" idx="11"/>
          </p:nvPr>
        </p:nvSpPr>
        <p:spPr>
          <a:xfrm>
            <a:off x="5287552" y="360363"/>
            <a:ext cx="3423062" cy="441802"/>
          </a:xfrm>
        </p:spPr>
        <p:txBody>
          <a:bodyPr/>
          <a:lstStyle>
            <a:lvl1pPr>
              <a:defRPr sz="1400" b="0" i="0">
                <a:solidFill>
                  <a:schemeClr val="bg1"/>
                </a:solidFill>
                <a:latin typeface="Verdana"/>
                <a:cs typeface="Verdana"/>
              </a:defRPr>
            </a:lvl1pPr>
          </a:lstStyle>
          <a:p>
            <a:fld id="{43DC56B5-A700-544C-8720-C289028A981D}" type="datetime2">
              <a:rPr lang="en-NZ" smtClean="0"/>
              <a:pPr/>
              <a:t>Tuesday, 16 October 2018</a:t>
            </a:fld>
            <a:endParaRPr lang="en-US" dirty="0"/>
          </a:p>
        </p:txBody>
      </p:sp>
      <p:sp>
        <p:nvSpPr>
          <p:cNvPr id="3" name="TextBox 2"/>
          <p:cNvSpPr txBox="1"/>
          <p:nvPr userDrawn="1"/>
        </p:nvSpPr>
        <p:spPr>
          <a:xfrm>
            <a:off x="1058362" y="173194"/>
            <a:ext cx="184731" cy="646331"/>
          </a:xfrm>
          <a:prstGeom prst="rect">
            <a:avLst/>
          </a:prstGeom>
        </p:spPr>
        <p:txBody>
          <a:bodyPr vert="horz" wrap="none" rtlCol="0">
            <a:spAutoFit/>
          </a:bodyPr>
          <a:lstStyle/>
          <a:p>
            <a:endParaRPr lang="en-US" sz="3600" dirty="0" smtClean="0"/>
          </a:p>
        </p:txBody>
      </p:sp>
    </p:spTree>
    <p:extLst>
      <p:ext uri="{BB962C8B-B14F-4D97-AF65-F5344CB8AC3E}">
        <p14:creationId xmlns:p14="http://schemas.microsoft.com/office/powerpoint/2010/main" val="417977974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 End Slide">
    <p:bg>
      <p:bgPr>
        <a:solidFill>
          <a:srgbClr val="0055A0"/>
        </a:solidFill>
        <a:effectLst/>
      </p:bgPr>
    </p:bg>
    <p:spTree>
      <p:nvGrpSpPr>
        <p:cNvPr id="1" name=""/>
        <p:cNvGrpSpPr/>
        <p:nvPr/>
      </p:nvGrpSpPr>
      <p:grpSpPr>
        <a:xfrm>
          <a:off x="0" y="0"/>
          <a:ext cx="0" cy="0"/>
          <a:chOff x="0" y="0"/>
          <a:chExt cx="0" cy="0"/>
        </a:xfrm>
      </p:grpSpPr>
      <p:sp>
        <p:nvSpPr>
          <p:cNvPr id="25" name="Text Placeholder 24"/>
          <p:cNvSpPr>
            <a:spLocks noGrp="1"/>
          </p:cNvSpPr>
          <p:nvPr>
            <p:ph type="body" sz="quarter" idx="10" hasCustomPrompt="1"/>
          </p:nvPr>
        </p:nvSpPr>
        <p:spPr>
          <a:xfrm>
            <a:off x="677864" y="2281237"/>
            <a:ext cx="8027987" cy="3179763"/>
          </a:xfrm>
          <a:prstGeom prst="rect">
            <a:avLst/>
          </a:prstGeom>
        </p:spPr>
        <p:txBody>
          <a:bodyPr vert="horz" anchor="b"/>
          <a:lstStyle>
            <a:lvl1pPr marL="0" indent="0">
              <a:buFontTx/>
              <a:buNone/>
              <a:defRPr sz="1800">
                <a:solidFill>
                  <a:schemeClr val="bg1"/>
                </a:solidFill>
                <a:latin typeface="Verdana"/>
              </a:defRPr>
            </a:lvl1pPr>
          </a:lstStyle>
          <a:p>
            <a:pPr lvl="0"/>
            <a:r>
              <a:rPr lang="en-AU" dirty="0" smtClean="0"/>
              <a:t>Thank you</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39910" y="371545"/>
            <a:ext cx="3642140" cy="713271"/>
          </a:xfrm>
          <a:prstGeom prst="rect">
            <a:avLst/>
          </a:prstGeom>
        </p:spPr>
      </p:pic>
    </p:spTree>
    <p:extLst>
      <p:ext uri="{BB962C8B-B14F-4D97-AF65-F5344CB8AC3E}">
        <p14:creationId xmlns:p14="http://schemas.microsoft.com/office/powerpoint/2010/main" val="114356243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Text only">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77866" y="2958265"/>
            <a:ext cx="4370400" cy="2501148"/>
          </a:xfrm>
          <a:prstGeom prst="rect">
            <a:avLst/>
          </a:prstGeom>
        </p:spPr>
        <p:txBody>
          <a:bodyPr vert="horz"/>
          <a:lstStyle>
            <a:lvl1pPr marL="0" indent="0">
              <a:lnSpc>
                <a:spcPts val="2400"/>
              </a:lnSpc>
              <a:spcBef>
                <a:spcPts val="0"/>
              </a:spcBef>
              <a:buFontTx/>
              <a:buNone/>
              <a:defRPr sz="1700" baseline="0">
                <a:latin typeface="Verdana"/>
              </a:defRPr>
            </a:lvl1pPr>
          </a:lstStyle>
          <a:p>
            <a:pPr lvl="0"/>
            <a:r>
              <a:rPr lang="en-AU" dirty="0" smtClean="0"/>
              <a:t>Text (Verdana Regular)</a:t>
            </a:r>
          </a:p>
          <a:p>
            <a:pPr lvl="0"/>
            <a:r>
              <a:rPr lang="en-AU" dirty="0" smtClean="0"/>
              <a:t>et </a:t>
            </a:r>
            <a:r>
              <a:rPr lang="en-AU" dirty="0" err="1" smtClean="0"/>
              <a:t>velicibus</a:t>
            </a:r>
            <a:r>
              <a:rPr lang="en-AU" dirty="0" smtClean="0"/>
              <a:t> el et </a:t>
            </a:r>
            <a:r>
              <a:rPr lang="en-AU" dirty="0" err="1" smtClean="0"/>
              <a:t>magnatet</a:t>
            </a:r>
            <a:r>
              <a:rPr lang="en-AU" dirty="0" smtClean="0"/>
              <a:t> am, </a:t>
            </a:r>
            <a:r>
              <a:rPr lang="en-AU" dirty="0" err="1" smtClean="0"/>
              <a:t>laborru</a:t>
            </a:r>
            <a:r>
              <a:rPr lang="en-AU" dirty="0" smtClean="0"/>
              <a:t> </a:t>
            </a:r>
            <a:r>
              <a:rPr lang="en-AU" dirty="0" err="1" smtClean="0"/>
              <a:t>mendips</a:t>
            </a:r>
            <a:r>
              <a:rPr lang="en-AU" dirty="0" smtClean="0"/>
              <a:t> </a:t>
            </a:r>
            <a:r>
              <a:rPr lang="en-AU" dirty="0" err="1" smtClean="0"/>
              <a:t>apieni</a:t>
            </a:r>
            <a:r>
              <a:rPr lang="en-AU" dirty="0" smtClean="0"/>
              <a:t> </a:t>
            </a:r>
            <a:r>
              <a:rPr lang="en-AU" dirty="0" err="1" smtClean="0"/>
              <a:t>omnimporibus</a:t>
            </a:r>
            <a:r>
              <a:rPr lang="en-AU" dirty="0" smtClean="0"/>
              <a:t> et </a:t>
            </a:r>
            <a:r>
              <a:rPr lang="en-AU" dirty="0" err="1" smtClean="0"/>
              <a:t>perepellut</a:t>
            </a:r>
            <a:r>
              <a:rPr lang="en-AU" dirty="0" smtClean="0"/>
              <a:t> </a:t>
            </a:r>
            <a:r>
              <a:rPr lang="en-AU" dirty="0" err="1" smtClean="0"/>
              <a:t>adis</a:t>
            </a:r>
            <a:r>
              <a:rPr lang="en-AU" dirty="0" smtClean="0"/>
              <a:t> </a:t>
            </a:r>
            <a:r>
              <a:rPr lang="en-AU" dirty="0" err="1" smtClean="0"/>
              <a:t>sequi</a:t>
            </a:r>
            <a:r>
              <a:rPr lang="en-AU" dirty="0" smtClean="0"/>
              <a:t> </a:t>
            </a:r>
            <a:r>
              <a:rPr lang="en-AU" dirty="0" err="1" smtClean="0"/>
              <a:t>cus</a:t>
            </a:r>
            <a:r>
              <a:rPr lang="en-AU" dirty="0" smtClean="0"/>
              <a:t> et </a:t>
            </a:r>
            <a:r>
              <a:rPr lang="en-AU" dirty="0" err="1" smtClean="0"/>
              <a:t>aliquid</a:t>
            </a:r>
            <a:r>
              <a:rPr lang="en-AU" dirty="0" smtClean="0"/>
              <a:t> </a:t>
            </a:r>
            <a:r>
              <a:rPr lang="en-AU" dirty="0" err="1" smtClean="0"/>
              <a:t>molorere</a:t>
            </a:r>
            <a:r>
              <a:rPr lang="en-AU" dirty="0" smtClean="0"/>
              <a:t>, </a:t>
            </a:r>
            <a:r>
              <a:rPr lang="en-AU" dirty="0" err="1" smtClean="0"/>
              <a:t>cullaut</a:t>
            </a:r>
            <a:r>
              <a:rPr lang="en-AU" dirty="0" smtClean="0"/>
              <a:t> </a:t>
            </a:r>
            <a:r>
              <a:rPr lang="en-AU" dirty="0" err="1" smtClean="0"/>
              <a:t>adion</a:t>
            </a:r>
            <a:r>
              <a:rPr lang="en-AU" dirty="0" smtClean="0"/>
              <a:t> </a:t>
            </a:r>
            <a:r>
              <a:rPr lang="en-AU" dirty="0" err="1" smtClean="0"/>
              <a:t>est</a:t>
            </a:r>
            <a:r>
              <a:rPr lang="en-AU" dirty="0" smtClean="0"/>
              <a:t> </a:t>
            </a:r>
            <a:r>
              <a:rPr lang="en-AU" dirty="0" err="1" smtClean="0"/>
              <a:t>magnimp</a:t>
            </a:r>
            <a:r>
              <a:rPr lang="en-AU" dirty="0" smtClean="0"/>
              <a:t> </a:t>
            </a:r>
            <a:r>
              <a:rPr lang="en-AU" dirty="0" err="1" smtClean="0"/>
              <a:t>oremporibus</a:t>
            </a:r>
            <a:r>
              <a:rPr lang="en-AU" dirty="0" smtClean="0"/>
              <a:t>, </a:t>
            </a:r>
            <a:r>
              <a:rPr lang="en-AU" dirty="0" err="1" smtClean="0"/>
              <a:t>conem</a:t>
            </a:r>
            <a:r>
              <a:rPr lang="en-AU" dirty="0" smtClean="0"/>
              <a:t> </a:t>
            </a:r>
            <a:r>
              <a:rPr lang="en-AU" dirty="0" err="1" smtClean="0"/>
              <a:t>etur</a:t>
            </a:r>
            <a:r>
              <a:rPr lang="en-AU" dirty="0" smtClean="0"/>
              <a:t> </a:t>
            </a:r>
            <a:r>
              <a:rPr lang="en-AU" dirty="0" err="1" smtClean="0"/>
              <a:t>Adit</a:t>
            </a:r>
            <a:r>
              <a:rPr lang="en-AU" dirty="0" smtClean="0"/>
              <a:t> </a:t>
            </a:r>
            <a:r>
              <a:rPr lang="en-AU" dirty="0" err="1" smtClean="0"/>
              <a:t>eatas</a:t>
            </a:r>
            <a:r>
              <a:rPr lang="en-AU" dirty="0" smtClean="0"/>
              <a:t> re </a:t>
            </a:r>
            <a:r>
              <a:rPr lang="en-AU" dirty="0" err="1" smtClean="0"/>
              <a:t>nectoruntevelictatem</a:t>
            </a:r>
            <a:r>
              <a:rPr lang="en-AU" dirty="0" smtClean="0"/>
              <a:t> </a:t>
            </a:r>
            <a:r>
              <a:rPr lang="en-AU" dirty="0" err="1" smtClean="0"/>
              <a:t>quaeperum</a:t>
            </a:r>
            <a:endParaRPr lang="en-AU" dirty="0" smtClean="0"/>
          </a:p>
        </p:txBody>
      </p:sp>
      <p:sp>
        <p:nvSpPr>
          <p:cNvPr id="9" name="Title 8"/>
          <p:cNvSpPr>
            <a:spLocks noGrp="1"/>
          </p:cNvSpPr>
          <p:nvPr>
            <p:ph type="title" hasCustomPrompt="1"/>
          </p:nvPr>
        </p:nvSpPr>
        <p:spPr>
          <a:xfrm>
            <a:off x="677866" y="1777052"/>
            <a:ext cx="8027985" cy="717593"/>
          </a:xfrm>
          <a:prstGeom prst="rect">
            <a:avLst/>
          </a:prstGeom>
        </p:spPr>
        <p:txBody>
          <a:bodyPr vert="horz"/>
          <a:lstStyle>
            <a:lvl1pPr algn="l">
              <a:defRPr sz="4400" b="1" i="0">
                <a:solidFill>
                  <a:srgbClr val="009AC7"/>
                </a:solidFill>
                <a:latin typeface="Verdana"/>
                <a:cs typeface="Verdana"/>
              </a:defRPr>
            </a:lvl1pPr>
          </a:lstStyle>
          <a:p>
            <a:r>
              <a:rPr lang="en-AU" sz="3600" dirty="0" smtClean="0">
                <a:solidFill>
                  <a:srgbClr val="009AC7"/>
                </a:solidFill>
              </a:rPr>
              <a:t>Headline (Verdana Bold)</a:t>
            </a:r>
            <a:endParaRPr lang="en-US" sz="3600" dirty="0">
              <a:solidFill>
                <a:srgbClr val="009AC7"/>
              </a:solidFill>
            </a:endParaRPr>
          </a:p>
        </p:txBody>
      </p:sp>
      <p:sp>
        <p:nvSpPr>
          <p:cNvPr id="2" name="Slide Number Placeholder 1"/>
          <p:cNvSpPr>
            <a:spLocks noGrp="1"/>
          </p:cNvSpPr>
          <p:nvPr>
            <p:ph type="sldNum" sz="quarter" idx="11"/>
          </p:nvPr>
        </p:nvSpPr>
        <p:spPr/>
        <p:txBody>
          <a:bodyPr/>
          <a:lstStyle/>
          <a:p>
            <a:fld id="{218B9C4F-B695-C54C-924B-61748EE6A7C5}" type="slidenum">
              <a:rPr lang="en-US" smtClean="0"/>
              <a:pPr/>
              <a:t>‹#›</a:t>
            </a:fld>
            <a:endParaRPr lang="en-US" dirty="0"/>
          </a:p>
        </p:txBody>
      </p:sp>
    </p:spTree>
    <p:extLst>
      <p:ext uri="{BB962C8B-B14F-4D97-AF65-F5344CB8AC3E}">
        <p14:creationId xmlns:p14="http://schemas.microsoft.com/office/powerpoint/2010/main" val="2990272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Text and picture">
    <p:spTree>
      <p:nvGrpSpPr>
        <p:cNvPr id="1" name=""/>
        <p:cNvGrpSpPr/>
        <p:nvPr/>
      </p:nvGrpSpPr>
      <p:grpSpPr>
        <a:xfrm>
          <a:off x="0" y="0"/>
          <a:ext cx="0" cy="0"/>
          <a:chOff x="0" y="0"/>
          <a:chExt cx="0" cy="0"/>
        </a:xfrm>
      </p:grpSpPr>
      <p:sp>
        <p:nvSpPr>
          <p:cNvPr id="3" name="Text Placeholder 4"/>
          <p:cNvSpPr>
            <a:spLocks noGrp="1"/>
          </p:cNvSpPr>
          <p:nvPr>
            <p:ph type="body" sz="quarter" idx="10" hasCustomPrompt="1"/>
          </p:nvPr>
        </p:nvSpPr>
        <p:spPr>
          <a:xfrm>
            <a:off x="677866" y="2958265"/>
            <a:ext cx="4370400" cy="2501148"/>
          </a:xfrm>
          <a:prstGeom prst="rect">
            <a:avLst/>
          </a:prstGeom>
        </p:spPr>
        <p:txBody>
          <a:bodyPr vert="horz"/>
          <a:lstStyle>
            <a:lvl1pPr marL="0" indent="0">
              <a:lnSpc>
                <a:spcPts val="2400"/>
              </a:lnSpc>
              <a:spcBef>
                <a:spcPts val="0"/>
              </a:spcBef>
              <a:buFontTx/>
              <a:buNone/>
              <a:defRPr sz="1700" baseline="0">
                <a:latin typeface="Verdana"/>
              </a:defRPr>
            </a:lvl1pPr>
          </a:lstStyle>
          <a:p>
            <a:pPr lvl="0"/>
            <a:r>
              <a:rPr lang="en-AU" dirty="0" smtClean="0"/>
              <a:t>Text (Verdana Regular)</a:t>
            </a:r>
          </a:p>
          <a:p>
            <a:pPr lvl="0"/>
            <a:r>
              <a:rPr lang="en-AU" dirty="0" smtClean="0"/>
              <a:t>et </a:t>
            </a:r>
            <a:r>
              <a:rPr lang="en-AU" dirty="0" err="1" smtClean="0"/>
              <a:t>velicibus</a:t>
            </a:r>
            <a:r>
              <a:rPr lang="en-AU" dirty="0" smtClean="0"/>
              <a:t> el et </a:t>
            </a:r>
            <a:r>
              <a:rPr lang="en-AU" dirty="0" err="1" smtClean="0"/>
              <a:t>magnatet</a:t>
            </a:r>
            <a:r>
              <a:rPr lang="en-AU" dirty="0" smtClean="0"/>
              <a:t> am, </a:t>
            </a:r>
            <a:r>
              <a:rPr lang="en-AU" dirty="0" err="1" smtClean="0"/>
              <a:t>laborru</a:t>
            </a:r>
            <a:r>
              <a:rPr lang="en-AU" dirty="0" smtClean="0"/>
              <a:t> </a:t>
            </a:r>
            <a:r>
              <a:rPr lang="en-AU" dirty="0" err="1" smtClean="0"/>
              <a:t>mendips</a:t>
            </a:r>
            <a:r>
              <a:rPr lang="en-AU" dirty="0" smtClean="0"/>
              <a:t> </a:t>
            </a:r>
            <a:r>
              <a:rPr lang="en-AU" dirty="0" err="1" smtClean="0"/>
              <a:t>apieni</a:t>
            </a:r>
            <a:r>
              <a:rPr lang="en-AU" dirty="0" smtClean="0"/>
              <a:t> </a:t>
            </a:r>
            <a:r>
              <a:rPr lang="en-AU" dirty="0" err="1" smtClean="0"/>
              <a:t>omnimporibus</a:t>
            </a:r>
            <a:r>
              <a:rPr lang="en-AU" dirty="0" smtClean="0"/>
              <a:t> et </a:t>
            </a:r>
            <a:r>
              <a:rPr lang="en-AU" dirty="0" err="1" smtClean="0"/>
              <a:t>perepellut</a:t>
            </a:r>
            <a:r>
              <a:rPr lang="en-AU" dirty="0" smtClean="0"/>
              <a:t> </a:t>
            </a:r>
            <a:r>
              <a:rPr lang="en-AU" dirty="0" err="1" smtClean="0"/>
              <a:t>adis</a:t>
            </a:r>
            <a:r>
              <a:rPr lang="en-AU" dirty="0" smtClean="0"/>
              <a:t> </a:t>
            </a:r>
            <a:r>
              <a:rPr lang="en-AU" dirty="0" err="1" smtClean="0"/>
              <a:t>sequi</a:t>
            </a:r>
            <a:r>
              <a:rPr lang="en-AU" dirty="0" smtClean="0"/>
              <a:t> </a:t>
            </a:r>
            <a:r>
              <a:rPr lang="en-AU" dirty="0" err="1" smtClean="0"/>
              <a:t>cus</a:t>
            </a:r>
            <a:r>
              <a:rPr lang="en-AU" dirty="0" smtClean="0"/>
              <a:t> et </a:t>
            </a:r>
            <a:r>
              <a:rPr lang="en-AU" dirty="0" err="1" smtClean="0"/>
              <a:t>aliquid</a:t>
            </a:r>
            <a:r>
              <a:rPr lang="en-AU" dirty="0" smtClean="0"/>
              <a:t> </a:t>
            </a:r>
            <a:r>
              <a:rPr lang="en-AU" dirty="0" err="1" smtClean="0"/>
              <a:t>molorere</a:t>
            </a:r>
            <a:r>
              <a:rPr lang="en-AU" dirty="0" smtClean="0"/>
              <a:t>, </a:t>
            </a:r>
            <a:r>
              <a:rPr lang="en-AU" dirty="0" err="1" smtClean="0"/>
              <a:t>cullaut</a:t>
            </a:r>
            <a:r>
              <a:rPr lang="en-AU" dirty="0" smtClean="0"/>
              <a:t> </a:t>
            </a:r>
            <a:r>
              <a:rPr lang="en-AU" dirty="0" err="1" smtClean="0"/>
              <a:t>adion</a:t>
            </a:r>
            <a:r>
              <a:rPr lang="en-AU" dirty="0" smtClean="0"/>
              <a:t> </a:t>
            </a:r>
            <a:r>
              <a:rPr lang="en-AU" dirty="0" err="1" smtClean="0"/>
              <a:t>est</a:t>
            </a:r>
            <a:r>
              <a:rPr lang="en-AU" dirty="0" smtClean="0"/>
              <a:t> </a:t>
            </a:r>
            <a:r>
              <a:rPr lang="en-AU" dirty="0" err="1" smtClean="0"/>
              <a:t>magnimp</a:t>
            </a:r>
            <a:r>
              <a:rPr lang="en-AU" dirty="0" smtClean="0"/>
              <a:t> </a:t>
            </a:r>
            <a:r>
              <a:rPr lang="en-AU" dirty="0" err="1" smtClean="0"/>
              <a:t>oremporibus</a:t>
            </a:r>
            <a:r>
              <a:rPr lang="en-AU" dirty="0" smtClean="0"/>
              <a:t>, </a:t>
            </a:r>
            <a:r>
              <a:rPr lang="en-AU" dirty="0" err="1" smtClean="0"/>
              <a:t>conem</a:t>
            </a:r>
            <a:r>
              <a:rPr lang="en-AU" dirty="0" smtClean="0"/>
              <a:t> </a:t>
            </a:r>
            <a:r>
              <a:rPr lang="en-AU" dirty="0" err="1" smtClean="0"/>
              <a:t>etur</a:t>
            </a:r>
            <a:r>
              <a:rPr lang="en-AU" dirty="0" smtClean="0"/>
              <a:t> </a:t>
            </a:r>
            <a:r>
              <a:rPr lang="en-AU" dirty="0" err="1" smtClean="0"/>
              <a:t>Adit</a:t>
            </a:r>
            <a:r>
              <a:rPr lang="en-AU" dirty="0" smtClean="0"/>
              <a:t> </a:t>
            </a:r>
            <a:r>
              <a:rPr lang="en-AU" dirty="0" err="1" smtClean="0"/>
              <a:t>eatas</a:t>
            </a:r>
            <a:r>
              <a:rPr lang="en-AU" dirty="0" smtClean="0"/>
              <a:t> re </a:t>
            </a:r>
            <a:r>
              <a:rPr lang="en-AU" dirty="0" err="1" smtClean="0"/>
              <a:t>nectoruntevelictatem</a:t>
            </a:r>
            <a:r>
              <a:rPr lang="en-AU" dirty="0" smtClean="0"/>
              <a:t> </a:t>
            </a:r>
            <a:r>
              <a:rPr lang="en-AU" dirty="0" err="1" smtClean="0"/>
              <a:t>quaeperum</a:t>
            </a:r>
            <a:endParaRPr lang="en-AU" dirty="0" smtClean="0"/>
          </a:p>
        </p:txBody>
      </p:sp>
      <p:sp>
        <p:nvSpPr>
          <p:cNvPr id="7" name="Title 6"/>
          <p:cNvSpPr>
            <a:spLocks noGrp="1"/>
          </p:cNvSpPr>
          <p:nvPr>
            <p:ph type="title" hasCustomPrompt="1"/>
          </p:nvPr>
        </p:nvSpPr>
        <p:spPr>
          <a:xfrm>
            <a:off x="677866" y="1245263"/>
            <a:ext cx="4370400" cy="1177781"/>
          </a:xfrm>
          <a:prstGeom prst="rect">
            <a:avLst/>
          </a:prstGeom>
        </p:spPr>
        <p:txBody>
          <a:bodyPr vert="horz"/>
          <a:lstStyle>
            <a:lvl1pPr algn="l">
              <a:defRPr sz="3600" b="1" i="0">
                <a:solidFill>
                  <a:srgbClr val="009AC7"/>
                </a:solidFill>
                <a:latin typeface="Verdana"/>
                <a:cs typeface="Verdana"/>
              </a:defRPr>
            </a:lvl1pPr>
          </a:lstStyle>
          <a:p>
            <a:r>
              <a:rPr lang="en-AU" sz="3600" dirty="0" smtClean="0"/>
              <a:t>Headline </a:t>
            </a:r>
            <a:br>
              <a:rPr lang="en-AU" sz="3600" dirty="0" smtClean="0"/>
            </a:br>
            <a:r>
              <a:rPr lang="en-AU" sz="3600" dirty="0" smtClean="0"/>
              <a:t>(Verdana Bold)</a:t>
            </a:r>
            <a:endParaRPr lang="en-US" sz="3600" dirty="0"/>
          </a:p>
        </p:txBody>
      </p:sp>
      <p:sp>
        <p:nvSpPr>
          <p:cNvPr id="9" name="Picture Placeholder 8"/>
          <p:cNvSpPr>
            <a:spLocks noGrp="1"/>
          </p:cNvSpPr>
          <p:nvPr>
            <p:ph type="pic" sz="quarter" idx="11"/>
          </p:nvPr>
        </p:nvSpPr>
        <p:spPr>
          <a:xfrm>
            <a:off x="5686050" y="1245262"/>
            <a:ext cx="3096000" cy="5612738"/>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4" name="Slide Number Placeholder 3"/>
          <p:cNvSpPr>
            <a:spLocks noGrp="1"/>
          </p:cNvSpPr>
          <p:nvPr>
            <p:ph type="sldNum" sz="quarter" idx="12"/>
          </p:nvPr>
        </p:nvSpPr>
        <p:spPr/>
        <p:txBody>
          <a:bodyPr/>
          <a:lstStyle/>
          <a:p>
            <a:fld id="{218B9C4F-B695-C54C-924B-61748EE6A7C5}" type="slidenum">
              <a:rPr lang="en-US" smtClean="0"/>
              <a:pPr/>
              <a:t>‹#›</a:t>
            </a:fld>
            <a:endParaRPr lang="en-US" dirty="0"/>
          </a:p>
        </p:txBody>
      </p:sp>
    </p:spTree>
    <p:extLst>
      <p:ext uri="{BB962C8B-B14F-4D97-AF65-F5344CB8AC3E}">
        <p14:creationId xmlns:p14="http://schemas.microsoft.com/office/powerpoint/2010/main" val="2960343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A Text and multiple pictures">
    <p:spTree>
      <p:nvGrpSpPr>
        <p:cNvPr id="1" name=""/>
        <p:cNvGrpSpPr/>
        <p:nvPr/>
      </p:nvGrpSpPr>
      <p:grpSpPr>
        <a:xfrm>
          <a:off x="0" y="0"/>
          <a:ext cx="0" cy="0"/>
          <a:chOff x="0" y="0"/>
          <a:chExt cx="0" cy="0"/>
        </a:xfrm>
      </p:grpSpPr>
      <p:sp>
        <p:nvSpPr>
          <p:cNvPr id="3" name="Text Placeholder 4"/>
          <p:cNvSpPr>
            <a:spLocks noGrp="1"/>
          </p:cNvSpPr>
          <p:nvPr>
            <p:ph type="body" sz="quarter" idx="10" hasCustomPrompt="1"/>
          </p:nvPr>
        </p:nvSpPr>
        <p:spPr>
          <a:xfrm>
            <a:off x="677866" y="2958265"/>
            <a:ext cx="4370400" cy="2501148"/>
          </a:xfrm>
          <a:prstGeom prst="rect">
            <a:avLst/>
          </a:prstGeom>
        </p:spPr>
        <p:txBody>
          <a:bodyPr vert="horz"/>
          <a:lstStyle>
            <a:lvl1pPr marL="0" indent="0">
              <a:lnSpc>
                <a:spcPts val="2400"/>
              </a:lnSpc>
              <a:spcBef>
                <a:spcPts val="0"/>
              </a:spcBef>
              <a:buFontTx/>
              <a:buNone/>
              <a:defRPr sz="1700" baseline="0">
                <a:latin typeface="Verdana"/>
              </a:defRPr>
            </a:lvl1pPr>
          </a:lstStyle>
          <a:p>
            <a:pPr lvl="0"/>
            <a:r>
              <a:rPr lang="en-AU" dirty="0" smtClean="0"/>
              <a:t>Text (Verdana Regular)</a:t>
            </a:r>
          </a:p>
          <a:p>
            <a:pPr lvl="0"/>
            <a:r>
              <a:rPr lang="en-AU" dirty="0" smtClean="0"/>
              <a:t>et </a:t>
            </a:r>
            <a:r>
              <a:rPr lang="en-AU" dirty="0" err="1" smtClean="0"/>
              <a:t>velicibus</a:t>
            </a:r>
            <a:r>
              <a:rPr lang="en-AU" dirty="0" smtClean="0"/>
              <a:t> el et </a:t>
            </a:r>
            <a:r>
              <a:rPr lang="en-AU" dirty="0" err="1" smtClean="0"/>
              <a:t>magnatet</a:t>
            </a:r>
            <a:r>
              <a:rPr lang="en-AU" dirty="0" smtClean="0"/>
              <a:t> am, </a:t>
            </a:r>
            <a:r>
              <a:rPr lang="en-AU" dirty="0" err="1" smtClean="0"/>
              <a:t>laborru</a:t>
            </a:r>
            <a:r>
              <a:rPr lang="en-AU" dirty="0" smtClean="0"/>
              <a:t> </a:t>
            </a:r>
            <a:r>
              <a:rPr lang="en-AU" dirty="0" err="1" smtClean="0"/>
              <a:t>mendips</a:t>
            </a:r>
            <a:r>
              <a:rPr lang="en-AU" dirty="0" smtClean="0"/>
              <a:t> </a:t>
            </a:r>
            <a:r>
              <a:rPr lang="en-AU" dirty="0" err="1" smtClean="0"/>
              <a:t>apieni</a:t>
            </a:r>
            <a:r>
              <a:rPr lang="en-AU" dirty="0" smtClean="0"/>
              <a:t> </a:t>
            </a:r>
            <a:r>
              <a:rPr lang="en-AU" dirty="0" err="1" smtClean="0"/>
              <a:t>omnimporibus</a:t>
            </a:r>
            <a:r>
              <a:rPr lang="en-AU" dirty="0" smtClean="0"/>
              <a:t> et </a:t>
            </a:r>
            <a:r>
              <a:rPr lang="en-AU" dirty="0" err="1" smtClean="0"/>
              <a:t>perepellut</a:t>
            </a:r>
            <a:r>
              <a:rPr lang="en-AU" dirty="0" smtClean="0"/>
              <a:t> </a:t>
            </a:r>
            <a:r>
              <a:rPr lang="en-AU" dirty="0" err="1" smtClean="0"/>
              <a:t>adis</a:t>
            </a:r>
            <a:r>
              <a:rPr lang="en-AU" dirty="0" smtClean="0"/>
              <a:t> </a:t>
            </a:r>
            <a:r>
              <a:rPr lang="en-AU" dirty="0" err="1" smtClean="0"/>
              <a:t>sequi</a:t>
            </a:r>
            <a:r>
              <a:rPr lang="en-AU" dirty="0" smtClean="0"/>
              <a:t> </a:t>
            </a:r>
            <a:r>
              <a:rPr lang="en-AU" dirty="0" err="1" smtClean="0"/>
              <a:t>cus</a:t>
            </a:r>
            <a:r>
              <a:rPr lang="en-AU" dirty="0" smtClean="0"/>
              <a:t> et </a:t>
            </a:r>
            <a:r>
              <a:rPr lang="en-AU" dirty="0" err="1" smtClean="0"/>
              <a:t>aliquid</a:t>
            </a:r>
            <a:r>
              <a:rPr lang="en-AU" dirty="0" smtClean="0"/>
              <a:t> </a:t>
            </a:r>
            <a:r>
              <a:rPr lang="en-AU" dirty="0" err="1" smtClean="0"/>
              <a:t>molorere</a:t>
            </a:r>
            <a:r>
              <a:rPr lang="en-AU" dirty="0" smtClean="0"/>
              <a:t>, </a:t>
            </a:r>
            <a:r>
              <a:rPr lang="en-AU" dirty="0" err="1" smtClean="0"/>
              <a:t>cullaut</a:t>
            </a:r>
            <a:r>
              <a:rPr lang="en-AU" dirty="0" smtClean="0"/>
              <a:t> </a:t>
            </a:r>
            <a:r>
              <a:rPr lang="en-AU" dirty="0" err="1" smtClean="0"/>
              <a:t>adion</a:t>
            </a:r>
            <a:r>
              <a:rPr lang="en-AU" dirty="0" smtClean="0"/>
              <a:t> </a:t>
            </a:r>
            <a:r>
              <a:rPr lang="en-AU" dirty="0" err="1" smtClean="0"/>
              <a:t>est</a:t>
            </a:r>
            <a:r>
              <a:rPr lang="en-AU" dirty="0" smtClean="0"/>
              <a:t> </a:t>
            </a:r>
            <a:r>
              <a:rPr lang="en-AU" dirty="0" err="1" smtClean="0"/>
              <a:t>magnimp</a:t>
            </a:r>
            <a:r>
              <a:rPr lang="en-AU" dirty="0" smtClean="0"/>
              <a:t> </a:t>
            </a:r>
            <a:r>
              <a:rPr lang="en-AU" dirty="0" err="1" smtClean="0"/>
              <a:t>oremporibus</a:t>
            </a:r>
            <a:r>
              <a:rPr lang="en-AU" dirty="0" smtClean="0"/>
              <a:t>, </a:t>
            </a:r>
            <a:r>
              <a:rPr lang="en-AU" dirty="0" err="1" smtClean="0"/>
              <a:t>conem</a:t>
            </a:r>
            <a:r>
              <a:rPr lang="en-AU" dirty="0" smtClean="0"/>
              <a:t> </a:t>
            </a:r>
            <a:r>
              <a:rPr lang="en-AU" dirty="0" err="1" smtClean="0"/>
              <a:t>etur</a:t>
            </a:r>
            <a:r>
              <a:rPr lang="en-AU" dirty="0" smtClean="0"/>
              <a:t> </a:t>
            </a:r>
            <a:r>
              <a:rPr lang="en-AU" dirty="0" err="1" smtClean="0"/>
              <a:t>Adit</a:t>
            </a:r>
            <a:r>
              <a:rPr lang="en-AU" dirty="0" smtClean="0"/>
              <a:t> </a:t>
            </a:r>
            <a:r>
              <a:rPr lang="en-AU" dirty="0" err="1" smtClean="0"/>
              <a:t>eatas</a:t>
            </a:r>
            <a:r>
              <a:rPr lang="en-AU" dirty="0" smtClean="0"/>
              <a:t> re </a:t>
            </a:r>
            <a:r>
              <a:rPr lang="en-AU" dirty="0" err="1" smtClean="0"/>
              <a:t>nectoruntevelictatem</a:t>
            </a:r>
            <a:r>
              <a:rPr lang="en-AU" dirty="0" smtClean="0"/>
              <a:t> </a:t>
            </a:r>
            <a:r>
              <a:rPr lang="en-AU" dirty="0" err="1" smtClean="0"/>
              <a:t>quaeperum</a:t>
            </a:r>
            <a:endParaRPr lang="en-AU" dirty="0" smtClean="0"/>
          </a:p>
        </p:txBody>
      </p:sp>
      <p:sp>
        <p:nvSpPr>
          <p:cNvPr id="7" name="Title 6"/>
          <p:cNvSpPr>
            <a:spLocks noGrp="1"/>
          </p:cNvSpPr>
          <p:nvPr>
            <p:ph type="title" hasCustomPrompt="1"/>
          </p:nvPr>
        </p:nvSpPr>
        <p:spPr>
          <a:xfrm>
            <a:off x="677866" y="1245263"/>
            <a:ext cx="4370400" cy="1177781"/>
          </a:xfrm>
          <a:prstGeom prst="rect">
            <a:avLst/>
          </a:prstGeom>
        </p:spPr>
        <p:txBody>
          <a:bodyPr vert="horz"/>
          <a:lstStyle>
            <a:lvl1pPr algn="l">
              <a:defRPr sz="3600" b="1" i="0">
                <a:solidFill>
                  <a:srgbClr val="009AC7"/>
                </a:solidFill>
                <a:latin typeface="Verdana"/>
                <a:cs typeface="Verdana"/>
              </a:defRPr>
            </a:lvl1pPr>
          </a:lstStyle>
          <a:p>
            <a:r>
              <a:rPr lang="en-AU" sz="3600" dirty="0" smtClean="0"/>
              <a:t>Headline </a:t>
            </a:r>
            <a:br>
              <a:rPr lang="en-AU" sz="3600" dirty="0" smtClean="0"/>
            </a:br>
            <a:r>
              <a:rPr lang="en-AU" sz="3600" dirty="0" smtClean="0"/>
              <a:t>(Verdana Bold)</a:t>
            </a:r>
            <a:endParaRPr lang="en-US" sz="3600" dirty="0"/>
          </a:p>
        </p:txBody>
      </p:sp>
      <p:sp>
        <p:nvSpPr>
          <p:cNvPr id="9" name="Picture Placeholder 8"/>
          <p:cNvSpPr>
            <a:spLocks noGrp="1"/>
          </p:cNvSpPr>
          <p:nvPr>
            <p:ph type="pic" sz="quarter" idx="11"/>
          </p:nvPr>
        </p:nvSpPr>
        <p:spPr>
          <a:xfrm>
            <a:off x="5682971" y="2958267"/>
            <a:ext cx="3096000" cy="3899735"/>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5" name="Picture Placeholder 8"/>
          <p:cNvSpPr>
            <a:spLocks noGrp="1"/>
          </p:cNvSpPr>
          <p:nvPr>
            <p:ph type="pic" sz="quarter" idx="12"/>
          </p:nvPr>
        </p:nvSpPr>
        <p:spPr>
          <a:xfrm>
            <a:off x="5682972" y="1245263"/>
            <a:ext cx="1439998" cy="1177781"/>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6" name="Picture Placeholder 8"/>
          <p:cNvSpPr>
            <a:spLocks noGrp="1"/>
          </p:cNvSpPr>
          <p:nvPr>
            <p:ph type="pic" sz="quarter" idx="13"/>
          </p:nvPr>
        </p:nvSpPr>
        <p:spPr>
          <a:xfrm>
            <a:off x="7338974" y="1245263"/>
            <a:ext cx="1439998" cy="1177781"/>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4" name="Slide Number Placeholder 3"/>
          <p:cNvSpPr>
            <a:spLocks noGrp="1"/>
          </p:cNvSpPr>
          <p:nvPr>
            <p:ph type="sldNum" sz="quarter" idx="14"/>
          </p:nvPr>
        </p:nvSpPr>
        <p:spPr/>
        <p:txBody>
          <a:bodyPr/>
          <a:lstStyle/>
          <a:p>
            <a:fld id="{218B9C4F-B695-C54C-924B-61748EE6A7C5}" type="slidenum">
              <a:rPr lang="en-US" smtClean="0"/>
              <a:pPr/>
              <a:t>‹#›</a:t>
            </a:fld>
            <a:endParaRPr lang="en-US" dirty="0"/>
          </a:p>
        </p:txBody>
      </p:sp>
    </p:spTree>
    <p:extLst>
      <p:ext uri="{BB962C8B-B14F-4D97-AF65-F5344CB8AC3E}">
        <p14:creationId xmlns:p14="http://schemas.microsoft.com/office/powerpoint/2010/main" val="3878515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B Text and multiple pictures">
    <p:spTree>
      <p:nvGrpSpPr>
        <p:cNvPr id="1" name=""/>
        <p:cNvGrpSpPr/>
        <p:nvPr/>
      </p:nvGrpSpPr>
      <p:grpSpPr>
        <a:xfrm>
          <a:off x="0" y="0"/>
          <a:ext cx="0" cy="0"/>
          <a:chOff x="0" y="0"/>
          <a:chExt cx="0" cy="0"/>
        </a:xfrm>
      </p:grpSpPr>
      <p:sp>
        <p:nvSpPr>
          <p:cNvPr id="3" name="Text Placeholder 4"/>
          <p:cNvSpPr>
            <a:spLocks noGrp="1"/>
          </p:cNvSpPr>
          <p:nvPr>
            <p:ph type="body" sz="quarter" idx="10" hasCustomPrompt="1"/>
          </p:nvPr>
        </p:nvSpPr>
        <p:spPr>
          <a:xfrm>
            <a:off x="677866" y="2958265"/>
            <a:ext cx="4370400" cy="2501148"/>
          </a:xfrm>
          <a:prstGeom prst="rect">
            <a:avLst/>
          </a:prstGeom>
        </p:spPr>
        <p:txBody>
          <a:bodyPr vert="horz"/>
          <a:lstStyle>
            <a:lvl1pPr marL="0" indent="0">
              <a:lnSpc>
                <a:spcPts val="2400"/>
              </a:lnSpc>
              <a:spcBef>
                <a:spcPts val="0"/>
              </a:spcBef>
              <a:buFontTx/>
              <a:buNone/>
              <a:defRPr sz="1700" baseline="0">
                <a:latin typeface="Verdana"/>
              </a:defRPr>
            </a:lvl1pPr>
          </a:lstStyle>
          <a:p>
            <a:pPr lvl="0"/>
            <a:r>
              <a:rPr lang="en-AU" dirty="0" smtClean="0"/>
              <a:t>Text (Verdana Regular)</a:t>
            </a:r>
          </a:p>
          <a:p>
            <a:pPr lvl="0"/>
            <a:r>
              <a:rPr lang="en-AU" dirty="0" smtClean="0"/>
              <a:t>et </a:t>
            </a:r>
            <a:r>
              <a:rPr lang="en-AU" dirty="0" err="1" smtClean="0"/>
              <a:t>velicibus</a:t>
            </a:r>
            <a:r>
              <a:rPr lang="en-AU" dirty="0" smtClean="0"/>
              <a:t> el et </a:t>
            </a:r>
            <a:r>
              <a:rPr lang="en-AU" dirty="0" err="1" smtClean="0"/>
              <a:t>magnatet</a:t>
            </a:r>
            <a:r>
              <a:rPr lang="en-AU" dirty="0" smtClean="0"/>
              <a:t> am, </a:t>
            </a:r>
            <a:r>
              <a:rPr lang="en-AU" dirty="0" err="1" smtClean="0"/>
              <a:t>laborru</a:t>
            </a:r>
            <a:r>
              <a:rPr lang="en-AU" dirty="0" smtClean="0"/>
              <a:t> </a:t>
            </a:r>
            <a:r>
              <a:rPr lang="en-AU" dirty="0" err="1" smtClean="0"/>
              <a:t>mendips</a:t>
            </a:r>
            <a:r>
              <a:rPr lang="en-AU" dirty="0" smtClean="0"/>
              <a:t> </a:t>
            </a:r>
            <a:r>
              <a:rPr lang="en-AU" dirty="0" err="1" smtClean="0"/>
              <a:t>apieni</a:t>
            </a:r>
            <a:r>
              <a:rPr lang="en-AU" dirty="0" smtClean="0"/>
              <a:t> </a:t>
            </a:r>
            <a:r>
              <a:rPr lang="en-AU" dirty="0" err="1" smtClean="0"/>
              <a:t>omnimporibus</a:t>
            </a:r>
            <a:r>
              <a:rPr lang="en-AU" dirty="0" smtClean="0"/>
              <a:t> et </a:t>
            </a:r>
            <a:r>
              <a:rPr lang="en-AU" dirty="0" err="1" smtClean="0"/>
              <a:t>perepellut</a:t>
            </a:r>
            <a:r>
              <a:rPr lang="en-AU" dirty="0" smtClean="0"/>
              <a:t> </a:t>
            </a:r>
            <a:r>
              <a:rPr lang="en-AU" dirty="0" err="1" smtClean="0"/>
              <a:t>adis</a:t>
            </a:r>
            <a:r>
              <a:rPr lang="en-AU" dirty="0" smtClean="0"/>
              <a:t> </a:t>
            </a:r>
            <a:r>
              <a:rPr lang="en-AU" dirty="0" err="1" smtClean="0"/>
              <a:t>sequi</a:t>
            </a:r>
            <a:r>
              <a:rPr lang="en-AU" dirty="0" smtClean="0"/>
              <a:t> </a:t>
            </a:r>
            <a:r>
              <a:rPr lang="en-AU" dirty="0" err="1" smtClean="0"/>
              <a:t>cus</a:t>
            </a:r>
            <a:r>
              <a:rPr lang="en-AU" dirty="0" smtClean="0"/>
              <a:t> et </a:t>
            </a:r>
            <a:r>
              <a:rPr lang="en-AU" dirty="0" err="1" smtClean="0"/>
              <a:t>aliquid</a:t>
            </a:r>
            <a:r>
              <a:rPr lang="en-AU" dirty="0" smtClean="0"/>
              <a:t> </a:t>
            </a:r>
            <a:r>
              <a:rPr lang="en-AU" dirty="0" err="1" smtClean="0"/>
              <a:t>molorere</a:t>
            </a:r>
            <a:r>
              <a:rPr lang="en-AU" dirty="0" smtClean="0"/>
              <a:t>, </a:t>
            </a:r>
            <a:r>
              <a:rPr lang="en-AU" dirty="0" err="1" smtClean="0"/>
              <a:t>cullaut</a:t>
            </a:r>
            <a:r>
              <a:rPr lang="en-AU" dirty="0" smtClean="0"/>
              <a:t> </a:t>
            </a:r>
            <a:r>
              <a:rPr lang="en-AU" dirty="0" err="1" smtClean="0"/>
              <a:t>adion</a:t>
            </a:r>
            <a:r>
              <a:rPr lang="en-AU" dirty="0" smtClean="0"/>
              <a:t> </a:t>
            </a:r>
            <a:r>
              <a:rPr lang="en-AU" dirty="0" err="1" smtClean="0"/>
              <a:t>est</a:t>
            </a:r>
            <a:r>
              <a:rPr lang="en-AU" dirty="0" smtClean="0"/>
              <a:t> </a:t>
            </a:r>
            <a:r>
              <a:rPr lang="en-AU" dirty="0" err="1" smtClean="0"/>
              <a:t>magnimp</a:t>
            </a:r>
            <a:r>
              <a:rPr lang="en-AU" dirty="0" smtClean="0"/>
              <a:t> </a:t>
            </a:r>
            <a:r>
              <a:rPr lang="en-AU" dirty="0" err="1" smtClean="0"/>
              <a:t>oremporibus</a:t>
            </a:r>
            <a:r>
              <a:rPr lang="en-AU" dirty="0" smtClean="0"/>
              <a:t>, </a:t>
            </a:r>
            <a:r>
              <a:rPr lang="en-AU" dirty="0" err="1" smtClean="0"/>
              <a:t>conem</a:t>
            </a:r>
            <a:r>
              <a:rPr lang="en-AU" dirty="0" smtClean="0"/>
              <a:t> </a:t>
            </a:r>
            <a:r>
              <a:rPr lang="en-AU" dirty="0" err="1" smtClean="0"/>
              <a:t>etur</a:t>
            </a:r>
            <a:r>
              <a:rPr lang="en-AU" dirty="0" smtClean="0"/>
              <a:t> </a:t>
            </a:r>
            <a:r>
              <a:rPr lang="en-AU" dirty="0" err="1" smtClean="0"/>
              <a:t>Adit</a:t>
            </a:r>
            <a:r>
              <a:rPr lang="en-AU" dirty="0" smtClean="0"/>
              <a:t> </a:t>
            </a:r>
            <a:r>
              <a:rPr lang="en-AU" dirty="0" err="1" smtClean="0"/>
              <a:t>eatas</a:t>
            </a:r>
            <a:r>
              <a:rPr lang="en-AU" dirty="0" smtClean="0"/>
              <a:t> re </a:t>
            </a:r>
            <a:r>
              <a:rPr lang="en-AU" dirty="0" err="1" smtClean="0"/>
              <a:t>nectoruntevelictatem</a:t>
            </a:r>
            <a:r>
              <a:rPr lang="en-AU" dirty="0" smtClean="0"/>
              <a:t> </a:t>
            </a:r>
            <a:r>
              <a:rPr lang="en-AU" dirty="0" err="1" smtClean="0"/>
              <a:t>quaeperum</a:t>
            </a:r>
            <a:endParaRPr lang="en-AU" dirty="0" smtClean="0"/>
          </a:p>
        </p:txBody>
      </p:sp>
      <p:sp>
        <p:nvSpPr>
          <p:cNvPr id="7" name="Title 6"/>
          <p:cNvSpPr>
            <a:spLocks noGrp="1"/>
          </p:cNvSpPr>
          <p:nvPr>
            <p:ph type="title" hasCustomPrompt="1"/>
          </p:nvPr>
        </p:nvSpPr>
        <p:spPr>
          <a:xfrm>
            <a:off x="677866" y="1245263"/>
            <a:ext cx="4370400" cy="1177781"/>
          </a:xfrm>
          <a:prstGeom prst="rect">
            <a:avLst/>
          </a:prstGeom>
        </p:spPr>
        <p:txBody>
          <a:bodyPr vert="horz"/>
          <a:lstStyle>
            <a:lvl1pPr algn="l">
              <a:defRPr sz="3600" b="1" i="0">
                <a:solidFill>
                  <a:srgbClr val="009AC7"/>
                </a:solidFill>
                <a:latin typeface="Verdana"/>
                <a:cs typeface="Verdana"/>
              </a:defRPr>
            </a:lvl1pPr>
          </a:lstStyle>
          <a:p>
            <a:r>
              <a:rPr lang="en-AU" sz="3600" dirty="0" smtClean="0"/>
              <a:t>Headline </a:t>
            </a:r>
            <a:br>
              <a:rPr lang="en-AU" sz="3600" dirty="0" smtClean="0"/>
            </a:br>
            <a:r>
              <a:rPr lang="en-AU" sz="3600" dirty="0" smtClean="0"/>
              <a:t>(Verdana Bold)</a:t>
            </a:r>
            <a:endParaRPr lang="en-US" sz="3600" dirty="0"/>
          </a:p>
        </p:txBody>
      </p:sp>
      <p:sp>
        <p:nvSpPr>
          <p:cNvPr id="9" name="Picture Placeholder 8"/>
          <p:cNvSpPr>
            <a:spLocks noGrp="1"/>
          </p:cNvSpPr>
          <p:nvPr>
            <p:ph type="pic" sz="quarter" idx="11"/>
          </p:nvPr>
        </p:nvSpPr>
        <p:spPr>
          <a:xfrm>
            <a:off x="5686050" y="1245264"/>
            <a:ext cx="3096000" cy="2664237"/>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5" name="Picture Placeholder 8"/>
          <p:cNvSpPr>
            <a:spLocks noGrp="1"/>
          </p:cNvSpPr>
          <p:nvPr>
            <p:ph type="pic" sz="quarter" idx="12"/>
          </p:nvPr>
        </p:nvSpPr>
        <p:spPr>
          <a:xfrm>
            <a:off x="5686050" y="4192788"/>
            <a:ext cx="1439998" cy="1266626"/>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6" name="Picture Placeholder 8"/>
          <p:cNvSpPr>
            <a:spLocks noGrp="1"/>
          </p:cNvSpPr>
          <p:nvPr>
            <p:ph type="pic" sz="quarter" idx="13"/>
          </p:nvPr>
        </p:nvSpPr>
        <p:spPr>
          <a:xfrm>
            <a:off x="7342053" y="4192788"/>
            <a:ext cx="1439998" cy="1266626"/>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4" name="Slide Number Placeholder 3"/>
          <p:cNvSpPr>
            <a:spLocks noGrp="1"/>
          </p:cNvSpPr>
          <p:nvPr>
            <p:ph type="sldNum" sz="quarter" idx="14"/>
          </p:nvPr>
        </p:nvSpPr>
        <p:spPr/>
        <p:txBody>
          <a:bodyPr/>
          <a:lstStyle/>
          <a:p>
            <a:fld id="{218B9C4F-B695-C54C-924B-61748EE6A7C5}" type="slidenum">
              <a:rPr lang="en-US" smtClean="0"/>
              <a:pPr/>
              <a:t>‹#›</a:t>
            </a:fld>
            <a:endParaRPr lang="en-US" dirty="0"/>
          </a:p>
        </p:txBody>
      </p:sp>
    </p:spTree>
    <p:extLst>
      <p:ext uri="{BB962C8B-B14F-4D97-AF65-F5344CB8AC3E}">
        <p14:creationId xmlns:p14="http://schemas.microsoft.com/office/powerpoint/2010/main" val="257401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A Multiple pictures">
    <p:spTree>
      <p:nvGrpSpPr>
        <p:cNvPr id="1" name=""/>
        <p:cNvGrpSpPr/>
        <p:nvPr/>
      </p:nvGrpSpPr>
      <p:grpSpPr>
        <a:xfrm>
          <a:off x="0" y="0"/>
          <a:ext cx="0" cy="0"/>
          <a:chOff x="0" y="0"/>
          <a:chExt cx="0" cy="0"/>
        </a:xfrm>
      </p:grpSpPr>
      <p:sp>
        <p:nvSpPr>
          <p:cNvPr id="8" name="Picture Placeholder 8"/>
          <p:cNvSpPr>
            <a:spLocks noGrp="1"/>
          </p:cNvSpPr>
          <p:nvPr>
            <p:ph type="pic" sz="quarter" idx="14"/>
          </p:nvPr>
        </p:nvSpPr>
        <p:spPr>
          <a:xfrm>
            <a:off x="671513" y="1245264"/>
            <a:ext cx="4379913" cy="2664237"/>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10" name="Picture Placeholder 8"/>
          <p:cNvSpPr>
            <a:spLocks noGrp="1"/>
          </p:cNvSpPr>
          <p:nvPr>
            <p:ph type="pic" sz="quarter" idx="15"/>
          </p:nvPr>
        </p:nvSpPr>
        <p:spPr>
          <a:xfrm>
            <a:off x="671511" y="4192788"/>
            <a:ext cx="2052000" cy="1266626"/>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13" name="Picture Placeholder 8"/>
          <p:cNvSpPr>
            <a:spLocks noGrp="1"/>
          </p:cNvSpPr>
          <p:nvPr>
            <p:ph type="pic" sz="quarter" idx="16"/>
          </p:nvPr>
        </p:nvSpPr>
        <p:spPr>
          <a:xfrm>
            <a:off x="2999425" y="4192788"/>
            <a:ext cx="2052000" cy="1266626"/>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11" name="Picture Placeholder 8"/>
          <p:cNvSpPr>
            <a:spLocks noGrp="1"/>
          </p:cNvSpPr>
          <p:nvPr>
            <p:ph type="pic" sz="quarter" idx="11"/>
          </p:nvPr>
        </p:nvSpPr>
        <p:spPr>
          <a:xfrm>
            <a:off x="5686050" y="1245262"/>
            <a:ext cx="3096000" cy="5612738"/>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3" name="Slide Number Placeholder 2"/>
          <p:cNvSpPr>
            <a:spLocks noGrp="1"/>
          </p:cNvSpPr>
          <p:nvPr>
            <p:ph type="sldNum" sz="quarter" idx="17"/>
          </p:nvPr>
        </p:nvSpPr>
        <p:spPr/>
        <p:txBody>
          <a:bodyPr/>
          <a:lstStyle/>
          <a:p>
            <a:fld id="{218B9C4F-B695-C54C-924B-61748EE6A7C5}" type="slidenum">
              <a:rPr lang="en-US" smtClean="0"/>
              <a:pPr/>
              <a:t>‹#›</a:t>
            </a:fld>
            <a:endParaRPr lang="en-US" dirty="0"/>
          </a:p>
        </p:txBody>
      </p:sp>
    </p:spTree>
    <p:extLst>
      <p:ext uri="{BB962C8B-B14F-4D97-AF65-F5344CB8AC3E}">
        <p14:creationId xmlns:p14="http://schemas.microsoft.com/office/powerpoint/2010/main" val="3524803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B Multiple pictures">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5686050" y="1245264"/>
            <a:ext cx="3096000" cy="2664237"/>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5" name="Picture Placeholder 8"/>
          <p:cNvSpPr>
            <a:spLocks noGrp="1"/>
          </p:cNvSpPr>
          <p:nvPr>
            <p:ph type="pic" sz="quarter" idx="12"/>
          </p:nvPr>
        </p:nvSpPr>
        <p:spPr>
          <a:xfrm>
            <a:off x="5686050" y="4192788"/>
            <a:ext cx="1439998" cy="1266626"/>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6" name="Picture Placeholder 8"/>
          <p:cNvSpPr>
            <a:spLocks noGrp="1"/>
          </p:cNvSpPr>
          <p:nvPr>
            <p:ph type="pic" sz="quarter" idx="13"/>
          </p:nvPr>
        </p:nvSpPr>
        <p:spPr>
          <a:xfrm>
            <a:off x="7342053" y="4192788"/>
            <a:ext cx="1439998" cy="1266626"/>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8" name="Picture Placeholder 8"/>
          <p:cNvSpPr>
            <a:spLocks noGrp="1"/>
          </p:cNvSpPr>
          <p:nvPr>
            <p:ph type="pic" sz="quarter" idx="14"/>
          </p:nvPr>
        </p:nvSpPr>
        <p:spPr>
          <a:xfrm>
            <a:off x="671513" y="1245264"/>
            <a:ext cx="4379913" cy="2664237"/>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10" name="Picture Placeholder 8"/>
          <p:cNvSpPr>
            <a:spLocks noGrp="1"/>
          </p:cNvSpPr>
          <p:nvPr>
            <p:ph type="pic" sz="quarter" idx="15"/>
          </p:nvPr>
        </p:nvSpPr>
        <p:spPr>
          <a:xfrm>
            <a:off x="671511" y="4192788"/>
            <a:ext cx="2052000" cy="1266626"/>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13" name="Picture Placeholder 8"/>
          <p:cNvSpPr>
            <a:spLocks noGrp="1"/>
          </p:cNvSpPr>
          <p:nvPr>
            <p:ph type="pic" sz="quarter" idx="16"/>
          </p:nvPr>
        </p:nvSpPr>
        <p:spPr>
          <a:xfrm>
            <a:off x="2999425" y="4192788"/>
            <a:ext cx="2052000" cy="1266626"/>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3" name="Slide Number Placeholder 2"/>
          <p:cNvSpPr>
            <a:spLocks noGrp="1"/>
          </p:cNvSpPr>
          <p:nvPr>
            <p:ph type="sldNum" sz="quarter" idx="17"/>
          </p:nvPr>
        </p:nvSpPr>
        <p:spPr/>
        <p:txBody>
          <a:bodyPr/>
          <a:lstStyle/>
          <a:p>
            <a:fld id="{218B9C4F-B695-C54C-924B-61748EE6A7C5}" type="slidenum">
              <a:rPr lang="en-US" smtClean="0"/>
              <a:pPr/>
              <a:t>‹#›</a:t>
            </a:fld>
            <a:endParaRPr lang="en-US" dirty="0"/>
          </a:p>
        </p:txBody>
      </p:sp>
    </p:spTree>
    <p:extLst>
      <p:ext uri="{BB962C8B-B14F-4D97-AF65-F5344CB8AC3E}">
        <p14:creationId xmlns:p14="http://schemas.microsoft.com/office/powerpoint/2010/main" val="2253353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A Full picture">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18B9C4F-B695-C54C-924B-61748EE6A7C5}" type="slidenum">
              <a:rPr lang="en-US" smtClean="0"/>
              <a:pPr/>
              <a:t>‹#›</a:t>
            </a:fld>
            <a:endParaRPr lang="en-US" dirty="0"/>
          </a:p>
        </p:txBody>
      </p:sp>
      <p:sp>
        <p:nvSpPr>
          <p:cNvPr id="9" name="Picture Placeholder 8"/>
          <p:cNvSpPr>
            <a:spLocks noGrp="1"/>
          </p:cNvSpPr>
          <p:nvPr>
            <p:ph type="pic" sz="quarter" idx="11"/>
          </p:nvPr>
        </p:nvSpPr>
        <p:spPr>
          <a:xfrm>
            <a:off x="660402" y="1245262"/>
            <a:ext cx="8121650" cy="5612738"/>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Tree>
    <p:extLst>
      <p:ext uri="{BB962C8B-B14F-4D97-AF65-F5344CB8AC3E}">
        <p14:creationId xmlns:p14="http://schemas.microsoft.com/office/powerpoint/2010/main" val="565058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B Full picture">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660402" y="1245262"/>
            <a:ext cx="8121650" cy="4215738"/>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3" name="Slide Number Placeholder 2"/>
          <p:cNvSpPr>
            <a:spLocks noGrp="1"/>
          </p:cNvSpPr>
          <p:nvPr>
            <p:ph type="sldNum" sz="quarter" idx="12"/>
          </p:nvPr>
        </p:nvSpPr>
        <p:spPr/>
        <p:txBody>
          <a:bodyPr/>
          <a:lstStyle/>
          <a:p>
            <a:fld id="{218B9C4F-B695-C54C-924B-61748EE6A7C5}" type="slidenum">
              <a:rPr lang="en-US" smtClean="0"/>
              <a:pPr/>
              <a:t>‹#›</a:t>
            </a:fld>
            <a:endParaRPr lang="en-US" dirty="0"/>
          </a:p>
        </p:txBody>
      </p:sp>
    </p:spTree>
    <p:extLst>
      <p:ext uri="{BB962C8B-B14F-4D97-AF65-F5344CB8AC3E}">
        <p14:creationId xmlns:p14="http://schemas.microsoft.com/office/powerpoint/2010/main" val="2594589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12"/>
          <a:stretch>
            <a:fillRect/>
          </a:stretch>
        </p:blipFill>
        <p:spPr>
          <a:xfrm>
            <a:off x="5660850" y="360363"/>
            <a:ext cx="3121200" cy="612000"/>
          </a:xfrm>
          <a:prstGeom prst="rect">
            <a:avLst/>
          </a:prstGeom>
        </p:spPr>
      </p:pic>
      <p:sp>
        <p:nvSpPr>
          <p:cNvPr id="11" name="TextBox 10"/>
          <p:cNvSpPr txBox="1"/>
          <p:nvPr userDrawn="1"/>
        </p:nvSpPr>
        <p:spPr>
          <a:xfrm>
            <a:off x="9919969" y="1758348"/>
            <a:ext cx="914400" cy="914400"/>
          </a:xfrm>
          <a:prstGeom prst="rect">
            <a:avLst/>
          </a:prstGeom>
        </p:spPr>
        <p:txBody>
          <a:bodyPr wrap="none" rtlCol="0" anchor="t">
            <a:normAutofit/>
          </a:bodyPr>
          <a:lstStyle/>
          <a:p>
            <a:endParaRPr lang="en-US" sz="1800" dirty="0" err="1" smtClean="0"/>
          </a:p>
        </p:txBody>
      </p:sp>
      <p:sp>
        <p:nvSpPr>
          <p:cNvPr id="2" name="Slide Number Placeholder 1"/>
          <p:cNvSpPr>
            <a:spLocks noGrp="1"/>
          </p:cNvSpPr>
          <p:nvPr>
            <p:ph type="sldNum" sz="quarter" idx="4"/>
          </p:nvPr>
        </p:nvSpPr>
        <p:spPr>
          <a:xfrm>
            <a:off x="660401" y="6383338"/>
            <a:ext cx="642730" cy="474662"/>
          </a:xfrm>
          <a:prstGeom prst="rect">
            <a:avLst/>
          </a:prstGeom>
        </p:spPr>
        <p:txBody>
          <a:bodyPr vert="horz" lIns="91440" tIns="45720" rIns="91440" bIns="45720" rtlCol="0" anchor="t"/>
          <a:lstStyle>
            <a:lvl1pPr algn="l">
              <a:defRPr sz="1000" b="0" i="0">
                <a:solidFill>
                  <a:srgbClr val="009AC7"/>
                </a:solidFill>
                <a:latin typeface="Verdana"/>
                <a:cs typeface="Verdana"/>
              </a:defRPr>
            </a:lvl1pPr>
          </a:lstStyle>
          <a:p>
            <a:fld id="{218B9C4F-B695-C54C-924B-61748EE6A7C5}" type="slidenum">
              <a:rPr lang="en-US" smtClean="0"/>
              <a:pPr/>
              <a:t>‹#›</a:t>
            </a:fld>
            <a:endParaRPr lang="en-US" dirty="0"/>
          </a:p>
        </p:txBody>
      </p:sp>
      <p:sp>
        <p:nvSpPr>
          <p:cNvPr id="3" name="Date Placeholder 2"/>
          <p:cNvSpPr>
            <a:spLocks noGrp="1"/>
          </p:cNvSpPr>
          <p:nvPr>
            <p:ph type="dt" sz="half" idx="2"/>
          </p:nvPr>
        </p:nvSpPr>
        <p:spPr>
          <a:xfrm>
            <a:off x="6727825" y="638334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DC56B5-A700-544C-8720-C289028A981D}" type="datetime2">
              <a:rPr lang="en-NZ" smtClean="0"/>
              <a:pPr/>
              <a:t>Tuesday, 16 October 2018</a:t>
            </a:fld>
            <a:endParaRPr lang="en-US" dirty="0"/>
          </a:p>
        </p:txBody>
      </p:sp>
    </p:spTree>
    <p:extLst>
      <p:ext uri="{BB962C8B-B14F-4D97-AF65-F5344CB8AC3E}">
        <p14:creationId xmlns:p14="http://schemas.microsoft.com/office/powerpoint/2010/main" val="240400390"/>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6" r:id="rId5"/>
    <p:sldLayoutId id="2147483657" r:id="rId6"/>
    <p:sldLayoutId id="2147483655" r:id="rId7"/>
    <p:sldLayoutId id="2147483658" r:id="rId8"/>
    <p:sldLayoutId id="2147483659" r:id="rId9"/>
    <p:sldLayoutId id="2147483660" r:id="rId10"/>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89983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Z"/>
          </a:p>
        </p:txBody>
      </p:sp>
      <p:sp>
        <p:nvSpPr>
          <p:cNvPr id="6" name="Title 5"/>
          <p:cNvSpPr>
            <a:spLocks noGrp="1"/>
          </p:cNvSpPr>
          <p:nvPr>
            <p:ph type="title"/>
          </p:nvPr>
        </p:nvSpPr>
        <p:spPr>
          <a:xfrm>
            <a:off x="177554" y="1250241"/>
            <a:ext cx="8700116" cy="836561"/>
          </a:xfrm>
        </p:spPr>
        <p:txBody>
          <a:bodyPr/>
          <a:lstStyle/>
          <a:p>
            <a:pPr algn="ctr"/>
            <a:r>
              <a:rPr lang="en-US" sz="4400" dirty="0"/>
              <a:t>Sizing up the samurai wasp for BMSB control</a:t>
            </a:r>
          </a:p>
        </p:txBody>
      </p:sp>
      <p:sp>
        <p:nvSpPr>
          <p:cNvPr id="8" name="Date Placeholder 7"/>
          <p:cNvSpPr>
            <a:spLocks noGrp="1"/>
          </p:cNvSpPr>
          <p:nvPr>
            <p:ph type="dt" sz="half" idx="11"/>
          </p:nvPr>
        </p:nvSpPr>
        <p:spPr>
          <a:xfrm>
            <a:off x="5720938" y="6434277"/>
            <a:ext cx="3423062" cy="441802"/>
          </a:xfrm>
        </p:spPr>
        <p:txBody>
          <a:bodyPr/>
          <a:lstStyle/>
          <a:p>
            <a:fld id="{BD023BB6-81CC-F74B-AD54-9BB6FC1ECAFD}" type="datetime2">
              <a:rPr lang="en-NZ" smtClean="0"/>
              <a:pPr/>
              <a:t>Tuesday, 16 October 2018</a:t>
            </a:fld>
            <a:endParaRPr lang="en-US" dirty="0"/>
          </a:p>
        </p:txBody>
      </p:sp>
      <p:sp>
        <p:nvSpPr>
          <p:cNvPr id="2" name="TextBox 1"/>
          <p:cNvSpPr txBox="1"/>
          <p:nvPr/>
        </p:nvSpPr>
        <p:spPr>
          <a:xfrm>
            <a:off x="286256" y="3506131"/>
            <a:ext cx="3346882" cy="1754326"/>
          </a:xfrm>
          <a:prstGeom prst="rect">
            <a:avLst/>
          </a:prstGeom>
        </p:spPr>
        <p:txBody>
          <a:bodyPr vert="horz" wrap="square" rtlCol="0">
            <a:spAutoFit/>
          </a:bodyPr>
          <a:lstStyle/>
          <a:p>
            <a:r>
              <a:rPr lang="en-NZ" sz="3600" dirty="0">
                <a:solidFill>
                  <a:schemeClr val="bg1"/>
                </a:solidFill>
              </a:rPr>
              <a:t>Tom Saunders</a:t>
            </a:r>
          </a:p>
          <a:p>
            <a:r>
              <a:rPr lang="en-NZ" sz="3600" dirty="0">
                <a:solidFill>
                  <a:schemeClr val="bg1"/>
                </a:solidFill>
              </a:rPr>
              <a:t>Greg Holwell</a:t>
            </a:r>
          </a:p>
          <a:p>
            <a:r>
              <a:rPr lang="en-NZ" sz="3600" dirty="0">
                <a:solidFill>
                  <a:schemeClr val="bg1"/>
                </a:solidFill>
              </a:rPr>
              <a:t>Gonzalo Avila</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072" y="79607"/>
            <a:ext cx="3450822" cy="66362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0938" y="44497"/>
            <a:ext cx="2036240" cy="810838"/>
          </a:xfrm>
          <a:prstGeom prst="rect">
            <a:avLst/>
          </a:prstGeom>
        </p:spPr>
      </p:pic>
      <p:cxnSp>
        <p:nvCxnSpPr>
          <p:cNvPr id="11" name="Straight Connector 10"/>
          <p:cNvCxnSpPr/>
          <p:nvPr/>
        </p:nvCxnSpPr>
        <p:spPr>
          <a:xfrm>
            <a:off x="967667" y="2796466"/>
            <a:ext cx="693346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8401" t="13390" r="3657" b="23559"/>
          <a:stretch/>
        </p:blipFill>
        <p:spPr>
          <a:xfrm>
            <a:off x="3309730" y="2925780"/>
            <a:ext cx="5724939" cy="3091070"/>
          </a:xfrm>
          <a:prstGeom prst="rect">
            <a:avLst/>
          </a:prstGeom>
        </p:spPr>
      </p:pic>
      <p:sp>
        <p:nvSpPr>
          <p:cNvPr id="13" name="Rectangle 12"/>
          <p:cNvSpPr/>
          <p:nvPr/>
        </p:nvSpPr>
        <p:spPr>
          <a:xfrm>
            <a:off x="7072599" y="5762934"/>
            <a:ext cx="2071401" cy="253916"/>
          </a:xfrm>
          <a:prstGeom prst="rect">
            <a:avLst/>
          </a:prstGeom>
        </p:spPr>
        <p:txBody>
          <a:bodyPr wrap="none">
            <a:spAutoFit/>
          </a:bodyPr>
          <a:lstStyle/>
          <a:p>
            <a:r>
              <a:rPr lang="en-NZ" sz="1050" dirty="0">
                <a:solidFill>
                  <a:schemeClr val="bg1"/>
                </a:solidFill>
              </a:rPr>
              <a:t>Oregon Department of Agriculture</a:t>
            </a:r>
          </a:p>
        </p:txBody>
      </p:sp>
    </p:spTree>
    <p:extLst>
      <p:ext uri="{BB962C8B-B14F-4D97-AF65-F5344CB8AC3E}">
        <p14:creationId xmlns:p14="http://schemas.microsoft.com/office/powerpoint/2010/main" val="12547384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84277"/>
            <a:ext cx="6096000" cy="4111752"/>
          </a:xfrm>
          <a:prstGeom prst="rect">
            <a:avLst/>
          </a:prstGeom>
        </p:spPr>
      </p:pic>
      <p:sp>
        <p:nvSpPr>
          <p:cNvPr id="3" name="Title 2"/>
          <p:cNvSpPr>
            <a:spLocks noGrp="1"/>
          </p:cNvSpPr>
          <p:nvPr>
            <p:ph type="title"/>
          </p:nvPr>
        </p:nvSpPr>
        <p:spPr>
          <a:xfrm>
            <a:off x="337931" y="289745"/>
            <a:ext cx="8027985" cy="717593"/>
          </a:xfrm>
        </p:spPr>
        <p:txBody>
          <a:bodyPr/>
          <a:lstStyle/>
          <a:p>
            <a:r>
              <a:rPr lang="en-US" dirty="0" smtClean="0"/>
              <a:t>5) NT hosts</a:t>
            </a:r>
            <a:endParaRPr lang="en-US" dirty="0"/>
          </a:p>
        </p:txBody>
      </p:sp>
      <p:sp>
        <p:nvSpPr>
          <p:cNvPr id="4" name="Slide Number Placeholder 3"/>
          <p:cNvSpPr>
            <a:spLocks noGrp="1"/>
          </p:cNvSpPr>
          <p:nvPr>
            <p:ph type="sldNum" sz="quarter" idx="11"/>
          </p:nvPr>
        </p:nvSpPr>
        <p:spPr/>
        <p:txBody>
          <a:bodyPr/>
          <a:lstStyle/>
          <a:p>
            <a:fld id="{218B9C4F-B695-C54C-924B-61748EE6A7C5}" type="slidenum">
              <a:rPr lang="en-US" smtClean="0"/>
              <a:pPr/>
              <a:t>10</a:t>
            </a:fld>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6159" y="985216"/>
            <a:ext cx="4968240" cy="7444908"/>
          </a:xfrm>
          <a:prstGeom prst="rect">
            <a:avLst/>
          </a:prstGeom>
        </p:spPr>
      </p:pic>
      <p:sp>
        <p:nvSpPr>
          <p:cNvPr id="9" name="Rectangle 8"/>
          <p:cNvSpPr/>
          <p:nvPr/>
        </p:nvSpPr>
        <p:spPr>
          <a:xfrm rot="16200000">
            <a:off x="7881481" y="5835873"/>
            <a:ext cx="1930337" cy="415498"/>
          </a:xfrm>
          <a:prstGeom prst="rect">
            <a:avLst/>
          </a:prstGeom>
        </p:spPr>
        <p:txBody>
          <a:bodyPr wrap="none">
            <a:spAutoFit/>
          </a:bodyPr>
          <a:lstStyle/>
          <a:p>
            <a:pPr algn="ctr"/>
            <a:r>
              <a:rPr lang="en-NZ" sz="1050" i="1" dirty="0" err="1" smtClean="0"/>
              <a:t>Glaucias</a:t>
            </a:r>
            <a:r>
              <a:rPr lang="en-NZ" sz="1050" i="1" dirty="0" smtClean="0"/>
              <a:t> </a:t>
            </a:r>
            <a:r>
              <a:rPr lang="en-NZ" sz="1050" i="1" dirty="0" err="1" smtClean="0"/>
              <a:t>amyoti</a:t>
            </a:r>
            <a:endParaRPr lang="en-NZ" sz="1050" i="1" dirty="0" smtClean="0"/>
          </a:p>
          <a:p>
            <a:pPr algn="ctr"/>
            <a:r>
              <a:rPr lang="en-NZ" sz="1050" dirty="0" smtClean="0"/>
              <a:t>Image © Plant &amp; Food Research</a:t>
            </a:r>
            <a:endParaRPr lang="en-NZ" sz="1050" dirty="0"/>
          </a:p>
        </p:txBody>
      </p:sp>
      <p:sp>
        <p:nvSpPr>
          <p:cNvPr id="10" name="Rectangle 9"/>
          <p:cNvSpPr/>
          <p:nvPr/>
        </p:nvSpPr>
        <p:spPr>
          <a:xfrm rot="16200000">
            <a:off x="-707813" y="5835872"/>
            <a:ext cx="1930337" cy="415498"/>
          </a:xfrm>
          <a:prstGeom prst="rect">
            <a:avLst/>
          </a:prstGeom>
        </p:spPr>
        <p:txBody>
          <a:bodyPr wrap="none">
            <a:spAutoFit/>
          </a:bodyPr>
          <a:lstStyle/>
          <a:p>
            <a:pPr algn="ctr"/>
            <a:r>
              <a:rPr lang="en-NZ" sz="1050" i="1" dirty="0" err="1" smtClean="0"/>
              <a:t>Monteithiella</a:t>
            </a:r>
            <a:r>
              <a:rPr lang="en-NZ" sz="1050" i="1" dirty="0" smtClean="0"/>
              <a:t> </a:t>
            </a:r>
            <a:r>
              <a:rPr lang="en-NZ" sz="1050" i="1" dirty="0" err="1" smtClean="0"/>
              <a:t>humeralis</a:t>
            </a:r>
            <a:endParaRPr lang="en-NZ" sz="1050" i="1" dirty="0" smtClean="0"/>
          </a:p>
          <a:p>
            <a:pPr algn="ctr"/>
            <a:r>
              <a:rPr lang="en-NZ" sz="1050" dirty="0" smtClean="0"/>
              <a:t>Image © Plant &amp; Food Research</a:t>
            </a:r>
            <a:endParaRPr lang="en-NZ" sz="1050" dirty="0"/>
          </a:p>
        </p:txBody>
      </p:sp>
      <p:sp>
        <p:nvSpPr>
          <p:cNvPr id="2" name="Text Placeholder 1"/>
          <p:cNvSpPr>
            <a:spLocks noGrp="1"/>
          </p:cNvSpPr>
          <p:nvPr>
            <p:ph type="body" sz="quarter" idx="10"/>
          </p:nvPr>
        </p:nvSpPr>
        <p:spPr>
          <a:xfrm>
            <a:off x="173068" y="1227774"/>
            <a:ext cx="8673581" cy="2501148"/>
          </a:xfrm>
        </p:spPr>
        <p:txBody>
          <a:bodyPr/>
          <a:lstStyle/>
          <a:p>
            <a:pPr>
              <a:lnSpc>
                <a:spcPct val="150000"/>
              </a:lnSpc>
            </a:pPr>
            <a:r>
              <a:rPr lang="en-US" sz="2400" dirty="0" smtClean="0"/>
              <a:t>When </a:t>
            </a:r>
            <a:r>
              <a:rPr lang="en-US" sz="2400" i="1" dirty="0" smtClean="0"/>
              <a:t>T. </a:t>
            </a:r>
            <a:r>
              <a:rPr lang="en-US" sz="2400" i="1" dirty="0" err="1" smtClean="0"/>
              <a:t>japonicus</a:t>
            </a:r>
            <a:r>
              <a:rPr lang="en-US" sz="2400" i="1" dirty="0" smtClean="0"/>
              <a:t> </a:t>
            </a:r>
            <a:r>
              <a:rPr lang="en-US" sz="2400" dirty="0" smtClean="0"/>
              <a:t>is reared on non-target hosts:</a:t>
            </a:r>
          </a:p>
          <a:p>
            <a:pPr marL="285750" indent="-285750">
              <a:lnSpc>
                <a:spcPct val="150000"/>
              </a:lnSpc>
              <a:buFont typeface="Arial" panose="020B0604020202020204" pitchFamily="34" charset="0"/>
              <a:buChar char="•"/>
            </a:pPr>
            <a:r>
              <a:rPr lang="en-US" sz="2400" dirty="0" smtClean="0"/>
              <a:t>Do its host preferences change, and how many generations does it take?</a:t>
            </a:r>
          </a:p>
          <a:p>
            <a:pPr marL="285750" indent="-285750">
              <a:lnSpc>
                <a:spcPct val="150000"/>
              </a:lnSpc>
              <a:buFont typeface="Arial" panose="020B0604020202020204" pitchFamily="34" charset="0"/>
              <a:buChar char="•"/>
            </a:pPr>
            <a:r>
              <a:rPr lang="en-US" sz="2400" dirty="0" smtClean="0"/>
              <a:t>Are offspring less fit?</a:t>
            </a:r>
          </a:p>
          <a:p>
            <a:pPr marL="285750" indent="-285750">
              <a:lnSpc>
                <a:spcPct val="150000"/>
              </a:lnSpc>
              <a:buFont typeface="Arial" panose="020B0604020202020204" pitchFamily="34" charset="0"/>
              <a:buChar char="•"/>
            </a:pPr>
            <a:r>
              <a:rPr lang="en-US" sz="2400" dirty="0" smtClean="0"/>
              <a:t>Is the sex ratio different?</a:t>
            </a:r>
            <a:endParaRPr lang="en-US" sz="2400" dirty="0"/>
          </a:p>
        </p:txBody>
      </p:sp>
    </p:spTree>
    <p:extLst>
      <p:ext uri="{BB962C8B-B14F-4D97-AF65-F5344CB8AC3E}">
        <p14:creationId xmlns:p14="http://schemas.microsoft.com/office/powerpoint/2010/main" val="11357545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0421" y="566532"/>
            <a:ext cx="8645040" cy="3890617"/>
          </a:xfrm>
        </p:spPr>
        <p:txBody>
          <a:bodyPr anchor="t" anchorCtr="0"/>
          <a:lstStyle/>
          <a:p>
            <a:pPr>
              <a:lnSpc>
                <a:spcPct val="150000"/>
              </a:lnSpc>
            </a:pPr>
            <a:r>
              <a:rPr lang="en-US" sz="3200" dirty="0" smtClean="0"/>
              <a:t>Thanks! </a:t>
            </a:r>
          </a:p>
          <a:p>
            <a:pPr marL="457200" indent="-457200">
              <a:lnSpc>
                <a:spcPct val="150000"/>
              </a:lnSpc>
              <a:buFont typeface="Arial" panose="020B0604020202020204" pitchFamily="34" charset="0"/>
              <a:buChar char="•"/>
            </a:pPr>
            <a:r>
              <a:rPr lang="en-US" sz="3200" dirty="0" smtClean="0"/>
              <a:t>How can I improve my project?</a:t>
            </a:r>
          </a:p>
          <a:p>
            <a:pPr marL="457200" indent="-457200">
              <a:lnSpc>
                <a:spcPct val="150000"/>
              </a:lnSpc>
              <a:buFont typeface="Arial" panose="020B0604020202020204" pitchFamily="34" charset="0"/>
              <a:buChar char="•"/>
            </a:pPr>
            <a:r>
              <a:rPr lang="en-US" sz="3200" dirty="0" smtClean="0"/>
              <a:t>What haven’t I considered?</a:t>
            </a:r>
            <a:endParaRPr lang="en-US" sz="3200" dirty="0"/>
          </a:p>
          <a:p>
            <a:pPr>
              <a:lnSpc>
                <a:spcPct val="150000"/>
              </a:lnSpc>
            </a:pPr>
            <a:endParaRPr lang="en-US" sz="2400" dirty="0" smtClean="0"/>
          </a:p>
          <a:p>
            <a:pPr>
              <a:lnSpc>
                <a:spcPct val="150000"/>
              </a:lnSpc>
            </a:pPr>
            <a:r>
              <a:rPr lang="en-US" sz="2400" b="1" dirty="0" smtClean="0"/>
              <a:t>Get in touch</a:t>
            </a:r>
          </a:p>
          <a:p>
            <a:pPr>
              <a:lnSpc>
                <a:spcPct val="150000"/>
              </a:lnSpc>
            </a:pPr>
            <a:r>
              <a:rPr lang="en-US" sz="2400" dirty="0" smtClean="0"/>
              <a:t>Blog: TomSaunders.co.nz</a:t>
            </a:r>
          </a:p>
          <a:p>
            <a:pPr>
              <a:lnSpc>
                <a:spcPct val="150000"/>
              </a:lnSpc>
            </a:pPr>
            <a:r>
              <a:rPr lang="en-US" sz="2400" dirty="0" smtClean="0"/>
              <a:t>Twitter: @</a:t>
            </a:r>
            <a:r>
              <a:rPr lang="en-US" sz="2400" dirty="0" err="1" smtClean="0"/>
              <a:t>TomSaundersNZ</a:t>
            </a:r>
            <a:endParaRPr lang="en-US" sz="2400" dirty="0" smtClean="0"/>
          </a:p>
          <a:p>
            <a:pPr>
              <a:lnSpc>
                <a:spcPct val="150000"/>
              </a:lnSpc>
            </a:pPr>
            <a:r>
              <a:rPr lang="en-US" sz="2400" dirty="0" smtClean="0"/>
              <a:t>GregHolwell.com</a:t>
            </a:r>
          </a:p>
          <a:p>
            <a:pPr>
              <a:lnSpc>
                <a:spcPct val="150000"/>
              </a:lnSpc>
            </a:pPr>
            <a:r>
              <a:rPr lang="en-US" sz="2400" dirty="0" smtClean="0"/>
              <a:t>@</a:t>
            </a:r>
            <a:r>
              <a:rPr lang="en-US" sz="2400" dirty="0" err="1" smtClean="0"/>
              <a:t>GonzaloAvilaNZ</a:t>
            </a:r>
            <a:endParaRPr lang="en-US" sz="2400" dirty="0" smtClean="0"/>
          </a:p>
          <a:p>
            <a:pPr>
              <a:lnSpc>
                <a:spcPct val="150000"/>
              </a:lnSpc>
            </a:pPr>
            <a:endParaRPr lang="en-US" sz="2400" dirty="0" smtClean="0"/>
          </a:p>
        </p:txBody>
      </p:sp>
    </p:spTree>
    <p:extLst>
      <p:ext uri="{BB962C8B-B14F-4D97-AF65-F5344CB8AC3E}">
        <p14:creationId xmlns:p14="http://schemas.microsoft.com/office/powerpoint/2010/main" val="39290335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6888" t="11912" r="5576" b="18254"/>
          <a:stretch/>
        </p:blipFill>
        <p:spPr>
          <a:xfrm>
            <a:off x="4259484" y="1000017"/>
            <a:ext cx="4884516" cy="5845216"/>
          </a:xfrm>
          <a:prstGeom prst="rect">
            <a:avLst/>
          </a:prstGeom>
        </p:spPr>
      </p:pic>
      <p:sp>
        <p:nvSpPr>
          <p:cNvPr id="2" name="Text Placeholder 1"/>
          <p:cNvSpPr>
            <a:spLocks noGrp="1"/>
          </p:cNvSpPr>
          <p:nvPr>
            <p:ph type="body" sz="quarter" idx="10"/>
          </p:nvPr>
        </p:nvSpPr>
        <p:spPr>
          <a:xfrm>
            <a:off x="0" y="1746787"/>
            <a:ext cx="5899442" cy="4421528"/>
          </a:xfrm>
        </p:spPr>
        <p:txBody>
          <a:bodyPr/>
          <a:lstStyle/>
          <a:p>
            <a:pPr marL="457200" indent="-457200">
              <a:lnSpc>
                <a:spcPct val="150000"/>
              </a:lnSpc>
              <a:buFont typeface="Arial" panose="020B0604020202020204" pitchFamily="34" charset="0"/>
              <a:buChar char="•"/>
            </a:pPr>
            <a:r>
              <a:rPr lang="en-US" sz="2400" dirty="0" smtClean="0"/>
              <a:t>Native to East Asia</a:t>
            </a:r>
          </a:p>
          <a:p>
            <a:pPr marL="457200" indent="-457200">
              <a:lnSpc>
                <a:spcPct val="150000"/>
              </a:lnSpc>
              <a:buFont typeface="Arial" panose="020B0604020202020204" pitchFamily="34" charset="0"/>
              <a:buChar char="•"/>
            </a:pPr>
            <a:r>
              <a:rPr lang="en-US" sz="2400" dirty="0" smtClean="0"/>
              <a:t>170+ host plants</a:t>
            </a:r>
          </a:p>
          <a:p>
            <a:pPr marL="457200" indent="-457200">
              <a:lnSpc>
                <a:spcPct val="150000"/>
              </a:lnSpc>
              <a:buFont typeface="Arial" panose="020B0604020202020204" pitchFamily="34" charset="0"/>
              <a:buChar char="•"/>
            </a:pPr>
            <a:r>
              <a:rPr lang="en-US" sz="2400" dirty="0" smtClean="0"/>
              <a:t>Aggregations cause a nuisance</a:t>
            </a:r>
          </a:p>
          <a:p>
            <a:pPr marL="457200" indent="-457200">
              <a:lnSpc>
                <a:spcPct val="150000"/>
              </a:lnSpc>
              <a:buFont typeface="Arial" panose="020B0604020202020204" pitchFamily="34" charset="0"/>
              <a:buChar char="•"/>
            </a:pPr>
            <a:r>
              <a:rPr lang="en-US" sz="2400" dirty="0" smtClean="0"/>
              <a:t>Taints wine if crushed</a:t>
            </a:r>
          </a:p>
          <a:p>
            <a:pPr marL="457200" indent="-457200">
              <a:lnSpc>
                <a:spcPct val="150000"/>
              </a:lnSpc>
              <a:buFont typeface="Arial" panose="020B0604020202020204" pitchFamily="34" charset="0"/>
              <a:buChar char="•"/>
            </a:pPr>
            <a:r>
              <a:rPr lang="en-US" sz="2400" dirty="0" smtClean="0"/>
              <a:t>US</a:t>
            </a:r>
            <a:r>
              <a:rPr lang="en-US" sz="2400" dirty="0" smtClean="0"/>
              <a:t>, EU, Canada, Chile</a:t>
            </a:r>
          </a:p>
          <a:p>
            <a:pPr marL="457200" indent="-457200">
              <a:lnSpc>
                <a:spcPct val="150000"/>
              </a:lnSpc>
              <a:buFont typeface="Arial" panose="020B0604020202020204" pitchFamily="34" charset="0"/>
              <a:buChar char="•"/>
            </a:pPr>
            <a:r>
              <a:rPr lang="en-US" sz="2400" dirty="0" smtClean="0"/>
              <a:t>Hard to kill with pesticides</a:t>
            </a:r>
          </a:p>
          <a:p>
            <a:pPr marL="457200" indent="-457200">
              <a:lnSpc>
                <a:spcPct val="150000"/>
              </a:lnSpc>
              <a:buFont typeface="Arial" panose="020B0604020202020204" pitchFamily="34" charset="0"/>
              <a:buChar char="•"/>
            </a:pPr>
            <a:r>
              <a:rPr lang="en-US" sz="2400" dirty="0" smtClean="0"/>
              <a:t>Classical biocontrol?</a:t>
            </a:r>
            <a:endParaRPr lang="en-US" sz="2400" dirty="0"/>
          </a:p>
        </p:txBody>
      </p:sp>
      <p:sp>
        <p:nvSpPr>
          <p:cNvPr id="4" name="Slide Number Placeholder 3"/>
          <p:cNvSpPr>
            <a:spLocks noGrp="1"/>
          </p:cNvSpPr>
          <p:nvPr>
            <p:ph type="sldNum" sz="quarter" idx="11"/>
          </p:nvPr>
        </p:nvSpPr>
        <p:spPr/>
        <p:txBody>
          <a:bodyPr/>
          <a:lstStyle/>
          <a:p>
            <a:fld id="{218B9C4F-B695-C54C-924B-61748EE6A7C5}" type="slidenum">
              <a:rPr lang="en-US" smtClean="0"/>
              <a:pPr/>
              <a:t>2</a:t>
            </a:fld>
            <a:endParaRPr lang="en-US" dirty="0"/>
          </a:p>
        </p:txBody>
      </p:sp>
      <p:sp>
        <p:nvSpPr>
          <p:cNvPr id="5" name="Rectangle 4"/>
          <p:cNvSpPr/>
          <p:nvPr/>
        </p:nvSpPr>
        <p:spPr>
          <a:xfrm rot="16200000">
            <a:off x="7783339" y="5296147"/>
            <a:ext cx="2444323" cy="276999"/>
          </a:xfrm>
          <a:prstGeom prst="rect">
            <a:avLst/>
          </a:prstGeom>
        </p:spPr>
        <p:txBody>
          <a:bodyPr wrap="none">
            <a:spAutoFit/>
          </a:bodyPr>
          <a:lstStyle/>
          <a:p>
            <a:r>
              <a:rPr lang="en-NZ" sz="1200" dirty="0" smtClean="0"/>
              <a:t>Image courtesy </a:t>
            </a:r>
            <a:r>
              <a:rPr lang="en-NZ" sz="1200" dirty="0" smtClean="0"/>
              <a:t>Kiwifruit vine Health</a:t>
            </a:r>
            <a:endParaRPr lang="en-NZ" sz="1200" dirty="0"/>
          </a:p>
        </p:txBody>
      </p:sp>
      <p:sp>
        <p:nvSpPr>
          <p:cNvPr id="10" name="Title 2"/>
          <p:cNvSpPr>
            <a:spLocks noGrp="1"/>
          </p:cNvSpPr>
          <p:nvPr>
            <p:ph type="title"/>
          </p:nvPr>
        </p:nvSpPr>
        <p:spPr>
          <a:xfrm>
            <a:off x="312516" y="293078"/>
            <a:ext cx="8027985" cy="717593"/>
          </a:xfrm>
        </p:spPr>
        <p:txBody>
          <a:bodyPr/>
          <a:lstStyle/>
          <a:p>
            <a:r>
              <a:rPr lang="en-US" dirty="0" smtClean="0"/>
              <a:t>BMSB</a:t>
            </a:r>
            <a:endParaRPr lang="en-US" dirty="0"/>
          </a:p>
        </p:txBody>
      </p:sp>
      <p:sp>
        <p:nvSpPr>
          <p:cNvPr id="11" name="Rectangle 10"/>
          <p:cNvSpPr/>
          <p:nvPr/>
        </p:nvSpPr>
        <p:spPr>
          <a:xfrm>
            <a:off x="312516" y="1070100"/>
            <a:ext cx="3896644" cy="461665"/>
          </a:xfrm>
          <a:prstGeom prst="rect">
            <a:avLst/>
          </a:prstGeom>
        </p:spPr>
        <p:txBody>
          <a:bodyPr wrap="none">
            <a:spAutoFit/>
          </a:bodyPr>
          <a:lstStyle/>
          <a:p>
            <a:r>
              <a:rPr lang="en-US" sz="2400" i="1" dirty="0" err="1"/>
              <a:t>Halyomorpha</a:t>
            </a:r>
            <a:r>
              <a:rPr lang="en-US" sz="2400" i="1" dirty="0"/>
              <a:t> halys</a:t>
            </a:r>
            <a:r>
              <a:rPr lang="en-US" sz="2400" dirty="0"/>
              <a:t> </a:t>
            </a:r>
            <a:r>
              <a:rPr lang="en-US" sz="2400" dirty="0" err="1"/>
              <a:t>Stål</a:t>
            </a:r>
            <a:r>
              <a:rPr lang="en-US" sz="2400" dirty="0"/>
              <a:t>, 1855</a:t>
            </a:r>
          </a:p>
        </p:txBody>
      </p:sp>
    </p:spTree>
    <p:extLst>
      <p:ext uri="{BB962C8B-B14F-4D97-AF65-F5344CB8AC3E}">
        <p14:creationId xmlns:p14="http://schemas.microsoft.com/office/powerpoint/2010/main" val="42876999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21727"/>
          <a:stretch/>
        </p:blipFill>
        <p:spPr>
          <a:xfrm>
            <a:off x="0" y="2530758"/>
            <a:ext cx="9144000" cy="4774389"/>
          </a:xfrm>
          <a:prstGeom prst="rect">
            <a:avLst/>
          </a:prstGeom>
        </p:spPr>
      </p:pic>
      <p:sp>
        <p:nvSpPr>
          <p:cNvPr id="2" name="Text Placeholder 1"/>
          <p:cNvSpPr>
            <a:spLocks noGrp="1"/>
          </p:cNvSpPr>
          <p:nvPr>
            <p:ph type="body" sz="quarter" idx="10"/>
          </p:nvPr>
        </p:nvSpPr>
        <p:spPr>
          <a:xfrm>
            <a:off x="48897" y="1555500"/>
            <a:ext cx="9095103" cy="2501148"/>
          </a:xfrm>
        </p:spPr>
        <p:txBody>
          <a:bodyPr/>
          <a:lstStyle/>
          <a:p>
            <a:pPr marL="457200" indent="-457200">
              <a:lnSpc>
                <a:spcPct val="150000"/>
              </a:lnSpc>
              <a:buFont typeface="Arial" panose="020B0604020202020204" pitchFamily="34" charset="0"/>
              <a:buChar char="•"/>
            </a:pPr>
            <a:r>
              <a:rPr lang="en-US" sz="2400" dirty="0" smtClean="0"/>
              <a:t>Attacks 2 families of shield bugs (only 1 in NZ)</a:t>
            </a:r>
          </a:p>
          <a:p>
            <a:pPr marL="457200" indent="-457200">
              <a:lnSpc>
                <a:spcPct val="150000"/>
              </a:lnSpc>
              <a:buFont typeface="Arial" panose="020B0604020202020204" pitchFamily="34" charset="0"/>
              <a:buChar char="•"/>
            </a:pPr>
            <a:r>
              <a:rPr lang="en-US" sz="2400" dirty="0" smtClean="0"/>
              <a:t>50-80% parasitism against BMSB in native range</a:t>
            </a:r>
          </a:p>
          <a:p>
            <a:pPr marL="457200" indent="-457200">
              <a:lnSpc>
                <a:spcPct val="150000"/>
              </a:lnSpc>
              <a:buFont typeface="Arial" panose="020B0604020202020204" pitchFamily="34" charset="0"/>
              <a:buChar char="•"/>
            </a:pPr>
            <a:r>
              <a:rPr lang="en-US" sz="2400" dirty="0" smtClean="0"/>
              <a:t>Female-biased sex ratio, short generation times</a:t>
            </a:r>
          </a:p>
          <a:p>
            <a:pPr marL="457200" indent="-457200">
              <a:lnSpc>
                <a:spcPct val="150000"/>
              </a:lnSpc>
              <a:buFont typeface="Arial" panose="020B0604020202020204" pitchFamily="34" charset="0"/>
              <a:buChar char="•"/>
            </a:pPr>
            <a:r>
              <a:rPr lang="en-US" sz="2400" dirty="0" smtClean="0"/>
              <a:t>Found in US (2014), now in 11 states</a:t>
            </a:r>
          </a:p>
          <a:p>
            <a:pPr>
              <a:lnSpc>
                <a:spcPct val="150000"/>
              </a:lnSpc>
            </a:pPr>
            <a:endParaRPr lang="en-US" sz="2400" dirty="0"/>
          </a:p>
        </p:txBody>
      </p:sp>
      <p:sp>
        <p:nvSpPr>
          <p:cNvPr id="3" name="Title 2"/>
          <p:cNvSpPr>
            <a:spLocks noGrp="1"/>
          </p:cNvSpPr>
          <p:nvPr>
            <p:ph type="title"/>
          </p:nvPr>
        </p:nvSpPr>
        <p:spPr>
          <a:xfrm>
            <a:off x="312516" y="330256"/>
            <a:ext cx="8027985" cy="717593"/>
          </a:xfrm>
        </p:spPr>
        <p:txBody>
          <a:bodyPr/>
          <a:lstStyle/>
          <a:p>
            <a:r>
              <a:rPr lang="en-US" dirty="0" smtClean="0"/>
              <a:t>Samurai wasp</a:t>
            </a:r>
            <a:endParaRPr lang="en-US" dirty="0"/>
          </a:p>
        </p:txBody>
      </p:sp>
      <p:sp>
        <p:nvSpPr>
          <p:cNvPr id="4" name="Slide Number Placeholder 3"/>
          <p:cNvSpPr>
            <a:spLocks noGrp="1"/>
          </p:cNvSpPr>
          <p:nvPr>
            <p:ph type="sldNum" sz="quarter" idx="11"/>
          </p:nvPr>
        </p:nvSpPr>
        <p:spPr/>
        <p:txBody>
          <a:bodyPr/>
          <a:lstStyle/>
          <a:p>
            <a:fld id="{218B9C4F-B695-C54C-924B-61748EE6A7C5}" type="slidenum">
              <a:rPr lang="en-US" smtClean="0"/>
              <a:pPr/>
              <a:t>3</a:t>
            </a:fld>
            <a:endParaRPr lang="en-US" dirty="0"/>
          </a:p>
        </p:txBody>
      </p:sp>
      <p:sp>
        <p:nvSpPr>
          <p:cNvPr id="6" name="Rectangle 5"/>
          <p:cNvSpPr/>
          <p:nvPr/>
        </p:nvSpPr>
        <p:spPr>
          <a:xfrm>
            <a:off x="7023702" y="6731042"/>
            <a:ext cx="2071401" cy="253916"/>
          </a:xfrm>
          <a:prstGeom prst="rect">
            <a:avLst/>
          </a:prstGeom>
        </p:spPr>
        <p:txBody>
          <a:bodyPr wrap="none">
            <a:spAutoFit/>
          </a:bodyPr>
          <a:lstStyle/>
          <a:p>
            <a:r>
              <a:rPr lang="en-NZ" sz="1050" dirty="0">
                <a:solidFill>
                  <a:schemeClr val="bg1"/>
                </a:solidFill>
              </a:rPr>
              <a:t>Oregon Department of Agriculture</a:t>
            </a:r>
          </a:p>
        </p:txBody>
      </p:sp>
      <p:sp>
        <p:nvSpPr>
          <p:cNvPr id="7" name="Rectangle 6"/>
          <p:cNvSpPr/>
          <p:nvPr/>
        </p:nvSpPr>
        <p:spPr>
          <a:xfrm>
            <a:off x="312516" y="1000017"/>
            <a:ext cx="4885953" cy="461665"/>
          </a:xfrm>
          <a:prstGeom prst="rect">
            <a:avLst/>
          </a:prstGeom>
        </p:spPr>
        <p:txBody>
          <a:bodyPr wrap="none">
            <a:spAutoFit/>
          </a:bodyPr>
          <a:lstStyle/>
          <a:p>
            <a:r>
              <a:rPr lang="en-US" sz="2400" i="1" dirty="0" err="1" smtClean="0"/>
              <a:t>Trissolcus</a:t>
            </a:r>
            <a:r>
              <a:rPr lang="en-US" sz="2400" i="1" dirty="0" smtClean="0"/>
              <a:t> </a:t>
            </a:r>
            <a:r>
              <a:rPr lang="en-US" sz="2400" i="1" dirty="0" err="1" smtClean="0"/>
              <a:t>japonicus</a:t>
            </a:r>
            <a:r>
              <a:rPr lang="en-US" sz="2400" i="1" dirty="0" smtClean="0"/>
              <a:t> </a:t>
            </a:r>
            <a:r>
              <a:rPr lang="en-US" sz="2400" dirty="0" smtClean="0"/>
              <a:t>(Ashmead, 1904) </a:t>
            </a:r>
            <a:endParaRPr lang="en-US" sz="2400" dirty="0"/>
          </a:p>
        </p:txBody>
      </p:sp>
    </p:spTree>
    <p:extLst>
      <p:ext uri="{BB962C8B-B14F-4D97-AF65-F5344CB8AC3E}">
        <p14:creationId xmlns:p14="http://schemas.microsoft.com/office/powerpoint/2010/main" val="29503967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9017" y="291779"/>
            <a:ext cx="8027985" cy="717593"/>
          </a:xfrm>
        </p:spPr>
        <p:txBody>
          <a:bodyPr/>
          <a:lstStyle/>
          <a:p>
            <a:r>
              <a:rPr lang="en-US" dirty="0" smtClean="0"/>
              <a:t>NZ Stinkbugs</a:t>
            </a:r>
            <a:endParaRPr lang="en-US" dirty="0"/>
          </a:p>
        </p:txBody>
      </p:sp>
      <p:sp>
        <p:nvSpPr>
          <p:cNvPr id="4" name="Slide Number Placeholder 3"/>
          <p:cNvSpPr>
            <a:spLocks noGrp="1"/>
          </p:cNvSpPr>
          <p:nvPr>
            <p:ph type="sldNum" sz="quarter" idx="11"/>
          </p:nvPr>
        </p:nvSpPr>
        <p:spPr/>
        <p:txBody>
          <a:bodyPr/>
          <a:lstStyle/>
          <a:p>
            <a:fld id="{218B9C4F-B695-C54C-924B-61748EE6A7C5}" type="slidenum">
              <a:rPr lang="en-US" smtClean="0"/>
              <a:pPr/>
              <a:t>4</a:t>
            </a:fld>
            <a:endParaRPr lang="en-US" dirty="0"/>
          </a:p>
        </p:txBody>
      </p:sp>
      <p:pic>
        <p:nvPicPr>
          <p:cNvPr id="6" name="Picture 5"/>
          <p:cNvPicPr>
            <a:picLocks noChangeAspect="1"/>
          </p:cNvPicPr>
          <p:nvPr/>
        </p:nvPicPr>
        <p:blipFill rotWithShape="1">
          <a:blip r:embed="rId3"/>
          <a:srcRect l="1484"/>
          <a:stretch/>
        </p:blipFill>
        <p:spPr>
          <a:xfrm>
            <a:off x="0" y="1009372"/>
            <a:ext cx="1933024" cy="2933700"/>
          </a:xfrm>
          <a:prstGeom prst="rect">
            <a:avLst/>
          </a:prstGeom>
        </p:spPr>
      </p:pic>
      <p:pic>
        <p:nvPicPr>
          <p:cNvPr id="7" name="Picture 6"/>
          <p:cNvPicPr>
            <a:picLocks noChangeAspect="1"/>
          </p:cNvPicPr>
          <p:nvPr/>
        </p:nvPicPr>
        <p:blipFill rotWithShape="1">
          <a:blip r:embed="rId4"/>
          <a:srcRect l="1267" r="-1"/>
          <a:stretch/>
        </p:blipFill>
        <p:spPr>
          <a:xfrm>
            <a:off x="1929571" y="1240665"/>
            <a:ext cx="1946690" cy="2695575"/>
          </a:xfrm>
          <a:prstGeom prst="rect">
            <a:avLst/>
          </a:prstGeom>
        </p:spPr>
      </p:pic>
      <p:pic>
        <p:nvPicPr>
          <p:cNvPr id="8" name="Picture 7"/>
          <p:cNvPicPr>
            <a:picLocks noChangeAspect="1"/>
          </p:cNvPicPr>
          <p:nvPr/>
        </p:nvPicPr>
        <p:blipFill rotWithShape="1">
          <a:blip r:embed="rId5"/>
          <a:srcRect l="2625"/>
          <a:stretch/>
        </p:blipFill>
        <p:spPr>
          <a:xfrm>
            <a:off x="5766108" y="1248329"/>
            <a:ext cx="1743695" cy="2657475"/>
          </a:xfrm>
          <a:prstGeom prst="rect">
            <a:avLst/>
          </a:prstGeom>
        </p:spPr>
      </p:pic>
      <p:pic>
        <p:nvPicPr>
          <p:cNvPr id="9" name="Picture 8"/>
          <p:cNvPicPr>
            <a:picLocks noChangeAspect="1"/>
          </p:cNvPicPr>
          <p:nvPr/>
        </p:nvPicPr>
        <p:blipFill rotWithShape="1">
          <a:blip r:embed="rId6"/>
          <a:srcRect l="4502"/>
          <a:stretch/>
        </p:blipFill>
        <p:spPr>
          <a:xfrm>
            <a:off x="3846822" y="1222858"/>
            <a:ext cx="1919286" cy="2714625"/>
          </a:xfrm>
          <a:prstGeom prst="rect">
            <a:avLst/>
          </a:prstGeom>
        </p:spPr>
      </p:pic>
      <p:pic>
        <p:nvPicPr>
          <p:cNvPr id="10" name="Picture 9"/>
          <p:cNvPicPr>
            <a:picLocks noChangeAspect="1"/>
          </p:cNvPicPr>
          <p:nvPr/>
        </p:nvPicPr>
        <p:blipFill rotWithShape="1">
          <a:blip r:embed="rId7"/>
          <a:srcRect l="5532"/>
          <a:stretch/>
        </p:blipFill>
        <p:spPr>
          <a:xfrm>
            <a:off x="3781875" y="4185614"/>
            <a:ext cx="1817618" cy="2676525"/>
          </a:xfrm>
          <a:prstGeom prst="rect">
            <a:avLst/>
          </a:prstGeom>
        </p:spPr>
      </p:pic>
      <p:pic>
        <p:nvPicPr>
          <p:cNvPr id="11" name="Picture 10"/>
          <p:cNvPicPr>
            <a:picLocks noChangeAspect="1"/>
          </p:cNvPicPr>
          <p:nvPr/>
        </p:nvPicPr>
        <p:blipFill rotWithShape="1">
          <a:blip r:embed="rId8"/>
          <a:srcRect l="4475"/>
          <a:stretch/>
        </p:blipFill>
        <p:spPr>
          <a:xfrm>
            <a:off x="1837112" y="4223714"/>
            <a:ext cx="1965331" cy="2638425"/>
          </a:xfrm>
          <a:prstGeom prst="rect">
            <a:avLst/>
          </a:prstGeom>
        </p:spPr>
      </p:pic>
      <p:pic>
        <p:nvPicPr>
          <p:cNvPr id="12" name="Picture 11"/>
          <p:cNvPicPr>
            <a:picLocks noChangeAspect="1"/>
          </p:cNvPicPr>
          <p:nvPr/>
        </p:nvPicPr>
        <p:blipFill rotWithShape="1">
          <a:blip r:embed="rId9"/>
          <a:srcRect l="3624" r="1601"/>
          <a:stretch/>
        </p:blipFill>
        <p:spPr>
          <a:xfrm>
            <a:off x="-9283" y="4352925"/>
            <a:ext cx="1967948" cy="2505075"/>
          </a:xfrm>
          <a:prstGeom prst="rect">
            <a:avLst/>
          </a:prstGeom>
        </p:spPr>
      </p:pic>
      <p:pic>
        <p:nvPicPr>
          <p:cNvPr id="13" name="Picture 12"/>
          <p:cNvPicPr>
            <a:picLocks noChangeAspect="1"/>
          </p:cNvPicPr>
          <p:nvPr/>
        </p:nvPicPr>
        <p:blipFill rotWithShape="1">
          <a:blip r:embed="rId10"/>
          <a:srcRect l="3933"/>
          <a:stretch/>
        </p:blipFill>
        <p:spPr>
          <a:xfrm>
            <a:off x="7414591" y="4185614"/>
            <a:ext cx="1729409" cy="2619375"/>
          </a:xfrm>
          <a:prstGeom prst="rect">
            <a:avLst/>
          </a:prstGeom>
        </p:spPr>
      </p:pic>
      <p:pic>
        <p:nvPicPr>
          <p:cNvPr id="14" name="Picture 13"/>
          <p:cNvPicPr>
            <a:picLocks noChangeAspect="1"/>
          </p:cNvPicPr>
          <p:nvPr/>
        </p:nvPicPr>
        <p:blipFill rotWithShape="1">
          <a:blip r:embed="rId11"/>
          <a:srcRect l="4999"/>
          <a:stretch/>
        </p:blipFill>
        <p:spPr>
          <a:xfrm>
            <a:off x="7424728" y="1286428"/>
            <a:ext cx="1719272" cy="2581275"/>
          </a:xfrm>
          <a:prstGeom prst="rect">
            <a:avLst/>
          </a:prstGeom>
        </p:spPr>
      </p:pic>
      <p:pic>
        <p:nvPicPr>
          <p:cNvPr id="15" name="Picture 14"/>
          <p:cNvPicPr>
            <a:picLocks noChangeAspect="1"/>
          </p:cNvPicPr>
          <p:nvPr/>
        </p:nvPicPr>
        <p:blipFill rotWithShape="1">
          <a:blip r:embed="rId12"/>
          <a:srcRect l="1019"/>
          <a:stretch/>
        </p:blipFill>
        <p:spPr>
          <a:xfrm>
            <a:off x="5527285" y="4280658"/>
            <a:ext cx="1829006" cy="2590800"/>
          </a:xfrm>
          <a:prstGeom prst="rect">
            <a:avLst/>
          </a:prstGeom>
        </p:spPr>
      </p:pic>
      <p:sp>
        <p:nvSpPr>
          <p:cNvPr id="16" name="Rectangle 15"/>
          <p:cNvSpPr/>
          <p:nvPr/>
        </p:nvSpPr>
        <p:spPr>
          <a:xfrm>
            <a:off x="5853740" y="-26132"/>
            <a:ext cx="3312125" cy="253916"/>
          </a:xfrm>
          <a:prstGeom prst="rect">
            <a:avLst/>
          </a:prstGeom>
        </p:spPr>
        <p:txBody>
          <a:bodyPr wrap="none">
            <a:spAutoFit/>
          </a:bodyPr>
          <a:lstStyle/>
          <a:p>
            <a:pPr algn="ctr"/>
            <a:r>
              <a:rPr lang="en-NZ" sz="1050" dirty="0" smtClean="0"/>
              <a:t>Images by Des </a:t>
            </a:r>
            <a:r>
              <a:rPr lang="en-NZ" sz="1050" dirty="0" err="1" smtClean="0"/>
              <a:t>Helmore</a:t>
            </a:r>
            <a:r>
              <a:rPr lang="en-NZ" sz="1050" dirty="0" smtClean="0"/>
              <a:t> © </a:t>
            </a:r>
            <a:r>
              <a:rPr lang="en-NZ" sz="1050" dirty="0" err="1" smtClean="0"/>
              <a:t>Landcare</a:t>
            </a:r>
            <a:r>
              <a:rPr lang="en-NZ" sz="1050" dirty="0" smtClean="0"/>
              <a:t> Research (CC-BY 4.0)</a:t>
            </a:r>
            <a:endParaRPr lang="en-NZ" sz="1050" dirty="0"/>
          </a:p>
        </p:txBody>
      </p:sp>
    </p:spTree>
    <p:extLst>
      <p:ext uri="{BB962C8B-B14F-4D97-AF65-F5344CB8AC3E}">
        <p14:creationId xmlns:p14="http://schemas.microsoft.com/office/powerpoint/2010/main" val="16740218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4192" y="1401970"/>
            <a:ext cx="9069808" cy="607857"/>
          </a:xfrm>
        </p:spPr>
        <p:txBody>
          <a:bodyPr/>
          <a:lstStyle/>
          <a:p>
            <a:pPr>
              <a:lnSpc>
                <a:spcPts val="3000"/>
              </a:lnSpc>
            </a:pPr>
            <a:r>
              <a:rPr lang="en-US" sz="2600" b="1" dirty="0" smtClean="0"/>
              <a:t>Will </a:t>
            </a:r>
            <a:r>
              <a:rPr lang="en-US" sz="2600" b="1" i="1" dirty="0" smtClean="0"/>
              <a:t>T. </a:t>
            </a:r>
            <a:r>
              <a:rPr lang="en-US" sz="2600" b="1" i="1" dirty="0" err="1" smtClean="0"/>
              <a:t>japonicus</a:t>
            </a:r>
            <a:r>
              <a:rPr lang="en-US" sz="2600" b="1" i="1" dirty="0" smtClean="0"/>
              <a:t> </a:t>
            </a:r>
            <a:r>
              <a:rPr lang="en-US" sz="2600" b="1" dirty="0" smtClean="0"/>
              <a:t>attack non-target stink bugs?</a:t>
            </a:r>
          </a:p>
        </p:txBody>
      </p:sp>
      <p:sp>
        <p:nvSpPr>
          <p:cNvPr id="3" name="Title 2"/>
          <p:cNvSpPr>
            <a:spLocks noGrp="1"/>
          </p:cNvSpPr>
          <p:nvPr>
            <p:ph type="title"/>
          </p:nvPr>
        </p:nvSpPr>
        <p:spPr>
          <a:xfrm>
            <a:off x="384678" y="325496"/>
            <a:ext cx="8027985" cy="717593"/>
          </a:xfrm>
        </p:spPr>
        <p:txBody>
          <a:bodyPr/>
          <a:lstStyle/>
          <a:p>
            <a:r>
              <a:rPr lang="en-US" dirty="0" smtClean="0"/>
              <a:t>Aims</a:t>
            </a:r>
            <a:endParaRPr lang="en-US" dirty="0"/>
          </a:p>
        </p:txBody>
      </p:sp>
      <p:sp>
        <p:nvSpPr>
          <p:cNvPr id="4" name="Slide Number Placeholder 3"/>
          <p:cNvSpPr>
            <a:spLocks noGrp="1"/>
          </p:cNvSpPr>
          <p:nvPr>
            <p:ph type="sldNum" sz="quarter" idx="11"/>
          </p:nvPr>
        </p:nvSpPr>
        <p:spPr/>
        <p:txBody>
          <a:bodyPr/>
          <a:lstStyle/>
          <a:p>
            <a:fld id="{218B9C4F-B695-C54C-924B-61748EE6A7C5}" type="slidenum">
              <a:rPr lang="en-US" smtClean="0"/>
              <a:pPr/>
              <a:t>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692501">
            <a:off x="2989424" y="3356156"/>
            <a:ext cx="5963926" cy="3727454"/>
          </a:xfrm>
          <a:prstGeom prst="rect">
            <a:avLst/>
          </a:prstGeom>
        </p:spPr>
      </p:pic>
      <p:sp>
        <p:nvSpPr>
          <p:cNvPr id="7" name="Rectangle 6"/>
          <p:cNvSpPr/>
          <p:nvPr/>
        </p:nvSpPr>
        <p:spPr>
          <a:xfrm>
            <a:off x="7277799" y="6412920"/>
            <a:ext cx="1930337" cy="415498"/>
          </a:xfrm>
          <a:prstGeom prst="rect">
            <a:avLst/>
          </a:prstGeom>
        </p:spPr>
        <p:txBody>
          <a:bodyPr wrap="none">
            <a:spAutoFit/>
          </a:bodyPr>
          <a:lstStyle/>
          <a:p>
            <a:pPr algn="ctr"/>
            <a:r>
              <a:rPr lang="en-NZ" sz="1050" i="1" dirty="0" err="1" smtClean="0"/>
              <a:t>Cermatulus</a:t>
            </a:r>
            <a:r>
              <a:rPr lang="en-NZ" sz="1050" i="1" dirty="0" smtClean="0"/>
              <a:t> </a:t>
            </a:r>
            <a:r>
              <a:rPr lang="en-NZ" sz="1050" i="1" dirty="0" err="1" smtClean="0"/>
              <a:t>nasalis</a:t>
            </a:r>
            <a:r>
              <a:rPr lang="en-NZ" sz="1050" i="1" dirty="0" smtClean="0"/>
              <a:t> </a:t>
            </a:r>
            <a:r>
              <a:rPr lang="en-NZ" sz="1050" i="1" dirty="0" err="1" smtClean="0"/>
              <a:t>nasalis</a:t>
            </a:r>
            <a:endParaRPr lang="en-NZ" sz="1050" i="1" dirty="0" smtClean="0"/>
          </a:p>
          <a:p>
            <a:pPr algn="ctr"/>
            <a:r>
              <a:rPr lang="en-NZ" sz="1050" dirty="0" smtClean="0"/>
              <a:t>Image © Plant &amp; Food Research</a:t>
            </a:r>
            <a:endParaRPr lang="en-NZ" sz="1050" dirty="0"/>
          </a:p>
        </p:txBody>
      </p:sp>
      <p:sp>
        <p:nvSpPr>
          <p:cNvPr id="8" name="Text Placeholder 1"/>
          <p:cNvSpPr txBox="1">
            <a:spLocks/>
          </p:cNvSpPr>
          <p:nvPr/>
        </p:nvSpPr>
        <p:spPr>
          <a:xfrm>
            <a:off x="180723" y="2064779"/>
            <a:ext cx="8684603" cy="607857"/>
          </a:xfrm>
          <a:prstGeom prst="rect">
            <a:avLst/>
          </a:prstGeom>
        </p:spPr>
        <p:txBody>
          <a:bodyPr vert="horz"/>
          <a:lstStyle>
            <a:lvl1pPr marL="0" indent="0" algn="l" defTabSz="457200" rtl="0" eaLnBrk="1" latinLnBrk="0" hangingPunct="1">
              <a:lnSpc>
                <a:spcPts val="2400"/>
              </a:lnSpc>
              <a:spcBef>
                <a:spcPts val="0"/>
              </a:spcBef>
              <a:buFontTx/>
              <a:buNone/>
              <a:defRPr sz="1700" kern="1200" baseline="0">
                <a:solidFill>
                  <a:schemeClr val="tx1"/>
                </a:solidFill>
                <a:latin typeface="Verdan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48000" indent="-648000">
              <a:lnSpc>
                <a:spcPct val="150000"/>
              </a:lnSpc>
              <a:buFont typeface="+mj-lt"/>
              <a:buAutoNum type="arabicPeriod"/>
            </a:pPr>
            <a:r>
              <a:rPr lang="en-US" sz="2400" dirty="0" smtClean="0"/>
              <a:t>No-choice oviposition test</a:t>
            </a:r>
          </a:p>
          <a:p>
            <a:pPr marL="648000" indent="-648000">
              <a:lnSpc>
                <a:spcPct val="150000"/>
              </a:lnSpc>
              <a:buFont typeface="+mj-lt"/>
              <a:buAutoNum type="arabicPeriod"/>
            </a:pPr>
            <a:r>
              <a:rPr lang="en-US" sz="2400" dirty="0" smtClean="0"/>
              <a:t>Y-tube </a:t>
            </a:r>
            <a:r>
              <a:rPr lang="en-US" sz="2400" dirty="0" err="1" smtClean="0"/>
              <a:t>olfactometer</a:t>
            </a:r>
            <a:r>
              <a:rPr lang="en-US" sz="2400" dirty="0" smtClean="0"/>
              <a:t> choice tests</a:t>
            </a:r>
          </a:p>
          <a:p>
            <a:pPr marL="648000" indent="-648000">
              <a:lnSpc>
                <a:spcPct val="150000"/>
              </a:lnSpc>
              <a:buFont typeface="+mj-lt"/>
              <a:buAutoNum type="arabicPeriod"/>
            </a:pPr>
            <a:r>
              <a:rPr lang="en-US" sz="2400" dirty="0" smtClean="0"/>
              <a:t>Electrophysiology tests</a:t>
            </a:r>
          </a:p>
          <a:p>
            <a:pPr marL="648000" indent="-648000">
              <a:lnSpc>
                <a:spcPct val="150000"/>
              </a:lnSpc>
              <a:buFont typeface="+mj-lt"/>
              <a:buAutoNum type="arabicPeriod"/>
            </a:pPr>
            <a:r>
              <a:rPr lang="en-US" sz="2400" dirty="0" smtClean="0"/>
              <a:t>Sentinel egg </a:t>
            </a:r>
            <a:br>
              <a:rPr lang="en-US" sz="2400" dirty="0" smtClean="0"/>
            </a:br>
            <a:r>
              <a:rPr lang="en-US" sz="2400" dirty="0" smtClean="0"/>
              <a:t>experiment</a:t>
            </a:r>
          </a:p>
          <a:p>
            <a:pPr marL="648000" indent="-648000">
              <a:lnSpc>
                <a:spcPct val="150000"/>
              </a:lnSpc>
              <a:buFont typeface="+mj-lt"/>
              <a:buAutoNum type="arabicPeriod"/>
            </a:pPr>
            <a:r>
              <a:rPr lang="en-US" sz="2400" dirty="0" smtClean="0"/>
              <a:t>Rearing on NT</a:t>
            </a:r>
            <a:br>
              <a:rPr lang="en-US" sz="2400" dirty="0" smtClean="0"/>
            </a:br>
            <a:r>
              <a:rPr lang="en-US" sz="2400" dirty="0" smtClean="0"/>
              <a:t>hosts</a:t>
            </a:r>
          </a:p>
        </p:txBody>
      </p:sp>
    </p:spTree>
    <p:extLst>
      <p:ext uri="{BB962C8B-B14F-4D97-AF65-F5344CB8AC3E}">
        <p14:creationId xmlns:p14="http://schemas.microsoft.com/office/powerpoint/2010/main" val="14363778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6805" y="325496"/>
            <a:ext cx="8027985" cy="717593"/>
          </a:xfrm>
        </p:spPr>
        <p:txBody>
          <a:bodyPr/>
          <a:lstStyle/>
          <a:p>
            <a:r>
              <a:rPr lang="en-US" dirty="0" smtClean="0"/>
              <a:t>1) No choice</a:t>
            </a:r>
            <a:endParaRPr lang="en-US" dirty="0"/>
          </a:p>
        </p:txBody>
      </p:sp>
      <p:sp>
        <p:nvSpPr>
          <p:cNvPr id="4" name="Slide Number Placeholder 3"/>
          <p:cNvSpPr>
            <a:spLocks noGrp="1"/>
          </p:cNvSpPr>
          <p:nvPr>
            <p:ph type="sldNum" sz="quarter" idx="11"/>
          </p:nvPr>
        </p:nvSpPr>
        <p:spPr/>
        <p:txBody>
          <a:bodyPr/>
          <a:lstStyle/>
          <a:p>
            <a:fld id="{218B9C4F-B695-C54C-924B-61748EE6A7C5}" type="slidenum">
              <a:rPr lang="en-US" smtClean="0"/>
              <a:pPr/>
              <a:t>6</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2611" y="2660128"/>
            <a:ext cx="5175504" cy="4325112"/>
          </a:xfrm>
          <a:prstGeom prst="rect">
            <a:avLst/>
          </a:prstGeom>
        </p:spPr>
      </p:pic>
      <p:sp>
        <p:nvSpPr>
          <p:cNvPr id="6" name="Rectangle 5"/>
          <p:cNvSpPr/>
          <p:nvPr/>
        </p:nvSpPr>
        <p:spPr>
          <a:xfrm>
            <a:off x="4950938" y="6383338"/>
            <a:ext cx="2755884" cy="415498"/>
          </a:xfrm>
          <a:prstGeom prst="rect">
            <a:avLst/>
          </a:prstGeom>
        </p:spPr>
        <p:txBody>
          <a:bodyPr wrap="none">
            <a:spAutoFit/>
          </a:bodyPr>
          <a:lstStyle/>
          <a:p>
            <a:pPr algn="ctr"/>
            <a:r>
              <a:rPr lang="en-NZ" sz="1050" i="1" dirty="0" err="1" smtClean="0"/>
              <a:t>Hypsithocus</a:t>
            </a:r>
            <a:r>
              <a:rPr lang="en-NZ" sz="1050" i="1" dirty="0" smtClean="0"/>
              <a:t> </a:t>
            </a:r>
            <a:r>
              <a:rPr lang="en-NZ" sz="1050" i="1" dirty="0" err="1" smtClean="0"/>
              <a:t>hudsonae</a:t>
            </a:r>
            <a:endParaRPr lang="en-NZ" sz="1050" dirty="0" smtClean="0"/>
          </a:p>
          <a:p>
            <a:pPr algn="ctr"/>
            <a:r>
              <a:rPr lang="en-NZ" sz="1050" dirty="0" smtClean="0"/>
              <a:t>Taken by Nick Martin © Plant &amp; Food Research</a:t>
            </a:r>
            <a:endParaRPr lang="en-NZ" sz="1050" dirty="0"/>
          </a:p>
        </p:txBody>
      </p:sp>
      <p:sp>
        <p:nvSpPr>
          <p:cNvPr id="2" name="Text Placeholder 1"/>
          <p:cNvSpPr>
            <a:spLocks noGrp="1"/>
          </p:cNvSpPr>
          <p:nvPr>
            <p:ph type="body" sz="quarter" idx="10"/>
          </p:nvPr>
        </p:nvSpPr>
        <p:spPr>
          <a:xfrm>
            <a:off x="141153" y="1598060"/>
            <a:ext cx="8462916" cy="2501148"/>
          </a:xfrm>
        </p:spPr>
        <p:txBody>
          <a:bodyPr/>
          <a:lstStyle/>
          <a:p>
            <a:pPr marL="342900" indent="-342900">
              <a:lnSpc>
                <a:spcPct val="150000"/>
              </a:lnSpc>
              <a:buFont typeface="Arial" panose="020B0604020202020204" pitchFamily="34" charset="0"/>
              <a:buChar char="•"/>
            </a:pPr>
            <a:r>
              <a:rPr lang="en-US" sz="2400" dirty="0"/>
              <a:t>Physiological host </a:t>
            </a:r>
            <a:r>
              <a:rPr lang="en-US" sz="2400" dirty="0" smtClean="0"/>
              <a:t>test – Successful reproduction?</a:t>
            </a:r>
            <a:endParaRPr lang="en-US" sz="2400" dirty="0"/>
          </a:p>
          <a:p>
            <a:pPr marL="342900" indent="-342900">
              <a:lnSpc>
                <a:spcPct val="150000"/>
              </a:lnSpc>
              <a:buFont typeface="Arial" panose="020B0604020202020204" pitchFamily="34" charset="0"/>
              <a:buChar char="•"/>
            </a:pPr>
            <a:r>
              <a:rPr lang="en-US" sz="2400" dirty="0" smtClean="0"/>
              <a:t>Confine eggs + wasp</a:t>
            </a:r>
          </a:p>
          <a:p>
            <a:pPr marL="342900" indent="-342900">
              <a:lnSpc>
                <a:spcPct val="150000"/>
              </a:lnSpc>
              <a:buFont typeface="Arial" panose="020B0604020202020204" pitchFamily="34" charset="0"/>
              <a:buChar char="•"/>
            </a:pPr>
            <a:r>
              <a:rPr lang="en-US" sz="2400" dirty="0" smtClean="0"/>
              <a:t>Record behavior + emergence</a:t>
            </a:r>
          </a:p>
          <a:p>
            <a:pPr>
              <a:lnSpc>
                <a:spcPct val="150000"/>
              </a:lnSpc>
            </a:pPr>
            <a:endParaRPr lang="en-US" sz="2400" dirty="0" smtClean="0"/>
          </a:p>
        </p:txBody>
      </p:sp>
      <p:sp>
        <p:nvSpPr>
          <p:cNvPr id="8" name="Rectangle 7"/>
          <p:cNvSpPr/>
          <p:nvPr/>
        </p:nvSpPr>
        <p:spPr>
          <a:xfrm>
            <a:off x="977026" y="6383338"/>
            <a:ext cx="1954382" cy="415498"/>
          </a:xfrm>
          <a:prstGeom prst="rect">
            <a:avLst/>
          </a:prstGeom>
        </p:spPr>
        <p:txBody>
          <a:bodyPr wrap="none">
            <a:spAutoFit/>
          </a:bodyPr>
          <a:lstStyle/>
          <a:p>
            <a:pPr algn="ctr"/>
            <a:r>
              <a:rPr lang="en-NZ" sz="1050" i="1" dirty="0" err="1" smtClean="0"/>
              <a:t>Cermatulus</a:t>
            </a:r>
            <a:r>
              <a:rPr lang="en-NZ" sz="1050" i="1" dirty="0" smtClean="0"/>
              <a:t> </a:t>
            </a:r>
            <a:r>
              <a:rPr lang="en-NZ" sz="1050" i="1" dirty="0" err="1" smtClean="0"/>
              <a:t>nasalis</a:t>
            </a:r>
            <a:r>
              <a:rPr lang="en-NZ" sz="1050" i="1" dirty="0" smtClean="0"/>
              <a:t> </a:t>
            </a:r>
            <a:r>
              <a:rPr lang="en-NZ" sz="1050" i="1" dirty="0" err="1" smtClean="0"/>
              <a:t>hudsoni</a:t>
            </a:r>
            <a:r>
              <a:rPr lang="en-NZ" sz="1050" i="1" dirty="0" smtClean="0"/>
              <a:t> </a:t>
            </a:r>
            <a:r>
              <a:rPr lang="en-NZ" sz="1050" dirty="0" smtClean="0"/>
              <a:t>eggs</a:t>
            </a:r>
          </a:p>
          <a:p>
            <a:pPr algn="ctr"/>
            <a:r>
              <a:rPr lang="en-NZ" sz="1050" dirty="0" smtClean="0"/>
              <a:t>© Tom Saunders (CC-BY 4.0)</a:t>
            </a:r>
            <a:endParaRPr lang="en-NZ" sz="105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401" y="3414594"/>
            <a:ext cx="3683809" cy="2816180"/>
          </a:xfrm>
          <a:prstGeom prst="rect">
            <a:avLst/>
          </a:prstGeom>
        </p:spPr>
      </p:pic>
    </p:spTree>
    <p:extLst>
      <p:ext uri="{BB962C8B-B14F-4D97-AF65-F5344CB8AC3E}">
        <p14:creationId xmlns:p14="http://schemas.microsoft.com/office/powerpoint/2010/main" val="8027619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11057" y="1294927"/>
            <a:ext cx="8845857" cy="2501148"/>
          </a:xfrm>
        </p:spPr>
        <p:txBody>
          <a:bodyPr/>
          <a:lstStyle/>
          <a:p>
            <a:pPr marL="342900" indent="-342900">
              <a:lnSpc>
                <a:spcPct val="150000"/>
              </a:lnSpc>
              <a:buFont typeface="Arial" panose="020B0604020202020204" pitchFamily="34" charset="0"/>
              <a:buChar char="•"/>
            </a:pPr>
            <a:r>
              <a:rPr lang="en-US" sz="2400" dirty="0" smtClean="0"/>
              <a:t>Measure odor preferences</a:t>
            </a:r>
          </a:p>
          <a:p>
            <a:pPr marL="342900" indent="-342900">
              <a:lnSpc>
                <a:spcPct val="150000"/>
              </a:lnSpc>
              <a:buFont typeface="Arial" panose="020B0604020202020204" pitchFamily="34" charset="0"/>
              <a:buChar char="•"/>
            </a:pPr>
            <a:r>
              <a:rPr lang="en-US" sz="2400" dirty="0"/>
              <a:t>Flow rate, decision</a:t>
            </a:r>
            <a:r>
              <a:rPr lang="en-US" sz="2400" dirty="0" smtClean="0"/>
              <a:t>, duration, </a:t>
            </a:r>
            <a:r>
              <a:rPr lang="en-US" sz="2400" dirty="0" err="1" smtClean="0"/>
              <a:t>etc</a:t>
            </a:r>
            <a:endParaRPr lang="en-US" sz="2400" dirty="0" smtClean="0"/>
          </a:p>
          <a:p>
            <a:pPr marL="342900" indent="-342900">
              <a:lnSpc>
                <a:spcPct val="150000"/>
              </a:lnSpc>
              <a:buFont typeface="Arial" panose="020B0604020202020204" pitchFamily="34" charset="0"/>
              <a:buChar char="•"/>
            </a:pPr>
            <a:r>
              <a:rPr lang="en-US" sz="2400" dirty="0" smtClean="0"/>
              <a:t>Female adult + egg mass + host plant</a:t>
            </a:r>
          </a:p>
          <a:p>
            <a:pPr>
              <a:lnSpc>
                <a:spcPct val="150000"/>
              </a:lnSpc>
            </a:pPr>
            <a:endParaRPr lang="en-US" sz="2400" dirty="0"/>
          </a:p>
        </p:txBody>
      </p:sp>
      <p:sp>
        <p:nvSpPr>
          <p:cNvPr id="3" name="Title 2"/>
          <p:cNvSpPr>
            <a:spLocks noGrp="1"/>
          </p:cNvSpPr>
          <p:nvPr>
            <p:ph type="title"/>
          </p:nvPr>
        </p:nvSpPr>
        <p:spPr>
          <a:xfrm>
            <a:off x="211058" y="244473"/>
            <a:ext cx="8027985" cy="717593"/>
          </a:xfrm>
        </p:spPr>
        <p:txBody>
          <a:bodyPr/>
          <a:lstStyle/>
          <a:p>
            <a:r>
              <a:rPr lang="en-US" dirty="0" smtClean="0"/>
              <a:t>2) Y-tubes</a:t>
            </a:r>
            <a:endParaRPr lang="en-US" dirty="0"/>
          </a:p>
        </p:txBody>
      </p:sp>
      <p:sp>
        <p:nvSpPr>
          <p:cNvPr id="4" name="Slide Number Placeholder 3"/>
          <p:cNvSpPr>
            <a:spLocks noGrp="1"/>
          </p:cNvSpPr>
          <p:nvPr>
            <p:ph type="sldNum" sz="quarter" idx="11"/>
          </p:nvPr>
        </p:nvSpPr>
        <p:spPr/>
        <p:txBody>
          <a:bodyPr/>
          <a:lstStyle/>
          <a:p>
            <a:fld id="{218B9C4F-B695-C54C-924B-61748EE6A7C5}" type="slidenum">
              <a:rPr lang="en-US" smtClean="0"/>
              <a:pPr/>
              <a:t>7</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234" y="3230135"/>
            <a:ext cx="7840869" cy="3627865"/>
          </a:xfrm>
          <a:prstGeom prst="rect">
            <a:avLst/>
          </a:prstGeom>
        </p:spPr>
      </p:pic>
    </p:spTree>
    <p:extLst>
      <p:ext uri="{BB962C8B-B14F-4D97-AF65-F5344CB8AC3E}">
        <p14:creationId xmlns:p14="http://schemas.microsoft.com/office/powerpoint/2010/main" val="33584590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1383328"/>
            <a:ext cx="9356881" cy="2501148"/>
          </a:xfrm>
        </p:spPr>
        <p:txBody>
          <a:bodyPr/>
          <a:lstStyle/>
          <a:p>
            <a:pPr marL="342900" indent="-342900">
              <a:lnSpc>
                <a:spcPct val="150000"/>
              </a:lnSpc>
              <a:buFont typeface="Arial" panose="020B0604020202020204" pitchFamily="34" charset="0"/>
              <a:buChar char="•"/>
            </a:pPr>
            <a:r>
              <a:rPr lang="en-US" sz="2400" dirty="0" smtClean="0"/>
              <a:t>GC-EAD: Which compounds elicit nervous response?</a:t>
            </a:r>
          </a:p>
          <a:p>
            <a:pPr marL="342900" indent="-342900">
              <a:lnSpc>
                <a:spcPct val="150000"/>
              </a:lnSpc>
              <a:buFont typeface="Arial" panose="020B0604020202020204" pitchFamily="34" charset="0"/>
              <a:buChar char="•"/>
            </a:pPr>
            <a:r>
              <a:rPr lang="en-US" sz="2400" dirty="0" smtClean="0"/>
              <a:t>Do NZ stink bugs share compounds with BMSB?</a:t>
            </a:r>
          </a:p>
          <a:p>
            <a:pPr marL="342900" indent="-342900">
              <a:lnSpc>
                <a:spcPct val="150000"/>
              </a:lnSpc>
              <a:buFont typeface="Arial" panose="020B0604020202020204" pitchFamily="34" charset="0"/>
              <a:buChar char="•"/>
            </a:pPr>
            <a:r>
              <a:rPr lang="en-US" sz="2400" dirty="0" smtClean="0"/>
              <a:t>Y-tube tests confirm response as attractive or repulsive</a:t>
            </a:r>
            <a:endParaRPr lang="en-US" sz="2400" dirty="0"/>
          </a:p>
        </p:txBody>
      </p:sp>
      <p:sp>
        <p:nvSpPr>
          <p:cNvPr id="3" name="Title 2"/>
          <p:cNvSpPr>
            <a:spLocks noGrp="1"/>
          </p:cNvSpPr>
          <p:nvPr>
            <p:ph type="title"/>
          </p:nvPr>
        </p:nvSpPr>
        <p:spPr>
          <a:xfrm>
            <a:off x="170296" y="301718"/>
            <a:ext cx="8027985" cy="717593"/>
          </a:xfrm>
        </p:spPr>
        <p:txBody>
          <a:bodyPr/>
          <a:lstStyle/>
          <a:p>
            <a:r>
              <a:rPr lang="en-US" dirty="0" smtClean="0"/>
              <a:t>3) </a:t>
            </a:r>
            <a:r>
              <a:rPr lang="en-US" dirty="0" err="1" smtClean="0"/>
              <a:t>Electrophys</a:t>
            </a:r>
            <a:r>
              <a:rPr lang="en-US" dirty="0" smtClean="0"/>
              <a:t>.</a:t>
            </a:r>
            <a:endParaRPr lang="en-US" dirty="0"/>
          </a:p>
        </p:txBody>
      </p:sp>
      <p:sp>
        <p:nvSpPr>
          <p:cNvPr id="4" name="Slide Number Placeholder 3"/>
          <p:cNvSpPr>
            <a:spLocks noGrp="1"/>
          </p:cNvSpPr>
          <p:nvPr>
            <p:ph type="sldNum" sz="quarter" idx="11"/>
          </p:nvPr>
        </p:nvSpPr>
        <p:spPr/>
        <p:txBody>
          <a:bodyPr/>
          <a:lstStyle/>
          <a:p>
            <a:fld id="{218B9C4F-B695-C54C-924B-61748EE6A7C5}" type="slidenum">
              <a:rPr lang="en-US" smtClean="0"/>
              <a:pPr/>
              <a:t>8</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5978" y="3253553"/>
            <a:ext cx="5408021" cy="3604447"/>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948" t="26230" r="49009" b="29840"/>
          <a:stretch/>
        </p:blipFill>
        <p:spPr>
          <a:xfrm>
            <a:off x="0" y="4532812"/>
            <a:ext cx="3735978" cy="2325188"/>
          </a:xfrm>
          <a:prstGeom prst="rect">
            <a:avLst/>
          </a:prstGeom>
        </p:spPr>
      </p:pic>
      <p:cxnSp>
        <p:nvCxnSpPr>
          <p:cNvPr id="8" name="Straight Connector 7"/>
          <p:cNvCxnSpPr/>
          <p:nvPr/>
        </p:nvCxnSpPr>
        <p:spPr>
          <a:xfrm flipV="1">
            <a:off x="3735978" y="3244844"/>
            <a:ext cx="5408021" cy="870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4524103"/>
            <a:ext cx="3735978"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735978" y="3244848"/>
            <a:ext cx="0" cy="361750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39897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5389" r="2705"/>
          <a:stretch/>
        </p:blipFill>
        <p:spPr>
          <a:xfrm>
            <a:off x="3240698" y="1062060"/>
            <a:ext cx="5316181" cy="5638219"/>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6499" y="2857508"/>
            <a:ext cx="6851796" cy="5238111"/>
          </a:xfrm>
          <a:prstGeom prst="rect">
            <a:avLst/>
          </a:prstGeom>
        </p:spPr>
      </p:pic>
      <p:sp>
        <p:nvSpPr>
          <p:cNvPr id="3" name="Title 2"/>
          <p:cNvSpPr>
            <a:spLocks noGrp="1"/>
          </p:cNvSpPr>
          <p:nvPr>
            <p:ph type="title"/>
          </p:nvPr>
        </p:nvSpPr>
        <p:spPr>
          <a:xfrm>
            <a:off x="222507" y="261341"/>
            <a:ext cx="8027985" cy="717593"/>
          </a:xfrm>
        </p:spPr>
        <p:txBody>
          <a:bodyPr/>
          <a:lstStyle/>
          <a:p>
            <a:r>
              <a:rPr lang="en-US" dirty="0" smtClean="0"/>
              <a:t>4) Sentinel eggs</a:t>
            </a:r>
            <a:endParaRPr lang="en-US" dirty="0"/>
          </a:p>
        </p:txBody>
      </p:sp>
      <p:sp>
        <p:nvSpPr>
          <p:cNvPr id="4" name="Slide Number Placeholder 3"/>
          <p:cNvSpPr>
            <a:spLocks noGrp="1"/>
          </p:cNvSpPr>
          <p:nvPr>
            <p:ph type="sldNum" sz="quarter" idx="11"/>
          </p:nvPr>
        </p:nvSpPr>
        <p:spPr/>
        <p:txBody>
          <a:bodyPr/>
          <a:lstStyle/>
          <a:p>
            <a:fld id="{218B9C4F-B695-C54C-924B-61748EE6A7C5}" type="slidenum">
              <a:rPr lang="en-US" smtClean="0"/>
              <a:pPr/>
              <a:t>9</a:t>
            </a:fld>
            <a:endParaRPr lang="en-US" dirty="0"/>
          </a:p>
        </p:txBody>
      </p:sp>
      <p:sp>
        <p:nvSpPr>
          <p:cNvPr id="9" name="Text Placeholder 8"/>
          <p:cNvSpPr>
            <a:spLocks noGrp="1"/>
          </p:cNvSpPr>
          <p:nvPr>
            <p:ph type="body" sz="quarter" idx="10"/>
          </p:nvPr>
        </p:nvSpPr>
        <p:spPr>
          <a:xfrm>
            <a:off x="63525" y="1361432"/>
            <a:ext cx="6277684" cy="5442721"/>
          </a:xfrm>
        </p:spPr>
        <p:txBody>
          <a:bodyPr/>
          <a:lstStyle/>
          <a:p>
            <a:pPr marL="342900" indent="-342900">
              <a:lnSpc>
                <a:spcPct val="150000"/>
              </a:lnSpc>
              <a:buFont typeface="Arial" panose="020B0604020202020204" pitchFamily="34" charset="0"/>
              <a:buChar char="•"/>
            </a:pPr>
            <a:r>
              <a:rPr lang="en-NZ" sz="2400" i="1" dirty="0" smtClean="0"/>
              <a:t>T. basalis</a:t>
            </a:r>
            <a:r>
              <a:rPr lang="en-NZ" sz="2400" dirty="0" smtClean="0"/>
              <a:t>: An ecological homologue?</a:t>
            </a:r>
          </a:p>
          <a:p>
            <a:pPr marL="342900" indent="-342900">
              <a:lnSpc>
                <a:spcPct val="150000"/>
              </a:lnSpc>
              <a:buFont typeface="Arial" panose="020B0604020202020204" pitchFamily="34" charset="0"/>
              <a:buChar char="•"/>
            </a:pPr>
            <a:r>
              <a:rPr lang="en-NZ" sz="2400" dirty="0"/>
              <a:t>5x masses per site, ~15 sites</a:t>
            </a:r>
          </a:p>
          <a:p>
            <a:pPr marL="342900" indent="-342900">
              <a:lnSpc>
                <a:spcPct val="150000"/>
              </a:lnSpc>
              <a:buFont typeface="Arial" panose="020B0604020202020204" pitchFamily="34" charset="0"/>
              <a:buChar char="•"/>
            </a:pPr>
            <a:r>
              <a:rPr lang="en-NZ" sz="2400" dirty="0" smtClean="0"/>
              <a:t>Measure attack rates on NT stinkbugs</a:t>
            </a:r>
          </a:p>
          <a:p>
            <a:pPr marL="342900" indent="-342900">
              <a:lnSpc>
                <a:spcPct val="150000"/>
              </a:lnSpc>
              <a:buFont typeface="Arial" panose="020B0604020202020204" pitchFamily="34" charset="0"/>
              <a:buChar char="•"/>
            </a:pPr>
            <a:r>
              <a:rPr lang="en-NZ" sz="2400" dirty="0" smtClean="0"/>
              <a:t>Competition between the two?</a:t>
            </a:r>
          </a:p>
          <a:p>
            <a:pPr>
              <a:lnSpc>
                <a:spcPct val="150000"/>
              </a:lnSpc>
            </a:pPr>
            <a:endParaRPr lang="en-NZ" sz="2400" dirty="0" smtClean="0"/>
          </a:p>
          <a:p>
            <a:pPr>
              <a:lnSpc>
                <a:spcPct val="150000"/>
              </a:lnSpc>
            </a:pPr>
            <a:endParaRPr lang="en-NZ" sz="2400" dirty="0" smtClean="0"/>
          </a:p>
          <a:p>
            <a:pPr>
              <a:lnSpc>
                <a:spcPct val="150000"/>
              </a:lnSpc>
            </a:pPr>
            <a:endParaRPr lang="en-NZ" sz="2400" dirty="0"/>
          </a:p>
        </p:txBody>
      </p:sp>
      <p:sp>
        <p:nvSpPr>
          <p:cNvPr id="15" name="Rectangle 14"/>
          <p:cNvSpPr/>
          <p:nvPr/>
        </p:nvSpPr>
        <p:spPr>
          <a:xfrm>
            <a:off x="5381206" y="6492530"/>
            <a:ext cx="2111475" cy="415498"/>
          </a:xfrm>
          <a:prstGeom prst="rect">
            <a:avLst/>
          </a:prstGeom>
        </p:spPr>
        <p:txBody>
          <a:bodyPr wrap="none">
            <a:spAutoFit/>
          </a:bodyPr>
          <a:lstStyle/>
          <a:p>
            <a:pPr algn="ctr"/>
            <a:r>
              <a:rPr lang="en-NZ" sz="1050" i="1" dirty="0" err="1" smtClean="0"/>
              <a:t>Trissolcus</a:t>
            </a:r>
            <a:r>
              <a:rPr lang="en-NZ" sz="1050" i="1" dirty="0" smtClean="0"/>
              <a:t> basalis</a:t>
            </a:r>
          </a:p>
          <a:p>
            <a:pPr algn="ctr"/>
            <a:r>
              <a:rPr lang="en-NZ" sz="1050" dirty="0" smtClean="0"/>
              <a:t>Image © Tom Saunders (CC-BY 4.0)</a:t>
            </a:r>
            <a:endParaRPr lang="en-NZ" sz="1050" dirty="0"/>
          </a:p>
        </p:txBody>
      </p:sp>
      <p:sp>
        <p:nvSpPr>
          <p:cNvPr id="16" name="Rectangle 15"/>
          <p:cNvSpPr/>
          <p:nvPr/>
        </p:nvSpPr>
        <p:spPr>
          <a:xfrm>
            <a:off x="6824527" y="1356629"/>
            <a:ext cx="2215670" cy="577081"/>
          </a:xfrm>
          <a:prstGeom prst="rect">
            <a:avLst/>
          </a:prstGeom>
        </p:spPr>
        <p:txBody>
          <a:bodyPr wrap="none">
            <a:spAutoFit/>
          </a:bodyPr>
          <a:lstStyle/>
          <a:p>
            <a:pPr algn="ctr"/>
            <a:r>
              <a:rPr lang="en-NZ" sz="1050" dirty="0" smtClean="0"/>
              <a:t>Modified from Avila &amp; Charles (2018)</a:t>
            </a:r>
          </a:p>
          <a:p>
            <a:pPr algn="ctr"/>
            <a:r>
              <a:rPr lang="en-NZ" sz="1050" dirty="0" smtClean="0"/>
              <a:t>doi.org/10/gdf4w8</a:t>
            </a:r>
          </a:p>
          <a:p>
            <a:pPr algn="ctr"/>
            <a:r>
              <a:rPr lang="en-NZ" sz="1050" dirty="0" smtClean="0"/>
              <a:t>(Article CC-BY 4.0)</a:t>
            </a:r>
            <a:endParaRPr lang="en-NZ" sz="1050" dirty="0"/>
          </a:p>
        </p:txBody>
      </p:sp>
    </p:spTree>
    <p:extLst>
      <p:ext uri="{BB962C8B-B14F-4D97-AF65-F5344CB8AC3E}">
        <p14:creationId xmlns:p14="http://schemas.microsoft.com/office/powerpoint/2010/main" val="653022354"/>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a:lstStyle>
        <a:defPPr>
          <a:defRPr sz="36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1471</TotalTime>
  <Words>1373</Words>
  <Application>Microsoft Office PowerPoint</Application>
  <PresentationFormat>On-screen Show (4:3)</PresentationFormat>
  <Paragraphs>130</Paragraphs>
  <Slides>11</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Verdana</vt:lpstr>
      <vt:lpstr>Custom Design</vt:lpstr>
      <vt:lpstr>Sizing up the samurai wasp for BMSB control</vt:lpstr>
      <vt:lpstr>BMSB</vt:lpstr>
      <vt:lpstr>Samurai wasp</vt:lpstr>
      <vt:lpstr>NZ Stinkbugs</vt:lpstr>
      <vt:lpstr>Aims</vt:lpstr>
      <vt:lpstr>1) No choice</vt:lpstr>
      <vt:lpstr>2) Y-tubes</vt:lpstr>
      <vt:lpstr>3) Electrophys.</vt:lpstr>
      <vt:lpstr>4) Sentinel eggs</vt:lpstr>
      <vt:lpstr>5) NT hosts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Sonia Tenreiro</dc:creator>
  <cp:lastModifiedBy>Tom Saunders</cp:lastModifiedBy>
  <cp:revision>106</cp:revision>
  <dcterms:created xsi:type="dcterms:W3CDTF">2015-05-10T23:22:16Z</dcterms:created>
  <dcterms:modified xsi:type="dcterms:W3CDTF">2018-10-16T03:49:30Z</dcterms:modified>
</cp:coreProperties>
</file>