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  <p:sldMasterId id="2147483745" r:id="rId5"/>
  </p:sldMasterIdLst>
  <p:notesMasterIdLst>
    <p:notesMasterId r:id="rId8"/>
  </p:notesMasterIdLst>
  <p:handoutMasterIdLst>
    <p:handoutMasterId r:id="rId9"/>
  </p:handoutMasterIdLst>
  <p:sldIdLst>
    <p:sldId id="258" r:id="rId6"/>
    <p:sldId id="25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5647" userDrawn="1">
          <p15:clr>
            <a:srgbClr val="A4A3A4"/>
          </p15:clr>
        </p15:guide>
        <p15:guide id="3" orient="horz" pos="391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A50"/>
    <a:srgbClr val="0C406D"/>
    <a:srgbClr val="0099C4"/>
    <a:srgbClr val="2F444E"/>
    <a:srgbClr val="354248"/>
    <a:srgbClr val="091932"/>
    <a:srgbClr val="344248"/>
    <a:srgbClr val="633E88"/>
    <a:srgbClr val="27376F"/>
    <a:srgbClr val="E4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86501" autoAdjust="0"/>
  </p:normalViewPr>
  <p:slideViewPr>
    <p:cSldViewPr>
      <p:cViewPr varScale="1">
        <p:scale>
          <a:sx n="82" d="100"/>
          <a:sy n="82" d="100"/>
        </p:scale>
        <p:origin x="821" y="77"/>
      </p:cViewPr>
      <p:guideLst>
        <p:guide orient="horz" pos="1117"/>
        <p:guide pos="5647"/>
        <p:guide orient="horz" pos="391"/>
        <p:guide orient="horz" pos="73"/>
        <p:guide pos="4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EA1D-728A-4E5F-9A4B-D1A7FD31BCED}" type="datetimeFigureOut">
              <a:rPr lang="en-GB" smtClean="0">
                <a:latin typeface="Arial" charset="0"/>
                <a:ea typeface="Arial" charset="0"/>
                <a:cs typeface="Arial" charset="0"/>
              </a:rPr>
              <a:t>12/09/2018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8912-DC56-4920-85F1-EA9817C1761F}" type="slidenum">
              <a:rPr lang="en-GB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E1C2-7DC9-FC47-9848-69281FD2BD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FC8D-FEAC-3A4D-B17B-284E661A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149080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5229200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Bold 18pt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602128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094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670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78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2298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305526" y="1412777"/>
            <a:ext cx="8532484" cy="4752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58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404664"/>
            <a:ext cx="5022000" cy="5796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404664"/>
            <a:ext cx="3401616" cy="57961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8532000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9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4644008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3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05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2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96855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3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8532000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90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4644008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0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90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005064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4941168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566124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324000"/>
            <a:ext cx="972000" cy="972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382979" y="6414383"/>
            <a:ext cx="378042" cy="32698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/>
              <a:pPr algn="ctr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12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1" r:id="rId5"/>
    <p:sldLayoutId id="2147483742" r:id="rId6"/>
    <p:sldLayoutId id="2147483743" r:id="rId7"/>
    <p:sldLayoutId id="2147483744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6414384"/>
            <a:ext cx="246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1400" dirty="0" err="1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Cranfield</a:t>
            </a:r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 University 2018</a:t>
            </a:r>
            <a:endParaRPr lang="en-US" sz="14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3028950" y="6414383"/>
            <a:ext cx="3086100" cy="30709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29" r:id="rId3"/>
    <p:sldLayoutId id="2147483709" r:id="rId4"/>
    <p:sldLayoutId id="2147483712" r:id="rId5"/>
    <p:sldLayoutId id="2147483717" r:id="rId6"/>
    <p:sldLayoutId id="2147483714" r:id="rId7"/>
    <p:sldLayoutId id="2147483727" r:id="rId8"/>
    <p:sldLayoutId id="2147483711" r:id="rId9"/>
    <p:sldLayoutId id="214748373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Manlio Valerio Morganti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Transport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05" y="938843"/>
            <a:ext cx="1195991" cy="16915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73216"/>
            <a:ext cx="3635896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AREA OF YOUR SLIDE WILL BE COVERED BY A TIMER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816450" y="1004340"/>
            <a:ext cx="956473" cy="57606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Chemistry parameters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4671240" y="1004340"/>
            <a:ext cx="906951" cy="57606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Equivalent circuit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4671240" y="2012452"/>
            <a:ext cx="906951" cy="57606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Internal heat transfer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5794215" y="2012452"/>
            <a:ext cx="1000945" cy="57606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Boundaries</a:t>
            </a:r>
            <a:endParaRPr lang="en-GB" sz="1200" dirty="0"/>
          </a:p>
        </p:txBody>
      </p:sp>
      <p:cxnSp>
        <p:nvCxnSpPr>
          <p:cNvPr id="17" name="Straight Arrow Connector 16"/>
          <p:cNvCxnSpPr>
            <a:stCxn id="14" idx="3"/>
            <a:endCxn id="13" idx="1"/>
          </p:cNvCxnSpPr>
          <p:nvPr/>
        </p:nvCxnSpPr>
        <p:spPr>
          <a:xfrm>
            <a:off x="5578191" y="1292372"/>
            <a:ext cx="23825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2"/>
            <a:endCxn id="15" idx="0"/>
          </p:cNvCxnSpPr>
          <p:nvPr/>
        </p:nvCxnSpPr>
        <p:spPr>
          <a:xfrm>
            <a:off x="5124716" y="1580404"/>
            <a:ext cx="0" cy="432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1"/>
            <a:endCxn id="15" idx="3"/>
          </p:cNvCxnSpPr>
          <p:nvPr/>
        </p:nvCxnSpPr>
        <p:spPr>
          <a:xfrm flipH="1">
            <a:off x="5578191" y="2300484"/>
            <a:ext cx="2160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19872" y="908720"/>
            <a:ext cx="3470413" cy="17518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6" t="14372" b="19170"/>
          <a:stretch/>
        </p:blipFill>
        <p:spPr>
          <a:xfrm>
            <a:off x="3683029" y="4674339"/>
            <a:ext cx="2151265" cy="1483632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7281600" y="2295123"/>
            <a:ext cx="1502985" cy="293393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Test-rig validation</a:t>
            </a:r>
            <a:endParaRPr lang="en-GB" sz="1200" dirty="0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5816450" y="2699875"/>
            <a:ext cx="3261924" cy="904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Content Placeholder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6" r="3961" b="14863"/>
          <a:stretch/>
        </p:blipFill>
        <p:spPr>
          <a:xfrm>
            <a:off x="540552" y="843223"/>
            <a:ext cx="1965562" cy="1132597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 flipH="1" flipV="1">
            <a:off x="5794215" y="2852936"/>
            <a:ext cx="1921" cy="166059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23139" y="2065401"/>
            <a:ext cx="3029070" cy="787535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endParaRPr lang="en-GB" sz="1200" dirty="0" smtClean="0"/>
          </a:p>
          <a:p>
            <a:pPr algn="ctr"/>
            <a:r>
              <a:rPr lang="en-GB" sz="1200" dirty="0" smtClean="0"/>
              <a:t>RESEARCH GAP:</a:t>
            </a:r>
            <a:endParaRPr lang="en-GB" sz="1200" dirty="0"/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Specific </a:t>
            </a:r>
            <a:r>
              <a:rPr lang="en-GB" sz="1200" dirty="0"/>
              <a:t>cell thermal </a:t>
            </a:r>
            <a:r>
              <a:rPr lang="en-GB" sz="1200" dirty="0" smtClean="0"/>
              <a:t>models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/>
              <a:t>Systematic methodology for BTMS design optimisation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05695"/>
            <a:ext cx="2148196" cy="1519159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6363" y="2924944"/>
            <a:ext cx="2902010" cy="870604"/>
          </a:xfrm>
          <a:prstGeom prst="rect">
            <a:avLst/>
          </a:prstGeom>
        </p:spPr>
      </p:pic>
      <p:sp>
        <p:nvSpPr>
          <p:cNvPr id="85" name="Rectangle 84"/>
          <p:cNvSpPr/>
          <p:nvPr/>
        </p:nvSpPr>
        <p:spPr>
          <a:xfrm>
            <a:off x="123138" y="3769604"/>
            <a:ext cx="2463008" cy="771775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MODEL:</a:t>
            </a:r>
          </a:p>
          <a:p>
            <a:pPr algn="ctr"/>
            <a:r>
              <a:rPr lang="en-GB" sz="1200" dirty="0" smtClean="0"/>
              <a:t>“Bricks” can build different cell geometries, EC models can be swapped</a:t>
            </a:r>
            <a:endParaRPr lang="en-GB" sz="1200" dirty="0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2"/>
          <a:stretch/>
        </p:blipFill>
        <p:spPr>
          <a:xfrm>
            <a:off x="7183507" y="19800"/>
            <a:ext cx="1731692" cy="1115120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7277743" y="1749331"/>
            <a:ext cx="1506842" cy="440400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Heat exchanger model</a:t>
            </a:r>
            <a:endParaRPr lang="en-GB" sz="1200" dirty="0"/>
          </a:p>
        </p:txBody>
      </p:sp>
      <p:sp>
        <p:nvSpPr>
          <p:cNvPr id="89" name="Rectangle 88"/>
          <p:cNvSpPr/>
          <p:nvPr/>
        </p:nvSpPr>
        <p:spPr>
          <a:xfrm>
            <a:off x="7277744" y="1203596"/>
            <a:ext cx="1506841" cy="410071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Scale up to a module model</a:t>
            </a:r>
            <a:endParaRPr lang="en-GB" sz="1200" dirty="0"/>
          </a:p>
        </p:txBody>
      </p:sp>
      <p:cxnSp>
        <p:nvCxnSpPr>
          <p:cNvPr id="90" name="Straight Arrow Connector 89"/>
          <p:cNvCxnSpPr>
            <a:stCxn id="89" idx="2"/>
            <a:endCxn id="88" idx="0"/>
          </p:cNvCxnSpPr>
          <p:nvPr/>
        </p:nvCxnSpPr>
        <p:spPr>
          <a:xfrm flipH="1">
            <a:off x="8031164" y="1613667"/>
            <a:ext cx="1" cy="135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3419872" y="118660"/>
            <a:ext cx="3470413" cy="639467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CONCEPT:</a:t>
            </a:r>
          </a:p>
          <a:p>
            <a:pPr algn="ctr"/>
            <a:r>
              <a:rPr lang="en-GB" sz="1200" dirty="0" smtClean="0"/>
              <a:t>Implementing a novel cell thermal model and scaling it up to a module model</a:t>
            </a:r>
            <a:endParaRPr lang="en-GB" sz="1200" dirty="0"/>
          </a:p>
        </p:txBody>
      </p:sp>
      <p:cxnSp>
        <p:nvCxnSpPr>
          <p:cNvPr id="92" name="Straight Arrow Connector 91"/>
          <p:cNvCxnSpPr>
            <a:stCxn id="88" idx="2"/>
            <a:endCxn id="95" idx="0"/>
          </p:cNvCxnSpPr>
          <p:nvPr/>
        </p:nvCxnSpPr>
        <p:spPr>
          <a:xfrm>
            <a:off x="8031164" y="2189731"/>
            <a:ext cx="1929" cy="105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837899" y="4675991"/>
            <a:ext cx="1581973" cy="63484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TEST RIG:</a:t>
            </a:r>
          </a:p>
          <a:p>
            <a:pPr algn="ctr"/>
            <a:r>
              <a:rPr lang="en-GB" sz="1200" dirty="0" smtClean="0"/>
              <a:t>Possible to simulate different layouts</a:t>
            </a:r>
            <a:endParaRPr lang="en-GB" sz="1200" dirty="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6" r="8198"/>
          <a:stretch/>
        </p:blipFill>
        <p:spPr>
          <a:xfrm>
            <a:off x="4918620" y="3471611"/>
            <a:ext cx="754601" cy="708425"/>
          </a:xfrm>
          <a:prstGeom prst="rect">
            <a:avLst/>
          </a:prstGeom>
        </p:spPr>
      </p:pic>
      <p:cxnSp>
        <p:nvCxnSpPr>
          <p:cNvPr id="110" name="Straight Connector 109"/>
          <p:cNvCxnSpPr/>
          <p:nvPr/>
        </p:nvCxnSpPr>
        <p:spPr>
          <a:xfrm flipH="1">
            <a:off x="51363" y="4581128"/>
            <a:ext cx="5742853" cy="3552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Picture 110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05" y="2711883"/>
            <a:ext cx="3143747" cy="3249389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974706" y="5968911"/>
            <a:ext cx="3103668" cy="268401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WLTC-3</a:t>
            </a:r>
            <a:r>
              <a:rPr lang="en-GB" sz="1200" baseline="30000" dirty="0" smtClean="0"/>
              <a:t>rd</a:t>
            </a:r>
            <a:r>
              <a:rPr lang="en-GB" sz="1200" dirty="0" smtClean="0"/>
              <a:t> Class, Low-Phase @ 25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°C</a:t>
            </a:r>
            <a:endParaRPr lang="en-GB" sz="1200" dirty="0"/>
          </a:p>
        </p:txBody>
      </p:sp>
      <p:sp>
        <p:nvSpPr>
          <p:cNvPr id="32" name="Rectangle 31"/>
          <p:cNvSpPr/>
          <p:nvPr/>
        </p:nvSpPr>
        <p:spPr>
          <a:xfrm>
            <a:off x="123138" y="123284"/>
            <a:ext cx="3029071" cy="63484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/>
          </a:p>
          <a:p>
            <a:pPr algn="ctr"/>
            <a:endParaRPr lang="en-GB" sz="1200" dirty="0" smtClean="0"/>
          </a:p>
          <a:p>
            <a:pPr algn="ctr"/>
            <a:r>
              <a:rPr lang="en-GB" sz="1200" b="1" dirty="0" smtClean="0"/>
              <a:t>BATTERY THERMAL MANAGEMENT </a:t>
            </a:r>
            <a:r>
              <a:rPr lang="en-GB" sz="1200" b="1" dirty="0"/>
              <a:t>SYSTEMS </a:t>
            </a:r>
            <a:r>
              <a:rPr lang="en-GB" sz="1200" b="1" dirty="0" smtClean="0"/>
              <a:t>DESIGN, MODELLING </a:t>
            </a:r>
            <a:r>
              <a:rPr lang="en-GB" sz="1200" b="1" dirty="0"/>
              <a:t>AND OPTIMISATION 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-45533" y="2913894"/>
            <a:ext cx="5742853" cy="3552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23137" y="4672929"/>
            <a:ext cx="1574349" cy="634844"/>
          </a:xfrm>
          <a:prstGeom prst="rect">
            <a:avLst/>
          </a:prstGeom>
          <a:solidFill>
            <a:srgbClr val="0E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VALIDATION: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Single cell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Module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37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-Template-4x3-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Template-4x3.potx" id="{C9D50875-0F38-4207-BF12-680ACE20D8FC}" vid="{856388C6-4666-4719-9009-E622C6FCE160}"/>
    </a:ext>
  </a:extLst>
</a:theme>
</file>

<file path=ppt/theme/theme2.xml><?xml version="1.0" encoding="utf-8"?>
<a:theme xmlns:a="http://schemas.openxmlformats.org/drawingml/2006/main" name="No Logo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Template-4x3.potx" id="{C9D50875-0F38-4207-BF12-680ACE20D8FC}" vid="{F8797988-1AF9-490C-894A-917759621D8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9A780F40D6D43967DF6A0E4BBBC14" ma:contentTypeVersion="3" ma:contentTypeDescription="Create a new document." ma:contentTypeScope="" ma:versionID="46084dd6e4eb7f4e55e22b01662baf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593576-92A5-45AE-98E8-8A326243F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29D86A-3AF6-48A4-855F-0A95E6AF055E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F2FDF69-5A1A-4E32-A5EE-49837B6134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s255256_Morganti</Template>
  <TotalTime>131</TotalTime>
  <Words>107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Academic-Template-4x3-01</vt:lpstr>
      <vt:lpstr>No Logo Master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Morganti, Manlio valerio</dc:creator>
  <cp:lastModifiedBy>Morganti, Manlio valerio</cp:lastModifiedBy>
  <cp:revision>26</cp:revision>
  <cp:lastPrinted>2014-09-02T09:13:37Z</cp:lastPrinted>
  <dcterms:created xsi:type="dcterms:W3CDTF">2018-09-10T09:05:56Z</dcterms:created>
  <dcterms:modified xsi:type="dcterms:W3CDTF">2018-09-12T10:03:55Z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0x01010029F9A780F40D6D43967DF6A0E4BBBC14</vt:lpwstr>
  </property>
</Properties>
</file>