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80" r:id="rId5"/>
    <p:sldId id="276" r:id="rId6"/>
    <p:sldId id="259" r:id="rId7"/>
    <p:sldId id="261" r:id="rId8"/>
    <p:sldId id="262" r:id="rId9"/>
    <p:sldId id="263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81" r:id="rId22"/>
    <p:sldId id="282" r:id="rId23"/>
    <p:sldId id="277" r:id="rId24"/>
    <p:sldId id="283" r:id="rId25"/>
    <p:sldId id="284" r:id="rId26"/>
    <p:sldId id="287" r:id="rId27"/>
    <p:sldId id="278" r:id="rId28"/>
    <p:sldId id="285" r:id="rId29"/>
    <p:sldId id="286" r:id="rId30"/>
    <p:sldId id="288" r:id="rId31"/>
    <p:sldId id="290" r:id="rId32"/>
    <p:sldId id="289" r:id="rId33"/>
    <p:sldId id="295" r:id="rId34"/>
    <p:sldId id="296" r:id="rId35"/>
    <p:sldId id="298" r:id="rId36"/>
    <p:sldId id="299" r:id="rId37"/>
    <p:sldId id="300" r:id="rId38"/>
    <p:sldId id="301" r:id="rId39"/>
    <p:sldId id="292" r:id="rId40"/>
    <p:sldId id="279" r:id="rId41"/>
    <p:sldId id="303" r:id="rId42"/>
    <p:sldId id="293" r:id="rId43"/>
    <p:sldId id="297" r:id="rId44"/>
    <p:sldId id="294" r:id="rId45"/>
    <p:sldId id="304" r:id="rId46"/>
    <p:sldId id="30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78" autoAdjust="0"/>
    <p:restoredTop sz="88745" autoAdjust="0"/>
  </p:normalViewPr>
  <p:slideViewPr>
    <p:cSldViewPr snapToGrid="0">
      <p:cViewPr varScale="1">
        <p:scale>
          <a:sx n="101" d="100"/>
          <a:sy n="101" d="100"/>
        </p:scale>
        <p:origin x="7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8D124F-C44B-431F-9C89-B6032F7DE41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BA0E47E-BA49-4EB3-AB76-D750501BAFC8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ZA" dirty="0"/>
            <a:t>thesis hand in</a:t>
          </a:r>
        </a:p>
      </dgm:t>
    </dgm:pt>
    <dgm:pt modelId="{51BE93DA-96ED-44F8-B051-E7C62EEF060E}" type="parTrans" cxnId="{733EEBA0-94E7-4741-AA53-EEB288FA5907}">
      <dgm:prSet/>
      <dgm:spPr/>
      <dgm:t>
        <a:bodyPr/>
        <a:lstStyle/>
        <a:p>
          <a:endParaRPr lang="en-ZA"/>
        </a:p>
      </dgm:t>
    </dgm:pt>
    <dgm:pt modelId="{0BF9D6FA-05BC-4CED-B95E-F56B301454C5}" type="sibTrans" cxnId="{733EEBA0-94E7-4741-AA53-EEB288FA5907}">
      <dgm:prSet/>
      <dgm:spPr/>
      <dgm:t>
        <a:bodyPr/>
        <a:lstStyle/>
        <a:p>
          <a:endParaRPr lang="en-ZA"/>
        </a:p>
      </dgm:t>
    </dgm:pt>
    <dgm:pt modelId="{B3BAE41D-85EA-40EB-A555-4323B36085FE}">
      <dgm:prSet phldrT="[Text]"/>
      <dgm:spPr/>
      <dgm:t>
        <a:bodyPr/>
        <a:lstStyle/>
        <a:p>
          <a:r>
            <a:rPr lang="en-ZA" dirty="0"/>
            <a:t>data prep &amp; upload</a:t>
          </a:r>
        </a:p>
      </dgm:t>
    </dgm:pt>
    <dgm:pt modelId="{83C1995B-70D7-45CF-9736-27046CD8C8A4}" type="parTrans" cxnId="{AFE0214F-8067-4BC3-ABBC-9099748B2197}">
      <dgm:prSet/>
      <dgm:spPr/>
      <dgm:t>
        <a:bodyPr/>
        <a:lstStyle/>
        <a:p>
          <a:endParaRPr lang="en-ZA"/>
        </a:p>
      </dgm:t>
    </dgm:pt>
    <dgm:pt modelId="{F0E66133-9FD5-4B71-81A8-7369F310D232}" type="sibTrans" cxnId="{AFE0214F-8067-4BC3-ABBC-9099748B2197}">
      <dgm:prSet/>
      <dgm:spPr/>
      <dgm:t>
        <a:bodyPr/>
        <a:lstStyle/>
        <a:p>
          <a:endParaRPr lang="en-ZA"/>
        </a:p>
      </dgm:t>
    </dgm:pt>
    <dgm:pt modelId="{AD06D699-2C08-4A79-93BB-58AC920D256E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ZA" dirty="0"/>
            <a:t>correct thesis</a:t>
          </a:r>
        </a:p>
      </dgm:t>
    </dgm:pt>
    <dgm:pt modelId="{CD4BA03E-F571-486C-8405-7A3D60450E1C}" type="parTrans" cxnId="{CE9EF9A3-DDEF-41A8-92E9-E8F7F476D43F}">
      <dgm:prSet/>
      <dgm:spPr/>
      <dgm:t>
        <a:bodyPr/>
        <a:lstStyle/>
        <a:p>
          <a:endParaRPr lang="en-ZA"/>
        </a:p>
      </dgm:t>
    </dgm:pt>
    <dgm:pt modelId="{661652C0-3200-46B7-92E2-9C20D4DDD0A1}" type="sibTrans" cxnId="{CE9EF9A3-DDEF-41A8-92E9-E8F7F476D43F}">
      <dgm:prSet/>
      <dgm:spPr/>
      <dgm:t>
        <a:bodyPr/>
        <a:lstStyle/>
        <a:p>
          <a:endParaRPr lang="en-ZA"/>
        </a:p>
      </dgm:t>
    </dgm:pt>
    <dgm:pt modelId="{6D57934B-224C-4A24-8C72-24F70CE33AB1}" type="pres">
      <dgm:prSet presAssocID="{3E8D124F-C44B-431F-9C89-B6032F7DE418}" presName="CompostProcess" presStyleCnt="0">
        <dgm:presLayoutVars>
          <dgm:dir/>
          <dgm:resizeHandles val="exact"/>
        </dgm:presLayoutVars>
      </dgm:prSet>
      <dgm:spPr/>
    </dgm:pt>
    <dgm:pt modelId="{AF6D792F-1503-4C05-9481-D024F030BEF5}" type="pres">
      <dgm:prSet presAssocID="{3E8D124F-C44B-431F-9C89-B6032F7DE418}" presName="arrow" presStyleLbl="bgShp" presStyleIdx="0" presStyleCnt="1"/>
      <dgm:spPr/>
    </dgm:pt>
    <dgm:pt modelId="{BE0318A4-156E-461E-AA96-F36D7A14E47A}" type="pres">
      <dgm:prSet presAssocID="{3E8D124F-C44B-431F-9C89-B6032F7DE418}" presName="linearProcess" presStyleCnt="0"/>
      <dgm:spPr/>
    </dgm:pt>
    <dgm:pt modelId="{775798D6-B325-4607-8EF2-F1374D50F9CF}" type="pres">
      <dgm:prSet presAssocID="{8BA0E47E-BA49-4EB3-AB76-D750501BAFC8}" presName="textNode" presStyleLbl="node1" presStyleIdx="0" presStyleCnt="3">
        <dgm:presLayoutVars>
          <dgm:bulletEnabled val="1"/>
        </dgm:presLayoutVars>
      </dgm:prSet>
      <dgm:spPr/>
    </dgm:pt>
    <dgm:pt modelId="{C7B87B21-6E7F-49BE-8FAB-2924A80CA36D}" type="pres">
      <dgm:prSet presAssocID="{0BF9D6FA-05BC-4CED-B95E-F56B301454C5}" presName="sibTrans" presStyleCnt="0"/>
      <dgm:spPr/>
    </dgm:pt>
    <dgm:pt modelId="{D5DF53ED-6EB2-4938-9E31-74B895D74AD4}" type="pres">
      <dgm:prSet presAssocID="{B3BAE41D-85EA-40EB-A555-4323B36085FE}" presName="textNode" presStyleLbl="node1" presStyleIdx="1" presStyleCnt="3">
        <dgm:presLayoutVars>
          <dgm:bulletEnabled val="1"/>
        </dgm:presLayoutVars>
      </dgm:prSet>
      <dgm:spPr/>
    </dgm:pt>
    <dgm:pt modelId="{560AD470-AABE-462A-B0E0-00AB8DB032F7}" type="pres">
      <dgm:prSet presAssocID="{F0E66133-9FD5-4B71-81A8-7369F310D232}" presName="sibTrans" presStyleCnt="0"/>
      <dgm:spPr/>
    </dgm:pt>
    <dgm:pt modelId="{C84AEA0D-895A-4E0E-B80A-930A9C76AB29}" type="pres">
      <dgm:prSet presAssocID="{AD06D699-2C08-4A79-93BB-58AC920D256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E696F07-0D75-40CD-B271-7EDC41B310FE}" type="presOf" srcId="{B3BAE41D-85EA-40EB-A555-4323B36085FE}" destId="{D5DF53ED-6EB2-4938-9E31-74B895D74AD4}" srcOrd="0" destOrd="0" presId="urn:microsoft.com/office/officeart/2005/8/layout/hProcess9"/>
    <dgm:cxn modelId="{A6B83816-FB33-48BF-A6A4-FC472079C5A4}" type="presOf" srcId="{AD06D699-2C08-4A79-93BB-58AC920D256E}" destId="{C84AEA0D-895A-4E0E-B80A-930A9C76AB29}" srcOrd="0" destOrd="0" presId="urn:microsoft.com/office/officeart/2005/8/layout/hProcess9"/>
    <dgm:cxn modelId="{6D5FC51E-8FB3-4C76-A56D-592F913AAE60}" type="presOf" srcId="{8BA0E47E-BA49-4EB3-AB76-D750501BAFC8}" destId="{775798D6-B325-4607-8EF2-F1374D50F9CF}" srcOrd="0" destOrd="0" presId="urn:microsoft.com/office/officeart/2005/8/layout/hProcess9"/>
    <dgm:cxn modelId="{AFE0214F-8067-4BC3-ABBC-9099748B2197}" srcId="{3E8D124F-C44B-431F-9C89-B6032F7DE418}" destId="{B3BAE41D-85EA-40EB-A555-4323B36085FE}" srcOrd="1" destOrd="0" parTransId="{83C1995B-70D7-45CF-9736-27046CD8C8A4}" sibTransId="{F0E66133-9FD5-4B71-81A8-7369F310D232}"/>
    <dgm:cxn modelId="{6477D679-98E9-4598-B8DE-D6F1AD0B6A05}" type="presOf" srcId="{3E8D124F-C44B-431F-9C89-B6032F7DE418}" destId="{6D57934B-224C-4A24-8C72-24F70CE33AB1}" srcOrd="0" destOrd="0" presId="urn:microsoft.com/office/officeart/2005/8/layout/hProcess9"/>
    <dgm:cxn modelId="{733EEBA0-94E7-4741-AA53-EEB288FA5907}" srcId="{3E8D124F-C44B-431F-9C89-B6032F7DE418}" destId="{8BA0E47E-BA49-4EB3-AB76-D750501BAFC8}" srcOrd="0" destOrd="0" parTransId="{51BE93DA-96ED-44F8-B051-E7C62EEF060E}" sibTransId="{0BF9D6FA-05BC-4CED-B95E-F56B301454C5}"/>
    <dgm:cxn modelId="{CE9EF9A3-DDEF-41A8-92E9-E8F7F476D43F}" srcId="{3E8D124F-C44B-431F-9C89-B6032F7DE418}" destId="{AD06D699-2C08-4A79-93BB-58AC920D256E}" srcOrd="2" destOrd="0" parTransId="{CD4BA03E-F571-486C-8405-7A3D60450E1C}" sibTransId="{661652C0-3200-46B7-92E2-9C20D4DDD0A1}"/>
    <dgm:cxn modelId="{4AC84CEC-8B45-49EB-B8DD-66CD3851210E}" type="presParOf" srcId="{6D57934B-224C-4A24-8C72-24F70CE33AB1}" destId="{AF6D792F-1503-4C05-9481-D024F030BEF5}" srcOrd="0" destOrd="0" presId="urn:microsoft.com/office/officeart/2005/8/layout/hProcess9"/>
    <dgm:cxn modelId="{F4A1D7FF-6D01-47E1-8E88-047396E2FA9E}" type="presParOf" srcId="{6D57934B-224C-4A24-8C72-24F70CE33AB1}" destId="{BE0318A4-156E-461E-AA96-F36D7A14E47A}" srcOrd="1" destOrd="0" presId="urn:microsoft.com/office/officeart/2005/8/layout/hProcess9"/>
    <dgm:cxn modelId="{1DD38287-097D-49D1-B508-665F1DEAECD8}" type="presParOf" srcId="{BE0318A4-156E-461E-AA96-F36D7A14E47A}" destId="{775798D6-B325-4607-8EF2-F1374D50F9CF}" srcOrd="0" destOrd="0" presId="urn:microsoft.com/office/officeart/2005/8/layout/hProcess9"/>
    <dgm:cxn modelId="{CCC76EBE-44C2-49E2-8C72-38C100C6070B}" type="presParOf" srcId="{BE0318A4-156E-461E-AA96-F36D7A14E47A}" destId="{C7B87B21-6E7F-49BE-8FAB-2924A80CA36D}" srcOrd="1" destOrd="0" presId="urn:microsoft.com/office/officeart/2005/8/layout/hProcess9"/>
    <dgm:cxn modelId="{DFE0F177-C262-4D01-80B8-ED92B57479F4}" type="presParOf" srcId="{BE0318A4-156E-461E-AA96-F36D7A14E47A}" destId="{D5DF53ED-6EB2-4938-9E31-74B895D74AD4}" srcOrd="2" destOrd="0" presId="urn:microsoft.com/office/officeart/2005/8/layout/hProcess9"/>
    <dgm:cxn modelId="{71EB7ED6-001B-49B6-BE95-0DA741CFF365}" type="presParOf" srcId="{BE0318A4-156E-461E-AA96-F36D7A14E47A}" destId="{560AD470-AABE-462A-B0E0-00AB8DB032F7}" srcOrd="3" destOrd="0" presId="urn:microsoft.com/office/officeart/2005/8/layout/hProcess9"/>
    <dgm:cxn modelId="{62F5AB72-E495-4980-8922-BD525D69888E}" type="presParOf" srcId="{BE0318A4-156E-461E-AA96-F36D7A14E47A}" destId="{C84AEA0D-895A-4E0E-B80A-930A9C76AB2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993FAB-761C-484A-8858-F7B85EE8EC56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6D26F757-2804-4134-8443-6279A0E8D728}">
      <dgm:prSet phldrT="[Text]"/>
      <dgm:spPr/>
      <dgm:t>
        <a:bodyPr/>
        <a:lstStyle/>
        <a:p>
          <a:r>
            <a:rPr lang="en-ZA" dirty="0"/>
            <a:t>project report</a:t>
          </a:r>
        </a:p>
      </dgm:t>
    </dgm:pt>
    <dgm:pt modelId="{88D1C9D2-8FF0-40EB-A0A7-9FCE44EA5AFB}" type="parTrans" cxnId="{AB8EE84B-97DE-4D3B-913A-92D9103BB880}">
      <dgm:prSet/>
      <dgm:spPr/>
      <dgm:t>
        <a:bodyPr/>
        <a:lstStyle/>
        <a:p>
          <a:endParaRPr lang="en-ZA"/>
        </a:p>
      </dgm:t>
    </dgm:pt>
    <dgm:pt modelId="{1EED3EF3-A2D4-4F59-9415-A2EFFFEE5ECB}" type="sibTrans" cxnId="{AB8EE84B-97DE-4D3B-913A-92D9103BB880}">
      <dgm:prSet/>
      <dgm:spPr/>
      <dgm:t>
        <a:bodyPr/>
        <a:lstStyle/>
        <a:p>
          <a:endParaRPr lang="en-ZA"/>
        </a:p>
      </dgm:t>
    </dgm:pt>
    <dgm:pt modelId="{B8AF5F30-FF86-4AED-84A3-8D6D884A3F04}">
      <dgm:prSet phldrT="[Text]"/>
      <dgm:spPr/>
      <dgm:t>
        <a:bodyPr/>
        <a:lstStyle/>
        <a:p>
          <a:r>
            <a:rPr lang="en-ZA" dirty="0"/>
            <a:t>thesis</a:t>
          </a:r>
        </a:p>
      </dgm:t>
    </dgm:pt>
    <dgm:pt modelId="{2009EBFD-C9BD-46E5-B2F1-85205114C89E}" type="parTrans" cxnId="{0D6C544F-6B7E-4479-8D99-743CE9D025F9}">
      <dgm:prSet/>
      <dgm:spPr/>
      <dgm:t>
        <a:bodyPr/>
        <a:lstStyle/>
        <a:p>
          <a:endParaRPr lang="en-ZA"/>
        </a:p>
      </dgm:t>
    </dgm:pt>
    <dgm:pt modelId="{8B0AD064-C695-4986-8963-21EB08287E88}" type="sibTrans" cxnId="{0D6C544F-6B7E-4479-8D99-743CE9D025F9}">
      <dgm:prSet/>
      <dgm:spPr/>
      <dgm:t>
        <a:bodyPr/>
        <a:lstStyle/>
        <a:p>
          <a:endParaRPr lang="en-ZA"/>
        </a:p>
      </dgm:t>
    </dgm:pt>
    <dgm:pt modelId="{8B9FD884-5FB2-433F-9914-921570C41E68}">
      <dgm:prSet phldrT="[Text]"/>
      <dgm:spPr/>
      <dgm:t>
        <a:bodyPr/>
        <a:lstStyle/>
        <a:p>
          <a:r>
            <a:rPr lang="en-ZA" dirty="0"/>
            <a:t>article</a:t>
          </a:r>
        </a:p>
      </dgm:t>
    </dgm:pt>
    <dgm:pt modelId="{0523C1B6-D303-46F4-BEFC-98AF67165255}" type="parTrans" cxnId="{BDAE4200-8AC6-455D-9599-4C6390DD6D01}">
      <dgm:prSet/>
      <dgm:spPr/>
      <dgm:t>
        <a:bodyPr/>
        <a:lstStyle/>
        <a:p>
          <a:endParaRPr lang="en-ZA"/>
        </a:p>
      </dgm:t>
    </dgm:pt>
    <dgm:pt modelId="{6FCC92E3-7982-4C17-8F25-E3E74D72F5F3}" type="sibTrans" cxnId="{BDAE4200-8AC6-455D-9599-4C6390DD6D01}">
      <dgm:prSet/>
      <dgm:spPr/>
      <dgm:t>
        <a:bodyPr/>
        <a:lstStyle/>
        <a:p>
          <a:endParaRPr lang="en-ZA"/>
        </a:p>
      </dgm:t>
    </dgm:pt>
    <dgm:pt modelId="{61C586B6-2DA0-43C6-BF21-56094436BB59}" type="pres">
      <dgm:prSet presAssocID="{88993FAB-761C-484A-8858-F7B85EE8EC56}" presName="Name0" presStyleCnt="0">
        <dgm:presLayoutVars>
          <dgm:chMax val="1"/>
          <dgm:chPref val="1"/>
        </dgm:presLayoutVars>
      </dgm:prSet>
      <dgm:spPr/>
    </dgm:pt>
    <dgm:pt modelId="{5EF924EF-76A4-48D3-97FD-B2926DE80982}" type="pres">
      <dgm:prSet presAssocID="{6D26F757-2804-4134-8443-6279A0E8D728}" presName="Parent" presStyleLbl="node0" presStyleIdx="0" presStyleCnt="1">
        <dgm:presLayoutVars>
          <dgm:chMax val="5"/>
          <dgm:chPref val="5"/>
        </dgm:presLayoutVars>
      </dgm:prSet>
      <dgm:spPr/>
    </dgm:pt>
    <dgm:pt modelId="{7CB4C7FA-79B2-4AC3-B3A7-9D215799BF94}" type="pres">
      <dgm:prSet presAssocID="{6D26F757-2804-4134-8443-6279A0E8D728}" presName="Accent1" presStyleLbl="node1" presStyleIdx="0" presStyleCnt="13"/>
      <dgm:spPr/>
    </dgm:pt>
    <dgm:pt modelId="{2FD7C6DD-167D-45C8-9E05-EA920CF9DB19}" type="pres">
      <dgm:prSet presAssocID="{6D26F757-2804-4134-8443-6279A0E8D728}" presName="Accent2" presStyleLbl="node1" presStyleIdx="1" presStyleCnt="13"/>
      <dgm:spPr/>
    </dgm:pt>
    <dgm:pt modelId="{E6DB3D44-AB69-4820-9177-231687146C16}" type="pres">
      <dgm:prSet presAssocID="{6D26F757-2804-4134-8443-6279A0E8D728}" presName="Accent3" presStyleLbl="node1" presStyleIdx="2" presStyleCnt="13"/>
      <dgm:spPr/>
    </dgm:pt>
    <dgm:pt modelId="{088F6B04-43A3-42C5-84A6-203B6D7E380F}" type="pres">
      <dgm:prSet presAssocID="{6D26F757-2804-4134-8443-6279A0E8D728}" presName="Accent4" presStyleLbl="node1" presStyleIdx="3" presStyleCnt="13"/>
      <dgm:spPr/>
    </dgm:pt>
    <dgm:pt modelId="{B0FD954C-E86B-4166-88C4-7DA38E567594}" type="pres">
      <dgm:prSet presAssocID="{6D26F757-2804-4134-8443-6279A0E8D728}" presName="Accent5" presStyleLbl="node1" presStyleIdx="4" presStyleCnt="13"/>
      <dgm:spPr/>
    </dgm:pt>
    <dgm:pt modelId="{8AB49327-BF6A-467C-8480-62ACBE898B27}" type="pres">
      <dgm:prSet presAssocID="{6D26F757-2804-4134-8443-6279A0E8D728}" presName="Accent6" presStyleLbl="node1" presStyleIdx="5" presStyleCnt="13"/>
      <dgm:spPr/>
    </dgm:pt>
    <dgm:pt modelId="{A76B2D40-3421-406A-9BF5-D0C1F3A3C8D7}" type="pres">
      <dgm:prSet presAssocID="{B8AF5F30-FF86-4AED-84A3-8D6D884A3F04}" presName="Child1" presStyleLbl="node1" presStyleIdx="6" presStyleCnt="13">
        <dgm:presLayoutVars>
          <dgm:chMax val="0"/>
          <dgm:chPref val="0"/>
        </dgm:presLayoutVars>
      </dgm:prSet>
      <dgm:spPr/>
    </dgm:pt>
    <dgm:pt modelId="{05BDA987-5601-4809-95EA-F9A5C6D7B456}" type="pres">
      <dgm:prSet presAssocID="{B8AF5F30-FF86-4AED-84A3-8D6D884A3F04}" presName="Accent7" presStyleCnt="0"/>
      <dgm:spPr/>
    </dgm:pt>
    <dgm:pt modelId="{3D310122-3F42-4BF9-BE54-DAB095F64354}" type="pres">
      <dgm:prSet presAssocID="{B8AF5F30-FF86-4AED-84A3-8D6D884A3F04}" presName="AccentHold1" presStyleLbl="node1" presStyleIdx="7" presStyleCnt="13"/>
      <dgm:spPr/>
    </dgm:pt>
    <dgm:pt modelId="{21EEDE6D-5F75-4835-8E78-46FBA641BE61}" type="pres">
      <dgm:prSet presAssocID="{B8AF5F30-FF86-4AED-84A3-8D6D884A3F04}" presName="Accent8" presStyleCnt="0"/>
      <dgm:spPr/>
    </dgm:pt>
    <dgm:pt modelId="{F5743683-0F66-4980-B901-0416FC80C52F}" type="pres">
      <dgm:prSet presAssocID="{B8AF5F30-FF86-4AED-84A3-8D6D884A3F04}" presName="AccentHold2" presStyleLbl="node1" presStyleIdx="8" presStyleCnt="13"/>
      <dgm:spPr/>
    </dgm:pt>
    <dgm:pt modelId="{7A9D8C1E-DD32-472E-BD66-8C3B0A39D01C}" type="pres">
      <dgm:prSet presAssocID="{8B9FD884-5FB2-433F-9914-921570C41E68}" presName="Child2" presStyleLbl="node1" presStyleIdx="9" presStyleCnt="13">
        <dgm:presLayoutVars>
          <dgm:chMax val="0"/>
          <dgm:chPref val="0"/>
        </dgm:presLayoutVars>
      </dgm:prSet>
      <dgm:spPr/>
    </dgm:pt>
    <dgm:pt modelId="{C634ED6B-00CF-414A-B88F-4EC2233F640E}" type="pres">
      <dgm:prSet presAssocID="{8B9FD884-5FB2-433F-9914-921570C41E68}" presName="Accent9" presStyleCnt="0"/>
      <dgm:spPr/>
    </dgm:pt>
    <dgm:pt modelId="{2ED9D211-BA60-496D-AD7A-C77F575D6111}" type="pres">
      <dgm:prSet presAssocID="{8B9FD884-5FB2-433F-9914-921570C41E68}" presName="AccentHold1" presStyleLbl="node1" presStyleIdx="10" presStyleCnt="13"/>
      <dgm:spPr/>
    </dgm:pt>
    <dgm:pt modelId="{319CC857-21A0-46D9-A7E6-44175D0CA55C}" type="pres">
      <dgm:prSet presAssocID="{8B9FD884-5FB2-433F-9914-921570C41E68}" presName="Accent10" presStyleCnt="0"/>
      <dgm:spPr/>
    </dgm:pt>
    <dgm:pt modelId="{6600A8C4-5582-4CE9-A6C1-A3F2B3EF1C69}" type="pres">
      <dgm:prSet presAssocID="{8B9FD884-5FB2-433F-9914-921570C41E68}" presName="AccentHold2" presStyleLbl="node1" presStyleIdx="11" presStyleCnt="13"/>
      <dgm:spPr/>
    </dgm:pt>
    <dgm:pt modelId="{35462A72-FA54-41AE-ADBE-80FD8D200A74}" type="pres">
      <dgm:prSet presAssocID="{8B9FD884-5FB2-433F-9914-921570C41E68}" presName="Accent11" presStyleCnt="0"/>
      <dgm:spPr/>
    </dgm:pt>
    <dgm:pt modelId="{24B6DC54-54EE-407E-BFAC-B469F89EEC30}" type="pres">
      <dgm:prSet presAssocID="{8B9FD884-5FB2-433F-9914-921570C41E68}" presName="AccentHold3" presStyleLbl="node1" presStyleIdx="12" presStyleCnt="13"/>
      <dgm:spPr/>
    </dgm:pt>
  </dgm:ptLst>
  <dgm:cxnLst>
    <dgm:cxn modelId="{BDAE4200-8AC6-455D-9599-4C6390DD6D01}" srcId="{6D26F757-2804-4134-8443-6279A0E8D728}" destId="{8B9FD884-5FB2-433F-9914-921570C41E68}" srcOrd="1" destOrd="0" parTransId="{0523C1B6-D303-46F4-BEFC-98AF67165255}" sibTransId="{6FCC92E3-7982-4C17-8F25-E3E74D72F5F3}"/>
    <dgm:cxn modelId="{0F6BCE49-AFE9-495B-821B-A28CCAA9D524}" type="presOf" srcId="{8B9FD884-5FB2-433F-9914-921570C41E68}" destId="{7A9D8C1E-DD32-472E-BD66-8C3B0A39D01C}" srcOrd="0" destOrd="0" presId="urn:microsoft.com/office/officeart/2009/3/layout/CircleRelationship"/>
    <dgm:cxn modelId="{AB8EE84B-97DE-4D3B-913A-92D9103BB880}" srcId="{88993FAB-761C-484A-8858-F7B85EE8EC56}" destId="{6D26F757-2804-4134-8443-6279A0E8D728}" srcOrd="0" destOrd="0" parTransId="{88D1C9D2-8FF0-40EB-A0A7-9FCE44EA5AFB}" sibTransId="{1EED3EF3-A2D4-4F59-9415-A2EFFFEE5ECB}"/>
    <dgm:cxn modelId="{0D6C544F-6B7E-4479-8D99-743CE9D025F9}" srcId="{6D26F757-2804-4134-8443-6279A0E8D728}" destId="{B8AF5F30-FF86-4AED-84A3-8D6D884A3F04}" srcOrd="0" destOrd="0" parTransId="{2009EBFD-C9BD-46E5-B2F1-85205114C89E}" sibTransId="{8B0AD064-C695-4986-8963-21EB08287E88}"/>
    <dgm:cxn modelId="{43580677-BE3A-48A8-B698-86DA1DC741CD}" type="presOf" srcId="{88993FAB-761C-484A-8858-F7B85EE8EC56}" destId="{61C586B6-2DA0-43C6-BF21-56094436BB59}" srcOrd="0" destOrd="0" presId="urn:microsoft.com/office/officeart/2009/3/layout/CircleRelationship"/>
    <dgm:cxn modelId="{EA362CBE-760B-41A3-870A-A1F45FCC8D0D}" type="presOf" srcId="{6D26F757-2804-4134-8443-6279A0E8D728}" destId="{5EF924EF-76A4-48D3-97FD-B2926DE80982}" srcOrd="0" destOrd="0" presId="urn:microsoft.com/office/officeart/2009/3/layout/CircleRelationship"/>
    <dgm:cxn modelId="{271835BE-5C48-4746-B757-C97E51BB6353}" type="presOf" srcId="{B8AF5F30-FF86-4AED-84A3-8D6D884A3F04}" destId="{A76B2D40-3421-406A-9BF5-D0C1F3A3C8D7}" srcOrd="0" destOrd="0" presId="urn:microsoft.com/office/officeart/2009/3/layout/CircleRelationship"/>
    <dgm:cxn modelId="{5143BF18-B9F2-4E1A-9242-6F31421D912D}" type="presParOf" srcId="{61C586B6-2DA0-43C6-BF21-56094436BB59}" destId="{5EF924EF-76A4-48D3-97FD-B2926DE80982}" srcOrd="0" destOrd="0" presId="urn:microsoft.com/office/officeart/2009/3/layout/CircleRelationship"/>
    <dgm:cxn modelId="{EAAC1FA0-80D4-4680-9C40-F3629E7101E6}" type="presParOf" srcId="{61C586B6-2DA0-43C6-BF21-56094436BB59}" destId="{7CB4C7FA-79B2-4AC3-B3A7-9D215799BF94}" srcOrd="1" destOrd="0" presId="urn:microsoft.com/office/officeart/2009/3/layout/CircleRelationship"/>
    <dgm:cxn modelId="{A02CBFD9-4E10-4F61-BB35-DC8EEA47D4B5}" type="presParOf" srcId="{61C586B6-2DA0-43C6-BF21-56094436BB59}" destId="{2FD7C6DD-167D-45C8-9E05-EA920CF9DB19}" srcOrd="2" destOrd="0" presId="urn:microsoft.com/office/officeart/2009/3/layout/CircleRelationship"/>
    <dgm:cxn modelId="{8861EA46-77BD-4792-92FF-D71A16279357}" type="presParOf" srcId="{61C586B6-2DA0-43C6-BF21-56094436BB59}" destId="{E6DB3D44-AB69-4820-9177-231687146C16}" srcOrd="3" destOrd="0" presId="urn:microsoft.com/office/officeart/2009/3/layout/CircleRelationship"/>
    <dgm:cxn modelId="{2AB037FC-0540-4AA3-894F-AF3270EC7500}" type="presParOf" srcId="{61C586B6-2DA0-43C6-BF21-56094436BB59}" destId="{088F6B04-43A3-42C5-84A6-203B6D7E380F}" srcOrd="4" destOrd="0" presId="urn:microsoft.com/office/officeart/2009/3/layout/CircleRelationship"/>
    <dgm:cxn modelId="{FFA8FA93-01CF-4C8F-8AB6-7C9B3B5D0834}" type="presParOf" srcId="{61C586B6-2DA0-43C6-BF21-56094436BB59}" destId="{B0FD954C-E86B-4166-88C4-7DA38E567594}" srcOrd="5" destOrd="0" presId="urn:microsoft.com/office/officeart/2009/3/layout/CircleRelationship"/>
    <dgm:cxn modelId="{1C829312-93EF-4707-BAB7-1BFE2C08BA48}" type="presParOf" srcId="{61C586B6-2DA0-43C6-BF21-56094436BB59}" destId="{8AB49327-BF6A-467C-8480-62ACBE898B27}" srcOrd="6" destOrd="0" presId="urn:microsoft.com/office/officeart/2009/3/layout/CircleRelationship"/>
    <dgm:cxn modelId="{2CEF4E56-D440-42EA-857E-E5F3866B52EF}" type="presParOf" srcId="{61C586B6-2DA0-43C6-BF21-56094436BB59}" destId="{A76B2D40-3421-406A-9BF5-D0C1F3A3C8D7}" srcOrd="7" destOrd="0" presId="urn:microsoft.com/office/officeart/2009/3/layout/CircleRelationship"/>
    <dgm:cxn modelId="{0CD31A79-B03C-4C95-819D-DBBA49ACA18F}" type="presParOf" srcId="{61C586B6-2DA0-43C6-BF21-56094436BB59}" destId="{05BDA987-5601-4809-95EA-F9A5C6D7B456}" srcOrd="8" destOrd="0" presId="urn:microsoft.com/office/officeart/2009/3/layout/CircleRelationship"/>
    <dgm:cxn modelId="{3E3AA765-0DAE-40A2-B7EF-2FB5AB4F964D}" type="presParOf" srcId="{05BDA987-5601-4809-95EA-F9A5C6D7B456}" destId="{3D310122-3F42-4BF9-BE54-DAB095F64354}" srcOrd="0" destOrd="0" presId="urn:microsoft.com/office/officeart/2009/3/layout/CircleRelationship"/>
    <dgm:cxn modelId="{FF1AD83E-966F-4BB4-8F1C-764851B59481}" type="presParOf" srcId="{61C586B6-2DA0-43C6-BF21-56094436BB59}" destId="{21EEDE6D-5F75-4835-8E78-46FBA641BE61}" srcOrd="9" destOrd="0" presId="urn:microsoft.com/office/officeart/2009/3/layout/CircleRelationship"/>
    <dgm:cxn modelId="{1F114594-C3F5-4679-9C78-D06589B080E3}" type="presParOf" srcId="{21EEDE6D-5F75-4835-8E78-46FBA641BE61}" destId="{F5743683-0F66-4980-B901-0416FC80C52F}" srcOrd="0" destOrd="0" presId="urn:microsoft.com/office/officeart/2009/3/layout/CircleRelationship"/>
    <dgm:cxn modelId="{4C56AB1E-BE04-45A0-8A49-49E83499E3D9}" type="presParOf" srcId="{61C586B6-2DA0-43C6-BF21-56094436BB59}" destId="{7A9D8C1E-DD32-472E-BD66-8C3B0A39D01C}" srcOrd="10" destOrd="0" presId="urn:microsoft.com/office/officeart/2009/3/layout/CircleRelationship"/>
    <dgm:cxn modelId="{1E7582E6-DDAA-4989-8505-98A77696C987}" type="presParOf" srcId="{61C586B6-2DA0-43C6-BF21-56094436BB59}" destId="{C634ED6B-00CF-414A-B88F-4EC2233F640E}" srcOrd="11" destOrd="0" presId="urn:microsoft.com/office/officeart/2009/3/layout/CircleRelationship"/>
    <dgm:cxn modelId="{750DE9B2-7A7D-4A4C-A02B-98A43AF8A7D9}" type="presParOf" srcId="{C634ED6B-00CF-414A-B88F-4EC2233F640E}" destId="{2ED9D211-BA60-496D-AD7A-C77F575D6111}" srcOrd="0" destOrd="0" presId="urn:microsoft.com/office/officeart/2009/3/layout/CircleRelationship"/>
    <dgm:cxn modelId="{CDE68DED-86D8-476F-8A2E-DFFF1108B952}" type="presParOf" srcId="{61C586B6-2DA0-43C6-BF21-56094436BB59}" destId="{319CC857-21A0-46D9-A7E6-44175D0CA55C}" srcOrd="12" destOrd="0" presId="urn:microsoft.com/office/officeart/2009/3/layout/CircleRelationship"/>
    <dgm:cxn modelId="{77C9F602-11E4-4C4C-824B-8C0267C8D728}" type="presParOf" srcId="{319CC857-21A0-46D9-A7E6-44175D0CA55C}" destId="{6600A8C4-5582-4CE9-A6C1-A3F2B3EF1C69}" srcOrd="0" destOrd="0" presId="urn:microsoft.com/office/officeart/2009/3/layout/CircleRelationship"/>
    <dgm:cxn modelId="{6DD6DE13-1268-48B4-9879-ABE43CDE8815}" type="presParOf" srcId="{61C586B6-2DA0-43C6-BF21-56094436BB59}" destId="{35462A72-FA54-41AE-ADBE-80FD8D200A74}" srcOrd="13" destOrd="0" presId="urn:microsoft.com/office/officeart/2009/3/layout/CircleRelationship"/>
    <dgm:cxn modelId="{54FF1E41-0A10-460B-8974-38E410796F60}" type="presParOf" srcId="{35462A72-FA54-41AE-ADBE-80FD8D200A74}" destId="{24B6DC54-54EE-407E-BFAC-B469F89EEC30}" srcOrd="0" destOrd="0" presId="urn:microsoft.com/office/officeart/2009/3/layout/CircleRelationship"/>
  </dgm:cxnLst>
  <dgm:bg>
    <a:solidFill>
      <a:schemeClr val="accent4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6D792F-1503-4C05-9481-D024F030BEF5}">
      <dsp:nvSpPr>
        <dsp:cNvPr id="0" name=""/>
        <dsp:cNvSpPr/>
      </dsp:nvSpPr>
      <dsp:spPr>
        <a:xfrm>
          <a:off x="455524" y="0"/>
          <a:ext cx="5162608" cy="477219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5798D6-B325-4607-8EF2-F1374D50F9CF}">
      <dsp:nvSpPr>
        <dsp:cNvPr id="0" name=""/>
        <dsp:cNvSpPr/>
      </dsp:nvSpPr>
      <dsp:spPr>
        <a:xfrm>
          <a:off x="6524" y="1431659"/>
          <a:ext cx="1954958" cy="1908879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300" kern="1200" dirty="0"/>
            <a:t>thesis hand in</a:t>
          </a:r>
        </a:p>
      </dsp:txBody>
      <dsp:txXfrm>
        <a:off x="99708" y="1524843"/>
        <a:ext cx="1768590" cy="1722511"/>
      </dsp:txXfrm>
    </dsp:sp>
    <dsp:sp modelId="{D5DF53ED-6EB2-4938-9E31-74B895D74AD4}">
      <dsp:nvSpPr>
        <dsp:cNvPr id="0" name=""/>
        <dsp:cNvSpPr/>
      </dsp:nvSpPr>
      <dsp:spPr>
        <a:xfrm>
          <a:off x="2059349" y="1431659"/>
          <a:ext cx="1954958" cy="1908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300" kern="1200" dirty="0"/>
            <a:t>data prep &amp; upload</a:t>
          </a:r>
        </a:p>
      </dsp:txBody>
      <dsp:txXfrm>
        <a:off x="2152533" y="1524843"/>
        <a:ext cx="1768590" cy="1722511"/>
      </dsp:txXfrm>
    </dsp:sp>
    <dsp:sp modelId="{C84AEA0D-895A-4E0E-B80A-930A9C76AB29}">
      <dsp:nvSpPr>
        <dsp:cNvPr id="0" name=""/>
        <dsp:cNvSpPr/>
      </dsp:nvSpPr>
      <dsp:spPr>
        <a:xfrm>
          <a:off x="4112174" y="1431659"/>
          <a:ext cx="1954958" cy="1908879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300" kern="1200" dirty="0"/>
            <a:t>correct thesis</a:t>
          </a:r>
        </a:p>
      </dsp:txBody>
      <dsp:txXfrm>
        <a:off x="4205358" y="1524843"/>
        <a:ext cx="1768590" cy="1722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924EF-76A4-48D3-97FD-B2926DE80982}">
      <dsp:nvSpPr>
        <dsp:cNvPr id="0" name=""/>
        <dsp:cNvSpPr/>
      </dsp:nvSpPr>
      <dsp:spPr>
        <a:xfrm>
          <a:off x="773365" y="446864"/>
          <a:ext cx="2204871" cy="22048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/>
            <a:t>project report</a:t>
          </a:r>
        </a:p>
      </dsp:txBody>
      <dsp:txXfrm>
        <a:off x="1096261" y="769753"/>
        <a:ext cx="1559079" cy="1559045"/>
      </dsp:txXfrm>
    </dsp:sp>
    <dsp:sp modelId="{7CB4C7FA-79B2-4AC3-B3A7-9D215799BF94}">
      <dsp:nvSpPr>
        <dsp:cNvPr id="0" name=""/>
        <dsp:cNvSpPr/>
      </dsp:nvSpPr>
      <dsp:spPr>
        <a:xfrm>
          <a:off x="2031417" y="346410"/>
          <a:ext cx="245213" cy="2452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7C6DD-167D-45C8-9E05-EA920CF9DB19}">
      <dsp:nvSpPr>
        <dsp:cNvPr id="0" name=""/>
        <dsp:cNvSpPr/>
      </dsp:nvSpPr>
      <dsp:spPr>
        <a:xfrm>
          <a:off x="1450778" y="2487871"/>
          <a:ext cx="177554" cy="1777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B3D44-AB69-4820-9177-231687146C16}">
      <dsp:nvSpPr>
        <dsp:cNvPr id="0" name=""/>
        <dsp:cNvSpPr/>
      </dsp:nvSpPr>
      <dsp:spPr>
        <a:xfrm>
          <a:off x="3120116" y="1341672"/>
          <a:ext cx="177554" cy="1777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F6B04-43A3-42C5-84A6-203B6D7E380F}">
      <dsp:nvSpPr>
        <dsp:cNvPr id="0" name=""/>
        <dsp:cNvSpPr/>
      </dsp:nvSpPr>
      <dsp:spPr>
        <a:xfrm>
          <a:off x="2270480" y="2676929"/>
          <a:ext cx="245213" cy="2452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FD954C-E86B-4166-88C4-7DA38E567594}">
      <dsp:nvSpPr>
        <dsp:cNvPr id="0" name=""/>
        <dsp:cNvSpPr/>
      </dsp:nvSpPr>
      <dsp:spPr>
        <a:xfrm>
          <a:off x="1501215" y="694906"/>
          <a:ext cx="177554" cy="17772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49327-BF6A-467C-8480-62ACBE898B27}">
      <dsp:nvSpPr>
        <dsp:cNvPr id="0" name=""/>
        <dsp:cNvSpPr/>
      </dsp:nvSpPr>
      <dsp:spPr>
        <a:xfrm>
          <a:off x="941488" y="1711546"/>
          <a:ext cx="177554" cy="1777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B2D40-3421-406A-9BF5-D0C1F3A3C8D7}">
      <dsp:nvSpPr>
        <dsp:cNvPr id="0" name=""/>
        <dsp:cNvSpPr/>
      </dsp:nvSpPr>
      <dsp:spPr>
        <a:xfrm>
          <a:off x="84471" y="844814"/>
          <a:ext cx="896382" cy="8960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/>
            <a:t>thesis</a:t>
          </a:r>
        </a:p>
      </dsp:txBody>
      <dsp:txXfrm>
        <a:off x="215743" y="976044"/>
        <a:ext cx="633838" cy="633635"/>
      </dsp:txXfrm>
    </dsp:sp>
    <dsp:sp modelId="{3D310122-3F42-4BF9-BE54-DAB095F64354}">
      <dsp:nvSpPr>
        <dsp:cNvPr id="0" name=""/>
        <dsp:cNvSpPr/>
      </dsp:nvSpPr>
      <dsp:spPr>
        <a:xfrm>
          <a:off x="1783333" y="702633"/>
          <a:ext cx="245213" cy="24520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43683-0F66-4980-B901-0416FC80C52F}">
      <dsp:nvSpPr>
        <dsp:cNvPr id="0" name=""/>
        <dsp:cNvSpPr/>
      </dsp:nvSpPr>
      <dsp:spPr>
        <a:xfrm>
          <a:off x="168533" y="2003634"/>
          <a:ext cx="443270" cy="4432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D8C1E-DD32-472E-BD66-8C3B0A39D01C}">
      <dsp:nvSpPr>
        <dsp:cNvPr id="0" name=""/>
        <dsp:cNvSpPr/>
      </dsp:nvSpPr>
      <dsp:spPr>
        <a:xfrm>
          <a:off x="3204177" y="423167"/>
          <a:ext cx="896382" cy="8960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/>
            <a:t>article</a:t>
          </a:r>
        </a:p>
      </dsp:txBody>
      <dsp:txXfrm>
        <a:off x="3335449" y="554397"/>
        <a:ext cx="633838" cy="633635"/>
      </dsp:txXfrm>
    </dsp:sp>
    <dsp:sp modelId="{2ED9D211-BA60-496D-AD7A-C77F575D6111}">
      <dsp:nvSpPr>
        <dsp:cNvPr id="0" name=""/>
        <dsp:cNvSpPr/>
      </dsp:nvSpPr>
      <dsp:spPr>
        <a:xfrm>
          <a:off x="2804372" y="1041857"/>
          <a:ext cx="245213" cy="2452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0A8C4-5582-4CE9-A6C1-A3F2B3EF1C69}">
      <dsp:nvSpPr>
        <dsp:cNvPr id="0" name=""/>
        <dsp:cNvSpPr/>
      </dsp:nvSpPr>
      <dsp:spPr>
        <a:xfrm>
          <a:off x="0" y="2531143"/>
          <a:ext cx="177554" cy="1777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6DC54-54EE-407E-BFAC-B469F89EEC30}">
      <dsp:nvSpPr>
        <dsp:cNvPr id="0" name=""/>
        <dsp:cNvSpPr/>
      </dsp:nvSpPr>
      <dsp:spPr>
        <a:xfrm>
          <a:off x="1770621" y="2278207"/>
          <a:ext cx="177554" cy="1777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C9153-F1EF-44BE-9E86-DC6290ABFBBD}" type="datetimeFigureOut">
              <a:rPr lang="en-ZA" smtClean="0"/>
              <a:t>2018/10/29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1DDB-8444-4C50-8601-5235E177E8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1255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DDB-8444-4C50-8601-5235E177E8E8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5986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DDB-8444-4C50-8601-5235E177E8E8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5045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1DDB-8444-4C50-8601-5235E177E8E8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067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6A59-9D3E-4006-AF3D-4AC7E8A07BC3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B226-76A7-4BE9-8CEA-E5808BF421F9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8959-3DE6-479D-B374-6874DCA2B5B0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A752-A3F4-4257-AC1D-10CC38C575D2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BBF0-C9D4-4F49-8C47-C448C17BB89B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1DB9-57B9-4272-8958-EAD0C6DB9FA6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A130-611C-4A7E-A710-B34FD69FEC28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A102-7EB9-4513-8473-88DECC369456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43ADE-02E1-4D42-B053-B3C310737776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20C8-D6A9-431D-BE71-8E761F53CF82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929E-5CA1-4C1E-9F31-B2AC99CC71EF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7014-B559-4CAE-BE98-714851B8B4C3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6C12-132A-4174-AA1B-821A2000BED0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87CA-8478-42C7-9A6C-9D131DF7B5F4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178-0D02-4B10-AFCB-5E220ADF0BAD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2D9E-FEDE-4247-B0E3-9FE49BDA3460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6D80-515E-4E9E-8EC5-EB5A49FBB98E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8173A6A-E6BC-4B0A-A5D6-8C822CFDE18F}" type="datetime1">
              <a:rPr lang="en-US" smtClean="0"/>
              <a:t>10/29/2018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3" Type="http://schemas.openxmlformats.org/officeDocument/2006/relationships/image" Target="../media/image2.png"/><Relationship Id="rId7" Type="http://schemas.openxmlformats.org/officeDocument/2006/relationships/image" Target="../media/image13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ct.figshare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mp"/><Relationship Id="rId3" Type="http://schemas.openxmlformats.org/officeDocument/2006/relationships/image" Target="../media/image2.png"/><Relationship Id="rId7" Type="http://schemas.openxmlformats.org/officeDocument/2006/relationships/image" Target="../media/image16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tmp"/><Relationship Id="rId4" Type="http://schemas.openxmlformats.org/officeDocument/2006/relationships/image" Target="../media/image3.png"/><Relationship Id="rId9" Type="http://schemas.openxmlformats.org/officeDocument/2006/relationships/image" Target="../media/image18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3.png"/><Relationship Id="rId7" Type="http://schemas.openxmlformats.org/officeDocument/2006/relationships/image" Target="../media/image2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tm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3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tm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ct.figshare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7" Type="http://schemas.openxmlformats.org/officeDocument/2006/relationships/hyperlink" Target="http://www.abs.gov.au/AUSSTATS/abs@.nsf/DetailsPage/1297.02008?OpenDocument" TargetMode="External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mp"/><Relationship Id="rId5" Type="http://schemas.openxmlformats.org/officeDocument/2006/relationships/image" Target="../media/image29.tmp"/><Relationship Id="rId4" Type="http://schemas.openxmlformats.org/officeDocument/2006/relationships/image" Target="../media/image28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mp"/><Relationship Id="rId4" Type="http://schemas.openxmlformats.org/officeDocument/2006/relationships/image" Target="../media/image33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mp"/><Relationship Id="rId3" Type="http://schemas.openxmlformats.org/officeDocument/2006/relationships/image" Target="../media/image2.png"/><Relationship Id="rId7" Type="http://schemas.openxmlformats.org/officeDocument/2006/relationships/image" Target="../media/image35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7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hyperlink" Target="https://uct.figshare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mp"/><Relationship Id="rId3" Type="http://schemas.openxmlformats.org/officeDocument/2006/relationships/image" Target="../media/image2.png"/><Relationship Id="rId7" Type="http://schemas.openxmlformats.org/officeDocument/2006/relationships/image" Target="../media/image39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1.tm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mp"/><Relationship Id="rId3" Type="http://schemas.openxmlformats.org/officeDocument/2006/relationships/image" Target="../media/image2.png"/><Relationship Id="rId7" Type="http://schemas.openxmlformats.org/officeDocument/2006/relationships/image" Target="../media/image40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3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hyperlink" Target="https://uct.figshare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tm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mp"/><Relationship Id="rId13" Type="http://schemas.openxmlformats.org/officeDocument/2006/relationships/image" Target="../media/image53.tmp"/><Relationship Id="rId3" Type="http://schemas.openxmlformats.org/officeDocument/2006/relationships/image" Target="../media/image3.png"/><Relationship Id="rId7" Type="http://schemas.openxmlformats.org/officeDocument/2006/relationships/image" Target="../media/image47.tmp"/><Relationship Id="rId12" Type="http://schemas.openxmlformats.org/officeDocument/2006/relationships/image" Target="../media/image5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tmp"/><Relationship Id="rId11" Type="http://schemas.openxmlformats.org/officeDocument/2006/relationships/image" Target="../media/image51.tmp"/><Relationship Id="rId5" Type="http://schemas.openxmlformats.org/officeDocument/2006/relationships/image" Target="../media/image5.png"/><Relationship Id="rId10" Type="http://schemas.openxmlformats.org/officeDocument/2006/relationships/image" Target="../media/image50.tmp"/><Relationship Id="rId4" Type="http://schemas.openxmlformats.org/officeDocument/2006/relationships/image" Target="../media/image4.png"/><Relationship Id="rId9" Type="http://schemas.openxmlformats.org/officeDocument/2006/relationships/image" Target="../media/image49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mp"/><Relationship Id="rId3" Type="http://schemas.openxmlformats.org/officeDocument/2006/relationships/image" Target="../media/image3.png"/><Relationship Id="rId7" Type="http://schemas.openxmlformats.org/officeDocument/2006/relationships/image" Target="../media/image54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tm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6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hyperlink" Target="https://uct.figshare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tm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mp"/><Relationship Id="rId3" Type="http://schemas.openxmlformats.org/officeDocument/2006/relationships/image" Target="../media/image3.png"/><Relationship Id="rId7" Type="http://schemas.openxmlformats.org/officeDocument/2006/relationships/image" Target="../media/image60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tm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2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mp"/><Relationship Id="rId3" Type="http://schemas.openxmlformats.org/officeDocument/2006/relationships/image" Target="../media/image3.png"/><Relationship Id="rId7" Type="http://schemas.openxmlformats.org/officeDocument/2006/relationships/image" Target="../media/image64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tm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6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orce11.org/group/fairgroup/fairprinciples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9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tm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mp"/><Relationship Id="rId3" Type="http://schemas.openxmlformats.org/officeDocument/2006/relationships/image" Target="../media/image3.png"/><Relationship Id="rId7" Type="http://schemas.openxmlformats.org/officeDocument/2006/relationships/image" Target="../media/image7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tm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tm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mp"/><Relationship Id="rId3" Type="http://schemas.openxmlformats.org/officeDocument/2006/relationships/image" Target="../media/image3.png"/><Relationship Id="rId7" Type="http://schemas.openxmlformats.org/officeDocument/2006/relationships/image" Target="../media/image75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tm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tm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uct.figshar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uct.figshare.com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ct.figshare.com/" TargetMode="External"/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uct.figshare.com/" TargetMode="External"/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mp"/><Relationship Id="rId5" Type="http://schemas.openxmlformats.org/officeDocument/2006/relationships/image" Target="../media/image83.tmp"/><Relationship Id="rId4" Type="http://schemas.openxmlformats.org/officeDocument/2006/relationships/image" Target="../media/image82.tm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uct.figshare.com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uct.figshar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c.ac.uk/" TargetMode="External"/><Relationship Id="rId2" Type="http://schemas.openxmlformats.org/officeDocument/2006/relationships/hyperlink" Target="https://mantra.edina.ac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mp.lib.uct.ac.z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ct.figshar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mp"/><Relationship Id="rId3" Type="http://schemas.openxmlformats.org/officeDocument/2006/relationships/image" Target="../media/image2.png"/><Relationship Id="rId7" Type="http://schemas.openxmlformats.org/officeDocument/2006/relationships/image" Target="../media/image7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2.png"/><Relationship Id="rId7" Type="http://schemas.openxmlformats.org/officeDocument/2006/relationships/image" Target="../media/image10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15E9-B11B-45D9-AD92-8563FC50F6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z="8800" b="1" dirty="0"/>
              <a:t>Uploading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4B7EB-D971-4351-A226-43991C5512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ZA" sz="3600" b="1" cap="none" dirty="0"/>
              <a:t>How to use ZivaHub | Open Data UCT</a:t>
            </a:r>
          </a:p>
        </p:txBody>
      </p:sp>
    </p:spTree>
    <p:extLst>
      <p:ext uri="{BB962C8B-B14F-4D97-AF65-F5344CB8AC3E}">
        <p14:creationId xmlns:p14="http://schemas.microsoft.com/office/powerpoint/2010/main" val="389584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157F603-780C-4F12-B3EB-42840727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C3F7CE2-B43A-45D2-9373-25894C50C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eeform 15">
            <a:extLst>
              <a:ext uri="{FF2B5EF4-FFF2-40B4-BE49-F238E27FC236}">
                <a16:creationId xmlns:a16="http://schemas.microsoft.com/office/drawing/2014/main" id="{8FCA8AFB-F631-49F2-BBF1-7E294F67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1" name="Freeform 5">
            <a:extLst>
              <a:ext uri="{FF2B5EF4-FFF2-40B4-BE49-F238E27FC236}">
                <a16:creationId xmlns:a16="http://schemas.microsoft.com/office/drawing/2014/main" id="{D6589E23-6653-463D-B72D-37D56DC9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CBED758-C924-4964-8A44-1A3E05EB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Edit your ZivaHub account</a:t>
            </a:r>
          </a:p>
        </p:txBody>
      </p:sp>
      <p:pic>
        <p:nvPicPr>
          <p:cNvPr id="10" name="Content Placeholder 9" descr="figshare - Edit profile - Mozilla Firefox">
            <a:extLst>
              <a:ext uri="{FF2B5EF4-FFF2-40B4-BE49-F238E27FC236}">
                <a16:creationId xmlns:a16="http://schemas.microsoft.com/office/drawing/2014/main" id="{F64E2B23-122A-4576-A530-DA1F074A32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184709" y="614044"/>
            <a:ext cx="2880363" cy="3291844"/>
          </a:xfrm>
          <a:prstGeom prst="rect">
            <a:avLst/>
          </a:prstGeom>
          <a:effectLst/>
        </p:spPr>
      </p:pic>
      <p:pic>
        <p:nvPicPr>
          <p:cNvPr id="24" name="Picture 23" descr="figshare - My data - Mozilla Firefox">
            <a:extLst>
              <a:ext uri="{FF2B5EF4-FFF2-40B4-BE49-F238E27FC236}">
                <a16:creationId xmlns:a16="http://schemas.microsoft.com/office/drawing/2014/main" id="{EED9B6A1-8ADA-4A82-A6DF-FBDF41B69E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06" y="612770"/>
            <a:ext cx="2880363" cy="3291844"/>
          </a:xfrm>
          <a:prstGeom prst="rect">
            <a:avLst/>
          </a:prstGeom>
          <a:effectLst/>
        </p:spPr>
      </p:pic>
      <p:pic>
        <p:nvPicPr>
          <p:cNvPr id="28" name="Content Placeholder 18" descr="figshare - My data - Mozilla Firefox">
            <a:extLst>
              <a:ext uri="{FF2B5EF4-FFF2-40B4-BE49-F238E27FC236}">
                <a16:creationId xmlns:a16="http://schemas.microsoft.com/office/drawing/2014/main" id="{2E3F67C4-05D5-43CF-AC7B-3B9BEE81A9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3972957" y="612770"/>
            <a:ext cx="2880363" cy="3291844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D1791-56DD-4502-B151-CDE36610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188EB-2F3F-4CFD-AFE9-5B3DD0C5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486247" y="2690622"/>
            <a:ext cx="279044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7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46BB389-FC52-4261-A399-94E84BE67A47}"/>
              </a:ext>
            </a:extLst>
          </p:cNvPr>
          <p:cNvSpPr/>
          <p:nvPr/>
        </p:nvSpPr>
        <p:spPr>
          <a:xfrm>
            <a:off x="8594186" y="2623373"/>
            <a:ext cx="1371600" cy="664029"/>
          </a:xfrm>
          <a:prstGeom prst="roundRect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/>
              <a:t>ALWAYS click “Save”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3DCBD28-5114-44E1-A371-7BCC88AD146C}"/>
              </a:ext>
            </a:extLst>
          </p:cNvPr>
          <p:cNvSpPr/>
          <p:nvPr/>
        </p:nvSpPr>
        <p:spPr>
          <a:xfrm>
            <a:off x="3337411" y="905089"/>
            <a:ext cx="173273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1D7B3BD3-565D-4468-9256-C13F114E4D25}"/>
              </a:ext>
            </a:extLst>
          </p:cNvPr>
          <p:cNvSpPr/>
          <p:nvPr/>
        </p:nvSpPr>
        <p:spPr>
          <a:xfrm>
            <a:off x="7866969" y="3494314"/>
            <a:ext cx="177572" cy="360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23725B-73B5-449C-9BC3-BD63FB328D42}"/>
              </a:ext>
            </a:extLst>
          </p:cNvPr>
          <p:cNvSpPr/>
          <p:nvPr/>
        </p:nvSpPr>
        <p:spPr>
          <a:xfrm>
            <a:off x="5880255" y="1141407"/>
            <a:ext cx="909011" cy="926879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1728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568DE7-BC7D-429A-8EB8-B084AC69C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4748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ZA" dirty="0"/>
              <a:t>Explore</a:t>
            </a:r>
            <a:br>
              <a:rPr lang="en-ZA" dirty="0"/>
            </a:br>
            <a:r>
              <a:rPr lang="en-ZA" sz="2800" dirty="0"/>
              <a:t>ZivaHub | Open Data UCT </a:t>
            </a:r>
            <a:r>
              <a:rPr lang="en-ZA" sz="2800" dirty="0">
                <a:hlinkClick r:id="rId3"/>
              </a:rPr>
              <a:t>https://uct.figshare.com</a:t>
            </a:r>
            <a:r>
              <a:rPr lang="en-ZA" sz="28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A9B0-B93B-4B77-814A-00B0C43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</p:spPr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98D55-D517-4D18-A100-F5955B17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19" name="Content Placeholder 18" descr="University of Cape Town data repository - Mozilla Firefox">
            <a:extLst>
              <a:ext uri="{FF2B5EF4-FFF2-40B4-BE49-F238E27FC236}">
                <a16:creationId xmlns:a16="http://schemas.microsoft.com/office/drawing/2014/main" id="{DD7B0478-8F74-4F9D-961E-CCCF4ED28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6110" y="1600201"/>
            <a:ext cx="9132717" cy="4805082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C50B4F-2664-4E87-897B-6BAA36550CD6}"/>
              </a:ext>
            </a:extLst>
          </p:cNvPr>
          <p:cNvSpPr/>
          <p:nvPr/>
        </p:nvSpPr>
        <p:spPr>
          <a:xfrm>
            <a:off x="7533564" y="5063319"/>
            <a:ext cx="600502" cy="382138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1A80F5D8-3EC9-4BF7-8D5E-95DEB806D140}"/>
              </a:ext>
            </a:extLst>
          </p:cNvPr>
          <p:cNvSpPr/>
          <p:nvPr/>
        </p:nvSpPr>
        <p:spPr>
          <a:xfrm>
            <a:off x="6803571" y="5307595"/>
            <a:ext cx="130628" cy="2550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6882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BD310164-D3A3-415E-9D94-5D21D9FB2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E586E08-18BF-4AB1-AB48-4005D567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4A497DBC-2692-42B4-A606-31024033F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517A192-66A9-4297-9284-65580829A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30825ED-0133-430D-BBBB-50B6F5228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33F040E-FA1C-4EDC-B925-7EFCB958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8FFF4C-33C0-4675-9F8A-9E9F14671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Faculties</a:t>
            </a:r>
            <a:r>
              <a:rPr lang="en-US" sz="4600" dirty="0"/>
              <a:t> </a:t>
            </a:r>
            <a:r>
              <a:rPr lang="en-US" sz="3600" dirty="0"/>
              <a:t>Departments</a:t>
            </a:r>
            <a:r>
              <a:rPr lang="en-US" sz="4600" dirty="0"/>
              <a:t> </a:t>
            </a:r>
            <a:r>
              <a:rPr lang="en-US" sz="3600" dirty="0"/>
              <a:t>and so on</a:t>
            </a:r>
            <a:br>
              <a:rPr lang="en-US" sz="3200" b="1" dirty="0"/>
            </a:br>
            <a:r>
              <a:rPr lang="en-US" sz="3200" dirty="0"/>
              <a:t>aka </a:t>
            </a:r>
            <a:br>
              <a:rPr lang="en-US" sz="3200" dirty="0"/>
            </a:br>
            <a:r>
              <a:rPr lang="en-US" sz="4000" b="1" i="1" dirty="0"/>
              <a:t>Groups</a:t>
            </a:r>
            <a:r>
              <a:rPr lang="en-US" sz="4000" b="1" dirty="0"/>
              <a:t> </a:t>
            </a:r>
            <a:r>
              <a:rPr lang="en-US" sz="4000" dirty="0"/>
              <a:t>and</a:t>
            </a:r>
            <a:r>
              <a:rPr lang="en-US" sz="4000" b="1" dirty="0"/>
              <a:t> </a:t>
            </a:r>
            <a:r>
              <a:rPr lang="en-US" sz="4000" b="1" i="1" dirty="0"/>
              <a:t>Subgroups</a:t>
            </a:r>
            <a:endParaRPr lang="en-US" sz="4600" b="1" i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4CEBA4E-A6B6-4AA3-B008-AE4B9019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31">
            <a:extLst>
              <a:ext uri="{FF2B5EF4-FFF2-40B4-BE49-F238E27FC236}">
                <a16:creationId xmlns:a16="http://schemas.microsoft.com/office/drawing/2014/main" id="{61835C02-009F-45B9-81BA-49BD79D44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">
            <a:extLst>
              <a:ext uri="{FF2B5EF4-FFF2-40B4-BE49-F238E27FC236}">
                <a16:creationId xmlns:a16="http://schemas.microsoft.com/office/drawing/2014/main" id="{EE59C2E8-9975-48D5-8C85-1D43DCA97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12" name="Content Placeholder 11" descr="University of Cape Town data repository - Mozilla Firefox">
            <a:extLst>
              <a:ext uri="{FF2B5EF4-FFF2-40B4-BE49-F238E27FC236}">
                <a16:creationId xmlns:a16="http://schemas.microsoft.com/office/drawing/2014/main" id="{953E77E2-458F-4B67-A969-B0E3DDCD91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899811" y="647699"/>
            <a:ext cx="2525732" cy="2658666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C27DF-D62A-4D94-B366-D14A736D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D4DB8-BF9A-405B-9582-9DB7B0F0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850" y="6355021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pic>
        <p:nvPicPr>
          <p:cNvPr id="18" name="Picture 17" descr="University of Cape Town data repository - Mozilla Firefox">
            <a:extLst>
              <a:ext uri="{FF2B5EF4-FFF2-40B4-BE49-F238E27FC236}">
                <a16:creationId xmlns:a16="http://schemas.microsoft.com/office/drawing/2014/main" id="{76F61A98-07DE-45C2-9E10-3E06BD95D5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8208" y="638913"/>
            <a:ext cx="2525732" cy="2658666"/>
          </a:xfrm>
          <a:prstGeom prst="rect">
            <a:avLst/>
          </a:prstGeom>
          <a:effectLst/>
        </p:spPr>
      </p:pic>
      <p:pic>
        <p:nvPicPr>
          <p:cNvPr id="21" name="Picture 20" descr="University of Cape Town data repository - Mozilla Firefox">
            <a:extLst>
              <a:ext uri="{FF2B5EF4-FFF2-40B4-BE49-F238E27FC236}">
                <a16:creationId xmlns:a16="http://schemas.microsoft.com/office/drawing/2014/main" id="{D3D65F9A-5B94-4209-853A-DA56D47D8A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8208" y="3560422"/>
            <a:ext cx="2525732" cy="2658666"/>
          </a:xfrm>
          <a:prstGeom prst="rect">
            <a:avLst/>
          </a:prstGeom>
          <a:effectLst/>
        </p:spPr>
      </p:pic>
      <p:pic>
        <p:nvPicPr>
          <p:cNvPr id="29" name="Content Placeholder 28" descr="University of Cape Town data repository - Mozilla Firefox">
            <a:extLst>
              <a:ext uri="{FF2B5EF4-FFF2-40B4-BE49-F238E27FC236}">
                <a16:creationId xmlns:a16="http://schemas.microsoft.com/office/drawing/2014/main" id="{49094572-0C7F-4C47-87A0-CE2D41C095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888171" y="3529027"/>
            <a:ext cx="2537372" cy="2671435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AC8B111-51E6-423E-AAC0-ADE54F4782BE}"/>
              </a:ext>
            </a:extLst>
          </p:cNvPr>
          <p:cNvSpPr/>
          <p:nvPr/>
        </p:nvSpPr>
        <p:spPr>
          <a:xfrm>
            <a:off x="1988993" y="2590801"/>
            <a:ext cx="1026350" cy="322665"/>
          </a:xfrm>
          <a:prstGeom prst="ellipse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D9A66BD-8753-40F3-9F89-DA66FC822685}"/>
              </a:ext>
            </a:extLst>
          </p:cNvPr>
          <p:cNvSpPr/>
          <p:nvPr/>
        </p:nvSpPr>
        <p:spPr>
          <a:xfrm>
            <a:off x="2002969" y="1992086"/>
            <a:ext cx="598715" cy="337457"/>
          </a:xfrm>
          <a:prstGeom prst="ellipse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C9F6181F-86D4-4D87-A7D9-C35A8FEBA354}"/>
              </a:ext>
            </a:extLst>
          </p:cNvPr>
          <p:cNvSpPr/>
          <p:nvPr/>
        </p:nvSpPr>
        <p:spPr>
          <a:xfrm>
            <a:off x="2408239" y="2948752"/>
            <a:ext cx="200323" cy="540833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2686DE00-1DC7-4045-AF05-4690E8707F50}"/>
              </a:ext>
            </a:extLst>
          </p:cNvPr>
          <p:cNvSpPr/>
          <p:nvPr/>
        </p:nvSpPr>
        <p:spPr>
          <a:xfrm>
            <a:off x="2630236" y="2036659"/>
            <a:ext cx="1168468" cy="248310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093B8E79-9FC5-429F-8DFA-A13C7681FD3F}"/>
              </a:ext>
            </a:extLst>
          </p:cNvPr>
          <p:cNvSpPr/>
          <p:nvPr/>
        </p:nvSpPr>
        <p:spPr>
          <a:xfrm>
            <a:off x="5965372" y="2964163"/>
            <a:ext cx="130628" cy="2550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DFF620-8C2E-4CD6-9906-5227A1D3BC8F}"/>
              </a:ext>
            </a:extLst>
          </p:cNvPr>
          <p:cNvSpPr/>
          <p:nvPr/>
        </p:nvSpPr>
        <p:spPr>
          <a:xfrm>
            <a:off x="6204545" y="4085959"/>
            <a:ext cx="443769" cy="127944"/>
          </a:xfrm>
          <a:prstGeom prst="ellipse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079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8CDE7-C3E1-4785-A8D6-53F63664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Metadata: Categories</a:t>
            </a:r>
          </a:p>
        </p:txBody>
      </p:sp>
      <p:sp>
        <p:nvSpPr>
          <p:cNvPr id="28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E4DDB-DF53-4AA3-8397-B88EE936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1C947-5CF1-4CA7-9468-69B507CD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6277601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pic>
        <p:nvPicPr>
          <p:cNvPr id="11" name="Content Placeholder 7" descr="University of Cape Town data repository - Mozilla Firefox">
            <a:extLst>
              <a:ext uri="{FF2B5EF4-FFF2-40B4-BE49-F238E27FC236}">
                <a16:creationId xmlns:a16="http://schemas.microsoft.com/office/drawing/2014/main" id="{613245EF-102E-4CD8-AC30-97ECBE4C66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137169" y="647698"/>
            <a:ext cx="2643261" cy="2782381"/>
          </a:xfrm>
          <a:prstGeom prst="rect">
            <a:avLst/>
          </a:prstGeom>
          <a:effectLst/>
        </p:spPr>
      </p:pic>
      <p:pic>
        <p:nvPicPr>
          <p:cNvPr id="10" name="Picture 9" descr="University of Cape Town data repository - Mozilla Firefox">
            <a:extLst>
              <a:ext uri="{FF2B5EF4-FFF2-40B4-BE49-F238E27FC236}">
                <a16:creationId xmlns:a16="http://schemas.microsoft.com/office/drawing/2014/main" id="{9C8F034A-981E-404D-89E3-2E9F92011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3488" y="638827"/>
            <a:ext cx="2651135" cy="2791207"/>
          </a:xfrm>
          <a:prstGeom prst="rect">
            <a:avLst/>
          </a:prstGeom>
        </p:spPr>
      </p:pic>
      <p:pic>
        <p:nvPicPr>
          <p:cNvPr id="13" name="Picture 12" descr="University of Cape Town data repository - Mozilla Firefox">
            <a:extLst>
              <a:ext uri="{FF2B5EF4-FFF2-40B4-BE49-F238E27FC236}">
                <a16:creationId xmlns:a16="http://schemas.microsoft.com/office/drawing/2014/main" id="{4CBE88CB-5C03-435E-A277-A4613FC51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071" y="3574065"/>
            <a:ext cx="2643262" cy="2782918"/>
          </a:xfrm>
          <a:prstGeom prst="rect">
            <a:avLst/>
          </a:prstGeom>
        </p:spPr>
      </p:pic>
      <p:pic>
        <p:nvPicPr>
          <p:cNvPr id="17" name="Picture 16" descr="University of Cape Town data repository - Mozilla Firefox">
            <a:extLst>
              <a:ext uri="{FF2B5EF4-FFF2-40B4-BE49-F238E27FC236}">
                <a16:creationId xmlns:a16="http://schemas.microsoft.com/office/drawing/2014/main" id="{A0F0E465-E607-4374-978B-6AB20EB381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4173" y="3569727"/>
            <a:ext cx="2643263" cy="278292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2A418A4-1A24-4E87-9BE5-BC4BADF5975A}"/>
              </a:ext>
            </a:extLst>
          </p:cNvPr>
          <p:cNvSpPr/>
          <p:nvPr/>
        </p:nvSpPr>
        <p:spPr>
          <a:xfrm>
            <a:off x="2329342" y="2761930"/>
            <a:ext cx="391886" cy="222662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6157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294BF-40E5-47F2-B21B-91B9CD79B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what everyone is reading</a:t>
            </a:r>
          </a:p>
        </p:txBody>
      </p:sp>
      <p:sp>
        <p:nvSpPr>
          <p:cNvPr id="28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74634-F652-4E25-8055-E96C0861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FB23A-891B-4268-AE58-FD16CE21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6277601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pic>
        <p:nvPicPr>
          <p:cNvPr id="13" name="Content Placeholder 12" descr="University of Cape Town data repository - Mozilla Firefox">
            <a:extLst>
              <a:ext uri="{FF2B5EF4-FFF2-40B4-BE49-F238E27FC236}">
                <a16:creationId xmlns:a16="http://schemas.microsoft.com/office/drawing/2014/main" id="{A35C1082-8B78-4DF9-9B35-6676FF882A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959354" y="332198"/>
            <a:ext cx="5435939" cy="5723148"/>
          </a:xfr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9741689-36FA-4F7E-88DC-B516EFC48AF6}"/>
              </a:ext>
            </a:extLst>
          </p:cNvPr>
          <p:cNvSpPr/>
          <p:nvPr/>
        </p:nvSpPr>
        <p:spPr>
          <a:xfrm>
            <a:off x="3005551" y="2580126"/>
            <a:ext cx="535022" cy="222662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5530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568DE7-BC7D-429A-8EB8-B084AC69C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4748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ZA" dirty="0"/>
              <a:t>Upload</a:t>
            </a:r>
            <a:br>
              <a:rPr lang="en-ZA" dirty="0"/>
            </a:br>
            <a:r>
              <a:rPr lang="en-ZA" sz="2800" dirty="0"/>
              <a:t>ZivaHub | Open Data UCT </a:t>
            </a:r>
            <a:r>
              <a:rPr lang="en-ZA" sz="2800" dirty="0">
                <a:hlinkClick r:id="rId3"/>
              </a:rPr>
              <a:t>https://uct.figshare.com</a:t>
            </a:r>
            <a:r>
              <a:rPr lang="en-ZA" sz="28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A9B0-B93B-4B77-814A-00B0C43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</p:spPr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98D55-D517-4D18-A100-F5955B17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13" name="Content Placeholder 12" descr="figshare - My data - Mozilla Firefox">
            <a:extLst>
              <a:ext uri="{FF2B5EF4-FFF2-40B4-BE49-F238E27FC236}">
                <a16:creationId xmlns:a16="http://schemas.microsoft.com/office/drawing/2014/main" id="{5A25B525-4BEC-40D8-92D9-0FC13AFF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3197" y="1965278"/>
            <a:ext cx="9337266" cy="4195204"/>
          </a:xfr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CAD1654-EDC5-48BB-BB70-2F6DD7C0C695}"/>
              </a:ext>
            </a:extLst>
          </p:cNvPr>
          <p:cNvSpPr/>
          <p:nvPr/>
        </p:nvSpPr>
        <p:spPr>
          <a:xfrm>
            <a:off x="3002507" y="3429000"/>
            <a:ext cx="736980" cy="310487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10CDE5-85E6-47B2-939E-692B2FAEB132}"/>
              </a:ext>
            </a:extLst>
          </p:cNvPr>
          <p:cNvSpPr/>
          <p:nvPr/>
        </p:nvSpPr>
        <p:spPr>
          <a:xfrm>
            <a:off x="4025764" y="2884714"/>
            <a:ext cx="736980" cy="310487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CFB664B-A244-4C97-BB82-144E8251EF03}"/>
              </a:ext>
            </a:extLst>
          </p:cNvPr>
          <p:cNvSpPr/>
          <p:nvPr/>
        </p:nvSpPr>
        <p:spPr>
          <a:xfrm>
            <a:off x="2645229" y="3739487"/>
            <a:ext cx="357278" cy="212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53248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3F78B-F0CB-4D98-A485-7B505DFCB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anchor="b">
            <a:normAutofit/>
          </a:bodyPr>
          <a:lstStyle/>
          <a:p>
            <a:r>
              <a:rPr lang="en-ZA" sz="3200">
                <a:solidFill>
                  <a:srgbClr val="EBEBEB"/>
                </a:solidFill>
              </a:rPr>
              <a:t>+ Create a new item</a:t>
            </a:r>
          </a:p>
        </p:txBody>
      </p:sp>
      <p:pic>
        <p:nvPicPr>
          <p:cNvPr id="9" name="Content Placeholder 8" descr="figshare - My data - Mozilla Firefox">
            <a:extLst>
              <a:ext uri="{FF2B5EF4-FFF2-40B4-BE49-F238E27FC236}">
                <a16:creationId xmlns:a16="http://schemas.microsoft.com/office/drawing/2014/main" id="{CAB330EF-3447-4D65-8E05-7F0AA7A29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466" y="3071813"/>
            <a:ext cx="3042856" cy="2947987"/>
          </a:xfr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6D50A-0F1D-43A2-9B1F-CC6EFF4A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231" y="6359311"/>
            <a:ext cx="3489546" cy="304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>
                <a:solidFill>
                  <a:srgbClr val="FFFFFF">
                    <a:alpha val="60000"/>
                  </a:srgbClr>
                </a:solidFill>
              </a:rPr>
              <a:t>@LesleyBioproEng || lesley.mostert@uct.ac.za ||+27735013069</a:t>
            </a: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BE56-CDF5-4AC4-B5F2-38C4871A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 descr="figshare - My data - Mozilla Firefox">
            <a:extLst>
              <a:ext uri="{FF2B5EF4-FFF2-40B4-BE49-F238E27FC236}">
                <a16:creationId xmlns:a16="http://schemas.microsoft.com/office/drawing/2014/main" id="{3C187A80-FD1A-49C3-97FE-A46BFE760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78" y="446840"/>
            <a:ext cx="3042857" cy="2947987"/>
          </a:xfrm>
          <a:prstGeom prst="rect">
            <a:avLst/>
          </a:prstGeom>
        </p:spPr>
      </p:pic>
      <p:pic>
        <p:nvPicPr>
          <p:cNvPr id="16" name="Picture 15" descr="figshare - My data - Mozilla Firefox">
            <a:extLst>
              <a:ext uri="{FF2B5EF4-FFF2-40B4-BE49-F238E27FC236}">
                <a16:creationId xmlns:a16="http://schemas.microsoft.com/office/drawing/2014/main" id="{03907F0B-423D-4D5C-9F2D-694736C7D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727" y="1601231"/>
            <a:ext cx="3042857" cy="2947987"/>
          </a:xfrm>
          <a:prstGeom prst="rect">
            <a:avLst/>
          </a:prstGeom>
        </p:spPr>
      </p:pic>
      <p:pic>
        <p:nvPicPr>
          <p:cNvPr id="20" name="Picture 19" descr="figshare - My data - Mozilla Firefox">
            <a:extLst>
              <a:ext uri="{FF2B5EF4-FFF2-40B4-BE49-F238E27FC236}">
                <a16:creationId xmlns:a16="http://schemas.microsoft.com/office/drawing/2014/main" id="{CB1C1050-3A76-4CD3-BE9C-344854904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463" y="2755622"/>
            <a:ext cx="3042857" cy="29479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09D8C11-1D5D-4E7D-BBFB-5322EBBE9237}"/>
              </a:ext>
            </a:extLst>
          </p:cNvPr>
          <p:cNvSpPr/>
          <p:nvPr/>
        </p:nvSpPr>
        <p:spPr>
          <a:xfrm>
            <a:off x="5372100" y="765810"/>
            <a:ext cx="647700" cy="136525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532396-041B-445A-A832-20CDA64E5D92}"/>
              </a:ext>
            </a:extLst>
          </p:cNvPr>
          <p:cNvSpPr/>
          <p:nvPr/>
        </p:nvSpPr>
        <p:spPr>
          <a:xfrm>
            <a:off x="6556375" y="2279651"/>
            <a:ext cx="441325" cy="15875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A017AFC-2560-4497-9573-F1F43F57409C}"/>
              </a:ext>
            </a:extLst>
          </p:cNvPr>
          <p:cNvSpPr/>
          <p:nvPr/>
        </p:nvSpPr>
        <p:spPr>
          <a:xfrm>
            <a:off x="6911975" y="2511148"/>
            <a:ext cx="755457" cy="15875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start typing - enter</a:t>
            </a:r>
          </a:p>
          <a:p>
            <a:pPr algn="ctr"/>
            <a:r>
              <a:rPr lang="en-ZA" sz="3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rearrange order</a:t>
            </a:r>
          </a:p>
        </p:txBody>
      </p:sp>
      <p:pic>
        <p:nvPicPr>
          <p:cNvPr id="30" name="Picture 2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5FF168-3765-49D5-8E00-A528878B4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733" y="2222501"/>
            <a:ext cx="1256864" cy="462146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E634A234-DDCC-4F03-A8DC-0B79558369CE}"/>
              </a:ext>
            </a:extLst>
          </p:cNvPr>
          <p:cNvSpPr/>
          <p:nvPr/>
        </p:nvSpPr>
        <p:spPr>
          <a:xfrm>
            <a:off x="7700591" y="2531058"/>
            <a:ext cx="509141" cy="11893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94014C1-DB2E-41A6-91E2-CF33B58EEBC5}"/>
              </a:ext>
            </a:extLst>
          </p:cNvPr>
          <p:cNvSpPr/>
          <p:nvPr/>
        </p:nvSpPr>
        <p:spPr>
          <a:xfrm>
            <a:off x="7839357" y="3804379"/>
            <a:ext cx="558518" cy="250095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BA34C9-5B86-42B6-AE2C-90212E1AD0D6}"/>
              </a:ext>
            </a:extLst>
          </p:cNvPr>
          <p:cNvSpPr/>
          <p:nvPr/>
        </p:nvSpPr>
        <p:spPr>
          <a:xfrm>
            <a:off x="7104145" y="5703609"/>
            <a:ext cx="44893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800" b="1" dirty="0">
                <a:solidFill>
                  <a:srgbClr val="000000"/>
                </a:solidFill>
                <a:latin typeface="Arial" panose="020B0604020202020204" pitchFamily="34" charset="0"/>
              </a:rPr>
              <a:t>Australian and New Zealand Standard Research Classification (ANZSRC)</a:t>
            </a:r>
          </a:p>
          <a:p>
            <a:r>
              <a:rPr lang="en-ZA" sz="800" dirty="0">
                <a:hlinkClick r:id="rId7"/>
              </a:rPr>
              <a:t>http://www.abs.gov.au/AUSSTATS/abs@.nsf/DetailsPage/1297.02008?OpenDocument</a:t>
            </a:r>
            <a:r>
              <a:rPr lang="en-ZA" sz="800" dirty="0"/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29E02E-DCE7-4EE5-A2C7-DB4077117E14}"/>
              </a:ext>
            </a:extLst>
          </p:cNvPr>
          <p:cNvSpPr/>
          <p:nvPr/>
        </p:nvSpPr>
        <p:spPr>
          <a:xfrm rot="2872468">
            <a:off x="8880862" y="1657953"/>
            <a:ext cx="2054777" cy="391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add metadata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DC1A3861-8BE3-417F-B903-AE467335F247}"/>
              </a:ext>
            </a:extLst>
          </p:cNvPr>
          <p:cNvSpPr/>
          <p:nvPr/>
        </p:nvSpPr>
        <p:spPr>
          <a:xfrm rot="19411009">
            <a:off x="120030" y="3791026"/>
            <a:ext cx="1796942" cy="877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drag file</a:t>
            </a:r>
          </a:p>
        </p:txBody>
      </p:sp>
    </p:spTree>
    <p:extLst>
      <p:ext uri="{BB962C8B-B14F-4D97-AF65-F5344CB8AC3E}">
        <p14:creationId xmlns:p14="http://schemas.microsoft.com/office/powerpoint/2010/main" val="1069080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3F78B-F0CB-4D98-A485-7B505DFCB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anchor="b">
            <a:normAutofit/>
          </a:bodyPr>
          <a:lstStyle/>
          <a:p>
            <a:r>
              <a:rPr lang="en-ZA" sz="3200" dirty="0">
                <a:solidFill>
                  <a:srgbClr val="EBEBEB"/>
                </a:solidFill>
              </a:rPr>
              <a:t>+ Create a new item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6D50A-0F1D-43A2-9B1F-CC6EFF4A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231" y="6359311"/>
            <a:ext cx="3489546" cy="304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>
                <a:solidFill>
                  <a:srgbClr val="FFFFFF">
                    <a:alpha val="60000"/>
                  </a:srgbClr>
                </a:solidFill>
              </a:rPr>
              <a:t>@LesleyBioproEng || lesley.mostert@uct.ac.za ||+27735013069</a:t>
            </a: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7BE56-CDF5-4AC4-B5F2-38C4871A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1CB0CB-28F5-4C2C-8896-7B3CDC0F5629}"/>
              </a:ext>
            </a:extLst>
          </p:cNvPr>
          <p:cNvSpPr/>
          <p:nvPr/>
        </p:nvSpPr>
        <p:spPr>
          <a:xfrm rot="2872468">
            <a:off x="9082031" y="1377123"/>
            <a:ext cx="2054777" cy="391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add metadata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B8EC39-3FA6-4F18-BFE7-63189CF0BFDE}"/>
              </a:ext>
            </a:extLst>
          </p:cNvPr>
          <p:cNvGrpSpPr/>
          <p:nvPr/>
        </p:nvGrpSpPr>
        <p:grpSpPr>
          <a:xfrm>
            <a:off x="696517" y="3026469"/>
            <a:ext cx="3042857" cy="2947987"/>
            <a:chOff x="4949570" y="578079"/>
            <a:chExt cx="3042857" cy="2947987"/>
          </a:xfrm>
        </p:grpSpPr>
        <p:pic>
          <p:nvPicPr>
            <p:cNvPr id="23" name="Picture 22" descr="figshare - My data - Mozilla Firefox">
              <a:extLst>
                <a:ext uri="{FF2B5EF4-FFF2-40B4-BE49-F238E27FC236}">
                  <a16:creationId xmlns:a16="http://schemas.microsoft.com/office/drawing/2014/main" id="{D94AB8D1-E762-4E23-893C-E5968AA9A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9570" y="578079"/>
              <a:ext cx="3042857" cy="2947987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51EE4B-63A2-4C80-BD68-A50762D9964F}"/>
                </a:ext>
              </a:extLst>
            </p:cNvPr>
            <p:cNvSpPr/>
            <p:nvPr/>
          </p:nvSpPr>
          <p:spPr>
            <a:xfrm>
              <a:off x="5507802" y="1997070"/>
              <a:ext cx="993082" cy="1455036"/>
            </a:xfrm>
            <a:prstGeom prst="ellips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786C3E85-A248-4742-B737-AD7A3DFAAB5D}"/>
                </a:ext>
              </a:extLst>
            </p:cNvPr>
            <p:cNvSpPr/>
            <p:nvPr/>
          </p:nvSpPr>
          <p:spPr>
            <a:xfrm>
              <a:off x="5105400" y="1817914"/>
              <a:ext cx="533400" cy="179156"/>
            </a:xfrm>
            <a:prstGeom prst="rightArrow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F275C37-0AC1-47EE-870F-7B47C1EA6001}"/>
              </a:ext>
            </a:extLst>
          </p:cNvPr>
          <p:cNvGrpSpPr/>
          <p:nvPr/>
        </p:nvGrpSpPr>
        <p:grpSpPr>
          <a:xfrm>
            <a:off x="4983981" y="570221"/>
            <a:ext cx="3042856" cy="2947986"/>
            <a:chOff x="6684199" y="2170175"/>
            <a:chExt cx="3042856" cy="2947986"/>
          </a:xfrm>
        </p:grpSpPr>
        <p:pic>
          <p:nvPicPr>
            <p:cNvPr id="25" name="Picture 24" descr="figshare - My data - Mozilla Firefox">
              <a:extLst>
                <a:ext uri="{FF2B5EF4-FFF2-40B4-BE49-F238E27FC236}">
                  <a16:creationId xmlns:a16="http://schemas.microsoft.com/office/drawing/2014/main" id="{03B2774D-8E71-45DA-BFFC-9D999A87B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4199" y="2170175"/>
              <a:ext cx="3042856" cy="2947986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9A9A4E9-B8A0-48A1-A39F-BE33109E1FBE}"/>
                </a:ext>
              </a:extLst>
            </p:cNvPr>
            <p:cNvSpPr/>
            <p:nvPr/>
          </p:nvSpPr>
          <p:spPr>
            <a:xfrm>
              <a:off x="7227533" y="3287486"/>
              <a:ext cx="993082" cy="326572"/>
            </a:xfrm>
            <a:prstGeom prst="ellips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6" name="Picture 5" descr="figshare - My data - Mozilla Firefox">
            <a:extLst>
              <a:ext uri="{FF2B5EF4-FFF2-40B4-BE49-F238E27FC236}">
                <a16:creationId xmlns:a16="http://schemas.microsoft.com/office/drawing/2014/main" id="{482F4CB2-69C7-45A0-B04F-A2F9B8016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701" y="1501016"/>
            <a:ext cx="3042856" cy="2947986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E313649-A384-4CA3-9D89-4302BAD39FAA}"/>
              </a:ext>
            </a:extLst>
          </p:cNvPr>
          <p:cNvSpPr/>
          <p:nvPr/>
        </p:nvSpPr>
        <p:spPr>
          <a:xfrm>
            <a:off x="7044823" y="2595039"/>
            <a:ext cx="1652323" cy="540529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F89F323-F8BB-4FFE-88C1-35AC46ACD4D4}"/>
              </a:ext>
            </a:extLst>
          </p:cNvPr>
          <p:cNvSpPr/>
          <p:nvPr/>
        </p:nvSpPr>
        <p:spPr>
          <a:xfrm>
            <a:off x="6670213" y="3247189"/>
            <a:ext cx="533400" cy="179156"/>
          </a:xfrm>
          <a:prstGeom prst="rightArrow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C8D42286-5BAD-43B4-9778-A6BEAEAFEB49}"/>
              </a:ext>
            </a:extLst>
          </p:cNvPr>
          <p:cNvSpPr/>
          <p:nvPr/>
        </p:nvSpPr>
        <p:spPr>
          <a:xfrm>
            <a:off x="6670213" y="3452034"/>
            <a:ext cx="533400" cy="179156"/>
          </a:xfrm>
          <a:prstGeom prst="rightArrow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4" name="Content Placeholder 33" descr="figshare - My data - Mozilla Firefox">
            <a:extLst>
              <a:ext uri="{FF2B5EF4-FFF2-40B4-BE49-F238E27FC236}">
                <a16:creationId xmlns:a16="http://schemas.microsoft.com/office/drawing/2014/main" id="{B840B5E5-68F2-459F-8222-4C38EBBBB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5562" y="3411618"/>
            <a:ext cx="3081302" cy="2985234"/>
          </a:xfr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56C08467-7EBE-4250-8A1A-66F9876B544B}"/>
              </a:ext>
            </a:extLst>
          </p:cNvPr>
          <p:cNvSpPr/>
          <p:nvPr/>
        </p:nvSpPr>
        <p:spPr>
          <a:xfrm>
            <a:off x="8493841" y="5046170"/>
            <a:ext cx="1012372" cy="9038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8208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70A65E4-DDC7-49A0-AA90-F5B708EA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447799"/>
            <a:ext cx="3105075" cy="1444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+ Create a new item</a:t>
            </a:r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0E38218E-B21F-433A-BB44-F15DE7DC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7348AF-7602-4B76-9997-03F0F432D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1CC539E7-2A7D-4261-A502-1C2FA9C1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0DD7D4-CD57-4577-ACCC-43E1C72F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6293D-409C-4366-88AA-5B3A2BEB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17" name="Content Placeholder 16" descr="figshare - My data - Mozilla Firefox">
            <a:extLst>
              <a:ext uri="{FF2B5EF4-FFF2-40B4-BE49-F238E27FC236}">
                <a16:creationId xmlns:a16="http://schemas.microsoft.com/office/drawing/2014/main" id="{29630776-DE24-41A0-8A9F-447591B917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86272" y="3089275"/>
            <a:ext cx="3024832" cy="29305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5D597-9924-4E61-B3EC-17699393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55" y="6400567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b="0" i="0" kern="120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pic>
        <p:nvPicPr>
          <p:cNvPr id="18" name="Content Placeholder 14" descr="figshare - My data - Mozilla Firefox">
            <a:extLst>
              <a:ext uri="{FF2B5EF4-FFF2-40B4-BE49-F238E27FC236}">
                <a16:creationId xmlns:a16="http://schemas.microsoft.com/office/drawing/2014/main" id="{ECFFC719-6C1B-4AAF-9AC7-59C2A2874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0390" y="2182850"/>
            <a:ext cx="3148022" cy="3053581"/>
          </a:xfrm>
          <a:prstGeom prst="rect">
            <a:avLst/>
          </a:prstGeom>
          <a:effectLst/>
        </p:spPr>
      </p:pic>
      <p:pic>
        <p:nvPicPr>
          <p:cNvPr id="13" name="Content Placeholder 12" descr="figshare - My data - Mozilla Firefox">
            <a:extLst>
              <a:ext uri="{FF2B5EF4-FFF2-40B4-BE49-F238E27FC236}">
                <a16:creationId xmlns:a16="http://schemas.microsoft.com/office/drawing/2014/main" id="{A15504A9-3620-4DEC-96B5-ACFEA649E5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4744588" y="2182849"/>
            <a:ext cx="3148022" cy="3053581"/>
          </a:xfrm>
          <a:prstGeom prst="rect">
            <a:avLst/>
          </a:prstGeom>
          <a:effectLst/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940B1243-E884-4578-8901-F6D945BFE8B1}"/>
              </a:ext>
            </a:extLst>
          </p:cNvPr>
          <p:cNvSpPr/>
          <p:nvPr/>
        </p:nvSpPr>
        <p:spPr>
          <a:xfrm>
            <a:off x="2150506" y="4820796"/>
            <a:ext cx="1295400" cy="968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dirty="0"/>
              <a:t>always save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6771598-FF85-497F-A59F-51C23654009C}"/>
              </a:ext>
            </a:extLst>
          </p:cNvPr>
          <p:cNvSpPr/>
          <p:nvPr/>
        </p:nvSpPr>
        <p:spPr>
          <a:xfrm>
            <a:off x="5399464" y="4267201"/>
            <a:ext cx="820807" cy="5535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21C15B-FD33-41DD-977B-CD673AF4B429}"/>
              </a:ext>
            </a:extLst>
          </p:cNvPr>
          <p:cNvSpPr/>
          <p:nvPr/>
        </p:nvSpPr>
        <p:spPr>
          <a:xfrm>
            <a:off x="8948057" y="4267200"/>
            <a:ext cx="1219200" cy="41365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8C92DF94-27BC-46B1-826D-7339A624C472}"/>
              </a:ext>
            </a:extLst>
          </p:cNvPr>
          <p:cNvSpPr/>
          <p:nvPr/>
        </p:nvSpPr>
        <p:spPr>
          <a:xfrm>
            <a:off x="10352540" y="4495800"/>
            <a:ext cx="292464" cy="533400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9931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DCA251B-4F28-43A9-A5FD-47101E24C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D3CBF1-5C59-43E1-8482-0F08C27E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033" y="1266958"/>
            <a:ext cx="6248624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Beyond Basics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B3E067-68A1-4E6F-8B2A-DF0DC2803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8F0EEF-7B63-4EC4-96D4-6AFBF46B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B5E673-6D85-4457-A048-FD09048DC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BABD4-22B7-4B41-B6DA-D4CA9B05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18</a:t>
            </a:fld>
            <a:endParaRPr lang="en-US" b="0" i="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9AB5-4C33-4551-843E-561F010DB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033" y="6355080"/>
            <a:ext cx="3691842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</p:spTree>
    <p:extLst>
      <p:ext uri="{BB962C8B-B14F-4D97-AF65-F5344CB8AC3E}">
        <p14:creationId xmlns:p14="http://schemas.microsoft.com/office/powerpoint/2010/main" val="78986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CF77BA-4F4E-4425-9BEB-8EE26B66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4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Presented by </a:t>
            </a:r>
            <a:r>
              <a:rPr lang="en-US" sz="4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Lesley Mostert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70F08-4C47-476B-BD81-6324E08E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32568EEB-48BC-49A0-9099-08BEF73018BE}" type="slidenum">
              <a:rPr lang="en-US" b="0" i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</a:t>
            </a:fld>
            <a:endParaRPr lang="en-US" b="0" i="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5D06C-FCBD-4EA8-9CA5-F14513A85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4109" y="1645920"/>
            <a:ext cx="5919503" cy="447082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Department of Chemical Engineering, UCT</a:t>
            </a:r>
          </a:p>
          <a:p>
            <a:r>
              <a:rPr lang="en-US" dirty="0">
                <a:solidFill>
                  <a:schemeClr val="bg1"/>
                </a:solidFill>
              </a:rPr>
              <a:t>Academic Staff Meeting, 2018 November 02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B396C-131B-443B-80C8-716BDC57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1176" y="6355080"/>
            <a:ext cx="3987136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</p:spTree>
    <p:extLst>
      <p:ext uri="{BB962C8B-B14F-4D97-AF65-F5344CB8AC3E}">
        <p14:creationId xmlns:p14="http://schemas.microsoft.com/office/powerpoint/2010/main" val="422747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987872-0381-4D7F-A53E-0D0F7F43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rgbClr val="EBEBEB"/>
                </a:solidFill>
              </a:rPr>
              <a:t>Items</a:t>
            </a:r>
            <a:br>
              <a:rPr lang="en-ZA" dirty="0">
                <a:solidFill>
                  <a:srgbClr val="EBEBEB"/>
                </a:solidFill>
              </a:rPr>
            </a:br>
            <a:r>
              <a:rPr lang="en-ZA" sz="2800" dirty="0">
                <a:solidFill>
                  <a:srgbClr val="EBEBEB"/>
                </a:solidFill>
              </a:rPr>
              <a:t>ZivaHub | Open Data UCT </a:t>
            </a:r>
            <a:r>
              <a:rPr lang="en-ZA" sz="2800" dirty="0">
                <a:solidFill>
                  <a:schemeClr val="bg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https://uct.figshare.com</a:t>
            </a:r>
            <a:r>
              <a:rPr lang="en-ZA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</a:t>
            </a:r>
            <a:endParaRPr lang="en-ZA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BD5D-9043-431A-BAC4-8F35EAB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C2E8-F6C8-4351-88B9-177170B9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16" name="Content Placeholder 15" descr="University of Cape Town data repository - Mozilla Firefox">
            <a:extLst>
              <a:ext uri="{FF2B5EF4-FFF2-40B4-BE49-F238E27FC236}">
                <a16:creationId xmlns:a16="http://schemas.microsoft.com/office/drawing/2014/main" id="{424A368A-864D-45D3-BB07-DDD563D11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5740" y="1954407"/>
            <a:ext cx="9404723" cy="4188441"/>
          </a:xfrm>
        </p:spPr>
      </p:pic>
    </p:spTree>
    <p:extLst>
      <p:ext uri="{BB962C8B-B14F-4D97-AF65-F5344CB8AC3E}">
        <p14:creationId xmlns:p14="http://schemas.microsoft.com/office/powerpoint/2010/main" val="1569059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5C8452-4C3F-46C5-AFD4-322854BC4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06DBD9-DED6-40C2-A7AD-3662707C4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B431FF8B-6FC2-47C1-B2C5-9B26E6243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Content Placeholder 11" descr="Wastewater Biorefinery Generic Flowsheet: Overview - Mozilla Firefox">
            <a:extLst>
              <a:ext uri="{FF2B5EF4-FFF2-40B4-BE49-F238E27FC236}">
                <a16:creationId xmlns:a16="http://schemas.microsoft.com/office/drawing/2014/main" id="{EC118C81-F683-4A9E-97E0-577B681138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290499" y="636083"/>
            <a:ext cx="2408554" cy="2378447"/>
          </a:xfrm>
          <a:prstGeom prst="rect">
            <a:avLst/>
          </a:prstGeom>
          <a:effectLst/>
        </p:spPr>
      </p:pic>
      <p:sp useBgFill="1">
        <p:nvSpPr>
          <p:cNvPr id="35" name="Freeform 5">
            <a:extLst>
              <a:ext uri="{FF2B5EF4-FFF2-40B4-BE49-F238E27FC236}">
                <a16:creationId xmlns:a16="http://schemas.microsoft.com/office/drawing/2014/main" id="{4BA7EBCC-256E-4075-A58C-6ED2BFD5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DC4BEEB-3A0C-4A57-87A2-11DAC4CE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Item =</a:t>
            </a:r>
            <a:r>
              <a:rPr lang="en-US" sz="4800" dirty="0"/>
              <a:t> </a:t>
            </a:r>
            <a:r>
              <a:rPr lang="en-US" sz="4800" u="sng" dirty="0"/>
              <a:t>Fileset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+ Metadata</a:t>
            </a:r>
          </a:p>
        </p:txBody>
      </p:sp>
      <p:pic>
        <p:nvPicPr>
          <p:cNvPr id="10" name="Content Placeholder 9" descr="Wastewater Biorefinery Generic Flowsheet: Overview - Mozilla Firefox">
            <a:extLst>
              <a:ext uri="{FF2B5EF4-FFF2-40B4-BE49-F238E27FC236}">
                <a16:creationId xmlns:a16="http://schemas.microsoft.com/office/drawing/2014/main" id="{A6A95B42-A13D-4A00-B3B1-0C73EDE36D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643855" y="636082"/>
            <a:ext cx="3908574" cy="3859717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0DC30-3B83-45B4-8C9A-A62B8DAD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6D81E-656D-415B-ACAA-3CF03E7F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486247" y="2690622"/>
            <a:ext cx="279044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7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pic>
        <p:nvPicPr>
          <p:cNvPr id="14" name="Picture 13" descr="Wastewater Biorefinery Generic Flowsheet: Overview - Mozilla Firefox">
            <a:extLst>
              <a:ext uri="{FF2B5EF4-FFF2-40B4-BE49-F238E27FC236}">
                <a16:creationId xmlns:a16="http://schemas.microsoft.com/office/drawing/2014/main" id="{0188E655-0DD7-48B3-8D45-ED55EF5508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6431" y="1894304"/>
            <a:ext cx="2408693" cy="237844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946CC60-02BC-485B-9140-B5AF69D56D02}"/>
              </a:ext>
            </a:extLst>
          </p:cNvPr>
          <p:cNvSpPr/>
          <p:nvPr/>
        </p:nvSpPr>
        <p:spPr>
          <a:xfrm>
            <a:off x="797858" y="1063416"/>
            <a:ext cx="2206600" cy="1147923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0775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5C8452-4C3F-46C5-AFD4-322854BC4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06DBD9-DED6-40C2-A7AD-3662707C4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B431FF8B-6FC2-47C1-B2C5-9B26E6243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5" name="Freeform 5">
            <a:extLst>
              <a:ext uri="{FF2B5EF4-FFF2-40B4-BE49-F238E27FC236}">
                <a16:creationId xmlns:a16="http://schemas.microsoft.com/office/drawing/2014/main" id="{4BA7EBCC-256E-4075-A58C-6ED2BFD5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DC4BEEB-3A0C-4A57-87A2-11DAC4CE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Item =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Fileset +</a:t>
            </a:r>
            <a:r>
              <a:rPr lang="en-US" sz="4800" dirty="0"/>
              <a:t> </a:t>
            </a:r>
            <a:r>
              <a:rPr lang="en-US" sz="4800" u="sng" dirty="0"/>
              <a:t>Metadata</a:t>
            </a:r>
          </a:p>
        </p:txBody>
      </p:sp>
      <p:pic>
        <p:nvPicPr>
          <p:cNvPr id="10" name="Content Placeholder 9" descr="Wastewater Biorefinery Generic Flowsheet: Overview - Mozilla Firefox">
            <a:extLst>
              <a:ext uri="{FF2B5EF4-FFF2-40B4-BE49-F238E27FC236}">
                <a16:creationId xmlns:a16="http://schemas.microsoft.com/office/drawing/2014/main" id="{A6A95B42-A13D-4A00-B3B1-0C73EDE36D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643855" y="636082"/>
            <a:ext cx="3942555" cy="3893273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0DC30-3B83-45B4-8C9A-A62B8DAD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6D81E-656D-415B-ACAA-3CF03E7F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486247" y="2690622"/>
            <a:ext cx="279044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7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pic>
        <p:nvPicPr>
          <p:cNvPr id="8" name="Content Placeholder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E6CAC1D-D356-49CD-A589-5C16FF245E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4716251" y="632320"/>
            <a:ext cx="4717282" cy="2471985"/>
          </a:xfrm>
        </p:spPr>
      </p:pic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6F9AF9D-5A51-421B-A09F-56C5219E92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7201" y="2569679"/>
            <a:ext cx="2267266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9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987872-0381-4D7F-A53E-0D0F7F43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rgbClr val="EBEBEB"/>
                </a:solidFill>
              </a:rPr>
              <a:t>Projects</a:t>
            </a:r>
            <a:br>
              <a:rPr lang="en-ZA" dirty="0">
                <a:solidFill>
                  <a:srgbClr val="EBEBEB"/>
                </a:solidFill>
              </a:rPr>
            </a:br>
            <a:r>
              <a:rPr lang="en-ZA" sz="2800" dirty="0">
                <a:solidFill>
                  <a:srgbClr val="EBEBEB"/>
                </a:solidFill>
              </a:rPr>
              <a:t>ZivaHub | Open Data UCT </a:t>
            </a:r>
            <a:r>
              <a:rPr lang="en-ZA" sz="2800" dirty="0">
                <a:solidFill>
                  <a:schemeClr val="bg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https://uct.figshare.com</a:t>
            </a:r>
            <a:r>
              <a:rPr lang="en-ZA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</a:t>
            </a:r>
            <a:endParaRPr lang="en-ZA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Content Placeholder 2" descr="figshare - My data - Mozilla Firefox">
            <a:extLst>
              <a:ext uri="{FF2B5EF4-FFF2-40B4-BE49-F238E27FC236}">
                <a16:creationId xmlns:a16="http://schemas.microsoft.com/office/drawing/2014/main" id="{5125966B-926B-4EB7-B168-46405DAC3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112" y="1772144"/>
            <a:ext cx="9280042" cy="4476256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BD5D-9043-431A-BAC4-8F35EAB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C2E8-F6C8-4351-88B9-177170B9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C9FF00B-DCDF-4900-BAB7-1B0A6F1FB6F2}"/>
              </a:ext>
            </a:extLst>
          </p:cNvPr>
          <p:cNvSpPr/>
          <p:nvPr/>
        </p:nvSpPr>
        <p:spPr>
          <a:xfrm>
            <a:off x="2198914" y="3523524"/>
            <a:ext cx="682171" cy="257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EE2DE7-25D8-4786-9E6C-A9D7D439EFAD}"/>
              </a:ext>
            </a:extLst>
          </p:cNvPr>
          <p:cNvSpPr/>
          <p:nvPr/>
        </p:nvSpPr>
        <p:spPr>
          <a:xfrm>
            <a:off x="3691890" y="3131820"/>
            <a:ext cx="822960" cy="46863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6482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E418C8-3D54-43AA-9137-3A9FF4F2C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Projects: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CD187F1C-A468-4878-8934-B16EECDE4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55" y="3072385"/>
            <a:ext cx="3108057" cy="29474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solidFill>
                  <a:srgbClr val="EBEBEB"/>
                </a:solidFill>
              </a:rPr>
              <a:t>multiple items </a:t>
            </a:r>
          </a:p>
          <a:p>
            <a:r>
              <a:rPr lang="en-US" sz="2800" dirty="0">
                <a:solidFill>
                  <a:srgbClr val="EBEBEB"/>
                </a:solidFill>
              </a:rPr>
              <a:t>collaborators</a:t>
            </a:r>
          </a:p>
          <a:p>
            <a:r>
              <a:rPr lang="en-US" sz="2800" dirty="0">
                <a:solidFill>
                  <a:srgbClr val="EBEBEB"/>
                </a:solidFill>
              </a:rPr>
              <a:t>can follow</a:t>
            </a:r>
          </a:p>
          <a:p>
            <a:r>
              <a:rPr lang="en-US" sz="2800" dirty="0">
                <a:solidFill>
                  <a:srgbClr val="EBEBEB"/>
                </a:solidFill>
              </a:rPr>
              <a:t>can cite items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83DE7-F25A-4241-8CCE-EA54ED4B4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231" y="6359311"/>
            <a:ext cx="3489546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8DC12-0B5E-4BFA-8D03-3B1FB3DE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3" name="Picture 32" descr="Technical Writing for Engineers - Mozilla Firefox">
            <a:extLst>
              <a:ext uri="{FF2B5EF4-FFF2-40B4-BE49-F238E27FC236}">
                <a16:creationId xmlns:a16="http://schemas.microsoft.com/office/drawing/2014/main" id="{D08D2D4D-0E79-4DAF-A46B-E00C5D4EF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376" y="679573"/>
            <a:ext cx="5389038" cy="5699148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C24AC79A-5826-4C44-B3C3-3839701EE6B1}"/>
              </a:ext>
            </a:extLst>
          </p:cNvPr>
          <p:cNvSpPr/>
          <p:nvPr/>
        </p:nvSpPr>
        <p:spPr>
          <a:xfrm>
            <a:off x="5120640" y="2302136"/>
            <a:ext cx="634701" cy="367549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E442EC2-1396-43FD-9857-FAB920907F5D}"/>
              </a:ext>
            </a:extLst>
          </p:cNvPr>
          <p:cNvSpPr/>
          <p:nvPr/>
        </p:nvSpPr>
        <p:spPr>
          <a:xfrm rot="1601593">
            <a:off x="4781371" y="2840103"/>
            <a:ext cx="393677" cy="216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50B56A-8CD8-4C90-BC28-2A3B63AA637A}"/>
              </a:ext>
            </a:extLst>
          </p:cNvPr>
          <p:cNvSpPr/>
          <p:nvPr/>
        </p:nvSpPr>
        <p:spPr>
          <a:xfrm>
            <a:off x="8227190" y="2257565"/>
            <a:ext cx="1240788" cy="703457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45627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E418C8-3D54-43AA-9137-3A9FF4F2C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+ Create a new project</a:t>
            </a:r>
          </a:p>
        </p:txBody>
      </p:sp>
      <p:pic>
        <p:nvPicPr>
          <p:cNvPr id="12" name="Content Placeholder 11" descr="figshare - My data - Mozilla Firefox">
            <a:extLst>
              <a:ext uri="{FF2B5EF4-FFF2-40B4-BE49-F238E27FC236}">
                <a16:creationId xmlns:a16="http://schemas.microsoft.com/office/drawing/2014/main" id="{3759D17D-F9DE-4E63-AD36-E36596F78A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752591" y="3071813"/>
            <a:ext cx="2890605" cy="2947987"/>
          </a:xfrm>
        </p:spPr>
      </p:pic>
      <p:sp>
        <p:nvSpPr>
          <p:cNvPr id="5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83DE7-F25A-4241-8CCE-EA54ED4B4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231" y="6359311"/>
            <a:ext cx="3489546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8DC12-0B5E-4BFA-8D03-3B1FB3DE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Content Placeholder 17" descr="figshare - My data - Mozilla Firefox">
            <a:extLst>
              <a:ext uri="{FF2B5EF4-FFF2-40B4-BE49-F238E27FC236}">
                <a16:creationId xmlns:a16="http://schemas.microsoft.com/office/drawing/2014/main" id="{D0B7B473-2B2D-445D-AD94-0C80F4446D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647355" y="345281"/>
            <a:ext cx="2805287" cy="2860975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6C207B-0713-472A-B590-20141C441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919" y="2814552"/>
            <a:ext cx="3134162" cy="122889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6" name="Picture 2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04629FD-68A3-4058-B240-B1A532B3E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2943" y="4016025"/>
            <a:ext cx="4191585" cy="149563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0" name="Picture 2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7D62F49-C750-4584-998E-2C997BFA1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9020" y="4369655"/>
            <a:ext cx="2191056" cy="234347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4" name="Picture 3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8A053EA-A8CE-4BC2-82A4-CBDAF263DC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6281" y="390391"/>
            <a:ext cx="2076740" cy="284837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7" name="Picture 3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54A6D9C7-B8AB-43EC-82DC-09DED459B3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8389" y="2463763"/>
            <a:ext cx="1317859" cy="119451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8" name="Arrow: Up 37">
            <a:extLst>
              <a:ext uri="{FF2B5EF4-FFF2-40B4-BE49-F238E27FC236}">
                <a16:creationId xmlns:a16="http://schemas.microsoft.com/office/drawing/2014/main" id="{760BEE2B-1D5B-4626-9E0D-D1B8080ABFD6}"/>
              </a:ext>
            </a:extLst>
          </p:cNvPr>
          <p:cNvSpPr/>
          <p:nvPr/>
        </p:nvSpPr>
        <p:spPr>
          <a:xfrm>
            <a:off x="8176655" y="3206256"/>
            <a:ext cx="458507" cy="5033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9" name="Arrow: Left 38">
            <a:extLst>
              <a:ext uri="{FF2B5EF4-FFF2-40B4-BE49-F238E27FC236}">
                <a16:creationId xmlns:a16="http://schemas.microsoft.com/office/drawing/2014/main" id="{61E4F07C-D7E5-4A58-8D71-987B4C288D89}"/>
              </a:ext>
            </a:extLst>
          </p:cNvPr>
          <p:cNvSpPr/>
          <p:nvPr/>
        </p:nvSpPr>
        <p:spPr>
          <a:xfrm>
            <a:off x="6626718" y="4185353"/>
            <a:ext cx="568001" cy="371990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3" name="Picture 4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D843436-12AA-474F-AC71-65C018C30F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5490" y="5654041"/>
            <a:ext cx="3077004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76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E418C8-3D54-43AA-9137-3A9FF4F2C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manage a project</a:t>
            </a:r>
          </a:p>
        </p:txBody>
      </p:sp>
      <p:pic>
        <p:nvPicPr>
          <p:cNvPr id="3" name="Content Placeholder 2" descr="Technical Writing for Engineers - Mozilla Firefox">
            <a:extLst>
              <a:ext uri="{FF2B5EF4-FFF2-40B4-BE49-F238E27FC236}">
                <a16:creationId xmlns:a16="http://schemas.microsoft.com/office/drawing/2014/main" id="{BDC1F0E4-48F3-4A42-8314-612D40A7D9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4106" y="3071813"/>
            <a:ext cx="2787576" cy="2947987"/>
          </a:xfrm>
        </p:spPr>
      </p:pic>
      <p:sp>
        <p:nvSpPr>
          <p:cNvPr id="56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83DE7-F25A-4241-8CCE-EA54ED4B4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231" y="6359311"/>
            <a:ext cx="3489546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8DC12-0B5E-4BFA-8D03-3B1FB3DE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7" name="Content Placeholder 14" descr="figshare - My data - Mozilla Firefox">
            <a:extLst>
              <a:ext uri="{FF2B5EF4-FFF2-40B4-BE49-F238E27FC236}">
                <a16:creationId xmlns:a16="http://schemas.microsoft.com/office/drawing/2014/main" id="{6B9FDD8A-B634-469D-9464-C485B5D7C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213" y="1359145"/>
            <a:ext cx="4567441" cy="4660655"/>
          </a:xfrm>
          <a:prstGeom prst="rect">
            <a:avLst/>
          </a:prstGeom>
          <a:effectLst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350B56A-8CD8-4C90-BC28-2A3B63AA637A}"/>
              </a:ext>
            </a:extLst>
          </p:cNvPr>
          <p:cNvSpPr/>
          <p:nvPr/>
        </p:nvSpPr>
        <p:spPr>
          <a:xfrm>
            <a:off x="6097669" y="4199163"/>
            <a:ext cx="1376129" cy="703457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24AC79A-5826-4C44-B3C3-3839701EE6B1}"/>
              </a:ext>
            </a:extLst>
          </p:cNvPr>
          <p:cNvSpPr/>
          <p:nvPr/>
        </p:nvSpPr>
        <p:spPr>
          <a:xfrm>
            <a:off x="8744730" y="2911704"/>
            <a:ext cx="993734" cy="777768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1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095C692-66D3-431A-89DA-95CC0CAEC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442" y="3009841"/>
            <a:ext cx="1314633" cy="838317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4E442EC2-1396-43FD-9857-FAB920907F5D}"/>
              </a:ext>
            </a:extLst>
          </p:cNvPr>
          <p:cNvSpPr/>
          <p:nvPr/>
        </p:nvSpPr>
        <p:spPr>
          <a:xfrm rot="1601593">
            <a:off x="5946110" y="3848158"/>
            <a:ext cx="393677" cy="216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7" name="Picture 2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9AB9BD1-B8F1-4A39-A5BB-C960208171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9927" y="2085787"/>
            <a:ext cx="1705213" cy="924054"/>
          </a:xfrm>
          <a:prstGeom prst="rect">
            <a:avLst/>
          </a:prstGeom>
        </p:spPr>
      </p:pic>
      <p:sp>
        <p:nvSpPr>
          <p:cNvPr id="29" name="Arrow: Down 28">
            <a:extLst>
              <a:ext uri="{FF2B5EF4-FFF2-40B4-BE49-F238E27FC236}">
                <a16:creationId xmlns:a16="http://schemas.microsoft.com/office/drawing/2014/main" id="{12A68507-6D5F-4386-991A-FE3142A99D6A}"/>
              </a:ext>
            </a:extLst>
          </p:cNvPr>
          <p:cNvSpPr/>
          <p:nvPr/>
        </p:nvSpPr>
        <p:spPr>
          <a:xfrm rot="1245557">
            <a:off x="10018711" y="2702004"/>
            <a:ext cx="111214" cy="20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9A4888-0F41-44E8-ACD9-08DC935DB3D7}"/>
              </a:ext>
            </a:extLst>
          </p:cNvPr>
          <p:cNvSpPr/>
          <p:nvPr/>
        </p:nvSpPr>
        <p:spPr>
          <a:xfrm rot="19420614">
            <a:off x="2126162" y="5366865"/>
            <a:ext cx="1667486" cy="304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public 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3E0CF-9DAB-4551-A5FE-D0F9442440FB}"/>
              </a:ext>
            </a:extLst>
          </p:cNvPr>
          <p:cNvSpPr/>
          <p:nvPr/>
        </p:nvSpPr>
        <p:spPr>
          <a:xfrm rot="19420614">
            <a:off x="9184969" y="5421426"/>
            <a:ext cx="1667486" cy="304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owner view</a:t>
            </a:r>
          </a:p>
        </p:txBody>
      </p:sp>
    </p:spTree>
    <p:extLst>
      <p:ext uri="{BB962C8B-B14F-4D97-AF65-F5344CB8AC3E}">
        <p14:creationId xmlns:p14="http://schemas.microsoft.com/office/powerpoint/2010/main" val="2813842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987872-0381-4D7F-A53E-0D0F7F43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rgbClr val="EBEBEB"/>
                </a:solidFill>
              </a:rPr>
              <a:t>Collections</a:t>
            </a:r>
            <a:br>
              <a:rPr lang="en-ZA" dirty="0">
                <a:solidFill>
                  <a:srgbClr val="EBEBEB"/>
                </a:solidFill>
              </a:rPr>
            </a:br>
            <a:r>
              <a:rPr lang="en-ZA" sz="2800" dirty="0">
                <a:solidFill>
                  <a:srgbClr val="EBEBEB"/>
                </a:solidFill>
              </a:rPr>
              <a:t>ZivaHub | Open Data UCT </a:t>
            </a:r>
            <a:r>
              <a:rPr lang="en-ZA" sz="2800" dirty="0">
                <a:solidFill>
                  <a:schemeClr val="bg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https://uct.figshare.com</a:t>
            </a:r>
            <a:r>
              <a:rPr lang="en-ZA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</a:t>
            </a:r>
            <a:endParaRPr lang="en-ZA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Content Placeholder 2" descr="figshare - My data - Mozilla Firefox">
            <a:extLst>
              <a:ext uri="{FF2B5EF4-FFF2-40B4-BE49-F238E27FC236}">
                <a16:creationId xmlns:a16="http://schemas.microsoft.com/office/drawing/2014/main" id="{6714C84A-528A-441E-9C61-32BDA28FE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2931" y="2086984"/>
            <a:ext cx="9387532" cy="394213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BD5D-9043-431A-BAC4-8F35EAB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C2E8-F6C8-4351-88B9-177170B9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5D0BB-BE7E-4142-9553-69D66BCC3931}"/>
              </a:ext>
            </a:extLst>
          </p:cNvPr>
          <p:cNvSpPr/>
          <p:nvPr/>
        </p:nvSpPr>
        <p:spPr>
          <a:xfrm>
            <a:off x="4592735" y="3286539"/>
            <a:ext cx="993913" cy="490331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ABCAB8B-7A04-46B8-9BF3-A424C8FB9B88}"/>
              </a:ext>
            </a:extLst>
          </p:cNvPr>
          <p:cNvSpPr/>
          <p:nvPr/>
        </p:nvSpPr>
        <p:spPr>
          <a:xfrm>
            <a:off x="2775472" y="3571539"/>
            <a:ext cx="473336" cy="490331"/>
          </a:xfrm>
          <a:prstGeom prst="rightArrow">
            <a:avLst>
              <a:gd name="adj1" fmla="val 362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2986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471BA-BE53-45C0-8A21-949956B8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1"/>
            <a:ext cx="3352375" cy="11414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Collections</a:t>
            </a:r>
          </a:p>
        </p:txBody>
      </p:sp>
      <p:sp>
        <p:nvSpPr>
          <p:cNvPr id="29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75C9E-40A6-41FB-A559-F62058B8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91170-4E4E-44F3-9B4C-6C7C533B3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6277601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2D84D-F42B-43B9-890E-56CF8F7ED78E}"/>
              </a:ext>
            </a:extLst>
          </p:cNvPr>
          <p:cNvSpPr txBox="1"/>
          <p:nvPr/>
        </p:nvSpPr>
        <p:spPr>
          <a:xfrm>
            <a:off x="8444753" y="2669685"/>
            <a:ext cx="2983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Century Gothic" panose="020B0502020202020204" pitchFamily="34" charset="0"/>
              <a:buChar char="►"/>
            </a:pPr>
            <a:r>
              <a:rPr lang="en-ZA" sz="2400" dirty="0">
                <a:solidFill>
                  <a:schemeClr val="bg1"/>
                </a:solidFill>
              </a:rPr>
              <a:t>multiple items</a:t>
            </a:r>
          </a:p>
          <a:p>
            <a:pPr marL="285750" indent="-285750">
              <a:buClr>
                <a:schemeClr val="bg1"/>
              </a:buClr>
              <a:buFont typeface="Century Gothic" panose="020B0502020202020204" pitchFamily="34" charset="0"/>
              <a:buChar char="►"/>
            </a:pPr>
            <a:r>
              <a:rPr lang="en-ZA" sz="2400" dirty="0">
                <a:solidFill>
                  <a:schemeClr val="bg1"/>
                </a:solidFill>
              </a:rPr>
              <a:t>from anywhere on figshare</a:t>
            </a:r>
          </a:p>
          <a:p>
            <a:pPr marL="285750" indent="-285750">
              <a:buClr>
                <a:schemeClr val="bg1"/>
              </a:buClr>
              <a:buFont typeface="Century Gothic" panose="020B0502020202020204" pitchFamily="34" charset="0"/>
              <a:buChar char="►"/>
            </a:pPr>
            <a:r>
              <a:rPr lang="en-ZA" sz="2400" dirty="0">
                <a:solidFill>
                  <a:schemeClr val="bg1"/>
                </a:solidFill>
              </a:rPr>
              <a:t>can follow</a:t>
            </a:r>
          </a:p>
          <a:p>
            <a:pPr marL="285750" indent="-285750">
              <a:buClr>
                <a:schemeClr val="bg1"/>
              </a:buClr>
              <a:buFont typeface="Century Gothic" panose="020B0502020202020204" pitchFamily="34" charset="0"/>
              <a:buChar char="►"/>
            </a:pPr>
            <a:r>
              <a:rPr lang="en-ZA" sz="2400" dirty="0">
                <a:solidFill>
                  <a:schemeClr val="bg1"/>
                </a:solidFill>
              </a:rPr>
              <a:t>can cite</a:t>
            </a:r>
          </a:p>
        </p:txBody>
      </p:sp>
      <p:pic>
        <p:nvPicPr>
          <p:cNvPr id="30" name="Content Placeholder 29" descr="CeBER Wastewater Biorefineries - Mozilla Firefox">
            <a:extLst>
              <a:ext uri="{FF2B5EF4-FFF2-40B4-BE49-F238E27FC236}">
                <a16:creationId xmlns:a16="http://schemas.microsoft.com/office/drawing/2014/main" id="{95649E1C-13F2-424D-9F01-40A67DA71C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01261" y="666154"/>
            <a:ext cx="4882774" cy="5163753"/>
          </a:xfr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D91D80E-96A6-4BDC-BA43-27A8DA474741}"/>
              </a:ext>
            </a:extLst>
          </p:cNvPr>
          <p:cNvSpPr/>
          <p:nvPr/>
        </p:nvSpPr>
        <p:spPr>
          <a:xfrm>
            <a:off x="1263945" y="2093843"/>
            <a:ext cx="463826" cy="373446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91A4FD2-A76A-40F4-94BB-B63297352C68}"/>
              </a:ext>
            </a:extLst>
          </p:cNvPr>
          <p:cNvSpPr/>
          <p:nvPr/>
        </p:nvSpPr>
        <p:spPr>
          <a:xfrm>
            <a:off x="1208466" y="3062492"/>
            <a:ext cx="1522411" cy="373446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61495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471BA-BE53-45C0-8A21-949956B8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1"/>
            <a:ext cx="3352375" cy="114140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+ Create a new collection</a:t>
            </a:r>
          </a:p>
        </p:txBody>
      </p:sp>
      <p:sp>
        <p:nvSpPr>
          <p:cNvPr id="29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75C9E-40A6-41FB-A559-F62058B8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91170-4E4E-44F3-9B4C-6C7C533B3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6277601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pic>
        <p:nvPicPr>
          <p:cNvPr id="8" name="Content Placeholder 7" descr="figshare - My data - Mozilla Firefox">
            <a:extLst>
              <a:ext uri="{FF2B5EF4-FFF2-40B4-BE49-F238E27FC236}">
                <a16:creationId xmlns:a16="http://schemas.microsoft.com/office/drawing/2014/main" id="{06332D27-FBD3-433E-A2E5-EAEC593BF6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86799" y="593965"/>
            <a:ext cx="3350213" cy="3543001"/>
          </a:xfrm>
        </p:spPr>
      </p:pic>
      <p:pic>
        <p:nvPicPr>
          <p:cNvPr id="10" name="Picture 9" descr="figshare - My data - Mozilla Firefox">
            <a:extLst>
              <a:ext uri="{FF2B5EF4-FFF2-40B4-BE49-F238E27FC236}">
                <a16:creationId xmlns:a16="http://schemas.microsoft.com/office/drawing/2014/main" id="{5EA1092C-BBA2-40D5-A305-035CDEBC8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775" y="1514035"/>
            <a:ext cx="3350213" cy="3628683"/>
          </a:xfrm>
          <a:prstGeom prst="rect">
            <a:avLst/>
          </a:prstGeom>
        </p:spPr>
      </p:pic>
      <p:pic>
        <p:nvPicPr>
          <p:cNvPr id="26" name="Picture 25" descr="figshare - My data - Mozilla Firefox">
            <a:extLst>
              <a:ext uri="{FF2B5EF4-FFF2-40B4-BE49-F238E27FC236}">
                <a16:creationId xmlns:a16="http://schemas.microsoft.com/office/drawing/2014/main" id="{FB241D14-D725-4265-BA0A-35737D8E2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7586" y="2525936"/>
            <a:ext cx="3352375" cy="3631025"/>
          </a:xfrm>
          <a:prstGeom prst="rect">
            <a:avLst/>
          </a:prstGeom>
        </p:spPr>
      </p:pic>
      <p:sp>
        <p:nvSpPr>
          <p:cNvPr id="28" name="Arrow: Up 27">
            <a:extLst>
              <a:ext uri="{FF2B5EF4-FFF2-40B4-BE49-F238E27FC236}">
                <a16:creationId xmlns:a16="http://schemas.microsoft.com/office/drawing/2014/main" id="{EA07CA87-ABC2-4D2E-913C-158A07880047}"/>
              </a:ext>
            </a:extLst>
          </p:cNvPr>
          <p:cNvSpPr/>
          <p:nvPr/>
        </p:nvSpPr>
        <p:spPr>
          <a:xfrm>
            <a:off x="2687968" y="5137838"/>
            <a:ext cx="458949" cy="6394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7695212-7121-4AAC-BD1F-140A1BC94185}"/>
              </a:ext>
            </a:extLst>
          </p:cNvPr>
          <p:cNvSpPr/>
          <p:nvPr/>
        </p:nvSpPr>
        <p:spPr>
          <a:xfrm>
            <a:off x="4970032" y="4495800"/>
            <a:ext cx="690183" cy="6420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4FF2D10-4290-4D23-9508-0F0885D85656}"/>
              </a:ext>
            </a:extLst>
          </p:cNvPr>
          <p:cNvSpPr/>
          <p:nvPr/>
        </p:nvSpPr>
        <p:spPr>
          <a:xfrm>
            <a:off x="5820088" y="4495800"/>
            <a:ext cx="690183" cy="6420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5" name="Picture 3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9021577-503D-4CC8-84A5-BEBB4467C3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685" y="4272559"/>
            <a:ext cx="2067213" cy="127652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519F84D0-9D4A-465D-9600-64EDE897BE70}"/>
              </a:ext>
            </a:extLst>
          </p:cNvPr>
          <p:cNvSpPr/>
          <p:nvPr/>
        </p:nvSpPr>
        <p:spPr>
          <a:xfrm rot="20375429">
            <a:off x="2263075" y="4120726"/>
            <a:ext cx="504000" cy="2880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4444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C45DD6-BA42-4EA0-AF9E-C81DE1ECF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74A80D-29C8-494D-BEE0-D79FA7229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50CCF8C-29A5-4141-9D12-F9212C0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51E412-8C68-4E8B-911F-9108B7A89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BD14C7-E62D-4C0A-9C22-0041DF060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9323E5E-88BB-46A1-92B3-A7FFC8E0E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39" name="Freeform: Shape 27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896C4-5CCD-4328-B1D0-A19C1B41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also present </a:t>
            </a:r>
            <a:r>
              <a:rPr lang="en-US" sz="4200" b="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Thomas 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1100C-D3E1-4F1A-8051-95955BE8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7A2CB-D47C-48B9-81C9-3296A600C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312" y="2763520"/>
            <a:ext cx="8946541" cy="348487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from DLS (Digital Library Services)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to answer any super-technical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87C78-2850-458D-803A-D8D39FD9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</p:spTree>
    <p:extLst>
      <p:ext uri="{BB962C8B-B14F-4D97-AF65-F5344CB8AC3E}">
        <p14:creationId xmlns:p14="http://schemas.microsoft.com/office/powerpoint/2010/main" val="1735743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471BA-BE53-45C0-8A21-949956B8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1"/>
            <a:ext cx="3352375" cy="114140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solidFill>
                  <a:srgbClr val="EBEBEB"/>
                </a:solidFill>
              </a:rPr>
              <a:t>manage a collection</a:t>
            </a:r>
            <a:endParaRPr lang="en-US" sz="3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75C9E-40A6-41FB-A559-F62058B8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91170-4E4E-44F3-9B4C-6C7C533B3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6277601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pic>
        <p:nvPicPr>
          <p:cNvPr id="12" name="Content Placeholder 8" descr="figshare - My data - Mozilla Firefox">
            <a:extLst>
              <a:ext uri="{FF2B5EF4-FFF2-40B4-BE49-F238E27FC236}">
                <a16:creationId xmlns:a16="http://schemas.microsoft.com/office/drawing/2014/main" id="{0FC2A36A-4E96-4829-8B11-65F90B51E0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151074" y="647698"/>
            <a:ext cx="5256221" cy="5562139"/>
          </a:xfrm>
          <a:prstGeom prst="rect">
            <a:avLst/>
          </a:prstGeom>
          <a:effectLst/>
        </p:spPr>
      </p:pic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ED1837-BAC0-4B86-A576-C2575302B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3711" y="2866888"/>
            <a:ext cx="1762371" cy="185763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00F307F2-3A10-4D03-9355-E2A0167FD665}"/>
              </a:ext>
            </a:extLst>
          </p:cNvPr>
          <p:cNvSpPr/>
          <p:nvPr/>
        </p:nvSpPr>
        <p:spPr>
          <a:xfrm rot="20191371">
            <a:off x="5845340" y="2600576"/>
            <a:ext cx="325081" cy="4659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0" name="Picture 1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61ACC7C-5851-49AC-93AD-C36DEF041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48" y="4422070"/>
            <a:ext cx="3800729" cy="93478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C8BE7CA3-CD5B-494A-A6D4-89AD2C1293B4}"/>
              </a:ext>
            </a:extLst>
          </p:cNvPr>
          <p:cNvSpPr/>
          <p:nvPr/>
        </p:nvSpPr>
        <p:spPr>
          <a:xfrm rot="18922796">
            <a:off x="1109137" y="4184961"/>
            <a:ext cx="454024" cy="34864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CeBER Wastewater Biorefineries - Mozilla Firefox">
            <a:extLst>
              <a:ext uri="{FF2B5EF4-FFF2-40B4-BE49-F238E27FC236}">
                <a16:creationId xmlns:a16="http://schemas.microsoft.com/office/drawing/2014/main" id="{C6ACF8FD-BC38-4C42-98D7-788FDAA8B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1924" y="2614254"/>
            <a:ext cx="3176734" cy="33595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99BF8B1-8FF3-4F49-BE4D-203927F8231A}"/>
              </a:ext>
            </a:extLst>
          </p:cNvPr>
          <p:cNvSpPr/>
          <p:nvPr/>
        </p:nvSpPr>
        <p:spPr>
          <a:xfrm rot="19420614">
            <a:off x="9986637" y="5353709"/>
            <a:ext cx="1667486" cy="304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public 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DE0F10-0415-43D1-80F4-993C8E321A65}"/>
              </a:ext>
            </a:extLst>
          </p:cNvPr>
          <p:cNvSpPr/>
          <p:nvPr/>
        </p:nvSpPr>
        <p:spPr>
          <a:xfrm rot="19420614">
            <a:off x="5048062" y="5529607"/>
            <a:ext cx="1667486" cy="304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owner view</a:t>
            </a:r>
          </a:p>
        </p:txBody>
      </p:sp>
    </p:spTree>
    <p:extLst>
      <p:ext uri="{BB962C8B-B14F-4D97-AF65-F5344CB8AC3E}">
        <p14:creationId xmlns:p14="http://schemas.microsoft.com/office/powerpoint/2010/main" val="121589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DCA251B-4F28-43A9-A5FD-47101E24C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D3CBF1-5C59-43E1-8482-0F08C27E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033" y="1266958"/>
            <a:ext cx="6248624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Behind </a:t>
            </a:r>
            <a:br>
              <a:rPr 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Basics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B3E067-68A1-4E6F-8B2A-DF0DC2803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8F0EEF-7B63-4EC4-96D4-6AFBF46B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B5E673-6D85-4457-A048-FD09048DC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BABD4-22B7-4B41-B6DA-D4CA9B05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30</a:t>
            </a:fld>
            <a:endParaRPr lang="en-US" b="0" i="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9AB5-4C33-4551-843E-561F010DB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033" y="6355080"/>
            <a:ext cx="3691842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</p:spTree>
    <p:extLst>
      <p:ext uri="{BB962C8B-B14F-4D97-AF65-F5344CB8AC3E}">
        <p14:creationId xmlns:p14="http://schemas.microsoft.com/office/powerpoint/2010/main" val="1825168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965A0-6668-4156-938E-2B8413FD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1266958"/>
            <a:ext cx="6808362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16C9D4-FE83-4C28-BC69-33ED04686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1266958"/>
            <a:ext cx="2904124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b="0" i="1" kern="1200" cap="none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this is much more complex than you think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48453-729A-44F9-BBCD-787D625F9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b="0" i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31</a:t>
            </a:fld>
            <a:endParaRPr lang="en-US" b="0" i="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bg2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9FA15-373D-405B-B25E-44513E49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355080"/>
            <a:ext cx="5107772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i="0" kern="1200" dirty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</p:spTree>
    <p:extLst>
      <p:ext uri="{BB962C8B-B14F-4D97-AF65-F5344CB8AC3E}">
        <p14:creationId xmlns:p14="http://schemas.microsoft.com/office/powerpoint/2010/main" val="1235609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0EB664-C7A2-4E1D-8D21-63AB8DD7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FAIR principles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C7B58-1274-46AE-BCBC-6B8ED389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7C436E-B81A-4852-AC4D-B1E816A71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548281"/>
            <a:ext cx="5122606" cy="365868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-457200">
              <a:buNone/>
            </a:pPr>
            <a:r>
              <a:rPr lang="en-ZA" sz="800" b="1" cap="all" dirty="0"/>
              <a:t>To be Findable</a:t>
            </a:r>
            <a:r>
              <a:rPr lang="en-ZA" sz="800" b="1" dirty="0"/>
              <a:t>:</a:t>
            </a:r>
            <a:endParaRPr lang="en-ZA" sz="800" dirty="0"/>
          </a:p>
          <a:p>
            <a:pPr marL="0" indent="-457200">
              <a:buNone/>
            </a:pPr>
            <a:r>
              <a:rPr lang="en-ZA" sz="800" dirty="0"/>
              <a:t>F1. (meta)data are assigned a </a:t>
            </a:r>
            <a:r>
              <a:rPr lang="en-ZA" sz="800" u="sng" dirty="0"/>
              <a:t>globally unique and eternally persistent identifier.</a:t>
            </a:r>
            <a:br>
              <a:rPr lang="en-ZA" sz="800" dirty="0"/>
            </a:br>
            <a:r>
              <a:rPr lang="en-ZA" sz="800" dirty="0"/>
              <a:t>F2. data are described with </a:t>
            </a:r>
            <a:r>
              <a:rPr lang="en-ZA" sz="800" u="sng" dirty="0"/>
              <a:t>rich metadata.</a:t>
            </a:r>
            <a:br>
              <a:rPr lang="en-ZA" sz="800" dirty="0"/>
            </a:br>
            <a:r>
              <a:rPr lang="en-ZA" sz="800" dirty="0"/>
              <a:t>F3. (meta)data are </a:t>
            </a:r>
            <a:r>
              <a:rPr lang="en-ZA" sz="800" u="sng" dirty="0"/>
              <a:t>registered or indexed in a searchable resource.</a:t>
            </a:r>
            <a:br>
              <a:rPr lang="en-ZA" sz="800" dirty="0"/>
            </a:br>
            <a:r>
              <a:rPr lang="en-ZA" sz="800" dirty="0"/>
              <a:t>F4. metadata </a:t>
            </a:r>
            <a:r>
              <a:rPr lang="en-ZA" sz="800" u="sng" dirty="0"/>
              <a:t>specify</a:t>
            </a:r>
            <a:r>
              <a:rPr lang="en-ZA" sz="800" dirty="0"/>
              <a:t> the data identifier.</a:t>
            </a:r>
          </a:p>
          <a:p>
            <a:pPr marL="0" indent="-457200">
              <a:buNone/>
            </a:pPr>
            <a:r>
              <a:rPr lang="en-ZA" sz="800" b="1" dirty="0"/>
              <a:t>TO BE ACCESSIBLE</a:t>
            </a:r>
            <a:r>
              <a:rPr lang="en-ZA" sz="800" b="1" cap="all" dirty="0"/>
              <a:t>:</a:t>
            </a:r>
          </a:p>
          <a:p>
            <a:pPr marL="0" indent="-457200">
              <a:buNone/>
            </a:pPr>
            <a:r>
              <a:rPr lang="en-ZA" sz="800" dirty="0"/>
              <a:t>A1  (meta)data are </a:t>
            </a:r>
            <a:r>
              <a:rPr lang="en-ZA" sz="800" u="sng" dirty="0"/>
              <a:t>retrievable by their identifier</a:t>
            </a:r>
            <a:r>
              <a:rPr lang="en-ZA" sz="800" dirty="0"/>
              <a:t> using </a:t>
            </a:r>
            <a:r>
              <a:rPr lang="en-ZA" sz="800" u="sng" dirty="0"/>
              <a:t>a standardized communications protocol.</a:t>
            </a:r>
            <a:br>
              <a:rPr lang="en-ZA" sz="800" dirty="0"/>
            </a:br>
            <a:r>
              <a:rPr lang="en-ZA" sz="800" dirty="0"/>
              <a:t>A1.1 the </a:t>
            </a:r>
            <a:r>
              <a:rPr lang="en-ZA" sz="800" u="sng" dirty="0"/>
              <a:t>protocol</a:t>
            </a:r>
            <a:r>
              <a:rPr lang="en-ZA" sz="800" dirty="0"/>
              <a:t> is open, free, and universally implementable.</a:t>
            </a:r>
            <a:br>
              <a:rPr lang="en-ZA" sz="800" dirty="0"/>
            </a:br>
            <a:r>
              <a:rPr lang="en-ZA" sz="800" dirty="0"/>
              <a:t>A1.2 the </a:t>
            </a:r>
            <a:r>
              <a:rPr lang="en-ZA" sz="800" u="sng" dirty="0"/>
              <a:t>protocol </a:t>
            </a:r>
            <a:r>
              <a:rPr lang="en-ZA" sz="800" dirty="0"/>
              <a:t>allows for an authentication and authorization procedure, where necessary.</a:t>
            </a:r>
            <a:br>
              <a:rPr lang="en-ZA" sz="800" dirty="0"/>
            </a:br>
            <a:r>
              <a:rPr lang="en-ZA" sz="800" dirty="0"/>
              <a:t>A2 </a:t>
            </a:r>
            <a:r>
              <a:rPr lang="en-ZA" sz="800" u="sng" dirty="0"/>
              <a:t>metadata are accessible</a:t>
            </a:r>
            <a:r>
              <a:rPr lang="en-ZA" sz="800" dirty="0"/>
              <a:t>, even when the data are no longer available.</a:t>
            </a:r>
          </a:p>
          <a:p>
            <a:pPr marL="0" indent="-457200">
              <a:buNone/>
            </a:pPr>
            <a:r>
              <a:rPr lang="en-ZA" sz="800" b="1" cap="all" dirty="0"/>
              <a:t>TO BE INTEROPERABLE:</a:t>
            </a:r>
          </a:p>
          <a:p>
            <a:pPr marL="0" indent="-457200">
              <a:buNone/>
            </a:pPr>
            <a:r>
              <a:rPr lang="en-ZA" sz="800" dirty="0"/>
              <a:t>I1. (meta)data use a</a:t>
            </a:r>
            <a:r>
              <a:rPr lang="en-ZA" sz="800" u="sng" dirty="0"/>
              <a:t> formal, accessible, shared, and broadly applicable language</a:t>
            </a:r>
            <a:r>
              <a:rPr lang="en-ZA" sz="800" dirty="0"/>
              <a:t> for knowledge representation.</a:t>
            </a:r>
            <a:br>
              <a:rPr lang="en-ZA" sz="800" dirty="0"/>
            </a:br>
            <a:r>
              <a:rPr lang="en-ZA" sz="800" dirty="0"/>
              <a:t>I2. (meta)data use </a:t>
            </a:r>
            <a:r>
              <a:rPr lang="en-ZA" sz="800" u="sng" dirty="0"/>
              <a:t>vocabularies that follow FAIR principles.</a:t>
            </a:r>
            <a:br>
              <a:rPr lang="en-ZA" sz="800" dirty="0"/>
            </a:br>
            <a:r>
              <a:rPr lang="en-ZA" sz="800" dirty="0"/>
              <a:t>I3. (meta)data include </a:t>
            </a:r>
            <a:r>
              <a:rPr lang="en-ZA" sz="800" u="sng" dirty="0"/>
              <a:t>qualified references</a:t>
            </a:r>
            <a:r>
              <a:rPr lang="en-ZA" sz="800" dirty="0"/>
              <a:t> to other (meta)data.</a:t>
            </a:r>
          </a:p>
          <a:p>
            <a:pPr marL="0" indent="-457200">
              <a:buNone/>
            </a:pPr>
            <a:r>
              <a:rPr lang="en-ZA" sz="800" b="1" cap="all" dirty="0"/>
              <a:t>TO BE RE-USABLE:</a:t>
            </a:r>
          </a:p>
          <a:p>
            <a:pPr marL="0" indent="-457200">
              <a:buNone/>
            </a:pPr>
            <a:r>
              <a:rPr lang="en-ZA" sz="800" dirty="0"/>
              <a:t>R1. meta(data) have a </a:t>
            </a:r>
            <a:r>
              <a:rPr lang="en-ZA" sz="800" u="sng" dirty="0"/>
              <a:t>plurality of accurate and relevant attributes.</a:t>
            </a:r>
            <a:br>
              <a:rPr lang="en-ZA" sz="800" dirty="0"/>
            </a:br>
            <a:r>
              <a:rPr lang="en-ZA" sz="800" dirty="0"/>
              <a:t>R1.1. (meta)data are released with a</a:t>
            </a:r>
            <a:r>
              <a:rPr lang="en-ZA" sz="800" u="sng" dirty="0"/>
              <a:t> clear and accessible data usage license.</a:t>
            </a:r>
            <a:br>
              <a:rPr lang="en-ZA" sz="800" dirty="0"/>
            </a:br>
            <a:r>
              <a:rPr lang="en-ZA" sz="800" dirty="0"/>
              <a:t>R1.2. (meta)data are associated with their </a:t>
            </a:r>
            <a:r>
              <a:rPr lang="en-ZA" sz="800" u="sng" dirty="0"/>
              <a:t>provenance.</a:t>
            </a:r>
            <a:br>
              <a:rPr lang="en-ZA" sz="800" dirty="0"/>
            </a:br>
            <a:r>
              <a:rPr lang="en-ZA" sz="800" dirty="0"/>
              <a:t>R1.3. (meta)data </a:t>
            </a:r>
            <a:r>
              <a:rPr lang="en-ZA" sz="800" u="sng" dirty="0"/>
              <a:t>meet domain-relevant community standards.</a:t>
            </a:r>
            <a:endParaRPr lang="en-ZA" sz="800" dirty="0"/>
          </a:p>
          <a:p>
            <a:pPr marL="0" indent="0">
              <a:buNone/>
            </a:pPr>
            <a:endParaRPr lang="en-ZA" sz="800" dirty="0">
              <a:hlinkClick r:id="rId6"/>
            </a:endParaRPr>
          </a:p>
          <a:p>
            <a:pPr marL="0" indent="0">
              <a:buNone/>
            </a:pPr>
            <a:r>
              <a:rPr lang="en-ZA" sz="800" dirty="0">
                <a:hlinkClick r:id="rId6"/>
              </a:rPr>
              <a:t>https://www.force11.org/group/fairgroup/fairprinciples</a:t>
            </a:r>
            <a:r>
              <a:rPr lang="en-ZA" sz="8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1A3E0-85FE-472B-AD98-1882118C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pic>
        <p:nvPicPr>
          <p:cNvPr id="10" name="Content Placeholder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9D47334-46E0-4BB9-ACA6-E798A79725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325943" y="2548281"/>
            <a:ext cx="4983572" cy="36620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02130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E7A58-F88C-4EE7-ADCD-132E2540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2" y="629266"/>
            <a:ext cx="3458961" cy="559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0" i="1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meta-</a:t>
            </a:r>
            <a: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data</a:t>
            </a:r>
            <a:b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type 1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9AEB4-A126-4128-8D86-B67051B6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383280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69DE-E538-4D42-AEDB-93727E0F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EBEBEB"/>
                </a:solidFill>
              </a:rPr>
              <a:pPr defTabSz="914400">
                <a:spcAft>
                  <a:spcPts val="600"/>
                </a:spcAft>
              </a:pPr>
              <a:t>33</a:t>
            </a:fld>
            <a:endParaRPr lang="en-US">
              <a:solidFill>
                <a:srgbClr val="EBEBEB"/>
              </a:solidFill>
            </a:endParaRPr>
          </a:p>
        </p:txBody>
      </p:sp>
      <p:pic>
        <p:nvPicPr>
          <p:cNvPr id="12" name="Content Placeholder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697C070-0816-42BC-A626-3E8772869D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714142" y="1525588"/>
            <a:ext cx="2203329" cy="4198937"/>
          </a:xfrm>
        </p:spPr>
      </p:pic>
      <p:pic>
        <p:nvPicPr>
          <p:cNvPr id="16" name="Content Placeholder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F0B0D52-437C-4CA8-A46A-D1BAB47068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310945" y="1875388"/>
            <a:ext cx="4096322" cy="3486637"/>
          </a:xfrm>
        </p:spPr>
      </p:pic>
    </p:spTree>
    <p:extLst>
      <p:ext uri="{BB962C8B-B14F-4D97-AF65-F5344CB8AC3E}">
        <p14:creationId xmlns:p14="http://schemas.microsoft.com/office/powerpoint/2010/main" val="1310494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E7A58-F88C-4EE7-ADCD-132E2540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458960" cy="559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0" i="1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meta-</a:t>
            </a:r>
            <a: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data</a:t>
            </a:r>
            <a:b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type 2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9AEB4-A126-4128-8D86-B67051B6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383280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69DE-E538-4D42-AEDB-93727E0F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EBEBEB"/>
                </a:solidFill>
              </a:rPr>
              <a:pPr defTabSz="914400">
                <a:spcAft>
                  <a:spcPts val="600"/>
                </a:spcAft>
              </a:pPr>
              <a:t>34</a:t>
            </a:fld>
            <a:endParaRPr lang="en-US">
              <a:solidFill>
                <a:srgbClr val="EBEBEB"/>
              </a:solidFill>
            </a:endParaRPr>
          </a:p>
        </p:txBody>
      </p:sp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945EC71-CAF6-469D-AE27-17C160331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4034" y="1214896"/>
            <a:ext cx="3714378" cy="4052049"/>
          </a:xfrm>
          <a:prstGeom prst="rect">
            <a:avLst/>
          </a:prstGeom>
        </p:spPr>
      </p:pic>
      <p:pic>
        <p:nvPicPr>
          <p:cNvPr id="8" name="Content Placeholder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32AB86D-BF5F-4C34-B450-4958E71E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568005" y="5447541"/>
            <a:ext cx="9976294" cy="648459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167B48-4E8A-4D5E-842A-5F563EFB2275}"/>
              </a:ext>
            </a:extLst>
          </p:cNvPr>
          <p:cNvSpPr/>
          <p:nvPr/>
        </p:nvSpPr>
        <p:spPr>
          <a:xfrm>
            <a:off x="2276475" y="5657850"/>
            <a:ext cx="5943600" cy="30480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8" name="Content Placeholder 17" descr="A close up of a logo&#10;&#10;Description generated with high confidence">
            <a:extLst>
              <a:ext uri="{FF2B5EF4-FFF2-40B4-BE49-F238E27FC236}">
                <a16:creationId xmlns:a16="http://schemas.microsoft.com/office/drawing/2014/main" id="{79F15361-E849-48C4-8A9A-657D944A62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clrChange>
              <a:clrFrom>
                <a:srgbClr val="CDCFDE"/>
              </a:clrFrom>
              <a:clrTo>
                <a:srgbClr val="CDCFDE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53047" y="-51205"/>
            <a:ext cx="3400900" cy="3086531"/>
          </a:xfr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7B33CD3-9294-4B3F-9BDE-3243B2121730}"/>
              </a:ext>
            </a:extLst>
          </p:cNvPr>
          <p:cNvSpPr/>
          <p:nvPr/>
        </p:nvSpPr>
        <p:spPr>
          <a:xfrm>
            <a:off x="7985122" y="962025"/>
            <a:ext cx="3982089" cy="4681079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280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E7A58-F88C-4EE7-ADCD-132E2540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458960" cy="559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raw data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9AEB4-A126-4128-8D86-B67051B6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383280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69DE-E538-4D42-AEDB-93727E0F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EBEBEB"/>
                </a:solidFill>
              </a:rPr>
              <a:pPr defTabSz="914400">
                <a:spcAft>
                  <a:spcPts val="600"/>
                </a:spcAft>
              </a:pPr>
              <a:t>35</a:t>
            </a:fld>
            <a:endParaRPr lang="en-US">
              <a:solidFill>
                <a:srgbClr val="EBEBEB"/>
              </a:solidFill>
            </a:endParaRPr>
          </a:p>
        </p:txBody>
      </p:sp>
      <p:pic>
        <p:nvPicPr>
          <p:cNvPr id="9" name="Content Placeholder 8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75554825-9603-4A64-B4BC-1EE156127B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048250" y="1827236"/>
            <a:ext cx="6496050" cy="2874915"/>
          </a:xfrm>
        </p:spPr>
      </p:pic>
      <p:pic>
        <p:nvPicPr>
          <p:cNvPr id="8" name="Content Placeholder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32AB86D-BF5F-4C34-B450-4958E71E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568005" y="5447541"/>
            <a:ext cx="9976294" cy="648459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4A2890-AFA0-4822-B9B4-D74376182100}"/>
              </a:ext>
            </a:extLst>
          </p:cNvPr>
          <p:cNvSpPr/>
          <p:nvPr/>
        </p:nvSpPr>
        <p:spPr>
          <a:xfrm>
            <a:off x="8220075" y="5600700"/>
            <a:ext cx="1114425" cy="36748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3C0966-A10E-4FCD-8825-F6592BD4423F}"/>
              </a:ext>
            </a:extLst>
          </p:cNvPr>
          <p:cNvSpPr/>
          <p:nvPr/>
        </p:nvSpPr>
        <p:spPr>
          <a:xfrm rot="19297764">
            <a:off x="4676775" y="1743075"/>
            <a:ext cx="3518838" cy="447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actual readings</a:t>
            </a:r>
          </a:p>
        </p:txBody>
      </p:sp>
    </p:spTree>
    <p:extLst>
      <p:ext uri="{BB962C8B-B14F-4D97-AF65-F5344CB8AC3E}">
        <p14:creationId xmlns:p14="http://schemas.microsoft.com/office/powerpoint/2010/main" val="3463312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E7A58-F88C-4EE7-ADCD-132E2540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458960" cy="559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worked data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9AEB4-A126-4128-8D86-B67051B6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383280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69DE-E538-4D42-AEDB-93727E0F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EBEBEB"/>
                </a:solidFill>
              </a:rPr>
              <a:pPr defTabSz="914400">
                <a:spcAft>
                  <a:spcPts val="600"/>
                </a:spcAft>
              </a:pPr>
              <a:t>36</a:t>
            </a:fld>
            <a:endParaRPr lang="en-US">
              <a:solidFill>
                <a:srgbClr val="EBEBEB"/>
              </a:solidFill>
            </a:endParaRPr>
          </a:p>
        </p:txBody>
      </p:sp>
      <p:pic>
        <p:nvPicPr>
          <p:cNvPr id="28" name="Content Placeholder 27" descr="A screenshot of a cell phone screen with text&#10;&#10;Description generated with high confidence">
            <a:extLst>
              <a:ext uri="{FF2B5EF4-FFF2-40B4-BE49-F238E27FC236}">
                <a16:creationId xmlns:a16="http://schemas.microsoft.com/office/drawing/2014/main" id="{19494660-8F0B-454B-9C02-FA1DFE093F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797424" y="1528446"/>
            <a:ext cx="6326188" cy="206479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FBF1F-9FB0-4B55-8248-9A8ACFD36CF6}"/>
              </a:ext>
            </a:extLst>
          </p:cNvPr>
          <p:cNvSpPr/>
          <p:nvPr/>
        </p:nvSpPr>
        <p:spPr>
          <a:xfrm rot="19362228">
            <a:off x="4488059" y="1937389"/>
            <a:ext cx="2323180" cy="340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converted</a:t>
            </a:r>
          </a:p>
        </p:txBody>
      </p:sp>
      <p:pic>
        <p:nvPicPr>
          <p:cNvPr id="32" name="Picture 31" descr="A screen shot of a social media post&#10;&#10;Description generated with high confidence">
            <a:extLst>
              <a:ext uri="{FF2B5EF4-FFF2-40B4-BE49-F238E27FC236}">
                <a16:creationId xmlns:a16="http://schemas.microsoft.com/office/drawing/2014/main" id="{A35F3012-6088-4875-B841-06BB1E634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405" y="3741197"/>
            <a:ext cx="6461333" cy="21727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B5070EC-18FB-4FB2-85AF-A929E9B86DC1}"/>
              </a:ext>
            </a:extLst>
          </p:cNvPr>
          <p:cNvSpPr/>
          <p:nvPr/>
        </p:nvSpPr>
        <p:spPr>
          <a:xfrm rot="19362228">
            <a:off x="4807650" y="2410211"/>
            <a:ext cx="2323180" cy="340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calculated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B70B77-100C-4FF2-9AF6-01C550E379E4}"/>
              </a:ext>
            </a:extLst>
          </p:cNvPr>
          <p:cNvSpPr/>
          <p:nvPr/>
        </p:nvSpPr>
        <p:spPr>
          <a:xfrm rot="19362228">
            <a:off x="5213757" y="2917610"/>
            <a:ext cx="2323180" cy="340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collated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4D975-C483-485B-A8F6-E52E943712F0}"/>
              </a:ext>
            </a:extLst>
          </p:cNvPr>
          <p:cNvSpPr/>
          <p:nvPr/>
        </p:nvSpPr>
        <p:spPr>
          <a:xfrm rot="19362228">
            <a:off x="5619865" y="3395283"/>
            <a:ext cx="2323180" cy="340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connected</a:t>
            </a:r>
          </a:p>
        </p:txBody>
      </p:sp>
      <p:pic>
        <p:nvPicPr>
          <p:cNvPr id="8" name="Content Placeholder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32AB86D-BF5F-4C34-B450-4958E71E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580483" y="5473264"/>
            <a:ext cx="9976294" cy="648459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956831-A167-4E72-80EF-A11B3676DCD3}"/>
              </a:ext>
            </a:extLst>
          </p:cNvPr>
          <p:cNvSpPr/>
          <p:nvPr/>
        </p:nvSpPr>
        <p:spPr>
          <a:xfrm>
            <a:off x="9238115" y="5621570"/>
            <a:ext cx="1044000" cy="36748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B3F07F-2B60-4232-A0FA-AF7F56C9D02E}"/>
              </a:ext>
            </a:extLst>
          </p:cNvPr>
          <p:cNvSpPr/>
          <p:nvPr/>
        </p:nvSpPr>
        <p:spPr>
          <a:xfrm rot="19362228">
            <a:off x="5987930" y="3847801"/>
            <a:ext cx="2323180" cy="340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extracted</a:t>
            </a:r>
          </a:p>
        </p:txBody>
      </p:sp>
    </p:spTree>
    <p:extLst>
      <p:ext uri="{BB962C8B-B14F-4D97-AF65-F5344CB8AC3E}">
        <p14:creationId xmlns:p14="http://schemas.microsoft.com/office/powerpoint/2010/main" val="2416300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4A11D1-6963-485E-86DE-760B0743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E7A58-F88C-4EE7-ADCD-132E2540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458960" cy="559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protected data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93BDF132-E4EF-4CB3-9A12-1EB75E159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9AEB4-A126-4128-8D86-B67051B6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383280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8486D32-0A56-4407-A9D1-7AFC1694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3FE0C2-11C7-466D-B4BA-0330484CD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69DE-E538-4D42-AEDB-93727E0F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EBEBEB"/>
                </a:solidFill>
              </a:rPr>
              <a:pPr defTabSz="914400">
                <a:spcAft>
                  <a:spcPts val="600"/>
                </a:spcAft>
              </a:pPr>
              <a:t>37</a:t>
            </a:fld>
            <a:endParaRPr lang="en-US">
              <a:solidFill>
                <a:srgbClr val="EBEBEB"/>
              </a:solidFill>
            </a:endParaRPr>
          </a:p>
        </p:txBody>
      </p:sp>
      <p:pic>
        <p:nvPicPr>
          <p:cNvPr id="8" name="Content Placeholder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32AB86D-BF5F-4C34-B450-4958E71E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568005" y="5447541"/>
            <a:ext cx="9976294" cy="648459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3BD2B-C36E-4A33-8E0A-58FE61F1A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245" y="1750642"/>
            <a:ext cx="5715000" cy="3543300"/>
          </a:xfrm>
          <a:prstGeom prst="rect">
            <a:avLst/>
          </a:prstGeom>
        </p:spPr>
      </p:pic>
      <p:pic>
        <p:nvPicPr>
          <p:cNvPr id="7" name="Content Placeholder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2CD6D83-974E-4710-AB16-E3138394A0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8903935" y="1229235"/>
            <a:ext cx="2524477" cy="1571844"/>
          </a:xfrm>
        </p:spPr>
      </p:pic>
    </p:spTree>
    <p:extLst>
      <p:ext uri="{BB962C8B-B14F-4D97-AF65-F5344CB8AC3E}">
        <p14:creationId xmlns:p14="http://schemas.microsoft.com/office/powerpoint/2010/main" val="782826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965A0-6668-4156-938E-2B8413FD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1266958"/>
            <a:ext cx="6808362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decisions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16C9D4-FE83-4C28-BC69-33ED04686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1266958"/>
            <a:ext cx="2904124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b="0" i="1" kern="1200" cap="none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some things must be considered carefully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48453-729A-44F9-BBCD-787D625F9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b="0" i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38</a:t>
            </a:fld>
            <a:endParaRPr lang="en-US" b="0" i="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bg2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9FA15-373D-405B-B25E-44513E49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355080"/>
            <a:ext cx="5107772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i="0" kern="1200" dirty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</p:spTree>
    <p:extLst>
      <p:ext uri="{BB962C8B-B14F-4D97-AF65-F5344CB8AC3E}">
        <p14:creationId xmlns:p14="http://schemas.microsoft.com/office/powerpoint/2010/main" val="2081596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B0539-5A06-4ED5-836E-DD0F5829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Disclaimer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5B107-9AED-4846-ACFE-F0CED32C3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b="0" i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</a:t>
            </a:fld>
            <a:endParaRPr lang="en-US" b="0" i="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09A0-DE69-4983-8036-6578311DE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4109" y="1645920"/>
            <a:ext cx="6269434" cy="447082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This presentation does not deal with </a:t>
            </a:r>
            <a:r>
              <a:rPr lang="en-US" sz="4800" b="1" i="1" u="sng" dirty="0">
                <a:solidFill>
                  <a:schemeClr val="tx1"/>
                </a:solidFill>
              </a:rPr>
              <a:t>why</a:t>
            </a:r>
            <a:r>
              <a:rPr lang="en-US" sz="4800" b="1" dirty="0">
                <a:solidFill>
                  <a:schemeClr val="tx1"/>
                </a:solidFill>
              </a:rPr>
              <a:t> one should upload data.  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for the philosophy of open science and publication of data and the UCT and funder policies regarding this you can request another presentation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51CEA9-9CF3-4F37-863B-3ACF6B1B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1176" y="6355080"/>
            <a:ext cx="3987136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</p:spTree>
    <p:extLst>
      <p:ext uri="{BB962C8B-B14F-4D97-AF65-F5344CB8AC3E}">
        <p14:creationId xmlns:p14="http://schemas.microsoft.com/office/powerpoint/2010/main" val="1880853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987872-0381-4D7F-A53E-0D0F7F43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98" y="1645920"/>
            <a:ext cx="4539560" cy="44708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ZA" sz="4000" dirty="0"/>
              <a:t>1. Data for Theses</a:t>
            </a:r>
            <a:br>
              <a:rPr lang="en-ZA" sz="2000" dirty="0"/>
            </a:br>
            <a:r>
              <a:rPr lang="en-ZA" sz="2400" dirty="0"/>
              <a:t>ZivaHub | Open Data UCT </a:t>
            </a:r>
            <a:r>
              <a:rPr lang="en-ZA" sz="2400" dirty="0">
                <a:solidFill>
                  <a:schemeClr val="bg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https://uct.figshare.com</a:t>
            </a:r>
            <a:br>
              <a:rPr lang="en-ZA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en-ZA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ZA" sz="18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 suggestion</a:t>
            </a:r>
            <a:r>
              <a:rPr lang="en-ZA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C2E8-F6C8-4351-88B9-177170B9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2B43AF4-5111-425D-B5AC-E02986BF2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03825" y="1908915"/>
            <a:ext cx="5919788" cy="394504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BD5D-9043-431A-BAC4-8F35EAB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1176" y="6355080"/>
            <a:ext cx="3987136" cy="30480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chemeClr val="bg1">
                    <a:alpha val="60000"/>
                  </a:schemeClr>
                </a:solidFill>
              </a:rPr>
              <a:t>@LesleyBioproEng || lesley.mostert@uct.ac.za ||+27735013069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44093B-0548-4AA6-A7CE-8B0FC6E1F961}"/>
              </a:ext>
            </a:extLst>
          </p:cNvPr>
          <p:cNvSpPr/>
          <p:nvPr/>
        </p:nvSpPr>
        <p:spPr>
          <a:xfrm>
            <a:off x="5972580" y="2663919"/>
            <a:ext cx="761595" cy="1045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dirty="0"/>
              <a:t>Items with thesis data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9C445C-8C71-41DB-8EA1-417C318E5C2C}"/>
              </a:ext>
            </a:extLst>
          </p:cNvPr>
          <p:cNvSpPr/>
          <p:nvPr/>
        </p:nvSpPr>
        <p:spPr>
          <a:xfrm>
            <a:off x="8616124" y="2968026"/>
            <a:ext cx="409067" cy="17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7D3266-7066-4991-9D94-3E8E78B984E7}"/>
              </a:ext>
            </a:extLst>
          </p:cNvPr>
          <p:cNvSpPr/>
          <p:nvPr/>
        </p:nvSpPr>
        <p:spPr>
          <a:xfrm>
            <a:off x="8616124" y="3494735"/>
            <a:ext cx="409067" cy="17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0128E7-DEAD-461A-A861-67B080F8F156}"/>
              </a:ext>
            </a:extLst>
          </p:cNvPr>
          <p:cNvSpPr/>
          <p:nvPr/>
        </p:nvSpPr>
        <p:spPr>
          <a:xfrm>
            <a:off x="8616124" y="3821989"/>
            <a:ext cx="409067" cy="17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1D92F8-23A1-4A0A-811A-33E11B012312}"/>
              </a:ext>
            </a:extLst>
          </p:cNvPr>
          <p:cNvSpPr/>
          <p:nvPr/>
        </p:nvSpPr>
        <p:spPr>
          <a:xfrm>
            <a:off x="8616124" y="4111365"/>
            <a:ext cx="409067" cy="17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893BFB-AFA1-4878-8C1B-C29A5306852D}"/>
              </a:ext>
            </a:extLst>
          </p:cNvPr>
          <p:cNvSpPr/>
          <p:nvPr/>
        </p:nvSpPr>
        <p:spPr>
          <a:xfrm>
            <a:off x="8616124" y="4361924"/>
            <a:ext cx="409067" cy="17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71595B-04C3-4F84-99E3-5BF119A369C9}"/>
              </a:ext>
            </a:extLst>
          </p:cNvPr>
          <p:cNvSpPr/>
          <p:nvPr/>
        </p:nvSpPr>
        <p:spPr>
          <a:xfrm>
            <a:off x="8616124" y="4625939"/>
            <a:ext cx="409067" cy="17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E3C46B-1BD6-43D2-939B-5212D6697419}"/>
              </a:ext>
            </a:extLst>
          </p:cNvPr>
          <p:cNvSpPr/>
          <p:nvPr/>
        </p:nvSpPr>
        <p:spPr>
          <a:xfrm>
            <a:off x="8616124" y="4937019"/>
            <a:ext cx="409067" cy="17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510143-0356-4426-875F-FD04977B2DAF}"/>
              </a:ext>
            </a:extLst>
          </p:cNvPr>
          <p:cNvSpPr/>
          <p:nvPr/>
        </p:nvSpPr>
        <p:spPr>
          <a:xfrm>
            <a:off x="8616124" y="5199801"/>
            <a:ext cx="409067" cy="17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3A6F88-CDB4-4E30-98B9-69FF4DFF40EB}"/>
              </a:ext>
            </a:extLst>
          </p:cNvPr>
          <p:cNvCxnSpPr>
            <a:endCxn id="4" idx="1"/>
          </p:cNvCxnSpPr>
          <p:nvPr/>
        </p:nvCxnSpPr>
        <p:spPr>
          <a:xfrm>
            <a:off x="6734175" y="2876550"/>
            <a:ext cx="1881949" cy="180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6B3650-6FEA-46A8-81AB-818E50DCF485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6740819" y="2996876"/>
            <a:ext cx="1875305" cy="587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9114681-C0DE-4CE7-B997-0EE470E1D5CF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6747462" y="3107326"/>
            <a:ext cx="1868662" cy="803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4A53765-84F6-4C4F-9BF0-29364FD9355C}"/>
              </a:ext>
            </a:extLst>
          </p:cNvPr>
          <p:cNvCxnSpPr>
            <a:cxnSpLocks/>
            <a:stCxn id="3" idx="3"/>
            <a:endCxn id="18" idx="1"/>
          </p:cNvCxnSpPr>
          <p:nvPr/>
        </p:nvCxnSpPr>
        <p:spPr>
          <a:xfrm>
            <a:off x="6734175" y="3186781"/>
            <a:ext cx="1881949" cy="1013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7FA774-D7C5-48B3-9D83-6560563E7D03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747462" y="3296616"/>
            <a:ext cx="1868662" cy="1154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D080FF-F5CE-44A5-B266-5162ADA73EB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720888" y="3400811"/>
            <a:ext cx="1895236" cy="1314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DF33089-326C-46EE-B91C-C012BF995405}"/>
              </a:ext>
            </a:extLst>
          </p:cNvPr>
          <p:cNvCxnSpPr>
            <a:cxnSpLocks/>
          </p:cNvCxnSpPr>
          <p:nvPr/>
        </p:nvCxnSpPr>
        <p:spPr>
          <a:xfrm>
            <a:off x="6734175" y="3525784"/>
            <a:ext cx="1855374" cy="1515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E6B0D9-7205-4668-8264-8CEDE582501D}"/>
              </a:ext>
            </a:extLst>
          </p:cNvPr>
          <p:cNvCxnSpPr>
            <a:cxnSpLocks/>
          </p:cNvCxnSpPr>
          <p:nvPr/>
        </p:nvCxnSpPr>
        <p:spPr>
          <a:xfrm>
            <a:off x="6734175" y="3584066"/>
            <a:ext cx="1855374" cy="1702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A0EF968-E418-45C9-88C5-6ED0648F9592}"/>
              </a:ext>
            </a:extLst>
          </p:cNvPr>
          <p:cNvSpPr txBox="1"/>
          <p:nvPr/>
        </p:nvSpPr>
        <p:spPr>
          <a:xfrm>
            <a:off x="6499165" y="1623603"/>
            <a:ext cx="1875304" cy="1039356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400" dirty="0">
                <a:solidFill>
                  <a:schemeClr val="accent1"/>
                </a:solidFill>
              </a:rPr>
              <a:t>to </a:t>
            </a:r>
            <a:r>
              <a:rPr lang="en-ZA" sz="1400" b="1" dirty="0">
                <a:solidFill>
                  <a:schemeClr val="accent1"/>
                </a:solidFill>
              </a:rPr>
              <a:t>collections</a:t>
            </a:r>
            <a:r>
              <a:rPr lang="en-ZA" sz="1400" dirty="0">
                <a:solidFill>
                  <a:schemeClr val="accent1"/>
                </a:solidFill>
              </a:rPr>
              <a:t> in each group</a:t>
            </a:r>
          </a:p>
        </p:txBody>
      </p:sp>
      <p:sp>
        <p:nvSpPr>
          <p:cNvPr id="44" name="Explosion: 14 Points 43">
            <a:extLst>
              <a:ext uri="{FF2B5EF4-FFF2-40B4-BE49-F238E27FC236}">
                <a16:creationId xmlns:a16="http://schemas.microsoft.com/office/drawing/2014/main" id="{437B04C8-E61C-4D4B-8C1B-B226B81F46F6}"/>
              </a:ext>
            </a:extLst>
          </p:cNvPr>
          <p:cNvSpPr/>
          <p:nvPr/>
        </p:nvSpPr>
        <p:spPr>
          <a:xfrm>
            <a:off x="4888968" y="1176639"/>
            <a:ext cx="1393348" cy="1371600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dirty="0">
                <a:solidFill>
                  <a:schemeClr val="accent1"/>
                </a:solidFill>
              </a:rPr>
              <a:t>may need DLS</a:t>
            </a:r>
          </a:p>
        </p:txBody>
      </p:sp>
    </p:spTree>
    <p:extLst>
      <p:ext uri="{BB962C8B-B14F-4D97-AF65-F5344CB8AC3E}">
        <p14:creationId xmlns:p14="http://schemas.microsoft.com/office/powerpoint/2010/main" val="838924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987872-0381-4D7F-A53E-0D0F7F43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98" y="1645920"/>
            <a:ext cx="4539560" cy="44708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ZA" sz="3200" dirty="0"/>
              <a:t>Data for Theses</a:t>
            </a:r>
            <a:br>
              <a:rPr lang="en-ZA" sz="1600" dirty="0"/>
            </a:br>
            <a:r>
              <a:rPr lang="en-ZA" sz="1800" dirty="0"/>
              <a:t>ZivaHub | Open Data UCT </a:t>
            </a:r>
            <a:r>
              <a:rPr lang="en-ZA" sz="1800" dirty="0">
                <a:solidFill>
                  <a:schemeClr val="bg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https://uct.figshare.com</a:t>
            </a:r>
            <a:br>
              <a:rPr lang="en-ZA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en-ZA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ZA" sz="1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 suggestion</a:t>
            </a:r>
            <a:r>
              <a:rPr lang="en-ZA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C2E8-F6C8-4351-88B9-177170B9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BD5D-9043-431A-BAC4-8F35EAB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1176" y="6355080"/>
            <a:ext cx="3987136" cy="30480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chemeClr val="bg1">
                    <a:alpha val="60000"/>
                  </a:schemeClr>
                </a:solidFill>
              </a:rPr>
              <a:t>@LesleyBioproEng || lesley.mostert@uct.ac.za ||+27735013069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B7E92DD-7A21-4D62-A622-CCB88D3024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155931"/>
              </p:ext>
            </p:extLst>
          </p:nvPr>
        </p:nvGraphicFramePr>
        <p:xfrm>
          <a:off x="5049954" y="1562101"/>
          <a:ext cx="6073657" cy="4772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04662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14" name="Picture 13" descr="figshare - Mozilla Firefox">
            <a:extLst>
              <a:ext uri="{FF2B5EF4-FFF2-40B4-BE49-F238E27FC236}">
                <a16:creationId xmlns:a16="http://schemas.microsoft.com/office/drawing/2014/main" id="{EF586495-29FC-422C-95E0-E1F62C356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121"/>
          <a:stretch/>
        </p:blipFill>
        <p:spPr>
          <a:xfrm>
            <a:off x="443959" y="2889359"/>
            <a:ext cx="4661897" cy="295143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987872-0381-4D7F-A53E-0D0F7F43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ZA" sz="4000" dirty="0">
                <a:solidFill>
                  <a:srgbClr val="FFFFFF"/>
                </a:solidFill>
              </a:rPr>
              <a:t>2. Groups</a:t>
            </a:r>
            <a:br>
              <a:rPr lang="en-ZA" sz="2900" dirty="0">
                <a:solidFill>
                  <a:srgbClr val="FFFFFF"/>
                </a:solidFill>
              </a:rPr>
            </a:br>
            <a:r>
              <a:rPr lang="en-ZA" sz="2400" dirty="0">
                <a:solidFill>
                  <a:srgbClr val="FFFFFF"/>
                </a:solidFill>
              </a:rPr>
              <a:t>ZivaHub | Open Data UCT </a:t>
            </a:r>
            <a:r>
              <a:rPr lang="en-ZA" sz="2400" dirty="0">
                <a:solidFill>
                  <a:schemeClr val="tx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https://uct.figshare.com</a:t>
            </a:r>
            <a:r>
              <a:rPr lang="en-ZA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endParaRPr lang="en-ZA" sz="29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C2E8-F6C8-4351-88B9-177170B9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BD5D-9043-431A-BAC4-8F35EAB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859795" cy="304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chemeClr val="tx1">
                    <a:alpha val="60000"/>
                  </a:schemeClr>
                </a:solidFill>
              </a:rPr>
              <a:t>@LesleyBioproEng || lesley.mostert@uct.ac.za ||+27735013069</a:t>
            </a:r>
          </a:p>
        </p:txBody>
      </p:sp>
      <p:pic>
        <p:nvPicPr>
          <p:cNvPr id="21" name="Content Placeholder 20" descr="University of Cape Town data repository - Mozilla Firefox">
            <a:extLst>
              <a:ext uri="{FF2B5EF4-FFF2-40B4-BE49-F238E27FC236}">
                <a16:creationId xmlns:a16="http://schemas.microsoft.com/office/drawing/2014/main" id="{708E6D4B-602F-4261-B6DB-9DB6B71A9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28497" y="1690015"/>
            <a:ext cx="4661897" cy="4549109"/>
          </a:xfrm>
        </p:spPr>
      </p:pic>
      <p:pic>
        <p:nvPicPr>
          <p:cNvPr id="23" name="Picture 2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2BF0CF4-EEF9-479A-94A7-C875AAE6F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510" y="2606136"/>
            <a:ext cx="2762636" cy="246731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B0C54F-F343-4742-8302-E219E9C7FE7D}"/>
              </a:ext>
            </a:extLst>
          </p:cNvPr>
          <p:cNvSpPr/>
          <p:nvPr/>
        </p:nvSpPr>
        <p:spPr>
          <a:xfrm>
            <a:off x="8505825" y="4133850"/>
            <a:ext cx="2066925" cy="7048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3657F5F-606D-425A-8262-78F265F0B54B}"/>
              </a:ext>
            </a:extLst>
          </p:cNvPr>
          <p:cNvSpPr/>
          <p:nvPr/>
        </p:nvSpPr>
        <p:spPr>
          <a:xfrm>
            <a:off x="782556" y="3905250"/>
            <a:ext cx="1065294" cy="40957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6130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14" name="Picture 13" descr="figshare - Mozilla Firefox">
            <a:extLst>
              <a:ext uri="{FF2B5EF4-FFF2-40B4-BE49-F238E27FC236}">
                <a16:creationId xmlns:a16="http://schemas.microsoft.com/office/drawing/2014/main" id="{EF586495-29FC-422C-95E0-E1F62C356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06" y="1649744"/>
            <a:ext cx="4661897" cy="454911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987872-0381-4D7F-A53E-0D0F7F43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ZA" sz="3200" dirty="0">
                <a:solidFill>
                  <a:srgbClr val="FFFFFF"/>
                </a:solidFill>
              </a:rPr>
              <a:t>Groups</a:t>
            </a:r>
            <a:br>
              <a:rPr lang="en-ZA" sz="2900" dirty="0">
                <a:solidFill>
                  <a:srgbClr val="FFFFFF"/>
                </a:solidFill>
              </a:rPr>
            </a:br>
            <a:r>
              <a:rPr lang="en-ZA" sz="2400" dirty="0">
                <a:solidFill>
                  <a:srgbClr val="FFFFFF"/>
                </a:solidFill>
              </a:rPr>
              <a:t>ZivaHub | Open Data UCT </a:t>
            </a:r>
            <a:r>
              <a:rPr lang="en-ZA" sz="2400" dirty="0">
                <a:solidFill>
                  <a:schemeClr val="tx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https://uct.figshare.com</a:t>
            </a:r>
            <a:r>
              <a:rPr lang="en-ZA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endParaRPr lang="en-ZA" sz="29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C2E8-F6C8-4351-88B9-177170B9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Content Placeholder 2" descr="ZivaHub Hierarchy - Excel">
            <a:extLst>
              <a:ext uri="{FF2B5EF4-FFF2-40B4-BE49-F238E27FC236}">
                <a16:creationId xmlns:a16="http://schemas.microsoft.com/office/drawing/2014/main" id="{71C3AEDA-4D5D-4CD1-A80A-EE78CC271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91557" y="2316293"/>
            <a:ext cx="4778828" cy="280011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BD5D-9043-431A-BAC4-8F35EAB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915" y="6355080"/>
            <a:ext cx="3859795" cy="304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chemeClr val="tx1">
                    <a:alpha val="60000"/>
                  </a:schemeClr>
                </a:solidFill>
              </a:rPr>
              <a:t>@LesleyBioproEng || lesley.mostert@uct.ac.za ||+27735013069</a:t>
            </a:r>
          </a:p>
        </p:txBody>
      </p:sp>
      <p:pic>
        <p:nvPicPr>
          <p:cNvPr id="9" name="Picture 8" descr="ZivaHub Hierarchy - Excel">
            <a:extLst>
              <a:ext uri="{FF2B5EF4-FFF2-40B4-BE49-F238E27FC236}">
                <a16:creationId xmlns:a16="http://schemas.microsoft.com/office/drawing/2014/main" id="{9F0F211F-A4C5-44A8-9A5A-2B03BFF57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253" y="3191520"/>
            <a:ext cx="3817826" cy="2237025"/>
          </a:xfrm>
          <a:prstGeom prst="rect">
            <a:avLst/>
          </a:prstGeom>
        </p:spPr>
      </p:pic>
      <p:pic>
        <p:nvPicPr>
          <p:cNvPr id="11" name="Picture 10" descr="ZivaHub Hierarchy - Excel">
            <a:extLst>
              <a:ext uri="{FF2B5EF4-FFF2-40B4-BE49-F238E27FC236}">
                <a16:creationId xmlns:a16="http://schemas.microsoft.com/office/drawing/2014/main" id="{1F4557BB-ED7C-434B-8CB3-FA923D199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1934" y="3897319"/>
            <a:ext cx="3128402" cy="18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9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987872-0381-4D7F-A53E-0D0F7F43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4" y="1447799"/>
            <a:ext cx="3753047" cy="1444752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ZA" sz="4000" dirty="0">
                <a:solidFill>
                  <a:srgbClr val="EBEBEB"/>
                </a:solidFill>
              </a:rPr>
              <a:t>3. ZivaHub vs OpenUCT </a:t>
            </a:r>
            <a:br>
              <a:rPr lang="en-ZA" sz="1800" dirty="0">
                <a:solidFill>
                  <a:srgbClr val="EBEBEB"/>
                </a:solidFill>
              </a:rPr>
            </a:br>
            <a:r>
              <a:rPr lang="en-ZA" sz="2000" dirty="0">
                <a:solidFill>
                  <a:srgbClr val="EBEBEB"/>
                </a:solidFill>
              </a:rPr>
              <a:t>ZivaHub | Open Data UCT </a:t>
            </a:r>
            <a:r>
              <a:rPr lang="en-ZA" sz="20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https://uct.figshare.com</a:t>
            </a:r>
            <a:r>
              <a:rPr lang="en-Z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endParaRPr lang="en-ZA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0ED3BA-335C-4C35-876C-DFB056185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108057" cy="2947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1400" i="1" dirty="0">
                <a:solidFill>
                  <a:srgbClr val="FFFFFF"/>
                </a:solidFill>
              </a:rPr>
              <a:t>suggestion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BD5D-9043-431A-BAC4-8F35EAB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231" y="6359311"/>
            <a:ext cx="3489546" cy="304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>
                <a:solidFill>
                  <a:srgbClr val="FFFFFF">
                    <a:alpha val="60000"/>
                  </a:srgbClr>
                </a:solidFill>
              </a:rPr>
              <a:t>@LesleyBioproEng || lesley.mostert@uct.ac.za ||+27735013069</a:t>
            </a: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C2E8-F6C8-4351-88B9-177170B9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9D4090-2731-4171-A8B9-8CE48DF16E62}"/>
              </a:ext>
            </a:extLst>
          </p:cNvPr>
          <p:cNvSpPr/>
          <p:nvPr/>
        </p:nvSpPr>
        <p:spPr>
          <a:xfrm>
            <a:off x="5126477" y="992221"/>
            <a:ext cx="2198451" cy="477628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08000" bIns="108000" rtlCol="0" anchor="t" anchorCtr="0"/>
          <a:lstStyle/>
          <a:p>
            <a:pPr algn="ctr"/>
            <a:r>
              <a:rPr lang="en-ZA" b="1" u="sng" dirty="0"/>
              <a:t>OpenUCT</a:t>
            </a:r>
          </a:p>
          <a:p>
            <a:pPr algn="ctr"/>
            <a:r>
              <a:rPr lang="en-ZA" sz="2000" i="1" dirty="0"/>
              <a:t>if it already has a </a:t>
            </a:r>
            <a:r>
              <a:rPr lang="en-ZA" sz="2000" i="1" dirty="0" err="1"/>
              <a:t>doi</a:t>
            </a:r>
            <a:endParaRPr lang="en-ZA" sz="2000" i="1" dirty="0"/>
          </a:p>
          <a:p>
            <a:pPr algn="ctr"/>
            <a:endParaRPr lang="en-ZA" dirty="0"/>
          </a:p>
          <a:p>
            <a:pPr algn="ctr"/>
            <a:r>
              <a:rPr lang="en-ZA" dirty="0"/>
              <a:t>journal articles</a:t>
            </a:r>
          </a:p>
          <a:p>
            <a:pPr algn="ctr"/>
            <a:endParaRPr lang="en-ZA" dirty="0"/>
          </a:p>
          <a:p>
            <a:pPr algn="ctr"/>
            <a:r>
              <a:rPr lang="en-ZA" dirty="0"/>
              <a:t>conference papers</a:t>
            </a:r>
          </a:p>
          <a:p>
            <a:pPr algn="ctr"/>
            <a:endParaRPr lang="en-ZA" dirty="0"/>
          </a:p>
          <a:p>
            <a:pPr algn="ctr"/>
            <a:r>
              <a:rPr lang="en-ZA" dirty="0"/>
              <a:t>book chapters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26CAB2-E226-4915-9295-A2C0F27A5B2A}"/>
              </a:ext>
            </a:extLst>
          </p:cNvPr>
          <p:cNvSpPr/>
          <p:nvPr/>
        </p:nvSpPr>
        <p:spPr>
          <a:xfrm>
            <a:off x="7782144" y="992221"/>
            <a:ext cx="2198451" cy="4776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t" anchorCtr="0"/>
          <a:lstStyle/>
          <a:p>
            <a:pPr algn="ctr"/>
            <a:r>
              <a:rPr lang="en-ZA" b="1" u="sng" dirty="0"/>
              <a:t>ZivaHub</a:t>
            </a:r>
          </a:p>
          <a:p>
            <a:pPr algn="ctr"/>
            <a:r>
              <a:rPr lang="en-ZA" sz="2000" i="1" dirty="0"/>
              <a:t>if it doesn’t have a </a:t>
            </a:r>
            <a:r>
              <a:rPr lang="en-ZA" sz="2000" i="1" dirty="0" err="1"/>
              <a:t>doi</a:t>
            </a:r>
            <a:r>
              <a:rPr lang="en-ZA" sz="2000" i="1" dirty="0"/>
              <a:t> yet</a:t>
            </a:r>
          </a:p>
          <a:p>
            <a:pPr algn="ctr"/>
            <a:endParaRPr lang="en-ZA" dirty="0"/>
          </a:p>
          <a:p>
            <a:pPr algn="ctr"/>
            <a:r>
              <a:rPr lang="en-ZA" dirty="0"/>
              <a:t>datasets</a:t>
            </a:r>
          </a:p>
          <a:p>
            <a:pPr algn="ctr"/>
            <a:endParaRPr lang="en-ZA" sz="1100" dirty="0"/>
          </a:p>
          <a:p>
            <a:pPr algn="ctr"/>
            <a:r>
              <a:rPr lang="en-ZA" dirty="0"/>
              <a:t>diagrams</a:t>
            </a:r>
          </a:p>
          <a:p>
            <a:pPr algn="ctr"/>
            <a:endParaRPr lang="en-ZA" sz="1100" dirty="0"/>
          </a:p>
          <a:p>
            <a:pPr algn="ctr"/>
            <a:r>
              <a:rPr lang="en-ZA" dirty="0"/>
              <a:t>conference presentations</a:t>
            </a:r>
          </a:p>
          <a:p>
            <a:pPr algn="ctr"/>
            <a:endParaRPr lang="en-ZA" sz="1100" dirty="0"/>
          </a:p>
          <a:p>
            <a:pPr algn="ctr"/>
            <a:r>
              <a:rPr lang="en-ZA" dirty="0"/>
              <a:t>conference posters</a:t>
            </a:r>
          </a:p>
          <a:p>
            <a:pPr algn="ctr"/>
            <a:endParaRPr lang="en-ZA" dirty="0"/>
          </a:p>
          <a:p>
            <a:pPr algn="ctr"/>
            <a:r>
              <a:rPr lang="en-ZA" sz="1400" i="1" dirty="0"/>
              <a:t>items which you may want to make separately accessible - </a:t>
            </a:r>
            <a:r>
              <a:rPr lang="en-ZA" sz="1400" dirty="0"/>
              <a:t>be careful of copyright</a:t>
            </a:r>
          </a:p>
        </p:txBody>
      </p:sp>
    </p:spTree>
    <p:extLst>
      <p:ext uri="{BB962C8B-B14F-4D97-AF65-F5344CB8AC3E}">
        <p14:creationId xmlns:p14="http://schemas.microsoft.com/office/powerpoint/2010/main" val="2815410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987872-0381-4D7F-A53E-0D0F7F43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4" y="1447799"/>
            <a:ext cx="3753047" cy="144475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ZA" sz="4000" dirty="0">
                <a:solidFill>
                  <a:srgbClr val="EBEBEB"/>
                </a:solidFill>
              </a:rPr>
              <a:t>3. Other </a:t>
            </a:r>
            <a:br>
              <a:rPr lang="en-ZA" sz="1800" dirty="0">
                <a:solidFill>
                  <a:srgbClr val="EBEBEB"/>
                </a:solidFill>
              </a:rPr>
            </a:br>
            <a:r>
              <a:rPr lang="en-ZA" sz="2000" dirty="0">
                <a:solidFill>
                  <a:srgbClr val="EBEBEB"/>
                </a:solidFill>
              </a:rPr>
              <a:t>ZivaHub | Open Data UCT </a:t>
            </a:r>
            <a:r>
              <a:rPr lang="en-ZA" sz="20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https://uct.figshare.com</a:t>
            </a:r>
            <a:r>
              <a:rPr lang="en-Z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endParaRPr lang="en-ZA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0ED3BA-335C-4C35-876C-DFB056185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108057" cy="2947415"/>
          </a:xfrm>
        </p:spPr>
        <p:txBody>
          <a:bodyPr>
            <a:normAutofit/>
          </a:bodyPr>
          <a:lstStyle/>
          <a:p>
            <a:r>
              <a:rPr lang="en-ZA" sz="1400" dirty="0">
                <a:solidFill>
                  <a:srgbClr val="FFFFFF"/>
                </a:solidFill>
              </a:rPr>
              <a:t>overlapping datasets</a:t>
            </a:r>
          </a:p>
          <a:p>
            <a:r>
              <a:rPr lang="en-ZA" sz="1400" dirty="0">
                <a:solidFill>
                  <a:srgbClr val="FFFFFF"/>
                </a:solidFill>
              </a:rPr>
              <a:t>huge datasets</a:t>
            </a:r>
          </a:p>
          <a:p>
            <a:r>
              <a:rPr lang="en-ZA" sz="1400" dirty="0">
                <a:solidFill>
                  <a:srgbClr val="FFFFFF"/>
                </a:solidFill>
              </a:rPr>
              <a:t>student access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BD5D-9043-431A-BAC4-8F35EAB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231" y="6359311"/>
            <a:ext cx="3489546" cy="304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>
                <a:solidFill>
                  <a:srgbClr val="FFFFFF">
                    <a:alpha val="60000"/>
                  </a:srgbClr>
                </a:solidFill>
              </a:rPr>
              <a:t>@LesleyBioproEng || lesley.mostert@uct.ac.za ||+27735013069</a:t>
            </a: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C2E8-F6C8-4351-88B9-177170B9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5D3547D-396B-4BF9-A497-A47D38492D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331869"/>
              </p:ext>
            </p:extLst>
          </p:nvPr>
        </p:nvGraphicFramePr>
        <p:xfrm>
          <a:off x="4819705" y="265995"/>
          <a:ext cx="4100560" cy="326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tar: 32 Points 2">
            <a:extLst>
              <a:ext uri="{FF2B5EF4-FFF2-40B4-BE49-F238E27FC236}">
                <a16:creationId xmlns:a16="http://schemas.microsoft.com/office/drawing/2014/main" id="{11722807-251B-4D58-A27C-B7650B76A3C0}"/>
              </a:ext>
            </a:extLst>
          </p:cNvPr>
          <p:cNvSpPr/>
          <p:nvPr/>
        </p:nvSpPr>
        <p:spPr>
          <a:xfrm>
            <a:off x="4834647" y="3709641"/>
            <a:ext cx="6713498" cy="2496606"/>
          </a:xfrm>
          <a:prstGeom prst="star32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dirty="0"/>
              <a:t>Big Data</a:t>
            </a:r>
          </a:p>
          <a:p>
            <a:pPr algn="ctr"/>
            <a:r>
              <a:rPr lang="en-ZA" dirty="0"/>
              <a:t>special arrangements with eResearch </a:t>
            </a:r>
          </a:p>
        </p:txBody>
      </p:sp>
    </p:spTree>
    <p:extLst>
      <p:ext uri="{BB962C8B-B14F-4D97-AF65-F5344CB8AC3E}">
        <p14:creationId xmlns:p14="http://schemas.microsoft.com/office/powerpoint/2010/main" val="133564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171A0C-99A8-498E-9F1F-86C734DB8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BCA6E-17D3-4629-9B79-92A6E55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/>
            <a:r>
              <a:rPr lang="en-ZA" dirty="0">
                <a:solidFill>
                  <a:srgbClr val="FFFFFF"/>
                </a:solidFill>
              </a:rPr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8DDD3-5F4C-46FF-9846-31FAEE37C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1999" y="690880"/>
            <a:ext cx="4947854" cy="5557519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2"/>
              </a:rPr>
              <a:t>http://www.digitalservices.lib.uct.ac.za/dls/rdm-policy</a:t>
            </a:r>
          </a:p>
          <a:p>
            <a:r>
              <a:rPr lang="en-US" dirty="0">
                <a:hlinkClick r:id="rId2"/>
              </a:rPr>
              <a:t>https://mantra.edina.ac.uk/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http://www.dcc.ac.uk/</a:t>
            </a:r>
            <a:r>
              <a:rPr lang="en-US" dirty="0"/>
              <a:t> </a:t>
            </a:r>
          </a:p>
          <a:p>
            <a:r>
              <a:rPr lang="en-ZA" dirty="0">
                <a:hlinkClick r:id="rId4"/>
              </a:rPr>
              <a:t>https://dmp.lib.uct.ac.za/</a:t>
            </a:r>
            <a:r>
              <a:rPr lang="en-ZA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23516-1670-4AEA-AB2A-7EEA3832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55C6A-9C33-440F-B3E4-674B44DD1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@LesleyBioproEng || lesley.mostert@uct.ac.za ||+27735013069</a:t>
            </a:r>
          </a:p>
        </p:txBody>
      </p:sp>
    </p:spTree>
    <p:extLst>
      <p:ext uri="{BB962C8B-B14F-4D97-AF65-F5344CB8AC3E}">
        <p14:creationId xmlns:p14="http://schemas.microsoft.com/office/powerpoint/2010/main" val="1340865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DCA251B-4F28-43A9-A5FD-47101E24C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D3CBF1-5C59-43E1-8482-0F08C27E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033" y="1266958"/>
            <a:ext cx="6248624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Basics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B3E067-68A1-4E6F-8B2A-DF0DC2803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8F0EEF-7B63-4EC4-96D4-6AFBF46B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B5E673-6D85-4457-A048-FD09048DC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BABD4-22B7-4B41-B6DA-D4CA9B05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b="0" i="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9AB5-4C33-4551-843E-561F010DB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4033" y="6355080"/>
            <a:ext cx="3691842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 b="0" i="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</p:spTree>
    <p:extLst>
      <p:ext uri="{BB962C8B-B14F-4D97-AF65-F5344CB8AC3E}">
        <p14:creationId xmlns:p14="http://schemas.microsoft.com/office/powerpoint/2010/main" val="384978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568DE7-BC7D-429A-8EB8-B084AC69C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4748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ZA" dirty="0"/>
              <a:t>Start</a:t>
            </a:r>
            <a:br>
              <a:rPr lang="en-ZA" dirty="0"/>
            </a:br>
            <a:r>
              <a:rPr lang="en-ZA" sz="2800" dirty="0"/>
              <a:t>ZivaHub | Open Data UCT </a:t>
            </a:r>
            <a:r>
              <a:rPr lang="en-ZA" sz="2800" dirty="0">
                <a:hlinkClick r:id="rId3"/>
              </a:rPr>
              <a:t>https://uct.figshare.com</a:t>
            </a:r>
            <a:r>
              <a:rPr lang="en-ZA" sz="28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A9B0-B93B-4B77-814A-00B0C43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</p:spPr>
        <p:txBody>
          <a:bodyPr/>
          <a:lstStyle/>
          <a:p>
            <a:r>
              <a:rPr lang="en-US"/>
              <a:t>@LesleyBioproEng || lesley.mostert@uct.ac.za ||+27735013069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98D55-D517-4D18-A100-F5955B17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19" name="Content Placeholder 18" descr="University of Cape Town data repository - Mozilla Firefox">
            <a:extLst>
              <a:ext uri="{FF2B5EF4-FFF2-40B4-BE49-F238E27FC236}">
                <a16:creationId xmlns:a16="http://schemas.microsoft.com/office/drawing/2014/main" id="{DD7B0478-8F74-4F9D-961E-CCCF4ED28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6110" y="1600201"/>
            <a:ext cx="9132717" cy="4805082"/>
          </a:xfrm>
        </p:spPr>
      </p:pic>
    </p:spTree>
    <p:extLst>
      <p:ext uri="{BB962C8B-B14F-4D97-AF65-F5344CB8AC3E}">
        <p14:creationId xmlns:p14="http://schemas.microsoft.com/office/powerpoint/2010/main" val="363750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9053E132-12E5-44D2-AA0E-9353E65AC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CBED758-C924-4964-8A44-1A3E05EB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1" dirty="0"/>
              <a:t>Log in </a:t>
            </a:r>
            <a:r>
              <a:rPr lang="en-US" dirty="0"/>
              <a:t>to ZivaHub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D1791-56DD-4502-B151-CDE36610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3" name="Rectangle 40">
            <a:extLst>
              <a:ext uri="{FF2B5EF4-FFF2-40B4-BE49-F238E27FC236}">
                <a16:creationId xmlns:a16="http://schemas.microsoft.com/office/drawing/2014/main" id="{6378B0C0-E9D7-49E7-A805-B46840F1B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0F73E998-97DC-40F8-A6DA-FC49F068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5" name="Rectangle 44">
            <a:extLst>
              <a:ext uri="{FF2B5EF4-FFF2-40B4-BE49-F238E27FC236}">
                <a16:creationId xmlns:a16="http://schemas.microsoft.com/office/drawing/2014/main" id="{1BAA8AC9-CC65-4F06-9D76-31A253CAB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079" y="2806543"/>
            <a:ext cx="326618" cy="2671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188EB-2F3F-4CFD-AFE9-5B3DD0C5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55" y="6380637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pic>
        <p:nvPicPr>
          <p:cNvPr id="19" name="Content Placeholder 18" descr="figshare - Mozilla Firefox">
            <a:extLst>
              <a:ext uri="{FF2B5EF4-FFF2-40B4-BE49-F238E27FC236}">
                <a16:creationId xmlns:a16="http://schemas.microsoft.com/office/drawing/2014/main" id="{947B63FD-6176-4DE9-A44A-714CE57EC2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453276" y="2351779"/>
            <a:ext cx="3252430" cy="3717063"/>
          </a:xfrm>
          <a:prstGeom prst="rect">
            <a:avLst/>
          </a:prstGeom>
          <a:effectLst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5D5CB-9925-4666-A6CC-44827EA1C192}"/>
              </a:ext>
            </a:extLst>
          </p:cNvPr>
          <p:cNvGrpSpPr/>
          <p:nvPr/>
        </p:nvGrpSpPr>
        <p:grpSpPr>
          <a:xfrm>
            <a:off x="641122" y="1873080"/>
            <a:ext cx="3666798" cy="4195763"/>
            <a:chOff x="1467807" y="2060575"/>
            <a:chExt cx="3666798" cy="4195763"/>
          </a:xfrm>
        </p:grpSpPr>
        <p:pic>
          <p:nvPicPr>
            <p:cNvPr id="56" name="Content Placeholder 14" descr="University of Cape Town data repository - Mozilla Firefox">
              <a:extLst>
                <a:ext uri="{FF2B5EF4-FFF2-40B4-BE49-F238E27FC236}">
                  <a16:creationId xmlns:a16="http://schemas.microsoft.com/office/drawing/2014/main" id="{85562E00-84BA-48D9-A294-929EB44A0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7807" y="2060575"/>
              <a:ext cx="3666798" cy="4195763"/>
            </a:xfrm>
            <a:prstGeom prst="rect">
              <a:avLst/>
            </a:prstGeom>
          </p:spPr>
        </p:pic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6F93A56-685F-4007-9FDC-D49F7A675B1A}"/>
                </a:ext>
              </a:extLst>
            </p:cNvPr>
            <p:cNvSpPr/>
            <p:nvPr/>
          </p:nvSpPr>
          <p:spPr>
            <a:xfrm>
              <a:off x="4217469" y="2715903"/>
              <a:ext cx="432000" cy="432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3200" dirty="0">
                  <a:solidFill>
                    <a:schemeClr val="accent2"/>
                  </a:solidFill>
                </a:rPr>
                <a:t>X</a:t>
              </a:r>
              <a:endParaRPr lang="en-ZA" dirty="0">
                <a:solidFill>
                  <a:schemeClr val="accent2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72350B0-9729-4EFB-82E8-0B071BB888A2}"/>
                </a:ext>
              </a:extLst>
            </p:cNvPr>
            <p:cNvSpPr/>
            <p:nvPr/>
          </p:nvSpPr>
          <p:spPr>
            <a:xfrm>
              <a:off x="4566637" y="2715903"/>
              <a:ext cx="432000" cy="432000"/>
            </a:xfrm>
            <a:prstGeom prst="ellipse">
              <a:avLst/>
            </a:prstGeom>
            <a:noFill/>
            <a:ln w="381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635FDF48-0E07-4485-97C1-8F74329D9747}"/>
              </a:ext>
            </a:extLst>
          </p:cNvPr>
          <p:cNvSpPr/>
          <p:nvPr/>
        </p:nvSpPr>
        <p:spPr>
          <a:xfrm>
            <a:off x="5161961" y="4822015"/>
            <a:ext cx="1159484" cy="317905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F836BB-EFA8-4E9C-B02B-47896B4A7E7A}"/>
              </a:ext>
            </a:extLst>
          </p:cNvPr>
          <p:cNvGrpSpPr/>
          <p:nvPr/>
        </p:nvGrpSpPr>
        <p:grpSpPr>
          <a:xfrm>
            <a:off x="7887972" y="2329133"/>
            <a:ext cx="3267782" cy="3739186"/>
            <a:chOff x="7887972" y="2329133"/>
            <a:chExt cx="3267782" cy="3739186"/>
          </a:xfrm>
        </p:grpSpPr>
        <p:pic>
          <p:nvPicPr>
            <p:cNvPr id="8" name="Picture 7" descr="figshare - Mozilla Firefox">
              <a:extLst>
                <a:ext uri="{FF2B5EF4-FFF2-40B4-BE49-F238E27FC236}">
                  <a16:creationId xmlns:a16="http://schemas.microsoft.com/office/drawing/2014/main" id="{0B5982C8-4959-4D18-BB16-F75F3E871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7972" y="2329133"/>
              <a:ext cx="3267782" cy="3739186"/>
            </a:xfrm>
            <a:prstGeom prst="rect">
              <a:avLst/>
            </a:prstGeom>
          </p:spPr>
        </p:pic>
        <p:sp>
          <p:nvSpPr>
            <p:cNvPr id="9" name="Arrow: Left 8">
              <a:extLst>
                <a:ext uri="{FF2B5EF4-FFF2-40B4-BE49-F238E27FC236}">
                  <a16:creationId xmlns:a16="http://schemas.microsoft.com/office/drawing/2014/main" id="{B8703897-2D1A-4364-9DEA-855E94BB12F0}"/>
                </a:ext>
              </a:extLst>
            </p:cNvPr>
            <p:cNvSpPr/>
            <p:nvPr/>
          </p:nvSpPr>
          <p:spPr>
            <a:xfrm>
              <a:off x="10220891" y="4108920"/>
              <a:ext cx="433841" cy="17961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12028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9053E132-12E5-44D2-AA0E-9353E65AC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CBED758-C924-4964-8A44-1A3E05EB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Log in to ZivaHub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D1791-56DD-4502-B151-CDE36610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3" name="Rectangle 40">
            <a:extLst>
              <a:ext uri="{FF2B5EF4-FFF2-40B4-BE49-F238E27FC236}">
                <a16:creationId xmlns:a16="http://schemas.microsoft.com/office/drawing/2014/main" id="{6378B0C0-E9D7-49E7-A805-B46840F1B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0F73E998-97DC-40F8-A6DA-FC49F068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5" name="Rectangle 44">
            <a:extLst>
              <a:ext uri="{FF2B5EF4-FFF2-40B4-BE49-F238E27FC236}">
                <a16:creationId xmlns:a16="http://schemas.microsoft.com/office/drawing/2014/main" id="{1BAA8AC9-CC65-4F06-9D76-31A253CAB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079" y="2806543"/>
            <a:ext cx="326618" cy="2671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188EB-2F3F-4CFD-AFE9-5B3DD0C5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855" y="6380637"/>
            <a:ext cx="3859795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4FFBB7-967D-42D2-AEF7-87BC11769CF2}"/>
              </a:ext>
            </a:extLst>
          </p:cNvPr>
          <p:cNvGrpSpPr/>
          <p:nvPr/>
        </p:nvGrpSpPr>
        <p:grpSpPr>
          <a:xfrm>
            <a:off x="1022561" y="2351255"/>
            <a:ext cx="3248449" cy="3717063"/>
            <a:chOff x="1022561" y="2351255"/>
            <a:chExt cx="3248449" cy="3717063"/>
          </a:xfrm>
        </p:grpSpPr>
        <p:pic>
          <p:nvPicPr>
            <p:cNvPr id="3" name="Picture 2" descr="Select your identity provider - Mozilla Firefox">
              <a:extLst>
                <a:ext uri="{FF2B5EF4-FFF2-40B4-BE49-F238E27FC236}">
                  <a16:creationId xmlns:a16="http://schemas.microsoft.com/office/drawing/2014/main" id="{C4FD1512-42D3-4039-837C-6180F083B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2561" y="2351255"/>
              <a:ext cx="3248449" cy="371706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D099A07-D182-43B7-9E4B-AC89F00E1A54}"/>
                </a:ext>
              </a:extLst>
            </p:cNvPr>
            <p:cNvSpPr/>
            <p:nvPr/>
          </p:nvSpPr>
          <p:spPr>
            <a:xfrm>
              <a:off x="1230086" y="4452258"/>
              <a:ext cx="881743" cy="241487"/>
            </a:xfrm>
            <a:prstGeom prst="ellipse">
              <a:avLst/>
            </a:prstGeom>
            <a:noFill/>
            <a:ln w="381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6" name="Content Placeholder 15" descr="Enter your username and password - Mozilla Firefox">
            <a:extLst>
              <a:ext uri="{FF2B5EF4-FFF2-40B4-BE49-F238E27FC236}">
                <a16:creationId xmlns:a16="http://schemas.microsoft.com/office/drawing/2014/main" id="{E31EA7F9-1AC8-42AE-8F84-E03A7CD2C5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4453172" y="2361776"/>
            <a:ext cx="3239254" cy="3706542"/>
          </a:xfrm>
        </p:spPr>
      </p:pic>
      <p:sp>
        <p:nvSpPr>
          <p:cNvPr id="17" name="Arrow: Left 16">
            <a:extLst>
              <a:ext uri="{FF2B5EF4-FFF2-40B4-BE49-F238E27FC236}">
                <a16:creationId xmlns:a16="http://schemas.microsoft.com/office/drawing/2014/main" id="{B9A40F19-A961-4541-A09B-0DF97E5E6E0B}"/>
              </a:ext>
            </a:extLst>
          </p:cNvPr>
          <p:cNvSpPr/>
          <p:nvPr/>
        </p:nvSpPr>
        <p:spPr>
          <a:xfrm>
            <a:off x="6760029" y="4474029"/>
            <a:ext cx="370114" cy="1761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Arrow: Left 33">
            <a:extLst>
              <a:ext uri="{FF2B5EF4-FFF2-40B4-BE49-F238E27FC236}">
                <a16:creationId xmlns:a16="http://schemas.microsoft.com/office/drawing/2014/main" id="{2632DD8F-00F5-4CEE-9A82-BD13A20AA9FC}"/>
              </a:ext>
            </a:extLst>
          </p:cNvPr>
          <p:cNvSpPr/>
          <p:nvPr/>
        </p:nvSpPr>
        <p:spPr>
          <a:xfrm>
            <a:off x="6760029" y="4648783"/>
            <a:ext cx="370114" cy="1761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28BF56-E6BC-45F8-84F1-9B5E27BFE11F}"/>
              </a:ext>
            </a:extLst>
          </p:cNvPr>
          <p:cNvGrpSpPr/>
          <p:nvPr/>
        </p:nvGrpSpPr>
        <p:grpSpPr>
          <a:xfrm>
            <a:off x="7920992" y="2351256"/>
            <a:ext cx="3248447" cy="3717060"/>
            <a:chOff x="7920992" y="2351256"/>
            <a:chExt cx="3248447" cy="3717060"/>
          </a:xfrm>
        </p:grpSpPr>
        <p:pic>
          <p:nvPicPr>
            <p:cNvPr id="20" name="Picture 19" descr="Personal information transfer notice - Mozilla Firefox">
              <a:extLst>
                <a:ext uri="{FF2B5EF4-FFF2-40B4-BE49-F238E27FC236}">
                  <a16:creationId xmlns:a16="http://schemas.microsoft.com/office/drawing/2014/main" id="{EB90C5C6-8776-4971-AC8C-1453D45E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20992" y="2351256"/>
              <a:ext cx="3248447" cy="3717060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60CD73E-D006-4085-93F6-80623FF07DB6}"/>
                </a:ext>
              </a:extLst>
            </p:cNvPr>
            <p:cNvSpPr/>
            <p:nvPr/>
          </p:nvSpPr>
          <p:spPr>
            <a:xfrm>
              <a:off x="8024957" y="4550067"/>
              <a:ext cx="433242" cy="253116"/>
            </a:xfrm>
            <a:prstGeom prst="ellipse">
              <a:avLst/>
            </a:prstGeom>
            <a:noFill/>
            <a:ln w="381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175329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9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9" name="Picture 9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0" name="Oval 10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1" name="Picture 10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22" name="Picture 10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23" name="Rectangle 10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4" name="Rectangle 109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6" name="Freeform: Shape 113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CBED758-C924-4964-8A44-1A3E05EB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645841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your account is now active </a:t>
            </a:r>
            <a:endParaRPr lang="en-US" sz="7200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7" name="Rectangle 115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D1791-56DD-4502-B151-CDE36610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</a:t>
            </a:fld>
            <a:endParaRPr lang="en-US" b="0" i="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188EB-2F3F-4CFD-AFE9-5B3DD0C5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549750" y="3627119"/>
            <a:ext cx="4663440" cy="304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i="0" kern="1200">
                <a:solidFill>
                  <a:schemeClr val="bg2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@LesleyBioproEng || lesley.mostert@uct.ac.za ||+27735013069</a:t>
            </a:r>
          </a:p>
        </p:txBody>
      </p:sp>
    </p:spTree>
    <p:extLst>
      <p:ext uri="{BB962C8B-B14F-4D97-AF65-F5344CB8AC3E}">
        <p14:creationId xmlns:p14="http://schemas.microsoft.com/office/powerpoint/2010/main" val="870755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BC56C8E-B321-4AB5-AAD6-20595A55BD85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1112</Words>
  <Application>Microsoft Office PowerPoint</Application>
  <PresentationFormat>Widescreen</PresentationFormat>
  <Paragraphs>225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Century Gothic</vt:lpstr>
      <vt:lpstr>Wingdings 3</vt:lpstr>
      <vt:lpstr>Ion</vt:lpstr>
      <vt:lpstr>Uploading Data</vt:lpstr>
      <vt:lpstr>Presented by Lesley Mostert</vt:lpstr>
      <vt:lpstr>also present Thomas King</vt:lpstr>
      <vt:lpstr>Disclaimer</vt:lpstr>
      <vt:lpstr>Basics</vt:lpstr>
      <vt:lpstr>Start ZivaHub | Open Data UCT https://uct.figshare.com </vt:lpstr>
      <vt:lpstr>Log in to ZivaHub</vt:lpstr>
      <vt:lpstr>Log in to ZivaHub</vt:lpstr>
      <vt:lpstr>your account is now active </vt:lpstr>
      <vt:lpstr>Edit your ZivaHub account</vt:lpstr>
      <vt:lpstr>Explore ZivaHub | Open Data UCT https://uct.figshare.com </vt:lpstr>
      <vt:lpstr>Faculties Departments and so on aka  Groups and Subgroups</vt:lpstr>
      <vt:lpstr>Metadata: Categories</vt:lpstr>
      <vt:lpstr>what everyone is reading</vt:lpstr>
      <vt:lpstr>Upload ZivaHub | Open Data UCT https://uct.figshare.com </vt:lpstr>
      <vt:lpstr>+ Create a new item</vt:lpstr>
      <vt:lpstr>+ Create a new item</vt:lpstr>
      <vt:lpstr>+ Create a new item</vt:lpstr>
      <vt:lpstr>Beyond Basics</vt:lpstr>
      <vt:lpstr>Items ZivaHub | Open Data UCT https://uct.figshare.com  </vt:lpstr>
      <vt:lpstr>Item = Fileset + Metadata</vt:lpstr>
      <vt:lpstr>Item = Fileset + Metadata</vt:lpstr>
      <vt:lpstr>Projects ZivaHub | Open Data UCT https://uct.figshare.com  </vt:lpstr>
      <vt:lpstr>Projects:</vt:lpstr>
      <vt:lpstr>+ Create a new project</vt:lpstr>
      <vt:lpstr>manage a project</vt:lpstr>
      <vt:lpstr>Collections ZivaHub | Open Data UCT https://uct.figshare.com  </vt:lpstr>
      <vt:lpstr>Collections</vt:lpstr>
      <vt:lpstr>+ Create a new collection</vt:lpstr>
      <vt:lpstr>manage a collection</vt:lpstr>
      <vt:lpstr>Behind  Basics</vt:lpstr>
      <vt:lpstr>data</vt:lpstr>
      <vt:lpstr>FAIR principles</vt:lpstr>
      <vt:lpstr>meta-data type 1</vt:lpstr>
      <vt:lpstr>meta-data type 2</vt:lpstr>
      <vt:lpstr>raw data</vt:lpstr>
      <vt:lpstr>worked data</vt:lpstr>
      <vt:lpstr>protected data</vt:lpstr>
      <vt:lpstr>decisions</vt:lpstr>
      <vt:lpstr>1. Data for Theses ZivaHub | Open Data UCT https://uct.figshare.com  a suggestion  </vt:lpstr>
      <vt:lpstr>Data for Theses ZivaHub | Open Data UCT https://uct.figshare.com  a suggestion  </vt:lpstr>
      <vt:lpstr>2. Groups ZivaHub | Open Data UCT https://uct.figshare.com  </vt:lpstr>
      <vt:lpstr>Groups ZivaHub | Open Data UCT https://uct.figshare.com  </vt:lpstr>
      <vt:lpstr>3. ZivaHub vs OpenUCT  ZivaHub | Open Data UCT https://uct.figshare.com  </vt:lpstr>
      <vt:lpstr>3. Other  ZivaHub | Open Data UCT https://uct.figshare.com  </vt:lpstr>
      <vt:lpstr>Useful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Uploading Data</dc:title>
  <dc:creator>Lesley Mostert</dc:creator>
  <cp:lastModifiedBy>Lesley Mostert</cp:lastModifiedBy>
  <cp:revision>6</cp:revision>
  <dcterms:created xsi:type="dcterms:W3CDTF">2018-10-31T09:51:02Z</dcterms:created>
  <dcterms:modified xsi:type="dcterms:W3CDTF">2018-11-02T08:17:57Z</dcterms:modified>
</cp:coreProperties>
</file>