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381" r:id="rId2"/>
    <p:sldId id="299" r:id="rId3"/>
    <p:sldId id="300" r:id="rId4"/>
    <p:sldId id="307" r:id="rId5"/>
    <p:sldId id="308" r:id="rId6"/>
    <p:sldId id="310" r:id="rId7"/>
    <p:sldId id="311" r:id="rId8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A5B"/>
    <a:srgbClr val="7AC1D4"/>
    <a:srgbClr val="92CDDC"/>
    <a:srgbClr val="2F55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7228" autoAdjust="0"/>
  </p:normalViewPr>
  <p:slideViewPr>
    <p:cSldViewPr snapToGrid="0">
      <p:cViewPr varScale="1">
        <p:scale>
          <a:sx n="100" d="100"/>
          <a:sy n="100" d="100"/>
        </p:scale>
        <p:origin x="195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787" tIns="45894" rIns="91787" bIns="4589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787" tIns="45894" rIns="91787" bIns="4589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C0FEB15-D992-431B-AC76-50A3480904DE}" type="datetimeFigureOut">
              <a:rPr lang="en-ZA"/>
              <a:pPr>
                <a:defRPr/>
              </a:pPr>
              <a:t>2018/10/18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787" tIns="45894" rIns="91787" bIns="4589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wrap="square" lIns="91787" tIns="45894" rIns="91787" bIns="45894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D71C94D-FDAB-44A3-BD55-6FB89D9806A6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7331445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007"/>
          </a:xfrm>
          <a:prstGeom prst="rect">
            <a:avLst/>
          </a:prstGeom>
        </p:spPr>
        <p:txBody>
          <a:bodyPr vert="horz" lIns="95259" tIns="47629" rIns="95259" bIns="4762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007"/>
          </a:xfrm>
          <a:prstGeom prst="rect">
            <a:avLst/>
          </a:prstGeom>
        </p:spPr>
        <p:txBody>
          <a:bodyPr vert="horz" lIns="95259" tIns="47629" rIns="95259" bIns="4762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F141BF4-418A-4BAA-B610-1FAC381B1725}" type="datetimeFigureOut">
              <a:rPr lang="en-ZA"/>
              <a:pPr>
                <a:defRPr/>
              </a:pPr>
              <a:t>2018/10/18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259" tIns="47629" rIns="95259" bIns="47629" rtlCol="0" anchor="ctr"/>
          <a:lstStyle/>
          <a:p>
            <a:pPr lvl="0"/>
            <a:endParaRPr lang="en-ZA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7361"/>
            <a:ext cx="5438775" cy="3910635"/>
          </a:xfrm>
          <a:prstGeom prst="rect">
            <a:avLst/>
          </a:prstGeom>
        </p:spPr>
        <p:txBody>
          <a:bodyPr vert="horz" lIns="95259" tIns="47629" rIns="95259" bIns="4762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18"/>
            <a:ext cx="2946400" cy="498007"/>
          </a:xfrm>
          <a:prstGeom prst="rect">
            <a:avLst/>
          </a:prstGeom>
        </p:spPr>
        <p:txBody>
          <a:bodyPr vert="horz" lIns="95259" tIns="47629" rIns="95259" bIns="4762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0218"/>
            <a:ext cx="2946400" cy="498007"/>
          </a:xfrm>
          <a:prstGeom prst="rect">
            <a:avLst/>
          </a:prstGeom>
        </p:spPr>
        <p:txBody>
          <a:bodyPr vert="horz" wrap="square" lIns="95259" tIns="47629" rIns="95259" bIns="4762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AC2B46-9427-4949-A263-3865A6BD4E47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8279776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dirty="0"/>
              <a:t>WE chose CV for their benefit</a:t>
            </a:r>
            <a:r>
              <a:rPr lang="en-GB" altLang="en-US" baseline="0" dirty="0"/>
              <a:t> because biggest frustration </a:t>
            </a:r>
            <a:endParaRPr lang="en-GB" alt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7875" indent="-298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2397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77988" indent="-2397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57413" indent="-2397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14613" indent="-23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71813" indent="-23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29013" indent="-23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86213" indent="-23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49CE170-3968-43D4-AFA2-F0A487E090BF}" type="slidenum">
              <a:rPr lang="en-US" altLang="en-US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607018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dirty="0"/>
              <a:t>EG UCT </a:t>
            </a:r>
            <a:r>
              <a:rPr lang="en-GB" altLang="en-US" dirty="0" err="1"/>
              <a:t>Converis</a:t>
            </a:r>
            <a:r>
              <a:rPr lang="en-GB" altLang="en-US" dirty="0"/>
              <a:t> keeping NRF required fields in mind in</a:t>
            </a:r>
            <a:r>
              <a:rPr lang="en-GB" altLang="en-US" baseline="0" dirty="0"/>
              <a:t> customising </a:t>
            </a:r>
            <a:r>
              <a:rPr lang="en-GB" altLang="en-US" baseline="0" dirty="0" err="1"/>
              <a:t>Converis</a:t>
            </a:r>
            <a:r>
              <a:rPr lang="en-GB" altLang="en-US" baseline="0" dirty="0"/>
              <a:t> and Integrating with CVC to ensure minimum manual intervention.</a:t>
            </a:r>
          </a:p>
          <a:p>
            <a:pPr>
              <a:spcBef>
                <a:spcPct val="0"/>
              </a:spcBef>
            </a:pPr>
            <a:r>
              <a:rPr lang="en-GB" altLang="en-US" baseline="0" dirty="0"/>
              <a:t>Add slide circle before Arch image</a:t>
            </a:r>
            <a:endParaRPr lang="en-GB" alt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7875" indent="-298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2397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77988" indent="-2397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57413" indent="-2397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14613" indent="-23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71813" indent="-23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29013" indent="-23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86213" indent="-23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49CE170-3968-43D4-AFA2-F0A487E090BF}" type="slidenum">
              <a:rPr lang="en-US" altLang="en-US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17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GB" altLang="en-US" dirty="0"/>
              <a:t>EG UCT </a:t>
            </a:r>
            <a:r>
              <a:rPr lang="en-GB" altLang="en-US" dirty="0" err="1"/>
              <a:t>Converis</a:t>
            </a:r>
            <a:r>
              <a:rPr lang="en-GB" altLang="en-US" dirty="0"/>
              <a:t> keeping NRF required fields in mind in</a:t>
            </a:r>
            <a:r>
              <a:rPr lang="en-GB" altLang="en-US" baseline="0" dirty="0"/>
              <a:t> customising </a:t>
            </a:r>
            <a:r>
              <a:rPr lang="en-GB" altLang="en-US" baseline="0" dirty="0" err="1"/>
              <a:t>Converis</a:t>
            </a:r>
            <a:r>
              <a:rPr lang="en-GB" altLang="en-US" baseline="0" dirty="0"/>
              <a:t> and Integrating with CVC to ensure minimum manual intervention.</a:t>
            </a:r>
          </a:p>
          <a:p>
            <a:pPr>
              <a:spcBef>
                <a:spcPct val="0"/>
              </a:spcBef>
            </a:pPr>
            <a:r>
              <a:rPr lang="en-GB" altLang="en-US" baseline="0" dirty="0"/>
              <a:t>Add slide circle before Arch image</a:t>
            </a:r>
            <a:endParaRPr lang="en-GB" alt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77875" indent="-2984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98563" indent="-2397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77988" indent="-2397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157413" indent="-2397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614613" indent="-23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71813" indent="-23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529013" indent="-23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86213" indent="-2397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849CE170-3968-43D4-AFA2-F0A487E090BF}" type="slidenum">
              <a:rPr lang="en-US" altLang="en-US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08812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ZA" altLang="en-US"/>
          </a:p>
        </p:txBody>
      </p:sp>
      <p:sp>
        <p:nvSpPr>
          <p:cNvPr id="665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09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57238" indent="-290513" defTabSz="9509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65225" indent="-231775" defTabSz="9509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33538" indent="-231775" defTabSz="9509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98675" indent="-231775" defTabSz="950913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55875" indent="-231775" defTabSz="9509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013075" indent="-231775" defTabSz="9509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70275" indent="-231775" defTabSz="9509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927475" indent="-231775" defTabSz="9509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152B2499-BDD4-42EE-AEDE-4C5F1BF4945D}" type="slidenum">
              <a:rPr lang="en-GB" altLang="en-US">
                <a:solidFill>
                  <a:srgbClr val="000000"/>
                </a:solidFill>
                <a:latin typeface="Arial" panose="020B0604020202020204" pitchFamily="34" charset="0"/>
              </a:rPr>
              <a:pPr/>
              <a:t>7</a:t>
            </a:fld>
            <a:endParaRPr lang="en-GB" altLang="en-US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4506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66FFA1-6D1B-4302-8F97-E9F42E152393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617941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9F93E-145C-4998-B424-46621F334BC9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624942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FADA3F-7EAB-4098-A433-D7A91B651C5D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587541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0732"/>
            <a:ext cx="9144000" cy="667608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76" y="1352289"/>
            <a:ext cx="9036424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86600" y="6234113"/>
            <a:ext cx="2057400" cy="365125"/>
          </a:xfrm>
        </p:spPr>
        <p:txBody>
          <a:bodyPr/>
          <a:lstStyle>
            <a:lvl1pPr>
              <a:defRPr/>
            </a:lvl1pPr>
          </a:lstStyle>
          <a:p>
            <a:fld id="{CC8E4ED3-480D-4CA0-804A-898175D09CA0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1660724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E472D5-49A5-41A7-A2BE-5BD79BFAA6E1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801777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F246E1-A118-4A68-B7CE-946FE3E71F0D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422410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A880C2-6E48-46A6-BF95-53F5EFF59E1F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59210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8A80-2BD4-4E14-893B-535203C66693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94863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C76D33-387C-459F-99CD-F27BA56F9BCC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107118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668C1A-8E10-461F-98E5-F5AD29B9A562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4005759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BE0C2-962F-40AC-8571-055B761ED6E1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73559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10E9F738-E7F1-486D-973D-C2294476DA12}" type="slidenum">
              <a:rPr lang="en-ZA" altLang="en-US"/>
              <a:pPr/>
              <a:t>‹#›</a:t>
            </a:fld>
            <a:endParaRPr lang="en-Z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2AA8F66-0AB0-412F-AB6E-3B8B5B8ABA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9144000" cy="455610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TextBox 2"/>
          <p:cNvSpPr txBox="1"/>
          <p:nvPr/>
        </p:nvSpPr>
        <p:spPr>
          <a:xfrm>
            <a:off x="684874" y="4684931"/>
            <a:ext cx="747805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3200" dirty="0">
                <a:solidFill>
                  <a:srgbClr val="FF0000"/>
                </a:solidFill>
                <a:latin typeface="Arial" panose="020B0604020202020204" pitchFamily="34" charset="0"/>
              </a:rPr>
              <a:t>NRF CV Central</a:t>
            </a:r>
            <a:endParaRPr lang="en-Z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ZA" sz="1400" dirty="0">
              <a:latin typeface="Arial" panose="020B0604020202020204" pitchFamily="34" charset="0"/>
            </a:endParaRP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3E4A752-5F22-47AE-9CBA-38CEE19061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23935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itle 5"/>
          <p:cNvSpPr txBox="1">
            <a:spLocks/>
          </p:cNvSpPr>
          <p:nvPr/>
        </p:nvSpPr>
        <p:spPr bwMode="auto">
          <a:xfrm>
            <a:off x="0" y="0"/>
            <a:ext cx="9144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ZA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What is CV Central?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9671C045-439D-4CB6-A2AF-E6196C94285A}"/>
              </a:ext>
            </a:extLst>
          </p:cNvPr>
          <p:cNvGrpSpPr/>
          <p:nvPr/>
        </p:nvGrpSpPr>
        <p:grpSpPr>
          <a:xfrm>
            <a:off x="2488823" y="1571671"/>
            <a:ext cx="4166353" cy="3714658"/>
            <a:chOff x="2762502" y="1591659"/>
            <a:chExt cx="4166353" cy="3714658"/>
          </a:xfrm>
        </p:grpSpPr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E9D0183-AD3A-4DC9-82D8-A1E20E808DF2}"/>
                </a:ext>
              </a:extLst>
            </p:cNvPr>
            <p:cNvGrpSpPr/>
            <p:nvPr/>
          </p:nvGrpSpPr>
          <p:grpSpPr>
            <a:xfrm>
              <a:off x="3715961" y="1591659"/>
              <a:ext cx="2230016" cy="2133080"/>
              <a:chOff x="3715961" y="1591659"/>
              <a:chExt cx="2230016" cy="2133080"/>
            </a:xfrm>
          </p:grpSpPr>
          <p:sp>
            <p:nvSpPr>
              <p:cNvPr id="15" name="Oval 14">
                <a:extLst>
                  <a:ext uri="{FF2B5EF4-FFF2-40B4-BE49-F238E27FC236}">
                    <a16:creationId xmlns:a16="http://schemas.microsoft.com/office/drawing/2014/main" id="{89DD4E94-33FE-4F97-803C-A24380C59772}"/>
                  </a:ext>
                </a:extLst>
              </p:cNvPr>
              <p:cNvSpPr/>
              <p:nvPr/>
            </p:nvSpPr>
            <p:spPr>
              <a:xfrm>
                <a:off x="3715961" y="1591659"/>
                <a:ext cx="2230016" cy="2133080"/>
              </a:xfrm>
              <a:prstGeom prst="ellipse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FE4F460-1A12-4E0B-BD9E-DD297FECB412}"/>
                  </a:ext>
                </a:extLst>
              </p:cNvPr>
              <p:cNvSpPr txBox="1"/>
              <p:nvPr/>
            </p:nvSpPr>
            <p:spPr>
              <a:xfrm>
                <a:off x="4263317" y="1890886"/>
                <a:ext cx="11353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Scopus</a:t>
                </a:r>
              </a:p>
            </p:txBody>
          </p:sp>
        </p:grp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D0BD9810-53D8-4306-8D78-EF4C07C87290}"/>
                </a:ext>
              </a:extLst>
            </p:cNvPr>
            <p:cNvGrpSpPr/>
            <p:nvPr/>
          </p:nvGrpSpPr>
          <p:grpSpPr>
            <a:xfrm>
              <a:off x="3739830" y="3173237"/>
              <a:ext cx="2230016" cy="2133080"/>
              <a:chOff x="3396113" y="3144432"/>
              <a:chExt cx="2230016" cy="2133080"/>
            </a:xfrm>
          </p:grpSpPr>
          <p:sp>
            <p:nvSpPr>
              <p:cNvPr id="9" name="Oval 8"/>
              <p:cNvSpPr/>
              <p:nvPr/>
            </p:nvSpPr>
            <p:spPr>
              <a:xfrm>
                <a:off x="3396113" y="3144432"/>
                <a:ext cx="2230016" cy="213308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1">
                <a:schemeClr val="accent4"/>
              </a:lnRef>
              <a:fillRef idx="3">
                <a:schemeClr val="accent4"/>
              </a:fillRef>
              <a:effectRef idx="2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3972980" y="4549535"/>
                <a:ext cx="1135303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University</a:t>
                </a:r>
              </a:p>
            </p:txBody>
          </p:sp>
        </p:grpSp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C9D12988-1A44-47A3-9B46-010366D5EF63}"/>
                </a:ext>
              </a:extLst>
            </p:cNvPr>
            <p:cNvGrpSpPr/>
            <p:nvPr/>
          </p:nvGrpSpPr>
          <p:grpSpPr>
            <a:xfrm>
              <a:off x="2762502" y="2362460"/>
              <a:ext cx="2230016" cy="2133080"/>
              <a:chOff x="2699011" y="1893226"/>
              <a:chExt cx="2230016" cy="2133080"/>
            </a:xfrm>
          </p:grpSpPr>
          <p:sp>
            <p:nvSpPr>
              <p:cNvPr id="6" name="Oval 5"/>
              <p:cNvSpPr/>
              <p:nvPr/>
            </p:nvSpPr>
            <p:spPr>
              <a:xfrm>
                <a:off x="2699011" y="1893226"/>
                <a:ext cx="2230016" cy="2133080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 rot="18508389">
                <a:off x="2635312" y="2473428"/>
                <a:ext cx="11541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NRF Submission</a:t>
                </a:r>
                <a:endParaRPr lang="en-ZA" sz="1400" b="1" dirty="0">
                  <a:solidFill>
                    <a:schemeClr val="bg1"/>
                  </a:solidFill>
                </a:endParaRP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6814E21A-4582-4623-91A9-03576FC7C806}"/>
                </a:ext>
              </a:extLst>
            </p:cNvPr>
            <p:cNvGrpSpPr/>
            <p:nvPr/>
          </p:nvGrpSpPr>
          <p:grpSpPr>
            <a:xfrm>
              <a:off x="4698839" y="2362460"/>
              <a:ext cx="2230016" cy="2133080"/>
              <a:chOff x="4064806" y="1967740"/>
              <a:chExt cx="2230016" cy="2133080"/>
            </a:xfrm>
          </p:grpSpPr>
          <p:sp>
            <p:nvSpPr>
              <p:cNvPr id="8" name="Oval 7"/>
              <p:cNvSpPr/>
              <p:nvPr/>
            </p:nvSpPr>
            <p:spPr>
              <a:xfrm>
                <a:off x="4064806" y="1967740"/>
                <a:ext cx="2230016" cy="2133080"/>
              </a:xfrm>
              <a:prstGeom prst="ellipse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ZA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 rot="3164396">
                <a:off x="5600629" y="2624629"/>
                <a:ext cx="765858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b="1" dirty="0">
                    <a:solidFill>
                      <a:schemeClr val="bg1"/>
                    </a:solidFill>
                  </a:rPr>
                  <a:t>ORCID</a:t>
                </a:r>
                <a:endParaRPr lang="en-ZA" sz="1400" b="1" dirty="0">
                  <a:solidFill>
                    <a:schemeClr val="bg1"/>
                  </a:solidFill>
                </a:endParaRPr>
              </a:p>
            </p:txBody>
          </p:sp>
        </p:grpSp>
      </p:grp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8E4ED3-480D-4CA0-804A-898175D09CA0}" type="slidenum">
              <a:rPr lang="en-ZA" altLang="en-US" smtClean="0"/>
              <a:pPr/>
              <a:t>2</a:t>
            </a:fld>
            <a:endParaRPr lang="en-ZA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265118" y="5474539"/>
            <a:ext cx="46137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ZA" sz="2800" b="1" dirty="0"/>
              <a:t>It is not only about the NRF!!!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02CBF492-38C6-4BF0-ABA9-3D92AC5C4BC7}"/>
              </a:ext>
            </a:extLst>
          </p:cNvPr>
          <p:cNvGrpSpPr/>
          <p:nvPr/>
        </p:nvGrpSpPr>
        <p:grpSpPr>
          <a:xfrm>
            <a:off x="3442282" y="2342472"/>
            <a:ext cx="2278619" cy="2052083"/>
            <a:chOff x="3442282" y="2389481"/>
            <a:chExt cx="2278619" cy="2052083"/>
          </a:xfrm>
        </p:grpSpPr>
        <p:sp>
          <p:nvSpPr>
            <p:cNvPr id="11" name="Isosceles Triangle 17"/>
            <p:cNvSpPr/>
            <p:nvPr/>
          </p:nvSpPr>
          <p:spPr>
            <a:xfrm>
              <a:off x="3442282" y="2389481"/>
              <a:ext cx="2278619" cy="2052083"/>
            </a:xfrm>
            <a:custGeom>
              <a:avLst/>
              <a:gdLst>
                <a:gd name="connsiteX0" fmla="*/ 0 w 2230016"/>
                <a:gd name="connsiteY0" fmla="*/ 1554086 h 1554086"/>
                <a:gd name="connsiteX1" fmla="*/ 1118175 w 2230016"/>
                <a:gd name="connsiteY1" fmla="*/ 0 h 1554086"/>
                <a:gd name="connsiteX2" fmla="*/ 2230016 w 2230016"/>
                <a:gd name="connsiteY2" fmla="*/ 1554086 h 1554086"/>
                <a:gd name="connsiteX3" fmla="*/ 0 w 2230016"/>
                <a:gd name="connsiteY3" fmla="*/ 1554086 h 1554086"/>
                <a:gd name="connsiteX0" fmla="*/ 0 w 2230016"/>
                <a:gd name="connsiteY0" fmla="*/ 1554086 h 1554086"/>
                <a:gd name="connsiteX1" fmla="*/ 1118175 w 2230016"/>
                <a:gd name="connsiteY1" fmla="*/ 0 h 1554086"/>
                <a:gd name="connsiteX2" fmla="*/ 1662144 w 2230016"/>
                <a:gd name="connsiteY2" fmla="*/ 541261 h 1554086"/>
                <a:gd name="connsiteX3" fmla="*/ 2230016 w 2230016"/>
                <a:gd name="connsiteY3" fmla="*/ 1554086 h 1554086"/>
                <a:gd name="connsiteX4" fmla="*/ 0 w 2230016"/>
                <a:gd name="connsiteY4" fmla="*/ 1554086 h 1554086"/>
                <a:gd name="connsiteX0" fmla="*/ 0 w 2254506"/>
                <a:gd name="connsiteY0" fmla="*/ 1554086 h 1554086"/>
                <a:gd name="connsiteX1" fmla="*/ 1118175 w 2254506"/>
                <a:gd name="connsiteY1" fmla="*/ 0 h 1554086"/>
                <a:gd name="connsiteX2" fmla="*/ 2230016 w 2254506"/>
                <a:gd name="connsiteY2" fmla="*/ 1554086 h 1554086"/>
                <a:gd name="connsiteX3" fmla="*/ 0 w 2254506"/>
                <a:gd name="connsiteY3" fmla="*/ 1554086 h 1554086"/>
                <a:gd name="connsiteX0" fmla="*/ 0 w 2254506"/>
                <a:gd name="connsiteY0" fmla="*/ 1554086 h 1554086"/>
                <a:gd name="connsiteX1" fmla="*/ 398494 w 2254506"/>
                <a:gd name="connsiteY1" fmla="*/ 607936 h 1554086"/>
                <a:gd name="connsiteX2" fmla="*/ 1118175 w 2254506"/>
                <a:gd name="connsiteY2" fmla="*/ 0 h 1554086"/>
                <a:gd name="connsiteX3" fmla="*/ 2230016 w 2254506"/>
                <a:gd name="connsiteY3" fmla="*/ 1554086 h 1554086"/>
                <a:gd name="connsiteX4" fmla="*/ 0 w 2254506"/>
                <a:gd name="connsiteY4" fmla="*/ 1554086 h 1554086"/>
                <a:gd name="connsiteX0" fmla="*/ 24113 w 2278619"/>
                <a:gd name="connsiteY0" fmla="*/ 1554086 h 1554086"/>
                <a:gd name="connsiteX1" fmla="*/ 1142288 w 2278619"/>
                <a:gd name="connsiteY1" fmla="*/ 0 h 1554086"/>
                <a:gd name="connsiteX2" fmla="*/ 2254129 w 2278619"/>
                <a:gd name="connsiteY2" fmla="*/ 1554086 h 1554086"/>
                <a:gd name="connsiteX3" fmla="*/ 24113 w 2278619"/>
                <a:gd name="connsiteY3" fmla="*/ 1554086 h 1554086"/>
                <a:gd name="connsiteX0" fmla="*/ 24113 w 2254132"/>
                <a:gd name="connsiteY0" fmla="*/ 1554086 h 1709666"/>
                <a:gd name="connsiteX1" fmla="*/ 1142288 w 2254132"/>
                <a:gd name="connsiteY1" fmla="*/ 0 h 1709666"/>
                <a:gd name="connsiteX2" fmla="*/ 2254129 w 2254132"/>
                <a:gd name="connsiteY2" fmla="*/ 1554086 h 1709666"/>
                <a:gd name="connsiteX3" fmla="*/ 1130633 w 2254132"/>
                <a:gd name="connsiteY3" fmla="*/ 1709661 h 1709666"/>
                <a:gd name="connsiteX4" fmla="*/ 24113 w 2254132"/>
                <a:gd name="connsiteY4" fmla="*/ 1554086 h 1709666"/>
                <a:gd name="connsiteX0" fmla="*/ 24113 w 2254132"/>
                <a:gd name="connsiteY0" fmla="*/ 1554086 h 1748346"/>
                <a:gd name="connsiteX1" fmla="*/ 1142288 w 2254132"/>
                <a:gd name="connsiteY1" fmla="*/ 0 h 1748346"/>
                <a:gd name="connsiteX2" fmla="*/ 2254129 w 2254132"/>
                <a:gd name="connsiteY2" fmla="*/ 1554086 h 1748346"/>
                <a:gd name="connsiteX3" fmla="*/ 24113 w 2254132"/>
                <a:gd name="connsiteY3" fmla="*/ 1554086 h 1748346"/>
                <a:gd name="connsiteX0" fmla="*/ 24113 w 2348975"/>
                <a:gd name="connsiteY0" fmla="*/ 1578799 h 1773059"/>
                <a:gd name="connsiteX1" fmla="*/ 1142288 w 2348975"/>
                <a:gd name="connsiteY1" fmla="*/ 24713 h 1773059"/>
                <a:gd name="connsiteX2" fmla="*/ 1876758 w 2348975"/>
                <a:gd name="connsiteY2" fmla="*/ 683449 h 1773059"/>
                <a:gd name="connsiteX3" fmla="*/ 2254129 w 2348975"/>
                <a:gd name="connsiteY3" fmla="*/ 1578799 h 1773059"/>
                <a:gd name="connsiteX4" fmla="*/ 24113 w 2348975"/>
                <a:gd name="connsiteY4" fmla="*/ 1578799 h 1773059"/>
                <a:gd name="connsiteX0" fmla="*/ 24113 w 2278619"/>
                <a:gd name="connsiteY0" fmla="*/ 1554086 h 1748346"/>
                <a:gd name="connsiteX1" fmla="*/ 1142288 w 2278619"/>
                <a:gd name="connsiteY1" fmla="*/ 0 h 1748346"/>
                <a:gd name="connsiteX2" fmla="*/ 2254129 w 2278619"/>
                <a:gd name="connsiteY2" fmla="*/ 1554086 h 1748346"/>
                <a:gd name="connsiteX3" fmla="*/ 24113 w 2278619"/>
                <a:gd name="connsiteY3" fmla="*/ 1554086 h 17483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278619" h="1748346">
                  <a:moveTo>
                    <a:pt x="24113" y="1554086"/>
                  </a:moveTo>
                  <a:cubicBezTo>
                    <a:pt x="-161194" y="1295072"/>
                    <a:pt x="770619" y="0"/>
                    <a:pt x="1142288" y="0"/>
                  </a:cubicBezTo>
                  <a:cubicBezTo>
                    <a:pt x="1513957" y="0"/>
                    <a:pt x="2440491" y="1295072"/>
                    <a:pt x="2254129" y="1554086"/>
                  </a:cubicBezTo>
                  <a:cubicBezTo>
                    <a:pt x="2067767" y="1813100"/>
                    <a:pt x="209420" y="1813100"/>
                    <a:pt x="24113" y="1554086"/>
                  </a:cubicBezTo>
                  <a:close/>
                </a:path>
              </a:pathLst>
            </a:custGeom>
            <a:solidFill>
              <a:srgbClr val="FFC000">
                <a:alpha val="35000"/>
              </a:srgbClr>
            </a:solidFill>
            <a:ln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ZA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4043018" y="3066896"/>
              <a:ext cx="1094143" cy="646331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CV</a:t>
              </a:r>
            </a:p>
            <a:p>
              <a:pPr algn="ctr"/>
              <a:r>
                <a:rPr lang="en-US" b="1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Central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30953217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9" name="Straight Arrow Connector 158"/>
          <p:cNvCxnSpPr>
            <a:stCxn id="122" idx="1"/>
            <a:endCxn id="189" idx="0"/>
          </p:cNvCxnSpPr>
          <p:nvPr/>
        </p:nvCxnSpPr>
        <p:spPr>
          <a:xfrm>
            <a:off x="4150502" y="1752114"/>
            <a:ext cx="5773" cy="232613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/>
          <p:nvPr/>
        </p:nvCxnSpPr>
        <p:spPr>
          <a:xfrm>
            <a:off x="5455614" y="1737540"/>
            <a:ext cx="8359" cy="2355283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/>
          <p:nvPr/>
        </p:nvCxnSpPr>
        <p:spPr>
          <a:xfrm flipH="1">
            <a:off x="2961727" y="2187264"/>
            <a:ext cx="2423" cy="1918867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>
            <a:off x="6638882" y="2239675"/>
            <a:ext cx="8857" cy="185314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7" idx="2"/>
          </p:cNvCxnSpPr>
          <p:nvPr/>
        </p:nvCxnSpPr>
        <p:spPr>
          <a:xfrm>
            <a:off x="1806510" y="2215145"/>
            <a:ext cx="5373" cy="189098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5124" name="Title 5"/>
          <p:cNvSpPr txBox="1">
            <a:spLocks/>
          </p:cNvSpPr>
          <p:nvPr/>
        </p:nvSpPr>
        <p:spPr bwMode="auto">
          <a:xfrm>
            <a:off x="0" y="0"/>
            <a:ext cx="9144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ZA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CV Central Architecture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871948" y="1148500"/>
            <a:ext cx="1103998" cy="2182350"/>
            <a:chOff x="4864130" y="1157450"/>
            <a:chExt cx="1103998" cy="2182350"/>
          </a:xfrm>
        </p:grpSpPr>
        <p:grpSp>
          <p:nvGrpSpPr>
            <p:cNvPr id="109" name="Group 108"/>
            <p:cNvGrpSpPr/>
            <p:nvPr/>
          </p:nvGrpSpPr>
          <p:grpSpPr>
            <a:xfrm>
              <a:off x="5031854" y="2614303"/>
              <a:ext cx="902427" cy="725497"/>
              <a:chOff x="6335332" y="3559101"/>
              <a:chExt cx="567359" cy="784374"/>
            </a:xfrm>
          </p:grpSpPr>
          <p:sp>
            <p:nvSpPr>
              <p:cNvPr id="115" name="Can 114"/>
              <p:cNvSpPr/>
              <p:nvPr/>
            </p:nvSpPr>
            <p:spPr>
              <a:xfrm>
                <a:off x="6335333" y="3559101"/>
                <a:ext cx="567358" cy="784374"/>
              </a:xfrm>
              <a:prstGeom prst="can">
                <a:avLst/>
              </a:prstGeom>
              <a:solidFill>
                <a:srgbClr val="993300"/>
              </a:solidFill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SCOPUS</a:t>
                </a:r>
              </a:p>
              <a:p>
                <a:pPr algn="ctr"/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Rounded Rectangle 115"/>
              <p:cNvSpPr/>
              <p:nvPr/>
            </p:nvSpPr>
            <p:spPr>
              <a:xfrm>
                <a:off x="6335332" y="4017193"/>
                <a:ext cx="567359" cy="230104"/>
              </a:xfrm>
              <a:prstGeom prst="round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Staging Area / API</a:t>
                </a:r>
                <a:endParaRPr lang="en-ZA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0" name="Cloud 109"/>
            <p:cNvSpPr/>
            <p:nvPr/>
          </p:nvSpPr>
          <p:spPr>
            <a:xfrm>
              <a:off x="4908576" y="1157450"/>
              <a:ext cx="1025702" cy="597875"/>
            </a:xfrm>
            <a:prstGeom prst="cloud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SCOPUS</a:t>
              </a:r>
            </a:p>
          </p:txBody>
        </p:sp>
        <p:sp>
          <p:nvSpPr>
            <p:cNvPr id="111" name="12-Point Star 110"/>
            <p:cNvSpPr/>
            <p:nvPr/>
          </p:nvSpPr>
          <p:spPr>
            <a:xfrm>
              <a:off x="4864130" y="1933546"/>
              <a:ext cx="1103998" cy="484432"/>
            </a:xfrm>
            <a:prstGeom prst="star12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700" b="1" dirty="0">
                  <a:latin typeface="Arial" panose="020B0604020202020204" pitchFamily="34" charset="0"/>
                  <a:cs typeface="Arial" panose="020B0604020202020204" pitchFamily="34" charset="0"/>
                </a:rPr>
                <a:t>SCOPUS Interface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18781" y="1175541"/>
            <a:ext cx="1070310" cy="2128540"/>
            <a:chOff x="3632062" y="1154613"/>
            <a:chExt cx="1070310" cy="2128540"/>
          </a:xfrm>
        </p:grpSpPr>
        <p:grpSp>
          <p:nvGrpSpPr>
            <p:cNvPr id="121" name="Group 120"/>
            <p:cNvGrpSpPr/>
            <p:nvPr/>
          </p:nvGrpSpPr>
          <p:grpSpPr>
            <a:xfrm>
              <a:off x="3772307" y="2572429"/>
              <a:ext cx="843260" cy="710724"/>
              <a:chOff x="6335332" y="3559101"/>
              <a:chExt cx="567359" cy="784374"/>
            </a:xfrm>
          </p:grpSpPr>
          <p:sp>
            <p:nvSpPr>
              <p:cNvPr id="127" name="Can 126"/>
              <p:cNvSpPr/>
              <p:nvPr/>
            </p:nvSpPr>
            <p:spPr>
              <a:xfrm>
                <a:off x="6335333" y="3559101"/>
                <a:ext cx="567358" cy="784374"/>
              </a:xfrm>
              <a:prstGeom prst="can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9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ORCID</a:t>
                </a:r>
                <a:endParaRPr lang="en-US" sz="9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Rounded Rectangle 127"/>
              <p:cNvSpPr/>
              <p:nvPr/>
            </p:nvSpPr>
            <p:spPr>
              <a:xfrm>
                <a:off x="6335332" y="4013251"/>
                <a:ext cx="567359" cy="234045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Staging Area / API</a:t>
                </a:r>
                <a:endParaRPr lang="en-ZA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2" name="Cloud 121"/>
            <p:cNvSpPr/>
            <p:nvPr/>
          </p:nvSpPr>
          <p:spPr>
            <a:xfrm>
              <a:off x="3653548" y="1154613"/>
              <a:ext cx="1020469" cy="577188"/>
            </a:xfrm>
            <a:prstGeom prst="cloud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ORCID</a:t>
              </a:r>
            </a:p>
          </p:txBody>
        </p:sp>
        <p:sp>
          <p:nvSpPr>
            <p:cNvPr id="123" name="12-Point Star 122"/>
            <p:cNvSpPr/>
            <p:nvPr/>
          </p:nvSpPr>
          <p:spPr>
            <a:xfrm>
              <a:off x="3632062" y="1939643"/>
              <a:ext cx="1070310" cy="571165"/>
            </a:xfrm>
            <a:prstGeom prst="star12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ORCID</a:t>
              </a:r>
            </a:p>
            <a:p>
              <a:pPr algn="ctr"/>
              <a:r>
                <a:rPr lang="en-ZA" sz="700" b="1" dirty="0">
                  <a:latin typeface="Arial" panose="020B0604020202020204" pitchFamily="34" charset="0"/>
                  <a:cs typeface="Arial" panose="020B0604020202020204" pitchFamily="34" charset="0"/>
                </a:rPr>
                <a:t>Interface</a:t>
              </a:r>
              <a:endParaRPr lang="en-ZA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471296" y="1152022"/>
            <a:ext cx="998049" cy="1035242"/>
            <a:chOff x="1850925" y="3234849"/>
            <a:chExt cx="1375220" cy="1322650"/>
          </a:xfrm>
        </p:grpSpPr>
        <p:sp>
          <p:nvSpPr>
            <p:cNvPr id="132" name="Rounded Rectangle 131"/>
            <p:cNvSpPr/>
            <p:nvPr/>
          </p:nvSpPr>
          <p:spPr>
            <a:xfrm>
              <a:off x="1850925" y="3234849"/>
              <a:ext cx="1375220" cy="1322650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NRF Submissions</a:t>
              </a:r>
            </a:p>
            <a:p>
              <a:pPr algn="ctr"/>
              <a:endParaRPr lang="en-ZA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1999165" y="4080455"/>
              <a:ext cx="1110564" cy="26249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Staging Area</a:t>
              </a:r>
              <a:endParaRPr lang="en-ZA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1304441" y="1166870"/>
            <a:ext cx="1004138" cy="1048275"/>
            <a:chOff x="1453642" y="1111562"/>
            <a:chExt cx="1183160" cy="847781"/>
          </a:xfrm>
        </p:grpSpPr>
        <p:sp>
          <p:nvSpPr>
            <p:cNvPr id="137" name="Rounded Rectangle 136"/>
            <p:cNvSpPr/>
            <p:nvPr/>
          </p:nvSpPr>
          <p:spPr>
            <a:xfrm>
              <a:off x="1453642" y="1111562"/>
              <a:ext cx="1183160" cy="847781"/>
            </a:xfrm>
            <a:prstGeom prst="round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UCT </a:t>
              </a:r>
              <a:r>
                <a:rPr lang="en-US" sz="9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Converis</a:t>
              </a:r>
              <a:endParaRPr lang="en-US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ZA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1496271" y="1641385"/>
              <a:ext cx="1110564" cy="180437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Staging Area</a:t>
              </a:r>
              <a:endParaRPr lang="en-ZA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53" name="Rounded Rectangle 152"/>
          <p:cNvSpPr/>
          <p:nvPr/>
        </p:nvSpPr>
        <p:spPr>
          <a:xfrm>
            <a:off x="6158804" y="1180673"/>
            <a:ext cx="958278" cy="103447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Institutions</a:t>
            </a:r>
            <a:endParaRPr lang="en-Z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Rounded Rectangle 188"/>
          <p:cNvSpPr/>
          <p:nvPr/>
        </p:nvSpPr>
        <p:spPr>
          <a:xfrm>
            <a:off x="1225950" y="4078250"/>
            <a:ext cx="5860650" cy="26827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CVC Web Services</a:t>
            </a:r>
          </a:p>
        </p:txBody>
      </p:sp>
      <p:sp>
        <p:nvSpPr>
          <p:cNvPr id="120" name="Rounded Rectangle 119"/>
          <p:cNvSpPr/>
          <p:nvPr/>
        </p:nvSpPr>
        <p:spPr>
          <a:xfrm>
            <a:off x="6220987" y="1768230"/>
            <a:ext cx="805978" cy="20545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Staging Area</a:t>
            </a:r>
            <a:endParaRPr lang="en-ZA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loud 1"/>
          <p:cNvSpPr/>
          <p:nvPr/>
        </p:nvSpPr>
        <p:spPr>
          <a:xfrm>
            <a:off x="4643196" y="3270344"/>
            <a:ext cx="1787101" cy="933467"/>
          </a:xfrm>
          <a:prstGeom prst="cloud">
            <a:avLst/>
          </a:prstGeom>
          <a:gradFill>
            <a:gsLst>
              <a:gs pos="0">
                <a:schemeClr val="accent2">
                  <a:lumMod val="40000"/>
                  <a:lumOff val="60000"/>
                </a:schemeClr>
              </a:gs>
              <a:gs pos="100000">
                <a:schemeClr val="accent1">
                  <a:lumMod val="45000"/>
                  <a:lumOff val="55000"/>
                  <a:alpha val="0"/>
                </a:schemeClr>
              </a:gs>
              <a:gs pos="10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ZA" dirty="0">
                <a:solidFill>
                  <a:schemeClr val="accent2">
                    <a:lumMod val="75000"/>
                  </a:schemeClr>
                </a:solidFill>
              </a:rPr>
              <a:t>National ACCESS!!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8E4ED3-480D-4CA0-804A-898175D09CA0}" type="slidenum">
              <a:rPr lang="en-ZA" altLang="en-US" smtClean="0"/>
              <a:pPr/>
              <a:t>3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337318647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9" name="Straight Arrow Connector 158"/>
          <p:cNvCxnSpPr>
            <a:stCxn id="122" idx="1"/>
          </p:cNvCxnSpPr>
          <p:nvPr/>
        </p:nvCxnSpPr>
        <p:spPr>
          <a:xfrm flipH="1">
            <a:off x="4149853" y="1752114"/>
            <a:ext cx="649" cy="225443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82" name="Straight Arrow Connector 181"/>
          <p:cNvCxnSpPr>
            <a:stCxn id="110" idx="1"/>
            <a:endCxn id="170" idx="0"/>
          </p:cNvCxnSpPr>
          <p:nvPr/>
        </p:nvCxnSpPr>
        <p:spPr>
          <a:xfrm>
            <a:off x="5433042" y="1772779"/>
            <a:ext cx="14120" cy="2162137"/>
          </a:xfrm>
          <a:prstGeom prst="straightConnector1">
            <a:avLst/>
          </a:prstGeom>
          <a:ln>
            <a:headEnd type="none"/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3" name="Straight Arrow Connector 182"/>
          <p:cNvCxnSpPr>
            <a:endCxn id="162" idx="0"/>
          </p:cNvCxnSpPr>
          <p:nvPr/>
        </p:nvCxnSpPr>
        <p:spPr>
          <a:xfrm flipH="1">
            <a:off x="2958907" y="2187264"/>
            <a:ext cx="5242" cy="1740998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84" name="Straight Arrow Connector 183"/>
          <p:cNvCxnSpPr/>
          <p:nvPr/>
        </p:nvCxnSpPr>
        <p:spPr>
          <a:xfrm flipH="1">
            <a:off x="6637943" y="2239675"/>
            <a:ext cx="938" cy="182640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137" idx="2"/>
            <a:endCxn id="148" idx="0"/>
          </p:cNvCxnSpPr>
          <p:nvPr/>
        </p:nvCxnSpPr>
        <p:spPr>
          <a:xfrm flipH="1">
            <a:off x="1784431" y="2215145"/>
            <a:ext cx="22079" cy="169620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41" name="Can 140"/>
          <p:cNvSpPr/>
          <p:nvPr/>
        </p:nvSpPr>
        <p:spPr>
          <a:xfrm>
            <a:off x="3694639" y="3959812"/>
            <a:ext cx="993295" cy="930149"/>
          </a:xfrm>
          <a:prstGeom prst="can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ORCID</a:t>
            </a:r>
          </a:p>
          <a:p>
            <a:pPr algn="ctr"/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Can 153"/>
          <p:cNvSpPr/>
          <p:nvPr/>
        </p:nvSpPr>
        <p:spPr>
          <a:xfrm>
            <a:off x="4981249" y="3958927"/>
            <a:ext cx="993295" cy="930149"/>
          </a:xfrm>
          <a:prstGeom prst="can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Scopus</a:t>
            </a:r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5" name="Can 154"/>
          <p:cNvSpPr/>
          <p:nvPr/>
        </p:nvSpPr>
        <p:spPr>
          <a:xfrm>
            <a:off x="6141296" y="3964085"/>
            <a:ext cx="993295" cy="930149"/>
          </a:xfrm>
          <a:prstGeom prst="can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b="1" dirty="0">
                <a:latin typeface="Arial" panose="020B0604020202020204" pitchFamily="34" charset="0"/>
                <a:cs typeface="Arial" panose="020B0604020202020204" pitchFamily="34" charset="0"/>
              </a:rPr>
              <a:t>Other Institutions</a:t>
            </a:r>
          </a:p>
          <a:p>
            <a:pPr algn="ctr"/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8" name="Can 157"/>
          <p:cNvSpPr/>
          <p:nvPr/>
        </p:nvSpPr>
        <p:spPr>
          <a:xfrm>
            <a:off x="1273941" y="3972923"/>
            <a:ext cx="993295" cy="930149"/>
          </a:xfrm>
          <a:prstGeom prst="can">
            <a:avLst/>
          </a:prstGeom>
          <a:ln/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900" b="1" dirty="0" err="1">
                <a:latin typeface="Arial" panose="020B0604020202020204" pitchFamily="34" charset="0"/>
                <a:cs typeface="Arial" panose="020B0604020202020204" pitchFamily="34" charset="0"/>
              </a:rPr>
              <a:t>Converis</a:t>
            </a:r>
            <a:endParaRPr lang="en-US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4" name="Title 5"/>
          <p:cNvSpPr txBox="1">
            <a:spLocks/>
          </p:cNvSpPr>
          <p:nvPr/>
        </p:nvSpPr>
        <p:spPr bwMode="auto">
          <a:xfrm>
            <a:off x="0" y="0"/>
            <a:ext cx="9144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ZA" altLang="en-US" sz="3200" dirty="0">
                <a:solidFill>
                  <a:srgbClr val="FF0000"/>
                </a:solidFill>
                <a:latin typeface="Arial" panose="020B0604020202020204" pitchFamily="34" charset="0"/>
              </a:rPr>
              <a:t>CV Central Architecture</a:t>
            </a:r>
          </a:p>
        </p:txBody>
      </p:sp>
      <p:sp>
        <p:nvSpPr>
          <p:cNvPr id="99" name="Can 98"/>
          <p:cNvSpPr/>
          <p:nvPr/>
        </p:nvSpPr>
        <p:spPr>
          <a:xfrm>
            <a:off x="3342241" y="5135117"/>
            <a:ext cx="1710949" cy="1008709"/>
          </a:xfrm>
          <a:prstGeom prst="can">
            <a:avLst/>
          </a:prstGeom>
          <a:ln/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CVC Data Base</a:t>
            </a:r>
          </a:p>
        </p:txBody>
      </p:sp>
      <p:grpSp>
        <p:nvGrpSpPr>
          <p:cNvPr id="22" name="Group 21"/>
          <p:cNvGrpSpPr/>
          <p:nvPr/>
        </p:nvGrpSpPr>
        <p:grpSpPr>
          <a:xfrm>
            <a:off x="4875745" y="1175541"/>
            <a:ext cx="1103998" cy="2182350"/>
            <a:chOff x="4864130" y="1157450"/>
            <a:chExt cx="1103998" cy="2182350"/>
          </a:xfrm>
        </p:grpSpPr>
        <p:grpSp>
          <p:nvGrpSpPr>
            <p:cNvPr id="109" name="Group 108"/>
            <p:cNvGrpSpPr/>
            <p:nvPr/>
          </p:nvGrpSpPr>
          <p:grpSpPr>
            <a:xfrm>
              <a:off x="5031854" y="2614303"/>
              <a:ext cx="902427" cy="725497"/>
              <a:chOff x="6335332" y="3559101"/>
              <a:chExt cx="567359" cy="784374"/>
            </a:xfrm>
          </p:grpSpPr>
          <p:sp>
            <p:nvSpPr>
              <p:cNvPr id="115" name="Can 114"/>
              <p:cNvSpPr/>
              <p:nvPr/>
            </p:nvSpPr>
            <p:spPr>
              <a:xfrm>
                <a:off x="6335333" y="3559101"/>
                <a:ext cx="567358" cy="784374"/>
              </a:xfrm>
              <a:prstGeom prst="can">
                <a:avLst/>
              </a:prstGeom>
              <a:solidFill>
                <a:srgbClr val="993300"/>
              </a:solidFill>
              <a:ln w="12700">
                <a:solidFill>
                  <a:srgbClr val="C0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b="1" dirty="0">
                    <a:latin typeface="Arial" panose="020B0604020202020204" pitchFamily="34" charset="0"/>
                    <a:cs typeface="Arial" panose="020B0604020202020204" pitchFamily="34" charset="0"/>
                  </a:rPr>
                  <a:t>SCOPUS</a:t>
                </a:r>
              </a:p>
              <a:p>
                <a:pPr algn="ctr"/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16" name="Rounded Rectangle 115"/>
              <p:cNvSpPr/>
              <p:nvPr/>
            </p:nvSpPr>
            <p:spPr>
              <a:xfrm>
                <a:off x="6335332" y="4017193"/>
                <a:ext cx="567359" cy="230104"/>
              </a:xfrm>
              <a:prstGeom prst="roundRect">
                <a:avLst/>
              </a:prstGeom>
              <a:ln/>
            </p:spPr>
            <p:style>
              <a:lnRef idx="1">
                <a:schemeClr val="accent2"/>
              </a:lnRef>
              <a:fillRef idx="2">
                <a:schemeClr val="accent2"/>
              </a:fillRef>
              <a:effectRef idx="1">
                <a:schemeClr val="accent2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Staging Area / API</a:t>
                </a:r>
                <a:endParaRPr lang="en-ZA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10" name="Cloud 109"/>
            <p:cNvSpPr/>
            <p:nvPr/>
          </p:nvSpPr>
          <p:spPr>
            <a:xfrm>
              <a:off x="4908576" y="1157450"/>
              <a:ext cx="1025702" cy="597875"/>
            </a:xfrm>
            <a:prstGeom prst="cloud">
              <a:avLst/>
            </a:prstGeom>
            <a:ln/>
          </p:spPr>
          <p:style>
            <a:lnRef idx="3">
              <a:schemeClr val="lt1"/>
            </a:lnRef>
            <a:fillRef idx="1">
              <a:schemeClr val="accent2"/>
            </a:fillRef>
            <a:effectRef idx="1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SCOPUS</a:t>
              </a:r>
            </a:p>
          </p:txBody>
        </p:sp>
        <p:sp>
          <p:nvSpPr>
            <p:cNvPr id="111" name="12-Point Star 110"/>
            <p:cNvSpPr/>
            <p:nvPr/>
          </p:nvSpPr>
          <p:spPr>
            <a:xfrm>
              <a:off x="4864130" y="1933546"/>
              <a:ext cx="1103998" cy="484432"/>
            </a:xfrm>
            <a:prstGeom prst="star12">
              <a:avLst/>
            </a:prstGeom>
            <a:ln/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700" b="1" dirty="0">
                  <a:latin typeface="Arial" panose="020B0604020202020204" pitchFamily="34" charset="0"/>
                  <a:cs typeface="Arial" panose="020B0604020202020204" pitchFamily="34" charset="0"/>
                </a:rPr>
                <a:t>SCOPUS Interface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618781" y="1175541"/>
            <a:ext cx="1070310" cy="2128540"/>
            <a:chOff x="3632062" y="1154613"/>
            <a:chExt cx="1070310" cy="2128540"/>
          </a:xfrm>
        </p:grpSpPr>
        <p:grpSp>
          <p:nvGrpSpPr>
            <p:cNvPr id="121" name="Group 120"/>
            <p:cNvGrpSpPr/>
            <p:nvPr/>
          </p:nvGrpSpPr>
          <p:grpSpPr>
            <a:xfrm>
              <a:off x="3772307" y="2572429"/>
              <a:ext cx="843260" cy="710724"/>
              <a:chOff x="6335332" y="3559101"/>
              <a:chExt cx="567359" cy="784374"/>
            </a:xfrm>
          </p:grpSpPr>
          <p:sp>
            <p:nvSpPr>
              <p:cNvPr id="127" name="Can 126"/>
              <p:cNvSpPr/>
              <p:nvPr/>
            </p:nvSpPr>
            <p:spPr>
              <a:xfrm>
                <a:off x="6335333" y="3559101"/>
                <a:ext cx="567358" cy="784374"/>
              </a:xfrm>
              <a:prstGeom prst="can">
                <a:avLst/>
              </a:prstGeom>
              <a:ln/>
            </p:spPr>
            <p:style>
              <a:lnRef idx="1">
                <a:schemeClr val="accent3"/>
              </a:lnRef>
              <a:fillRef idx="3">
                <a:schemeClr val="accent3"/>
              </a:fillRef>
              <a:effectRef idx="2">
                <a:schemeClr val="accent3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r>
                  <a:rPr lang="en-US" sz="900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ORCID</a:t>
                </a:r>
                <a:endParaRPr lang="en-US" sz="9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1100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pPr algn="ctr"/>
                <a:endParaRPr lang="en-US" sz="1100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128" name="Rounded Rectangle 127"/>
              <p:cNvSpPr/>
              <p:nvPr/>
            </p:nvSpPr>
            <p:spPr>
              <a:xfrm>
                <a:off x="6335332" y="4013251"/>
                <a:ext cx="567359" cy="234045"/>
              </a:xfrm>
              <a:prstGeom prst="roundRect">
                <a:avLst/>
              </a:prstGeom>
              <a:ln/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80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Staging Area / API</a:t>
                </a:r>
                <a:endParaRPr lang="en-ZA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22" name="Cloud 121"/>
            <p:cNvSpPr/>
            <p:nvPr/>
          </p:nvSpPr>
          <p:spPr>
            <a:xfrm>
              <a:off x="3653548" y="1154613"/>
              <a:ext cx="1020469" cy="577188"/>
            </a:xfrm>
            <a:prstGeom prst="cloud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ORCID</a:t>
              </a:r>
            </a:p>
          </p:txBody>
        </p:sp>
        <p:sp>
          <p:nvSpPr>
            <p:cNvPr id="123" name="12-Point Star 122"/>
            <p:cNvSpPr/>
            <p:nvPr/>
          </p:nvSpPr>
          <p:spPr>
            <a:xfrm>
              <a:off x="3632062" y="1939643"/>
              <a:ext cx="1070310" cy="571165"/>
            </a:xfrm>
            <a:prstGeom prst="star12">
              <a:avLst/>
            </a:prstGeom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ZA" sz="800" b="1" dirty="0">
                  <a:latin typeface="Arial" panose="020B0604020202020204" pitchFamily="34" charset="0"/>
                  <a:cs typeface="Arial" panose="020B0604020202020204" pitchFamily="34" charset="0"/>
                </a:rPr>
                <a:t>ORCID</a:t>
              </a:r>
            </a:p>
            <a:p>
              <a:pPr algn="ctr"/>
              <a:r>
                <a:rPr lang="en-ZA" sz="700" b="1" dirty="0">
                  <a:latin typeface="Arial" panose="020B0604020202020204" pitchFamily="34" charset="0"/>
                  <a:cs typeface="Arial" panose="020B0604020202020204" pitchFamily="34" charset="0"/>
                </a:rPr>
                <a:t>Interface</a:t>
              </a:r>
              <a:endParaRPr lang="en-ZA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0" name="Group 129"/>
          <p:cNvGrpSpPr/>
          <p:nvPr/>
        </p:nvGrpSpPr>
        <p:grpSpPr>
          <a:xfrm>
            <a:off x="2471296" y="1152022"/>
            <a:ext cx="998049" cy="1035242"/>
            <a:chOff x="1850925" y="3234849"/>
            <a:chExt cx="1375220" cy="1322650"/>
          </a:xfrm>
        </p:grpSpPr>
        <p:sp>
          <p:nvSpPr>
            <p:cNvPr id="132" name="Rounded Rectangle 131"/>
            <p:cNvSpPr/>
            <p:nvPr/>
          </p:nvSpPr>
          <p:spPr>
            <a:xfrm>
              <a:off x="1850925" y="3234849"/>
              <a:ext cx="1375220" cy="1322650"/>
            </a:xfrm>
            <a:prstGeom prst="roundRect">
              <a:avLst/>
            </a:prstGeom>
            <a:ln/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NRF Submissions</a:t>
              </a:r>
            </a:p>
            <a:p>
              <a:pPr algn="ctr"/>
              <a:endParaRPr lang="en-ZA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3" name="Rounded Rectangle 132"/>
            <p:cNvSpPr/>
            <p:nvPr/>
          </p:nvSpPr>
          <p:spPr>
            <a:xfrm>
              <a:off x="1999165" y="4080455"/>
              <a:ext cx="1110564" cy="262492"/>
            </a:xfrm>
            <a:prstGeom prst="roundRect">
              <a:avLst/>
            </a:prstGeom>
            <a:ln/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Staging Area</a:t>
              </a:r>
              <a:endParaRPr lang="en-ZA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35" name="Group 134"/>
          <p:cNvGrpSpPr/>
          <p:nvPr/>
        </p:nvGrpSpPr>
        <p:grpSpPr>
          <a:xfrm>
            <a:off x="1304441" y="1166870"/>
            <a:ext cx="1004138" cy="1048275"/>
            <a:chOff x="1453642" y="1111562"/>
            <a:chExt cx="1183160" cy="847781"/>
          </a:xfrm>
        </p:grpSpPr>
        <p:sp>
          <p:nvSpPr>
            <p:cNvPr id="137" name="Rounded Rectangle 136"/>
            <p:cNvSpPr/>
            <p:nvPr/>
          </p:nvSpPr>
          <p:spPr>
            <a:xfrm>
              <a:off x="1453642" y="1111562"/>
              <a:ext cx="1183160" cy="847781"/>
            </a:xfrm>
            <a:prstGeom prst="roundRect">
              <a:avLst/>
            </a:prstGeom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UCT </a:t>
              </a:r>
              <a:r>
                <a:rPr lang="en-US" sz="9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Converis</a:t>
              </a:r>
              <a:endParaRPr lang="en-US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ZA" sz="20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38" name="Rounded Rectangle 137"/>
            <p:cNvSpPr/>
            <p:nvPr/>
          </p:nvSpPr>
          <p:spPr>
            <a:xfrm>
              <a:off x="1496271" y="1641385"/>
              <a:ext cx="1110564" cy="180437"/>
            </a:xfrm>
            <a:prstGeom prst="roundRect">
              <a:avLst/>
            </a:prstGeom>
            <a:ln/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8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Staging Area</a:t>
              </a:r>
              <a:endParaRPr lang="en-ZA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140" name="TextBox 139"/>
          <p:cNvSpPr txBox="1"/>
          <p:nvPr/>
        </p:nvSpPr>
        <p:spPr>
          <a:xfrm>
            <a:off x="3748111" y="5723663"/>
            <a:ext cx="92890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900" b="1" dirty="0">
                <a:solidFill>
                  <a:srgbClr val="FF0000"/>
                </a:solidFill>
                <a:latin typeface="Arial" panose="020B0604020202020204" pitchFamily="34" charset="0"/>
              </a:rPr>
              <a:t>CV Algorithm</a:t>
            </a:r>
          </a:p>
        </p:txBody>
      </p:sp>
      <p:grpSp>
        <p:nvGrpSpPr>
          <p:cNvPr id="146" name="Group 145"/>
          <p:cNvGrpSpPr/>
          <p:nvPr/>
        </p:nvGrpSpPr>
        <p:grpSpPr>
          <a:xfrm>
            <a:off x="1424356" y="3911345"/>
            <a:ext cx="762432" cy="845858"/>
            <a:chOff x="1824412" y="4488466"/>
            <a:chExt cx="737731" cy="644729"/>
          </a:xfrm>
        </p:grpSpPr>
        <p:sp>
          <p:nvSpPr>
            <p:cNvPr id="150" name="Rounded Rectangle 149"/>
            <p:cNvSpPr/>
            <p:nvPr/>
          </p:nvSpPr>
          <p:spPr>
            <a:xfrm>
              <a:off x="1824412" y="4963837"/>
              <a:ext cx="737731" cy="169358"/>
            </a:xfrm>
            <a:prstGeom prst="roundRect">
              <a:avLst/>
            </a:prstGeom>
            <a:ln/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Staging Area</a:t>
              </a:r>
            </a:p>
            <a:p>
              <a:pPr algn="ctr"/>
              <a:r>
                <a:rPr lang="en-US" sz="7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XML or JSON</a:t>
              </a:r>
              <a:endParaRPr lang="en-ZA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1871864" y="4488466"/>
              <a:ext cx="601914" cy="2580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800" b="1" dirty="0">
                  <a:latin typeface="Arial" panose="020B0604020202020204" pitchFamily="34" charset="0"/>
                </a:rPr>
                <a:t>System: A</a:t>
              </a:r>
              <a:endParaRPr lang="en-ZA" sz="700" b="1" dirty="0">
                <a:latin typeface="Arial" panose="020B0604020202020204" pitchFamily="34" charset="0"/>
              </a:endParaRPr>
            </a:p>
          </p:txBody>
        </p:sp>
      </p:grpSp>
      <p:sp>
        <p:nvSpPr>
          <p:cNvPr id="151" name="Rounded Rectangle 150"/>
          <p:cNvSpPr/>
          <p:nvPr/>
        </p:nvSpPr>
        <p:spPr>
          <a:xfrm>
            <a:off x="1129846" y="5339730"/>
            <a:ext cx="1956478" cy="72245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</a:t>
            </a:r>
            <a:r>
              <a:rPr lang="en-ZA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Record 1 System A</a:t>
            </a:r>
          </a:p>
          <a:p>
            <a:pPr algn="ctr"/>
            <a:r>
              <a:rPr lang="en-ZA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1B </a:t>
            </a:r>
            <a:r>
              <a:rPr lang="en-ZA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Record 1 System B</a:t>
            </a:r>
          </a:p>
          <a:p>
            <a:pPr algn="ctr"/>
            <a:r>
              <a:rPr lang="en-ZA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 </a:t>
            </a:r>
            <a:r>
              <a:rPr lang="en-ZA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ZA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ZA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Record 1 System C</a:t>
            </a:r>
          </a:p>
          <a:p>
            <a:pPr algn="ctr"/>
            <a:r>
              <a:rPr lang="en-ZA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1D </a:t>
            </a:r>
            <a:r>
              <a:rPr lang="en-ZA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Record 1 System D</a:t>
            </a:r>
            <a:endParaRPr lang="en-ZA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ZA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1E </a:t>
            </a:r>
            <a:r>
              <a:rPr lang="en-ZA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Record 1 System E</a:t>
            </a:r>
            <a:endParaRPr lang="en-ZA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" name="Rounded Rectangle 152"/>
          <p:cNvSpPr/>
          <p:nvPr/>
        </p:nvSpPr>
        <p:spPr>
          <a:xfrm>
            <a:off x="6158804" y="1180673"/>
            <a:ext cx="958278" cy="1034472"/>
          </a:xfrm>
          <a:prstGeom prst="round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tIns="0" rtlCol="0" anchor="t" anchorCtr="0"/>
          <a:lstStyle/>
          <a:p>
            <a:pPr algn="ctr"/>
            <a:r>
              <a:rPr lang="en-US" sz="9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Institutions</a:t>
            </a:r>
            <a:endParaRPr lang="en-ZA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0" name="Group 159"/>
          <p:cNvGrpSpPr/>
          <p:nvPr/>
        </p:nvGrpSpPr>
        <p:grpSpPr>
          <a:xfrm>
            <a:off x="2473885" y="3928262"/>
            <a:ext cx="993295" cy="957446"/>
            <a:chOff x="1772177" y="5285825"/>
            <a:chExt cx="827102" cy="658647"/>
          </a:xfrm>
        </p:grpSpPr>
        <p:sp>
          <p:nvSpPr>
            <p:cNvPr id="161" name="Can 160"/>
            <p:cNvSpPr/>
            <p:nvPr/>
          </p:nvSpPr>
          <p:spPr>
            <a:xfrm>
              <a:off x="1772177" y="5304603"/>
              <a:ext cx="827102" cy="639869"/>
            </a:xfrm>
            <a:prstGeom prst="can">
              <a:avLst/>
            </a:prstGeom>
            <a:ln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6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900" b="1" dirty="0">
                  <a:latin typeface="Arial" panose="020B0604020202020204" pitchFamily="34" charset="0"/>
                  <a:cs typeface="Arial" panose="020B0604020202020204" pitchFamily="34" charset="0"/>
                </a:rPr>
                <a:t>Submissions</a:t>
              </a:r>
            </a:p>
            <a:p>
              <a:pPr algn="ctr"/>
              <a:endParaRPr 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1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endParaRPr lang="en-US" sz="11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2" name="TextBox 161"/>
            <p:cNvSpPr txBox="1"/>
            <p:nvPr/>
          </p:nvSpPr>
          <p:spPr>
            <a:xfrm>
              <a:off x="1907704" y="5285825"/>
              <a:ext cx="536686" cy="232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800" b="1" dirty="0">
                  <a:latin typeface="Arial" panose="020B0604020202020204" pitchFamily="34" charset="0"/>
                </a:rPr>
                <a:t>System: B</a:t>
              </a:r>
            </a:p>
          </p:txBody>
        </p:sp>
        <p:sp>
          <p:nvSpPr>
            <p:cNvPr id="163" name="Rounded Rectangle 162"/>
            <p:cNvSpPr/>
            <p:nvPr/>
          </p:nvSpPr>
          <p:spPr>
            <a:xfrm>
              <a:off x="1832274" y="5695033"/>
              <a:ext cx="725785" cy="169358"/>
            </a:xfrm>
            <a:prstGeom prst="roundRect">
              <a:avLst/>
            </a:prstGeom>
            <a:ln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Staging Area</a:t>
              </a:r>
            </a:p>
            <a:p>
              <a:pPr algn="ctr"/>
              <a:r>
                <a:rPr lang="en-US" sz="7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XML or JSON</a:t>
              </a:r>
              <a:endParaRPr lang="en-ZA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4" name="Group 163"/>
          <p:cNvGrpSpPr/>
          <p:nvPr/>
        </p:nvGrpSpPr>
        <p:grpSpPr>
          <a:xfrm>
            <a:off x="3834305" y="3904747"/>
            <a:ext cx="756521" cy="828652"/>
            <a:chOff x="3806112" y="4511742"/>
            <a:chExt cx="725785" cy="633513"/>
          </a:xfrm>
        </p:grpSpPr>
        <p:sp>
          <p:nvSpPr>
            <p:cNvPr id="166" name="TextBox 165"/>
            <p:cNvSpPr txBox="1"/>
            <p:nvPr/>
          </p:nvSpPr>
          <p:spPr>
            <a:xfrm>
              <a:off x="3879223" y="4511742"/>
              <a:ext cx="601914" cy="2588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800" b="1" dirty="0">
                  <a:latin typeface="Arial" panose="020B0604020202020204" pitchFamily="34" charset="0"/>
                </a:rPr>
                <a:t>System: C</a:t>
              </a:r>
            </a:p>
          </p:txBody>
        </p:sp>
        <p:sp>
          <p:nvSpPr>
            <p:cNvPr id="167" name="Rounded Rectangle 166"/>
            <p:cNvSpPr/>
            <p:nvPr/>
          </p:nvSpPr>
          <p:spPr>
            <a:xfrm>
              <a:off x="3806112" y="4975897"/>
              <a:ext cx="725785" cy="169358"/>
            </a:xfrm>
            <a:prstGeom prst="roundRect">
              <a:avLst/>
            </a:prstGeom>
            <a:ln/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Staging Area</a:t>
              </a:r>
            </a:p>
            <a:p>
              <a:pPr algn="ctr"/>
              <a:r>
                <a:rPr lang="en-US" sz="7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XML or JSON</a:t>
              </a:r>
              <a:endParaRPr lang="en-ZA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102014" y="3934916"/>
            <a:ext cx="783223" cy="830723"/>
            <a:chOff x="4926612" y="4505950"/>
            <a:chExt cx="757845" cy="635054"/>
          </a:xfrm>
        </p:grpSpPr>
        <p:sp>
          <p:nvSpPr>
            <p:cNvPr id="172" name="Rounded Rectangle 171"/>
            <p:cNvSpPr/>
            <p:nvPr/>
          </p:nvSpPr>
          <p:spPr>
            <a:xfrm>
              <a:off x="4926612" y="4988717"/>
              <a:ext cx="757845" cy="152287"/>
            </a:xfrm>
            <a:prstGeom prst="roundRect">
              <a:avLst/>
            </a:prstGeom>
            <a:ln/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Staging Area</a:t>
              </a:r>
            </a:p>
            <a:p>
              <a:pPr algn="ctr"/>
              <a:r>
                <a:rPr lang="en-US" sz="7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XML or JSON</a:t>
              </a:r>
              <a:endParaRPr lang="en-ZA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4949543" y="4505950"/>
              <a:ext cx="622066" cy="258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800" b="1" dirty="0">
                  <a:latin typeface="Arial" panose="020B0604020202020204" pitchFamily="34" charset="0"/>
                </a:rPr>
                <a:t>System: D</a:t>
              </a:r>
            </a:p>
          </p:txBody>
        </p:sp>
      </p:grpSp>
      <p:grpSp>
        <p:nvGrpSpPr>
          <p:cNvPr id="185" name="Group 184"/>
          <p:cNvGrpSpPr/>
          <p:nvPr/>
        </p:nvGrpSpPr>
        <p:grpSpPr>
          <a:xfrm>
            <a:off x="6248927" y="3934921"/>
            <a:ext cx="778034" cy="830728"/>
            <a:chOff x="6138632" y="4497687"/>
            <a:chExt cx="752827" cy="638200"/>
          </a:xfrm>
        </p:grpSpPr>
        <p:sp>
          <p:nvSpPr>
            <p:cNvPr id="187" name="Rounded Rectangle 186"/>
            <p:cNvSpPr/>
            <p:nvPr/>
          </p:nvSpPr>
          <p:spPr>
            <a:xfrm>
              <a:off x="6138632" y="4983741"/>
              <a:ext cx="752827" cy="152146"/>
            </a:xfrm>
            <a:prstGeom prst="roundRect">
              <a:avLst/>
            </a:prstGeom>
            <a:ln/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7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Staging Area</a:t>
              </a:r>
            </a:p>
            <a:p>
              <a:pPr algn="ctr"/>
              <a:r>
                <a:rPr lang="en-US" sz="7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XML or JSON</a:t>
              </a:r>
              <a:endParaRPr lang="en-ZA" sz="7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8" name="TextBox 187"/>
            <p:cNvSpPr txBox="1"/>
            <p:nvPr/>
          </p:nvSpPr>
          <p:spPr>
            <a:xfrm>
              <a:off x="6233011" y="4497687"/>
              <a:ext cx="601914" cy="2600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ZA" sz="800" b="1" dirty="0">
                  <a:latin typeface="Arial" panose="020B0604020202020204" pitchFamily="34" charset="0"/>
                </a:rPr>
                <a:t>System: E</a:t>
              </a:r>
            </a:p>
          </p:txBody>
        </p:sp>
      </p:grpSp>
      <p:sp>
        <p:nvSpPr>
          <p:cNvPr id="189" name="Rounded Rectangle 188"/>
          <p:cNvSpPr/>
          <p:nvPr/>
        </p:nvSpPr>
        <p:spPr>
          <a:xfrm>
            <a:off x="1273942" y="3548083"/>
            <a:ext cx="5860650" cy="268278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CVC Web Services</a:t>
            </a:r>
          </a:p>
        </p:txBody>
      </p:sp>
      <p:sp>
        <p:nvSpPr>
          <p:cNvPr id="190" name="Rounded Rectangle 189"/>
          <p:cNvSpPr/>
          <p:nvPr/>
        </p:nvSpPr>
        <p:spPr>
          <a:xfrm>
            <a:off x="5309107" y="5497936"/>
            <a:ext cx="3056358" cy="341143"/>
          </a:xfrm>
          <a:prstGeom prst="round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ZA" sz="1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1F (ABCDE)</a:t>
            </a:r>
            <a:r>
              <a:rPr lang="en-ZA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–Most comprehensive version of Record 1</a:t>
            </a:r>
            <a:endParaRPr lang="en-ZA" sz="10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Rounded Rectangle 119"/>
          <p:cNvSpPr/>
          <p:nvPr/>
        </p:nvSpPr>
        <p:spPr>
          <a:xfrm>
            <a:off x="6220987" y="1768230"/>
            <a:ext cx="805978" cy="205453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Staging Area</a:t>
            </a:r>
            <a:endParaRPr lang="en-ZA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>
            <a:stCxn id="151" idx="3"/>
            <a:endCxn id="190" idx="1"/>
          </p:cNvCxnSpPr>
          <p:nvPr/>
        </p:nvCxnSpPr>
        <p:spPr>
          <a:xfrm flipV="1">
            <a:off x="3086324" y="5668508"/>
            <a:ext cx="2222783" cy="3244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158" idx="3"/>
          </p:cNvCxnSpPr>
          <p:nvPr/>
        </p:nvCxnSpPr>
        <p:spPr>
          <a:xfrm>
            <a:off x="1770589" y="4903072"/>
            <a:ext cx="1647089" cy="33040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>
            <a:stCxn id="161" idx="3"/>
          </p:cNvCxnSpPr>
          <p:nvPr/>
        </p:nvCxnSpPr>
        <p:spPr>
          <a:xfrm>
            <a:off x="2970533" y="4885708"/>
            <a:ext cx="724106" cy="31859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stCxn id="141" idx="3"/>
            <a:endCxn id="99" idx="1"/>
          </p:cNvCxnSpPr>
          <p:nvPr/>
        </p:nvCxnSpPr>
        <p:spPr>
          <a:xfrm>
            <a:off x="4191287" y="4889961"/>
            <a:ext cx="6429" cy="24515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stCxn id="154" idx="3"/>
          </p:cNvCxnSpPr>
          <p:nvPr/>
        </p:nvCxnSpPr>
        <p:spPr>
          <a:xfrm flipH="1">
            <a:off x="4590826" y="4889076"/>
            <a:ext cx="887071" cy="24604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155" idx="3"/>
          </p:cNvCxnSpPr>
          <p:nvPr/>
        </p:nvCxnSpPr>
        <p:spPr>
          <a:xfrm flipH="1">
            <a:off x="4981249" y="4894234"/>
            <a:ext cx="1656695" cy="33924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8E4ED3-480D-4CA0-804A-898175D09CA0}" type="slidenum">
              <a:rPr lang="en-ZA" altLang="en-US" smtClean="0"/>
              <a:pPr/>
              <a:t>4</a:t>
            </a:fld>
            <a:endParaRPr lang="en-ZA" altLang="en-US"/>
          </a:p>
        </p:txBody>
      </p:sp>
      <p:sp>
        <p:nvSpPr>
          <p:cNvPr id="11" name="Curved Down Arrow 10"/>
          <p:cNvSpPr/>
          <p:nvPr/>
        </p:nvSpPr>
        <p:spPr>
          <a:xfrm rot="10800000" flipV="1">
            <a:off x="1858294" y="749277"/>
            <a:ext cx="2418735" cy="402744"/>
          </a:xfrm>
          <a:prstGeom prst="curvedDownArrow">
            <a:avLst/>
          </a:prstGeom>
          <a:ln>
            <a:headEnd type="none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>
              <a:solidFill>
                <a:schemeClr val="tx1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47862" y="3241201"/>
            <a:ext cx="1524987" cy="806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316008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Value of CV Central</a:t>
            </a:r>
          </a:p>
        </p:txBody>
      </p:sp>
      <p:sp>
        <p:nvSpPr>
          <p:cNvPr id="5" name="Shape 106"/>
          <p:cNvSpPr/>
          <p:nvPr/>
        </p:nvSpPr>
        <p:spPr>
          <a:xfrm>
            <a:off x="0" y="966641"/>
            <a:ext cx="9222059" cy="509494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SzPct val="70000"/>
            </a:pPr>
            <a:r>
              <a:rPr lang="en-US" b="1" dirty="0">
                <a:latin typeface="Arial" panose="020B0604020202020204" pitchFamily="34" charset="0"/>
                <a:ea typeface="Times New Roman" panose="02020603050405020304" pitchFamily="18" charset="0"/>
                <a:sym typeface="Open Sans"/>
              </a:rPr>
              <a:t>To universities and researchers</a:t>
            </a: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ea typeface="Times New Roman" panose="02020603050405020304" pitchFamily="18" charset="0"/>
                <a:sym typeface="Open Sans"/>
              </a:rPr>
              <a:t>Simplified integration – ORCID, Institutional repositories </a:t>
            </a:r>
            <a:r>
              <a:rPr lang="en-ZA" dirty="0" err="1">
                <a:latin typeface="Arial" panose="020B0604020202020204" pitchFamily="34" charset="0"/>
                <a:ea typeface="Times New Roman" panose="02020603050405020304" pitchFamily="18" charset="0"/>
                <a:sym typeface="Open Sans"/>
              </a:rPr>
              <a:t>etc</a:t>
            </a:r>
            <a:endParaRPr lang="en-ZA" dirty="0">
              <a:latin typeface="Arial" panose="020B0604020202020204" pitchFamily="34" charset="0"/>
              <a:ea typeface="Times New Roman" panose="02020603050405020304" pitchFamily="18" charset="0"/>
              <a:sym typeface="Open Sans"/>
            </a:endParaRP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ea typeface="Times New Roman" panose="02020603050405020304" pitchFamily="18" charset="0"/>
                <a:sym typeface="Open Sans"/>
              </a:rPr>
              <a:t>Latest CV data available for researcher profile systems</a:t>
            </a: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ea typeface="Times New Roman" panose="02020603050405020304" pitchFamily="18" charset="0"/>
                <a:sym typeface="Open Sans"/>
              </a:rPr>
              <a:t>Reduce duplication of effort</a:t>
            </a:r>
          </a:p>
          <a:p>
            <a:pPr algn="just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SzPct val="70000"/>
            </a:pPr>
            <a:endParaRPr lang="en-ZA" b="1" dirty="0">
              <a:latin typeface="Arial" panose="020B0604020202020204" pitchFamily="34" charset="0"/>
              <a:ea typeface="Times New Roman" panose="02020603050405020304" pitchFamily="18" charset="0"/>
              <a:sym typeface="Open Sans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SzPct val="70000"/>
            </a:pPr>
            <a:r>
              <a:rPr lang="en-ZA" b="1" dirty="0">
                <a:latin typeface="Arial" panose="020B0604020202020204" pitchFamily="34" charset="0"/>
                <a:ea typeface="Times New Roman" panose="02020603050405020304" pitchFamily="18" charset="0"/>
                <a:sym typeface="Open Sans"/>
              </a:rPr>
              <a:t>To the NRF</a:t>
            </a: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ea typeface="Times New Roman" panose="02020603050405020304" pitchFamily="18" charset="0"/>
                <a:sym typeface="Open Sans"/>
              </a:rPr>
              <a:t>Simplified CV management as well as grant and rating application processes</a:t>
            </a: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ea typeface="Times New Roman" panose="02020603050405020304" pitchFamily="18" charset="0"/>
                <a:sym typeface="Open Sans"/>
              </a:rPr>
              <a:t>Limited manual CV updates</a:t>
            </a:r>
          </a:p>
          <a:p>
            <a:pPr marL="171450" indent="-171450" algn="just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SzPct val="70000"/>
              <a:buFont typeface="Arial" panose="020B0604020202020204" pitchFamily="34" charset="0"/>
              <a:buChar char="•"/>
            </a:pPr>
            <a:r>
              <a:rPr lang="en-ZA" dirty="0">
                <a:latin typeface="Arial" panose="020B0604020202020204" pitchFamily="34" charset="0"/>
                <a:ea typeface="Times New Roman" panose="02020603050405020304" pitchFamily="18" charset="0"/>
                <a:sym typeface="Open Sans"/>
              </a:rPr>
              <a:t>Integration </a:t>
            </a:r>
            <a:r>
              <a:rPr lang="en-ZA">
                <a:latin typeface="Arial" panose="020B0604020202020204" pitchFamily="34" charset="0"/>
                <a:ea typeface="Times New Roman" panose="02020603050405020304" pitchFamily="18" charset="0"/>
                <a:sym typeface="Open Sans"/>
              </a:rPr>
              <a:t>between systems</a:t>
            </a:r>
            <a:endParaRPr lang="en-ZA" sz="1600" dirty="0">
              <a:latin typeface="Arial" panose="020B0604020202020204" pitchFamily="34" charset="0"/>
              <a:ea typeface="Times New Roman" panose="02020603050405020304" pitchFamily="18" charset="0"/>
              <a:sym typeface="Open Sans"/>
            </a:endParaRPr>
          </a:p>
          <a:p>
            <a:pPr algn="just">
              <a:lnSpc>
                <a:spcPct val="150000"/>
              </a:lnSpc>
              <a:spcAft>
                <a:spcPts val="0"/>
              </a:spcAft>
              <a:buClr>
                <a:schemeClr val="tx1"/>
              </a:buClr>
              <a:buSzPct val="70000"/>
            </a:pPr>
            <a:endParaRPr lang="en-ZA" dirty="0">
              <a:latin typeface="Arial" panose="020B0604020202020204" pitchFamily="34" charset="0"/>
              <a:ea typeface="Times New Roman" panose="02020603050405020304" pitchFamily="18" charset="0"/>
              <a:sym typeface="Open Sans"/>
            </a:endParaRPr>
          </a:p>
          <a:p>
            <a:pPr marL="457200" indent="-457200" fontAlgn="auto">
              <a:spcBef>
                <a:spcPts val="0"/>
              </a:spcBef>
              <a:spcAft>
                <a:spcPts val="0"/>
              </a:spcAft>
              <a:buClr>
                <a:srgbClr val="A7A9AC"/>
              </a:buClr>
              <a:buSzPct val="50000"/>
              <a:buFont typeface="Arial"/>
              <a:buChar char="•"/>
            </a:pPr>
            <a:endParaRPr lang="en-US" kern="0" dirty="0">
              <a:latin typeface="Arial" panose="020B0604020202020204" pitchFamily="34" charset="0"/>
              <a:ea typeface="Open Sans"/>
              <a:sym typeface="Open San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A7A9AC"/>
              </a:buClr>
              <a:buSzPct val="25000"/>
              <a:buFont typeface="Cutive"/>
              <a:buNone/>
            </a:pPr>
            <a:endParaRPr lang="en-US" kern="0" dirty="0">
              <a:latin typeface="Arial" panose="020B0604020202020204" pitchFamily="34" charset="0"/>
              <a:ea typeface="Open Sans"/>
              <a:sym typeface="Open Sans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Clr>
                <a:srgbClr val="A7A9AC"/>
              </a:buClr>
              <a:buSzPct val="25000"/>
              <a:buFont typeface="Cutive"/>
              <a:buNone/>
            </a:pPr>
            <a:endParaRPr lang="en-US" kern="0" dirty="0">
              <a:latin typeface="Arial" panose="020B0604020202020204" pitchFamily="34" charset="0"/>
              <a:ea typeface="Open Sans"/>
              <a:sym typeface="Open Sans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8E4ED3-480D-4CA0-804A-898175D09CA0}" type="slidenum">
              <a:rPr lang="en-ZA" altLang="en-US" smtClean="0"/>
              <a:pPr/>
              <a:t>5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3360409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CV Central Current and Future Developments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C8E4ED3-480D-4CA0-804A-898175D09CA0}" type="slidenum">
              <a:rPr lang="en-ZA" altLang="en-US" smtClean="0"/>
              <a:pPr/>
              <a:t>6</a:t>
            </a:fld>
            <a:endParaRPr lang="en-ZA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81049" y="1562395"/>
            <a:ext cx="2293374" cy="39703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u="sng" dirty="0"/>
              <a:t>Phase 1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Develop a CV database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Include a set of fields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Integrate with ORCID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Integrate with NRF Submissions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Demonstrate integration with 1 university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Integrate with Scopus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394221" y="1562395"/>
            <a:ext cx="2293374" cy="230832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u="sng" dirty="0"/>
              <a:t>Phase 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Integrate with other universities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Develop Font End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Develop BI reporting layer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ORBIT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  <p:sp>
        <p:nvSpPr>
          <p:cNvPr id="7" name="TextBox 6"/>
          <p:cNvSpPr txBox="1"/>
          <p:nvPr/>
        </p:nvSpPr>
        <p:spPr>
          <a:xfrm>
            <a:off x="6307393" y="1558158"/>
            <a:ext cx="2293374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ZA" u="sng" dirty="0"/>
              <a:t>Phase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ZA" dirty="0"/>
              <a:t>Integrate with other bibliometric databases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5066588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3059113" y="2819400"/>
            <a:ext cx="30702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n-ZA" altLang="en-US" sz="5400"/>
              <a:t>Thank You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C76D33-387C-459F-99CD-F27BA56F9BCC}" type="slidenum">
              <a:rPr lang="en-ZA" altLang="en-US" smtClean="0"/>
              <a:pPr/>
              <a:t>7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409753903"/>
      </p:ext>
    </p:extLst>
  </p:cSld>
  <p:clrMapOvr>
    <a:masterClrMapping/>
  </p:clrMapOvr>
  <p:transition>
    <p:cut/>
  </p:transition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1743</TotalTime>
  <Words>366</Words>
  <Application>Microsoft Office PowerPoint</Application>
  <PresentationFormat>On-screen Show (4:3)</PresentationFormat>
  <Paragraphs>137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Cutive</vt:lpstr>
      <vt:lpstr>Open Sans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Value of CV Central</vt:lpstr>
      <vt:lpstr>CV Central Current and Future Developments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Veronica Rademeyer</dc:creator>
  <cp:lastModifiedBy>Brent Wilson</cp:lastModifiedBy>
  <cp:revision>106</cp:revision>
  <cp:lastPrinted>2017-05-31T12:04:56Z</cp:lastPrinted>
  <dcterms:created xsi:type="dcterms:W3CDTF">2017-02-07T13:31:36Z</dcterms:created>
  <dcterms:modified xsi:type="dcterms:W3CDTF">2018-10-18T06:44:26Z</dcterms:modified>
</cp:coreProperties>
</file>