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72" r:id="rId5"/>
    <p:sldId id="269" r:id="rId6"/>
    <p:sldId id="260" r:id="rId7"/>
    <p:sldId id="262" r:id="rId8"/>
    <p:sldId id="263" r:id="rId9"/>
    <p:sldId id="279" r:id="rId10"/>
    <p:sldId id="264" r:id="rId11"/>
    <p:sldId id="270" r:id="rId12"/>
    <p:sldId id="271" r:id="rId13"/>
    <p:sldId id="266" r:id="rId14"/>
    <p:sldId id="267" r:id="rId15"/>
    <p:sldId id="280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346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460-DD85-4DD3-9BF1-9A480EA5E486}" type="datetimeFigureOut">
              <a:rPr lang="en-IE" smtClean="0"/>
              <a:t>05/11/2018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47AC-DDE4-4AD3-BE0D-A44385B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929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460-DD85-4DD3-9BF1-9A480EA5E486}" type="datetimeFigureOut">
              <a:rPr lang="en-IE" smtClean="0"/>
              <a:t>05/11/2018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47AC-DDE4-4AD3-BE0D-A44385B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70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460-DD85-4DD3-9BF1-9A480EA5E486}" type="datetimeFigureOut">
              <a:rPr lang="en-IE" smtClean="0"/>
              <a:t>05/11/2018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47AC-DDE4-4AD3-BE0D-A44385B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251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460-DD85-4DD3-9BF1-9A480EA5E486}" type="datetimeFigureOut">
              <a:rPr lang="en-IE" smtClean="0"/>
              <a:t>05/11/2018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47AC-DDE4-4AD3-BE0D-A44385B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3641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460-DD85-4DD3-9BF1-9A480EA5E486}" type="datetimeFigureOut">
              <a:rPr lang="en-IE" smtClean="0"/>
              <a:t>05/11/2018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47AC-DDE4-4AD3-BE0D-A44385B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3676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460-DD85-4DD3-9BF1-9A480EA5E486}" type="datetimeFigureOut">
              <a:rPr lang="en-IE" smtClean="0"/>
              <a:t>05/11/2018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47AC-DDE4-4AD3-BE0D-A44385B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669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460-DD85-4DD3-9BF1-9A480EA5E486}" type="datetimeFigureOut">
              <a:rPr lang="en-IE" smtClean="0"/>
              <a:t>05/11/2018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47AC-DDE4-4AD3-BE0D-A44385B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151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460-DD85-4DD3-9BF1-9A480EA5E486}" type="datetimeFigureOut">
              <a:rPr lang="en-IE" smtClean="0"/>
              <a:t>05/11/2018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47AC-DDE4-4AD3-BE0D-A44385B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4508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460-DD85-4DD3-9BF1-9A480EA5E486}" type="datetimeFigureOut">
              <a:rPr lang="en-IE" smtClean="0"/>
              <a:t>05/11/2018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47AC-DDE4-4AD3-BE0D-A44385B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38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460-DD85-4DD3-9BF1-9A480EA5E486}" type="datetimeFigureOut">
              <a:rPr lang="en-IE" smtClean="0"/>
              <a:t>05/11/2018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47AC-DDE4-4AD3-BE0D-A44385B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155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460-DD85-4DD3-9BF1-9A480EA5E486}" type="datetimeFigureOut">
              <a:rPr lang="en-IE" smtClean="0"/>
              <a:t>05/11/2018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A47AC-DDE4-4AD3-BE0D-A44385B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463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77460-DD85-4DD3-9BF1-9A480EA5E486}" type="datetimeFigureOut">
              <a:rPr lang="en-IE" smtClean="0"/>
              <a:t>05/11/2018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A47AC-DDE4-4AD3-BE0D-A44385BF54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048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i.i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11" Type="http://schemas.openxmlformats.org/officeDocument/2006/relationships/image" Target="../media/image31.emf"/><Relationship Id="rId5" Type="http://schemas.openxmlformats.org/officeDocument/2006/relationships/image" Target="../media/image34.emf"/><Relationship Id="rId10" Type="http://schemas.openxmlformats.org/officeDocument/2006/relationships/image" Target="../media/image39.png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03" t="-92" r="954" b="-136"/>
          <a:stretch/>
        </p:blipFill>
        <p:spPr>
          <a:xfrm>
            <a:off x="-1" y="-67271"/>
            <a:ext cx="12311529" cy="7037106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sp>
        <p:nvSpPr>
          <p:cNvPr id="3" name="Rectángulo 2"/>
          <p:cNvSpPr/>
          <p:nvPr/>
        </p:nvSpPr>
        <p:spPr>
          <a:xfrm>
            <a:off x="4394967" y="5522681"/>
            <a:ext cx="7800703" cy="1335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4530" y="3234618"/>
            <a:ext cx="8627706" cy="1214612"/>
          </a:xfrm>
        </p:spPr>
        <p:txBody>
          <a:bodyPr>
            <a:noAutofit/>
          </a:bodyPr>
          <a:lstStyle/>
          <a:p>
            <a:pPr algn="r">
              <a:lnSpc>
                <a:spcPct val="110000"/>
              </a:lnSpc>
            </a:pPr>
            <a:r>
              <a:rPr lang="en-IE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Space </a:t>
            </a:r>
            <a:r>
              <a:rPr lang="en-IE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IE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eather and the </a:t>
            </a:r>
            <a:r>
              <a:rPr lang="en-IE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Magnetometer Network for </a:t>
            </a:r>
            <a:r>
              <a:rPr lang="en-IE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Ireland (</a:t>
            </a:r>
            <a:r>
              <a:rPr lang="en-IE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MagIE</a:t>
            </a:r>
            <a:r>
              <a:rPr lang="en-IE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IE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1811" y="119528"/>
            <a:ext cx="10680510" cy="13895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IE" sz="40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Geoscience 2018</a:t>
            </a:r>
          </a:p>
          <a:p>
            <a:pPr algn="l">
              <a:lnSpc>
                <a:spcPct val="120000"/>
              </a:lnSpc>
            </a:pPr>
            <a:r>
              <a:rPr lang="en-IE" sz="4000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Meeting the Challenges</a:t>
            </a: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162" y="5639647"/>
            <a:ext cx="1748264" cy="467209"/>
          </a:xfrm>
          <a:prstGeom prst="rect">
            <a:avLst/>
          </a:prstGeom>
          <a:ln w="76200" cap="sq">
            <a:noFill/>
            <a:miter lim="8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7013" y="5597061"/>
            <a:ext cx="1456762" cy="497392"/>
          </a:xfrm>
          <a:prstGeom prst="rect">
            <a:avLst/>
          </a:prstGeom>
          <a:ln w="76200">
            <a:noFill/>
          </a:ln>
        </p:spPr>
      </p:pic>
      <p:pic>
        <p:nvPicPr>
          <p:cNvPr id="10" name="Imagen 5"/>
          <p:cNvPicPr>
            <a:picLocks noChangeAspect="1"/>
          </p:cNvPicPr>
          <p:nvPr/>
        </p:nvPicPr>
        <p:blipFill rotWithShape="1">
          <a:blip r:embed="rId5"/>
          <a:srcRect t="26461" b="8388"/>
          <a:stretch/>
        </p:blipFill>
        <p:spPr>
          <a:xfrm>
            <a:off x="4432764" y="6337980"/>
            <a:ext cx="1823207" cy="488702"/>
          </a:xfrm>
          <a:prstGeom prst="rect">
            <a:avLst/>
          </a:prstGeom>
        </p:spPr>
      </p:pic>
      <p:pic>
        <p:nvPicPr>
          <p:cNvPr id="11" name="Imagen 4"/>
          <p:cNvPicPr>
            <a:picLocks noChangeAspect="1"/>
          </p:cNvPicPr>
          <p:nvPr/>
        </p:nvPicPr>
        <p:blipFill rotWithShape="1">
          <a:blip r:embed="rId6"/>
          <a:srcRect l="14289" r="13889"/>
          <a:stretch/>
        </p:blipFill>
        <p:spPr>
          <a:xfrm>
            <a:off x="9046408" y="6193637"/>
            <a:ext cx="679970" cy="633980"/>
          </a:xfrm>
          <a:prstGeom prst="rect">
            <a:avLst/>
          </a:prstGeom>
        </p:spPr>
      </p:pic>
      <p:pic>
        <p:nvPicPr>
          <p:cNvPr id="12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6314" y="5656017"/>
            <a:ext cx="1681926" cy="390036"/>
          </a:xfrm>
          <a:prstGeom prst="rect">
            <a:avLst/>
          </a:prstGeom>
          <a:ln w="76200">
            <a:noFill/>
            <a:miter lim="800000"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750" y="6255832"/>
            <a:ext cx="1432201" cy="5728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3425" y="6288563"/>
            <a:ext cx="958225" cy="480624"/>
          </a:xfrm>
          <a:prstGeom prst="rect">
            <a:avLst/>
          </a:prstGeom>
        </p:spPr>
      </p:pic>
      <p:pic>
        <p:nvPicPr>
          <p:cNvPr id="16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9115" y="6171782"/>
            <a:ext cx="649739" cy="6497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24627" y="6184525"/>
            <a:ext cx="578031" cy="60247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6589" y="5535602"/>
            <a:ext cx="1983440" cy="664222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9075114" y="4418300"/>
            <a:ext cx="3067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Dr.</a:t>
            </a:r>
            <a:r>
              <a:rPr lang="en-GB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Joan Campanyà </a:t>
            </a:r>
            <a:r>
              <a:rPr lang="es-ES" sz="2000" dirty="0">
                <a:solidFill>
                  <a:schemeClr val="bg1"/>
                </a:solidFill>
                <a:latin typeface="Times New Roman"/>
                <a:cs typeface="Times New Roman"/>
              </a:rPr>
              <a:t>i</a:t>
            </a:r>
            <a:r>
              <a:rPr lang="en-GB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Llovet</a:t>
            </a:r>
          </a:p>
          <a:p>
            <a:pPr algn="r"/>
            <a:r>
              <a:rPr lang="en-GB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Prof.</a:t>
            </a:r>
            <a:r>
              <a:rPr lang="en-GB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Peter T. Gallagher</a:t>
            </a:r>
          </a:p>
          <a:p>
            <a:pPr algn="r"/>
            <a:r>
              <a:rPr lang="en-GB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Dr.</a:t>
            </a:r>
            <a:r>
              <a:rPr lang="en-GB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Seán</a:t>
            </a:r>
            <a:r>
              <a:rPr lang="en-GB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P. Blake</a:t>
            </a:r>
            <a:endParaRPr lang="en-GB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32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61027" y="863597"/>
            <a:ext cx="11492306" cy="57618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" name="CuadroTexto 3"/>
          <p:cNvSpPr txBox="1"/>
          <p:nvPr/>
        </p:nvSpPr>
        <p:spPr>
          <a:xfrm>
            <a:off x="5712408" y="5627818"/>
            <a:ext cx="35670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Data available from </a:t>
            </a:r>
          </a:p>
          <a:p>
            <a:r>
              <a:rPr lang="en-GB" sz="2000" dirty="0" smtClean="0">
                <a:latin typeface="Times New Roman"/>
                <a:cs typeface="Times New Roman"/>
                <a:hlinkClick r:id="rId3"/>
              </a:rPr>
              <a:t>www.gsi.ie</a:t>
            </a:r>
            <a:r>
              <a:rPr lang="en-GB" sz="2000" dirty="0" smtClean="0">
                <a:latin typeface="Times New Roman"/>
                <a:cs typeface="Times New Roman"/>
              </a:rPr>
              <a:t> in 2019</a:t>
            </a:r>
          </a:p>
          <a:p>
            <a:r>
              <a:rPr lang="en-GB" sz="2000" dirty="0">
                <a:latin typeface="Times New Roman"/>
                <a:cs typeface="Times New Roman"/>
              </a:rPr>
              <a:t>Funded by GSI (Short </a:t>
            </a:r>
            <a:r>
              <a:rPr lang="en-GB" sz="2000" dirty="0" smtClean="0">
                <a:latin typeface="Times New Roman"/>
                <a:cs typeface="Times New Roman"/>
              </a:rPr>
              <a:t>call 2017)</a:t>
            </a:r>
            <a:endParaRPr lang="en-GB" sz="2000" dirty="0">
              <a:latin typeface="Times New Roman"/>
              <a:cs typeface="Times New Roman"/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343056" y="860536"/>
            <a:ext cx="4535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Geoelectric Fields in Ireland</a:t>
            </a:r>
          </a:p>
        </p:txBody>
      </p:sp>
      <p:pic>
        <p:nvPicPr>
          <p:cNvPr id="29" name="Picture 44"/>
          <p:cNvPicPr>
            <a:picLocks noChangeAspect="1"/>
          </p:cNvPicPr>
          <p:nvPr/>
        </p:nvPicPr>
        <p:blipFill rotWithShape="1">
          <a:blip r:embed="rId4"/>
          <a:srcRect l="4476" r="3538" b="6642"/>
          <a:stretch/>
        </p:blipFill>
        <p:spPr>
          <a:xfrm>
            <a:off x="521338" y="2477996"/>
            <a:ext cx="3275641" cy="3831884"/>
          </a:xfrm>
          <a:prstGeom prst="rect">
            <a:avLst/>
          </a:prstGeom>
        </p:spPr>
      </p:pic>
      <p:sp>
        <p:nvSpPr>
          <p:cNvPr id="30" name="TextBox 45"/>
          <p:cNvSpPr txBox="1"/>
          <p:nvPr/>
        </p:nvSpPr>
        <p:spPr>
          <a:xfrm>
            <a:off x="2151479" y="5604339"/>
            <a:ext cx="2659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LMT site</a:t>
            </a:r>
          </a:p>
          <a:p>
            <a:pPr algn="r"/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LMT site</a:t>
            </a:r>
          </a:p>
          <a:p>
            <a:pPr algn="r"/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observatory</a:t>
            </a:r>
            <a:endParaRPr lang="en-IE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46"/>
          <p:cNvSpPr/>
          <p:nvPr/>
        </p:nvSpPr>
        <p:spPr>
          <a:xfrm>
            <a:off x="2912373" y="6061621"/>
            <a:ext cx="131566" cy="131566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48"/>
          <p:cNvSpPr/>
          <p:nvPr/>
        </p:nvSpPr>
        <p:spPr>
          <a:xfrm>
            <a:off x="1976407" y="6323274"/>
            <a:ext cx="190013" cy="1900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extBox 43"/>
          <p:cNvSpPr txBox="1"/>
          <p:nvPr/>
        </p:nvSpPr>
        <p:spPr>
          <a:xfrm>
            <a:off x="495883" y="1537534"/>
            <a:ext cx="3326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SWEMDI </a:t>
            </a:r>
            <a:endParaRPr lang="en-I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Weather Electromagnetic</a:t>
            </a:r>
          </a:p>
          <a:p>
            <a:pPr algn="ctr"/>
            <a:r>
              <a:rPr lang="en-I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Database for Ireland</a:t>
            </a:r>
          </a:p>
        </p:txBody>
      </p:sp>
      <p:sp>
        <p:nvSpPr>
          <p:cNvPr id="35" name="TextBox 15"/>
          <p:cNvSpPr txBox="1"/>
          <p:nvPr/>
        </p:nvSpPr>
        <p:spPr>
          <a:xfrm>
            <a:off x="223151" y="187768"/>
            <a:ext cx="7566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Space Weather effects</a:t>
            </a:r>
            <a:endParaRPr lang="en-IE" sz="3600" dirty="0"/>
          </a:p>
        </p:txBody>
      </p:sp>
      <p:sp>
        <p:nvSpPr>
          <p:cNvPr id="12" name="Oval 47"/>
          <p:cNvSpPr/>
          <p:nvPr/>
        </p:nvSpPr>
        <p:spPr>
          <a:xfrm>
            <a:off x="2905282" y="5773160"/>
            <a:ext cx="131566" cy="131566"/>
          </a:xfrm>
          <a:prstGeom prst="ellipse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89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61027" y="863597"/>
            <a:ext cx="11492306" cy="57618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3" name="Group 2"/>
          <p:cNvGrpSpPr/>
          <p:nvPr/>
        </p:nvGrpSpPr>
        <p:grpSpPr>
          <a:xfrm>
            <a:off x="4972854" y="6115209"/>
            <a:ext cx="3460440" cy="479230"/>
            <a:chOff x="6515299" y="6090124"/>
            <a:chExt cx="3460440" cy="479230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A859DADA-5F6F-47E1-A086-F3C238EC7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3321"/>
            <a:stretch/>
          </p:blipFill>
          <p:spPr>
            <a:xfrm>
              <a:off x="6611002" y="6165908"/>
              <a:ext cx="2872756" cy="178492"/>
            </a:xfrm>
            <a:prstGeom prst="rect">
              <a:avLst/>
            </a:prstGeom>
          </p:spPr>
        </p:pic>
        <p:sp>
          <p:nvSpPr>
            <p:cNvPr id="38" name="CuadroTexto 35"/>
            <p:cNvSpPr txBox="1"/>
            <p:nvPr/>
          </p:nvSpPr>
          <p:spPr>
            <a:xfrm>
              <a:off x="6515299" y="6280175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Times New Roman"/>
                  <a:cs typeface="Times New Roman"/>
                </a:rPr>
                <a:t>0</a:t>
              </a:r>
              <a:endParaRPr lang="en-GB" sz="1200" dirty="0">
                <a:latin typeface="Times New Roman"/>
                <a:cs typeface="Times New Roman"/>
              </a:endParaRPr>
            </a:p>
          </p:txBody>
        </p:sp>
        <p:sp>
          <p:nvSpPr>
            <p:cNvPr id="39" name="CuadroTexto 140"/>
            <p:cNvSpPr txBox="1"/>
            <p:nvPr/>
          </p:nvSpPr>
          <p:spPr>
            <a:xfrm>
              <a:off x="7293957" y="6292355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Times New Roman"/>
                  <a:cs typeface="Times New Roman"/>
                </a:rPr>
                <a:t>1</a:t>
              </a:r>
            </a:p>
          </p:txBody>
        </p:sp>
        <p:sp>
          <p:nvSpPr>
            <p:cNvPr id="40" name="CuadroTexto 141"/>
            <p:cNvSpPr txBox="1"/>
            <p:nvPr/>
          </p:nvSpPr>
          <p:spPr>
            <a:xfrm>
              <a:off x="8083541" y="6274790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Times New Roman"/>
                  <a:cs typeface="Times New Roman"/>
                </a:rPr>
                <a:t>2</a:t>
              </a:r>
            </a:p>
          </p:txBody>
        </p:sp>
        <p:sp>
          <p:nvSpPr>
            <p:cNvPr id="41" name="CuadroTexto 143"/>
            <p:cNvSpPr txBox="1"/>
            <p:nvPr/>
          </p:nvSpPr>
          <p:spPr>
            <a:xfrm>
              <a:off x="8873125" y="6288609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Times New Roman"/>
                  <a:cs typeface="Times New Roman"/>
                </a:rPr>
                <a:t>3</a:t>
              </a:r>
              <a:endParaRPr lang="en-GB" sz="1200" dirty="0">
                <a:latin typeface="Times New Roman"/>
                <a:cs typeface="Times New Roman"/>
              </a:endParaRPr>
            </a:p>
          </p:txBody>
        </p:sp>
        <p:sp>
          <p:nvSpPr>
            <p:cNvPr id="42" name="CuadroTexto 144"/>
            <p:cNvSpPr txBox="1"/>
            <p:nvPr/>
          </p:nvSpPr>
          <p:spPr>
            <a:xfrm>
              <a:off x="9388719" y="6090124"/>
              <a:ext cx="587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200" dirty="0" smtClean="0">
                  <a:latin typeface="Times New Roman"/>
                  <a:cs typeface="Times New Roman"/>
                </a:rPr>
                <a:t>L</a:t>
              </a:r>
              <a:r>
                <a:rPr lang="en-GB" sz="1200" dirty="0" smtClean="0">
                  <a:latin typeface="Times New Roman"/>
                  <a:cs typeface="Times New Roman"/>
                </a:rPr>
                <a:t>og10</a:t>
              </a:r>
            </a:p>
            <a:p>
              <a:pPr algn="ctr"/>
              <a:r>
                <a:rPr lang="en-GB" sz="1200" dirty="0" smtClean="0">
                  <a:latin typeface="Times New Roman"/>
                  <a:cs typeface="Times New Roman"/>
                </a:rPr>
                <a:t>[</a:t>
              </a:r>
              <a:r>
                <a:rPr lang="en-GB" sz="1200" dirty="0" err="1" smtClean="0">
                  <a:latin typeface="Times New Roman"/>
                  <a:cs typeface="Times New Roman"/>
                </a:rPr>
                <a:t>Ω·m</a:t>
              </a:r>
              <a:r>
                <a:rPr lang="en-GB" sz="1200" dirty="0" smtClean="0">
                  <a:latin typeface="Times New Roman"/>
                  <a:cs typeface="Times New Roman"/>
                </a:rPr>
                <a:t>]</a:t>
              </a:r>
              <a:endParaRPr lang="en-GB" sz="12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31079" y="987469"/>
            <a:ext cx="6977281" cy="5143851"/>
            <a:chOff x="6913643" y="2527390"/>
            <a:chExt cx="4664185" cy="3438571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754B32AC-3127-45D3-A0A4-02ED8F0D294A}"/>
                </a:ext>
              </a:extLst>
            </p:cNvPr>
            <p:cNvSpPr/>
            <p:nvPr/>
          </p:nvSpPr>
          <p:spPr>
            <a:xfrm rot="16200000">
              <a:off x="7954977" y="5783553"/>
              <a:ext cx="22389" cy="126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D6EDE2F1-2CAE-4B69-A856-C5BE2C1A8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00431" y="2527390"/>
              <a:ext cx="1483425" cy="165820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7AFD9B55-B38E-4568-AFDD-ECA490147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5749" y="4300182"/>
              <a:ext cx="1496268" cy="1658204"/>
            </a:xfrm>
            <a:prstGeom prst="rect">
              <a:avLst/>
            </a:prstGeom>
          </p:spPr>
        </p:pic>
        <p:pic>
          <p:nvPicPr>
            <p:cNvPr id="32" name="Content Placeholder 3">
              <a:extLst>
                <a:ext uri="{FF2B5EF4-FFF2-40B4-BE49-F238E27FC236}">
                  <a16:creationId xmlns="" xmlns:a16="http://schemas.microsoft.com/office/drawing/2014/main" id="{A508CAA8-1E04-4E19-B2E7-A2774A84B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0933" y="2531937"/>
              <a:ext cx="1446762" cy="165820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B502C84A-6C1D-48F0-BE7C-DE146F136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91877" y="2541687"/>
              <a:ext cx="1525354" cy="165820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15178A3F-B89C-4E4A-9F9B-EBD9AC438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13643" y="4298716"/>
              <a:ext cx="1543057" cy="165820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448ABBF7-0BFB-4F8D-85C8-1C75BF0D2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84313" y="4296459"/>
              <a:ext cx="1593515" cy="1669502"/>
            </a:xfrm>
            <a:prstGeom prst="rect">
              <a:avLst/>
            </a:prstGeom>
          </p:spPr>
        </p:pic>
      </p:grpSp>
      <p:sp>
        <p:nvSpPr>
          <p:cNvPr id="43" name="CuadroTexto 144"/>
          <p:cNvSpPr txBox="1"/>
          <p:nvPr/>
        </p:nvSpPr>
        <p:spPr>
          <a:xfrm>
            <a:off x="9234894" y="6149486"/>
            <a:ext cx="224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(Preliminary Results)</a:t>
            </a:r>
            <a:endParaRPr lang="en-GB" i="1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468438" y="1194376"/>
            <a:ext cx="1735131" cy="1962836"/>
            <a:chOff x="5144084" y="1212250"/>
            <a:chExt cx="1725092" cy="1941223"/>
          </a:xfrm>
        </p:grpSpPr>
        <p:sp>
          <p:nvSpPr>
            <p:cNvPr id="37" name="Rectangle 36"/>
            <p:cNvSpPr/>
            <p:nvPr/>
          </p:nvSpPr>
          <p:spPr>
            <a:xfrm>
              <a:off x="5161744" y="1212250"/>
              <a:ext cx="1707432" cy="19412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28" t="27087" r="12160" b="23562"/>
            <a:stretch/>
          </p:blipFill>
          <p:spPr>
            <a:xfrm rot="21290643">
              <a:off x="5144084" y="1261063"/>
              <a:ext cx="1659991" cy="1809565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9705297" y="1172409"/>
            <a:ext cx="1779805" cy="2013373"/>
            <a:chOff x="5144084" y="1212250"/>
            <a:chExt cx="1725092" cy="1941223"/>
          </a:xfrm>
        </p:grpSpPr>
        <p:sp>
          <p:nvSpPr>
            <p:cNvPr id="52" name="Rectangle 51"/>
            <p:cNvSpPr/>
            <p:nvPr/>
          </p:nvSpPr>
          <p:spPr>
            <a:xfrm>
              <a:off x="5161744" y="1212250"/>
              <a:ext cx="1707432" cy="19412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28" t="27087" r="12160" b="23562"/>
            <a:stretch/>
          </p:blipFill>
          <p:spPr>
            <a:xfrm rot="21290643">
              <a:off x="5144084" y="1261063"/>
              <a:ext cx="1659991" cy="1809565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9705297" y="3811595"/>
            <a:ext cx="1779805" cy="2013373"/>
            <a:chOff x="5144084" y="1212250"/>
            <a:chExt cx="1725092" cy="1941223"/>
          </a:xfrm>
        </p:grpSpPr>
        <p:sp>
          <p:nvSpPr>
            <p:cNvPr id="56" name="Rectangle 55"/>
            <p:cNvSpPr/>
            <p:nvPr/>
          </p:nvSpPr>
          <p:spPr>
            <a:xfrm>
              <a:off x="5161744" y="1212250"/>
              <a:ext cx="1707432" cy="19412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28" t="27087" r="12160" b="23562"/>
            <a:stretch/>
          </p:blipFill>
          <p:spPr>
            <a:xfrm rot="21290643">
              <a:off x="5144084" y="1261063"/>
              <a:ext cx="1659991" cy="1809565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5137916" y="3787441"/>
            <a:ext cx="1775452" cy="2004436"/>
            <a:chOff x="5144084" y="1212250"/>
            <a:chExt cx="1725092" cy="1941223"/>
          </a:xfrm>
        </p:grpSpPr>
        <p:sp>
          <p:nvSpPr>
            <p:cNvPr id="59" name="Rectangle 58"/>
            <p:cNvSpPr/>
            <p:nvPr/>
          </p:nvSpPr>
          <p:spPr>
            <a:xfrm>
              <a:off x="5161744" y="1212250"/>
              <a:ext cx="1707432" cy="19412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28" t="27087" r="12160" b="23562"/>
            <a:stretch/>
          </p:blipFill>
          <p:spPr>
            <a:xfrm rot="21290643">
              <a:off x="5144084" y="1261063"/>
              <a:ext cx="1659991" cy="1809565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7453800" y="3807766"/>
            <a:ext cx="1764717" cy="2004436"/>
            <a:chOff x="5144084" y="1212250"/>
            <a:chExt cx="1725092" cy="1941223"/>
          </a:xfrm>
        </p:grpSpPr>
        <p:sp>
          <p:nvSpPr>
            <p:cNvPr id="62" name="Rectangle 61"/>
            <p:cNvSpPr/>
            <p:nvPr/>
          </p:nvSpPr>
          <p:spPr>
            <a:xfrm>
              <a:off x="5161744" y="1212250"/>
              <a:ext cx="1707432" cy="19412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28" t="27087" r="12160" b="23562"/>
            <a:stretch/>
          </p:blipFill>
          <p:spPr>
            <a:xfrm rot="21290643">
              <a:off x="5144084" y="1261063"/>
              <a:ext cx="1659991" cy="1809565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/>
          <a:srcRect l="4476" r="3538" b="6642"/>
          <a:stretch/>
        </p:blipFill>
        <p:spPr>
          <a:xfrm>
            <a:off x="521338" y="2477996"/>
            <a:ext cx="3275641" cy="383188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151479" y="5604339"/>
            <a:ext cx="2659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LMT site</a:t>
            </a:r>
          </a:p>
          <a:p>
            <a:pPr algn="r"/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LMT site</a:t>
            </a:r>
          </a:p>
          <a:p>
            <a:pPr algn="r"/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observatory</a:t>
            </a:r>
            <a:endParaRPr lang="en-IE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6"/>
          <p:cNvSpPr/>
          <p:nvPr/>
        </p:nvSpPr>
        <p:spPr>
          <a:xfrm>
            <a:off x="2912373" y="6061621"/>
            <a:ext cx="131566" cy="131566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Oval 48"/>
          <p:cNvSpPr/>
          <p:nvPr/>
        </p:nvSpPr>
        <p:spPr>
          <a:xfrm>
            <a:off x="1976407" y="6323274"/>
            <a:ext cx="190013" cy="1900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TextBox 43"/>
          <p:cNvSpPr txBox="1"/>
          <p:nvPr/>
        </p:nvSpPr>
        <p:spPr>
          <a:xfrm>
            <a:off x="495883" y="1537534"/>
            <a:ext cx="3326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SWEMDI </a:t>
            </a:r>
            <a:endParaRPr lang="en-I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Weather Electromagnetic</a:t>
            </a:r>
          </a:p>
          <a:p>
            <a:pPr algn="ctr"/>
            <a:r>
              <a:rPr lang="en-I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Database for Ireland</a:t>
            </a:r>
          </a:p>
        </p:txBody>
      </p:sp>
      <p:sp>
        <p:nvSpPr>
          <p:cNvPr id="72" name="TextBox 15"/>
          <p:cNvSpPr txBox="1"/>
          <p:nvPr/>
        </p:nvSpPr>
        <p:spPr>
          <a:xfrm>
            <a:off x="223151" y="187768"/>
            <a:ext cx="7566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Space Weather effects</a:t>
            </a:r>
            <a:endParaRPr lang="en-IE" sz="3600" dirty="0"/>
          </a:p>
        </p:txBody>
      </p:sp>
      <p:sp>
        <p:nvSpPr>
          <p:cNvPr id="47" name="TextBox 4"/>
          <p:cNvSpPr txBox="1"/>
          <p:nvPr/>
        </p:nvSpPr>
        <p:spPr>
          <a:xfrm>
            <a:off x="343056" y="860536"/>
            <a:ext cx="4535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Geoelectric Fields in Ireland</a:t>
            </a:r>
          </a:p>
        </p:txBody>
      </p:sp>
      <p:sp>
        <p:nvSpPr>
          <p:cNvPr id="44" name="Oval 47"/>
          <p:cNvSpPr/>
          <p:nvPr/>
        </p:nvSpPr>
        <p:spPr>
          <a:xfrm>
            <a:off x="2905282" y="5773160"/>
            <a:ext cx="131566" cy="131566"/>
          </a:xfrm>
          <a:prstGeom prst="ellipse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04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61027" y="863597"/>
            <a:ext cx="11492306" cy="57618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TextBox 46"/>
          <p:cNvSpPr txBox="1"/>
          <p:nvPr/>
        </p:nvSpPr>
        <p:spPr>
          <a:xfrm>
            <a:off x="7534153" y="1092597"/>
            <a:ext cx="2492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Geoelectric fields</a:t>
            </a:r>
          </a:p>
          <a:p>
            <a:pPr algn="ctr"/>
            <a:r>
              <a:rPr lang="en-I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(22/06/2015 18:36 UTC)</a:t>
            </a:r>
          </a:p>
          <a:p>
            <a:pPr algn="ctr"/>
            <a:endParaRPr lang="en-IE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852077" y="1904096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fields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t="8622" r="16991" b="8983"/>
          <a:stretch/>
        </p:blipFill>
        <p:spPr>
          <a:xfrm>
            <a:off x="4751008" y="2422050"/>
            <a:ext cx="3123978" cy="3516478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314479" y="1917945"/>
            <a:ext cx="1043877" cy="4013424"/>
            <a:chOff x="21892630" y="29698551"/>
            <a:chExt cx="1957615" cy="7526497"/>
          </a:xfrm>
        </p:grpSpPr>
        <p:sp>
          <p:nvSpPr>
            <p:cNvPr id="60" name="TextBox 59"/>
            <p:cNvSpPr txBox="1"/>
            <p:nvPr/>
          </p:nvSpPr>
          <p:spPr>
            <a:xfrm>
              <a:off x="22932318" y="3069315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IE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2945301" y="3275808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920991" y="34834817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2931847" y="36824938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IE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1892630" y="29698551"/>
              <a:ext cx="1957615" cy="1212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IE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og</a:t>
              </a:r>
              <a:r>
                <a:rPr lang="en-IE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  <a:p>
              <a:pPr algn="ctr"/>
              <a:r>
                <a:rPr lang="en-IE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[mV/km]</a:t>
              </a:r>
              <a:endParaRPr lang="en-I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t="8738" r="17683" b="9667"/>
          <a:stretch/>
        </p:blipFill>
        <p:spPr>
          <a:xfrm>
            <a:off x="8264843" y="2421747"/>
            <a:ext cx="3160813" cy="351678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9226962" y="1968966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fields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11025679" y="1821335"/>
            <a:ext cx="633508" cy="4125867"/>
            <a:chOff x="22166939" y="29487683"/>
            <a:chExt cx="1188036" cy="7737365"/>
          </a:xfrm>
        </p:grpSpPr>
        <p:sp>
          <p:nvSpPr>
            <p:cNvPr id="55" name="TextBox 54"/>
            <p:cNvSpPr txBox="1"/>
            <p:nvPr/>
          </p:nvSpPr>
          <p:spPr>
            <a:xfrm>
              <a:off x="22841886" y="30693151"/>
              <a:ext cx="505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2.5</a:t>
              </a:r>
              <a:endParaRPr lang="en-IE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2945301" y="3275808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810463" y="34834817"/>
              <a:ext cx="505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1.5</a:t>
              </a:r>
              <a:endParaRPr lang="en-IE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2931847" y="36824938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166939" y="29487683"/>
              <a:ext cx="1188036" cy="1212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IE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og</a:t>
              </a:r>
              <a:r>
                <a:rPr lang="en-IE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  <a:p>
              <a:pPr algn="ctr"/>
              <a:r>
                <a:rPr lang="en-IE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IE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nT</a:t>
              </a:r>
              <a:r>
                <a:rPr lang="en-IE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I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Picture 44"/>
          <p:cNvPicPr>
            <a:picLocks noChangeAspect="1"/>
          </p:cNvPicPr>
          <p:nvPr/>
        </p:nvPicPr>
        <p:blipFill rotWithShape="1">
          <a:blip r:embed="rId5"/>
          <a:srcRect l="4476" r="3538" b="6642"/>
          <a:stretch/>
        </p:blipFill>
        <p:spPr>
          <a:xfrm>
            <a:off x="521338" y="2477996"/>
            <a:ext cx="3275641" cy="3831884"/>
          </a:xfrm>
          <a:prstGeom prst="rect">
            <a:avLst/>
          </a:prstGeom>
        </p:spPr>
      </p:pic>
      <p:sp>
        <p:nvSpPr>
          <p:cNvPr id="69" name="TextBox 45"/>
          <p:cNvSpPr txBox="1"/>
          <p:nvPr/>
        </p:nvSpPr>
        <p:spPr>
          <a:xfrm>
            <a:off x="2151479" y="5604339"/>
            <a:ext cx="2659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LMT site</a:t>
            </a:r>
          </a:p>
          <a:p>
            <a:pPr algn="r"/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LMT site</a:t>
            </a:r>
          </a:p>
          <a:p>
            <a:pPr algn="r"/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observatory</a:t>
            </a:r>
            <a:endParaRPr lang="en-IE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Oval 46"/>
          <p:cNvSpPr/>
          <p:nvPr/>
        </p:nvSpPr>
        <p:spPr>
          <a:xfrm>
            <a:off x="2912373" y="6061621"/>
            <a:ext cx="131566" cy="131566"/>
          </a:xfrm>
          <a:prstGeom prst="ellipse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Oval 48"/>
          <p:cNvSpPr/>
          <p:nvPr/>
        </p:nvSpPr>
        <p:spPr>
          <a:xfrm>
            <a:off x="1976407" y="6323274"/>
            <a:ext cx="190013" cy="1900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TextBox 43"/>
          <p:cNvSpPr txBox="1"/>
          <p:nvPr/>
        </p:nvSpPr>
        <p:spPr>
          <a:xfrm>
            <a:off x="495883" y="1537534"/>
            <a:ext cx="3326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SWEMDI </a:t>
            </a:r>
            <a:endParaRPr lang="en-I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Weather Electromagnetic</a:t>
            </a:r>
          </a:p>
          <a:p>
            <a:pPr algn="ctr"/>
            <a:r>
              <a:rPr lang="en-I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Database for Ireland</a:t>
            </a:r>
          </a:p>
        </p:txBody>
      </p:sp>
      <p:sp>
        <p:nvSpPr>
          <p:cNvPr id="74" name="TextBox 15"/>
          <p:cNvSpPr txBox="1"/>
          <p:nvPr/>
        </p:nvSpPr>
        <p:spPr>
          <a:xfrm>
            <a:off x="223151" y="187768"/>
            <a:ext cx="7566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Space Weather effects</a:t>
            </a:r>
            <a:endParaRPr lang="en-IE" sz="3600" dirty="0"/>
          </a:p>
        </p:txBody>
      </p:sp>
      <p:sp>
        <p:nvSpPr>
          <p:cNvPr id="28" name="TextBox 4"/>
          <p:cNvSpPr txBox="1"/>
          <p:nvPr/>
        </p:nvSpPr>
        <p:spPr>
          <a:xfrm>
            <a:off x="343056" y="860536"/>
            <a:ext cx="4535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Geoelectric Fields in Ireland</a:t>
            </a:r>
          </a:p>
        </p:txBody>
      </p:sp>
      <p:sp>
        <p:nvSpPr>
          <p:cNvPr id="29" name="Oval 47"/>
          <p:cNvSpPr/>
          <p:nvPr/>
        </p:nvSpPr>
        <p:spPr>
          <a:xfrm>
            <a:off x="2905282" y="5773160"/>
            <a:ext cx="131566" cy="131566"/>
          </a:xfrm>
          <a:prstGeom prst="ellipse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179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61027" y="863597"/>
            <a:ext cx="11492306" cy="57618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296384" y="887556"/>
            <a:ext cx="4433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of the Power Grid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9147"/>
              </p:ext>
            </p:extLst>
          </p:nvPr>
        </p:nvGraphicFramePr>
        <p:xfrm>
          <a:off x="687471" y="1541868"/>
          <a:ext cx="4490883" cy="4995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Acrobat Document" r:id="rId4" imgW="5905421" imgH="6568331" progId="AcroExch.Document.DC">
                  <p:embed/>
                </p:oleObj>
              </mc:Choice>
              <mc:Fallback>
                <p:oleObj name="Acrobat Document" r:id="rId4" imgW="5905421" imgH="65683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7471" y="1541868"/>
                        <a:ext cx="4490883" cy="4995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3298" y="2102094"/>
            <a:ext cx="6572100" cy="385942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943324" y="6257783"/>
            <a:ext cx="1902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Blake et al. (2018)</a:t>
            </a:r>
            <a:endParaRPr lang="en-GB" i="1" dirty="0">
              <a:solidFill>
                <a:schemeClr val="bg1">
                  <a:lumMod val="6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223151" y="187768"/>
            <a:ext cx="7566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Space Weather effects</a:t>
            </a:r>
            <a:endParaRPr lang="en-IE" sz="3600" dirty="0"/>
          </a:p>
        </p:txBody>
      </p:sp>
    </p:spTree>
    <p:extLst>
      <p:ext uri="{BB962C8B-B14F-4D97-AF65-F5344CB8AC3E}">
        <p14:creationId xmlns:p14="http://schemas.microsoft.com/office/powerpoint/2010/main" val="82860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3151" y="187768"/>
            <a:ext cx="3668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053121"/>
              </p:ext>
            </p:extLst>
          </p:nvPr>
        </p:nvGraphicFramePr>
        <p:xfrm>
          <a:off x="757211" y="1519826"/>
          <a:ext cx="10846656" cy="45120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1664"/>
                <a:gridCol w="2711664"/>
                <a:gridCol w="2711664"/>
                <a:gridCol w="2711664"/>
              </a:tblGrid>
              <a:tr h="1511074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Times New Roman"/>
                          <a:cs typeface="Times New Roman"/>
                        </a:rPr>
                        <a:t>Magnetic Field Variations</a:t>
                      </a:r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latin typeface="Times New Roman"/>
                          <a:cs typeface="Times New Roman"/>
                        </a:rPr>
                        <a:t>Geoelectric</a:t>
                      </a:r>
                      <a:r>
                        <a:rPr lang="en-GB" sz="24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dirty="0" smtClean="0">
                          <a:latin typeface="Times New Roman"/>
                          <a:cs typeface="Times New Roman"/>
                        </a:rPr>
                        <a:t>fields</a:t>
                      </a:r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Times New Roman"/>
                          <a:cs typeface="Times New Roman"/>
                        </a:rPr>
                        <a:t>Impact in ground based infrastructure</a:t>
                      </a:r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  <a:tr h="100513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Times New Roman"/>
                          <a:cs typeface="Times New Roman"/>
                        </a:rPr>
                        <a:t>Modelling</a:t>
                      </a:r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</a:tr>
              <a:tr h="104612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Times New Roman"/>
                          <a:cs typeface="Times New Roman"/>
                        </a:rPr>
                        <a:t>Monitoring </a:t>
                      </a:r>
                    </a:p>
                    <a:p>
                      <a:pPr algn="ctr"/>
                      <a:r>
                        <a:rPr lang="en-GB" sz="2400" dirty="0" smtClean="0">
                          <a:latin typeface="Times New Roman"/>
                          <a:cs typeface="Times New Roman"/>
                        </a:rPr>
                        <a:t>Now-casting</a:t>
                      </a:r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94970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Times New Roman"/>
                          <a:cs typeface="Times New Roman"/>
                        </a:rPr>
                        <a:t>Forecasting</a:t>
                      </a:r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3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424519"/>
              </p:ext>
            </p:extLst>
          </p:nvPr>
        </p:nvGraphicFramePr>
        <p:xfrm>
          <a:off x="783381" y="1185565"/>
          <a:ext cx="10631247" cy="42201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3749"/>
                <a:gridCol w="3543749"/>
                <a:gridCol w="3543749"/>
              </a:tblGrid>
              <a:tr h="98461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atin typeface="Times New Roman"/>
                          <a:cs typeface="Times New Roman"/>
                        </a:rPr>
                        <a:t>Magnetic Field Variations</a:t>
                      </a:r>
                      <a:endParaRPr lang="en-GB" sz="2400" b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 smtClean="0">
                          <a:latin typeface="Times New Roman"/>
                          <a:cs typeface="Times New Roman"/>
                        </a:rPr>
                        <a:t>Geoelectric</a:t>
                      </a:r>
                      <a:r>
                        <a:rPr lang="en-GB" sz="2400" b="1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1" dirty="0" smtClean="0">
                          <a:latin typeface="Times New Roman"/>
                          <a:cs typeface="Times New Roman"/>
                        </a:rPr>
                        <a:t>fields</a:t>
                      </a:r>
                      <a:endParaRPr lang="en-GB" sz="2400" b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atin typeface="Times New Roman"/>
                          <a:cs typeface="Times New Roman"/>
                        </a:rPr>
                        <a:t>Impact in ground based infrastructure</a:t>
                      </a:r>
                      <a:endParaRPr lang="en-GB" sz="2400" b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  <a:tr h="3235555">
                <a:tc>
                  <a:txBody>
                    <a:bodyPr/>
                    <a:lstStyle/>
                    <a:p>
                      <a:pPr marL="0" lvl="1" indent="0" algn="ctr">
                        <a:buFont typeface="Arial"/>
                        <a:buNone/>
                      </a:pPr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Bring </a:t>
                      </a:r>
                      <a:r>
                        <a:rPr lang="en-GB" sz="2200" dirty="0" err="1" smtClean="0">
                          <a:latin typeface="Times New Roman"/>
                          <a:cs typeface="Times New Roman"/>
                        </a:rPr>
                        <a:t>Bir</a:t>
                      </a:r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 and Arm to INTERMAGNET standards</a:t>
                      </a:r>
                    </a:p>
                    <a:p>
                      <a:pPr marL="0" lvl="1" indent="0" algn="ctr">
                        <a:buFont typeface="Arial"/>
                        <a:buNone/>
                      </a:pPr>
                      <a:endParaRPr lang="en-GB" sz="2200" dirty="0" smtClean="0">
                        <a:latin typeface="Times New Roman"/>
                        <a:cs typeface="Times New Roman"/>
                      </a:endParaRPr>
                    </a:p>
                    <a:p>
                      <a:pPr marL="0" lvl="1" indent="0" algn="ctr">
                        <a:buFont typeface="Arial"/>
                        <a:buNone/>
                      </a:pPr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New magnetometers NW and SE Ireland</a:t>
                      </a:r>
                    </a:p>
                    <a:p>
                      <a:pPr marL="0" lvl="1" indent="0" algn="ctr">
                        <a:buFont typeface="Arial"/>
                        <a:buNone/>
                      </a:pPr>
                      <a:endParaRPr lang="en-GB" sz="2200" dirty="0" smtClean="0">
                        <a:latin typeface="Times New Roman"/>
                        <a:cs typeface="Times New Roman"/>
                      </a:endParaRPr>
                    </a:p>
                    <a:p>
                      <a:pPr marL="0" lvl="1" indent="0" algn="ctr">
                        <a:buFont typeface="Arial"/>
                        <a:buNone/>
                      </a:pPr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Forecasting</a:t>
                      </a:r>
                    </a:p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lvl="1" indent="0" algn="ctr">
                        <a:buFont typeface="Arial"/>
                        <a:buNone/>
                      </a:pPr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Higher coverage of Ireland with MT data</a:t>
                      </a:r>
                    </a:p>
                    <a:p>
                      <a:pPr marL="174625" lvl="1" indent="0" algn="ctr">
                        <a:buFont typeface="Arial"/>
                        <a:buNone/>
                      </a:pPr>
                      <a:endParaRPr lang="en-GB" sz="2200" dirty="0" smtClean="0">
                        <a:latin typeface="Times New Roman"/>
                        <a:cs typeface="Times New Roman"/>
                      </a:endParaRPr>
                    </a:p>
                    <a:p>
                      <a:pPr marL="174625" lvl="1" indent="0" algn="ctr">
                        <a:buFont typeface="Arial"/>
                        <a:buNone/>
                      </a:pPr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Electric observatory for validation (currently using UK observatories)</a:t>
                      </a:r>
                    </a:p>
                    <a:p>
                      <a:pPr marL="174625" lvl="1" indent="0" algn="ctr">
                        <a:buFont typeface="Arial"/>
                        <a:buNone/>
                      </a:pPr>
                      <a:endParaRPr lang="en-GB" sz="2200" dirty="0" smtClean="0">
                        <a:latin typeface="Times New Roman"/>
                        <a:cs typeface="Times New Roman"/>
                      </a:endParaRPr>
                    </a:p>
                    <a:p>
                      <a:pPr marL="174625" lvl="1" indent="0" algn="ctr">
                        <a:buFont typeface="Arial"/>
                        <a:buNone/>
                      </a:pPr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Now-casting &amp; Forecasting</a:t>
                      </a:r>
                    </a:p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93663" lvl="1" indent="0" algn="ctr">
                        <a:buFont typeface="Arial"/>
                        <a:buNone/>
                      </a:pPr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New engagements with industry and stakeholders</a:t>
                      </a:r>
                    </a:p>
                    <a:p>
                      <a:pPr marL="93663" lvl="1" indent="0" algn="ctr">
                        <a:buFont typeface="Arial"/>
                        <a:buNone/>
                      </a:pPr>
                      <a:endParaRPr lang="en-GB" sz="2200" dirty="0" smtClean="0">
                        <a:latin typeface="Times New Roman"/>
                        <a:cs typeface="Times New Roman"/>
                      </a:endParaRPr>
                    </a:p>
                    <a:p>
                      <a:pPr marL="93663" lvl="1" indent="0" algn="ctr">
                        <a:buFont typeface="Arial"/>
                        <a:buNone/>
                      </a:pPr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Sensors for validating modelling approaches</a:t>
                      </a:r>
                    </a:p>
                    <a:p>
                      <a:pPr marL="93663" lvl="1" indent="0" algn="ctr">
                        <a:buFont typeface="Arial"/>
                        <a:buNone/>
                      </a:pPr>
                      <a:endParaRPr lang="en-GB" sz="2200" dirty="0" smtClean="0">
                        <a:latin typeface="Times New Roman"/>
                        <a:cs typeface="Times New Roman"/>
                      </a:endParaRPr>
                    </a:p>
                    <a:p>
                      <a:pPr marL="93663" lvl="1" indent="0" algn="ctr">
                        <a:buFont typeface="Arial"/>
                        <a:buNone/>
                      </a:pPr>
                      <a:r>
                        <a:rPr lang="en-GB" sz="2200" dirty="0" smtClean="0">
                          <a:latin typeface="Times New Roman"/>
                          <a:cs typeface="Times New Roman"/>
                        </a:rPr>
                        <a:t>Bespoke alarm system and mitigation risk strategies</a:t>
                      </a:r>
                    </a:p>
                    <a:p>
                      <a:pPr algn="ctr"/>
                      <a:endParaRPr lang="en-GB" sz="240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DAE3F3"/>
                    </a:solidFill>
                  </a:tcPr>
                </a:tc>
              </a:tr>
            </a:tbl>
          </a:graphicData>
        </a:graphic>
      </p:graphicFrame>
      <p:sp>
        <p:nvSpPr>
          <p:cNvPr id="4" name="TextBox 15"/>
          <p:cNvSpPr txBox="1"/>
          <p:nvPr/>
        </p:nvSpPr>
        <p:spPr>
          <a:xfrm>
            <a:off x="223151" y="187768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  <a:endParaRPr lang="en-IE" sz="3600" dirty="0"/>
          </a:p>
        </p:txBody>
      </p:sp>
    </p:spTree>
    <p:extLst>
      <p:ext uri="{BB962C8B-B14F-4D97-AF65-F5344CB8AC3E}">
        <p14:creationId xmlns:p14="http://schemas.microsoft.com/office/powerpoint/2010/main" val="14919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/>
          <p:nvPr/>
        </p:nvSpPr>
        <p:spPr>
          <a:xfrm>
            <a:off x="123625" y="7846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IE" sz="3600" dirty="0"/>
          </a:p>
        </p:txBody>
      </p:sp>
      <p:graphicFrame>
        <p:nvGraphicFramePr>
          <p:cNvPr id="5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394488"/>
              </p:ext>
            </p:extLst>
          </p:nvPr>
        </p:nvGraphicFramePr>
        <p:xfrm>
          <a:off x="3288582" y="4387944"/>
          <a:ext cx="5368720" cy="23474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2180"/>
                <a:gridCol w="1342180"/>
                <a:gridCol w="1342180"/>
                <a:gridCol w="1342180"/>
              </a:tblGrid>
              <a:tr h="786164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latin typeface="Times New Roman"/>
                          <a:cs typeface="Times New Roman"/>
                        </a:rPr>
                        <a:t>Magnetic Field Variations</a:t>
                      </a:r>
                      <a:endParaRPr lang="en-GB" sz="1600" b="1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err="1" smtClean="0">
                          <a:latin typeface="Times New Roman"/>
                          <a:cs typeface="Times New Roman"/>
                        </a:rPr>
                        <a:t>Geoelectric</a:t>
                      </a:r>
                      <a:r>
                        <a:rPr lang="en-GB" sz="1600" b="1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/>
                      <a:r>
                        <a:rPr lang="en-GB" sz="1600" b="1" dirty="0" smtClean="0">
                          <a:latin typeface="Times New Roman"/>
                          <a:cs typeface="Times New Roman"/>
                        </a:rPr>
                        <a:t>fields</a:t>
                      </a:r>
                      <a:endParaRPr lang="en-GB" sz="1600" b="1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latin typeface="Times New Roman"/>
                          <a:cs typeface="Times New Roman"/>
                        </a:rPr>
                        <a:t>Impact in ground based infrastructure</a:t>
                      </a:r>
                      <a:endParaRPr lang="en-GB" sz="1600" b="1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FFFFFF"/>
                    </a:solidFill>
                  </a:tcPr>
                </a:tc>
              </a:tr>
              <a:tr h="52294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/>
                          <a:cs typeface="Times New Roman"/>
                        </a:rPr>
                        <a:t>Modelling</a:t>
                      </a:r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008000"/>
                    </a:solidFill>
                  </a:tcPr>
                </a:tc>
              </a:tr>
              <a:tr h="54426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/>
                          <a:cs typeface="Times New Roman"/>
                        </a:rPr>
                        <a:t>Monitoring </a:t>
                      </a:r>
                    </a:p>
                    <a:p>
                      <a:pPr algn="ctr"/>
                      <a:r>
                        <a:rPr lang="en-GB" sz="1400" dirty="0" smtClean="0">
                          <a:latin typeface="Times New Roman"/>
                          <a:cs typeface="Times New Roman"/>
                        </a:rPr>
                        <a:t>Now-casting</a:t>
                      </a:r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FFC000"/>
                    </a:solidFill>
                  </a:tcPr>
                </a:tc>
              </a:tr>
              <a:tr h="49409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Times New Roman"/>
                          <a:cs typeface="Times New Roman"/>
                        </a:rPr>
                        <a:t>Forecasting</a:t>
                      </a:r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latin typeface="Times New Roman"/>
                        <a:cs typeface="Times New Roman"/>
                      </a:endParaRPr>
                    </a:p>
                  </a:txBody>
                  <a:tcPr marL="47574" marR="47574" marT="23786" marB="23786"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724532" y="6335304"/>
            <a:ext cx="2883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I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025952" y="890552"/>
            <a:ext cx="8140095" cy="3259574"/>
            <a:chOff x="2514395" y="654176"/>
            <a:chExt cx="6929535" cy="2774824"/>
          </a:xfrm>
        </p:grpSpPr>
        <p:grpSp>
          <p:nvGrpSpPr>
            <p:cNvPr id="21" name="Group 20"/>
            <p:cNvGrpSpPr/>
            <p:nvPr/>
          </p:nvGrpSpPr>
          <p:grpSpPr>
            <a:xfrm>
              <a:off x="2514395" y="654176"/>
              <a:ext cx="6929535" cy="2774824"/>
              <a:chOff x="1866122" y="972041"/>
              <a:chExt cx="6929535" cy="277482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866122" y="972041"/>
                <a:ext cx="6929535" cy="277482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t="-1" r="49875" b="-2941"/>
              <a:stretch/>
            </p:blipFill>
            <p:spPr>
              <a:xfrm>
                <a:off x="2003833" y="1078148"/>
                <a:ext cx="2003602" cy="2263405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03" t="8622" r="23572" b="8983"/>
              <a:stretch/>
            </p:blipFill>
            <p:spPr>
              <a:xfrm>
                <a:off x="4526292" y="1078148"/>
                <a:ext cx="1777881" cy="219095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/>
              <a:srcRect l="50253"/>
              <a:stretch/>
            </p:blipFill>
            <p:spPr>
              <a:xfrm>
                <a:off x="6823030" y="1078148"/>
                <a:ext cx="1853776" cy="2188309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3131203" y="2945581"/>
              <a:ext cx="1132900" cy="445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Magnetic field </a:t>
              </a:r>
            </a:p>
            <a:p>
              <a:pPr algn="ctr"/>
              <a:r>
                <a:rPr lang="en-IE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variations</a:t>
              </a:r>
              <a:endPara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33344" y="3018878"/>
              <a:ext cx="1325310" cy="262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Geoelectric Fields</a:t>
              </a:r>
              <a:endPara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41765" y="2945581"/>
              <a:ext cx="1491739" cy="445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Impact in ground </a:t>
              </a:r>
            </a:p>
            <a:p>
              <a:pPr algn="ctr"/>
              <a:r>
                <a:rPr lang="en-IE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based infrastructure</a:t>
              </a:r>
              <a:endPara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5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40"/>
          <a:stretch/>
        </p:blipFill>
        <p:spPr>
          <a:xfrm>
            <a:off x="1319049" y="1958946"/>
            <a:ext cx="4412630" cy="336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01" y="1963532"/>
            <a:ext cx="4420273" cy="33505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1429" y="5431583"/>
            <a:ext cx="387275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Sun is the main source of time varying conditions in the solar system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0752" y="5422546"/>
            <a:ext cx="4821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want to understand and constrain how the Earth react to Space Weather, and how this affects technology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2646" y="5012568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Roen</a:t>
            </a:r>
            <a:r>
              <a:rPr lang="en-IE" sz="12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Kelly illustration</a:t>
            </a:r>
            <a:endParaRPr lang="en-IE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86129" y="5016399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</a:t>
            </a:r>
            <a:endParaRPr lang="en-IE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330" y="187768"/>
            <a:ext cx="5011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Space Weather?</a:t>
            </a:r>
            <a:endParaRPr lang="en-IE" sz="3600" dirty="0"/>
          </a:p>
        </p:txBody>
      </p:sp>
    </p:spTree>
    <p:extLst>
      <p:ext uri="{BB962C8B-B14F-4D97-AF65-F5344CB8AC3E}">
        <p14:creationId xmlns:p14="http://schemas.microsoft.com/office/powerpoint/2010/main" val="23790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" name="what_is_a_cme1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95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11669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</a:p>
          <a:p>
            <a:pPr algn="ctr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NASA</a:t>
            </a:r>
            <a:endParaRPr lang="en-IE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78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soho\spaceweather\rice-figs\trans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982" y="3999737"/>
            <a:ext cx="3554264" cy="2388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982" y="1298748"/>
            <a:ext cx="3554264" cy="2305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7330" y="187768"/>
            <a:ext cx="6348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 Weather as a Geohazard</a:t>
            </a:r>
            <a:endParaRPr lang="en-IE" sz="3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49250" y="1368248"/>
            <a:ext cx="79216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dirty="0" smtClean="0">
                <a:latin typeface="Times New Roman"/>
                <a:cs typeface="Times New Roman"/>
              </a:rPr>
              <a:t>Impact</a:t>
            </a:r>
            <a:r>
              <a:rPr lang="en-GB" sz="2400" dirty="0" smtClean="0">
                <a:latin typeface="Times New Roman"/>
                <a:cs typeface="Times New Roman"/>
              </a:rPr>
              <a:t> Power blackouts and damage to infrastructure and positioning errors</a:t>
            </a:r>
          </a:p>
          <a:p>
            <a:pPr marL="285750" indent="-285750">
              <a:buFont typeface="Arial"/>
              <a:buChar char="•"/>
            </a:pPr>
            <a:endParaRPr lang="en-GB" sz="20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GB" sz="2400" b="1" dirty="0" smtClean="0">
                <a:latin typeface="Times New Roman"/>
                <a:cs typeface="Times New Roman"/>
              </a:rPr>
              <a:t>Examples </a:t>
            </a:r>
          </a:p>
          <a:p>
            <a:pPr marL="742950" lvl="1" indent="-285750"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Quebec Canada, 1989</a:t>
            </a:r>
          </a:p>
          <a:p>
            <a:pPr marL="742950" lvl="1" indent="-285750"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New Zealand, 2001</a:t>
            </a:r>
          </a:p>
          <a:p>
            <a:pPr marL="742950" lvl="1" indent="-285750"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South Africa, 2003 </a:t>
            </a:r>
          </a:p>
          <a:p>
            <a:pPr lvl="1"/>
            <a:endParaRPr lang="en-GB" sz="20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GB" sz="2400" b="1" dirty="0" smtClean="0">
                <a:latin typeface="Times New Roman"/>
                <a:cs typeface="Times New Roman"/>
              </a:rPr>
              <a:t>Extreme geomagnetic storms</a:t>
            </a:r>
          </a:p>
          <a:p>
            <a:pPr marL="742950" lvl="1" indent="-285750"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Carrington event 1859</a:t>
            </a:r>
          </a:p>
          <a:p>
            <a:pPr marL="742950" lvl="1" indent="-285750"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Evaluation of costs in the US now-a-days: 1-2 trillion € (Lloyd’s of London(2013))</a:t>
            </a:r>
          </a:p>
          <a:p>
            <a:pPr lvl="2"/>
            <a:endParaRPr lang="en-GB" sz="20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GB" sz="2400" b="1" dirty="0" smtClean="0">
                <a:latin typeface="Times New Roman"/>
                <a:cs typeface="Times New Roman"/>
              </a:rPr>
              <a:t>Any evidence of large solar storms in recent years?</a:t>
            </a:r>
          </a:p>
          <a:p>
            <a:pPr marL="742950" lvl="1" indent="-285750"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Extreme solar storms in 2012, and 2017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43647" y="821765"/>
            <a:ext cx="5813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Times New Roman"/>
                <a:cs typeface="Times New Roman"/>
              </a:rPr>
              <a:t>Power Grids, Surveying and Drilling</a:t>
            </a:r>
            <a:endParaRPr lang="en-GB" sz="2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443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17519" y="2496442"/>
            <a:ext cx="7548287" cy="39250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7330" y="985455"/>
            <a:ext cx="7500938" cy="5407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Commission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>
                <a:latin typeface="Times New Roman"/>
                <a:cs typeface="Times New Roman"/>
              </a:rPr>
              <a:t>Space Weather &amp; </a:t>
            </a:r>
            <a:r>
              <a:rPr lang="en-US" sz="2000" dirty="0" smtClean="0">
                <a:latin typeface="Times New Roman"/>
                <a:cs typeface="Times New Roman"/>
              </a:rPr>
              <a:t>Critical Infrastructures</a:t>
            </a:r>
            <a:r>
              <a:rPr lang="en-US" sz="2000" dirty="0">
                <a:latin typeface="Times New Roman"/>
                <a:cs typeface="Times New Roman"/>
              </a:rPr>
              <a:t>: Findings </a:t>
            </a:r>
            <a:r>
              <a:rPr lang="en-US" sz="2000" dirty="0" smtClean="0">
                <a:latin typeface="Times New Roman"/>
                <a:cs typeface="Times New Roman"/>
              </a:rPr>
              <a:t>and </a:t>
            </a:r>
            <a:r>
              <a:rPr lang="nl-NL" sz="2000" dirty="0" smtClean="0">
                <a:latin typeface="Times New Roman"/>
                <a:cs typeface="Times New Roman"/>
              </a:rPr>
              <a:t>Outlook,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b="0" dirty="0" smtClean="0">
                <a:latin typeface="Times New Roman"/>
                <a:cs typeface="Times New Roman"/>
              </a:rPr>
              <a:t>JRC Science for Policy Report, 2016</a:t>
            </a:r>
            <a:r>
              <a:rPr lang="en-US" sz="2400" b="0" dirty="0" smtClean="0">
                <a:latin typeface="Times New Roman"/>
                <a:cs typeface="Times New Roman"/>
              </a:rPr>
              <a:t>.</a:t>
            </a:r>
          </a:p>
          <a:p>
            <a:pPr marL="0" indent="0">
              <a:buNone/>
            </a:pPr>
            <a:endParaRPr lang="en-US" sz="2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conclusions include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Extreme space weather event could overwhelm a single nation´s response capacity.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countries have recognized the thread of extreme space weather and have included in their strategic national risk assessment.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knowledge gaps in physical and impact modeling persist. These gaps strongly affect early-warning capabilities and preparedness in industry.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 communication between science and industry is needed to provide relevant, reliable and usable information to operators for decision making</a:t>
            </a:r>
          </a:p>
          <a:p>
            <a:pPr marL="0" indent="0">
              <a:buNone/>
            </a:pPr>
            <a:endParaRPr lang="en-US" sz="2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330" y="187768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  <a:endParaRPr lang="en-IE" sz="3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839" y="1262727"/>
            <a:ext cx="3709392" cy="51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47330" y="187768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  <a:endParaRPr lang="en-IE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342029" y="942323"/>
            <a:ext cx="4543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>
                <a:latin typeface="Times New Roman"/>
                <a:cs typeface="Times New Roman"/>
              </a:rPr>
              <a:t>UK national Risk Register of Civil Emergencies (2017)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t="1780" r="1112"/>
          <a:stretch/>
        </p:blipFill>
        <p:spPr>
          <a:xfrm>
            <a:off x="5935363" y="0"/>
            <a:ext cx="6256093" cy="686204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5748" y="2103113"/>
            <a:ext cx="4988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Hazards, diseases, accidents, and societal risks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42315" y="4587813"/>
            <a:ext cx="39292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/>
                <a:cs typeface="Times New Roman"/>
              </a:rPr>
              <a:t>Space weather together with: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Emerging infectious disease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Heat wave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 smtClean="0">
                <a:latin typeface="Times New Roman"/>
                <a:cs typeface="Times New Roman"/>
              </a:rPr>
              <a:t>Poor air quality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9921551" y="2388637"/>
            <a:ext cx="1107233" cy="1219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225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1027" y="863597"/>
            <a:ext cx="11492306" cy="57618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6" name="TextBox 15"/>
          <p:cNvSpPr txBox="1"/>
          <p:nvPr/>
        </p:nvSpPr>
        <p:spPr>
          <a:xfrm>
            <a:off x="223151" y="187768"/>
            <a:ext cx="7566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Space Weather effects</a:t>
            </a:r>
            <a:endParaRPr lang="en-IE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280" y="2299870"/>
            <a:ext cx="1878442" cy="2404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6156" y="1020272"/>
            <a:ext cx="255622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Geoelectric Fields</a:t>
            </a:r>
          </a:p>
          <a:p>
            <a:pPr algn="ctr"/>
            <a:r>
              <a:rPr lang="en-I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(Earth´s repsonse to </a:t>
            </a:r>
          </a:p>
          <a:p>
            <a:pPr algn="ctr"/>
            <a:r>
              <a:rPr lang="en-I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variations)</a:t>
            </a:r>
          </a:p>
          <a:p>
            <a:pPr algn="ctr"/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45535" y="1207866"/>
            <a:ext cx="2148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</a:t>
            </a:r>
          </a:p>
          <a:p>
            <a:pPr algn="ctr"/>
            <a:r>
              <a:rPr lang="en-I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40823" y="1020272"/>
            <a:ext cx="22083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of the </a:t>
            </a:r>
          </a:p>
          <a:p>
            <a:pPr algn="ctr"/>
            <a:r>
              <a:rPr lang="en-I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grid </a:t>
            </a:r>
          </a:p>
          <a:p>
            <a:pPr algn="ctr"/>
            <a:r>
              <a:rPr lang="en-I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3248239" y="1424339"/>
            <a:ext cx="978408" cy="48463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ight Arrow 23"/>
          <p:cNvSpPr/>
          <p:nvPr/>
        </p:nvSpPr>
        <p:spPr>
          <a:xfrm>
            <a:off x="8162027" y="1383996"/>
            <a:ext cx="978408" cy="48463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939" y="2747381"/>
            <a:ext cx="2359335" cy="21955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15" y="2651160"/>
            <a:ext cx="3108033" cy="1793371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652131" y="5299739"/>
            <a:ext cx="2642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Observatories</a:t>
            </a:r>
          </a:p>
          <a:p>
            <a:pPr algn="ctr"/>
            <a:r>
              <a:rPr lang="en-I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(e.g. INTERMAGNET)</a:t>
            </a:r>
          </a:p>
        </p:txBody>
      </p:sp>
      <p:sp>
        <p:nvSpPr>
          <p:cNvPr id="18" name="TextBox 4"/>
          <p:cNvSpPr txBox="1"/>
          <p:nvPr/>
        </p:nvSpPr>
        <p:spPr>
          <a:xfrm>
            <a:off x="5587275" y="5149102"/>
            <a:ext cx="1822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Magnetotelluric </a:t>
            </a:r>
          </a:p>
          <a:p>
            <a:pPr algn="ctr"/>
            <a:r>
              <a:rPr lang="en-I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Geophysical </a:t>
            </a:r>
          </a:p>
          <a:p>
            <a:pPr algn="ctr"/>
            <a:r>
              <a:rPr lang="en-I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Surveys</a:t>
            </a:r>
          </a:p>
        </p:txBody>
      </p:sp>
      <p:sp>
        <p:nvSpPr>
          <p:cNvPr id="20" name="TextBox 4"/>
          <p:cNvSpPr txBox="1"/>
          <p:nvPr/>
        </p:nvSpPr>
        <p:spPr>
          <a:xfrm>
            <a:off x="9836934" y="5301503"/>
            <a:ext cx="1595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</a:t>
            </a:r>
          </a:p>
          <a:p>
            <a:pPr algn="ctr"/>
            <a:r>
              <a:rPr lang="en-I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Industry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991" y="3215101"/>
            <a:ext cx="2136035" cy="1544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69286" y="4881688"/>
            <a:ext cx="906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venturebeat</a:t>
            </a:r>
            <a:endParaRPr lang="en-IE" sz="12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38983" y="4411436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GSI</a:t>
            </a:r>
            <a:endParaRPr lang="en-IE" sz="12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43515" y="4538705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LCISR</a:t>
            </a:r>
            <a:endParaRPr lang="en-IE" sz="12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79572" y="4411435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GFZ</a:t>
            </a:r>
            <a:endParaRPr lang="en-IE" sz="12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61027" y="863597"/>
            <a:ext cx="11492306" cy="57618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11" name="Group 10"/>
          <p:cNvGrpSpPr/>
          <p:nvPr/>
        </p:nvGrpSpPr>
        <p:grpSpPr>
          <a:xfrm>
            <a:off x="833068" y="1730409"/>
            <a:ext cx="3593949" cy="4647784"/>
            <a:chOff x="841053" y="1922607"/>
            <a:chExt cx="3248576" cy="42011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3107" t="81495" r="58231" b="6383"/>
            <a:stretch/>
          </p:blipFill>
          <p:spPr>
            <a:xfrm>
              <a:off x="1483932" y="5523733"/>
              <a:ext cx="2022086" cy="6000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-1" r="49875" b="-2941"/>
            <a:stretch/>
          </p:blipFill>
          <p:spPr>
            <a:xfrm>
              <a:off x="841053" y="1922607"/>
              <a:ext cx="3248576" cy="3669812"/>
            </a:xfrm>
            <a:prstGeom prst="rect">
              <a:avLst/>
            </a:prstGeom>
          </p:spPr>
        </p:pic>
      </p:grpSp>
      <p:grpSp>
        <p:nvGrpSpPr>
          <p:cNvPr id="20" name="Agrupar 19"/>
          <p:cNvGrpSpPr/>
          <p:nvPr/>
        </p:nvGrpSpPr>
        <p:grpSpPr>
          <a:xfrm>
            <a:off x="4647657" y="1613111"/>
            <a:ext cx="6976779" cy="1951171"/>
            <a:chOff x="5299540" y="1512389"/>
            <a:chExt cx="6324896" cy="1768861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9540" y="1944439"/>
              <a:ext cx="1844631" cy="1336811"/>
            </a:xfrm>
            <a:prstGeom prst="rect">
              <a:avLst/>
            </a:prstGeom>
          </p:spPr>
        </p:pic>
        <p:pic>
          <p:nvPicPr>
            <p:cNvPr id="22" name="Picture 18"/>
            <p:cNvPicPr>
              <a:picLocks noChangeAspect="1"/>
            </p:cNvPicPr>
            <p:nvPr/>
          </p:nvPicPr>
          <p:blipFill rotWithShape="1">
            <a:blip r:embed="rId6"/>
            <a:srcRect l="5677" r="4409" b="12726"/>
            <a:stretch/>
          </p:blipFill>
          <p:spPr>
            <a:xfrm>
              <a:off x="9183142" y="1948090"/>
              <a:ext cx="2441294" cy="1313157"/>
            </a:xfrm>
            <a:prstGeom prst="rect">
              <a:avLst/>
            </a:prstGeom>
          </p:spPr>
        </p:pic>
        <p:sp>
          <p:nvSpPr>
            <p:cNvPr id="23" name="CuadroTexto 22"/>
            <p:cNvSpPr txBox="1"/>
            <p:nvPr/>
          </p:nvSpPr>
          <p:spPr>
            <a:xfrm>
              <a:off x="5442895" y="1515181"/>
              <a:ext cx="1601722" cy="362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Times New Roman"/>
                  <a:cs typeface="Times New Roman"/>
                </a:rPr>
                <a:t>Valentia (VAL)</a:t>
              </a:r>
              <a:endParaRPr lang="en-GB" sz="2000" dirty="0">
                <a:latin typeface="Times New Roman"/>
                <a:cs typeface="Times New Roman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9689503" y="1512389"/>
              <a:ext cx="1568524" cy="362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Times New Roman"/>
                  <a:cs typeface="Times New Roman"/>
                </a:rPr>
                <a:t>Armagh (Arm)</a:t>
              </a:r>
              <a:endParaRPr lang="en-GB" sz="2000" dirty="0">
                <a:latin typeface="Times New Roman"/>
                <a:cs typeface="Times New Roman"/>
              </a:endParaRP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7694330" y="1518715"/>
              <a:ext cx="1052062" cy="362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Times New Roman"/>
                  <a:cs typeface="Times New Roman"/>
                </a:rPr>
                <a:t>Birr (</a:t>
              </a:r>
              <a:r>
                <a:rPr lang="en-GB" sz="2000" dirty="0" err="1" smtClean="0">
                  <a:latin typeface="Times New Roman"/>
                  <a:cs typeface="Times New Roman"/>
                </a:rPr>
                <a:t>Bir</a:t>
              </a:r>
              <a:r>
                <a:rPr lang="en-GB" sz="2000" dirty="0" smtClean="0">
                  <a:latin typeface="Times New Roman"/>
                  <a:cs typeface="Times New Roman"/>
                </a:rPr>
                <a:t>)</a:t>
              </a:r>
              <a:endParaRPr lang="en-GB" sz="2000" dirty="0">
                <a:latin typeface="Times New Roman"/>
                <a:cs typeface="Times New Roman"/>
              </a:endParaRP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8499" y="1942644"/>
              <a:ext cx="1775219" cy="1331415"/>
            </a:xfrm>
            <a:prstGeom prst="rect">
              <a:avLst/>
            </a:prstGeom>
          </p:spPr>
        </p:pic>
      </p:grpSp>
      <p:sp>
        <p:nvSpPr>
          <p:cNvPr id="27" name="TextBox 4"/>
          <p:cNvSpPr txBox="1"/>
          <p:nvPr/>
        </p:nvSpPr>
        <p:spPr>
          <a:xfrm>
            <a:off x="348938" y="902497"/>
            <a:ext cx="4685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Irish Magnetometer Network</a:t>
            </a:r>
          </a:p>
        </p:txBody>
      </p:sp>
      <p:sp>
        <p:nvSpPr>
          <p:cNvPr id="28" name="TextBox 15"/>
          <p:cNvSpPr txBox="1"/>
          <p:nvPr/>
        </p:nvSpPr>
        <p:spPr>
          <a:xfrm>
            <a:off x="223151" y="187768"/>
            <a:ext cx="7566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Space Weather effects</a:t>
            </a:r>
            <a:endParaRPr lang="en-IE" sz="3600" dirty="0"/>
          </a:p>
        </p:txBody>
      </p:sp>
    </p:spTree>
    <p:extLst>
      <p:ext uri="{BB962C8B-B14F-4D97-AF65-F5344CB8AC3E}">
        <p14:creationId xmlns:p14="http://schemas.microsoft.com/office/powerpoint/2010/main" val="27231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61027" y="863597"/>
            <a:ext cx="11492306" cy="57618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348938" y="902497"/>
            <a:ext cx="4685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Irish Magnetometer Network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33068" y="1730409"/>
            <a:ext cx="3593949" cy="4647784"/>
            <a:chOff x="841053" y="1922607"/>
            <a:chExt cx="3248576" cy="42011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3107" t="81495" r="58231" b="6383"/>
            <a:stretch/>
          </p:blipFill>
          <p:spPr>
            <a:xfrm>
              <a:off x="1483932" y="5523733"/>
              <a:ext cx="2022086" cy="6000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-1" r="49875" b="-2941"/>
            <a:stretch/>
          </p:blipFill>
          <p:spPr>
            <a:xfrm>
              <a:off x="841053" y="1922607"/>
              <a:ext cx="3248576" cy="3669812"/>
            </a:xfrm>
            <a:prstGeom prst="rect">
              <a:avLst/>
            </a:prstGeom>
          </p:spPr>
        </p:pic>
      </p:grpSp>
      <p:grpSp>
        <p:nvGrpSpPr>
          <p:cNvPr id="9" name="Agrupar 8"/>
          <p:cNvGrpSpPr/>
          <p:nvPr/>
        </p:nvGrpSpPr>
        <p:grpSpPr>
          <a:xfrm>
            <a:off x="4647657" y="1613111"/>
            <a:ext cx="6976779" cy="1951171"/>
            <a:chOff x="5299540" y="1512389"/>
            <a:chExt cx="6324896" cy="1768861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9540" y="1944439"/>
              <a:ext cx="1844631" cy="1336811"/>
            </a:xfrm>
            <a:prstGeom prst="rect">
              <a:avLst/>
            </a:prstGeom>
          </p:spPr>
        </p:pic>
        <p:pic>
          <p:nvPicPr>
            <p:cNvPr id="16" name="Picture 18"/>
            <p:cNvPicPr>
              <a:picLocks noChangeAspect="1"/>
            </p:cNvPicPr>
            <p:nvPr/>
          </p:nvPicPr>
          <p:blipFill rotWithShape="1">
            <a:blip r:embed="rId6"/>
            <a:srcRect l="5677" r="4409" b="12726"/>
            <a:stretch/>
          </p:blipFill>
          <p:spPr>
            <a:xfrm>
              <a:off x="9183142" y="1948090"/>
              <a:ext cx="2441294" cy="1313157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5442895" y="1515181"/>
              <a:ext cx="1601722" cy="362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Times New Roman"/>
                  <a:cs typeface="Times New Roman"/>
                </a:rPr>
                <a:t>Valentia (VAL)</a:t>
              </a:r>
              <a:endParaRPr lang="en-GB" sz="2000" dirty="0">
                <a:latin typeface="Times New Roman"/>
                <a:cs typeface="Times New Roman"/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9689503" y="1512389"/>
              <a:ext cx="1568524" cy="362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Times New Roman"/>
                  <a:cs typeface="Times New Roman"/>
                </a:rPr>
                <a:t>Armagh (Arm)</a:t>
              </a:r>
              <a:endParaRPr lang="en-GB" sz="2000" dirty="0">
                <a:latin typeface="Times New Roman"/>
                <a:cs typeface="Times New Roman"/>
              </a:endParaRP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7694330" y="1518715"/>
              <a:ext cx="1052062" cy="362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Times New Roman"/>
                  <a:cs typeface="Times New Roman"/>
                </a:rPr>
                <a:t>Birr (</a:t>
              </a:r>
              <a:r>
                <a:rPr lang="en-GB" sz="2000" dirty="0" err="1" smtClean="0">
                  <a:latin typeface="Times New Roman"/>
                  <a:cs typeface="Times New Roman"/>
                </a:rPr>
                <a:t>Bir</a:t>
              </a:r>
              <a:r>
                <a:rPr lang="en-GB" sz="2000" dirty="0" smtClean="0">
                  <a:latin typeface="Times New Roman"/>
                  <a:cs typeface="Times New Roman"/>
                </a:rPr>
                <a:t>)</a:t>
              </a:r>
              <a:endParaRPr lang="en-GB" sz="2000" dirty="0">
                <a:latin typeface="Times New Roman"/>
                <a:cs typeface="Times New Roman"/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8499" y="1942644"/>
              <a:ext cx="1775219" cy="1331415"/>
            </a:xfrm>
            <a:prstGeom prst="rect">
              <a:avLst/>
            </a:prstGeom>
          </p:spPr>
        </p:pic>
      </p:grpSp>
      <p:sp>
        <p:nvSpPr>
          <p:cNvPr id="22" name="CuadroTexto 21"/>
          <p:cNvSpPr txBox="1"/>
          <p:nvPr/>
        </p:nvSpPr>
        <p:spPr>
          <a:xfrm>
            <a:off x="6841610" y="6156951"/>
            <a:ext cx="25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Times New Roman"/>
                <a:cs typeface="Times New Roman"/>
              </a:rPr>
              <a:t>e</a:t>
            </a:r>
            <a:r>
              <a:rPr lang="es-ES" sz="2000" dirty="0" smtClean="0">
                <a:latin typeface="Times New Roman"/>
                <a:cs typeface="Times New Roman"/>
              </a:rPr>
              <a:t>-</a:t>
            </a:r>
            <a:r>
              <a:rPr lang="en-GB" sz="2000" dirty="0" smtClean="0">
                <a:latin typeface="Times New Roman"/>
                <a:cs typeface="Times New Roman"/>
              </a:rPr>
              <a:t>mail notifications</a:t>
            </a:r>
            <a:endParaRPr lang="en-GB" sz="2000" dirty="0">
              <a:latin typeface="Times New Roman"/>
              <a:cs typeface="Times New Roman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223151" y="187768"/>
            <a:ext cx="7566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Space Weather effects</a:t>
            </a:r>
            <a:endParaRPr lang="en-IE" sz="3600" dirty="0"/>
          </a:p>
        </p:txBody>
      </p:sp>
      <p:pic>
        <p:nvPicPr>
          <p:cNvPr id="3074" name="Picture 2" descr="http://data.rosseobservatory.ie/data/realtime/magnetometer/kindex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57" y="3893664"/>
            <a:ext cx="5026025" cy="223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63" y="3744514"/>
            <a:ext cx="2977573" cy="1676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58625" y="373038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Mayo</a:t>
            </a:r>
            <a:endParaRPr lang="en-I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616</Words>
  <Application>Microsoft Office PowerPoint</Application>
  <PresentationFormat>Widescreen</PresentationFormat>
  <Paragraphs>176</Paragraphs>
  <Slides>16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Acrobat Document</vt:lpstr>
      <vt:lpstr>   Space weather and the Magnetometer Network for Ireland (MagIE)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weather and developing the Irish Magnetic Observatory</dc:title>
  <dc:creator>Joan Campanya I Llovet</dc:creator>
  <cp:lastModifiedBy>Joan Campanya I Llovet</cp:lastModifiedBy>
  <cp:revision>86</cp:revision>
  <dcterms:created xsi:type="dcterms:W3CDTF">2018-11-02T09:22:55Z</dcterms:created>
  <dcterms:modified xsi:type="dcterms:W3CDTF">2018-11-05T15:25:44Z</dcterms:modified>
</cp:coreProperties>
</file>