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7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36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37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8.png" ContentType="image/png"/>
  <Override PartName="/ppt/media/image3.png" ContentType="image/png"/>
  <Override PartName="/ppt/media/image39.jpeg" ContentType="image/jpe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7855F9C-B31C-4CC5-B431-3F0F39658D37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hyperlink" Target="mailto:seanc@dut.ac.za" TargetMode="External"/><Relationship Id="rId2" Type="http://schemas.openxmlformats.org/officeDocument/2006/relationships/slide" Target="../slides/slide16.xml"/><Relationship Id="rId3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 use case: Authentication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 Access repository anon access to content,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authentication required so that the site can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 user;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grant appropriate permissions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e.g.: content submission, subscr to alerts - new content.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DSpace multiple methods of authentication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DSpace username and password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LDAP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authentication method - Dspace-CRIS: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ORCID Login.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ORCID Login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redirect to the ORCID site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 in with email or ORCID iD.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successful login,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redirect to ‘My DSpace’ landing page on the DSpace-CRIS site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in-progress and completed submissions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submissions that require an action.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link to the researcher profile.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BE2A66E5-E0DB-4B92-9D61-20A1C8A1817E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lvl="2"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researcher profile - key element differentiates DSpace-CRIS from regular DSpace.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researcher profile associated with DSpace eperson ID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provides for additional information not belong in the eperson ID,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864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multiple identifiers, including ORCID iDs.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Researcher profile status’ icon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toggle status of profile - private and public,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delete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view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previously demonstrated a log-in using ORCID for authentication. That used an existing researcher profile that was linked to the </a:t>
            </a:r>
            <a:r>
              <a:rPr b="0" lang="en-US" sz="20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1"/>
              </a:rPr>
              <a:t>seanc@dut.ac.za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DSpace eperson ID.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 connection previously established by connecting to ORCID iD from the researcher page.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 already signed into ORCID,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redirected to the sign-in page.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need to grant authorisations to permit Dspace-CRIS access to your ORCID record so that it can: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Get your ORCID iD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Read your limited-access information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Add or update your biographical information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Add or update your research activities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Refresh Authorisations button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RP lists granted authorisations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researcher profile connected to the ORCID iD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 into DSpace-CRIS using ORCID credentials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synchronisation possible.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 a lot of content, but a lot of slides.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Documentation: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profile claiming provides for the automated creation of DSpace user accounts using information from ORCID.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useful feature,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DUT’s researchers do not have ORCID iDs.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64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b="0" lang="en-US" sz="18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nd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use case: authorities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7EE1FD98-A778-4FD5-8BC8-034A6D7C5E26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Submission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authoritative list of names of authors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List matching entries from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internal directory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ORCID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accepted,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Status indicated by green check icon.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Icon - editing the metada.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Researcher page: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Accepted publications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Finding and accepting the researcher’s name from the list of authorities essential to ensure Dspace eperson related to researcher profile, which contains the researcher’s ORCID iD.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step omitted, multiple researcher profiles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forthcoming version - utility combining researcher profiles.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cataloguer complained authoritative name entails accepting the formatting provided by the researcher.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displayed in the lists on the repository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b="0" lang="en-US" sz="20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rd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use case: synchronisation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Synchronisation during authority control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is transferred from ORCID to DSpace-CRIS to supply the authorised names for lookup.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interest to DUT - synchronise publications from DSpace-CRIS to researcher’s ORCID profile.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ORCID synchronisation settings.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Researcher options: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enable/disable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limit to set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automatic/manual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AF51A5C5-F11F-476F-9BF9-30A7ECC5F6BC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Registry queue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Items available for transmission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Send’ button starts synchronisation.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Successful synchronisation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Alert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queue emptied.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Works’ section of ORCID biography page lists uploaded metadata.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Bibtex citation format is used, and can be customised.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DEDFE665-B1F1-432F-B9EA-185B1A04615C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Other metadata relating to the researcher: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affiliation,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authorid,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education,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country,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keywords,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personalsite,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scopusid, and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Variants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Affiliations-employment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affiliations-education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 to be synchronised.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profile page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 ‘Durban University of Technology’ as my main affiliation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Unisa diploma to education.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ORCID registration queue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profile data available for synchronisation.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Clicking ‘Send’ -&gt; alert indicating success.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an empty ORCID registration queue.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Disappointingly,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ORCID biography page does not reflect the updates.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addressed in the next release?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configuration issue?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I’ve done something stupid?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50864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DUT joined ORCID network prior to 2016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 Office: integrate ORCID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defined: push data from the IR to ORCID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Meeting: RO, ITSS, Library - IR, resp. E-Repository admin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DUT IR: DSpace 5 with Atmire’s XML UI, ‘Mirage 2’. DSpace 5 docs: ORCID integration ‘an attempt to lower the threshold for adoption of ORCID by members of the DSpace community’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scope: limited to authority control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ORCID integration required: beyond authority control.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DSpace 6.0 no deeper integration with ORCID,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non-functional authority control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alternatives DSpace-CRIS and Dryad, suggested by Matthew Buys - successful integrations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Dryad: inactive, out of date?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r>
              <a:rPr b="0" lang="en-US" sz="20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use case: ORCID local profile URL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should allow the use of ORCID iDs in URLs to resolve to researcher profiles, e.g.: equivalent URLs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resolve to the researcher page, which is associated with ORCID iD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enable finding researcher pages using ORCID iD,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potentially useful for linking existing systems to DSpace-CRIS.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Unfortunately, ‘invalid identifier’ error message.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public good’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Defined - both non-rivalrous and non-excludable;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its use does not reduce its availability to others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no-one can be excluded from using it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50864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Free Open Source Software described by Richard Stallman’s ‘four essential freedoms’, fits the definition of a public good.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‘four essential freedoms’ relating to software are: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freedom to run the program.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freedom to modify it.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freedom to redistribute copies.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freedom to distribute copies of your modified versions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DSpace, DSpace-CRIS : free open source software.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fork of DSpace to add CRIS functionality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initially developed for Hong Kong University in 2009 by Cineca technicians for HKU Scholars Hub,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2013 Hong Kong University released the code to the DSpace community as open source.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actively developed by 4Science.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50864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Lawrence Lessig slogan “Think free … as in free speech, not free beer’ to Richard Stallman. :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‘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free’ in ‘free open source’ relates to freedom, not cost.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Mary Branscombe ‘free as in “free puppy”’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consider both the pedigree of the project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responsibilities it entails.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FOSS = public good, benefit to the entire community.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 sustainable unless users contribute.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be an active user - join the community,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participate on mailing lists;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share expertise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file bug reports; or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pay service providers involved in development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demonstrated three ways that DSpace-CRIS can be used to integrate ORCID in a repository: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Authentication, authority control, and synchronisation.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 1: researchers involvement required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link their repository and ORCID profiles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grant the necessary permissions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ensure that their names are properly recorded on the ORCID registry.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empowering researchers?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 2: parts still not fully functional.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Mea culpa; DUT has been using DSpace-CRIS for almost a year, but has yet to promote its features to its researchers. 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it were not for this workshop, the potential for ORCID integration provided by DSpace-CRIS would probably have remained undiscovered and continued to go unused.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C56B1267-5EEC-4F24-9371-1EFD1E825260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50990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dspace-tech mailing list - find associated DSpace eperson record, given an authority index record (ORCID iD)?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reply Andrea Bollini (4Science): DSpace records of epersons distinct from authors.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eperson record: authentication and authorisation; provides user accounts.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People” require separate entity that does not necessarily have a one-to-one relationship with a user account.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DSpace-CRIS resolves this: Researcher Page stores various identifiers, including ORCID iDs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 where the researcher’s names were displayed alongside their ORCID iDs: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Clearly DSpace-CRIS offered the integration we required, worth further investigation.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2011572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 wanted researchers connected to ORCID, researchers’ authenticated ORCID iDs stored locally. 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 app: users authenticate; user name, ORCID iD and access token in SQLite database. Later use in DSpace-CRIS. Drive ORCID reg - 38 researchers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 2016 NRF, 4Science DSpace-CRIS workshop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how DSpace-CRIS differs from standard DSpace 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potential for DUT as a research management system. 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add-on facilitate RDM using CKAN.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Interest in a system for RDM 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short course by UCT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trial DSpace-CRIS POC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problems with upgrade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sufficient Library to agree 4Science upgrade 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 acquiring Symplectic Elements to replace RIMS.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Library DSpace-CRIS upgrade - RDM possibilities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4Science competent, professional 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 instance; testing; production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eight-hour support package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month of bug-free support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issues surfaced as features began to be used.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Issue: integration of ORCID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longer a priority, this presentation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 instance + ORCID sandbox server.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account on both, demo connecting DSpace user (eperson) with ORCID iD, then push data from DSpace to ORCID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instead of linking ORCID iD through existing researcher profile, additional researcher profiles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Reported to 4Science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Andrea Bollini resolved the issue,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hour’s video call, walked through process, now demo 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features in upcoming release (based on Dspace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further improvements to its ORCID integration. 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configuration changes ORCID’s 2 API</a:t>
            </a:r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19F49928-AC26-484C-97FB-8064B27DFCFE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DSpace-CRIS wiki page on ORCID integration: ‘DSpace-CRIS provides the most advanced and complete integration between a CRIS / Repository system and ORCID, achieving most of the ORCID integration use cases’ (Bollini 2018).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use cases identified on that wiki page are: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authentication (incl. profile claiming and creation of a local researcher profile),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submission lookup,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synchronisation,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using ORCID as a local profile URL.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Consider each of these in relation to DUT’s development instance of Open Scholar institutional repository,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DSpace-CRIS based on DSpace 5.8.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B098331F-D4F4-4731-99A6-C621C6B51D5E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&lt;number&gt;</a:t>
            </a:fld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hyperlink" Target="https://wiki.duraspace.org/display/DSPACE/ORCID+Integration?focusedCommentId=34660252#comment-34660252" TargetMode="External"/><Relationship Id="rId2" Type="http://schemas.openxmlformats.org/officeDocument/2006/relationships/hyperlink" Target="https://wiki.duraspace.org/display/DSPACECRIS/ORCID+Integration" TargetMode="External"/><Relationship Id="rId3" Type="http://schemas.openxmlformats.org/officeDocument/2006/relationships/hyperlink" Target="https://www.zdnet.com/article/open-source-free-as-in-beer-puppy-or-mattress/" TargetMode="External"/><Relationship Id="rId4" Type="http://schemas.openxmlformats.org/officeDocument/2006/relationships/hyperlink" Target="https://www.wired.com/2006/09/free-as-in-beer/" TargetMode="External"/><Relationship Id="rId5" Type="http://schemas.openxmlformats.org/officeDocument/2006/relationships/hyperlink" Target="https://wiki.duraspace.org/display/DSDOC5x/ORCID+Integration" TargetMode="External"/><Relationship Id="rId6" Type="http://schemas.openxmlformats.org/officeDocument/2006/relationships/hyperlink" Target="https://openedreader.org/chapter/stallmans-four-freedom/" TargetMode="External"/><Relationship Id="rId7" Type="http://schemas.openxmlformats.org/officeDocument/2006/relationships/hyperlink" Target="https://en.wikipedia.org/wiki/Public_good" TargetMode="External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4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DSpace-CRIS Possibilities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Sean Carte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Durban University of Technology (DUT)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sean.carte@gmail.com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Picture 45" descr=""/>
          <p:cNvPicPr/>
          <p:nvPr/>
        </p:nvPicPr>
        <p:blipFill>
          <a:blip r:embed="rId1"/>
          <a:stretch/>
        </p:blipFill>
        <p:spPr>
          <a:xfrm>
            <a:off x="7955280" y="6400800"/>
            <a:ext cx="1815120" cy="815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Authentication: login method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Picture 60" descr=""/>
          <p:cNvPicPr/>
          <p:nvPr/>
        </p:nvPicPr>
        <p:blipFill>
          <a:blip r:embed="rId1"/>
          <a:stretch/>
        </p:blipFill>
        <p:spPr>
          <a:xfrm>
            <a:off x="1044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Authentication: ORCID login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Picture 62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Authentication: ORCID oauth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Picture 64" descr=""/>
          <p:cNvPicPr/>
          <p:nvPr/>
        </p:nvPicPr>
        <p:blipFill>
          <a:blip r:embed="rId1"/>
          <a:stretch/>
        </p:blipFill>
        <p:spPr>
          <a:xfrm>
            <a:off x="1044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Authentication: My DSpace page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Picture 66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04000" y="30355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Researcher profiles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Researcher profiles: view profile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Picture 69" descr=""/>
          <p:cNvPicPr/>
          <p:nvPr/>
        </p:nvPicPr>
        <p:blipFill>
          <a:blip r:embed="rId1"/>
          <a:stretch/>
        </p:blipFill>
        <p:spPr>
          <a:xfrm>
            <a:off x="1044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Researcher profiles: connecting to an ORCID iD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Picture 71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Researcher profiles: ORCID oauth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Picture 73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Researcher profiles: refresh authorisations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75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Researcher profiles: granted authorisations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Picture 77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Outline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Introduction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DSpace 5.x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DSpace 6.0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 app to connect researchers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NRF &amp; 4Science DSpace-CRIS Workshop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DSpace-CRIS Trial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Symplectic Elements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DSpace-CRIS Upgrade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DSpace-CRIS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Authentication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Authorities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2920">
              <a:lnSpc>
                <a:spcPct val="100000"/>
              </a:lnSpc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Using ORCID as a local profile URL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04000" y="30175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Profile claiming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30175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Authorities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Authorities: submission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Picture 81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Authorities: lookup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Picture 83" descr=""/>
          <p:cNvPicPr/>
          <p:nvPr/>
        </p:nvPicPr>
        <p:blipFill>
          <a:blip r:embed="rId1"/>
          <a:stretch/>
        </p:blipFill>
        <p:spPr>
          <a:xfrm>
            <a:off x="1938240" y="1768320"/>
            <a:ext cx="6266520" cy="545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Authorities: authorised icon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Picture 85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Authorities: editing metadata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Picture 87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Authorities: publications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89" descr=""/>
          <p:cNvPicPr/>
          <p:nvPr/>
        </p:nvPicPr>
        <p:blipFill>
          <a:blip r:embed="rId1"/>
          <a:stretch/>
        </p:blipFill>
        <p:spPr>
          <a:xfrm>
            <a:off x="1044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Authorities: ORCID authorities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Picture 91" descr=""/>
          <p:cNvPicPr/>
          <p:nvPr/>
        </p:nvPicPr>
        <p:blipFill>
          <a:blip r:embed="rId1"/>
          <a:stretch/>
        </p:blipFill>
        <p:spPr>
          <a:xfrm>
            <a:off x="503640" y="2890800"/>
            <a:ext cx="9070560" cy="213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04000" y="30175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Synchronisation: synchronisation settings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Picture 94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4000" y="30175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Introduction (background)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Synchronisation: ORCID registry queue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96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Synchronisation: alert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Picture 98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Synchronisation: item listed on ORCID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100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Synchronisation: bibtex citation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Picture 102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Synchronisation: profile preferences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104" descr=""/>
          <p:cNvPicPr/>
          <p:nvPr/>
        </p:nvPicPr>
        <p:blipFill>
          <a:blip r:embed="rId1"/>
          <a:stretch/>
        </p:blipFill>
        <p:spPr>
          <a:xfrm>
            <a:off x="2385000" y="1768680"/>
            <a:ext cx="52794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Synchronisation: affiliation and education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Picture 106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Synchronisation: profile data available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108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Synchronisation: alert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Picture 110" descr=""/>
          <p:cNvPicPr/>
          <p:nvPr/>
        </p:nvPicPr>
        <p:blipFill>
          <a:blip r:embed="rId1"/>
          <a:stretch/>
        </p:blipFill>
        <p:spPr>
          <a:xfrm>
            <a:off x="1079640" y="1768680"/>
            <a:ext cx="794232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Synchronisation: empty registration queue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112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Synchronisation: ORCID biography page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114" descr=""/>
          <p:cNvPicPr/>
          <p:nvPr/>
        </p:nvPicPr>
        <p:blipFill>
          <a:blip r:embed="rId1"/>
          <a:stretch/>
        </p:blipFill>
        <p:spPr>
          <a:xfrm>
            <a:off x="1080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Timeline: ORCID integration at DUT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Picture 50" descr=""/>
          <p:cNvPicPr/>
          <p:nvPr/>
        </p:nvPicPr>
        <p:blipFill>
          <a:blip r:embed="rId1"/>
          <a:stretch/>
        </p:blipFill>
        <p:spPr>
          <a:xfrm>
            <a:off x="742680" y="1768680"/>
            <a:ext cx="849672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ORCID as a local profile URL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Picture 116" descr=""/>
          <p:cNvPicPr/>
          <p:nvPr/>
        </p:nvPicPr>
        <p:blipFill>
          <a:blip r:embed="rId1"/>
          <a:stretch/>
        </p:blipFill>
        <p:spPr>
          <a:xfrm>
            <a:off x="457200" y="3474720"/>
            <a:ext cx="14392080" cy="155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04000" y="30175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Conclusion: FOSS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29560" y="246888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Richard Stallman’s ‘four essential freedoms’: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The freedom to </a:t>
            </a:r>
            <a:r>
              <a:rPr b="0" lang="en-US" sz="2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run the program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as you wish, for any purpose.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The freedom to study how the program works, and </a:t>
            </a:r>
            <a:r>
              <a:rPr b="0" lang="en-US" sz="2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change it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so it does your computing as you wish. Access to the source code is a precondition for this.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The freedom to </a:t>
            </a:r>
            <a:r>
              <a:rPr b="0" lang="en-US" sz="2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redistribute copies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so you can help your neighbor.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The freedom to</a:t>
            </a:r>
            <a:r>
              <a:rPr b="0" lang="en-US" sz="2400" spc="-1" strike="noStrike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distribute copies of your modified versions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to others. By doing this you can give the whole community a chance to benefit from your changes. Access to the source code is a precondition for this.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Picture 120" descr=""/>
          <p:cNvPicPr/>
          <p:nvPr/>
        </p:nvPicPr>
        <p:blipFill>
          <a:blip r:embed="rId1"/>
          <a:stretch/>
        </p:blipFill>
        <p:spPr>
          <a:xfrm>
            <a:off x="7040880" y="7040880"/>
            <a:ext cx="2873160" cy="333720"/>
          </a:xfrm>
          <a:prstGeom prst="rect">
            <a:avLst/>
          </a:prstGeom>
          <a:ln>
            <a:noFill/>
          </a:ln>
        </p:spPr>
      </p:pic>
      <p:pic>
        <p:nvPicPr>
          <p:cNvPr id="155" name="Picture 121" descr=""/>
          <p:cNvPicPr/>
          <p:nvPr/>
        </p:nvPicPr>
        <p:blipFill>
          <a:blip r:embed="rId2"/>
          <a:stretch/>
        </p:blipFill>
        <p:spPr>
          <a:xfrm>
            <a:off x="0" y="7200"/>
            <a:ext cx="2559240" cy="250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Conclusion: ‘Free’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Picture 123" descr=""/>
          <p:cNvPicPr/>
          <p:nvPr/>
        </p:nvPicPr>
        <p:blipFill>
          <a:blip r:embed="rId1"/>
          <a:stretch/>
        </p:blipFill>
        <p:spPr>
          <a:xfrm>
            <a:off x="2844720" y="1768680"/>
            <a:ext cx="4388760" cy="438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References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Bollini, A. 2013. ‘ORCID Integration – DSpace’.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DuraSpace Wiki.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https://wiki.duraspace.org/display/DSPACE/ORCID+Integration?focusedCommentId=34660252#comment-34660252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(Accessed 31 October 2018).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Bollini, A. 2018. ‘ORCID Integration – DSpace-CRIS’.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DuraSpace Wiki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https://wiki.duraspace.org/display/DSPACECRIS/ORCID+Integration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(Accessed 31 October 2018).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Branscombe, M. 2017. ‘Open source: Free as in beer, puppy... or mattress?’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ZDNet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https://www.zdnet.com/article/open-source-free-as-in-beer-puppy-or-mattress/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(Accessed 2 November 2018).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Lessig, L. 2006, ‘Free, as in Beer’.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Wired.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4"/>
              </a:rPr>
              <a:t>https://www.wired.com/2006/09/free-as-in-beer/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(Accessed 2 November 2018).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Luyten, B. 2015. ‘ORCID Integration - DSpace 5.x Documentation’.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DuraSpace Wiki.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https://wiki.duraspace.org/display/DSDOC5x/ORCID+Integration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(Accessed  30 October 2018).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Stallman, R.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“Four Freedoms” – An Open Education Reader.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n.d. </a:t>
            </a: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6"/>
              </a:rPr>
              <a:t>https://openedreader.org/chapter/stallmans-four-freedom/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(Accessed 19 October 2018).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Wikipedia, the free encyclopedia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2018. Sv ‘public good’. </a:t>
            </a:r>
            <a:r>
              <a:rPr b="0" lang="en-US" sz="20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7"/>
              </a:rPr>
              <a:t>https://en.wikipedia.org/wiki/Public_good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(Accessed 02 November 2018).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Researcher names and ORCID iDs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52" descr=""/>
          <p:cNvPicPr/>
          <p:nvPr/>
        </p:nvPicPr>
        <p:blipFill>
          <a:blip r:embed="rId1"/>
          <a:stretch/>
        </p:blipFill>
        <p:spPr>
          <a:xfrm>
            <a:off x="1141200" y="1768680"/>
            <a:ext cx="7773120" cy="533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Timeline: ORCID integration at DUT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Picture 54" descr=""/>
          <p:cNvPicPr/>
          <p:nvPr/>
        </p:nvPicPr>
        <p:blipFill>
          <a:blip r:embed="rId1"/>
          <a:stretch/>
        </p:blipFill>
        <p:spPr>
          <a:xfrm>
            <a:off x="785160" y="1768680"/>
            <a:ext cx="849636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30355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DSpace-CRIS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Development instance of DUT Open Scholar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57" descr=""/>
          <p:cNvPicPr/>
          <p:nvPr/>
        </p:nvPicPr>
        <p:blipFill>
          <a:blip r:embed="rId1"/>
          <a:stretch/>
        </p:blipFill>
        <p:spPr>
          <a:xfrm>
            <a:off x="1044720" y="1768680"/>
            <a:ext cx="7941600" cy="545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04000" y="30355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Authentication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Application>LibreOffice/5.1.6.2$Linux_X86_64 LibreOffice_project/10m0$Build-2</Application>
  <Words>2812</Words>
  <Paragraphs>205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2018-11-02T09:30:56Z</dcterms:created>
  <dc:creator>Sean Carte</dc:creator>
  <dc:description/>
  <dc:language>en-US</dc:language>
  <cp:lastModifiedBy/>
  <cp:lastPrinted>2018-11-04T14:38:29Z</cp:lastPrinted>
  <dcterms:modified xsi:type="dcterms:W3CDTF">2018-11-04T15:02:12Z</dcterms:modified>
  <cp:revision>16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43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44</vt:i4>
  </property>
</Properties>
</file>