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2" r:id="rId1"/>
  </p:sldMasterIdLst>
  <p:notesMasterIdLst>
    <p:notesMasterId r:id="rId27"/>
  </p:notesMasterIdLst>
  <p:handoutMasterIdLst>
    <p:handoutMasterId r:id="rId28"/>
  </p:handoutMasterIdLst>
  <p:sldIdLst>
    <p:sldId id="499" r:id="rId2"/>
    <p:sldId id="501" r:id="rId3"/>
    <p:sldId id="500" r:id="rId4"/>
    <p:sldId id="502" r:id="rId5"/>
    <p:sldId id="503" r:id="rId6"/>
    <p:sldId id="504" r:id="rId7"/>
    <p:sldId id="505" r:id="rId8"/>
    <p:sldId id="506" r:id="rId9"/>
    <p:sldId id="507" r:id="rId10"/>
    <p:sldId id="508" r:id="rId11"/>
    <p:sldId id="509" r:id="rId12"/>
    <p:sldId id="510" r:id="rId13"/>
    <p:sldId id="511" r:id="rId14"/>
    <p:sldId id="512" r:id="rId15"/>
    <p:sldId id="520" r:id="rId16"/>
    <p:sldId id="521" r:id="rId17"/>
    <p:sldId id="528" r:id="rId18"/>
    <p:sldId id="522" r:id="rId19"/>
    <p:sldId id="529" r:id="rId20"/>
    <p:sldId id="523" r:id="rId21"/>
    <p:sldId id="525" r:id="rId22"/>
    <p:sldId id="513" r:id="rId23"/>
    <p:sldId id="514" r:id="rId24"/>
    <p:sldId id="515" r:id="rId25"/>
    <p:sldId id="516" r:id="rId26"/>
  </p:sldIdLst>
  <p:sldSz cx="12192000" cy="6858000"/>
  <p:notesSz cx="6797675" cy="9926638"/>
  <p:embeddedFontLst>
    <p:embeddedFont>
      <p:font typeface="Lucida Bright" panose="02040602050505020304" pitchFamily="18" charset="0"/>
      <p:regular r:id="rId29"/>
      <p:bold r:id="rId30"/>
      <p:italic r:id="rId31"/>
      <p:boldItalic r:id="rId32"/>
    </p:embeddedFont>
    <p:embeddedFont>
      <p:font typeface="Trebuchet MS" panose="020B0603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Lucida Sans" panose="020B060203050402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ssi Kirilova" initials="D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BEF"/>
    <a:srgbClr val="00965E"/>
    <a:srgbClr val="B5BD00"/>
    <a:srgbClr val="C8CED2"/>
    <a:srgbClr val="898989"/>
    <a:srgbClr val="00A9CE"/>
    <a:srgbClr val="5B6770"/>
    <a:srgbClr val="43B02A"/>
    <a:srgbClr val="78BE20"/>
    <a:srgbClr val="5E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88049" autoAdjust="0"/>
  </p:normalViewPr>
  <p:slideViewPr>
    <p:cSldViewPr>
      <p:cViewPr varScale="1">
        <p:scale>
          <a:sx n="101" d="100"/>
          <a:sy n="101" d="100"/>
        </p:scale>
        <p:origin x="138" y="3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75" cy="49565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956" y="0"/>
            <a:ext cx="2946175" cy="495653"/>
          </a:xfrm>
          <a:prstGeom prst="rect">
            <a:avLst/>
          </a:prstGeom>
        </p:spPr>
        <p:txBody>
          <a:bodyPr vert="horz" lIns="91440" tIns="45720" rIns="91440" bIns="45720" rtlCol="0"/>
          <a:lstStyle>
            <a:lvl1pPr algn="r">
              <a:defRPr sz="1200"/>
            </a:lvl1pPr>
          </a:lstStyle>
          <a:p>
            <a:fld id="{048D877E-765F-4885-B83A-BD4DE0077CA6}" type="datetimeFigureOut">
              <a:rPr lang="en-GB" smtClean="0"/>
              <a:t>07/11/2018</a:t>
            </a:fld>
            <a:endParaRPr lang="en-GB"/>
          </a:p>
        </p:txBody>
      </p:sp>
      <p:sp>
        <p:nvSpPr>
          <p:cNvPr id="4" name="Footer Placeholder 3"/>
          <p:cNvSpPr>
            <a:spLocks noGrp="1"/>
          </p:cNvSpPr>
          <p:nvPr>
            <p:ph type="ftr" sz="quarter" idx="2"/>
          </p:nvPr>
        </p:nvSpPr>
        <p:spPr>
          <a:xfrm>
            <a:off x="0" y="9429288"/>
            <a:ext cx="2946175" cy="49565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956" y="9429288"/>
            <a:ext cx="2946175" cy="495653"/>
          </a:xfrm>
          <a:prstGeom prst="rect">
            <a:avLst/>
          </a:prstGeom>
        </p:spPr>
        <p:txBody>
          <a:bodyPr vert="horz" lIns="91440" tIns="45720" rIns="91440" bIns="45720" rtlCol="0" anchor="b"/>
          <a:lstStyle>
            <a:lvl1pPr algn="r">
              <a:defRPr sz="1200"/>
            </a:lvl1pPr>
          </a:lstStyle>
          <a:p>
            <a:fld id="{D160465A-6E78-4AC9-8CC8-11868BA7E727}" type="slidenum">
              <a:rPr lang="en-GB" smtClean="0"/>
              <a:t>‹#›</a:t>
            </a:fld>
            <a:endParaRPr lang="en-GB"/>
          </a:p>
        </p:txBody>
      </p:sp>
    </p:spTree>
    <p:extLst>
      <p:ext uri="{BB962C8B-B14F-4D97-AF65-F5344CB8AC3E}">
        <p14:creationId xmlns:p14="http://schemas.microsoft.com/office/powerpoint/2010/main" val="2437981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2958" tIns="46479" rIns="92958" bIns="46479" rtlCol="0"/>
          <a:lstStyle>
            <a:lvl1pPr algn="r">
              <a:defRPr sz="1200"/>
            </a:lvl1pPr>
          </a:lstStyle>
          <a:p>
            <a:fld id="{35ACF7D1-02EE-EF43-A191-0DC836674B2D}" type="datetimeFigureOut">
              <a:rPr lang="en-US" smtClean="0"/>
              <a:pPr/>
              <a:t>11/7/2018</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958" tIns="46479" rIns="92958" bIns="46479"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6332"/>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958" tIns="46479" rIns="92958" bIns="46479" rtlCol="0" anchor="b"/>
          <a:lstStyle>
            <a:lvl1pPr algn="r">
              <a:defRPr sz="1200"/>
            </a:lvl1pPr>
          </a:lstStyle>
          <a:p>
            <a:fld id="{17066BFF-8581-5845-8FFF-CA3EBAB8A368}" type="slidenum">
              <a:rPr lang="en-US" smtClean="0"/>
              <a:pPr/>
              <a:t>‹#›</a:t>
            </a:fld>
            <a:endParaRPr lang="en-US" dirty="0"/>
          </a:p>
        </p:txBody>
      </p:sp>
    </p:spTree>
    <p:extLst>
      <p:ext uri="{BB962C8B-B14F-4D97-AF65-F5344CB8AC3E}">
        <p14:creationId xmlns:p14="http://schemas.microsoft.com/office/powerpoint/2010/main" val="36037547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14</a:t>
            </a:fld>
            <a:endParaRPr lang="en-US" dirty="0"/>
          </a:p>
        </p:txBody>
      </p:sp>
    </p:spTree>
    <p:extLst>
      <p:ext uri="{BB962C8B-B14F-4D97-AF65-F5344CB8AC3E}">
        <p14:creationId xmlns:p14="http://schemas.microsoft.com/office/powerpoint/2010/main" val="26590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17</a:t>
            </a:fld>
            <a:endParaRPr lang="en-US" dirty="0"/>
          </a:p>
        </p:txBody>
      </p:sp>
    </p:spTree>
    <p:extLst>
      <p:ext uri="{BB962C8B-B14F-4D97-AF65-F5344CB8AC3E}">
        <p14:creationId xmlns:p14="http://schemas.microsoft.com/office/powerpoint/2010/main" val="102654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18</a:t>
            </a:fld>
            <a:endParaRPr lang="en-US" dirty="0"/>
          </a:p>
        </p:txBody>
      </p:sp>
    </p:spTree>
    <p:extLst>
      <p:ext uri="{BB962C8B-B14F-4D97-AF65-F5344CB8AC3E}">
        <p14:creationId xmlns:p14="http://schemas.microsoft.com/office/powerpoint/2010/main" val="417382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19</a:t>
            </a:fld>
            <a:endParaRPr lang="en-US" dirty="0"/>
          </a:p>
        </p:txBody>
      </p:sp>
    </p:spTree>
    <p:extLst>
      <p:ext uri="{BB962C8B-B14F-4D97-AF65-F5344CB8AC3E}">
        <p14:creationId xmlns:p14="http://schemas.microsoft.com/office/powerpoint/2010/main" val="417382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smtClean="0">
                <a:solidFill>
                  <a:schemeClr val="tx1"/>
                </a:solidFill>
                <a:latin typeface="+mn-lt"/>
                <a:ea typeface="+mn-ea"/>
                <a:cs typeface="+mn-cs"/>
              </a:rPr>
              <a:t>FILE PROCESSING NOTE: </a:t>
            </a:r>
          </a:p>
          <a:p>
            <a:r>
              <a:rPr lang="en-US" sz="1200" b="0" i="0" u="none" strike="noStrike" kern="1200" baseline="0" dirty="0" smtClean="0">
                <a:solidFill>
                  <a:schemeClr val="tx1"/>
                </a:solidFill>
                <a:latin typeface="+mn-lt"/>
                <a:ea typeface="+mn-ea"/>
                <a:cs typeface="+mn-cs"/>
              </a:rPr>
              <a:t> The data were processed according to the Qualitative Data Repository's curation policy. All files were checked for integrity. JPEG images containing text data were converted to PDF. All PDF files were ordered and rotated as necessary and underwent Optical Character Recognition (OCR) using Adobe Acrobat Pro DC Version 2018.009.20050. </a:t>
            </a:r>
          </a:p>
          <a:p>
            <a:r>
              <a:rPr lang="en-US" sz="1200" b="0" i="0" u="none" strike="noStrike" kern="1200" baseline="0" dirty="0" smtClean="0">
                <a:solidFill>
                  <a:schemeClr val="tx1"/>
                </a:solidFill>
                <a:latin typeface="+mn-lt"/>
                <a:ea typeface="+mn-ea"/>
                <a:cs typeface="+mn-cs"/>
              </a:rPr>
              <a:t>Personal identifiers from statements taken by the Association of Legal Justice (ALJ) were redacted as follows: names, addresses, dates of birth, and signatures, found at the top and bottom sections of the text were digitally blackened out. No other personal names or locations were redacted. All personal identifiers found in the metadata were removed. Personal names in the filenames were replaced with a code representing a date associated with the statement in the following format: </a:t>
            </a:r>
            <a:r>
              <a:rPr lang="en-US" sz="1200" b="0" i="1" u="none" strike="noStrike" kern="1200" baseline="0" dirty="0" smtClean="0">
                <a:solidFill>
                  <a:schemeClr val="tx1"/>
                </a:solidFill>
                <a:latin typeface="+mn-lt"/>
                <a:ea typeface="+mn-ea"/>
                <a:cs typeface="+mn-cs"/>
              </a:rPr>
              <a:t>YYYYMMDD</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For all files with the same associated date, the files were distinguished by a numbered suffix, i.e. </a:t>
            </a:r>
            <a:r>
              <a:rPr lang="en-US" sz="1200" b="0" i="1" u="none" strike="noStrike" kern="1200" baseline="0" dirty="0" smtClean="0">
                <a:solidFill>
                  <a:schemeClr val="tx1"/>
                </a:solidFill>
                <a:latin typeface="+mn-lt"/>
                <a:ea typeface="+mn-ea"/>
                <a:cs typeface="+mn-cs"/>
              </a:rPr>
              <a:t>YYYYMMDD_1</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YYYYMMDD_2</a:t>
            </a:r>
            <a:r>
              <a:rPr lang="en-US" sz="1200" b="0" i="0" u="none" strike="noStrike" kern="1200" baseline="0" dirty="0" smtClean="0">
                <a:solidFill>
                  <a:schemeClr val="tx1"/>
                </a:solidFill>
                <a:latin typeface="+mn-lt"/>
                <a:ea typeface="+mn-ea"/>
                <a:cs typeface="+mn-cs"/>
              </a:rPr>
              <a:t>. For batched documents in which multiple statements were included in one single file, the individual statements were extracted into distinct files. These were distinguished by an alphabetical suffix, i.e. </a:t>
            </a:r>
            <a:r>
              <a:rPr lang="en-US" sz="1200" b="0" i="1" u="none" strike="noStrike" kern="1200" baseline="0" dirty="0" smtClean="0">
                <a:solidFill>
                  <a:schemeClr val="tx1"/>
                </a:solidFill>
                <a:latin typeface="+mn-lt"/>
                <a:ea typeface="+mn-ea"/>
                <a:cs typeface="+mn-cs"/>
              </a:rPr>
              <a:t>YYYYMMDD_A, YYYYMMDD_B</a:t>
            </a:r>
            <a:r>
              <a:rPr lang="en-US" sz="1200" b="0" i="0" u="none" strike="noStrike" kern="1200" baseline="0" dirty="0" smtClean="0">
                <a:solidFill>
                  <a:schemeClr val="tx1"/>
                </a:solidFill>
                <a:latin typeface="+mn-lt"/>
                <a:ea typeface="+mn-ea"/>
                <a:cs typeface="+mn-cs"/>
              </a:rPr>
              <a:t>. The batched versions of those files were retained and named according to regular coding. In addition, the prefix </a:t>
            </a:r>
            <a:r>
              <a:rPr lang="en-US" sz="1200" b="0" i="1" u="none" strike="noStrike" kern="1200" baseline="0" dirty="0" smtClean="0">
                <a:solidFill>
                  <a:schemeClr val="tx1"/>
                </a:solidFill>
                <a:latin typeface="+mn-lt"/>
                <a:ea typeface="+mn-ea"/>
                <a:cs typeface="+mn-cs"/>
              </a:rPr>
              <a:t>NIRI_ </a:t>
            </a:r>
            <a:r>
              <a:rPr lang="en-US" sz="1200" b="0" i="0" u="none" strike="noStrike" kern="1200" baseline="0" dirty="0" smtClean="0">
                <a:solidFill>
                  <a:schemeClr val="tx1"/>
                </a:solidFill>
                <a:latin typeface="+mn-lt"/>
                <a:ea typeface="+mn-ea"/>
                <a:cs typeface="+mn-cs"/>
              </a:rPr>
              <a:t>was added to all filenames using Rename Master Version 3.13. </a:t>
            </a:r>
          </a:p>
          <a:p>
            <a:r>
              <a:rPr lang="en-US" sz="1200" b="0" i="0" u="none" strike="noStrike" kern="1200" baseline="0" dirty="0" smtClean="0">
                <a:solidFill>
                  <a:schemeClr val="tx1"/>
                </a:solidFill>
                <a:latin typeface="+mn-lt"/>
                <a:ea typeface="+mn-ea"/>
                <a:cs typeface="+mn-cs"/>
              </a:rPr>
              <a:t>Any identified duplicates in the data, including handwritten copies of typed documents, were removed. All files that corresponded to individual sections of the same statement were merged. An inventory catalog identifying duplicate, merged and batched files as well as matching original to new file names, was created and provided to the depositor. </a:t>
            </a:r>
          </a:p>
          <a:p>
            <a:r>
              <a:rPr lang="en-US" sz="1200" b="0" i="0" u="none" strike="noStrike" kern="1200" baseline="0" dirty="0" smtClean="0">
                <a:solidFill>
                  <a:schemeClr val="tx1"/>
                </a:solidFill>
                <a:latin typeface="+mn-lt"/>
                <a:ea typeface="+mn-ea"/>
                <a:cs typeface="+mn-cs"/>
              </a:rPr>
              <a:t>File metadata was edited to include the filename, the depositor name, and the </a:t>
            </a:r>
            <a:r>
              <a:rPr lang="en-US" sz="1200" b="0" i="1" u="none" strike="noStrike" kern="1200" baseline="0" dirty="0" smtClean="0">
                <a:solidFill>
                  <a:schemeClr val="tx1"/>
                </a:solidFill>
                <a:latin typeface="+mn-lt"/>
                <a:ea typeface="+mn-ea"/>
                <a:cs typeface="+mn-cs"/>
              </a:rPr>
              <a:t>QDR Data Project </a:t>
            </a:r>
            <a:r>
              <a:rPr lang="en-US" sz="1200" b="0" i="0" u="none" strike="noStrike" kern="1200" baseline="0" dirty="0" smtClean="0">
                <a:solidFill>
                  <a:schemeClr val="tx1"/>
                </a:solidFill>
                <a:latin typeface="+mn-lt"/>
                <a:ea typeface="+mn-ea"/>
                <a:cs typeface="+mn-cs"/>
              </a:rPr>
              <a:t>identifier using </a:t>
            </a:r>
            <a:r>
              <a:rPr lang="en-US" sz="1200" b="0" i="0" u="none" strike="noStrike" kern="1200" baseline="0" dirty="0" err="1" smtClean="0">
                <a:solidFill>
                  <a:schemeClr val="tx1"/>
                </a:solidFill>
                <a:latin typeface="+mn-lt"/>
                <a:ea typeface="+mn-ea"/>
                <a:cs typeface="+mn-cs"/>
              </a:rPr>
              <a:t>AutoMetadata</a:t>
            </a:r>
            <a:r>
              <a:rPr lang="en-US" sz="1200" b="0" i="0" u="none" strike="noStrike" kern="1200" baseline="0" dirty="0" smtClean="0">
                <a:solidFill>
                  <a:schemeClr val="tx1"/>
                </a:solidFill>
                <a:latin typeface="+mn-lt"/>
                <a:ea typeface="+mn-ea"/>
                <a:cs typeface="+mn-cs"/>
              </a:rPr>
              <a:t> Version 1.0.0.20. All files in PDF format were archived and converted to PDF/A using Adobe Acrobat Pro DC Version 2018.009.20050. </a:t>
            </a:r>
          </a:p>
          <a:p>
            <a:r>
              <a:rPr lang="en-US" sz="1200" b="0" i="0" u="none" strike="noStrike" kern="1200" baseline="0" dirty="0" smtClean="0">
                <a:solidFill>
                  <a:schemeClr val="tx1"/>
                </a:solidFill>
                <a:latin typeface="+mn-lt"/>
                <a:ea typeface="+mn-ea"/>
                <a:cs typeface="+mn-cs"/>
              </a:rPr>
              <a:t>The data were subjected to quality assurance protocols prior to publication. </a:t>
            </a:r>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20</a:t>
            </a:fld>
            <a:endParaRPr lang="en-US" dirty="0"/>
          </a:p>
        </p:txBody>
      </p:sp>
    </p:spTree>
    <p:extLst>
      <p:ext uri="{BB962C8B-B14F-4D97-AF65-F5344CB8AC3E}">
        <p14:creationId xmlns:p14="http://schemas.microsoft.com/office/powerpoint/2010/main" val="3100802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066BFF-8581-5845-8FFF-CA3EBAB8A368}" type="slidenum">
              <a:rPr lang="en-US" smtClean="0"/>
              <a:pPr/>
              <a:t>21</a:t>
            </a:fld>
            <a:endParaRPr lang="en-US" dirty="0"/>
          </a:p>
        </p:txBody>
      </p:sp>
    </p:spTree>
    <p:extLst>
      <p:ext uri="{BB962C8B-B14F-4D97-AF65-F5344CB8AC3E}">
        <p14:creationId xmlns:p14="http://schemas.microsoft.com/office/powerpoint/2010/main" val="3126232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EE99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268364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3662"/>
            <a:ext cx="3932237" cy="935037"/>
          </a:xfrm>
        </p:spPr>
        <p:txBody>
          <a:bodyPr anchor="b"/>
          <a:lstStyle>
            <a:lvl1pPr>
              <a:defRPr sz="320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1122362"/>
            <a:ext cx="6172200" cy="4738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9304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080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58450" y="365125"/>
            <a:ext cx="234473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rot="5400000">
            <a:off x="8201818" y="2867819"/>
            <a:ext cx="6858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75466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81327"/>
            <a:ext cx="10515600" cy="759707"/>
          </a:xfrm>
        </p:spPr>
        <p:txBody>
          <a:bodyPr/>
          <a:lstStyle>
            <a:lvl1pPr>
              <a:defRPr>
                <a:solidFill>
                  <a:srgbClr val="EE995E"/>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0" y="1882070"/>
            <a:ext cx="10515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452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EE995E"/>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321633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09550"/>
            <a:ext cx="10515600" cy="7032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4471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6673"/>
            <a:ext cx="10515600" cy="72901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9"/>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90618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69024"/>
            <a:ext cx="10515600" cy="784313"/>
          </a:xfrm>
        </p:spPr>
        <p:txBody>
          <a:bodyPr/>
          <a:lstStyle/>
          <a:p>
            <a:r>
              <a:rPr lang="en-US" dirty="0" smtClean="0"/>
              <a:t>Click to edit Master title style</a:t>
            </a:r>
            <a:endParaRPr lang="en-US" dirty="0"/>
          </a:p>
        </p:txBody>
      </p:sp>
      <p:sp>
        <p:nvSpPr>
          <p:cNvPr id="6" name="Rectangle 5"/>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278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Full image">
    <p:bg>
      <p:bgPr>
        <a:blipFill dpi="0" rotWithShape="1">
          <a:blip r:embed="rId2">
            <a:alphaModFix amt="19000"/>
            <a:lum/>
          </a:blip>
          <a:srcRect/>
          <a:stretch>
            <a:fillRect l="-32000" r="-3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78538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67468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7325"/>
            <a:ext cx="3932237" cy="935037"/>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1122362"/>
            <a:ext cx="6172200" cy="4738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0" y="0"/>
            <a:ext cx="12192000" cy="1122363"/>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466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028975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24"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200" b="1" i="0" kern="1200" baseline="0">
          <a:solidFill>
            <a:srgbClr val="EE99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2.unhcr.org/en/copyright/" TargetMode="External"/><Relationship Id="rId2" Type="http://schemas.openxmlformats.org/officeDocument/2006/relationships/hyperlink" Target="https://data2.unhcr.org/en/situation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doi.org/10.2218/ijdc.v12i2.51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qdr.syr.edu/qdr-blog" TargetMode="External"/><Relationship Id="rId2" Type="http://schemas.openxmlformats.org/officeDocument/2006/relationships/hyperlink" Target="mailto:qdr@syr.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5300" dirty="0" smtClean="0"/>
              <a:t>A Tale of Two Data Projects</a:t>
            </a:r>
            <a:r>
              <a:rPr lang="en-US" dirty="0" smtClean="0"/>
              <a:t/>
            </a:r>
            <a:br>
              <a:rPr lang="en-US" dirty="0" smtClean="0"/>
            </a:br>
            <a:r>
              <a:rPr lang="en-US" sz="3600" dirty="0" smtClean="0"/>
              <a:t>Curation at the Qualitative Data Repository</a:t>
            </a:r>
            <a:endParaRPr lang="en-US" sz="4400" dirty="0"/>
          </a:p>
        </p:txBody>
      </p:sp>
      <p:sp>
        <p:nvSpPr>
          <p:cNvPr id="4" name="Subtitle 2"/>
          <p:cNvSpPr txBox="1">
            <a:spLocks/>
          </p:cNvSpPr>
          <p:nvPr/>
        </p:nvSpPr>
        <p:spPr>
          <a:xfrm>
            <a:off x="2339787" y="4796357"/>
            <a:ext cx="7578911" cy="6340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55B7D3"/>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5B7D3"/>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5B7D3"/>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5B7D3"/>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5B7D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dirty="0" smtClean="0"/>
              <a:t>Webinar, November 7, 2018</a:t>
            </a:r>
            <a:endParaRPr lang="en-US" dirty="0"/>
          </a:p>
        </p:txBody>
      </p:sp>
      <p:sp>
        <p:nvSpPr>
          <p:cNvPr id="5" name="Subtitle 2"/>
          <p:cNvSpPr txBox="1">
            <a:spLocks/>
          </p:cNvSpPr>
          <p:nvPr/>
        </p:nvSpPr>
        <p:spPr>
          <a:xfrm>
            <a:off x="1" y="5525041"/>
            <a:ext cx="12192000" cy="634059"/>
          </a:xfrm>
          <a:prstGeom prst="rect">
            <a:avLst/>
          </a:prstGeom>
        </p:spPr>
        <p:txBody>
          <a:bodyPr vert="horz" lIns="91440" tIns="45720" rIns="91440" bIns="45720" numCol="1"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55B7D3"/>
                </a:solidFill>
                <a:latin typeface="Trebuchet MS" panose="020B0603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55B7D3"/>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55B7D3"/>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55B7D3"/>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55B7D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dirty="0" smtClean="0">
                <a:solidFill>
                  <a:srgbClr val="EE985E"/>
                </a:solidFill>
              </a:rPr>
              <a:t>Sebastian Karcher and Dessi Kirilova</a:t>
            </a:r>
            <a:br>
              <a:rPr lang="en-US" dirty="0" smtClean="0">
                <a:solidFill>
                  <a:srgbClr val="EE985E"/>
                </a:solidFill>
              </a:rPr>
            </a:br>
            <a:r>
              <a:rPr lang="en-US" dirty="0" smtClean="0">
                <a:solidFill>
                  <a:srgbClr val="EE985E"/>
                </a:solidFill>
              </a:rPr>
              <a:t>QDR</a:t>
            </a:r>
            <a:r>
              <a:rPr lang="en-US" dirty="0">
                <a:solidFill>
                  <a:srgbClr val="EE985E"/>
                </a:solidFill>
              </a:rPr>
              <a:t>, Syracuse University</a:t>
            </a:r>
          </a:p>
        </p:txBody>
      </p:sp>
    </p:spTree>
    <p:extLst>
      <p:ext uri="{BB962C8B-B14F-4D97-AF65-F5344CB8AC3E}">
        <p14:creationId xmlns:p14="http://schemas.microsoft.com/office/powerpoint/2010/main" val="3579066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Clarke: Source Documents</a:t>
            </a:r>
            <a:br>
              <a:rPr lang="en-US" sz="3200" dirty="0" smtClean="0"/>
            </a:br>
            <a:r>
              <a:rPr lang="en-US" sz="3200" dirty="0" smtClean="0"/>
              <a:t>Copyright?</a:t>
            </a:r>
            <a:endParaRPr lang="en-US" sz="3200" dirty="0"/>
          </a:p>
        </p:txBody>
      </p:sp>
      <p:sp>
        <p:nvSpPr>
          <p:cNvPr id="3" name="Content Placeholder 2"/>
          <p:cNvSpPr>
            <a:spLocks noGrp="1"/>
          </p:cNvSpPr>
          <p:nvPr>
            <p:ph idx="1"/>
          </p:nvPr>
        </p:nvSpPr>
        <p:spPr>
          <a:xfrm>
            <a:off x="838200" y="1340768"/>
            <a:ext cx="10515600" cy="4892640"/>
          </a:xfrm>
        </p:spPr>
        <p:txBody>
          <a:bodyPr>
            <a:normAutofit/>
          </a:bodyPr>
          <a:lstStyle/>
          <a:p>
            <a:r>
              <a:rPr lang="en-US" sz="2400" dirty="0" smtClean="0"/>
              <a:t>UN and UNHCR documents are under copyright </a:t>
            </a:r>
          </a:p>
          <a:p>
            <a:r>
              <a:rPr lang="en-US" sz="2400" dirty="0" smtClean="0"/>
              <a:t>All documents retrieved from: </a:t>
            </a:r>
            <a:r>
              <a:rPr lang="en-US" sz="2400" dirty="0" smtClean="0">
                <a:hlinkClick r:id="rId2"/>
              </a:rPr>
              <a:t>https://data2.unhcr.org/en/situations</a:t>
            </a:r>
            <a:endParaRPr lang="en-US" sz="2400" dirty="0" smtClean="0"/>
          </a:p>
          <a:p>
            <a:r>
              <a:rPr lang="en-US" sz="2400" dirty="0" smtClean="0"/>
              <a:t>Separate </a:t>
            </a:r>
            <a:r>
              <a:rPr lang="en-US" sz="2400" dirty="0"/>
              <a:t>copyright statement (</a:t>
            </a:r>
            <a:r>
              <a:rPr lang="en-US" sz="2400" dirty="0">
                <a:hlinkClick r:id="rId3"/>
              </a:rPr>
              <a:t>https://data2.unhcr.org/en/copyright</a:t>
            </a:r>
            <a:r>
              <a:rPr lang="en-US" sz="2400" dirty="0" smtClean="0">
                <a:hlinkClick r:id="rId3"/>
              </a:rPr>
              <a:t>/</a:t>
            </a:r>
            <a:r>
              <a:rPr lang="en-US" sz="2400" dirty="0"/>
              <a:t>): </a:t>
            </a:r>
            <a:endParaRPr lang="en-US" sz="2400" dirty="0" smtClean="0"/>
          </a:p>
          <a:p>
            <a:pPr lvl="1"/>
            <a:r>
              <a:rPr lang="en-US" sz="2000" dirty="0" smtClean="0"/>
              <a:t>“</a:t>
            </a:r>
            <a:r>
              <a:rPr lang="en-US" sz="2000" dirty="0"/>
              <a:t>Extracts of the information in this website may be reviewed, reproduced or translated for research or private study but not for sale or for use in conjunction with commercial purposes</a:t>
            </a:r>
            <a:r>
              <a:rPr lang="en-US" sz="2000" dirty="0" smtClean="0"/>
              <a:t>.”</a:t>
            </a:r>
          </a:p>
          <a:p>
            <a:r>
              <a:rPr lang="en-US" sz="2400" dirty="0" smtClean="0"/>
              <a:t>Archiving critical as some documents (already) no longer available</a:t>
            </a:r>
          </a:p>
          <a:p>
            <a:r>
              <a:rPr lang="en-US" sz="2400" dirty="0" smtClean="0"/>
              <a:t>Usage conditions documented on QDR</a:t>
            </a:r>
            <a:endParaRPr lang="en-US" sz="2400" dirty="0"/>
          </a:p>
        </p:txBody>
      </p:sp>
      <p:pic>
        <p:nvPicPr>
          <p:cNvPr id="4" name="Picture 3"/>
          <p:cNvPicPr>
            <a:picLocks noChangeAspect="1"/>
          </p:cNvPicPr>
          <p:nvPr/>
        </p:nvPicPr>
        <p:blipFill>
          <a:blip r:embed="rId4"/>
          <a:stretch>
            <a:fillRect/>
          </a:stretch>
        </p:blipFill>
        <p:spPr>
          <a:xfrm>
            <a:off x="838200" y="5229200"/>
            <a:ext cx="11477625" cy="1304925"/>
          </a:xfrm>
          <a:prstGeom prst="rect">
            <a:avLst/>
          </a:prstGeom>
        </p:spPr>
      </p:pic>
    </p:spTree>
    <p:extLst>
      <p:ext uri="{BB962C8B-B14F-4D97-AF65-F5344CB8AC3E}">
        <p14:creationId xmlns:p14="http://schemas.microsoft.com/office/powerpoint/2010/main" val="21074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Clarke: Source Documents</a:t>
            </a:r>
            <a:br>
              <a:rPr lang="en-US" sz="3200" dirty="0" smtClean="0"/>
            </a:br>
            <a:r>
              <a:rPr lang="en-US" sz="3200" dirty="0" smtClean="0"/>
              <a:t>Data inventory</a:t>
            </a:r>
            <a:endParaRPr lang="en-US" sz="3200" dirty="0"/>
          </a:p>
        </p:txBody>
      </p:sp>
      <p:sp>
        <p:nvSpPr>
          <p:cNvPr id="3" name="Content Placeholder 2"/>
          <p:cNvSpPr>
            <a:spLocks noGrp="1"/>
          </p:cNvSpPr>
          <p:nvPr>
            <p:ph idx="1"/>
          </p:nvPr>
        </p:nvSpPr>
        <p:spPr/>
        <p:txBody>
          <a:bodyPr/>
          <a:lstStyle/>
          <a:p>
            <a:pPr marL="0" indent="0">
              <a:buNone/>
            </a:pPr>
            <a:r>
              <a:rPr lang="en-US" dirty="0" smtClean="0"/>
              <a:t>Created in collaboration with depositor</a:t>
            </a:r>
          </a:p>
          <a:p>
            <a:pPr marL="0" indent="0">
              <a:buNone/>
            </a:pPr>
            <a:endParaRPr lang="en-US" dirty="0"/>
          </a:p>
        </p:txBody>
      </p:sp>
      <p:pic>
        <p:nvPicPr>
          <p:cNvPr id="4" name="Picture 3"/>
          <p:cNvPicPr>
            <a:picLocks noChangeAspect="1"/>
          </p:cNvPicPr>
          <p:nvPr/>
        </p:nvPicPr>
        <p:blipFill>
          <a:blip r:embed="rId2"/>
          <a:stretch>
            <a:fillRect/>
          </a:stretch>
        </p:blipFill>
        <p:spPr>
          <a:xfrm>
            <a:off x="983432" y="2420888"/>
            <a:ext cx="8305800" cy="2457450"/>
          </a:xfrm>
          <a:prstGeom prst="rect">
            <a:avLst/>
          </a:prstGeom>
        </p:spPr>
      </p:pic>
    </p:spTree>
    <p:extLst>
      <p:ext uri="{BB962C8B-B14F-4D97-AF65-F5344CB8AC3E}">
        <p14:creationId xmlns:p14="http://schemas.microsoft.com/office/powerpoint/2010/main" val="296344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Clarke: Event data (social media)</a:t>
            </a:r>
            <a:endParaRPr lang="en-US" dirty="0"/>
          </a:p>
        </p:txBody>
      </p:sp>
      <p:sp>
        <p:nvSpPr>
          <p:cNvPr id="3" name="Content Placeholder 2"/>
          <p:cNvSpPr>
            <a:spLocks noGrp="1"/>
          </p:cNvSpPr>
          <p:nvPr>
            <p:ph idx="1"/>
          </p:nvPr>
        </p:nvSpPr>
        <p:spPr/>
        <p:txBody>
          <a:bodyPr/>
          <a:lstStyle/>
          <a:p>
            <a:r>
              <a:rPr lang="en-US" dirty="0" smtClean="0"/>
              <a:t>Relatively small number of mainly Twitter and Facebook posts reporting protest events, often with links to articles</a:t>
            </a:r>
          </a:p>
          <a:p>
            <a:endParaRPr lang="en-US" dirty="0"/>
          </a:p>
        </p:txBody>
      </p:sp>
      <p:pic>
        <p:nvPicPr>
          <p:cNvPr id="4" name="Picture 3"/>
          <p:cNvPicPr>
            <a:picLocks noChangeAspect="1"/>
          </p:cNvPicPr>
          <p:nvPr/>
        </p:nvPicPr>
        <p:blipFill>
          <a:blip r:embed="rId2"/>
          <a:stretch>
            <a:fillRect/>
          </a:stretch>
        </p:blipFill>
        <p:spPr>
          <a:xfrm>
            <a:off x="1127448" y="2996952"/>
            <a:ext cx="8229600" cy="1371600"/>
          </a:xfrm>
          <a:prstGeom prst="rect">
            <a:avLst/>
          </a:prstGeom>
        </p:spPr>
      </p:pic>
      <p:sp>
        <p:nvSpPr>
          <p:cNvPr id="5" name="TextBox 4"/>
          <p:cNvSpPr txBox="1"/>
          <p:nvPr/>
        </p:nvSpPr>
        <p:spPr>
          <a:xfrm>
            <a:off x="1127448" y="4372347"/>
            <a:ext cx="3960440" cy="369332"/>
          </a:xfrm>
          <a:prstGeom prst="rect">
            <a:avLst/>
          </a:prstGeom>
          <a:noFill/>
        </p:spPr>
        <p:txBody>
          <a:bodyPr wrap="square" rtlCol="0">
            <a:spAutoFit/>
          </a:bodyPr>
          <a:lstStyle/>
          <a:p>
            <a:r>
              <a:rPr lang="en-US" dirty="0" smtClean="0"/>
              <a:t>Initially deposited version</a:t>
            </a:r>
            <a:endParaRPr lang="en-US" dirty="0"/>
          </a:p>
        </p:txBody>
      </p:sp>
    </p:spTree>
    <p:extLst>
      <p:ext uri="{BB962C8B-B14F-4D97-AF65-F5344CB8AC3E}">
        <p14:creationId xmlns:p14="http://schemas.microsoft.com/office/powerpoint/2010/main" val="367985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Clarke: Event Data Challenges </a:t>
            </a:r>
            <a:br>
              <a:rPr lang="en-US" sz="3600" dirty="0" smtClean="0"/>
            </a:br>
            <a:r>
              <a:rPr lang="en-US" sz="3600" dirty="0" smtClean="0"/>
              <a:t>(Ethics, Copyright, Preservation)</a:t>
            </a:r>
            <a:endParaRPr lang="en-US" sz="36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 name="Picture 3"/>
          <p:cNvPicPr>
            <a:picLocks noChangeAspect="1"/>
          </p:cNvPicPr>
          <p:nvPr/>
        </p:nvPicPr>
        <p:blipFill rotWithShape="1">
          <a:blip r:embed="rId2"/>
          <a:srcRect t="40311"/>
          <a:stretch/>
        </p:blipFill>
        <p:spPr>
          <a:xfrm>
            <a:off x="7464152" y="1154484"/>
            <a:ext cx="4706566" cy="1264595"/>
          </a:xfrm>
          <a:prstGeom prst="rect">
            <a:avLst/>
          </a:prstGeom>
        </p:spPr>
      </p:pic>
      <p:pic>
        <p:nvPicPr>
          <p:cNvPr id="5" name="Picture 4"/>
          <p:cNvPicPr>
            <a:picLocks noChangeAspect="1"/>
          </p:cNvPicPr>
          <p:nvPr/>
        </p:nvPicPr>
        <p:blipFill>
          <a:blip r:embed="rId3"/>
          <a:stretch>
            <a:fillRect/>
          </a:stretch>
        </p:blipFill>
        <p:spPr>
          <a:xfrm>
            <a:off x="7320136" y="2414494"/>
            <a:ext cx="4752528" cy="2146894"/>
          </a:xfrm>
          <a:prstGeom prst="rect">
            <a:avLst/>
          </a:prstGeom>
        </p:spPr>
      </p:pic>
      <p:sp>
        <p:nvSpPr>
          <p:cNvPr id="6" name="Rectangle 5"/>
          <p:cNvSpPr/>
          <p:nvPr/>
        </p:nvSpPr>
        <p:spPr>
          <a:xfrm>
            <a:off x="9120336" y="4568606"/>
            <a:ext cx="4130506" cy="261610"/>
          </a:xfrm>
          <a:prstGeom prst="rect">
            <a:avLst/>
          </a:prstGeom>
        </p:spPr>
        <p:txBody>
          <a:bodyPr wrap="square">
            <a:spAutoFit/>
          </a:bodyPr>
          <a:lstStyle/>
          <a:p>
            <a:r>
              <a:rPr lang="en-US" sz="1100" dirty="0">
                <a:hlinkClick r:id="rId4"/>
              </a:rPr>
              <a:t>https://doi.org/10.2218/ijdc.v12i2.518 </a:t>
            </a:r>
            <a:endParaRPr lang="en-US" sz="1100" dirty="0"/>
          </a:p>
        </p:txBody>
      </p:sp>
      <p:pic>
        <p:nvPicPr>
          <p:cNvPr id="7" name="Picture 6"/>
          <p:cNvPicPr>
            <a:picLocks noChangeAspect="1"/>
          </p:cNvPicPr>
          <p:nvPr/>
        </p:nvPicPr>
        <p:blipFill>
          <a:blip r:embed="rId5"/>
          <a:stretch>
            <a:fillRect/>
          </a:stretch>
        </p:blipFill>
        <p:spPr>
          <a:xfrm>
            <a:off x="263352" y="1131554"/>
            <a:ext cx="4773940" cy="1718618"/>
          </a:xfrm>
          <a:prstGeom prst="rect">
            <a:avLst/>
          </a:prstGeom>
        </p:spPr>
      </p:pic>
      <p:pic>
        <p:nvPicPr>
          <p:cNvPr id="8" name="Picture 7"/>
          <p:cNvPicPr>
            <a:picLocks noChangeAspect="1"/>
          </p:cNvPicPr>
          <p:nvPr/>
        </p:nvPicPr>
        <p:blipFill>
          <a:blip r:embed="rId6"/>
          <a:stretch>
            <a:fillRect/>
          </a:stretch>
        </p:blipFill>
        <p:spPr>
          <a:xfrm>
            <a:off x="47328" y="3172709"/>
            <a:ext cx="12025336" cy="457237"/>
          </a:xfrm>
          <a:prstGeom prst="rect">
            <a:avLst/>
          </a:prstGeom>
        </p:spPr>
      </p:pic>
      <p:pic>
        <p:nvPicPr>
          <p:cNvPr id="9" name="Picture 8"/>
          <p:cNvPicPr>
            <a:picLocks noChangeAspect="1"/>
          </p:cNvPicPr>
          <p:nvPr/>
        </p:nvPicPr>
        <p:blipFill>
          <a:blip r:embed="rId7"/>
          <a:stretch>
            <a:fillRect/>
          </a:stretch>
        </p:blipFill>
        <p:spPr>
          <a:xfrm>
            <a:off x="444997" y="3931786"/>
            <a:ext cx="9353550" cy="714375"/>
          </a:xfrm>
          <a:prstGeom prst="rect">
            <a:avLst/>
          </a:prstGeom>
        </p:spPr>
      </p:pic>
      <p:sp>
        <p:nvSpPr>
          <p:cNvPr id="10" name="Oval 9"/>
          <p:cNvSpPr/>
          <p:nvPr/>
        </p:nvSpPr>
        <p:spPr>
          <a:xfrm>
            <a:off x="6671140" y="3824539"/>
            <a:ext cx="3361395" cy="11118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09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General Curation</a:t>
            </a:r>
            <a:endParaRPr lang="en-US" sz="3200" dirty="0"/>
          </a:p>
        </p:txBody>
      </p:sp>
      <p:sp>
        <p:nvSpPr>
          <p:cNvPr id="3" name="Content Placeholder 2"/>
          <p:cNvSpPr>
            <a:spLocks noGrp="1"/>
          </p:cNvSpPr>
          <p:nvPr>
            <p:ph idx="1"/>
          </p:nvPr>
        </p:nvSpPr>
        <p:spPr>
          <a:xfrm>
            <a:off x="820688" y="1916832"/>
            <a:ext cx="10819928" cy="4351338"/>
          </a:xfrm>
        </p:spPr>
        <p:txBody>
          <a:bodyPr/>
          <a:lstStyle/>
          <a:p>
            <a:r>
              <a:rPr lang="en-US" dirty="0" smtClean="0"/>
              <a:t>Add keywords with controlled vocabulary</a:t>
            </a:r>
          </a:p>
          <a:p>
            <a:r>
              <a:rPr lang="en-US" dirty="0" smtClean="0"/>
              <a:t>Dates (covered, collected, published)</a:t>
            </a:r>
          </a:p>
          <a:p>
            <a:r>
              <a:rPr lang="en-US" dirty="0" smtClean="0"/>
              <a:t>Geography</a:t>
            </a:r>
          </a:p>
          <a:p>
            <a:r>
              <a:rPr lang="en-US" dirty="0" smtClean="0"/>
              <a:t>Description of data (“Data Overview”)</a:t>
            </a:r>
          </a:p>
          <a:p>
            <a:r>
              <a:rPr lang="en-US" dirty="0" smtClean="0"/>
              <a:t>Preservation copy of files</a:t>
            </a:r>
          </a:p>
          <a:p>
            <a:r>
              <a:rPr lang="en-US" dirty="0" smtClean="0"/>
              <a:t>Promotion</a:t>
            </a:r>
            <a:endParaRPr lang="en-US" dirty="0"/>
          </a:p>
        </p:txBody>
      </p:sp>
      <p:pic>
        <p:nvPicPr>
          <p:cNvPr id="6" name="Picture 5"/>
          <p:cNvPicPr>
            <a:picLocks noChangeAspect="1"/>
          </p:cNvPicPr>
          <p:nvPr/>
        </p:nvPicPr>
        <p:blipFill>
          <a:blip r:embed="rId3"/>
          <a:stretch>
            <a:fillRect/>
          </a:stretch>
        </p:blipFill>
        <p:spPr>
          <a:xfrm>
            <a:off x="5735960" y="1124744"/>
            <a:ext cx="6120680" cy="5285419"/>
          </a:xfrm>
          <a:prstGeom prst="rect">
            <a:avLst/>
          </a:prstGeom>
        </p:spPr>
      </p:pic>
      <p:pic>
        <p:nvPicPr>
          <p:cNvPr id="7" name="Picture 6"/>
          <p:cNvPicPr>
            <a:picLocks noChangeAspect="1"/>
          </p:cNvPicPr>
          <p:nvPr/>
        </p:nvPicPr>
        <p:blipFill>
          <a:blip r:embed="rId4"/>
          <a:stretch>
            <a:fillRect/>
          </a:stretch>
        </p:blipFill>
        <p:spPr>
          <a:xfrm>
            <a:off x="407368" y="4918198"/>
            <a:ext cx="5421138" cy="1562962"/>
          </a:xfrm>
          <a:prstGeom prst="rect">
            <a:avLst/>
          </a:prstGeom>
        </p:spPr>
      </p:pic>
      <p:pic>
        <p:nvPicPr>
          <p:cNvPr id="8" name="Picture 7"/>
          <p:cNvPicPr>
            <a:picLocks noChangeAspect="1"/>
          </p:cNvPicPr>
          <p:nvPr/>
        </p:nvPicPr>
        <p:blipFill>
          <a:blip r:embed="rId5"/>
          <a:stretch>
            <a:fillRect/>
          </a:stretch>
        </p:blipFill>
        <p:spPr>
          <a:xfrm>
            <a:off x="6312024" y="2469684"/>
            <a:ext cx="5686425" cy="1285875"/>
          </a:xfrm>
          <a:prstGeom prst="rect">
            <a:avLst/>
          </a:prstGeom>
        </p:spPr>
      </p:pic>
    </p:spTree>
    <p:extLst>
      <p:ext uri="{BB962C8B-B14F-4D97-AF65-F5344CB8AC3E}">
        <p14:creationId xmlns:p14="http://schemas.microsoft.com/office/powerpoint/2010/main" val="5381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Project 2: </a:t>
            </a:r>
            <a:r>
              <a:rPr lang="en-US" sz="3200" dirty="0" err="1" smtClean="0"/>
              <a:t>Loyle</a:t>
            </a:r>
            <a:r>
              <a:rPr lang="en-US" sz="3200" dirty="0" smtClean="0"/>
              <a:t> / NIRI (2018)</a:t>
            </a:r>
            <a:endParaRPr lang="en-US" sz="3200" dirty="0"/>
          </a:p>
        </p:txBody>
      </p:sp>
      <p:sp>
        <p:nvSpPr>
          <p:cNvPr id="3" name="Content Placeholder 2"/>
          <p:cNvSpPr>
            <a:spLocks noGrp="1"/>
          </p:cNvSpPr>
          <p:nvPr>
            <p:ph idx="1"/>
          </p:nvPr>
        </p:nvSpPr>
        <p:spPr>
          <a:xfrm>
            <a:off x="335360" y="1560696"/>
            <a:ext cx="10515600" cy="4820632"/>
          </a:xfrm>
        </p:spPr>
        <p:txBody>
          <a:bodyPr>
            <a:normAutofit lnSpcReduction="10000"/>
          </a:bodyPr>
          <a:lstStyle/>
          <a:p>
            <a:r>
              <a:rPr lang="en-US" dirty="0" smtClean="0"/>
              <a:t>Large stand-alone thematic project</a:t>
            </a:r>
          </a:p>
          <a:p>
            <a:r>
              <a:rPr lang="en-US" dirty="0"/>
              <a:t>I</a:t>
            </a:r>
            <a:r>
              <a:rPr lang="en-US" dirty="0" smtClean="0"/>
              <a:t>nstitutional creator looking </a:t>
            </a:r>
            <a:r>
              <a:rPr lang="en-US" dirty="0"/>
              <a:t>for </a:t>
            </a:r>
            <a:endParaRPr lang="en-US" dirty="0" smtClean="0"/>
          </a:p>
          <a:p>
            <a:pPr lvl="1"/>
            <a:r>
              <a:rPr lang="en-US" dirty="0" smtClean="0"/>
              <a:t>permanent </a:t>
            </a:r>
            <a:r>
              <a:rPr lang="en-US" dirty="0"/>
              <a:t>home </a:t>
            </a:r>
            <a:r>
              <a:rPr lang="en-US" dirty="0" smtClean="0"/>
              <a:t>for materials</a:t>
            </a:r>
          </a:p>
          <a:p>
            <a:pPr lvl="1"/>
            <a:r>
              <a:rPr lang="en-US" dirty="0" smtClean="0"/>
              <a:t>better </a:t>
            </a:r>
            <a:r>
              <a:rPr lang="en-US" b="1" dirty="0" err="1"/>
              <a:t>findability</a:t>
            </a:r>
            <a:r>
              <a:rPr lang="en-US" dirty="0"/>
              <a:t> by others and </a:t>
            </a:r>
            <a:r>
              <a:rPr lang="en-US" b="1" dirty="0" err="1"/>
              <a:t>searchability</a:t>
            </a:r>
            <a:r>
              <a:rPr lang="en-US" dirty="0"/>
              <a:t> by team</a:t>
            </a:r>
          </a:p>
          <a:p>
            <a:r>
              <a:rPr lang="en-US" dirty="0" smtClean="0"/>
              <a:t>Studying the conflict </a:t>
            </a:r>
            <a:r>
              <a:rPr lang="en-US" dirty="0"/>
              <a:t>in Northern </a:t>
            </a:r>
            <a:r>
              <a:rPr lang="en-US" dirty="0" smtClean="0"/>
              <a:t>Ireland (the “Troubles”) which </a:t>
            </a:r>
            <a:r>
              <a:rPr lang="en-US" dirty="0"/>
              <a:t>ran from 1968 to 1998.  </a:t>
            </a:r>
            <a:endParaRPr lang="en-US" dirty="0" smtClean="0"/>
          </a:p>
          <a:p>
            <a:endParaRPr lang="en-US" i="1" dirty="0"/>
          </a:p>
          <a:p>
            <a:pPr marL="0" indent="0">
              <a:buNone/>
            </a:pPr>
            <a:r>
              <a:rPr lang="en-US" i="1" dirty="0" smtClean="0"/>
              <a:t>“While </a:t>
            </a:r>
            <a:r>
              <a:rPr lang="en-US" i="1" dirty="0"/>
              <a:t>there has been a great deal said and written about what took place, nowhere has the raw material (the raw data) about what took place been made publicly available to individuals so that they could explore  for themselves</a:t>
            </a:r>
            <a:r>
              <a:rPr lang="en-US" i="1" dirty="0" smtClean="0"/>
              <a:t>.” </a:t>
            </a:r>
          </a:p>
          <a:p>
            <a:endParaRPr lang="en-US" dirty="0" smtClean="0"/>
          </a:p>
        </p:txBody>
      </p:sp>
    </p:spTree>
    <p:extLst>
      <p:ext uri="{BB962C8B-B14F-4D97-AF65-F5344CB8AC3E}">
        <p14:creationId xmlns:p14="http://schemas.microsoft.com/office/powerpoint/2010/main" val="1706364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Loyle</a:t>
            </a:r>
            <a:r>
              <a:rPr lang="en-US" dirty="0" smtClean="0"/>
              <a:t> / NIRI: The Data</a:t>
            </a:r>
            <a:endParaRPr lang="en-US" dirty="0"/>
          </a:p>
        </p:txBody>
      </p:sp>
      <p:sp>
        <p:nvSpPr>
          <p:cNvPr id="3" name="Content Placeholder 2"/>
          <p:cNvSpPr>
            <a:spLocks noGrp="1"/>
          </p:cNvSpPr>
          <p:nvPr>
            <p:ph idx="1"/>
          </p:nvPr>
        </p:nvSpPr>
        <p:spPr>
          <a:xfrm>
            <a:off x="822151" y="1844824"/>
            <a:ext cx="10515600" cy="4351338"/>
          </a:xfrm>
        </p:spPr>
        <p:txBody>
          <a:bodyPr/>
          <a:lstStyle/>
          <a:p>
            <a:pPr marL="0" indent="0">
              <a:buNone/>
            </a:pPr>
            <a:r>
              <a:rPr lang="en-US" dirty="0" smtClean="0"/>
              <a:t>Eight distinct funds of diverse source documents: </a:t>
            </a:r>
          </a:p>
          <a:p>
            <a:pPr>
              <a:buFontTx/>
              <a:buChar char="•"/>
            </a:pPr>
            <a:r>
              <a:rPr lang="en-US" dirty="0" smtClean="0"/>
              <a:t>contemporaneous testimonials collected by NGOs</a:t>
            </a:r>
          </a:p>
          <a:p>
            <a:pPr>
              <a:buFontTx/>
              <a:buChar char="•"/>
            </a:pPr>
            <a:r>
              <a:rPr lang="en-US" dirty="0" smtClean="0"/>
              <a:t>interviews</a:t>
            </a:r>
            <a:endParaRPr lang="en-US" dirty="0"/>
          </a:p>
          <a:p>
            <a:pPr>
              <a:buFontTx/>
              <a:buChar char="•"/>
            </a:pPr>
            <a:r>
              <a:rPr lang="en-US" dirty="0" smtClean="0"/>
              <a:t>violent and other political event data </a:t>
            </a:r>
          </a:p>
          <a:p>
            <a:pPr>
              <a:buFontTx/>
              <a:buChar char="•"/>
            </a:pPr>
            <a:r>
              <a:rPr lang="en-US" dirty="0" smtClean="0"/>
              <a:t>lists of casualties</a:t>
            </a:r>
          </a:p>
          <a:p>
            <a:pPr>
              <a:buFontTx/>
              <a:buChar char="•"/>
            </a:pPr>
            <a:r>
              <a:rPr lang="en-US" dirty="0" smtClean="0"/>
              <a:t>Irish and British archives</a:t>
            </a:r>
          </a:p>
          <a:p>
            <a:pPr>
              <a:buFontTx/>
              <a:buChar char="•"/>
            </a:pPr>
            <a:r>
              <a:rPr lang="en-US" dirty="0"/>
              <a:t>p</a:t>
            </a:r>
            <a:r>
              <a:rPr lang="en-US" dirty="0" smtClean="0"/>
              <a:t>ress articles</a:t>
            </a:r>
            <a:endParaRPr lang="en-US" dirty="0"/>
          </a:p>
        </p:txBody>
      </p:sp>
      <p:pic>
        <p:nvPicPr>
          <p:cNvPr id="8" name="Picture 7" descr="Screen Shot 2018-11-06 at 12.13.0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984" y="3861048"/>
            <a:ext cx="6081535" cy="2808312"/>
          </a:xfrm>
          <a:prstGeom prst="rect">
            <a:avLst/>
          </a:prstGeom>
        </p:spPr>
      </p:pic>
    </p:spTree>
    <p:extLst>
      <p:ext uri="{BB962C8B-B14F-4D97-AF65-F5344CB8AC3E}">
        <p14:creationId xmlns:p14="http://schemas.microsoft.com/office/powerpoint/2010/main" val="3634290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smtClean="0"/>
              <a:t>Loyle</a:t>
            </a:r>
            <a:r>
              <a:rPr lang="en-US" dirty="0" smtClean="0"/>
              <a:t> / NIRI: </a:t>
            </a:r>
            <a:br>
              <a:rPr lang="en-US" dirty="0" smtClean="0"/>
            </a:br>
            <a:r>
              <a:rPr lang="en-US" dirty="0" smtClean="0"/>
              <a:t>Collection with sub-projects</a:t>
            </a:r>
            <a:endParaRPr lang="en-US" dirty="0"/>
          </a:p>
        </p:txBody>
      </p:sp>
      <p:pic>
        <p:nvPicPr>
          <p:cNvPr id="4" name="Content Placeholder 3" descr="Screen Shot 2018-11-05 at 12.24.53 PM.png"/>
          <p:cNvPicPr>
            <a:picLocks noGrp="1" noChangeAspect="1"/>
          </p:cNvPicPr>
          <p:nvPr>
            <p:ph idx="1"/>
          </p:nvPr>
        </p:nvPicPr>
        <p:blipFill>
          <a:blip r:embed="rId3">
            <a:extLst>
              <a:ext uri="{28A0092B-C50C-407E-A947-70E740481C1C}">
                <a14:useLocalDpi xmlns:a14="http://schemas.microsoft.com/office/drawing/2010/main" val="0"/>
              </a:ext>
            </a:extLst>
          </a:blip>
          <a:srcRect t="18895" b="18895"/>
          <a:stretch>
            <a:fillRect/>
          </a:stretch>
        </p:blipFill>
        <p:spPr>
          <a:xfrm>
            <a:off x="278935" y="1344672"/>
            <a:ext cx="11649713" cy="4820632"/>
          </a:xfrm>
        </p:spPr>
      </p:pic>
      <p:sp>
        <p:nvSpPr>
          <p:cNvPr id="3" name="Rectangle 2"/>
          <p:cNvSpPr/>
          <p:nvPr/>
        </p:nvSpPr>
        <p:spPr>
          <a:xfrm>
            <a:off x="5015880" y="5229200"/>
            <a:ext cx="6624736" cy="1477328"/>
          </a:xfrm>
          <a:prstGeom prst="rect">
            <a:avLst/>
          </a:prstGeom>
        </p:spPr>
        <p:txBody>
          <a:bodyPr wrap="square">
            <a:spAutoFit/>
          </a:bodyPr>
          <a:lstStyle/>
          <a:p>
            <a:r>
              <a:rPr lang="en-US" b="1" dirty="0" smtClean="0"/>
              <a:t>ALJ project within </a:t>
            </a:r>
            <a:r>
              <a:rPr lang="en-US" b="1" dirty="0"/>
              <a:t>larger </a:t>
            </a:r>
            <a:r>
              <a:rPr lang="en-US" b="1" dirty="0" smtClean="0"/>
              <a:t>NIRI collection </a:t>
            </a:r>
            <a:endParaRPr lang="en-US" b="1" dirty="0"/>
          </a:p>
          <a:p>
            <a:pPr marL="285750" indent="-285750">
              <a:buFontTx/>
              <a:buChar char="-"/>
            </a:pPr>
            <a:r>
              <a:rPr lang="en-US" dirty="0"/>
              <a:t>Testimonials about police </a:t>
            </a:r>
            <a:r>
              <a:rPr lang="en-US" dirty="0" smtClean="0"/>
              <a:t>treatment, political harassment </a:t>
            </a:r>
            <a:r>
              <a:rPr lang="en-US" dirty="0"/>
              <a:t>and sentencing patterns gathered </a:t>
            </a:r>
            <a:r>
              <a:rPr lang="en-US" dirty="0" smtClean="0"/>
              <a:t>by human </a:t>
            </a:r>
            <a:r>
              <a:rPr lang="en-US" dirty="0"/>
              <a:t>rights NGO </a:t>
            </a:r>
            <a:r>
              <a:rPr lang="en-US" dirty="0" smtClean="0"/>
              <a:t>(</a:t>
            </a:r>
            <a:r>
              <a:rPr lang="en-US" dirty="0"/>
              <a:t>mission: record &amp; make public) </a:t>
            </a:r>
            <a:endParaRPr lang="en-US" dirty="0" smtClean="0"/>
          </a:p>
          <a:p>
            <a:pPr marL="285750" indent="-285750">
              <a:buFontTx/>
              <a:buChar char="-"/>
            </a:pPr>
            <a:r>
              <a:rPr lang="en-US" dirty="0" smtClean="0"/>
              <a:t>Close </a:t>
            </a:r>
            <a:r>
              <a:rPr lang="en-US" dirty="0"/>
              <a:t>to 2000 </a:t>
            </a:r>
            <a:r>
              <a:rPr lang="en-US" dirty="0" smtClean="0"/>
              <a:t>items</a:t>
            </a:r>
            <a:endParaRPr lang="en-US" dirty="0"/>
          </a:p>
        </p:txBody>
      </p:sp>
    </p:spTree>
    <p:extLst>
      <p:ext uri="{BB962C8B-B14F-4D97-AF65-F5344CB8AC3E}">
        <p14:creationId xmlns:p14="http://schemas.microsoft.com/office/powerpoint/2010/main" val="59222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Loyle</a:t>
            </a:r>
            <a:r>
              <a:rPr lang="en-US" dirty="0"/>
              <a:t> / </a:t>
            </a:r>
            <a:r>
              <a:rPr lang="en-US" dirty="0" smtClean="0"/>
              <a:t>ALJ: Human Participant Challenges</a:t>
            </a:r>
            <a:endParaRPr lang="en-US" dirty="0"/>
          </a:p>
        </p:txBody>
      </p:sp>
      <p:sp>
        <p:nvSpPr>
          <p:cNvPr id="3" name="Content Placeholder 2"/>
          <p:cNvSpPr>
            <a:spLocks noGrp="1"/>
          </p:cNvSpPr>
          <p:nvPr>
            <p:ph idx="1"/>
          </p:nvPr>
        </p:nvSpPr>
        <p:spPr>
          <a:xfrm>
            <a:off x="623392" y="1268760"/>
            <a:ext cx="5472608" cy="5472608"/>
          </a:xfrm>
        </p:spPr>
        <p:txBody>
          <a:bodyPr>
            <a:normAutofit/>
          </a:bodyPr>
          <a:lstStyle/>
          <a:p>
            <a:endParaRPr lang="en-US" dirty="0" smtClean="0"/>
          </a:p>
          <a:p>
            <a:r>
              <a:rPr lang="en-US" dirty="0" smtClean="0"/>
              <a:t>Depositor </a:t>
            </a:r>
            <a:r>
              <a:rPr lang="en-US" dirty="0"/>
              <a:t>requested minimal de-</a:t>
            </a:r>
            <a:r>
              <a:rPr lang="en-US" dirty="0" smtClean="0"/>
              <a:t>identification (testimonies included direct identifiers)</a:t>
            </a:r>
          </a:p>
          <a:p>
            <a:endParaRPr lang="en-US" dirty="0" smtClean="0"/>
          </a:p>
          <a:p>
            <a:r>
              <a:rPr lang="en-US" dirty="0" smtClean="0"/>
              <a:t>Detailed </a:t>
            </a:r>
            <a:r>
              <a:rPr lang="en-US" dirty="0"/>
              <a:t>discussions with depositor (current low level of risk; </a:t>
            </a:r>
            <a:r>
              <a:rPr lang="en-US" dirty="0" smtClean="0"/>
              <a:t>protection </a:t>
            </a:r>
            <a:r>
              <a:rPr lang="en-US" dirty="0"/>
              <a:t>from “curious Googlers</a:t>
            </a:r>
            <a:r>
              <a:rPr lang="en-US" dirty="0" smtClean="0"/>
              <a:t>”)</a:t>
            </a:r>
            <a:endParaRPr lang="en-US" dirty="0"/>
          </a:p>
        </p:txBody>
      </p:sp>
      <p:pic>
        <p:nvPicPr>
          <p:cNvPr id="4" name="Content Placeholder 4" descr="Screen Shot 2018-11-05 at 12.28.55 PM.png"/>
          <p:cNvPicPr>
            <a:picLocks noChangeAspect="1"/>
          </p:cNvPicPr>
          <p:nvPr/>
        </p:nvPicPr>
        <p:blipFill rotWithShape="1">
          <a:blip r:embed="rId3">
            <a:extLst>
              <a:ext uri="{28A0092B-C50C-407E-A947-70E740481C1C}">
                <a14:useLocalDpi xmlns:a14="http://schemas.microsoft.com/office/drawing/2010/main" val="0"/>
              </a:ext>
            </a:extLst>
          </a:blip>
          <a:srcRect l="-495" r="-495"/>
          <a:stretch/>
        </p:blipFill>
        <p:spPr>
          <a:xfrm>
            <a:off x="6528048" y="1184820"/>
            <a:ext cx="5185792" cy="5628556"/>
          </a:xfrm>
          <a:prstGeom prst="rect">
            <a:avLst/>
          </a:prstGeom>
        </p:spPr>
      </p:pic>
    </p:spTree>
    <p:extLst>
      <p:ext uri="{BB962C8B-B14F-4D97-AF65-F5344CB8AC3E}">
        <p14:creationId xmlns:p14="http://schemas.microsoft.com/office/powerpoint/2010/main" val="1991458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Loyle</a:t>
            </a:r>
            <a:r>
              <a:rPr lang="en-US" dirty="0"/>
              <a:t> / </a:t>
            </a:r>
            <a:r>
              <a:rPr lang="en-US" dirty="0" smtClean="0"/>
              <a:t>ALJ: Human Participant Challenges</a:t>
            </a:r>
            <a:endParaRPr lang="en-US" dirty="0"/>
          </a:p>
        </p:txBody>
      </p:sp>
      <p:sp>
        <p:nvSpPr>
          <p:cNvPr id="3" name="Content Placeholder 2"/>
          <p:cNvSpPr>
            <a:spLocks noGrp="1"/>
          </p:cNvSpPr>
          <p:nvPr>
            <p:ph idx="1"/>
          </p:nvPr>
        </p:nvSpPr>
        <p:spPr>
          <a:xfrm>
            <a:off x="191344" y="1268760"/>
            <a:ext cx="5472608" cy="5472608"/>
          </a:xfrm>
        </p:spPr>
        <p:txBody>
          <a:bodyPr>
            <a:normAutofit/>
          </a:bodyPr>
          <a:lstStyle/>
          <a:p>
            <a:endParaRPr lang="en-US" dirty="0"/>
          </a:p>
          <a:p>
            <a:pPr>
              <a:buFont typeface="Arial"/>
              <a:buChar char="•"/>
            </a:pPr>
            <a:r>
              <a:rPr lang="en-US" dirty="0" smtClean="0"/>
              <a:t>QDR </a:t>
            </a:r>
            <a:r>
              <a:rPr lang="en-US" dirty="0"/>
              <a:t>performed manual in-text redaction using Adobe tool (removing names and addresses collected as administrative info)</a:t>
            </a:r>
          </a:p>
          <a:p>
            <a:pPr>
              <a:buFont typeface="Arial"/>
              <a:buChar char="•"/>
            </a:pPr>
            <a:endParaRPr lang="en-US" dirty="0" smtClean="0"/>
          </a:p>
          <a:p>
            <a:pPr>
              <a:buFont typeface="Arial"/>
              <a:buChar char="•"/>
            </a:pPr>
            <a:r>
              <a:rPr lang="en-US" dirty="0" smtClean="0"/>
              <a:t>Devised new naming convention not based on personal info and renamed files</a:t>
            </a:r>
          </a:p>
          <a:p>
            <a:endParaRPr lang="en-US" dirty="0"/>
          </a:p>
          <a:p>
            <a:endParaRPr lang="en-US" dirty="0" smtClean="0"/>
          </a:p>
          <a:p>
            <a:pPr marL="0" indent="0">
              <a:buNone/>
            </a:pPr>
            <a:endParaRPr lang="en-US" dirty="0"/>
          </a:p>
        </p:txBody>
      </p:sp>
      <p:pic>
        <p:nvPicPr>
          <p:cNvPr id="5" name="Picture 4" descr="Screen Shot 2018-11-06 at 9.33.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20" y="2108820"/>
            <a:ext cx="6646398" cy="3336404"/>
          </a:xfrm>
          <a:prstGeom prst="rect">
            <a:avLst/>
          </a:prstGeom>
        </p:spPr>
      </p:pic>
    </p:spTree>
    <p:extLst>
      <p:ext uri="{BB962C8B-B14F-4D97-AF65-F5344CB8AC3E}">
        <p14:creationId xmlns:p14="http://schemas.microsoft.com/office/powerpoint/2010/main" val="284834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QDR</a:t>
            </a:r>
            <a:endParaRPr lang="en-US" dirty="0"/>
          </a:p>
        </p:txBody>
      </p:sp>
      <p:sp>
        <p:nvSpPr>
          <p:cNvPr id="3" name="Content Placeholder 2"/>
          <p:cNvSpPr>
            <a:spLocks noGrp="1"/>
          </p:cNvSpPr>
          <p:nvPr>
            <p:ph idx="1"/>
          </p:nvPr>
        </p:nvSpPr>
        <p:spPr/>
        <p:txBody>
          <a:bodyPr/>
          <a:lstStyle/>
          <a:p>
            <a:r>
              <a:rPr lang="en-US" dirty="0"/>
              <a:t>International audience</a:t>
            </a:r>
          </a:p>
          <a:p>
            <a:r>
              <a:rPr lang="en-US" dirty="0"/>
              <a:t>Hosted at Syracuse University</a:t>
            </a:r>
          </a:p>
          <a:p>
            <a:r>
              <a:rPr lang="en-US" dirty="0"/>
              <a:t>Online since 2014, </a:t>
            </a:r>
            <a:r>
              <a:rPr lang="en-US" dirty="0" smtClean="0"/>
              <a:t>NSF, RWJF, and Sloan </a:t>
            </a:r>
            <a:r>
              <a:rPr lang="en-US" dirty="0"/>
              <a:t>funded</a:t>
            </a:r>
          </a:p>
          <a:p>
            <a:r>
              <a:rPr lang="en-US" dirty="0"/>
              <a:t>Curated qualitative &amp; mixed-methods </a:t>
            </a:r>
            <a:r>
              <a:rPr lang="en-US" dirty="0" smtClean="0"/>
              <a:t>data</a:t>
            </a:r>
          </a:p>
          <a:p>
            <a:r>
              <a:rPr lang="en-US" dirty="0" smtClean="0"/>
              <a:t>Currently 47 published data projects, growing </a:t>
            </a:r>
            <a:endParaRPr lang="en-US" dirty="0"/>
          </a:p>
          <a:p>
            <a:r>
              <a:rPr lang="en-US" dirty="0" smtClean="0"/>
              <a:t>Since July 2018: Depositor pays, Institutional Membership available</a:t>
            </a:r>
          </a:p>
          <a:p>
            <a:pPr marL="0" indent="0">
              <a:buNone/>
            </a:pPr>
            <a:endParaRPr lang="en-US" dirty="0"/>
          </a:p>
        </p:txBody>
      </p:sp>
    </p:spTree>
    <p:extLst>
      <p:ext uri="{BB962C8B-B14F-4D97-AF65-F5344CB8AC3E}">
        <p14:creationId xmlns:p14="http://schemas.microsoft.com/office/powerpoint/2010/main" val="78382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Loyle</a:t>
            </a:r>
            <a:r>
              <a:rPr lang="en-US" dirty="0"/>
              <a:t> / ALJ: </a:t>
            </a:r>
            <a:r>
              <a:rPr lang="en-US" dirty="0" smtClean="0"/>
              <a:t>Additional Documentation</a:t>
            </a:r>
            <a:endParaRPr lang="en-US" dirty="0"/>
          </a:p>
        </p:txBody>
      </p:sp>
      <p:sp>
        <p:nvSpPr>
          <p:cNvPr id="3" name="Rectangle 2"/>
          <p:cNvSpPr/>
          <p:nvPr/>
        </p:nvSpPr>
        <p:spPr>
          <a:xfrm>
            <a:off x="407368" y="1340768"/>
            <a:ext cx="6048672" cy="4401205"/>
          </a:xfrm>
          <a:prstGeom prst="rect">
            <a:avLst/>
          </a:prstGeom>
        </p:spPr>
        <p:txBody>
          <a:bodyPr wrap="square">
            <a:spAutoFit/>
          </a:bodyPr>
          <a:lstStyle/>
          <a:p>
            <a:pPr algn="ctr"/>
            <a:r>
              <a:rPr lang="en-US" sz="2800" b="1" dirty="0" smtClean="0"/>
              <a:t>Greater contextualization </a:t>
            </a:r>
          </a:p>
          <a:p>
            <a:pPr algn="ctr"/>
            <a:r>
              <a:rPr lang="en-US" sz="2800" b="1" dirty="0" smtClean="0"/>
              <a:t>of project:</a:t>
            </a:r>
          </a:p>
          <a:p>
            <a:endParaRPr lang="en-US" sz="2800" dirty="0" smtClean="0"/>
          </a:p>
          <a:p>
            <a:pPr marL="457200" indent="-457200">
              <a:buFont typeface="Arial" panose="020B0604020202020204" pitchFamily="34" charset="0"/>
              <a:buChar char="•"/>
            </a:pPr>
            <a:r>
              <a:rPr lang="en-US" sz="2800" dirty="0" smtClean="0"/>
              <a:t>Proposed text seeking explicit </a:t>
            </a:r>
            <a:r>
              <a:rPr lang="en-US" sz="2800" dirty="0"/>
              <a:t>permission for sharing from the </a:t>
            </a:r>
            <a:r>
              <a:rPr lang="en-US" sz="2800" dirty="0" smtClean="0"/>
              <a:t>NGO</a:t>
            </a:r>
          </a:p>
          <a:p>
            <a:pPr marL="457200" indent="-457200">
              <a:buFont typeface="Arial" panose="020B0604020202020204" pitchFamily="34" charset="0"/>
              <a:buChar char="•"/>
            </a:pPr>
            <a:r>
              <a:rPr lang="en-US" sz="2800" dirty="0" smtClean="0"/>
              <a:t>Offered template for </a:t>
            </a:r>
            <a:r>
              <a:rPr lang="en-US" sz="2800" dirty="0" smtClean="0"/>
              <a:t>Data Overview </a:t>
            </a:r>
            <a:r>
              <a:rPr lang="en-US" sz="2800" dirty="0" smtClean="0"/>
              <a:t>to </a:t>
            </a:r>
            <a:r>
              <a:rPr lang="en-US" sz="2800" dirty="0" smtClean="0"/>
              <a:t>depositor</a:t>
            </a:r>
            <a:endParaRPr lang="en-US" sz="2800" dirty="0"/>
          </a:p>
          <a:p>
            <a:pPr marL="457200" indent="-457200">
              <a:buFont typeface="Arial" panose="020B0604020202020204" pitchFamily="34" charset="0"/>
              <a:buChar char="•"/>
            </a:pPr>
            <a:r>
              <a:rPr lang="en-US" sz="2800" dirty="0" smtClean="0"/>
              <a:t>Described repository actions in File </a:t>
            </a:r>
            <a:r>
              <a:rPr lang="en-US" sz="2800" dirty="0"/>
              <a:t>P</a:t>
            </a:r>
            <a:r>
              <a:rPr lang="en-US" sz="2800" dirty="0" smtClean="0"/>
              <a:t>rocessing </a:t>
            </a:r>
            <a:r>
              <a:rPr lang="en-US" sz="2800" dirty="0"/>
              <a:t>note</a:t>
            </a:r>
          </a:p>
        </p:txBody>
      </p:sp>
      <p:pic>
        <p:nvPicPr>
          <p:cNvPr id="6" name="Picture 5" descr="Screen Shot 2018-11-06 at 12.28.1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200" y="1179512"/>
            <a:ext cx="3492996" cy="5633864"/>
          </a:xfrm>
          <a:prstGeom prst="rect">
            <a:avLst/>
          </a:prstGeom>
        </p:spPr>
      </p:pic>
    </p:spTree>
    <p:extLst>
      <p:ext uri="{BB962C8B-B14F-4D97-AF65-F5344CB8AC3E}">
        <p14:creationId xmlns:p14="http://schemas.microsoft.com/office/powerpoint/2010/main" val="74997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Loyle</a:t>
            </a:r>
            <a:r>
              <a:rPr lang="en-US" dirty="0"/>
              <a:t> / ALJ: Data </a:t>
            </a:r>
            <a:r>
              <a:rPr lang="en-US" dirty="0" smtClean="0"/>
              <a:t>inventory</a:t>
            </a:r>
            <a:endParaRPr lang="en-US" dirty="0"/>
          </a:p>
        </p:txBody>
      </p:sp>
      <p:sp>
        <p:nvSpPr>
          <p:cNvPr id="3" name="Content Placeholder 2"/>
          <p:cNvSpPr>
            <a:spLocks noGrp="1"/>
          </p:cNvSpPr>
          <p:nvPr>
            <p:ph idx="1"/>
          </p:nvPr>
        </p:nvSpPr>
        <p:spPr>
          <a:xfrm>
            <a:off x="191344" y="1124744"/>
            <a:ext cx="2952328" cy="5733256"/>
          </a:xfrm>
        </p:spPr>
        <p:txBody>
          <a:bodyPr/>
          <a:lstStyle/>
          <a:p>
            <a:pPr marL="0" indent="0">
              <a:buNone/>
            </a:pPr>
            <a:endParaRPr lang="en-US" dirty="0" smtClean="0"/>
          </a:p>
          <a:p>
            <a:pPr marL="0" indent="0">
              <a:buNone/>
            </a:pPr>
            <a:r>
              <a:rPr lang="en-US" dirty="0" smtClean="0"/>
              <a:t>Changed in collaboration with depositor; not for publication</a:t>
            </a:r>
          </a:p>
          <a:p>
            <a:pPr marL="0" indent="0">
              <a:buNone/>
            </a:pPr>
            <a:endParaRPr lang="en-US" dirty="0"/>
          </a:p>
          <a:p>
            <a:pPr marL="0" indent="0">
              <a:buNone/>
            </a:pPr>
            <a:r>
              <a:rPr lang="en-US" dirty="0" smtClean="0"/>
              <a:t>“Data cleaning” for qualitative data</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80" y="1462520"/>
            <a:ext cx="8928992" cy="4880827"/>
          </a:xfrm>
          <a:prstGeom prst="rect">
            <a:avLst/>
          </a:prstGeom>
        </p:spPr>
      </p:pic>
    </p:spTree>
    <p:extLst>
      <p:ext uri="{BB962C8B-B14F-4D97-AF65-F5344CB8AC3E}">
        <p14:creationId xmlns:p14="http://schemas.microsoft.com/office/powerpoint/2010/main" val="3011013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QDR Curation Costs and Institutional Membership</a:t>
            </a:r>
            <a:endParaRPr lang="en-US" dirty="0"/>
          </a:p>
        </p:txBody>
      </p:sp>
      <p:sp>
        <p:nvSpPr>
          <p:cNvPr id="3" name="Content Placeholder 2"/>
          <p:cNvSpPr>
            <a:spLocks noGrp="1"/>
          </p:cNvSpPr>
          <p:nvPr>
            <p:ph idx="1"/>
          </p:nvPr>
        </p:nvSpPr>
        <p:spPr/>
        <p:txBody>
          <a:bodyPr>
            <a:normAutofit/>
          </a:bodyPr>
          <a:lstStyle/>
          <a:p>
            <a:r>
              <a:rPr lang="en-US" sz="3600" dirty="0" smtClean="0"/>
              <a:t>Why Institutional Membership?</a:t>
            </a:r>
          </a:p>
          <a:p>
            <a:pPr lvl="1"/>
            <a:r>
              <a:rPr lang="en-US" sz="3200" dirty="0" smtClean="0"/>
              <a:t>Part of original QDR planning</a:t>
            </a:r>
          </a:p>
          <a:p>
            <a:pPr lvl="1"/>
            <a:r>
              <a:rPr lang="en-US" sz="3200" dirty="0" smtClean="0"/>
              <a:t>Sustainability via curation </a:t>
            </a:r>
            <a:r>
              <a:rPr lang="en-US" sz="3200" dirty="0"/>
              <a:t>c</a:t>
            </a:r>
            <a:r>
              <a:rPr lang="en-US" sz="3200" dirty="0" smtClean="0"/>
              <a:t>ost allows for free access to data</a:t>
            </a:r>
          </a:p>
          <a:p>
            <a:pPr lvl="1"/>
            <a:r>
              <a:rPr lang="en-US" sz="3200" dirty="0" smtClean="0"/>
              <a:t>Individual “depositor </a:t>
            </a:r>
            <a:r>
              <a:rPr lang="en-US" sz="3200" dirty="0"/>
              <a:t>p</a:t>
            </a:r>
            <a:r>
              <a:rPr lang="en-US" sz="3200" dirty="0" smtClean="0"/>
              <a:t>ays” irregular and often not budgeted, deters data sharing</a:t>
            </a:r>
          </a:p>
          <a:p>
            <a:pPr lvl="1"/>
            <a:r>
              <a:rPr lang="en-US" sz="3200" dirty="0" smtClean="0"/>
              <a:t>Draw on member input and expertise to improve and shape service</a:t>
            </a:r>
            <a:endParaRPr lang="en-US" sz="3200" dirty="0"/>
          </a:p>
        </p:txBody>
      </p:sp>
    </p:spTree>
    <p:extLst>
      <p:ext uri="{BB962C8B-B14F-4D97-AF65-F5344CB8AC3E}">
        <p14:creationId xmlns:p14="http://schemas.microsoft.com/office/powerpoint/2010/main" val="39545851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Membership Benefits</a:t>
            </a:r>
            <a:endParaRPr lang="en-US" dirty="0"/>
          </a:p>
        </p:txBody>
      </p:sp>
      <p:sp>
        <p:nvSpPr>
          <p:cNvPr id="3" name="Content Placeholder 2"/>
          <p:cNvSpPr>
            <a:spLocks noGrp="1"/>
          </p:cNvSpPr>
          <p:nvPr>
            <p:ph idx="1"/>
          </p:nvPr>
        </p:nvSpPr>
        <p:spPr/>
        <p:txBody>
          <a:bodyPr/>
          <a:lstStyle/>
          <a:p>
            <a:r>
              <a:rPr lang="en-US" dirty="0" smtClean="0"/>
              <a:t>Curation and preservation for set of “standard” data projects</a:t>
            </a:r>
          </a:p>
          <a:p>
            <a:r>
              <a:rPr lang="en-US" dirty="0" smtClean="0"/>
              <a:t>Institutional governance</a:t>
            </a:r>
          </a:p>
          <a:p>
            <a:r>
              <a:rPr lang="en-US" dirty="0" smtClean="0"/>
              <a:t>Member only content &amp; services (e.g. individualized DMP consultations &amp; training)</a:t>
            </a:r>
          </a:p>
          <a:p>
            <a:r>
              <a:rPr lang="en-US" dirty="0"/>
              <a:t>Contribute to sustain </a:t>
            </a:r>
            <a:r>
              <a:rPr lang="en-US" dirty="0" smtClean="0"/>
              <a:t>important, non profit, </a:t>
            </a:r>
            <a:r>
              <a:rPr lang="en-US" dirty="0"/>
              <a:t>scholarly </a:t>
            </a:r>
            <a:r>
              <a:rPr lang="en-US" dirty="0" smtClean="0"/>
              <a:t>infrastructure</a:t>
            </a:r>
          </a:p>
          <a:p>
            <a:r>
              <a:rPr lang="en-US" dirty="0" smtClean="0"/>
              <a:t>Data freely available to everyone; QDR only obtains license to reproduce, no copyright</a:t>
            </a:r>
            <a:endParaRPr lang="en-US" dirty="0"/>
          </a:p>
          <a:p>
            <a:endParaRPr lang="en-US" dirty="0"/>
          </a:p>
        </p:txBody>
      </p:sp>
    </p:spTree>
    <p:extLst>
      <p:ext uri="{BB962C8B-B14F-4D97-AF65-F5344CB8AC3E}">
        <p14:creationId xmlns:p14="http://schemas.microsoft.com/office/powerpoint/2010/main" val="28438771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Membership Pricing</a:t>
            </a:r>
            <a:endParaRPr lang="en-US" dirty="0"/>
          </a:p>
        </p:txBody>
      </p:sp>
      <p:pic>
        <p:nvPicPr>
          <p:cNvPr id="4" name="Picture 3"/>
          <p:cNvPicPr>
            <a:picLocks noChangeAspect="1"/>
          </p:cNvPicPr>
          <p:nvPr/>
        </p:nvPicPr>
        <p:blipFill>
          <a:blip r:embed="rId2"/>
          <a:stretch>
            <a:fillRect/>
          </a:stretch>
        </p:blipFill>
        <p:spPr>
          <a:xfrm>
            <a:off x="587388" y="1916832"/>
            <a:ext cx="11017224" cy="3620829"/>
          </a:xfrm>
          <a:prstGeom prst="rect">
            <a:avLst/>
          </a:prstGeom>
        </p:spPr>
      </p:pic>
    </p:spTree>
    <p:extLst>
      <p:ext uri="{BB962C8B-B14F-4D97-AF65-F5344CB8AC3E}">
        <p14:creationId xmlns:p14="http://schemas.microsoft.com/office/powerpoint/2010/main" val="1623056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Beyond Institutional Membership</a:t>
            </a:r>
            <a:endParaRPr lang="en-US" dirty="0"/>
          </a:p>
        </p:txBody>
      </p:sp>
      <p:sp>
        <p:nvSpPr>
          <p:cNvPr id="3" name="Content Placeholder 2"/>
          <p:cNvSpPr>
            <a:spLocks noGrp="1"/>
          </p:cNvSpPr>
          <p:nvPr>
            <p:ph idx="1"/>
          </p:nvPr>
        </p:nvSpPr>
        <p:spPr/>
        <p:txBody>
          <a:bodyPr/>
          <a:lstStyle/>
          <a:p>
            <a:r>
              <a:rPr lang="en-US" dirty="0" smtClean="0"/>
              <a:t>Stay in touch: </a:t>
            </a:r>
          </a:p>
          <a:p>
            <a:pPr lvl="1"/>
            <a:r>
              <a:rPr lang="en-US" dirty="0" smtClean="0">
                <a:hlinkClick r:id="rId2"/>
              </a:rPr>
              <a:t>qdr@syr.edu</a:t>
            </a:r>
            <a:endParaRPr lang="en-US" dirty="0" smtClean="0"/>
          </a:p>
          <a:p>
            <a:pPr lvl="1"/>
            <a:r>
              <a:rPr lang="en-US" dirty="0" smtClean="0"/>
              <a:t>Twitter: @qdrepository</a:t>
            </a:r>
          </a:p>
          <a:p>
            <a:pPr lvl="1"/>
            <a:r>
              <a:rPr lang="en-US" dirty="0"/>
              <a:t>Blog: </a:t>
            </a:r>
            <a:r>
              <a:rPr lang="en-US" dirty="0">
                <a:hlinkClick r:id="rId3"/>
              </a:rPr>
              <a:t>https://</a:t>
            </a:r>
            <a:r>
              <a:rPr lang="en-US" dirty="0" smtClean="0">
                <a:hlinkClick r:id="rId3"/>
              </a:rPr>
              <a:t>qdr.syr.edu/qdr-blog</a:t>
            </a:r>
            <a:r>
              <a:rPr lang="en-US" dirty="0" smtClean="0"/>
              <a:t> </a:t>
            </a:r>
          </a:p>
          <a:p>
            <a:r>
              <a:rPr lang="en-US" dirty="0" smtClean="0"/>
              <a:t>Available for “one-off” curation, consultation, and pricing for DMPs</a:t>
            </a:r>
          </a:p>
        </p:txBody>
      </p:sp>
    </p:spTree>
    <p:extLst>
      <p:ext uri="{BB962C8B-B14F-4D97-AF65-F5344CB8AC3E}">
        <p14:creationId xmlns:p14="http://schemas.microsoft.com/office/powerpoint/2010/main" val="2880765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QDR’s </a:t>
            </a:r>
            <a:r>
              <a:rPr lang="en-US" dirty="0" smtClean="0"/>
              <a:t>Mission</a:t>
            </a:r>
            <a:endParaRPr lang="en-US" dirty="0"/>
          </a:p>
        </p:txBody>
      </p:sp>
      <p:sp>
        <p:nvSpPr>
          <p:cNvPr id="3" name="Content Placeholder 2"/>
          <p:cNvSpPr>
            <a:spLocks noGrp="1"/>
          </p:cNvSpPr>
          <p:nvPr>
            <p:ph idx="4294967295"/>
          </p:nvPr>
        </p:nvSpPr>
        <p:spPr>
          <a:xfrm>
            <a:off x="983432" y="1196752"/>
            <a:ext cx="8064896" cy="4032448"/>
          </a:xfrm>
        </p:spPr>
        <p:txBody>
          <a:bodyPr/>
          <a:lstStyle/>
          <a:p>
            <a:pPr marL="0" indent="0">
              <a:buNone/>
            </a:pPr>
            <a:endParaRPr lang="en-US" dirty="0" smtClean="0">
              <a:latin typeface="+mj-lt"/>
            </a:endParaRPr>
          </a:p>
          <a:p>
            <a:pPr marL="0" indent="0">
              <a:buNone/>
            </a:pPr>
            <a:endParaRPr lang="en-US" dirty="0">
              <a:latin typeface="+mj-lt"/>
            </a:endParaRPr>
          </a:p>
          <a:p>
            <a:pPr marL="0" indent="0">
              <a:buNone/>
            </a:pPr>
            <a:r>
              <a:rPr lang="en-US" dirty="0" smtClean="0">
                <a:latin typeface="+mj-lt"/>
              </a:rPr>
              <a:t>“QDR </a:t>
            </a:r>
            <a:r>
              <a:rPr lang="en-US" dirty="0">
                <a:latin typeface="+mj-lt"/>
              </a:rPr>
              <a:t>curates, stores, preserves, publishes, and enables the download of digital data generated through qualitative and multi-method research in the social sciences. The repository develops and disseminates guidance for managing, sharing, citing, and reusing qualitative </a:t>
            </a:r>
            <a:r>
              <a:rPr lang="en-US" dirty="0" smtClean="0">
                <a:latin typeface="+mj-lt"/>
              </a:rPr>
              <a:t>data.”</a:t>
            </a:r>
            <a:endParaRPr lang="en-US"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272" y="2348880"/>
            <a:ext cx="3816424" cy="2270771"/>
          </a:xfrm>
          <a:prstGeom prst="rect">
            <a:avLst/>
          </a:prstGeom>
        </p:spPr>
      </p:pic>
      <p:sp>
        <p:nvSpPr>
          <p:cNvPr id="5" name="Rectangle 4"/>
          <p:cNvSpPr/>
          <p:nvPr/>
        </p:nvSpPr>
        <p:spPr>
          <a:xfrm>
            <a:off x="6200361" y="5771779"/>
            <a:ext cx="2343911" cy="369332"/>
          </a:xfrm>
          <a:prstGeom prst="rect">
            <a:avLst/>
          </a:prstGeom>
        </p:spPr>
        <p:txBody>
          <a:bodyPr wrap="none">
            <a:spAutoFit/>
          </a:bodyPr>
          <a:lstStyle/>
          <a:p>
            <a:r>
              <a:rPr lang="en-US" dirty="0"/>
              <a:t>http://qdr.syr.edu/</a:t>
            </a:r>
          </a:p>
        </p:txBody>
      </p:sp>
    </p:spTree>
    <p:extLst>
      <p:ext uri="{BB962C8B-B14F-4D97-AF65-F5344CB8AC3E}">
        <p14:creationId xmlns:p14="http://schemas.microsoft.com/office/powerpoint/2010/main" val="457883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QDR’s Data</a:t>
            </a:r>
            <a:endParaRPr lang="en-US" dirty="0"/>
          </a:p>
        </p:txBody>
      </p:sp>
      <p:pic>
        <p:nvPicPr>
          <p:cNvPr id="4" name="Picture 3"/>
          <p:cNvPicPr>
            <a:picLocks noChangeAspect="1"/>
          </p:cNvPicPr>
          <p:nvPr/>
        </p:nvPicPr>
        <p:blipFill>
          <a:blip r:embed="rId2"/>
          <a:stretch>
            <a:fillRect/>
          </a:stretch>
        </p:blipFill>
        <p:spPr>
          <a:xfrm>
            <a:off x="3399814" y="1325563"/>
            <a:ext cx="3027752" cy="23910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37" y="1500359"/>
            <a:ext cx="2203423" cy="3220725"/>
          </a:xfrm>
          <a:prstGeom prst="rect">
            <a:avLst/>
          </a:prstGeom>
        </p:spPr>
      </p:pic>
      <p:pic>
        <p:nvPicPr>
          <p:cNvPr id="6" name="Picture 5"/>
          <p:cNvPicPr>
            <a:picLocks noChangeAspect="1"/>
          </p:cNvPicPr>
          <p:nvPr/>
        </p:nvPicPr>
        <p:blipFill>
          <a:blip r:embed="rId4"/>
          <a:stretch>
            <a:fillRect/>
          </a:stretch>
        </p:blipFill>
        <p:spPr>
          <a:xfrm>
            <a:off x="6804229" y="1500359"/>
            <a:ext cx="4950948" cy="3190217"/>
          </a:xfrm>
          <a:prstGeom prst="rect">
            <a:avLst/>
          </a:prstGeom>
        </p:spPr>
      </p:pic>
      <p:pic>
        <p:nvPicPr>
          <p:cNvPr id="7" name="Picture 6"/>
          <p:cNvPicPr>
            <a:picLocks noChangeAspect="1"/>
          </p:cNvPicPr>
          <p:nvPr/>
        </p:nvPicPr>
        <p:blipFill>
          <a:blip r:embed="rId5"/>
          <a:stretch>
            <a:fillRect/>
          </a:stretch>
        </p:blipFill>
        <p:spPr>
          <a:xfrm>
            <a:off x="6170902" y="4094634"/>
            <a:ext cx="4436956" cy="2459470"/>
          </a:xfrm>
          <a:prstGeom prst="rect">
            <a:avLst/>
          </a:prstGeom>
        </p:spPr>
      </p:pic>
      <p:pic>
        <p:nvPicPr>
          <p:cNvPr id="8" name="Picture 7"/>
          <p:cNvPicPr>
            <a:picLocks noChangeAspect="1"/>
          </p:cNvPicPr>
          <p:nvPr/>
        </p:nvPicPr>
        <p:blipFill>
          <a:blip r:embed="rId6"/>
          <a:stretch>
            <a:fillRect/>
          </a:stretch>
        </p:blipFill>
        <p:spPr>
          <a:xfrm>
            <a:off x="437570" y="4528153"/>
            <a:ext cx="3696667" cy="2025951"/>
          </a:xfrm>
          <a:prstGeom prst="rect">
            <a:avLst/>
          </a:prstGeom>
        </p:spPr>
      </p:pic>
      <p:pic>
        <p:nvPicPr>
          <p:cNvPr id="9" name="Picture 8"/>
          <p:cNvPicPr>
            <a:picLocks noChangeAspect="1"/>
          </p:cNvPicPr>
          <p:nvPr/>
        </p:nvPicPr>
        <p:blipFill>
          <a:blip r:embed="rId7"/>
          <a:stretch>
            <a:fillRect/>
          </a:stretch>
        </p:blipFill>
        <p:spPr>
          <a:xfrm>
            <a:off x="2880167" y="3805049"/>
            <a:ext cx="3924062" cy="2183998"/>
          </a:xfrm>
          <a:prstGeom prst="rect">
            <a:avLst/>
          </a:prstGeom>
        </p:spPr>
      </p:pic>
    </p:spTree>
    <p:extLst>
      <p:ext uri="{BB962C8B-B14F-4D97-AF65-F5344CB8AC3E}">
        <p14:creationId xmlns:p14="http://schemas.microsoft.com/office/powerpoint/2010/main" val="3599740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Curation at QDR</a:t>
            </a:r>
            <a:endParaRPr lang="en-US" dirty="0"/>
          </a:p>
        </p:txBody>
      </p:sp>
      <p:sp>
        <p:nvSpPr>
          <p:cNvPr id="3" name="Content Placeholder 2"/>
          <p:cNvSpPr>
            <a:spLocks noGrp="1"/>
          </p:cNvSpPr>
          <p:nvPr>
            <p:ph idx="1"/>
          </p:nvPr>
        </p:nvSpPr>
        <p:spPr/>
        <p:txBody>
          <a:bodyPr/>
          <a:lstStyle/>
          <a:p>
            <a:r>
              <a:rPr lang="en-US" dirty="0"/>
              <a:t>By subject </a:t>
            </a:r>
            <a:r>
              <a:rPr lang="en-US" dirty="0" smtClean="0"/>
              <a:t>specialists</a:t>
            </a:r>
          </a:p>
          <a:p>
            <a:r>
              <a:rPr lang="en-US" dirty="0" smtClean="0"/>
              <a:t>Individualized solutions tailored to project details</a:t>
            </a:r>
          </a:p>
          <a:p>
            <a:r>
              <a:rPr lang="en-US" dirty="0" smtClean="0"/>
              <a:t>Interactive, in dialog with depositor</a:t>
            </a:r>
          </a:p>
          <a:p>
            <a:r>
              <a:rPr lang="en-US" dirty="0" smtClean="0"/>
              <a:t>Goals: </a:t>
            </a:r>
          </a:p>
          <a:p>
            <a:pPr lvl="1"/>
            <a:r>
              <a:rPr lang="en-US" dirty="0" smtClean="0"/>
              <a:t>Ensure legality / ethics</a:t>
            </a:r>
          </a:p>
          <a:p>
            <a:pPr lvl="2"/>
            <a:r>
              <a:rPr lang="en-US" dirty="0" smtClean="0"/>
              <a:t>Review of sensitivities / risk (human participant-related; copyright)</a:t>
            </a:r>
          </a:p>
          <a:p>
            <a:pPr lvl="2"/>
            <a:r>
              <a:rPr lang="en-US" dirty="0" smtClean="0"/>
              <a:t>Socio-technical solutions (e.g. differential, authenticated access)</a:t>
            </a:r>
          </a:p>
          <a:p>
            <a:pPr lvl="1"/>
            <a:r>
              <a:rPr lang="en-US" dirty="0"/>
              <a:t>E</a:t>
            </a:r>
            <a:r>
              <a:rPr lang="en-US" dirty="0" smtClean="0"/>
              <a:t>nhance data &amp; metadata</a:t>
            </a:r>
          </a:p>
          <a:p>
            <a:pPr lvl="1"/>
            <a:r>
              <a:rPr lang="en-US" dirty="0"/>
              <a:t>P</a:t>
            </a:r>
            <a:r>
              <a:rPr lang="en-US" dirty="0" smtClean="0"/>
              <a:t>reserve and disseminate</a:t>
            </a:r>
            <a:endParaRPr lang="en-US" dirty="0"/>
          </a:p>
        </p:txBody>
      </p:sp>
    </p:spTree>
    <p:extLst>
      <p:ext uri="{BB962C8B-B14F-4D97-AF65-F5344CB8AC3E}">
        <p14:creationId xmlns:p14="http://schemas.microsoft.com/office/powerpoint/2010/main" val="792803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Project 1: </a:t>
            </a:r>
            <a:r>
              <a:rPr lang="en-US" dirty="0" smtClean="0"/>
              <a:t>Clarke</a:t>
            </a:r>
            <a:r>
              <a:rPr lang="en-US" sz="4000" dirty="0" smtClean="0"/>
              <a:t> (2018)</a:t>
            </a:r>
            <a:endParaRPr lang="en-US" sz="4000" dirty="0"/>
          </a:p>
        </p:txBody>
      </p:sp>
      <p:sp>
        <p:nvSpPr>
          <p:cNvPr id="3" name="Content Placeholder 2"/>
          <p:cNvSpPr>
            <a:spLocks noGrp="1"/>
          </p:cNvSpPr>
          <p:nvPr>
            <p:ph idx="1"/>
          </p:nvPr>
        </p:nvSpPr>
        <p:spPr>
          <a:xfrm>
            <a:off x="838200" y="2780928"/>
            <a:ext cx="10515600" cy="3452480"/>
          </a:xfrm>
        </p:spPr>
        <p:txBody>
          <a:bodyPr/>
          <a:lstStyle/>
          <a:p>
            <a:r>
              <a:rPr lang="en-US" dirty="0" smtClean="0"/>
              <a:t>Supplementary Data to article in </a:t>
            </a:r>
            <a:r>
              <a:rPr lang="en-US" i="1" dirty="0" smtClean="0"/>
              <a:t>Perspectives on Politics</a:t>
            </a:r>
            <a:r>
              <a:rPr lang="en-US" dirty="0" smtClean="0"/>
              <a:t>, encouraged by journal’s editor</a:t>
            </a:r>
          </a:p>
          <a:p>
            <a:r>
              <a:rPr lang="en-US" dirty="0" smtClean="0"/>
              <a:t>Why and when do refugees in camps/settlements protest? Common in Jordan, but not in Turkey and Lebanon</a:t>
            </a:r>
          </a:p>
          <a:p>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838200" y="1134919"/>
            <a:ext cx="8208912" cy="1622792"/>
          </a:xfrm>
          <a:prstGeom prst="rect">
            <a:avLst/>
          </a:prstGeom>
        </p:spPr>
      </p:pic>
    </p:spTree>
    <p:extLst>
      <p:ext uri="{BB962C8B-B14F-4D97-AF65-F5344CB8AC3E}">
        <p14:creationId xmlns:p14="http://schemas.microsoft.com/office/powerpoint/2010/main" val="2447481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Clarke: The Data</a:t>
            </a:r>
            <a:endParaRPr lang="en-US" dirty="0"/>
          </a:p>
        </p:txBody>
      </p:sp>
      <p:sp>
        <p:nvSpPr>
          <p:cNvPr id="3" name="Content Placeholder 2"/>
          <p:cNvSpPr>
            <a:spLocks noGrp="1"/>
          </p:cNvSpPr>
          <p:nvPr>
            <p:ph idx="1"/>
          </p:nvPr>
        </p:nvSpPr>
        <p:spPr>
          <a:xfrm>
            <a:off x="822151" y="1844824"/>
            <a:ext cx="10515600" cy="4351338"/>
          </a:xfrm>
        </p:spPr>
        <p:txBody>
          <a:bodyPr/>
          <a:lstStyle/>
          <a:p>
            <a:pPr marL="0" indent="0">
              <a:buNone/>
            </a:pPr>
            <a:r>
              <a:rPr lang="en-US" dirty="0" smtClean="0"/>
              <a:t>“I </a:t>
            </a:r>
            <a:r>
              <a:rPr lang="en-US" dirty="0"/>
              <a:t>develop this argument through structured comparison of three cases and within-case process tracing, using primary source documents from humanitarian agencies, contentious event data, and 87 original interviews conducted in the summer of 2015</a:t>
            </a:r>
            <a:r>
              <a:rPr lang="en-US" dirty="0" smtClean="0"/>
              <a:t>.”</a:t>
            </a:r>
            <a:endParaRPr lang="en-US" dirty="0"/>
          </a:p>
        </p:txBody>
      </p:sp>
      <p:sp>
        <p:nvSpPr>
          <p:cNvPr id="4" name="TextBox 3"/>
          <p:cNvSpPr txBox="1"/>
          <p:nvPr/>
        </p:nvSpPr>
        <p:spPr>
          <a:xfrm>
            <a:off x="9192344" y="2636912"/>
            <a:ext cx="288032" cy="400110"/>
          </a:xfrm>
          <a:prstGeom prst="rect">
            <a:avLst/>
          </a:prstGeom>
          <a:solidFill>
            <a:srgbClr val="0B0BEF"/>
          </a:solidFill>
        </p:spPr>
        <p:txBody>
          <a:bodyPr wrap="square" rtlCol="0">
            <a:spAutoFit/>
          </a:bodyPr>
          <a:lstStyle/>
          <a:p>
            <a:r>
              <a:rPr lang="en-US" sz="2000" dirty="0" smtClean="0">
                <a:solidFill>
                  <a:srgbClr val="FF0000"/>
                </a:solidFill>
              </a:rPr>
              <a:t>1</a:t>
            </a:r>
            <a:endParaRPr lang="en-US" sz="2000" dirty="0">
              <a:solidFill>
                <a:srgbClr val="FF0000"/>
              </a:solidFill>
            </a:endParaRPr>
          </a:p>
        </p:txBody>
      </p:sp>
      <p:sp>
        <p:nvSpPr>
          <p:cNvPr id="5" name="TextBox 4"/>
          <p:cNvSpPr txBox="1"/>
          <p:nvPr/>
        </p:nvSpPr>
        <p:spPr>
          <a:xfrm>
            <a:off x="4871863" y="2996952"/>
            <a:ext cx="293191" cy="400110"/>
          </a:xfrm>
          <a:prstGeom prst="rect">
            <a:avLst/>
          </a:prstGeom>
          <a:solidFill>
            <a:srgbClr val="0B0BEF"/>
          </a:solidFill>
        </p:spPr>
        <p:txBody>
          <a:bodyPr wrap="square" rtlCol="0">
            <a:spAutoFit/>
          </a:bodyPr>
          <a:lstStyle/>
          <a:p>
            <a:r>
              <a:rPr lang="en-US" sz="2000" dirty="0">
                <a:solidFill>
                  <a:srgbClr val="FF0000"/>
                </a:solidFill>
              </a:rPr>
              <a:t>2</a:t>
            </a:r>
          </a:p>
        </p:txBody>
      </p:sp>
      <p:sp>
        <p:nvSpPr>
          <p:cNvPr id="7" name="TextBox 6"/>
          <p:cNvSpPr txBox="1"/>
          <p:nvPr/>
        </p:nvSpPr>
        <p:spPr>
          <a:xfrm>
            <a:off x="7022430" y="3397062"/>
            <a:ext cx="288032" cy="400110"/>
          </a:xfrm>
          <a:prstGeom prst="rect">
            <a:avLst/>
          </a:prstGeom>
          <a:solidFill>
            <a:srgbClr val="0B0BEF"/>
          </a:solidFill>
        </p:spPr>
        <p:txBody>
          <a:bodyPr wrap="square" rtlCol="0">
            <a:spAutoFit/>
          </a:bodyPr>
          <a:lstStyle/>
          <a:p>
            <a:r>
              <a:rPr lang="en-US" sz="2000" dirty="0">
                <a:solidFill>
                  <a:srgbClr val="FF0000"/>
                </a:solidFill>
              </a:rPr>
              <a:t>3</a:t>
            </a:r>
          </a:p>
        </p:txBody>
      </p:sp>
    </p:spTree>
    <p:extLst>
      <p:ext uri="{BB962C8B-B14F-4D97-AF65-F5344CB8AC3E}">
        <p14:creationId xmlns:p14="http://schemas.microsoft.com/office/powerpoint/2010/main" val="410514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Clarke: Data Challenges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Source Documents: Provenance and Copyright</a:t>
            </a:r>
          </a:p>
          <a:p>
            <a:pPr marL="514350" indent="-514350">
              <a:buFont typeface="+mj-lt"/>
              <a:buAutoNum type="arabicPeriod"/>
            </a:pPr>
            <a:r>
              <a:rPr lang="en-US" dirty="0" smtClean="0"/>
              <a:t>Event Data: Preservation, conditions of use, ethics, and copyright</a:t>
            </a:r>
          </a:p>
          <a:p>
            <a:pPr marL="514350" indent="-514350">
              <a:buFont typeface="+mj-lt"/>
              <a:buAutoNum type="arabicPeriod"/>
            </a:pPr>
            <a:r>
              <a:rPr lang="en-US" dirty="0" smtClean="0"/>
              <a:t>Original Interviews: Human participant protections</a:t>
            </a:r>
          </a:p>
          <a:p>
            <a:pPr lvl="1"/>
            <a:r>
              <a:rPr lang="en-US" dirty="0" smtClean="0"/>
              <a:t>Consent and common sense ruled out sharing</a:t>
            </a:r>
          </a:p>
          <a:p>
            <a:pPr marL="514350" indent="-514350">
              <a:buFont typeface="+mj-lt"/>
              <a:buAutoNum type="arabicPeriod"/>
            </a:pPr>
            <a:endParaRPr lang="en-US" dirty="0"/>
          </a:p>
        </p:txBody>
      </p:sp>
    </p:spTree>
    <p:extLst>
      <p:ext uri="{BB962C8B-B14F-4D97-AF65-F5344CB8AC3E}">
        <p14:creationId xmlns:p14="http://schemas.microsoft.com/office/powerpoint/2010/main" val="1445123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Clarke: </a:t>
            </a:r>
            <a:r>
              <a:rPr lang="en-US" sz="3200" dirty="0" smtClean="0"/>
              <a:t>Source Documents</a:t>
            </a:r>
            <a:br>
              <a:rPr lang="en-US" sz="3200" dirty="0" smtClean="0"/>
            </a:br>
            <a:r>
              <a:rPr lang="en-US" sz="3200" dirty="0" smtClean="0"/>
              <a:t>UNHCR Reports</a:t>
            </a:r>
            <a:endParaRPr lang="en-US" sz="3200" dirty="0"/>
          </a:p>
        </p:txBody>
      </p:sp>
      <p:pic>
        <p:nvPicPr>
          <p:cNvPr id="4" name="Picture 3"/>
          <p:cNvPicPr>
            <a:picLocks noChangeAspect="1"/>
          </p:cNvPicPr>
          <p:nvPr/>
        </p:nvPicPr>
        <p:blipFill>
          <a:blip r:embed="rId2"/>
          <a:stretch>
            <a:fillRect/>
          </a:stretch>
        </p:blipFill>
        <p:spPr>
          <a:xfrm>
            <a:off x="119336" y="1196752"/>
            <a:ext cx="10125075" cy="3924300"/>
          </a:xfrm>
          <a:prstGeom prst="rect">
            <a:avLst/>
          </a:prstGeom>
        </p:spPr>
      </p:pic>
      <p:pic>
        <p:nvPicPr>
          <p:cNvPr id="5" name="Picture 4"/>
          <p:cNvPicPr>
            <a:picLocks noChangeAspect="1"/>
          </p:cNvPicPr>
          <p:nvPr/>
        </p:nvPicPr>
        <p:blipFill>
          <a:blip r:embed="rId3"/>
          <a:stretch>
            <a:fillRect/>
          </a:stretch>
        </p:blipFill>
        <p:spPr>
          <a:xfrm>
            <a:off x="4007768" y="2852936"/>
            <a:ext cx="7920880" cy="3819399"/>
          </a:xfrm>
          <a:prstGeom prst="rect">
            <a:avLst/>
          </a:prstGeom>
        </p:spPr>
      </p:pic>
    </p:spTree>
    <p:extLst>
      <p:ext uri="{BB962C8B-B14F-4D97-AF65-F5344CB8AC3E}">
        <p14:creationId xmlns:p14="http://schemas.microsoft.com/office/powerpoint/2010/main" val="219019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DR Template Text-Heavy">
  <a:themeElements>
    <a:clrScheme name="QDR">
      <a:dk1>
        <a:srgbClr val="3F3F3F"/>
      </a:dk1>
      <a:lt1>
        <a:sysClr val="window" lastClr="FFFFFF"/>
      </a:lt1>
      <a:dk2>
        <a:srgbClr val="1F497D"/>
      </a:dk2>
      <a:lt2>
        <a:srgbClr val="EEECE1"/>
      </a:lt2>
      <a:accent1>
        <a:srgbClr val="55B7D3"/>
      </a:accent1>
      <a:accent2>
        <a:srgbClr val="EB853F"/>
      </a:accent2>
      <a:accent3>
        <a:srgbClr val="9BBB59"/>
      </a:accent3>
      <a:accent4>
        <a:srgbClr val="8064A2"/>
      </a:accent4>
      <a:accent5>
        <a:srgbClr val="4BACC6"/>
      </a:accent5>
      <a:accent6>
        <a:srgbClr val="F79646"/>
      </a:accent6>
      <a:hlink>
        <a:srgbClr val="0000FF"/>
      </a:hlink>
      <a:folHlink>
        <a:srgbClr val="800080"/>
      </a:folHlink>
    </a:clrScheme>
    <a:fontScheme name="QDR Standard">
      <a:majorFont>
        <a:latin typeface="Lucida Bright"/>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DR Template Text-Heavy" id="{98077234-FF43-4160-B960-AEA1F07C99ED}" vid="{EBE190C5-CECF-4EA3-955E-F90C829AAB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5627</TotalTime>
  <Words>1233</Words>
  <Application>Microsoft Office PowerPoint</Application>
  <PresentationFormat>Widescreen</PresentationFormat>
  <Paragraphs>138</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Lucida Bright</vt:lpstr>
      <vt:lpstr>Arial</vt:lpstr>
      <vt:lpstr>Trebuchet MS</vt:lpstr>
      <vt:lpstr>Calibri</vt:lpstr>
      <vt:lpstr>Lucida Sans</vt:lpstr>
      <vt:lpstr>QDR Template Text-Heavy</vt:lpstr>
      <vt:lpstr>A Tale of Two Data Projects Curation at the Qualitative Data Repository</vt:lpstr>
      <vt:lpstr>Introduction to QDR</vt:lpstr>
      <vt:lpstr>QDR’s Mission</vt:lpstr>
      <vt:lpstr>QDR’s Data</vt:lpstr>
      <vt:lpstr>Curation at QDR</vt:lpstr>
      <vt:lpstr>Project 1: Clarke (2018)</vt:lpstr>
      <vt:lpstr>Clarke: The Data</vt:lpstr>
      <vt:lpstr>Clarke: Data Challenges</vt:lpstr>
      <vt:lpstr>Clarke: Source Documents UNHCR Reports</vt:lpstr>
      <vt:lpstr>Clarke: Source Documents Copyright?</vt:lpstr>
      <vt:lpstr>Clarke: Source Documents Data inventory</vt:lpstr>
      <vt:lpstr>Clarke: Event data (social media)</vt:lpstr>
      <vt:lpstr>Clarke: Event Data Challenges  (Ethics, Copyright, Preservation)</vt:lpstr>
      <vt:lpstr>General Curation</vt:lpstr>
      <vt:lpstr>Project 2: Loyle / NIRI (2018)</vt:lpstr>
      <vt:lpstr>Loyle / NIRI: The Data</vt:lpstr>
      <vt:lpstr>Loyle / NIRI:  Collection with sub-projects</vt:lpstr>
      <vt:lpstr>Loyle / ALJ: Human Participant Challenges</vt:lpstr>
      <vt:lpstr>Loyle / ALJ: Human Participant Challenges</vt:lpstr>
      <vt:lpstr>Loyle / ALJ: Additional Documentation</vt:lpstr>
      <vt:lpstr>Loyle / ALJ: Data inventory</vt:lpstr>
      <vt:lpstr>QDR Curation Costs and Institutional Membership</vt:lpstr>
      <vt:lpstr>Institutional Membership Benefits</vt:lpstr>
      <vt:lpstr>Institutional Membership Pricing</vt:lpstr>
      <vt:lpstr>Beyond Institutional Membership</vt:lpstr>
    </vt:vector>
  </TitlesOfParts>
  <Manager/>
  <Company>QDR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Webinar_Tale of Two Data Projects</dc:title>
  <dc:subject>2018-11-07 webinar presentation</dc:subject>
  <dc:creator>Dessi Kirilova</dc:creator>
  <cp:keywords/>
  <dc:description/>
  <cp:lastModifiedBy>Sebastian Karcher</cp:lastModifiedBy>
  <cp:revision>388</cp:revision>
  <cp:lastPrinted>2015-06-15T17:31:51Z</cp:lastPrinted>
  <dcterms:created xsi:type="dcterms:W3CDTF">2014-07-22T09:14:33Z</dcterms:created>
  <dcterms:modified xsi:type="dcterms:W3CDTF">2018-11-07T16:19:21Z</dcterms:modified>
  <cp:category/>
</cp:coreProperties>
</file>