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3"/>
  </p:notesMasterIdLst>
  <p:handoutMasterIdLst>
    <p:handoutMasterId r:id="rId104"/>
  </p:handoutMasterIdLst>
  <p:sldIdLst>
    <p:sldId id="277" r:id="rId2"/>
    <p:sldId id="286" r:id="rId3"/>
    <p:sldId id="290" r:id="rId4"/>
    <p:sldId id="291" r:id="rId5"/>
    <p:sldId id="292" r:id="rId6"/>
    <p:sldId id="273" r:id="rId7"/>
    <p:sldId id="274" r:id="rId8"/>
    <p:sldId id="288" r:id="rId9"/>
    <p:sldId id="276" r:id="rId10"/>
    <p:sldId id="289" r:id="rId11"/>
    <p:sldId id="519" r:id="rId12"/>
    <p:sldId id="499" r:id="rId13"/>
    <p:sldId id="501" r:id="rId14"/>
    <p:sldId id="502" r:id="rId15"/>
    <p:sldId id="512" r:id="rId16"/>
    <p:sldId id="503" r:id="rId17"/>
    <p:sldId id="513" r:id="rId18"/>
    <p:sldId id="514" r:id="rId19"/>
    <p:sldId id="521" r:id="rId20"/>
    <p:sldId id="516" r:id="rId21"/>
    <p:sldId id="517" r:id="rId22"/>
    <p:sldId id="518" r:id="rId23"/>
    <p:sldId id="520" r:id="rId24"/>
    <p:sldId id="505" r:id="rId25"/>
    <p:sldId id="349" r:id="rId26"/>
    <p:sldId id="506" r:id="rId27"/>
    <p:sldId id="351" r:id="rId28"/>
    <p:sldId id="507" r:id="rId29"/>
    <p:sldId id="508" r:id="rId30"/>
    <p:sldId id="509" r:id="rId31"/>
    <p:sldId id="510" r:id="rId32"/>
    <p:sldId id="350" r:id="rId33"/>
    <p:sldId id="511"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1" r:id="rId77"/>
    <p:sldId id="340" r:id="rId78"/>
    <p:sldId id="522" r:id="rId79"/>
    <p:sldId id="342" r:id="rId80"/>
    <p:sldId id="343" r:id="rId81"/>
    <p:sldId id="344" r:id="rId82"/>
    <p:sldId id="345" r:id="rId83"/>
    <p:sldId id="346" r:id="rId84"/>
    <p:sldId id="347" r:id="rId85"/>
    <p:sldId id="348" r:id="rId86"/>
    <p:sldId id="523" r:id="rId87"/>
    <p:sldId id="524" r:id="rId88"/>
    <p:sldId id="525" r:id="rId89"/>
    <p:sldId id="352" r:id="rId90"/>
    <p:sldId id="353" r:id="rId91"/>
    <p:sldId id="359" r:id="rId92"/>
    <p:sldId id="354" r:id="rId93"/>
    <p:sldId id="355" r:id="rId94"/>
    <p:sldId id="356" r:id="rId95"/>
    <p:sldId id="357" r:id="rId96"/>
    <p:sldId id="358" r:id="rId97"/>
    <p:sldId id="526" r:id="rId98"/>
    <p:sldId id="360" r:id="rId99"/>
    <p:sldId id="361" r:id="rId100"/>
    <p:sldId id="362" r:id="rId101"/>
    <p:sldId id="363" r:id="rId102"/>
  </p:sldIdLst>
  <p:sldSz cx="12192000" cy="6858000"/>
  <p:notesSz cx="9144000" cy="6858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6"/>
    <p:restoredTop sz="94774"/>
  </p:normalViewPr>
  <p:slideViewPr>
    <p:cSldViewPr snapToGrid="0" snapToObjects="1">
      <p:cViewPr varScale="1">
        <p:scale>
          <a:sx n="93" d="100"/>
          <a:sy n="93" d="100"/>
        </p:scale>
        <p:origin x="672"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BFD9D-2792-CE45-B80B-AA1A7743ABF4}" type="doc">
      <dgm:prSet loTypeId="urn:microsoft.com/office/officeart/2005/8/layout/cycle2" loCatId="" qsTypeId="urn:microsoft.com/office/officeart/2005/8/quickstyle/simple1" qsCatId="simple" csTypeId="urn:microsoft.com/office/officeart/2005/8/colors/colorful1" csCatId="colorful" phldr="1"/>
      <dgm:spPr/>
      <dgm:t>
        <a:bodyPr/>
        <a:lstStyle/>
        <a:p>
          <a:endParaRPr lang="en-US"/>
        </a:p>
      </dgm:t>
    </dgm:pt>
    <dgm:pt modelId="{4C480F70-01A1-CD47-AF3E-23376A717464}">
      <dgm:prSet phldrT="[Text]" custT="1"/>
      <dgm:spPr/>
      <dgm:t>
        <a:bodyPr/>
        <a:lstStyle/>
        <a:p>
          <a:r>
            <a:rPr lang="en-US" sz="1500" b="1" dirty="0"/>
            <a:t>Plan</a:t>
          </a:r>
        </a:p>
      </dgm:t>
    </dgm:pt>
    <dgm:pt modelId="{F9D7FB61-451A-AB47-AB15-7926EBF4FF94}" type="parTrans" cxnId="{9D4C1A0E-C3BF-3546-BE5C-B2DF14C49956}">
      <dgm:prSet/>
      <dgm:spPr/>
      <dgm:t>
        <a:bodyPr/>
        <a:lstStyle/>
        <a:p>
          <a:endParaRPr lang="en-US"/>
        </a:p>
      </dgm:t>
    </dgm:pt>
    <dgm:pt modelId="{39C6F883-20D5-1846-B6AE-A61C4FEB92B4}" type="sibTrans" cxnId="{9D4C1A0E-C3BF-3546-BE5C-B2DF14C49956}">
      <dgm:prSet/>
      <dgm:spPr/>
      <dgm:t>
        <a:bodyPr/>
        <a:lstStyle/>
        <a:p>
          <a:endParaRPr lang="en-US"/>
        </a:p>
      </dgm:t>
    </dgm:pt>
    <dgm:pt modelId="{DF229C59-6531-634E-AC8A-15FC69F2B63D}">
      <dgm:prSet phldrT="[Text]" custT="1"/>
      <dgm:spPr/>
      <dgm:t>
        <a:bodyPr/>
        <a:lstStyle/>
        <a:p>
          <a:r>
            <a:rPr lang="en-US" sz="1500" b="1" dirty="0"/>
            <a:t>Create</a:t>
          </a:r>
        </a:p>
      </dgm:t>
    </dgm:pt>
    <dgm:pt modelId="{47C34256-FDF6-364C-BDD5-C7F177A8DA8F}" type="parTrans" cxnId="{95EB2F35-3691-7E4A-9208-ADD1E93DE65F}">
      <dgm:prSet/>
      <dgm:spPr/>
      <dgm:t>
        <a:bodyPr/>
        <a:lstStyle/>
        <a:p>
          <a:endParaRPr lang="en-US"/>
        </a:p>
      </dgm:t>
    </dgm:pt>
    <dgm:pt modelId="{B1E711F0-853A-F34F-BA9B-B1CB9D2724B0}" type="sibTrans" cxnId="{95EB2F35-3691-7E4A-9208-ADD1E93DE65F}">
      <dgm:prSet/>
      <dgm:spPr/>
      <dgm:t>
        <a:bodyPr/>
        <a:lstStyle/>
        <a:p>
          <a:endParaRPr lang="en-US"/>
        </a:p>
      </dgm:t>
    </dgm:pt>
    <dgm:pt modelId="{FEEC72D6-59F5-8A46-A85D-49BBFD339FA5}">
      <dgm:prSet phldrT="[Text]" custT="1"/>
      <dgm:spPr/>
      <dgm:t>
        <a:bodyPr/>
        <a:lstStyle/>
        <a:p>
          <a:r>
            <a:rPr lang="en-US" sz="1500" b="1" dirty="0"/>
            <a:t>Process</a:t>
          </a:r>
        </a:p>
      </dgm:t>
    </dgm:pt>
    <dgm:pt modelId="{9CA4B159-CA46-FE42-872F-9A93204D9706}" type="parTrans" cxnId="{BE814B2F-5A47-D04C-ADF2-40B8CFFBB184}">
      <dgm:prSet/>
      <dgm:spPr/>
      <dgm:t>
        <a:bodyPr/>
        <a:lstStyle/>
        <a:p>
          <a:endParaRPr lang="en-US"/>
        </a:p>
      </dgm:t>
    </dgm:pt>
    <dgm:pt modelId="{9DC69F38-4FDC-194E-9D66-54CAE6D421D2}" type="sibTrans" cxnId="{BE814B2F-5A47-D04C-ADF2-40B8CFFBB184}">
      <dgm:prSet/>
      <dgm:spPr/>
      <dgm:t>
        <a:bodyPr/>
        <a:lstStyle/>
        <a:p>
          <a:endParaRPr lang="en-US"/>
        </a:p>
      </dgm:t>
    </dgm:pt>
    <dgm:pt modelId="{7871B717-B35A-EF4E-9460-79F17A30DEB5}">
      <dgm:prSet phldrT="[Text]"/>
      <dgm:spPr/>
      <dgm:t>
        <a:bodyPr/>
        <a:lstStyle/>
        <a:p>
          <a:r>
            <a:rPr lang="en-US" b="1" dirty="0"/>
            <a:t>Analyze</a:t>
          </a:r>
        </a:p>
      </dgm:t>
    </dgm:pt>
    <dgm:pt modelId="{D92F3638-BDE6-5D4D-857F-E41B9E855402}" type="parTrans" cxnId="{1EB97BA3-496A-5D4B-AC76-165BABFE0C05}">
      <dgm:prSet/>
      <dgm:spPr/>
      <dgm:t>
        <a:bodyPr/>
        <a:lstStyle/>
        <a:p>
          <a:endParaRPr lang="en-US"/>
        </a:p>
      </dgm:t>
    </dgm:pt>
    <dgm:pt modelId="{9315015C-A00D-1D4E-94C4-5AC955ACF947}" type="sibTrans" cxnId="{1EB97BA3-496A-5D4B-AC76-165BABFE0C05}">
      <dgm:prSet/>
      <dgm:spPr/>
      <dgm:t>
        <a:bodyPr/>
        <a:lstStyle/>
        <a:p>
          <a:endParaRPr lang="en-US"/>
        </a:p>
      </dgm:t>
    </dgm:pt>
    <dgm:pt modelId="{2D66FB6C-EC21-AC4C-B43D-16C2C62AB564}">
      <dgm:prSet phldrT="[Text]" custT="1"/>
      <dgm:spPr/>
      <dgm:t>
        <a:bodyPr/>
        <a:lstStyle/>
        <a:p>
          <a:r>
            <a:rPr lang="en-US" sz="1500" b="1" dirty="0"/>
            <a:t>Preserve</a:t>
          </a:r>
        </a:p>
      </dgm:t>
    </dgm:pt>
    <dgm:pt modelId="{23E0FBCD-E83A-6246-9184-2ED755A1CEFB}" type="parTrans" cxnId="{36B47C56-FA5D-AD4B-88A1-0CA79E6F35E0}">
      <dgm:prSet/>
      <dgm:spPr/>
      <dgm:t>
        <a:bodyPr/>
        <a:lstStyle/>
        <a:p>
          <a:endParaRPr lang="en-US"/>
        </a:p>
      </dgm:t>
    </dgm:pt>
    <dgm:pt modelId="{4A8B099F-D81C-8740-BFE4-1F7CF9109513}" type="sibTrans" cxnId="{36B47C56-FA5D-AD4B-88A1-0CA79E6F35E0}">
      <dgm:prSet/>
      <dgm:spPr/>
      <dgm:t>
        <a:bodyPr/>
        <a:lstStyle/>
        <a:p>
          <a:endParaRPr lang="en-US"/>
        </a:p>
      </dgm:t>
    </dgm:pt>
    <dgm:pt modelId="{E7659C8E-C1AF-5A4F-A0D4-33ABD4A5214F}">
      <dgm:prSet phldrT="[Text]" custT="1"/>
      <dgm:spPr>
        <a:solidFill>
          <a:srgbClr val="C00000"/>
        </a:solidFill>
      </dgm:spPr>
      <dgm:t>
        <a:bodyPr/>
        <a:lstStyle/>
        <a:p>
          <a:r>
            <a:rPr lang="en-US" sz="1500" b="1" dirty="0"/>
            <a:t>Share</a:t>
          </a:r>
        </a:p>
      </dgm:t>
    </dgm:pt>
    <dgm:pt modelId="{0CBB6BE3-AE47-9842-843A-9C23FEF66A59}" type="parTrans" cxnId="{F832A9CA-F74A-2C4B-B758-962A8B0D952A}">
      <dgm:prSet/>
      <dgm:spPr/>
      <dgm:t>
        <a:bodyPr/>
        <a:lstStyle/>
        <a:p>
          <a:endParaRPr lang="en-US"/>
        </a:p>
      </dgm:t>
    </dgm:pt>
    <dgm:pt modelId="{E0C70F73-9F46-9B4E-9E18-EDC398C7F68F}" type="sibTrans" cxnId="{F832A9CA-F74A-2C4B-B758-962A8B0D952A}">
      <dgm:prSet/>
      <dgm:spPr>
        <a:solidFill>
          <a:srgbClr val="C00000"/>
        </a:solidFill>
      </dgm:spPr>
      <dgm:t>
        <a:bodyPr/>
        <a:lstStyle/>
        <a:p>
          <a:endParaRPr lang="en-US"/>
        </a:p>
      </dgm:t>
    </dgm:pt>
    <dgm:pt modelId="{A7E9B00C-0801-0041-8E66-C43C1D9AA438}">
      <dgm:prSet phldrT="[Text]" custT="1"/>
      <dgm:spPr>
        <a:solidFill>
          <a:srgbClr val="7030A0"/>
        </a:solidFill>
      </dgm:spPr>
      <dgm:t>
        <a:bodyPr/>
        <a:lstStyle/>
        <a:p>
          <a:r>
            <a:rPr lang="en-US" sz="1500" b="1" dirty="0"/>
            <a:t>Reuse</a:t>
          </a:r>
        </a:p>
      </dgm:t>
    </dgm:pt>
    <dgm:pt modelId="{19B0BF12-6B9E-3348-A249-31B5966131CA}" type="parTrans" cxnId="{8FD99AD1-8E76-0F4D-AA7C-2EAF0501B5C2}">
      <dgm:prSet/>
      <dgm:spPr/>
      <dgm:t>
        <a:bodyPr/>
        <a:lstStyle/>
        <a:p>
          <a:endParaRPr lang="en-US"/>
        </a:p>
      </dgm:t>
    </dgm:pt>
    <dgm:pt modelId="{17117584-9AA8-3F49-9188-A7A27CFF0956}" type="sibTrans" cxnId="{8FD99AD1-8E76-0F4D-AA7C-2EAF0501B5C2}">
      <dgm:prSet/>
      <dgm:spPr>
        <a:solidFill>
          <a:srgbClr val="7030A0"/>
        </a:solidFill>
      </dgm:spPr>
      <dgm:t>
        <a:bodyPr/>
        <a:lstStyle/>
        <a:p>
          <a:endParaRPr lang="en-US"/>
        </a:p>
      </dgm:t>
    </dgm:pt>
    <dgm:pt modelId="{6CF7BCC0-A71A-D046-ABCD-848666FBEE22}" type="pres">
      <dgm:prSet presAssocID="{854BFD9D-2792-CE45-B80B-AA1A7743ABF4}" presName="cycle" presStyleCnt="0">
        <dgm:presLayoutVars>
          <dgm:dir/>
          <dgm:resizeHandles val="exact"/>
        </dgm:presLayoutVars>
      </dgm:prSet>
      <dgm:spPr/>
    </dgm:pt>
    <dgm:pt modelId="{BC48551A-EE35-D04D-98CB-1F64154FCB23}" type="pres">
      <dgm:prSet presAssocID="{4C480F70-01A1-CD47-AF3E-23376A717464}" presName="node" presStyleLbl="node1" presStyleIdx="0" presStyleCnt="7">
        <dgm:presLayoutVars>
          <dgm:bulletEnabled val="1"/>
        </dgm:presLayoutVars>
      </dgm:prSet>
      <dgm:spPr/>
    </dgm:pt>
    <dgm:pt modelId="{48635A7B-936C-A048-AF5D-FE23379B6472}" type="pres">
      <dgm:prSet presAssocID="{39C6F883-20D5-1846-B6AE-A61C4FEB92B4}" presName="sibTrans" presStyleLbl="sibTrans2D1" presStyleIdx="0" presStyleCnt="7"/>
      <dgm:spPr/>
    </dgm:pt>
    <dgm:pt modelId="{46EF7B91-0767-7241-BADD-4190C222B836}" type="pres">
      <dgm:prSet presAssocID="{39C6F883-20D5-1846-B6AE-A61C4FEB92B4}" presName="connectorText" presStyleLbl="sibTrans2D1" presStyleIdx="0" presStyleCnt="7"/>
      <dgm:spPr/>
    </dgm:pt>
    <dgm:pt modelId="{334108A4-4576-E84E-B5AE-E1C76B612945}" type="pres">
      <dgm:prSet presAssocID="{DF229C59-6531-634E-AC8A-15FC69F2B63D}" presName="node" presStyleLbl="node1" presStyleIdx="1" presStyleCnt="7">
        <dgm:presLayoutVars>
          <dgm:bulletEnabled val="1"/>
        </dgm:presLayoutVars>
      </dgm:prSet>
      <dgm:spPr/>
    </dgm:pt>
    <dgm:pt modelId="{C14B6D97-2D8A-6645-9F18-1B7C7C8BC559}" type="pres">
      <dgm:prSet presAssocID="{B1E711F0-853A-F34F-BA9B-B1CB9D2724B0}" presName="sibTrans" presStyleLbl="sibTrans2D1" presStyleIdx="1" presStyleCnt="7"/>
      <dgm:spPr/>
    </dgm:pt>
    <dgm:pt modelId="{00A99B81-8B40-3644-89B5-77F61085CD6D}" type="pres">
      <dgm:prSet presAssocID="{B1E711F0-853A-F34F-BA9B-B1CB9D2724B0}" presName="connectorText" presStyleLbl="sibTrans2D1" presStyleIdx="1" presStyleCnt="7"/>
      <dgm:spPr/>
    </dgm:pt>
    <dgm:pt modelId="{74D4575B-A523-1C49-8474-52FBA176D7B0}" type="pres">
      <dgm:prSet presAssocID="{FEEC72D6-59F5-8A46-A85D-49BBFD339FA5}" presName="node" presStyleLbl="node1" presStyleIdx="2" presStyleCnt="7">
        <dgm:presLayoutVars>
          <dgm:bulletEnabled val="1"/>
        </dgm:presLayoutVars>
      </dgm:prSet>
      <dgm:spPr/>
    </dgm:pt>
    <dgm:pt modelId="{1A2D78C8-E124-274A-AADE-416E58135052}" type="pres">
      <dgm:prSet presAssocID="{9DC69F38-4FDC-194E-9D66-54CAE6D421D2}" presName="sibTrans" presStyleLbl="sibTrans2D1" presStyleIdx="2" presStyleCnt="7"/>
      <dgm:spPr/>
    </dgm:pt>
    <dgm:pt modelId="{947A8899-821C-1647-BD38-AFAA30DC222F}" type="pres">
      <dgm:prSet presAssocID="{9DC69F38-4FDC-194E-9D66-54CAE6D421D2}" presName="connectorText" presStyleLbl="sibTrans2D1" presStyleIdx="2" presStyleCnt="7"/>
      <dgm:spPr/>
    </dgm:pt>
    <dgm:pt modelId="{7B040677-A30B-274F-BB65-AEA7F5E69423}" type="pres">
      <dgm:prSet presAssocID="{7871B717-B35A-EF4E-9460-79F17A30DEB5}" presName="node" presStyleLbl="node1" presStyleIdx="3" presStyleCnt="7">
        <dgm:presLayoutVars>
          <dgm:bulletEnabled val="1"/>
        </dgm:presLayoutVars>
      </dgm:prSet>
      <dgm:spPr/>
    </dgm:pt>
    <dgm:pt modelId="{FF3C22F7-954C-E946-833B-A145DF90F324}" type="pres">
      <dgm:prSet presAssocID="{9315015C-A00D-1D4E-94C4-5AC955ACF947}" presName="sibTrans" presStyleLbl="sibTrans2D1" presStyleIdx="3" presStyleCnt="7"/>
      <dgm:spPr/>
    </dgm:pt>
    <dgm:pt modelId="{80EC6ABE-6078-E140-B99D-47E00F7C16BF}" type="pres">
      <dgm:prSet presAssocID="{9315015C-A00D-1D4E-94C4-5AC955ACF947}" presName="connectorText" presStyleLbl="sibTrans2D1" presStyleIdx="3" presStyleCnt="7"/>
      <dgm:spPr/>
    </dgm:pt>
    <dgm:pt modelId="{8755A894-9890-4E4E-8AE8-894E429A119C}" type="pres">
      <dgm:prSet presAssocID="{2D66FB6C-EC21-AC4C-B43D-16C2C62AB564}" presName="node" presStyleLbl="node1" presStyleIdx="4" presStyleCnt="7">
        <dgm:presLayoutVars>
          <dgm:bulletEnabled val="1"/>
        </dgm:presLayoutVars>
      </dgm:prSet>
      <dgm:spPr/>
    </dgm:pt>
    <dgm:pt modelId="{A3A4DE83-9890-B940-BADB-2D2A4232835B}" type="pres">
      <dgm:prSet presAssocID="{4A8B099F-D81C-8740-BFE4-1F7CF9109513}" presName="sibTrans" presStyleLbl="sibTrans2D1" presStyleIdx="4" presStyleCnt="7"/>
      <dgm:spPr/>
    </dgm:pt>
    <dgm:pt modelId="{4A3D868D-FE9A-074E-B62C-893993689952}" type="pres">
      <dgm:prSet presAssocID="{4A8B099F-D81C-8740-BFE4-1F7CF9109513}" presName="connectorText" presStyleLbl="sibTrans2D1" presStyleIdx="4" presStyleCnt="7"/>
      <dgm:spPr/>
    </dgm:pt>
    <dgm:pt modelId="{DE1E239A-07C2-E04C-B271-95C451C73237}" type="pres">
      <dgm:prSet presAssocID="{E7659C8E-C1AF-5A4F-A0D4-33ABD4A5214F}" presName="node" presStyleLbl="node1" presStyleIdx="5" presStyleCnt="7">
        <dgm:presLayoutVars>
          <dgm:bulletEnabled val="1"/>
        </dgm:presLayoutVars>
      </dgm:prSet>
      <dgm:spPr/>
    </dgm:pt>
    <dgm:pt modelId="{40ECD4CD-4E4B-BB4E-9A2C-90405AC4E36C}" type="pres">
      <dgm:prSet presAssocID="{E0C70F73-9F46-9B4E-9E18-EDC398C7F68F}" presName="sibTrans" presStyleLbl="sibTrans2D1" presStyleIdx="5" presStyleCnt="7"/>
      <dgm:spPr/>
    </dgm:pt>
    <dgm:pt modelId="{0A60DEE3-8A3F-EC44-8D73-A5CB1ADF8CC3}" type="pres">
      <dgm:prSet presAssocID="{E0C70F73-9F46-9B4E-9E18-EDC398C7F68F}" presName="connectorText" presStyleLbl="sibTrans2D1" presStyleIdx="5" presStyleCnt="7"/>
      <dgm:spPr/>
    </dgm:pt>
    <dgm:pt modelId="{7E5297DA-8199-554D-9BFB-9CCCF8A37897}" type="pres">
      <dgm:prSet presAssocID="{A7E9B00C-0801-0041-8E66-C43C1D9AA438}" presName="node" presStyleLbl="node1" presStyleIdx="6" presStyleCnt="7">
        <dgm:presLayoutVars>
          <dgm:bulletEnabled val="1"/>
        </dgm:presLayoutVars>
      </dgm:prSet>
      <dgm:spPr/>
    </dgm:pt>
    <dgm:pt modelId="{18B3AC17-81A1-794F-B6B2-4A3C4C2982E3}" type="pres">
      <dgm:prSet presAssocID="{17117584-9AA8-3F49-9188-A7A27CFF0956}" presName="sibTrans" presStyleLbl="sibTrans2D1" presStyleIdx="6" presStyleCnt="7"/>
      <dgm:spPr/>
    </dgm:pt>
    <dgm:pt modelId="{CFC58115-2D2D-1E48-BCF5-CFF1ED0C7C83}" type="pres">
      <dgm:prSet presAssocID="{17117584-9AA8-3F49-9188-A7A27CFF0956}" presName="connectorText" presStyleLbl="sibTrans2D1" presStyleIdx="6" presStyleCnt="7"/>
      <dgm:spPr/>
    </dgm:pt>
  </dgm:ptLst>
  <dgm:cxnLst>
    <dgm:cxn modelId="{9D4C1A0E-C3BF-3546-BE5C-B2DF14C49956}" srcId="{854BFD9D-2792-CE45-B80B-AA1A7743ABF4}" destId="{4C480F70-01A1-CD47-AF3E-23376A717464}" srcOrd="0" destOrd="0" parTransId="{F9D7FB61-451A-AB47-AB15-7926EBF4FF94}" sibTransId="{39C6F883-20D5-1846-B6AE-A61C4FEB92B4}"/>
    <dgm:cxn modelId="{93705316-43E7-5D4C-BA62-725D82AC6AE9}" type="presOf" srcId="{4C480F70-01A1-CD47-AF3E-23376A717464}" destId="{BC48551A-EE35-D04D-98CB-1F64154FCB23}" srcOrd="0" destOrd="0" presId="urn:microsoft.com/office/officeart/2005/8/layout/cycle2"/>
    <dgm:cxn modelId="{BE814B2F-5A47-D04C-ADF2-40B8CFFBB184}" srcId="{854BFD9D-2792-CE45-B80B-AA1A7743ABF4}" destId="{FEEC72D6-59F5-8A46-A85D-49BBFD339FA5}" srcOrd="2" destOrd="0" parTransId="{9CA4B159-CA46-FE42-872F-9A93204D9706}" sibTransId="{9DC69F38-4FDC-194E-9D66-54CAE6D421D2}"/>
    <dgm:cxn modelId="{95EB2F35-3691-7E4A-9208-ADD1E93DE65F}" srcId="{854BFD9D-2792-CE45-B80B-AA1A7743ABF4}" destId="{DF229C59-6531-634E-AC8A-15FC69F2B63D}" srcOrd="1" destOrd="0" parTransId="{47C34256-FDF6-364C-BDD5-C7F177A8DA8F}" sibTransId="{B1E711F0-853A-F34F-BA9B-B1CB9D2724B0}"/>
    <dgm:cxn modelId="{96FBBB42-B1BB-454A-A1E8-A3FBE3820D0E}" type="presOf" srcId="{B1E711F0-853A-F34F-BA9B-B1CB9D2724B0}" destId="{00A99B81-8B40-3644-89B5-77F61085CD6D}" srcOrd="1" destOrd="0" presId="urn:microsoft.com/office/officeart/2005/8/layout/cycle2"/>
    <dgm:cxn modelId="{97726654-ADD1-0745-8FAD-F215A34DB111}" type="presOf" srcId="{B1E711F0-853A-F34F-BA9B-B1CB9D2724B0}" destId="{C14B6D97-2D8A-6645-9F18-1B7C7C8BC559}" srcOrd="0" destOrd="0" presId="urn:microsoft.com/office/officeart/2005/8/layout/cycle2"/>
    <dgm:cxn modelId="{36B47C56-FA5D-AD4B-88A1-0CA79E6F35E0}" srcId="{854BFD9D-2792-CE45-B80B-AA1A7743ABF4}" destId="{2D66FB6C-EC21-AC4C-B43D-16C2C62AB564}" srcOrd="4" destOrd="0" parTransId="{23E0FBCD-E83A-6246-9184-2ED755A1CEFB}" sibTransId="{4A8B099F-D81C-8740-BFE4-1F7CF9109513}"/>
    <dgm:cxn modelId="{ED442D6C-4EB8-CE43-A3FD-5332A8FBEE53}" type="presOf" srcId="{E0C70F73-9F46-9B4E-9E18-EDC398C7F68F}" destId="{40ECD4CD-4E4B-BB4E-9A2C-90405AC4E36C}" srcOrd="0" destOrd="0" presId="urn:microsoft.com/office/officeart/2005/8/layout/cycle2"/>
    <dgm:cxn modelId="{811EB77C-A5F0-7A4B-942C-E795777E095F}" type="presOf" srcId="{E7659C8E-C1AF-5A4F-A0D4-33ABD4A5214F}" destId="{DE1E239A-07C2-E04C-B271-95C451C73237}" srcOrd="0" destOrd="0" presId="urn:microsoft.com/office/officeart/2005/8/layout/cycle2"/>
    <dgm:cxn modelId="{73FD038B-95C8-ED4C-A996-E825253B6564}" type="presOf" srcId="{7871B717-B35A-EF4E-9460-79F17A30DEB5}" destId="{7B040677-A30B-274F-BB65-AEA7F5E69423}" srcOrd="0" destOrd="0" presId="urn:microsoft.com/office/officeart/2005/8/layout/cycle2"/>
    <dgm:cxn modelId="{3E447A8D-C824-724F-83CF-6F4C580B379F}" type="presOf" srcId="{9315015C-A00D-1D4E-94C4-5AC955ACF947}" destId="{80EC6ABE-6078-E140-B99D-47E00F7C16BF}" srcOrd="1" destOrd="0" presId="urn:microsoft.com/office/officeart/2005/8/layout/cycle2"/>
    <dgm:cxn modelId="{2EC2C595-DB57-1C47-808D-D2006E1BF088}" type="presOf" srcId="{DF229C59-6531-634E-AC8A-15FC69F2B63D}" destId="{334108A4-4576-E84E-B5AE-E1C76B612945}" srcOrd="0" destOrd="0" presId="urn:microsoft.com/office/officeart/2005/8/layout/cycle2"/>
    <dgm:cxn modelId="{AEAB0F99-3902-BF45-8B44-42872F7811F0}" type="presOf" srcId="{39C6F883-20D5-1846-B6AE-A61C4FEB92B4}" destId="{48635A7B-936C-A048-AF5D-FE23379B6472}" srcOrd="0" destOrd="0" presId="urn:microsoft.com/office/officeart/2005/8/layout/cycle2"/>
    <dgm:cxn modelId="{65FB07A2-C93F-2D4D-8185-3D6975B166DE}" type="presOf" srcId="{2D66FB6C-EC21-AC4C-B43D-16C2C62AB564}" destId="{8755A894-9890-4E4E-8AE8-894E429A119C}" srcOrd="0" destOrd="0" presId="urn:microsoft.com/office/officeart/2005/8/layout/cycle2"/>
    <dgm:cxn modelId="{1EB97BA3-496A-5D4B-AC76-165BABFE0C05}" srcId="{854BFD9D-2792-CE45-B80B-AA1A7743ABF4}" destId="{7871B717-B35A-EF4E-9460-79F17A30DEB5}" srcOrd="3" destOrd="0" parTransId="{D92F3638-BDE6-5D4D-857F-E41B9E855402}" sibTransId="{9315015C-A00D-1D4E-94C4-5AC955ACF947}"/>
    <dgm:cxn modelId="{2E657CA7-A66F-D14E-A8DD-8910E0496CD9}" type="presOf" srcId="{9DC69F38-4FDC-194E-9D66-54CAE6D421D2}" destId="{947A8899-821C-1647-BD38-AFAA30DC222F}" srcOrd="1" destOrd="0" presId="urn:microsoft.com/office/officeart/2005/8/layout/cycle2"/>
    <dgm:cxn modelId="{B9BF21A8-04BC-4C49-BEE9-39F0950C8923}" type="presOf" srcId="{17117584-9AA8-3F49-9188-A7A27CFF0956}" destId="{18B3AC17-81A1-794F-B6B2-4A3C4C2982E3}" srcOrd="0" destOrd="0" presId="urn:microsoft.com/office/officeart/2005/8/layout/cycle2"/>
    <dgm:cxn modelId="{263605AA-CA0B-CD45-897E-DB29893D66F1}" type="presOf" srcId="{4A8B099F-D81C-8740-BFE4-1F7CF9109513}" destId="{4A3D868D-FE9A-074E-B62C-893993689952}" srcOrd="1" destOrd="0" presId="urn:microsoft.com/office/officeart/2005/8/layout/cycle2"/>
    <dgm:cxn modelId="{D6541AAC-A0D5-F349-99EF-D96EDE9519DB}" type="presOf" srcId="{17117584-9AA8-3F49-9188-A7A27CFF0956}" destId="{CFC58115-2D2D-1E48-BCF5-CFF1ED0C7C83}" srcOrd="1" destOrd="0" presId="urn:microsoft.com/office/officeart/2005/8/layout/cycle2"/>
    <dgm:cxn modelId="{7E8DFDBB-2FD4-3B4C-A52B-9F5211B54E43}" type="presOf" srcId="{A7E9B00C-0801-0041-8E66-C43C1D9AA438}" destId="{7E5297DA-8199-554D-9BFB-9CCCF8A37897}" srcOrd="0" destOrd="0" presId="urn:microsoft.com/office/officeart/2005/8/layout/cycle2"/>
    <dgm:cxn modelId="{86FB60C1-2CBF-3C4A-954A-583687CB63BC}" type="presOf" srcId="{E0C70F73-9F46-9B4E-9E18-EDC398C7F68F}" destId="{0A60DEE3-8A3F-EC44-8D73-A5CB1ADF8CC3}" srcOrd="1" destOrd="0" presId="urn:microsoft.com/office/officeart/2005/8/layout/cycle2"/>
    <dgm:cxn modelId="{9E0599C9-1D07-4C49-A5EB-B4C188284D6E}" type="presOf" srcId="{9DC69F38-4FDC-194E-9D66-54CAE6D421D2}" destId="{1A2D78C8-E124-274A-AADE-416E58135052}" srcOrd="0" destOrd="0" presId="urn:microsoft.com/office/officeart/2005/8/layout/cycle2"/>
    <dgm:cxn modelId="{F832A9CA-F74A-2C4B-B758-962A8B0D952A}" srcId="{854BFD9D-2792-CE45-B80B-AA1A7743ABF4}" destId="{E7659C8E-C1AF-5A4F-A0D4-33ABD4A5214F}" srcOrd="5" destOrd="0" parTransId="{0CBB6BE3-AE47-9842-843A-9C23FEF66A59}" sibTransId="{E0C70F73-9F46-9B4E-9E18-EDC398C7F68F}"/>
    <dgm:cxn modelId="{58C18FCF-9447-074B-B762-F0ED071B63D7}" type="presOf" srcId="{854BFD9D-2792-CE45-B80B-AA1A7743ABF4}" destId="{6CF7BCC0-A71A-D046-ABCD-848666FBEE22}" srcOrd="0" destOrd="0" presId="urn:microsoft.com/office/officeart/2005/8/layout/cycle2"/>
    <dgm:cxn modelId="{8FD99AD1-8E76-0F4D-AA7C-2EAF0501B5C2}" srcId="{854BFD9D-2792-CE45-B80B-AA1A7743ABF4}" destId="{A7E9B00C-0801-0041-8E66-C43C1D9AA438}" srcOrd="6" destOrd="0" parTransId="{19B0BF12-6B9E-3348-A249-31B5966131CA}" sibTransId="{17117584-9AA8-3F49-9188-A7A27CFF0956}"/>
    <dgm:cxn modelId="{4294EEDB-17B7-9F4B-B339-9E0A89DF13F3}" type="presOf" srcId="{4A8B099F-D81C-8740-BFE4-1F7CF9109513}" destId="{A3A4DE83-9890-B940-BADB-2D2A4232835B}" srcOrd="0" destOrd="0" presId="urn:microsoft.com/office/officeart/2005/8/layout/cycle2"/>
    <dgm:cxn modelId="{B7EB6ADD-7953-4948-AC3E-640F3179FB03}" type="presOf" srcId="{FEEC72D6-59F5-8A46-A85D-49BBFD339FA5}" destId="{74D4575B-A523-1C49-8474-52FBA176D7B0}" srcOrd="0" destOrd="0" presId="urn:microsoft.com/office/officeart/2005/8/layout/cycle2"/>
    <dgm:cxn modelId="{5AD4C1E6-854C-7E41-9639-E0AB722BDAB3}" type="presOf" srcId="{39C6F883-20D5-1846-B6AE-A61C4FEB92B4}" destId="{46EF7B91-0767-7241-BADD-4190C222B836}" srcOrd="1" destOrd="0" presId="urn:microsoft.com/office/officeart/2005/8/layout/cycle2"/>
    <dgm:cxn modelId="{D42F85F5-ACA1-D040-A9E7-192EC5D7C7A1}" type="presOf" srcId="{9315015C-A00D-1D4E-94C4-5AC955ACF947}" destId="{FF3C22F7-954C-E946-833B-A145DF90F324}" srcOrd="0" destOrd="0" presId="urn:microsoft.com/office/officeart/2005/8/layout/cycle2"/>
    <dgm:cxn modelId="{DD8692BE-87EB-8B4E-BE30-9126DDEBB75F}" type="presParOf" srcId="{6CF7BCC0-A71A-D046-ABCD-848666FBEE22}" destId="{BC48551A-EE35-D04D-98CB-1F64154FCB23}" srcOrd="0" destOrd="0" presId="urn:microsoft.com/office/officeart/2005/8/layout/cycle2"/>
    <dgm:cxn modelId="{AA24A2FE-C166-F14F-9284-81920ECBDDF7}" type="presParOf" srcId="{6CF7BCC0-A71A-D046-ABCD-848666FBEE22}" destId="{48635A7B-936C-A048-AF5D-FE23379B6472}" srcOrd="1" destOrd="0" presId="urn:microsoft.com/office/officeart/2005/8/layout/cycle2"/>
    <dgm:cxn modelId="{58EEFFE1-0DB4-4B4B-A9EC-6715B08239BF}" type="presParOf" srcId="{48635A7B-936C-A048-AF5D-FE23379B6472}" destId="{46EF7B91-0767-7241-BADD-4190C222B836}" srcOrd="0" destOrd="0" presId="urn:microsoft.com/office/officeart/2005/8/layout/cycle2"/>
    <dgm:cxn modelId="{A2FBEF28-C090-134E-BD51-AAE911BCE232}" type="presParOf" srcId="{6CF7BCC0-A71A-D046-ABCD-848666FBEE22}" destId="{334108A4-4576-E84E-B5AE-E1C76B612945}" srcOrd="2" destOrd="0" presId="urn:microsoft.com/office/officeart/2005/8/layout/cycle2"/>
    <dgm:cxn modelId="{7210CCF9-1C2D-C445-BEBC-5DC1B37B36FE}" type="presParOf" srcId="{6CF7BCC0-A71A-D046-ABCD-848666FBEE22}" destId="{C14B6D97-2D8A-6645-9F18-1B7C7C8BC559}" srcOrd="3" destOrd="0" presId="urn:microsoft.com/office/officeart/2005/8/layout/cycle2"/>
    <dgm:cxn modelId="{B95A6C2F-B72D-9845-9AF6-0CF363498C42}" type="presParOf" srcId="{C14B6D97-2D8A-6645-9F18-1B7C7C8BC559}" destId="{00A99B81-8B40-3644-89B5-77F61085CD6D}" srcOrd="0" destOrd="0" presId="urn:microsoft.com/office/officeart/2005/8/layout/cycle2"/>
    <dgm:cxn modelId="{FA41F305-D87A-AF4E-BDAD-F39B97AA7A0B}" type="presParOf" srcId="{6CF7BCC0-A71A-D046-ABCD-848666FBEE22}" destId="{74D4575B-A523-1C49-8474-52FBA176D7B0}" srcOrd="4" destOrd="0" presId="urn:microsoft.com/office/officeart/2005/8/layout/cycle2"/>
    <dgm:cxn modelId="{112B72B1-1825-504C-9A0E-A96AA5504301}" type="presParOf" srcId="{6CF7BCC0-A71A-D046-ABCD-848666FBEE22}" destId="{1A2D78C8-E124-274A-AADE-416E58135052}" srcOrd="5" destOrd="0" presId="urn:microsoft.com/office/officeart/2005/8/layout/cycle2"/>
    <dgm:cxn modelId="{5232C7ED-1606-854F-99F9-C0B5E7709E40}" type="presParOf" srcId="{1A2D78C8-E124-274A-AADE-416E58135052}" destId="{947A8899-821C-1647-BD38-AFAA30DC222F}" srcOrd="0" destOrd="0" presId="urn:microsoft.com/office/officeart/2005/8/layout/cycle2"/>
    <dgm:cxn modelId="{32E9EA93-8E81-0946-BB1E-4F61339A7E25}" type="presParOf" srcId="{6CF7BCC0-A71A-D046-ABCD-848666FBEE22}" destId="{7B040677-A30B-274F-BB65-AEA7F5E69423}" srcOrd="6" destOrd="0" presId="urn:microsoft.com/office/officeart/2005/8/layout/cycle2"/>
    <dgm:cxn modelId="{0AD23164-A652-7F4E-9CD3-65053C776DCC}" type="presParOf" srcId="{6CF7BCC0-A71A-D046-ABCD-848666FBEE22}" destId="{FF3C22F7-954C-E946-833B-A145DF90F324}" srcOrd="7" destOrd="0" presId="urn:microsoft.com/office/officeart/2005/8/layout/cycle2"/>
    <dgm:cxn modelId="{14445062-55D3-0440-ABE0-87ADFCDB1586}" type="presParOf" srcId="{FF3C22F7-954C-E946-833B-A145DF90F324}" destId="{80EC6ABE-6078-E140-B99D-47E00F7C16BF}" srcOrd="0" destOrd="0" presId="urn:microsoft.com/office/officeart/2005/8/layout/cycle2"/>
    <dgm:cxn modelId="{0951943F-3C29-8143-BF1B-96067ACD140A}" type="presParOf" srcId="{6CF7BCC0-A71A-D046-ABCD-848666FBEE22}" destId="{8755A894-9890-4E4E-8AE8-894E429A119C}" srcOrd="8" destOrd="0" presId="urn:microsoft.com/office/officeart/2005/8/layout/cycle2"/>
    <dgm:cxn modelId="{1E19E45B-4190-C941-8033-25B3BB92A3D2}" type="presParOf" srcId="{6CF7BCC0-A71A-D046-ABCD-848666FBEE22}" destId="{A3A4DE83-9890-B940-BADB-2D2A4232835B}" srcOrd="9" destOrd="0" presId="urn:microsoft.com/office/officeart/2005/8/layout/cycle2"/>
    <dgm:cxn modelId="{C5B86072-81C1-474C-951C-DBAD5B4ED479}" type="presParOf" srcId="{A3A4DE83-9890-B940-BADB-2D2A4232835B}" destId="{4A3D868D-FE9A-074E-B62C-893993689952}" srcOrd="0" destOrd="0" presId="urn:microsoft.com/office/officeart/2005/8/layout/cycle2"/>
    <dgm:cxn modelId="{0D6AC7C7-8AB5-AB4A-86B7-BE9D2303DB80}" type="presParOf" srcId="{6CF7BCC0-A71A-D046-ABCD-848666FBEE22}" destId="{DE1E239A-07C2-E04C-B271-95C451C73237}" srcOrd="10" destOrd="0" presId="urn:microsoft.com/office/officeart/2005/8/layout/cycle2"/>
    <dgm:cxn modelId="{2D884972-6166-7B4A-AD79-823FEBD68CB6}" type="presParOf" srcId="{6CF7BCC0-A71A-D046-ABCD-848666FBEE22}" destId="{40ECD4CD-4E4B-BB4E-9A2C-90405AC4E36C}" srcOrd="11" destOrd="0" presId="urn:microsoft.com/office/officeart/2005/8/layout/cycle2"/>
    <dgm:cxn modelId="{FF07339A-50A8-994A-91B7-37C7C7B43DBB}" type="presParOf" srcId="{40ECD4CD-4E4B-BB4E-9A2C-90405AC4E36C}" destId="{0A60DEE3-8A3F-EC44-8D73-A5CB1ADF8CC3}" srcOrd="0" destOrd="0" presId="urn:microsoft.com/office/officeart/2005/8/layout/cycle2"/>
    <dgm:cxn modelId="{C923541C-F9F2-5040-A654-BEE1B841102F}" type="presParOf" srcId="{6CF7BCC0-A71A-D046-ABCD-848666FBEE22}" destId="{7E5297DA-8199-554D-9BFB-9CCCF8A37897}" srcOrd="12" destOrd="0" presId="urn:microsoft.com/office/officeart/2005/8/layout/cycle2"/>
    <dgm:cxn modelId="{887FA9C9-4183-A14D-B634-3B363DFBE85F}" type="presParOf" srcId="{6CF7BCC0-A71A-D046-ABCD-848666FBEE22}" destId="{18B3AC17-81A1-794F-B6B2-4A3C4C2982E3}" srcOrd="13" destOrd="0" presId="urn:microsoft.com/office/officeart/2005/8/layout/cycle2"/>
    <dgm:cxn modelId="{072B5CBE-F6A4-664B-9092-AE48E64697E7}" type="presParOf" srcId="{18B3AC17-81A1-794F-B6B2-4A3C4C2982E3}" destId="{CFC58115-2D2D-1E48-BCF5-CFF1ED0C7C83}"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8551A-EE35-D04D-98CB-1F64154FCB23}">
      <dsp:nvSpPr>
        <dsp:cNvPr id="0" name=""/>
        <dsp:cNvSpPr/>
      </dsp:nvSpPr>
      <dsp:spPr>
        <a:xfrm>
          <a:off x="2371221" y="1866"/>
          <a:ext cx="1071698" cy="107169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Plan</a:t>
          </a:r>
        </a:p>
      </dsp:txBody>
      <dsp:txXfrm>
        <a:off x="2528168" y="158813"/>
        <a:ext cx="757804" cy="757804"/>
      </dsp:txXfrm>
    </dsp:sp>
    <dsp:sp modelId="{48635A7B-936C-A048-AF5D-FE23379B6472}">
      <dsp:nvSpPr>
        <dsp:cNvPr id="0" name=""/>
        <dsp:cNvSpPr/>
      </dsp:nvSpPr>
      <dsp:spPr>
        <a:xfrm rot="1542857">
          <a:off x="3482035" y="702161"/>
          <a:ext cx="284096" cy="36169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486255" y="756011"/>
        <a:ext cx="198867" cy="217018"/>
      </dsp:txXfrm>
    </dsp:sp>
    <dsp:sp modelId="{334108A4-4576-E84E-B5AE-E1C76B612945}">
      <dsp:nvSpPr>
        <dsp:cNvPr id="0" name=""/>
        <dsp:cNvSpPr/>
      </dsp:nvSpPr>
      <dsp:spPr>
        <a:xfrm>
          <a:off x="3819734" y="699434"/>
          <a:ext cx="1071698" cy="107169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Create</a:t>
          </a:r>
        </a:p>
      </dsp:txBody>
      <dsp:txXfrm>
        <a:off x="3976681" y="856381"/>
        <a:ext cx="757804" cy="757804"/>
      </dsp:txXfrm>
    </dsp:sp>
    <dsp:sp modelId="{C14B6D97-2D8A-6645-9F18-1B7C7C8BC559}">
      <dsp:nvSpPr>
        <dsp:cNvPr id="0" name=""/>
        <dsp:cNvSpPr/>
      </dsp:nvSpPr>
      <dsp:spPr>
        <a:xfrm rot="4628571">
          <a:off x="4390623" y="1830305"/>
          <a:ext cx="284096" cy="36169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423755" y="1861099"/>
        <a:ext cx="198867" cy="217018"/>
      </dsp:txXfrm>
    </dsp:sp>
    <dsp:sp modelId="{74D4575B-A523-1C49-8474-52FBA176D7B0}">
      <dsp:nvSpPr>
        <dsp:cNvPr id="0" name=""/>
        <dsp:cNvSpPr/>
      </dsp:nvSpPr>
      <dsp:spPr>
        <a:xfrm>
          <a:off x="4177488" y="2266853"/>
          <a:ext cx="1071698" cy="107169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Process</a:t>
          </a:r>
        </a:p>
      </dsp:txBody>
      <dsp:txXfrm>
        <a:off x="4334435" y="2423800"/>
        <a:ext cx="757804" cy="757804"/>
      </dsp:txXfrm>
    </dsp:sp>
    <dsp:sp modelId="{1A2D78C8-E124-274A-AADE-416E58135052}">
      <dsp:nvSpPr>
        <dsp:cNvPr id="0" name=""/>
        <dsp:cNvSpPr/>
      </dsp:nvSpPr>
      <dsp:spPr>
        <a:xfrm rot="7714286">
          <a:off x="4075101" y="3244054"/>
          <a:ext cx="284096" cy="36169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144285" y="3283077"/>
        <a:ext cx="198867" cy="217018"/>
      </dsp:txXfrm>
    </dsp:sp>
    <dsp:sp modelId="{7B040677-A30B-274F-BB65-AEA7F5E69423}">
      <dsp:nvSpPr>
        <dsp:cNvPr id="0" name=""/>
        <dsp:cNvSpPr/>
      </dsp:nvSpPr>
      <dsp:spPr>
        <a:xfrm>
          <a:off x="3175085" y="3523826"/>
          <a:ext cx="1071698" cy="107169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Analyze</a:t>
          </a:r>
        </a:p>
      </dsp:txBody>
      <dsp:txXfrm>
        <a:off x="3332032" y="3680773"/>
        <a:ext cx="757804" cy="757804"/>
      </dsp:txXfrm>
    </dsp:sp>
    <dsp:sp modelId="{FF3C22F7-954C-E946-833B-A145DF90F324}">
      <dsp:nvSpPr>
        <dsp:cNvPr id="0" name=""/>
        <dsp:cNvSpPr/>
      </dsp:nvSpPr>
      <dsp:spPr>
        <a:xfrm rot="10800000">
          <a:off x="2773062" y="3878826"/>
          <a:ext cx="284096" cy="36169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858291" y="3951166"/>
        <a:ext cx="198867" cy="217018"/>
      </dsp:txXfrm>
    </dsp:sp>
    <dsp:sp modelId="{8755A894-9890-4E4E-8AE8-894E429A119C}">
      <dsp:nvSpPr>
        <dsp:cNvPr id="0" name=""/>
        <dsp:cNvSpPr/>
      </dsp:nvSpPr>
      <dsp:spPr>
        <a:xfrm>
          <a:off x="1567356" y="3523826"/>
          <a:ext cx="1071698" cy="107169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Preserve</a:t>
          </a:r>
        </a:p>
      </dsp:txBody>
      <dsp:txXfrm>
        <a:off x="1724303" y="3680773"/>
        <a:ext cx="757804" cy="757804"/>
      </dsp:txXfrm>
    </dsp:sp>
    <dsp:sp modelId="{A3A4DE83-9890-B940-BADB-2D2A4232835B}">
      <dsp:nvSpPr>
        <dsp:cNvPr id="0" name=""/>
        <dsp:cNvSpPr/>
      </dsp:nvSpPr>
      <dsp:spPr>
        <a:xfrm rot="13885714">
          <a:off x="1464969" y="3256626"/>
          <a:ext cx="284096" cy="361698"/>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1534153" y="3362283"/>
        <a:ext cx="198867" cy="217018"/>
      </dsp:txXfrm>
    </dsp:sp>
    <dsp:sp modelId="{DE1E239A-07C2-E04C-B271-95C451C73237}">
      <dsp:nvSpPr>
        <dsp:cNvPr id="0" name=""/>
        <dsp:cNvSpPr/>
      </dsp:nvSpPr>
      <dsp:spPr>
        <a:xfrm>
          <a:off x="564954" y="2266853"/>
          <a:ext cx="1071698" cy="1071698"/>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Share</a:t>
          </a:r>
        </a:p>
      </dsp:txBody>
      <dsp:txXfrm>
        <a:off x="721901" y="2423800"/>
        <a:ext cx="757804" cy="757804"/>
      </dsp:txXfrm>
    </dsp:sp>
    <dsp:sp modelId="{40ECD4CD-4E4B-BB4E-9A2C-90405AC4E36C}">
      <dsp:nvSpPr>
        <dsp:cNvPr id="0" name=""/>
        <dsp:cNvSpPr/>
      </dsp:nvSpPr>
      <dsp:spPr>
        <a:xfrm rot="16971429">
          <a:off x="1135842" y="1845982"/>
          <a:ext cx="284096" cy="361698"/>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168974" y="1959868"/>
        <a:ext cx="198867" cy="217018"/>
      </dsp:txXfrm>
    </dsp:sp>
    <dsp:sp modelId="{7E5297DA-8199-554D-9BFB-9CCCF8A37897}">
      <dsp:nvSpPr>
        <dsp:cNvPr id="0" name=""/>
        <dsp:cNvSpPr/>
      </dsp:nvSpPr>
      <dsp:spPr>
        <a:xfrm>
          <a:off x="922707" y="699434"/>
          <a:ext cx="1071698" cy="107169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Reuse</a:t>
          </a:r>
        </a:p>
      </dsp:txBody>
      <dsp:txXfrm>
        <a:off x="1079654" y="856381"/>
        <a:ext cx="757804" cy="757804"/>
      </dsp:txXfrm>
    </dsp:sp>
    <dsp:sp modelId="{18B3AC17-81A1-794F-B6B2-4A3C4C2982E3}">
      <dsp:nvSpPr>
        <dsp:cNvPr id="0" name=""/>
        <dsp:cNvSpPr/>
      </dsp:nvSpPr>
      <dsp:spPr>
        <a:xfrm rot="20057143">
          <a:off x="2033521" y="709139"/>
          <a:ext cx="284096" cy="361698"/>
        </a:xfrm>
        <a:prstGeom prst="righ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37741" y="799969"/>
        <a:ext cx="198867" cy="21701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A603A3-8F3F-D548-8E36-FE1156726898}"/>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sv-SE"/>
          </a:p>
        </p:txBody>
      </p:sp>
      <p:sp>
        <p:nvSpPr>
          <p:cNvPr id="3" name="Date Placeholder 2">
            <a:extLst>
              <a:ext uri="{FF2B5EF4-FFF2-40B4-BE49-F238E27FC236}">
                <a16:creationId xmlns:a16="http://schemas.microsoft.com/office/drawing/2014/main" id="{8D2657AA-B02E-8B40-9634-01F9D9773524}"/>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D49BA519-0498-BE41-9018-04DF34540215}" type="datetimeFigureOut">
              <a:rPr lang="sv-SE" smtClean="0"/>
              <a:t>2018-11-27</a:t>
            </a:fld>
            <a:endParaRPr lang="sv-SE"/>
          </a:p>
        </p:txBody>
      </p:sp>
      <p:sp>
        <p:nvSpPr>
          <p:cNvPr id="4" name="Footer Placeholder 3">
            <a:extLst>
              <a:ext uri="{FF2B5EF4-FFF2-40B4-BE49-F238E27FC236}">
                <a16:creationId xmlns:a16="http://schemas.microsoft.com/office/drawing/2014/main" id="{D9285030-D583-6743-BD04-7FA452C67FB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a:extLst>
              <a:ext uri="{FF2B5EF4-FFF2-40B4-BE49-F238E27FC236}">
                <a16:creationId xmlns:a16="http://schemas.microsoft.com/office/drawing/2014/main" id="{8ABCB920-4B29-DB41-9BCA-120815220B6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0D47F7A-AB08-BE41-BE21-EA7F86CF6548}" type="slidenum">
              <a:rPr lang="sv-SE" smtClean="0"/>
              <a:t>‹#›</a:t>
            </a:fld>
            <a:endParaRPr lang="sv-SE"/>
          </a:p>
        </p:txBody>
      </p:sp>
    </p:spTree>
    <p:extLst>
      <p:ext uri="{BB962C8B-B14F-4D97-AF65-F5344CB8AC3E}">
        <p14:creationId xmlns:p14="http://schemas.microsoft.com/office/powerpoint/2010/main" val="2398510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87426D4-2BB8-5441-8381-9A604C6271CE}" type="datetimeFigureOut">
              <a:rPr lang="sv-SE" smtClean="0"/>
              <a:t>2018-11-27</a:t>
            </a:fld>
            <a:endParaRPr lang="sv-SE"/>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548390D-6D6D-764E-AD8E-255E6743585E}" type="slidenum">
              <a:rPr lang="sv-SE" smtClean="0"/>
              <a:t>‹#›</a:t>
            </a:fld>
            <a:endParaRPr lang="sv-SE"/>
          </a:p>
        </p:txBody>
      </p:sp>
    </p:spTree>
    <p:extLst>
      <p:ext uri="{BB962C8B-B14F-4D97-AF65-F5344CB8AC3E}">
        <p14:creationId xmlns:p14="http://schemas.microsoft.com/office/powerpoint/2010/main" val="3513322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1</a:t>
            </a:fld>
            <a:endParaRPr lang="en-US"/>
          </a:p>
        </p:txBody>
      </p:sp>
    </p:spTree>
    <p:extLst>
      <p:ext uri="{BB962C8B-B14F-4D97-AF65-F5344CB8AC3E}">
        <p14:creationId xmlns:p14="http://schemas.microsoft.com/office/powerpoint/2010/main" val="1191493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20</a:t>
            </a:fld>
            <a:endParaRPr lang="en-US"/>
          </a:p>
        </p:txBody>
      </p:sp>
    </p:spTree>
    <p:extLst>
      <p:ext uri="{BB962C8B-B14F-4D97-AF65-F5344CB8AC3E}">
        <p14:creationId xmlns:p14="http://schemas.microsoft.com/office/powerpoint/2010/main" val="2119571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21</a:t>
            </a:fld>
            <a:endParaRPr lang="en-US"/>
          </a:p>
        </p:txBody>
      </p:sp>
    </p:spTree>
    <p:extLst>
      <p:ext uri="{BB962C8B-B14F-4D97-AF65-F5344CB8AC3E}">
        <p14:creationId xmlns:p14="http://schemas.microsoft.com/office/powerpoint/2010/main" val="3313295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22</a:t>
            </a:fld>
            <a:endParaRPr lang="en-US"/>
          </a:p>
        </p:txBody>
      </p:sp>
    </p:spTree>
    <p:extLst>
      <p:ext uri="{BB962C8B-B14F-4D97-AF65-F5344CB8AC3E}">
        <p14:creationId xmlns:p14="http://schemas.microsoft.com/office/powerpoint/2010/main" val="659485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8DF208-AF94-FA46-82AE-2B07A1BA9766}" type="slidenum">
              <a:rPr lang="en-US" smtClean="0"/>
              <a:t>34</a:t>
            </a:fld>
            <a:endParaRPr lang="en-US"/>
          </a:p>
        </p:txBody>
      </p:sp>
    </p:spTree>
    <p:extLst>
      <p:ext uri="{BB962C8B-B14F-4D97-AF65-F5344CB8AC3E}">
        <p14:creationId xmlns:p14="http://schemas.microsoft.com/office/powerpoint/2010/main" val="1673970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8DF208-AF94-FA46-82AE-2B07A1BA9766}" type="slidenum">
              <a:rPr lang="en-US" smtClean="0"/>
              <a:t>36</a:t>
            </a:fld>
            <a:endParaRPr lang="en-US"/>
          </a:p>
        </p:txBody>
      </p:sp>
    </p:spTree>
    <p:extLst>
      <p:ext uri="{BB962C8B-B14F-4D97-AF65-F5344CB8AC3E}">
        <p14:creationId xmlns:p14="http://schemas.microsoft.com/office/powerpoint/2010/main" val="589630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37</a:t>
            </a:fld>
            <a:endParaRPr lang="en-US"/>
          </a:p>
        </p:txBody>
      </p:sp>
    </p:spTree>
    <p:extLst>
      <p:ext uri="{BB962C8B-B14F-4D97-AF65-F5344CB8AC3E}">
        <p14:creationId xmlns:p14="http://schemas.microsoft.com/office/powerpoint/2010/main" val="823125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39</a:t>
            </a:fld>
            <a:endParaRPr lang="en-US"/>
          </a:p>
        </p:txBody>
      </p:sp>
    </p:spTree>
    <p:extLst>
      <p:ext uri="{BB962C8B-B14F-4D97-AF65-F5344CB8AC3E}">
        <p14:creationId xmlns:p14="http://schemas.microsoft.com/office/powerpoint/2010/main" val="1430507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40</a:t>
            </a:fld>
            <a:endParaRPr lang="en-US"/>
          </a:p>
        </p:txBody>
      </p:sp>
    </p:spTree>
    <p:extLst>
      <p:ext uri="{BB962C8B-B14F-4D97-AF65-F5344CB8AC3E}">
        <p14:creationId xmlns:p14="http://schemas.microsoft.com/office/powerpoint/2010/main" val="761824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44</a:t>
            </a:fld>
            <a:endParaRPr lang="en-US"/>
          </a:p>
        </p:txBody>
      </p:sp>
    </p:spTree>
    <p:extLst>
      <p:ext uri="{BB962C8B-B14F-4D97-AF65-F5344CB8AC3E}">
        <p14:creationId xmlns:p14="http://schemas.microsoft.com/office/powerpoint/2010/main" val="2951823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46</a:t>
            </a:fld>
            <a:endParaRPr lang="en-US"/>
          </a:p>
        </p:txBody>
      </p:sp>
    </p:spTree>
    <p:extLst>
      <p:ext uri="{BB962C8B-B14F-4D97-AF65-F5344CB8AC3E}">
        <p14:creationId xmlns:p14="http://schemas.microsoft.com/office/powerpoint/2010/main" val="148313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9</a:t>
            </a:fld>
            <a:endParaRPr lang="en-US"/>
          </a:p>
        </p:txBody>
      </p:sp>
    </p:spTree>
    <p:extLst>
      <p:ext uri="{BB962C8B-B14F-4D97-AF65-F5344CB8AC3E}">
        <p14:creationId xmlns:p14="http://schemas.microsoft.com/office/powerpoint/2010/main" val="3552800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8DF208-AF94-FA46-82AE-2B07A1BA9766}" type="slidenum">
              <a:rPr lang="en-US" smtClean="0"/>
              <a:t>47</a:t>
            </a:fld>
            <a:endParaRPr lang="en-US"/>
          </a:p>
        </p:txBody>
      </p:sp>
    </p:spTree>
    <p:extLst>
      <p:ext uri="{BB962C8B-B14F-4D97-AF65-F5344CB8AC3E}">
        <p14:creationId xmlns:p14="http://schemas.microsoft.com/office/powerpoint/2010/main" val="11700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50</a:t>
            </a:fld>
            <a:endParaRPr lang="en-US"/>
          </a:p>
        </p:txBody>
      </p:sp>
    </p:spTree>
    <p:extLst>
      <p:ext uri="{BB962C8B-B14F-4D97-AF65-F5344CB8AC3E}">
        <p14:creationId xmlns:p14="http://schemas.microsoft.com/office/powerpoint/2010/main" val="587619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8DF208-AF94-FA46-82AE-2B07A1BA9766}" type="slidenum">
              <a:rPr lang="en-US" smtClean="0"/>
              <a:t>61</a:t>
            </a:fld>
            <a:endParaRPr lang="en-US"/>
          </a:p>
        </p:txBody>
      </p:sp>
    </p:spTree>
    <p:extLst>
      <p:ext uri="{BB962C8B-B14F-4D97-AF65-F5344CB8AC3E}">
        <p14:creationId xmlns:p14="http://schemas.microsoft.com/office/powerpoint/2010/main" val="3433107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8DF208-AF94-FA46-82AE-2B07A1BA9766}" type="slidenum">
              <a:rPr lang="en-US" smtClean="0"/>
              <a:t>69</a:t>
            </a:fld>
            <a:endParaRPr lang="en-US"/>
          </a:p>
        </p:txBody>
      </p:sp>
    </p:spTree>
    <p:extLst>
      <p:ext uri="{BB962C8B-B14F-4D97-AF65-F5344CB8AC3E}">
        <p14:creationId xmlns:p14="http://schemas.microsoft.com/office/powerpoint/2010/main" val="1036986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70</a:t>
            </a:fld>
            <a:endParaRPr lang="en-US"/>
          </a:p>
        </p:txBody>
      </p:sp>
    </p:spTree>
    <p:extLst>
      <p:ext uri="{BB962C8B-B14F-4D97-AF65-F5344CB8AC3E}">
        <p14:creationId xmlns:p14="http://schemas.microsoft.com/office/powerpoint/2010/main" val="1397633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71</a:t>
            </a:fld>
            <a:endParaRPr lang="en-US"/>
          </a:p>
        </p:txBody>
      </p:sp>
    </p:spTree>
    <p:extLst>
      <p:ext uri="{BB962C8B-B14F-4D97-AF65-F5344CB8AC3E}">
        <p14:creationId xmlns:p14="http://schemas.microsoft.com/office/powerpoint/2010/main" val="2794256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72</a:t>
            </a:fld>
            <a:endParaRPr lang="en-US"/>
          </a:p>
        </p:txBody>
      </p:sp>
    </p:spTree>
    <p:extLst>
      <p:ext uri="{BB962C8B-B14F-4D97-AF65-F5344CB8AC3E}">
        <p14:creationId xmlns:p14="http://schemas.microsoft.com/office/powerpoint/2010/main" val="4176044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73</a:t>
            </a:fld>
            <a:endParaRPr lang="en-US"/>
          </a:p>
        </p:txBody>
      </p:sp>
    </p:spTree>
    <p:extLst>
      <p:ext uri="{BB962C8B-B14F-4D97-AF65-F5344CB8AC3E}">
        <p14:creationId xmlns:p14="http://schemas.microsoft.com/office/powerpoint/2010/main" val="1803599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74</a:t>
            </a:fld>
            <a:endParaRPr lang="en-US"/>
          </a:p>
        </p:txBody>
      </p:sp>
    </p:spTree>
    <p:extLst>
      <p:ext uri="{BB962C8B-B14F-4D97-AF65-F5344CB8AC3E}">
        <p14:creationId xmlns:p14="http://schemas.microsoft.com/office/powerpoint/2010/main" val="2768534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75</a:t>
            </a:fld>
            <a:endParaRPr lang="en-US"/>
          </a:p>
        </p:txBody>
      </p:sp>
    </p:spTree>
    <p:extLst>
      <p:ext uri="{BB962C8B-B14F-4D97-AF65-F5344CB8AC3E}">
        <p14:creationId xmlns:p14="http://schemas.microsoft.com/office/powerpoint/2010/main" val="3239232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12</a:t>
            </a:fld>
            <a:endParaRPr lang="en-US"/>
          </a:p>
        </p:txBody>
      </p:sp>
    </p:spTree>
    <p:extLst>
      <p:ext uri="{BB962C8B-B14F-4D97-AF65-F5344CB8AC3E}">
        <p14:creationId xmlns:p14="http://schemas.microsoft.com/office/powerpoint/2010/main" val="841540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76</a:t>
            </a:fld>
            <a:endParaRPr lang="en-US"/>
          </a:p>
        </p:txBody>
      </p:sp>
    </p:spTree>
    <p:extLst>
      <p:ext uri="{BB962C8B-B14F-4D97-AF65-F5344CB8AC3E}">
        <p14:creationId xmlns:p14="http://schemas.microsoft.com/office/powerpoint/2010/main" val="2038638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8DF208-AF94-FA46-82AE-2B07A1BA9766}" type="slidenum">
              <a:rPr lang="en-US" smtClean="0"/>
              <a:t>78</a:t>
            </a:fld>
            <a:endParaRPr lang="en-US"/>
          </a:p>
        </p:txBody>
      </p:sp>
    </p:spTree>
    <p:extLst>
      <p:ext uri="{BB962C8B-B14F-4D97-AF65-F5344CB8AC3E}">
        <p14:creationId xmlns:p14="http://schemas.microsoft.com/office/powerpoint/2010/main" val="361715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8DF208-AF94-FA46-82AE-2B07A1BA9766}" type="slidenum">
              <a:rPr lang="en-US" smtClean="0"/>
              <a:t>88</a:t>
            </a:fld>
            <a:endParaRPr lang="en-US"/>
          </a:p>
        </p:txBody>
      </p:sp>
    </p:spTree>
    <p:extLst>
      <p:ext uri="{BB962C8B-B14F-4D97-AF65-F5344CB8AC3E}">
        <p14:creationId xmlns:p14="http://schemas.microsoft.com/office/powerpoint/2010/main" val="2135659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92</a:t>
            </a:fld>
            <a:endParaRPr lang="en-US"/>
          </a:p>
        </p:txBody>
      </p:sp>
    </p:spTree>
    <p:extLst>
      <p:ext uri="{BB962C8B-B14F-4D97-AF65-F5344CB8AC3E}">
        <p14:creationId xmlns:p14="http://schemas.microsoft.com/office/powerpoint/2010/main" val="3293078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93</a:t>
            </a:fld>
            <a:endParaRPr lang="en-US"/>
          </a:p>
        </p:txBody>
      </p:sp>
    </p:spTree>
    <p:extLst>
      <p:ext uri="{BB962C8B-B14F-4D97-AF65-F5344CB8AC3E}">
        <p14:creationId xmlns:p14="http://schemas.microsoft.com/office/powerpoint/2010/main" val="618669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94</a:t>
            </a:fld>
            <a:endParaRPr lang="en-US"/>
          </a:p>
        </p:txBody>
      </p:sp>
    </p:spTree>
    <p:extLst>
      <p:ext uri="{BB962C8B-B14F-4D97-AF65-F5344CB8AC3E}">
        <p14:creationId xmlns:p14="http://schemas.microsoft.com/office/powerpoint/2010/main" val="1318717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95</a:t>
            </a:fld>
            <a:endParaRPr lang="en-US"/>
          </a:p>
        </p:txBody>
      </p:sp>
    </p:spTree>
    <p:extLst>
      <p:ext uri="{BB962C8B-B14F-4D97-AF65-F5344CB8AC3E}">
        <p14:creationId xmlns:p14="http://schemas.microsoft.com/office/powerpoint/2010/main" val="512037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0548390D-6D6D-764E-AD8E-255E6743585E}" type="slidenum">
              <a:rPr lang="sv-SE" smtClean="0"/>
              <a:t>96</a:t>
            </a:fld>
            <a:endParaRPr lang="sv-SE"/>
          </a:p>
        </p:txBody>
      </p:sp>
    </p:spTree>
    <p:extLst>
      <p:ext uri="{BB962C8B-B14F-4D97-AF65-F5344CB8AC3E}">
        <p14:creationId xmlns:p14="http://schemas.microsoft.com/office/powerpoint/2010/main" val="3096953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98</a:t>
            </a:fld>
            <a:endParaRPr lang="en-US"/>
          </a:p>
        </p:txBody>
      </p:sp>
    </p:spTree>
    <p:extLst>
      <p:ext uri="{BB962C8B-B14F-4D97-AF65-F5344CB8AC3E}">
        <p14:creationId xmlns:p14="http://schemas.microsoft.com/office/powerpoint/2010/main" val="339620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99</a:t>
            </a:fld>
            <a:endParaRPr lang="en-US"/>
          </a:p>
        </p:txBody>
      </p:sp>
    </p:spTree>
    <p:extLst>
      <p:ext uri="{BB962C8B-B14F-4D97-AF65-F5344CB8AC3E}">
        <p14:creationId xmlns:p14="http://schemas.microsoft.com/office/powerpoint/2010/main" val="1476312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13</a:t>
            </a:fld>
            <a:endParaRPr lang="en-US"/>
          </a:p>
        </p:txBody>
      </p:sp>
    </p:spTree>
    <p:extLst>
      <p:ext uri="{BB962C8B-B14F-4D97-AF65-F5344CB8AC3E}">
        <p14:creationId xmlns:p14="http://schemas.microsoft.com/office/powerpoint/2010/main" val="1068552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100</a:t>
            </a:fld>
            <a:endParaRPr lang="en-US"/>
          </a:p>
        </p:txBody>
      </p:sp>
    </p:spTree>
    <p:extLst>
      <p:ext uri="{BB962C8B-B14F-4D97-AF65-F5344CB8AC3E}">
        <p14:creationId xmlns:p14="http://schemas.microsoft.com/office/powerpoint/2010/main" val="1449896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18DF208-AF94-FA46-82AE-2B07A1BA9766}" type="slidenum">
              <a:rPr lang="en-US" smtClean="0"/>
              <a:t>101</a:t>
            </a:fld>
            <a:endParaRPr lang="en-US"/>
          </a:p>
        </p:txBody>
      </p:sp>
    </p:spTree>
    <p:extLst>
      <p:ext uri="{BB962C8B-B14F-4D97-AF65-F5344CB8AC3E}">
        <p14:creationId xmlns:p14="http://schemas.microsoft.com/office/powerpoint/2010/main" val="1476879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14</a:t>
            </a:fld>
            <a:endParaRPr lang="en-US"/>
          </a:p>
        </p:txBody>
      </p:sp>
    </p:spTree>
    <p:extLst>
      <p:ext uri="{BB962C8B-B14F-4D97-AF65-F5344CB8AC3E}">
        <p14:creationId xmlns:p14="http://schemas.microsoft.com/office/powerpoint/2010/main" val="1624756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16</a:t>
            </a:fld>
            <a:endParaRPr lang="en-US"/>
          </a:p>
        </p:txBody>
      </p:sp>
    </p:spTree>
    <p:extLst>
      <p:ext uri="{BB962C8B-B14F-4D97-AF65-F5344CB8AC3E}">
        <p14:creationId xmlns:p14="http://schemas.microsoft.com/office/powerpoint/2010/main" val="2003503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17</a:t>
            </a:fld>
            <a:endParaRPr lang="en-US"/>
          </a:p>
        </p:txBody>
      </p:sp>
    </p:spTree>
    <p:extLst>
      <p:ext uri="{BB962C8B-B14F-4D97-AF65-F5344CB8AC3E}">
        <p14:creationId xmlns:p14="http://schemas.microsoft.com/office/powerpoint/2010/main" val="3054610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18</a:t>
            </a:fld>
            <a:endParaRPr lang="en-US"/>
          </a:p>
        </p:txBody>
      </p:sp>
    </p:spTree>
    <p:extLst>
      <p:ext uri="{BB962C8B-B14F-4D97-AF65-F5344CB8AC3E}">
        <p14:creationId xmlns:p14="http://schemas.microsoft.com/office/powerpoint/2010/main" val="1043604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F208-AF94-FA46-82AE-2B07A1BA9766}" type="slidenum">
              <a:rPr lang="en-US" smtClean="0"/>
              <a:t>19</a:t>
            </a:fld>
            <a:endParaRPr lang="en-US"/>
          </a:p>
        </p:txBody>
      </p:sp>
    </p:spTree>
    <p:extLst>
      <p:ext uri="{BB962C8B-B14F-4D97-AF65-F5344CB8AC3E}">
        <p14:creationId xmlns:p14="http://schemas.microsoft.com/office/powerpoint/2010/main" val="2650447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DD6A-4BE5-E342-910E-B171B05423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80E722A0-EE35-0845-8CDA-B0EBBAF376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9D8CC4BE-CC61-5B41-AE88-AB93884E5457}"/>
              </a:ext>
            </a:extLst>
          </p:cNvPr>
          <p:cNvSpPr>
            <a:spLocks noGrp="1"/>
          </p:cNvSpPr>
          <p:nvPr>
            <p:ph type="dt" sz="half" idx="10"/>
          </p:nvPr>
        </p:nvSpPr>
        <p:spPr/>
        <p:txBody>
          <a:bodyPr/>
          <a:lstStyle/>
          <a:p>
            <a:fld id="{451D6F06-FD43-CB4E-A77A-275D60836811}" type="datetimeFigureOut">
              <a:rPr lang="sv-SE" smtClean="0"/>
              <a:t>2018-11-27</a:t>
            </a:fld>
            <a:endParaRPr lang="sv-SE"/>
          </a:p>
        </p:txBody>
      </p:sp>
      <p:sp>
        <p:nvSpPr>
          <p:cNvPr id="5" name="Footer Placeholder 4">
            <a:extLst>
              <a:ext uri="{FF2B5EF4-FFF2-40B4-BE49-F238E27FC236}">
                <a16:creationId xmlns:a16="http://schemas.microsoft.com/office/drawing/2014/main" id="{3F0F0ACD-F013-AA41-9340-8CA3EBEF99F0}"/>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E35535CA-7524-424F-8EF0-113D6C2ADCC9}"/>
              </a:ext>
            </a:extLst>
          </p:cNvPr>
          <p:cNvSpPr>
            <a:spLocks noGrp="1"/>
          </p:cNvSpPr>
          <p:nvPr>
            <p:ph type="sldNum" sz="quarter" idx="12"/>
          </p:nvPr>
        </p:nvSpPr>
        <p:spPr/>
        <p:txBody>
          <a:bodyPr/>
          <a:lstStyle/>
          <a:p>
            <a:fld id="{76F05B5A-1B3B-A740-B4B7-FB913509851C}" type="slidenum">
              <a:rPr lang="sv-SE" smtClean="0"/>
              <a:t>‹#›</a:t>
            </a:fld>
            <a:endParaRPr lang="sv-SE"/>
          </a:p>
        </p:txBody>
      </p:sp>
    </p:spTree>
    <p:extLst>
      <p:ext uri="{BB962C8B-B14F-4D97-AF65-F5344CB8AC3E}">
        <p14:creationId xmlns:p14="http://schemas.microsoft.com/office/powerpoint/2010/main" val="1624597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E35D-E18F-1C49-8147-A16EC46FA922}"/>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A69077EC-F4C1-1B4D-87FD-BB4EC5B3A3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FE16245B-737D-8146-B16F-C8D42CC2B411}"/>
              </a:ext>
            </a:extLst>
          </p:cNvPr>
          <p:cNvSpPr>
            <a:spLocks noGrp="1"/>
          </p:cNvSpPr>
          <p:nvPr>
            <p:ph type="dt" sz="half" idx="10"/>
          </p:nvPr>
        </p:nvSpPr>
        <p:spPr/>
        <p:txBody>
          <a:bodyPr/>
          <a:lstStyle/>
          <a:p>
            <a:fld id="{451D6F06-FD43-CB4E-A77A-275D60836811}" type="datetimeFigureOut">
              <a:rPr lang="sv-SE" smtClean="0"/>
              <a:t>2018-11-27</a:t>
            </a:fld>
            <a:endParaRPr lang="sv-SE"/>
          </a:p>
        </p:txBody>
      </p:sp>
      <p:sp>
        <p:nvSpPr>
          <p:cNvPr id="5" name="Footer Placeholder 4">
            <a:extLst>
              <a:ext uri="{FF2B5EF4-FFF2-40B4-BE49-F238E27FC236}">
                <a16:creationId xmlns:a16="http://schemas.microsoft.com/office/drawing/2014/main" id="{9EF75100-70D4-1743-994E-E453068CB9AF}"/>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2E58218A-6D13-B749-A709-92EDFECB2222}"/>
              </a:ext>
            </a:extLst>
          </p:cNvPr>
          <p:cNvSpPr>
            <a:spLocks noGrp="1"/>
          </p:cNvSpPr>
          <p:nvPr>
            <p:ph type="sldNum" sz="quarter" idx="12"/>
          </p:nvPr>
        </p:nvSpPr>
        <p:spPr/>
        <p:txBody>
          <a:bodyPr/>
          <a:lstStyle/>
          <a:p>
            <a:fld id="{76F05B5A-1B3B-A740-B4B7-FB913509851C}" type="slidenum">
              <a:rPr lang="sv-SE" smtClean="0"/>
              <a:t>‹#›</a:t>
            </a:fld>
            <a:endParaRPr lang="sv-SE"/>
          </a:p>
        </p:txBody>
      </p:sp>
    </p:spTree>
    <p:extLst>
      <p:ext uri="{BB962C8B-B14F-4D97-AF65-F5344CB8AC3E}">
        <p14:creationId xmlns:p14="http://schemas.microsoft.com/office/powerpoint/2010/main" val="347782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45911F-E4D1-9B4D-9C48-6C9DFBDCA7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0C66D896-902B-5343-8B08-79A34AB412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5FA92A07-263B-E042-8DB3-355D3FADF7F0}"/>
              </a:ext>
            </a:extLst>
          </p:cNvPr>
          <p:cNvSpPr>
            <a:spLocks noGrp="1"/>
          </p:cNvSpPr>
          <p:nvPr>
            <p:ph type="dt" sz="half" idx="10"/>
          </p:nvPr>
        </p:nvSpPr>
        <p:spPr/>
        <p:txBody>
          <a:bodyPr/>
          <a:lstStyle/>
          <a:p>
            <a:fld id="{451D6F06-FD43-CB4E-A77A-275D60836811}" type="datetimeFigureOut">
              <a:rPr lang="sv-SE" smtClean="0"/>
              <a:t>2018-11-27</a:t>
            </a:fld>
            <a:endParaRPr lang="sv-SE"/>
          </a:p>
        </p:txBody>
      </p:sp>
      <p:sp>
        <p:nvSpPr>
          <p:cNvPr id="5" name="Footer Placeholder 4">
            <a:extLst>
              <a:ext uri="{FF2B5EF4-FFF2-40B4-BE49-F238E27FC236}">
                <a16:creationId xmlns:a16="http://schemas.microsoft.com/office/drawing/2014/main" id="{22486EF5-913D-B142-B506-CACAAA195D69}"/>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095E7CC9-2EEF-7B4B-8BCB-ECD491F87AF2}"/>
              </a:ext>
            </a:extLst>
          </p:cNvPr>
          <p:cNvSpPr>
            <a:spLocks noGrp="1"/>
          </p:cNvSpPr>
          <p:nvPr>
            <p:ph type="sldNum" sz="quarter" idx="12"/>
          </p:nvPr>
        </p:nvSpPr>
        <p:spPr/>
        <p:txBody>
          <a:bodyPr/>
          <a:lstStyle/>
          <a:p>
            <a:fld id="{76F05B5A-1B3B-A740-B4B7-FB913509851C}" type="slidenum">
              <a:rPr lang="sv-SE" smtClean="0"/>
              <a:t>‹#›</a:t>
            </a:fld>
            <a:endParaRPr lang="sv-SE"/>
          </a:p>
        </p:txBody>
      </p:sp>
    </p:spTree>
    <p:extLst>
      <p:ext uri="{BB962C8B-B14F-4D97-AF65-F5344CB8AC3E}">
        <p14:creationId xmlns:p14="http://schemas.microsoft.com/office/powerpoint/2010/main" val="590634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219F2-2E18-6149-A8E8-AD9AB48E67C3}"/>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3D41778F-9A93-D441-B5FF-AEB3409D08C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66F7C32F-C354-D249-AD24-BD3D1380981C}"/>
              </a:ext>
            </a:extLst>
          </p:cNvPr>
          <p:cNvSpPr>
            <a:spLocks noGrp="1"/>
          </p:cNvSpPr>
          <p:nvPr>
            <p:ph type="dt" sz="half" idx="10"/>
          </p:nvPr>
        </p:nvSpPr>
        <p:spPr/>
        <p:txBody>
          <a:bodyPr/>
          <a:lstStyle/>
          <a:p>
            <a:fld id="{451D6F06-FD43-CB4E-A77A-275D60836811}" type="datetimeFigureOut">
              <a:rPr lang="sv-SE" smtClean="0"/>
              <a:t>2018-11-27</a:t>
            </a:fld>
            <a:endParaRPr lang="sv-SE"/>
          </a:p>
        </p:txBody>
      </p:sp>
      <p:sp>
        <p:nvSpPr>
          <p:cNvPr id="5" name="Footer Placeholder 4">
            <a:extLst>
              <a:ext uri="{FF2B5EF4-FFF2-40B4-BE49-F238E27FC236}">
                <a16:creationId xmlns:a16="http://schemas.microsoft.com/office/drawing/2014/main" id="{AC7A9C8E-E019-5443-BBE5-86FF45662D1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72B2083F-A899-0144-8D60-AC08C33B4746}"/>
              </a:ext>
            </a:extLst>
          </p:cNvPr>
          <p:cNvSpPr>
            <a:spLocks noGrp="1"/>
          </p:cNvSpPr>
          <p:nvPr>
            <p:ph type="sldNum" sz="quarter" idx="12"/>
          </p:nvPr>
        </p:nvSpPr>
        <p:spPr/>
        <p:txBody>
          <a:bodyPr/>
          <a:lstStyle/>
          <a:p>
            <a:fld id="{76F05B5A-1B3B-A740-B4B7-FB913509851C}" type="slidenum">
              <a:rPr lang="sv-SE" smtClean="0"/>
              <a:t>‹#›</a:t>
            </a:fld>
            <a:endParaRPr lang="sv-SE"/>
          </a:p>
        </p:txBody>
      </p:sp>
    </p:spTree>
    <p:extLst>
      <p:ext uri="{BB962C8B-B14F-4D97-AF65-F5344CB8AC3E}">
        <p14:creationId xmlns:p14="http://schemas.microsoft.com/office/powerpoint/2010/main" val="3117505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2FF0-CC3F-0E4A-803B-0E40DAE0CB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F0F5A1F4-9E12-0348-BD56-35F365E003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FE82B5-E356-A847-97EE-921A04B78FB2}"/>
              </a:ext>
            </a:extLst>
          </p:cNvPr>
          <p:cNvSpPr>
            <a:spLocks noGrp="1"/>
          </p:cNvSpPr>
          <p:nvPr>
            <p:ph type="dt" sz="half" idx="10"/>
          </p:nvPr>
        </p:nvSpPr>
        <p:spPr/>
        <p:txBody>
          <a:bodyPr/>
          <a:lstStyle/>
          <a:p>
            <a:fld id="{451D6F06-FD43-CB4E-A77A-275D60836811}" type="datetimeFigureOut">
              <a:rPr lang="sv-SE" smtClean="0"/>
              <a:t>2018-11-27</a:t>
            </a:fld>
            <a:endParaRPr lang="sv-SE"/>
          </a:p>
        </p:txBody>
      </p:sp>
      <p:sp>
        <p:nvSpPr>
          <p:cNvPr id="5" name="Footer Placeholder 4">
            <a:extLst>
              <a:ext uri="{FF2B5EF4-FFF2-40B4-BE49-F238E27FC236}">
                <a16:creationId xmlns:a16="http://schemas.microsoft.com/office/drawing/2014/main" id="{EBF94484-DB16-7B4A-8F9E-49FE1D406BDE}"/>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DDAD5D8E-CC3D-1142-849C-FFD38EEB161C}"/>
              </a:ext>
            </a:extLst>
          </p:cNvPr>
          <p:cNvSpPr>
            <a:spLocks noGrp="1"/>
          </p:cNvSpPr>
          <p:nvPr>
            <p:ph type="sldNum" sz="quarter" idx="12"/>
          </p:nvPr>
        </p:nvSpPr>
        <p:spPr/>
        <p:txBody>
          <a:bodyPr/>
          <a:lstStyle/>
          <a:p>
            <a:fld id="{76F05B5A-1B3B-A740-B4B7-FB913509851C}" type="slidenum">
              <a:rPr lang="sv-SE" smtClean="0"/>
              <a:t>‹#›</a:t>
            </a:fld>
            <a:endParaRPr lang="sv-SE"/>
          </a:p>
        </p:txBody>
      </p:sp>
    </p:spTree>
    <p:extLst>
      <p:ext uri="{BB962C8B-B14F-4D97-AF65-F5344CB8AC3E}">
        <p14:creationId xmlns:p14="http://schemas.microsoft.com/office/powerpoint/2010/main" val="15386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6702-8A8F-CF41-9F26-4678D0739272}"/>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27DAB4EC-057F-784B-9309-2B8F6D7A0F4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E2C8A71A-04F8-E947-9826-079F2E5EA2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29EE3107-41B6-0644-8F52-7BB639D537E7}"/>
              </a:ext>
            </a:extLst>
          </p:cNvPr>
          <p:cNvSpPr>
            <a:spLocks noGrp="1"/>
          </p:cNvSpPr>
          <p:nvPr>
            <p:ph type="dt" sz="half" idx="10"/>
          </p:nvPr>
        </p:nvSpPr>
        <p:spPr/>
        <p:txBody>
          <a:bodyPr/>
          <a:lstStyle/>
          <a:p>
            <a:fld id="{451D6F06-FD43-CB4E-A77A-275D60836811}" type="datetimeFigureOut">
              <a:rPr lang="sv-SE" smtClean="0"/>
              <a:t>2018-11-27</a:t>
            </a:fld>
            <a:endParaRPr lang="sv-SE"/>
          </a:p>
        </p:txBody>
      </p:sp>
      <p:sp>
        <p:nvSpPr>
          <p:cNvPr id="6" name="Footer Placeholder 5">
            <a:extLst>
              <a:ext uri="{FF2B5EF4-FFF2-40B4-BE49-F238E27FC236}">
                <a16:creationId xmlns:a16="http://schemas.microsoft.com/office/drawing/2014/main" id="{1EE4AE8B-D18A-1646-9AE7-F825E5ED97FC}"/>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C380D2FD-9F2D-334C-9CA0-7789DB16B3B1}"/>
              </a:ext>
            </a:extLst>
          </p:cNvPr>
          <p:cNvSpPr>
            <a:spLocks noGrp="1"/>
          </p:cNvSpPr>
          <p:nvPr>
            <p:ph type="sldNum" sz="quarter" idx="12"/>
          </p:nvPr>
        </p:nvSpPr>
        <p:spPr/>
        <p:txBody>
          <a:bodyPr/>
          <a:lstStyle/>
          <a:p>
            <a:fld id="{76F05B5A-1B3B-A740-B4B7-FB913509851C}" type="slidenum">
              <a:rPr lang="sv-SE" smtClean="0"/>
              <a:t>‹#›</a:t>
            </a:fld>
            <a:endParaRPr lang="sv-SE"/>
          </a:p>
        </p:txBody>
      </p:sp>
    </p:spTree>
    <p:extLst>
      <p:ext uri="{BB962C8B-B14F-4D97-AF65-F5344CB8AC3E}">
        <p14:creationId xmlns:p14="http://schemas.microsoft.com/office/powerpoint/2010/main" val="1191387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A650-AA7C-1E4B-8092-6E1E1BB1AA7D}"/>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2D43B216-2C22-144A-AAA7-689358A56C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776DF9-ABA6-5946-9B5A-A9A458044D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37A3BA40-7D03-F74C-B00A-18AC886B5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269AD6-D469-8546-A79E-4556CC3A4A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D84C7566-F622-D445-9424-B82AC5F36FA7}"/>
              </a:ext>
            </a:extLst>
          </p:cNvPr>
          <p:cNvSpPr>
            <a:spLocks noGrp="1"/>
          </p:cNvSpPr>
          <p:nvPr>
            <p:ph type="dt" sz="half" idx="10"/>
          </p:nvPr>
        </p:nvSpPr>
        <p:spPr/>
        <p:txBody>
          <a:bodyPr/>
          <a:lstStyle/>
          <a:p>
            <a:fld id="{451D6F06-FD43-CB4E-A77A-275D60836811}" type="datetimeFigureOut">
              <a:rPr lang="sv-SE" smtClean="0"/>
              <a:t>2018-11-27</a:t>
            </a:fld>
            <a:endParaRPr lang="sv-SE"/>
          </a:p>
        </p:txBody>
      </p:sp>
      <p:sp>
        <p:nvSpPr>
          <p:cNvPr id="8" name="Footer Placeholder 7">
            <a:extLst>
              <a:ext uri="{FF2B5EF4-FFF2-40B4-BE49-F238E27FC236}">
                <a16:creationId xmlns:a16="http://schemas.microsoft.com/office/drawing/2014/main" id="{2ADAEBDA-2DF9-BE4F-936E-490B9BF29798}"/>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49C9BDBF-08CD-DB4E-8C62-B03989AA5FFA}"/>
              </a:ext>
            </a:extLst>
          </p:cNvPr>
          <p:cNvSpPr>
            <a:spLocks noGrp="1"/>
          </p:cNvSpPr>
          <p:nvPr>
            <p:ph type="sldNum" sz="quarter" idx="12"/>
          </p:nvPr>
        </p:nvSpPr>
        <p:spPr/>
        <p:txBody>
          <a:bodyPr/>
          <a:lstStyle/>
          <a:p>
            <a:fld id="{76F05B5A-1B3B-A740-B4B7-FB913509851C}" type="slidenum">
              <a:rPr lang="sv-SE" smtClean="0"/>
              <a:t>‹#›</a:t>
            </a:fld>
            <a:endParaRPr lang="sv-SE"/>
          </a:p>
        </p:txBody>
      </p:sp>
    </p:spTree>
    <p:extLst>
      <p:ext uri="{BB962C8B-B14F-4D97-AF65-F5344CB8AC3E}">
        <p14:creationId xmlns:p14="http://schemas.microsoft.com/office/powerpoint/2010/main" val="3165814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8B2B3-5D0C-C743-8814-D925D210DB6B}"/>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4A5221D7-22C4-B14D-8D0F-0B63B748A14D}"/>
              </a:ext>
            </a:extLst>
          </p:cNvPr>
          <p:cNvSpPr>
            <a:spLocks noGrp="1"/>
          </p:cNvSpPr>
          <p:nvPr>
            <p:ph type="dt" sz="half" idx="10"/>
          </p:nvPr>
        </p:nvSpPr>
        <p:spPr/>
        <p:txBody>
          <a:bodyPr/>
          <a:lstStyle/>
          <a:p>
            <a:fld id="{451D6F06-FD43-CB4E-A77A-275D60836811}" type="datetimeFigureOut">
              <a:rPr lang="sv-SE" smtClean="0"/>
              <a:t>2018-11-27</a:t>
            </a:fld>
            <a:endParaRPr lang="sv-SE"/>
          </a:p>
        </p:txBody>
      </p:sp>
      <p:sp>
        <p:nvSpPr>
          <p:cNvPr id="4" name="Footer Placeholder 3">
            <a:extLst>
              <a:ext uri="{FF2B5EF4-FFF2-40B4-BE49-F238E27FC236}">
                <a16:creationId xmlns:a16="http://schemas.microsoft.com/office/drawing/2014/main" id="{428CC620-97BC-BB49-AF75-42792E04EDFB}"/>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93B30495-C973-D642-B12E-6060E0D59879}"/>
              </a:ext>
            </a:extLst>
          </p:cNvPr>
          <p:cNvSpPr>
            <a:spLocks noGrp="1"/>
          </p:cNvSpPr>
          <p:nvPr>
            <p:ph type="sldNum" sz="quarter" idx="12"/>
          </p:nvPr>
        </p:nvSpPr>
        <p:spPr/>
        <p:txBody>
          <a:bodyPr/>
          <a:lstStyle/>
          <a:p>
            <a:fld id="{76F05B5A-1B3B-A740-B4B7-FB913509851C}" type="slidenum">
              <a:rPr lang="sv-SE" smtClean="0"/>
              <a:t>‹#›</a:t>
            </a:fld>
            <a:endParaRPr lang="sv-SE"/>
          </a:p>
        </p:txBody>
      </p:sp>
    </p:spTree>
    <p:extLst>
      <p:ext uri="{BB962C8B-B14F-4D97-AF65-F5344CB8AC3E}">
        <p14:creationId xmlns:p14="http://schemas.microsoft.com/office/powerpoint/2010/main" val="129717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BBA7D-2C9B-334A-A094-4FD171EAE574}"/>
              </a:ext>
            </a:extLst>
          </p:cNvPr>
          <p:cNvSpPr>
            <a:spLocks noGrp="1"/>
          </p:cNvSpPr>
          <p:nvPr>
            <p:ph type="dt" sz="half" idx="10"/>
          </p:nvPr>
        </p:nvSpPr>
        <p:spPr/>
        <p:txBody>
          <a:bodyPr/>
          <a:lstStyle/>
          <a:p>
            <a:fld id="{451D6F06-FD43-CB4E-A77A-275D60836811}" type="datetimeFigureOut">
              <a:rPr lang="sv-SE" smtClean="0"/>
              <a:t>2018-11-27</a:t>
            </a:fld>
            <a:endParaRPr lang="sv-SE"/>
          </a:p>
        </p:txBody>
      </p:sp>
      <p:sp>
        <p:nvSpPr>
          <p:cNvPr id="3" name="Footer Placeholder 2">
            <a:extLst>
              <a:ext uri="{FF2B5EF4-FFF2-40B4-BE49-F238E27FC236}">
                <a16:creationId xmlns:a16="http://schemas.microsoft.com/office/drawing/2014/main" id="{F5ABDC07-41A6-DA48-8532-0AFBF473BE03}"/>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1B990B4A-FE6A-144D-BF58-BE90C36DC5A9}"/>
              </a:ext>
            </a:extLst>
          </p:cNvPr>
          <p:cNvSpPr>
            <a:spLocks noGrp="1"/>
          </p:cNvSpPr>
          <p:nvPr>
            <p:ph type="sldNum" sz="quarter" idx="12"/>
          </p:nvPr>
        </p:nvSpPr>
        <p:spPr/>
        <p:txBody>
          <a:bodyPr/>
          <a:lstStyle/>
          <a:p>
            <a:fld id="{76F05B5A-1B3B-A740-B4B7-FB913509851C}" type="slidenum">
              <a:rPr lang="sv-SE" smtClean="0"/>
              <a:t>‹#›</a:t>
            </a:fld>
            <a:endParaRPr lang="sv-SE"/>
          </a:p>
        </p:txBody>
      </p:sp>
    </p:spTree>
    <p:extLst>
      <p:ext uri="{BB962C8B-B14F-4D97-AF65-F5344CB8AC3E}">
        <p14:creationId xmlns:p14="http://schemas.microsoft.com/office/powerpoint/2010/main" val="106248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57DD-7669-AF44-B828-6A741E7812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942E2790-AB5E-D149-BB12-AC5A1CB6EF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4B2C75B5-AEDB-E845-8C1A-F12F8C6F9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EA1702-2EF0-BA46-972E-2808A9A35509}"/>
              </a:ext>
            </a:extLst>
          </p:cNvPr>
          <p:cNvSpPr>
            <a:spLocks noGrp="1"/>
          </p:cNvSpPr>
          <p:nvPr>
            <p:ph type="dt" sz="half" idx="10"/>
          </p:nvPr>
        </p:nvSpPr>
        <p:spPr/>
        <p:txBody>
          <a:bodyPr/>
          <a:lstStyle/>
          <a:p>
            <a:fld id="{451D6F06-FD43-CB4E-A77A-275D60836811}" type="datetimeFigureOut">
              <a:rPr lang="sv-SE" smtClean="0"/>
              <a:t>2018-11-27</a:t>
            </a:fld>
            <a:endParaRPr lang="sv-SE"/>
          </a:p>
        </p:txBody>
      </p:sp>
      <p:sp>
        <p:nvSpPr>
          <p:cNvPr id="6" name="Footer Placeholder 5">
            <a:extLst>
              <a:ext uri="{FF2B5EF4-FFF2-40B4-BE49-F238E27FC236}">
                <a16:creationId xmlns:a16="http://schemas.microsoft.com/office/drawing/2014/main" id="{165FF14E-16B3-CF4F-B4CE-4D59FD7B7B8B}"/>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DEDDDB3C-20FE-254C-878A-F1D43777D734}"/>
              </a:ext>
            </a:extLst>
          </p:cNvPr>
          <p:cNvSpPr>
            <a:spLocks noGrp="1"/>
          </p:cNvSpPr>
          <p:nvPr>
            <p:ph type="sldNum" sz="quarter" idx="12"/>
          </p:nvPr>
        </p:nvSpPr>
        <p:spPr/>
        <p:txBody>
          <a:bodyPr/>
          <a:lstStyle/>
          <a:p>
            <a:fld id="{76F05B5A-1B3B-A740-B4B7-FB913509851C}" type="slidenum">
              <a:rPr lang="sv-SE" smtClean="0"/>
              <a:t>‹#›</a:t>
            </a:fld>
            <a:endParaRPr lang="sv-SE"/>
          </a:p>
        </p:txBody>
      </p:sp>
    </p:spTree>
    <p:extLst>
      <p:ext uri="{BB962C8B-B14F-4D97-AF65-F5344CB8AC3E}">
        <p14:creationId xmlns:p14="http://schemas.microsoft.com/office/powerpoint/2010/main" val="3995682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BA77-6B7C-D340-A055-8B014BE748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7623A4B1-5A3A-054D-84F2-37B1149EF4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8F8B5DCA-816E-394F-BB4A-97FBAAD6D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9B2520-B26B-3D4A-AAEC-82D478A9024B}"/>
              </a:ext>
            </a:extLst>
          </p:cNvPr>
          <p:cNvSpPr>
            <a:spLocks noGrp="1"/>
          </p:cNvSpPr>
          <p:nvPr>
            <p:ph type="dt" sz="half" idx="10"/>
          </p:nvPr>
        </p:nvSpPr>
        <p:spPr/>
        <p:txBody>
          <a:bodyPr/>
          <a:lstStyle/>
          <a:p>
            <a:fld id="{451D6F06-FD43-CB4E-A77A-275D60836811}" type="datetimeFigureOut">
              <a:rPr lang="sv-SE" smtClean="0"/>
              <a:t>2018-11-27</a:t>
            </a:fld>
            <a:endParaRPr lang="sv-SE"/>
          </a:p>
        </p:txBody>
      </p:sp>
      <p:sp>
        <p:nvSpPr>
          <p:cNvPr id="6" name="Footer Placeholder 5">
            <a:extLst>
              <a:ext uri="{FF2B5EF4-FFF2-40B4-BE49-F238E27FC236}">
                <a16:creationId xmlns:a16="http://schemas.microsoft.com/office/drawing/2014/main" id="{31E69F3B-DB91-3441-9087-CB947AB7D93E}"/>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ABDBAE50-15C4-AD4D-9812-F0C7DEF05023}"/>
              </a:ext>
            </a:extLst>
          </p:cNvPr>
          <p:cNvSpPr>
            <a:spLocks noGrp="1"/>
          </p:cNvSpPr>
          <p:nvPr>
            <p:ph type="sldNum" sz="quarter" idx="12"/>
          </p:nvPr>
        </p:nvSpPr>
        <p:spPr/>
        <p:txBody>
          <a:bodyPr/>
          <a:lstStyle/>
          <a:p>
            <a:fld id="{76F05B5A-1B3B-A740-B4B7-FB913509851C}" type="slidenum">
              <a:rPr lang="sv-SE" smtClean="0"/>
              <a:t>‹#›</a:t>
            </a:fld>
            <a:endParaRPr lang="sv-SE"/>
          </a:p>
        </p:txBody>
      </p:sp>
    </p:spTree>
    <p:extLst>
      <p:ext uri="{BB962C8B-B14F-4D97-AF65-F5344CB8AC3E}">
        <p14:creationId xmlns:p14="http://schemas.microsoft.com/office/powerpoint/2010/main" val="350066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EA1BCA-8B28-E846-8155-5C09ACE2A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6ABBE3EF-5F5E-914C-8F67-78C40BC3AB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2A5D0C20-67F8-9E44-9DDA-A5385F27CD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1D6F06-FD43-CB4E-A77A-275D60836811}" type="datetimeFigureOut">
              <a:rPr lang="sv-SE" smtClean="0"/>
              <a:t>2018-11-27</a:t>
            </a:fld>
            <a:endParaRPr lang="sv-SE"/>
          </a:p>
        </p:txBody>
      </p:sp>
      <p:sp>
        <p:nvSpPr>
          <p:cNvPr id="5" name="Footer Placeholder 4">
            <a:extLst>
              <a:ext uri="{FF2B5EF4-FFF2-40B4-BE49-F238E27FC236}">
                <a16:creationId xmlns:a16="http://schemas.microsoft.com/office/drawing/2014/main" id="{82765BA2-7846-6C45-877B-91996C5BA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1F4220C1-E3D4-924E-B5F6-84E1A650B4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05B5A-1B3B-A740-B4B7-FB913509851C}" type="slidenum">
              <a:rPr lang="sv-SE" smtClean="0"/>
              <a:t>‹#›</a:t>
            </a:fld>
            <a:endParaRPr lang="sv-SE"/>
          </a:p>
        </p:txBody>
      </p:sp>
    </p:spTree>
    <p:extLst>
      <p:ext uri="{BB962C8B-B14F-4D97-AF65-F5344CB8AC3E}">
        <p14:creationId xmlns:p14="http://schemas.microsoft.com/office/powerpoint/2010/main" val="832499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jpeg"/><Relationship Id="rId4" Type="http://schemas.openxmlformats.org/officeDocument/2006/relationships/image" Target="../media/image31.tiff"/></Relationships>
</file>

<file path=ppt/slides/_rels/slide100.xml.rels><?xml version="1.0" encoding="UTF-8" standalone="yes"?>
<Relationships xmlns="http://schemas.openxmlformats.org/package/2006/relationships"><Relationship Id="rId8" Type="http://schemas.openxmlformats.org/officeDocument/2006/relationships/image" Target="../media/image132.tiff"/><Relationship Id="rId13" Type="http://schemas.openxmlformats.org/officeDocument/2006/relationships/image" Target="../media/image6.tiff"/><Relationship Id="rId18" Type="http://schemas.openxmlformats.org/officeDocument/2006/relationships/image" Target="../media/image90.tiff"/><Relationship Id="rId3" Type="http://schemas.openxmlformats.org/officeDocument/2006/relationships/image" Target="../media/image19.tiff"/><Relationship Id="rId21" Type="http://schemas.openxmlformats.org/officeDocument/2006/relationships/image" Target="../media/image88.tiff"/><Relationship Id="rId7" Type="http://schemas.openxmlformats.org/officeDocument/2006/relationships/image" Target="../media/image23.tiff"/><Relationship Id="rId12" Type="http://schemas.openxmlformats.org/officeDocument/2006/relationships/image" Target="../media/image5.tiff"/><Relationship Id="rId17" Type="http://schemas.openxmlformats.org/officeDocument/2006/relationships/image" Target="../media/image85.tiff"/><Relationship Id="rId25" Type="http://schemas.openxmlformats.org/officeDocument/2006/relationships/image" Target="../media/image137.tiff"/><Relationship Id="rId2" Type="http://schemas.openxmlformats.org/officeDocument/2006/relationships/notesSlide" Target="../notesSlides/notesSlide40.xml"/><Relationship Id="rId16" Type="http://schemas.openxmlformats.org/officeDocument/2006/relationships/image" Target="../media/image136.tiff"/><Relationship Id="rId20" Type="http://schemas.openxmlformats.org/officeDocument/2006/relationships/image" Target="../media/image87.tiff"/><Relationship Id="rId1" Type="http://schemas.openxmlformats.org/officeDocument/2006/relationships/slideLayout" Target="../slideLayouts/slideLayout7.xml"/><Relationship Id="rId6" Type="http://schemas.openxmlformats.org/officeDocument/2006/relationships/image" Target="../media/image22.tiff"/><Relationship Id="rId11" Type="http://schemas.openxmlformats.org/officeDocument/2006/relationships/image" Target="../media/image4.png"/><Relationship Id="rId24" Type="http://schemas.openxmlformats.org/officeDocument/2006/relationships/image" Target="../media/image8.tiff"/><Relationship Id="rId5" Type="http://schemas.openxmlformats.org/officeDocument/2006/relationships/image" Target="../media/image21.tiff"/><Relationship Id="rId15" Type="http://schemas.openxmlformats.org/officeDocument/2006/relationships/image" Target="../media/image9.tiff"/><Relationship Id="rId23" Type="http://schemas.openxmlformats.org/officeDocument/2006/relationships/image" Target="../media/image7.tiff"/><Relationship Id="rId10" Type="http://schemas.openxmlformats.org/officeDocument/2006/relationships/image" Target="../media/image134.tiff"/><Relationship Id="rId19" Type="http://schemas.openxmlformats.org/officeDocument/2006/relationships/image" Target="../media/image86.tiff"/><Relationship Id="rId4" Type="http://schemas.openxmlformats.org/officeDocument/2006/relationships/image" Target="../media/image131.tiff"/><Relationship Id="rId9" Type="http://schemas.openxmlformats.org/officeDocument/2006/relationships/image" Target="../media/image133.tiff"/><Relationship Id="rId14" Type="http://schemas.openxmlformats.org/officeDocument/2006/relationships/image" Target="../media/image135.png"/><Relationship Id="rId22" Type="http://schemas.openxmlformats.org/officeDocument/2006/relationships/image" Target="../media/image89.tif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tiff"/><Relationship Id="rId11" Type="http://schemas.openxmlformats.org/officeDocument/2006/relationships/image" Target="../media/image13.tiff"/><Relationship Id="rId5" Type="http://schemas.openxmlformats.org/officeDocument/2006/relationships/image" Target="../media/image7.tiff"/><Relationship Id="rId10" Type="http://schemas.openxmlformats.org/officeDocument/2006/relationships/image" Target="../media/image12.tiff"/><Relationship Id="rId4" Type="http://schemas.openxmlformats.org/officeDocument/2006/relationships/image" Target="../media/image6.tiff"/><Relationship Id="rId9" Type="http://schemas.openxmlformats.org/officeDocument/2006/relationships/image" Target="../media/image11.tiff"/></Relationships>
</file>

<file path=ppt/slides/_rels/slide2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tiff"/><Relationship Id="rId7" Type="http://schemas.openxmlformats.org/officeDocument/2006/relationships/image" Target="../media/image52.tiff"/><Relationship Id="rId2" Type="http://schemas.openxmlformats.org/officeDocument/2006/relationships/image" Target="../media/image47.tiff"/><Relationship Id="rId1" Type="http://schemas.openxmlformats.org/officeDocument/2006/relationships/slideLayout" Target="../slideLayouts/slideLayout7.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2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journals.plos.org/ploscompbiol/article?id=info:doi/10.1371/journal.pcbi.1000424" TargetMode="External"/><Relationship Id="rId7" Type="http://schemas.openxmlformats.org/officeDocument/2006/relationships/image" Target="../media/image57.tiff"/><Relationship Id="rId2" Type="http://schemas.openxmlformats.org/officeDocument/2006/relationships/hyperlink" Target="https://github.com/NBISweden/project_template" TargetMode="External"/><Relationship Id="rId1" Type="http://schemas.openxmlformats.org/officeDocument/2006/relationships/slideLayout" Target="../slideLayouts/slideLayout7.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tiff"/><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nbis-reproducible-research.readthedocs.io/"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image" Target="../media/image19.tiff"/><Relationship Id="rId1" Type="http://schemas.openxmlformats.org/officeDocument/2006/relationships/slideLayout" Target="../slideLayouts/slideLayout1.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 Id="rId9" Type="http://schemas.openxmlformats.org/officeDocument/2006/relationships/image" Target="../media/image26.tiff"/></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7.tiff"/><Relationship Id="rId7" Type="http://schemas.openxmlformats.org/officeDocument/2006/relationships/image" Target="../media/image68.tif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7.tiff"/><Relationship Id="rId5" Type="http://schemas.openxmlformats.org/officeDocument/2006/relationships/image" Target="../media/image66.tiff"/><Relationship Id="rId10" Type="http://schemas.openxmlformats.org/officeDocument/2006/relationships/image" Target="../media/image70.tiff"/><Relationship Id="rId4" Type="http://schemas.openxmlformats.org/officeDocument/2006/relationships/image" Target="../media/image65.tiff"/><Relationship Id="rId9"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image" Target="../media/image67.tiff"/><Relationship Id="rId3" Type="http://schemas.microsoft.com/office/2007/relationships/hdphoto" Target="../media/hdphoto4.wdp"/><Relationship Id="rId7" Type="http://schemas.openxmlformats.org/officeDocument/2006/relationships/image" Target="../media/image70.tiff"/><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57.tiff"/><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7.tiff"/><Relationship Id="rId7" Type="http://schemas.openxmlformats.org/officeDocument/2006/relationships/image" Target="../media/image68.tif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7.tiff"/><Relationship Id="rId5" Type="http://schemas.openxmlformats.org/officeDocument/2006/relationships/image" Target="../media/image66.tiff"/><Relationship Id="rId10" Type="http://schemas.openxmlformats.org/officeDocument/2006/relationships/image" Target="../media/image70.tiff"/><Relationship Id="rId4" Type="http://schemas.openxmlformats.org/officeDocument/2006/relationships/image" Target="../media/image65.tiff"/><Relationship Id="rId9"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5.tiff"/></Relationships>
</file>

<file path=ppt/slides/_rels/slide38.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image" Target="../media/image19.tiff"/><Relationship Id="rId1" Type="http://schemas.openxmlformats.org/officeDocument/2006/relationships/slideLayout" Target="../slideLayouts/slideLayout1.xml"/><Relationship Id="rId6" Type="http://schemas.openxmlformats.org/officeDocument/2006/relationships/image" Target="../media/image23.tiff"/><Relationship Id="rId5" Type="http://schemas.openxmlformats.org/officeDocument/2006/relationships/image" Target="../media/image22.tiff"/><Relationship Id="rId10" Type="http://schemas.openxmlformats.org/officeDocument/2006/relationships/image" Target="../media/image65.tiff"/><Relationship Id="rId4" Type="http://schemas.openxmlformats.org/officeDocument/2006/relationships/image" Target="../media/image21.tiff"/><Relationship Id="rId9" Type="http://schemas.openxmlformats.org/officeDocument/2006/relationships/image" Target="../media/image26.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tiff"/><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8.tiff"/><Relationship Id="rId7" Type="http://schemas.openxmlformats.org/officeDocument/2006/relationships/image" Target="../media/image82.tiff"/><Relationship Id="rId2" Type="http://schemas.openxmlformats.org/officeDocument/2006/relationships/image" Target="../media/image77.tiff"/><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tiff"/><Relationship Id="rId4" Type="http://schemas.openxmlformats.org/officeDocument/2006/relationships/image" Target="../media/image79.tiff"/></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nbis-reproducible-research.readthedocs.io/"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7.tiff"/><Relationship Id="rId7" Type="http://schemas.openxmlformats.org/officeDocument/2006/relationships/image" Target="../media/image68.tif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7.tiff"/><Relationship Id="rId5" Type="http://schemas.openxmlformats.org/officeDocument/2006/relationships/image" Target="../media/image66.tiff"/><Relationship Id="rId10" Type="http://schemas.openxmlformats.org/officeDocument/2006/relationships/image" Target="../media/image70.tiff"/><Relationship Id="rId4" Type="http://schemas.openxmlformats.org/officeDocument/2006/relationships/image" Target="../media/image65.tiff"/><Relationship Id="rId9" Type="http://schemas.microsoft.com/office/2007/relationships/hdphoto" Target="../media/hdphoto6.wdp"/></Relationships>
</file>

<file path=ppt/slides/_rels/slide48.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90.tiff"/><Relationship Id="rId3" Type="http://schemas.openxmlformats.org/officeDocument/2006/relationships/image" Target="../media/image85.tiff"/><Relationship Id="rId7" Type="http://schemas.openxmlformats.org/officeDocument/2006/relationships/image" Target="../media/image89.tiff"/><Relationship Id="rId2" Type="http://schemas.openxmlformats.org/officeDocument/2006/relationships/image" Target="../media/image84.tiff"/><Relationship Id="rId1" Type="http://schemas.openxmlformats.org/officeDocument/2006/relationships/slideLayout" Target="../slideLayouts/slideLayout7.xml"/><Relationship Id="rId6" Type="http://schemas.openxmlformats.org/officeDocument/2006/relationships/image" Target="../media/image88.tiff"/><Relationship Id="rId5" Type="http://schemas.openxmlformats.org/officeDocument/2006/relationships/image" Target="../media/image87.tiff"/><Relationship Id="rId4" Type="http://schemas.openxmlformats.org/officeDocument/2006/relationships/image" Target="../media/image86.tif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4.tiff"/><Relationship Id="rId4" Type="http://schemas.microsoft.com/office/2007/relationships/hdphoto" Target="../media/hdphoto7.wdp"/></Relationships>
</file>

<file path=ppt/slides/_rels/slide51.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image" Target="../media/image19.tiff"/><Relationship Id="rId1" Type="http://schemas.openxmlformats.org/officeDocument/2006/relationships/slideLayout" Target="../slideLayouts/slideLayout1.xml"/><Relationship Id="rId6" Type="http://schemas.openxmlformats.org/officeDocument/2006/relationships/image" Target="../media/image23.tiff"/><Relationship Id="rId5" Type="http://schemas.openxmlformats.org/officeDocument/2006/relationships/image" Target="../media/image22.tiff"/><Relationship Id="rId10" Type="http://schemas.openxmlformats.org/officeDocument/2006/relationships/image" Target="../media/image84.tiff"/><Relationship Id="rId4" Type="http://schemas.openxmlformats.org/officeDocument/2006/relationships/image" Target="../media/image21.tiff"/><Relationship Id="rId9" Type="http://schemas.openxmlformats.org/officeDocument/2006/relationships/image" Target="../media/image26.tiff"/></Relationships>
</file>

<file path=ppt/slides/_rels/slide6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57.tiff"/><Relationship Id="rId7" Type="http://schemas.openxmlformats.org/officeDocument/2006/relationships/image" Target="../media/image68.tif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7.tiff"/><Relationship Id="rId5" Type="http://schemas.openxmlformats.org/officeDocument/2006/relationships/image" Target="../media/image66.tiff"/><Relationship Id="rId10" Type="http://schemas.openxmlformats.org/officeDocument/2006/relationships/image" Target="../media/image70.tiff"/><Relationship Id="rId4" Type="http://schemas.openxmlformats.org/officeDocument/2006/relationships/image" Target="../media/image65.tiff"/><Relationship Id="rId9" Type="http://schemas.microsoft.com/office/2007/relationships/hdphoto" Target="../media/hdphoto6.wdp"/></Relationships>
</file>

<file path=ppt/slides/_rels/slide62.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97.tiff"/><Relationship Id="rId1" Type="http://schemas.openxmlformats.org/officeDocument/2006/relationships/slideLayout" Target="../slideLayouts/slideLayout7.xml"/><Relationship Id="rId4" Type="http://schemas.openxmlformats.org/officeDocument/2006/relationships/image" Target="../media/image98.tiff"/></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57.tiff"/><Relationship Id="rId5" Type="http://schemas.openxmlformats.org/officeDocument/2006/relationships/image" Target="../media/image101.tiff"/><Relationship Id="rId4" Type="http://schemas.microsoft.com/office/2007/relationships/hdphoto" Target="../media/hdphoto8.wdp"/></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57.tiff"/><Relationship Id="rId5" Type="http://schemas.openxmlformats.org/officeDocument/2006/relationships/image" Target="../media/image105.png"/><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image" Target="../media/image19.tiff"/><Relationship Id="rId1" Type="http://schemas.openxmlformats.org/officeDocument/2006/relationships/slideLayout" Target="../slideLayouts/slideLayout1.xml"/><Relationship Id="rId6" Type="http://schemas.openxmlformats.org/officeDocument/2006/relationships/image" Target="../media/image23.tiff"/><Relationship Id="rId5" Type="http://schemas.openxmlformats.org/officeDocument/2006/relationships/image" Target="../media/image22.tiff"/><Relationship Id="rId10" Type="http://schemas.openxmlformats.org/officeDocument/2006/relationships/image" Target="../media/image57.tiff"/><Relationship Id="rId4" Type="http://schemas.openxmlformats.org/officeDocument/2006/relationships/image" Target="../media/image21.tiff"/><Relationship Id="rId9" Type="http://schemas.openxmlformats.org/officeDocument/2006/relationships/image" Target="../media/image26.tiff"/></Relationships>
</file>

<file path=ppt/slides/_rels/slide6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7.tiff"/><Relationship Id="rId7" Type="http://schemas.openxmlformats.org/officeDocument/2006/relationships/image" Target="../media/image68.tif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7.tiff"/><Relationship Id="rId5" Type="http://schemas.openxmlformats.org/officeDocument/2006/relationships/image" Target="../media/image66.tiff"/><Relationship Id="rId10" Type="http://schemas.openxmlformats.org/officeDocument/2006/relationships/image" Target="../media/image70.tiff"/><Relationship Id="rId4" Type="http://schemas.openxmlformats.org/officeDocument/2006/relationships/image" Target="../media/image65.tiff"/><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0.tiff"/></Relationships>
</file>

<file path=ppt/slides/_rels/slide74.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image" Target="../media/image70.tiff"/><Relationship Id="rId7" Type="http://schemas.openxmlformats.org/officeDocument/2006/relationships/hyperlink" Target="http://nbviewer.jupyter.org/"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14.tiff"/></Relationships>
</file>

<file path=ppt/slides/_rels/slide77.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image" Target="../media/image19.tiff"/><Relationship Id="rId1" Type="http://schemas.openxmlformats.org/officeDocument/2006/relationships/slideLayout" Target="../slideLayouts/slideLayout1.xml"/><Relationship Id="rId6" Type="http://schemas.openxmlformats.org/officeDocument/2006/relationships/image" Target="../media/image23.tiff"/><Relationship Id="rId5" Type="http://schemas.openxmlformats.org/officeDocument/2006/relationships/image" Target="../media/image22.tiff"/><Relationship Id="rId10" Type="http://schemas.openxmlformats.org/officeDocument/2006/relationships/image" Target="../media/image70.tiff"/><Relationship Id="rId4" Type="http://schemas.openxmlformats.org/officeDocument/2006/relationships/image" Target="../media/image21.tiff"/><Relationship Id="rId9" Type="http://schemas.openxmlformats.org/officeDocument/2006/relationships/image" Target="../media/image26.tiff"/></Relationships>
</file>

<file path=ppt/slides/_rels/slide7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7.tiff"/><Relationship Id="rId7" Type="http://schemas.openxmlformats.org/officeDocument/2006/relationships/image" Target="../media/image68.tif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7.tiff"/><Relationship Id="rId5" Type="http://schemas.openxmlformats.org/officeDocument/2006/relationships/image" Target="../media/image66.tiff"/><Relationship Id="rId10" Type="http://schemas.openxmlformats.org/officeDocument/2006/relationships/image" Target="../media/image70.tiff"/><Relationship Id="rId4" Type="http://schemas.openxmlformats.org/officeDocument/2006/relationships/image" Target="../media/image65.tiff"/><Relationship Id="rId9" Type="http://schemas.microsoft.com/office/2007/relationships/hdphoto" Target="../media/hdphoto10.wdp"/></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image" Target="../media/image19.tiff"/><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 Id="rId9" Type="http://schemas.openxmlformats.org/officeDocument/2006/relationships/image" Target="../media/image26.tiff"/></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17.png"/><Relationship Id="rId1" Type="http://schemas.openxmlformats.org/officeDocument/2006/relationships/slideLayout" Target="../slideLayouts/slideLayout7.xml"/><Relationship Id="rId4" Type="http://schemas.microsoft.com/office/2007/relationships/hdphoto" Target="../media/hdphoto13.wdp"/></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17.png"/><Relationship Id="rId1" Type="http://schemas.openxmlformats.org/officeDocument/2006/relationships/slideLayout" Target="../slideLayouts/slideLayout7.xml"/><Relationship Id="rId4" Type="http://schemas.microsoft.com/office/2007/relationships/hdphoto" Target="../media/hdphoto14.wdp"/></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17.png"/><Relationship Id="rId1" Type="http://schemas.openxmlformats.org/officeDocument/2006/relationships/slideLayout" Target="../slideLayouts/slideLayout7.xml"/><Relationship Id="rId4" Type="http://schemas.microsoft.com/office/2007/relationships/hdphoto" Target="../media/hdphoto14.wdp"/></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slideLayout" Target="../slideLayouts/slideLayout7.xml"/><Relationship Id="rId7" Type="http://schemas.openxmlformats.org/officeDocument/2006/relationships/image" Target="../media/image6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69.png"/><Relationship Id="rId4" Type="http://schemas.openxmlformats.org/officeDocument/2006/relationships/image" Target="../media/image123.png"/></Relationships>
</file>

<file path=ppt/slides/_rels/slide87.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image" Target="../media/image19.tiff"/><Relationship Id="rId1" Type="http://schemas.openxmlformats.org/officeDocument/2006/relationships/slideLayout" Target="../slideLayouts/slideLayout1.xml"/><Relationship Id="rId6" Type="http://schemas.openxmlformats.org/officeDocument/2006/relationships/image" Target="../media/image23.tiff"/><Relationship Id="rId11" Type="http://schemas.microsoft.com/office/2007/relationships/hdphoto" Target="../media/hdphoto5.wdp"/><Relationship Id="rId5" Type="http://schemas.openxmlformats.org/officeDocument/2006/relationships/image" Target="../media/image22.tiff"/><Relationship Id="rId10" Type="http://schemas.openxmlformats.org/officeDocument/2006/relationships/image" Target="../media/image69.png"/><Relationship Id="rId4" Type="http://schemas.openxmlformats.org/officeDocument/2006/relationships/image" Target="../media/image21.tiff"/><Relationship Id="rId9" Type="http://schemas.openxmlformats.org/officeDocument/2006/relationships/image" Target="../media/image26.tiff"/></Relationships>
</file>

<file path=ppt/slides/_rels/slide8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7.tiff"/><Relationship Id="rId7" Type="http://schemas.openxmlformats.org/officeDocument/2006/relationships/image" Target="../media/image68.tif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7.tiff"/><Relationship Id="rId5" Type="http://schemas.openxmlformats.org/officeDocument/2006/relationships/image" Target="../media/image66.tiff"/><Relationship Id="rId10" Type="http://schemas.openxmlformats.org/officeDocument/2006/relationships/image" Target="../media/image70.tiff"/><Relationship Id="rId4" Type="http://schemas.openxmlformats.org/officeDocument/2006/relationships/image" Target="../media/image65.tiff"/><Relationship Id="rId9" Type="http://schemas.microsoft.com/office/2007/relationships/hdphoto" Target="../media/hdphoto14.wdp"/></Relationships>
</file>

<file path=ppt/slides/_rels/slide89.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9.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2.tiff"/></Relationships>
</file>

<file path=ppt/slides/_rels/slide90.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image" Target="../media/image124.em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25.tiff"/><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95.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25.tiff"/></Relationships>
</file>

<file path=ppt/slides/_rels/slide96.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2.tiff"/><Relationship Id="rId11" Type="http://schemas.openxmlformats.org/officeDocument/2006/relationships/image" Target="../media/image125.tiff"/><Relationship Id="rId5" Type="http://schemas.openxmlformats.org/officeDocument/2006/relationships/image" Target="../media/image21.tiff"/><Relationship Id="rId10" Type="http://schemas.openxmlformats.org/officeDocument/2006/relationships/image" Target="../media/image26.tiff"/><Relationship Id="rId4" Type="http://schemas.openxmlformats.org/officeDocument/2006/relationships/image" Target="../media/image20.tiff"/><Relationship Id="rId9" Type="http://schemas.openxmlformats.org/officeDocument/2006/relationships/image" Target="../media/image25.tif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99.xml.rels><?xml version="1.0" encoding="UTF-8" standalone="yes"?>
<Relationships xmlns="http://schemas.openxmlformats.org/package/2006/relationships"><Relationship Id="rId8" Type="http://schemas.openxmlformats.org/officeDocument/2006/relationships/image" Target="../media/image67.tiff"/><Relationship Id="rId3" Type="http://schemas.openxmlformats.org/officeDocument/2006/relationships/image" Target="../media/image57.tiff"/><Relationship Id="rId7" Type="http://schemas.microsoft.com/office/2007/relationships/hdphoto" Target="../media/hdphoto6.wdp"/><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6.tiff"/><Relationship Id="rId4" Type="http://schemas.openxmlformats.org/officeDocument/2006/relationships/image" Target="../media/image65.tiff"/><Relationship Id="rId9" Type="http://schemas.openxmlformats.org/officeDocument/2006/relationships/image" Target="../media/image7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573" y="2732455"/>
            <a:ext cx="5163220" cy="223739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160" y="5454041"/>
            <a:ext cx="2196899" cy="117085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4564" y="5395785"/>
            <a:ext cx="3733208" cy="1358604"/>
          </a:xfrm>
          <a:prstGeom prst="rect">
            <a:avLst/>
          </a:prstGeom>
        </p:spPr>
      </p:pic>
      <p:sp>
        <p:nvSpPr>
          <p:cNvPr id="9" name="Rectangle 8"/>
          <p:cNvSpPr/>
          <p:nvPr/>
        </p:nvSpPr>
        <p:spPr>
          <a:xfrm>
            <a:off x="3303287" y="4785904"/>
            <a:ext cx="6096000" cy="246221"/>
          </a:xfrm>
          <a:prstGeom prst="rect">
            <a:avLst/>
          </a:prstGeom>
        </p:spPr>
        <p:txBody>
          <a:bodyPr>
            <a:spAutoFit/>
          </a:bodyPr>
          <a:lstStyle/>
          <a:p>
            <a:r>
              <a:rPr lang="en-US" sz="1000" b="1" dirty="0">
                <a:solidFill>
                  <a:schemeClr val="bg1">
                    <a:lumMod val="50000"/>
                  </a:schemeClr>
                </a:solidFill>
                <a:latin typeface="Arial" charset="0"/>
              </a:rPr>
              <a:t>"Piled Higher and Deeper" by Jorge Cham</a:t>
            </a:r>
            <a:endParaRPr lang="en-US" sz="1000" dirty="0">
              <a:solidFill>
                <a:schemeClr val="bg1">
                  <a:lumMod val="50000"/>
                </a:schemeClr>
              </a:solidFill>
            </a:endParaRPr>
          </a:p>
        </p:txBody>
      </p:sp>
      <p:sp>
        <p:nvSpPr>
          <p:cNvPr id="10" name="TextBox 9">
            <a:extLst>
              <a:ext uri="{FF2B5EF4-FFF2-40B4-BE49-F238E27FC236}">
                <a16:creationId xmlns:a16="http://schemas.microsoft.com/office/drawing/2014/main" id="{CE26340D-B8A8-1B49-B738-ECFA9D2DBE3C}"/>
              </a:ext>
            </a:extLst>
          </p:cNvPr>
          <p:cNvSpPr txBox="1"/>
          <p:nvPr/>
        </p:nvSpPr>
        <p:spPr>
          <a:xfrm>
            <a:off x="1379105" y="414915"/>
            <a:ext cx="9423484" cy="707886"/>
          </a:xfrm>
          <a:prstGeom prst="rect">
            <a:avLst/>
          </a:prstGeom>
          <a:noFill/>
        </p:spPr>
        <p:txBody>
          <a:bodyPr wrap="square" rtlCol="0">
            <a:spAutoFit/>
          </a:bodyPr>
          <a:lstStyle/>
          <a:p>
            <a:pPr algn="ctr"/>
            <a:r>
              <a:rPr lang="en-US" sz="4000" dirty="0">
                <a:latin typeface="Helvetica Light" charset="0"/>
                <a:ea typeface="Helvetica Light" charset="0"/>
                <a:cs typeface="Helvetica Light" charset="0"/>
              </a:rPr>
              <a:t>Tools for Reproducible Research</a:t>
            </a:r>
          </a:p>
        </p:txBody>
      </p:sp>
      <p:sp>
        <p:nvSpPr>
          <p:cNvPr id="11" name="TextBox 10">
            <a:extLst>
              <a:ext uri="{FF2B5EF4-FFF2-40B4-BE49-F238E27FC236}">
                <a16:creationId xmlns:a16="http://schemas.microsoft.com/office/drawing/2014/main" id="{7F0A44B9-3705-5243-9413-AB4A1354E9B1}"/>
              </a:ext>
            </a:extLst>
          </p:cNvPr>
          <p:cNvSpPr txBox="1"/>
          <p:nvPr/>
        </p:nvSpPr>
        <p:spPr>
          <a:xfrm>
            <a:off x="4246291" y="2009527"/>
            <a:ext cx="3345789" cy="400110"/>
          </a:xfrm>
          <a:prstGeom prst="rect">
            <a:avLst/>
          </a:prstGeom>
          <a:noFill/>
        </p:spPr>
        <p:txBody>
          <a:bodyPr wrap="none" rtlCol="0">
            <a:spAutoFit/>
          </a:bodyPr>
          <a:lstStyle/>
          <a:p>
            <a:pPr algn="ctr"/>
            <a:r>
              <a:rPr lang="en-US" sz="2000" dirty="0" err="1">
                <a:solidFill>
                  <a:schemeClr val="accent2"/>
                </a:solidFill>
                <a:latin typeface="Helvetica Light" charset="0"/>
                <a:ea typeface="Helvetica Light" charset="0"/>
                <a:cs typeface="Helvetica Light" charset="0"/>
              </a:rPr>
              <a:t>Göteborg</a:t>
            </a:r>
            <a:r>
              <a:rPr lang="en-US" sz="2000" dirty="0">
                <a:solidFill>
                  <a:schemeClr val="accent2"/>
                </a:solidFill>
                <a:latin typeface="Helvetica Light" charset="0"/>
                <a:ea typeface="Helvetica Light" charset="0"/>
                <a:cs typeface="Helvetica Light" charset="0"/>
              </a:rPr>
              <a:t>, November 28-29</a:t>
            </a:r>
          </a:p>
        </p:txBody>
      </p:sp>
      <p:sp>
        <p:nvSpPr>
          <p:cNvPr id="12" name="Rectangle 11">
            <a:extLst>
              <a:ext uri="{FF2B5EF4-FFF2-40B4-BE49-F238E27FC236}">
                <a16:creationId xmlns:a16="http://schemas.microsoft.com/office/drawing/2014/main" id="{4BC1A740-BDEB-8644-9CD2-FD4CBBFC97F6}"/>
              </a:ext>
            </a:extLst>
          </p:cNvPr>
          <p:cNvSpPr/>
          <p:nvPr/>
        </p:nvSpPr>
        <p:spPr>
          <a:xfrm rot="5400000">
            <a:off x="5783267" y="748665"/>
            <a:ext cx="107071" cy="2087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CDC7B50-AFC5-7144-B6C5-752217F6BDCC}"/>
              </a:ext>
            </a:extLst>
          </p:cNvPr>
          <p:cNvSpPr txBox="1"/>
          <p:nvPr/>
        </p:nvSpPr>
        <p:spPr>
          <a:xfrm>
            <a:off x="5315667" y="1196294"/>
            <a:ext cx="1042273" cy="400110"/>
          </a:xfrm>
          <a:prstGeom prst="rect">
            <a:avLst/>
          </a:prstGeom>
          <a:noFill/>
        </p:spPr>
        <p:txBody>
          <a:bodyPr wrap="none" rtlCol="0">
            <a:spAutoFit/>
          </a:bodyPr>
          <a:lstStyle/>
          <a:p>
            <a:pPr algn="ctr"/>
            <a:r>
              <a:rPr lang="en-US" sz="2000" b="1" dirty="0">
                <a:latin typeface="Helvetica Light" charset="0"/>
                <a:ea typeface="Helvetica Light" charset="0"/>
                <a:cs typeface="Helvetica Light" charset="0"/>
              </a:rPr>
              <a:t>1 ECTS</a:t>
            </a:r>
          </a:p>
        </p:txBody>
      </p:sp>
    </p:spTree>
    <p:extLst>
      <p:ext uri="{BB962C8B-B14F-4D97-AF65-F5344CB8AC3E}">
        <p14:creationId xmlns:p14="http://schemas.microsoft.com/office/powerpoint/2010/main" val="4164609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6F9655-5E43-FF4F-AFAF-F1941B7FB6F0}"/>
              </a:ext>
            </a:extLst>
          </p:cNvPr>
          <p:cNvSpPr txBox="1"/>
          <p:nvPr/>
        </p:nvSpPr>
        <p:spPr>
          <a:xfrm>
            <a:off x="271051" y="4857083"/>
            <a:ext cx="6403232" cy="1846659"/>
          </a:xfrm>
          <a:prstGeom prst="rect">
            <a:avLst/>
          </a:prstGeom>
          <a:noFill/>
        </p:spPr>
        <p:txBody>
          <a:bodyPr wrap="square" rtlCol="0">
            <a:spAutoFit/>
          </a:bodyPr>
          <a:lstStyle/>
          <a:p>
            <a:r>
              <a:rPr lang="en-US" sz="1400" i="1" dirty="0">
                <a:latin typeface="Helvetica Light" charset="0"/>
                <a:ea typeface="Helvetica Light" charset="0"/>
                <a:cs typeface="Helvetica Light" charset="0"/>
              </a:rPr>
              <a:t>“It takes some effort to organize your research to be reproducible. We found that although the effort seems to be directed to helping other people stand up on your shoulders, the principal beneficiary is generally the author herself. This is because time turns each one of us into another person, and by making effort to communicate with strangers, we help ourselves to communicate with our future selves.”</a:t>
            </a:r>
          </a:p>
          <a:p>
            <a:pPr algn="r"/>
            <a:br>
              <a:rPr lang="en-US" sz="1000" dirty="0">
                <a:latin typeface="Helvetica Light" charset="0"/>
                <a:ea typeface="Helvetica Light" charset="0"/>
                <a:cs typeface="Helvetica Light" charset="0"/>
              </a:rPr>
            </a:br>
            <a:r>
              <a:rPr lang="en-US" sz="1000" dirty="0">
                <a:latin typeface="Helvetica Light" charset="0"/>
                <a:ea typeface="Helvetica Light" charset="0"/>
                <a:cs typeface="Helvetica Light" charset="0"/>
              </a:rPr>
              <a:t>Schwab et al. Making scientific computations reproducible. </a:t>
            </a:r>
            <a:br>
              <a:rPr lang="en-US" sz="1000" dirty="0">
                <a:latin typeface="Helvetica Light" charset="0"/>
                <a:ea typeface="Helvetica Light" charset="0"/>
                <a:cs typeface="Helvetica Light" charset="0"/>
              </a:rPr>
            </a:br>
            <a:r>
              <a:rPr lang="en-US" sz="1000" dirty="0">
                <a:latin typeface="Helvetica Light" charset="0"/>
                <a:ea typeface="Helvetica Light" charset="0"/>
                <a:cs typeface="Helvetica Light" charset="0"/>
              </a:rPr>
              <a:t>Computing in Science Engineering (2000).</a:t>
            </a:r>
          </a:p>
        </p:txBody>
      </p:sp>
      <p:sp>
        <p:nvSpPr>
          <p:cNvPr id="4" name="TextBox 3">
            <a:extLst>
              <a:ext uri="{FF2B5EF4-FFF2-40B4-BE49-F238E27FC236}">
                <a16:creationId xmlns:a16="http://schemas.microsoft.com/office/drawing/2014/main" id="{20F63E49-4D62-7F47-86B7-BEA5A4CF7823}"/>
              </a:ext>
            </a:extLst>
          </p:cNvPr>
          <p:cNvSpPr txBox="1"/>
          <p:nvPr/>
        </p:nvSpPr>
        <p:spPr>
          <a:xfrm>
            <a:off x="631199" y="202711"/>
            <a:ext cx="7030365"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What’s in it for me?</a:t>
            </a:r>
          </a:p>
        </p:txBody>
      </p:sp>
      <p:pic>
        <p:nvPicPr>
          <p:cNvPr id="6" name="Picture 5">
            <a:extLst>
              <a:ext uri="{FF2B5EF4-FFF2-40B4-BE49-F238E27FC236}">
                <a16:creationId xmlns:a16="http://schemas.microsoft.com/office/drawing/2014/main" id="{0DB40943-0AE8-0742-B11D-0A801BEE2981}"/>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51000"/>
                    </a14:imgEffect>
                  </a14:imgLayer>
                </a14:imgProps>
              </a:ext>
              <a:ext uri="{28A0092B-C50C-407E-A947-70E740481C1C}">
                <a14:useLocalDpi xmlns:a14="http://schemas.microsoft.com/office/drawing/2010/main" val="0"/>
              </a:ext>
            </a:extLst>
          </a:blip>
          <a:stretch>
            <a:fillRect/>
          </a:stretch>
        </p:blipFill>
        <p:spPr>
          <a:xfrm>
            <a:off x="371747" y="2889944"/>
            <a:ext cx="2959088" cy="1709351"/>
          </a:xfrm>
          <a:prstGeom prst="rect">
            <a:avLst/>
          </a:prstGeom>
        </p:spPr>
      </p:pic>
      <p:pic>
        <p:nvPicPr>
          <p:cNvPr id="8" name="Picture 7">
            <a:extLst>
              <a:ext uri="{FF2B5EF4-FFF2-40B4-BE49-F238E27FC236}">
                <a16:creationId xmlns:a16="http://schemas.microsoft.com/office/drawing/2014/main" id="{9B4D15A5-37A8-F64F-8A43-D8880E402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3780" y="1752173"/>
            <a:ext cx="1932644" cy="1038796"/>
          </a:xfrm>
          <a:prstGeom prst="rect">
            <a:avLst/>
          </a:prstGeom>
          <a:noFill/>
        </p:spPr>
      </p:pic>
      <p:sp>
        <p:nvSpPr>
          <p:cNvPr id="9" name="TextBox 8">
            <a:extLst>
              <a:ext uri="{FF2B5EF4-FFF2-40B4-BE49-F238E27FC236}">
                <a16:creationId xmlns:a16="http://schemas.microsoft.com/office/drawing/2014/main" id="{39D98CCA-E59D-0B41-B084-91A2DA01B127}"/>
              </a:ext>
            </a:extLst>
          </p:cNvPr>
          <p:cNvSpPr txBox="1"/>
          <p:nvPr/>
        </p:nvSpPr>
        <p:spPr>
          <a:xfrm>
            <a:off x="892868" y="2009961"/>
            <a:ext cx="1205779" cy="523220"/>
          </a:xfrm>
          <a:prstGeom prst="rect">
            <a:avLst/>
          </a:prstGeom>
          <a:noFill/>
        </p:spPr>
        <p:txBody>
          <a:bodyPr wrap="none" rtlCol="0">
            <a:spAutoFit/>
          </a:bodyPr>
          <a:lstStyle/>
          <a:p>
            <a:pPr algn="ctr"/>
            <a:r>
              <a:rPr lang="en-US" sz="1400" b="1" dirty="0">
                <a:latin typeface="Helvetica" charset="0"/>
                <a:ea typeface="Helvetica" charset="0"/>
                <a:cs typeface="Helvetica" charset="0"/>
              </a:rPr>
              <a:t>What was I </a:t>
            </a:r>
          </a:p>
          <a:p>
            <a:pPr algn="ctr"/>
            <a:r>
              <a:rPr lang="en-US" sz="1400" b="1" dirty="0">
                <a:latin typeface="Helvetica" charset="0"/>
                <a:ea typeface="Helvetica" charset="0"/>
                <a:cs typeface="Helvetica" charset="0"/>
              </a:rPr>
              <a:t>thinking???</a:t>
            </a:r>
          </a:p>
        </p:txBody>
      </p:sp>
      <p:sp>
        <p:nvSpPr>
          <p:cNvPr id="10" name="TextBox 9">
            <a:extLst>
              <a:ext uri="{FF2B5EF4-FFF2-40B4-BE49-F238E27FC236}">
                <a16:creationId xmlns:a16="http://schemas.microsoft.com/office/drawing/2014/main" id="{19DF06F8-8D15-1B41-BF68-E53770CA4090}"/>
              </a:ext>
            </a:extLst>
          </p:cNvPr>
          <p:cNvSpPr txBox="1"/>
          <p:nvPr/>
        </p:nvSpPr>
        <p:spPr>
          <a:xfrm>
            <a:off x="7260166" y="835161"/>
            <a:ext cx="4888596" cy="6278642"/>
          </a:xfrm>
          <a:prstGeom prst="rect">
            <a:avLst/>
          </a:prstGeom>
          <a:noFill/>
        </p:spPr>
        <p:txBody>
          <a:bodyPr wrap="square" rtlCol="0">
            <a:spAutoFit/>
          </a:bodyPr>
          <a:lstStyle/>
          <a:p>
            <a:pPr>
              <a:spcBef>
                <a:spcPts val="600"/>
              </a:spcBef>
            </a:pPr>
            <a:r>
              <a:rPr lang="en-US" dirty="0">
                <a:latin typeface="Helvetica Light" charset="0"/>
                <a:ea typeface="Helvetica Light" charset="0"/>
                <a:cs typeface="Helvetica Light" charset="0"/>
              </a:rPr>
              <a:t>Before project</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Improved structure and organization.</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Forced to think about scope and limitations.</a:t>
            </a:r>
          </a:p>
          <a:p>
            <a:pPr>
              <a:spcBef>
                <a:spcPts val="600"/>
              </a:spcBef>
            </a:pPr>
            <a:endParaRPr lang="en-US" dirty="0">
              <a:latin typeface="Helvetica Light" charset="0"/>
              <a:ea typeface="Helvetica Light" charset="0"/>
              <a:cs typeface="Helvetica Light" charset="0"/>
            </a:endParaRPr>
          </a:p>
          <a:p>
            <a:pPr>
              <a:spcBef>
                <a:spcPts val="600"/>
              </a:spcBef>
            </a:pPr>
            <a:r>
              <a:rPr lang="en-US" dirty="0">
                <a:latin typeface="Helvetica Light" charset="0"/>
                <a:ea typeface="Helvetica Light" charset="0"/>
                <a:cs typeface="Helvetica Light" charset="0"/>
              </a:rPr>
              <a:t>During project</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Easier to rerun analyses and generate results after updating data, tools, parameters, etc.</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Closer interaction between collaborators.</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Much of the manuscript "writes itself".</a:t>
            </a:r>
          </a:p>
          <a:p>
            <a:pPr>
              <a:spcBef>
                <a:spcPts val="600"/>
              </a:spcBef>
            </a:pPr>
            <a:endParaRPr lang="en-US" dirty="0">
              <a:latin typeface="Helvetica Light" charset="0"/>
              <a:ea typeface="Helvetica Light" charset="0"/>
              <a:cs typeface="Helvetica Light" charset="0"/>
            </a:endParaRPr>
          </a:p>
          <a:p>
            <a:pPr>
              <a:spcBef>
                <a:spcPts val="600"/>
              </a:spcBef>
            </a:pPr>
            <a:r>
              <a:rPr lang="en-US" dirty="0">
                <a:latin typeface="Helvetica Light" charset="0"/>
                <a:ea typeface="Helvetica Light" charset="0"/>
                <a:cs typeface="Helvetica Light" charset="0"/>
              </a:rPr>
              <a:t>After project</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Faster resumption of research by others (or your future self), thereby increasing the impact of your work.</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Increased visibility in the scientific community.</a:t>
            </a:r>
          </a:p>
          <a:p>
            <a:pPr marL="285750" indent="-285750">
              <a:spcBef>
                <a:spcPts val="600"/>
              </a:spcBef>
              <a:buFont typeface="Arial" panose="020B0604020202020204" pitchFamily="34" charset="0"/>
              <a:buChar char="•"/>
            </a:pPr>
            <a:endParaRPr lang="en-US" dirty="0">
              <a:latin typeface="Helvetica Light" charset="0"/>
              <a:ea typeface="Helvetica Light" charset="0"/>
              <a:cs typeface="Helvetica Light" charset="0"/>
            </a:endParaRPr>
          </a:p>
        </p:txBody>
      </p:sp>
      <p:pic>
        <p:nvPicPr>
          <p:cNvPr id="11" name="Picture 10">
            <a:extLst>
              <a:ext uri="{FF2B5EF4-FFF2-40B4-BE49-F238E27FC236}">
                <a16:creationId xmlns:a16="http://schemas.microsoft.com/office/drawing/2014/main" id="{E364A507-1579-6B4A-88F8-9512BC12F4D0}"/>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51000"/>
                    </a14:imgEffect>
                  </a14:imgLayer>
                </a14:imgProps>
              </a:ext>
              <a:ext uri="{28A0092B-C50C-407E-A947-70E740481C1C}">
                <a14:useLocalDpi xmlns:a14="http://schemas.microsoft.com/office/drawing/2010/main" val="0"/>
              </a:ext>
            </a:extLst>
          </a:blip>
          <a:srcRect l="2466" t="-1" b="3312"/>
          <a:stretch/>
        </p:blipFill>
        <p:spPr>
          <a:xfrm>
            <a:off x="3606820" y="2876290"/>
            <a:ext cx="2958740" cy="1692000"/>
          </a:xfrm>
          <a:prstGeom prst="rect">
            <a:avLst/>
          </a:prstGeom>
        </p:spPr>
      </p:pic>
      <p:pic>
        <p:nvPicPr>
          <p:cNvPr id="14" name="Picture 13">
            <a:extLst>
              <a:ext uri="{FF2B5EF4-FFF2-40B4-BE49-F238E27FC236}">
                <a16:creationId xmlns:a16="http://schemas.microsoft.com/office/drawing/2014/main" id="{5300332F-135B-9F4A-B149-3B3B06E58A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06820" y="1623556"/>
            <a:ext cx="2113936" cy="1136240"/>
          </a:xfrm>
          <a:prstGeom prst="rect">
            <a:avLst/>
          </a:prstGeom>
          <a:noFill/>
        </p:spPr>
      </p:pic>
      <p:sp>
        <p:nvSpPr>
          <p:cNvPr id="15" name="TextBox 14">
            <a:extLst>
              <a:ext uri="{FF2B5EF4-FFF2-40B4-BE49-F238E27FC236}">
                <a16:creationId xmlns:a16="http://schemas.microsoft.com/office/drawing/2014/main" id="{1DF94386-61C3-0646-8788-1F08AAB77D32}"/>
              </a:ext>
            </a:extLst>
          </p:cNvPr>
          <p:cNvSpPr txBox="1"/>
          <p:nvPr/>
        </p:nvSpPr>
        <p:spPr>
          <a:xfrm>
            <a:off x="3626117" y="1869864"/>
            <a:ext cx="1762893" cy="738664"/>
          </a:xfrm>
          <a:prstGeom prst="rect">
            <a:avLst/>
          </a:prstGeom>
          <a:noFill/>
        </p:spPr>
        <p:txBody>
          <a:bodyPr wrap="square" rtlCol="0">
            <a:spAutoFit/>
          </a:bodyPr>
          <a:lstStyle/>
          <a:p>
            <a:pPr algn="ctr"/>
            <a:r>
              <a:rPr lang="en-US" sz="1400" dirty="0">
                <a:latin typeface="Helvetica" charset="0"/>
                <a:ea typeface="Helvetica" charset="0"/>
                <a:cs typeface="Helvetica" charset="0"/>
              </a:rPr>
              <a:t>I’ll just change </a:t>
            </a:r>
          </a:p>
          <a:p>
            <a:pPr algn="ctr"/>
            <a:r>
              <a:rPr lang="en-US" sz="1400" dirty="0">
                <a:latin typeface="Helvetica" charset="0"/>
                <a:ea typeface="Helvetica" charset="0"/>
                <a:cs typeface="Helvetica" charset="0"/>
              </a:rPr>
              <a:t>this and press ”rerun”.</a:t>
            </a:r>
          </a:p>
        </p:txBody>
      </p:sp>
      <p:sp>
        <p:nvSpPr>
          <p:cNvPr id="16" name="TextBox 15">
            <a:extLst>
              <a:ext uri="{FF2B5EF4-FFF2-40B4-BE49-F238E27FC236}">
                <a16:creationId xmlns:a16="http://schemas.microsoft.com/office/drawing/2014/main" id="{A3EDEDC3-2F6D-6941-BB22-34A1EA8107E4}"/>
              </a:ext>
            </a:extLst>
          </p:cNvPr>
          <p:cNvSpPr txBox="1"/>
          <p:nvPr/>
        </p:nvSpPr>
        <p:spPr>
          <a:xfrm>
            <a:off x="272303" y="851981"/>
            <a:ext cx="6824773" cy="338554"/>
          </a:xfrm>
          <a:prstGeom prst="rect">
            <a:avLst/>
          </a:prstGeom>
          <a:noFill/>
        </p:spPr>
        <p:txBody>
          <a:bodyPr wrap="square" rtlCol="0">
            <a:spAutoFit/>
          </a:bodyPr>
          <a:lstStyle/>
          <a:p>
            <a:r>
              <a:rPr lang="en-US" sz="1600" i="1" dirty="0">
                <a:latin typeface="Helvetica Light" charset="0"/>
                <a:ea typeface="Helvetica Light" charset="0"/>
                <a:cs typeface="Helvetica Light" charset="0"/>
              </a:rPr>
              <a:t>One year in submission loop and reviewer comments are finally back…</a:t>
            </a:r>
          </a:p>
        </p:txBody>
      </p:sp>
      <p:sp>
        <p:nvSpPr>
          <p:cNvPr id="17" name="TextBox 16">
            <a:extLst>
              <a:ext uri="{FF2B5EF4-FFF2-40B4-BE49-F238E27FC236}">
                <a16:creationId xmlns:a16="http://schemas.microsoft.com/office/drawing/2014/main" id="{9B0E602D-25D4-5843-AD44-3371C0209620}"/>
              </a:ext>
            </a:extLst>
          </p:cNvPr>
          <p:cNvSpPr txBox="1"/>
          <p:nvPr/>
        </p:nvSpPr>
        <p:spPr>
          <a:xfrm>
            <a:off x="3512127" y="1242592"/>
            <a:ext cx="2182230" cy="338554"/>
          </a:xfrm>
          <a:prstGeom prst="rect">
            <a:avLst/>
          </a:prstGeom>
          <a:noFill/>
        </p:spPr>
        <p:txBody>
          <a:bodyPr wrap="square" rtlCol="0">
            <a:spAutoFit/>
          </a:bodyPr>
          <a:lstStyle/>
          <a:p>
            <a:r>
              <a:rPr lang="en-US" sz="1600" u="sng" dirty="0">
                <a:latin typeface="Helvetica Light" charset="0"/>
                <a:ea typeface="Helvetica Light" charset="0"/>
                <a:cs typeface="Helvetica Light" charset="0"/>
              </a:rPr>
              <a:t>Took course</a:t>
            </a:r>
          </a:p>
        </p:txBody>
      </p:sp>
      <p:sp>
        <p:nvSpPr>
          <p:cNvPr id="18" name="TextBox 17">
            <a:extLst>
              <a:ext uri="{FF2B5EF4-FFF2-40B4-BE49-F238E27FC236}">
                <a16:creationId xmlns:a16="http://schemas.microsoft.com/office/drawing/2014/main" id="{E0C97159-41B9-DD4A-84F7-74DEC66FE8E1}"/>
              </a:ext>
            </a:extLst>
          </p:cNvPr>
          <p:cNvSpPr txBox="1"/>
          <p:nvPr/>
        </p:nvSpPr>
        <p:spPr>
          <a:xfrm>
            <a:off x="434141" y="1242591"/>
            <a:ext cx="2655191" cy="338554"/>
          </a:xfrm>
          <a:prstGeom prst="rect">
            <a:avLst/>
          </a:prstGeom>
          <a:noFill/>
        </p:spPr>
        <p:txBody>
          <a:bodyPr wrap="square" rtlCol="0">
            <a:spAutoFit/>
          </a:bodyPr>
          <a:lstStyle/>
          <a:p>
            <a:r>
              <a:rPr lang="en-US" sz="1600" u="sng" dirty="0">
                <a:latin typeface="Helvetica Light" charset="0"/>
                <a:ea typeface="Helvetica Light" charset="0"/>
                <a:cs typeface="Helvetica Light" charset="0"/>
              </a:rPr>
              <a:t>Didn't take course</a:t>
            </a:r>
          </a:p>
        </p:txBody>
      </p:sp>
      <p:sp>
        <p:nvSpPr>
          <p:cNvPr id="19" name="Rectangle 18">
            <a:extLst>
              <a:ext uri="{FF2B5EF4-FFF2-40B4-BE49-F238E27FC236}">
                <a16:creationId xmlns:a16="http://schemas.microsoft.com/office/drawing/2014/main" id="{1CEA1637-0DB5-354E-AC92-1B2974E5E075}"/>
              </a:ext>
            </a:extLst>
          </p:cNvPr>
          <p:cNvSpPr/>
          <p:nvPr/>
        </p:nvSpPr>
        <p:spPr>
          <a:xfrm>
            <a:off x="5421668" y="3761429"/>
            <a:ext cx="151650" cy="47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ctangle 2"/>
          <p:cNvSpPr/>
          <p:nvPr/>
        </p:nvSpPr>
        <p:spPr>
          <a:xfrm>
            <a:off x="271051" y="823845"/>
            <a:ext cx="6692457" cy="3888834"/>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B7D37BCB-9611-2344-AD0D-C914D71912A9}"/>
              </a:ext>
            </a:extLst>
          </p:cNvPr>
          <p:cNvSpPr/>
          <p:nvPr/>
        </p:nvSpPr>
        <p:spPr>
          <a:xfrm rot="8436929">
            <a:off x="5264845" y="3195737"/>
            <a:ext cx="700365" cy="627836"/>
          </a:xfrm>
          <a:prstGeom prst="arc">
            <a:avLst>
              <a:gd name="adj1" fmla="val 15532600"/>
              <a:gd name="adj2" fmla="val 68689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37782018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ctangle 200"/>
          <p:cNvSpPr/>
          <p:nvPr/>
        </p:nvSpPr>
        <p:spPr>
          <a:xfrm>
            <a:off x="-89" y="-5843"/>
            <a:ext cx="12192089" cy="447843"/>
          </a:xfrm>
          <a:prstGeom prst="rect">
            <a:avLst/>
          </a:prstGeom>
          <a:solidFill>
            <a:srgbClr val="B5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4659546" y="1774915"/>
            <a:ext cx="3913347" cy="2613798"/>
            <a:chOff x="2577091" y="974948"/>
            <a:chExt cx="7751028" cy="5177055"/>
          </a:xfrm>
        </p:grpSpPr>
        <p:grpSp>
          <p:nvGrpSpPr>
            <p:cNvPr id="5" name="Group 4"/>
            <p:cNvGrpSpPr/>
            <p:nvPr/>
          </p:nvGrpSpPr>
          <p:grpSpPr>
            <a:xfrm>
              <a:off x="2577091" y="2964577"/>
              <a:ext cx="990725" cy="1474837"/>
              <a:chOff x="1741895" y="2720427"/>
              <a:chExt cx="990725" cy="1474837"/>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95" y="2720427"/>
                <a:ext cx="990725" cy="990725"/>
              </a:xfrm>
              <a:prstGeom prst="rect">
                <a:avLst/>
              </a:prstGeom>
            </p:spPr>
          </p:pic>
          <p:sp>
            <p:nvSpPr>
              <p:cNvPr id="26" name="TextBox 25"/>
              <p:cNvSpPr txBox="1"/>
              <p:nvPr/>
            </p:nvSpPr>
            <p:spPr>
              <a:xfrm>
                <a:off x="1759101" y="3677103"/>
                <a:ext cx="956313" cy="518161"/>
              </a:xfrm>
              <a:prstGeom prst="rect">
                <a:avLst/>
              </a:prstGeom>
              <a:noFill/>
            </p:spPr>
            <p:txBody>
              <a:bodyPr wrap="none" rtlCol="0">
                <a:spAutoFit/>
              </a:bodyPr>
              <a:lstStyle/>
              <a:p>
                <a:pPr algn="ctr"/>
                <a:r>
                  <a:rPr lang="en-US" sz="1100" dirty="0">
                    <a:latin typeface="Helvetica Light" charset="0"/>
                    <a:ea typeface="Helvetica Light" charset="0"/>
                    <a:cs typeface="Helvetica Light" charset="0"/>
                  </a:rPr>
                  <a:t>Data</a:t>
                </a:r>
              </a:p>
            </p:txBody>
          </p:sp>
        </p:grpSp>
        <p:grpSp>
          <p:nvGrpSpPr>
            <p:cNvPr id="6" name="Group 5"/>
            <p:cNvGrpSpPr/>
            <p:nvPr/>
          </p:nvGrpSpPr>
          <p:grpSpPr>
            <a:xfrm>
              <a:off x="4785772" y="974948"/>
              <a:ext cx="2490952" cy="2240841"/>
              <a:chOff x="4414346" y="907074"/>
              <a:chExt cx="2490952" cy="2240841"/>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8345" y="1891863"/>
                <a:ext cx="732220" cy="732220"/>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013" y="1545021"/>
                <a:ext cx="1079062" cy="1079062"/>
              </a:xfrm>
              <a:prstGeom prst="rect">
                <a:avLst/>
              </a:prstGeom>
            </p:spPr>
          </p:pic>
          <p:sp>
            <p:nvSpPr>
              <p:cNvPr id="23" name="Rounded Rectangle 22"/>
              <p:cNvSpPr/>
              <p:nvPr/>
            </p:nvSpPr>
            <p:spPr>
              <a:xfrm>
                <a:off x="4414346" y="1376855"/>
                <a:ext cx="2490952" cy="177106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p:cNvSpPr txBox="1"/>
              <p:nvPr/>
            </p:nvSpPr>
            <p:spPr>
              <a:xfrm>
                <a:off x="4688767" y="907074"/>
                <a:ext cx="1918344" cy="518161"/>
              </a:xfrm>
              <a:prstGeom prst="rect">
                <a:avLst/>
              </a:prstGeom>
              <a:noFill/>
            </p:spPr>
            <p:txBody>
              <a:bodyPr wrap="none" rtlCol="0">
                <a:spAutoFit/>
              </a:bodyPr>
              <a:lstStyle/>
              <a:p>
                <a:pPr algn="ctr"/>
                <a:r>
                  <a:rPr lang="en-US" sz="1100" dirty="0">
                    <a:latin typeface="Helvetica Light" charset="0"/>
                    <a:ea typeface="Helvetica Light" charset="0"/>
                    <a:cs typeface="Helvetica Light" charset="0"/>
                  </a:rPr>
                  <a:t>Environment</a:t>
                </a:r>
              </a:p>
            </p:txBody>
          </p:sp>
        </p:grpSp>
        <p:grpSp>
          <p:nvGrpSpPr>
            <p:cNvPr id="7" name="Group 6"/>
            <p:cNvGrpSpPr/>
            <p:nvPr/>
          </p:nvGrpSpPr>
          <p:grpSpPr>
            <a:xfrm>
              <a:off x="5085426" y="4701791"/>
              <a:ext cx="1965967" cy="1450212"/>
              <a:chOff x="5107067" y="4319752"/>
              <a:chExt cx="1965967" cy="1450212"/>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424" y="4319752"/>
                <a:ext cx="1045651" cy="1045651"/>
              </a:xfrm>
              <a:prstGeom prst="rect">
                <a:avLst/>
              </a:prstGeom>
            </p:spPr>
          </p:pic>
          <p:sp>
            <p:nvSpPr>
              <p:cNvPr id="20" name="TextBox 19"/>
              <p:cNvSpPr txBox="1"/>
              <p:nvPr/>
            </p:nvSpPr>
            <p:spPr>
              <a:xfrm>
                <a:off x="5107067" y="5251803"/>
                <a:ext cx="1965967" cy="518161"/>
              </a:xfrm>
              <a:prstGeom prst="rect">
                <a:avLst/>
              </a:prstGeom>
              <a:noFill/>
            </p:spPr>
            <p:txBody>
              <a:bodyPr wrap="none" rtlCol="0">
                <a:spAutoFit/>
              </a:bodyPr>
              <a:lstStyle/>
              <a:p>
                <a:pPr algn="ctr"/>
                <a:r>
                  <a:rPr lang="en-US" sz="1100" dirty="0">
                    <a:latin typeface="Helvetica Light" charset="0"/>
                    <a:ea typeface="Helvetica Light" charset="0"/>
                    <a:cs typeface="Helvetica Light" charset="0"/>
                  </a:rPr>
                  <a:t>Source code</a:t>
                </a:r>
              </a:p>
            </p:txBody>
          </p:sp>
        </p:grpSp>
        <p:grpSp>
          <p:nvGrpSpPr>
            <p:cNvPr id="8" name="Group 7"/>
            <p:cNvGrpSpPr/>
            <p:nvPr/>
          </p:nvGrpSpPr>
          <p:grpSpPr>
            <a:xfrm>
              <a:off x="8397092" y="2835379"/>
              <a:ext cx="1931027" cy="1604036"/>
              <a:chOff x="8948258" y="2720426"/>
              <a:chExt cx="1931027" cy="1604036"/>
            </a:xfrm>
          </p:grpSpPr>
          <p:grpSp>
            <p:nvGrpSpPr>
              <p:cNvPr id="14" name="Group 13"/>
              <p:cNvGrpSpPr/>
              <p:nvPr/>
            </p:nvGrpSpPr>
            <p:grpSpPr>
              <a:xfrm>
                <a:off x="8948258" y="2720426"/>
                <a:ext cx="1931027" cy="1159765"/>
                <a:chOff x="8771600" y="2316656"/>
                <a:chExt cx="2603314" cy="1563539"/>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1600" y="2489203"/>
                  <a:ext cx="1269999" cy="1270001"/>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7693" y="2892975"/>
                  <a:ext cx="987221" cy="98722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3918" y="2316656"/>
                  <a:ext cx="807550" cy="807545"/>
                </a:xfrm>
                <a:prstGeom prst="rect">
                  <a:avLst/>
                </a:prstGeom>
              </p:spPr>
            </p:pic>
          </p:grpSp>
          <p:sp>
            <p:nvSpPr>
              <p:cNvPr id="15" name="TextBox 14"/>
              <p:cNvSpPr txBox="1"/>
              <p:nvPr/>
            </p:nvSpPr>
            <p:spPr>
              <a:xfrm>
                <a:off x="9278142" y="3806301"/>
                <a:ext cx="1283340" cy="518161"/>
              </a:xfrm>
              <a:prstGeom prst="rect">
                <a:avLst/>
              </a:prstGeom>
              <a:noFill/>
            </p:spPr>
            <p:txBody>
              <a:bodyPr wrap="none" rtlCol="0">
                <a:spAutoFit/>
              </a:bodyPr>
              <a:lstStyle/>
              <a:p>
                <a:pPr algn="ctr"/>
                <a:r>
                  <a:rPr lang="en-US" sz="1100" dirty="0">
                    <a:latin typeface="Helvetica Light" charset="0"/>
                    <a:ea typeface="Helvetica Light" charset="0"/>
                    <a:cs typeface="Helvetica Light" charset="0"/>
                  </a:rPr>
                  <a:t>Results</a:t>
                </a:r>
              </a:p>
            </p:txBody>
          </p:sp>
        </p:grpSp>
        <p:sp>
          <p:nvSpPr>
            <p:cNvPr id="9" name="Rectangle 8"/>
            <p:cNvSpPr/>
            <p:nvPr/>
          </p:nvSpPr>
          <p:spPr>
            <a:xfrm>
              <a:off x="5400988" y="3019927"/>
              <a:ext cx="1500745" cy="36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80305">
              <a:off x="5504882" y="2687090"/>
              <a:ext cx="1236325" cy="1318747"/>
            </a:xfrm>
            <a:prstGeom prst="rect">
              <a:avLst/>
            </a:prstGeom>
          </p:spPr>
        </p:pic>
        <p:sp>
          <p:nvSpPr>
            <p:cNvPr id="11" name="Freeform 10"/>
            <p:cNvSpPr/>
            <p:nvPr/>
          </p:nvSpPr>
          <p:spPr>
            <a:xfrm>
              <a:off x="4930318" y="3699641"/>
              <a:ext cx="535059" cy="1513490"/>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Lst>
              <a:ahLst/>
              <a:cxnLst>
                <a:cxn ang="0">
                  <a:pos x="connsiteX0" y="connsiteY0"/>
                </a:cxn>
                <a:cxn ang="0">
                  <a:pos x="connsiteX1" y="connsiteY1"/>
                </a:cxn>
              </a:cxnLst>
              <a:rect l="l" t="t" r="r" b="b"/>
              <a:pathLst>
                <a:path w="535059" h="1513490">
                  <a:moveTo>
                    <a:pt x="535059" y="1513490"/>
                  </a:moveTo>
                  <a:cubicBezTo>
                    <a:pt x="6039" y="1093076"/>
                    <a:pt x="-281243" y="536028"/>
                    <a:pt x="398427" y="0"/>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Freeform 11"/>
            <p:cNvSpPr/>
            <p:nvPr/>
          </p:nvSpPr>
          <p:spPr>
            <a:xfrm rot="4440108" flipH="1">
              <a:off x="4334042" y="2759532"/>
              <a:ext cx="365264" cy="1619033"/>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365264 w 365263"/>
                <a:gd name="connsiteY0" fmla="*/ 1619033 h 1619033"/>
                <a:gd name="connsiteX1" fmla="*/ 0 w 365263"/>
                <a:gd name="connsiteY1" fmla="*/ 0 h 1619033"/>
                <a:gd name="connsiteX0" fmla="*/ 365264 w 365265"/>
                <a:gd name="connsiteY0" fmla="*/ 1619033 h 1619033"/>
                <a:gd name="connsiteX1" fmla="*/ 0 w 365265"/>
                <a:gd name="connsiteY1" fmla="*/ 0 h 1619033"/>
                <a:gd name="connsiteX0" fmla="*/ 365264 w 365263"/>
                <a:gd name="connsiteY0" fmla="*/ 1619033 h 1619033"/>
                <a:gd name="connsiteX1" fmla="*/ 0 w 365263"/>
                <a:gd name="connsiteY1" fmla="*/ 0 h 1619033"/>
              </a:gdLst>
              <a:ahLst/>
              <a:cxnLst>
                <a:cxn ang="0">
                  <a:pos x="connsiteX0" y="connsiteY0"/>
                </a:cxn>
                <a:cxn ang="0">
                  <a:pos x="connsiteX1" y="connsiteY1"/>
                </a:cxn>
              </a:cxnLst>
              <a:rect l="l" t="t" r="r" b="b"/>
              <a:pathLst>
                <a:path w="365263" h="1619033">
                  <a:moveTo>
                    <a:pt x="365264" y="1619033"/>
                  </a:moveTo>
                  <a:cubicBezTo>
                    <a:pt x="99690" y="959839"/>
                    <a:pt x="10330" y="659973"/>
                    <a:pt x="0" y="0"/>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Freeform 12"/>
            <p:cNvSpPr/>
            <p:nvPr/>
          </p:nvSpPr>
          <p:spPr>
            <a:xfrm rot="4440108" flipH="1">
              <a:off x="7178855" y="2685454"/>
              <a:ext cx="471244" cy="1825299"/>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489535 w 489535"/>
                <a:gd name="connsiteY0" fmla="*/ 2210476 h 2210476"/>
                <a:gd name="connsiteX1" fmla="*/ 0 w 489535"/>
                <a:gd name="connsiteY1" fmla="*/ 0 h 2210476"/>
                <a:gd name="connsiteX0" fmla="*/ 519915 w 519915"/>
                <a:gd name="connsiteY0" fmla="*/ 2278302 h 2278302"/>
                <a:gd name="connsiteX1" fmla="*/ 0 w 519915"/>
                <a:gd name="connsiteY1" fmla="*/ 0 h 2278302"/>
                <a:gd name="connsiteX0" fmla="*/ 519915 w 519915"/>
                <a:gd name="connsiteY0" fmla="*/ 2278302 h 2278302"/>
                <a:gd name="connsiteX1" fmla="*/ 0 w 519915"/>
                <a:gd name="connsiteY1" fmla="*/ 0 h 2278302"/>
                <a:gd name="connsiteX0" fmla="*/ 554509 w 554509"/>
                <a:gd name="connsiteY0" fmla="*/ 2278302 h 2278302"/>
                <a:gd name="connsiteX1" fmla="*/ 34594 w 554509"/>
                <a:gd name="connsiteY1" fmla="*/ 0 h 2278302"/>
                <a:gd name="connsiteX0" fmla="*/ 512889 w 512889"/>
                <a:gd name="connsiteY0" fmla="*/ 1825298 h 1825298"/>
                <a:gd name="connsiteX1" fmla="*/ 41645 w 512889"/>
                <a:gd name="connsiteY1" fmla="*/ 0 h 1825298"/>
                <a:gd name="connsiteX0" fmla="*/ 471244 w 471244"/>
                <a:gd name="connsiteY0" fmla="*/ 1825298 h 1825298"/>
                <a:gd name="connsiteX1" fmla="*/ 0 w 471244"/>
                <a:gd name="connsiteY1" fmla="*/ 0 h 1825298"/>
                <a:gd name="connsiteX0" fmla="*/ 471244 w 471244"/>
                <a:gd name="connsiteY0" fmla="*/ 1825298 h 1825298"/>
                <a:gd name="connsiteX1" fmla="*/ 0 w 471244"/>
                <a:gd name="connsiteY1" fmla="*/ 0 h 1825298"/>
              </a:gdLst>
              <a:ahLst/>
              <a:cxnLst>
                <a:cxn ang="0">
                  <a:pos x="connsiteX0" y="connsiteY0"/>
                </a:cxn>
                <a:cxn ang="0">
                  <a:pos x="connsiteX1" y="connsiteY1"/>
                </a:cxn>
              </a:cxnLst>
              <a:rect l="l" t="t" r="r" b="b"/>
              <a:pathLst>
                <a:path w="471244" h="1825298">
                  <a:moveTo>
                    <a:pt x="471244" y="1825298"/>
                  </a:moveTo>
                  <a:cubicBezTo>
                    <a:pt x="63462" y="1163142"/>
                    <a:pt x="4090" y="845265"/>
                    <a:pt x="0" y="0"/>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47" name="Group 246"/>
          <p:cNvGrpSpPr/>
          <p:nvPr/>
        </p:nvGrpSpPr>
        <p:grpSpPr>
          <a:xfrm>
            <a:off x="131624" y="4658375"/>
            <a:ext cx="8628650" cy="2083575"/>
            <a:chOff x="131624" y="4658375"/>
            <a:chExt cx="8628650" cy="2083575"/>
          </a:xfrm>
        </p:grpSpPr>
        <p:sp>
          <p:nvSpPr>
            <p:cNvPr id="139" name="Rectangle 138"/>
            <p:cNvSpPr/>
            <p:nvPr/>
          </p:nvSpPr>
          <p:spPr>
            <a:xfrm>
              <a:off x="131624" y="4658375"/>
              <a:ext cx="8628650" cy="2083575"/>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203542" y="4692699"/>
              <a:ext cx="5843542" cy="553998"/>
            </a:xfrm>
            <a:prstGeom prst="rect">
              <a:avLst/>
            </a:prstGeom>
          </p:spPr>
          <p:txBody>
            <a:bodyPr wrap="square">
              <a:spAutoFit/>
            </a:bodyPr>
            <a:lstStyle/>
            <a:p>
              <a:r>
                <a:rPr lang="en-US" sz="1000" b="1" dirty="0">
                  <a:latin typeface="Helvetica Light" charset="0"/>
                  <a:ea typeface="Helvetica Light" charset="0"/>
                  <a:cs typeface="Helvetica Light" charset="0"/>
                </a:rPr>
                <a:t>Organize your coding</a:t>
              </a:r>
            </a:p>
            <a:p>
              <a:pPr marL="171450" indent="-171450">
                <a:buFontTx/>
                <a:buChar char="-"/>
              </a:pPr>
              <a:r>
                <a:rPr lang="en-US" sz="1000" dirty="0">
                  <a:latin typeface="Helvetica Light" charset="0"/>
                  <a:ea typeface="Helvetica Light" charset="0"/>
                  <a:cs typeface="Helvetica Light" charset="0"/>
                </a:rPr>
                <a:t>Write scripts/functions/notebooks for specific tasks (connect raw data to final results)</a:t>
              </a:r>
            </a:p>
            <a:p>
              <a:pPr marL="171450" indent="-171450">
                <a:buFontTx/>
                <a:buChar char="-"/>
              </a:pPr>
              <a:r>
                <a:rPr lang="en-US" sz="1000" dirty="0">
                  <a:latin typeface="Helvetica Light" charset="0"/>
                  <a:ea typeface="Helvetica Light" charset="0"/>
                  <a:cs typeface="Helvetica Light" charset="0"/>
                </a:rPr>
                <a:t>Keep parameters separate (e.g. top of file, or input arguments)</a:t>
              </a:r>
            </a:p>
          </p:txBody>
        </p:sp>
        <p:sp>
          <p:nvSpPr>
            <p:cNvPr id="137" name="Rectangle 136"/>
            <p:cNvSpPr/>
            <p:nvPr/>
          </p:nvSpPr>
          <p:spPr>
            <a:xfrm>
              <a:off x="5855373" y="4664760"/>
              <a:ext cx="2904901" cy="2077190"/>
            </a:xfrm>
            <a:prstGeom prst="rect">
              <a:avLst/>
            </a:prstGeom>
            <a:solidFill>
              <a:srgbClr val="B5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131624" y="4658375"/>
              <a:ext cx="8628650" cy="2083575"/>
            </a:xfrm>
            <a:prstGeom prst="rect">
              <a:avLst/>
            </a:prstGeom>
            <a:no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238"/>
          <p:cNvGrpSpPr/>
          <p:nvPr/>
        </p:nvGrpSpPr>
        <p:grpSpPr>
          <a:xfrm>
            <a:off x="133341" y="3008549"/>
            <a:ext cx="4088570" cy="1532543"/>
            <a:chOff x="133341" y="3008549"/>
            <a:chExt cx="4088570" cy="1532543"/>
          </a:xfrm>
        </p:grpSpPr>
        <p:grpSp>
          <p:nvGrpSpPr>
            <p:cNvPr id="222" name="Group 221"/>
            <p:cNvGrpSpPr/>
            <p:nvPr/>
          </p:nvGrpSpPr>
          <p:grpSpPr>
            <a:xfrm>
              <a:off x="133341" y="3008549"/>
              <a:ext cx="4088570" cy="1532543"/>
              <a:chOff x="139279" y="2745447"/>
              <a:chExt cx="3929585" cy="1781792"/>
            </a:xfrm>
          </p:grpSpPr>
          <p:sp>
            <p:nvSpPr>
              <p:cNvPr id="189" name="Rectangle 188"/>
              <p:cNvSpPr/>
              <p:nvPr/>
            </p:nvSpPr>
            <p:spPr>
              <a:xfrm>
                <a:off x="139279" y="2751091"/>
                <a:ext cx="3929585" cy="1776148"/>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139279" y="2745447"/>
                <a:ext cx="3929585" cy="1776148"/>
              </a:xfrm>
              <a:prstGeom prst="rect">
                <a:avLst/>
              </a:prstGeom>
              <a:no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167433" y="3050926"/>
              <a:ext cx="3994410" cy="1477328"/>
            </a:xfrm>
            <a:prstGeom prst="rect">
              <a:avLst/>
            </a:prstGeom>
            <a:noFill/>
          </p:spPr>
          <p:txBody>
            <a:bodyPr wrap="square" rtlCol="0">
              <a:spAutoFit/>
            </a:bodyPr>
            <a:lstStyle/>
            <a:p>
              <a:pPr algn="just"/>
              <a:r>
                <a:rPr lang="en-US" sz="1000" b="1" dirty="0">
                  <a:latin typeface="Helvetica Light" charset="0"/>
                  <a:ea typeface="Helvetica Light" charset="0"/>
                  <a:cs typeface="Helvetica Light" charset="0"/>
                </a:rPr>
                <a:t>Treasure your data</a:t>
              </a:r>
            </a:p>
            <a:p>
              <a:pPr marL="171450" indent="-171450" algn="just">
                <a:buFontTx/>
                <a:buChar char="-"/>
              </a:pPr>
              <a:r>
                <a:rPr lang="en-US" sz="1000" dirty="0">
                  <a:latin typeface="Helvetica Light" charset="0"/>
                  <a:ea typeface="Helvetica Light" charset="0"/>
                  <a:cs typeface="Helvetica Light" charset="0"/>
                </a:rPr>
                <a:t>Consider your input data static. Keep it read-only!</a:t>
              </a:r>
            </a:p>
            <a:p>
              <a:pPr marL="171450" indent="-171450" algn="just">
                <a:buFontTx/>
                <a:buChar char="-"/>
              </a:pPr>
              <a:r>
                <a:rPr lang="en-US" sz="1000" dirty="0">
                  <a:latin typeface="Helvetica Light" charset="0"/>
                  <a:ea typeface="Helvetica Light" charset="0"/>
                  <a:cs typeface="Helvetica Light" charset="0"/>
                </a:rPr>
                <a:t>Don’t make </a:t>
              </a:r>
              <a:r>
                <a:rPr lang="en-US" sz="1000" i="1" dirty="0">
                  <a:latin typeface="Helvetica Light" charset="0"/>
                  <a:ea typeface="Helvetica Light" charset="0"/>
                  <a:cs typeface="Helvetica Light" charset="0"/>
                </a:rPr>
                <a:t>different</a:t>
              </a:r>
              <a:r>
                <a:rPr lang="en-US" sz="1000" dirty="0">
                  <a:latin typeface="Helvetica Light" charset="0"/>
                  <a:ea typeface="Helvetica Light" charset="0"/>
                  <a:cs typeface="Helvetica Light" charset="0"/>
                </a:rPr>
                <a:t> versions. If you need to preprocess it in any way, script it so you can recreate the steps (see box below).</a:t>
              </a:r>
            </a:p>
            <a:p>
              <a:pPr marL="171450" indent="-171450" algn="just">
                <a:buFontTx/>
                <a:buChar char="-"/>
              </a:pPr>
              <a:r>
                <a:rPr lang="en-US" sz="1000" dirty="0">
                  <a:latin typeface="Helvetica Light" charset="0"/>
                  <a:ea typeface="Helvetica Light" charset="0"/>
                  <a:cs typeface="Helvetica Light" charset="0"/>
                </a:rPr>
                <a:t>Backup! Keep redundant copies in different physical locations.</a:t>
              </a:r>
            </a:p>
            <a:p>
              <a:pPr marL="171450" indent="-171450" algn="just">
                <a:buFontTx/>
                <a:buChar char="-"/>
              </a:pPr>
              <a:r>
                <a:rPr lang="en-US" sz="1000" dirty="0">
                  <a:latin typeface="Helvetica Light" charset="0"/>
                  <a:ea typeface="Helvetica Light" charset="0"/>
                  <a:cs typeface="Helvetica Light" charset="0"/>
                </a:rPr>
                <a:t>Strive towards uploading it to its final destination already at the beginning of a project (e.g. specific repositories such as SRA, GEO, or </a:t>
              </a:r>
              <a:r>
                <a:rPr lang="en-US" sz="1000" dirty="0" err="1">
                  <a:latin typeface="Helvetica Light" charset="0"/>
                  <a:ea typeface="Helvetica Light" charset="0"/>
                  <a:cs typeface="Helvetica Light" charset="0"/>
                </a:rPr>
                <a:t>GenBank</a:t>
              </a:r>
              <a:r>
                <a:rPr lang="en-US" sz="1000" dirty="0">
                  <a:latin typeface="Helvetica Light" charset="0"/>
                  <a:ea typeface="Helvetica Light" charset="0"/>
                  <a:cs typeface="Helvetica Light" charset="0"/>
                </a:rPr>
                <a:t>, or general repositories such as Dryad or </a:t>
              </a:r>
              <a:r>
                <a:rPr lang="en-US" sz="1000" dirty="0" err="1">
                  <a:latin typeface="Helvetica Light" charset="0"/>
                  <a:ea typeface="Helvetica Light" charset="0"/>
                  <a:cs typeface="Helvetica Light" charset="0"/>
                </a:rPr>
                <a:t>Figshare</a:t>
              </a:r>
              <a:r>
                <a:rPr lang="en-US" sz="1000" dirty="0">
                  <a:latin typeface="Helvetica Light" charset="0"/>
                  <a:ea typeface="Helvetica Light" charset="0"/>
                  <a:cs typeface="Helvetica Light" charset="0"/>
                </a:rPr>
                <a:t>).</a:t>
              </a:r>
            </a:p>
          </p:txBody>
        </p:sp>
      </p:grpSp>
      <p:sp>
        <p:nvSpPr>
          <p:cNvPr id="198" name="TextBox 197"/>
          <p:cNvSpPr txBox="1"/>
          <p:nvPr/>
        </p:nvSpPr>
        <p:spPr>
          <a:xfrm>
            <a:off x="62895" y="16198"/>
            <a:ext cx="7630992" cy="400110"/>
          </a:xfrm>
          <a:prstGeom prst="rect">
            <a:avLst/>
          </a:prstGeom>
          <a:noFill/>
        </p:spPr>
        <p:txBody>
          <a:bodyPr wrap="square" rtlCol="0">
            <a:spAutoFit/>
          </a:bodyPr>
          <a:lstStyle/>
          <a:p>
            <a:r>
              <a:rPr lang="en-US" sz="2000">
                <a:latin typeface="Helvetica Light" charset="0"/>
                <a:ea typeface="Helvetica Light" charset="0"/>
                <a:cs typeface="Helvetica Light" charset="0"/>
              </a:rPr>
              <a:t>Reproducible research for </a:t>
            </a:r>
            <a:r>
              <a:rPr lang="en-US" sz="2000" dirty="0">
                <a:latin typeface="Helvetica Light" charset="0"/>
                <a:ea typeface="Helvetica Light" charset="0"/>
                <a:cs typeface="Helvetica Light" charset="0"/>
              </a:rPr>
              <a:t>bioinformatics projects</a:t>
            </a:r>
          </a:p>
        </p:txBody>
      </p:sp>
      <p:sp>
        <p:nvSpPr>
          <p:cNvPr id="225" name="Rectangle 224"/>
          <p:cNvSpPr/>
          <p:nvPr/>
        </p:nvSpPr>
        <p:spPr>
          <a:xfrm>
            <a:off x="4510513" y="549927"/>
            <a:ext cx="4174812" cy="1169551"/>
          </a:xfrm>
          <a:prstGeom prst="rect">
            <a:avLst/>
          </a:prstGeom>
        </p:spPr>
        <p:txBody>
          <a:bodyPr wrap="square">
            <a:spAutoFit/>
          </a:bodyPr>
          <a:lstStyle/>
          <a:p>
            <a:pPr algn="just"/>
            <a:r>
              <a:rPr lang="en-US" sz="1000" b="1" dirty="0">
                <a:solidFill>
                  <a:srgbClr val="008182"/>
                </a:solidFill>
                <a:latin typeface="Helvetica Light" charset="0"/>
                <a:ea typeface="Helvetica Light" charset="0"/>
                <a:cs typeface="Helvetica Light" charset="0"/>
              </a:rPr>
              <a:t>Take control of your research by making it reproducible!</a:t>
            </a:r>
          </a:p>
          <a:p>
            <a:pPr algn="just"/>
            <a:r>
              <a:rPr lang="en-US" sz="1000" dirty="0">
                <a:latin typeface="Helvetica Light" charset="0"/>
                <a:ea typeface="Helvetica Light" charset="0"/>
                <a:cs typeface="Helvetica Light" charset="0"/>
              </a:rPr>
              <a:t>By moving towards a reproducible way of working you will quickly realize that you at the same time make your own life a lot easier! The added effort pays off by gain in control, organization and efficiency.</a:t>
            </a:r>
          </a:p>
          <a:p>
            <a:pPr algn="just"/>
            <a:endParaRPr lang="en-US" sz="1000" dirty="0">
              <a:latin typeface="Helvetica Light" charset="0"/>
              <a:ea typeface="Helvetica Light" charset="0"/>
              <a:cs typeface="Helvetica Light" charset="0"/>
            </a:endParaRPr>
          </a:p>
          <a:p>
            <a:pPr algn="just"/>
            <a:r>
              <a:rPr lang="en-US" sz="1000" dirty="0">
                <a:latin typeface="Helvetica Light" charset="0"/>
                <a:ea typeface="Helvetica Light" charset="0"/>
                <a:cs typeface="Helvetica Light" charset="0"/>
              </a:rPr>
              <a:t>Below are all the components of a bioinformatics project that have to reproducible.</a:t>
            </a:r>
          </a:p>
        </p:txBody>
      </p:sp>
      <p:grpSp>
        <p:nvGrpSpPr>
          <p:cNvPr id="241" name="Group 240"/>
          <p:cNvGrpSpPr/>
          <p:nvPr/>
        </p:nvGrpSpPr>
        <p:grpSpPr>
          <a:xfrm>
            <a:off x="8893854" y="554726"/>
            <a:ext cx="3420396" cy="1670965"/>
            <a:chOff x="8893854" y="554726"/>
            <a:chExt cx="3420396" cy="1670965"/>
          </a:xfrm>
        </p:grpSpPr>
        <p:grpSp>
          <p:nvGrpSpPr>
            <p:cNvPr id="203" name="Group 202"/>
            <p:cNvGrpSpPr/>
            <p:nvPr/>
          </p:nvGrpSpPr>
          <p:grpSpPr>
            <a:xfrm>
              <a:off x="8893854" y="554726"/>
              <a:ext cx="3166387" cy="1670965"/>
              <a:chOff x="9187501" y="859889"/>
              <a:chExt cx="2863703" cy="3916930"/>
            </a:xfrm>
          </p:grpSpPr>
          <p:sp>
            <p:nvSpPr>
              <p:cNvPr id="192" name="Rectangle 191"/>
              <p:cNvSpPr/>
              <p:nvPr/>
            </p:nvSpPr>
            <p:spPr>
              <a:xfrm>
                <a:off x="9187501" y="865890"/>
                <a:ext cx="2855587" cy="3910929"/>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9195617" y="859889"/>
                <a:ext cx="2855587" cy="3916930"/>
              </a:xfrm>
              <a:prstGeom prst="rect">
                <a:avLst/>
              </a:prstGeom>
              <a:no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8" name="Picture 207"/>
            <p:cNvPicPr>
              <a:picLocks noChangeAspect="1"/>
            </p:cNvPicPr>
            <p:nvPr/>
          </p:nvPicPr>
          <p:blipFill rotWithShape="1">
            <a:blip r:embed="rId11" cstate="hqprint">
              <a:clrChange>
                <a:clrFrom>
                  <a:srgbClr val="FCFDFE"/>
                </a:clrFrom>
                <a:clrTo>
                  <a:srgbClr val="FCFDFE">
                    <a:alpha val="0"/>
                  </a:srgbClr>
                </a:clrTo>
              </a:clrChange>
              <a:extLst>
                <a:ext uri="{28A0092B-C50C-407E-A947-70E740481C1C}">
                  <a14:useLocalDpi xmlns:a14="http://schemas.microsoft.com/office/drawing/2010/main" val="0"/>
                </a:ext>
              </a:extLst>
            </a:blip>
            <a:srcRect/>
            <a:stretch/>
          </p:blipFill>
          <p:spPr>
            <a:xfrm>
              <a:off x="9529308" y="1706537"/>
              <a:ext cx="1692522" cy="339275"/>
            </a:xfrm>
            <a:prstGeom prst="rect">
              <a:avLst/>
            </a:prstGeom>
          </p:spPr>
        </p:pic>
        <p:pic>
          <p:nvPicPr>
            <p:cNvPr id="209" name="Picture 20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65050" y="1520840"/>
              <a:ext cx="1249200" cy="523426"/>
            </a:xfrm>
            <a:prstGeom prst="rect">
              <a:avLst/>
            </a:prstGeom>
          </p:spPr>
        </p:pic>
        <p:sp>
          <p:nvSpPr>
            <p:cNvPr id="213" name="Rectangle 212"/>
            <p:cNvSpPr/>
            <p:nvPr/>
          </p:nvSpPr>
          <p:spPr>
            <a:xfrm>
              <a:off x="8956761" y="580722"/>
              <a:ext cx="3054703" cy="1477328"/>
            </a:xfrm>
            <a:prstGeom prst="rect">
              <a:avLst/>
            </a:prstGeom>
          </p:spPr>
          <p:txBody>
            <a:bodyPr wrap="square">
              <a:spAutoFit/>
            </a:bodyPr>
            <a:lstStyle/>
            <a:p>
              <a:pPr algn="just"/>
              <a:r>
                <a:rPr lang="en-US" sz="1000" b="1" dirty="0">
                  <a:latin typeface="Helvetica Light" charset="0"/>
                  <a:ea typeface="Helvetica Light" charset="0"/>
                  <a:cs typeface="Helvetica Light" charset="0"/>
                </a:rPr>
                <a:t>Connect your results with the code</a:t>
              </a:r>
            </a:p>
            <a:p>
              <a:pPr algn="just"/>
              <a:r>
                <a:rPr lang="en-US" sz="1000" dirty="0" err="1">
                  <a:latin typeface="Helvetica Light" charset="0"/>
                  <a:ea typeface="Helvetica Light" charset="0"/>
                  <a:cs typeface="Helvetica Light" charset="0"/>
                </a:rPr>
                <a:t>Rmarkdown</a:t>
              </a:r>
              <a:r>
                <a:rPr lang="en-US" sz="1000" dirty="0">
                  <a:latin typeface="Helvetica Light" charset="0"/>
                  <a:ea typeface="Helvetica Light" charset="0"/>
                  <a:cs typeface="Helvetica Light" charset="0"/>
                </a:rPr>
                <a:t> and </a:t>
              </a:r>
              <a:r>
                <a:rPr lang="en-US" sz="1000" dirty="0" err="1">
                  <a:latin typeface="Helvetica Light" charset="0"/>
                  <a:ea typeface="Helvetica Light" charset="0"/>
                  <a:cs typeface="Helvetica Light" charset="0"/>
                </a:rPr>
                <a:t>Jupyter</a:t>
              </a:r>
              <a:r>
                <a:rPr lang="en-US" sz="1000" dirty="0">
                  <a:latin typeface="Helvetica Light" charset="0"/>
                  <a:ea typeface="Helvetica Light" charset="0"/>
                  <a:cs typeface="Helvetica Light" charset="0"/>
                </a:rPr>
                <a:t> notebooks blur the boundaries between code and its output. They allow you to add non-code text (markdown) to your code. This generates a report containing custom formatted text, as well as figures and tables together with the code that </a:t>
              </a:r>
            </a:p>
            <a:p>
              <a:pPr algn="just"/>
              <a:r>
                <a:rPr lang="en-US" sz="1000" dirty="0">
                  <a:latin typeface="Helvetica Light" charset="0"/>
                  <a:ea typeface="Helvetica Light" charset="0"/>
                  <a:cs typeface="Helvetica Light" charset="0"/>
                </a:rPr>
                <a:t>generated </a:t>
              </a:r>
            </a:p>
            <a:p>
              <a:pPr algn="just"/>
              <a:r>
                <a:rPr lang="en-US" sz="1000" dirty="0">
                  <a:latin typeface="Helvetica Light" charset="0"/>
                  <a:ea typeface="Helvetica Light" charset="0"/>
                  <a:cs typeface="Helvetica Light" charset="0"/>
                </a:rPr>
                <a:t>them.</a:t>
              </a:r>
            </a:p>
          </p:txBody>
        </p:sp>
        <p:sp>
          <p:nvSpPr>
            <p:cNvPr id="231" name="Rectangle 230"/>
            <p:cNvSpPr/>
            <p:nvPr/>
          </p:nvSpPr>
          <p:spPr>
            <a:xfrm>
              <a:off x="9683155" y="1976544"/>
              <a:ext cx="1484321" cy="215444"/>
            </a:xfrm>
            <a:prstGeom prst="rect">
              <a:avLst/>
            </a:prstGeom>
          </p:spPr>
          <p:txBody>
            <a:bodyPr wrap="square">
              <a:spAutoFit/>
            </a:bodyPr>
            <a:lstStyle/>
            <a:p>
              <a:r>
                <a:rPr lang="en-US" sz="800" dirty="0">
                  <a:solidFill>
                    <a:schemeClr val="tx1">
                      <a:lumMod val="75000"/>
                      <a:lumOff val="25000"/>
                    </a:schemeClr>
                  </a:solidFill>
                  <a:latin typeface="+mj-lt"/>
                </a:rPr>
                <a:t>http://</a:t>
              </a:r>
              <a:r>
                <a:rPr lang="en-US" sz="800" dirty="0" err="1">
                  <a:solidFill>
                    <a:schemeClr val="tx1">
                      <a:lumMod val="75000"/>
                      <a:lumOff val="25000"/>
                    </a:schemeClr>
                  </a:solidFill>
                  <a:latin typeface="+mj-lt"/>
                </a:rPr>
                <a:t>rmarkdown.rstudio.com</a:t>
              </a:r>
              <a:r>
                <a:rPr lang="en-US" sz="800" dirty="0">
                  <a:solidFill>
                    <a:schemeClr val="tx1">
                      <a:lumMod val="75000"/>
                      <a:lumOff val="25000"/>
                    </a:schemeClr>
                  </a:solidFill>
                  <a:latin typeface="+mj-lt"/>
                </a:rPr>
                <a:t>/</a:t>
              </a:r>
            </a:p>
          </p:txBody>
        </p:sp>
        <p:sp>
          <p:nvSpPr>
            <p:cNvPr id="232" name="Rectangle 231"/>
            <p:cNvSpPr/>
            <p:nvPr/>
          </p:nvSpPr>
          <p:spPr>
            <a:xfrm>
              <a:off x="11067100" y="1976910"/>
              <a:ext cx="1201755" cy="215444"/>
            </a:xfrm>
            <a:prstGeom prst="rect">
              <a:avLst/>
            </a:prstGeom>
          </p:spPr>
          <p:txBody>
            <a:bodyPr wrap="square">
              <a:spAutoFit/>
            </a:bodyPr>
            <a:lstStyle/>
            <a:p>
              <a:r>
                <a:rPr lang="en-US" sz="800" dirty="0">
                  <a:solidFill>
                    <a:schemeClr val="tx1">
                      <a:lumMod val="75000"/>
                      <a:lumOff val="25000"/>
                    </a:schemeClr>
                  </a:solidFill>
                  <a:latin typeface="+mj-lt"/>
                </a:rPr>
                <a:t>http://</a:t>
              </a:r>
              <a:r>
                <a:rPr lang="en-US" sz="800" dirty="0" err="1">
                  <a:solidFill>
                    <a:schemeClr val="tx1">
                      <a:lumMod val="75000"/>
                      <a:lumOff val="25000"/>
                    </a:schemeClr>
                  </a:solidFill>
                  <a:latin typeface="+mj-lt"/>
                </a:rPr>
                <a:t>jupyter.org</a:t>
              </a:r>
              <a:r>
                <a:rPr lang="en-US" sz="800" dirty="0">
                  <a:solidFill>
                    <a:schemeClr val="tx1">
                      <a:lumMod val="75000"/>
                      <a:lumOff val="25000"/>
                    </a:schemeClr>
                  </a:solidFill>
                  <a:latin typeface="+mj-lt"/>
                </a:rPr>
                <a:t>/</a:t>
              </a:r>
            </a:p>
          </p:txBody>
        </p:sp>
      </p:grpSp>
      <p:grpSp>
        <p:nvGrpSpPr>
          <p:cNvPr id="238" name="Group 237"/>
          <p:cNvGrpSpPr/>
          <p:nvPr/>
        </p:nvGrpSpPr>
        <p:grpSpPr>
          <a:xfrm>
            <a:off x="125686" y="555462"/>
            <a:ext cx="4096432" cy="2359652"/>
            <a:chOff x="125686" y="555462"/>
            <a:chExt cx="4096432" cy="2359652"/>
          </a:xfrm>
        </p:grpSpPr>
        <p:sp>
          <p:nvSpPr>
            <p:cNvPr id="143" name="Rectangle 142"/>
            <p:cNvSpPr/>
            <p:nvPr/>
          </p:nvSpPr>
          <p:spPr>
            <a:xfrm>
              <a:off x="125686" y="562109"/>
              <a:ext cx="4088258" cy="2337862"/>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a:off x="139253" y="2121828"/>
              <a:ext cx="2599867" cy="770967"/>
            </a:xfrm>
            <a:prstGeom prst="rect">
              <a:avLst/>
            </a:prstGeom>
            <a:solidFill>
              <a:srgbClr val="B5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67433" y="594234"/>
              <a:ext cx="2526462" cy="1523494"/>
            </a:xfrm>
            <a:prstGeom prst="rect">
              <a:avLst/>
            </a:prstGeom>
          </p:spPr>
          <p:txBody>
            <a:bodyPr wrap="square">
              <a:spAutoFit/>
            </a:bodyPr>
            <a:lstStyle/>
            <a:p>
              <a:pPr algn="just"/>
              <a:r>
                <a:rPr lang="en-US" sz="1000" b="1" dirty="0">
                  <a:latin typeface="Helvetica Light" charset="0"/>
                  <a:ea typeface="Helvetica Light" charset="0"/>
                  <a:cs typeface="Helvetica Light" charset="0"/>
                </a:rPr>
                <a:t>Everything can be a project</a:t>
              </a:r>
            </a:p>
            <a:p>
              <a:pPr algn="just"/>
              <a:r>
                <a:rPr lang="en-US" sz="1000" dirty="0">
                  <a:latin typeface="Helvetica Light" charset="0"/>
                  <a:ea typeface="Helvetica Light" charset="0"/>
                  <a:cs typeface="Helvetica Light" charset="0"/>
                </a:rPr>
                <a:t>Divide your work into distinct projects and keep all files needed to go from raw data to final results in a dedicated directory with relevant subdirectories (see example).</a:t>
              </a:r>
            </a:p>
            <a:p>
              <a:pPr algn="just"/>
              <a:endParaRPr lang="en-US" sz="300" dirty="0">
                <a:latin typeface="Helvetica Light" charset="0"/>
                <a:ea typeface="Helvetica Light" charset="0"/>
                <a:cs typeface="Helvetica Light" charset="0"/>
              </a:endParaRPr>
            </a:p>
            <a:p>
              <a:pPr algn="just"/>
              <a:r>
                <a:rPr lang="en-US" sz="1000" dirty="0">
                  <a:latin typeface="Helvetica Light" charset="0"/>
                  <a:ea typeface="Helvetica Light" charset="0"/>
                  <a:cs typeface="Helvetica Light" charset="0"/>
                </a:rPr>
                <a:t>Many software support the “project way of working”, e.g. </a:t>
              </a:r>
              <a:r>
                <a:rPr lang="en-US" sz="1000" dirty="0" err="1">
                  <a:latin typeface="Helvetica Light" charset="0"/>
                  <a:ea typeface="Helvetica Light" charset="0"/>
                  <a:cs typeface="Helvetica Light" charset="0"/>
                </a:rPr>
                <a:t>Rstudio</a:t>
              </a:r>
              <a:r>
                <a:rPr lang="en-US" sz="1000" dirty="0">
                  <a:latin typeface="Helvetica Light" charset="0"/>
                  <a:ea typeface="Helvetica Light" charset="0"/>
                  <a:cs typeface="Helvetica Light" charset="0"/>
                </a:rPr>
                <a:t> and the text editors Sublime Text and Atom.</a:t>
              </a:r>
            </a:p>
          </p:txBody>
        </p:sp>
        <p:pic>
          <p:nvPicPr>
            <p:cNvPr id="184" name="Picture 18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59827" y="2544975"/>
              <a:ext cx="541841" cy="226263"/>
            </a:xfrm>
            <a:prstGeom prst="rect">
              <a:avLst/>
            </a:prstGeom>
          </p:spPr>
        </p:pic>
        <p:pic>
          <p:nvPicPr>
            <p:cNvPr id="226" name="Picture 225"/>
            <p:cNvPicPr>
              <a:picLocks noChangeAspect="1"/>
            </p:cNvPicPr>
            <p:nvPr/>
          </p:nvPicPr>
          <p:blipFill rotWithShape="1">
            <a:blip r:embed="rId14" cstate="hqprint">
              <a:extLst>
                <a:ext uri="{28A0092B-C50C-407E-A947-70E740481C1C}">
                  <a14:useLocalDpi xmlns:a14="http://schemas.microsoft.com/office/drawing/2010/main" val="0"/>
                </a:ext>
              </a:extLst>
            </a:blip>
            <a:srcRect/>
            <a:stretch/>
          </p:blipFill>
          <p:spPr>
            <a:xfrm>
              <a:off x="2739479" y="561004"/>
              <a:ext cx="1482639" cy="2327691"/>
            </a:xfrm>
            <a:prstGeom prst="rect">
              <a:avLst/>
            </a:prstGeom>
            <a:ln>
              <a:solidFill>
                <a:schemeClr val="bg1">
                  <a:lumMod val="50000"/>
                </a:schemeClr>
              </a:solidFill>
            </a:ln>
          </p:spPr>
        </p:pic>
        <p:sp>
          <p:nvSpPr>
            <p:cNvPr id="179" name="Rectangle 178"/>
            <p:cNvSpPr/>
            <p:nvPr/>
          </p:nvSpPr>
          <p:spPr>
            <a:xfrm>
              <a:off x="133501" y="555462"/>
              <a:ext cx="4088258" cy="2337862"/>
            </a:xfrm>
            <a:prstGeom prst="rect">
              <a:avLst/>
            </a:prstGeom>
            <a:no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167433" y="2159924"/>
              <a:ext cx="2526462" cy="707886"/>
            </a:xfrm>
            <a:prstGeom prst="rect">
              <a:avLst/>
            </a:prstGeom>
          </p:spPr>
          <p:txBody>
            <a:bodyPr wrap="square">
              <a:spAutoFit/>
            </a:bodyPr>
            <a:lstStyle/>
            <a:p>
              <a:pPr algn="just"/>
              <a:r>
                <a:rPr lang="en-US" sz="1000" b="1" dirty="0">
                  <a:solidFill>
                    <a:srgbClr val="008182"/>
                  </a:solidFill>
                  <a:latin typeface="Helvetica Light" charset="0"/>
                  <a:ea typeface="Helvetica Light" charset="0"/>
                  <a:cs typeface="Helvetica Light" charset="0"/>
                </a:rPr>
                <a:t>Tip! </a:t>
              </a:r>
              <a:r>
                <a:rPr lang="en-US" sz="1000" dirty="0">
                  <a:latin typeface="Helvetica Light" charset="0"/>
                  <a:ea typeface="Helvetica Light" charset="0"/>
                  <a:cs typeface="Helvetica Light" charset="0"/>
                </a:rPr>
                <a:t>Learn how to use </a:t>
              </a:r>
              <a:r>
                <a:rPr lang="en-US" sz="1000" dirty="0" err="1">
                  <a:latin typeface="Helvetica Light" charset="0"/>
                  <a:ea typeface="Helvetica Light" charset="0"/>
                  <a:cs typeface="Helvetica Light" charset="0"/>
                </a:rPr>
                <a:t>git</a:t>
              </a:r>
              <a:r>
                <a:rPr lang="en-US" sz="1000" dirty="0">
                  <a:latin typeface="Helvetica Light" charset="0"/>
                  <a:ea typeface="Helvetica Light" charset="0"/>
                  <a:cs typeface="Helvetica Light" charset="0"/>
                </a:rPr>
                <a:t>, a widely used system (both in academia and industry) for version controlling and </a:t>
              </a:r>
            </a:p>
            <a:p>
              <a:pPr algn="just"/>
              <a:r>
                <a:rPr lang="en-US" sz="1000" dirty="0">
                  <a:latin typeface="Helvetica Light" charset="0"/>
                  <a:ea typeface="Helvetica Light" charset="0"/>
                  <a:cs typeface="Helvetica Light" charset="0"/>
                </a:rPr>
                <a:t>collaborating on code. </a:t>
              </a:r>
            </a:p>
          </p:txBody>
        </p:sp>
        <p:sp>
          <p:nvSpPr>
            <p:cNvPr id="236" name="Rectangle 235"/>
            <p:cNvSpPr/>
            <p:nvPr/>
          </p:nvSpPr>
          <p:spPr>
            <a:xfrm>
              <a:off x="1658651" y="2699670"/>
              <a:ext cx="1393704" cy="215444"/>
            </a:xfrm>
            <a:prstGeom prst="rect">
              <a:avLst/>
            </a:prstGeom>
          </p:spPr>
          <p:txBody>
            <a:bodyPr wrap="square">
              <a:spAutoFit/>
            </a:bodyPr>
            <a:lstStyle/>
            <a:p>
              <a:r>
                <a:rPr lang="en-US" sz="800" dirty="0">
                  <a:solidFill>
                    <a:schemeClr val="tx1">
                      <a:lumMod val="75000"/>
                      <a:lumOff val="25000"/>
                    </a:schemeClr>
                  </a:solidFill>
                  <a:latin typeface="+mj-lt"/>
                </a:rPr>
                <a:t>https://</a:t>
              </a:r>
              <a:r>
                <a:rPr lang="en-US" sz="800" dirty="0" err="1">
                  <a:solidFill>
                    <a:schemeClr val="tx1">
                      <a:lumMod val="75000"/>
                      <a:lumOff val="25000"/>
                    </a:schemeClr>
                  </a:solidFill>
                  <a:latin typeface="+mj-lt"/>
                </a:rPr>
                <a:t>git-scm.com</a:t>
              </a:r>
              <a:r>
                <a:rPr lang="en-US" sz="800" dirty="0">
                  <a:solidFill>
                    <a:schemeClr val="tx1">
                      <a:lumMod val="75000"/>
                      <a:lumOff val="25000"/>
                    </a:schemeClr>
                  </a:solidFill>
                  <a:latin typeface="+mj-lt"/>
                </a:rPr>
                <a:t>/</a:t>
              </a:r>
            </a:p>
          </p:txBody>
        </p:sp>
      </p:grpSp>
      <p:grpSp>
        <p:nvGrpSpPr>
          <p:cNvPr id="245" name="Group 244"/>
          <p:cNvGrpSpPr/>
          <p:nvPr/>
        </p:nvGrpSpPr>
        <p:grpSpPr>
          <a:xfrm>
            <a:off x="5900266" y="4695511"/>
            <a:ext cx="2791737" cy="2037495"/>
            <a:chOff x="5900266" y="4695511"/>
            <a:chExt cx="2791737" cy="2037495"/>
          </a:xfrm>
        </p:grpSpPr>
        <p:pic>
          <p:nvPicPr>
            <p:cNvPr id="133" name="Picture 1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93170" y="6292323"/>
              <a:ext cx="440683" cy="440683"/>
            </a:xfrm>
            <a:prstGeom prst="rect">
              <a:avLst/>
            </a:prstGeom>
          </p:spPr>
        </p:pic>
        <p:sp>
          <p:nvSpPr>
            <p:cNvPr id="134" name="TextBox 133"/>
            <p:cNvSpPr txBox="1"/>
            <p:nvPr/>
          </p:nvSpPr>
          <p:spPr>
            <a:xfrm>
              <a:off x="6583861" y="6281745"/>
              <a:ext cx="993221" cy="307777"/>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sp>
          <p:nvSpPr>
            <p:cNvPr id="54" name="Rectangle 53"/>
            <p:cNvSpPr/>
            <p:nvPr/>
          </p:nvSpPr>
          <p:spPr>
            <a:xfrm>
              <a:off x="6585595" y="6476649"/>
              <a:ext cx="1782001" cy="215444"/>
            </a:xfrm>
            <a:prstGeom prst="rect">
              <a:avLst/>
            </a:prstGeom>
          </p:spPr>
          <p:txBody>
            <a:bodyPr wrap="square">
              <a:spAutoFit/>
            </a:bodyPr>
            <a:lstStyle/>
            <a:p>
              <a:r>
                <a:rPr lang="en-US" sz="800" dirty="0">
                  <a:solidFill>
                    <a:schemeClr val="tx1">
                      <a:lumMod val="75000"/>
                      <a:lumOff val="25000"/>
                    </a:schemeClr>
                  </a:solidFill>
                  <a:latin typeface="+mj-lt"/>
                </a:rPr>
                <a:t>https://</a:t>
              </a:r>
              <a:r>
                <a:rPr lang="en-US" sz="800" dirty="0" err="1">
                  <a:solidFill>
                    <a:schemeClr val="tx1">
                      <a:lumMod val="75000"/>
                      <a:lumOff val="25000"/>
                    </a:schemeClr>
                  </a:solidFill>
                  <a:latin typeface="+mj-lt"/>
                </a:rPr>
                <a:t>snakemake.readthedocs.io</a:t>
              </a:r>
              <a:r>
                <a:rPr lang="en-US" sz="800" dirty="0">
                  <a:solidFill>
                    <a:schemeClr val="tx1">
                      <a:lumMod val="75000"/>
                      <a:lumOff val="25000"/>
                    </a:schemeClr>
                  </a:solidFill>
                  <a:latin typeface="+mj-lt"/>
                </a:rPr>
                <a:t>/</a:t>
              </a:r>
            </a:p>
          </p:txBody>
        </p:sp>
        <p:sp>
          <p:nvSpPr>
            <p:cNvPr id="138" name="Rectangle 137"/>
            <p:cNvSpPr/>
            <p:nvPr/>
          </p:nvSpPr>
          <p:spPr>
            <a:xfrm>
              <a:off x="5900266" y="4695511"/>
              <a:ext cx="2791737" cy="1631216"/>
            </a:xfrm>
            <a:prstGeom prst="rect">
              <a:avLst/>
            </a:prstGeom>
          </p:spPr>
          <p:txBody>
            <a:bodyPr wrap="square">
              <a:spAutoFit/>
            </a:bodyPr>
            <a:lstStyle/>
            <a:p>
              <a:pPr algn="just"/>
              <a:r>
                <a:rPr lang="en-US" sz="1000" b="1" dirty="0">
                  <a:solidFill>
                    <a:srgbClr val="008182"/>
                  </a:solidFill>
                  <a:latin typeface="Helvetica Light" charset="0"/>
                  <a:ea typeface="Helvetica Light" charset="0"/>
                  <a:cs typeface="Helvetica Light" charset="0"/>
                </a:rPr>
                <a:t>For the advanced</a:t>
              </a:r>
            </a:p>
            <a:p>
              <a:pPr algn="just"/>
              <a:r>
                <a:rPr lang="en-US" sz="1000" dirty="0">
                  <a:latin typeface="Helvetica Light" charset="0"/>
                  <a:ea typeface="Helvetica Light" charset="0"/>
                  <a:cs typeface="Helvetica Light" charset="0"/>
                </a:rPr>
                <a:t>As projects grow, it becomes increasingly difficult to keep track of all the parts and how they fit together. Snakemake is a workflow management system that keeps track of how your files tie together, from raw data and scripts to final figures. If anything changes (script code, parameters, software version, </a:t>
              </a:r>
              <a:r>
                <a:rPr lang="en-US" sz="1000" dirty="0" err="1">
                  <a:latin typeface="Helvetica Light" charset="0"/>
                  <a:ea typeface="Helvetica Light" charset="0"/>
                  <a:cs typeface="Helvetica Light" charset="0"/>
                </a:rPr>
                <a:t>etc</a:t>
              </a:r>
              <a:r>
                <a:rPr lang="en-US" sz="1000" dirty="0">
                  <a:latin typeface="Helvetica Light" charset="0"/>
                  <a:ea typeface="Helvetica Light" charset="0"/>
                  <a:cs typeface="Helvetica Light" charset="0"/>
                </a:rPr>
                <a:t>) it will know what parts to rerun in order to have up to date and reproducible results.</a:t>
              </a:r>
            </a:p>
          </p:txBody>
        </p:sp>
      </p:grpSp>
      <p:grpSp>
        <p:nvGrpSpPr>
          <p:cNvPr id="250" name="Group 249"/>
          <p:cNvGrpSpPr/>
          <p:nvPr/>
        </p:nvGrpSpPr>
        <p:grpSpPr>
          <a:xfrm>
            <a:off x="3492068" y="5195493"/>
            <a:ext cx="2441789" cy="1389997"/>
            <a:chOff x="3492068" y="5195493"/>
            <a:chExt cx="2441789" cy="1389997"/>
          </a:xfrm>
        </p:grpSpPr>
        <p:pic>
          <p:nvPicPr>
            <p:cNvPr id="114" name="Picture 113"/>
            <p:cNvPicPr>
              <a:picLocks noChangeAspect="1"/>
            </p:cNvPicPr>
            <p:nvPr/>
          </p:nvPicPr>
          <p:blipFill>
            <a:blip r:embed="rId16" cstate="print">
              <a:clrChange>
                <a:clrFrom>
                  <a:srgbClr val="000000">
                    <a:alpha val="0"/>
                  </a:srgbClr>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913572" y="5417294"/>
              <a:ext cx="519393" cy="519393"/>
            </a:xfrm>
            <a:prstGeom prst="rect">
              <a:avLst/>
            </a:prstGeom>
          </p:spPr>
        </p:pic>
        <p:sp>
          <p:nvSpPr>
            <p:cNvPr id="115" name="Arc 114"/>
            <p:cNvSpPr/>
            <p:nvPr/>
          </p:nvSpPr>
          <p:spPr>
            <a:xfrm>
              <a:off x="3492068" y="5671090"/>
              <a:ext cx="754504" cy="914400"/>
            </a:xfrm>
            <a:prstGeom prst="arc">
              <a:avLst>
                <a:gd name="adj1" fmla="val 11642180"/>
                <a:gd name="adj2" fmla="val 16241136"/>
              </a:avLst>
            </a:prstGeom>
            <a:ln w="12700">
              <a:solidFill>
                <a:srgbClr val="BE5107"/>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Rectangle 116"/>
            <p:cNvSpPr/>
            <p:nvPr/>
          </p:nvSpPr>
          <p:spPr>
            <a:xfrm>
              <a:off x="4420930" y="5195493"/>
              <a:ext cx="1512927" cy="861774"/>
            </a:xfrm>
            <a:prstGeom prst="rect">
              <a:avLst/>
            </a:prstGeom>
          </p:spPr>
          <p:txBody>
            <a:bodyPr wrap="square">
              <a:spAutoFit/>
            </a:bodyPr>
            <a:lstStyle/>
            <a:p>
              <a:r>
                <a:rPr lang="en-US" sz="1000" dirty="0">
                  <a:solidFill>
                    <a:srgbClr val="BE5107"/>
                  </a:solidFill>
                  <a:latin typeface="Helvetica Light" charset="0"/>
                  <a:ea typeface="Helvetica Light" charset="0"/>
                  <a:cs typeface="Helvetica Light" charset="0"/>
                </a:rPr>
                <a:t>Avoid generating files interactively on the fly or </a:t>
              </a:r>
              <a:r>
                <a:rPr lang="en-US" sz="1000">
                  <a:solidFill>
                    <a:srgbClr val="BE5107"/>
                  </a:solidFill>
                  <a:latin typeface="Helvetica Light" charset="0"/>
                  <a:ea typeface="Helvetica Light" charset="0"/>
                  <a:cs typeface="Helvetica Light" charset="0"/>
                </a:rPr>
                <a:t>doing things by hand </a:t>
              </a:r>
              <a:r>
                <a:rPr lang="en-US" sz="1000" dirty="0">
                  <a:solidFill>
                    <a:srgbClr val="BE5107"/>
                  </a:solidFill>
                  <a:latin typeface="Helvetica Light" charset="0"/>
                  <a:ea typeface="Helvetica Light" charset="0"/>
                  <a:cs typeface="Helvetica Light" charset="0"/>
                </a:rPr>
                <a:t>(no way to track how they were made).</a:t>
              </a:r>
            </a:p>
          </p:txBody>
        </p:sp>
        <p:sp>
          <p:nvSpPr>
            <p:cNvPr id="118" name="&quot;No&quot; Symbol 117"/>
            <p:cNvSpPr/>
            <p:nvPr/>
          </p:nvSpPr>
          <p:spPr>
            <a:xfrm>
              <a:off x="3541312" y="5657698"/>
              <a:ext cx="212948" cy="212948"/>
            </a:xfrm>
            <a:prstGeom prst="noSmoking">
              <a:avLst>
                <a:gd name="adj" fmla="val 18093"/>
              </a:avLst>
            </a:prstGeom>
            <a:solidFill>
              <a:srgbClr val="BE5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48" name="Group 247"/>
          <p:cNvGrpSpPr/>
          <p:nvPr/>
        </p:nvGrpSpPr>
        <p:grpSpPr>
          <a:xfrm>
            <a:off x="337873" y="5291218"/>
            <a:ext cx="2132106" cy="696004"/>
            <a:chOff x="337873" y="5291218"/>
            <a:chExt cx="2132106" cy="696004"/>
          </a:xfrm>
        </p:grpSpPr>
        <p:pic>
          <p:nvPicPr>
            <p:cNvPr id="77" name="Picture 7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91609" y="5291218"/>
              <a:ext cx="468568" cy="468568"/>
            </a:xfrm>
            <a:prstGeom prst="rect">
              <a:avLst/>
            </a:prstGeom>
          </p:spPr>
        </p:pic>
        <p:cxnSp>
          <p:nvCxnSpPr>
            <p:cNvPr id="88" name="Straight Arrow Connector 87"/>
            <p:cNvCxnSpPr/>
            <p:nvPr/>
          </p:nvCxnSpPr>
          <p:spPr>
            <a:xfrm>
              <a:off x="741217" y="5573003"/>
              <a:ext cx="346908"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1456697" y="5573003"/>
              <a:ext cx="346908"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0" name="Picture 8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2362" y="5437673"/>
              <a:ext cx="270659" cy="270660"/>
            </a:xfrm>
            <a:prstGeom prst="rect">
              <a:avLst/>
            </a:prstGeom>
          </p:spPr>
        </p:pic>
        <p:pic>
          <p:nvPicPr>
            <p:cNvPr id="91" name="Picture 9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4330" y="5406754"/>
              <a:ext cx="332498" cy="332499"/>
            </a:xfrm>
            <a:prstGeom prst="rect">
              <a:avLst/>
            </a:prstGeom>
          </p:spPr>
        </p:pic>
        <p:sp>
          <p:nvSpPr>
            <p:cNvPr id="108" name="TextBox 107"/>
            <p:cNvSpPr txBox="1"/>
            <p:nvPr/>
          </p:nvSpPr>
          <p:spPr>
            <a:xfrm>
              <a:off x="1817236" y="5741001"/>
              <a:ext cx="652743" cy="246221"/>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Figure 1</a:t>
              </a:r>
            </a:p>
          </p:txBody>
        </p:sp>
        <p:sp>
          <p:nvSpPr>
            <p:cNvPr id="125" name="TextBox 124"/>
            <p:cNvSpPr txBox="1"/>
            <p:nvPr/>
          </p:nvSpPr>
          <p:spPr>
            <a:xfrm>
              <a:off x="1011704" y="5741001"/>
              <a:ext cx="575799" cy="246221"/>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script1</a:t>
              </a:r>
            </a:p>
          </p:txBody>
        </p:sp>
        <p:sp>
          <p:nvSpPr>
            <p:cNvPr id="126" name="TextBox 125"/>
            <p:cNvSpPr txBox="1"/>
            <p:nvPr/>
          </p:nvSpPr>
          <p:spPr>
            <a:xfrm>
              <a:off x="337873" y="5741001"/>
              <a:ext cx="439544" cy="246221"/>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data</a:t>
              </a:r>
            </a:p>
          </p:txBody>
        </p:sp>
      </p:grpSp>
      <p:grpSp>
        <p:nvGrpSpPr>
          <p:cNvPr id="249" name="Group 248"/>
          <p:cNvGrpSpPr/>
          <p:nvPr/>
        </p:nvGrpSpPr>
        <p:grpSpPr>
          <a:xfrm>
            <a:off x="337873" y="6066343"/>
            <a:ext cx="5158064" cy="649496"/>
            <a:chOff x="337873" y="6066343"/>
            <a:chExt cx="5158064" cy="649496"/>
          </a:xfrm>
        </p:grpSpPr>
        <p:pic>
          <p:nvPicPr>
            <p:cNvPr id="78" name="Picture 7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60472" y="6105724"/>
              <a:ext cx="390700" cy="390700"/>
            </a:xfrm>
            <a:prstGeom prst="rect">
              <a:avLst/>
            </a:prstGeom>
          </p:spPr>
        </p:pic>
        <p:pic>
          <p:nvPicPr>
            <p:cNvPr id="96" name="Picture 9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40513" y="6145389"/>
              <a:ext cx="339159" cy="339159"/>
            </a:xfrm>
            <a:prstGeom prst="rect">
              <a:avLst/>
            </a:prstGeom>
          </p:spPr>
        </p:pic>
        <p:cxnSp>
          <p:nvCxnSpPr>
            <p:cNvPr id="101" name="Straight Arrow Connector 100"/>
            <p:cNvCxnSpPr/>
            <p:nvPr/>
          </p:nvCxnSpPr>
          <p:spPr>
            <a:xfrm>
              <a:off x="2189581" y="6316347"/>
              <a:ext cx="346908"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2895115" y="6316347"/>
              <a:ext cx="346908"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53263" y="6150098"/>
              <a:ext cx="332498" cy="332499"/>
            </a:xfrm>
            <a:prstGeom prst="rect">
              <a:avLst/>
            </a:prstGeom>
          </p:spPr>
        </p:pic>
        <p:cxnSp>
          <p:nvCxnSpPr>
            <p:cNvPr id="104" name="Straight Arrow Connector 103"/>
            <p:cNvCxnSpPr/>
            <p:nvPr/>
          </p:nvCxnSpPr>
          <p:spPr>
            <a:xfrm>
              <a:off x="3814935" y="6316347"/>
              <a:ext cx="346908"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4532343" y="6316347"/>
              <a:ext cx="346908"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6" name="Picture 10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181670" y="6150098"/>
              <a:ext cx="332498" cy="332499"/>
            </a:xfrm>
            <a:prstGeom prst="rect">
              <a:avLst/>
            </a:prstGeom>
          </p:spPr>
        </p:pic>
        <p:pic>
          <p:nvPicPr>
            <p:cNvPr id="107" name="Picture 10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47459" y="6066343"/>
              <a:ext cx="416882" cy="416879"/>
            </a:xfrm>
            <a:prstGeom prst="rect">
              <a:avLst/>
            </a:prstGeom>
          </p:spPr>
        </p:pic>
        <p:cxnSp>
          <p:nvCxnSpPr>
            <p:cNvPr id="119" name="Straight Arrow Connector 118"/>
            <p:cNvCxnSpPr/>
            <p:nvPr/>
          </p:nvCxnSpPr>
          <p:spPr>
            <a:xfrm>
              <a:off x="741217" y="6316347"/>
              <a:ext cx="346908"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1456697" y="6316347"/>
              <a:ext cx="346908"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2362" y="6181017"/>
              <a:ext cx="270659" cy="270660"/>
            </a:xfrm>
            <a:prstGeom prst="rect">
              <a:avLst/>
            </a:prstGeom>
          </p:spPr>
        </p:pic>
        <p:pic>
          <p:nvPicPr>
            <p:cNvPr id="122" name="Picture 1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4330" y="6150098"/>
              <a:ext cx="332498" cy="332499"/>
            </a:xfrm>
            <a:prstGeom prst="rect">
              <a:avLst/>
            </a:prstGeom>
          </p:spPr>
        </p:pic>
        <p:sp>
          <p:nvSpPr>
            <p:cNvPr id="123" name="TextBox 122"/>
            <p:cNvSpPr txBox="1"/>
            <p:nvPr/>
          </p:nvSpPr>
          <p:spPr>
            <a:xfrm>
              <a:off x="4843194" y="6469618"/>
              <a:ext cx="652743" cy="246221"/>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Figure 2</a:t>
              </a:r>
            </a:p>
          </p:txBody>
        </p:sp>
        <p:sp>
          <p:nvSpPr>
            <p:cNvPr id="127" name="TextBox 126"/>
            <p:cNvSpPr txBox="1"/>
            <p:nvPr/>
          </p:nvSpPr>
          <p:spPr>
            <a:xfrm>
              <a:off x="957349" y="6469618"/>
              <a:ext cx="660758" cy="246221"/>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script2A</a:t>
              </a:r>
            </a:p>
          </p:txBody>
        </p:sp>
        <p:sp>
          <p:nvSpPr>
            <p:cNvPr id="128" name="TextBox 127"/>
            <p:cNvSpPr txBox="1"/>
            <p:nvPr/>
          </p:nvSpPr>
          <p:spPr>
            <a:xfrm>
              <a:off x="337873" y="6469618"/>
              <a:ext cx="439544" cy="246221"/>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data</a:t>
              </a:r>
            </a:p>
          </p:txBody>
        </p:sp>
        <p:sp>
          <p:nvSpPr>
            <p:cNvPr id="129" name="TextBox 128"/>
            <p:cNvSpPr txBox="1"/>
            <p:nvPr/>
          </p:nvSpPr>
          <p:spPr>
            <a:xfrm>
              <a:off x="2402125" y="6469618"/>
              <a:ext cx="660758" cy="246221"/>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script2B</a:t>
              </a:r>
            </a:p>
          </p:txBody>
        </p:sp>
        <p:sp>
          <p:nvSpPr>
            <p:cNvPr id="130" name="TextBox 129"/>
            <p:cNvSpPr txBox="1"/>
            <p:nvPr/>
          </p:nvSpPr>
          <p:spPr>
            <a:xfrm>
              <a:off x="4019345" y="6469618"/>
              <a:ext cx="668773" cy="246221"/>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script2C</a:t>
              </a:r>
            </a:p>
          </p:txBody>
        </p:sp>
        <p:sp>
          <p:nvSpPr>
            <p:cNvPr id="131" name="TextBox 130"/>
            <p:cNvSpPr txBox="1"/>
            <p:nvPr/>
          </p:nvSpPr>
          <p:spPr>
            <a:xfrm>
              <a:off x="1798437" y="6469618"/>
              <a:ext cx="433132" cy="246221"/>
            </a:xfrm>
            <a:prstGeom prst="rect">
              <a:avLst/>
            </a:prstGeom>
            <a:noFill/>
          </p:spPr>
          <p:txBody>
            <a:bodyPr wrap="none" rtlCol="0">
              <a:spAutoFit/>
            </a:bodyPr>
            <a:lstStyle/>
            <a:p>
              <a:pPr algn="ctr"/>
              <a:r>
                <a:rPr lang="en-US" sz="1000">
                  <a:latin typeface="Helvetica Light" charset="0"/>
                  <a:ea typeface="Helvetica Light" charset="0"/>
                  <a:cs typeface="Helvetica Light" charset="0"/>
                </a:rPr>
                <a:t>fileA</a:t>
              </a:r>
              <a:endParaRPr lang="en-US" sz="1000" dirty="0">
                <a:latin typeface="Helvetica Light" charset="0"/>
                <a:ea typeface="Helvetica Light" charset="0"/>
                <a:cs typeface="Helvetica Light" charset="0"/>
              </a:endParaRPr>
            </a:p>
          </p:txBody>
        </p:sp>
        <p:sp>
          <p:nvSpPr>
            <p:cNvPr id="132" name="TextBox 131"/>
            <p:cNvSpPr txBox="1"/>
            <p:nvPr/>
          </p:nvSpPr>
          <p:spPr>
            <a:xfrm>
              <a:off x="3174909" y="6469618"/>
              <a:ext cx="747320" cy="246221"/>
            </a:xfrm>
            <a:prstGeom prst="rect">
              <a:avLst/>
            </a:prstGeom>
            <a:noFill/>
          </p:spPr>
          <p:txBody>
            <a:bodyPr wrap="none" rtlCol="0">
              <a:spAutoFit/>
            </a:bodyPr>
            <a:lstStyle/>
            <a:p>
              <a:pPr algn="ctr"/>
              <a:r>
                <a:rPr lang="en-US" sz="1000">
                  <a:latin typeface="Helvetica Light" charset="0"/>
                  <a:ea typeface="Helvetica Light" charset="0"/>
                  <a:cs typeface="Helvetica Light" charset="0"/>
                </a:rPr>
                <a:t>filesC,D,E</a:t>
              </a:r>
              <a:endParaRPr lang="en-US" sz="1000" dirty="0">
                <a:latin typeface="Helvetica Light" charset="0"/>
                <a:ea typeface="Helvetica Light" charset="0"/>
                <a:cs typeface="Helvetica Light" charset="0"/>
              </a:endParaRPr>
            </a:p>
          </p:txBody>
        </p:sp>
      </p:grpSp>
      <p:sp>
        <p:nvSpPr>
          <p:cNvPr id="2" name="Rectangle 1"/>
          <p:cNvSpPr/>
          <p:nvPr/>
        </p:nvSpPr>
        <p:spPr>
          <a:xfrm>
            <a:off x="9104003" y="-26425"/>
            <a:ext cx="3030617" cy="507831"/>
          </a:xfrm>
          <a:prstGeom prst="rect">
            <a:avLst/>
          </a:prstGeom>
        </p:spPr>
        <p:txBody>
          <a:bodyPr wrap="square">
            <a:spAutoFit/>
          </a:bodyPr>
          <a:lstStyle/>
          <a:p>
            <a:pPr algn="r"/>
            <a:r>
              <a:rPr lang="en-US" sz="900" dirty="0">
                <a:latin typeface="Helvetica Light" charset="0"/>
                <a:ea typeface="Helvetica Light" charset="0"/>
                <a:cs typeface="Helvetica Light" charset="0"/>
              </a:rPr>
              <a:t>Leif </a:t>
            </a:r>
            <a:r>
              <a:rPr lang="en-US" sz="900" dirty="0" err="1">
                <a:latin typeface="Helvetica Light" charset="0"/>
                <a:ea typeface="Helvetica Light" charset="0"/>
                <a:cs typeface="Helvetica Light" charset="0"/>
              </a:rPr>
              <a:t>Wigge</a:t>
            </a:r>
            <a:r>
              <a:rPr lang="en-US" sz="900" dirty="0">
                <a:latin typeface="Helvetica Light" charset="0"/>
                <a:ea typeface="Helvetica Light" charset="0"/>
                <a:cs typeface="Helvetica Light" charset="0"/>
              </a:rPr>
              <a:t> (</a:t>
            </a:r>
            <a:r>
              <a:rPr lang="en-US" sz="900" u="sng" dirty="0" err="1">
                <a:latin typeface="Helvetica Light" charset="0"/>
                <a:ea typeface="Helvetica Light" charset="0"/>
                <a:cs typeface="Helvetica Light" charset="0"/>
              </a:rPr>
              <a:t>leif.wigge@scilifelab.se</a:t>
            </a:r>
            <a:r>
              <a:rPr lang="en-US" sz="900" dirty="0">
                <a:latin typeface="Helvetica Light" charset="0"/>
                <a:ea typeface="Helvetica Light" charset="0"/>
                <a:cs typeface="Helvetica Light" charset="0"/>
              </a:rPr>
              <a:t>)</a:t>
            </a:r>
          </a:p>
          <a:p>
            <a:pPr algn="r"/>
            <a:r>
              <a:rPr lang="en-US" sz="900" dirty="0" err="1">
                <a:latin typeface="Helvetica Light" charset="0"/>
                <a:ea typeface="Helvetica Light" charset="0"/>
                <a:cs typeface="Helvetica Light" charset="0"/>
              </a:rPr>
              <a:t>Rasmus</a:t>
            </a:r>
            <a:r>
              <a:rPr lang="en-US" sz="900" dirty="0">
                <a:latin typeface="Helvetica Light" charset="0"/>
                <a:ea typeface="Helvetica Light" charset="0"/>
                <a:cs typeface="Helvetica Light" charset="0"/>
              </a:rPr>
              <a:t> </a:t>
            </a:r>
            <a:r>
              <a:rPr lang="en-US" sz="900" dirty="0" err="1">
                <a:latin typeface="Helvetica Light" charset="0"/>
                <a:ea typeface="Helvetica Light" charset="0"/>
                <a:cs typeface="Helvetica Light" charset="0"/>
              </a:rPr>
              <a:t>Ågren</a:t>
            </a:r>
            <a:r>
              <a:rPr lang="en-US" sz="900" dirty="0">
                <a:latin typeface="Helvetica Light" charset="0"/>
                <a:ea typeface="Helvetica Light" charset="0"/>
                <a:cs typeface="Helvetica Light" charset="0"/>
              </a:rPr>
              <a:t> (</a:t>
            </a:r>
            <a:r>
              <a:rPr lang="en-US" sz="900" u="sng" dirty="0" err="1">
                <a:latin typeface="Helvetica Light" charset="0"/>
                <a:ea typeface="Helvetica Light" charset="0"/>
                <a:cs typeface="Helvetica Light" charset="0"/>
              </a:rPr>
              <a:t>rasmus.agren@scilifelab.se</a:t>
            </a:r>
            <a:r>
              <a:rPr lang="en-US" sz="900" dirty="0">
                <a:latin typeface="Helvetica Light" charset="0"/>
                <a:ea typeface="Helvetica Light" charset="0"/>
                <a:cs typeface="Helvetica Light" charset="0"/>
              </a:rPr>
              <a:t>)</a:t>
            </a:r>
          </a:p>
          <a:p>
            <a:pPr algn="r"/>
            <a:r>
              <a:rPr lang="en-US" sz="900" dirty="0">
                <a:latin typeface="Helvetica Light" charset="0"/>
                <a:ea typeface="Helvetica Light" charset="0"/>
                <a:cs typeface="Helvetica Light" charset="0"/>
              </a:rPr>
              <a:t>Bioinformatics long-term support (LTS)</a:t>
            </a:r>
            <a:endParaRPr lang="en-US" sz="900" dirty="0"/>
          </a:p>
        </p:txBody>
      </p:sp>
      <p:grpSp>
        <p:nvGrpSpPr>
          <p:cNvPr id="141" name="Group 140"/>
          <p:cNvGrpSpPr/>
          <p:nvPr/>
        </p:nvGrpSpPr>
        <p:grpSpPr>
          <a:xfrm>
            <a:off x="8887187" y="2338382"/>
            <a:ext cx="3228614" cy="4403801"/>
            <a:chOff x="8887187" y="2338382"/>
            <a:chExt cx="3228614" cy="4403801"/>
          </a:xfrm>
        </p:grpSpPr>
        <p:sp>
          <p:nvSpPr>
            <p:cNvPr id="142" name="Rectangle 141"/>
            <p:cNvSpPr/>
            <p:nvPr/>
          </p:nvSpPr>
          <p:spPr>
            <a:xfrm>
              <a:off x="8887187" y="2343236"/>
              <a:ext cx="3164396" cy="4386834"/>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8893854" y="4244667"/>
              <a:ext cx="3157729" cy="2497516"/>
            </a:xfrm>
            <a:prstGeom prst="rect">
              <a:avLst/>
            </a:prstGeom>
            <a:solidFill>
              <a:srgbClr val="B5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8895574" y="2338382"/>
              <a:ext cx="3164396" cy="4402229"/>
            </a:xfrm>
            <a:prstGeom prst="rect">
              <a:avLst/>
            </a:prstGeom>
            <a:no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Picture 1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42856" y="3954335"/>
              <a:ext cx="912938" cy="189200"/>
            </a:xfrm>
            <a:prstGeom prst="rect">
              <a:avLst/>
            </a:prstGeom>
          </p:spPr>
        </p:pic>
        <p:sp>
          <p:nvSpPr>
            <p:cNvPr id="147" name="Rectangle 146"/>
            <p:cNvSpPr/>
            <p:nvPr/>
          </p:nvSpPr>
          <p:spPr>
            <a:xfrm>
              <a:off x="8956761" y="2402183"/>
              <a:ext cx="3013535" cy="1631216"/>
            </a:xfrm>
            <a:prstGeom prst="rect">
              <a:avLst/>
            </a:prstGeom>
          </p:spPr>
          <p:txBody>
            <a:bodyPr wrap="square">
              <a:spAutoFit/>
            </a:bodyPr>
            <a:lstStyle/>
            <a:p>
              <a:pPr algn="just"/>
              <a:r>
                <a:rPr lang="en-US" sz="1000" b="1" dirty="0">
                  <a:latin typeface="Helvetica Light" charset="0"/>
                  <a:ea typeface="Helvetica Light" charset="0"/>
                  <a:cs typeface="Helvetica Light" charset="0"/>
                </a:rPr>
                <a:t>Master your dependencies</a:t>
              </a:r>
            </a:p>
            <a:p>
              <a:pPr marL="171450" indent="-171450" algn="just">
                <a:buFontTx/>
                <a:buChar char="-"/>
              </a:pPr>
              <a:r>
                <a:rPr lang="en-US" sz="1000" dirty="0">
                  <a:latin typeface="Helvetica Light" charset="0"/>
                  <a:ea typeface="Helvetica Light" charset="0"/>
                  <a:cs typeface="Helvetica Light" charset="0"/>
                </a:rPr>
                <a:t>Full reproducibility requires the possibility to recreate the system that was originally used to generate the results. </a:t>
              </a:r>
            </a:p>
            <a:p>
              <a:pPr marL="171450" indent="-171450" algn="just">
                <a:buFontTx/>
                <a:buChar char="-"/>
              </a:pPr>
              <a:r>
                <a:rPr lang="en-US" sz="1000" dirty="0" err="1">
                  <a:latin typeface="Helvetica Light" charset="0"/>
                  <a:ea typeface="Helvetica Light" charset="0"/>
                  <a:cs typeface="Helvetica Light" charset="0"/>
                </a:rPr>
                <a:t>Conda</a:t>
              </a:r>
              <a:r>
                <a:rPr lang="en-US" sz="1000" dirty="0">
                  <a:latin typeface="Helvetica Light" charset="0"/>
                  <a:ea typeface="Helvetica Light" charset="0"/>
                  <a:cs typeface="Helvetica Light" charset="0"/>
                </a:rPr>
                <a:t> is a package, dependency, and </a:t>
              </a:r>
              <a:r>
                <a:rPr lang="en-US" sz="1000" dirty="0" err="1">
                  <a:latin typeface="Helvetica Light" charset="0"/>
                  <a:ea typeface="Helvetica Light" charset="0"/>
                  <a:cs typeface="Helvetica Light" charset="0"/>
                </a:rPr>
                <a:t>env-ironment</a:t>
              </a:r>
              <a:r>
                <a:rPr lang="en-US" sz="1000" dirty="0">
                  <a:latin typeface="Helvetica Light" charset="0"/>
                  <a:ea typeface="Helvetica Light" charset="0"/>
                  <a:cs typeface="Helvetica Light" charset="0"/>
                </a:rPr>
                <a:t> manager that makes it easy to install (most) software that you need for your project.</a:t>
              </a:r>
            </a:p>
            <a:p>
              <a:pPr marL="171450" indent="-171450" algn="just">
                <a:buFontTx/>
                <a:buChar char="-"/>
              </a:pPr>
              <a:r>
                <a:rPr lang="en-US" sz="1000" dirty="0">
                  <a:latin typeface="Helvetica Light" charset="0"/>
                  <a:ea typeface="Helvetica Light" charset="0"/>
                  <a:cs typeface="Helvetica Light" charset="0"/>
                </a:rPr>
                <a:t>Your environment can be exported in a simple text format and reinstalled by </a:t>
              </a:r>
              <a:r>
                <a:rPr lang="en-US" sz="1000" dirty="0" err="1">
                  <a:latin typeface="Helvetica Light" charset="0"/>
                  <a:ea typeface="Helvetica Light" charset="0"/>
                  <a:cs typeface="Helvetica Light" charset="0"/>
                </a:rPr>
                <a:t>Conda</a:t>
              </a:r>
              <a:r>
                <a:rPr lang="en-US" sz="1000" dirty="0">
                  <a:latin typeface="Helvetica Light" charset="0"/>
                  <a:ea typeface="Helvetica Light" charset="0"/>
                  <a:cs typeface="Helvetica Light" charset="0"/>
                </a:rPr>
                <a:t> on another system.</a:t>
              </a:r>
            </a:p>
          </p:txBody>
        </p:sp>
        <p:sp>
          <p:nvSpPr>
            <p:cNvPr id="148" name="Rectangle 147"/>
            <p:cNvSpPr/>
            <p:nvPr/>
          </p:nvSpPr>
          <p:spPr>
            <a:xfrm>
              <a:off x="11138304" y="3975932"/>
              <a:ext cx="977497" cy="215444"/>
            </a:xfrm>
            <a:prstGeom prst="rect">
              <a:avLst/>
            </a:prstGeom>
          </p:spPr>
          <p:txBody>
            <a:bodyPr wrap="square">
              <a:spAutoFit/>
            </a:bodyPr>
            <a:lstStyle/>
            <a:p>
              <a:r>
                <a:rPr lang="en-US" sz="800" dirty="0">
                  <a:solidFill>
                    <a:schemeClr val="tx1">
                      <a:lumMod val="75000"/>
                      <a:lumOff val="25000"/>
                    </a:schemeClr>
                  </a:solidFill>
                  <a:latin typeface="+mj-lt"/>
                </a:rPr>
                <a:t>https://</a:t>
              </a:r>
              <a:r>
                <a:rPr lang="en-US" sz="800" dirty="0" err="1">
                  <a:solidFill>
                    <a:schemeClr val="tx1">
                      <a:lumMod val="75000"/>
                      <a:lumOff val="25000"/>
                    </a:schemeClr>
                  </a:solidFill>
                  <a:latin typeface="+mj-lt"/>
                </a:rPr>
                <a:t>conda.io</a:t>
              </a:r>
              <a:endParaRPr lang="en-US" sz="800" dirty="0">
                <a:solidFill>
                  <a:schemeClr val="tx1">
                    <a:lumMod val="75000"/>
                    <a:lumOff val="25000"/>
                  </a:schemeClr>
                </a:solidFill>
                <a:latin typeface="+mj-lt"/>
              </a:endParaRPr>
            </a:p>
          </p:txBody>
        </p:sp>
      </p:grpSp>
      <p:grpSp>
        <p:nvGrpSpPr>
          <p:cNvPr id="149" name="Group 148"/>
          <p:cNvGrpSpPr/>
          <p:nvPr/>
        </p:nvGrpSpPr>
        <p:grpSpPr>
          <a:xfrm>
            <a:off x="8974914" y="4315257"/>
            <a:ext cx="3199682" cy="2414320"/>
            <a:chOff x="8974914" y="4315257"/>
            <a:chExt cx="3199682" cy="2414320"/>
          </a:xfrm>
        </p:grpSpPr>
        <p:pic>
          <p:nvPicPr>
            <p:cNvPr id="150" name="Picture 14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348125" y="6210520"/>
              <a:ext cx="1133379" cy="384948"/>
            </a:xfrm>
            <a:prstGeom prst="rect">
              <a:avLst/>
            </a:prstGeom>
          </p:spPr>
        </p:pic>
        <p:sp>
          <p:nvSpPr>
            <p:cNvPr id="151" name="Rectangle 150"/>
            <p:cNvSpPr/>
            <p:nvPr/>
          </p:nvSpPr>
          <p:spPr>
            <a:xfrm>
              <a:off x="8974914" y="4315257"/>
              <a:ext cx="2981939" cy="1938992"/>
            </a:xfrm>
            <a:prstGeom prst="rect">
              <a:avLst/>
            </a:prstGeom>
          </p:spPr>
          <p:txBody>
            <a:bodyPr wrap="square">
              <a:spAutoFit/>
            </a:bodyPr>
            <a:lstStyle/>
            <a:p>
              <a:pPr algn="just"/>
              <a:r>
                <a:rPr lang="en-US" sz="1000" b="1" dirty="0">
                  <a:solidFill>
                    <a:srgbClr val="008182"/>
                  </a:solidFill>
                  <a:latin typeface="Helvetica Light" charset="0"/>
                  <a:ea typeface="Helvetica Light" charset="0"/>
                  <a:cs typeface="Helvetica Light" charset="0"/>
                </a:rPr>
                <a:t>For the advanced</a:t>
              </a:r>
            </a:p>
            <a:p>
              <a:pPr marL="171450" indent="-171450" algn="just">
                <a:buFontTx/>
                <a:buChar char="-"/>
              </a:pPr>
              <a:r>
                <a:rPr lang="en-US" sz="1000" dirty="0" err="1">
                  <a:latin typeface="Helvetica Light" charset="0"/>
                  <a:ea typeface="Helvetica Light" charset="0"/>
                  <a:cs typeface="Helvetica Light" charset="0"/>
                </a:rPr>
                <a:t>Conda</a:t>
              </a:r>
              <a:r>
                <a:rPr lang="en-US" sz="1000" dirty="0">
                  <a:latin typeface="Helvetica Light" charset="0"/>
                  <a:ea typeface="Helvetica Light" charset="0"/>
                  <a:cs typeface="Helvetica Light" charset="0"/>
                </a:rPr>
                <a:t> cannot always </a:t>
              </a:r>
              <a:r>
                <a:rPr lang="en-US" sz="1000" i="1" dirty="0">
                  <a:latin typeface="Helvetica Light" charset="0"/>
                  <a:ea typeface="Helvetica Light" charset="0"/>
                  <a:cs typeface="Helvetica Light" charset="0"/>
                </a:rPr>
                <a:t>completely</a:t>
              </a:r>
              <a:r>
                <a:rPr lang="en-US" sz="1000" dirty="0">
                  <a:latin typeface="Helvetica Light" charset="0"/>
                  <a:ea typeface="Helvetica Light" charset="0"/>
                  <a:cs typeface="Helvetica Light" charset="0"/>
                </a:rPr>
                <a:t> recreate the system, which is required for proper repro-</a:t>
              </a:r>
              <a:r>
                <a:rPr lang="en-US" sz="1000" dirty="0" err="1">
                  <a:latin typeface="Helvetica Light" charset="0"/>
                  <a:ea typeface="Helvetica Light" charset="0"/>
                  <a:cs typeface="Helvetica Light" charset="0"/>
                </a:rPr>
                <a:t>ducibility</a:t>
              </a:r>
              <a:r>
                <a:rPr lang="en-US" sz="1000" dirty="0">
                  <a:latin typeface="Helvetica Light" charset="0"/>
                  <a:ea typeface="Helvetica Light" charset="0"/>
                  <a:cs typeface="Helvetica Light" charset="0"/>
                </a:rPr>
                <a:t>. </a:t>
              </a:r>
            </a:p>
            <a:p>
              <a:pPr marL="171450" indent="-171450" algn="just">
                <a:buFontTx/>
                <a:buChar char="-"/>
              </a:pPr>
              <a:r>
                <a:rPr lang="en-US" sz="1000" dirty="0">
                  <a:latin typeface="Helvetica Light" charset="0"/>
                  <a:ea typeface="Helvetica Light" charset="0"/>
                  <a:cs typeface="Helvetica Light" charset="0"/>
                </a:rPr>
                <a:t>A solution is to package your project in an isolated Docker container, together with all its dependencies and libraries. </a:t>
              </a:r>
            </a:p>
            <a:p>
              <a:pPr marL="171450" indent="-171450" algn="just">
                <a:buFontTx/>
                <a:buChar char="-"/>
              </a:pPr>
              <a:r>
                <a:rPr lang="en-US" sz="1000" dirty="0">
                  <a:latin typeface="Helvetica Light" charset="0"/>
                  <a:ea typeface="Helvetica Light" charset="0"/>
                  <a:cs typeface="Helvetica Light" charset="0"/>
                </a:rPr>
                <a:t>A vision is that every new bioinformatics publication is accompanied by a publically available Docker container!</a:t>
              </a:r>
            </a:p>
            <a:p>
              <a:pPr marL="171450" indent="-171450" algn="just">
                <a:buFontTx/>
                <a:buChar char="-"/>
              </a:pPr>
              <a:r>
                <a:rPr lang="en-US" sz="1000" dirty="0">
                  <a:latin typeface="Helvetica Light" charset="0"/>
                  <a:ea typeface="Helvetica Light" charset="0"/>
                  <a:cs typeface="Helvetica Light" charset="0"/>
                </a:rPr>
                <a:t>Singularity is an alternative to Docker which runs better on HPC clusters.</a:t>
              </a:r>
            </a:p>
          </p:txBody>
        </p:sp>
        <p:pic>
          <p:nvPicPr>
            <p:cNvPr id="152" name="Picture 15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777174" y="6245019"/>
              <a:ext cx="322413" cy="322413"/>
            </a:xfrm>
            <a:prstGeom prst="rect">
              <a:avLst/>
            </a:prstGeom>
          </p:spPr>
        </p:pic>
        <p:sp>
          <p:nvSpPr>
            <p:cNvPr id="153" name="Rectangle 152"/>
            <p:cNvSpPr/>
            <p:nvPr/>
          </p:nvSpPr>
          <p:spPr>
            <a:xfrm>
              <a:off x="11036562" y="6266316"/>
              <a:ext cx="899605" cy="261610"/>
            </a:xfrm>
            <a:prstGeom prst="rect">
              <a:avLst/>
            </a:prstGeom>
          </p:spPr>
          <p:txBody>
            <a:bodyPr wrap="none">
              <a:spAutoFit/>
            </a:bodyPr>
            <a:lstStyle/>
            <a:p>
              <a:r>
                <a:rPr lang="en-US" sz="1100" b="1">
                  <a:solidFill>
                    <a:srgbClr val="000000"/>
                  </a:solidFill>
                  <a:latin typeface="Helvetica Neue" charset="0"/>
                </a:rPr>
                <a:t>Singularity</a:t>
              </a:r>
              <a:endParaRPr lang="en-US" sz="1100" b="1" i="0">
                <a:solidFill>
                  <a:srgbClr val="000000"/>
                </a:solidFill>
                <a:effectLst/>
                <a:latin typeface="Helvetica Neue" charset="0"/>
              </a:endParaRPr>
            </a:p>
          </p:txBody>
        </p:sp>
        <p:sp>
          <p:nvSpPr>
            <p:cNvPr id="154" name="Rectangle 153"/>
            <p:cNvSpPr/>
            <p:nvPr/>
          </p:nvSpPr>
          <p:spPr>
            <a:xfrm>
              <a:off x="9319592" y="6512560"/>
              <a:ext cx="1393704" cy="215444"/>
            </a:xfrm>
            <a:prstGeom prst="rect">
              <a:avLst/>
            </a:prstGeom>
          </p:spPr>
          <p:txBody>
            <a:bodyPr wrap="square">
              <a:spAutoFit/>
            </a:bodyPr>
            <a:lstStyle/>
            <a:p>
              <a:r>
                <a:rPr lang="en-US" sz="800" dirty="0">
                  <a:solidFill>
                    <a:schemeClr val="tx1">
                      <a:lumMod val="75000"/>
                      <a:lumOff val="25000"/>
                    </a:schemeClr>
                  </a:solidFill>
                  <a:latin typeface="+mj-lt"/>
                </a:rPr>
                <a:t>https://</a:t>
              </a:r>
              <a:r>
                <a:rPr lang="en-US" sz="800" dirty="0" err="1">
                  <a:solidFill>
                    <a:schemeClr val="tx1">
                      <a:lumMod val="75000"/>
                      <a:lumOff val="25000"/>
                    </a:schemeClr>
                  </a:solidFill>
                  <a:latin typeface="+mj-lt"/>
                </a:rPr>
                <a:t>www.docker.com</a:t>
              </a:r>
              <a:r>
                <a:rPr lang="en-US" sz="800" dirty="0">
                  <a:solidFill>
                    <a:schemeClr val="tx1">
                      <a:lumMod val="75000"/>
                      <a:lumOff val="25000"/>
                    </a:schemeClr>
                  </a:solidFill>
                  <a:latin typeface="+mj-lt"/>
                </a:rPr>
                <a:t>/</a:t>
              </a:r>
            </a:p>
          </p:txBody>
        </p:sp>
        <p:sp>
          <p:nvSpPr>
            <p:cNvPr id="155" name="Rectangle 154"/>
            <p:cNvSpPr/>
            <p:nvPr/>
          </p:nvSpPr>
          <p:spPr>
            <a:xfrm>
              <a:off x="10768278" y="6514133"/>
              <a:ext cx="1406318" cy="215444"/>
            </a:xfrm>
            <a:prstGeom prst="rect">
              <a:avLst/>
            </a:prstGeom>
          </p:spPr>
          <p:txBody>
            <a:bodyPr wrap="square">
              <a:spAutoFit/>
            </a:bodyPr>
            <a:lstStyle/>
            <a:p>
              <a:r>
                <a:rPr lang="en-US" sz="800" dirty="0">
                  <a:solidFill>
                    <a:schemeClr val="tx1">
                      <a:lumMod val="75000"/>
                      <a:lumOff val="25000"/>
                    </a:schemeClr>
                  </a:solidFill>
                  <a:latin typeface="+mj-lt"/>
                </a:rPr>
                <a:t>http://</a:t>
              </a:r>
              <a:r>
                <a:rPr lang="en-US" sz="800" dirty="0" err="1">
                  <a:solidFill>
                    <a:schemeClr val="tx1">
                      <a:lumMod val="75000"/>
                      <a:lumOff val="25000"/>
                    </a:schemeClr>
                  </a:solidFill>
                  <a:latin typeface="+mj-lt"/>
                </a:rPr>
                <a:t>singularity.lbl.gov</a:t>
              </a:r>
              <a:r>
                <a:rPr lang="en-US" sz="800" dirty="0">
                  <a:solidFill>
                    <a:schemeClr val="tx1">
                      <a:lumMod val="75000"/>
                      <a:lumOff val="25000"/>
                    </a:schemeClr>
                  </a:solidFill>
                  <a:latin typeface="+mj-lt"/>
                </a:rPr>
                <a:t>/</a:t>
              </a:r>
            </a:p>
          </p:txBody>
        </p:sp>
      </p:grpSp>
    </p:spTree>
    <p:extLst>
      <p:ext uri="{BB962C8B-B14F-4D97-AF65-F5344CB8AC3E}">
        <p14:creationId xmlns:p14="http://schemas.microsoft.com/office/powerpoint/2010/main" val="21711142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3519544" y="65257"/>
            <a:ext cx="5152913" cy="892552"/>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 </a:t>
            </a:r>
          </a:p>
          <a:p>
            <a:pPr algn="ctr"/>
            <a:r>
              <a:rPr lang="en-US" sz="3200" dirty="0">
                <a:latin typeface="Helvetica Light" charset="0"/>
                <a:ea typeface="Helvetica Light" charset="0"/>
                <a:cs typeface="Helvetica Light" charset="0"/>
              </a:rPr>
              <a:t>alternatives</a:t>
            </a:r>
            <a:r>
              <a:rPr lang="en-US" sz="3200" dirty="0">
                <a:solidFill>
                  <a:schemeClr val="bg1"/>
                </a:solidFill>
                <a:latin typeface="Helvetica Light" charset="0"/>
                <a:ea typeface="Helvetica Light" charset="0"/>
                <a:cs typeface="Helvetica Light" charset="0"/>
              </a:rPr>
              <a:t>?</a:t>
            </a:r>
          </a:p>
        </p:txBody>
      </p:sp>
      <p:graphicFrame>
        <p:nvGraphicFramePr>
          <p:cNvPr id="4" name="Table 3"/>
          <p:cNvGraphicFramePr>
            <a:graphicFrameLocks noGrp="1"/>
          </p:cNvGraphicFramePr>
          <p:nvPr>
            <p:extLst/>
          </p:nvPr>
        </p:nvGraphicFramePr>
        <p:xfrm>
          <a:off x="268244" y="1218730"/>
          <a:ext cx="11688770" cy="5151120"/>
        </p:xfrm>
        <a:graphic>
          <a:graphicData uri="http://schemas.openxmlformats.org/drawingml/2006/table">
            <a:tbl>
              <a:tblPr firstRow="1" bandRow="1">
                <a:effectLst>
                  <a:outerShdw blurRad="50800" dist="76200" dir="2700000" algn="tl" rotWithShape="0">
                    <a:prstClr val="black">
                      <a:alpha val="40000"/>
                    </a:prstClr>
                  </a:outerShdw>
                </a:effectLst>
                <a:tableStyleId>{F2DE63D5-997A-4646-A377-4702673A728D}</a:tableStyleId>
              </a:tblPr>
              <a:tblGrid>
                <a:gridCol w="2175698">
                  <a:extLst>
                    <a:ext uri="{9D8B030D-6E8A-4147-A177-3AD203B41FA5}">
                      <a16:colId xmlns:a16="http://schemas.microsoft.com/office/drawing/2014/main" val="20000"/>
                    </a:ext>
                  </a:extLst>
                </a:gridCol>
                <a:gridCol w="2499810">
                  <a:extLst>
                    <a:ext uri="{9D8B030D-6E8A-4147-A177-3AD203B41FA5}">
                      <a16:colId xmlns:a16="http://schemas.microsoft.com/office/drawing/2014/main" val="20001"/>
                    </a:ext>
                  </a:extLst>
                </a:gridCol>
                <a:gridCol w="2337754">
                  <a:extLst>
                    <a:ext uri="{9D8B030D-6E8A-4147-A177-3AD203B41FA5}">
                      <a16:colId xmlns:a16="http://schemas.microsoft.com/office/drawing/2014/main" val="20002"/>
                    </a:ext>
                  </a:extLst>
                </a:gridCol>
                <a:gridCol w="2337754">
                  <a:extLst>
                    <a:ext uri="{9D8B030D-6E8A-4147-A177-3AD203B41FA5}">
                      <a16:colId xmlns:a16="http://schemas.microsoft.com/office/drawing/2014/main" val="20003"/>
                    </a:ext>
                  </a:extLst>
                </a:gridCol>
                <a:gridCol w="2337754">
                  <a:extLst>
                    <a:ext uri="{9D8B030D-6E8A-4147-A177-3AD203B41FA5}">
                      <a16:colId xmlns:a16="http://schemas.microsoft.com/office/drawing/2014/main" val="20004"/>
                    </a:ext>
                  </a:extLst>
                </a:gridCol>
              </a:tblGrid>
              <a:tr h="443420">
                <a:tc>
                  <a:txBody>
                    <a:bodyPr/>
                    <a:lstStyle/>
                    <a:p>
                      <a:r>
                        <a:rPr lang="en-US" sz="1400" dirty="0">
                          <a:solidFill>
                            <a:srgbClr val="008182"/>
                          </a:solidFill>
                        </a:rPr>
                        <a:t>Version control</a:t>
                      </a:r>
                    </a:p>
                  </a:txBody>
                  <a:tcPr>
                    <a:solidFill>
                      <a:srgbClr val="B5E2E1"/>
                    </a:solidFill>
                  </a:tcPr>
                </a:tc>
                <a:tc>
                  <a:txBody>
                    <a:bodyPr/>
                    <a:lstStyle/>
                    <a:p>
                      <a:r>
                        <a:rPr lang="en-US" sz="1400" dirty="0">
                          <a:solidFill>
                            <a:srgbClr val="008182"/>
                          </a:solidFill>
                        </a:rPr>
                        <a:t>Environment /</a:t>
                      </a:r>
                      <a:r>
                        <a:rPr lang="en-US" sz="1400" baseline="0" dirty="0">
                          <a:solidFill>
                            <a:srgbClr val="008182"/>
                          </a:solidFill>
                        </a:rPr>
                        <a:t> package managers</a:t>
                      </a:r>
                      <a:endParaRPr lang="en-US" sz="1400" dirty="0">
                        <a:solidFill>
                          <a:srgbClr val="008182"/>
                        </a:solidFill>
                      </a:endParaRPr>
                    </a:p>
                  </a:txBody>
                  <a:tcPr>
                    <a:solidFill>
                      <a:srgbClr val="B5E2E1"/>
                    </a:solidFill>
                  </a:tcPr>
                </a:tc>
                <a:tc>
                  <a:txBody>
                    <a:bodyPr/>
                    <a:lstStyle/>
                    <a:p>
                      <a:r>
                        <a:rPr lang="en-US" sz="1400" dirty="0">
                          <a:solidFill>
                            <a:srgbClr val="008182"/>
                          </a:solidFill>
                        </a:rPr>
                        <a:t>Workflow</a:t>
                      </a:r>
                      <a:r>
                        <a:rPr lang="en-US" sz="1400" baseline="0" dirty="0">
                          <a:solidFill>
                            <a:srgbClr val="008182"/>
                          </a:solidFill>
                        </a:rPr>
                        <a:t> managers</a:t>
                      </a:r>
                      <a:endParaRPr lang="en-US" sz="1400" dirty="0">
                        <a:solidFill>
                          <a:srgbClr val="008182"/>
                        </a:solidFill>
                      </a:endParaRPr>
                    </a:p>
                  </a:txBody>
                  <a:tcPr>
                    <a:solidFill>
                      <a:srgbClr val="B5E2E1"/>
                    </a:solidFill>
                  </a:tcPr>
                </a:tc>
                <a:tc>
                  <a:txBody>
                    <a:bodyPr/>
                    <a:lstStyle/>
                    <a:p>
                      <a:r>
                        <a:rPr lang="en-US" sz="1400" dirty="0">
                          <a:solidFill>
                            <a:srgbClr val="008182"/>
                          </a:solidFill>
                        </a:rPr>
                        <a:t>Literate</a:t>
                      </a:r>
                      <a:r>
                        <a:rPr lang="en-US" sz="1400" baseline="0" dirty="0">
                          <a:solidFill>
                            <a:srgbClr val="008182"/>
                          </a:solidFill>
                        </a:rPr>
                        <a:t> programming</a:t>
                      </a:r>
                      <a:endParaRPr lang="en-US" sz="1400" dirty="0">
                        <a:solidFill>
                          <a:srgbClr val="008182"/>
                        </a:solidFill>
                      </a:endParaRPr>
                    </a:p>
                  </a:txBody>
                  <a:tcPr>
                    <a:solidFill>
                      <a:srgbClr val="B5E2E1"/>
                    </a:solidFill>
                  </a:tcPr>
                </a:tc>
                <a:tc>
                  <a:txBody>
                    <a:bodyPr/>
                    <a:lstStyle/>
                    <a:p>
                      <a:r>
                        <a:rPr lang="en-US" sz="1400" dirty="0">
                          <a:solidFill>
                            <a:srgbClr val="008182"/>
                          </a:solidFill>
                        </a:rPr>
                        <a:t>Containerization / virtualization</a:t>
                      </a:r>
                    </a:p>
                  </a:txBody>
                  <a:tcPr>
                    <a:solidFill>
                      <a:srgbClr val="B5E2E1"/>
                    </a:solidFill>
                  </a:tcPr>
                </a:tc>
                <a:extLst>
                  <a:ext uri="{0D108BD9-81ED-4DB2-BD59-A6C34878D82A}">
                    <a16:rowId xmlns:a16="http://schemas.microsoft.com/office/drawing/2014/main" val="10000"/>
                  </a:ext>
                </a:extLst>
              </a:tr>
              <a:tr h="1158240">
                <a:tc>
                  <a:txBody>
                    <a:bodyPr/>
                    <a:lstStyle/>
                    <a:p>
                      <a:r>
                        <a:rPr lang="en-US" sz="1400" b="1" dirty="0" err="1"/>
                        <a:t>Git</a:t>
                      </a:r>
                      <a:r>
                        <a:rPr lang="en-US" sz="1400" dirty="0"/>
                        <a:t> – Widely used</a:t>
                      </a:r>
                      <a:r>
                        <a:rPr lang="en-US" sz="1400" baseline="0" dirty="0"/>
                        <a:t> and a lot of tools available + GitHub.</a:t>
                      </a:r>
                      <a:endParaRPr lang="en-US" sz="1400" dirty="0"/>
                    </a:p>
                  </a:txBody>
                  <a:tcPr>
                    <a:solidFill>
                      <a:schemeClr val="bg1"/>
                    </a:solidFill>
                  </a:tcPr>
                </a:tc>
                <a:tc>
                  <a:txBody>
                    <a:bodyPr/>
                    <a:lstStyle/>
                    <a:p>
                      <a:r>
                        <a:rPr lang="en-US" sz="1400" b="1" dirty="0" err="1"/>
                        <a:t>Conda</a:t>
                      </a:r>
                      <a:r>
                        <a:rPr lang="en-US" sz="1400" dirty="0"/>
                        <a:t> – General</a:t>
                      </a:r>
                      <a:r>
                        <a:rPr lang="en-US" sz="1400" baseline="0" dirty="0"/>
                        <a:t> purpose environment and package manager. Community-hosted collections of tools at </a:t>
                      </a:r>
                      <a:r>
                        <a:rPr lang="en-US" sz="1400" baseline="0" dirty="0" err="1"/>
                        <a:t>bioconda</a:t>
                      </a:r>
                      <a:r>
                        <a:rPr lang="en-US" sz="1400" baseline="0" dirty="0"/>
                        <a:t> or </a:t>
                      </a:r>
                      <a:r>
                        <a:rPr lang="en-US" sz="1400" baseline="0" dirty="0" err="1"/>
                        <a:t>conda</a:t>
                      </a:r>
                      <a:r>
                        <a:rPr lang="en-US" sz="1400" baseline="0" dirty="0"/>
                        <a:t>-forge.</a:t>
                      </a:r>
                      <a:endParaRPr lang="en-US" sz="1400" dirty="0"/>
                    </a:p>
                  </a:txBody>
                  <a:tcPr>
                    <a:solidFill>
                      <a:schemeClr val="bg1"/>
                    </a:solidFill>
                  </a:tcPr>
                </a:tc>
                <a:tc>
                  <a:txBody>
                    <a:bodyPr/>
                    <a:lstStyle/>
                    <a:p>
                      <a:r>
                        <a:rPr lang="en-US" sz="1400" b="1" dirty="0"/>
                        <a:t>Snakemake</a:t>
                      </a:r>
                      <a:r>
                        <a:rPr lang="en-US" sz="1400" dirty="0"/>
                        <a:t> – Based</a:t>
                      </a:r>
                      <a:r>
                        <a:rPr lang="en-US" sz="1400" baseline="0" dirty="0"/>
                        <a:t> on Python, easily understandable format, relies on file names.</a:t>
                      </a:r>
                      <a:endParaRPr lang="en-US" sz="1400" dirty="0"/>
                    </a:p>
                  </a:txBody>
                  <a:tcPr>
                    <a:solidFill>
                      <a:schemeClr val="bg1"/>
                    </a:solidFill>
                  </a:tcPr>
                </a:tc>
                <a:tc>
                  <a:txBody>
                    <a:bodyPr/>
                    <a:lstStyle/>
                    <a:p>
                      <a:r>
                        <a:rPr lang="en-US" sz="1400" b="1" dirty="0" err="1"/>
                        <a:t>Jupyter</a:t>
                      </a:r>
                      <a:r>
                        <a:rPr lang="en-US" sz="1400" dirty="0"/>
                        <a:t> – </a:t>
                      </a:r>
                      <a:r>
                        <a:rPr lang="en-US" sz="1400" baseline="0" dirty="0"/>
                        <a:t>Create and share notebooks in a variety of languages and formats by using a web browser.</a:t>
                      </a:r>
                      <a:endParaRPr lang="en-US" sz="1400" dirty="0"/>
                    </a:p>
                  </a:txBody>
                  <a:tcPr>
                    <a:solidFill>
                      <a:schemeClr val="bg1"/>
                    </a:solidFill>
                  </a:tcPr>
                </a:tc>
                <a:tc>
                  <a:txBody>
                    <a:bodyPr/>
                    <a:lstStyle/>
                    <a:p>
                      <a:r>
                        <a:rPr lang="en-US" sz="1400" b="1" dirty="0"/>
                        <a:t>Docker</a:t>
                      </a:r>
                      <a:r>
                        <a:rPr lang="en-US" sz="1400" dirty="0"/>
                        <a:t> – </a:t>
                      </a:r>
                      <a:r>
                        <a:rPr lang="en-US" sz="1400" baseline="0" dirty="0"/>
                        <a:t>Used for packaging and isolating applications in containers. </a:t>
                      </a:r>
                      <a:r>
                        <a:rPr lang="en-US" sz="1400" baseline="0" dirty="0" err="1"/>
                        <a:t>Dockerhub</a:t>
                      </a:r>
                      <a:r>
                        <a:rPr lang="en-US" sz="1400" baseline="0" dirty="0"/>
                        <a:t> allows for convenient sharing. Requires root access.</a:t>
                      </a:r>
                      <a:endParaRPr lang="en-US" sz="1400" dirty="0"/>
                    </a:p>
                  </a:txBody>
                  <a:tcPr>
                    <a:solidFill>
                      <a:schemeClr val="bg1"/>
                    </a:solidFill>
                  </a:tcPr>
                </a:tc>
                <a:extLst>
                  <a:ext uri="{0D108BD9-81ED-4DB2-BD59-A6C34878D82A}">
                    <a16:rowId xmlns:a16="http://schemas.microsoft.com/office/drawing/2014/main" val="10001"/>
                  </a:ext>
                </a:extLst>
              </a:tr>
              <a:tr h="1158240">
                <a:tc>
                  <a:txBody>
                    <a:bodyPr/>
                    <a:lstStyle/>
                    <a:p>
                      <a:r>
                        <a:rPr lang="en-US" sz="1400" b="1" dirty="0"/>
                        <a:t>Mercurial</a:t>
                      </a:r>
                      <a:r>
                        <a:rPr lang="en-US" sz="1400" dirty="0"/>
                        <a:t> – Distributed model just like </a:t>
                      </a:r>
                      <a:r>
                        <a:rPr lang="en-US" sz="1400" dirty="0" err="1"/>
                        <a:t>Git</a:t>
                      </a:r>
                      <a:r>
                        <a:rPr lang="en-US" sz="1400" dirty="0"/>
                        <a:t>, close to </a:t>
                      </a:r>
                      <a:r>
                        <a:rPr lang="en-US" sz="1400" dirty="0" err="1"/>
                        <a:t>sourceforge</a:t>
                      </a:r>
                      <a:r>
                        <a:rPr lang="en-US" sz="1400" dirty="0"/>
                        <a:t>.</a:t>
                      </a:r>
                    </a:p>
                  </a:txBody>
                  <a:tcPr>
                    <a:solidFill>
                      <a:schemeClr val="bg1"/>
                    </a:solidFill>
                  </a:tcPr>
                </a:tc>
                <a:tc>
                  <a:txBody>
                    <a:bodyPr/>
                    <a:lstStyle/>
                    <a:p>
                      <a:r>
                        <a:rPr lang="en-US" sz="1400" b="1" dirty="0"/>
                        <a:t>Pip</a:t>
                      </a:r>
                      <a:r>
                        <a:rPr lang="en-US" sz="1400" dirty="0"/>
                        <a:t> – Package</a:t>
                      </a:r>
                      <a:r>
                        <a:rPr lang="en-US" sz="1400" baseline="0" dirty="0"/>
                        <a:t> manager for Python, has a large repository at </a:t>
                      </a:r>
                      <a:r>
                        <a:rPr lang="en-US" sz="1400" baseline="0" dirty="0" err="1"/>
                        <a:t>pypi</a:t>
                      </a:r>
                      <a:r>
                        <a:rPr lang="en-US" sz="1400" baseline="0" dirty="0"/>
                        <a:t>.</a:t>
                      </a:r>
                      <a:endParaRPr lang="en-US" sz="1400" dirty="0"/>
                    </a:p>
                  </a:txBody>
                  <a:tcPr>
                    <a:solidFill>
                      <a:schemeClr val="bg1"/>
                    </a:solidFill>
                  </a:tcPr>
                </a:tc>
                <a:tc>
                  <a:txBody>
                    <a:bodyPr/>
                    <a:lstStyle/>
                    <a:p>
                      <a:r>
                        <a:rPr lang="en-US" sz="1400" b="1" dirty="0" err="1"/>
                        <a:t>Nextflow</a:t>
                      </a:r>
                      <a:r>
                        <a:rPr lang="en-US" sz="1400" dirty="0"/>
                        <a:t> – Based</a:t>
                      </a:r>
                      <a:r>
                        <a:rPr lang="en-US" sz="1400" baseline="0" dirty="0"/>
                        <a:t> on Groovy, uses data pipes rather than file names to construct the workflow.</a:t>
                      </a:r>
                      <a:endParaRPr lang="en-US" sz="1400" dirty="0"/>
                    </a:p>
                  </a:txBody>
                  <a:tcPr>
                    <a:solidFill>
                      <a:schemeClr val="bg1"/>
                    </a:solidFill>
                  </a:tcPr>
                </a:tc>
                <a:tc>
                  <a:txBody>
                    <a:bodyPr/>
                    <a:lstStyle/>
                    <a:p>
                      <a:r>
                        <a:rPr lang="en-US" sz="1400" b="1" dirty="0" err="1"/>
                        <a:t>Rmarkdown</a:t>
                      </a:r>
                      <a:r>
                        <a:rPr lang="en-US" sz="1400" dirty="0"/>
                        <a:t> –</a:t>
                      </a:r>
                      <a:r>
                        <a:rPr lang="en-US" sz="1400" baseline="0" dirty="0"/>
                        <a:t> Developed by </a:t>
                      </a:r>
                      <a:r>
                        <a:rPr lang="en-US" sz="1400" baseline="0" dirty="0" err="1"/>
                        <a:t>Rstudio</a:t>
                      </a:r>
                      <a:r>
                        <a:rPr lang="en-US" sz="1400" baseline="0" dirty="0"/>
                        <a:t>, focuses on generating high-quality documents.</a:t>
                      </a:r>
                      <a:endParaRPr lang="en-US" sz="1400" dirty="0"/>
                    </a:p>
                  </a:txBody>
                  <a:tcPr>
                    <a:solidFill>
                      <a:schemeClr val="bg1"/>
                    </a:solidFill>
                  </a:tcPr>
                </a:tc>
                <a:tc>
                  <a:txBody>
                    <a:bodyPr/>
                    <a:lstStyle/>
                    <a:p>
                      <a:r>
                        <a:rPr lang="en-US" sz="1400" b="1" dirty="0"/>
                        <a:t>Singularity</a:t>
                      </a:r>
                      <a:r>
                        <a:rPr lang="en-US" sz="1400" dirty="0"/>
                        <a:t> – Simpler</a:t>
                      </a:r>
                      <a:r>
                        <a:rPr lang="en-US" sz="1400" baseline="0" dirty="0"/>
                        <a:t> Docker alternative geared towards high performance computing. Does not require root.</a:t>
                      </a:r>
                      <a:endParaRPr lang="en-US" sz="1400" dirty="0"/>
                    </a:p>
                  </a:txBody>
                  <a:tcPr>
                    <a:solidFill>
                      <a:schemeClr val="bg1"/>
                    </a:solidFill>
                  </a:tcPr>
                </a:tc>
                <a:extLst>
                  <a:ext uri="{0D108BD9-81ED-4DB2-BD59-A6C34878D82A}">
                    <a16:rowId xmlns:a16="http://schemas.microsoft.com/office/drawing/2014/main" val="10002"/>
                  </a:ext>
                </a:extLst>
              </a:tr>
              <a:tr h="1158240">
                <a:tc>
                  <a:txBody>
                    <a:bodyPr/>
                    <a:lstStyle/>
                    <a:p>
                      <a:r>
                        <a:rPr lang="en-US" sz="1400" b="1" dirty="0"/>
                        <a:t>Subversion</a:t>
                      </a:r>
                      <a:r>
                        <a:rPr lang="en-US" sz="1400" dirty="0"/>
                        <a:t> – Centralized model unlike</a:t>
                      </a:r>
                      <a:r>
                        <a:rPr lang="en-US" sz="1400" baseline="0" dirty="0"/>
                        <a:t> </a:t>
                      </a:r>
                      <a:r>
                        <a:rPr lang="en-US" sz="1400" baseline="0" dirty="0" err="1"/>
                        <a:t>git</a:t>
                      </a:r>
                      <a:r>
                        <a:rPr lang="en-US" sz="1400" baseline="0" dirty="0"/>
                        <a:t>/mercurial; no local repository on your computer and somewhat easier to use.</a:t>
                      </a:r>
                      <a:endParaRPr lang="en-US" sz="1400"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Apt/yum/brew</a:t>
                      </a:r>
                      <a:r>
                        <a:rPr lang="en-US" sz="1400" dirty="0"/>
                        <a:t> – Native package managers</a:t>
                      </a:r>
                      <a:r>
                        <a:rPr lang="en-US" sz="1400" baseline="0" dirty="0"/>
                        <a:t> for different OS. Integrated in OS and might deal with e.g. update notifications better.</a:t>
                      </a:r>
                      <a:endParaRPr lang="en-US" sz="1400" dirty="0"/>
                    </a:p>
                  </a:txBody>
                  <a:tcPr>
                    <a:solidFill>
                      <a:schemeClr val="bg1"/>
                    </a:solidFill>
                  </a:tcPr>
                </a:tc>
                <a:tc>
                  <a:txBody>
                    <a:bodyPr/>
                    <a:lstStyle/>
                    <a:p>
                      <a:r>
                        <a:rPr lang="en-US" sz="1400" b="1" dirty="0"/>
                        <a:t>Make</a:t>
                      </a:r>
                      <a:r>
                        <a:rPr lang="en-US" sz="1400" dirty="0"/>
                        <a:t> – Used in software development and has</a:t>
                      </a:r>
                      <a:r>
                        <a:rPr lang="en-US" sz="1400" baseline="0" dirty="0"/>
                        <a:t> been around since the 70s. Flexible but notoriously obscure syntax.</a:t>
                      </a:r>
                      <a:endParaRPr lang="en-US" sz="1400" dirty="0"/>
                    </a:p>
                  </a:txBody>
                  <a:tcPr>
                    <a:solidFill>
                      <a:schemeClr val="bg1"/>
                    </a:solidFill>
                  </a:tcPr>
                </a:tc>
                <a:tc>
                  <a:txBody>
                    <a:bodyPr/>
                    <a:lstStyle/>
                    <a:p>
                      <a:r>
                        <a:rPr lang="en-US" sz="1400" b="1" dirty="0"/>
                        <a:t>Zeppelin</a:t>
                      </a:r>
                      <a:r>
                        <a:rPr lang="en-US" sz="1400" dirty="0"/>
                        <a:t> – Developed by </a:t>
                      </a:r>
                      <a:r>
                        <a:rPr lang="en-US" sz="1400" baseline="0" dirty="0"/>
                        <a:t>Apache. Closely integrated with Spark for distributed computing and Big Data applications.</a:t>
                      </a:r>
                      <a:endParaRPr lang="en-US" sz="1400" dirty="0"/>
                    </a:p>
                  </a:txBody>
                  <a:tcPr>
                    <a:solidFill>
                      <a:schemeClr val="bg1"/>
                    </a:solidFill>
                  </a:tcPr>
                </a:tc>
                <a:tc>
                  <a:txBody>
                    <a:bodyPr/>
                    <a:lstStyle/>
                    <a:p>
                      <a:r>
                        <a:rPr lang="en-US" sz="1400" b="1" dirty="0"/>
                        <a:t>Shifter</a:t>
                      </a:r>
                      <a:r>
                        <a:rPr lang="en-US" sz="1400" dirty="0"/>
                        <a:t> – Similar ambition as Singularity,</a:t>
                      </a:r>
                      <a:r>
                        <a:rPr lang="en-US" sz="1400" baseline="0" dirty="0"/>
                        <a:t> but less focus on mobility and more on resource management.</a:t>
                      </a:r>
                      <a:endParaRPr lang="en-US" sz="1400" dirty="0"/>
                    </a:p>
                  </a:txBody>
                  <a:tcPr>
                    <a:solidFill>
                      <a:schemeClr val="bg1"/>
                    </a:solidFill>
                  </a:tcPr>
                </a:tc>
                <a:extLst>
                  <a:ext uri="{0D108BD9-81ED-4DB2-BD59-A6C34878D82A}">
                    <a16:rowId xmlns:a16="http://schemas.microsoft.com/office/drawing/2014/main" val="10003"/>
                  </a:ext>
                </a:extLst>
              </a:tr>
              <a:tr h="1158240">
                <a:tc>
                  <a:txBody>
                    <a:bodyPr/>
                    <a:lstStyle/>
                    <a:p>
                      <a:endParaRPr lang="en-US" sz="1400" dirty="0"/>
                    </a:p>
                  </a:txBody>
                  <a:tcPr>
                    <a:solidFill>
                      <a:schemeClr val="bg1"/>
                    </a:solidFill>
                  </a:tcPr>
                </a:tc>
                <a:tc>
                  <a:txBody>
                    <a:bodyPr/>
                    <a:lstStyle/>
                    <a:p>
                      <a:r>
                        <a:rPr lang="en-US" sz="1400" b="1" dirty="0" err="1"/>
                        <a:t>Virtualenv</a:t>
                      </a:r>
                      <a:r>
                        <a:rPr lang="en-US" sz="1400" baseline="0" dirty="0"/>
                        <a:t> – Environment manager used to set up semi-isolated python environments.</a:t>
                      </a:r>
                      <a:endParaRPr lang="en-US" sz="1400" dirty="0"/>
                    </a:p>
                  </a:txBody>
                  <a:tcPr>
                    <a:solidFill>
                      <a:schemeClr val="bg1"/>
                    </a:solidFill>
                  </a:tcPr>
                </a:tc>
                <a:tc>
                  <a:txBody>
                    <a:bodyPr/>
                    <a:lstStyle/>
                    <a:p>
                      <a:r>
                        <a:rPr lang="en-US" sz="1400" b="1" dirty="0"/>
                        <a:t>Galaxy</a:t>
                      </a:r>
                      <a:r>
                        <a:rPr lang="en-US" sz="1400" dirty="0"/>
                        <a:t> -  attempts to</a:t>
                      </a:r>
                      <a:r>
                        <a:rPr lang="en-US" sz="1400" baseline="0" dirty="0"/>
                        <a:t> make </a:t>
                      </a:r>
                      <a:r>
                        <a:rPr lang="en-US" sz="1400" dirty="0"/>
                        <a:t>computational biology accessible to researchers without programming experience by using a GUI.</a:t>
                      </a:r>
                    </a:p>
                  </a:txBody>
                  <a:tcPr>
                    <a:solidFill>
                      <a:schemeClr val="bg1"/>
                    </a:solidFill>
                  </a:tcPr>
                </a:tc>
                <a:tc>
                  <a:txBody>
                    <a:bodyPr/>
                    <a:lstStyle/>
                    <a:p>
                      <a:r>
                        <a:rPr lang="en-US" sz="1400" b="1" dirty="0"/>
                        <a:t>Beaker</a:t>
                      </a:r>
                      <a:r>
                        <a:rPr lang="en-US" sz="1400" dirty="0"/>
                        <a:t> – Newcomer based</a:t>
                      </a:r>
                      <a:r>
                        <a:rPr lang="en-US" sz="1400" baseline="0" dirty="0"/>
                        <a:t> on </a:t>
                      </a:r>
                      <a:r>
                        <a:rPr lang="en-US" sz="1400" baseline="0" dirty="0" err="1"/>
                        <a:t>Ipython</a:t>
                      </a:r>
                      <a:r>
                        <a:rPr lang="en-US" sz="1400" baseline="0" dirty="0"/>
                        <a:t>, just as </a:t>
                      </a:r>
                      <a:r>
                        <a:rPr lang="en-US" sz="1400" baseline="0" dirty="0" err="1"/>
                        <a:t>Jupyter</a:t>
                      </a:r>
                      <a:r>
                        <a:rPr lang="en-US" sz="1400" baseline="0" dirty="0"/>
                        <a:t>. Has a focus on integrating multiple languages in the same notebook.</a:t>
                      </a:r>
                      <a:endParaRPr lang="en-US" sz="1400" dirty="0"/>
                    </a:p>
                  </a:txBody>
                  <a:tcPr>
                    <a:solidFill>
                      <a:schemeClr val="bg1"/>
                    </a:solidFill>
                  </a:tcPr>
                </a:tc>
                <a:tc>
                  <a:txBody>
                    <a:bodyPr/>
                    <a:lstStyle/>
                    <a:p>
                      <a:r>
                        <a:rPr lang="en-US" sz="1400" b="1" dirty="0" err="1"/>
                        <a:t>VirtualBox</a:t>
                      </a:r>
                      <a:r>
                        <a:rPr lang="en-US" sz="1400" b="1" dirty="0"/>
                        <a:t>/VMWare</a:t>
                      </a:r>
                      <a:r>
                        <a:rPr lang="en-US" sz="1400" baseline="0" dirty="0"/>
                        <a:t> – Virtualization rather than containerization. Less lightweight, but no reliance on host kernel.</a:t>
                      </a:r>
                      <a:endParaRPr lang="en-US" sz="1400" dirty="0"/>
                    </a:p>
                  </a:txBody>
                  <a:tcP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35364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9544" y="2577123"/>
            <a:ext cx="5152913" cy="584775"/>
          </a:xfrm>
          <a:prstGeom prst="rect">
            <a:avLst/>
          </a:prstGeom>
          <a:noFill/>
        </p:spPr>
        <p:txBody>
          <a:bodyPr wrap="square" rtlCol="0">
            <a:spAutoFit/>
          </a:bodyPr>
          <a:lstStyle/>
          <a:p>
            <a:pPr algn="ctr"/>
            <a:r>
              <a:rPr lang="en-US" sz="3200" dirty="0">
                <a:latin typeface="Helvetica Light" charset="0"/>
                <a:ea typeface="Helvetica Light" charset="0"/>
                <a:cs typeface="Helvetica Light" charset="0"/>
              </a:rPr>
              <a:t>Data management</a:t>
            </a:r>
            <a:endParaRPr lang="en-US" sz="4800" dirty="0">
              <a:latin typeface="Helvetica Light" charset="0"/>
              <a:ea typeface="Helvetica Light" charset="0"/>
              <a:cs typeface="Helvetica Light" charset="0"/>
            </a:endParaRPr>
          </a:p>
        </p:txBody>
      </p:sp>
    </p:spTree>
    <p:extLst>
      <p:ext uri="{BB962C8B-B14F-4D97-AF65-F5344CB8AC3E}">
        <p14:creationId xmlns:p14="http://schemas.microsoft.com/office/powerpoint/2010/main" val="2112139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F7E114A8-5ACD-7840-A8E9-70EED095F98E}"/>
              </a:ext>
            </a:extLst>
          </p:cNvPr>
          <p:cNvGraphicFramePr>
            <a:graphicFrameLocks noGrp="1"/>
          </p:cNvGraphicFramePr>
          <p:nvPr>
            <p:extLst/>
          </p:nvPr>
        </p:nvGraphicFramePr>
        <p:xfrm>
          <a:off x="157134" y="2471285"/>
          <a:ext cx="11743054" cy="3445047"/>
        </p:xfrm>
        <a:graphic>
          <a:graphicData uri="http://schemas.openxmlformats.org/drawingml/2006/table">
            <a:tbl>
              <a:tblPr firstRow="1" bandRow="1">
                <a:tableStyleId>{2D5ABB26-0587-4C30-8999-92F81FD0307C}</a:tableStyleId>
              </a:tblPr>
              <a:tblGrid>
                <a:gridCol w="1075055">
                  <a:extLst>
                    <a:ext uri="{9D8B030D-6E8A-4147-A177-3AD203B41FA5}">
                      <a16:colId xmlns:a16="http://schemas.microsoft.com/office/drawing/2014/main" val="303952874"/>
                    </a:ext>
                  </a:extLst>
                </a:gridCol>
                <a:gridCol w="1620802">
                  <a:extLst>
                    <a:ext uri="{9D8B030D-6E8A-4147-A177-3AD203B41FA5}">
                      <a16:colId xmlns:a16="http://schemas.microsoft.com/office/drawing/2014/main" val="1917244574"/>
                    </a:ext>
                  </a:extLst>
                </a:gridCol>
                <a:gridCol w="1814512">
                  <a:extLst>
                    <a:ext uri="{9D8B030D-6E8A-4147-A177-3AD203B41FA5}">
                      <a16:colId xmlns:a16="http://schemas.microsoft.com/office/drawing/2014/main" val="1859527104"/>
                    </a:ext>
                  </a:extLst>
                </a:gridCol>
                <a:gridCol w="1853862">
                  <a:extLst>
                    <a:ext uri="{9D8B030D-6E8A-4147-A177-3AD203B41FA5}">
                      <a16:colId xmlns:a16="http://schemas.microsoft.com/office/drawing/2014/main" val="1184458995"/>
                    </a:ext>
                  </a:extLst>
                </a:gridCol>
                <a:gridCol w="1810871">
                  <a:extLst>
                    <a:ext uri="{9D8B030D-6E8A-4147-A177-3AD203B41FA5}">
                      <a16:colId xmlns:a16="http://schemas.microsoft.com/office/drawing/2014/main" val="154751730"/>
                    </a:ext>
                  </a:extLst>
                </a:gridCol>
                <a:gridCol w="1830326">
                  <a:extLst>
                    <a:ext uri="{9D8B030D-6E8A-4147-A177-3AD203B41FA5}">
                      <a16:colId xmlns:a16="http://schemas.microsoft.com/office/drawing/2014/main" val="1424088422"/>
                    </a:ext>
                  </a:extLst>
                </a:gridCol>
                <a:gridCol w="1737626">
                  <a:extLst>
                    <a:ext uri="{9D8B030D-6E8A-4147-A177-3AD203B41FA5}">
                      <a16:colId xmlns:a16="http://schemas.microsoft.com/office/drawing/2014/main" val="3590275200"/>
                    </a:ext>
                  </a:extLst>
                </a:gridCol>
              </a:tblGrid>
              <a:tr h="1681121">
                <a:tc>
                  <a:txBody>
                    <a:bodyPr/>
                    <a:lstStyle/>
                    <a:p>
                      <a:endParaRPr lang="en-US" sz="600" b="1" noProof="0" dirty="0"/>
                    </a:p>
                    <a:p>
                      <a:r>
                        <a:rPr lang="en-US" sz="1600" b="1" noProof="0" dirty="0"/>
                        <a:t>Raw data</a:t>
                      </a:r>
                      <a:endParaRPr lang="en-US" sz="1600" b="1" noProof="0" dirty="0">
                        <a:latin typeface="+mj-lt"/>
                      </a:endParaRP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noProof="0" dirty="0">
                        <a:latin typeface="+mj-lt"/>
                        <a:ea typeface="Helvetica Light" charset="0"/>
                        <a:cs typeface="Helvetica Light"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noProof="0" dirty="0">
                        <a:latin typeface="+mj-lt"/>
                        <a:ea typeface="Helvetica Light" charset="0"/>
                        <a:cs typeface="Helvetica Light" charset="0"/>
                      </a:endParaRPr>
                    </a:p>
                  </a:txBody>
                  <a:tcPr>
                    <a:lnB w="12700" cap="flat" cmpd="sng" algn="ctr">
                      <a:solidFill>
                        <a:schemeClr val="tx1"/>
                      </a:solidFill>
                      <a:prstDash val="solid"/>
                      <a:round/>
                      <a:headEnd type="none" w="med" len="med"/>
                      <a:tailEnd type="none" w="med" len="med"/>
                    </a:lnB>
                  </a:tcPr>
                </a:tc>
                <a:tc>
                  <a:txBody>
                    <a:bodyPr/>
                    <a:lstStyle/>
                    <a:p>
                      <a:endParaRPr lang="en-US" sz="1600" noProof="0" dirty="0">
                        <a:latin typeface="+mj-lt"/>
                      </a:endParaRPr>
                    </a:p>
                  </a:txBody>
                  <a:tcP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noProof="0" dirty="0">
                        <a:latin typeface="+mj-lt"/>
                        <a:ea typeface="Helvetica Light" charset="0"/>
                        <a:cs typeface="Helvetica Light" charset="0"/>
                      </a:endParaRPr>
                    </a:p>
                  </a:txBody>
                  <a:tcP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noProof="0" dirty="0">
                        <a:latin typeface="+mj-lt"/>
                        <a:ea typeface="Helvetica Light" charset="0"/>
                        <a:cs typeface="Helvetica Light" charset="0"/>
                      </a:endParaRPr>
                    </a:p>
                  </a:txBody>
                  <a:tcPr>
                    <a:lnB w="12700" cap="flat" cmpd="sng" algn="ctr">
                      <a:solidFill>
                        <a:schemeClr val="tx1"/>
                      </a:solidFill>
                      <a:prstDash val="solid"/>
                      <a:round/>
                      <a:headEnd type="none" w="med" len="med"/>
                      <a:tailEnd type="none" w="med" len="med"/>
                    </a:lnB>
                  </a:tcPr>
                </a:tc>
                <a:tc>
                  <a:txBody>
                    <a:bodyPr/>
                    <a:lstStyle/>
                    <a:p>
                      <a:endParaRPr lang="en-US" sz="1600" noProof="0" dirty="0">
                        <a:latin typeface="+mj-lt"/>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4354130"/>
                  </a:ext>
                </a:extLst>
              </a:tr>
              <a:tr h="1763926">
                <a:tc>
                  <a:txBody>
                    <a:bodyPr/>
                    <a:lstStyle/>
                    <a:p>
                      <a:endParaRPr lang="en-US" sz="600" b="1" noProof="0" dirty="0"/>
                    </a:p>
                    <a:p>
                      <a:r>
                        <a:rPr lang="en-US" sz="1600" b="1" noProof="0" dirty="0"/>
                        <a:t>Meta data</a:t>
                      </a:r>
                      <a:endParaRPr lang="en-US" sz="1600" b="1" noProof="0" dirty="0">
                        <a:latin typeface="+mj-lt"/>
                      </a:endParaRPr>
                    </a:p>
                  </a:txBody>
                  <a:tcPr>
                    <a:lnR w="12700" cap="flat" cmpd="sng" algn="ctr">
                      <a:solidFill>
                        <a:schemeClr val="tx1"/>
                      </a:solidFill>
                      <a:prstDash val="solid"/>
                      <a:round/>
                      <a:headEnd type="none" w="med" len="med"/>
                      <a:tailEnd type="none" w="med" len="med"/>
                    </a:lnR>
                  </a:tcPr>
                </a:tc>
                <a:tc>
                  <a:txBody>
                    <a:bodyPr/>
                    <a:lstStyle/>
                    <a:p>
                      <a:endParaRPr lang="en-US" sz="1600" noProof="0" dirty="0">
                        <a:latin typeface="+mj-l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US" sz="1600" noProof="0" dirty="0">
                        <a:latin typeface="+mj-lt"/>
                      </a:endParaRPr>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noProof="0" dirty="0">
                        <a:latin typeface="+mj-lt"/>
                        <a:ea typeface="Helvetica Light" charset="0"/>
                        <a:cs typeface="Helvetica Light" charset="0"/>
                      </a:endParaRPr>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noProof="0" dirty="0">
                        <a:latin typeface="+mj-lt"/>
                        <a:ea typeface="Helvetica Light" charset="0"/>
                        <a:cs typeface="Helvetica Light" charset="0"/>
                      </a:endParaRPr>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noProof="0" dirty="0">
                        <a:latin typeface="+mj-lt"/>
                        <a:ea typeface="Helvetica Light" charset="0"/>
                        <a:cs typeface="Helvetica Light" charset="0"/>
                      </a:endParaRPr>
                    </a:p>
                  </a:txBody>
                  <a:tcPr>
                    <a:lnT w="12700" cap="flat" cmpd="sng" algn="ctr">
                      <a:solidFill>
                        <a:schemeClr val="tx1"/>
                      </a:solidFill>
                      <a:prstDash val="solid"/>
                      <a:round/>
                      <a:headEnd type="none" w="med" len="med"/>
                      <a:tailEnd type="none" w="med" len="med"/>
                    </a:lnT>
                  </a:tcPr>
                </a:tc>
                <a:tc>
                  <a:txBody>
                    <a:bodyPr/>
                    <a:lstStyle/>
                    <a:p>
                      <a:endParaRPr lang="en-US" sz="1600" noProof="0" dirty="0">
                        <a:latin typeface="+mj-lt"/>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14705986"/>
                  </a:ext>
                </a:extLst>
              </a:tr>
            </a:tbl>
          </a:graphicData>
        </a:graphic>
      </p:graphicFrame>
      <p:sp>
        <p:nvSpPr>
          <p:cNvPr id="14" name="TextBox 13"/>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Data (mis)management in practice</a:t>
            </a:r>
          </a:p>
        </p:txBody>
      </p:sp>
      <p:pic>
        <p:nvPicPr>
          <p:cNvPr id="32" name="Picture 31">
            <a:extLst>
              <a:ext uri="{FF2B5EF4-FFF2-40B4-BE49-F238E27FC236}">
                <a16:creationId xmlns:a16="http://schemas.microsoft.com/office/drawing/2014/main" id="{82329628-AE98-E54D-ACA9-4AD0A01380B2}"/>
              </a:ext>
            </a:extLst>
          </p:cNvPr>
          <p:cNvPicPr>
            <a:picLocks noChangeAspect="1"/>
          </p:cNvPicPr>
          <p:nvPr/>
        </p:nvPicPr>
        <p:blipFill>
          <a:blip r:embed="rId3"/>
          <a:stretch>
            <a:fillRect/>
          </a:stretch>
        </p:blipFill>
        <p:spPr>
          <a:xfrm>
            <a:off x="271434" y="3032414"/>
            <a:ext cx="768471" cy="793260"/>
          </a:xfrm>
          <a:prstGeom prst="rect">
            <a:avLst/>
          </a:prstGeom>
        </p:spPr>
      </p:pic>
      <p:pic>
        <p:nvPicPr>
          <p:cNvPr id="34" name="Picture 33">
            <a:extLst>
              <a:ext uri="{FF2B5EF4-FFF2-40B4-BE49-F238E27FC236}">
                <a16:creationId xmlns:a16="http://schemas.microsoft.com/office/drawing/2014/main" id="{EBB8334F-C652-7447-9C20-3063AA88F76B}"/>
              </a:ext>
            </a:extLst>
          </p:cNvPr>
          <p:cNvPicPr>
            <a:picLocks noChangeAspect="1"/>
          </p:cNvPicPr>
          <p:nvPr/>
        </p:nvPicPr>
        <p:blipFill>
          <a:blip r:embed="rId4"/>
          <a:stretch>
            <a:fillRect/>
          </a:stretch>
        </p:blipFill>
        <p:spPr>
          <a:xfrm>
            <a:off x="0" y="4433359"/>
            <a:ext cx="1362900" cy="1362900"/>
          </a:xfrm>
          <a:prstGeom prst="rect">
            <a:avLst/>
          </a:prstGeom>
        </p:spPr>
      </p:pic>
      <p:grpSp>
        <p:nvGrpSpPr>
          <p:cNvPr id="4" name="Group 3">
            <a:extLst>
              <a:ext uri="{FF2B5EF4-FFF2-40B4-BE49-F238E27FC236}">
                <a16:creationId xmlns:a16="http://schemas.microsoft.com/office/drawing/2014/main" id="{4D65A7BB-BE93-F841-82A4-E8EAC021FC86}"/>
              </a:ext>
            </a:extLst>
          </p:cNvPr>
          <p:cNvGrpSpPr/>
          <p:nvPr/>
        </p:nvGrpSpPr>
        <p:grpSpPr>
          <a:xfrm>
            <a:off x="1064147" y="1443794"/>
            <a:ext cx="2006458" cy="3388981"/>
            <a:chOff x="1064147" y="1443794"/>
            <a:chExt cx="2006458" cy="3388981"/>
          </a:xfrm>
        </p:grpSpPr>
        <p:grpSp>
          <p:nvGrpSpPr>
            <p:cNvPr id="7" name="Group 6">
              <a:extLst>
                <a:ext uri="{FF2B5EF4-FFF2-40B4-BE49-F238E27FC236}">
                  <a16:creationId xmlns:a16="http://schemas.microsoft.com/office/drawing/2014/main" id="{0EA29CD9-E65C-5045-B9B2-586387B66EF1}"/>
                </a:ext>
              </a:extLst>
            </p:cNvPr>
            <p:cNvGrpSpPr/>
            <p:nvPr/>
          </p:nvGrpSpPr>
          <p:grpSpPr>
            <a:xfrm>
              <a:off x="1064147" y="1443794"/>
              <a:ext cx="2006458" cy="802583"/>
              <a:chOff x="5393" y="297828"/>
              <a:chExt cx="2006458" cy="802583"/>
            </a:xfrm>
          </p:grpSpPr>
          <p:sp>
            <p:nvSpPr>
              <p:cNvPr id="8" name="Chevron 7">
                <a:extLst>
                  <a:ext uri="{FF2B5EF4-FFF2-40B4-BE49-F238E27FC236}">
                    <a16:creationId xmlns:a16="http://schemas.microsoft.com/office/drawing/2014/main" id="{C7BE356A-9496-3545-A802-BFFF91B9C06B}"/>
                  </a:ext>
                </a:extLst>
              </p:cNvPr>
              <p:cNvSpPr/>
              <p:nvPr/>
            </p:nvSpPr>
            <p:spPr>
              <a:xfrm>
                <a:off x="5393" y="297828"/>
                <a:ext cx="2006458" cy="802583"/>
              </a:xfrm>
              <a:prstGeom prst="chevron">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Chevron 4">
                <a:extLst>
                  <a:ext uri="{FF2B5EF4-FFF2-40B4-BE49-F238E27FC236}">
                    <a16:creationId xmlns:a16="http://schemas.microsoft.com/office/drawing/2014/main" id="{544A1D97-2E3A-EA45-8A77-C5797B2067B1}"/>
                  </a:ext>
                </a:extLst>
              </p:cNvPr>
              <p:cNvSpPr txBox="1"/>
              <p:nvPr/>
            </p:nvSpPr>
            <p:spPr>
              <a:xfrm>
                <a:off x="406685" y="297828"/>
                <a:ext cx="1203875" cy="8025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Data acquisition</a:t>
                </a:r>
              </a:p>
            </p:txBody>
          </p:sp>
        </p:grpSp>
        <p:sp>
          <p:nvSpPr>
            <p:cNvPr id="2" name="Rectangle 1">
              <a:extLst>
                <a:ext uri="{FF2B5EF4-FFF2-40B4-BE49-F238E27FC236}">
                  <a16:creationId xmlns:a16="http://schemas.microsoft.com/office/drawing/2014/main" id="{86060AB6-42DC-6B48-94CF-04FC2C8970EB}"/>
                </a:ext>
              </a:extLst>
            </p:cNvPr>
            <p:cNvSpPr/>
            <p:nvPr/>
          </p:nvSpPr>
          <p:spPr>
            <a:xfrm>
              <a:off x="1308867" y="2556000"/>
              <a:ext cx="1662933" cy="1077218"/>
            </a:xfrm>
            <a:prstGeom prst="rect">
              <a:avLst/>
            </a:prstGeom>
          </p:spPr>
          <p:txBody>
            <a:bodyPr wrap="square">
              <a:spAutoFit/>
            </a:bodyPr>
            <a:lstStyle/>
            <a:p>
              <a:pPr lvl="0">
                <a:defRPr/>
              </a:pPr>
              <a:r>
                <a:rPr lang="en-US" sz="1600" dirty="0"/>
                <a:t>Data arrives in cumbersome and proprietary format.</a:t>
              </a:r>
              <a:endParaRPr lang="en-US" sz="1600" dirty="0">
                <a:ea typeface="Helvetica Light" charset="0"/>
                <a:cs typeface="Helvetica Light" charset="0"/>
              </a:endParaRPr>
            </a:p>
          </p:txBody>
        </p:sp>
        <p:sp>
          <p:nvSpPr>
            <p:cNvPr id="27" name="Rectangle 26">
              <a:extLst>
                <a:ext uri="{FF2B5EF4-FFF2-40B4-BE49-F238E27FC236}">
                  <a16:creationId xmlns:a16="http://schemas.microsoft.com/office/drawing/2014/main" id="{C49CF231-8625-AD41-9950-1E38B2FAA261}"/>
                </a:ext>
              </a:extLst>
            </p:cNvPr>
            <p:cNvSpPr/>
            <p:nvPr/>
          </p:nvSpPr>
          <p:spPr>
            <a:xfrm>
              <a:off x="1310400" y="4248000"/>
              <a:ext cx="1662933" cy="584775"/>
            </a:xfrm>
            <a:prstGeom prst="rect">
              <a:avLst/>
            </a:prstGeom>
          </p:spPr>
          <p:txBody>
            <a:bodyPr wrap="square">
              <a:spAutoFit/>
            </a:bodyPr>
            <a:lstStyle/>
            <a:p>
              <a:pPr lvl="0">
                <a:defRPr/>
              </a:pPr>
              <a:r>
                <a:rPr lang="en-US" sz="1600" dirty="0"/>
                <a:t>In researcher's lab journal.</a:t>
              </a:r>
            </a:p>
          </p:txBody>
        </p:sp>
      </p:grpSp>
      <p:grpSp>
        <p:nvGrpSpPr>
          <p:cNvPr id="5" name="Group 4">
            <a:extLst>
              <a:ext uri="{FF2B5EF4-FFF2-40B4-BE49-F238E27FC236}">
                <a16:creationId xmlns:a16="http://schemas.microsoft.com/office/drawing/2014/main" id="{4AF11725-7E7D-704E-B292-A1439C9EDF35}"/>
              </a:ext>
            </a:extLst>
          </p:cNvPr>
          <p:cNvGrpSpPr/>
          <p:nvPr/>
        </p:nvGrpSpPr>
        <p:grpSpPr>
          <a:xfrm>
            <a:off x="2845367" y="1443794"/>
            <a:ext cx="2006458" cy="3635203"/>
            <a:chOff x="2845367" y="1443794"/>
            <a:chExt cx="2006458" cy="3635203"/>
          </a:xfrm>
        </p:grpSpPr>
        <p:grpSp>
          <p:nvGrpSpPr>
            <p:cNvPr id="10" name="Group 9">
              <a:extLst>
                <a:ext uri="{FF2B5EF4-FFF2-40B4-BE49-F238E27FC236}">
                  <a16:creationId xmlns:a16="http://schemas.microsoft.com/office/drawing/2014/main" id="{8BC1B996-CA8C-9C43-8A34-2EA5A19E5547}"/>
                </a:ext>
              </a:extLst>
            </p:cNvPr>
            <p:cNvGrpSpPr/>
            <p:nvPr/>
          </p:nvGrpSpPr>
          <p:grpSpPr>
            <a:xfrm>
              <a:off x="2845367" y="1443794"/>
              <a:ext cx="2006458" cy="802583"/>
              <a:chOff x="1811206" y="297828"/>
              <a:chExt cx="2006458" cy="802583"/>
            </a:xfrm>
          </p:grpSpPr>
          <p:sp>
            <p:nvSpPr>
              <p:cNvPr id="11" name="Chevron 10">
                <a:extLst>
                  <a:ext uri="{FF2B5EF4-FFF2-40B4-BE49-F238E27FC236}">
                    <a16:creationId xmlns:a16="http://schemas.microsoft.com/office/drawing/2014/main" id="{122CCFB5-81EB-354F-B524-422144577534}"/>
                  </a:ext>
                </a:extLst>
              </p:cNvPr>
              <p:cNvSpPr/>
              <p:nvPr/>
            </p:nvSpPr>
            <p:spPr>
              <a:xfrm>
                <a:off x="1811206" y="297828"/>
                <a:ext cx="2006458" cy="802583"/>
              </a:xfrm>
              <a:prstGeom prst="chevron">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Chevron 4">
                <a:extLst>
                  <a:ext uri="{FF2B5EF4-FFF2-40B4-BE49-F238E27FC236}">
                    <a16:creationId xmlns:a16="http://schemas.microsoft.com/office/drawing/2014/main" id="{886ED765-3189-7B41-87F0-21EFD053EF44}"/>
                  </a:ext>
                </a:extLst>
              </p:cNvPr>
              <p:cNvSpPr txBox="1"/>
              <p:nvPr/>
            </p:nvSpPr>
            <p:spPr>
              <a:xfrm>
                <a:off x="2212498" y="297828"/>
                <a:ext cx="1203875" cy="8025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Analysis</a:t>
                </a:r>
              </a:p>
            </p:txBody>
          </p:sp>
        </p:grpSp>
        <p:sp>
          <p:nvSpPr>
            <p:cNvPr id="28" name="Rectangle 27">
              <a:extLst>
                <a:ext uri="{FF2B5EF4-FFF2-40B4-BE49-F238E27FC236}">
                  <a16:creationId xmlns:a16="http://schemas.microsoft.com/office/drawing/2014/main" id="{E36B1E10-1E8C-E04F-B3CB-4B1CF38389B3}"/>
                </a:ext>
              </a:extLst>
            </p:cNvPr>
            <p:cNvSpPr/>
            <p:nvPr/>
          </p:nvSpPr>
          <p:spPr>
            <a:xfrm>
              <a:off x="2933699" y="4248000"/>
              <a:ext cx="1662933" cy="830997"/>
            </a:xfrm>
            <a:prstGeom prst="rect">
              <a:avLst/>
            </a:prstGeom>
          </p:spPr>
          <p:txBody>
            <a:bodyPr wrap="square">
              <a:spAutoFit/>
            </a:bodyPr>
            <a:lstStyle/>
            <a:p>
              <a:pPr lvl="0">
                <a:defRPr/>
              </a:pPr>
              <a:r>
                <a:rPr lang="en-US" sz="1600" dirty="0"/>
                <a:t>Hard-coded in various analysis scripts.</a:t>
              </a:r>
            </a:p>
          </p:txBody>
        </p:sp>
        <p:sp>
          <p:nvSpPr>
            <p:cNvPr id="30" name="Rectangle 29">
              <a:extLst>
                <a:ext uri="{FF2B5EF4-FFF2-40B4-BE49-F238E27FC236}">
                  <a16:creationId xmlns:a16="http://schemas.microsoft.com/office/drawing/2014/main" id="{2BC460E9-34FE-4249-982C-C18AA337C550}"/>
                </a:ext>
              </a:extLst>
            </p:cNvPr>
            <p:cNvSpPr/>
            <p:nvPr/>
          </p:nvSpPr>
          <p:spPr>
            <a:xfrm>
              <a:off x="2932636" y="2556000"/>
              <a:ext cx="1662933" cy="1323439"/>
            </a:xfrm>
            <a:prstGeom prst="rect">
              <a:avLst/>
            </a:prstGeom>
          </p:spPr>
          <p:txBody>
            <a:bodyPr wrap="square">
              <a:spAutoFit/>
            </a:bodyPr>
            <a:lstStyle/>
            <a:p>
              <a:pPr lvl="0">
                <a:defRPr/>
              </a:pPr>
              <a:r>
                <a:rPr lang="en-US" sz="1600" dirty="0"/>
                <a:t>Gets converted to format of choice. Original files (and conversion settings) are lost.</a:t>
              </a:r>
              <a:endParaRPr lang="en-US" sz="1600" dirty="0">
                <a:ea typeface="Helvetica Light" charset="0"/>
                <a:cs typeface="Helvetica Light" charset="0"/>
              </a:endParaRPr>
            </a:p>
          </p:txBody>
        </p:sp>
      </p:grpSp>
      <p:grpSp>
        <p:nvGrpSpPr>
          <p:cNvPr id="6" name="Group 5">
            <a:extLst>
              <a:ext uri="{FF2B5EF4-FFF2-40B4-BE49-F238E27FC236}">
                <a16:creationId xmlns:a16="http://schemas.microsoft.com/office/drawing/2014/main" id="{0E891FF0-621E-E643-8852-3D1BEAD1535F}"/>
              </a:ext>
            </a:extLst>
          </p:cNvPr>
          <p:cNvGrpSpPr/>
          <p:nvPr/>
        </p:nvGrpSpPr>
        <p:grpSpPr>
          <a:xfrm>
            <a:off x="4655420" y="1447224"/>
            <a:ext cx="2006458" cy="4370436"/>
            <a:chOff x="4655420" y="1447224"/>
            <a:chExt cx="2006458" cy="4370436"/>
          </a:xfrm>
        </p:grpSpPr>
        <p:grpSp>
          <p:nvGrpSpPr>
            <p:cNvPr id="13" name="Group 12">
              <a:extLst>
                <a:ext uri="{FF2B5EF4-FFF2-40B4-BE49-F238E27FC236}">
                  <a16:creationId xmlns:a16="http://schemas.microsoft.com/office/drawing/2014/main" id="{27570D24-53C1-BD46-AEA7-2D444522C5D7}"/>
                </a:ext>
              </a:extLst>
            </p:cNvPr>
            <p:cNvGrpSpPr/>
            <p:nvPr/>
          </p:nvGrpSpPr>
          <p:grpSpPr>
            <a:xfrm>
              <a:off x="4655420" y="1447224"/>
              <a:ext cx="2006458" cy="802583"/>
              <a:chOff x="3617019" y="297828"/>
              <a:chExt cx="2006458" cy="802583"/>
            </a:xfrm>
          </p:grpSpPr>
          <p:sp>
            <p:nvSpPr>
              <p:cNvPr id="15" name="Chevron 14">
                <a:extLst>
                  <a:ext uri="{FF2B5EF4-FFF2-40B4-BE49-F238E27FC236}">
                    <a16:creationId xmlns:a16="http://schemas.microsoft.com/office/drawing/2014/main" id="{E07A5852-A964-4D44-A23A-43BF5F4FAD27}"/>
                  </a:ext>
                </a:extLst>
              </p:cNvPr>
              <p:cNvSpPr/>
              <p:nvPr/>
            </p:nvSpPr>
            <p:spPr>
              <a:xfrm>
                <a:off x="3617019" y="297828"/>
                <a:ext cx="2006458" cy="802583"/>
              </a:xfrm>
              <a:prstGeom prst="chevron">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Chevron 4">
                <a:extLst>
                  <a:ext uri="{FF2B5EF4-FFF2-40B4-BE49-F238E27FC236}">
                    <a16:creationId xmlns:a16="http://schemas.microsoft.com/office/drawing/2014/main" id="{9510793D-A3FD-6E4F-A425-0B13A47D0B65}"/>
                  </a:ext>
                </a:extLst>
              </p:cNvPr>
              <p:cNvSpPr txBox="1"/>
              <p:nvPr/>
            </p:nvSpPr>
            <p:spPr>
              <a:xfrm>
                <a:off x="4018311" y="297828"/>
                <a:ext cx="1203875" cy="8025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First submission</a:t>
                </a:r>
              </a:p>
            </p:txBody>
          </p:sp>
        </p:grpSp>
        <p:sp>
          <p:nvSpPr>
            <p:cNvPr id="31" name="Rectangle 30">
              <a:extLst>
                <a:ext uri="{FF2B5EF4-FFF2-40B4-BE49-F238E27FC236}">
                  <a16:creationId xmlns:a16="http://schemas.microsoft.com/office/drawing/2014/main" id="{62D67624-0733-E545-A07C-064C8F583E0B}"/>
                </a:ext>
              </a:extLst>
            </p:cNvPr>
            <p:cNvSpPr/>
            <p:nvPr/>
          </p:nvSpPr>
          <p:spPr>
            <a:xfrm>
              <a:off x="4738260" y="4248000"/>
              <a:ext cx="1786365" cy="1569660"/>
            </a:xfrm>
            <a:prstGeom prst="rect">
              <a:avLst/>
            </a:prstGeom>
          </p:spPr>
          <p:txBody>
            <a:bodyPr wrap="square">
              <a:spAutoFit/>
            </a:bodyPr>
            <a:lstStyle/>
            <a:p>
              <a:pPr lvl="0">
                <a:defRPr/>
              </a:pPr>
              <a:r>
                <a:rPr lang="en-US" sz="1600" dirty="0"/>
                <a:t>Mailed back and forth between collaborators in ever-changing (but nicely colored) Excel sheets.</a:t>
              </a:r>
              <a:endParaRPr lang="en-US" sz="1600" dirty="0">
                <a:ea typeface="Helvetica Light" charset="0"/>
                <a:cs typeface="Helvetica Light" charset="0"/>
              </a:endParaRPr>
            </a:p>
          </p:txBody>
        </p:sp>
      </p:grpSp>
      <p:grpSp>
        <p:nvGrpSpPr>
          <p:cNvPr id="38" name="Group 37">
            <a:extLst>
              <a:ext uri="{FF2B5EF4-FFF2-40B4-BE49-F238E27FC236}">
                <a16:creationId xmlns:a16="http://schemas.microsoft.com/office/drawing/2014/main" id="{1FA3524B-BC52-8A48-83F2-BA855D165846}"/>
              </a:ext>
            </a:extLst>
          </p:cNvPr>
          <p:cNvGrpSpPr/>
          <p:nvPr/>
        </p:nvGrpSpPr>
        <p:grpSpPr>
          <a:xfrm>
            <a:off x="6465474" y="1449312"/>
            <a:ext cx="2006458" cy="2676348"/>
            <a:chOff x="6465474" y="1449312"/>
            <a:chExt cx="2006458" cy="2676348"/>
          </a:xfrm>
        </p:grpSpPr>
        <p:grpSp>
          <p:nvGrpSpPr>
            <p:cNvPr id="17" name="Group 16">
              <a:extLst>
                <a:ext uri="{FF2B5EF4-FFF2-40B4-BE49-F238E27FC236}">
                  <a16:creationId xmlns:a16="http://schemas.microsoft.com/office/drawing/2014/main" id="{025A614C-DA10-6B4C-9B12-123F5214D89C}"/>
                </a:ext>
              </a:extLst>
            </p:cNvPr>
            <p:cNvGrpSpPr/>
            <p:nvPr/>
          </p:nvGrpSpPr>
          <p:grpSpPr>
            <a:xfrm>
              <a:off x="6465474" y="1449312"/>
              <a:ext cx="2006458" cy="802583"/>
              <a:chOff x="5422832" y="297828"/>
              <a:chExt cx="2006458" cy="802583"/>
            </a:xfrm>
          </p:grpSpPr>
          <p:sp>
            <p:nvSpPr>
              <p:cNvPr id="18" name="Chevron 17">
                <a:extLst>
                  <a:ext uri="{FF2B5EF4-FFF2-40B4-BE49-F238E27FC236}">
                    <a16:creationId xmlns:a16="http://schemas.microsoft.com/office/drawing/2014/main" id="{0A51847E-D894-ED4A-8D43-F9696D723740}"/>
                  </a:ext>
                </a:extLst>
              </p:cNvPr>
              <p:cNvSpPr/>
              <p:nvPr/>
            </p:nvSpPr>
            <p:spPr>
              <a:xfrm>
                <a:off x="5422832" y="297828"/>
                <a:ext cx="2006458" cy="802583"/>
              </a:xfrm>
              <a:prstGeom prst="chevron">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9" name="Chevron 4">
                <a:extLst>
                  <a:ext uri="{FF2B5EF4-FFF2-40B4-BE49-F238E27FC236}">
                    <a16:creationId xmlns:a16="http://schemas.microsoft.com/office/drawing/2014/main" id="{CD26CC1E-936C-7F49-8533-BEB50276EA9E}"/>
                  </a:ext>
                </a:extLst>
              </p:cNvPr>
              <p:cNvSpPr txBox="1"/>
              <p:nvPr/>
            </p:nvSpPr>
            <p:spPr>
              <a:xfrm>
                <a:off x="5824124" y="297828"/>
                <a:ext cx="1203875" cy="8025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Review</a:t>
                </a:r>
              </a:p>
            </p:txBody>
          </p:sp>
        </p:grpSp>
        <p:sp>
          <p:nvSpPr>
            <p:cNvPr id="33" name="Rectangle 32">
              <a:extLst>
                <a:ext uri="{FF2B5EF4-FFF2-40B4-BE49-F238E27FC236}">
                  <a16:creationId xmlns:a16="http://schemas.microsoft.com/office/drawing/2014/main" id="{83A302F4-850B-2446-8CD8-483D2FE5389F}"/>
                </a:ext>
              </a:extLst>
            </p:cNvPr>
            <p:cNvSpPr/>
            <p:nvPr/>
          </p:nvSpPr>
          <p:spPr>
            <a:xfrm>
              <a:off x="6600392" y="2556000"/>
              <a:ext cx="1786365" cy="1569660"/>
            </a:xfrm>
            <a:prstGeom prst="rect">
              <a:avLst/>
            </a:prstGeom>
          </p:spPr>
          <p:txBody>
            <a:bodyPr wrap="square">
              <a:spAutoFit/>
            </a:bodyPr>
            <a:lstStyle/>
            <a:p>
              <a:pPr lvl="0">
                <a:defRPr/>
              </a:pPr>
              <a:r>
                <a:rPr lang="en-US" sz="1600" dirty="0"/>
                <a:t>Leads a quiet life on the HPC cluster, until the project expires and the data has to be urgently retrieved.</a:t>
              </a:r>
              <a:endParaRPr lang="en-US" sz="1600" dirty="0">
                <a:ea typeface="Helvetica Light" charset="0"/>
                <a:cs typeface="Helvetica Light" charset="0"/>
              </a:endParaRPr>
            </a:p>
          </p:txBody>
        </p:sp>
      </p:grpSp>
      <p:grpSp>
        <p:nvGrpSpPr>
          <p:cNvPr id="39" name="Group 38">
            <a:extLst>
              <a:ext uri="{FF2B5EF4-FFF2-40B4-BE49-F238E27FC236}">
                <a16:creationId xmlns:a16="http://schemas.microsoft.com/office/drawing/2014/main" id="{5FEAF9FA-2D6D-284B-B301-5174E30BC7E4}"/>
              </a:ext>
            </a:extLst>
          </p:cNvPr>
          <p:cNvGrpSpPr/>
          <p:nvPr/>
        </p:nvGrpSpPr>
        <p:grpSpPr>
          <a:xfrm>
            <a:off x="8253829" y="1451400"/>
            <a:ext cx="2006458" cy="3627597"/>
            <a:chOff x="8253829" y="1451400"/>
            <a:chExt cx="2006458" cy="3627597"/>
          </a:xfrm>
        </p:grpSpPr>
        <p:grpSp>
          <p:nvGrpSpPr>
            <p:cNvPr id="20" name="Group 19">
              <a:extLst>
                <a:ext uri="{FF2B5EF4-FFF2-40B4-BE49-F238E27FC236}">
                  <a16:creationId xmlns:a16="http://schemas.microsoft.com/office/drawing/2014/main" id="{F69721E7-AC6D-0A48-A9B6-0AFCD46B0CB5}"/>
                </a:ext>
              </a:extLst>
            </p:cNvPr>
            <p:cNvGrpSpPr/>
            <p:nvPr/>
          </p:nvGrpSpPr>
          <p:grpSpPr>
            <a:xfrm>
              <a:off x="8253829" y="1451400"/>
              <a:ext cx="2006458" cy="802583"/>
              <a:chOff x="7228644" y="297828"/>
              <a:chExt cx="2006458" cy="802583"/>
            </a:xfrm>
          </p:grpSpPr>
          <p:sp>
            <p:nvSpPr>
              <p:cNvPr id="21" name="Chevron 20">
                <a:extLst>
                  <a:ext uri="{FF2B5EF4-FFF2-40B4-BE49-F238E27FC236}">
                    <a16:creationId xmlns:a16="http://schemas.microsoft.com/office/drawing/2014/main" id="{F0606856-B498-614A-87D1-E0243151A78E}"/>
                  </a:ext>
                </a:extLst>
              </p:cNvPr>
              <p:cNvSpPr/>
              <p:nvPr/>
            </p:nvSpPr>
            <p:spPr>
              <a:xfrm>
                <a:off x="7228644" y="297828"/>
                <a:ext cx="2006458" cy="802583"/>
              </a:xfrm>
              <a:prstGeom prst="chevron">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2" name="Chevron 4">
                <a:extLst>
                  <a:ext uri="{FF2B5EF4-FFF2-40B4-BE49-F238E27FC236}">
                    <a16:creationId xmlns:a16="http://schemas.microsoft.com/office/drawing/2014/main" id="{3C6E3B63-6302-FD40-8A56-42459BA3FB3B}"/>
                  </a:ext>
                </a:extLst>
              </p:cNvPr>
              <p:cNvSpPr txBox="1"/>
              <p:nvPr/>
            </p:nvSpPr>
            <p:spPr>
              <a:xfrm>
                <a:off x="7629936" y="297828"/>
                <a:ext cx="1203875" cy="8025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Second submission</a:t>
                </a:r>
              </a:p>
            </p:txBody>
          </p:sp>
        </p:grpSp>
        <p:sp>
          <p:nvSpPr>
            <p:cNvPr id="35" name="Rectangle 34">
              <a:extLst>
                <a:ext uri="{FF2B5EF4-FFF2-40B4-BE49-F238E27FC236}">
                  <a16:creationId xmlns:a16="http://schemas.microsoft.com/office/drawing/2014/main" id="{A0CDF3A9-3923-2C44-91DC-B27015C5095D}"/>
                </a:ext>
              </a:extLst>
            </p:cNvPr>
            <p:cNvSpPr/>
            <p:nvPr/>
          </p:nvSpPr>
          <p:spPr>
            <a:xfrm>
              <a:off x="8405807" y="4248000"/>
              <a:ext cx="1786365" cy="830997"/>
            </a:xfrm>
            <a:prstGeom prst="rect">
              <a:avLst/>
            </a:prstGeom>
          </p:spPr>
          <p:txBody>
            <a:bodyPr wrap="square">
              <a:spAutoFit/>
            </a:bodyPr>
            <a:lstStyle/>
            <a:p>
              <a:pPr lvl="0">
                <a:defRPr/>
              </a:pPr>
              <a:r>
                <a:rPr lang="en-US" sz="1600" dirty="0"/>
                <a:t>Reformatted and included as PDF in the supplementary.</a:t>
              </a:r>
              <a:endParaRPr lang="en-US" sz="1600" dirty="0">
                <a:ea typeface="Helvetica Light" charset="0"/>
                <a:cs typeface="Helvetica Light" charset="0"/>
              </a:endParaRPr>
            </a:p>
          </p:txBody>
        </p:sp>
        <p:sp>
          <p:nvSpPr>
            <p:cNvPr id="36" name="Rectangle 35">
              <a:extLst>
                <a:ext uri="{FF2B5EF4-FFF2-40B4-BE49-F238E27FC236}">
                  <a16:creationId xmlns:a16="http://schemas.microsoft.com/office/drawing/2014/main" id="{ECAF6207-F6D1-B941-8674-B9711228C1DE}"/>
                </a:ext>
              </a:extLst>
            </p:cNvPr>
            <p:cNvSpPr/>
            <p:nvPr/>
          </p:nvSpPr>
          <p:spPr>
            <a:xfrm>
              <a:off x="8405807" y="2556000"/>
              <a:ext cx="1786365" cy="1077218"/>
            </a:xfrm>
            <a:prstGeom prst="rect">
              <a:avLst/>
            </a:prstGeom>
          </p:spPr>
          <p:txBody>
            <a:bodyPr wrap="square">
              <a:spAutoFit/>
            </a:bodyPr>
            <a:lstStyle/>
            <a:p>
              <a:pPr lvl="0">
                <a:defRPr/>
              </a:pPr>
              <a:r>
                <a:rPr lang="en-US" sz="1600" dirty="0"/>
                <a:t>Ends its days on an external hard drive on the researcher's desk.</a:t>
              </a:r>
              <a:endParaRPr lang="en-US" sz="1600" dirty="0">
                <a:ea typeface="Helvetica Light" charset="0"/>
                <a:cs typeface="Helvetica Light" charset="0"/>
              </a:endParaRPr>
            </a:p>
          </p:txBody>
        </p:sp>
      </p:grpSp>
      <p:grpSp>
        <p:nvGrpSpPr>
          <p:cNvPr id="40" name="Group 39">
            <a:extLst>
              <a:ext uri="{FF2B5EF4-FFF2-40B4-BE49-F238E27FC236}">
                <a16:creationId xmlns:a16="http://schemas.microsoft.com/office/drawing/2014/main" id="{F4D92617-4C7C-D94C-975A-28A8B5A0F60E}"/>
              </a:ext>
            </a:extLst>
          </p:cNvPr>
          <p:cNvGrpSpPr/>
          <p:nvPr/>
        </p:nvGrpSpPr>
        <p:grpSpPr>
          <a:xfrm>
            <a:off x="10018853" y="1443793"/>
            <a:ext cx="2008749" cy="1696982"/>
            <a:chOff x="10018853" y="1443793"/>
            <a:chExt cx="2008749" cy="1696982"/>
          </a:xfrm>
        </p:grpSpPr>
        <p:grpSp>
          <p:nvGrpSpPr>
            <p:cNvPr id="23" name="Group 22">
              <a:extLst>
                <a:ext uri="{FF2B5EF4-FFF2-40B4-BE49-F238E27FC236}">
                  <a16:creationId xmlns:a16="http://schemas.microsoft.com/office/drawing/2014/main" id="{A2EB9193-F5FA-1545-AF80-2EF713A62676}"/>
                </a:ext>
              </a:extLst>
            </p:cNvPr>
            <p:cNvGrpSpPr/>
            <p:nvPr/>
          </p:nvGrpSpPr>
          <p:grpSpPr>
            <a:xfrm>
              <a:off x="10018853" y="1443793"/>
              <a:ext cx="2006458" cy="802583"/>
              <a:chOff x="9034457" y="297828"/>
              <a:chExt cx="2006458" cy="802583"/>
            </a:xfrm>
          </p:grpSpPr>
          <p:sp>
            <p:nvSpPr>
              <p:cNvPr id="24" name="Chevron 23">
                <a:extLst>
                  <a:ext uri="{FF2B5EF4-FFF2-40B4-BE49-F238E27FC236}">
                    <a16:creationId xmlns:a16="http://schemas.microsoft.com/office/drawing/2014/main" id="{C9ABC9DC-194E-E847-81D0-CEBCC528D1B0}"/>
                  </a:ext>
                </a:extLst>
              </p:cNvPr>
              <p:cNvSpPr/>
              <p:nvPr/>
            </p:nvSpPr>
            <p:spPr>
              <a:xfrm>
                <a:off x="9034457" y="297828"/>
                <a:ext cx="2006458" cy="802583"/>
              </a:xfrm>
              <a:prstGeom prst="chevron">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6" name="Chevron 4">
                <a:extLst>
                  <a:ext uri="{FF2B5EF4-FFF2-40B4-BE49-F238E27FC236}">
                    <a16:creationId xmlns:a16="http://schemas.microsoft.com/office/drawing/2014/main" id="{8E074555-3584-ED4F-96BD-31E6C240369E}"/>
                  </a:ext>
                </a:extLst>
              </p:cNvPr>
              <p:cNvSpPr txBox="1"/>
              <p:nvPr/>
            </p:nvSpPr>
            <p:spPr>
              <a:xfrm>
                <a:off x="9435749" y="297828"/>
                <a:ext cx="1203875" cy="8025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Publication</a:t>
                </a:r>
              </a:p>
            </p:txBody>
          </p:sp>
        </p:grpSp>
        <p:sp>
          <p:nvSpPr>
            <p:cNvPr id="37" name="Rectangle 36">
              <a:extLst>
                <a:ext uri="{FF2B5EF4-FFF2-40B4-BE49-F238E27FC236}">
                  <a16:creationId xmlns:a16="http://schemas.microsoft.com/office/drawing/2014/main" id="{883BD739-CC91-3A4E-B3F6-147A7E016720}"/>
                </a:ext>
              </a:extLst>
            </p:cNvPr>
            <p:cNvSpPr/>
            <p:nvPr/>
          </p:nvSpPr>
          <p:spPr>
            <a:xfrm>
              <a:off x="10241237" y="2556000"/>
              <a:ext cx="1786365" cy="584775"/>
            </a:xfrm>
            <a:prstGeom prst="rect">
              <a:avLst/>
            </a:prstGeom>
          </p:spPr>
          <p:txBody>
            <a:bodyPr wrap="square">
              <a:spAutoFit/>
            </a:bodyPr>
            <a:lstStyle/>
            <a:p>
              <a:pPr lvl="0">
                <a:defRPr/>
              </a:pPr>
              <a:r>
                <a:rPr lang="en-US" sz="1600" dirty="0"/>
                <a:t>"Data available upon request".</a:t>
              </a:r>
            </a:p>
          </p:txBody>
        </p:sp>
      </p:grpSp>
    </p:spTree>
    <p:extLst>
      <p:ext uri="{BB962C8B-B14F-4D97-AF65-F5344CB8AC3E}">
        <p14:creationId xmlns:p14="http://schemas.microsoft.com/office/powerpoint/2010/main" val="397090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FAIR</a:t>
            </a:r>
          </a:p>
        </p:txBody>
      </p:sp>
      <p:sp>
        <p:nvSpPr>
          <p:cNvPr id="7" name="TextBox 6">
            <a:extLst>
              <a:ext uri="{FF2B5EF4-FFF2-40B4-BE49-F238E27FC236}">
                <a16:creationId xmlns:a16="http://schemas.microsoft.com/office/drawing/2014/main" id="{4FD301CF-5D43-4D40-9E54-DAE3044E0876}"/>
              </a:ext>
            </a:extLst>
          </p:cNvPr>
          <p:cNvSpPr txBox="1"/>
          <p:nvPr/>
        </p:nvSpPr>
        <p:spPr>
          <a:xfrm>
            <a:off x="631198" y="1063761"/>
            <a:ext cx="10113002" cy="5893921"/>
          </a:xfrm>
          <a:prstGeom prst="rect">
            <a:avLst/>
          </a:prstGeom>
          <a:noFill/>
        </p:spPr>
        <p:txBody>
          <a:bodyPr wrap="square" rtlCol="0">
            <a:spAutoFit/>
          </a:bodyPr>
          <a:lstStyle/>
          <a:p>
            <a:pPr>
              <a:spcBef>
                <a:spcPts val="600"/>
              </a:spcBef>
            </a:pPr>
            <a:r>
              <a:rPr lang="en-US" dirty="0">
                <a:latin typeface="Helvetica Light" charset="0"/>
                <a:ea typeface="Helvetica Light" charset="0"/>
                <a:cs typeface="Helvetica Light" charset="0"/>
              </a:rPr>
              <a:t>Strive to make your data </a:t>
            </a:r>
            <a:r>
              <a:rPr lang="en-US" b="1" dirty="0">
                <a:latin typeface="Helvetica Light" charset="0"/>
                <a:ea typeface="Helvetica Light" charset="0"/>
                <a:cs typeface="Helvetica Light" charset="0"/>
              </a:rPr>
              <a:t>FAIR</a:t>
            </a:r>
            <a:r>
              <a:rPr lang="en-US" dirty="0">
                <a:latin typeface="Helvetica Light" charset="0"/>
                <a:ea typeface="Helvetica Light" charset="0"/>
                <a:cs typeface="Helvetica Light" charset="0"/>
              </a:rPr>
              <a:t> – Findable, Accessible, Interoperable, and Reusable </a:t>
            </a:r>
            <a:r>
              <a:rPr lang="en-US" i="1" dirty="0">
                <a:latin typeface="Helvetica Light" charset="0"/>
                <a:ea typeface="Helvetica Light" charset="0"/>
                <a:cs typeface="Helvetica Light" charset="0"/>
              </a:rPr>
              <a:t>for both machines and humans</a:t>
            </a:r>
            <a:r>
              <a:rPr lang="en-US" dirty="0">
                <a:latin typeface="Helvetica Light" charset="0"/>
                <a:ea typeface="Helvetica Light" charset="0"/>
                <a:cs typeface="Helvetica Light" charset="0"/>
              </a:rPr>
              <a:t>.</a:t>
            </a:r>
          </a:p>
          <a:p>
            <a:pPr>
              <a:spcBef>
                <a:spcPts val="600"/>
              </a:spcBef>
            </a:pPr>
            <a:endParaRPr lang="en-US" dirty="0">
              <a:latin typeface="Helvetica Light" charset="0"/>
              <a:ea typeface="Helvetica Light" charset="0"/>
              <a:cs typeface="Helvetica Light" charset="0"/>
            </a:endParaRPr>
          </a:p>
          <a:p>
            <a:pPr>
              <a:spcBef>
                <a:spcPts val="600"/>
              </a:spcBef>
            </a:pPr>
            <a:endParaRPr lang="en-US" dirty="0">
              <a:latin typeface="Helvetica Light" charset="0"/>
              <a:ea typeface="Helvetica Light" charset="0"/>
              <a:cs typeface="Helvetica Light" charset="0"/>
            </a:endParaRPr>
          </a:p>
          <a:p>
            <a:pPr>
              <a:spcBef>
                <a:spcPts val="600"/>
              </a:spcBef>
            </a:pPr>
            <a:endParaRPr lang="en-US" dirty="0">
              <a:latin typeface="Helvetica Light" charset="0"/>
              <a:ea typeface="Helvetica Light" charset="0"/>
              <a:cs typeface="Helvetica Light" charset="0"/>
            </a:endParaRPr>
          </a:p>
          <a:p>
            <a:pPr>
              <a:spcBef>
                <a:spcPts val="600"/>
              </a:spcBef>
            </a:pPr>
            <a:endParaRPr lang="en-US" dirty="0">
              <a:latin typeface="Helvetica Light" charset="0"/>
              <a:ea typeface="Helvetica Light" charset="0"/>
              <a:cs typeface="Helvetica Light" charset="0"/>
            </a:endParaRPr>
          </a:p>
          <a:p>
            <a:pPr>
              <a:spcBef>
                <a:spcPts val="600"/>
              </a:spcBef>
            </a:pPr>
            <a:endParaRPr lang="en-US" dirty="0">
              <a:latin typeface="Helvetica Light" charset="0"/>
              <a:ea typeface="Helvetica Light" charset="0"/>
              <a:cs typeface="Helvetica Light" charset="0"/>
            </a:endParaRPr>
          </a:p>
          <a:p>
            <a:pPr>
              <a:spcBef>
                <a:spcPts val="600"/>
              </a:spcBef>
            </a:pPr>
            <a:endParaRPr lang="en-US" dirty="0">
              <a:latin typeface="Helvetica Light" charset="0"/>
              <a:ea typeface="Helvetica Light" charset="0"/>
              <a:cs typeface="Helvetica Light" charset="0"/>
            </a:endParaRPr>
          </a:p>
          <a:p>
            <a:pPr>
              <a:spcBef>
                <a:spcPts val="600"/>
              </a:spcBef>
            </a:pPr>
            <a:endParaRPr lang="en-US" dirty="0">
              <a:latin typeface="Helvetica Light" charset="0"/>
              <a:ea typeface="Helvetica Light" charset="0"/>
              <a:cs typeface="Helvetica Light" charset="0"/>
            </a:endParaRPr>
          </a:p>
          <a:p>
            <a:pPr>
              <a:spcBef>
                <a:spcPts val="600"/>
              </a:spcBef>
            </a:pPr>
            <a:endParaRPr lang="en-US" dirty="0">
              <a:latin typeface="Helvetica Light" charset="0"/>
              <a:ea typeface="Helvetica Light" charset="0"/>
              <a:cs typeface="Helvetica Light" charset="0"/>
            </a:endParaRPr>
          </a:p>
          <a:p>
            <a:pPr>
              <a:spcBef>
                <a:spcPts val="600"/>
              </a:spcBef>
            </a:pPr>
            <a:endParaRPr lang="en-US" dirty="0">
              <a:latin typeface="Helvetica Light" charset="0"/>
              <a:ea typeface="Helvetica Light" charset="0"/>
              <a:cs typeface="Helvetica Light" charset="0"/>
            </a:endParaRPr>
          </a:p>
          <a:p>
            <a:pPr>
              <a:spcBef>
                <a:spcPts val="600"/>
              </a:spcBef>
            </a:pPr>
            <a:endParaRPr lang="en-US" dirty="0">
              <a:latin typeface="Helvetica Light" charset="0"/>
              <a:ea typeface="Helvetica Light" charset="0"/>
              <a:cs typeface="Helvetica Light" charset="0"/>
            </a:endParaRPr>
          </a:p>
          <a:p>
            <a:pPr>
              <a:spcBef>
                <a:spcPts val="600"/>
              </a:spcBef>
            </a:pPr>
            <a:endParaRPr lang="en-US" dirty="0">
              <a:latin typeface="Helvetica Light" charset="0"/>
              <a:ea typeface="Helvetica Light" charset="0"/>
              <a:cs typeface="Helvetica Light" charset="0"/>
            </a:endParaRPr>
          </a:p>
          <a:p>
            <a:pPr>
              <a:spcBef>
                <a:spcPts val="600"/>
              </a:spcBef>
            </a:pPr>
            <a:endParaRPr lang="en-US" dirty="0">
              <a:latin typeface="Helvetica Light" charset="0"/>
              <a:ea typeface="Helvetica Light" charset="0"/>
              <a:cs typeface="Helvetica Light" charset="0"/>
            </a:endParaRPr>
          </a:p>
          <a:p>
            <a:pPr>
              <a:spcBef>
                <a:spcPts val="600"/>
              </a:spcBef>
            </a:pPr>
            <a:endParaRPr lang="en-US" sz="1400" dirty="0">
              <a:latin typeface="Helvetica Light" charset="0"/>
              <a:ea typeface="Helvetica Light" charset="0"/>
              <a:cs typeface="Helvetica Light" charset="0"/>
            </a:endParaRPr>
          </a:p>
          <a:p>
            <a:pPr>
              <a:spcBef>
                <a:spcPts val="600"/>
              </a:spcBef>
            </a:pPr>
            <a:endParaRPr lang="en-US" sz="600" dirty="0">
              <a:latin typeface="Helvetica Light" charset="0"/>
              <a:ea typeface="Helvetica Light" charset="0"/>
              <a:cs typeface="Helvetica Light" charset="0"/>
            </a:endParaRPr>
          </a:p>
          <a:p>
            <a:r>
              <a:rPr lang="en-US" sz="1200" dirty="0">
                <a:latin typeface="Helvetica Light" charset="0"/>
                <a:ea typeface="Helvetica Light" charset="0"/>
                <a:cs typeface="Helvetica Light" charset="0"/>
              </a:rPr>
              <a:t>Wilkinson, Mark et al. “The FAIR Guiding Principles for scientific data management and stewardship”.</a:t>
            </a:r>
          </a:p>
          <a:p>
            <a:r>
              <a:rPr lang="en-US" sz="1200" dirty="0">
                <a:latin typeface="Helvetica Light" charset="0"/>
                <a:ea typeface="Helvetica Light" charset="0"/>
                <a:cs typeface="Helvetica Light" charset="0"/>
              </a:rPr>
              <a:t>Scientific Data 3, 160018 (2016) doi:10.1038/sdata.2016.18</a:t>
            </a:r>
          </a:p>
        </p:txBody>
      </p:sp>
      <p:pic>
        <p:nvPicPr>
          <p:cNvPr id="3" name="Picture 2">
            <a:extLst>
              <a:ext uri="{FF2B5EF4-FFF2-40B4-BE49-F238E27FC236}">
                <a16:creationId xmlns:a16="http://schemas.microsoft.com/office/drawing/2014/main" id="{D9E17A28-152A-3A46-82EF-3195BF6600CE}"/>
              </a:ext>
            </a:extLst>
          </p:cNvPr>
          <p:cNvPicPr>
            <a:picLocks noChangeAspect="1"/>
          </p:cNvPicPr>
          <p:nvPr/>
        </p:nvPicPr>
        <p:blipFill>
          <a:blip r:embed="rId3"/>
          <a:stretch>
            <a:fillRect/>
          </a:stretch>
        </p:blipFill>
        <p:spPr>
          <a:xfrm>
            <a:off x="8001000" y="1918992"/>
            <a:ext cx="3446188" cy="4231101"/>
          </a:xfrm>
          <a:prstGeom prst="rect">
            <a:avLst/>
          </a:prstGeom>
        </p:spPr>
      </p:pic>
      <p:pic>
        <p:nvPicPr>
          <p:cNvPr id="5" name="Picture 4">
            <a:extLst>
              <a:ext uri="{FF2B5EF4-FFF2-40B4-BE49-F238E27FC236}">
                <a16:creationId xmlns:a16="http://schemas.microsoft.com/office/drawing/2014/main" id="{70E4F046-F58A-B24C-A581-25875C2D3E09}"/>
              </a:ext>
            </a:extLst>
          </p:cNvPr>
          <p:cNvPicPr>
            <a:picLocks noChangeAspect="1"/>
          </p:cNvPicPr>
          <p:nvPr/>
        </p:nvPicPr>
        <p:blipFill rotWithShape="1">
          <a:blip r:embed="rId4"/>
          <a:srcRect l="24708" t="5286" r="23658" b="70320"/>
          <a:stretch/>
        </p:blipFill>
        <p:spPr>
          <a:xfrm>
            <a:off x="512444" y="1695599"/>
            <a:ext cx="7181221" cy="4466369"/>
          </a:xfrm>
          <a:prstGeom prst="rect">
            <a:avLst/>
          </a:prstGeom>
        </p:spPr>
      </p:pic>
    </p:spTree>
    <p:extLst>
      <p:ext uri="{BB962C8B-B14F-4D97-AF65-F5344CB8AC3E}">
        <p14:creationId xmlns:p14="http://schemas.microsoft.com/office/powerpoint/2010/main" val="3525713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Data management plan</a:t>
            </a:r>
          </a:p>
        </p:txBody>
      </p:sp>
      <p:sp>
        <p:nvSpPr>
          <p:cNvPr id="7" name="TextBox 6">
            <a:extLst>
              <a:ext uri="{FF2B5EF4-FFF2-40B4-BE49-F238E27FC236}">
                <a16:creationId xmlns:a16="http://schemas.microsoft.com/office/drawing/2014/main" id="{4FD301CF-5D43-4D40-9E54-DAE3044E0876}"/>
              </a:ext>
            </a:extLst>
          </p:cNvPr>
          <p:cNvSpPr txBox="1"/>
          <p:nvPr/>
        </p:nvSpPr>
        <p:spPr>
          <a:xfrm>
            <a:off x="631199" y="1206159"/>
            <a:ext cx="6406416" cy="575542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Check the requirements of your funding agency and field of research.</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List the types of data that you expect to produce.</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Decide what data require archiving, and determine how much storage space you will need (short and long term).</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Provide metadata that allows others to understand, cite and reuse your data files.</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Make clear how and when your data can be shared with scientists outside your group.</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If your research involves sensitive data, explain any legal and ethical restrictions on data access and reuse.</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Look for suitable data repositories used by your research community.</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Check what data format and structure the chosen repository might request.</a:t>
            </a:r>
          </a:p>
          <a:p>
            <a:pPr marL="285750" indent="-285750">
              <a:spcBef>
                <a:spcPts val="600"/>
              </a:spcBef>
              <a:buFont typeface="Arial" panose="020B0604020202020204" pitchFamily="34" charset="0"/>
              <a:buChar char="•"/>
            </a:pPr>
            <a:endParaRPr lang="en-US" dirty="0">
              <a:latin typeface="Helvetica Light" charset="0"/>
              <a:ea typeface="Helvetica Light" charset="0"/>
              <a:cs typeface="Helvetica Light" charset="0"/>
            </a:endParaRPr>
          </a:p>
          <a:p>
            <a:pPr marL="285750" indent="-285750">
              <a:spcBef>
                <a:spcPts val="600"/>
              </a:spcBef>
              <a:buFont typeface="Arial" panose="020B0604020202020204" pitchFamily="34" charset="0"/>
              <a:buChar char="•"/>
            </a:pPr>
            <a:endParaRPr lang="en-US" sz="600" dirty="0">
              <a:latin typeface="Helvetica Light" charset="0"/>
              <a:ea typeface="Helvetica Light" charset="0"/>
              <a:cs typeface="Helvetica Light" charset="0"/>
            </a:endParaRPr>
          </a:p>
          <a:p>
            <a:pPr>
              <a:spcBef>
                <a:spcPts val="600"/>
              </a:spcBef>
            </a:pPr>
            <a:r>
              <a:rPr lang="en-US" sz="1200" dirty="0">
                <a:latin typeface="Helvetica Light" charset="0"/>
                <a:ea typeface="Helvetica Light" charset="0"/>
                <a:cs typeface="Helvetica Light" charset="0"/>
              </a:rPr>
              <a:t>Adapted from Nature 555, 403-405 (2018), </a:t>
            </a:r>
            <a:r>
              <a:rPr lang="en-US" sz="1200" dirty="0" err="1">
                <a:latin typeface="Helvetica Light" charset="0"/>
                <a:ea typeface="Helvetica Light" charset="0"/>
                <a:cs typeface="Helvetica Light" charset="0"/>
              </a:rPr>
              <a:t>doi</a:t>
            </a:r>
            <a:r>
              <a:rPr lang="en-US" sz="1200" dirty="0">
                <a:latin typeface="Helvetica Light" charset="0"/>
                <a:ea typeface="Helvetica Light" charset="0"/>
                <a:cs typeface="Helvetica Light" charset="0"/>
              </a:rPr>
              <a:t>: 10.1038/d41586-018-03071-1</a:t>
            </a:r>
          </a:p>
        </p:txBody>
      </p:sp>
      <p:grpSp>
        <p:nvGrpSpPr>
          <p:cNvPr id="8" name="Group 7">
            <a:extLst>
              <a:ext uri="{FF2B5EF4-FFF2-40B4-BE49-F238E27FC236}">
                <a16:creationId xmlns:a16="http://schemas.microsoft.com/office/drawing/2014/main" id="{4E8CF932-6585-0443-AF7D-D26EBECCCB31}"/>
              </a:ext>
            </a:extLst>
          </p:cNvPr>
          <p:cNvGrpSpPr/>
          <p:nvPr/>
        </p:nvGrpSpPr>
        <p:grpSpPr>
          <a:xfrm>
            <a:off x="6906985" y="993886"/>
            <a:ext cx="5814141" cy="5191796"/>
            <a:chOff x="5838456" y="1063760"/>
            <a:chExt cx="6743687" cy="5077060"/>
          </a:xfrm>
        </p:grpSpPr>
        <p:graphicFrame>
          <p:nvGraphicFramePr>
            <p:cNvPr id="6" name="Diagram 5">
              <a:extLst>
                <a:ext uri="{FF2B5EF4-FFF2-40B4-BE49-F238E27FC236}">
                  <a16:creationId xmlns:a16="http://schemas.microsoft.com/office/drawing/2014/main" id="{02B39EB7-FE50-9245-8B40-414ED7BC6DA3}"/>
                </a:ext>
              </a:extLst>
            </p:cNvPr>
            <p:cNvGraphicFramePr>
              <a:graphicFrameLocks noChangeAspect="1"/>
            </p:cNvGraphicFramePr>
            <p:nvPr>
              <p:extLst/>
            </p:nvPr>
          </p:nvGraphicFramePr>
          <p:xfrm>
            <a:off x="5838456" y="1063760"/>
            <a:ext cx="6743687" cy="4495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4AEDD6C0-8708-EA49-81A9-D9957A0E53B4}"/>
                </a:ext>
              </a:extLst>
            </p:cNvPr>
            <p:cNvSpPr txBox="1"/>
            <p:nvPr/>
          </p:nvSpPr>
          <p:spPr>
            <a:xfrm>
              <a:off x="7387620" y="5779650"/>
              <a:ext cx="3645358" cy="361170"/>
            </a:xfrm>
            <a:prstGeom prst="rect">
              <a:avLst/>
            </a:prstGeom>
            <a:noFill/>
          </p:spPr>
          <p:txBody>
            <a:bodyPr wrap="square" rtlCol="0">
              <a:spAutoFit/>
            </a:bodyPr>
            <a:lstStyle/>
            <a:p>
              <a:pPr>
                <a:spcBef>
                  <a:spcPts val="600"/>
                </a:spcBef>
              </a:pPr>
              <a:r>
                <a:rPr lang="en-US" dirty="0">
                  <a:latin typeface="Helvetica Light" charset="0"/>
                  <a:ea typeface="Helvetica Light" charset="0"/>
                  <a:cs typeface="Helvetica Light" charset="0"/>
                </a:rPr>
                <a:t>Life cycle for scientific data</a:t>
              </a:r>
            </a:p>
          </p:txBody>
        </p:sp>
      </p:grpSp>
    </p:spTree>
    <p:extLst>
      <p:ext uri="{BB962C8B-B14F-4D97-AF65-F5344CB8AC3E}">
        <p14:creationId xmlns:p14="http://schemas.microsoft.com/office/powerpoint/2010/main" val="323448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6069B7-74BD-854B-AC95-72554531D798}"/>
              </a:ext>
            </a:extLst>
          </p:cNvPr>
          <p:cNvSpPr txBox="1"/>
          <p:nvPr/>
        </p:nvSpPr>
        <p:spPr>
          <a:xfrm>
            <a:off x="3801534" y="1176867"/>
            <a:ext cx="3502882" cy="523220"/>
          </a:xfrm>
          <a:prstGeom prst="rect">
            <a:avLst/>
          </a:prstGeom>
          <a:noFill/>
        </p:spPr>
        <p:txBody>
          <a:bodyPr wrap="none" rtlCol="0">
            <a:spAutoFit/>
          </a:bodyPr>
          <a:lstStyle/>
          <a:p>
            <a:r>
              <a:rPr lang="en-US" sz="2800" dirty="0">
                <a:latin typeface="Helvetica Light" panose="020B0403020202020204" pitchFamily="34" charset="0"/>
              </a:rPr>
              <a:t>Pair up and discuss!</a:t>
            </a:r>
          </a:p>
        </p:txBody>
      </p:sp>
      <p:sp>
        <p:nvSpPr>
          <p:cNvPr id="3" name="TextBox 2">
            <a:extLst>
              <a:ext uri="{FF2B5EF4-FFF2-40B4-BE49-F238E27FC236}">
                <a16:creationId xmlns:a16="http://schemas.microsoft.com/office/drawing/2014/main" id="{B84ECD8B-BA7F-914A-A8FC-F3E52D6B032F}"/>
              </a:ext>
            </a:extLst>
          </p:cNvPr>
          <p:cNvSpPr txBox="1"/>
          <p:nvPr/>
        </p:nvSpPr>
        <p:spPr>
          <a:xfrm>
            <a:off x="1481666" y="2717799"/>
            <a:ext cx="9635067" cy="80021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Helvetica Light" panose="020B0403020202020204" pitchFamily="34" charset="0"/>
              </a:rPr>
              <a:t>Does your group have a data management plan in place?</a:t>
            </a:r>
          </a:p>
          <a:p>
            <a:pPr marL="342900" indent="-342900">
              <a:buFont typeface="Arial" panose="020B0604020202020204" pitchFamily="34" charset="0"/>
              <a:buChar char="•"/>
            </a:pPr>
            <a:endParaRPr lang="en-US" sz="600" dirty="0">
              <a:latin typeface="Helvetica Light" panose="020B0403020202020204" pitchFamily="34" charset="0"/>
            </a:endParaRPr>
          </a:p>
          <a:p>
            <a:pPr marL="342900" indent="-342900">
              <a:buFont typeface="Arial" panose="020B0604020202020204" pitchFamily="34" charset="0"/>
              <a:buChar char="•"/>
            </a:pPr>
            <a:r>
              <a:rPr lang="en-US" sz="2000" dirty="0">
                <a:latin typeface="Helvetica Light" panose="020B0403020202020204" pitchFamily="34" charset="0"/>
              </a:rPr>
              <a:t>Do you know "your" repositories and how to submit data to them?</a:t>
            </a:r>
          </a:p>
        </p:txBody>
      </p:sp>
      <p:pic>
        <p:nvPicPr>
          <p:cNvPr id="4" name="Picture 3">
            <a:extLst>
              <a:ext uri="{FF2B5EF4-FFF2-40B4-BE49-F238E27FC236}">
                <a16:creationId xmlns:a16="http://schemas.microsoft.com/office/drawing/2014/main" id="{909B9C5C-309C-F74E-A90A-6D9C66C2B530}"/>
              </a:ext>
            </a:extLst>
          </p:cNvPr>
          <p:cNvPicPr>
            <a:picLocks noChangeAspect="1"/>
          </p:cNvPicPr>
          <p:nvPr/>
        </p:nvPicPr>
        <p:blipFill>
          <a:blip r:embed="rId2"/>
          <a:stretch>
            <a:fillRect/>
          </a:stretch>
        </p:blipFill>
        <p:spPr>
          <a:xfrm>
            <a:off x="1481666" y="406400"/>
            <a:ext cx="1540934" cy="1540934"/>
          </a:xfrm>
          <a:prstGeom prst="rect">
            <a:avLst/>
          </a:prstGeom>
        </p:spPr>
      </p:pic>
    </p:spTree>
    <p:extLst>
      <p:ext uri="{BB962C8B-B14F-4D97-AF65-F5344CB8AC3E}">
        <p14:creationId xmlns:p14="http://schemas.microsoft.com/office/powerpoint/2010/main" val="140838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Data acquisition and deposit</a:t>
            </a:r>
          </a:p>
        </p:txBody>
      </p:sp>
      <p:sp>
        <p:nvSpPr>
          <p:cNvPr id="7" name="TextBox 6">
            <a:extLst>
              <a:ext uri="{FF2B5EF4-FFF2-40B4-BE49-F238E27FC236}">
                <a16:creationId xmlns:a16="http://schemas.microsoft.com/office/drawing/2014/main" id="{4FD301CF-5D43-4D40-9E54-DAE3044E0876}"/>
              </a:ext>
            </a:extLst>
          </p:cNvPr>
          <p:cNvSpPr txBox="1"/>
          <p:nvPr/>
        </p:nvSpPr>
        <p:spPr>
          <a:xfrm>
            <a:off x="631198" y="1063761"/>
            <a:ext cx="6476184" cy="190821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Find the right repository for your data, and strive towards uploading data to its final destination already at the beginning of a project.</a:t>
            </a:r>
          </a:p>
          <a:p>
            <a:pPr marL="285750" indent="-285750">
              <a:spcBef>
                <a:spcPts val="600"/>
              </a:spcBef>
              <a:buFont typeface="Arial" panose="020B0604020202020204" pitchFamily="34" charset="0"/>
              <a:buChar char="•"/>
            </a:pPr>
            <a:r>
              <a:rPr lang="en-US" dirty="0">
                <a:solidFill>
                  <a:schemeClr val="bg1">
                    <a:lumMod val="75000"/>
                  </a:schemeClr>
                </a:solidFill>
                <a:latin typeface="Helvetica Light" charset="0"/>
                <a:ea typeface="Helvetica Light" charset="0"/>
                <a:cs typeface="Helvetica Light" charset="0"/>
              </a:rPr>
              <a:t>Structure metadata in the format needed by the repository already as the experiments are being performed.</a:t>
            </a:r>
          </a:p>
          <a:p>
            <a:pPr marL="285750" indent="-285750">
              <a:spcBef>
                <a:spcPts val="600"/>
              </a:spcBef>
              <a:buFont typeface="Arial" panose="020B0604020202020204" pitchFamily="34" charset="0"/>
              <a:buChar char="•"/>
            </a:pPr>
            <a:r>
              <a:rPr lang="en-US" dirty="0">
                <a:solidFill>
                  <a:schemeClr val="bg1">
                    <a:lumMod val="75000"/>
                  </a:schemeClr>
                </a:solidFill>
                <a:latin typeface="Helvetica Light" charset="0"/>
                <a:ea typeface="Helvetica Light" charset="0"/>
                <a:cs typeface="Helvetica Light" charset="0"/>
              </a:rPr>
              <a:t>Stick to non-proprietary and widely used file formats.</a:t>
            </a:r>
          </a:p>
        </p:txBody>
      </p:sp>
      <p:grpSp>
        <p:nvGrpSpPr>
          <p:cNvPr id="4" name="Group 3">
            <a:extLst>
              <a:ext uri="{FF2B5EF4-FFF2-40B4-BE49-F238E27FC236}">
                <a16:creationId xmlns:a16="http://schemas.microsoft.com/office/drawing/2014/main" id="{A76ACB71-4AD7-B84E-9E78-1293A87452FF}"/>
              </a:ext>
            </a:extLst>
          </p:cNvPr>
          <p:cNvGrpSpPr/>
          <p:nvPr/>
        </p:nvGrpSpPr>
        <p:grpSpPr>
          <a:xfrm>
            <a:off x="7716338" y="1102286"/>
            <a:ext cx="4063062" cy="1315550"/>
            <a:chOff x="1552353" y="5286624"/>
            <a:chExt cx="4063062" cy="1315550"/>
          </a:xfrm>
          <a:effectLst>
            <a:outerShdw blurRad="50800" dist="76200" dir="2700000" algn="tl" rotWithShape="0">
              <a:prstClr val="black">
                <a:alpha val="40000"/>
              </a:prstClr>
            </a:outerShdw>
          </a:effectLst>
        </p:grpSpPr>
        <p:sp>
          <p:nvSpPr>
            <p:cNvPr id="5" name="Rectangle 4">
              <a:extLst>
                <a:ext uri="{FF2B5EF4-FFF2-40B4-BE49-F238E27FC236}">
                  <a16:creationId xmlns:a16="http://schemas.microsoft.com/office/drawing/2014/main" id="{AEFE2EA8-174D-D347-A079-9BA141A8B05C}"/>
                </a:ext>
              </a:extLst>
            </p:cNvPr>
            <p:cNvSpPr/>
            <p:nvPr/>
          </p:nvSpPr>
          <p:spPr>
            <a:xfrm>
              <a:off x="1552353" y="5286624"/>
              <a:ext cx="4063062" cy="1315550"/>
            </a:xfrm>
            <a:prstGeom prst="rect">
              <a:avLst/>
            </a:prstGeom>
            <a:solidFill>
              <a:srgbClr val="CC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D4D930-DFCD-F14F-B7E1-0EDE94093995}"/>
                </a:ext>
              </a:extLst>
            </p:cNvPr>
            <p:cNvSpPr/>
            <p:nvPr/>
          </p:nvSpPr>
          <p:spPr>
            <a:xfrm>
              <a:off x="1589456" y="5365718"/>
              <a:ext cx="3920133" cy="1184940"/>
            </a:xfrm>
            <a:prstGeom prst="rect">
              <a:avLst/>
            </a:prstGeom>
          </p:spPr>
          <p:txBody>
            <a:bodyPr wrap="square">
              <a:spAutoFit/>
            </a:bodyPr>
            <a:lstStyle/>
            <a:p>
              <a:pPr marL="171450" indent="-171450">
                <a:buFont typeface="Arial" charset="0"/>
                <a:buChar char="•"/>
              </a:pPr>
              <a:r>
                <a:rPr lang="en-US" sz="1200" dirty="0">
                  <a:latin typeface="Helvetica Light" charset="0"/>
                  <a:ea typeface="Helvetica Light" charset="0"/>
                  <a:cs typeface="Helvetica Light" charset="0"/>
                </a:rPr>
                <a:t>Only 12% of articles from NIH funded research mention data deposited in international repositories</a:t>
              </a:r>
            </a:p>
            <a:p>
              <a:pPr marL="171450" indent="-171450">
                <a:buFont typeface="Arial" charset="0"/>
                <a:buChar char="•"/>
              </a:pPr>
              <a:endParaRPr lang="en-US" sz="5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Estimated 200000+ “invisible” data sets / year</a:t>
              </a:r>
            </a:p>
            <a:p>
              <a:endParaRPr lang="en-US" sz="1050" dirty="0">
                <a:solidFill>
                  <a:srgbClr val="9C9C9C"/>
                </a:solidFill>
                <a:latin typeface="Helvetica Light" charset="0"/>
                <a:ea typeface="Helvetica Light" charset="0"/>
                <a:cs typeface="Helvetica Light" charset="0"/>
              </a:endParaRPr>
            </a:p>
            <a:p>
              <a:endParaRPr lang="en-US" sz="1050" dirty="0">
                <a:solidFill>
                  <a:srgbClr val="9C9C9C"/>
                </a:solidFill>
                <a:latin typeface="Helvetica Light" charset="0"/>
                <a:ea typeface="Helvetica Light" charset="0"/>
                <a:cs typeface="Helvetica Light" charset="0"/>
              </a:endParaRPr>
            </a:p>
            <a:p>
              <a:r>
                <a:rPr lang="en-US" sz="900" dirty="0">
                  <a:latin typeface="Helvetica Light" charset="0"/>
                  <a:ea typeface="Helvetica Light" charset="0"/>
                  <a:cs typeface="Helvetica Light" charset="0"/>
                </a:rPr>
                <a:t>Read et al. (2015) </a:t>
              </a:r>
              <a:r>
                <a:rPr lang="en-US" sz="900" dirty="0" err="1">
                  <a:latin typeface="Helvetica Light" charset="0"/>
                  <a:ea typeface="Helvetica Light" charset="0"/>
                  <a:cs typeface="Helvetica Light" charset="0"/>
                </a:rPr>
                <a:t>PLoS</a:t>
              </a:r>
              <a:r>
                <a:rPr lang="en-US" sz="900" dirty="0">
                  <a:latin typeface="Helvetica Light" charset="0"/>
                  <a:ea typeface="Helvetica Light" charset="0"/>
                  <a:cs typeface="Helvetica Light" charset="0"/>
                </a:rPr>
                <a:t> ONE 10(7) doi:10.1371/journal.pone.0132735</a:t>
              </a:r>
              <a:endParaRPr lang="en-US" sz="900" dirty="0">
                <a:effectLst/>
                <a:latin typeface="Helvetica Light" charset="0"/>
                <a:ea typeface="Helvetica Light" charset="0"/>
                <a:cs typeface="Helvetica Light" charset="0"/>
              </a:endParaRPr>
            </a:p>
          </p:txBody>
        </p:sp>
      </p:grpSp>
      <p:sp>
        <p:nvSpPr>
          <p:cNvPr id="8" name="TextBox 7">
            <a:extLst>
              <a:ext uri="{FF2B5EF4-FFF2-40B4-BE49-F238E27FC236}">
                <a16:creationId xmlns:a16="http://schemas.microsoft.com/office/drawing/2014/main" id="{7387C8E3-3B20-5A42-A70D-55A9DFC44C02}"/>
              </a:ext>
            </a:extLst>
          </p:cNvPr>
          <p:cNvSpPr txBox="1"/>
          <p:nvPr/>
        </p:nvSpPr>
        <p:spPr>
          <a:xfrm>
            <a:off x="631198" y="3448463"/>
            <a:ext cx="6476184" cy="3046988"/>
          </a:xfrm>
          <a:prstGeom prst="rect">
            <a:avLst/>
          </a:prstGeom>
          <a:noFill/>
        </p:spPr>
        <p:txBody>
          <a:bodyPr wrap="square" rtlCol="0">
            <a:spAutoFit/>
          </a:bodyPr>
          <a:lstStyle/>
          <a:p>
            <a:r>
              <a:rPr lang="en-US" sz="1600" dirty="0">
                <a:latin typeface="Helvetica Light" panose="020B0403020202020204" pitchFamily="34" charset="0"/>
                <a:ea typeface="Helvetica Light" charset="0"/>
                <a:cs typeface="Helvetica Light" charset="0"/>
              </a:rPr>
              <a:t>Scientific Data (Springer Nature) maintains a list of recommended repositories at </a:t>
            </a:r>
            <a:r>
              <a:rPr lang="en-US" sz="1600" u="sng" dirty="0" err="1">
                <a:latin typeface="Helvetica Light" panose="020B0403020202020204" pitchFamily="34" charset="0"/>
                <a:ea typeface="Helvetica Light" charset="0"/>
                <a:cs typeface="Helvetica Light" charset="0"/>
              </a:rPr>
              <a:t>www.nature.com</a:t>
            </a:r>
            <a:r>
              <a:rPr lang="en-US" sz="1600" u="sng" dirty="0">
                <a:latin typeface="Helvetica Light" panose="020B0403020202020204" pitchFamily="34" charset="0"/>
                <a:ea typeface="Helvetica Light" charset="0"/>
                <a:cs typeface="Helvetica Light" charset="0"/>
              </a:rPr>
              <a:t>/</a:t>
            </a:r>
            <a:r>
              <a:rPr lang="en-US" sz="1600" u="sng" dirty="0" err="1">
                <a:latin typeface="Helvetica Light" panose="020B0403020202020204" pitchFamily="34" charset="0"/>
                <a:ea typeface="Helvetica Light" charset="0"/>
                <a:cs typeface="Helvetica Light" charset="0"/>
              </a:rPr>
              <a:t>sdata</a:t>
            </a:r>
            <a:r>
              <a:rPr lang="en-US" sz="1600" u="sng" dirty="0">
                <a:latin typeface="Helvetica Light" panose="020B0403020202020204" pitchFamily="34" charset="0"/>
                <a:ea typeface="Helvetica Light" charset="0"/>
                <a:cs typeface="Helvetica Light" charset="0"/>
              </a:rPr>
              <a:t>/policies/repositories.</a:t>
            </a:r>
          </a:p>
          <a:p>
            <a:endParaRPr lang="en-US" sz="1600" dirty="0">
              <a:latin typeface="Helvetica Light" panose="020B0403020202020204" pitchFamily="34" charset="0"/>
              <a:ea typeface="Helvetica Light" charset="0"/>
              <a:cs typeface="Helvetica Light" charset="0"/>
            </a:endParaRPr>
          </a:p>
          <a:p>
            <a:r>
              <a:rPr lang="en-US" sz="1600" b="1" dirty="0">
                <a:latin typeface="Helvetica Light" panose="020B0403020202020204" pitchFamily="34" charset="0"/>
                <a:ea typeface="Helvetica" charset="0"/>
                <a:cs typeface="Helvetica" charset="0"/>
              </a:rPr>
              <a:t>Dedicated repositories:</a:t>
            </a:r>
            <a:br>
              <a:rPr lang="en-US" sz="1600" dirty="0">
                <a:latin typeface="Helvetica Light" panose="020B0403020202020204" pitchFamily="34" charset="0"/>
                <a:ea typeface="Helvetica" charset="0"/>
                <a:cs typeface="Helvetica" charset="0"/>
              </a:rPr>
            </a:br>
            <a:r>
              <a:rPr lang="en-US" sz="1600" dirty="0">
                <a:latin typeface="Helvetica Light" panose="020B0403020202020204" pitchFamily="34" charset="0"/>
                <a:ea typeface="Helvetica Light" charset="0"/>
                <a:cs typeface="Helvetica Light" charset="0"/>
              </a:rPr>
              <a:t>e.g. SRA, GEO, GenBank, </a:t>
            </a:r>
            <a:r>
              <a:rPr lang="en-US" sz="1600" dirty="0" err="1">
                <a:latin typeface="Helvetica Light" panose="020B0403020202020204" pitchFamily="34" charset="0"/>
                <a:ea typeface="Helvetica Light" charset="0"/>
                <a:cs typeface="Helvetica Light" charset="0"/>
              </a:rPr>
              <a:t>UniProt</a:t>
            </a:r>
            <a:r>
              <a:rPr lang="en-US" sz="1600" dirty="0">
                <a:latin typeface="Helvetica Light" panose="020B0403020202020204" pitchFamily="34" charset="0"/>
                <a:ea typeface="Helvetica Light" charset="0"/>
                <a:cs typeface="Helvetica Light" charset="0"/>
              </a:rPr>
              <a:t> etc.</a:t>
            </a:r>
          </a:p>
          <a:p>
            <a:endParaRPr lang="en-US" sz="1600" dirty="0">
              <a:latin typeface="Helvetica Light" panose="020B0403020202020204" pitchFamily="34" charset="0"/>
              <a:ea typeface="Helvetica Light" charset="0"/>
              <a:cs typeface="Helvetica Light" charset="0"/>
            </a:endParaRPr>
          </a:p>
          <a:p>
            <a:r>
              <a:rPr lang="en-US" sz="1600" b="1" dirty="0">
                <a:latin typeface="Helvetica Light" panose="020B0403020202020204" pitchFamily="34" charset="0"/>
                <a:ea typeface="Helvetica" charset="0"/>
                <a:cs typeface="Helvetica" charset="0"/>
              </a:rPr>
              <a:t>Generalist ("long-tail data") repositories:</a:t>
            </a:r>
          </a:p>
          <a:p>
            <a:r>
              <a:rPr lang="en-US" sz="1600" dirty="0">
                <a:latin typeface="Helvetica Light" panose="020B0403020202020204" pitchFamily="34" charset="0"/>
                <a:ea typeface="Helvetica Light" charset="0"/>
                <a:cs typeface="Helvetica Light" charset="0"/>
              </a:rPr>
              <a:t>Research data that doesn’t fit in structured data repositories, </a:t>
            </a:r>
            <a:r>
              <a:rPr lang="en-US" sz="1600" dirty="0">
                <a:latin typeface="Helvetica Light" panose="020B0403020202020204" pitchFamily="34" charset="0"/>
                <a:ea typeface="Helvetica" charset="0"/>
                <a:cs typeface="Helvetica" charset="0"/>
              </a:rPr>
              <a:t>e</a:t>
            </a:r>
            <a:r>
              <a:rPr lang="en-US" sz="1600" dirty="0">
                <a:latin typeface="Helvetica Light" panose="020B0403020202020204" pitchFamily="34" charset="0"/>
                <a:ea typeface="Helvetica Light" charset="0"/>
                <a:cs typeface="Helvetica Light" charset="0"/>
              </a:rPr>
              <a:t>.g. Data Dryad, </a:t>
            </a:r>
            <a:r>
              <a:rPr lang="en-US" sz="1600" dirty="0" err="1">
                <a:latin typeface="Helvetica Light" panose="020B0403020202020204" pitchFamily="34" charset="0"/>
                <a:ea typeface="Helvetica Light" charset="0"/>
                <a:cs typeface="Helvetica Light" charset="0"/>
              </a:rPr>
              <a:t>Figshare</a:t>
            </a:r>
            <a:r>
              <a:rPr lang="en-US" sz="1600" dirty="0">
                <a:latin typeface="Helvetica Light" panose="020B0403020202020204" pitchFamily="34" charset="0"/>
                <a:ea typeface="Helvetica Light" charset="0"/>
                <a:cs typeface="Helvetica Light" charset="0"/>
              </a:rPr>
              <a:t>, </a:t>
            </a:r>
            <a:r>
              <a:rPr lang="en-US" sz="1600" dirty="0" err="1">
                <a:latin typeface="Helvetica Light" panose="020B0403020202020204" pitchFamily="34" charset="0"/>
                <a:ea typeface="Helvetica Light" charset="0"/>
                <a:cs typeface="Helvetica Light" charset="0"/>
              </a:rPr>
              <a:t>Zenodo</a:t>
            </a:r>
            <a:r>
              <a:rPr lang="en-US" sz="1600" dirty="0">
                <a:latin typeface="Helvetica Light" panose="020B0403020202020204" pitchFamily="34" charset="0"/>
                <a:ea typeface="Helvetica Light" charset="0"/>
                <a:cs typeface="Helvetica Light" charset="0"/>
              </a:rPr>
              <a:t>.</a:t>
            </a:r>
          </a:p>
          <a:p>
            <a:endParaRPr lang="en-US" sz="1600" dirty="0">
              <a:latin typeface="Helvetica Light" panose="020B0403020202020204" pitchFamily="34" charset="0"/>
              <a:ea typeface="Helvetica Light" charset="0"/>
              <a:cs typeface="Helvetica Light" charset="0"/>
            </a:endParaRPr>
          </a:p>
          <a:p>
            <a:r>
              <a:rPr lang="en-US" sz="1600" dirty="0">
                <a:latin typeface="Helvetica Light" panose="020B0403020202020204" pitchFamily="34" charset="0"/>
                <a:ea typeface="Helvetica Light" charset="0"/>
                <a:cs typeface="Helvetica Light" charset="0"/>
              </a:rPr>
              <a:t>Each dataset can be assigned a Digital Object Identifier (     ); a persistent identifier used to uniquely identify objects.</a:t>
            </a:r>
          </a:p>
        </p:txBody>
      </p:sp>
      <p:pic>
        <p:nvPicPr>
          <p:cNvPr id="9" name="Shape 967">
            <a:extLst>
              <a:ext uri="{FF2B5EF4-FFF2-40B4-BE49-F238E27FC236}">
                <a16:creationId xmlns:a16="http://schemas.microsoft.com/office/drawing/2014/main" id="{0BDB9402-7124-E641-936B-6E987F00E847}"/>
              </a:ext>
            </a:extLst>
          </p:cNvPr>
          <p:cNvPicPr preferRelativeResize="0">
            <a:picLocks noChangeAspect="1"/>
          </p:cNvPicPr>
          <p:nvPr/>
        </p:nvPicPr>
        <p:blipFill rotWithShape="1">
          <a:blip r:embed="rId3">
            <a:alphaModFix/>
          </a:blip>
          <a:srcRect l="2506" t="4841" r="2262" b="4343"/>
          <a:stretch/>
        </p:blipFill>
        <p:spPr>
          <a:xfrm>
            <a:off x="7324044" y="3491345"/>
            <a:ext cx="4455356" cy="3186545"/>
          </a:xfrm>
          <a:prstGeom prst="rect">
            <a:avLst/>
          </a:prstGeom>
          <a:noFill/>
          <a:ln>
            <a:noFill/>
          </a:ln>
        </p:spPr>
      </p:pic>
      <p:cxnSp>
        <p:nvCxnSpPr>
          <p:cNvPr id="3" name="Straight Connector 2">
            <a:extLst>
              <a:ext uri="{FF2B5EF4-FFF2-40B4-BE49-F238E27FC236}">
                <a16:creationId xmlns:a16="http://schemas.microsoft.com/office/drawing/2014/main" id="{CDC6A589-A667-E040-8B1D-47E3BFAF591E}"/>
              </a:ext>
            </a:extLst>
          </p:cNvPr>
          <p:cNvCxnSpPr/>
          <p:nvPr/>
        </p:nvCxnSpPr>
        <p:spPr>
          <a:xfrm>
            <a:off x="631198" y="3116354"/>
            <a:ext cx="64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Shape 867" descr="doi.png">
            <a:extLst>
              <a:ext uri="{FF2B5EF4-FFF2-40B4-BE49-F238E27FC236}">
                <a16:creationId xmlns:a16="http://schemas.microsoft.com/office/drawing/2014/main" id="{B7B413C0-A70C-9D47-928B-F666353D0E24}"/>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5934913" y="5927675"/>
            <a:ext cx="296662" cy="296662"/>
          </a:xfrm>
          <a:prstGeom prst="rect">
            <a:avLst/>
          </a:prstGeom>
          <a:noFill/>
          <a:ln>
            <a:noFill/>
          </a:ln>
        </p:spPr>
      </p:pic>
    </p:spTree>
    <p:extLst>
      <p:ext uri="{BB962C8B-B14F-4D97-AF65-F5344CB8AC3E}">
        <p14:creationId xmlns:p14="http://schemas.microsoft.com/office/powerpoint/2010/main" val="434427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Data acquisition and deposit</a:t>
            </a:r>
          </a:p>
        </p:txBody>
      </p:sp>
      <p:sp>
        <p:nvSpPr>
          <p:cNvPr id="7" name="TextBox 6">
            <a:extLst>
              <a:ext uri="{FF2B5EF4-FFF2-40B4-BE49-F238E27FC236}">
                <a16:creationId xmlns:a16="http://schemas.microsoft.com/office/drawing/2014/main" id="{4FD301CF-5D43-4D40-9E54-DAE3044E0876}"/>
              </a:ext>
            </a:extLst>
          </p:cNvPr>
          <p:cNvSpPr txBox="1"/>
          <p:nvPr/>
        </p:nvSpPr>
        <p:spPr>
          <a:xfrm>
            <a:off x="631198" y="1063761"/>
            <a:ext cx="6476184" cy="190821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solidFill>
                  <a:schemeClr val="bg1">
                    <a:lumMod val="75000"/>
                  </a:schemeClr>
                </a:solidFill>
                <a:latin typeface="Helvetica Light" charset="0"/>
                <a:ea typeface="Helvetica Light" charset="0"/>
                <a:cs typeface="Helvetica Light" charset="0"/>
              </a:rPr>
              <a:t>Find the right repository for your data, and strive towards uploading data to its final destination already at the beginning of a project.</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Structure metadata in the format needed by the repository already as the experiments are being performed.</a:t>
            </a:r>
          </a:p>
          <a:p>
            <a:pPr marL="285750" indent="-285750">
              <a:spcBef>
                <a:spcPts val="600"/>
              </a:spcBef>
              <a:buFont typeface="Arial" panose="020B0604020202020204" pitchFamily="34" charset="0"/>
              <a:buChar char="•"/>
            </a:pPr>
            <a:r>
              <a:rPr lang="en-US" dirty="0">
                <a:solidFill>
                  <a:schemeClr val="bg1">
                    <a:lumMod val="75000"/>
                  </a:schemeClr>
                </a:solidFill>
                <a:latin typeface="Helvetica Light" charset="0"/>
                <a:ea typeface="Helvetica Light" charset="0"/>
                <a:cs typeface="Helvetica Light" charset="0"/>
              </a:rPr>
              <a:t>Stick to non-proprietary and widely used file formats.</a:t>
            </a:r>
          </a:p>
        </p:txBody>
      </p:sp>
      <p:sp>
        <p:nvSpPr>
          <p:cNvPr id="8" name="TextBox 7">
            <a:extLst>
              <a:ext uri="{FF2B5EF4-FFF2-40B4-BE49-F238E27FC236}">
                <a16:creationId xmlns:a16="http://schemas.microsoft.com/office/drawing/2014/main" id="{7387C8E3-3B20-5A42-A70D-55A9DFC44C02}"/>
              </a:ext>
            </a:extLst>
          </p:cNvPr>
          <p:cNvSpPr txBox="1"/>
          <p:nvPr/>
        </p:nvSpPr>
        <p:spPr>
          <a:xfrm>
            <a:off x="631198" y="6154860"/>
            <a:ext cx="8180293" cy="338554"/>
          </a:xfrm>
          <a:prstGeom prst="rect">
            <a:avLst/>
          </a:prstGeom>
          <a:noFill/>
        </p:spPr>
        <p:txBody>
          <a:bodyPr wrap="square" rtlCol="0">
            <a:spAutoFit/>
          </a:bodyPr>
          <a:lstStyle/>
          <a:p>
            <a:r>
              <a:rPr lang="en-US" sz="1600" dirty="0">
                <a:latin typeface="Helvetica Light" panose="020B0403020202020204" pitchFamily="34" charset="0"/>
                <a:ea typeface="Helvetica Light" charset="0"/>
                <a:cs typeface="Helvetica Light" charset="0"/>
              </a:rPr>
              <a:t>SRA (Sequence Read Archive) uses a template Excel sheet for metadata.</a:t>
            </a:r>
          </a:p>
        </p:txBody>
      </p:sp>
      <p:pic>
        <p:nvPicPr>
          <p:cNvPr id="11" name="Picture 10">
            <a:extLst>
              <a:ext uri="{FF2B5EF4-FFF2-40B4-BE49-F238E27FC236}">
                <a16:creationId xmlns:a16="http://schemas.microsoft.com/office/drawing/2014/main" id="{C43C0389-5B1A-1C45-AC59-C9B3151D1C58}"/>
              </a:ext>
            </a:extLst>
          </p:cNvPr>
          <p:cNvPicPr>
            <a:picLocks noChangeAspect="1"/>
          </p:cNvPicPr>
          <p:nvPr/>
        </p:nvPicPr>
        <p:blipFill>
          <a:blip r:embed="rId3"/>
          <a:stretch>
            <a:fillRect/>
          </a:stretch>
        </p:blipFill>
        <p:spPr>
          <a:xfrm>
            <a:off x="364143" y="3506638"/>
            <a:ext cx="7311276" cy="2817499"/>
          </a:xfrm>
          <a:prstGeom prst="rect">
            <a:avLst/>
          </a:prstGeom>
        </p:spPr>
      </p:pic>
      <p:pic>
        <p:nvPicPr>
          <p:cNvPr id="13" name="Picture 12">
            <a:extLst>
              <a:ext uri="{FF2B5EF4-FFF2-40B4-BE49-F238E27FC236}">
                <a16:creationId xmlns:a16="http://schemas.microsoft.com/office/drawing/2014/main" id="{A6B5CF90-CFB3-2641-81CB-6A0AA92D2DD6}"/>
              </a:ext>
            </a:extLst>
          </p:cNvPr>
          <p:cNvPicPr>
            <a:picLocks noChangeAspect="1"/>
          </p:cNvPicPr>
          <p:nvPr/>
        </p:nvPicPr>
        <p:blipFill>
          <a:blip r:embed="rId4"/>
          <a:stretch>
            <a:fillRect/>
          </a:stretch>
        </p:blipFill>
        <p:spPr>
          <a:xfrm>
            <a:off x="7232074" y="1204702"/>
            <a:ext cx="5200181" cy="3386372"/>
          </a:xfrm>
          <a:prstGeom prst="rect">
            <a:avLst/>
          </a:prstGeom>
        </p:spPr>
      </p:pic>
      <p:sp>
        <p:nvSpPr>
          <p:cNvPr id="15" name="TextBox 14">
            <a:extLst>
              <a:ext uri="{FF2B5EF4-FFF2-40B4-BE49-F238E27FC236}">
                <a16:creationId xmlns:a16="http://schemas.microsoft.com/office/drawing/2014/main" id="{C220FEC3-DEE5-3946-A5AF-9E0619C16EA5}"/>
              </a:ext>
            </a:extLst>
          </p:cNvPr>
          <p:cNvSpPr txBox="1"/>
          <p:nvPr/>
        </p:nvSpPr>
        <p:spPr>
          <a:xfrm>
            <a:off x="8051855" y="4126471"/>
            <a:ext cx="4003963" cy="584775"/>
          </a:xfrm>
          <a:prstGeom prst="rect">
            <a:avLst/>
          </a:prstGeom>
          <a:noFill/>
        </p:spPr>
        <p:txBody>
          <a:bodyPr wrap="square" rtlCol="0">
            <a:spAutoFit/>
          </a:bodyPr>
          <a:lstStyle/>
          <a:p>
            <a:r>
              <a:rPr lang="en-US" sz="1600" dirty="0">
                <a:latin typeface="Helvetica Light" panose="020B0403020202020204" pitchFamily="34" charset="0"/>
                <a:ea typeface="Helvetica Light" charset="0"/>
                <a:cs typeface="Helvetica Light" charset="0"/>
              </a:rPr>
              <a:t>GEO (Gene Expression Omnibus) uses text files in SOFT format.</a:t>
            </a:r>
          </a:p>
        </p:txBody>
      </p:sp>
      <p:cxnSp>
        <p:nvCxnSpPr>
          <p:cNvPr id="16" name="Straight Connector 15">
            <a:extLst>
              <a:ext uri="{FF2B5EF4-FFF2-40B4-BE49-F238E27FC236}">
                <a16:creationId xmlns:a16="http://schemas.microsoft.com/office/drawing/2014/main" id="{B4C2DF57-4E68-5349-ADB0-EFC17797B2F4}"/>
              </a:ext>
            </a:extLst>
          </p:cNvPr>
          <p:cNvCxnSpPr/>
          <p:nvPr/>
        </p:nvCxnSpPr>
        <p:spPr>
          <a:xfrm>
            <a:off x="631198" y="3116354"/>
            <a:ext cx="64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040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Data acquisition and deposit</a:t>
            </a:r>
          </a:p>
        </p:txBody>
      </p:sp>
      <p:sp>
        <p:nvSpPr>
          <p:cNvPr id="7" name="TextBox 6">
            <a:extLst>
              <a:ext uri="{FF2B5EF4-FFF2-40B4-BE49-F238E27FC236}">
                <a16:creationId xmlns:a16="http://schemas.microsoft.com/office/drawing/2014/main" id="{4FD301CF-5D43-4D40-9E54-DAE3044E0876}"/>
              </a:ext>
            </a:extLst>
          </p:cNvPr>
          <p:cNvSpPr txBox="1"/>
          <p:nvPr/>
        </p:nvSpPr>
        <p:spPr>
          <a:xfrm>
            <a:off x="631198" y="1063761"/>
            <a:ext cx="6476184" cy="190821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solidFill>
                  <a:schemeClr val="bg1">
                    <a:lumMod val="75000"/>
                  </a:schemeClr>
                </a:solidFill>
                <a:latin typeface="Helvetica Light" charset="0"/>
                <a:ea typeface="Helvetica Light" charset="0"/>
                <a:cs typeface="Helvetica Light" charset="0"/>
              </a:rPr>
              <a:t>Find the right repository for your data, and strive towards uploading data to its final destination already at the beginning of a project.</a:t>
            </a:r>
          </a:p>
          <a:p>
            <a:pPr marL="285750" indent="-285750">
              <a:spcBef>
                <a:spcPts val="600"/>
              </a:spcBef>
              <a:buFont typeface="Arial" panose="020B0604020202020204" pitchFamily="34" charset="0"/>
              <a:buChar char="•"/>
            </a:pPr>
            <a:r>
              <a:rPr lang="en-US" dirty="0">
                <a:solidFill>
                  <a:schemeClr val="bg1">
                    <a:lumMod val="75000"/>
                  </a:schemeClr>
                </a:solidFill>
                <a:latin typeface="Helvetica Light" charset="0"/>
                <a:ea typeface="Helvetica Light" charset="0"/>
                <a:cs typeface="Helvetica Light" charset="0"/>
              </a:rPr>
              <a:t>Structure metadata in the format needed by the repository already as the experiments are being performed.</a:t>
            </a:r>
          </a:p>
          <a:p>
            <a:pPr marL="285750" indent="-285750">
              <a:spcBef>
                <a:spcPts val="600"/>
              </a:spcBef>
              <a:buFont typeface="Arial" panose="020B0604020202020204" pitchFamily="34" charset="0"/>
              <a:buChar char="•"/>
            </a:pPr>
            <a:r>
              <a:rPr lang="en-US" dirty="0">
                <a:latin typeface="Helvetica Light" charset="0"/>
                <a:ea typeface="Helvetica Light" charset="0"/>
                <a:cs typeface="Helvetica Light" charset="0"/>
              </a:rPr>
              <a:t>Stick to non-proprietary and widely used file formats.</a:t>
            </a:r>
          </a:p>
        </p:txBody>
      </p:sp>
      <p:graphicFrame>
        <p:nvGraphicFramePr>
          <p:cNvPr id="2" name="Table 1">
            <a:extLst>
              <a:ext uri="{FF2B5EF4-FFF2-40B4-BE49-F238E27FC236}">
                <a16:creationId xmlns:a16="http://schemas.microsoft.com/office/drawing/2014/main" id="{9EC45DBD-E9FD-D74B-86CE-72A198C5BE34}"/>
              </a:ext>
            </a:extLst>
          </p:cNvPr>
          <p:cNvGraphicFramePr>
            <a:graphicFrameLocks noGrp="1"/>
          </p:cNvGraphicFramePr>
          <p:nvPr>
            <p:extLst/>
          </p:nvPr>
        </p:nvGraphicFramePr>
        <p:xfrm>
          <a:off x="859798" y="3476010"/>
          <a:ext cx="5637984" cy="2595880"/>
        </p:xfrm>
        <a:graphic>
          <a:graphicData uri="http://schemas.openxmlformats.org/drawingml/2006/table">
            <a:tbl>
              <a:tblPr firstRow="1" bandRow="1">
                <a:tableStyleId>{F5AB1C69-6EDB-4FF4-983F-18BD219EF322}</a:tableStyleId>
              </a:tblPr>
              <a:tblGrid>
                <a:gridCol w="2374129">
                  <a:extLst>
                    <a:ext uri="{9D8B030D-6E8A-4147-A177-3AD203B41FA5}">
                      <a16:colId xmlns:a16="http://schemas.microsoft.com/office/drawing/2014/main" val="1551077209"/>
                    </a:ext>
                  </a:extLst>
                </a:gridCol>
                <a:gridCol w="3263855">
                  <a:extLst>
                    <a:ext uri="{9D8B030D-6E8A-4147-A177-3AD203B41FA5}">
                      <a16:colId xmlns:a16="http://schemas.microsoft.com/office/drawing/2014/main" val="892614523"/>
                    </a:ext>
                  </a:extLst>
                </a:gridCol>
              </a:tblGrid>
              <a:tr h="370840">
                <a:tc>
                  <a:txBody>
                    <a:bodyPr/>
                    <a:lstStyle/>
                    <a:p>
                      <a:r>
                        <a:rPr lang="en-US" sz="1800" b="1" i="0" noProof="0" dirty="0">
                          <a:latin typeface="Helvetica Light" panose="020B0403020202020204" pitchFamily="34" charset="0"/>
                        </a:rPr>
                        <a:t>-</a:t>
                      </a:r>
                    </a:p>
                  </a:txBody>
                  <a:tcPr/>
                </a:tc>
                <a:tc>
                  <a:txBody>
                    <a:bodyPr/>
                    <a:lstStyle/>
                    <a:p>
                      <a:r>
                        <a:rPr lang="en-US" sz="1800" b="1" i="0" noProof="0" dirty="0">
                          <a:latin typeface="Helvetica Light" panose="020B0403020202020204" pitchFamily="34" charset="0"/>
                        </a:rPr>
                        <a:t>+</a:t>
                      </a:r>
                    </a:p>
                  </a:txBody>
                  <a:tcPr/>
                </a:tc>
                <a:extLst>
                  <a:ext uri="{0D108BD9-81ED-4DB2-BD59-A6C34878D82A}">
                    <a16:rowId xmlns:a16="http://schemas.microsoft.com/office/drawing/2014/main" val="1215024441"/>
                  </a:ext>
                </a:extLst>
              </a:tr>
              <a:tr h="370840">
                <a:tc>
                  <a:txBody>
                    <a:bodyPr/>
                    <a:lstStyle/>
                    <a:p>
                      <a:r>
                        <a:rPr lang="en-US" sz="1600" b="0" i="0" noProof="0">
                          <a:latin typeface="Helvetica Light" panose="020B0403020202020204" pitchFamily="34" charset="0"/>
                        </a:rPr>
                        <a:t>Binary</a:t>
                      </a:r>
                    </a:p>
                  </a:txBody>
                  <a:tcPr/>
                </a:tc>
                <a:tc>
                  <a:txBody>
                    <a:bodyPr/>
                    <a:lstStyle/>
                    <a:p>
                      <a:r>
                        <a:rPr lang="en-US" sz="1600" b="0" i="0" noProof="0" dirty="0">
                          <a:latin typeface="Helvetica Light" panose="020B0403020202020204" pitchFamily="34" charset="0"/>
                        </a:rPr>
                        <a:t>Text-based</a:t>
                      </a:r>
                    </a:p>
                  </a:txBody>
                  <a:tcPr/>
                </a:tc>
                <a:extLst>
                  <a:ext uri="{0D108BD9-81ED-4DB2-BD59-A6C34878D82A}">
                    <a16:rowId xmlns:a16="http://schemas.microsoft.com/office/drawing/2014/main" val="2603018137"/>
                  </a:ext>
                </a:extLst>
              </a:tr>
              <a:tr h="370840">
                <a:tc>
                  <a:txBody>
                    <a:bodyPr/>
                    <a:lstStyle/>
                    <a:p>
                      <a:r>
                        <a:rPr lang="en-US" sz="1600" b="0" i="0" noProof="0" dirty="0">
                          <a:latin typeface="Helvetica Light" panose="020B0403020202020204" pitchFamily="34" charset="0"/>
                        </a:rPr>
                        <a:t>Proprietary</a:t>
                      </a:r>
                    </a:p>
                  </a:txBody>
                  <a:tcPr/>
                </a:tc>
                <a:tc>
                  <a:txBody>
                    <a:bodyPr/>
                    <a:lstStyle/>
                    <a:p>
                      <a:r>
                        <a:rPr lang="en-US" sz="1600" b="0" i="0" noProof="0" dirty="0">
                          <a:latin typeface="Helvetica Light" panose="020B0403020202020204" pitchFamily="34" charset="0"/>
                        </a:rPr>
                        <a:t>Open</a:t>
                      </a:r>
                    </a:p>
                  </a:txBody>
                  <a:tcPr/>
                </a:tc>
                <a:extLst>
                  <a:ext uri="{0D108BD9-81ED-4DB2-BD59-A6C34878D82A}">
                    <a16:rowId xmlns:a16="http://schemas.microsoft.com/office/drawing/2014/main" val="1570855615"/>
                  </a:ext>
                </a:extLst>
              </a:tr>
              <a:tr h="370840">
                <a:tc>
                  <a:txBody>
                    <a:bodyPr/>
                    <a:lstStyle/>
                    <a:p>
                      <a:r>
                        <a:rPr lang="en-US" sz="1600" b="0" i="0" noProof="0" dirty="0">
                          <a:latin typeface="Helvetica Light" panose="020B0403020202020204" pitchFamily="34" charset="0"/>
                        </a:rPr>
                        <a:t>New kid on the block</a:t>
                      </a:r>
                    </a:p>
                  </a:txBody>
                  <a:tcPr/>
                </a:tc>
                <a:tc>
                  <a:txBody>
                    <a:bodyPr/>
                    <a:lstStyle/>
                    <a:p>
                      <a:r>
                        <a:rPr lang="en-US" sz="1600" b="0" i="0" noProof="0" dirty="0">
                          <a:latin typeface="Helvetica Light" panose="020B0403020202020204" pitchFamily="34" charset="0"/>
                        </a:rPr>
                        <a:t>Old as the hills</a:t>
                      </a:r>
                    </a:p>
                  </a:txBody>
                  <a:tcPr/>
                </a:tc>
                <a:extLst>
                  <a:ext uri="{0D108BD9-81ED-4DB2-BD59-A6C34878D82A}">
                    <a16:rowId xmlns:a16="http://schemas.microsoft.com/office/drawing/2014/main" val="2410930081"/>
                  </a:ext>
                </a:extLst>
              </a:tr>
              <a:tr h="370840">
                <a:tc>
                  <a:txBody>
                    <a:bodyPr/>
                    <a:lstStyle/>
                    <a:p>
                      <a:r>
                        <a:rPr lang="en-US" sz="1600" b="0" i="0" noProof="0" dirty="0">
                          <a:latin typeface="Helvetica Light" panose="020B0403020202020204" pitchFamily="34" charset="0"/>
                        </a:rPr>
                        <a:t>Compressed/encrypted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noProof="0" dirty="0">
                          <a:latin typeface="Helvetica Light" panose="020B0403020202020204" pitchFamily="34" charset="0"/>
                        </a:rPr>
                        <a:t>Uncompressed/unencrypted</a:t>
                      </a:r>
                    </a:p>
                  </a:txBody>
                  <a:tcPr/>
                </a:tc>
                <a:extLst>
                  <a:ext uri="{0D108BD9-81ED-4DB2-BD59-A6C34878D82A}">
                    <a16:rowId xmlns:a16="http://schemas.microsoft.com/office/drawing/2014/main" val="4049968476"/>
                  </a:ext>
                </a:extLst>
              </a:tr>
              <a:tr h="370840">
                <a:tc>
                  <a:txBody>
                    <a:bodyPr/>
                    <a:lstStyle/>
                    <a:p>
                      <a:r>
                        <a:rPr lang="en-US" sz="1600" b="0" i="0" noProof="0" dirty="0">
                          <a:latin typeface="Helvetica Light" panose="020B0403020202020204" pitchFamily="34" charset="0"/>
                        </a:rPr>
                        <a:t>Platform dependent</a:t>
                      </a:r>
                    </a:p>
                  </a:txBody>
                  <a:tcPr/>
                </a:tc>
                <a:tc>
                  <a:txBody>
                    <a:bodyPr/>
                    <a:lstStyle/>
                    <a:p>
                      <a:r>
                        <a:rPr lang="sv-SE" sz="1600" b="0" i="0" u="none" strike="noStrike" kern="1200" dirty="0">
                          <a:effectLst/>
                          <a:latin typeface="Helvetica Light" panose="020B0403020202020204" pitchFamily="34" charset="0"/>
                        </a:rPr>
                        <a:t>Interoperable</a:t>
                      </a:r>
                      <a:endParaRPr lang="en-US" sz="1600" b="0" i="0" noProof="0" dirty="0">
                        <a:latin typeface="Helvetica Light" panose="020B0403020202020204" pitchFamily="34" charset="0"/>
                      </a:endParaRPr>
                    </a:p>
                  </a:txBody>
                  <a:tcPr/>
                </a:tc>
                <a:extLst>
                  <a:ext uri="{0D108BD9-81ED-4DB2-BD59-A6C34878D82A}">
                    <a16:rowId xmlns:a16="http://schemas.microsoft.com/office/drawing/2014/main" val="3155208047"/>
                  </a:ext>
                </a:extLst>
              </a:tr>
              <a:tr h="370840">
                <a:tc>
                  <a:txBody>
                    <a:bodyPr/>
                    <a:lstStyle/>
                    <a:p>
                      <a:r>
                        <a:rPr lang="en-US" sz="1600" b="0" i="0" noProof="0" dirty="0">
                          <a:latin typeface="Helvetica Light" panose="020B0403020202020204" pitchFamily="34" charset="0"/>
                        </a:rPr>
                        <a:t>Complex</a:t>
                      </a:r>
                    </a:p>
                  </a:txBody>
                  <a:tcPr/>
                </a:tc>
                <a:tc>
                  <a:txBody>
                    <a:bodyPr/>
                    <a:lstStyle/>
                    <a:p>
                      <a:r>
                        <a:rPr lang="en-US" sz="1600" b="0" i="0" noProof="0" dirty="0">
                          <a:latin typeface="Helvetica Light" panose="020B0403020202020204" pitchFamily="34" charset="0"/>
                        </a:rPr>
                        <a:t>Simple</a:t>
                      </a:r>
                    </a:p>
                  </a:txBody>
                  <a:tcPr/>
                </a:tc>
                <a:extLst>
                  <a:ext uri="{0D108BD9-81ED-4DB2-BD59-A6C34878D82A}">
                    <a16:rowId xmlns:a16="http://schemas.microsoft.com/office/drawing/2014/main" val="3268313486"/>
                  </a:ext>
                </a:extLst>
              </a:tr>
            </a:tbl>
          </a:graphicData>
        </a:graphic>
      </p:graphicFrame>
      <p:graphicFrame>
        <p:nvGraphicFramePr>
          <p:cNvPr id="3" name="Table 2">
            <a:extLst>
              <a:ext uri="{FF2B5EF4-FFF2-40B4-BE49-F238E27FC236}">
                <a16:creationId xmlns:a16="http://schemas.microsoft.com/office/drawing/2014/main" id="{65989E37-3362-8B43-8EDE-47875F590D15}"/>
              </a:ext>
            </a:extLst>
          </p:cNvPr>
          <p:cNvGraphicFramePr>
            <a:graphicFrameLocks noGrp="1"/>
          </p:cNvGraphicFramePr>
          <p:nvPr>
            <p:extLst/>
          </p:nvPr>
        </p:nvGraphicFramePr>
        <p:xfrm>
          <a:off x="6712363" y="3346404"/>
          <a:ext cx="5354943" cy="2725487"/>
        </p:xfrm>
        <a:graphic>
          <a:graphicData uri="http://schemas.openxmlformats.org/drawingml/2006/table">
            <a:tbl>
              <a:tblPr firstRow="1" bandRow="1">
                <a:tableStyleId>{F5AB1C69-6EDB-4FF4-983F-18BD219EF322}</a:tableStyleId>
              </a:tblPr>
              <a:tblGrid>
                <a:gridCol w="1527238">
                  <a:extLst>
                    <a:ext uri="{9D8B030D-6E8A-4147-A177-3AD203B41FA5}">
                      <a16:colId xmlns:a16="http://schemas.microsoft.com/office/drawing/2014/main" val="2932300132"/>
                    </a:ext>
                  </a:extLst>
                </a:gridCol>
                <a:gridCol w="1167635">
                  <a:extLst>
                    <a:ext uri="{9D8B030D-6E8A-4147-A177-3AD203B41FA5}">
                      <a16:colId xmlns:a16="http://schemas.microsoft.com/office/drawing/2014/main" val="3346234111"/>
                    </a:ext>
                  </a:extLst>
                </a:gridCol>
                <a:gridCol w="1108364">
                  <a:extLst>
                    <a:ext uri="{9D8B030D-6E8A-4147-A177-3AD203B41FA5}">
                      <a16:colId xmlns:a16="http://schemas.microsoft.com/office/drawing/2014/main" val="38091215"/>
                    </a:ext>
                  </a:extLst>
                </a:gridCol>
                <a:gridCol w="1551706">
                  <a:extLst>
                    <a:ext uri="{9D8B030D-6E8A-4147-A177-3AD203B41FA5}">
                      <a16:colId xmlns:a16="http://schemas.microsoft.com/office/drawing/2014/main" val="294490557"/>
                    </a:ext>
                  </a:extLst>
                </a:gridCol>
              </a:tblGrid>
              <a:tr h="500131">
                <a:tc>
                  <a:txBody>
                    <a:bodyPr/>
                    <a:lstStyle/>
                    <a:p>
                      <a:endParaRPr lang="en-US" b="0" i="0" noProof="0" dirty="0">
                        <a:latin typeface="Helvetica Light" panose="020B0403020202020204" pitchFamily="34" charset="0"/>
                      </a:endParaRPr>
                    </a:p>
                  </a:txBody>
                  <a:tcPr>
                    <a:noFill/>
                  </a:tcPr>
                </a:tc>
                <a:tc>
                  <a:txBody>
                    <a:bodyPr/>
                    <a:lstStyle/>
                    <a:p>
                      <a:pPr algn="ctr"/>
                      <a:r>
                        <a:rPr lang="en-US" sz="2400" b="1" i="0" noProof="0" dirty="0">
                          <a:latin typeface="Helvetica Light" panose="020B0403020202020204" pitchFamily="34" charset="0"/>
                        </a:rPr>
                        <a:t>🤢</a:t>
                      </a:r>
                    </a:p>
                  </a:txBody>
                  <a:tcPr>
                    <a:noFill/>
                  </a:tcPr>
                </a:tc>
                <a:tc>
                  <a:txBody>
                    <a:bodyPr/>
                    <a:lstStyle/>
                    <a:p>
                      <a:pPr algn="ctr"/>
                      <a:r>
                        <a:rPr lang="en-US" sz="2400" b="1" i="0" noProof="0" dirty="0">
                          <a:latin typeface="Helvetica Light" panose="020B0403020202020204" pitchFamily="34" charset="0"/>
                        </a:rPr>
                        <a:t>🙄</a:t>
                      </a:r>
                    </a:p>
                  </a:txBody>
                  <a:tcPr>
                    <a:noFill/>
                  </a:tcPr>
                </a:tc>
                <a:tc>
                  <a:txBody>
                    <a:bodyPr/>
                    <a:lstStyle/>
                    <a:p>
                      <a:pPr algn="ctr"/>
                      <a:r>
                        <a:rPr lang="en-US" sz="2400" b="1" i="0" noProof="0" dirty="0">
                          <a:latin typeface="Helvetica Light" panose="020B0403020202020204" pitchFamily="34" charset="0"/>
                        </a:rPr>
                        <a:t>😀</a:t>
                      </a:r>
                    </a:p>
                  </a:txBody>
                  <a:tcPr>
                    <a:noFill/>
                  </a:tcPr>
                </a:tc>
                <a:extLst>
                  <a:ext uri="{0D108BD9-81ED-4DB2-BD59-A6C34878D82A}">
                    <a16:rowId xmlns:a16="http://schemas.microsoft.com/office/drawing/2014/main" val="3681805086"/>
                  </a:ext>
                </a:extLst>
              </a:tr>
              <a:tr h="391342">
                <a:tc>
                  <a:txBody>
                    <a:bodyPr/>
                    <a:lstStyle/>
                    <a:p>
                      <a:pPr algn="r"/>
                      <a:r>
                        <a:rPr lang="en-US" sz="1600" b="0" i="0" noProof="0" dirty="0">
                          <a:latin typeface="Helvetica Light" panose="020B0403020202020204" pitchFamily="34" charset="0"/>
                        </a:rPr>
                        <a:t>Raster graphic</a:t>
                      </a:r>
                    </a:p>
                  </a:txBody>
                  <a:tcPr>
                    <a:noFill/>
                  </a:tcPr>
                </a:tc>
                <a:tc>
                  <a:txBody>
                    <a:bodyPr/>
                    <a:lstStyle/>
                    <a:p>
                      <a:r>
                        <a:rPr lang="en-US" sz="1600" b="0" i="0" noProof="0" dirty="0" err="1">
                          <a:latin typeface="Helvetica Light" panose="020B0403020202020204" pitchFamily="34" charset="0"/>
                        </a:rPr>
                        <a:t>wmf</a:t>
                      </a:r>
                      <a:r>
                        <a:rPr lang="en-US" sz="1600" b="0" i="0" noProof="0" dirty="0">
                          <a:latin typeface="Helvetica Light" panose="020B0403020202020204" pitchFamily="34" charset="0"/>
                        </a:rPr>
                        <a:t>, </a:t>
                      </a:r>
                      <a:r>
                        <a:rPr lang="en-US" sz="1600" b="0" i="0" noProof="0" dirty="0" err="1">
                          <a:latin typeface="Helvetica Light" panose="020B0403020202020204" pitchFamily="34" charset="0"/>
                        </a:rPr>
                        <a:t>psd</a:t>
                      </a:r>
                      <a:endParaRPr lang="en-US" sz="1600" b="0" i="0" noProof="0" dirty="0">
                        <a:latin typeface="Helvetica Light" panose="020B0403020202020204" pitchFamily="34" charset="0"/>
                      </a:endParaRPr>
                    </a:p>
                  </a:txBody>
                  <a:tcPr/>
                </a:tc>
                <a:tc>
                  <a:txBody>
                    <a:bodyPr/>
                    <a:lstStyle/>
                    <a:p>
                      <a:r>
                        <a:rPr lang="en-US" sz="1600" b="0" i="0" noProof="0" dirty="0">
                          <a:latin typeface="Helvetica Light" panose="020B0403020202020204" pitchFamily="34" charset="0"/>
                        </a:rPr>
                        <a:t>bmp, gif</a:t>
                      </a:r>
                    </a:p>
                  </a:txBody>
                  <a:tcPr/>
                </a:tc>
                <a:tc>
                  <a:txBody>
                    <a:bodyPr/>
                    <a:lstStyle/>
                    <a:p>
                      <a:r>
                        <a:rPr lang="en-US" sz="1600" b="0" i="0" noProof="0" dirty="0">
                          <a:latin typeface="Helvetica Light" panose="020B0403020202020204" pitchFamily="34" charset="0"/>
                        </a:rPr>
                        <a:t>tiff, </a:t>
                      </a:r>
                      <a:r>
                        <a:rPr lang="en-US" sz="1600" b="0" i="0" noProof="0" dirty="0" err="1">
                          <a:latin typeface="Helvetica Light" panose="020B0403020202020204" pitchFamily="34" charset="0"/>
                        </a:rPr>
                        <a:t>png</a:t>
                      </a:r>
                      <a:r>
                        <a:rPr lang="en-US" sz="1600" b="0" i="0" noProof="0" dirty="0">
                          <a:latin typeface="Helvetica Light" panose="020B0403020202020204" pitchFamily="34" charset="0"/>
                        </a:rPr>
                        <a:t>, jpeg</a:t>
                      </a:r>
                    </a:p>
                  </a:txBody>
                  <a:tcPr/>
                </a:tc>
                <a:extLst>
                  <a:ext uri="{0D108BD9-81ED-4DB2-BD59-A6C34878D82A}">
                    <a16:rowId xmlns:a16="http://schemas.microsoft.com/office/drawing/2014/main" val="3089648385"/>
                  </a:ext>
                </a:extLst>
              </a:tr>
              <a:tr h="366763">
                <a:tc>
                  <a:txBody>
                    <a:bodyPr/>
                    <a:lstStyle/>
                    <a:p>
                      <a:pPr algn="r"/>
                      <a:r>
                        <a:rPr lang="en-US" sz="1600" b="0" i="0" noProof="0" dirty="0">
                          <a:latin typeface="Helvetica Light" panose="020B0403020202020204" pitchFamily="34" charset="0"/>
                        </a:rPr>
                        <a:t>Vector graphic</a:t>
                      </a:r>
                    </a:p>
                  </a:txBody>
                  <a:tcPr>
                    <a:noFill/>
                  </a:tcPr>
                </a:tc>
                <a:tc>
                  <a:txBody>
                    <a:bodyPr/>
                    <a:lstStyle/>
                    <a:p>
                      <a:r>
                        <a:rPr lang="en-US" sz="1600" b="0" i="0" noProof="0" dirty="0" err="1">
                          <a:latin typeface="Helvetica Light" panose="020B0403020202020204" pitchFamily="34" charset="0"/>
                        </a:rPr>
                        <a:t>ai</a:t>
                      </a:r>
                      <a:r>
                        <a:rPr lang="en-US" sz="1600" b="0" i="0" noProof="0" dirty="0">
                          <a:latin typeface="Helvetica Light" panose="020B0403020202020204" pitchFamily="34" charset="0"/>
                        </a:rPr>
                        <a:t>, eps</a:t>
                      </a:r>
                    </a:p>
                  </a:txBody>
                  <a:tcPr/>
                </a:tc>
                <a:tc>
                  <a:txBody>
                    <a:bodyPr/>
                    <a:lstStyle/>
                    <a:p>
                      <a:r>
                        <a:rPr lang="en-US" sz="1600" b="0" i="0" noProof="0" dirty="0">
                          <a:latin typeface="Helvetica Light" panose="020B0403020202020204" pitchFamily="34" charset="0"/>
                        </a:rPr>
                        <a:t>pdf</a:t>
                      </a:r>
                    </a:p>
                  </a:txBody>
                  <a:tcPr/>
                </a:tc>
                <a:tc>
                  <a:txBody>
                    <a:bodyPr/>
                    <a:lstStyle/>
                    <a:p>
                      <a:r>
                        <a:rPr lang="en-US" sz="1600" b="0" i="0" noProof="0" dirty="0" err="1">
                          <a:latin typeface="Helvetica Light" panose="020B0403020202020204" pitchFamily="34" charset="0"/>
                        </a:rPr>
                        <a:t>svg</a:t>
                      </a:r>
                      <a:endParaRPr lang="en-US" sz="1600" b="0" i="0" noProof="0" dirty="0">
                        <a:latin typeface="Helvetica Light" panose="020B0403020202020204" pitchFamily="34" charset="0"/>
                      </a:endParaRPr>
                    </a:p>
                  </a:txBody>
                  <a:tcPr/>
                </a:tc>
                <a:extLst>
                  <a:ext uri="{0D108BD9-81ED-4DB2-BD59-A6C34878D82A}">
                    <a16:rowId xmlns:a16="http://schemas.microsoft.com/office/drawing/2014/main" val="524817895"/>
                  </a:ext>
                </a:extLst>
              </a:tr>
              <a:tr h="442410">
                <a:tc>
                  <a:txBody>
                    <a:bodyPr/>
                    <a:lstStyle/>
                    <a:p>
                      <a:pPr algn="r"/>
                      <a:r>
                        <a:rPr lang="en-US" sz="1600" b="0" i="0" noProof="0" dirty="0">
                          <a:latin typeface="Helvetica Light" panose="020B0403020202020204" pitchFamily="34" charset="0"/>
                        </a:rPr>
                        <a:t>Document</a:t>
                      </a:r>
                    </a:p>
                  </a:txBody>
                  <a:tcPr>
                    <a:noFill/>
                  </a:tcPr>
                </a:tc>
                <a:tc>
                  <a:txBody>
                    <a:bodyPr/>
                    <a:lstStyle/>
                    <a:p>
                      <a:r>
                        <a:rPr lang="en-US" sz="1600" b="0" i="0" noProof="0" dirty="0">
                          <a:latin typeface="Helvetica Light" panose="020B0403020202020204" pitchFamily="34" charset="0"/>
                        </a:rPr>
                        <a:t>doc</a:t>
                      </a:r>
                    </a:p>
                  </a:txBody>
                  <a:tcPr/>
                </a:tc>
                <a:tc>
                  <a:txBody>
                    <a:bodyPr/>
                    <a:lstStyle/>
                    <a:p>
                      <a:r>
                        <a:rPr lang="en-US" sz="1600" b="0" i="0" noProof="0" dirty="0" err="1">
                          <a:latin typeface="Helvetica Light" panose="020B0403020202020204" pitchFamily="34" charset="0"/>
                        </a:rPr>
                        <a:t>docx</a:t>
                      </a:r>
                      <a:r>
                        <a:rPr lang="en-US" sz="1600" b="0" i="0" noProof="0" dirty="0">
                          <a:latin typeface="Helvetica Light" panose="020B0403020202020204" pitchFamily="34" charset="0"/>
                        </a:rPr>
                        <a:t>, </a:t>
                      </a:r>
                      <a:r>
                        <a:rPr lang="en-US" sz="1600" b="0" i="0" noProof="0" dirty="0" err="1">
                          <a:latin typeface="Helvetica Light" panose="020B0403020202020204" pitchFamily="34" charset="0"/>
                        </a:rPr>
                        <a:t>tex</a:t>
                      </a:r>
                      <a:endParaRPr lang="en-US" sz="1600" b="0" i="0" noProof="0" dirty="0">
                        <a:latin typeface="Helvetica Light" panose="020B0403020202020204" pitchFamily="34" charset="0"/>
                      </a:endParaRPr>
                    </a:p>
                  </a:txBody>
                  <a:tcPr/>
                </a:tc>
                <a:tc>
                  <a:txBody>
                    <a:bodyPr/>
                    <a:lstStyle/>
                    <a:p>
                      <a:r>
                        <a:rPr lang="en-US" sz="1600" b="0" i="0" noProof="0" dirty="0" err="1">
                          <a:latin typeface="Helvetica Light" panose="020B0403020202020204" pitchFamily="34" charset="0"/>
                        </a:rPr>
                        <a:t>odt</a:t>
                      </a:r>
                      <a:r>
                        <a:rPr lang="en-US" sz="1600" b="0" i="0" noProof="0" dirty="0">
                          <a:latin typeface="Helvetica Light" panose="020B0403020202020204" pitchFamily="34" charset="0"/>
                        </a:rPr>
                        <a:t>, utf-8, md</a:t>
                      </a:r>
                    </a:p>
                  </a:txBody>
                  <a:tcPr/>
                </a:tc>
                <a:extLst>
                  <a:ext uri="{0D108BD9-81ED-4DB2-BD59-A6C34878D82A}">
                    <a16:rowId xmlns:a16="http://schemas.microsoft.com/office/drawing/2014/main" val="1931922817"/>
                  </a:ext>
                </a:extLst>
              </a:tr>
              <a:tr h="391342">
                <a:tc>
                  <a:txBody>
                    <a:bodyPr/>
                    <a:lstStyle/>
                    <a:p>
                      <a:pPr algn="r"/>
                      <a:r>
                        <a:rPr lang="en-US" sz="1600" b="0" i="0" noProof="0" dirty="0">
                          <a:latin typeface="Helvetica Light" panose="020B0403020202020204" pitchFamily="34" charset="0"/>
                        </a:rPr>
                        <a:t>Archive</a:t>
                      </a:r>
                    </a:p>
                  </a:txBody>
                  <a:tcPr>
                    <a:noFill/>
                  </a:tcPr>
                </a:tc>
                <a:tc>
                  <a:txBody>
                    <a:bodyPr/>
                    <a:lstStyle/>
                    <a:p>
                      <a:r>
                        <a:rPr lang="en-US" sz="1600" b="0" i="0" noProof="0" dirty="0" err="1">
                          <a:latin typeface="Helvetica Light" panose="020B0403020202020204" pitchFamily="34" charset="0"/>
                        </a:rPr>
                        <a:t>rar</a:t>
                      </a:r>
                      <a:endParaRPr lang="en-US" sz="1600" b="0" i="0" noProof="0" dirty="0">
                        <a:latin typeface="Helvetica Light" panose="020B0403020202020204" pitchFamily="34" charset="0"/>
                      </a:endParaRPr>
                    </a:p>
                  </a:txBody>
                  <a:tcPr/>
                </a:tc>
                <a:tc>
                  <a:txBody>
                    <a:bodyPr/>
                    <a:lstStyle/>
                    <a:p>
                      <a:r>
                        <a:rPr lang="en-US" sz="1600" b="0" i="0" noProof="0" dirty="0">
                          <a:latin typeface="Helvetica Light" panose="020B0403020202020204" pitchFamily="34" charset="0"/>
                        </a:rPr>
                        <a:t>7z</a:t>
                      </a:r>
                    </a:p>
                  </a:txBody>
                  <a:tcPr/>
                </a:tc>
                <a:tc>
                  <a:txBody>
                    <a:bodyPr/>
                    <a:lstStyle/>
                    <a:p>
                      <a:r>
                        <a:rPr lang="en-US" sz="1600" b="0" i="0" noProof="0" dirty="0">
                          <a:latin typeface="Helvetica Light" panose="020B0403020202020204" pitchFamily="34" charset="0"/>
                        </a:rPr>
                        <a:t>zip, tar, </a:t>
                      </a:r>
                      <a:r>
                        <a:rPr lang="en-US" sz="1600" b="0" i="0" noProof="0" dirty="0" err="1">
                          <a:latin typeface="Helvetica Light" panose="020B0403020202020204" pitchFamily="34" charset="0"/>
                        </a:rPr>
                        <a:t>gz</a:t>
                      </a:r>
                      <a:endParaRPr lang="en-US" sz="1600" b="0" i="0" noProof="0" dirty="0">
                        <a:latin typeface="Helvetica Light" panose="020B0403020202020204" pitchFamily="34" charset="0"/>
                      </a:endParaRPr>
                    </a:p>
                  </a:txBody>
                  <a:tcPr/>
                </a:tc>
                <a:extLst>
                  <a:ext uri="{0D108BD9-81ED-4DB2-BD59-A6C34878D82A}">
                    <a16:rowId xmlns:a16="http://schemas.microsoft.com/office/drawing/2014/main" val="1470205283"/>
                  </a:ext>
                </a:extLst>
              </a:tr>
              <a:tr h="633499">
                <a:tc>
                  <a:txBody>
                    <a:bodyPr/>
                    <a:lstStyle/>
                    <a:p>
                      <a:pPr algn="r"/>
                      <a:r>
                        <a:rPr lang="en-US" sz="1600" b="0" i="0" noProof="0" dirty="0">
                          <a:latin typeface="Helvetica Light" panose="020B0403020202020204" pitchFamily="34" charset="0"/>
                        </a:rPr>
                        <a:t>Tabular data</a:t>
                      </a:r>
                    </a:p>
                  </a:txBody>
                  <a:tcPr>
                    <a:noFill/>
                  </a:tcPr>
                </a:tc>
                <a:tc>
                  <a:txBody>
                    <a:bodyPr/>
                    <a:lstStyle/>
                    <a:p>
                      <a:r>
                        <a:rPr lang="en-US" sz="1600" b="0" i="0" noProof="0" dirty="0" err="1">
                          <a:latin typeface="Helvetica Light" panose="020B0403020202020204" pitchFamily="34" charset="0"/>
                        </a:rPr>
                        <a:t>xls</a:t>
                      </a:r>
                      <a:r>
                        <a:rPr lang="en-US" sz="1600" b="0" i="0" noProof="0" dirty="0">
                          <a:latin typeface="Helvetica Light" panose="020B0403020202020204" pitchFamily="34" charset="0"/>
                        </a:rPr>
                        <a:t>, </a:t>
                      </a:r>
                      <a:r>
                        <a:rPr lang="en-US" sz="1600" b="0" i="0" noProof="0" dirty="0" err="1">
                          <a:latin typeface="Helvetica Light" panose="020B0403020202020204" pitchFamily="34" charset="0"/>
                        </a:rPr>
                        <a:t>rds</a:t>
                      </a:r>
                      <a:r>
                        <a:rPr lang="en-US" sz="1600" b="0" i="0" noProof="0" dirty="0">
                          <a:latin typeface="Helvetica Light" panose="020B0403020202020204" pitchFamily="34" charset="0"/>
                        </a:rPr>
                        <a:t>, mat</a:t>
                      </a:r>
                    </a:p>
                  </a:txBody>
                  <a:tcPr/>
                </a:tc>
                <a:tc>
                  <a:txBody>
                    <a:bodyPr/>
                    <a:lstStyle/>
                    <a:p>
                      <a:r>
                        <a:rPr lang="en-US" sz="1600" b="0" i="0" noProof="0" dirty="0" err="1">
                          <a:latin typeface="Helvetica Light" panose="020B0403020202020204" pitchFamily="34" charset="0"/>
                        </a:rPr>
                        <a:t>xlsx</a:t>
                      </a:r>
                      <a:r>
                        <a:rPr lang="en-US" sz="1600" b="0" i="0" noProof="0" dirty="0">
                          <a:latin typeface="Helvetica Light" panose="020B0403020202020204" pitchFamily="34" charset="0"/>
                        </a:rPr>
                        <a:t>, </a:t>
                      </a:r>
                      <a:r>
                        <a:rPr lang="en-US" sz="1600" b="0" i="0" noProof="0" dirty="0" err="1">
                          <a:latin typeface="Helvetica Light" panose="020B0403020202020204" pitchFamily="34" charset="0"/>
                        </a:rPr>
                        <a:t>ods</a:t>
                      </a:r>
                      <a:endParaRPr lang="en-US" sz="1600" b="0" i="0" noProof="0" dirty="0">
                        <a:latin typeface="Helvetica Light" panose="020B0403020202020204" pitchFamily="34" charset="0"/>
                      </a:endParaRPr>
                    </a:p>
                  </a:txBody>
                  <a:tcPr/>
                </a:tc>
                <a:tc>
                  <a:txBody>
                    <a:bodyPr/>
                    <a:lstStyle/>
                    <a:p>
                      <a:r>
                        <a:rPr lang="en-US" sz="1600" b="0" i="0" noProof="0" dirty="0">
                          <a:latin typeface="Helvetica Light" panose="020B0403020202020204" pitchFamily="34" charset="0"/>
                        </a:rPr>
                        <a:t>csv</a:t>
                      </a:r>
                    </a:p>
                  </a:txBody>
                  <a:tcPr/>
                </a:tc>
                <a:extLst>
                  <a:ext uri="{0D108BD9-81ED-4DB2-BD59-A6C34878D82A}">
                    <a16:rowId xmlns:a16="http://schemas.microsoft.com/office/drawing/2014/main" val="810565261"/>
                  </a:ext>
                </a:extLst>
              </a:tr>
            </a:tbl>
          </a:graphicData>
        </a:graphic>
      </p:graphicFrame>
      <p:cxnSp>
        <p:nvCxnSpPr>
          <p:cNvPr id="16" name="Straight Connector 15">
            <a:extLst>
              <a:ext uri="{FF2B5EF4-FFF2-40B4-BE49-F238E27FC236}">
                <a16:creationId xmlns:a16="http://schemas.microsoft.com/office/drawing/2014/main" id="{325D9324-DFF2-3649-A796-9A3C662405A3}"/>
              </a:ext>
            </a:extLst>
          </p:cNvPr>
          <p:cNvCxnSpPr/>
          <p:nvPr/>
        </p:nvCxnSpPr>
        <p:spPr>
          <a:xfrm>
            <a:off x="631198" y="3116354"/>
            <a:ext cx="64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77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31199" y="202711"/>
            <a:ext cx="7080816"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Data sharing</a:t>
            </a:r>
          </a:p>
        </p:txBody>
      </p:sp>
      <p:sp>
        <p:nvSpPr>
          <p:cNvPr id="8" name="Shape 334">
            <a:extLst>
              <a:ext uri="{FF2B5EF4-FFF2-40B4-BE49-F238E27FC236}">
                <a16:creationId xmlns:a16="http://schemas.microsoft.com/office/drawing/2014/main" id="{23EB7D33-EE00-C84C-B403-88EA857DEDA7}"/>
              </a:ext>
            </a:extLst>
          </p:cNvPr>
          <p:cNvSpPr txBox="1">
            <a:spLocks/>
          </p:cNvSpPr>
          <p:nvPr/>
        </p:nvSpPr>
        <p:spPr>
          <a:xfrm>
            <a:off x="631200" y="1225629"/>
            <a:ext cx="5680700" cy="3143171"/>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000"/>
              <a:buNone/>
            </a:pPr>
            <a:r>
              <a:rPr lang="en-US" sz="1800" dirty="0">
                <a:solidFill>
                  <a:schemeClr val="dk1"/>
                </a:solidFill>
                <a:latin typeface="Helvetica Light" panose="020B0403020202020204" pitchFamily="34" charset="0"/>
                <a:ea typeface="Source Sans Pro"/>
                <a:cs typeface="Source Sans Pro"/>
                <a:sym typeface="Source Sans Pro"/>
              </a:rPr>
              <a:t>From 10,555 studies with gene expression microarray data:</a:t>
            </a:r>
          </a:p>
          <a:p>
            <a:pPr marL="0" indent="0">
              <a:spcBef>
                <a:spcPts val="0"/>
              </a:spcBef>
              <a:buClr>
                <a:schemeClr val="dk1"/>
              </a:buClr>
              <a:buSzPts val="2000"/>
              <a:buNone/>
            </a:pPr>
            <a:endParaRPr lang="en-US" sz="1800" dirty="0">
              <a:solidFill>
                <a:schemeClr val="dk1"/>
              </a:solidFill>
              <a:latin typeface="Helvetica Light" panose="020B0403020202020204" pitchFamily="34" charset="0"/>
              <a:ea typeface="Source Sans Pro"/>
              <a:cs typeface="Source Sans Pro"/>
              <a:sym typeface="Source Sans Pro"/>
            </a:endParaRPr>
          </a:p>
          <a:p>
            <a:pPr marL="342900" indent="-342900">
              <a:spcBef>
                <a:spcPts val="0"/>
              </a:spcBef>
              <a:buClr>
                <a:schemeClr val="dk1"/>
              </a:buClr>
              <a:buSzPts val="2000"/>
              <a:buFont typeface="Arial"/>
              <a:buChar char="•"/>
            </a:pPr>
            <a:r>
              <a:rPr lang="en-US" sz="1800" dirty="0">
                <a:solidFill>
                  <a:schemeClr val="dk1"/>
                </a:solidFill>
                <a:latin typeface="Helvetica Light" panose="020B0403020202020204" pitchFamily="34" charset="0"/>
                <a:ea typeface="Source Sans Pro"/>
                <a:cs typeface="Source Sans Pro"/>
                <a:sym typeface="Source Sans Pro"/>
              </a:rPr>
              <a:t>Studies that shared data received 9% more citations (after accounting for other covariates).</a:t>
            </a:r>
          </a:p>
          <a:p>
            <a:pPr marL="342900" indent="-342900">
              <a:spcBef>
                <a:spcPts val="0"/>
              </a:spcBef>
              <a:buClr>
                <a:schemeClr val="dk1"/>
              </a:buClr>
              <a:buSzPts val="2000"/>
              <a:buFont typeface="Arial"/>
              <a:buChar char="•"/>
            </a:pPr>
            <a:endParaRPr lang="en-US" sz="1800" dirty="0">
              <a:solidFill>
                <a:schemeClr val="dk1"/>
              </a:solidFill>
              <a:latin typeface="Helvetica Light" panose="020B0403020202020204" pitchFamily="34" charset="0"/>
              <a:ea typeface="Source Sans Pro"/>
              <a:cs typeface="Source Sans Pro"/>
              <a:sym typeface="Source Sans Pro"/>
            </a:endParaRPr>
          </a:p>
          <a:p>
            <a:pPr marL="342900" indent="-342900">
              <a:spcBef>
                <a:spcPts val="0"/>
              </a:spcBef>
              <a:buClr>
                <a:schemeClr val="dk1"/>
              </a:buClr>
              <a:buSzPts val="2000"/>
              <a:buFont typeface="Arial"/>
              <a:buChar char="•"/>
            </a:pPr>
            <a:r>
              <a:rPr lang="en-US" sz="1800" dirty="0">
                <a:solidFill>
                  <a:schemeClr val="dk1"/>
                </a:solidFill>
                <a:latin typeface="Helvetica Light" panose="020B0403020202020204" pitchFamily="34" charset="0"/>
                <a:ea typeface="Source Sans Pro"/>
                <a:cs typeface="Source Sans Pro"/>
                <a:sym typeface="Source Sans Pro"/>
              </a:rPr>
              <a:t>Data reuse by other researchers continued for &gt;6 years.</a:t>
            </a:r>
          </a:p>
          <a:p>
            <a:pPr marL="342900" indent="-342900">
              <a:spcBef>
                <a:spcPts val="0"/>
              </a:spcBef>
              <a:buClr>
                <a:schemeClr val="dk1"/>
              </a:buClr>
              <a:buSzPts val="2000"/>
              <a:buFont typeface="Arial"/>
              <a:buChar char="•"/>
            </a:pPr>
            <a:endParaRPr lang="en-US" sz="1800" dirty="0">
              <a:solidFill>
                <a:schemeClr val="dk1"/>
              </a:solidFill>
              <a:latin typeface="Helvetica Light" panose="020B0403020202020204" pitchFamily="34" charset="0"/>
              <a:ea typeface="Source Sans Pro"/>
              <a:cs typeface="Source Sans Pro"/>
              <a:sym typeface="Source Sans Pro"/>
            </a:endParaRPr>
          </a:p>
          <a:p>
            <a:pPr marL="342900" indent="-342900">
              <a:spcBef>
                <a:spcPts val="0"/>
              </a:spcBef>
              <a:buClr>
                <a:schemeClr val="dk1"/>
              </a:buClr>
              <a:buSzPts val="2000"/>
              <a:buFont typeface="Arial"/>
              <a:buChar char="•"/>
            </a:pPr>
            <a:r>
              <a:rPr lang="en-US" sz="1800" dirty="0">
                <a:solidFill>
                  <a:schemeClr val="dk1"/>
                </a:solidFill>
                <a:latin typeface="Helvetica Light" panose="020B0403020202020204" pitchFamily="34" charset="0"/>
                <a:ea typeface="Source Sans Pro"/>
                <a:cs typeface="Source Sans Pro"/>
                <a:sym typeface="Source Sans Pro"/>
              </a:rPr>
              <a:t>A very conservative estimate found that 20% of the datasets deposited between 2003 and 2007 had been reused at least once by third parties.</a:t>
            </a:r>
          </a:p>
        </p:txBody>
      </p:sp>
      <p:pic>
        <p:nvPicPr>
          <p:cNvPr id="3" name="Picture 2">
            <a:extLst>
              <a:ext uri="{FF2B5EF4-FFF2-40B4-BE49-F238E27FC236}">
                <a16:creationId xmlns:a16="http://schemas.microsoft.com/office/drawing/2014/main" id="{47AD1472-C150-5C4C-B849-E0A3154DA9E1}"/>
              </a:ext>
            </a:extLst>
          </p:cNvPr>
          <p:cNvPicPr>
            <a:picLocks noChangeAspect="1"/>
          </p:cNvPicPr>
          <p:nvPr/>
        </p:nvPicPr>
        <p:blipFill>
          <a:blip r:embed="rId3"/>
          <a:stretch>
            <a:fillRect/>
          </a:stretch>
        </p:blipFill>
        <p:spPr>
          <a:xfrm>
            <a:off x="7090190" y="885616"/>
            <a:ext cx="5101810" cy="5189838"/>
          </a:xfrm>
          <a:prstGeom prst="rect">
            <a:avLst/>
          </a:prstGeom>
        </p:spPr>
      </p:pic>
      <p:sp>
        <p:nvSpPr>
          <p:cNvPr id="5" name="TextBox 4">
            <a:extLst>
              <a:ext uri="{FF2B5EF4-FFF2-40B4-BE49-F238E27FC236}">
                <a16:creationId xmlns:a16="http://schemas.microsoft.com/office/drawing/2014/main" id="{03F9EA4E-210F-0746-9F19-E1DACFECD863}"/>
              </a:ext>
            </a:extLst>
          </p:cNvPr>
          <p:cNvSpPr txBox="1"/>
          <p:nvPr/>
        </p:nvSpPr>
        <p:spPr>
          <a:xfrm>
            <a:off x="7479863" y="6177922"/>
            <a:ext cx="4322463" cy="461665"/>
          </a:xfrm>
          <a:prstGeom prst="rect">
            <a:avLst/>
          </a:prstGeom>
          <a:noFill/>
        </p:spPr>
        <p:txBody>
          <a:bodyPr wrap="square" rtlCol="0">
            <a:spAutoFit/>
          </a:bodyPr>
          <a:lstStyle/>
          <a:p>
            <a:r>
              <a:rPr lang="sv-SE" sz="1200" dirty="0" err="1">
                <a:latin typeface="Helvetica Light" panose="020B0403020202020204" pitchFamily="34" charset="0"/>
              </a:rPr>
              <a:t>Piwowar</a:t>
            </a:r>
            <a:r>
              <a:rPr lang="sv-SE" sz="1200" dirty="0">
                <a:latin typeface="Helvetica Light" panose="020B0403020202020204" pitchFamily="34" charset="0"/>
              </a:rPr>
              <a:t> and Vision (2013), Data </a:t>
            </a:r>
            <a:r>
              <a:rPr lang="sv-SE" sz="1200" dirty="0" err="1">
                <a:latin typeface="Helvetica Light" panose="020B0403020202020204" pitchFamily="34" charset="0"/>
              </a:rPr>
              <a:t>reuse</a:t>
            </a:r>
            <a:r>
              <a:rPr lang="sv-SE" sz="1200" dirty="0">
                <a:latin typeface="Helvetica Light" panose="020B0403020202020204" pitchFamily="34" charset="0"/>
              </a:rPr>
              <a:t> and the </a:t>
            </a:r>
            <a:r>
              <a:rPr lang="sv-SE" sz="1200" dirty="0" err="1">
                <a:latin typeface="Helvetica Light" panose="020B0403020202020204" pitchFamily="34" charset="0"/>
              </a:rPr>
              <a:t>open</a:t>
            </a:r>
            <a:r>
              <a:rPr lang="sv-SE" sz="1200" dirty="0">
                <a:latin typeface="Helvetica Light" panose="020B0403020202020204" pitchFamily="34" charset="0"/>
              </a:rPr>
              <a:t> data citation </a:t>
            </a:r>
            <a:r>
              <a:rPr lang="sv-SE" sz="1200" dirty="0" err="1">
                <a:latin typeface="Helvetica Light" panose="020B0403020202020204" pitchFamily="34" charset="0"/>
              </a:rPr>
              <a:t>advantage</a:t>
            </a:r>
            <a:r>
              <a:rPr lang="sv-SE" sz="1200" dirty="0">
                <a:latin typeface="Helvetica Light" panose="020B0403020202020204" pitchFamily="34" charset="0"/>
              </a:rPr>
              <a:t>, </a:t>
            </a:r>
            <a:r>
              <a:rPr lang="sv-SE" sz="1200" dirty="0" err="1">
                <a:latin typeface="Helvetica Light" panose="020B0403020202020204" pitchFamily="34" charset="0"/>
              </a:rPr>
              <a:t>PeerJ</a:t>
            </a:r>
            <a:r>
              <a:rPr lang="sv-SE" sz="1200" dirty="0">
                <a:latin typeface="Helvetica Light" panose="020B0403020202020204" pitchFamily="34" charset="0"/>
              </a:rPr>
              <a:t> 1:e175, doi:10.7717/peerj.175</a:t>
            </a:r>
          </a:p>
        </p:txBody>
      </p:sp>
    </p:spTree>
    <p:extLst>
      <p:ext uri="{BB962C8B-B14F-4D97-AF65-F5344CB8AC3E}">
        <p14:creationId xmlns:p14="http://schemas.microsoft.com/office/powerpoint/2010/main" val="765021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4F3EDF-EA55-B041-BE86-30F6B821C292}"/>
              </a:ext>
            </a:extLst>
          </p:cNvPr>
          <p:cNvGrpSpPr/>
          <p:nvPr/>
        </p:nvGrpSpPr>
        <p:grpSpPr>
          <a:xfrm>
            <a:off x="1219198" y="3464003"/>
            <a:ext cx="9601202" cy="2735149"/>
            <a:chOff x="-2" y="4379235"/>
            <a:chExt cx="9601202" cy="2735149"/>
          </a:xfrm>
        </p:grpSpPr>
        <p:sp>
          <p:nvSpPr>
            <p:cNvPr id="3" name="Rectangle 2">
              <a:extLst>
                <a:ext uri="{FF2B5EF4-FFF2-40B4-BE49-F238E27FC236}">
                  <a16:creationId xmlns:a16="http://schemas.microsoft.com/office/drawing/2014/main" id="{E6A29542-5320-624A-9D5C-6AD1BA80F34D}"/>
                </a:ext>
              </a:extLst>
            </p:cNvPr>
            <p:cNvSpPr/>
            <p:nvPr/>
          </p:nvSpPr>
          <p:spPr>
            <a:xfrm>
              <a:off x="-2" y="4379235"/>
              <a:ext cx="9601202" cy="2735149"/>
            </a:xfrm>
            <a:prstGeom prst="rect">
              <a:avLst/>
            </a:prstGeom>
            <a:solidFill>
              <a:srgbClr val="B5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0540799-D91B-5547-8263-5E3F8626DA2C}"/>
                </a:ext>
              </a:extLst>
            </p:cNvPr>
            <p:cNvSpPr txBox="1"/>
            <p:nvPr/>
          </p:nvSpPr>
          <p:spPr>
            <a:xfrm>
              <a:off x="550979" y="4708637"/>
              <a:ext cx="6965368" cy="2031325"/>
            </a:xfrm>
            <a:prstGeom prst="rect">
              <a:avLst/>
            </a:prstGeom>
            <a:noFill/>
          </p:spPr>
          <p:txBody>
            <a:bodyPr wrap="none" rtlCol="0">
              <a:spAutoFit/>
            </a:bodyPr>
            <a:lstStyle/>
            <a:p>
              <a:r>
                <a:rPr lang="en-US" sz="1400" b="1" dirty="0">
                  <a:solidFill>
                    <a:schemeClr val="accent2"/>
                  </a:solidFill>
                  <a:latin typeface="Helvetica Light" charset="0"/>
                  <a:ea typeface="Helvetica Light" charset="0"/>
                  <a:cs typeface="Helvetica Light" charset="0"/>
                </a:rPr>
                <a:t>Course content:</a:t>
              </a:r>
            </a:p>
            <a:p>
              <a:endParaRPr lang="en-US" sz="1400" dirty="0">
                <a:latin typeface="Helvetica Light" charset="0"/>
                <a:ea typeface="Helvetica Light" charset="0"/>
                <a:cs typeface="Helvetica Light" charset="0"/>
              </a:endParaRPr>
            </a:p>
            <a:p>
              <a:pPr marL="285750" indent="-285750">
                <a:buFont typeface="Arial" charset="0"/>
                <a:buChar char="•"/>
              </a:pPr>
              <a:r>
                <a:rPr lang="en-US" sz="1400" dirty="0">
                  <a:latin typeface="Helvetica Light" charset="0"/>
                  <a:ea typeface="Helvetica Light" charset="0"/>
                  <a:cs typeface="Helvetica Light" charset="0"/>
                </a:rPr>
                <a:t>good practices for data analysis and management</a:t>
              </a:r>
            </a:p>
            <a:p>
              <a:pPr marL="285750" indent="-285750">
                <a:buFont typeface="Arial" charset="0"/>
                <a:buChar char="•"/>
              </a:pPr>
              <a:r>
                <a:rPr lang="en-US" sz="1400" dirty="0">
                  <a:latin typeface="Helvetica Light" charset="0"/>
                  <a:ea typeface="Helvetica Light" charset="0"/>
                  <a:cs typeface="Helvetica Light" charset="0"/>
                </a:rPr>
                <a:t>how to use the version control system </a:t>
              </a:r>
              <a:r>
                <a:rPr lang="en-US" sz="1400" dirty="0" err="1">
                  <a:latin typeface="Helvetica Light" charset="0"/>
                  <a:ea typeface="Helvetica Light" charset="0"/>
                  <a:cs typeface="Helvetica Light" charset="0"/>
                </a:rPr>
                <a:t>git</a:t>
              </a:r>
              <a:r>
                <a:rPr lang="en-US" sz="1400" dirty="0">
                  <a:latin typeface="Helvetica Light" charset="0"/>
                  <a:ea typeface="Helvetica Light" charset="0"/>
                  <a:cs typeface="Helvetica Light" charset="0"/>
                </a:rPr>
                <a:t> to track edits and collaborate on coding</a:t>
              </a:r>
            </a:p>
            <a:p>
              <a:pPr marL="285750" indent="-285750">
                <a:buFont typeface="Arial" charset="0"/>
                <a:buChar char="•"/>
              </a:pPr>
              <a:r>
                <a:rPr lang="en-US" sz="1400" dirty="0">
                  <a:latin typeface="Helvetica Light" charset="0"/>
                  <a:ea typeface="Helvetica Light" charset="0"/>
                  <a:cs typeface="Helvetica Light" charset="0"/>
                </a:rPr>
                <a:t>how to use the package and environment manager </a:t>
              </a:r>
              <a:r>
                <a:rPr lang="en-US" sz="1400" dirty="0" err="1">
                  <a:latin typeface="Helvetica Light" charset="0"/>
                  <a:ea typeface="Helvetica Light" charset="0"/>
                  <a:cs typeface="Helvetica Light" charset="0"/>
                </a:rPr>
                <a:t>Conda</a:t>
              </a:r>
              <a:endParaRPr lang="en-US" sz="1400" dirty="0">
                <a:latin typeface="Helvetica Light" charset="0"/>
                <a:ea typeface="Helvetica Light" charset="0"/>
                <a:cs typeface="Helvetica Light" charset="0"/>
              </a:endParaRPr>
            </a:p>
            <a:p>
              <a:pPr marL="285750" indent="-285750">
                <a:buFont typeface="Arial" charset="0"/>
                <a:buChar char="•"/>
              </a:pPr>
              <a:r>
                <a:rPr lang="en-US" sz="1400" dirty="0">
                  <a:latin typeface="Helvetica Light" charset="0"/>
                  <a:ea typeface="Helvetica Light" charset="0"/>
                  <a:cs typeface="Helvetica Light" charset="0"/>
                </a:rPr>
                <a:t>how to use the workflow manager </a:t>
              </a:r>
              <a:r>
                <a:rPr lang="en-US" sz="1400" dirty="0" err="1">
                  <a:latin typeface="Helvetica Light" charset="0"/>
                  <a:ea typeface="Helvetica Light" charset="0"/>
                  <a:cs typeface="Helvetica Light" charset="0"/>
                </a:rPr>
                <a:t>Snakemake</a:t>
              </a:r>
              <a:endParaRPr lang="en-US" sz="1400" dirty="0">
                <a:latin typeface="Helvetica Light" charset="0"/>
                <a:ea typeface="Helvetica Light" charset="0"/>
                <a:cs typeface="Helvetica Light" charset="0"/>
              </a:endParaRPr>
            </a:p>
            <a:p>
              <a:pPr marL="285750" indent="-285750">
                <a:buFont typeface="Arial" charset="0"/>
                <a:buChar char="•"/>
              </a:pPr>
              <a:r>
                <a:rPr lang="en-US" sz="1400" dirty="0">
                  <a:latin typeface="Helvetica Light" charset="0"/>
                  <a:ea typeface="Helvetica Light" charset="0"/>
                  <a:cs typeface="Helvetica Light" charset="0"/>
                </a:rPr>
                <a:t>how to use R Markdown to generate automated reports</a:t>
              </a:r>
            </a:p>
            <a:p>
              <a:pPr marL="285750" indent="-285750">
                <a:buFont typeface="Arial" charset="0"/>
                <a:buChar char="•"/>
              </a:pPr>
              <a:r>
                <a:rPr lang="en-US" sz="1400" dirty="0">
                  <a:latin typeface="Helvetica Light" charset="0"/>
                  <a:ea typeface="Helvetica Light" charset="0"/>
                  <a:cs typeface="Helvetica Light" charset="0"/>
                </a:rPr>
                <a:t>how to use </a:t>
              </a:r>
              <a:r>
                <a:rPr lang="en-US" sz="1400" dirty="0" err="1">
                  <a:latin typeface="Helvetica Light" charset="0"/>
                  <a:ea typeface="Helvetica Light" charset="0"/>
                  <a:cs typeface="Helvetica Light" charset="0"/>
                </a:rPr>
                <a:t>Jupyter</a:t>
              </a:r>
              <a:r>
                <a:rPr lang="en-US" sz="1400" dirty="0">
                  <a:latin typeface="Helvetica Light" charset="0"/>
                  <a:ea typeface="Helvetica Light" charset="0"/>
                  <a:cs typeface="Helvetica Light" charset="0"/>
                </a:rPr>
                <a:t> notebooks to document your ongoing analysis</a:t>
              </a:r>
            </a:p>
            <a:p>
              <a:pPr marL="285750" indent="-285750">
                <a:buFont typeface="Arial" charset="0"/>
                <a:buChar char="•"/>
              </a:pPr>
              <a:r>
                <a:rPr lang="en-US" sz="1400" dirty="0">
                  <a:latin typeface="Helvetica Light" charset="0"/>
                  <a:ea typeface="Helvetica Light" charset="0"/>
                  <a:cs typeface="Helvetica Light" charset="0"/>
                </a:rPr>
                <a:t>how to use Docker to distribute containerized computational environments</a:t>
              </a:r>
            </a:p>
          </p:txBody>
        </p:sp>
      </p:grpSp>
      <p:pic>
        <p:nvPicPr>
          <p:cNvPr id="5" name="Picture 4">
            <a:extLst>
              <a:ext uri="{FF2B5EF4-FFF2-40B4-BE49-F238E27FC236}">
                <a16:creationId xmlns:a16="http://schemas.microsoft.com/office/drawing/2014/main" id="{B8FF65AB-D46F-0A4B-A662-84CC4F09EDC5}"/>
              </a:ext>
            </a:extLst>
          </p:cNvPr>
          <p:cNvPicPr>
            <a:picLocks noChangeAspect="1"/>
          </p:cNvPicPr>
          <p:nvPr/>
        </p:nvPicPr>
        <p:blipFill rotWithShape="1">
          <a:blip r:embed="rId2" cstate="hqprint">
            <a:clrChange>
              <a:clrFrom>
                <a:srgbClr val="FCFDFE"/>
              </a:clrFrom>
              <a:clrTo>
                <a:srgbClr val="FCFDFE">
                  <a:alpha val="0"/>
                </a:srgbClr>
              </a:clrTo>
            </a:clrChange>
            <a:extLst>
              <a:ext uri="{28A0092B-C50C-407E-A947-70E740481C1C}">
                <a14:useLocalDpi xmlns:a14="http://schemas.microsoft.com/office/drawing/2010/main" val="0"/>
              </a:ext>
            </a:extLst>
          </a:blip>
          <a:srcRect/>
          <a:stretch/>
        </p:blipFill>
        <p:spPr>
          <a:xfrm>
            <a:off x="9110145" y="4782421"/>
            <a:ext cx="1692522" cy="431639"/>
          </a:xfrm>
          <a:prstGeom prst="rect">
            <a:avLst/>
          </a:prstGeom>
        </p:spPr>
      </p:pic>
      <p:pic>
        <p:nvPicPr>
          <p:cNvPr id="6" name="Picture 5">
            <a:extLst>
              <a:ext uri="{FF2B5EF4-FFF2-40B4-BE49-F238E27FC236}">
                <a16:creationId xmlns:a16="http://schemas.microsoft.com/office/drawing/2014/main" id="{B7E18B6C-FF32-E24B-9098-A5489C7969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4324" y="5198939"/>
            <a:ext cx="1249200" cy="523426"/>
          </a:xfrm>
          <a:prstGeom prst="rect">
            <a:avLst/>
          </a:prstGeom>
        </p:spPr>
      </p:pic>
      <p:pic>
        <p:nvPicPr>
          <p:cNvPr id="7" name="Picture 6">
            <a:extLst>
              <a:ext uri="{FF2B5EF4-FFF2-40B4-BE49-F238E27FC236}">
                <a16:creationId xmlns:a16="http://schemas.microsoft.com/office/drawing/2014/main" id="{A48D306B-7237-B345-8625-F3EAB7D10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8002" y="3739828"/>
            <a:ext cx="541841" cy="226263"/>
          </a:xfrm>
          <a:prstGeom prst="rect">
            <a:avLst/>
          </a:prstGeom>
        </p:spPr>
      </p:pic>
      <p:pic>
        <p:nvPicPr>
          <p:cNvPr id="8" name="Picture 7">
            <a:extLst>
              <a:ext uri="{FF2B5EF4-FFF2-40B4-BE49-F238E27FC236}">
                <a16:creationId xmlns:a16="http://schemas.microsoft.com/office/drawing/2014/main" id="{9146C6A3-6C0C-9A4A-8421-90956BA1B4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7251" y="4129757"/>
            <a:ext cx="912938" cy="189200"/>
          </a:xfrm>
          <a:prstGeom prst="rect">
            <a:avLst/>
          </a:prstGeom>
        </p:spPr>
      </p:pic>
      <p:pic>
        <p:nvPicPr>
          <p:cNvPr id="9" name="Picture 8">
            <a:extLst>
              <a:ext uri="{FF2B5EF4-FFF2-40B4-BE49-F238E27FC236}">
                <a16:creationId xmlns:a16="http://schemas.microsoft.com/office/drawing/2014/main" id="{6E3A4A55-14F0-B74A-93A8-F2A6CACCB8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32234" y="5737039"/>
            <a:ext cx="1133379" cy="384948"/>
          </a:xfrm>
          <a:prstGeom prst="rect">
            <a:avLst/>
          </a:prstGeom>
        </p:spPr>
      </p:pic>
      <p:pic>
        <p:nvPicPr>
          <p:cNvPr id="10" name="Picture 9">
            <a:extLst>
              <a:ext uri="{FF2B5EF4-FFF2-40B4-BE49-F238E27FC236}">
                <a16:creationId xmlns:a16="http://schemas.microsoft.com/office/drawing/2014/main" id="{265D1E83-286E-034D-923C-F4250BE745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6909" y="4434673"/>
            <a:ext cx="440683" cy="440683"/>
          </a:xfrm>
          <a:prstGeom prst="rect">
            <a:avLst/>
          </a:prstGeom>
        </p:spPr>
      </p:pic>
      <p:sp>
        <p:nvSpPr>
          <p:cNvPr id="11" name="TextBox 10">
            <a:extLst>
              <a:ext uri="{FF2B5EF4-FFF2-40B4-BE49-F238E27FC236}">
                <a16:creationId xmlns:a16="http://schemas.microsoft.com/office/drawing/2014/main" id="{45FA2EEE-E593-4043-B440-40A44CCE3430}"/>
              </a:ext>
            </a:extLst>
          </p:cNvPr>
          <p:cNvSpPr txBox="1"/>
          <p:nvPr/>
        </p:nvSpPr>
        <p:spPr>
          <a:xfrm>
            <a:off x="9692898" y="4466155"/>
            <a:ext cx="993221" cy="307777"/>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pic>
        <p:nvPicPr>
          <p:cNvPr id="16" name="Picture 15">
            <a:extLst>
              <a:ext uri="{FF2B5EF4-FFF2-40B4-BE49-F238E27FC236}">
                <a16:creationId xmlns:a16="http://schemas.microsoft.com/office/drawing/2014/main" id="{624CF037-714D-EC41-9C3D-EE5C2E7BBF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539" y="218267"/>
            <a:ext cx="1000659" cy="533310"/>
          </a:xfrm>
          <a:prstGeom prst="rect">
            <a:avLst/>
          </a:prstGeom>
        </p:spPr>
      </p:pic>
      <p:pic>
        <p:nvPicPr>
          <p:cNvPr id="23" name="Picture 22">
            <a:extLst>
              <a:ext uri="{FF2B5EF4-FFF2-40B4-BE49-F238E27FC236}">
                <a16:creationId xmlns:a16="http://schemas.microsoft.com/office/drawing/2014/main" id="{886BCEE3-CC8B-9141-8A91-48B0F32B226C}"/>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928679" y="1236628"/>
            <a:ext cx="1165482" cy="1165482"/>
          </a:xfrm>
          <a:prstGeom prst="ellipse">
            <a:avLst/>
          </a:prstGeom>
        </p:spPr>
      </p:pic>
      <p:pic>
        <p:nvPicPr>
          <p:cNvPr id="24" name="Picture 23">
            <a:extLst>
              <a:ext uri="{FF2B5EF4-FFF2-40B4-BE49-F238E27FC236}">
                <a16:creationId xmlns:a16="http://schemas.microsoft.com/office/drawing/2014/main" id="{DC53827E-AD20-004D-B085-13154C6C55A8}"/>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396933" y="1236355"/>
            <a:ext cx="1170478" cy="1170478"/>
          </a:xfrm>
          <a:prstGeom prst="ellipse">
            <a:avLst/>
          </a:prstGeom>
        </p:spPr>
      </p:pic>
      <p:sp>
        <p:nvSpPr>
          <p:cNvPr id="29" name="TextBox 28">
            <a:extLst>
              <a:ext uri="{FF2B5EF4-FFF2-40B4-BE49-F238E27FC236}">
                <a16:creationId xmlns:a16="http://schemas.microsoft.com/office/drawing/2014/main" id="{0C0CD010-34F5-D543-9C5E-B5079BB801AA}"/>
              </a:ext>
            </a:extLst>
          </p:cNvPr>
          <p:cNvSpPr txBox="1"/>
          <p:nvPr/>
        </p:nvSpPr>
        <p:spPr>
          <a:xfrm>
            <a:off x="3443342" y="279199"/>
            <a:ext cx="5152913" cy="523220"/>
          </a:xfrm>
          <a:prstGeom prst="rect">
            <a:avLst/>
          </a:prstGeom>
          <a:noFill/>
        </p:spPr>
        <p:txBody>
          <a:bodyPr wrap="square" rtlCol="0">
            <a:spAutoFit/>
          </a:bodyPr>
          <a:lstStyle/>
          <a:p>
            <a:pPr algn="ctr"/>
            <a:r>
              <a:rPr lang="en-US" sz="2800" dirty="0">
                <a:latin typeface="Helvetica Light" charset="0"/>
                <a:ea typeface="Helvetica Light" charset="0"/>
                <a:cs typeface="Helvetica Light" charset="0"/>
              </a:rPr>
              <a:t>Teachers</a:t>
            </a:r>
          </a:p>
        </p:txBody>
      </p:sp>
      <p:sp>
        <p:nvSpPr>
          <p:cNvPr id="30" name="TextBox 29">
            <a:extLst>
              <a:ext uri="{FF2B5EF4-FFF2-40B4-BE49-F238E27FC236}">
                <a16:creationId xmlns:a16="http://schemas.microsoft.com/office/drawing/2014/main" id="{B7712CA6-C145-194B-9DDF-CB52DAC9CCAE}"/>
              </a:ext>
            </a:extLst>
          </p:cNvPr>
          <p:cNvSpPr txBox="1"/>
          <p:nvPr/>
        </p:nvSpPr>
        <p:spPr>
          <a:xfrm>
            <a:off x="5703890" y="2521927"/>
            <a:ext cx="556563" cy="369332"/>
          </a:xfrm>
          <a:prstGeom prst="rect">
            <a:avLst/>
          </a:prstGeom>
          <a:noFill/>
        </p:spPr>
        <p:txBody>
          <a:bodyPr wrap="none" rtlCol="0">
            <a:spAutoFit/>
          </a:bodyPr>
          <a:lstStyle/>
          <a:p>
            <a:pPr algn="ctr"/>
            <a:r>
              <a:rPr lang="sv-SE" dirty="0">
                <a:latin typeface="Helvetica Light" panose="020B0403020202020204" pitchFamily="34" charset="0"/>
              </a:rPr>
              <a:t>Leif</a:t>
            </a:r>
          </a:p>
        </p:txBody>
      </p:sp>
      <p:sp>
        <p:nvSpPr>
          <p:cNvPr id="31" name="TextBox 30">
            <a:extLst>
              <a:ext uri="{FF2B5EF4-FFF2-40B4-BE49-F238E27FC236}">
                <a16:creationId xmlns:a16="http://schemas.microsoft.com/office/drawing/2014/main" id="{AAE17B22-33E9-9142-A53D-34E4AF7BBC13}"/>
              </a:ext>
            </a:extLst>
          </p:cNvPr>
          <p:cNvSpPr txBox="1"/>
          <p:nvPr/>
        </p:nvSpPr>
        <p:spPr>
          <a:xfrm>
            <a:off x="4002946" y="2511712"/>
            <a:ext cx="1018228" cy="369332"/>
          </a:xfrm>
          <a:prstGeom prst="rect">
            <a:avLst/>
          </a:prstGeom>
          <a:noFill/>
        </p:spPr>
        <p:txBody>
          <a:bodyPr wrap="none" rtlCol="0">
            <a:spAutoFit/>
          </a:bodyPr>
          <a:lstStyle/>
          <a:p>
            <a:pPr algn="ctr"/>
            <a:r>
              <a:rPr lang="sv-SE" dirty="0">
                <a:latin typeface="Helvetica Light" panose="020B0403020202020204" pitchFamily="34" charset="0"/>
              </a:rPr>
              <a:t>Rasmus</a:t>
            </a:r>
          </a:p>
        </p:txBody>
      </p:sp>
      <p:sp>
        <p:nvSpPr>
          <p:cNvPr id="32" name="TextBox 31">
            <a:extLst>
              <a:ext uri="{FF2B5EF4-FFF2-40B4-BE49-F238E27FC236}">
                <a16:creationId xmlns:a16="http://schemas.microsoft.com/office/drawing/2014/main" id="{575CA8D4-8430-B948-A1A2-3F6C2A24CF1D}"/>
              </a:ext>
            </a:extLst>
          </p:cNvPr>
          <p:cNvSpPr txBox="1"/>
          <p:nvPr/>
        </p:nvSpPr>
        <p:spPr>
          <a:xfrm>
            <a:off x="7075944" y="2538076"/>
            <a:ext cx="761747" cy="369332"/>
          </a:xfrm>
          <a:prstGeom prst="rect">
            <a:avLst/>
          </a:prstGeom>
          <a:noFill/>
        </p:spPr>
        <p:txBody>
          <a:bodyPr wrap="none" rtlCol="0">
            <a:spAutoFit/>
          </a:bodyPr>
          <a:lstStyle/>
          <a:p>
            <a:pPr algn="ctr"/>
            <a:r>
              <a:rPr lang="sv-SE" dirty="0">
                <a:latin typeface="Helvetica Light" panose="020B0403020202020204" pitchFamily="34" charset="0"/>
              </a:rPr>
              <a:t>Viktor</a:t>
            </a:r>
          </a:p>
        </p:txBody>
      </p:sp>
      <p:pic>
        <p:nvPicPr>
          <p:cNvPr id="12" name="Picture 11">
            <a:extLst>
              <a:ext uri="{FF2B5EF4-FFF2-40B4-BE49-F238E27FC236}">
                <a16:creationId xmlns:a16="http://schemas.microsoft.com/office/drawing/2014/main" id="{3E2E6636-A957-464F-8CF9-87B29A023EAE}"/>
              </a:ext>
            </a:extLst>
          </p:cNvPr>
          <p:cNvPicPr>
            <a:picLocks noChangeAspect="1"/>
          </p:cNvPicPr>
          <p:nvPr/>
        </p:nvPicPr>
        <p:blipFill rotWithShape="1">
          <a:blip r:embed="rId11"/>
          <a:srcRect l="6442" t="6785" r="6442" b="6831"/>
          <a:stretch/>
        </p:blipFill>
        <p:spPr>
          <a:xfrm>
            <a:off x="6870183" y="1236355"/>
            <a:ext cx="1174362" cy="1174362"/>
          </a:xfrm>
          <a:prstGeom prst="ellipse">
            <a:avLst/>
          </a:prstGeom>
        </p:spPr>
      </p:pic>
    </p:spTree>
    <p:extLst>
      <p:ext uri="{BB962C8B-B14F-4D97-AF65-F5344CB8AC3E}">
        <p14:creationId xmlns:p14="http://schemas.microsoft.com/office/powerpoint/2010/main" val="2454802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31199" y="202711"/>
            <a:ext cx="7080816"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Data sharing – Open access</a:t>
            </a:r>
          </a:p>
        </p:txBody>
      </p:sp>
      <p:pic>
        <p:nvPicPr>
          <p:cNvPr id="4" name="Picture 3">
            <a:extLst>
              <a:ext uri="{FF2B5EF4-FFF2-40B4-BE49-F238E27FC236}">
                <a16:creationId xmlns:a16="http://schemas.microsoft.com/office/drawing/2014/main" id="{75AD6216-9A18-AF4E-B319-DB117163FCD9}"/>
              </a:ext>
            </a:extLst>
          </p:cNvPr>
          <p:cNvPicPr>
            <a:picLocks noChangeAspect="1"/>
          </p:cNvPicPr>
          <p:nvPr/>
        </p:nvPicPr>
        <p:blipFill>
          <a:blip r:embed="rId3"/>
          <a:stretch>
            <a:fillRect/>
          </a:stretch>
        </p:blipFill>
        <p:spPr>
          <a:xfrm>
            <a:off x="6332110" y="1570688"/>
            <a:ext cx="5859890" cy="3984725"/>
          </a:xfrm>
          <a:prstGeom prst="rect">
            <a:avLst/>
          </a:prstGeom>
        </p:spPr>
      </p:pic>
      <p:sp>
        <p:nvSpPr>
          <p:cNvPr id="8" name="Shape 334">
            <a:extLst>
              <a:ext uri="{FF2B5EF4-FFF2-40B4-BE49-F238E27FC236}">
                <a16:creationId xmlns:a16="http://schemas.microsoft.com/office/drawing/2014/main" id="{23EB7D33-EE00-C84C-B403-88EA857DEDA7}"/>
              </a:ext>
            </a:extLst>
          </p:cNvPr>
          <p:cNvSpPr txBox="1">
            <a:spLocks/>
          </p:cNvSpPr>
          <p:nvPr/>
        </p:nvSpPr>
        <p:spPr>
          <a:xfrm>
            <a:off x="631200" y="1225629"/>
            <a:ext cx="6131910" cy="4952293"/>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ts val="2000"/>
              <a:buFont typeface="Arial"/>
              <a:buChar char="•"/>
            </a:pPr>
            <a:r>
              <a:rPr lang="en-US" sz="2000" dirty="0">
                <a:solidFill>
                  <a:schemeClr val="dk1"/>
                </a:solidFill>
                <a:latin typeface="Helvetica Light" panose="020B0403020202020204" pitchFamily="34" charset="0"/>
                <a:ea typeface="Source Sans Pro"/>
                <a:cs typeface="Source Sans Pro"/>
                <a:sym typeface="Source Sans Pro"/>
              </a:rPr>
              <a:t>Democracy and transparency</a:t>
            </a:r>
            <a:endParaRPr lang="en-US" dirty="0">
              <a:latin typeface="Helvetica Light" panose="020B0403020202020204" pitchFamily="34" charset="0"/>
            </a:endParaRPr>
          </a:p>
          <a:p>
            <a:pPr marL="742950" lvl="1" indent="-285750">
              <a:spcBef>
                <a:spcPts val="360"/>
              </a:spcBef>
              <a:buClr>
                <a:schemeClr val="dk1"/>
              </a:buClr>
              <a:buSzPts val="1800"/>
              <a:buFont typeface="Arial"/>
              <a:buChar char="–"/>
            </a:pPr>
            <a:r>
              <a:rPr lang="en-US" sz="1800" dirty="0">
                <a:solidFill>
                  <a:schemeClr val="dk1"/>
                </a:solidFill>
                <a:latin typeface="Helvetica Light" panose="020B0403020202020204" pitchFamily="34" charset="0"/>
                <a:ea typeface="Source Sans Pro"/>
                <a:cs typeface="Source Sans Pro"/>
                <a:sym typeface="Source Sans Pro"/>
              </a:rPr>
              <a:t>Publicly funded research data should be accessible to all free of charge.</a:t>
            </a:r>
            <a:endParaRPr lang="en-US" dirty="0">
              <a:latin typeface="Helvetica Light" panose="020B0403020202020204" pitchFamily="34" charset="0"/>
            </a:endParaRPr>
          </a:p>
          <a:p>
            <a:pPr marL="742950" lvl="1" indent="-285750">
              <a:spcBef>
                <a:spcPts val="360"/>
              </a:spcBef>
              <a:buClr>
                <a:schemeClr val="dk1"/>
              </a:buClr>
              <a:buSzPts val="1800"/>
              <a:buFont typeface="Arial"/>
              <a:buChar char="–"/>
            </a:pPr>
            <a:r>
              <a:rPr lang="en-US" sz="1800" dirty="0">
                <a:solidFill>
                  <a:schemeClr val="dk1"/>
                </a:solidFill>
                <a:latin typeface="Helvetica Light" panose="020B0403020202020204" pitchFamily="34" charset="0"/>
                <a:ea typeface="Source Sans Pro"/>
                <a:cs typeface="Source Sans Pro"/>
                <a:sym typeface="Source Sans Pro"/>
              </a:rPr>
              <a:t>Published results and conclusions should be possible to check by others.</a:t>
            </a:r>
          </a:p>
          <a:p>
            <a:pPr marL="742950" lvl="1" indent="-285750">
              <a:spcBef>
                <a:spcPts val="360"/>
              </a:spcBef>
              <a:buClr>
                <a:schemeClr val="dk1"/>
              </a:buClr>
              <a:buSzPts val="1800"/>
              <a:buFont typeface="Arial"/>
              <a:buChar char="–"/>
            </a:pPr>
            <a:endParaRPr lang="en-US" sz="600" dirty="0">
              <a:latin typeface="Helvetica Light" panose="020B0403020202020204" pitchFamily="34" charset="0"/>
            </a:endParaRPr>
          </a:p>
          <a:p>
            <a:pPr marL="342900" indent="-342900">
              <a:spcBef>
                <a:spcPts val="400"/>
              </a:spcBef>
              <a:buClr>
                <a:schemeClr val="dk1"/>
              </a:buClr>
              <a:buSzPts val="2000"/>
              <a:buFont typeface="Arial"/>
              <a:buChar char="•"/>
            </a:pPr>
            <a:r>
              <a:rPr lang="en-US" sz="2000" dirty="0">
                <a:solidFill>
                  <a:schemeClr val="dk1"/>
                </a:solidFill>
                <a:latin typeface="Helvetica Light" panose="020B0403020202020204" pitchFamily="34" charset="0"/>
                <a:ea typeface="Source Sans Pro"/>
                <a:cs typeface="Source Sans Pro"/>
                <a:sym typeface="Source Sans Pro"/>
              </a:rPr>
              <a:t>Research</a:t>
            </a:r>
            <a:endParaRPr lang="en-US" dirty="0">
              <a:latin typeface="Helvetica Light" panose="020B0403020202020204" pitchFamily="34" charset="0"/>
            </a:endParaRPr>
          </a:p>
          <a:p>
            <a:pPr marL="742950" lvl="1" indent="-285750">
              <a:spcBef>
                <a:spcPts val="360"/>
              </a:spcBef>
              <a:buClr>
                <a:schemeClr val="dk1"/>
              </a:buClr>
              <a:buSzPts val="1800"/>
              <a:buFont typeface="Arial"/>
              <a:buChar char="–"/>
            </a:pPr>
            <a:r>
              <a:rPr lang="en-US" sz="1800" dirty="0">
                <a:solidFill>
                  <a:schemeClr val="dk1"/>
                </a:solidFill>
                <a:latin typeface="Helvetica Light" panose="020B0403020202020204" pitchFamily="34" charset="0"/>
                <a:ea typeface="Source Sans Pro"/>
                <a:cs typeface="Source Sans Pro"/>
                <a:sym typeface="Source Sans Pro"/>
              </a:rPr>
              <a:t>Enables others to combine data, address new </a:t>
            </a:r>
            <a:br>
              <a:rPr lang="en-US" sz="1800" dirty="0">
                <a:solidFill>
                  <a:schemeClr val="dk1"/>
                </a:solidFill>
                <a:latin typeface="Helvetica Light" panose="020B0403020202020204" pitchFamily="34" charset="0"/>
                <a:ea typeface="Source Sans Pro"/>
                <a:cs typeface="Source Sans Pro"/>
                <a:sym typeface="Source Sans Pro"/>
              </a:rPr>
            </a:br>
            <a:r>
              <a:rPr lang="en-US" sz="1800" dirty="0">
                <a:solidFill>
                  <a:schemeClr val="dk1"/>
                </a:solidFill>
                <a:latin typeface="Helvetica Light" panose="020B0403020202020204" pitchFamily="34" charset="0"/>
                <a:ea typeface="Source Sans Pro"/>
                <a:cs typeface="Source Sans Pro"/>
                <a:sym typeface="Source Sans Pro"/>
              </a:rPr>
              <a:t>questions, and develop new analytical methods.</a:t>
            </a:r>
            <a:endParaRPr lang="en-US" dirty="0">
              <a:latin typeface="Helvetica Light" panose="020B0403020202020204" pitchFamily="34" charset="0"/>
            </a:endParaRPr>
          </a:p>
          <a:p>
            <a:pPr marL="742950" lvl="1" indent="-285750">
              <a:spcBef>
                <a:spcPts val="360"/>
              </a:spcBef>
              <a:buClr>
                <a:schemeClr val="dk1"/>
              </a:buClr>
              <a:buSzPts val="1800"/>
              <a:buFont typeface="Arial"/>
              <a:buChar char="–"/>
            </a:pPr>
            <a:r>
              <a:rPr lang="en-US" sz="1800" dirty="0">
                <a:solidFill>
                  <a:schemeClr val="dk1"/>
                </a:solidFill>
                <a:latin typeface="Helvetica Light" panose="020B0403020202020204" pitchFamily="34" charset="0"/>
                <a:ea typeface="Source Sans Pro"/>
                <a:cs typeface="Source Sans Pro"/>
                <a:sym typeface="Source Sans Pro"/>
              </a:rPr>
              <a:t>Reduce duplication and waste.</a:t>
            </a:r>
          </a:p>
          <a:p>
            <a:pPr marL="742950" lvl="1" indent="-285750">
              <a:spcBef>
                <a:spcPts val="360"/>
              </a:spcBef>
              <a:buClr>
                <a:schemeClr val="dk1"/>
              </a:buClr>
              <a:buSzPts val="1800"/>
              <a:buFont typeface="Arial"/>
              <a:buChar char="–"/>
            </a:pPr>
            <a:endParaRPr lang="en-US" sz="600" dirty="0">
              <a:latin typeface="Helvetica Light" panose="020B0403020202020204" pitchFamily="34" charset="0"/>
            </a:endParaRPr>
          </a:p>
          <a:p>
            <a:pPr marL="342900" indent="-342900">
              <a:spcBef>
                <a:spcPts val="400"/>
              </a:spcBef>
              <a:buClr>
                <a:schemeClr val="dk1"/>
              </a:buClr>
              <a:buSzPts val="2000"/>
              <a:buFont typeface="Arial"/>
              <a:buChar char="•"/>
            </a:pPr>
            <a:r>
              <a:rPr lang="en-US" sz="2000" dirty="0">
                <a:solidFill>
                  <a:schemeClr val="dk1"/>
                </a:solidFill>
                <a:latin typeface="Helvetica Light" panose="020B0403020202020204" pitchFamily="34" charset="0"/>
                <a:ea typeface="Source Sans Pro"/>
                <a:cs typeface="Source Sans Pro"/>
                <a:sym typeface="Source Sans Pro"/>
              </a:rPr>
              <a:t>Innovation and utilization outside research</a:t>
            </a:r>
            <a:endParaRPr lang="en-US" dirty="0">
              <a:latin typeface="Helvetica Light" panose="020B0403020202020204" pitchFamily="34" charset="0"/>
            </a:endParaRPr>
          </a:p>
          <a:p>
            <a:pPr marL="742950" lvl="1" indent="-285750">
              <a:spcBef>
                <a:spcPts val="360"/>
              </a:spcBef>
              <a:buClr>
                <a:schemeClr val="dk1"/>
              </a:buClr>
              <a:buSzPts val="1800"/>
              <a:buFont typeface="Arial"/>
              <a:buChar char="–"/>
            </a:pPr>
            <a:r>
              <a:rPr lang="en-US" sz="1800" dirty="0">
                <a:solidFill>
                  <a:schemeClr val="dk1"/>
                </a:solidFill>
                <a:latin typeface="Helvetica Light" panose="020B0403020202020204" pitchFamily="34" charset="0"/>
                <a:ea typeface="Source Sans Pro"/>
                <a:cs typeface="Source Sans Pro"/>
                <a:sym typeface="Source Sans Pro"/>
              </a:rPr>
              <a:t>Public authorities, companies, and individuals</a:t>
            </a:r>
            <a:br>
              <a:rPr lang="en-US" sz="1800" dirty="0">
                <a:solidFill>
                  <a:schemeClr val="dk1"/>
                </a:solidFill>
                <a:latin typeface="Helvetica Light" panose="020B0403020202020204" pitchFamily="34" charset="0"/>
                <a:ea typeface="Source Sans Pro"/>
                <a:cs typeface="Source Sans Pro"/>
                <a:sym typeface="Source Sans Pro"/>
              </a:rPr>
            </a:br>
            <a:r>
              <a:rPr lang="en-US" sz="1800" dirty="0">
                <a:solidFill>
                  <a:schemeClr val="dk1"/>
                </a:solidFill>
                <a:latin typeface="Helvetica Light" panose="020B0403020202020204" pitchFamily="34" charset="0"/>
                <a:ea typeface="Source Sans Pro"/>
                <a:cs typeface="Source Sans Pro"/>
                <a:sym typeface="Source Sans Pro"/>
              </a:rPr>
              <a:t>outside academia can make use of the data.</a:t>
            </a:r>
          </a:p>
          <a:p>
            <a:pPr marL="742950" lvl="1" indent="-285750">
              <a:spcBef>
                <a:spcPts val="360"/>
              </a:spcBef>
              <a:buClr>
                <a:schemeClr val="dk1"/>
              </a:buClr>
              <a:buSzPts val="1800"/>
              <a:buFont typeface="Arial"/>
              <a:buChar char="–"/>
            </a:pPr>
            <a:endParaRPr lang="en-US" sz="600" dirty="0">
              <a:latin typeface="Helvetica Light" panose="020B0403020202020204" pitchFamily="34" charset="0"/>
            </a:endParaRPr>
          </a:p>
          <a:p>
            <a:pPr marL="342900" indent="-342900">
              <a:spcBef>
                <a:spcPts val="400"/>
              </a:spcBef>
              <a:buClr>
                <a:schemeClr val="dk1"/>
              </a:buClr>
              <a:buSzPts val="2000"/>
              <a:buFont typeface="Arial"/>
              <a:buChar char="•"/>
            </a:pPr>
            <a:r>
              <a:rPr lang="en-US" sz="2000" dirty="0">
                <a:solidFill>
                  <a:schemeClr val="dk1"/>
                </a:solidFill>
                <a:latin typeface="Helvetica Light" panose="020B0403020202020204" pitchFamily="34" charset="0"/>
                <a:ea typeface="Source Sans Pro"/>
                <a:cs typeface="Source Sans Pro"/>
                <a:sym typeface="Source Sans Pro"/>
              </a:rPr>
              <a:t>Citation</a:t>
            </a:r>
            <a:endParaRPr lang="en-US" dirty="0">
              <a:latin typeface="Helvetica Light" panose="020B0403020202020204" pitchFamily="34" charset="0"/>
            </a:endParaRPr>
          </a:p>
          <a:p>
            <a:pPr marL="742950" lvl="1" indent="-285750">
              <a:spcBef>
                <a:spcPts val="360"/>
              </a:spcBef>
              <a:buClr>
                <a:schemeClr val="dk1"/>
              </a:buClr>
              <a:buSzPts val="1800"/>
              <a:buFont typeface="Arial"/>
              <a:buChar char="–"/>
            </a:pPr>
            <a:r>
              <a:rPr lang="en-US" sz="1800" dirty="0">
                <a:solidFill>
                  <a:schemeClr val="dk1"/>
                </a:solidFill>
                <a:latin typeface="Helvetica Light" panose="020B0403020202020204" pitchFamily="34" charset="0"/>
                <a:ea typeface="Source Sans Pro"/>
                <a:cs typeface="Source Sans Pro"/>
                <a:sym typeface="Source Sans Pro"/>
              </a:rPr>
              <a:t>Citation of data will be a merit for the researcher </a:t>
            </a:r>
            <a:br>
              <a:rPr lang="en-US" sz="1800" dirty="0">
                <a:solidFill>
                  <a:schemeClr val="dk1"/>
                </a:solidFill>
                <a:latin typeface="Helvetica Light" panose="020B0403020202020204" pitchFamily="34" charset="0"/>
                <a:ea typeface="Source Sans Pro"/>
                <a:cs typeface="Source Sans Pro"/>
                <a:sym typeface="Source Sans Pro"/>
              </a:rPr>
            </a:br>
            <a:r>
              <a:rPr lang="en-US" sz="1800" dirty="0">
                <a:solidFill>
                  <a:schemeClr val="dk1"/>
                </a:solidFill>
                <a:latin typeface="Helvetica Light" panose="020B0403020202020204" pitchFamily="34" charset="0"/>
                <a:ea typeface="Source Sans Pro"/>
                <a:cs typeface="Source Sans Pro"/>
                <a:sym typeface="Source Sans Pro"/>
              </a:rPr>
              <a:t>that produced it.</a:t>
            </a:r>
            <a:endParaRPr lang="en-US" dirty="0">
              <a:latin typeface="Helvetica Light" panose="020B0403020202020204" pitchFamily="34" charset="0"/>
            </a:endParaRPr>
          </a:p>
          <a:p>
            <a:pPr marL="342900" indent="-215900">
              <a:spcBef>
                <a:spcPts val="400"/>
              </a:spcBef>
              <a:buClr>
                <a:schemeClr val="dk1"/>
              </a:buClr>
              <a:buSzPts val="2000"/>
              <a:buFont typeface="Arial" panose="020B0604020202020204" pitchFamily="34" charset="0"/>
              <a:buNone/>
            </a:pPr>
            <a:endParaRPr lang="en-US" sz="2000" dirty="0">
              <a:solidFill>
                <a:schemeClr val="dk1"/>
              </a:solidFill>
              <a:latin typeface="Helvetica Light" panose="020B0403020202020204" pitchFamily="34" charset="0"/>
              <a:ea typeface="Source Sans Pro"/>
              <a:cs typeface="Source Sans Pro"/>
              <a:sym typeface="Source Sans Pro"/>
            </a:endParaRPr>
          </a:p>
        </p:txBody>
      </p:sp>
    </p:spTree>
    <p:extLst>
      <p:ext uri="{BB962C8B-B14F-4D97-AF65-F5344CB8AC3E}">
        <p14:creationId xmlns:p14="http://schemas.microsoft.com/office/powerpoint/2010/main" val="4012028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31199" y="202711"/>
            <a:ext cx="7080816"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Data sharing – Ontologies</a:t>
            </a:r>
          </a:p>
        </p:txBody>
      </p:sp>
      <p:sp>
        <p:nvSpPr>
          <p:cNvPr id="8" name="Shape 334">
            <a:extLst>
              <a:ext uri="{FF2B5EF4-FFF2-40B4-BE49-F238E27FC236}">
                <a16:creationId xmlns:a16="http://schemas.microsoft.com/office/drawing/2014/main" id="{23EB7D33-EE00-C84C-B403-88EA857DEDA7}"/>
              </a:ext>
            </a:extLst>
          </p:cNvPr>
          <p:cNvSpPr txBox="1">
            <a:spLocks/>
          </p:cNvSpPr>
          <p:nvPr/>
        </p:nvSpPr>
        <p:spPr>
          <a:xfrm>
            <a:off x="631199" y="1402202"/>
            <a:ext cx="3148876" cy="4533487"/>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err="1">
                <a:latin typeface="Helvetica Light" charset="0"/>
                <a:ea typeface="Helvetica Light" charset="0"/>
                <a:cs typeface="Helvetica Light" charset="0"/>
              </a:rPr>
              <a:t>lauroyl</a:t>
            </a:r>
            <a:r>
              <a:rPr lang="en-US" sz="2000" dirty="0">
                <a:latin typeface="Helvetica Light" charset="0"/>
                <a:ea typeface="Helvetica Light" charset="0"/>
                <a:cs typeface="Helvetica Light" charset="0"/>
              </a:rPr>
              <a:t>-CoA</a:t>
            </a:r>
          </a:p>
          <a:p>
            <a:pPr marL="0" indent="0">
              <a:buNone/>
            </a:pPr>
            <a:r>
              <a:rPr lang="en-US" sz="1900" dirty="0">
                <a:latin typeface="Helvetica Light" charset="0"/>
                <a:ea typeface="Helvetica Light" charset="0"/>
                <a:cs typeface="Helvetica Light" charset="0"/>
              </a:rPr>
              <a:t>dodecanoyl-CoA</a:t>
            </a:r>
          </a:p>
          <a:p>
            <a:pPr marL="0" indent="0">
              <a:buNone/>
            </a:pPr>
            <a:r>
              <a:rPr lang="en-US" sz="1800" dirty="0">
                <a:latin typeface="Helvetica Light" charset="0"/>
                <a:ea typeface="Helvetica Light" charset="0"/>
                <a:cs typeface="Helvetica Light" charset="0"/>
              </a:rPr>
              <a:t>C12:0-CoA</a:t>
            </a:r>
          </a:p>
          <a:p>
            <a:pPr marL="0" indent="0">
              <a:buNone/>
            </a:pPr>
            <a:r>
              <a:rPr lang="en-US" sz="1700" dirty="0" err="1">
                <a:latin typeface="Helvetica Light" charset="0"/>
                <a:ea typeface="Helvetica Light" charset="0"/>
                <a:cs typeface="Helvetica Light" charset="0"/>
              </a:rPr>
              <a:t>lauroyl</a:t>
            </a:r>
            <a:r>
              <a:rPr lang="en-US" sz="1700" dirty="0">
                <a:latin typeface="Helvetica Light" charset="0"/>
                <a:ea typeface="Helvetica Light" charset="0"/>
                <a:cs typeface="Helvetica Light" charset="0"/>
              </a:rPr>
              <a:t> coenzyme A</a:t>
            </a:r>
          </a:p>
          <a:p>
            <a:pPr marL="0" indent="0">
              <a:buNone/>
            </a:pPr>
            <a:r>
              <a:rPr lang="en-US" sz="1600" dirty="0">
                <a:latin typeface="Helvetica Light" charset="0"/>
                <a:ea typeface="Helvetica Light" charset="0"/>
                <a:cs typeface="Helvetica Light" charset="0"/>
              </a:rPr>
              <a:t>coenzyme A, S-</a:t>
            </a:r>
            <a:r>
              <a:rPr lang="en-US" sz="1600" dirty="0" err="1">
                <a:latin typeface="Helvetica Light" charset="0"/>
                <a:ea typeface="Helvetica Light" charset="0"/>
                <a:cs typeface="Helvetica Light" charset="0"/>
              </a:rPr>
              <a:t>dodecanoate</a:t>
            </a:r>
            <a:endParaRPr lang="en-US" sz="1600" dirty="0">
              <a:latin typeface="Helvetica Light" charset="0"/>
              <a:ea typeface="Helvetica Light" charset="0"/>
              <a:cs typeface="Helvetica Light" charset="0"/>
            </a:endParaRPr>
          </a:p>
          <a:p>
            <a:pPr marL="0" indent="0">
              <a:buNone/>
            </a:pPr>
            <a:r>
              <a:rPr lang="en-US" sz="1500" dirty="0">
                <a:latin typeface="Helvetica Light" charset="0"/>
                <a:ea typeface="Helvetica Light" charset="0"/>
                <a:cs typeface="Helvetica Light" charset="0"/>
              </a:rPr>
              <a:t>dodecanoyl coenzyme A</a:t>
            </a:r>
          </a:p>
          <a:p>
            <a:pPr marL="0" indent="0">
              <a:buNone/>
            </a:pPr>
            <a:r>
              <a:rPr lang="en-US" sz="1400" dirty="0">
                <a:latin typeface="Helvetica Light" charset="0"/>
                <a:ea typeface="Helvetica Light" charset="0"/>
                <a:cs typeface="Helvetica Light" charset="0"/>
              </a:rPr>
              <a:t>C12:0 coenzyme A</a:t>
            </a:r>
          </a:p>
          <a:p>
            <a:pPr marL="0" indent="0">
              <a:buNone/>
            </a:pPr>
            <a:r>
              <a:rPr lang="en-US" sz="1300" dirty="0">
                <a:latin typeface="Helvetica Light" charset="0"/>
                <a:ea typeface="Helvetica Light" charset="0"/>
                <a:cs typeface="Helvetica Light" charset="0"/>
              </a:rPr>
              <a:t>dodecanoic acid coenzyme A</a:t>
            </a:r>
          </a:p>
          <a:p>
            <a:pPr marL="0" indent="0">
              <a:buNone/>
            </a:pPr>
            <a:r>
              <a:rPr lang="en-US" sz="1200" dirty="0" err="1">
                <a:latin typeface="Helvetica Light" charset="0"/>
                <a:ea typeface="Helvetica Light" charset="0"/>
                <a:cs typeface="Helvetica Light" charset="0"/>
              </a:rPr>
              <a:t>lauroylic</a:t>
            </a:r>
            <a:r>
              <a:rPr lang="en-US" sz="1200" dirty="0">
                <a:latin typeface="Helvetica Light" charset="0"/>
                <a:ea typeface="Helvetica Light" charset="0"/>
                <a:cs typeface="Helvetica Light" charset="0"/>
              </a:rPr>
              <a:t> acid CoA</a:t>
            </a:r>
          </a:p>
          <a:p>
            <a:pPr marL="0" indent="0">
              <a:buNone/>
            </a:pPr>
            <a:r>
              <a:rPr lang="en-US" sz="1100" dirty="0" err="1">
                <a:latin typeface="Helvetica Light" charset="0"/>
                <a:ea typeface="Helvetica Light" charset="0"/>
                <a:cs typeface="Helvetica Light" charset="0"/>
              </a:rPr>
              <a:t>Dodecanethioic</a:t>
            </a:r>
            <a:r>
              <a:rPr lang="en-US" sz="1100" dirty="0">
                <a:latin typeface="Helvetica Light" charset="0"/>
                <a:ea typeface="Helvetica Light" charset="0"/>
                <a:cs typeface="Helvetica Light" charset="0"/>
              </a:rPr>
              <a:t> acid, S-ester with coenzyme A</a:t>
            </a:r>
          </a:p>
          <a:p>
            <a:pPr marL="0" indent="0">
              <a:buNone/>
            </a:pPr>
            <a:r>
              <a:rPr lang="en-US" sz="1000" dirty="0">
                <a:latin typeface="Helvetica Light" charset="0"/>
                <a:ea typeface="Helvetica Light" charset="0"/>
                <a:cs typeface="Helvetica Light" charset="0"/>
              </a:rPr>
              <a:t>Coenzyme A, S-laurate (7CI,8CI)</a:t>
            </a:r>
          </a:p>
          <a:p>
            <a:pPr marL="0" indent="0">
              <a:buNone/>
            </a:pPr>
            <a:r>
              <a:rPr lang="en-US" sz="900" dirty="0">
                <a:latin typeface="Helvetica Light" charset="0"/>
                <a:ea typeface="Helvetica Light" charset="0"/>
                <a:cs typeface="Helvetica Light" charset="0"/>
              </a:rPr>
              <a:t>12:0, </a:t>
            </a:r>
            <a:r>
              <a:rPr lang="en-US" sz="900" dirty="0" err="1">
                <a:latin typeface="Helvetica Light" charset="0"/>
                <a:ea typeface="Helvetica Light" charset="0"/>
                <a:cs typeface="Helvetica Light" charset="0"/>
              </a:rPr>
              <a:t>lauroyl</a:t>
            </a:r>
            <a:r>
              <a:rPr lang="en-US" sz="900" dirty="0">
                <a:latin typeface="Helvetica Light" charset="0"/>
                <a:ea typeface="Helvetica Light" charset="0"/>
                <a:cs typeface="Helvetica Light" charset="0"/>
              </a:rPr>
              <a:t>-CoA</a:t>
            </a:r>
          </a:p>
          <a:p>
            <a:pPr marL="0" indent="0">
              <a:buNone/>
            </a:pPr>
            <a:r>
              <a:rPr lang="en-US" sz="800" dirty="0">
                <a:latin typeface="Helvetica Light" charset="0"/>
                <a:ea typeface="Helvetica Light" charset="0"/>
                <a:cs typeface="Helvetica Light" charset="0"/>
              </a:rPr>
              <a:t>1-undecanecarboxylic acid CoA</a:t>
            </a:r>
          </a:p>
          <a:p>
            <a:pPr marL="0" indent="0">
              <a:buNone/>
            </a:pPr>
            <a:r>
              <a:rPr lang="en-US" sz="700" dirty="0">
                <a:latin typeface="Helvetica Light" charset="0"/>
                <a:ea typeface="Helvetica Light" charset="0"/>
                <a:cs typeface="Helvetica Light" charset="0"/>
              </a:rPr>
              <a:t>vulvic acid CoA</a:t>
            </a:r>
          </a:p>
          <a:p>
            <a:pPr marL="0" indent="0">
              <a:buNone/>
            </a:pPr>
            <a:r>
              <a:rPr lang="en-US" sz="500" dirty="0">
                <a:latin typeface="Helvetica Light" charset="0"/>
                <a:ea typeface="Helvetica Light" charset="0"/>
                <a:cs typeface="Helvetica Light" charset="0"/>
              </a:rPr>
              <a:t>3'-phosphoadenosine 5'-(3-{(3R)-4-[(3-{[2-(</a:t>
            </a:r>
            <a:r>
              <a:rPr lang="en-US" sz="500" dirty="0" err="1">
                <a:latin typeface="Helvetica Light" charset="0"/>
                <a:ea typeface="Helvetica Light" charset="0"/>
                <a:cs typeface="Helvetica Light" charset="0"/>
              </a:rPr>
              <a:t>dodecanoylsulfanyl</a:t>
            </a:r>
            <a:r>
              <a:rPr lang="en-US" sz="500" dirty="0">
                <a:latin typeface="Helvetica Light" charset="0"/>
                <a:ea typeface="Helvetica Light" charset="0"/>
                <a:cs typeface="Helvetica Light" charset="0"/>
              </a:rPr>
              <a:t>)ethyl]amino}-3-oxopropyl)amino]-3-hydroxy-2,2-dimethyl-4-oxobutyl} dihydrogen diphosphate)</a:t>
            </a:r>
          </a:p>
          <a:p>
            <a:pPr marL="0" indent="0">
              <a:buNone/>
            </a:pPr>
            <a:endParaRPr lang="en-US" sz="2000" dirty="0">
              <a:latin typeface="Helvetica Light" charset="0"/>
              <a:ea typeface="Helvetica Light" charset="0"/>
              <a:cs typeface="Helvetica Light" charset="0"/>
            </a:endParaRPr>
          </a:p>
          <a:p>
            <a:pPr marL="0" indent="0">
              <a:buNone/>
            </a:pPr>
            <a:endParaRPr lang="en-US" sz="2000" dirty="0">
              <a:latin typeface="Helvetica Light" charset="0"/>
              <a:ea typeface="Helvetica Light" charset="0"/>
              <a:cs typeface="Helvetica Light" charset="0"/>
            </a:endParaRPr>
          </a:p>
        </p:txBody>
      </p:sp>
      <p:pic>
        <p:nvPicPr>
          <p:cNvPr id="13" name="Picture 12">
            <a:extLst>
              <a:ext uri="{FF2B5EF4-FFF2-40B4-BE49-F238E27FC236}">
                <a16:creationId xmlns:a16="http://schemas.microsoft.com/office/drawing/2014/main" id="{7C2F0BEC-082A-644B-8047-E88255C0E8F9}"/>
              </a:ext>
            </a:extLst>
          </p:cNvPr>
          <p:cNvPicPr>
            <a:picLocks noChangeAspect="1"/>
          </p:cNvPicPr>
          <p:nvPr/>
        </p:nvPicPr>
        <p:blipFill rotWithShape="1">
          <a:blip r:embed="rId3"/>
          <a:srcRect l="12759" t="22690" r="13077" b="22573"/>
          <a:stretch/>
        </p:blipFill>
        <p:spPr>
          <a:xfrm rot="7198634">
            <a:off x="5430796" y="965196"/>
            <a:ext cx="5428979" cy="5277993"/>
          </a:xfrm>
          <a:prstGeom prst="rect">
            <a:avLst/>
          </a:prstGeom>
        </p:spPr>
      </p:pic>
      <p:sp>
        <p:nvSpPr>
          <p:cNvPr id="15" name="TextBox 14">
            <a:extLst>
              <a:ext uri="{FF2B5EF4-FFF2-40B4-BE49-F238E27FC236}">
                <a16:creationId xmlns:a16="http://schemas.microsoft.com/office/drawing/2014/main" id="{1AE7E2BD-1955-AD4D-A9DE-AB81E1537157}"/>
              </a:ext>
            </a:extLst>
          </p:cNvPr>
          <p:cNvSpPr txBox="1"/>
          <p:nvPr/>
        </p:nvSpPr>
        <p:spPr>
          <a:xfrm>
            <a:off x="5515293" y="1478524"/>
            <a:ext cx="1638590" cy="461665"/>
          </a:xfrm>
          <a:prstGeom prst="rect">
            <a:avLst/>
          </a:prstGeom>
          <a:noFill/>
        </p:spPr>
        <p:txBody>
          <a:bodyPr wrap="none" rtlCol="0">
            <a:spAutoFit/>
          </a:bodyPr>
          <a:lstStyle/>
          <a:p>
            <a:r>
              <a:rPr lang="sv-SE" sz="2400" dirty="0" err="1">
                <a:latin typeface="Helvetica Light" panose="020B0403020202020204" pitchFamily="34" charset="0"/>
              </a:rPr>
              <a:t>Who</a:t>
            </a:r>
            <a:r>
              <a:rPr lang="sv-SE" sz="2400" dirty="0">
                <a:latin typeface="Helvetica Light" panose="020B0403020202020204" pitchFamily="34" charset="0"/>
              </a:rPr>
              <a:t> </a:t>
            </a:r>
            <a:r>
              <a:rPr lang="sv-SE" sz="2400" dirty="0" err="1">
                <a:latin typeface="Helvetica Light" panose="020B0403020202020204" pitchFamily="34" charset="0"/>
              </a:rPr>
              <a:t>am</a:t>
            </a:r>
            <a:r>
              <a:rPr lang="sv-SE" sz="2400" dirty="0">
                <a:latin typeface="Helvetica Light" panose="020B0403020202020204" pitchFamily="34" charset="0"/>
              </a:rPr>
              <a:t> I?</a:t>
            </a:r>
          </a:p>
        </p:txBody>
      </p:sp>
      <p:sp>
        <p:nvSpPr>
          <p:cNvPr id="16" name="TextBox 15">
            <a:extLst>
              <a:ext uri="{FF2B5EF4-FFF2-40B4-BE49-F238E27FC236}">
                <a16:creationId xmlns:a16="http://schemas.microsoft.com/office/drawing/2014/main" id="{F60FA6B2-4118-6E4D-8AD7-07537A7D4511}"/>
              </a:ext>
            </a:extLst>
          </p:cNvPr>
          <p:cNvSpPr txBox="1"/>
          <p:nvPr/>
        </p:nvSpPr>
        <p:spPr>
          <a:xfrm>
            <a:off x="5515293" y="1973819"/>
            <a:ext cx="3724096" cy="369332"/>
          </a:xfrm>
          <a:prstGeom prst="rect">
            <a:avLst/>
          </a:prstGeom>
          <a:noFill/>
        </p:spPr>
        <p:txBody>
          <a:bodyPr wrap="none" rtlCol="0">
            <a:spAutoFit/>
          </a:bodyPr>
          <a:lstStyle/>
          <a:p>
            <a:r>
              <a:rPr lang="en-US" b="1" dirty="0">
                <a:latin typeface="Helvetica Light" panose="020B0403020202020204" pitchFamily="34" charset="0"/>
              </a:rPr>
              <a:t>urn.miriam.chebi:15521 </a:t>
            </a:r>
            <a:r>
              <a:rPr lang="en-US" dirty="0">
                <a:latin typeface="Helvetica Light" panose="020B0403020202020204" pitchFamily="34" charset="0"/>
              </a:rPr>
              <a:t>of course!</a:t>
            </a:r>
          </a:p>
        </p:txBody>
      </p:sp>
      <p:sp>
        <p:nvSpPr>
          <p:cNvPr id="3" name="TextBox 2">
            <a:extLst>
              <a:ext uri="{FF2B5EF4-FFF2-40B4-BE49-F238E27FC236}">
                <a16:creationId xmlns:a16="http://schemas.microsoft.com/office/drawing/2014/main" id="{8FEFE028-CB47-D044-883B-6F6E6701D285}"/>
              </a:ext>
            </a:extLst>
          </p:cNvPr>
          <p:cNvSpPr txBox="1"/>
          <p:nvPr/>
        </p:nvSpPr>
        <p:spPr>
          <a:xfrm>
            <a:off x="5515293" y="2376781"/>
            <a:ext cx="4403770" cy="369332"/>
          </a:xfrm>
          <a:prstGeom prst="rect">
            <a:avLst/>
          </a:prstGeom>
          <a:noFill/>
        </p:spPr>
        <p:txBody>
          <a:bodyPr wrap="none" rtlCol="0">
            <a:spAutoFit/>
          </a:bodyPr>
          <a:lstStyle/>
          <a:p>
            <a:r>
              <a:rPr lang="sv-SE" dirty="0">
                <a:latin typeface="Helvetica Light" panose="020B0403020202020204" pitchFamily="34" charset="0"/>
              </a:rPr>
              <a:t>&lt;</a:t>
            </a:r>
            <a:r>
              <a:rPr lang="sv-SE" dirty="0" err="1">
                <a:latin typeface="Helvetica Light" panose="020B0403020202020204" pitchFamily="34" charset="0"/>
              </a:rPr>
              <a:t>scheme</a:t>
            </a:r>
            <a:r>
              <a:rPr lang="sv-SE" dirty="0">
                <a:latin typeface="Helvetica Light" panose="020B0403020202020204" pitchFamily="34" charset="0"/>
              </a:rPr>
              <a:t>&gt;.&lt;</a:t>
            </a:r>
            <a:r>
              <a:rPr lang="sv-SE" dirty="0" err="1">
                <a:latin typeface="Helvetica Light" panose="020B0403020202020204" pitchFamily="34" charset="0"/>
              </a:rPr>
              <a:t>registry</a:t>
            </a:r>
            <a:r>
              <a:rPr lang="sv-SE" dirty="0">
                <a:latin typeface="Helvetica Light" panose="020B0403020202020204" pitchFamily="34" charset="0"/>
              </a:rPr>
              <a:t>&gt;.&lt;</a:t>
            </a:r>
            <a:r>
              <a:rPr lang="sv-SE" dirty="0" err="1">
                <a:latin typeface="Helvetica Light" panose="020B0403020202020204" pitchFamily="34" charset="0"/>
              </a:rPr>
              <a:t>repository</a:t>
            </a:r>
            <a:r>
              <a:rPr lang="sv-SE" dirty="0">
                <a:latin typeface="Helvetica Light" panose="020B0403020202020204" pitchFamily="34" charset="0"/>
              </a:rPr>
              <a:t>&gt;:&lt;id&gt;</a:t>
            </a:r>
          </a:p>
        </p:txBody>
      </p:sp>
    </p:spTree>
    <p:extLst>
      <p:ext uri="{BB962C8B-B14F-4D97-AF65-F5344CB8AC3E}">
        <p14:creationId xmlns:p14="http://schemas.microsoft.com/office/powerpoint/2010/main" val="19606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31199" y="202711"/>
            <a:ext cx="7080816"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Data sharing – Ontologies</a:t>
            </a:r>
          </a:p>
        </p:txBody>
      </p:sp>
      <p:pic>
        <p:nvPicPr>
          <p:cNvPr id="6" name="Picture 5">
            <a:extLst>
              <a:ext uri="{FF2B5EF4-FFF2-40B4-BE49-F238E27FC236}">
                <a16:creationId xmlns:a16="http://schemas.microsoft.com/office/drawing/2014/main" id="{0E15CE62-719C-1843-9E92-12870AB76C06}"/>
              </a:ext>
            </a:extLst>
          </p:cNvPr>
          <p:cNvPicPr>
            <a:picLocks noChangeAspect="1"/>
          </p:cNvPicPr>
          <p:nvPr/>
        </p:nvPicPr>
        <p:blipFill>
          <a:blip r:embed="rId3"/>
          <a:stretch>
            <a:fillRect/>
          </a:stretch>
        </p:blipFill>
        <p:spPr>
          <a:xfrm>
            <a:off x="631199" y="2053953"/>
            <a:ext cx="4762500" cy="2686050"/>
          </a:xfrm>
          <a:prstGeom prst="rect">
            <a:avLst/>
          </a:prstGeom>
        </p:spPr>
      </p:pic>
      <p:pic>
        <p:nvPicPr>
          <p:cNvPr id="7" name="Shape 659">
            <a:extLst>
              <a:ext uri="{FF2B5EF4-FFF2-40B4-BE49-F238E27FC236}">
                <a16:creationId xmlns:a16="http://schemas.microsoft.com/office/drawing/2014/main" id="{E4FAD0E0-2DEA-0A44-A8C9-2A767AB7AB9F}"/>
              </a:ext>
            </a:extLst>
          </p:cNvPr>
          <p:cNvPicPr preferRelativeResize="0">
            <a:picLocks noChangeAspect="1"/>
          </p:cNvPicPr>
          <p:nvPr/>
        </p:nvPicPr>
        <p:blipFill rotWithShape="1">
          <a:blip r:embed="rId4">
            <a:alphaModFix/>
          </a:blip>
          <a:srcRect/>
          <a:stretch/>
        </p:blipFill>
        <p:spPr>
          <a:xfrm>
            <a:off x="6422191" y="1259646"/>
            <a:ext cx="5110903" cy="4274663"/>
          </a:xfrm>
          <a:prstGeom prst="rect">
            <a:avLst/>
          </a:prstGeom>
          <a:noFill/>
          <a:ln>
            <a:solidFill>
              <a:schemeClr val="tx1"/>
            </a:solidFill>
          </a:ln>
        </p:spPr>
      </p:pic>
    </p:spTree>
    <p:extLst>
      <p:ext uri="{BB962C8B-B14F-4D97-AF65-F5344CB8AC3E}">
        <p14:creationId xmlns:p14="http://schemas.microsoft.com/office/powerpoint/2010/main" val="783493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9544" y="2577123"/>
            <a:ext cx="5152913" cy="584775"/>
          </a:xfrm>
          <a:prstGeom prst="rect">
            <a:avLst/>
          </a:prstGeom>
          <a:noFill/>
        </p:spPr>
        <p:txBody>
          <a:bodyPr wrap="square" rtlCol="0">
            <a:spAutoFit/>
          </a:bodyPr>
          <a:lstStyle/>
          <a:p>
            <a:pPr algn="ctr"/>
            <a:r>
              <a:rPr lang="en-US" sz="3200" dirty="0">
                <a:latin typeface="Helvetica Light" charset="0"/>
                <a:ea typeface="Helvetica Light" charset="0"/>
                <a:cs typeface="Helvetica Light" charset="0"/>
              </a:rPr>
              <a:t>Project organization</a:t>
            </a:r>
            <a:endParaRPr lang="en-US" sz="4800" dirty="0">
              <a:latin typeface="Helvetica Light" charset="0"/>
              <a:ea typeface="Helvetica Light" charset="0"/>
              <a:cs typeface="Helvetica Light" charset="0"/>
            </a:endParaRPr>
          </a:p>
        </p:txBody>
      </p:sp>
    </p:spTree>
    <p:extLst>
      <p:ext uri="{BB962C8B-B14F-4D97-AF65-F5344CB8AC3E}">
        <p14:creationId xmlns:p14="http://schemas.microsoft.com/office/powerpoint/2010/main" val="1549930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199675" y="1019475"/>
            <a:ext cx="3491299" cy="692511"/>
          </a:xfrm>
          <a:prstGeom prst="rect">
            <a:avLst/>
          </a:prstGeom>
        </p:spPr>
      </p:pic>
      <p:sp>
        <p:nvSpPr>
          <p:cNvPr id="24" name="Rectangle 23"/>
          <p:cNvSpPr/>
          <p:nvPr/>
        </p:nvSpPr>
        <p:spPr>
          <a:xfrm>
            <a:off x="1263662" y="5074682"/>
            <a:ext cx="5371054" cy="1384995"/>
          </a:xfrm>
          <a:prstGeom prst="rect">
            <a:avLst/>
          </a:prstGeom>
        </p:spPr>
        <p:txBody>
          <a:bodyPr wrap="square">
            <a:spAutoFit/>
          </a:bodyPr>
          <a:lstStyle/>
          <a:p>
            <a:r>
              <a:rPr lang="en-US" sz="1400" b="1" dirty="0">
                <a:latin typeface="Helvetica Light" charset="0"/>
                <a:ea typeface="Helvetica Light" charset="0"/>
                <a:cs typeface="Helvetica Light" charset="0"/>
              </a:rPr>
              <a:t>The first step towards working reproducible:  Get organized!</a:t>
            </a:r>
          </a:p>
          <a:p>
            <a:endParaRPr lang="en-US" sz="1400" dirty="0">
              <a:latin typeface="Helvetica Light" charset="0"/>
              <a:ea typeface="Helvetica Light" charset="0"/>
              <a:cs typeface="Helvetica Light" charset="0"/>
            </a:endParaRPr>
          </a:p>
          <a:p>
            <a:r>
              <a:rPr lang="en-US" sz="1400" dirty="0">
                <a:latin typeface="Helvetica Light" charset="0"/>
                <a:ea typeface="Helvetica Light" charset="0"/>
                <a:cs typeface="Helvetica Light" charset="0"/>
              </a:rPr>
              <a:t>Divide your work into distinct projects and keep all files needed to go from raw data to final results in a dedicated directory with relevant subdirectories.</a:t>
            </a:r>
          </a:p>
          <a:p>
            <a:pPr marL="171450" indent="-171450">
              <a:buFont typeface="Arial" charset="0"/>
              <a:buChar char="•"/>
            </a:pPr>
            <a:endParaRPr lang="en-US" sz="1400" dirty="0">
              <a:latin typeface="Helvetica Light" charset="0"/>
              <a:ea typeface="Helvetica Light" charset="0"/>
              <a:cs typeface="Helvetica Light" charset="0"/>
            </a:endParaRPr>
          </a:p>
        </p:txBody>
      </p:sp>
      <p:sp>
        <p:nvSpPr>
          <p:cNvPr id="27" name="TextBox 26"/>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The project directory</a:t>
            </a:r>
          </a:p>
        </p:txBody>
      </p:sp>
      <p:pic>
        <p:nvPicPr>
          <p:cNvPr id="32" name="Picture 3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99675" y="1699229"/>
            <a:ext cx="3491300" cy="683287"/>
          </a:xfrm>
          <a:prstGeom prst="rect">
            <a:avLst/>
          </a:prstGeom>
        </p:spPr>
      </p:pic>
      <p:pic>
        <p:nvPicPr>
          <p:cNvPr id="33" name="Picture 3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94930" y="1023183"/>
            <a:ext cx="1354827" cy="992287"/>
          </a:xfrm>
          <a:prstGeom prst="rect">
            <a:avLst/>
          </a:prstGeom>
        </p:spPr>
      </p:pic>
      <p:pic>
        <p:nvPicPr>
          <p:cNvPr id="34" name="Picture 33"/>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199675" y="2382516"/>
            <a:ext cx="3491300" cy="667820"/>
          </a:xfrm>
          <a:prstGeom prst="rect">
            <a:avLst/>
          </a:prstGeom>
        </p:spPr>
      </p:pic>
      <p:pic>
        <p:nvPicPr>
          <p:cNvPr id="35" name="Picture 34"/>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199675" y="3045255"/>
            <a:ext cx="3491300" cy="688368"/>
          </a:xfrm>
          <a:prstGeom prst="rect">
            <a:avLst/>
          </a:prstGeom>
        </p:spPr>
      </p:pic>
      <p:pic>
        <p:nvPicPr>
          <p:cNvPr id="36" name="Picture 35"/>
          <p:cNvPicPr>
            <a:picLocks noChangeAspect="1"/>
          </p:cNvPicPr>
          <p:nvPr/>
        </p:nvPicPr>
        <p:blipFill rotWithShape="1">
          <a:blip r:embed="rId7" cstate="print">
            <a:extLst>
              <a:ext uri="{28A0092B-C50C-407E-A947-70E740481C1C}">
                <a14:useLocalDpi xmlns:a14="http://schemas.microsoft.com/office/drawing/2010/main"/>
              </a:ext>
            </a:extLst>
          </a:blip>
          <a:srcRect b="-32062"/>
          <a:stretch/>
        </p:blipFill>
        <p:spPr>
          <a:xfrm>
            <a:off x="2199675" y="3733623"/>
            <a:ext cx="3491300" cy="904124"/>
          </a:xfrm>
          <a:prstGeom prst="rect">
            <a:avLst/>
          </a:prstGeom>
        </p:spPr>
      </p:pic>
      <p:pic>
        <p:nvPicPr>
          <p:cNvPr id="38" name="Picture 37"/>
          <p:cNvPicPr>
            <a:picLocks noChangeAspect="1"/>
          </p:cNvPicPr>
          <p:nvPr/>
        </p:nvPicPr>
        <p:blipFill>
          <a:blip r:embed="rId8"/>
          <a:stretch>
            <a:fillRect/>
          </a:stretch>
        </p:blipFill>
        <p:spPr>
          <a:xfrm>
            <a:off x="8032389" y="0"/>
            <a:ext cx="4159611" cy="6858000"/>
          </a:xfrm>
          <a:prstGeom prst="rect">
            <a:avLst/>
          </a:prstGeom>
        </p:spPr>
      </p:pic>
      <p:cxnSp>
        <p:nvCxnSpPr>
          <p:cNvPr id="4" name="Straight Connector 3"/>
          <p:cNvCxnSpPr/>
          <p:nvPr/>
        </p:nvCxnSpPr>
        <p:spPr>
          <a:xfrm>
            <a:off x="2007843" y="1413162"/>
            <a:ext cx="0" cy="2749594"/>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722759" y="1406043"/>
            <a:ext cx="432155" cy="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007843" y="2040872"/>
            <a:ext cx="145739" cy="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2007843" y="2716426"/>
            <a:ext cx="145739" cy="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995986" y="3418334"/>
            <a:ext cx="145739" cy="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995985" y="4162756"/>
            <a:ext cx="145739" cy="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64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1+#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6069B7-74BD-854B-AC95-72554531D798}"/>
              </a:ext>
            </a:extLst>
          </p:cNvPr>
          <p:cNvSpPr txBox="1"/>
          <p:nvPr/>
        </p:nvSpPr>
        <p:spPr>
          <a:xfrm>
            <a:off x="3801534" y="1176867"/>
            <a:ext cx="3502882" cy="523220"/>
          </a:xfrm>
          <a:prstGeom prst="rect">
            <a:avLst/>
          </a:prstGeom>
          <a:noFill/>
        </p:spPr>
        <p:txBody>
          <a:bodyPr wrap="none" rtlCol="0">
            <a:spAutoFit/>
          </a:bodyPr>
          <a:lstStyle/>
          <a:p>
            <a:r>
              <a:rPr lang="sv-SE" sz="2800" dirty="0">
                <a:latin typeface="Helvetica Light" panose="020B0403020202020204" pitchFamily="34" charset="0"/>
              </a:rPr>
              <a:t>Pair </a:t>
            </a:r>
            <a:r>
              <a:rPr lang="sv-SE" sz="2800" dirty="0" err="1">
                <a:latin typeface="Helvetica Light" panose="020B0403020202020204" pitchFamily="34" charset="0"/>
              </a:rPr>
              <a:t>up</a:t>
            </a:r>
            <a:r>
              <a:rPr lang="sv-SE" sz="2800" dirty="0">
                <a:latin typeface="Helvetica Light" panose="020B0403020202020204" pitchFamily="34" charset="0"/>
              </a:rPr>
              <a:t> and </a:t>
            </a:r>
            <a:r>
              <a:rPr lang="sv-SE" sz="2800" dirty="0" err="1">
                <a:latin typeface="Helvetica Light" panose="020B0403020202020204" pitchFamily="34" charset="0"/>
              </a:rPr>
              <a:t>discuss</a:t>
            </a:r>
            <a:r>
              <a:rPr lang="sv-SE" sz="2800" dirty="0">
                <a:latin typeface="Helvetica Light" panose="020B0403020202020204" pitchFamily="34" charset="0"/>
              </a:rPr>
              <a:t>!</a:t>
            </a:r>
          </a:p>
        </p:txBody>
      </p:sp>
      <p:sp>
        <p:nvSpPr>
          <p:cNvPr id="3" name="TextBox 2">
            <a:extLst>
              <a:ext uri="{FF2B5EF4-FFF2-40B4-BE49-F238E27FC236}">
                <a16:creationId xmlns:a16="http://schemas.microsoft.com/office/drawing/2014/main" id="{B84ECD8B-BA7F-914A-A8FC-F3E52D6B032F}"/>
              </a:ext>
            </a:extLst>
          </p:cNvPr>
          <p:cNvSpPr txBox="1"/>
          <p:nvPr/>
        </p:nvSpPr>
        <p:spPr>
          <a:xfrm>
            <a:off x="1481667" y="2717799"/>
            <a:ext cx="8786798"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Helvetica Light" panose="020B0403020202020204" pitchFamily="34" charset="0"/>
              </a:rPr>
              <a:t>Do you organize your work in distinct projects?</a:t>
            </a:r>
          </a:p>
          <a:p>
            <a:pPr marL="342900" indent="-342900">
              <a:buFont typeface="Arial" panose="020B0604020202020204" pitchFamily="34" charset="0"/>
              <a:buChar char="•"/>
            </a:pPr>
            <a:r>
              <a:rPr lang="en-US" sz="2000" dirty="0">
                <a:latin typeface="Helvetica Light" panose="020B0403020202020204" pitchFamily="34" charset="0"/>
              </a:rPr>
              <a:t>How do you organize your files in this context?</a:t>
            </a:r>
          </a:p>
          <a:p>
            <a:pPr marL="342900" indent="-342900">
              <a:buFont typeface="Arial" panose="020B0604020202020204" pitchFamily="34" charset="0"/>
              <a:buChar char="•"/>
            </a:pPr>
            <a:r>
              <a:rPr lang="en-US" sz="2000" dirty="0">
                <a:latin typeface="Helvetica Light" panose="020B0403020202020204" pitchFamily="34" charset="0"/>
              </a:rPr>
              <a:t>Are you happy with the way you work today?</a:t>
            </a:r>
          </a:p>
        </p:txBody>
      </p:sp>
      <p:pic>
        <p:nvPicPr>
          <p:cNvPr id="4" name="Picture 3">
            <a:extLst>
              <a:ext uri="{FF2B5EF4-FFF2-40B4-BE49-F238E27FC236}">
                <a16:creationId xmlns:a16="http://schemas.microsoft.com/office/drawing/2014/main" id="{909B9C5C-309C-F74E-A90A-6D9C66C2B530}"/>
              </a:ext>
            </a:extLst>
          </p:cNvPr>
          <p:cNvPicPr>
            <a:picLocks noChangeAspect="1"/>
          </p:cNvPicPr>
          <p:nvPr/>
        </p:nvPicPr>
        <p:blipFill>
          <a:blip r:embed="rId2"/>
          <a:stretch>
            <a:fillRect/>
          </a:stretch>
        </p:blipFill>
        <p:spPr>
          <a:xfrm>
            <a:off x="1481666" y="406400"/>
            <a:ext cx="1540934" cy="1540934"/>
          </a:xfrm>
          <a:prstGeom prst="rect">
            <a:avLst/>
          </a:prstGeom>
        </p:spPr>
      </p:pic>
    </p:spTree>
    <p:extLst>
      <p:ext uri="{BB962C8B-B14F-4D97-AF65-F5344CB8AC3E}">
        <p14:creationId xmlns:p14="http://schemas.microsoft.com/office/powerpoint/2010/main" val="3500021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9850" y="1112868"/>
            <a:ext cx="8167621" cy="4524315"/>
          </a:xfrm>
          <a:prstGeom prst="rect">
            <a:avLst/>
          </a:prstGeom>
          <a:noFill/>
        </p:spPr>
        <p:txBody>
          <a:bodyPr wrap="none" rtlCol="0">
            <a:spAutoFit/>
          </a:bodyPr>
          <a:lstStyle/>
          <a:p>
            <a:r>
              <a:rPr lang="en-US" sz="1200" dirty="0">
                <a:latin typeface="Lucida Console" charset="0"/>
                <a:ea typeface="Lucida Console" charset="0"/>
                <a:cs typeface="Lucida Console" charset="0"/>
              </a:rPr>
              <a:t>project</a:t>
            </a:r>
          </a:p>
          <a:p>
            <a:r>
              <a:rPr lang="en-US" sz="1200" dirty="0">
                <a:latin typeface="Lucida Console" charset="0"/>
                <a:ea typeface="Lucida Console" charset="0"/>
                <a:cs typeface="Lucida Console" charset="0"/>
              </a:rPr>
              <a:t>|- doc/		  documentation for the study</a:t>
            </a:r>
          </a:p>
          <a:p>
            <a:r>
              <a:rPr lang="en-US" sz="1200" dirty="0">
                <a:latin typeface="Lucida Console" charset="0"/>
                <a:ea typeface="Lucida Console" charset="0"/>
                <a:cs typeface="Lucida Console" charset="0"/>
              </a:rPr>
              <a:t>|</a:t>
            </a:r>
          </a:p>
          <a:p>
            <a:r>
              <a:rPr lang="en-US" sz="1200" dirty="0">
                <a:latin typeface="Lucida Console" charset="0"/>
                <a:ea typeface="Lucida Console" charset="0"/>
                <a:cs typeface="Lucida Console" charset="0"/>
              </a:rPr>
              <a:t>|- data/		  raw and primary data, essentially all input files, never edit!</a:t>
            </a:r>
          </a:p>
          <a:p>
            <a:r>
              <a:rPr lang="en-US" sz="1200" dirty="0">
                <a:latin typeface="Lucida Console" charset="0"/>
                <a:ea typeface="Lucida Console" charset="0"/>
                <a:cs typeface="Lucida Console" charset="0"/>
              </a:rPr>
              <a:t>|  |- </a:t>
            </a:r>
            <a:r>
              <a:rPr lang="en-US" sz="1200" dirty="0" err="1">
                <a:latin typeface="Lucida Console" charset="0"/>
                <a:ea typeface="Lucida Console" charset="0"/>
                <a:cs typeface="Lucida Console" charset="0"/>
              </a:rPr>
              <a:t>raw_external</a:t>
            </a:r>
            <a:r>
              <a:rPr lang="en-US" sz="1200" dirty="0">
                <a:latin typeface="Lucida Console" charset="0"/>
                <a:ea typeface="Lucida Console" charset="0"/>
                <a:cs typeface="Lucida Console" charset="0"/>
              </a:rPr>
              <a:t>/</a:t>
            </a:r>
          </a:p>
          <a:p>
            <a:r>
              <a:rPr lang="en-US" sz="1200" dirty="0">
                <a:latin typeface="Lucida Console" charset="0"/>
                <a:ea typeface="Lucida Console" charset="0"/>
                <a:cs typeface="Lucida Console" charset="0"/>
              </a:rPr>
              <a:t>|  |- </a:t>
            </a:r>
            <a:r>
              <a:rPr lang="en-US" sz="1200" dirty="0" err="1">
                <a:latin typeface="Lucida Console" charset="0"/>
                <a:ea typeface="Lucida Console" charset="0"/>
                <a:cs typeface="Lucida Console" charset="0"/>
              </a:rPr>
              <a:t>raw_internal</a:t>
            </a:r>
            <a:r>
              <a:rPr lang="en-US" sz="1200" dirty="0">
                <a:latin typeface="Lucida Console" charset="0"/>
                <a:ea typeface="Lucida Console" charset="0"/>
                <a:cs typeface="Lucida Console" charset="0"/>
              </a:rPr>
              <a:t>/</a:t>
            </a:r>
          </a:p>
          <a:p>
            <a:r>
              <a:rPr lang="en-US" sz="1200" dirty="0">
                <a:latin typeface="Lucida Console" charset="0"/>
                <a:ea typeface="Lucida Console" charset="0"/>
                <a:cs typeface="Lucida Console" charset="0"/>
              </a:rPr>
              <a:t>|  |- meta/</a:t>
            </a:r>
          </a:p>
          <a:p>
            <a:r>
              <a:rPr lang="en-US" sz="1200" dirty="0">
                <a:latin typeface="Lucida Console" charset="0"/>
                <a:ea typeface="Lucida Console" charset="0"/>
                <a:cs typeface="Lucida Console" charset="0"/>
              </a:rPr>
              <a:t>|</a:t>
            </a:r>
          </a:p>
          <a:p>
            <a:r>
              <a:rPr lang="en-US" sz="1200" dirty="0">
                <a:latin typeface="Lucida Console" charset="0"/>
                <a:ea typeface="Lucida Console" charset="0"/>
                <a:cs typeface="Lucida Console" charset="0"/>
              </a:rPr>
              <a:t>|- code/		  all code needed to go from input files to final results</a:t>
            </a:r>
          </a:p>
          <a:p>
            <a:r>
              <a:rPr lang="en-US" sz="1200" dirty="0">
                <a:latin typeface="Lucida Console" charset="0"/>
                <a:ea typeface="Lucida Console" charset="0"/>
                <a:cs typeface="Lucida Console" charset="0"/>
              </a:rPr>
              <a:t>|- notebooks/	  notebooks that document your day-to-day work</a:t>
            </a:r>
          </a:p>
          <a:p>
            <a:r>
              <a:rPr lang="en-US" sz="1200" dirty="0">
                <a:latin typeface="Lucida Console" charset="0"/>
                <a:ea typeface="Lucida Console" charset="0"/>
                <a:cs typeface="Lucida Console" charset="0"/>
              </a:rPr>
              <a:t>|</a:t>
            </a:r>
          </a:p>
          <a:p>
            <a:r>
              <a:rPr lang="en-US" sz="1200" dirty="0">
                <a:latin typeface="Lucida Console" charset="0"/>
                <a:ea typeface="Lucida Console" charset="0"/>
                <a:cs typeface="Lucida Console" charset="0"/>
              </a:rPr>
              <a:t>|- intermediate/	  output files from different analysis steps, can be deleted</a:t>
            </a:r>
          </a:p>
          <a:p>
            <a:r>
              <a:rPr lang="en-US" sz="1200" dirty="0">
                <a:latin typeface="Lucida Console" charset="0"/>
                <a:ea typeface="Lucida Console" charset="0"/>
                <a:cs typeface="Lucida Console" charset="0"/>
              </a:rPr>
              <a:t>|- scratch/	  temporary files that can be safely deleted or lost</a:t>
            </a:r>
          </a:p>
          <a:p>
            <a:r>
              <a:rPr lang="en-US" sz="1200" dirty="0">
                <a:latin typeface="Lucida Console" charset="0"/>
                <a:ea typeface="Lucida Console" charset="0"/>
                <a:cs typeface="Lucida Console" charset="0"/>
              </a:rPr>
              <a:t>|- logs/		  logs from the different analysis steps		</a:t>
            </a:r>
          </a:p>
          <a:p>
            <a:r>
              <a:rPr lang="en-US" sz="1200" dirty="0">
                <a:latin typeface="Lucida Console" charset="0"/>
                <a:ea typeface="Lucida Console" charset="0"/>
                <a:cs typeface="Lucida Console" charset="0"/>
              </a:rPr>
              <a:t>|</a:t>
            </a:r>
          </a:p>
          <a:p>
            <a:r>
              <a:rPr lang="en-US" sz="1200" dirty="0">
                <a:latin typeface="Lucida Console" charset="0"/>
                <a:ea typeface="Lucida Console" charset="0"/>
                <a:cs typeface="Lucida Console" charset="0"/>
              </a:rPr>
              <a:t>|- results/	  output from workflows and analyses</a:t>
            </a:r>
          </a:p>
          <a:p>
            <a:r>
              <a:rPr lang="en-US" sz="1200" dirty="0">
                <a:latin typeface="Lucida Console" charset="0"/>
                <a:ea typeface="Lucida Console" charset="0"/>
                <a:cs typeface="Lucida Console" charset="0"/>
              </a:rPr>
              <a:t>|  |- figures/</a:t>
            </a:r>
          </a:p>
          <a:p>
            <a:r>
              <a:rPr lang="en-US" sz="1200" dirty="0">
                <a:latin typeface="Lucida Console" charset="0"/>
                <a:ea typeface="Lucida Console" charset="0"/>
                <a:cs typeface="Lucida Console" charset="0"/>
              </a:rPr>
              <a:t>|  |- tables/</a:t>
            </a:r>
          </a:p>
          <a:p>
            <a:r>
              <a:rPr lang="en-US" sz="1200" dirty="0">
                <a:latin typeface="Lucida Console" charset="0"/>
                <a:ea typeface="Lucida Console" charset="0"/>
                <a:cs typeface="Lucida Console" charset="0"/>
              </a:rPr>
              <a:t>|  |- reports/</a:t>
            </a:r>
          </a:p>
          <a:p>
            <a:r>
              <a:rPr lang="en-US" sz="1200" dirty="0">
                <a:latin typeface="Lucida Console" charset="0"/>
                <a:ea typeface="Lucida Console" charset="0"/>
                <a:cs typeface="Lucida Console" charset="0"/>
              </a:rPr>
              <a:t>|</a:t>
            </a:r>
          </a:p>
          <a:p>
            <a:r>
              <a:rPr lang="en-US" sz="1200" dirty="0">
                <a:latin typeface="Lucida Console" charset="0"/>
                <a:ea typeface="Lucida Console" charset="0"/>
                <a:cs typeface="Lucida Console" charset="0"/>
              </a:rPr>
              <a:t>|- </a:t>
            </a:r>
            <a:r>
              <a:rPr lang="en-US" sz="1200" dirty="0" err="1">
                <a:latin typeface="Lucida Console" charset="0"/>
                <a:ea typeface="Lucida Console" charset="0"/>
                <a:cs typeface="Lucida Console" charset="0"/>
              </a:rPr>
              <a:t>Snakefile</a:t>
            </a:r>
            <a:r>
              <a:rPr lang="en-US" sz="1200" dirty="0">
                <a:latin typeface="Lucida Console" charset="0"/>
                <a:ea typeface="Lucida Console" charset="0"/>
                <a:cs typeface="Lucida Console" charset="0"/>
              </a:rPr>
              <a:t>	  project workflow, carries out analysis contained in code/</a:t>
            </a:r>
          </a:p>
          <a:p>
            <a:r>
              <a:rPr lang="en-US" sz="1200" dirty="0">
                <a:latin typeface="Lucida Console" charset="0"/>
                <a:ea typeface="Lucida Console" charset="0"/>
                <a:cs typeface="Lucida Console" charset="0"/>
              </a:rPr>
              <a:t>|- </a:t>
            </a:r>
            <a:r>
              <a:rPr lang="en-US" sz="1200" dirty="0" err="1">
                <a:latin typeface="Lucida Console" charset="0"/>
                <a:ea typeface="Lucida Console" charset="0"/>
                <a:cs typeface="Lucida Console" charset="0"/>
              </a:rPr>
              <a:t>config.yml</a:t>
            </a:r>
            <a:r>
              <a:rPr lang="en-US" sz="1200" dirty="0">
                <a:latin typeface="Lucida Console" charset="0"/>
                <a:ea typeface="Lucida Console" charset="0"/>
                <a:cs typeface="Lucida Console" charset="0"/>
              </a:rPr>
              <a:t>	  configuration of the project workflow</a:t>
            </a:r>
          </a:p>
          <a:p>
            <a:r>
              <a:rPr lang="en-US" sz="1200" dirty="0">
                <a:latin typeface="Lucida Console" charset="0"/>
                <a:ea typeface="Lucida Console" charset="0"/>
                <a:cs typeface="Lucida Console" charset="0"/>
              </a:rPr>
              <a:t>|- </a:t>
            </a:r>
            <a:r>
              <a:rPr lang="en-US" sz="1200" dirty="0" err="1">
                <a:latin typeface="Lucida Console" charset="0"/>
                <a:ea typeface="Lucida Console" charset="0"/>
                <a:cs typeface="Lucida Console" charset="0"/>
              </a:rPr>
              <a:t>environment.yml</a:t>
            </a:r>
            <a:r>
              <a:rPr lang="en-US" sz="1200" dirty="0">
                <a:latin typeface="Lucida Console" charset="0"/>
                <a:ea typeface="Lucida Console" charset="0"/>
                <a:cs typeface="Lucida Console" charset="0"/>
              </a:rPr>
              <a:t>	  software dependencies list, used to create a project environment</a:t>
            </a:r>
          </a:p>
          <a:p>
            <a:r>
              <a:rPr lang="en-US" sz="1200" dirty="0">
                <a:latin typeface="Lucida Console" charset="0"/>
                <a:ea typeface="Lucida Console" charset="0"/>
                <a:cs typeface="Lucida Console" charset="0"/>
              </a:rPr>
              <a:t>|- </a:t>
            </a:r>
            <a:r>
              <a:rPr lang="en-US" sz="1200" dirty="0" err="1">
                <a:latin typeface="Lucida Console" charset="0"/>
                <a:ea typeface="Lucida Console" charset="0"/>
                <a:cs typeface="Lucida Console" charset="0"/>
              </a:rPr>
              <a:t>Dockerfile</a:t>
            </a:r>
            <a:r>
              <a:rPr lang="en-US" sz="1200" dirty="0">
                <a:latin typeface="Lucida Console" charset="0"/>
                <a:ea typeface="Lucida Console" charset="0"/>
                <a:cs typeface="Lucida Console" charset="0"/>
              </a:rPr>
              <a:t>	  recipe to create a project container</a:t>
            </a:r>
          </a:p>
        </p:txBody>
      </p:sp>
      <p:sp>
        <p:nvSpPr>
          <p:cNvPr id="4" name="Rectangle 3">
            <a:extLst>
              <a:ext uri="{FF2B5EF4-FFF2-40B4-BE49-F238E27FC236}">
                <a16:creationId xmlns:a16="http://schemas.microsoft.com/office/drawing/2014/main" id="{01F38D5C-0268-9D4F-A275-E8D6C84EB882}"/>
              </a:ext>
            </a:extLst>
          </p:cNvPr>
          <p:cNvSpPr/>
          <p:nvPr/>
        </p:nvSpPr>
        <p:spPr>
          <a:xfrm>
            <a:off x="8171406" y="6475873"/>
            <a:ext cx="3966150" cy="307777"/>
          </a:xfrm>
          <a:prstGeom prst="rect">
            <a:avLst/>
          </a:prstGeom>
        </p:spPr>
        <p:txBody>
          <a:bodyPr wrap="none">
            <a:spAutoFit/>
          </a:bodyPr>
          <a:lstStyle/>
          <a:p>
            <a:r>
              <a:rPr lang="sv-SE" sz="1400" dirty="0">
                <a:latin typeface="Helvetica" pitchFamily="2" charset="0"/>
                <a:hlinkClick r:id="rId2"/>
              </a:rPr>
              <a:t>https://github.com/NBISweden/project_template</a:t>
            </a:r>
            <a:endParaRPr lang="sv-SE" sz="1400" dirty="0"/>
          </a:p>
        </p:txBody>
      </p:sp>
      <p:sp>
        <p:nvSpPr>
          <p:cNvPr id="5" name="Shape 631">
            <a:extLst>
              <a:ext uri="{FF2B5EF4-FFF2-40B4-BE49-F238E27FC236}">
                <a16:creationId xmlns:a16="http://schemas.microsoft.com/office/drawing/2014/main" id="{4F93DE5A-CDCC-904C-BB35-34AD0D40B756}"/>
              </a:ext>
            </a:extLst>
          </p:cNvPr>
          <p:cNvSpPr txBox="1"/>
          <p:nvPr/>
        </p:nvSpPr>
        <p:spPr>
          <a:xfrm>
            <a:off x="0" y="6369939"/>
            <a:ext cx="8347364" cy="443814"/>
          </a:xfrm>
          <a:prstGeom prst="rect">
            <a:avLst/>
          </a:prstGeom>
          <a:noFill/>
          <a:ln>
            <a:noFill/>
          </a:ln>
        </p:spPr>
        <p:txBody>
          <a:bodyPr spcFirstLastPara="1" wrap="square" lIns="82050" tIns="41025" rIns="82050" bIns="41025" anchor="t" anchorCtr="0">
            <a:noAutofit/>
          </a:bodyPr>
          <a:lstStyle/>
          <a:p>
            <a:r>
              <a:rPr lang="en-US" sz="1100" dirty="0">
                <a:solidFill>
                  <a:schemeClr val="dk1"/>
                </a:solidFill>
                <a:latin typeface="Arial"/>
                <a:ea typeface="Arial"/>
                <a:cs typeface="Arial"/>
                <a:sym typeface="Arial"/>
              </a:rPr>
              <a:t>Noble WS (2009) A Quick Guide to Organizing Computational Biology Projects. </a:t>
            </a:r>
            <a:r>
              <a:rPr lang="en-US" sz="1100" dirty="0" err="1">
                <a:solidFill>
                  <a:schemeClr val="dk1"/>
                </a:solidFill>
                <a:latin typeface="Arial"/>
                <a:ea typeface="Arial"/>
                <a:cs typeface="Arial"/>
                <a:sym typeface="Arial"/>
              </a:rPr>
              <a:t>PLoS</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Comput</a:t>
            </a:r>
            <a:r>
              <a:rPr lang="en-US" sz="1100" dirty="0">
                <a:solidFill>
                  <a:schemeClr val="dk1"/>
                </a:solidFill>
                <a:latin typeface="Arial"/>
                <a:ea typeface="Arial"/>
                <a:cs typeface="Arial"/>
                <a:sym typeface="Arial"/>
              </a:rPr>
              <a:t> </a:t>
            </a:r>
            <a:r>
              <a:rPr lang="en-US" sz="1100" dirty="0" err="1">
                <a:solidFill>
                  <a:schemeClr val="dk1"/>
                </a:solidFill>
                <a:latin typeface="Arial"/>
                <a:ea typeface="Arial"/>
                <a:cs typeface="Arial"/>
                <a:sym typeface="Arial"/>
              </a:rPr>
              <a:t>Biol</a:t>
            </a:r>
            <a:r>
              <a:rPr lang="en-US" sz="1100" dirty="0">
                <a:solidFill>
                  <a:schemeClr val="dk1"/>
                </a:solidFill>
                <a:latin typeface="Arial"/>
                <a:ea typeface="Arial"/>
                <a:cs typeface="Arial"/>
                <a:sym typeface="Arial"/>
              </a:rPr>
              <a:t> 5(7): e1000424.</a:t>
            </a:r>
            <a:endParaRPr dirty="0"/>
          </a:p>
          <a:p>
            <a:r>
              <a:rPr lang="en-US" sz="1100" u="sng" dirty="0">
                <a:solidFill>
                  <a:schemeClr val="hlink"/>
                </a:solidFill>
                <a:latin typeface="Arial"/>
                <a:ea typeface="Arial"/>
                <a:cs typeface="Arial"/>
                <a:sym typeface="Arial"/>
                <a:hlinkClick r:id="rId3"/>
              </a:rPr>
              <a:t>http://journals.plos.org/ploscompbiol/article?id=info:doi/10.1371/journal.pcbi.1000424</a:t>
            </a:r>
            <a:endParaRPr sz="1100" dirty="0">
              <a:solidFill>
                <a:schemeClr val="dk1"/>
              </a:solidFill>
              <a:latin typeface="Arial"/>
              <a:ea typeface="Arial"/>
              <a:cs typeface="Arial"/>
              <a:sym typeface="Arial"/>
            </a:endParaRPr>
          </a:p>
        </p:txBody>
      </p:sp>
      <p:grpSp>
        <p:nvGrpSpPr>
          <p:cNvPr id="6" name="Group 5">
            <a:extLst>
              <a:ext uri="{FF2B5EF4-FFF2-40B4-BE49-F238E27FC236}">
                <a16:creationId xmlns:a16="http://schemas.microsoft.com/office/drawing/2014/main" id="{9D05FE3D-9E59-584E-A8A7-2AE6572C6C9E}"/>
              </a:ext>
            </a:extLst>
          </p:cNvPr>
          <p:cNvGrpSpPr/>
          <p:nvPr/>
        </p:nvGrpSpPr>
        <p:grpSpPr>
          <a:xfrm>
            <a:off x="7685257" y="3248440"/>
            <a:ext cx="5756788" cy="2826683"/>
            <a:chOff x="7685257" y="3248440"/>
            <a:chExt cx="5756788" cy="2826683"/>
          </a:xfrm>
        </p:grpSpPr>
        <p:grpSp>
          <p:nvGrpSpPr>
            <p:cNvPr id="8" name="Group 7">
              <a:extLst>
                <a:ext uri="{FF2B5EF4-FFF2-40B4-BE49-F238E27FC236}">
                  <a16:creationId xmlns:a16="http://schemas.microsoft.com/office/drawing/2014/main" id="{713E47B2-6F92-2C4F-B0B1-B2C0EDB5A94D}"/>
                </a:ext>
              </a:extLst>
            </p:cNvPr>
            <p:cNvGrpSpPr/>
            <p:nvPr/>
          </p:nvGrpSpPr>
          <p:grpSpPr>
            <a:xfrm>
              <a:off x="7685257" y="3248440"/>
              <a:ext cx="5756788" cy="2826683"/>
              <a:chOff x="-1207534" y="4432852"/>
              <a:chExt cx="5756788" cy="2826683"/>
            </a:xfrm>
          </p:grpSpPr>
          <p:grpSp>
            <p:nvGrpSpPr>
              <p:cNvPr id="10" name="Group 9">
                <a:extLst>
                  <a:ext uri="{FF2B5EF4-FFF2-40B4-BE49-F238E27FC236}">
                    <a16:creationId xmlns:a16="http://schemas.microsoft.com/office/drawing/2014/main" id="{FA817BE9-85F0-8645-B943-EF9DA43170EA}"/>
                  </a:ext>
                </a:extLst>
              </p:cNvPr>
              <p:cNvGrpSpPr/>
              <p:nvPr/>
            </p:nvGrpSpPr>
            <p:grpSpPr>
              <a:xfrm>
                <a:off x="-1207534" y="4432852"/>
                <a:ext cx="5756788" cy="2826683"/>
                <a:chOff x="-1207534" y="4432852"/>
                <a:chExt cx="5756788" cy="2826683"/>
              </a:xfrm>
            </p:grpSpPr>
            <p:sp>
              <p:nvSpPr>
                <p:cNvPr id="12" name="Rectangle 11">
                  <a:extLst>
                    <a:ext uri="{FF2B5EF4-FFF2-40B4-BE49-F238E27FC236}">
                      <a16:creationId xmlns:a16="http://schemas.microsoft.com/office/drawing/2014/main" id="{AA5E0A91-0BA0-9343-AB54-D7D1DBEDD279}"/>
                    </a:ext>
                  </a:extLst>
                </p:cNvPr>
                <p:cNvSpPr/>
                <p:nvPr/>
              </p:nvSpPr>
              <p:spPr>
                <a:xfrm>
                  <a:off x="454650" y="4432852"/>
                  <a:ext cx="2457515" cy="2826683"/>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F5F002B-72A4-2445-9C90-5794C2BA79B6}"/>
                    </a:ext>
                  </a:extLst>
                </p:cNvPr>
                <p:cNvGrpSpPr/>
                <p:nvPr/>
              </p:nvGrpSpPr>
              <p:grpSpPr>
                <a:xfrm>
                  <a:off x="-1207534" y="4559438"/>
                  <a:ext cx="5756788" cy="1992990"/>
                  <a:chOff x="2754935" y="2983075"/>
                  <a:chExt cx="5756788" cy="1992990"/>
                </a:xfrm>
              </p:grpSpPr>
              <p:sp>
                <p:nvSpPr>
                  <p:cNvPr id="14" name="TextBox 13">
                    <a:extLst>
                      <a:ext uri="{FF2B5EF4-FFF2-40B4-BE49-F238E27FC236}">
                        <a16:creationId xmlns:a16="http://schemas.microsoft.com/office/drawing/2014/main" id="{755A8A6A-4C6C-A049-867C-5E61323A9DC7}"/>
                      </a:ext>
                    </a:extLst>
                  </p:cNvPr>
                  <p:cNvSpPr txBox="1"/>
                  <p:nvPr/>
                </p:nvSpPr>
                <p:spPr>
                  <a:xfrm>
                    <a:off x="2754935" y="2983075"/>
                    <a:ext cx="5756788" cy="338554"/>
                  </a:xfrm>
                  <a:prstGeom prst="rect">
                    <a:avLst/>
                  </a:prstGeom>
                  <a:noFill/>
                </p:spPr>
                <p:txBody>
                  <a:bodyPr wrap="square" rtlCol="0">
                    <a:spAutoFit/>
                  </a:bodyPr>
                  <a:lstStyle/>
                  <a:p>
                    <a:pPr algn="ctr"/>
                    <a:r>
                      <a:rPr lang="en-US" sz="1600" dirty="0">
                        <a:latin typeface="Helvetica Light" charset="0"/>
                        <a:ea typeface="Helvetica Light" charset="0"/>
                        <a:cs typeface="Helvetica Light" charset="0"/>
                      </a:rPr>
                      <a:t>Working in projects</a:t>
                    </a:r>
                    <a:endParaRPr lang="en-US" sz="1400" dirty="0">
                      <a:latin typeface="Helvetica Light" charset="0"/>
                      <a:ea typeface="Helvetica Light" charset="0"/>
                      <a:cs typeface="Helvetica Light" charset="0"/>
                    </a:endParaRPr>
                  </a:p>
                </p:txBody>
              </p:sp>
              <p:grpSp>
                <p:nvGrpSpPr>
                  <p:cNvPr id="15" name="Group 14">
                    <a:extLst>
                      <a:ext uri="{FF2B5EF4-FFF2-40B4-BE49-F238E27FC236}">
                        <a16:creationId xmlns:a16="http://schemas.microsoft.com/office/drawing/2014/main" id="{B02D6EF5-6F45-B645-B88D-E16855F49A20}"/>
                      </a:ext>
                    </a:extLst>
                  </p:cNvPr>
                  <p:cNvGrpSpPr/>
                  <p:nvPr/>
                </p:nvGrpSpPr>
                <p:grpSpPr>
                  <a:xfrm>
                    <a:off x="4752903" y="3471645"/>
                    <a:ext cx="1732598" cy="1504420"/>
                    <a:chOff x="4752903" y="3471645"/>
                    <a:chExt cx="1732598" cy="1504420"/>
                  </a:xfrm>
                </p:grpSpPr>
                <p:pic>
                  <p:nvPicPr>
                    <p:cNvPr id="16" name="Picture 15">
                      <a:extLst>
                        <a:ext uri="{FF2B5EF4-FFF2-40B4-BE49-F238E27FC236}">
                          <a16:creationId xmlns:a16="http://schemas.microsoft.com/office/drawing/2014/main" id="{722B967C-C610-4141-845C-76CC005D10E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55610" y="3471645"/>
                      <a:ext cx="1127185" cy="396769"/>
                    </a:xfrm>
                    <a:prstGeom prst="rect">
                      <a:avLst/>
                    </a:prstGeom>
                  </p:spPr>
                </p:pic>
                <p:pic>
                  <p:nvPicPr>
                    <p:cNvPr id="17" name="Picture 16">
                      <a:extLst>
                        <a:ext uri="{FF2B5EF4-FFF2-40B4-BE49-F238E27FC236}">
                          <a16:creationId xmlns:a16="http://schemas.microsoft.com/office/drawing/2014/main" id="{74F9CFD7-E5D0-7C49-8965-BB1CF191DE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52903" y="3900101"/>
                      <a:ext cx="1732598" cy="577533"/>
                    </a:xfrm>
                    <a:prstGeom prst="rect">
                      <a:avLst/>
                    </a:prstGeom>
                  </p:spPr>
                </p:pic>
                <p:pic>
                  <p:nvPicPr>
                    <p:cNvPr id="18" name="Picture 17">
                      <a:extLst>
                        <a:ext uri="{FF2B5EF4-FFF2-40B4-BE49-F238E27FC236}">
                          <a16:creationId xmlns:a16="http://schemas.microsoft.com/office/drawing/2014/main" id="{693D9EFF-2E1B-E64C-90B5-B8C7FE53C29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36216" y="4480137"/>
                      <a:ext cx="495928" cy="495928"/>
                    </a:xfrm>
                    <a:prstGeom prst="rect">
                      <a:avLst/>
                    </a:prstGeom>
                  </p:spPr>
                </p:pic>
              </p:grpSp>
            </p:grpSp>
          </p:grpSp>
          <p:sp>
            <p:nvSpPr>
              <p:cNvPr id="11" name="TextBox 10">
                <a:extLst>
                  <a:ext uri="{FF2B5EF4-FFF2-40B4-BE49-F238E27FC236}">
                    <a16:creationId xmlns:a16="http://schemas.microsoft.com/office/drawing/2014/main" id="{549FE684-2494-714F-A08C-2D7D50E54B42}"/>
                  </a:ext>
                </a:extLst>
              </p:cNvPr>
              <p:cNvSpPr txBox="1"/>
              <p:nvPr/>
            </p:nvSpPr>
            <p:spPr>
              <a:xfrm>
                <a:off x="967239" y="6165964"/>
                <a:ext cx="1870705" cy="276999"/>
              </a:xfrm>
              <a:prstGeom prst="rect">
                <a:avLst/>
              </a:prstGeom>
              <a:noFill/>
            </p:spPr>
            <p:txBody>
              <a:bodyPr wrap="square" rtlCol="0">
                <a:spAutoFit/>
              </a:bodyPr>
              <a:lstStyle/>
              <a:p>
                <a:pPr algn="ctr"/>
                <a:r>
                  <a:rPr lang="en-US" sz="1200" b="1" dirty="0">
                    <a:solidFill>
                      <a:schemeClr val="accent2"/>
                    </a:solidFill>
                    <a:latin typeface="Helvetica Light" charset="0"/>
                    <a:ea typeface="Helvetica Light" charset="0"/>
                    <a:cs typeface="Helvetica Light" charset="0"/>
                  </a:rPr>
                  <a:t>Sublime Text</a:t>
                </a:r>
              </a:p>
            </p:txBody>
          </p:sp>
        </p:grpSp>
        <p:pic>
          <p:nvPicPr>
            <p:cNvPr id="9" name="Picture 8">
              <a:extLst>
                <a:ext uri="{FF2B5EF4-FFF2-40B4-BE49-F238E27FC236}">
                  <a16:creationId xmlns:a16="http://schemas.microsoft.com/office/drawing/2014/main" id="{4A7AF9C3-E975-2B4E-B6B3-B2C5074E5AB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202860" y="5530291"/>
              <a:ext cx="826270" cy="345036"/>
            </a:xfrm>
            <a:prstGeom prst="rect">
              <a:avLst/>
            </a:prstGeom>
          </p:spPr>
        </p:pic>
      </p:grpSp>
      <p:sp>
        <p:nvSpPr>
          <p:cNvPr id="19" name="TextBox 18">
            <a:extLst>
              <a:ext uri="{FF2B5EF4-FFF2-40B4-BE49-F238E27FC236}">
                <a16:creationId xmlns:a16="http://schemas.microsoft.com/office/drawing/2014/main" id="{0E76796B-EB10-4C42-9B0A-7620778FD7E9}"/>
              </a:ext>
            </a:extLst>
          </p:cNvPr>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The project directory</a:t>
            </a:r>
          </a:p>
        </p:txBody>
      </p:sp>
    </p:spTree>
    <p:extLst>
      <p:ext uri="{BB962C8B-B14F-4D97-AF65-F5344CB8AC3E}">
        <p14:creationId xmlns:p14="http://schemas.microsoft.com/office/powerpoint/2010/main" val="106794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690CF7-8B47-2143-87A3-4A3D105EE016}"/>
              </a:ext>
            </a:extLst>
          </p:cNvPr>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File naming system</a:t>
            </a:r>
          </a:p>
        </p:txBody>
      </p:sp>
      <p:sp>
        <p:nvSpPr>
          <p:cNvPr id="6" name="Rectangle 5">
            <a:extLst>
              <a:ext uri="{FF2B5EF4-FFF2-40B4-BE49-F238E27FC236}">
                <a16:creationId xmlns:a16="http://schemas.microsoft.com/office/drawing/2014/main" id="{669B2C19-CEC0-B146-BAE4-ECCA39D8BE00}"/>
              </a:ext>
            </a:extLst>
          </p:cNvPr>
          <p:cNvSpPr/>
          <p:nvPr/>
        </p:nvSpPr>
        <p:spPr>
          <a:xfrm>
            <a:off x="663473" y="651344"/>
            <a:ext cx="7467601" cy="4862870"/>
          </a:xfrm>
          <a:prstGeom prst="rect">
            <a:avLst/>
          </a:prstGeom>
        </p:spPr>
        <p:txBody>
          <a:bodyPr wrap="square">
            <a:spAutoFit/>
          </a:bodyPr>
          <a:lstStyle/>
          <a:p>
            <a:pPr marL="285750" indent="-285750">
              <a:buFont typeface="Arial" panose="020B0604020202020204" pitchFamily="34" charset="0"/>
              <a:buChar char="•"/>
            </a:pPr>
            <a:endParaRPr lang="sv-SE" sz="1600" dirty="0">
              <a:latin typeface="Helvetica Light" panose="020B0403020202020204" pitchFamily="34" charset="0"/>
            </a:endParaRPr>
          </a:p>
          <a:p>
            <a:r>
              <a:rPr lang="sv-SE" sz="1600" b="1" dirty="0" err="1">
                <a:latin typeface="Helvetica Light" panose="020B0403020202020204" pitchFamily="34" charset="0"/>
              </a:rPr>
              <a:t>Machine</a:t>
            </a:r>
            <a:r>
              <a:rPr lang="sv-SE" sz="1600" b="1" dirty="0">
                <a:latin typeface="Helvetica Light" panose="020B0403020202020204" pitchFamily="34" charset="0"/>
              </a:rPr>
              <a:t> </a:t>
            </a:r>
            <a:r>
              <a:rPr lang="sv-SE" sz="1600" b="1" dirty="0" err="1">
                <a:latin typeface="Helvetica Light" panose="020B0403020202020204" pitchFamily="34" charset="0"/>
              </a:rPr>
              <a:t>readable</a:t>
            </a:r>
            <a:endParaRPr lang="sv-SE" sz="1600" b="1" dirty="0">
              <a:latin typeface="Helvetica Light" panose="020B0403020202020204" pitchFamily="34" charset="0"/>
            </a:endParaRPr>
          </a:p>
          <a:p>
            <a:endParaRPr lang="sv-SE" sz="600" b="1" dirty="0">
              <a:latin typeface="Helvetica Light" panose="020B0403020202020204" pitchFamily="34" charset="0"/>
            </a:endParaRPr>
          </a:p>
          <a:p>
            <a:pPr marL="285750" indent="-285750">
              <a:buFont typeface="Arial" panose="020B0604020202020204" pitchFamily="34" charset="0"/>
              <a:buChar char="•"/>
            </a:pPr>
            <a:r>
              <a:rPr lang="sv-SE" sz="1600" dirty="0" err="1">
                <a:latin typeface="Helvetica Light" panose="020B0403020202020204" pitchFamily="34" charset="0"/>
              </a:rPr>
              <a:t>Avoid</a:t>
            </a:r>
            <a:r>
              <a:rPr lang="sv-SE" sz="1600" dirty="0">
                <a:latin typeface="Helvetica Light" panose="020B0403020202020204" pitchFamily="34" charset="0"/>
              </a:rPr>
              <a:t> special </a:t>
            </a:r>
            <a:r>
              <a:rPr lang="sv-SE" sz="1600" dirty="0" err="1">
                <a:latin typeface="Helvetica Light" panose="020B0403020202020204" pitchFamily="34" charset="0"/>
              </a:rPr>
              <a:t>characters</a:t>
            </a:r>
            <a:r>
              <a:rPr lang="sv-SE" sz="1600" dirty="0">
                <a:latin typeface="Helvetica Light" panose="020B0403020202020204" pitchFamily="34" charset="0"/>
              </a:rPr>
              <a:t>, </a:t>
            </a:r>
            <a:r>
              <a:rPr lang="sv-SE" sz="1600" dirty="0" err="1">
                <a:latin typeface="Helvetica Light" panose="020B0403020202020204" pitchFamily="34" charset="0"/>
              </a:rPr>
              <a:t>e.g</a:t>
            </a:r>
            <a:r>
              <a:rPr lang="sv-SE" sz="1600" dirty="0">
                <a:latin typeface="Helvetica Light" panose="020B0403020202020204" pitchFamily="34" charset="0"/>
              </a:rPr>
              <a:t>.: </a:t>
            </a:r>
            <a:r>
              <a:rPr lang="sv-SE" sz="1300" dirty="0">
                <a:latin typeface="Lucida Console" panose="020B0609040504020204" pitchFamily="49" charset="0"/>
              </a:rPr>
              <a:t>~!@#$%^&amp;*()`;&lt;&gt;?,[]{}‘”|</a:t>
            </a:r>
          </a:p>
          <a:p>
            <a:pPr marL="285750" indent="-285750">
              <a:buFont typeface="Arial" panose="020B0604020202020204" pitchFamily="34" charset="0"/>
              <a:buChar char="•"/>
            </a:pPr>
            <a:endParaRPr lang="sv-SE" sz="600" dirty="0">
              <a:latin typeface="Lucida Console" panose="020B0609040504020204" pitchFamily="49" charset="0"/>
            </a:endParaRPr>
          </a:p>
          <a:p>
            <a:pPr marL="285750" indent="-285750">
              <a:buFont typeface="Arial" panose="020B0604020202020204" pitchFamily="34" charset="0"/>
              <a:buChar char="•"/>
            </a:pPr>
            <a:r>
              <a:rPr lang="sv-SE" sz="1600" dirty="0" err="1">
                <a:latin typeface="Helvetica Light" panose="020B0403020202020204" pitchFamily="34" charset="0"/>
              </a:rPr>
              <a:t>Avoid</a:t>
            </a:r>
            <a:r>
              <a:rPr lang="sv-SE" sz="1600" dirty="0">
                <a:latin typeface="Helvetica Light" panose="020B0403020202020204" pitchFamily="34" charset="0"/>
              </a:rPr>
              <a:t> </a:t>
            </a:r>
            <a:r>
              <a:rPr lang="sv-SE" sz="1600" dirty="0" err="1">
                <a:latin typeface="Helvetica Light" panose="020B0403020202020204" pitchFamily="34" charset="0"/>
              </a:rPr>
              <a:t>spaces</a:t>
            </a:r>
            <a:r>
              <a:rPr lang="sv-SE" sz="1600" dirty="0">
                <a:latin typeface="Helvetica Light" panose="020B0403020202020204" pitchFamily="34" charset="0"/>
              </a:rPr>
              <a:t>, alternatives:</a:t>
            </a:r>
          </a:p>
          <a:p>
            <a:pPr marL="742950" lvl="1" indent="-285750">
              <a:buFont typeface="Arial" panose="020B0604020202020204" pitchFamily="34" charset="0"/>
              <a:buChar char="•"/>
            </a:pPr>
            <a:r>
              <a:rPr lang="sv-SE" sz="1300" dirty="0" err="1">
                <a:latin typeface="Lucida Console" panose="020B0609040504020204" pitchFamily="49" charset="0"/>
              </a:rPr>
              <a:t>file_name.txt</a:t>
            </a:r>
            <a:endParaRPr lang="sv-SE" sz="1300" dirty="0">
              <a:latin typeface="Lucida Console" panose="020B0609040504020204" pitchFamily="49" charset="0"/>
            </a:endParaRPr>
          </a:p>
          <a:p>
            <a:pPr marL="742950" lvl="1" indent="-285750">
              <a:buFont typeface="Arial" panose="020B0604020202020204" pitchFamily="34" charset="0"/>
              <a:buChar char="•"/>
            </a:pPr>
            <a:r>
              <a:rPr lang="sv-SE" sz="1300" dirty="0" err="1">
                <a:latin typeface="Lucida Console" panose="020B0609040504020204" pitchFamily="49" charset="0"/>
              </a:rPr>
              <a:t>file-name.txt</a:t>
            </a:r>
            <a:endParaRPr lang="sv-SE" sz="1300" dirty="0">
              <a:latin typeface="Lucida Console" panose="020B0609040504020204" pitchFamily="49" charset="0"/>
            </a:endParaRPr>
          </a:p>
          <a:p>
            <a:pPr marL="742950" lvl="1" indent="-285750">
              <a:buFont typeface="Arial" panose="020B0604020202020204" pitchFamily="34" charset="0"/>
              <a:buChar char="•"/>
            </a:pPr>
            <a:r>
              <a:rPr lang="sv-SE" sz="1300" dirty="0" err="1">
                <a:latin typeface="Lucida Console" panose="020B0609040504020204" pitchFamily="49" charset="0"/>
              </a:rPr>
              <a:t>filename.txt</a:t>
            </a:r>
            <a:endParaRPr lang="sv-SE" sz="1300" dirty="0">
              <a:latin typeface="Lucida Console" panose="020B0609040504020204" pitchFamily="49" charset="0"/>
            </a:endParaRPr>
          </a:p>
          <a:p>
            <a:pPr marL="742950" lvl="1" indent="-285750">
              <a:buFont typeface="Arial" panose="020B0604020202020204" pitchFamily="34" charset="0"/>
              <a:buChar char="•"/>
            </a:pPr>
            <a:r>
              <a:rPr lang="sv-SE" sz="1300" dirty="0" err="1">
                <a:latin typeface="Lucida Console" panose="020B0609040504020204" pitchFamily="49" charset="0"/>
              </a:rPr>
              <a:t>FileName.txt</a:t>
            </a:r>
            <a:endParaRPr lang="sv-SE" sz="1300" dirty="0">
              <a:latin typeface="Lucida Console" panose="020B0609040504020204" pitchFamily="49" charset="0"/>
            </a:endParaRPr>
          </a:p>
          <a:p>
            <a:endParaRPr lang="sv-SE" sz="1300" dirty="0">
              <a:latin typeface="Lucida Console" panose="020B0609040504020204" pitchFamily="49" charset="0"/>
            </a:endParaRPr>
          </a:p>
          <a:p>
            <a:r>
              <a:rPr lang="sv-SE" sz="1600" b="1" dirty="0">
                <a:latin typeface="Helvetica Light" panose="020B0403020202020204" pitchFamily="34" charset="0"/>
              </a:rPr>
              <a:t>Human </a:t>
            </a:r>
            <a:r>
              <a:rPr lang="sv-SE" sz="1600" b="1" dirty="0" err="1">
                <a:latin typeface="Helvetica Light" panose="020B0403020202020204" pitchFamily="34" charset="0"/>
              </a:rPr>
              <a:t>readable</a:t>
            </a:r>
            <a:endParaRPr lang="sv-SE" sz="1600" b="1" dirty="0">
              <a:latin typeface="Helvetica Light" panose="020B0403020202020204" pitchFamily="34" charset="0"/>
            </a:endParaRPr>
          </a:p>
          <a:p>
            <a:endParaRPr lang="sv-SE" sz="600" b="1" dirty="0">
              <a:latin typeface="Helvetica Light" panose="020B0403020202020204" pitchFamily="34" charset="0"/>
            </a:endParaRPr>
          </a:p>
          <a:p>
            <a:pPr marL="285750" indent="-285750">
              <a:buFont typeface="Arial" panose="020B0604020202020204" pitchFamily="34" charset="0"/>
              <a:buChar char="•"/>
            </a:pPr>
            <a:r>
              <a:rPr lang="sv-SE" sz="1600" dirty="0" err="1">
                <a:latin typeface="Helvetica Light" panose="020B0403020202020204" pitchFamily="34" charset="0"/>
              </a:rPr>
              <a:t>Know</a:t>
            </a:r>
            <a:r>
              <a:rPr lang="sv-SE" sz="1600" dirty="0">
                <a:latin typeface="Helvetica Light" panose="020B0403020202020204" pitchFamily="34" charset="0"/>
              </a:rPr>
              <a:t> the </a:t>
            </a:r>
            <a:r>
              <a:rPr lang="sv-SE" sz="1600" dirty="0" err="1">
                <a:latin typeface="Helvetica Light" panose="020B0403020202020204" pitchFamily="34" charset="0"/>
              </a:rPr>
              <a:t>content</a:t>
            </a:r>
            <a:r>
              <a:rPr lang="sv-SE" sz="1600" dirty="0">
                <a:latin typeface="Helvetica Light" panose="020B0403020202020204" pitchFamily="34" charset="0"/>
              </a:rPr>
              <a:t> </a:t>
            </a:r>
            <a:r>
              <a:rPr lang="sv-SE" sz="1600" dirty="0" err="1">
                <a:latin typeface="Helvetica Light" panose="020B0403020202020204" pitchFamily="34" charset="0"/>
              </a:rPr>
              <a:t>of</a:t>
            </a:r>
            <a:r>
              <a:rPr lang="sv-SE" sz="1600" dirty="0">
                <a:latin typeface="Helvetica Light" panose="020B0403020202020204" pitchFamily="34" charset="0"/>
              </a:rPr>
              <a:t> a </a:t>
            </a:r>
            <a:r>
              <a:rPr lang="sv-SE" sz="1600" dirty="0" err="1">
                <a:latin typeface="Helvetica Light" panose="020B0403020202020204" pitchFamily="34" charset="0"/>
              </a:rPr>
              <a:t>file</a:t>
            </a:r>
            <a:r>
              <a:rPr lang="sv-SE" sz="1600" dirty="0">
                <a:latin typeface="Helvetica Light" panose="020B0403020202020204" pitchFamily="34" charset="0"/>
              </a:rPr>
              <a:t> </a:t>
            </a:r>
            <a:r>
              <a:rPr lang="sv-SE" sz="1600" dirty="0" err="1">
                <a:latin typeface="Helvetica Light" panose="020B0403020202020204" pitchFamily="34" charset="0"/>
              </a:rPr>
              <a:t>without</a:t>
            </a:r>
            <a:r>
              <a:rPr lang="sv-SE" sz="1600" dirty="0">
                <a:latin typeface="Helvetica Light" panose="020B0403020202020204" pitchFamily="34" charset="0"/>
              </a:rPr>
              <a:t> </a:t>
            </a:r>
            <a:r>
              <a:rPr lang="sv-SE" sz="1600" dirty="0" err="1">
                <a:latin typeface="Helvetica Light" panose="020B0403020202020204" pitchFamily="34" charset="0"/>
              </a:rPr>
              <a:t>opening</a:t>
            </a:r>
            <a:r>
              <a:rPr lang="sv-SE" sz="1600" dirty="0">
                <a:latin typeface="Helvetica Light" panose="020B0403020202020204" pitchFamily="34" charset="0"/>
              </a:rPr>
              <a:t> it, </a:t>
            </a:r>
            <a:r>
              <a:rPr lang="sv-SE" sz="1600" dirty="0" err="1">
                <a:latin typeface="Helvetica Light" panose="020B0403020202020204" pitchFamily="34" charset="0"/>
              </a:rPr>
              <a:t>e.g</a:t>
            </a:r>
            <a:r>
              <a:rPr lang="sv-SE" sz="1600" dirty="0">
                <a:latin typeface="Helvetica Light" panose="020B0403020202020204" pitchFamily="34" charset="0"/>
              </a:rPr>
              <a:t>.:</a:t>
            </a:r>
            <a:br>
              <a:rPr lang="sv-SE" sz="1600" dirty="0">
                <a:latin typeface="Helvetica Light" panose="020B0403020202020204" pitchFamily="34" charset="0"/>
              </a:rPr>
            </a:br>
            <a:r>
              <a:rPr lang="sv-SE" sz="1300" dirty="0">
                <a:latin typeface="Lucida Console" panose="020B0609040504020204" pitchFamily="49" charset="0"/>
              </a:rPr>
              <a:t>SRR1234.hg19.sorted.trimmed.bam</a:t>
            </a:r>
          </a:p>
          <a:p>
            <a:endParaRPr lang="sv-SE" sz="1600" b="1" dirty="0">
              <a:latin typeface="Helvetica Light" panose="020B0403020202020204" pitchFamily="34" charset="0"/>
            </a:endParaRPr>
          </a:p>
          <a:p>
            <a:r>
              <a:rPr lang="sv-SE" sz="1600" b="1" dirty="0">
                <a:latin typeface="Helvetica Light" panose="020B0403020202020204" pitchFamily="34" charset="0"/>
              </a:rPr>
              <a:t>Control </a:t>
            </a:r>
            <a:r>
              <a:rPr lang="sv-SE" sz="1600" b="1" dirty="0" err="1">
                <a:latin typeface="Helvetica Light" panose="020B0403020202020204" pitchFamily="34" charset="0"/>
              </a:rPr>
              <a:t>file</a:t>
            </a:r>
            <a:r>
              <a:rPr lang="sv-SE" sz="1600" b="1" dirty="0">
                <a:latin typeface="Helvetica Light" panose="020B0403020202020204" pitchFamily="34" charset="0"/>
              </a:rPr>
              <a:t> </a:t>
            </a:r>
            <a:r>
              <a:rPr lang="sv-SE" sz="1600" b="1" dirty="0" err="1">
                <a:latin typeface="Helvetica Light" panose="020B0403020202020204" pitchFamily="34" charset="0"/>
              </a:rPr>
              <a:t>ordering</a:t>
            </a:r>
            <a:endParaRPr lang="sv-SE" sz="1600" b="1" dirty="0">
              <a:latin typeface="Helvetica Light" panose="020B0403020202020204" pitchFamily="34" charset="0"/>
            </a:endParaRPr>
          </a:p>
          <a:p>
            <a:endParaRPr lang="sv-SE" sz="600" b="1" dirty="0">
              <a:latin typeface="Helvetica Light" panose="020B0403020202020204" pitchFamily="34" charset="0"/>
            </a:endParaRPr>
          </a:p>
          <a:p>
            <a:pPr marL="285750" indent="-285750">
              <a:buFont typeface="Arial" panose="020B0604020202020204" pitchFamily="34" charset="0"/>
              <a:buChar char="•"/>
            </a:pPr>
            <a:r>
              <a:rPr lang="sv-SE" sz="1600" dirty="0" err="1">
                <a:latin typeface="Helvetica Light" panose="020B0403020202020204" pitchFamily="34" charset="0"/>
              </a:rPr>
              <a:t>Use</a:t>
            </a:r>
            <a:r>
              <a:rPr lang="sv-SE" sz="1600" dirty="0">
                <a:latin typeface="Helvetica Light" panose="020B0403020202020204" pitchFamily="34" charset="0"/>
              </a:rPr>
              <a:t> dates </a:t>
            </a:r>
            <a:r>
              <a:rPr lang="sv-SE" sz="1600" dirty="0" err="1">
                <a:latin typeface="Helvetica Light" panose="020B0403020202020204" pitchFamily="34" charset="0"/>
              </a:rPr>
              <a:t>if</a:t>
            </a:r>
            <a:r>
              <a:rPr lang="sv-SE" sz="1600" dirty="0">
                <a:latin typeface="Helvetica Light" panose="020B0403020202020204" pitchFamily="34" charset="0"/>
              </a:rPr>
              <a:t> </a:t>
            </a:r>
            <a:r>
              <a:rPr lang="sv-SE" sz="1600" dirty="0" err="1">
                <a:latin typeface="Helvetica Light" panose="020B0403020202020204" pitchFamily="34" charset="0"/>
              </a:rPr>
              <a:t>appropriate</a:t>
            </a:r>
            <a:endParaRPr lang="sv-SE" sz="1600" dirty="0">
              <a:latin typeface="Helvetica Light" panose="020B0403020202020204" pitchFamily="34" charset="0"/>
            </a:endParaRPr>
          </a:p>
          <a:p>
            <a:pPr marL="285750" indent="-285750">
              <a:buFont typeface="Arial" panose="020B0604020202020204" pitchFamily="34" charset="0"/>
              <a:buChar char="•"/>
            </a:pPr>
            <a:endParaRPr lang="sv-SE" sz="600" dirty="0">
              <a:latin typeface="Helvetica Light" panose="020B0403020202020204" pitchFamily="34" charset="0"/>
            </a:endParaRPr>
          </a:p>
          <a:p>
            <a:pPr marL="285750" indent="-285750">
              <a:buFont typeface="Arial" panose="020B0604020202020204" pitchFamily="34" charset="0"/>
              <a:buChar char="•"/>
            </a:pPr>
            <a:r>
              <a:rPr lang="sv-SE" sz="1600" dirty="0" err="1">
                <a:latin typeface="Helvetica Light" panose="020B0403020202020204" pitchFamily="34" charset="0"/>
              </a:rPr>
              <a:t>Use</a:t>
            </a:r>
            <a:r>
              <a:rPr lang="sv-SE" sz="1600" dirty="0">
                <a:latin typeface="Helvetica Light" panose="020B0403020202020204" pitchFamily="34" charset="0"/>
              </a:rPr>
              <a:t> 01, 02, </a:t>
            </a:r>
            <a:r>
              <a:rPr lang="sv-SE" sz="1600" dirty="0" err="1">
                <a:latin typeface="Helvetica Light" panose="020B0403020202020204" pitchFamily="34" charset="0"/>
              </a:rPr>
              <a:t>rather</a:t>
            </a:r>
            <a:r>
              <a:rPr lang="sv-SE" sz="1600" dirty="0">
                <a:latin typeface="Helvetica Light" panose="020B0403020202020204" pitchFamily="34" charset="0"/>
              </a:rPr>
              <a:t> </a:t>
            </a:r>
            <a:r>
              <a:rPr lang="sv-SE" sz="1600" dirty="0" err="1">
                <a:latin typeface="Helvetica Light" panose="020B0403020202020204" pitchFamily="34" charset="0"/>
              </a:rPr>
              <a:t>than</a:t>
            </a:r>
            <a:r>
              <a:rPr lang="sv-SE" sz="1600" dirty="0">
                <a:latin typeface="Helvetica Light" panose="020B0403020202020204" pitchFamily="34" charset="0"/>
              </a:rPr>
              <a:t> 1, 2</a:t>
            </a:r>
          </a:p>
          <a:p>
            <a:pPr marL="742950" lvl="1" indent="-285750">
              <a:buFont typeface="Arial" panose="020B0604020202020204" pitchFamily="34" charset="0"/>
              <a:buChar char="•"/>
            </a:pPr>
            <a:endParaRPr lang="sv-SE" sz="1600" dirty="0">
              <a:latin typeface="Helvetica Light" panose="020B0403020202020204" pitchFamily="34" charset="0"/>
            </a:endParaRPr>
          </a:p>
          <a:p>
            <a:pPr marL="742950" lvl="1" indent="-285750">
              <a:buFont typeface="Arial" panose="020B0604020202020204" pitchFamily="34" charset="0"/>
              <a:buChar char="•"/>
            </a:pPr>
            <a:endParaRPr lang="sv-SE" sz="1600" dirty="0">
              <a:latin typeface="Helvetica Light" panose="020B0403020202020204" pitchFamily="34" charset="0"/>
            </a:endParaRPr>
          </a:p>
        </p:txBody>
      </p:sp>
      <p:grpSp>
        <p:nvGrpSpPr>
          <p:cNvPr id="2" name="Group 1">
            <a:extLst>
              <a:ext uri="{FF2B5EF4-FFF2-40B4-BE49-F238E27FC236}">
                <a16:creationId xmlns:a16="http://schemas.microsoft.com/office/drawing/2014/main" id="{48AE0A3F-B671-6C46-9C11-221751DCDF24}"/>
              </a:ext>
            </a:extLst>
          </p:cNvPr>
          <p:cNvGrpSpPr/>
          <p:nvPr/>
        </p:nvGrpSpPr>
        <p:grpSpPr>
          <a:xfrm>
            <a:off x="7304442" y="826349"/>
            <a:ext cx="3856658" cy="3445407"/>
            <a:chOff x="7304442" y="826349"/>
            <a:chExt cx="3856658" cy="3445407"/>
          </a:xfrm>
        </p:grpSpPr>
        <p:pic>
          <p:nvPicPr>
            <p:cNvPr id="14" name="Picture 13">
              <a:extLst>
                <a:ext uri="{FF2B5EF4-FFF2-40B4-BE49-F238E27FC236}">
                  <a16:creationId xmlns:a16="http://schemas.microsoft.com/office/drawing/2014/main" id="{B1FED7CE-616A-B649-A990-F02844EBCE7D}"/>
                </a:ext>
              </a:extLst>
            </p:cNvPr>
            <p:cNvPicPr>
              <a:picLocks noChangeAspect="1"/>
            </p:cNvPicPr>
            <p:nvPr/>
          </p:nvPicPr>
          <p:blipFill rotWithShape="1">
            <a:blip r:embed="rId2"/>
            <a:srcRect l="1200" t="901" r="2429" b="1279"/>
            <a:stretch/>
          </p:blipFill>
          <p:spPr>
            <a:xfrm flipH="1">
              <a:off x="8125800" y="2134981"/>
              <a:ext cx="3035300" cy="2136775"/>
            </a:xfrm>
            <a:prstGeom prst="rect">
              <a:avLst/>
            </a:prstGeom>
          </p:spPr>
        </p:pic>
        <p:sp>
          <p:nvSpPr>
            <p:cNvPr id="19" name="Rounded Rectangular Callout 18">
              <a:extLst>
                <a:ext uri="{FF2B5EF4-FFF2-40B4-BE49-F238E27FC236}">
                  <a16:creationId xmlns:a16="http://schemas.microsoft.com/office/drawing/2014/main" id="{DB2AF46E-8017-4049-AE4D-73866F3D47EE}"/>
                </a:ext>
              </a:extLst>
            </p:cNvPr>
            <p:cNvSpPr/>
            <p:nvPr/>
          </p:nvSpPr>
          <p:spPr>
            <a:xfrm>
              <a:off x="7304442" y="826349"/>
              <a:ext cx="1957891" cy="1345872"/>
            </a:xfrm>
            <a:prstGeom prst="wedgeRoundRectCallout">
              <a:avLst>
                <a:gd name="adj1" fmla="val 41372"/>
                <a:gd name="adj2" fmla="val 7449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dirty="0">
                  <a:solidFill>
                    <a:schemeClr val="tx1"/>
                  </a:solidFill>
                  <a:latin typeface="Comic Sans MS" panose="030F0902030302020204" pitchFamily="66" charset="0"/>
                </a:rPr>
                <a:t>~ ! @ # $ % ^ &amp; * ( ) ` ; &lt; &gt; ? , [ ] { } ‘ ” |</a:t>
              </a:r>
            </a:p>
          </p:txBody>
        </p:sp>
      </p:grpSp>
      <p:grpSp>
        <p:nvGrpSpPr>
          <p:cNvPr id="4" name="Group 3">
            <a:extLst>
              <a:ext uri="{FF2B5EF4-FFF2-40B4-BE49-F238E27FC236}">
                <a16:creationId xmlns:a16="http://schemas.microsoft.com/office/drawing/2014/main" id="{C301970F-8AE4-E449-903C-9DE0C83423AE}"/>
              </a:ext>
            </a:extLst>
          </p:cNvPr>
          <p:cNvGrpSpPr/>
          <p:nvPr/>
        </p:nvGrpSpPr>
        <p:grpSpPr>
          <a:xfrm>
            <a:off x="757209" y="5148935"/>
            <a:ext cx="10328574" cy="1272339"/>
            <a:chOff x="757209" y="5148935"/>
            <a:chExt cx="10328574" cy="1272339"/>
          </a:xfrm>
        </p:grpSpPr>
        <p:sp>
          <p:nvSpPr>
            <p:cNvPr id="10" name="TextBox 9">
              <a:extLst>
                <a:ext uri="{FF2B5EF4-FFF2-40B4-BE49-F238E27FC236}">
                  <a16:creationId xmlns:a16="http://schemas.microsoft.com/office/drawing/2014/main" id="{01C27F63-0331-FA4F-AC8A-1551024E7EB6}"/>
                </a:ext>
              </a:extLst>
            </p:cNvPr>
            <p:cNvSpPr txBox="1"/>
            <p:nvPr/>
          </p:nvSpPr>
          <p:spPr>
            <a:xfrm>
              <a:off x="1990788" y="5148935"/>
              <a:ext cx="2433734" cy="338554"/>
            </a:xfrm>
            <a:prstGeom prst="rect">
              <a:avLst/>
            </a:prstGeom>
            <a:noFill/>
          </p:spPr>
          <p:txBody>
            <a:bodyPr wrap="square" rtlCol="0">
              <a:spAutoFit/>
            </a:bodyPr>
            <a:lstStyle/>
            <a:p>
              <a:pPr algn="ctr"/>
              <a:r>
                <a:rPr lang="en-US" sz="1600" b="1" dirty="0">
                  <a:latin typeface="Helvetica Light" charset="0"/>
                  <a:ea typeface="Helvetica Light" charset="0"/>
                  <a:cs typeface="Helvetica Light" charset="0"/>
                </a:rPr>
                <a:t>Bad examples:</a:t>
              </a:r>
            </a:p>
          </p:txBody>
        </p:sp>
        <p:sp>
          <p:nvSpPr>
            <p:cNvPr id="11" name="TextBox 10">
              <a:extLst>
                <a:ext uri="{FF2B5EF4-FFF2-40B4-BE49-F238E27FC236}">
                  <a16:creationId xmlns:a16="http://schemas.microsoft.com/office/drawing/2014/main" id="{4B10ACEA-63D7-644E-920E-B043346204E8}"/>
                </a:ext>
              </a:extLst>
            </p:cNvPr>
            <p:cNvSpPr txBox="1"/>
            <p:nvPr/>
          </p:nvSpPr>
          <p:spPr>
            <a:xfrm>
              <a:off x="7417220" y="5148935"/>
              <a:ext cx="2433734" cy="338554"/>
            </a:xfrm>
            <a:prstGeom prst="rect">
              <a:avLst/>
            </a:prstGeom>
            <a:noFill/>
          </p:spPr>
          <p:txBody>
            <a:bodyPr wrap="square" rtlCol="0">
              <a:spAutoFit/>
            </a:bodyPr>
            <a:lstStyle/>
            <a:p>
              <a:pPr algn="ctr"/>
              <a:r>
                <a:rPr lang="en-US" sz="1600" b="1" dirty="0">
                  <a:latin typeface="Helvetica Light" charset="0"/>
                  <a:ea typeface="Helvetica Light" charset="0"/>
                  <a:cs typeface="Helvetica Light" charset="0"/>
                </a:rPr>
                <a:t>Good examples:</a:t>
              </a:r>
            </a:p>
          </p:txBody>
        </p:sp>
        <p:pic>
          <p:nvPicPr>
            <p:cNvPr id="29" name="Picture 28">
              <a:extLst>
                <a:ext uri="{FF2B5EF4-FFF2-40B4-BE49-F238E27FC236}">
                  <a16:creationId xmlns:a16="http://schemas.microsoft.com/office/drawing/2014/main" id="{85B3136F-4798-7B4D-97A0-E7D9A3F623F2}"/>
                </a:ext>
              </a:extLst>
            </p:cNvPr>
            <p:cNvPicPr>
              <a:picLocks noChangeAspect="1"/>
            </p:cNvPicPr>
            <p:nvPr/>
          </p:nvPicPr>
          <p:blipFill rotWithShape="1">
            <a:blip r:embed="rId3"/>
            <a:srcRect l="19236" t="72750" r="49875" b="17349"/>
            <a:stretch/>
          </p:blipFill>
          <p:spPr>
            <a:xfrm>
              <a:off x="757209" y="5580388"/>
              <a:ext cx="4900892" cy="821392"/>
            </a:xfrm>
            <a:prstGeom prst="rect">
              <a:avLst/>
            </a:prstGeom>
          </p:spPr>
        </p:pic>
        <p:pic>
          <p:nvPicPr>
            <p:cNvPr id="3" name="Picture 2">
              <a:extLst>
                <a:ext uri="{FF2B5EF4-FFF2-40B4-BE49-F238E27FC236}">
                  <a16:creationId xmlns:a16="http://schemas.microsoft.com/office/drawing/2014/main" id="{7777BFDB-28E6-6C4C-8F79-93E9B3F7F99B}"/>
                </a:ext>
              </a:extLst>
            </p:cNvPr>
            <p:cNvPicPr>
              <a:picLocks noChangeAspect="1"/>
            </p:cNvPicPr>
            <p:nvPr/>
          </p:nvPicPr>
          <p:blipFill rotWithShape="1">
            <a:blip r:embed="rId4"/>
            <a:srcRect l="18952" t="57453" r="51757" b="31309"/>
            <a:stretch/>
          </p:blipFill>
          <p:spPr>
            <a:xfrm>
              <a:off x="6196271" y="5592227"/>
              <a:ext cx="4889512" cy="829047"/>
            </a:xfrm>
            <a:prstGeom prst="rect">
              <a:avLst/>
            </a:prstGeom>
          </p:spPr>
        </p:pic>
      </p:grpSp>
    </p:spTree>
    <p:extLst>
      <p:ext uri="{BB962C8B-B14F-4D97-AF65-F5344CB8AC3E}">
        <p14:creationId xmlns:p14="http://schemas.microsoft.com/office/powerpoint/2010/main" val="159713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5" end="1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17" end="1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9" end="19"/>
                                            </p:txEl>
                                          </p:spTgt>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nodeType="afterEffect">
                                  <p:stCondLst>
                                    <p:cond delay="5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E76796B-EB10-4C42-9B0A-7620778FD7E9}"/>
              </a:ext>
            </a:extLst>
          </p:cNvPr>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A project in Atom</a:t>
            </a:r>
          </a:p>
        </p:txBody>
      </p:sp>
      <p:pic>
        <p:nvPicPr>
          <p:cNvPr id="24" name="Picture 23">
            <a:extLst>
              <a:ext uri="{FF2B5EF4-FFF2-40B4-BE49-F238E27FC236}">
                <a16:creationId xmlns:a16="http://schemas.microsoft.com/office/drawing/2014/main" id="{7F542B30-C831-BE4F-987C-B116C60BB2D2}"/>
              </a:ext>
            </a:extLst>
          </p:cNvPr>
          <p:cNvPicPr>
            <a:picLocks noChangeAspect="1"/>
          </p:cNvPicPr>
          <p:nvPr/>
        </p:nvPicPr>
        <p:blipFill>
          <a:blip r:embed="rId2"/>
          <a:stretch>
            <a:fillRect/>
          </a:stretch>
        </p:blipFill>
        <p:spPr>
          <a:xfrm>
            <a:off x="631198" y="664376"/>
            <a:ext cx="10696448" cy="6064504"/>
          </a:xfrm>
          <a:prstGeom prst="rect">
            <a:avLst/>
          </a:prstGeom>
        </p:spPr>
      </p:pic>
      <p:sp>
        <p:nvSpPr>
          <p:cNvPr id="29" name="Oval 28">
            <a:extLst>
              <a:ext uri="{FF2B5EF4-FFF2-40B4-BE49-F238E27FC236}">
                <a16:creationId xmlns:a16="http://schemas.microsoft.com/office/drawing/2014/main" id="{E8D54343-312E-984A-A53C-012D22BE4E70}"/>
              </a:ext>
            </a:extLst>
          </p:cNvPr>
          <p:cNvSpPr/>
          <p:nvPr/>
        </p:nvSpPr>
        <p:spPr>
          <a:xfrm>
            <a:off x="9271349" y="6055460"/>
            <a:ext cx="419449" cy="22650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ctangle 29">
            <a:extLst>
              <a:ext uri="{FF2B5EF4-FFF2-40B4-BE49-F238E27FC236}">
                <a16:creationId xmlns:a16="http://schemas.microsoft.com/office/drawing/2014/main" id="{471F5F0E-3975-EF4F-AE60-82C07A7AE489}"/>
              </a:ext>
            </a:extLst>
          </p:cNvPr>
          <p:cNvSpPr/>
          <p:nvPr/>
        </p:nvSpPr>
        <p:spPr>
          <a:xfrm>
            <a:off x="7362737" y="6444000"/>
            <a:ext cx="4236671" cy="307777"/>
          </a:xfrm>
          <a:prstGeom prst="rect">
            <a:avLst/>
          </a:prstGeom>
        </p:spPr>
        <p:txBody>
          <a:bodyPr wrap="square">
            <a:spAutoFit/>
          </a:bodyPr>
          <a:lstStyle/>
          <a:p>
            <a:r>
              <a:rPr lang="en-US" sz="1400" b="1" dirty="0">
                <a:latin typeface="Helvetica Light" charset="0"/>
                <a:ea typeface="Helvetica Light" charset="0"/>
                <a:cs typeface="Helvetica Light" charset="0"/>
              </a:rPr>
              <a:t>Syntax highlighting, indentation, and autocomplete</a:t>
            </a:r>
            <a:endParaRPr lang="en-US" sz="1400" dirty="0">
              <a:latin typeface="Helvetica Light" charset="0"/>
              <a:ea typeface="Helvetica Light" charset="0"/>
              <a:cs typeface="Helvetica Light" charset="0"/>
            </a:endParaRPr>
          </a:p>
        </p:txBody>
      </p:sp>
    </p:spTree>
    <p:extLst>
      <p:ext uri="{BB962C8B-B14F-4D97-AF65-F5344CB8AC3E}">
        <p14:creationId xmlns:p14="http://schemas.microsoft.com/office/powerpoint/2010/main" val="4095401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E76796B-EB10-4C42-9B0A-7620778FD7E9}"/>
              </a:ext>
            </a:extLst>
          </p:cNvPr>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A project in Atom</a:t>
            </a:r>
          </a:p>
        </p:txBody>
      </p:sp>
      <p:pic>
        <p:nvPicPr>
          <p:cNvPr id="24" name="Picture 23">
            <a:extLst>
              <a:ext uri="{FF2B5EF4-FFF2-40B4-BE49-F238E27FC236}">
                <a16:creationId xmlns:a16="http://schemas.microsoft.com/office/drawing/2014/main" id="{7F542B30-C831-BE4F-987C-B116C60BB2D2}"/>
              </a:ext>
            </a:extLst>
          </p:cNvPr>
          <p:cNvPicPr>
            <a:picLocks noChangeAspect="1"/>
          </p:cNvPicPr>
          <p:nvPr/>
        </p:nvPicPr>
        <p:blipFill>
          <a:blip r:embed="rId2"/>
          <a:stretch>
            <a:fillRect/>
          </a:stretch>
        </p:blipFill>
        <p:spPr>
          <a:xfrm>
            <a:off x="631198" y="664376"/>
            <a:ext cx="10696448" cy="6064504"/>
          </a:xfrm>
          <a:prstGeom prst="rect">
            <a:avLst/>
          </a:prstGeom>
        </p:spPr>
      </p:pic>
      <p:sp>
        <p:nvSpPr>
          <p:cNvPr id="29" name="Oval 28">
            <a:extLst>
              <a:ext uri="{FF2B5EF4-FFF2-40B4-BE49-F238E27FC236}">
                <a16:creationId xmlns:a16="http://schemas.microsoft.com/office/drawing/2014/main" id="{E8D54343-312E-984A-A53C-012D22BE4E70}"/>
              </a:ext>
            </a:extLst>
          </p:cNvPr>
          <p:cNvSpPr/>
          <p:nvPr/>
        </p:nvSpPr>
        <p:spPr>
          <a:xfrm>
            <a:off x="9636583" y="6009554"/>
            <a:ext cx="1192364" cy="31843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ctangle 29">
            <a:extLst>
              <a:ext uri="{FF2B5EF4-FFF2-40B4-BE49-F238E27FC236}">
                <a16:creationId xmlns:a16="http://schemas.microsoft.com/office/drawing/2014/main" id="{471F5F0E-3975-EF4F-AE60-82C07A7AE489}"/>
              </a:ext>
            </a:extLst>
          </p:cNvPr>
          <p:cNvSpPr/>
          <p:nvPr/>
        </p:nvSpPr>
        <p:spPr>
          <a:xfrm>
            <a:off x="8802024" y="6444000"/>
            <a:ext cx="4236671" cy="307777"/>
          </a:xfrm>
          <a:prstGeom prst="rect">
            <a:avLst/>
          </a:prstGeom>
        </p:spPr>
        <p:txBody>
          <a:bodyPr wrap="square">
            <a:spAutoFit/>
          </a:bodyPr>
          <a:lstStyle/>
          <a:p>
            <a:r>
              <a:rPr lang="en-US" sz="1400" b="1" dirty="0">
                <a:latin typeface="Helvetica Light" charset="0"/>
                <a:ea typeface="Helvetica Light" charset="0"/>
                <a:cs typeface="Helvetica Light" charset="0"/>
              </a:rPr>
              <a:t>Integrated version control with Git</a:t>
            </a:r>
            <a:endParaRPr lang="en-US" sz="1400" dirty="0">
              <a:latin typeface="Helvetica Light" charset="0"/>
              <a:ea typeface="Helvetica Light" charset="0"/>
              <a:cs typeface="Helvetica Light" charset="0"/>
            </a:endParaRPr>
          </a:p>
        </p:txBody>
      </p:sp>
      <p:cxnSp>
        <p:nvCxnSpPr>
          <p:cNvPr id="3" name="Straight Arrow Connector 2">
            <a:extLst>
              <a:ext uri="{FF2B5EF4-FFF2-40B4-BE49-F238E27FC236}">
                <a16:creationId xmlns:a16="http://schemas.microsoft.com/office/drawing/2014/main" id="{E8CB6F70-036A-0D44-B1EB-BBC0E229AE2D}"/>
              </a:ext>
            </a:extLst>
          </p:cNvPr>
          <p:cNvCxnSpPr/>
          <p:nvPr/>
        </p:nvCxnSpPr>
        <p:spPr>
          <a:xfrm>
            <a:off x="468000" y="1859797"/>
            <a:ext cx="38745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8398BC0-269F-524B-9C74-A5C893062E9F}"/>
              </a:ext>
            </a:extLst>
          </p:cNvPr>
          <p:cNvCxnSpPr/>
          <p:nvPr/>
        </p:nvCxnSpPr>
        <p:spPr>
          <a:xfrm>
            <a:off x="468000" y="2012197"/>
            <a:ext cx="38745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3725BF3-EE31-1943-B449-0DF506C45B08}"/>
              </a:ext>
            </a:extLst>
          </p:cNvPr>
          <p:cNvCxnSpPr/>
          <p:nvPr/>
        </p:nvCxnSpPr>
        <p:spPr>
          <a:xfrm>
            <a:off x="468000" y="2460216"/>
            <a:ext cx="38745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685766A-B60E-414F-AA8C-D3EF5AFEB93D}"/>
              </a:ext>
            </a:extLst>
          </p:cNvPr>
          <p:cNvCxnSpPr/>
          <p:nvPr/>
        </p:nvCxnSpPr>
        <p:spPr>
          <a:xfrm>
            <a:off x="468000" y="3055127"/>
            <a:ext cx="38745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017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DA71C4-EAC1-DB40-9EF8-F2076927B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452" y="484922"/>
            <a:ext cx="7264967" cy="6042823"/>
          </a:xfrm>
          <a:prstGeom prst="rect">
            <a:avLst/>
          </a:prstGeom>
        </p:spPr>
      </p:pic>
      <p:pic>
        <p:nvPicPr>
          <p:cNvPr id="23" name="Picture 22">
            <a:extLst>
              <a:ext uri="{FF2B5EF4-FFF2-40B4-BE49-F238E27FC236}">
                <a16:creationId xmlns:a16="http://schemas.microsoft.com/office/drawing/2014/main" id="{A06C9BD9-A933-9A4B-B8F4-982DD2BC7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539" y="218267"/>
            <a:ext cx="1000659" cy="533310"/>
          </a:xfrm>
          <a:prstGeom prst="rect">
            <a:avLst/>
          </a:prstGeom>
        </p:spPr>
      </p:pic>
      <p:sp>
        <p:nvSpPr>
          <p:cNvPr id="9" name="Left Arrow 8"/>
          <p:cNvSpPr/>
          <p:nvPr/>
        </p:nvSpPr>
        <p:spPr>
          <a:xfrm rot="16200000">
            <a:off x="3926873" y="2347440"/>
            <a:ext cx="596348" cy="596836"/>
          </a:xfrm>
          <a:prstGeom prst="leftArrow">
            <a:avLst/>
          </a:prstGeom>
          <a:solidFill>
            <a:srgbClr val="D54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26554" y="6425068"/>
            <a:ext cx="5275803" cy="369332"/>
          </a:xfrm>
          <a:prstGeom prst="rect">
            <a:avLst/>
          </a:prstGeom>
        </p:spPr>
        <p:txBody>
          <a:bodyPr wrap="none">
            <a:spAutoFit/>
          </a:bodyPr>
          <a:lstStyle/>
          <a:p>
            <a:r>
              <a:rPr lang="en-US" dirty="0">
                <a:latin typeface="Helvetica Light" charset="0"/>
                <a:ea typeface="Helvetica Light" charset="0"/>
                <a:cs typeface="Helvetica Light" charset="0"/>
                <a:hlinkClick r:id="rId4"/>
              </a:rPr>
              <a:t>http://nbis-reproducible-research.readthedocs.io</a:t>
            </a:r>
            <a:r>
              <a:rPr lang="en-US" dirty="0">
                <a:latin typeface="Helvetica Light" charset="0"/>
                <a:ea typeface="Helvetica Light" charset="0"/>
                <a:cs typeface="Helvetica Light" charset="0"/>
              </a:rPr>
              <a:t> </a:t>
            </a:r>
            <a:endParaRPr lang="en-US" dirty="0"/>
          </a:p>
        </p:txBody>
      </p:sp>
    </p:spTree>
    <p:extLst>
      <p:ext uri="{BB962C8B-B14F-4D97-AF65-F5344CB8AC3E}">
        <p14:creationId xmlns:p14="http://schemas.microsoft.com/office/powerpoint/2010/main" val="4289239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E76796B-EB10-4C42-9B0A-7620778FD7E9}"/>
              </a:ext>
            </a:extLst>
          </p:cNvPr>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A project in Atom</a:t>
            </a:r>
          </a:p>
        </p:txBody>
      </p:sp>
      <p:pic>
        <p:nvPicPr>
          <p:cNvPr id="8" name="Picture 7">
            <a:extLst>
              <a:ext uri="{FF2B5EF4-FFF2-40B4-BE49-F238E27FC236}">
                <a16:creationId xmlns:a16="http://schemas.microsoft.com/office/drawing/2014/main" id="{3CBBD702-EDE5-1845-AD40-D8B361A31B13}"/>
              </a:ext>
            </a:extLst>
          </p:cNvPr>
          <p:cNvPicPr>
            <a:picLocks noChangeAspect="1"/>
          </p:cNvPicPr>
          <p:nvPr/>
        </p:nvPicPr>
        <p:blipFill>
          <a:blip r:embed="rId2"/>
          <a:stretch>
            <a:fillRect/>
          </a:stretch>
        </p:blipFill>
        <p:spPr>
          <a:xfrm>
            <a:off x="631199" y="664376"/>
            <a:ext cx="10696448" cy="6064504"/>
          </a:xfrm>
          <a:prstGeom prst="rect">
            <a:avLst/>
          </a:prstGeom>
        </p:spPr>
      </p:pic>
      <p:cxnSp>
        <p:nvCxnSpPr>
          <p:cNvPr id="10" name="Straight Connector 9">
            <a:extLst>
              <a:ext uri="{FF2B5EF4-FFF2-40B4-BE49-F238E27FC236}">
                <a16:creationId xmlns:a16="http://schemas.microsoft.com/office/drawing/2014/main" id="{EA782BF0-9814-2043-9467-7707CD7A6FB1}"/>
              </a:ext>
            </a:extLst>
          </p:cNvPr>
          <p:cNvCxnSpPr/>
          <p:nvPr/>
        </p:nvCxnSpPr>
        <p:spPr>
          <a:xfrm>
            <a:off x="1917577" y="1216241"/>
            <a:ext cx="5592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3FA13BF-2F0B-4742-87DA-45845FE0525C}"/>
              </a:ext>
            </a:extLst>
          </p:cNvPr>
          <p:cNvCxnSpPr>
            <a:cxnSpLocks/>
          </p:cNvCxnSpPr>
          <p:nvPr/>
        </p:nvCxnSpPr>
        <p:spPr>
          <a:xfrm>
            <a:off x="1146700" y="6277993"/>
            <a:ext cx="3625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16352A2-F434-EE4E-AC23-0FA725FCB071}"/>
              </a:ext>
            </a:extLst>
          </p:cNvPr>
          <p:cNvSpPr/>
          <p:nvPr/>
        </p:nvSpPr>
        <p:spPr>
          <a:xfrm>
            <a:off x="631199" y="6444000"/>
            <a:ext cx="4236671" cy="307777"/>
          </a:xfrm>
          <a:prstGeom prst="rect">
            <a:avLst/>
          </a:prstGeom>
        </p:spPr>
        <p:txBody>
          <a:bodyPr wrap="square">
            <a:spAutoFit/>
          </a:bodyPr>
          <a:lstStyle/>
          <a:p>
            <a:r>
              <a:rPr lang="en-US" sz="1400" b="1" dirty="0">
                <a:latin typeface="Helvetica Light" charset="0"/>
                <a:ea typeface="Helvetica Light" charset="0"/>
                <a:cs typeface="Helvetica Light" charset="0"/>
              </a:rPr>
              <a:t>Automatically sync files between local/remote</a:t>
            </a:r>
            <a:endParaRPr lang="en-US" sz="1400" dirty="0">
              <a:latin typeface="Helvetica Light" charset="0"/>
              <a:ea typeface="Helvetica Light" charset="0"/>
              <a:cs typeface="Helvetica Light" charset="0"/>
            </a:endParaRPr>
          </a:p>
        </p:txBody>
      </p:sp>
    </p:spTree>
    <p:extLst>
      <p:ext uri="{BB962C8B-B14F-4D97-AF65-F5344CB8AC3E}">
        <p14:creationId xmlns:p14="http://schemas.microsoft.com/office/powerpoint/2010/main" val="424407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E76796B-EB10-4C42-9B0A-7620778FD7E9}"/>
              </a:ext>
            </a:extLst>
          </p:cNvPr>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A project in Atom</a:t>
            </a:r>
          </a:p>
        </p:txBody>
      </p:sp>
      <p:pic>
        <p:nvPicPr>
          <p:cNvPr id="3" name="Picture 2">
            <a:extLst>
              <a:ext uri="{FF2B5EF4-FFF2-40B4-BE49-F238E27FC236}">
                <a16:creationId xmlns:a16="http://schemas.microsoft.com/office/drawing/2014/main" id="{0E6F84C6-3A23-044B-AE2B-9083C56F7739}"/>
              </a:ext>
            </a:extLst>
          </p:cNvPr>
          <p:cNvPicPr>
            <a:picLocks noChangeAspect="1"/>
          </p:cNvPicPr>
          <p:nvPr/>
        </p:nvPicPr>
        <p:blipFill>
          <a:blip r:embed="rId2"/>
          <a:stretch>
            <a:fillRect/>
          </a:stretch>
        </p:blipFill>
        <p:spPr>
          <a:xfrm>
            <a:off x="631199" y="664376"/>
            <a:ext cx="10696448" cy="6064504"/>
          </a:xfrm>
          <a:prstGeom prst="rect">
            <a:avLst/>
          </a:prstGeom>
        </p:spPr>
      </p:pic>
      <p:sp>
        <p:nvSpPr>
          <p:cNvPr id="6" name="Rectangle 5">
            <a:extLst>
              <a:ext uri="{FF2B5EF4-FFF2-40B4-BE49-F238E27FC236}">
                <a16:creationId xmlns:a16="http://schemas.microsoft.com/office/drawing/2014/main" id="{C83E61CE-E8B0-3D42-9087-C500B6341001}"/>
              </a:ext>
            </a:extLst>
          </p:cNvPr>
          <p:cNvSpPr/>
          <p:nvPr/>
        </p:nvSpPr>
        <p:spPr>
          <a:xfrm>
            <a:off x="631199" y="6444000"/>
            <a:ext cx="9267403" cy="307777"/>
          </a:xfrm>
          <a:prstGeom prst="rect">
            <a:avLst/>
          </a:prstGeom>
        </p:spPr>
        <p:txBody>
          <a:bodyPr wrap="square">
            <a:spAutoFit/>
          </a:bodyPr>
          <a:lstStyle/>
          <a:p>
            <a:r>
              <a:rPr lang="en-US" sz="1400" b="1" dirty="0">
                <a:latin typeface="Helvetica Light" charset="0"/>
                <a:ea typeface="Helvetica Light" charset="0"/>
                <a:cs typeface="Helvetica Light" charset="0"/>
              </a:rPr>
              <a:t>Tons of plugins, e.g. for viewing different file formats</a:t>
            </a:r>
            <a:endParaRPr lang="en-US" sz="1400" dirty="0">
              <a:latin typeface="Helvetica Light" charset="0"/>
              <a:ea typeface="Helvetica Light" charset="0"/>
              <a:cs typeface="Helvetica Light" charset="0"/>
            </a:endParaRPr>
          </a:p>
        </p:txBody>
      </p:sp>
    </p:spTree>
    <p:extLst>
      <p:ext uri="{BB962C8B-B14F-4D97-AF65-F5344CB8AC3E}">
        <p14:creationId xmlns:p14="http://schemas.microsoft.com/office/powerpoint/2010/main" val="573560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146424-37B5-D848-9243-8282F9CED123}"/>
              </a:ext>
            </a:extLst>
          </p:cNvPr>
          <p:cNvSpPr txBox="1"/>
          <p:nvPr/>
        </p:nvSpPr>
        <p:spPr>
          <a:xfrm>
            <a:off x="5969000" y="3429000"/>
            <a:ext cx="892232" cy="646331"/>
          </a:xfrm>
          <a:prstGeom prst="rect">
            <a:avLst/>
          </a:prstGeom>
          <a:noFill/>
        </p:spPr>
        <p:txBody>
          <a:bodyPr wrap="none" rtlCol="0">
            <a:spAutoFit/>
          </a:bodyPr>
          <a:lstStyle/>
          <a:p>
            <a:r>
              <a:rPr lang="sv-SE" dirty="0" err="1"/>
              <a:t>Rstudio</a:t>
            </a:r>
            <a:endParaRPr lang="sv-SE" dirty="0"/>
          </a:p>
          <a:p>
            <a:endParaRPr lang="sv-SE" dirty="0"/>
          </a:p>
        </p:txBody>
      </p:sp>
      <p:pic>
        <p:nvPicPr>
          <p:cNvPr id="9" name="Picture 8">
            <a:extLst>
              <a:ext uri="{FF2B5EF4-FFF2-40B4-BE49-F238E27FC236}">
                <a16:creationId xmlns:a16="http://schemas.microsoft.com/office/drawing/2014/main" id="{5ACA0337-C113-0247-80C8-FCBE828F4C2E}"/>
              </a:ext>
            </a:extLst>
          </p:cNvPr>
          <p:cNvPicPr>
            <a:picLocks noChangeAspect="1"/>
          </p:cNvPicPr>
          <p:nvPr/>
        </p:nvPicPr>
        <p:blipFill>
          <a:blip r:embed="rId2"/>
          <a:stretch>
            <a:fillRect/>
          </a:stretch>
        </p:blipFill>
        <p:spPr>
          <a:xfrm>
            <a:off x="742950" y="518586"/>
            <a:ext cx="10706100" cy="6667500"/>
          </a:xfrm>
          <a:prstGeom prst="rect">
            <a:avLst/>
          </a:prstGeom>
        </p:spPr>
      </p:pic>
      <p:sp>
        <p:nvSpPr>
          <p:cNvPr id="10" name="TextBox 9">
            <a:extLst>
              <a:ext uri="{FF2B5EF4-FFF2-40B4-BE49-F238E27FC236}">
                <a16:creationId xmlns:a16="http://schemas.microsoft.com/office/drawing/2014/main" id="{B7AE1358-BA4E-1240-9C94-B5F78275B874}"/>
              </a:ext>
            </a:extLst>
          </p:cNvPr>
          <p:cNvSpPr txBox="1"/>
          <p:nvPr/>
        </p:nvSpPr>
        <p:spPr>
          <a:xfrm>
            <a:off x="631199" y="202711"/>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A project in </a:t>
            </a:r>
            <a:r>
              <a:rPr lang="en-US" sz="2400" dirty="0" err="1">
                <a:latin typeface="Helvetica Light" charset="0"/>
                <a:ea typeface="Helvetica Light" charset="0"/>
                <a:cs typeface="Helvetica Light" charset="0"/>
              </a:rPr>
              <a:t>RStudio</a:t>
            </a:r>
            <a:endParaRPr lang="en-US" sz="2400" dirty="0">
              <a:latin typeface="Helvetica Light" charset="0"/>
              <a:ea typeface="Helvetica Light" charset="0"/>
              <a:cs typeface="Helvetica Light" charset="0"/>
            </a:endParaRPr>
          </a:p>
        </p:txBody>
      </p:sp>
      <p:sp>
        <p:nvSpPr>
          <p:cNvPr id="11" name="Oval 10">
            <a:extLst>
              <a:ext uri="{FF2B5EF4-FFF2-40B4-BE49-F238E27FC236}">
                <a16:creationId xmlns:a16="http://schemas.microsoft.com/office/drawing/2014/main" id="{4281B122-31ED-074C-A6A3-04B3ADBA8A20}"/>
              </a:ext>
            </a:extLst>
          </p:cNvPr>
          <p:cNvSpPr/>
          <p:nvPr/>
        </p:nvSpPr>
        <p:spPr>
          <a:xfrm>
            <a:off x="10219616" y="753534"/>
            <a:ext cx="1007185" cy="34683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11">
            <a:extLst>
              <a:ext uri="{FF2B5EF4-FFF2-40B4-BE49-F238E27FC236}">
                <a16:creationId xmlns:a16="http://schemas.microsoft.com/office/drawing/2014/main" id="{E3ED5B11-73DC-304A-B43F-65B49C792CD4}"/>
              </a:ext>
            </a:extLst>
          </p:cNvPr>
          <p:cNvSpPr/>
          <p:nvPr/>
        </p:nvSpPr>
        <p:spPr>
          <a:xfrm>
            <a:off x="855482" y="926949"/>
            <a:ext cx="1007185" cy="34683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Oval 12">
            <a:extLst>
              <a:ext uri="{FF2B5EF4-FFF2-40B4-BE49-F238E27FC236}">
                <a16:creationId xmlns:a16="http://schemas.microsoft.com/office/drawing/2014/main" id="{CF8F7CF1-52C1-0946-AE37-043324AC6EB4}"/>
              </a:ext>
            </a:extLst>
          </p:cNvPr>
          <p:cNvSpPr/>
          <p:nvPr/>
        </p:nvSpPr>
        <p:spPr>
          <a:xfrm>
            <a:off x="1143349" y="3852336"/>
            <a:ext cx="1007185" cy="34683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15501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8D3805-F0DA-F941-B867-8FA8C65DA7D5}"/>
              </a:ext>
            </a:extLst>
          </p:cNvPr>
          <p:cNvGrpSpPr/>
          <p:nvPr/>
        </p:nvGrpSpPr>
        <p:grpSpPr>
          <a:xfrm>
            <a:off x="1651561" y="1946526"/>
            <a:ext cx="5114951" cy="3428776"/>
            <a:chOff x="2577091" y="998470"/>
            <a:chExt cx="7751028" cy="5195852"/>
          </a:xfrm>
        </p:grpSpPr>
        <p:grpSp>
          <p:nvGrpSpPr>
            <p:cNvPr id="7" name="Group 6">
              <a:extLst>
                <a:ext uri="{FF2B5EF4-FFF2-40B4-BE49-F238E27FC236}">
                  <a16:creationId xmlns:a16="http://schemas.microsoft.com/office/drawing/2014/main" id="{71660BBC-7E7F-B043-9E5E-0B767AD2DE92}"/>
                </a:ext>
              </a:extLst>
            </p:cNvPr>
            <p:cNvGrpSpPr/>
            <p:nvPr/>
          </p:nvGrpSpPr>
          <p:grpSpPr>
            <a:xfrm>
              <a:off x="2577091" y="2964577"/>
              <a:ext cx="990725" cy="1458355"/>
              <a:chOff x="1741895" y="2720427"/>
              <a:chExt cx="990725" cy="1458355"/>
            </a:xfrm>
          </p:grpSpPr>
          <p:pic>
            <p:nvPicPr>
              <p:cNvPr id="27" name="Picture 26">
                <a:extLst>
                  <a:ext uri="{FF2B5EF4-FFF2-40B4-BE49-F238E27FC236}">
                    <a16:creationId xmlns:a16="http://schemas.microsoft.com/office/drawing/2014/main" id="{71A4B6FB-33B5-C142-8D09-1DCB097B853B}"/>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41895" y="2720427"/>
                <a:ext cx="990725" cy="990725"/>
              </a:xfrm>
              <a:prstGeom prst="rect">
                <a:avLst/>
              </a:prstGeom>
            </p:spPr>
          </p:pic>
          <p:sp>
            <p:nvSpPr>
              <p:cNvPr id="28" name="TextBox 27">
                <a:extLst>
                  <a:ext uri="{FF2B5EF4-FFF2-40B4-BE49-F238E27FC236}">
                    <a16:creationId xmlns:a16="http://schemas.microsoft.com/office/drawing/2014/main" id="{FBABD008-D1C6-8145-BE9B-7A149E3B3EAB}"/>
                  </a:ext>
                </a:extLst>
              </p:cNvPr>
              <p:cNvSpPr txBox="1"/>
              <p:nvPr/>
            </p:nvSpPr>
            <p:spPr>
              <a:xfrm>
                <a:off x="1810700" y="3712387"/>
                <a:ext cx="853115" cy="466395"/>
              </a:xfrm>
              <a:prstGeom prst="rect">
                <a:avLst/>
              </a:prstGeom>
              <a:noFill/>
            </p:spPr>
            <p:txBody>
              <a:bodyPr wrap="none" rtlCol="0">
                <a:spAutoFit/>
              </a:bodyPr>
              <a:lstStyle/>
              <a:p>
                <a:pPr algn="ctr"/>
                <a:r>
                  <a:rPr lang="en-US" sz="1400" b="1" dirty="0">
                    <a:solidFill>
                      <a:srgbClr val="679E42"/>
                    </a:solidFill>
                    <a:latin typeface="Helvetica Light" charset="0"/>
                    <a:ea typeface="Helvetica Light" charset="0"/>
                    <a:cs typeface="Helvetica Light" charset="0"/>
                  </a:rPr>
                  <a:t>Data</a:t>
                </a:r>
              </a:p>
            </p:txBody>
          </p:sp>
        </p:grpSp>
        <p:grpSp>
          <p:nvGrpSpPr>
            <p:cNvPr id="8" name="Group 7">
              <a:extLst>
                <a:ext uri="{FF2B5EF4-FFF2-40B4-BE49-F238E27FC236}">
                  <a16:creationId xmlns:a16="http://schemas.microsoft.com/office/drawing/2014/main" id="{61D856EC-9E9A-D743-9EB0-09A5833A3E08}"/>
                </a:ext>
              </a:extLst>
            </p:cNvPr>
            <p:cNvGrpSpPr/>
            <p:nvPr/>
          </p:nvGrpSpPr>
          <p:grpSpPr>
            <a:xfrm>
              <a:off x="4785772" y="998470"/>
              <a:ext cx="2490952" cy="2217319"/>
              <a:chOff x="4414346" y="930596"/>
              <a:chExt cx="2490952" cy="2217319"/>
            </a:xfrm>
          </p:grpSpPr>
          <p:pic>
            <p:nvPicPr>
              <p:cNvPr id="23" name="Picture 22">
                <a:extLst>
                  <a:ext uri="{FF2B5EF4-FFF2-40B4-BE49-F238E27FC236}">
                    <a16:creationId xmlns:a16="http://schemas.microsoft.com/office/drawing/2014/main" id="{9357E6B7-8B40-EE46-8107-1FA12BE3C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345" y="1891863"/>
                <a:ext cx="732220" cy="732220"/>
              </a:xfrm>
              <a:prstGeom prst="rect">
                <a:avLst/>
              </a:prstGeom>
            </p:spPr>
          </p:pic>
          <p:pic>
            <p:nvPicPr>
              <p:cNvPr id="24" name="Picture 23">
                <a:extLst>
                  <a:ext uri="{FF2B5EF4-FFF2-40B4-BE49-F238E27FC236}">
                    <a16:creationId xmlns:a16="http://schemas.microsoft.com/office/drawing/2014/main" id="{DF41EE74-11DD-B04B-8940-5F731074C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5013" y="1545021"/>
                <a:ext cx="1079062" cy="1079062"/>
              </a:xfrm>
              <a:prstGeom prst="rect">
                <a:avLst/>
              </a:prstGeom>
            </p:spPr>
          </p:pic>
          <p:sp>
            <p:nvSpPr>
              <p:cNvPr id="25" name="Rounded Rectangle 24">
                <a:extLst>
                  <a:ext uri="{FF2B5EF4-FFF2-40B4-BE49-F238E27FC236}">
                    <a16:creationId xmlns:a16="http://schemas.microsoft.com/office/drawing/2014/main" id="{E1D1DAB4-29DD-F346-A7DE-4BB6ECFF5009}"/>
                  </a:ext>
                </a:extLst>
              </p:cNvPr>
              <p:cNvSpPr/>
              <p:nvPr/>
            </p:nvSpPr>
            <p:spPr>
              <a:xfrm>
                <a:off x="4414346" y="1376855"/>
                <a:ext cx="2490952" cy="177106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4E72E214-B081-AA42-90DB-BDA7469C16DF}"/>
                  </a:ext>
                </a:extLst>
              </p:cNvPr>
              <p:cNvSpPr txBox="1"/>
              <p:nvPr/>
            </p:nvSpPr>
            <p:spPr>
              <a:xfrm>
                <a:off x="4754987" y="930596"/>
                <a:ext cx="1785903"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Environment</a:t>
                </a:r>
              </a:p>
            </p:txBody>
          </p:sp>
        </p:grpSp>
        <p:grpSp>
          <p:nvGrpSpPr>
            <p:cNvPr id="9" name="Group 8">
              <a:extLst>
                <a:ext uri="{FF2B5EF4-FFF2-40B4-BE49-F238E27FC236}">
                  <a16:creationId xmlns:a16="http://schemas.microsoft.com/office/drawing/2014/main" id="{124791A8-DE92-B749-8DEA-D6678CAC3C72}"/>
                </a:ext>
              </a:extLst>
            </p:cNvPr>
            <p:cNvGrpSpPr/>
            <p:nvPr/>
          </p:nvGrpSpPr>
          <p:grpSpPr>
            <a:xfrm>
              <a:off x="5094794" y="4701791"/>
              <a:ext cx="1829626" cy="1492531"/>
              <a:chOff x="5116435" y="4319752"/>
              <a:chExt cx="1829626" cy="1492531"/>
            </a:xfrm>
          </p:grpSpPr>
          <p:pic>
            <p:nvPicPr>
              <p:cNvPr id="21" name="Picture 20">
                <a:extLst>
                  <a:ext uri="{FF2B5EF4-FFF2-40B4-BE49-F238E27FC236}">
                    <a16:creationId xmlns:a16="http://schemas.microsoft.com/office/drawing/2014/main" id="{9A1B613F-DE86-384A-BA4B-9395C7DBF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424" y="4319752"/>
                <a:ext cx="1045651" cy="1045651"/>
              </a:xfrm>
              <a:prstGeom prst="rect">
                <a:avLst/>
              </a:prstGeom>
            </p:spPr>
          </p:pic>
          <p:sp>
            <p:nvSpPr>
              <p:cNvPr id="22" name="TextBox 21">
                <a:extLst>
                  <a:ext uri="{FF2B5EF4-FFF2-40B4-BE49-F238E27FC236}">
                    <a16:creationId xmlns:a16="http://schemas.microsoft.com/office/drawing/2014/main" id="{CCDA0F25-9684-F341-A761-1829AB0F7375}"/>
                  </a:ext>
                </a:extLst>
              </p:cNvPr>
              <p:cNvSpPr txBox="1"/>
              <p:nvPr/>
            </p:nvSpPr>
            <p:spPr>
              <a:xfrm>
                <a:off x="5116435" y="5345888"/>
                <a:ext cx="1829626"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Source code</a:t>
                </a:r>
              </a:p>
            </p:txBody>
          </p:sp>
        </p:grpSp>
        <p:grpSp>
          <p:nvGrpSpPr>
            <p:cNvPr id="10" name="Group 9">
              <a:extLst>
                <a:ext uri="{FF2B5EF4-FFF2-40B4-BE49-F238E27FC236}">
                  <a16:creationId xmlns:a16="http://schemas.microsoft.com/office/drawing/2014/main" id="{5B1EEC8C-5B65-C84F-B7C2-CF0BAEA18D77}"/>
                </a:ext>
              </a:extLst>
            </p:cNvPr>
            <p:cNvGrpSpPr/>
            <p:nvPr/>
          </p:nvGrpSpPr>
          <p:grpSpPr>
            <a:xfrm>
              <a:off x="8397092" y="2835379"/>
              <a:ext cx="1931027" cy="1587553"/>
              <a:chOff x="8948258" y="2720426"/>
              <a:chExt cx="1931027" cy="1587553"/>
            </a:xfrm>
          </p:grpSpPr>
          <p:grpSp>
            <p:nvGrpSpPr>
              <p:cNvPr id="16" name="Group 15">
                <a:extLst>
                  <a:ext uri="{FF2B5EF4-FFF2-40B4-BE49-F238E27FC236}">
                    <a16:creationId xmlns:a16="http://schemas.microsoft.com/office/drawing/2014/main" id="{626F1D54-5A06-934F-AD21-8BC7F3B464AA}"/>
                  </a:ext>
                </a:extLst>
              </p:cNvPr>
              <p:cNvGrpSpPr/>
              <p:nvPr/>
            </p:nvGrpSpPr>
            <p:grpSpPr>
              <a:xfrm>
                <a:off x="8948258" y="2720426"/>
                <a:ext cx="1931027" cy="1159765"/>
                <a:chOff x="8771600" y="2316656"/>
                <a:chExt cx="2603314" cy="1563539"/>
              </a:xfrm>
            </p:grpSpPr>
            <p:pic>
              <p:nvPicPr>
                <p:cNvPr id="18" name="Picture 17">
                  <a:extLst>
                    <a:ext uri="{FF2B5EF4-FFF2-40B4-BE49-F238E27FC236}">
                      <a16:creationId xmlns:a16="http://schemas.microsoft.com/office/drawing/2014/main" id="{547FEE8D-F7C1-B047-AACE-771A4644A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1600" y="2489203"/>
                  <a:ext cx="1269999" cy="1270001"/>
                </a:xfrm>
                <a:prstGeom prst="rect">
                  <a:avLst/>
                </a:prstGeom>
              </p:spPr>
            </p:pic>
            <p:pic>
              <p:nvPicPr>
                <p:cNvPr id="19" name="Picture 18">
                  <a:extLst>
                    <a:ext uri="{FF2B5EF4-FFF2-40B4-BE49-F238E27FC236}">
                      <a16:creationId xmlns:a16="http://schemas.microsoft.com/office/drawing/2014/main" id="{23892A55-DFC5-0941-85FC-8106F3F08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93" y="2892975"/>
                  <a:ext cx="987221" cy="987220"/>
                </a:xfrm>
                <a:prstGeom prst="rect">
                  <a:avLst/>
                </a:prstGeom>
              </p:spPr>
            </p:pic>
            <p:pic>
              <p:nvPicPr>
                <p:cNvPr id="20" name="Picture 19">
                  <a:extLst>
                    <a:ext uri="{FF2B5EF4-FFF2-40B4-BE49-F238E27FC236}">
                      <a16:creationId xmlns:a16="http://schemas.microsoft.com/office/drawing/2014/main" id="{ACCDD0DA-141A-AF40-A1FA-AFAAEEA162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3918" y="2316656"/>
                  <a:ext cx="807550" cy="807545"/>
                </a:xfrm>
                <a:prstGeom prst="rect">
                  <a:avLst/>
                </a:prstGeom>
              </p:spPr>
            </p:pic>
          </p:grpSp>
          <p:sp>
            <p:nvSpPr>
              <p:cNvPr id="17" name="TextBox 16">
                <a:extLst>
                  <a:ext uri="{FF2B5EF4-FFF2-40B4-BE49-F238E27FC236}">
                    <a16:creationId xmlns:a16="http://schemas.microsoft.com/office/drawing/2014/main" id="{A7D777F0-2123-004E-B2F1-4F5B5F2ECD8A}"/>
                  </a:ext>
                </a:extLst>
              </p:cNvPr>
              <p:cNvSpPr txBox="1"/>
              <p:nvPr/>
            </p:nvSpPr>
            <p:spPr>
              <a:xfrm>
                <a:off x="9334146" y="3841584"/>
                <a:ext cx="1171331" cy="466395"/>
              </a:xfrm>
              <a:prstGeom prst="rect">
                <a:avLst/>
              </a:prstGeom>
              <a:noFill/>
            </p:spPr>
            <p:txBody>
              <a:bodyPr wrap="none" rtlCol="0">
                <a:spAutoFit/>
              </a:bodyPr>
              <a:lstStyle/>
              <a:p>
                <a:pPr algn="ctr"/>
                <a:r>
                  <a:rPr lang="en-US" sz="1400">
                    <a:latin typeface="Helvetica Light" charset="0"/>
                    <a:ea typeface="Helvetica Light" charset="0"/>
                    <a:cs typeface="Helvetica Light" charset="0"/>
                  </a:rPr>
                  <a:t>Results</a:t>
                </a:r>
                <a:endParaRPr lang="en-US" sz="1400" dirty="0">
                  <a:latin typeface="Helvetica Light" charset="0"/>
                  <a:ea typeface="Helvetica Light" charset="0"/>
                  <a:cs typeface="Helvetica Light" charset="0"/>
                </a:endParaRPr>
              </a:p>
            </p:txBody>
          </p:sp>
        </p:grpSp>
        <p:sp>
          <p:nvSpPr>
            <p:cNvPr id="11" name="Rectangle 10">
              <a:extLst>
                <a:ext uri="{FF2B5EF4-FFF2-40B4-BE49-F238E27FC236}">
                  <a16:creationId xmlns:a16="http://schemas.microsoft.com/office/drawing/2014/main" id="{2A33AC36-9911-4F42-84D3-737E6D58B1B3}"/>
                </a:ext>
              </a:extLst>
            </p:cNvPr>
            <p:cNvSpPr/>
            <p:nvPr/>
          </p:nvSpPr>
          <p:spPr>
            <a:xfrm>
              <a:off x="5400988" y="3019927"/>
              <a:ext cx="1500745" cy="36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2" name="Picture 11">
              <a:extLst>
                <a:ext uri="{FF2B5EF4-FFF2-40B4-BE49-F238E27FC236}">
                  <a16:creationId xmlns:a16="http://schemas.microsoft.com/office/drawing/2014/main" id="{46A336AF-B781-AB48-A717-2BEAB7908A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80305">
              <a:off x="5504882" y="2687090"/>
              <a:ext cx="1236325" cy="1318747"/>
            </a:xfrm>
            <a:prstGeom prst="rect">
              <a:avLst/>
            </a:prstGeom>
          </p:spPr>
        </p:pic>
        <p:sp>
          <p:nvSpPr>
            <p:cNvPr id="13" name="Freeform 12">
              <a:extLst>
                <a:ext uri="{FF2B5EF4-FFF2-40B4-BE49-F238E27FC236}">
                  <a16:creationId xmlns:a16="http://schemas.microsoft.com/office/drawing/2014/main" id="{4719442D-D9DE-A64C-95B8-203FD2935B6B}"/>
                </a:ext>
              </a:extLst>
            </p:cNvPr>
            <p:cNvSpPr/>
            <p:nvPr/>
          </p:nvSpPr>
          <p:spPr>
            <a:xfrm>
              <a:off x="4930318" y="3699641"/>
              <a:ext cx="535059" cy="1513490"/>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Lst>
              <a:ahLst/>
              <a:cxnLst>
                <a:cxn ang="0">
                  <a:pos x="connsiteX0" y="connsiteY0"/>
                </a:cxn>
                <a:cxn ang="0">
                  <a:pos x="connsiteX1" y="connsiteY1"/>
                </a:cxn>
              </a:cxnLst>
              <a:rect l="l" t="t" r="r" b="b"/>
              <a:pathLst>
                <a:path w="535059" h="1513490">
                  <a:moveTo>
                    <a:pt x="535059" y="1513490"/>
                  </a:moveTo>
                  <a:cubicBezTo>
                    <a:pt x="6039" y="1093076"/>
                    <a:pt x="-281243" y="536028"/>
                    <a:pt x="398427"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Freeform 13">
              <a:extLst>
                <a:ext uri="{FF2B5EF4-FFF2-40B4-BE49-F238E27FC236}">
                  <a16:creationId xmlns:a16="http://schemas.microsoft.com/office/drawing/2014/main" id="{2506CF6D-B06A-694C-8101-D355AE517B94}"/>
                </a:ext>
              </a:extLst>
            </p:cNvPr>
            <p:cNvSpPr/>
            <p:nvPr/>
          </p:nvSpPr>
          <p:spPr>
            <a:xfrm rot="4440108" flipH="1">
              <a:off x="4334042" y="2759532"/>
              <a:ext cx="365264" cy="1619033"/>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365264 w 365263"/>
                <a:gd name="connsiteY0" fmla="*/ 1619033 h 1619033"/>
                <a:gd name="connsiteX1" fmla="*/ 0 w 365263"/>
                <a:gd name="connsiteY1" fmla="*/ 0 h 1619033"/>
                <a:gd name="connsiteX0" fmla="*/ 365264 w 365265"/>
                <a:gd name="connsiteY0" fmla="*/ 1619033 h 1619033"/>
                <a:gd name="connsiteX1" fmla="*/ 0 w 365265"/>
                <a:gd name="connsiteY1" fmla="*/ 0 h 1619033"/>
                <a:gd name="connsiteX0" fmla="*/ 365264 w 365263"/>
                <a:gd name="connsiteY0" fmla="*/ 1619033 h 1619033"/>
                <a:gd name="connsiteX1" fmla="*/ 0 w 365263"/>
                <a:gd name="connsiteY1" fmla="*/ 0 h 1619033"/>
              </a:gdLst>
              <a:ahLst/>
              <a:cxnLst>
                <a:cxn ang="0">
                  <a:pos x="connsiteX0" y="connsiteY0"/>
                </a:cxn>
                <a:cxn ang="0">
                  <a:pos x="connsiteX1" y="connsiteY1"/>
                </a:cxn>
              </a:cxnLst>
              <a:rect l="l" t="t" r="r" b="b"/>
              <a:pathLst>
                <a:path w="365263" h="1619033">
                  <a:moveTo>
                    <a:pt x="365264" y="1619033"/>
                  </a:moveTo>
                  <a:cubicBezTo>
                    <a:pt x="99690" y="959839"/>
                    <a:pt x="10330" y="659973"/>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Freeform 14">
              <a:extLst>
                <a:ext uri="{FF2B5EF4-FFF2-40B4-BE49-F238E27FC236}">
                  <a16:creationId xmlns:a16="http://schemas.microsoft.com/office/drawing/2014/main" id="{32F1AF3B-8B91-5646-B85C-91A7C2D95118}"/>
                </a:ext>
              </a:extLst>
            </p:cNvPr>
            <p:cNvSpPr/>
            <p:nvPr/>
          </p:nvSpPr>
          <p:spPr>
            <a:xfrm rot="4440108" flipH="1">
              <a:off x="7178855" y="2685454"/>
              <a:ext cx="471244" cy="1825299"/>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489535 w 489535"/>
                <a:gd name="connsiteY0" fmla="*/ 2210476 h 2210476"/>
                <a:gd name="connsiteX1" fmla="*/ 0 w 489535"/>
                <a:gd name="connsiteY1" fmla="*/ 0 h 2210476"/>
                <a:gd name="connsiteX0" fmla="*/ 519915 w 519915"/>
                <a:gd name="connsiteY0" fmla="*/ 2278302 h 2278302"/>
                <a:gd name="connsiteX1" fmla="*/ 0 w 519915"/>
                <a:gd name="connsiteY1" fmla="*/ 0 h 2278302"/>
                <a:gd name="connsiteX0" fmla="*/ 519915 w 519915"/>
                <a:gd name="connsiteY0" fmla="*/ 2278302 h 2278302"/>
                <a:gd name="connsiteX1" fmla="*/ 0 w 519915"/>
                <a:gd name="connsiteY1" fmla="*/ 0 h 2278302"/>
                <a:gd name="connsiteX0" fmla="*/ 554509 w 554509"/>
                <a:gd name="connsiteY0" fmla="*/ 2278302 h 2278302"/>
                <a:gd name="connsiteX1" fmla="*/ 34594 w 554509"/>
                <a:gd name="connsiteY1" fmla="*/ 0 h 2278302"/>
                <a:gd name="connsiteX0" fmla="*/ 512889 w 512889"/>
                <a:gd name="connsiteY0" fmla="*/ 1825298 h 1825298"/>
                <a:gd name="connsiteX1" fmla="*/ 41645 w 512889"/>
                <a:gd name="connsiteY1" fmla="*/ 0 h 1825298"/>
                <a:gd name="connsiteX0" fmla="*/ 471244 w 471244"/>
                <a:gd name="connsiteY0" fmla="*/ 1825298 h 1825298"/>
                <a:gd name="connsiteX1" fmla="*/ 0 w 471244"/>
                <a:gd name="connsiteY1" fmla="*/ 0 h 1825298"/>
                <a:gd name="connsiteX0" fmla="*/ 471244 w 471244"/>
                <a:gd name="connsiteY0" fmla="*/ 1825298 h 1825298"/>
                <a:gd name="connsiteX1" fmla="*/ 0 w 471244"/>
                <a:gd name="connsiteY1" fmla="*/ 0 h 1825298"/>
              </a:gdLst>
              <a:ahLst/>
              <a:cxnLst>
                <a:cxn ang="0">
                  <a:pos x="connsiteX0" y="connsiteY0"/>
                </a:cxn>
                <a:cxn ang="0">
                  <a:pos x="connsiteX1" y="connsiteY1"/>
                </a:cxn>
              </a:cxnLst>
              <a:rect l="l" t="t" r="r" b="b"/>
              <a:pathLst>
                <a:path w="471244" h="1825298">
                  <a:moveTo>
                    <a:pt x="471244" y="1825298"/>
                  </a:moveTo>
                  <a:cubicBezTo>
                    <a:pt x="63462" y="1163142"/>
                    <a:pt x="4090" y="845265"/>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9" name="TextBox 28">
            <a:extLst>
              <a:ext uri="{FF2B5EF4-FFF2-40B4-BE49-F238E27FC236}">
                <a16:creationId xmlns:a16="http://schemas.microsoft.com/office/drawing/2014/main" id="{7F7A6370-AC94-E446-AF28-3870C2A3B5AD}"/>
              </a:ext>
            </a:extLst>
          </p:cNvPr>
          <p:cNvSpPr txBox="1"/>
          <p:nvPr/>
        </p:nvSpPr>
        <p:spPr>
          <a:xfrm>
            <a:off x="8430310" y="1399883"/>
            <a:ext cx="2246128" cy="5262979"/>
          </a:xfrm>
          <a:prstGeom prst="rect">
            <a:avLst/>
          </a:prstGeom>
          <a:noFill/>
        </p:spPr>
        <p:txBody>
          <a:bodyPr wrap="none" rtlCol="0">
            <a:spAutoFit/>
          </a:bodyPr>
          <a:lstStyle/>
          <a:p>
            <a:r>
              <a:rPr lang="en-US" sz="1400" dirty="0">
                <a:latin typeface="Lucida Console" charset="0"/>
                <a:ea typeface="Lucida Console" charset="0"/>
                <a:cs typeface="Lucida Console" charset="0"/>
              </a:rPr>
              <a:t>project</a:t>
            </a:r>
          </a:p>
          <a:p>
            <a:r>
              <a:rPr lang="en-US" sz="1400" dirty="0">
                <a:latin typeface="Lucida Console" charset="0"/>
                <a:ea typeface="Lucida Console" charset="0"/>
                <a:cs typeface="Lucida Console" charset="0"/>
              </a:rPr>
              <a:t>|- doc/</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b="1" dirty="0">
                <a:solidFill>
                  <a:srgbClr val="679E42"/>
                </a:solidFill>
                <a:latin typeface="Lucida Console" charset="0"/>
                <a:ea typeface="Lucida Console" charset="0"/>
                <a:cs typeface="Lucida Console" charset="0"/>
              </a:rPr>
              <a:t>data/</a:t>
            </a:r>
          </a:p>
          <a:p>
            <a:r>
              <a:rPr lang="en-US" sz="1400" dirty="0">
                <a:latin typeface="Lucida Console" charset="0"/>
                <a:ea typeface="Lucida Console" charset="0"/>
                <a:cs typeface="Lucida Console" charset="0"/>
              </a:rPr>
              <a:t>|  |- </a:t>
            </a:r>
            <a:r>
              <a:rPr lang="en-US" sz="1400" b="1" dirty="0" err="1">
                <a:solidFill>
                  <a:srgbClr val="679E42"/>
                </a:solidFill>
                <a:latin typeface="Lucida Console" charset="0"/>
                <a:ea typeface="Lucida Console" charset="0"/>
                <a:cs typeface="Lucida Console" charset="0"/>
              </a:rPr>
              <a:t>raw_external</a:t>
            </a:r>
            <a:r>
              <a:rPr lang="en-US" sz="1400" b="1" dirty="0">
                <a:solidFill>
                  <a:srgbClr val="679E42"/>
                </a:solidFill>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a:t>
            </a:r>
            <a:r>
              <a:rPr lang="en-US" sz="1400" b="1" dirty="0" err="1">
                <a:solidFill>
                  <a:srgbClr val="679E42"/>
                </a:solidFill>
                <a:latin typeface="Lucida Console" charset="0"/>
                <a:ea typeface="Lucida Console" charset="0"/>
                <a:cs typeface="Lucida Console" charset="0"/>
              </a:rPr>
              <a:t>raw_internal</a:t>
            </a:r>
            <a:r>
              <a:rPr lang="en-US" sz="1400" b="1" dirty="0">
                <a:solidFill>
                  <a:srgbClr val="679E42"/>
                </a:solidFill>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a:t>
            </a:r>
            <a:r>
              <a:rPr lang="en-US" sz="1400" b="1" dirty="0">
                <a:solidFill>
                  <a:srgbClr val="679E42"/>
                </a:solidFill>
                <a:latin typeface="Lucida Console" charset="0"/>
                <a:ea typeface="Lucida Console" charset="0"/>
                <a:cs typeface="Lucida Console" charset="0"/>
              </a:rPr>
              <a:t>meta/</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code/</a:t>
            </a:r>
          </a:p>
          <a:p>
            <a:r>
              <a:rPr lang="en-US" sz="1400" dirty="0">
                <a:latin typeface="Lucida Console" charset="0"/>
                <a:ea typeface="Lucida Console" charset="0"/>
                <a:cs typeface="Lucida Console" charset="0"/>
              </a:rPr>
              <a:t>|- notebooks/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intermediate/</a:t>
            </a:r>
          </a:p>
          <a:p>
            <a:r>
              <a:rPr lang="en-US" sz="1400" dirty="0">
                <a:latin typeface="Lucida Console" charset="0"/>
                <a:ea typeface="Lucida Console" charset="0"/>
                <a:cs typeface="Lucida Console" charset="0"/>
              </a:rPr>
              <a:t>|- scratch/</a:t>
            </a:r>
          </a:p>
          <a:p>
            <a:r>
              <a:rPr lang="en-US" sz="1400" dirty="0">
                <a:latin typeface="Lucida Console" charset="0"/>
                <a:ea typeface="Lucida Console" charset="0"/>
                <a:cs typeface="Lucida Console" charset="0"/>
              </a:rPr>
              <a:t>|- logs/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results/</a:t>
            </a:r>
          </a:p>
          <a:p>
            <a:r>
              <a:rPr lang="en-US" sz="1400" dirty="0">
                <a:latin typeface="Lucida Console" charset="0"/>
                <a:ea typeface="Lucida Console" charset="0"/>
                <a:cs typeface="Lucida Console" charset="0"/>
              </a:rPr>
              <a:t>|  |- figures/</a:t>
            </a:r>
          </a:p>
          <a:p>
            <a:r>
              <a:rPr lang="en-US" sz="1400" dirty="0">
                <a:latin typeface="Lucida Console" charset="0"/>
                <a:ea typeface="Lucida Console" charset="0"/>
                <a:cs typeface="Lucida Console" charset="0"/>
              </a:rPr>
              <a:t>|  |- tables/</a:t>
            </a:r>
          </a:p>
          <a:p>
            <a:r>
              <a:rPr lang="en-US" sz="1400" dirty="0">
                <a:latin typeface="Lucida Console" charset="0"/>
                <a:ea typeface="Lucida Console" charset="0"/>
                <a:cs typeface="Lucida Console" charset="0"/>
              </a:rPr>
              <a:t>|  |- reports/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Snakefile</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config.yml</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environment.yml</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Dockerfile</a:t>
            </a:r>
            <a:endParaRPr lang="en-US" sz="1400" dirty="0">
              <a:latin typeface="Lucida Console" charset="0"/>
              <a:ea typeface="Lucida Console" charset="0"/>
              <a:cs typeface="Lucida Console" charset="0"/>
            </a:endParaRPr>
          </a:p>
        </p:txBody>
      </p:sp>
    </p:spTree>
    <p:extLst>
      <p:ext uri="{BB962C8B-B14F-4D97-AF65-F5344CB8AC3E}">
        <p14:creationId xmlns:p14="http://schemas.microsoft.com/office/powerpoint/2010/main" val="1673597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03067" y="684462"/>
            <a:ext cx="7185868" cy="584775"/>
          </a:xfrm>
          <a:prstGeom prst="rect">
            <a:avLst/>
          </a:prstGeom>
          <a:noFill/>
        </p:spPr>
        <p:txBody>
          <a:bodyPr wrap="square" rtlCol="0">
            <a:spAutoFit/>
          </a:bodyPr>
          <a:lstStyle/>
          <a:p>
            <a:pPr algn="ctr"/>
            <a:r>
              <a:rPr lang="en-US" sz="3200" dirty="0">
                <a:latin typeface="Helvetica Light" charset="0"/>
                <a:ea typeface="Helvetica Light" charset="0"/>
                <a:cs typeface="Helvetica Light" charset="0"/>
              </a:rPr>
              <a:t>Tools for Reproducible Research</a:t>
            </a:r>
          </a:p>
        </p:txBody>
      </p:sp>
      <p:grpSp>
        <p:nvGrpSpPr>
          <p:cNvPr id="10" name="Group 9"/>
          <p:cNvGrpSpPr/>
          <p:nvPr/>
        </p:nvGrpSpPr>
        <p:grpSpPr>
          <a:xfrm>
            <a:off x="6405549" y="1875176"/>
            <a:ext cx="2248225" cy="1681400"/>
            <a:chOff x="2525387" y="2390036"/>
            <a:chExt cx="2248225" cy="16814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6191" y="2390036"/>
              <a:ext cx="1289039" cy="538280"/>
            </a:xfrm>
            <a:prstGeom prst="rect">
              <a:avLst/>
            </a:prstGeom>
          </p:spPr>
        </p:pic>
        <p:sp>
          <p:nvSpPr>
            <p:cNvPr id="20" name="TextBox 19"/>
            <p:cNvSpPr txBox="1"/>
            <p:nvPr/>
          </p:nvSpPr>
          <p:spPr>
            <a:xfrm>
              <a:off x="2525387" y="3332772"/>
              <a:ext cx="2248225" cy="738664"/>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Versioning and collaborating on code (and some other files)</a:t>
              </a:r>
            </a:p>
          </p:txBody>
        </p:sp>
      </p:grpSp>
      <p:grpSp>
        <p:nvGrpSpPr>
          <p:cNvPr id="11" name="Group 10"/>
          <p:cNvGrpSpPr/>
          <p:nvPr/>
        </p:nvGrpSpPr>
        <p:grpSpPr>
          <a:xfrm>
            <a:off x="753837" y="2128795"/>
            <a:ext cx="1889855" cy="1207301"/>
            <a:chOff x="4985292" y="2654029"/>
            <a:chExt cx="1889855" cy="1207301"/>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9211" y="2654029"/>
              <a:ext cx="1742016" cy="361022"/>
            </a:xfrm>
            <a:prstGeom prst="rect">
              <a:avLst/>
            </a:prstGeom>
          </p:spPr>
        </p:pic>
        <p:sp>
          <p:nvSpPr>
            <p:cNvPr id="21" name="TextBox 20"/>
            <p:cNvSpPr txBox="1"/>
            <p:nvPr/>
          </p:nvSpPr>
          <p:spPr>
            <a:xfrm>
              <a:off x="4985292" y="3338110"/>
              <a:ext cx="188985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dependencies</a:t>
              </a:r>
            </a:p>
          </p:txBody>
        </p:sp>
      </p:grpSp>
      <p:grpSp>
        <p:nvGrpSpPr>
          <p:cNvPr id="6" name="Group 5"/>
          <p:cNvGrpSpPr/>
          <p:nvPr/>
        </p:nvGrpSpPr>
        <p:grpSpPr>
          <a:xfrm>
            <a:off x="3360575" y="2010777"/>
            <a:ext cx="2375504" cy="1325319"/>
            <a:chOff x="7291110" y="2500966"/>
            <a:chExt cx="2375504" cy="1325319"/>
          </a:xfrm>
        </p:grpSpPr>
        <p:grpSp>
          <p:nvGrpSpPr>
            <p:cNvPr id="24" name="Group 23"/>
            <p:cNvGrpSpPr/>
            <p:nvPr/>
          </p:nvGrpSpPr>
          <p:grpSpPr>
            <a:xfrm>
              <a:off x="7291110" y="2500966"/>
              <a:ext cx="2375504" cy="675540"/>
              <a:chOff x="6937090" y="2500966"/>
              <a:chExt cx="2375504" cy="67554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090" y="2500966"/>
                <a:ext cx="675540" cy="675540"/>
              </a:xfrm>
              <a:prstGeom prst="rect">
                <a:avLst/>
              </a:prstGeom>
            </p:spPr>
          </p:pic>
          <p:sp>
            <p:nvSpPr>
              <p:cNvPr id="16" name="TextBox 15"/>
              <p:cNvSpPr txBox="1"/>
              <p:nvPr/>
            </p:nvSpPr>
            <p:spPr>
              <a:xfrm>
                <a:off x="7510819" y="2531246"/>
                <a:ext cx="1801775" cy="523220"/>
              </a:xfrm>
              <a:prstGeom prst="rect">
                <a:avLst/>
              </a:prstGeom>
              <a:noFill/>
            </p:spPr>
            <p:txBody>
              <a:bodyPr wrap="none" rtlCol="0">
                <a:spAutoFit/>
              </a:bodyPr>
              <a:lstStyle/>
              <a:p>
                <a:r>
                  <a:rPr lang="en-US" sz="2800" dirty="0">
                    <a:solidFill>
                      <a:schemeClr val="tx1">
                        <a:lumMod val="75000"/>
                        <a:lumOff val="25000"/>
                      </a:schemeClr>
                    </a:solidFill>
                    <a:latin typeface="+mj-lt"/>
                  </a:rPr>
                  <a:t>Snakemake</a:t>
                </a:r>
              </a:p>
            </p:txBody>
          </p:sp>
        </p:grpSp>
        <p:sp>
          <p:nvSpPr>
            <p:cNvPr id="22" name="TextBox 21"/>
            <p:cNvSpPr txBox="1"/>
            <p:nvPr/>
          </p:nvSpPr>
          <p:spPr>
            <a:xfrm>
              <a:off x="7331043" y="3303065"/>
              <a:ext cx="224822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and executing analysis workflow</a:t>
              </a:r>
            </a:p>
          </p:txBody>
        </p:sp>
      </p:grpSp>
      <p:grpSp>
        <p:nvGrpSpPr>
          <p:cNvPr id="2" name="Group 1"/>
          <p:cNvGrpSpPr/>
          <p:nvPr/>
        </p:nvGrpSpPr>
        <p:grpSpPr>
          <a:xfrm>
            <a:off x="4785874" y="4523077"/>
            <a:ext cx="2767866" cy="2052575"/>
            <a:chOff x="4785874" y="4523077"/>
            <a:chExt cx="2767866" cy="2052575"/>
          </a:xfrm>
        </p:grpSpPr>
        <p:grpSp>
          <p:nvGrpSpPr>
            <p:cNvPr id="12" name="Group 11"/>
            <p:cNvGrpSpPr/>
            <p:nvPr/>
          </p:nvGrpSpPr>
          <p:grpSpPr>
            <a:xfrm>
              <a:off x="4785874" y="5197421"/>
              <a:ext cx="2767866" cy="1378231"/>
              <a:chOff x="4391162" y="1177922"/>
              <a:chExt cx="3075961" cy="1531644"/>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3533" y="1177922"/>
                <a:ext cx="2851217" cy="968406"/>
              </a:xfrm>
              <a:prstGeom prst="rect">
                <a:avLst/>
              </a:prstGeom>
            </p:spPr>
          </p:pic>
          <p:sp>
            <p:nvSpPr>
              <p:cNvPr id="17" name="TextBox 16"/>
              <p:cNvSpPr txBox="1"/>
              <p:nvPr/>
            </p:nvSpPr>
            <p:spPr>
              <a:xfrm>
                <a:off x="4391162" y="2128105"/>
                <a:ext cx="3075961" cy="581461"/>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Isolating and exporting environment</a:t>
                </a:r>
              </a:p>
            </p:txBody>
          </p:sp>
        </p:grpSp>
        <p:sp>
          <p:nvSpPr>
            <p:cNvPr id="25" name="TextBox 24"/>
            <p:cNvSpPr txBox="1"/>
            <p:nvPr/>
          </p:nvSpPr>
          <p:spPr>
            <a:xfrm>
              <a:off x="5045693" y="4523077"/>
              <a:ext cx="2248225" cy="307777"/>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and</a:t>
              </a:r>
              <a:r>
                <a:rPr lang="is-IS" sz="1400" dirty="0">
                  <a:latin typeface="Helvetica Light" charset="0"/>
                  <a:ea typeface="Helvetica Light" charset="0"/>
                  <a:cs typeface="Helvetica Light" charset="0"/>
                </a:rPr>
                <a:t>…</a:t>
              </a:r>
              <a:endParaRPr lang="en-US" sz="1400" dirty="0">
                <a:latin typeface="Helvetica Light" charset="0"/>
                <a:ea typeface="Helvetica Light" charset="0"/>
                <a:cs typeface="Helvetica Light" charset="0"/>
              </a:endParaRPr>
            </a:p>
          </p:txBody>
        </p:sp>
      </p:gr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7916" y="2481071"/>
            <a:ext cx="963703" cy="213041"/>
          </a:xfrm>
          <a:prstGeom prst="rect">
            <a:avLst/>
          </a:prstGeom>
        </p:spPr>
      </p:pic>
      <p:grpSp>
        <p:nvGrpSpPr>
          <p:cNvPr id="19" name="Group 18"/>
          <p:cNvGrpSpPr/>
          <p:nvPr/>
        </p:nvGrpSpPr>
        <p:grpSpPr>
          <a:xfrm>
            <a:off x="8754546" y="1864163"/>
            <a:ext cx="3325183" cy="1471933"/>
            <a:chOff x="8754546" y="1864163"/>
            <a:chExt cx="3325183" cy="1471933"/>
          </a:xfrm>
        </p:grpSpPr>
        <p:grpSp>
          <p:nvGrpSpPr>
            <p:cNvPr id="3" name="Group 2"/>
            <p:cNvGrpSpPr/>
            <p:nvPr/>
          </p:nvGrpSpPr>
          <p:grpSpPr>
            <a:xfrm>
              <a:off x="9674062" y="1960613"/>
              <a:ext cx="2405667" cy="1375483"/>
              <a:chOff x="5546832" y="4905431"/>
              <a:chExt cx="2405667" cy="1375483"/>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
                        </a14:imgEffect>
                      </a14:imgLayer>
                    </a14:imgProps>
                  </a:ext>
                  <a:ext uri="{28A0092B-C50C-407E-A947-70E740481C1C}">
                    <a14:useLocalDpi xmlns:a14="http://schemas.microsoft.com/office/drawing/2010/main" val="0"/>
                  </a:ext>
                </a:extLst>
              </a:blip>
              <a:stretch>
                <a:fillRect/>
              </a:stretch>
            </p:blipFill>
            <p:spPr>
              <a:xfrm>
                <a:off x="5920930" y="4905431"/>
                <a:ext cx="2031569" cy="727352"/>
              </a:xfrm>
              <a:prstGeom prst="rect">
                <a:avLst/>
              </a:prstGeom>
            </p:spPr>
          </p:pic>
          <p:sp>
            <p:nvSpPr>
              <p:cNvPr id="23" name="TextBox 22"/>
              <p:cNvSpPr txBox="1"/>
              <p:nvPr/>
            </p:nvSpPr>
            <p:spPr>
              <a:xfrm>
                <a:off x="5546832" y="5757694"/>
                <a:ext cx="176106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Connecting code and reporting</a:t>
                </a:r>
              </a:p>
            </p:txBody>
          </p:sp>
        </p:gr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4546" y="1864163"/>
              <a:ext cx="2101158" cy="880405"/>
            </a:xfrm>
            <a:prstGeom prst="rect">
              <a:avLst/>
            </a:prstGeom>
          </p:spPr>
        </p:pic>
      </p:grpSp>
      <p:cxnSp>
        <p:nvCxnSpPr>
          <p:cNvPr id="35" name="Straight Connector 34"/>
          <p:cNvCxnSpPr/>
          <p:nvPr/>
        </p:nvCxnSpPr>
        <p:spPr>
          <a:xfrm flipH="1">
            <a:off x="10156869" y="1912388"/>
            <a:ext cx="201406" cy="7755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428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18987" y="304097"/>
            <a:ext cx="3324949" cy="523220"/>
          </a:xfrm>
          <a:prstGeom prst="rect">
            <a:avLst/>
          </a:prstGeom>
          <a:noFill/>
        </p:spPr>
        <p:txBody>
          <a:bodyPr wrap="none" rtlCol="0">
            <a:spAutoFit/>
          </a:bodyPr>
          <a:lstStyle/>
          <a:p>
            <a:r>
              <a:rPr lang="en-US" sz="2800" dirty="0">
                <a:latin typeface="Helvetica Light" charset="0"/>
                <a:ea typeface="Helvetica Light" charset="0"/>
                <a:cs typeface="Helvetica Light" charset="0"/>
              </a:rPr>
              <a:t>Student experience</a:t>
            </a:r>
          </a:p>
        </p:txBody>
      </p:sp>
      <p:grpSp>
        <p:nvGrpSpPr>
          <p:cNvPr id="2" name="Group 1">
            <a:extLst>
              <a:ext uri="{FF2B5EF4-FFF2-40B4-BE49-F238E27FC236}">
                <a16:creationId xmlns:a16="http://schemas.microsoft.com/office/drawing/2014/main" id="{C50F9920-6752-1E45-95D4-33BD8912FFE0}"/>
              </a:ext>
            </a:extLst>
          </p:cNvPr>
          <p:cNvGrpSpPr/>
          <p:nvPr/>
        </p:nvGrpSpPr>
        <p:grpSpPr>
          <a:xfrm>
            <a:off x="1518358" y="4922664"/>
            <a:ext cx="10047464" cy="796286"/>
            <a:chOff x="2706611" y="4364605"/>
            <a:chExt cx="7326282" cy="580626"/>
          </a:xfrm>
        </p:grpSpPr>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6086672" y="4370494"/>
              <a:ext cx="1605300" cy="57473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6611" y="4468416"/>
              <a:ext cx="472070" cy="19712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0962" y="4475172"/>
              <a:ext cx="966548" cy="20031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6692" y="4430192"/>
              <a:ext cx="308550" cy="308550"/>
            </a:xfrm>
            <a:prstGeom prst="rect">
              <a:avLst/>
            </a:prstGeom>
          </p:spPr>
        </p:pic>
        <p:sp>
          <p:nvSpPr>
            <p:cNvPr id="18" name="TextBox 17"/>
            <p:cNvSpPr txBox="1"/>
            <p:nvPr/>
          </p:nvSpPr>
          <p:spPr>
            <a:xfrm>
              <a:off x="5152067" y="4430195"/>
              <a:ext cx="977445" cy="291747"/>
            </a:xfrm>
            <a:prstGeom prst="rect">
              <a:avLst/>
            </a:prstGeom>
            <a:noFill/>
          </p:spPr>
          <p:txBody>
            <a:bodyPr wrap="none" rtlCol="0">
              <a:spAutoFit/>
            </a:bodyPr>
            <a:lstStyle/>
            <a:p>
              <a:r>
                <a:rPr lang="en-US" sz="2000" dirty="0">
                  <a:solidFill>
                    <a:schemeClr val="tx1">
                      <a:lumMod val="75000"/>
                      <a:lumOff val="25000"/>
                    </a:schemeClr>
                  </a:solidFill>
                  <a:latin typeface="+mj-lt"/>
                </a:rPr>
                <a:t>Snakemake</a:t>
              </a: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3587" y="4364605"/>
              <a:ext cx="1331614" cy="557959"/>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0457" y="4378635"/>
              <a:ext cx="1332436" cy="452557"/>
            </a:xfrm>
            <a:prstGeom prst="rect">
              <a:avLst/>
            </a:prstGeom>
          </p:spPr>
        </p:pic>
      </p:grpSp>
      <p:pic>
        <p:nvPicPr>
          <p:cNvPr id="3" name="Picture 2" descr="Forms response chart. Question title: Indicate your experience with the following tools (just to help us adapt the course level). Number of responses: .">
            <a:extLst>
              <a:ext uri="{FF2B5EF4-FFF2-40B4-BE49-F238E27FC236}">
                <a16:creationId xmlns:a16="http://schemas.microsoft.com/office/drawing/2014/main" id="{42FB7F97-DD50-8D44-A3E6-36D7EBD6D37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3543" b="17991"/>
          <a:stretch/>
        </p:blipFill>
        <p:spPr bwMode="auto">
          <a:xfrm>
            <a:off x="252495" y="1979116"/>
            <a:ext cx="11383891" cy="293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053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405549" y="1875176"/>
            <a:ext cx="2248225" cy="1607226"/>
            <a:chOff x="2525387" y="2390036"/>
            <a:chExt cx="2248225" cy="1607226"/>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6191" y="2390036"/>
              <a:ext cx="1289039" cy="538280"/>
            </a:xfrm>
            <a:prstGeom prst="rect">
              <a:avLst/>
            </a:prstGeom>
          </p:spPr>
        </p:pic>
        <p:sp>
          <p:nvSpPr>
            <p:cNvPr id="20" name="TextBox 19"/>
            <p:cNvSpPr txBox="1"/>
            <p:nvPr/>
          </p:nvSpPr>
          <p:spPr>
            <a:xfrm>
              <a:off x="2525387" y="3258598"/>
              <a:ext cx="2248225" cy="738664"/>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Versioning and collaborating on code (and some other files)</a:t>
              </a:r>
            </a:p>
          </p:txBody>
        </p:sp>
      </p:grpSp>
      <p:grpSp>
        <p:nvGrpSpPr>
          <p:cNvPr id="11" name="Group 10"/>
          <p:cNvGrpSpPr/>
          <p:nvPr/>
        </p:nvGrpSpPr>
        <p:grpSpPr>
          <a:xfrm>
            <a:off x="753837" y="2128795"/>
            <a:ext cx="1889855" cy="1127789"/>
            <a:chOff x="4985292" y="2654029"/>
            <a:chExt cx="1889855" cy="1127789"/>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9211" y="2654029"/>
              <a:ext cx="1742016" cy="361022"/>
            </a:xfrm>
            <a:prstGeom prst="rect">
              <a:avLst/>
            </a:prstGeom>
          </p:spPr>
        </p:pic>
        <p:sp>
          <p:nvSpPr>
            <p:cNvPr id="21" name="TextBox 20"/>
            <p:cNvSpPr txBox="1"/>
            <p:nvPr/>
          </p:nvSpPr>
          <p:spPr>
            <a:xfrm>
              <a:off x="4985292" y="3258598"/>
              <a:ext cx="188985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dependencies</a:t>
              </a:r>
            </a:p>
          </p:txBody>
        </p:sp>
      </p:grpSp>
      <p:grpSp>
        <p:nvGrpSpPr>
          <p:cNvPr id="6" name="Group 5"/>
          <p:cNvGrpSpPr/>
          <p:nvPr/>
        </p:nvGrpSpPr>
        <p:grpSpPr>
          <a:xfrm>
            <a:off x="3360575" y="2010777"/>
            <a:ext cx="2375504" cy="1280852"/>
            <a:chOff x="7291110" y="2500966"/>
            <a:chExt cx="2375504" cy="1280852"/>
          </a:xfrm>
        </p:grpSpPr>
        <p:grpSp>
          <p:nvGrpSpPr>
            <p:cNvPr id="24" name="Group 23"/>
            <p:cNvGrpSpPr/>
            <p:nvPr/>
          </p:nvGrpSpPr>
          <p:grpSpPr>
            <a:xfrm>
              <a:off x="7291110" y="2500966"/>
              <a:ext cx="2375504" cy="675540"/>
              <a:chOff x="6937090" y="2500966"/>
              <a:chExt cx="2375504" cy="67554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090" y="2500966"/>
                <a:ext cx="675540" cy="675540"/>
              </a:xfrm>
              <a:prstGeom prst="rect">
                <a:avLst/>
              </a:prstGeom>
            </p:spPr>
          </p:pic>
          <p:sp>
            <p:nvSpPr>
              <p:cNvPr id="16" name="TextBox 15"/>
              <p:cNvSpPr txBox="1"/>
              <p:nvPr/>
            </p:nvSpPr>
            <p:spPr>
              <a:xfrm>
                <a:off x="7510819" y="2531246"/>
                <a:ext cx="1801775" cy="523220"/>
              </a:xfrm>
              <a:prstGeom prst="rect">
                <a:avLst/>
              </a:prstGeom>
              <a:noFill/>
            </p:spPr>
            <p:txBody>
              <a:bodyPr wrap="none" rtlCol="0">
                <a:spAutoFit/>
              </a:bodyPr>
              <a:lstStyle/>
              <a:p>
                <a:r>
                  <a:rPr lang="en-US" sz="2800" dirty="0">
                    <a:solidFill>
                      <a:schemeClr val="tx1">
                        <a:lumMod val="75000"/>
                        <a:lumOff val="25000"/>
                      </a:schemeClr>
                    </a:solidFill>
                    <a:latin typeface="+mj-lt"/>
                  </a:rPr>
                  <a:t>Snakemake</a:t>
                </a:r>
              </a:p>
            </p:txBody>
          </p:sp>
        </p:grpSp>
        <p:sp>
          <p:nvSpPr>
            <p:cNvPr id="22" name="TextBox 21"/>
            <p:cNvSpPr txBox="1"/>
            <p:nvPr/>
          </p:nvSpPr>
          <p:spPr>
            <a:xfrm>
              <a:off x="7354750" y="3258598"/>
              <a:ext cx="224822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and executing analysis workflow</a:t>
              </a:r>
            </a:p>
          </p:txBody>
        </p:sp>
      </p:grpSp>
      <p:grpSp>
        <p:nvGrpSpPr>
          <p:cNvPr id="2" name="Group 1"/>
          <p:cNvGrpSpPr/>
          <p:nvPr/>
        </p:nvGrpSpPr>
        <p:grpSpPr>
          <a:xfrm>
            <a:off x="4886990" y="4523077"/>
            <a:ext cx="2565633" cy="2000168"/>
            <a:chOff x="4886990" y="4523077"/>
            <a:chExt cx="2565633" cy="2000168"/>
          </a:xfrm>
        </p:grpSpPr>
        <p:grpSp>
          <p:nvGrpSpPr>
            <p:cNvPr id="12" name="Group 11"/>
            <p:cNvGrpSpPr/>
            <p:nvPr/>
          </p:nvGrpSpPr>
          <p:grpSpPr>
            <a:xfrm>
              <a:off x="4886990" y="5250429"/>
              <a:ext cx="2565633" cy="1272816"/>
              <a:chOff x="4503533" y="1236830"/>
              <a:chExt cx="2851217" cy="1414495"/>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3533" y="1236830"/>
                <a:ext cx="2851217" cy="968406"/>
              </a:xfrm>
              <a:prstGeom prst="rect">
                <a:avLst/>
              </a:prstGeom>
            </p:spPr>
          </p:pic>
          <p:sp>
            <p:nvSpPr>
              <p:cNvPr id="17" name="TextBox 16"/>
              <p:cNvSpPr txBox="1"/>
              <p:nvPr/>
            </p:nvSpPr>
            <p:spPr>
              <a:xfrm>
                <a:off x="4889674" y="2128105"/>
                <a:ext cx="2078936" cy="523220"/>
              </a:xfrm>
              <a:prstGeom prst="rect">
                <a:avLst/>
              </a:prstGeom>
              <a:noFill/>
            </p:spPr>
            <p:txBody>
              <a:bodyPr wrap="square" rtlCol="0">
                <a:spAutoFit/>
              </a:bodyPr>
              <a:lstStyle/>
              <a:p>
                <a:pPr algn="ctr"/>
                <a:r>
                  <a:rPr lang="en-US" sz="1200" dirty="0">
                    <a:latin typeface="Helvetica Light" charset="0"/>
                    <a:ea typeface="Helvetica Light" charset="0"/>
                    <a:cs typeface="Helvetica Light" charset="0"/>
                  </a:rPr>
                  <a:t>Isolating </a:t>
                </a:r>
                <a:r>
                  <a:rPr lang="en-US" sz="1200">
                    <a:latin typeface="Helvetica Light" charset="0"/>
                    <a:ea typeface="Helvetica Light" charset="0"/>
                    <a:cs typeface="Helvetica Light" charset="0"/>
                  </a:rPr>
                  <a:t>and exporting environment</a:t>
                </a:r>
                <a:endParaRPr lang="en-US" sz="1200" dirty="0">
                  <a:latin typeface="Helvetica Light" charset="0"/>
                  <a:ea typeface="Helvetica Light" charset="0"/>
                  <a:cs typeface="Helvetica Light" charset="0"/>
                </a:endParaRPr>
              </a:p>
            </p:txBody>
          </p:sp>
        </p:grpSp>
        <p:sp>
          <p:nvSpPr>
            <p:cNvPr id="25" name="TextBox 24"/>
            <p:cNvSpPr txBox="1"/>
            <p:nvPr/>
          </p:nvSpPr>
          <p:spPr>
            <a:xfrm>
              <a:off x="5045693" y="4523077"/>
              <a:ext cx="2248225" cy="307777"/>
            </a:xfrm>
            <a:prstGeom prst="rect">
              <a:avLst/>
            </a:prstGeom>
            <a:noFill/>
          </p:spPr>
          <p:txBody>
            <a:bodyPr wrap="square" rtlCol="0">
              <a:spAutoFit/>
            </a:bodyPr>
            <a:lstStyle/>
            <a:p>
              <a:pPr algn="ctr"/>
              <a:r>
                <a:rPr lang="en-US" sz="1400">
                  <a:latin typeface="Helvetica Light" charset="0"/>
                  <a:ea typeface="Helvetica Light" charset="0"/>
                  <a:cs typeface="Helvetica Light" charset="0"/>
                </a:rPr>
                <a:t>and</a:t>
              </a:r>
              <a:r>
                <a:rPr lang="is-IS" sz="1400" dirty="0">
                  <a:latin typeface="Helvetica Light" charset="0"/>
                  <a:ea typeface="Helvetica Light" charset="0"/>
                  <a:cs typeface="Helvetica Light" charset="0"/>
                </a:rPr>
                <a:t>…</a:t>
              </a:r>
              <a:endParaRPr lang="en-US" sz="1400" dirty="0">
                <a:latin typeface="Helvetica Light" charset="0"/>
                <a:ea typeface="Helvetica Light" charset="0"/>
                <a:cs typeface="Helvetica Light" charset="0"/>
              </a:endParaRPr>
            </a:p>
          </p:txBody>
        </p:sp>
      </p:gr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7916" y="2481071"/>
            <a:ext cx="963703" cy="213041"/>
          </a:xfrm>
          <a:prstGeom prst="rect">
            <a:avLst/>
          </a:prstGeom>
        </p:spPr>
      </p:pic>
      <p:grpSp>
        <p:nvGrpSpPr>
          <p:cNvPr id="19" name="Group 18"/>
          <p:cNvGrpSpPr/>
          <p:nvPr/>
        </p:nvGrpSpPr>
        <p:grpSpPr>
          <a:xfrm>
            <a:off x="8754546" y="1864163"/>
            <a:ext cx="3325183" cy="1393282"/>
            <a:chOff x="8754546" y="1864163"/>
            <a:chExt cx="3325183" cy="1393282"/>
          </a:xfrm>
        </p:grpSpPr>
        <p:grpSp>
          <p:nvGrpSpPr>
            <p:cNvPr id="3" name="Group 2"/>
            <p:cNvGrpSpPr/>
            <p:nvPr/>
          </p:nvGrpSpPr>
          <p:grpSpPr>
            <a:xfrm>
              <a:off x="9688935" y="1960613"/>
              <a:ext cx="2390794" cy="1296832"/>
              <a:chOff x="5561705" y="4905431"/>
              <a:chExt cx="2390794" cy="1296832"/>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
                        </a14:imgEffect>
                      </a14:imgLayer>
                    </a14:imgProps>
                  </a:ext>
                  <a:ext uri="{28A0092B-C50C-407E-A947-70E740481C1C}">
                    <a14:useLocalDpi xmlns:a14="http://schemas.microsoft.com/office/drawing/2010/main" val="0"/>
                  </a:ext>
                </a:extLst>
              </a:blip>
              <a:stretch>
                <a:fillRect/>
              </a:stretch>
            </p:blipFill>
            <p:spPr>
              <a:xfrm>
                <a:off x="5920930" y="4905431"/>
                <a:ext cx="2031569" cy="727352"/>
              </a:xfrm>
              <a:prstGeom prst="rect">
                <a:avLst/>
              </a:prstGeom>
            </p:spPr>
          </p:pic>
          <p:sp>
            <p:nvSpPr>
              <p:cNvPr id="23" name="TextBox 22"/>
              <p:cNvSpPr txBox="1"/>
              <p:nvPr/>
            </p:nvSpPr>
            <p:spPr>
              <a:xfrm>
                <a:off x="5561705" y="5679043"/>
                <a:ext cx="176106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Connecting code and reporting</a:t>
                </a:r>
              </a:p>
            </p:txBody>
          </p:sp>
        </p:gr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4546" y="1864163"/>
              <a:ext cx="2101158" cy="880405"/>
            </a:xfrm>
            <a:prstGeom prst="rect">
              <a:avLst/>
            </a:prstGeom>
          </p:spPr>
        </p:pic>
      </p:grpSp>
      <p:cxnSp>
        <p:nvCxnSpPr>
          <p:cNvPr id="35" name="Straight Connector 34"/>
          <p:cNvCxnSpPr/>
          <p:nvPr/>
        </p:nvCxnSpPr>
        <p:spPr>
          <a:xfrm flipH="1">
            <a:off x="10156869" y="1912388"/>
            <a:ext cx="201406" cy="7755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ED1065E-A4BD-314B-B23E-E3EAA28C05EF}"/>
              </a:ext>
            </a:extLst>
          </p:cNvPr>
          <p:cNvSpPr/>
          <p:nvPr/>
        </p:nvSpPr>
        <p:spPr>
          <a:xfrm>
            <a:off x="3178629" y="1541417"/>
            <a:ext cx="8901100" cy="517289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13452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9817" y="4631572"/>
            <a:ext cx="5152913" cy="923330"/>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Full reproducibility requires the possibility to recreate the system that was originally used to generate the results.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077" y="1988790"/>
            <a:ext cx="6439778" cy="2404929"/>
          </a:xfrm>
          <a:prstGeom prst="rect">
            <a:avLst/>
          </a:prstGeom>
        </p:spPr>
      </p:pic>
      <p:pic>
        <p:nvPicPr>
          <p:cNvPr id="6" name="Picture 5">
            <a:extLst>
              <a:ext uri="{FF2B5EF4-FFF2-40B4-BE49-F238E27FC236}">
                <a16:creationId xmlns:a16="http://schemas.microsoft.com/office/drawing/2014/main" id="{51B15AD2-3D80-3B48-9D2D-EF26850023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5245" y="233180"/>
            <a:ext cx="1742016" cy="361022"/>
          </a:xfrm>
          <a:prstGeom prst="rect">
            <a:avLst/>
          </a:prstGeom>
        </p:spPr>
      </p:pic>
    </p:spTree>
    <p:extLst>
      <p:ext uri="{BB962C8B-B14F-4D97-AF65-F5344CB8AC3E}">
        <p14:creationId xmlns:p14="http://schemas.microsoft.com/office/powerpoint/2010/main" val="2334378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430A9E-0F34-7D40-9730-4D4FAC12F7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5245" y="233180"/>
            <a:ext cx="1742016" cy="361022"/>
          </a:xfrm>
          <a:prstGeom prst="rect">
            <a:avLst/>
          </a:prstGeom>
        </p:spPr>
      </p:pic>
      <p:sp>
        <p:nvSpPr>
          <p:cNvPr id="3" name="Rectangle 2">
            <a:extLst>
              <a:ext uri="{FF2B5EF4-FFF2-40B4-BE49-F238E27FC236}">
                <a16:creationId xmlns:a16="http://schemas.microsoft.com/office/drawing/2014/main" id="{66CBA65C-64EA-B945-A1ED-46586F62BDE6}"/>
              </a:ext>
            </a:extLst>
          </p:cNvPr>
          <p:cNvSpPr/>
          <p:nvPr/>
        </p:nvSpPr>
        <p:spPr>
          <a:xfrm>
            <a:off x="1088038" y="1174604"/>
            <a:ext cx="7913856" cy="707886"/>
          </a:xfrm>
          <a:prstGeom prst="rect">
            <a:avLst/>
          </a:prstGeom>
          <a:noFill/>
        </p:spPr>
        <p:txBody>
          <a:bodyPr wrap="square" rtlCol="0">
            <a:spAutoFit/>
          </a:bodyPr>
          <a:lstStyle/>
          <a:p>
            <a:pPr marL="285750" indent="-285750">
              <a:buFontTx/>
              <a:buChar char="-"/>
            </a:pPr>
            <a:r>
              <a:rPr lang="en-US" dirty="0">
                <a:latin typeface="Helvetica Light" charset="0"/>
                <a:ea typeface="Helvetica Light" charset="0"/>
                <a:cs typeface="Helvetica Light" charset="0"/>
              </a:rPr>
              <a:t>Conda is a package, dependency, and environment manager.</a:t>
            </a:r>
          </a:p>
          <a:p>
            <a:pPr marL="285750" indent="-285750">
              <a:buFont typeface="Arial" panose="020B0604020202020204" pitchFamily="34" charset="0"/>
              <a:buChar char="•"/>
            </a:pPr>
            <a:endParaRPr lang="en-US" sz="400"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Works for software developed in any programming language.</a:t>
            </a:r>
          </a:p>
        </p:txBody>
      </p:sp>
      <p:graphicFrame>
        <p:nvGraphicFramePr>
          <p:cNvPr id="16" name="Table 15">
            <a:extLst>
              <a:ext uri="{FF2B5EF4-FFF2-40B4-BE49-F238E27FC236}">
                <a16:creationId xmlns:a16="http://schemas.microsoft.com/office/drawing/2014/main" id="{E603AF43-7E96-974C-9352-D432DDA80A1E}"/>
              </a:ext>
            </a:extLst>
          </p:cNvPr>
          <p:cNvGraphicFramePr>
            <a:graphicFrameLocks noGrp="1"/>
          </p:cNvGraphicFramePr>
          <p:nvPr>
            <p:extLst/>
          </p:nvPr>
        </p:nvGraphicFramePr>
        <p:xfrm>
          <a:off x="1180564" y="2030972"/>
          <a:ext cx="7882607" cy="370840"/>
        </p:xfrm>
        <a:graphic>
          <a:graphicData uri="http://schemas.openxmlformats.org/drawingml/2006/table">
            <a:tbl>
              <a:tblPr firstRow="1" bandRow="1">
                <a:tableStyleId>{5940675A-B579-460E-94D1-54222C63F5DA}</a:tableStyleId>
              </a:tblPr>
              <a:tblGrid>
                <a:gridCol w="2532233">
                  <a:extLst>
                    <a:ext uri="{9D8B030D-6E8A-4147-A177-3AD203B41FA5}">
                      <a16:colId xmlns:a16="http://schemas.microsoft.com/office/drawing/2014/main" val="616333444"/>
                    </a:ext>
                  </a:extLst>
                </a:gridCol>
                <a:gridCol w="2728086">
                  <a:extLst>
                    <a:ext uri="{9D8B030D-6E8A-4147-A177-3AD203B41FA5}">
                      <a16:colId xmlns:a16="http://schemas.microsoft.com/office/drawing/2014/main" val="2691012686"/>
                    </a:ext>
                  </a:extLst>
                </a:gridCol>
                <a:gridCol w="2622288">
                  <a:extLst>
                    <a:ext uri="{9D8B030D-6E8A-4147-A177-3AD203B41FA5}">
                      <a16:colId xmlns:a16="http://schemas.microsoft.com/office/drawing/2014/main" val="3223336023"/>
                    </a:ext>
                  </a:extLst>
                </a:gridCol>
              </a:tblGrid>
              <a:tr h="370840">
                <a:tc>
                  <a:txBody>
                    <a:bodyPr/>
                    <a:lstStyle/>
                    <a:p>
                      <a:pPr marL="0" indent="0" algn="ctr">
                        <a:buFont typeface="Arial" charset="0"/>
                        <a:buNone/>
                      </a:pPr>
                      <a:r>
                        <a:rPr lang="en-US" sz="1400" b="1" i="0" dirty="0">
                          <a:solidFill>
                            <a:schemeClr val="bg1"/>
                          </a:solidFill>
                          <a:latin typeface="Helvetica Light" charset="0"/>
                          <a:ea typeface="Helvetica Light" charset="0"/>
                          <a:cs typeface="Helvetica Light" charset="0"/>
                        </a:rPr>
                        <a:t>Decent</a:t>
                      </a:r>
                    </a:p>
                  </a:txBody>
                  <a:tcPr anchor="ctr">
                    <a:solidFill>
                      <a:srgbClr val="008182"/>
                    </a:solidFill>
                  </a:tcPr>
                </a:tc>
                <a:tc>
                  <a:txBody>
                    <a:bodyPr/>
                    <a:lstStyle/>
                    <a:p>
                      <a:pPr marL="0" indent="0" algn="ctr">
                        <a:buFont typeface="Arial" charset="0"/>
                        <a:buNone/>
                      </a:pPr>
                      <a:r>
                        <a:rPr lang="en-US" sz="1400" b="1" i="0" dirty="0">
                          <a:solidFill>
                            <a:schemeClr val="bg1"/>
                          </a:solidFill>
                          <a:latin typeface="Helvetica Light" charset="0"/>
                          <a:ea typeface="Helvetica Light" charset="0"/>
                          <a:cs typeface="Helvetica Light" charset="0"/>
                        </a:rPr>
                        <a:t>Getting there</a:t>
                      </a:r>
                      <a:r>
                        <a:rPr lang="mr-IN" sz="1400" b="1" i="0" dirty="0">
                          <a:solidFill>
                            <a:schemeClr val="bg1"/>
                          </a:solidFill>
                          <a:latin typeface="Helvetica Light" charset="0"/>
                          <a:ea typeface="Helvetica Light" charset="0"/>
                          <a:cs typeface="Helvetica Light" charset="0"/>
                        </a:rPr>
                        <a:t>…</a:t>
                      </a:r>
                      <a:endParaRPr lang="en-US" sz="1400" b="1" i="0" dirty="0">
                        <a:solidFill>
                          <a:schemeClr val="bg1"/>
                        </a:solidFill>
                        <a:latin typeface="Helvetica Light" charset="0"/>
                        <a:ea typeface="Helvetica Light" charset="0"/>
                        <a:cs typeface="Helvetica Light" charset="0"/>
                      </a:endParaRPr>
                    </a:p>
                  </a:txBody>
                  <a:tcPr anchor="ctr">
                    <a:solidFill>
                      <a:srgbClr val="008182"/>
                    </a:solidFill>
                  </a:tcPr>
                </a:tc>
                <a:tc>
                  <a:txBody>
                    <a:bodyPr/>
                    <a:lstStyle/>
                    <a:p>
                      <a:pPr marL="0" indent="0" algn="ctr">
                        <a:buFont typeface="Arial" charset="0"/>
                        <a:buNone/>
                      </a:pPr>
                      <a:r>
                        <a:rPr lang="en-US" sz="1400" b="1" i="0" dirty="0">
                          <a:solidFill>
                            <a:schemeClr val="bg1"/>
                          </a:solidFill>
                          <a:latin typeface="Helvetica Light" charset="0"/>
                          <a:ea typeface="Helvetica Light" charset="0"/>
                          <a:cs typeface="Helvetica Light" charset="0"/>
                        </a:rPr>
                        <a:t>Well done!</a:t>
                      </a:r>
                    </a:p>
                  </a:txBody>
                  <a:tcPr anchor="ctr">
                    <a:solidFill>
                      <a:srgbClr val="008182"/>
                    </a:solidFill>
                  </a:tcPr>
                </a:tc>
                <a:extLst>
                  <a:ext uri="{0D108BD9-81ED-4DB2-BD59-A6C34878D82A}">
                    <a16:rowId xmlns:a16="http://schemas.microsoft.com/office/drawing/2014/main" val="1780376539"/>
                  </a:ext>
                </a:extLst>
              </a:tr>
            </a:tbl>
          </a:graphicData>
        </a:graphic>
      </p:graphicFrame>
      <p:grpSp>
        <p:nvGrpSpPr>
          <p:cNvPr id="20" name="Group 19">
            <a:extLst>
              <a:ext uri="{FF2B5EF4-FFF2-40B4-BE49-F238E27FC236}">
                <a16:creationId xmlns:a16="http://schemas.microsoft.com/office/drawing/2014/main" id="{C51F2EE5-99BC-0840-861B-D963405E9BE2}"/>
              </a:ext>
            </a:extLst>
          </p:cNvPr>
          <p:cNvGrpSpPr/>
          <p:nvPr/>
        </p:nvGrpSpPr>
        <p:grpSpPr>
          <a:xfrm>
            <a:off x="1157879" y="2612657"/>
            <a:ext cx="5128408" cy="3904109"/>
            <a:chOff x="959099" y="2347617"/>
            <a:chExt cx="5128408" cy="3904109"/>
          </a:xfrm>
        </p:grpSpPr>
        <p:sp>
          <p:nvSpPr>
            <p:cNvPr id="5" name="Folded Corner 4">
              <a:extLst>
                <a:ext uri="{FF2B5EF4-FFF2-40B4-BE49-F238E27FC236}">
                  <a16:creationId xmlns:a16="http://schemas.microsoft.com/office/drawing/2014/main" id="{400A0D73-9465-6D44-8169-C3EB852562E1}"/>
                </a:ext>
              </a:extLst>
            </p:cNvPr>
            <p:cNvSpPr/>
            <p:nvPr/>
          </p:nvSpPr>
          <p:spPr>
            <a:xfrm>
              <a:off x="1046278" y="2655397"/>
              <a:ext cx="2265007" cy="2128203"/>
            </a:xfrm>
            <a:prstGeom prst="foldedCorner">
              <a:avLst/>
            </a:prstGeom>
            <a:solidFill>
              <a:schemeClr val="bg1">
                <a:lumMod val="9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FFAFDC-39BE-2C4C-B46A-1C8C2D1C7877}"/>
                </a:ext>
              </a:extLst>
            </p:cNvPr>
            <p:cNvSpPr/>
            <p:nvPr/>
          </p:nvSpPr>
          <p:spPr>
            <a:xfrm>
              <a:off x="1253093" y="2893595"/>
              <a:ext cx="2117860" cy="1600438"/>
            </a:xfrm>
            <a:prstGeom prst="rect">
              <a:avLst/>
            </a:prstGeom>
          </p:spPr>
          <p:txBody>
            <a:bodyPr wrap="square">
              <a:spAutoFit/>
            </a:bodyPr>
            <a:lstStyle/>
            <a:p>
              <a:r>
                <a:rPr lang="en-US" sz="1400" u="sng" dirty="0">
                  <a:latin typeface="Helvetica Light" panose="020B0403020202020204" pitchFamily="34" charset="0"/>
                  <a:ea typeface="Courier" charset="0"/>
                  <a:cs typeface="Courier" charset="0"/>
                </a:rPr>
                <a:t>Methods</a:t>
              </a:r>
            </a:p>
            <a:p>
              <a:endParaRPr lang="en-US" sz="1400" dirty="0">
                <a:latin typeface="Helvetica Light" panose="020B0403020202020204" pitchFamily="34" charset="0"/>
                <a:ea typeface="Courier" charset="0"/>
                <a:cs typeface="Courier" charset="0"/>
              </a:endParaRPr>
            </a:p>
            <a:p>
              <a:r>
                <a:rPr lang="en-US" sz="1400" dirty="0">
                  <a:latin typeface="Helvetica Light" panose="020B0403020202020204" pitchFamily="34" charset="0"/>
                  <a:ea typeface="Courier" charset="0"/>
                  <a:cs typeface="Courier" charset="0"/>
                </a:rPr>
                <a:t>We used:</a:t>
              </a:r>
            </a:p>
            <a:p>
              <a:endParaRPr lang="en-US" sz="1400" dirty="0">
                <a:latin typeface="Helvetica Light" panose="020B0403020202020204" pitchFamily="34" charset="0"/>
                <a:ea typeface="Courier" charset="0"/>
                <a:cs typeface="Courier" charset="0"/>
              </a:endParaRPr>
            </a:p>
            <a:p>
              <a:r>
                <a:rPr lang="en-US" sz="1400" dirty="0">
                  <a:latin typeface="Helvetica Light" panose="020B0403020202020204" pitchFamily="34" charset="0"/>
                  <a:ea typeface="Courier" charset="0"/>
                  <a:cs typeface="Courier" charset="0"/>
                </a:rPr>
                <a:t>Bowtie2</a:t>
              </a:r>
            </a:p>
            <a:p>
              <a:r>
                <a:rPr lang="en-US" sz="1400" dirty="0" err="1">
                  <a:latin typeface="Helvetica Light" panose="020B0403020202020204" pitchFamily="34" charset="0"/>
                  <a:ea typeface="Courier" charset="0"/>
                  <a:cs typeface="Courier" charset="0"/>
                </a:rPr>
                <a:t>Samtools</a:t>
              </a:r>
              <a:endParaRPr lang="en-US" sz="1400" dirty="0">
                <a:latin typeface="Helvetica Light" panose="020B0403020202020204" pitchFamily="34" charset="0"/>
                <a:ea typeface="Courier" charset="0"/>
                <a:cs typeface="Courier" charset="0"/>
              </a:endParaRPr>
            </a:p>
            <a:p>
              <a:r>
                <a:rPr lang="en-US" sz="1400" dirty="0" err="1">
                  <a:latin typeface="Helvetica Light" panose="020B0403020202020204" pitchFamily="34" charset="0"/>
                  <a:ea typeface="Courier" charset="0"/>
                  <a:cs typeface="Courier" charset="0"/>
                </a:rPr>
                <a:t>HTSeq</a:t>
              </a:r>
              <a:endParaRPr lang="en-US" sz="1400" dirty="0">
                <a:latin typeface="Helvetica Light" panose="020B0403020202020204" pitchFamily="34" charset="0"/>
                <a:ea typeface="Courier" charset="0"/>
                <a:cs typeface="Courier" charset="0"/>
              </a:endParaRPr>
            </a:p>
          </p:txBody>
        </p:sp>
        <p:sp>
          <p:nvSpPr>
            <p:cNvPr id="7" name="Folded Corner 6">
              <a:extLst>
                <a:ext uri="{FF2B5EF4-FFF2-40B4-BE49-F238E27FC236}">
                  <a16:creationId xmlns:a16="http://schemas.microsoft.com/office/drawing/2014/main" id="{1CE0D863-7E12-0148-B97F-B487D41E3630}"/>
                </a:ext>
              </a:extLst>
            </p:cNvPr>
            <p:cNvSpPr/>
            <p:nvPr/>
          </p:nvSpPr>
          <p:spPr>
            <a:xfrm>
              <a:off x="3762832" y="2655395"/>
              <a:ext cx="2265007" cy="2128203"/>
            </a:xfrm>
            <a:prstGeom prst="foldedCorner">
              <a:avLst/>
            </a:prstGeom>
            <a:solidFill>
              <a:schemeClr val="bg1">
                <a:lumMod val="9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CF371C-197F-B142-9E8E-29C68E01FE3B}"/>
                </a:ext>
              </a:extLst>
            </p:cNvPr>
            <p:cNvSpPr/>
            <p:nvPr/>
          </p:nvSpPr>
          <p:spPr>
            <a:xfrm>
              <a:off x="3969647" y="2893593"/>
              <a:ext cx="2117860" cy="1600438"/>
            </a:xfrm>
            <a:prstGeom prst="rect">
              <a:avLst/>
            </a:prstGeom>
          </p:spPr>
          <p:txBody>
            <a:bodyPr wrap="square">
              <a:spAutoFit/>
            </a:bodyPr>
            <a:lstStyle/>
            <a:p>
              <a:r>
                <a:rPr lang="en-US" sz="1400" u="sng" dirty="0">
                  <a:latin typeface="Helvetica Light" panose="020B0403020202020204" pitchFamily="34" charset="0"/>
                  <a:ea typeface="Courier" charset="0"/>
                  <a:cs typeface="Courier" charset="0"/>
                </a:rPr>
                <a:t>Methods</a:t>
              </a:r>
            </a:p>
            <a:p>
              <a:endParaRPr lang="en-US" sz="1400" dirty="0">
                <a:latin typeface="Helvetica Light" panose="020B0403020202020204" pitchFamily="34" charset="0"/>
                <a:ea typeface="Courier" charset="0"/>
                <a:cs typeface="Courier" charset="0"/>
              </a:endParaRPr>
            </a:p>
            <a:p>
              <a:r>
                <a:rPr lang="en-US" sz="1400" dirty="0">
                  <a:latin typeface="Helvetica Light" panose="020B0403020202020204" pitchFamily="34" charset="0"/>
                  <a:ea typeface="Courier" charset="0"/>
                  <a:cs typeface="Courier" charset="0"/>
                </a:rPr>
                <a:t>We used:</a:t>
              </a:r>
            </a:p>
            <a:p>
              <a:endParaRPr lang="en-US" sz="1400" dirty="0">
                <a:latin typeface="Helvetica Light" panose="020B0403020202020204" pitchFamily="34" charset="0"/>
                <a:ea typeface="Courier" charset="0"/>
                <a:cs typeface="Courier" charset="0"/>
              </a:endParaRPr>
            </a:p>
            <a:p>
              <a:r>
                <a:rPr lang="en-US" sz="1400" dirty="0">
                  <a:latin typeface="Helvetica Light" panose="020B0403020202020204" pitchFamily="34" charset="0"/>
                  <a:ea typeface="Courier" charset="0"/>
                  <a:cs typeface="Courier" charset="0"/>
                </a:rPr>
                <a:t>Bowtie2 (v2.3)</a:t>
              </a:r>
            </a:p>
            <a:p>
              <a:r>
                <a:rPr lang="en-US" sz="1400" dirty="0" err="1">
                  <a:latin typeface="Helvetica Light" panose="020B0403020202020204" pitchFamily="34" charset="0"/>
                  <a:ea typeface="Courier" charset="0"/>
                  <a:cs typeface="Courier" charset="0"/>
                </a:rPr>
                <a:t>Samtools</a:t>
              </a:r>
              <a:r>
                <a:rPr lang="en-US" sz="1400" dirty="0">
                  <a:latin typeface="Helvetica Light" panose="020B0403020202020204" pitchFamily="34" charset="0"/>
                  <a:ea typeface="Courier" charset="0"/>
                  <a:cs typeface="Courier" charset="0"/>
                </a:rPr>
                <a:t> (v1.6)</a:t>
              </a:r>
            </a:p>
            <a:p>
              <a:r>
                <a:rPr lang="en-US" sz="1400" dirty="0" err="1">
                  <a:latin typeface="Helvetica Light" panose="020B0403020202020204" pitchFamily="34" charset="0"/>
                  <a:ea typeface="Courier" charset="0"/>
                  <a:cs typeface="Courier" charset="0"/>
                </a:rPr>
                <a:t>HTSeq</a:t>
              </a:r>
              <a:r>
                <a:rPr lang="en-US" sz="1400" dirty="0">
                  <a:latin typeface="Helvetica Light" panose="020B0403020202020204" pitchFamily="34" charset="0"/>
                  <a:ea typeface="Courier" charset="0"/>
                  <a:cs typeface="Courier" charset="0"/>
                </a:rPr>
                <a:t> (v0.9)</a:t>
              </a:r>
            </a:p>
          </p:txBody>
        </p:sp>
        <p:sp>
          <p:nvSpPr>
            <p:cNvPr id="14" name="TextBox 13">
              <a:extLst>
                <a:ext uri="{FF2B5EF4-FFF2-40B4-BE49-F238E27FC236}">
                  <a16:creationId xmlns:a16="http://schemas.microsoft.com/office/drawing/2014/main" id="{8D39B61B-9F14-4949-AF3D-A22D2F25C267}"/>
                </a:ext>
              </a:extLst>
            </p:cNvPr>
            <p:cNvSpPr txBox="1"/>
            <p:nvPr/>
          </p:nvSpPr>
          <p:spPr>
            <a:xfrm>
              <a:off x="3675653" y="2347617"/>
              <a:ext cx="1526380" cy="307777"/>
            </a:xfrm>
            <a:prstGeom prst="rect">
              <a:avLst/>
            </a:prstGeom>
            <a:noFill/>
          </p:spPr>
          <p:txBody>
            <a:bodyPr wrap="none" rtlCol="0">
              <a:spAutoFit/>
            </a:bodyPr>
            <a:lstStyle/>
            <a:p>
              <a:r>
                <a:rPr lang="en-US" sz="1400" dirty="0" err="1">
                  <a:latin typeface="Helvetica Light" charset="0"/>
                  <a:ea typeface="Helvetica Light" charset="0"/>
                  <a:cs typeface="Helvetica Light" charset="0"/>
                </a:rPr>
                <a:t>Manuscript.docx</a:t>
              </a:r>
              <a:endParaRPr lang="en-US" sz="1400" dirty="0">
                <a:latin typeface="Helvetica Light" charset="0"/>
                <a:ea typeface="Helvetica Light" charset="0"/>
                <a:cs typeface="Helvetica Light" charset="0"/>
              </a:endParaRPr>
            </a:p>
          </p:txBody>
        </p:sp>
        <p:sp>
          <p:nvSpPr>
            <p:cNvPr id="15" name="TextBox 14">
              <a:extLst>
                <a:ext uri="{FF2B5EF4-FFF2-40B4-BE49-F238E27FC236}">
                  <a16:creationId xmlns:a16="http://schemas.microsoft.com/office/drawing/2014/main" id="{9CE0C27B-B7B4-2944-8808-477D564270D7}"/>
                </a:ext>
              </a:extLst>
            </p:cNvPr>
            <p:cNvSpPr txBox="1"/>
            <p:nvPr/>
          </p:nvSpPr>
          <p:spPr>
            <a:xfrm>
              <a:off x="959099" y="2347618"/>
              <a:ext cx="1526380" cy="307777"/>
            </a:xfrm>
            <a:prstGeom prst="rect">
              <a:avLst/>
            </a:prstGeom>
            <a:noFill/>
          </p:spPr>
          <p:txBody>
            <a:bodyPr wrap="none" rtlCol="0">
              <a:spAutoFit/>
            </a:bodyPr>
            <a:lstStyle/>
            <a:p>
              <a:r>
                <a:rPr lang="en-US" sz="1400" dirty="0" err="1">
                  <a:latin typeface="Helvetica Light" charset="0"/>
                  <a:ea typeface="Helvetica Light" charset="0"/>
                  <a:cs typeface="Helvetica Light" charset="0"/>
                </a:rPr>
                <a:t>Manuscript.docx</a:t>
              </a:r>
              <a:endParaRPr lang="en-US" sz="1400" dirty="0">
                <a:latin typeface="Helvetica Light" charset="0"/>
                <a:ea typeface="Helvetica Light" charset="0"/>
                <a:cs typeface="Helvetica Light" charset="0"/>
              </a:endParaRPr>
            </a:p>
          </p:txBody>
        </p:sp>
        <p:sp>
          <p:nvSpPr>
            <p:cNvPr id="17" name="Left Brace 16">
              <a:extLst>
                <a:ext uri="{FF2B5EF4-FFF2-40B4-BE49-F238E27FC236}">
                  <a16:creationId xmlns:a16="http://schemas.microsoft.com/office/drawing/2014/main" id="{83D0513E-832D-FD40-8CD5-D76F329D8B22}"/>
                </a:ext>
              </a:extLst>
            </p:cNvPr>
            <p:cNvSpPr/>
            <p:nvPr/>
          </p:nvSpPr>
          <p:spPr>
            <a:xfrm rot="16200000">
              <a:off x="3369872" y="2643548"/>
              <a:ext cx="318519" cy="4836500"/>
            </a:xfrm>
            <a:prstGeom prst="leftBrace">
              <a:avLst>
                <a:gd name="adj1" fmla="val 50521"/>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8" name="Rectangle 17">
              <a:extLst>
                <a:ext uri="{FF2B5EF4-FFF2-40B4-BE49-F238E27FC236}">
                  <a16:creationId xmlns:a16="http://schemas.microsoft.com/office/drawing/2014/main" id="{0F9546CB-F66A-D14C-B4E6-0059CCD11E0E}"/>
                </a:ext>
              </a:extLst>
            </p:cNvPr>
            <p:cNvSpPr/>
            <p:nvPr/>
          </p:nvSpPr>
          <p:spPr>
            <a:xfrm>
              <a:off x="2351425" y="5328396"/>
              <a:ext cx="2445067" cy="923330"/>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User install manually</a:t>
              </a:r>
            </a:p>
            <a:p>
              <a:pPr algn="ctr"/>
              <a:r>
                <a:rPr lang="en-US" dirty="0">
                  <a:latin typeface="Helvetica Light" charset="0"/>
                  <a:ea typeface="Helvetica Light" charset="0"/>
                  <a:cs typeface="Helvetica Light" charset="0"/>
                </a:rPr>
                <a:t>(including all needed dependencies).</a:t>
              </a:r>
            </a:p>
          </p:txBody>
        </p:sp>
      </p:grpSp>
      <p:grpSp>
        <p:nvGrpSpPr>
          <p:cNvPr id="21" name="Group 20">
            <a:extLst>
              <a:ext uri="{FF2B5EF4-FFF2-40B4-BE49-F238E27FC236}">
                <a16:creationId xmlns:a16="http://schemas.microsoft.com/office/drawing/2014/main" id="{35754B7E-CE84-2B4C-820C-D74CE51E4793}"/>
              </a:ext>
            </a:extLst>
          </p:cNvPr>
          <p:cNvGrpSpPr/>
          <p:nvPr/>
        </p:nvGrpSpPr>
        <p:grpSpPr>
          <a:xfrm>
            <a:off x="6232697" y="2612657"/>
            <a:ext cx="3215882" cy="4102771"/>
            <a:chOff x="6033917" y="2347617"/>
            <a:chExt cx="3215882" cy="4102771"/>
          </a:xfrm>
        </p:grpSpPr>
        <p:sp>
          <p:nvSpPr>
            <p:cNvPr id="11" name="Folded Corner 10">
              <a:extLst>
                <a:ext uri="{FF2B5EF4-FFF2-40B4-BE49-F238E27FC236}">
                  <a16:creationId xmlns:a16="http://schemas.microsoft.com/office/drawing/2014/main" id="{24B729DC-73BC-2B46-A90D-F8DD706B8AE9}"/>
                </a:ext>
              </a:extLst>
            </p:cNvPr>
            <p:cNvSpPr/>
            <p:nvPr/>
          </p:nvSpPr>
          <p:spPr>
            <a:xfrm>
              <a:off x="6479386" y="2655394"/>
              <a:ext cx="2265007" cy="2128203"/>
            </a:xfrm>
            <a:prstGeom prst="foldedCorner">
              <a:avLst/>
            </a:prstGeom>
            <a:solidFill>
              <a:schemeClr val="bg1">
                <a:lumMod val="9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49E461-4974-BF4D-99BA-6CB554B3F938}"/>
                </a:ext>
              </a:extLst>
            </p:cNvPr>
            <p:cNvSpPr/>
            <p:nvPr/>
          </p:nvSpPr>
          <p:spPr>
            <a:xfrm>
              <a:off x="6686201" y="2893592"/>
              <a:ext cx="2117860" cy="1600438"/>
            </a:xfrm>
            <a:prstGeom prst="rect">
              <a:avLst/>
            </a:prstGeom>
          </p:spPr>
          <p:txBody>
            <a:bodyPr wrap="square">
              <a:spAutoFit/>
            </a:bodyPr>
            <a:lstStyle/>
            <a:p>
              <a:r>
                <a:rPr lang="en-US" sz="1400" dirty="0">
                  <a:latin typeface="Courier" charset="0"/>
                  <a:ea typeface="Courier" charset="0"/>
                  <a:cs typeface="Courier" charset="0"/>
                </a:rPr>
                <a:t>channels:</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conda</a:t>
              </a:r>
              <a:r>
                <a:rPr lang="en-US" sz="1400" dirty="0">
                  <a:latin typeface="Courier" charset="0"/>
                  <a:ea typeface="Courier" charset="0"/>
                  <a:cs typeface="Courier" charset="0"/>
                </a:rPr>
                <a:t>-forge</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bioconda</a:t>
              </a:r>
              <a:endParaRPr lang="en-US" sz="1400" dirty="0">
                <a:latin typeface="Courier" charset="0"/>
                <a:ea typeface="Courier" charset="0"/>
                <a:cs typeface="Courier" charset="0"/>
              </a:endParaRPr>
            </a:p>
            <a:p>
              <a:r>
                <a:rPr lang="en-US" sz="1400" dirty="0">
                  <a:latin typeface="Courier" charset="0"/>
                  <a:ea typeface="Courier" charset="0"/>
                  <a:cs typeface="Courier" charset="0"/>
                </a:rPr>
                <a:t>dependencies:</a:t>
              </a:r>
            </a:p>
            <a:p>
              <a:r>
                <a:rPr lang="en-US" sz="1400" dirty="0">
                  <a:latin typeface="Courier" charset="0"/>
                  <a:ea typeface="Courier" charset="0"/>
                  <a:cs typeface="Courier" charset="0"/>
                </a:rPr>
                <a:t>- bowtie2=2.3</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samtools</a:t>
              </a:r>
              <a:r>
                <a:rPr lang="en-US" sz="1400" dirty="0">
                  <a:latin typeface="Courier" charset="0"/>
                  <a:ea typeface="Courier" charset="0"/>
                  <a:cs typeface="Courier" charset="0"/>
                </a:rPr>
                <a:t>=1.6</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htseq</a:t>
              </a:r>
              <a:r>
                <a:rPr lang="en-US" sz="1400" dirty="0">
                  <a:latin typeface="Courier" charset="0"/>
                  <a:ea typeface="Courier" charset="0"/>
                  <a:cs typeface="Courier" charset="0"/>
                </a:rPr>
                <a:t>=0.9</a:t>
              </a:r>
            </a:p>
          </p:txBody>
        </p:sp>
        <p:sp>
          <p:nvSpPr>
            <p:cNvPr id="13" name="TextBox 12">
              <a:extLst>
                <a:ext uri="{FF2B5EF4-FFF2-40B4-BE49-F238E27FC236}">
                  <a16:creationId xmlns:a16="http://schemas.microsoft.com/office/drawing/2014/main" id="{8167EE64-41B2-1740-8AB7-FBF68C88944B}"/>
                </a:ext>
              </a:extLst>
            </p:cNvPr>
            <p:cNvSpPr txBox="1"/>
            <p:nvPr/>
          </p:nvSpPr>
          <p:spPr>
            <a:xfrm>
              <a:off x="6392207" y="2347617"/>
              <a:ext cx="1497526" cy="307777"/>
            </a:xfrm>
            <a:prstGeom prst="rect">
              <a:avLst/>
            </a:prstGeom>
            <a:noFill/>
          </p:spPr>
          <p:txBody>
            <a:bodyPr wrap="none" rtlCol="0">
              <a:spAutoFit/>
            </a:bodyPr>
            <a:lstStyle/>
            <a:p>
              <a:r>
                <a:rPr lang="en-US" sz="1400" dirty="0" err="1">
                  <a:latin typeface="Helvetica Light" charset="0"/>
                  <a:ea typeface="Helvetica Light" charset="0"/>
                  <a:cs typeface="Helvetica Light" charset="0"/>
                </a:rPr>
                <a:t>environment.yml</a:t>
              </a:r>
              <a:endParaRPr lang="en-US" sz="1400" dirty="0">
                <a:latin typeface="Helvetica Light" charset="0"/>
                <a:ea typeface="Helvetica Light" charset="0"/>
                <a:cs typeface="Helvetica Light" charset="0"/>
              </a:endParaRPr>
            </a:p>
          </p:txBody>
        </p:sp>
        <p:sp>
          <p:nvSpPr>
            <p:cNvPr id="19" name="Rectangle 18">
              <a:extLst>
                <a:ext uri="{FF2B5EF4-FFF2-40B4-BE49-F238E27FC236}">
                  <a16:creationId xmlns:a16="http://schemas.microsoft.com/office/drawing/2014/main" id="{897A3996-CA08-C846-B169-E4CF6847676B}"/>
                </a:ext>
              </a:extLst>
            </p:cNvPr>
            <p:cNvSpPr/>
            <p:nvPr/>
          </p:nvSpPr>
          <p:spPr>
            <a:xfrm>
              <a:off x="6033917" y="5250059"/>
              <a:ext cx="3215882" cy="1200329"/>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Conda creates an environment with the listed packages and dependencies automatically.</a:t>
              </a:r>
            </a:p>
          </p:txBody>
        </p:sp>
      </p:grpSp>
      <p:sp>
        <p:nvSpPr>
          <p:cNvPr id="24" name="TextBox 23">
            <a:extLst>
              <a:ext uri="{FF2B5EF4-FFF2-40B4-BE49-F238E27FC236}">
                <a16:creationId xmlns:a16="http://schemas.microsoft.com/office/drawing/2014/main" id="{FAC85988-F6CB-EA47-9157-F37EBD36D6B5}"/>
              </a:ext>
            </a:extLst>
          </p:cNvPr>
          <p:cNvSpPr txBox="1"/>
          <p:nvPr/>
        </p:nvSpPr>
        <p:spPr>
          <a:xfrm>
            <a:off x="874300" y="171420"/>
            <a:ext cx="5152913" cy="523220"/>
          </a:xfrm>
          <a:prstGeom prst="rect">
            <a:avLst/>
          </a:prstGeom>
          <a:noFill/>
        </p:spPr>
        <p:txBody>
          <a:bodyPr wrap="square" rtlCol="0">
            <a:spAutoFit/>
          </a:bodyPr>
          <a:lstStyle/>
          <a:p>
            <a:r>
              <a:rPr lang="en-US" sz="2800" dirty="0">
                <a:latin typeface="Helvetica Light" charset="0"/>
                <a:ea typeface="Helvetica Light" charset="0"/>
                <a:cs typeface="Helvetica Light" charset="0"/>
              </a:rPr>
              <a:t>What is </a:t>
            </a:r>
            <a:r>
              <a:rPr lang="en-US" sz="2800" dirty="0" err="1">
                <a:latin typeface="Helvetica Light" charset="0"/>
                <a:ea typeface="Helvetica Light" charset="0"/>
                <a:cs typeface="Helvetica Light" charset="0"/>
              </a:rPr>
              <a:t>Conda</a:t>
            </a:r>
            <a:r>
              <a:rPr lang="en-US" sz="28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236506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4300" y="1679397"/>
            <a:ext cx="10330232" cy="5053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245" y="233180"/>
            <a:ext cx="1742016" cy="361022"/>
          </a:xfrm>
          <a:prstGeom prst="rect">
            <a:avLst/>
          </a:prstGeom>
        </p:spPr>
      </p:pic>
      <p:sp>
        <p:nvSpPr>
          <p:cNvPr id="8" name="Rectangle 7"/>
          <p:cNvSpPr/>
          <p:nvPr/>
        </p:nvSpPr>
        <p:spPr>
          <a:xfrm>
            <a:off x="1727505" y="2450187"/>
            <a:ext cx="8659762" cy="10756791"/>
          </a:xfrm>
          <a:prstGeom prst="rect">
            <a:avLst/>
          </a:prstGeom>
        </p:spPr>
        <p:txBody>
          <a:bodyPr wrap="square">
            <a:spAutoFit/>
          </a:bodyPr>
          <a:lstStyle/>
          <a:p>
            <a:r>
              <a:rPr lang="en-US" sz="900" dirty="0">
                <a:solidFill>
                  <a:schemeClr val="bg1"/>
                </a:solidFill>
                <a:latin typeface="Courier New" charset="0"/>
                <a:ea typeface="Courier New" charset="0"/>
                <a:cs typeface="Courier New" charset="0"/>
              </a:rPr>
              <a:t>Fetching package metadata ...........</a:t>
            </a:r>
          </a:p>
          <a:p>
            <a:r>
              <a:rPr lang="en-US" sz="900" dirty="0">
                <a:solidFill>
                  <a:schemeClr val="bg1"/>
                </a:solidFill>
                <a:latin typeface="Courier New" charset="0"/>
                <a:ea typeface="Courier New" charset="0"/>
                <a:cs typeface="Courier New" charset="0"/>
              </a:rPr>
              <a:t>Solving package specifications: ..........</a:t>
            </a:r>
          </a:p>
          <a:p>
            <a:endParaRPr lang="en-US" sz="900" dirty="0">
              <a:solidFill>
                <a:schemeClr val="bg1"/>
              </a:solidFill>
              <a:latin typeface="Courier New" charset="0"/>
              <a:ea typeface="Courier New" charset="0"/>
              <a:cs typeface="Courier New" charset="0"/>
            </a:endParaRPr>
          </a:p>
          <a:p>
            <a:r>
              <a:rPr lang="en-US" sz="900" dirty="0">
                <a:solidFill>
                  <a:schemeClr val="bg1"/>
                </a:solidFill>
                <a:latin typeface="Courier New" charset="0"/>
                <a:ea typeface="Courier New" charset="0"/>
                <a:cs typeface="Courier New" charset="0"/>
              </a:rPr>
              <a:t>Package plan for installation in environment /Users/</a:t>
            </a:r>
            <a:r>
              <a:rPr lang="en-US" sz="900" dirty="0" err="1">
                <a:solidFill>
                  <a:schemeClr val="bg1"/>
                </a:solidFill>
                <a:latin typeface="Courier New" charset="0"/>
                <a:ea typeface="Courier New" charset="0"/>
                <a:cs typeface="Courier New" charset="0"/>
              </a:rPr>
              <a:t>varemo</a:t>
            </a:r>
            <a:r>
              <a:rPr lang="en-US" sz="900" dirty="0">
                <a:solidFill>
                  <a:schemeClr val="bg1"/>
                </a:solidFill>
                <a:latin typeface="Courier New" charset="0"/>
                <a:ea typeface="Courier New" charset="0"/>
                <a:cs typeface="Courier New" charset="0"/>
              </a:rPr>
              <a:t>/Applications/miniconda2/</a:t>
            </a:r>
            <a:r>
              <a:rPr lang="en-US" sz="900" dirty="0" err="1">
                <a:solidFill>
                  <a:schemeClr val="bg1"/>
                </a:solidFill>
                <a:latin typeface="Courier New" charset="0"/>
                <a:ea typeface="Courier New" charset="0"/>
                <a:cs typeface="Courier New" charset="0"/>
              </a:rPr>
              <a:t>envs</a:t>
            </a:r>
            <a:r>
              <a:rPr lang="en-US" sz="900" dirty="0">
                <a:solidFill>
                  <a:schemeClr val="bg1"/>
                </a:solidFill>
                <a:latin typeface="Courier New" charset="0"/>
                <a:ea typeface="Courier New" charset="0"/>
                <a:cs typeface="Courier New" charset="0"/>
              </a:rPr>
              <a:t>/test-r2:</a:t>
            </a:r>
          </a:p>
          <a:p>
            <a:endParaRPr lang="en-US" sz="900" dirty="0">
              <a:solidFill>
                <a:schemeClr val="bg1"/>
              </a:solidFill>
              <a:latin typeface="Courier New" charset="0"/>
              <a:ea typeface="Courier New" charset="0"/>
              <a:cs typeface="Courier New" charset="0"/>
            </a:endParaRPr>
          </a:p>
          <a:p>
            <a:r>
              <a:rPr lang="en-US" sz="900" dirty="0">
                <a:solidFill>
                  <a:schemeClr val="bg1"/>
                </a:solidFill>
                <a:latin typeface="Courier New" charset="0"/>
                <a:ea typeface="Courier New" charset="0"/>
                <a:cs typeface="Courier New" charset="0"/>
              </a:rPr>
              <a:t>The following packages will be downloaded:  </a:t>
            </a:r>
          </a:p>
          <a:p>
            <a:r>
              <a:rPr lang="en-US" sz="900" dirty="0">
                <a:solidFill>
                  <a:schemeClr val="bg1"/>
                </a:solidFill>
                <a:latin typeface="Courier New" charset="0"/>
                <a:ea typeface="Courier New" charset="0"/>
                <a:cs typeface="Courier New" charset="0"/>
              </a:rPr>
              <a:t>  </a:t>
            </a:r>
          </a:p>
          <a:p>
            <a:r>
              <a:rPr lang="en-US" sz="900" dirty="0">
                <a:solidFill>
                  <a:schemeClr val="bg1"/>
                </a:solidFill>
                <a:latin typeface="Courier New" charset="0"/>
                <a:ea typeface="Courier New" charset="0"/>
                <a:cs typeface="Courier New" charset="0"/>
              </a:rPr>
              <a:t>    package                    |            build  </a:t>
            </a:r>
          </a:p>
          <a:p>
            <a:r>
              <a:rPr lang="en-US" sz="900" dirty="0">
                <a:solidFill>
                  <a:schemeClr val="bg1"/>
                </a:solidFill>
                <a:latin typeface="Courier New" charset="0"/>
                <a:ea typeface="Courier New" charset="0"/>
                <a:cs typeface="Courier New" charset="0"/>
              </a:rPr>
              <a:t>    ---------------------------|-----------------</a:t>
            </a:r>
          </a:p>
          <a:p>
            <a:r>
              <a:rPr lang="en-US" sz="900" dirty="0">
                <a:solidFill>
                  <a:schemeClr val="bg1"/>
                </a:solidFill>
                <a:latin typeface="Courier New" charset="0"/>
                <a:ea typeface="Courier New" charset="0"/>
                <a:cs typeface="Courier New" charset="0"/>
              </a:rPr>
              <a:t>    sqlite-3.13.0              |                1         1.4 MB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libpng-1.6.24              |                0         338 KB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python-2.7.12              |                1        11.8 MB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certifi-2016.8.31          |           py27_0         218 KB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freetype-2.6.3             |                1         782 KB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functools32-3.2.3.2        |           py27_1          16 KB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numpy-1.11.1               |           py27_0         3.1 MB  defaults    </a:t>
            </a:r>
          </a:p>
          <a:p>
            <a:r>
              <a:rPr lang="en-US" sz="900" dirty="0">
                <a:solidFill>
                  <a:schemeClr val="bg1"/>
                </a:solidFill>
                <a:latin typeface="Courier New" charset="0"/>
                <a:ea typeface="Courier New" charset="0"/>
                <a:cs typeface="Courier New" charset="0"/>
              </a:rPr>
              <a:t>    pyparsing-2.1.8            |           py27_0          89 KB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pytz-2016.6.1              |           py27_0         183 KB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six-1.10.0                 |           py27_0          18 KB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cycler-0.10.0              |           py27_0          13 KB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python-dateutil-2.5.3      |           py27_0         236 KB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setuptools-26.1.1          |           py27_0         346 KB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matplotlib-1.5.3           |      np111py27_0         4.1 MB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wheel-0.29.0               |           py27_0          81 KB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pip-8.1.2                  |           py27_0         1.5 MB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                                           </a:t>
            </a:r>
          </a:p>
          <a:p>
            <a:r>
              <a:rPr lang="en-US" sz="900" dirty="0">
                <a:solidFill>
                  <a:schemeClr val="bg1"/>
                </a:solidFill>
                <a:latin typeface="Courier New" charset="0"/>
                <a:ea typeface="Courier New" charset="0"/>
                <a:cs typeface="Courier New" charset="0"/>
              </a:rPr>
              <a:t>                                           Total:        24.2 MB</a:t>
            </a:r>
          </a:p>
          <a:p>
            <a:endParaRPr lang="en-US" sz="900" dirty="0">
              <a:solidFill>
                <a:schemeClr val="bg1"/>
              </a:solidFill>
              <a:latin typeface="Courier New" charset="0"/>
              <a:ea typeface="Courier New" charset="0"/>
              <a:cs typeface="Courier New" charset="0"/>
            </a:endParaRPr>
          </a:p>
          <a:p>
            <a:r>
              <a:rPr lang="en-US" sz="900" dirty="0">
                <a:solidFill>
                  <a:schemeClr val="bg1"/>
                </a:solidFill>
                <a:latin typeface="Courier New" charset="0"/>
                <a:ea typeface="Courier New" charset="0"/>
                <a:cs typeface="Courier New" charset="0"/>
              </a:rPr>
              <a:t>The following NEW packages will be INSTALLED:    </a:t>
            </a:r>
          </a:p>
          <a:p>
            <a:endParaRPr lang="en-US" sz="900" dirty="0">
              <a:solidFill>
                <a:schemeClr val="bg1"/>
              </a:solidFill>
              <a:latin typeface="Courier New" charset="0"/>
              <a:ea typeface="Courier New" charset="0"/>
              <a:cs typeface="Courier New" charset="0"/>
            </a:endParaRPr>
          </a:p>
          <a:p>
            <a:r>
              <a:rPr lang="en-US" sz="900" dirty="0">
                <a:solidFill>
                  <a:schemeClr val="bg1"/>
                </a:solidFill>
                <a:latin typeface="Courier New" charset="0"/>
                <a:ea typeface="Courier New" charset="0"/>
                <a:cs typeface="Courier New" charset="0"/>
              </a:rPr>
              <a:t>    </a:t>
            </a:r>
            <a:r>
              <a:rPr lang="en-US" sz="900" dirty="0" err="1">
                <a:solidFill>
                  <a:schemeClr val="bg1"/>
                </a:solidFill>
                <a:latin typeface="Courier New" charset="0"/>
                <a:ea typeface="Courier New" charset="0"/>
                <a:cs typeface="Courier New" charset="0"/>
              </a:rPr>
              <a:t>certifi</a:t>
            </a:r>
            <a:r>
              <a:rPr lang="en-US" sz="900" dirty="0">
                <a:solidFill>
                  <a:schemeClr val="bg1"/>
                </a:solidFill>
                <a:latin typeface="Courier New" charset="0"/>
                <a:ea typeface="Courier New" charset="0"/>
                <a:cs typeface="Courier New" charset="0"/>
              </a:rPr>
              <a:t>:         2016.8.31-py27_0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cycler:          0.10.0-py27_0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a:t>
            </a:r>
            <a:r>
              <a:rPr lang="en-US" sz="900" dirty="0" err="1">
                <a:solidFill>
                  <a:schemeClr val="bg1"/>
                </a:solidFill>
                <a:latin typeface="Courier New" charset="0"/>
                <a:ea typeface="Courier New" charset="0"/>
                <a:cs typeface="Courier New" charset="0"/>
              </a:rPr>
              <a:t>freetype</a:t>
            </a:r>
            <a:r>
              <a:rPr lang="en-US" sz="900" dirty="0">
                <a:solidFill>
                  <a:schemeClr val="bg1"/>
                </a:solidFill>
                <a:latin typeface="Courier New" charset="0"/>
                <a:ea typeface="Courier New" charset="0"/>
                <a:cs typeface="Courier New" charset="0"/>
              </a:rPr>
              <a:t>:        2.6.3-1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functools32:     3.2.3.2-py27_1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a:t>
            </a:r>
            <a:r>
              <a:rPr lang="en-US" sz="900" dirty="0" err="1">
                <a:solidFill>
                  <a:schemeClr val="bg1"/>
                </a:solidFill>
                <a:latin typeface="Courier New" charset="0"/>
                <a:ea typeface="Courier New" charset="0"/>
                <a:cs typeface="Courier New" charset="0"/>
              </a:rPr>
              <a:t>matplotlib</a:t>
            </a:r>
            <a:r>
              <a:rPr lang="en-US" sz="900" dirty="0">
                <a:solidFill>
                  <a:schemeClr val="bg1"/>
                </a:solidFill>
                <a:latin typeface="Courier New" charset="0"/>
                <a:ea typeface="Courier New" charset="0"/>
                <a:cs typeface="Courier New" charset="0"/>
              </a:rPr>
              <a:t>:      1.5.3-np111py27_0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a:t>
            </a:r>
            <a:r>
              <a:rPr lang="en-US" sz="900" dirty="0" err="1">
                <a:solidFill>
                  <a:schemeClr val="bg1"/>
                </a:solidFill>
                <a:latin typeface="Courier New" charset="0"/>
                <a:ea typeface="Courier New" charset="0"/>
                <a:cs typeface="Courier New" charset="0"/>
              </a:rPr>
              <a:t>mkl</a:t>
            </a:r>
            <a:r>
              <a:rPr lang="en-US" sz="900" dirty="0">
                <a:solidFill>
                  <a:schemeClr val="bg1"/>
                </a:solidFill>
                <a:latin typeface="Courier New" charset="0"/>
                <a:ea typeface="Courier New" charset="0"/>
                <a:cs typeface="Courier New" charset="0"/>
              </a:rPr>
              <a:t>:             11.3.3-0          defaults    </a:t>
            </a:r>
          </a:p>
          <a:p>
            <a:r>
              <a:rPr lang="en-US" sz="900" dirty="0">
                <a:solidFill>
                  <a:schemeClr val="bg1"/>
                </a:solidFill>
                <a:latin typeface="Courier New" charset="0"/>
                <a:ea typeface="Courier New" charset="0"/>
                <a:cs typeface="Courier New" charset="0"/>
              </a:rPr>
              <a:t>    </a:t>
            </a:r>
            <a:r>
              <a:rPr lang="en-US" sz="900" dirty="0" err="1">
                <a:solidFill>
                  <a:schemeClr val="bg1"/>
                </a:solidFill>
                <a:latin typeface="Courier New" charset="0"/>
                <a:ea typeface="Courier New" charset="0"/>
                <a:cs typeface="Courier New" charset="0"/>
              </a:rPr>
              <a:t>numpy</a:t>
            </a:r>
            <a:r>
              <a:rPr lang="en-US" sz="900" dirty="0">
                <a:solidFill>
                  <a:schemeClr val="bg1"/>
                </a:solidFill>
                <a:latin typeface="Courier New" charset="0"/>
                <a:ea typeface="Courier New" charset="0"/>
                <a:cs typeface="Courier New" charset="0"/>
              </a:rPr>
              <a:t>:           1.11.1-py27_0     defaults    </a:t>
            </a:r>
          </a:p>
          <a:p>
            <a:r>
              <a:rPr lang="en-US" sz="900" dirty="0">
                <a:solidFill>
                  <a:schemeClr val="bg1"/>
                </a:solidFill>
                <a:latin typeface="Courier New" charset="0"/>
                <a:ea typeface="Courier New" charset="0"/>
                <a:cs typeface="Courier New" charset="0"/>
              </a:rPr>
              <a:t>    pip:             8.1.2-py27_0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a:t>
            </a:r>
            <a:r>
              <a:rPr lang="en-US" sz="900" dirty="0" err="1">
                <a:solidFill>
                  <a:schemeClr val="bg1"/>
                </a:solidFill>
                <a:latin typeface="Courier New" charset="0"/>
                <a:ea typeface="Courier New" charset="0"/>
                <a:cs typeface="Courier New" charset="0"/>
              </a:rPr>
              <a:t>pyparsing</a:t>
            </a:r>
            <a:r>
              <a:rPr lang="en-US" sz="900" dirty="0">
                <a:solidFill>
                  <a:schemeClr val="bg1"/>
                </a:solidFill>
                <a:latin typeface="Courier New" charset="0"/>
                <a:ea typeface="Courier New" charset="0"/>
                <a:cs typeface="Courier New" charset="0"/>
              </a:rPr>
              <a:t>:       2.1.8-py27_0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python:          2.7.12-1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Python-</a:t>
            </a:r>
            <a:r>
              <a:rPr lang="en-US" sz="900" dirty="0" err="1">
                <a:solidFill>
                  <a:schemeClr val="bg1"/>
                </a:solidFill>
                <a:latin typeface="Courier New" charset="0"/>
                <a:ea typeface="Courier New" charset="0"/>
                <a:cs typeface="Courier New" charset="0"/>
              </a:rPr>
              <a:t>dateutil</a:t>
            </a:r>
            <a:r>
              <a:rPr lang="en-US" sz="900" dirty="0">
                <a:solidFill>
                  <a:schemeClr val="bg1"/>
                </a:solidFill>
                <a:latin typeface="Courier New" charset="0"/>
                <a:ea typeface="Courier New" charset="0"/>
                <a:cs typeface="Courier New" charset="0"/>
              </a:rPr>
              <a:t>: 2.5.3-py27_0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a:t>
            </a:r>
            <a:r>
              <a:rPr lang="en-US" sz="900" dirty="0" err="1">
                <a:solidFill>
                  <a:schemeClr val="bg1"/>
                </a:solidFill>
                <a:latin typeface="Courier New" charset="0"/>
                <a:ea typeface="Courier New" charset="0"/>
                <a:cs typeface="Courier New" charset="0"/>
              </a:rPr>
              <a:t>pytz</a:t>
            </a:r>
            <a:r>
              <a:rPr lang="en-US" sz="900" dirty="0">
                <a:solidFill>
                  <a:schemeClr val="bg1"/>
                </a:solidFill>
                <a:latin typeface="Courier New" charset="0"/>
                <a:ea typeface="Courier New" charset="0"/>
                <a:cs typeface="Courier New" charset="0"/>
              </a:rPr>
              <a:t>:            2016.6.1-py27_0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a:t>
            </a:r>
            <a:r>
              <a:rPr lang="en-US" sz="900" dirty="0" err="1">
                <a:solidFill>
                  <a:schemeClr val="bg1"/>
                </a:solidFill>
                <a:latin typeface="Courier New" charset="0"/>
                <a:ea typeface="Courier New" charset="0"/>
                <a:cs typeface="Courier New" charset="0"/>
              </a:rPr>
              <a:t>setuptools</a:t>
            </a:r>
            <a:r>
              <a:rPr lang="en-US" sz="900" dirty="0">
                <a:solidFill>
                  <a:schemeClr val="bg1"/>
                </a:solidFill>
                <a:latin typeface="Courier New" charset="0"/>
                <a:ea typeface="Courier New" charset="0"/>
                <a:cs typeface="Courier New" charset="0"/>
              </a:rPr>
              <a:t>:      26.1.1-py27_0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six:             1.10.0-py27_0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a:t>
            </a:r>
            <a:r>
              <a:rPr lang="en-US" sz="900" dirty="0" err="1">
                <a:solidFill>
                  <a:schemeClr val="bg1"/>
                </a:solidFill>
                <a:latin typeface="Courier New" charset="0"/>
                <a:ea typeface="Courier New" charset="0"/>
                <a:cs typeface="Courier New" charset="0"/>
              </a:rPr>
              <a:t>sqlite</a:t>
            </a:r>
            <a:r>
              <a:rPr lang="en-US" sz="900" dirty="0">
                <a:solidFill>
                  <a:schemeClr val="bg1"/>
                </a:solidFill>
                <a:latin typeface="Courier New" charset="0"/>
                <a:ea typeface="Courier New" charset="0"/>
                <a:cs typeface="Courier New" charset="0"/>
              </a:rPr>
              <a:t>:          3.13.0-1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    </a:t>
            </a:r>
          </a:p>
          <a:p>
            <a:r>
              <a:rPr lang="en-US" sz="900" dirty="0">
                <a:solidFill>
                  <a:schemeClr val="bg1"/>
                </a:solidFill>
                <a:latin typeface="Courier New" charset="0"/>
                <a:ea typeface="Courier New" charset="0"/>
                <a:cs typeface="Courier New" charset="0"/>
              </a:rPr>
              <a:t>    wheel:           0.29.0-py27_0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a:t>
            </a:r>
          </a:p>
          <a:p>
            <a:endParaRPr lang="en-US" sz="900" dirty="0">
              <a:solidFill>
                <a:schemeClr val="bg1"/>
              </a:solidFill>
              <a:latin typeface="Courier New" charset="0"/>
              <a:ea typeface="Courier New" charset="0"/>
              <a:cs typeface="Courier New" charset="0"/>
            </a:endParaRPr>
          </a:p>
          <a:p>
            <a:r>
              <a:rPr lang="en-US" sz="900" dirty="0">
                <a:solidFill>
                  <a:schemeClr val="bg1"/>
                </a:solidFill>
                <a:latin typeface="Courier New" charset="0"/>
                <a:ea typeface="Courier New" charset="0"/>
                <a:cs typeface="Courier New" charset="0"/>
              </a:rPr>
              <a:t>The following packages will be UPDATED:  </a:t>
            </a:r>
          </a:p>
          <a:p>
            <a:r>
              <a:rPr lang="en-US" sz="900" dirty="0">
                <a:solidFill>
                  <a:schemeClr val="bg1"/>
                </a:solidFill>
                <a:latin typeface="Courier New" charset="0"/>
                <a:ea typeface="Courier New" charset="0"/>
                <a:cs typeface="Courier New" charset="0"/>
              </a:rPr>
              <a:t>  </a:t>
            </a:r>
          </a:p>
          <a:p>
            <a:r>
              <a:rPr lang="en-US" sz="900" dirty="0">
                <a:solidFill>
                  <a:schemeClr val="bg1"/>
                </a:solidFill>
                <a:latin typeface="Courier New" charset="0"/>
                <a:ea typeface="Courier New" charset="0"/>
                <a:cs typeface="Courier New" charset="0"/>
              </a:rPr>
              <a:t>    </a:t>
            </a:r>
            <a:r>
              <a:rPr lang="en-US" sz="900" dirty="0" err="1">
                <a:solidFill>
                  <a:schemeClr val="bg1"/>
                </a:solidFill>
                <a:latin typeface="Courier New" charset="0"/>
                <a:ea typeface="Courier New" charset="0"/>
                <a:cs typeface="Courier New" charset="0"/>
              </a:rPr>
              <a:t>libpng</a:t>
            </a:r>
            <a:r>
              <a:rPr lang="en-US" sz="900" dirty="0">
                <a:solidFill>
                  <a:schemeClr val="bg1"/>
                </a:solidFill>
                <a:latin typeface="Courier New" charset="0"/>
                <a:ea typeface="Courier New" charset="0"/>
                <a:cs typeface="Courier New" charset="0"/>
              </a:rPr>
              <a:t>:          1.6.17-0          r           --&gt; 1.6.24-0 </a:t>
            </a:r>
            <a:r>
              <a:rPr lang="en-US" sz="900" dirty="0" err="1">
                <a:solidFill>
                  <a:schemeClr val="bg1"/>
                </a:solidFill>
                <a:latin typeface="Courier New" charset="0"/>
                <a:ea typeface="Courier New" charset="0"/>
                <a:cs typeface="Courier New" charset="0"/>
              </a:rPr>
              <a:t>conda</a:t>
            </a:r>
            <a:r>
              <a:rPr lang="en-US" sz="900" dirty="0">
                <a:solidFill>
                  <a:schemeClr val="bg1"/>
                </a:solidFill>
                <a:latin typeface="Courier New" charset="0"/>
                <a:ea typeface="Courier New" charset="0"/>
                <a:cs typeface="Courier New" charset="0"/>
              </a:rPr>
              <a:t>-forge</a:t>
            </a:r>
          </a:p>
          <a:p>
            <a:endParaRPr lang="en-US" sz="900" dirty="0">
              <a:solidFill>
                <a:schemeClr val="bg1"/>
              </a:solidFill>
              <a:latin typeface="Courier New" charset="0"/>
              <a:ea typeface="Courier New" charset="0"/>
              <a:cs typeface="Courier New" charset="0"/>
            </a:endParaRPr>
          </a:p>
          <a:p>
            <a:r>
              <a:rPr lang="en-US" sz="900" dirty="0">
                <a:solidFill>
                  <a:schemeClr val="bg1"/>
                </a:solidFill>
                <a:latin typeface="Courier New" charset="0"/>
                <a:ea typeface="Courier New" charset="0"/>
                <a:cs typeface="Courier New" charset="0"/>
              </a:rPr>
              <a:t>Proceed ([y]/n)? Y</a:t>
            </a:r>
          </a:p>
          <a:p>
            <a:endParaRPr lang="en-US" sz="900" dirty="0">
              <a:solidFill>
                <a:schemeClr val="bg1"/>
              </a:solidFill>
              <a:latin typeface="Courier New" charset="0"/>
              <a:ea typeface="Courier New" charset="0"/>
              <a:cs typeface="Courier New" charset="0"/>
            </a:endParaRPr>
          </a:p>
          <a:p>
            <a:r>
              <a:rPr lang="en-US" sz="900" dirty="0">
                <a:solidFill>
                  <a:schemeClr val="bg1"/>
                </a:solidFill>
                <a:latin typeface="Courier New" charset="0"/>
                <a:ea typeface="Courier New" charset="0"/>
                <a:cs typeface="Courier New" charset="0"/>
              </a:rPr>
              <a:t>Pruning fetched packages from the cache ...</a:t>
            </a:r>
          </a:p>
          <a:p>
            <a:r>
              <a:rPr lang="en-US" sz="900" dirty="0">
                <a:solidFill>
                  <a:schemeClr val="bg1"/>
                </a:solidFill>
                <a:latin typeface="Courier New" charset="0"/>
                <a:ea typeface="Courier New" charset="0"/>
                <a:cs typeface="Courier New" charset="0"/>
              </a:rPr>
              <a:t>Fetching packages ...</a:t>
            </a:r>
          </a:p>
          <a:p>
            <a:r>
              <a:rPr lang="en-US" sz="900" dirty="0">
                <a:solidFill>
                  <a:schemeClr val="bg1"/>
                </a:solidFill>
                <a:latin typeface="Courier New" charset="0"/>
                <a:ea typeface="Courier New" charset="0"/>
                <a:cs typeface="Courier New" charset="0"/>
              </a:rPr>
              <a:t>sqlite-3.13.0- 100% |########################################################################| Time: 0:00:07 181.85 kB/s </a:t>
            </a:r>
            <a:r>
              <a:rPr lang="uk-UA" sz="900" dirty="0">
                <a:solidFill>
                  <a:schemeClr val="bg1"/>
                </a:solidFill>
                <a:latin typeface="Courier New" charset="0"/>
                <a:ea typeface="Courier New" charset="0"/>
                <a:cs typeface="Courier New" charset="0"/>
              </a:rPr>
              <a:t>libpng-1.6.24- 100%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0:00:01 231.85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a:solidFill>
                  <a:schemeClr val="bg1"/>
                </a:solidFill>
                <a:latin typeface="Courier New" charset="0"/>
                <a:ea typeface="Courier New" charset="0"/>
                <a:cs typeface="Courier New" charset="0"/>
              </a:rPr>
              <a:t>python-2.7.12- 100%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0:00:35 352.76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a:solidFill>
                  <a:schemeClr val="bg1"/>
                </a:solidFill>
                <a:latin typeface="Courier New" charset="0"/>
                <a:ea typeface="Courier New" charset="0"/>
                <a:cs typeface="Courier New" charset="0"/>
              </a:rPr>
              <a:t>certifi-2016.8 100%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0:00:01 218.31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a:solidFill>
                  <a:schemeClr val="bg1"/>
                </a:solidFill>
                <a:latin typeface="Courier New" charset="0"/>
                <a:ea typeface="Courier New" charset="0"/>
                <a:cs typeface="Courier New" charset="0"/>
              </a:rPr>
              <a:t>freetype-2.6.3 100%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0:00:02 380.05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a:solidFill>
                  <a:schemeClr val="bg1"/>
                </a:solidFill>
                <a:latin typeface="Courier New" charset="0"/>
                <a:ea typeface="Courier New" charset="0"/>
                <a:cs typeface="Courier New" charset="0"/>
              </a:rPr>
              <a:t>functools32-3.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0:00:00  99.19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a:solidFill>
                  <a:schemeClr val="bg1"/>
                </a:solidFill>
                <a:latin typeface="Courier New" charset="0"/>
                <a:ea typeface="Courier New" charset="0"/>
                <a:cs typeface="Courier New" charset="0"/>
              </a:rPr>
              <a:t>numpy-1.11.1-p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0:00:08 362.78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a:solidFill>
                  <a:schemeClr val="bg1"/>
                </a:solidFill>
                <a:latin typeface="Courier New" charset="0"/>
                <a:ea typeface="Courier New" charset="0"/>
                <a:cs typeface="Courier New" charset="0"/>
              </a:rPr>
              <a:t>pyparsing-2.1.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0:00:00 212.24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a:solidFill>
                  <a:schemeClr val="bg1"/>
                </a:solidFill>
                <a:latin typeface="Courier New" charset="0"/>
                <a:ea typeface="Courier New" charset="0"/>
                <a:cs typeface="Courier New" charset="0"/>
              </a:rPr>
              <a:t>pytz-2016.6.1- 100%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0:00:00 230.51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a:solidFill>
                  <a:schemeClr val="bg1"/>
                </a:solidFill>
                <a:latin typeface="Courier New" charset="0"/>
                <a:ea typeface="Courier New" charset="0"/>
                <a:cs typeface="Courier New" charset="0"/>
              </a:rPr>
              <a:t>six-1.10.0-py2 100%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0:00:00  79.97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a:solidFill>
                  <a:schemeClr val="bg1"/>
                </a:solidFill>
                <a:latin typeface="Courier New" charset="0"/>
                <a:ea typeface="Courier New" charset="0"/>
                <a:cs typeface="Courier New" charset="0"/>
              </a:rPr>
              <a:t>cycler-0.10.0- 100%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0:00:00  99.54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err="1">
                <a:solidFill>
                  <a:schemeClr val="bg1"/>
                </a:solidFill>
                <a:latin typeface="Courier New" charset="0"/>
                <a:ea typeface="Courier New" charset="0"/>
                <a:cs typeface="Courier New" charset="0"/>
              </a:rPr>
              <a:t>python-dateuti</a:t>
            </a:r>
            <a:r>
              <a:rPr lang="uk-UA" sz="900" dirty="0">
                <a:solidFill>
                  <a:schemeClr val="bg1"/>
                </a:solidFill>
                <a:latin typeface="Courier New" charset="0"/>
                <a:ea typeface="Courier New" charset="0"/>
                <a:cs typeface="Courier New" charset="0"/>
              </a:rPr>
              <a:t>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0:00:00 327.75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a:solidFill>
                  <a:schemeClr val="bg1"/>
                </a:solidFill>
                <a:latin typeface="Courier New" charset="0"/>
                <a:ea typeface="Courier New" charset="0"/>
                <a:cs typeface="Courier New" charset="0"/>
              </a:rPr>
              <a:t>setuptools-26.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0:00:01 227.73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a:solidFill>
                  <a:schemeClr val="bg1"/>
                </a:solidFill>
                <a:latin typeface="Courier New" charset="0"/>
                <a:ea typeface="Courier New" charset="0"/>
                <a:cs typeface="Courier New" charset="0"/>
              </a:rPr>
              <a:t>matplotlib-1.5 100%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0:00:10 422.37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a:solidFill>
                  <a:schemeClr val="bg1"/>
                </a:solidFill>
                <a:latin typeface="Courier New" charset="0"/>
                <a:ea typeface="Courier New" charset="0"/>
                <a:cs typeface="Courier New" charset="0"/>
              </a:rPr>
              <a:t>wheel-0.29.0-p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0:00:00 190.76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a:solidFill>
                  <a:schemeClr val="bg1"/>
                </a:solidFill>
                <a:latin typeface="Courier New" charset="0"/>
                <a:ea typeface="Courier New" charset="0"/>
                <a:cs typeface="Courier New" charset="0"/>
              </a:rPr>
              <a:t>pip-8.1.2-py27 100% |########################################################################| </a:t>
            </a:r>
            <a:r>
              <a:rPr lang="uk-UA" sz="900" dirty="0" err="1">
                <a:solidFill>
                  <a:schemeClr val="bg1"/>
                </a:solidFill>
                <a:latin typeface="Courier New" charset="0"/>
                <a:ea typeface="Courier New" charset="0"/>
                <a:cs typeface="Courier New" charset="0"/>
              </a:rPr>
              <a:t>Time</a:t>
            </a:r>
            <a:r>
              <a:rPr lang="uk-UA" sz="900" dirty="0">
                <a:solidFill>
                  <a:schemeClr val="bg1"/>
                </a:solidFill>
                <a:latin typeface="Courier New" charset="0"/>
                <a:ea typeface="Courier New" charset="0"/>
                <a:cs typeface="Courier New" charset="0"/>
              </a:rPr>
              <a:t>: 0:00:03 441.97 </a:t>
            </a:r>
            <a:r>
              <a:rPr lang="uk-UA" sz="900" dirty="0" err="1">
                <a:solidFill>
                  <a:schemeClr val="bg1"/>
                </a:solidFill>
                <a:latin typeface="Courier New" charset="0"/>
                <a:ea typeface="Courier New" charset="0"/>
                <a:cs typeface="Courier New" charset="0"/>
              </a:rPr>
              <a:t>kB</a:t>
            </a:r>
            <a:r>
              <a:rPr lang="uk-UA" sz="900" dirty="0">
                <a:solidFill>
                  <a:schemeClr val="bg1"/>
                </a:solidFill>
                <a:latin typeface="Courier New" charset="0"/>
                <a:ea typeface="Courier New" charset="0"/>
                <a:cs typeface="Courier New" charset="0"/>
              </a:rPr>
              <a:t>/</a:t>
            </a:r>
            <a:r>
              <a:rPr lang="uk-UA" sz="900" dirty="0" err="1">
                <a:solidFill>
                  <a:schemeClr val="bg1"/>
                </a:solidFill>
                <a:latin typeface="Courier New" charset="0"/>
                <a:ea typeface="Courier New" charset="0"/>
                <a:cs typeface="Courier New" charset="0"/>
              </a:rPr>
              <a:t>s</a:t>
            </a:r>
            <a:r>
              <a:rPr lang="sv-SE" sz="900" dirty="0">
                <a:solidFill>
                  <a:schemeClr val="bg1"/>
                </a:solidFill>
                <a:latin typeface="Courier New" charset="0"/>
                <a:ea typeface="Courier New" charset="0"/>
                <a:cs typeface="Courier New" charset="0"/>
              </a:rPr>
              <a:t> </a:t>
            </a:r>
            <a:r>
              <a:rPr lang="uk-UA" sz="900" dirty="0" err="1">
                <a:solidFill>
                  <a:schemeClr val="bg1"/>
                </a:solidFill>
                <a:latin typeface="Courier New" charset="0"/>
                <a:ea typeface="Courier New" charset="0"/>
                <a:cs typeface="Courier New" charset="0"/>
              </a:rPr>
              <a:t>Extracting</a:t>
            </a:r>
            <a:r>
              <a:rPr lang="uk-UA" sz="900" dirty="0">
                <a:solidFill>
                  <a:schemeClr val="bg1"/>
                </a:solidFill>
                <a:latin typeface="Courier New" charset="0"/>
                <a:ea typeface="Courier New" charset="0"/>
                <a:cs typeface="Courier New" charset="0"/>
              </a:rPr>
              <a:t> </a:t>
            </a:r>
            <a:r>
              <a:rPr lang="uk-UA" sz="900" dirty="0" err="1">
                <a:solidFill>
                  <a:schemeClr val="bg1"/>
                </a:solidFill>
                <a:latin typeface="Courier New" charset="0"/>
                <a:ea typeface="Courier New" charset="0"/>
                <a:cs typeface="Courier New" charset="0"/>
              </a:rPr>
              <a:t>packages</a:t>
            </a:r>
            <a:r>
              <a:rPr lang="uk-UA" sz="900" dirty="0">
                <a:solidFill>
                  <a:schemeClr val="bg1"/>
                </a:solidFill>
                <a:latin typeface="Courier New" charset="0"/>
                <a:ea typeface="Courier New" charset="0"/>
                <a:cs typeface="Courier New" charset="0"/>
              </a:rPr>
              <a:t> ...</a:t>
            </a:r>
            <a:endParaRPr lang="sv-SE" sz="900" dirty="0">
              <a:solidFill>
                <a:schemeClr val="bg1"/>
              </a:solidFill>
              <a:latin typeface="Courier New" charset="0"/>
              <a:ea typeface="Courier New" charset="0"/>
              <a:cs typeface="Courier New" charset="0"/>
            </a:endParaRPr>
          </a:p>
          <a:p>
            <a:r>
              <a:rPr lang="uk-UA" sz="900" dirty="0">
                <a:solidFill>
                  <a:schemeClr val="bg1"/>
                </a:solidFill>
                <a:latin typeface="Courier New" charset="0"/>
                <a:ea typeface="Courier New" charset="0"/>
                <a:cs typeface="Courier New" charset="0"/>
              </a:rPr>
              <a:t>[      COMPLETE      ]|###########################################################################################| 100%</a:t>
            </a:r>
            <a:endParaRPr lang="sv-SE" sz="900" dirty="0">
              <a:solidFill>
                <a:schemeClr val="bg1"/>
              </a:solidFill>
              <a:latin typeface="Courier New" charset="0"/>
              <a:ea typeface="Courier New" charset="0"/>
              <a:cs typeface="Courier New" charset="0"/>
            </a:endParaRPr>
          </a:p>
          <a:p>
            <a:r>
              <a:rPr lang="uk-UA" sz="900" dirty="0" err="1">
                <a:solidFill>
                  <a:schemeClr val="bg1"/>
                </a:solidFill>
                <a:latin typeface="Courier New" charset="0"/>
                <a:ea typeface="Courier New" charset="0"/>
                <a:cs typeface="Courier New" charset="0"/>
              </a:rPr>
              <a:t>Unlinking</a:t>
            </a:r>
            <a:r>
              <a:rPr lang="uk-UA" sz="900" dirty="0">
                <a:solidFill>
                  <a:schemeClr val="bg1"/>
                </a:solidFill>
                <a:latin typeface="Courier New" charset="0"/>
                <a:ea typeface="Courier New" charset="0"/>
                <a:cs typeface="Courier New" charset="0"/>
              </a:rPr>
              <a:t> </a:t>
            </a:r>
            <a:r>
              <a:rPr lang="uk-UA" sz="900" dirty="0" err="1">
                <a:solidFill>
                  <a:schemeClr val="bg1"/>
                </a:solidFill>
                <a:latin typeface="Courier New" charset="0"/>
                <a:ea typeface="Courier New" charset="0"/>
                <a:cs typeface="Courier New" charset="0"/>
              </a:rPr>
              <a:t>packages</a:t>
            </a:r>
            <a:r>
              <a:rPr lang="uk-UA" sz="900" dirty="0">
                <a:solidFill>
                  <a:schemeClr val="bg1"/>
                </a:solidFill>
                <a:latin typeface="Courier New" charset="0"/>
                <a:ea typeface="Courier New" charset="0"/>
                <a:cs typeface="Courier New" charset="0"/>
              </a:rPr>
              <a:t> ...</a:t>
            </a:r>
            <a:endParaRPr lang="sv-SE" sz="900" dirty="0">
              <a:solidFill>
                <a:schemeClr val="bg1"/>
              </a:solidFill>
              <a:latin typeface="Courier New" charset="0"/>
              <a:ea typeface="Courier New" charset="0"/>
              <a:cs typeface="Courier New" charset="0"/>
            </a:endParaRPr>
          </a:p>
          <a:p>
            <a:r>
              <a:rPr lang="uk-UA" sz="900" dirty="0">
                <a:solidFill>
                  <a:schemeClr val="bg1"/>
                </a:solidFill>
                <a:latin typeface="Courier New" charset="0"/>
                <a:ea typeface="Courier New" charset="0"/>
                <a:cs typeface="Courier New" charset="0"/>
              </a:rPr>
              <a:t>[      COMPLETE      ]|###########################################################################################| 100%</a:t>
            </a:r>
            <a:endParaRPr lang="sv-SE" sz="900" dirty="0">
              <a:solidFill>
                <a:schemeClr val="bg1"/>
              </a:solidFill>
              <a:latin typeface="Courier New" charset="0"/>
              <a:ea typeface="Courier New" charset="0"/>
              <a:cs typeface="Courier New" charset="0"/>
            </a:endParaRPr>
          </a:p>
          <a:p>
            <a:r>
              <a:rPr lang="uk-UA" sz="900" dirty="0" err="1">
                <a:solidFill>
                  <a:schemeClr val="bg1"/>
                </a:solidFill>
                <a:latin typeface="Courier New" charset="0"/>
                <a:ea typeface="Courier New" charset="0"/>
                <a:cs typeface="Courier New" charset="0"/>
              </a:rPr>
              <a:t>Linking</a:t>
            </a:r>
            <a:r>
              <a:rPr lang="uk-UA" sz="900" dirty="0">
                <a:solidFill>
                  <a:schemeClr val="bg1"/>
                </a:solidFill>
                <a:latin typeface="Courier New" charset="0"/>
                <a:ea typeface="Courier New" charset="0"/>
                <a:cs typeface="Courier New" charset="0"/>
              </a:rPr>
              <a:t> </a:t>
            </a:r>
            <a:r>
              <a:rPr lang="uk-UA" sz="900" dirty="0" err="1">
                <a:solidFill>
                  <a:schemeClr val="bg1"/>
                </a:solidFill>
                <a:latin typeface="Courier New" charset="0"/>
                <a:ea typeface="Courier New" charset="0"/>
                <a:cs typeface="Courier New" charset="0"/>
              </a:rPr>
              <a:t>packages</a:t>
            </a:r>
            <a:r>
              <a:rPr lang="uk-UA" sz="900" dirty="0">
                <a:solidFill>
                  <a:schemeClr val="bg1"/>
                </a:solidFill>
                <a:latin typeface="Courier New" charset="0"/>
                <a:ea typeface="Courier New" charset="0"/>
                <a:cs typeface="Courier New" charset="0"/>
              </a:rPr>
              <a:t> ...</a:t>
            </a:r>
            <a:endParaRPr lang="sv-SE" sz="900" dirty="0">
              <a:solidFill>
                <a:schemeClr val="bg1"/>
              </a:solidFill>
              <a:latin typeface="Courier New" charset="0"/>
              <a:ea typeface="Courier New" charset="0"/>
              <a:cs typeface="Courier New" charset="0"/>
            </a:endParaRPr>
          </a:p>
          <a:p>
            <a:r>
              <a:rPr lang="uk-UA" sz="900" dirty="0">
                <a:solidFill>
                  <a:schemeClr val="bg1"/>
                </a:solidFill>
                <a:latin typeface="Courier New" charset="0"/>
                <a:ea typeface="Courier New" charset="0"/>
                <a:cs typeface="Courier New" charset="0"/>
              </a:rPr>
              <a:t>[      COMPLETE      ]|###########################################################################################| 100%</a:t>
            </a:r>
            <a:endParaRPr lang="en-US" sz="900" dirty="0">
              <a:solidFill>
                <a:schemeClr val="bg1"/>
              </a:solidFill>
              <a:latin typeface="Courier New" charset="0"/>
              <a:ea typeface="Courier New" charset="0"/>
              <a:cs typeface="Courier New" charset="0"/>
            </a:endParaRPr>
          </a:p>
        </p:txBody>
      </p:sp>
      <p:sp>
        <p:nvSpPr>
          <p:cNvPr id="9" name="Rectangle 8"/>
          <p:cNvSpPr/>
          <p:nvPr/>
        </p:nvSpPr>
        <p:spPr>
          <a:xfrm>
            <a:off x="874300" y="1679397"/>
            <a:ext cx="10330232" cy="7707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74300" y="6484217"/>
            <a:ext cx="10330232" cy="248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64235" y="2077602"/>
            <a:ext cx="5836854" cy="646331"/>
          </a:xfrm>
          <a:prstGeom prst="rect">
            <a:avLst/>
          </a:prstGeom>
          <a:noFill/>
        </p:spPr>
        <p:txBody>
          <a:bodyPr wrap="none" rtlCol="0">
            <a:spAutoFit/>
          </a:bodyPr>
          <a:lstStyle/>
          <a:p>
            <a:r>
              <a:rPr lang="en-US" dirty="0">
                <a:solidFill>
                  <a:srgbClr val="0070C0"/>
                </a:solidFill>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conda</a:t>
            </a:r>
            <a:r>
              <a:rPr lang="en-US" dirty="0">
                <a:solidFill>
                  <a:schemeClr val="bg1"/>
                </a:solidFill>
                <a:latin typeface="Courier New" charset="0"/>
                <a:ea typeface="Courier New" charset="0"/>
                <a:cs typeface="Courier New" charset="0"/>
              </a:rPr>
              <a:t> install -c </a:t>
            </a:r>
            <a:r>
              <a:rPr lang="en-US" dirty="0" err="1">
                <a:solidFill>
                  <a:schemeClr val="bg1"/>
                </a:solidFill>
                <a:latin typeface="Courier New" charset="0"/>
                <a:ea typeface="Courier New" charset="0"/>
                <a:cs typeface="Courier New" charset="0"/>
              </a:rPr>
              <a:t>conda</a:t>
            </a:r>
            <a:r>
              <a:rPr lang="en-US" dirty="0">
                <a:solidFill>
                  <a:schemeClr val="bg1"/>
                </a:solidFill>
                <a:latin typeface="Courier New" charset="0"/>
                <a:ea typeface="Courier New" charset="0"/>
                <a:cs typeface="Courier New" charset="0"/>
              </a:rPr>
              <a:t>-forge </a:t>
            </a:r>
            <a:r>
              <a:rPr lang="en-US" dirty="0" err="1">
                <a:solidFill>
                  <a:schemeClr val="bg1"/>
                </a:solidFill>
                <a:latin typeface="Courier New" charset="0"/>
                <a:ea typeface="Courier New" charset="0"/>
                <a:cs typeface="Courier New" charset="0"/>
              </a:rPr>
              <a:t>matplotlib</a:t>
            </a:r>
            <a:endParaRPr lang="en-US" dirty="0">
              <a:solidFill>
                <a:schemeClr val="bg1"/>
              </a:solidFill>
              <a:latin typeface="Courier New" charset="0"/>
              <a:ea typeface="Courier New" charset="0"/>
              <a:cs typeface="Courier New" charset="0"/>
            </a:endParaRPr>
          </a:p>
          <a:p>
            <a:endParaRPr lang="en-US" dirty="0">
              <a:solidFill>
                <a:schemeClr val="bg1"/>
              </a:solidFill>
              <a:latin typeface="Courier New" charset="0"/>
              <a:ea typeface="Courier New" charset="0"/>
              <a:cs typeface="Courier New" charset="0"/>
            </a:endParaRPr>
          </a:p>
        </p:txBody>
      </p:sp>
      <p:sp>
        <p:nvSpPr>
          <p:cNvPr id="5" name="TextBox 4"/>
          <p:cNvSpPr txBox="1"/>
          <p:nvPr/>
        </p:nvSpPr>
        <p:spPr>
          <a:xfrm>
            <a:off x="1464235" y="2077602"/>
            <a:ext cx="506870" cy="4678204"/>
          </a:xfrm>
          <a:prstGeom prst="rect">
            <a:avLst/>
          </a:prstGeom>
          <a:noFill/>
        </p:spPr>
        <p:txBody>
          <a:bodyPr wrap="none" rtlCol="0">
            <a:spAutoFit/>
          </a:bodyPr>
          <a:lstStyle/>
          <a:p>
            <a:r>
              <a:rPr lang="en-US" dirty="0">
                <a:solidFill>
                  <a:srgbClr val="00B0F0"/>
                </a:solidFill>
                <a:latin typeface="Courier New" charset="0"/>
                <a:ea typeface="Courier New" charset="0"/>
                <a:cs typeface="Courier New" charset="0"/>
              </a:rPr>
              <a:t>$</a:t>
            </a:r>
          </a:p>
          <a:p>
            <a:endParaRPr lang="en-US" dirty="0">
              <a:solidFill>
                <a:srgbClr val="00B0F0"/>
              </a:solidFill>
              <a:latin typeface="Courier New" charset="0"/>
              <a:ea typeface="Courier New" charset="0"/>
              <a:cs typeface="Courier New" charset="0"/>
            </a:endParaRPr>
          </a:p>
          <a:p>
            <a:endParaRPr lang="en-US" dirty="0">
              <a:solidFill>
                <a:srgbClr val="00B0F0"/>
              </a:solidFill>
              <a:latin typeface="Courier New" charset="0"/>
              <a:ea typeface="Courier New" charset="0"/>
              <a:cs typeface="Courier New" charset="0"/>
            </a:endParaRPr>
          </a:p>
          <a:p>
            <a:endParaRPr lang="en-US" dirty="0">
              <a:solidFill>
                <a:srgbClr val="00B0F0"/>
              </a:solidFill>
              <a:latin typeface="Courier New" charset="0"/>
              <a:ea typeface="Courier New" charset="0"/>
              <a:cs typeface="Courier New" charset="0"/>
            </a:endParaRPr>
          </a:p>
          <a:p>
            <a:endParaRPr lang="en-US" dirty="0">
              <a:solidFill>
                <a:srgbClr val="00B0F0"/>
              </a:solidFill>
              <a:latin typeface="Courier New" charset="0"/>
              <a:ea typeface="Courier New" charset="0"/>
              <a:cs typeface="Courier New" charset="0"/>
            </a:endParaRPr>
          </a:p>
          <a:p>
            <a:endParaRPr lang="en-US" dirty="0">
              <a:solidFill>
                <a:srgbClr val="00B0F0"/>
              </a:solidFill>
              <a:latin typeface="Courier New" charset="0"/>
              <a:ea typeface="Courier New" charset="0"/>
              <a:cs typeface="Courier New" charset="0"/>
            </a:endParaRPr>
          </a:p>
          <a:p>
            <a:endParaRPr lang="en-US" dirty="0">
              <a:solidFill>
                <a:srgbClr val="00B0F0"/>
              </a:solidFill>
              <a:latin typeface="Courier New" charset="0"/>
              <a:ea typeface="Courier New" charset="0"/>
              <a:cs typeface="Courier New" charset="0"/>
            </a:endParaRPr>
          </a:p>
          <a:p>
            <a:endParaRPr lang="en-US" dirty="0">
              <a:solidFill>
                <a:srgbClr val="00B0F0"/>
              </a:solidFill>
              <a:latin typeface="Courier New" charset="0"/>
              <a:ea typeface="Courier New" charset="0"/>
              <a:cs typeface="Courier New" charset="0"/>
            </a:endParaRPr>
          </a:p>
          <a:p>
            <a:endParaRPr lang="en-US" dirty="0">
              <a:solidFill>
                <a:srgbClr val="00B0F0"/>
              </a:solidFill>
              <a:latin typeface="Courier New" charset="0"/>
              <a:ea typeface="Courier New" charset="0"/>
              <a:cs typeface="Courier New" charset="0"/>
            </a:endParaRPr>
          </a:p>
          <a:p>
            <a:endParaRPr lang="en-US" dirty="0">
              <a:solidFill>
                <a:srgbClr val="00B0F0"/>
              </a:solidFill>
              <a:latin typeface="Courier New" charset="0"/>
              <a:ea typeface="Courier New" charset="0"/>
              <a:cs typeface="Courier New" charset="0"/>
            </a:endParaRPr>
          </a:p>
          <a:p>
            <a:endParaRPr lang="en-US" dirty="0">
              <a:solidFill>
                <a:srgbClr val="00B0F0"/>
              </a:solidFill>
              <a:latin typeface="Courier New" charset="0"/>
              <a:ea typeface="Courier New" charset="0"/>
              <a:cs typeface="Courier New" charset="0"/>
            </a:endParaRPr>
          </a:p>
          <a:p>
            <a:endParaRPr lang="en-US" dirty="0">
              <a:solidFill>
                <a:srgbClr val="00B0F0"/>
              </a:solidFill>
              <a:latin typeface="Courier New" charset="0"/>
              <a:ea typeface="Courier New" charset="0"/>
              <a:cs typeface="Courier New" charset="0"/>
            </a:endParaRPr>
          </a:p>
          <a:p>
            <a:endParaRPr lang="en-US" dirty="0">
              <a:solidFill>
                <a:srgbClr val="00B0F0"/>
              </a:solidFill>
              <a:latin typeface="Courier New" charset="0"/>
              <a:ea typeface="Courier New" charset="0"/>
              <a:cs typeface="Courier New" charset="0"/>
            </a:endParaRPr>
          </a:p>
          <a:p>
            <a:endParaRPr lang="en-US" dirty="0">
              <a:solidFill>
                <a:srgbClr val="00B0F0"/>
              </a:solidFill>
              <a:latin typeface="Courier New" charset="0"/>
              <a:ea typeface="Courier New" charset="0"/>
              <a:cs typeface="Courier New" charset="0"/>
            </a:endParaRPr>
          </a:p>
          <a:p>
            <a:r>
              <a:rPr lang="en-US" dirty="0">
                <a:solidFill>
                  <a:srgbClr val="00B0F0"/>
                </a:solidFill>
                <a:latin typeface="Courier New" charset="0"/>
                <a:ea typeface="Courier New" charset="0"/>
                <a:cs typeface="Courier New" charset="0"/>
              </a:rPr>
              <a:t>$</a:t>
            </a:r>
          </a:p>
          <a:p>
            <a:endParaRPr lang="en-US" sz="1400" dirty="0">
              <a:solidFill>
                <a:srgbClr val="00B0F0"/>
              </a:solidFill>
              <a:latin typeface="Courier New" charset="0"/>
              <a:ea typeface="Courier New" charset="0"/>
              <a:cs typeface="Courier New" charset="0"/>
            </a:endParaRPr>
          </a:p>
          <a:p>
            <a:r>
              <a:rPr lang="en-US" sz="1400" dirty="0">
                <a:solidFill>
                  <a:srgbClr val="00B0F0"/>
                </a:solidFill>
                <a:latin typeface="Courier New" charset="0"/>
                <a:ea typeface="Courier New" charset="0"/>
                <a:cs typeface="Courier New" charset="0"/>
              </a:rPr>
              <a:t>&gt;&gt;&gt;</a:t>
            </a:r>
          </a:p>
        </p:txBody>
      </p:sp>
      <p:sp>
        <p:nvSpPr>
          <p:cNvPr id="7" name="TextBox 6"/>
          <p:cNvSpPr txBox="1"/>
          <p:nvPr/>
        </p:nvSpPr>
        <p:spPr>
          <a:xfrm>
            <a:off x="874300" y="171420"/>
            <a:ext cx="5152913" cy="523220"/>
          </a:xfrm>
          <a:prstGeom prst="rect">
            <a:avLst/>
          </a:prstGeom>
          <a:noFill/>
        </p:spPr>
        <p:txBody>
          <a:bodyPr wrap="square" rtlCol="0">
            <a:spAutoFit/>
          </a:bodyPr>
          <a:lstStyle/>
          <a:p>
            <a:r>
              <a:rPr lang="en-US" sz="2800" dirty="0">
                <a:latin typeface="Helvetica Light" charset="0"/>
                <a:ea typeface="Helvetica Light" charset="0"/>
                <a:cs typeface="Helvetica Light" charset="0"/>
              </a:rPr>
              <a:t>Package manager</a:t>
            </a:r>
          </a:p>
        </p:txBody>
      </p:sp>
      <p:sp>
        <p:nvSpPr>
          <p:cNvPr id="11" name="Rectangle 10"/>
          <p:cNvSpPr/>
          <p:nvPr/>
        </p:nvSpPr>
        <p:spPr>
          <a:xfrm>
            <a:off x="874300" y="756067"/>
            <a:ext cx="11152341" cy="923330"/>
          </a:xfrm>
          <a:prstGeom prst="rect">
            <a:avLst/>
          </a:prstGeom>
        </p:spPr>
        <p:txBody>
          <a:bodyPr wrap="square">
            <a:spAutoFit/>
          </a:bodyPr>
          <a:lstStyle/>
          <a:p>
            <a:pPr marL="285750" indent="-285750">
              <a:buFontTx/>
              <a:buChar char="-"/>
            </a:pPr>
            <a:r>
              <a:rPr lang="en-US" sz="1600" dirty="0">
                <a:latin typeface="Helvetica Light" charset="0"/>
                <a:ea typeface="Helvetica Light" charset="0"/>
                <a:cs typeface="Helvetica Light" charset="0"/>
              </a:rPr>
              <a:t>Conda package: compressed </a:t>
            </a:r>
            <a:r>
              <a:rPr lang="en-US" sz="1600" dirty="0" err="1">
                <a:latin typeface="Helvetica Light" charset="0"/>
                <a:ea typeface="Helvetica Light" charset="0"/>
                <a:cs typeface="Helvetica Light" charset="0"/>
              </a:rPr>
              <a:t>tarball</a:t>
            </a:r>
            <a:r>
              <a:rPr lang="en-US" sz="1600" dirty="0">
                <a:latin typeface="Helvetica Light" charset="0"/>
                <a:ea typeface="Helvetica Light" charset="0"/>
                <a:cs typeface="Helvetica Light" charset="0"/>
              </a:rPr>
              <a:t> </a:t>
            </a:r>
            <a:r>
              <a:rPr lang="en-US" sz="1200" dirty="0">
                <a:latin typeface="Helvetica Light" charset="0"/>
                <a:ea typeface="Helvetica Light" charset="0"/>
                <a:cs typeface="Helvetica Light" charset="0"/>
              </a:rPr>
              <a:t>(system-level libraries, Python or other modules, executable programs, or other components).</a:t>
            </a:r>
          </a:p>
          <a:p>
            <a:pPr marL="285750" indent="-285750">
              <a:buFont typeface="Arial" charset="0"/>
              <a:buChar char="•"/>
            </a:pPr>
            <a:endParaRPr lang="en-US" sz="300" dirty="0">
              <a:latin typeface="Helvetica Light" charset="0"/>
              <a:ea typeface="Helvetica Light" charset="0"/>
              <a:cs typeface="Helvetica Light" charset="0"/>
            </a:endParaRPr>
          </a:p>
          <a:p>
            <a:pPr marL="285750" indent="-285750">
              <a:buFontTx/>
              <a:buChar char="-"/>
            </a:pPr>
            <a:r>
              <a:rPr lang="en-US" sz="1600" dirty="0">
                <a:latin typeface="Helvetica Light" charset="0"/>
                <a:ea typeface="Helvetica Light" charset="0"/>
                <a:cs typeface="Helvetica Light" charset="0"/>
              </a:rPr>
              <a:t>Conda keeps track of the dependencies between packages and platforms.</a:t>
            </a:r>
          </a:p>
          <a:p>
            <a:pPr marL="285750" indent="-285750">
              <a:buFont typeface="Arial" charset="0"/>
              <a:buChar char="•"/>
            </a:pPr>
            <a:endParaRPr lang="en-US" sz="300" dirty="0">
              <a:latin typeface="Helvetica Light" charset="0"/>
              <a:ea typeface="Helvetica Light" charset="0"/>
              <a:cs typeface="Helvetica Light" charset="0"/>
            </a:endParaRPr>
          </a:p>
          <a:p>
            <a:pPr marL="285750" indent="-285750">
              <a:buFontTx/>
              <a:buChar char="-"/>
            </a:pPr>
            <a:r>
              <a:rPr lang="en-US" sz="1600" dirty="0">
                <a:latin typeface="Helvetica Light" charset="0"/>
                <a:ea typeface="Helvetica Light" charset="0"/>
                <a:cs typeface="Helvetica Light" charset="0"/>
              </a:rPr>
              <a:t>Conda packages are downloaded from remote channels.</a:t>
            </a:r>
          </a:p>
        </p:txBody>
      </p:sp>
      <p:sp>
        <p:nvSpPr>
          <p:cNvPr id="12" name="TextBox 11"/>
          <p:cNvSpPr txBox="1"/>
          <p:nvPr/>
        </p:nvSpPr>
        <p:spPr>
          <a:xfrm>
            <a:off x="1462093" y="5894022"/>
            <a:ext cx="1287532" cy="646331"/>
          </a:xfrm>
          <a:prstGeom prst="rect">
            <a:avLst/>
          </a:prstGeom>
          <a:noFill/>
        </p:spPr>
        <p:txBody>
          <a:bodyPr wrap="none" rtlCol="0">
            <a:spAutoFit/>
          </a:bodyPr>
          <a:lstStyle/>
          <a:p>
            <a:r>
              <a:rPr lang="en-US" dirty="0">
                <a:solidFill>
                  <a:srgbClr val="0070C0"/>
                </a:solidFill>
                <a:latin typeface="Courier New" charset="0"/>
                <a:ea typeface="Courier New" charset="0"/>
                <a:cs typeface="Courier New" charset="0"/>
              </a:rPr>
              <a:t>  </a:t>
            </a:r>
            <a:r>
              <a:rPr lang="en-US" dirty="0">
                <a:solidFill>
                  <a:schemeClr val="bg1"/>
                </a:solidFill>
                <a:latin typeface="Courier New" charset="0"/>
                <a:ea typeface="Courier New" charset="0"/>
                <a:cs typeface="Courier New" charset="0"/>
              </a:rPr>
              <a:t>python</a:t>
            </a:r>
          </a:p>
          <a:p>
            <a:endParaRPr lang="en-US" dirty="0">
              <a:solidFill>
                <a:schemeClr val="bg1"/>
              </a:solidFill>
              <a:latin typeface="Courier New" charset="0"/>
              <a:ea typeface="Courier New" charset="0"/>
              <a:cs typeface="Courier New" charset="0"/>
            </a:endParaRPr>
          </a:p>
        </p:txBody>
      </p:sp>
      <p:sp>
        <p:nvSpPr>
          <p:cNvPr id="15" name="TextBox 14"/>
          <p:cNvSpPr txBox="1"/>
          <p:nvPr/>
        </p:nvSpPr>
        <p:spPr>
          <a:xfrm>
            <a:off x="1633812" y="6361954"/>
            <a:ext cx="2803973" cy="646331"/>
          </a:xfrm>
          <a:prstGeom prst="rect">
            <a:avLst/>
          </a:prstGeom>
          <a:noFill/>
        </p:spPr>
        <p:txBody>
          <a:bodyPr wrap="none" rtlCol="0">
            <a:spAutoFit/>
          </a:bodyPr>
          <a:lstStyle/>
          <a:p>
            <a:r>
              <a:rPr lang="en-US" dirty="0">
                <a:solidFill>
                  <a:srgbClr val="0070C0"/>
                </a:solidFill>
                <a:latin typeface="Courier New" charset="0"/>
                <a:ea typeface="Courier New" charset="0"/>
                <a:cs typeface="Courier New" charset="0"/>
              </a:rPr>
              <a:t>  </a:t>
            </a:r>
            <a:r>
              <a:rPr lang="en-US" dirty="0">
                <a:solidFill>
                  <a:schemeClr val="bg1"/>
                </a:solidFill>
                <a:latin typeface="Courier New" charset="0"/>
                <a:ea typeface="Courier New" charset="0"/>
                <a:cs typeface="Courier New" charset="0"/>
              </a:rPr>
              <a:t>import </a:t>
            </a:r>
            <a:r>
              <a:rPr lang="en-US" dirty="0" err="1">
                <a:solidFill>
                  <a:schemeClr val="bg1"/>
                </a:solidFill>
                <a:latin typeface="Courier New" charset="0"/>
                <a:ea typeface="Courier New" charset="0"/>
                <a:cs typeface="Courier New" charset="0"/>
              </a:rPr>
              <a:t>matplotlib</a:t>
            </a:r>
            <a:endParaRPr lang="en-US" dirty="0">
              <a:solidFill>
                <a:schemeClr val="bg1"/>
              </a:solidFill>
              <a:latin typeface="Courier New" charset="0"/>
              <a:ea typeface="Courier New" charset="0"/>
              <a:cs typeface="Courier New" charset="0"/>
            </a:endParaRPr>
          </a:p>
          <a:p>
            <a:endParaRPr lang="en-US" dirty="0">
              <a:solidFill>
                <a:schemeClr val="bg1"/>
              </a:solidFill>
              <a:latin typeface="Courier New" charset="0"/>
              <a:ea typeface="Courier New" charset="0"/>
              <a:cs typeface="Courier New" charset="0"/>
            </a:endParaRPr>
          </a:p>
        </p:txBody>
      </p:sp>
    </p:spTree>
    <p:extLst>
      <p:ext uri="{BB962C8B-B14F-4D97-AF65-F5344CB8AC3E}">
        <p14:creationId xmlns:p14="http://schemas.microsoft.com/office/powerpoint/2010/main" val="161441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1" nodeType="clickEffect">
                                  <p:stCondLst>
                                    <p:cond delay="0"/>
                                  </p:stCondLst>
                                  <p:childTnLst>
                                    <p:animMotion origin="layout" path="M -4.79167E-6 4.81481E-6 L -4.79167E-6 -1.05394 " pathEditMode="relative" rAng="0" ptsTypes="AA">
                                      <p:cBhvr>
                                        <p:cTn id="15" dur="12000" fill="hold"/>
                                        <p:tgtEl>
                                          <p:spTgt spid="8"/>
                                        </p:tgtEl>
                                        <p:attrNameLst>
                                          <p:attrName>ppt_x</p:attrName>
                                          <p:attrName>ppt_y</p:attrName>
                                        </p:attrNameLst>
                                      </p:cBhvr>
                                      <p:rCtr x="0" y="-52708"/>
                                    </p:animMotion>
                                  </p:childTnLst>
                                </p:cTn>
                              </p:par>
                            </p:childTnLst>
                          </p:cTn>
                        </p:par>
                        <p:par>
                          <p:cTn id="16" fill="hold">
                            <p:stCondLst>
                              <p:cond delay="12000"/>
                            </p:stCondLst>
                            <p:childTnLst>
                              <p:par>
                                <p:cTn id="17" presetID="1" presetClass="entr" presetSubtype="0" fill="hold" grpId="0" nodeType="afterEffect">
                                  <p:stCondLst>
                                    <p:cond delay="0"/>
                                  </p:stCondLst>
                                  <p:childTnLst>
                                    <p:set>
                                      <p:cBhvr>
                                        <p:cTn id="1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left)">
                                      <p:cBhvr>
                                        <p:cTn id="23" dur="500"/>
                                        <p:tgtEl>
                                          <p:spTgt spid="12">
                                            <p:txEl>
                                              <p:pRg st="0" end="0"/>
                                            </p:txEl>
                                          </p:spTgt>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build="p"/>
      <p:bldP spid="5" grpId="0" uiExpand="1" build="p"/>
      <p:bldP spid="12" grpId="0" build="p"/>
      <p:bldP spid="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15303B-59CB-964F-9952-B298A449C953}"/>
              </a:ext>
            </a:extLst>
          </p:cNvPr>
          <p:cNvSpPr txBox="1"/>
          <p:nvPr/>
        </p:nvSpPr>
        <p:spPr>
          <a:xfrm>
            <a:off x="1524071" y="2522495"/>
            <a:ext cx="9423484" cy="707886"/>
          </a:xfrm>
          <a:prstGeom prst="rect">
            <a:avLst/>
          </a:prstGeom>
          <a:noFill/>
        </p:spPr>
        <p:txBody>
          <a:bodyPr wrap="square" rtlCol="0">
            <a:spAutoFit/>
          </a:bodyPr>
          <a:lstStyle/>
          <a:p>
            <a:pPr algn="ctr"/>
            <a:r>
              <a:rPr lang="en-US" sz="4000" dirty="0">
                <a:latin typeface="Helvetica Light" charset="0"/>
                <a:ea typeface="Helvetica Light" charset="0"/>
                <a:cs typeface="Helvetica Light" charset="0"/>
              </a:rPr>
              <a:t>Introduction to Reproducible Research</a:t>
            </a:r>
          </a:p>
        </p:txBody>
      </p:sp>
    </p:spTree>
    <p:extLst>
      <p:ext uri="{BB962C8B-B14F-4D97-AF65-F5344CB8AC3E}">
        <p14:creationId xmlns:p14="http://schemas.microsoft.com/office/powerpoint/2010/main" val="572837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300" y="1397408"/>
            <a:ext cx="10330232" cy="5335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74300" y="1679397"/>
            <a:ext cx="8657303" cy="40558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464235" y="1544031"/>
            <a:ext cx="8042586" cy="4801314"/>
          </a:xfrm>
          <a:prstGeom prst="rect">
            <a:avLst/>
          </a:prstGeom>
          <a:noFill/>
        </p:spPr>
        <p:txBody>
          <a:bodyPr wrap="none" rtlCol="0">
            <a:spAutoFit/>
          </a:bodyPr>
          <a:lstStyle/>
          <a:p>
            <a:r>
              <a:rPr lang="en-US" dirty="0">
                <a:solidFill>
                  <a:srgbClr val="0070C0"/>
                </a:solidFill>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conda</a:t>
            </a:r>
            <a:r>
              <a:rPr lang="en-US" dirty="0">
                <a:solidFill>
                  <a:schemeClr val="bg1"/>
                </a:solidFill>
                <a:latin typeface="Courier New" charset="0"/>
                <a:ea typeface="Courier New" charset="0"/>
                <a:cs typeface="Courier New" charset="0"/>
              </a:rPr>
              <a:t> create --name env1 </a:t>
            </a:r>
            <a:r>
              <a:rPr lang="mr-IN" dirty="0">
                <a:solidFill>
                  <a:schemeClr val="bg1"/>
                </a:solidFill>
                <a:latin typeface="Courier New" charset="0"/>
                <a:ea typeface="Courier New" charset="0"/>
                <a:cs typeface="Courier New" charset="0"/>
              </a:rPr>
              <a:t>–</a:t>
            </a:r>
            <a:r>
              <a:rPr lang="en-US" dirty="0">
                <a:solidFill>
                  <a:schemeClr val="bg1"/>
                </a:solidFill>
                <a:latin typeface="Courier New" charset="0"/>
                <a:ea typeface="Courier New" charset="0"/>
                <a:cs typeface="Courier New" charset="0"/>
              </a:rPr>
              <a:t>c </a:t>
            </a:r>
            <a:r>
              <a:rPr lang="en-US" dirty="0" err="1">
                <a:solidFill>
                  <a:schemeClr val="bg1"/>
                </a:solidFill>
                <a:latin typeface="Courier New" charset="0"/>
                <a:ea typeface="Courier New" charset="0"/>
                <a:cs typeface="Courier New" charset="0"/>
              </a:rPr>
              <a:t>bioconda</a:t>
            </a:r>
            <a:r>
              <a:rPr lang="en-US" dirty="0">
                <a:solidFill>
                  <a:schemeClr val="bg1"/>
                </a:solidFill>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fastqc</a:t>
            </a:r>
            <a:endParaRPr lang="en-US" dirty="0">
              <a:solidFill>
                <a:schemeClr val="bg1"/>
              </a:solidFill>
              <a:latin typeface="Courier New" charset="0"/>
              <a:ea typeface="Courier New" charset="0"/>
              <a:cs typeface="Courier New" charset="0"/>
            </a:endParaRPr>
          </a:p>
          <a:p>
            <a:r>
              <a:rPr lang="en-US" dirty="0">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fastqc</a:t>
            </a:r>
            <a:r>
              <a:rPr lang="en-US" dirty="0">
                <a:solidFill>
                  <a:schemeClr val="bg1"/>
                </a:solidFill>
                <a:latin typeface="Courier New" charset="0"/>
                <a:ea typeface="Courier New" charset="0"/>
                <a:cs typeface="Courier New" charset="0"/>
              </a:rPr>
              <a:t> --version</a:t>
            </a:r>
          </a:p>
          <a:p>
            <a:r>
              <a:rPr lang="en-US" dirty="0">
                <a:solidFill>
                  <a:srgbClr val="FF0000"/>
                </a:solidFill>
                <a:latin typeface="Courier New" charset="0"/>
                <a:ea typeface="Courier New" charset="0"/>
                <a:cs typeface="Courier New" charset="0"/>
              </a:rPr>
              <a:t>-bash: </a:t>
            </a:r>
            <a:r>
              <a:rPr lang="en-US" dirty="0" err="1">
                <a:solidFill>
                  <a:srgbClr val="FF0000"/>
                </a:solidFill>
                <a:latin typeface="Courier New" charset="0"/>
                <a:ea typeface="Courier New" charset="0"/>
                <a:cs typeface="Courier New" charset="0"/>
              </a:rPr>
              <a:t>fastqc</a:t>
            </a:r>
            <a:r>
              <a:rPr lang="en-US" dirty="0">
                <a:solidFill>
                  <a:srgbClr val="FF0000"/>
                </a:solidFill>
                <a:latin typeface="Courier New" charset="0"/>
                <a:ea typeface="Courier New" charset="0"/>
                <a:cs typeface="Courier New" charset="0"/>
              </a:rPr>
              <a:t>: command not found</a:t>
            </a:r>
            <a:endParaRPr lang="en-US" dirty="0">
              <a:latin typeface="Courier New" charset="0"/>
              <a:ea typeface="Courier New" charset="0"/>
              <a:cs typeface="Courier New" charset="0"/>
            </a:endParaRPr>
          </a:p>
          <a:p>
            <a:r>
              <a:rPr lang="en-US" dirty="0">
                <a:solidFill>
                  <a:srgbClr val="0070C0"/>
                </a:solidFill>
                <a:latin typeface="Courier New" charset="0"/>
                <a:ea typeface="Courier New" charset="0"/>
                <a:cs typeface="Courier New" charset="0"/>
              </a:rPr>
              <a:t>  </a:t>
            </a:r>
            <a:r>
              <a:rPr lang="en-US" dirty="0">
                <a:solidFill>
                  <a:schemeClr val="bg1"/>
                </a:solidFill>
                <a:latin typeface="Courier New" charset="0"/>
                <a:ea typeface="Courier New" charset="0"/>
                <a:cs typeface="Courier New" charset="0"/>
              </a:rPr>
              <a:t>source activate env1 </a:t>
            </a:r>
          </a:p>
          <a:p>
            <a:r>
              <a:rPr lang="en-US" dirty="0">
                <a:solidFill>
                  <a:srgbClr val="0070C0"/>
                </a:solidFill>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fastqc</a:t>
            </a:r>
            <a:r>
              <a:rPr lang="en-US" dirty="0">
                <a:solidFill>
                  <a:schemeClr val="bg1"/>
                </a:solidFill>
                <a:latin typeface="Courier New" charset="0"/>
                <a:ea typeface="Courier New" charset="0"/>
                <a:cs typeface="Courier New" charset="0"/>
              </a:rPr>
              <a:t> --version</a:t>
            </a:r>
            <a:endParaRPr lang="en-US" dirty="0">
              <a:solidFill>
                <a:srgbClr val="0070C0"/>
              </a:solidFill>
              <a:latin typeface="Courier New" charset="0"/>
              <a:ea typeface="Courier New" charset="0"/>
              <a:cs typeface="Courier New" charset="0"/>
            </a:endParaRPr>
          </a:p>
          <a:p>
            <a:r>
              <a:rPr lang="nb-NO" dirty="0" err="1">
                <a:solidFill>
                  <a:srgbClr val="FF0000"/>
                </a:solidFill>
                <a:latin typeface="Courier New" charset="0"/>
                <a:ea typeface="Courier New" charset="0"/>
                <a:cs typeface="Courier New" charset="0"/>
              </a:rPr>
              <a:t>FastQC</a:t>
            </a:r>
            <a:r>
              <a:rPr lang="nb-NO" dirty="0">
                <a:solidFill>
                  <a:srgbClr val="FF0000"/>
                </a:solidFill>
                <a:latin typeface="Courier New" charset="0"/>
                <a:ea typeface="Courier New" charset="0"/>
                <a:cs typeface="Courier New" charset="0"/>
              </a:rPr>
              <a:t> v0.11.5</a:t>
            </a:r>
            <a:endParaRPr lang="en-US" dirty="0">
              <a:solidFill>
                <a:srgbClr val="FF0000"/>
              </a:solidFill>
              <a:latin typeface="Courier New" charset="0"/>
              <a:ea typeface="Courier New" charset="0"/>
              <a:cs typeface="Courier New" charset="0"/>
            </a:endParaRPr>
          </a:p>
          <a:p>
            <a:r>
              <a:rPr lang="en-US" dirty="0">
                <a:solidFill>
                  <a:schemeClr val="bg1"/>
                </a:solidFill>
                <a:latin typeface="Courier New" charset="0"/>
                <a:ea typeface="Courier New" charset="0"/>
                <a:cs typeface="Courier New" charset="0"/>
              </a:rPr>
              <a:t>       source deactivate</a:t>
            </a:r>
          </a:p>
          <a:p>
            <a:r>
              <a:rPr lang="en-US" dirty="0">
                <a:solidFill>
                  <a:srgbClr val="0070C0"/>
                </a:solidFill>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conda</a:t>
            </a:r>
            <a:r>
              <a:rPr lang="en-US" dirty="0">
                <a:solidFill>
                  <a:schemeClr val="bg1"/>
                </a:solidFill>
                <a:latin typeface="Courier New" charset="0"/>
                <a:ea typeface="Courier New" charset="0"/>
                <a:cs typeface="Courier New" charset="0"/>
              </a:rPr>
              <a:t> create --name env2 </a:t>
            </a:r>
            <a:r>
              <a:rPr lang="mr-IN" dirty="0">
                <a:solidFill>
                  <a:schemeClr val="bg1"/>
                </a:solidFill>
                <a:latin typeface="Courier New" charset="0"/>
                <a:ea typeface="Courier New" charset="0"/>
                <a:cs typeface="Courier New" charset="0"/>
              </a:rPr>
              <a:t>–</a:t>
            </a:r>
            <a:r>
              <a:rPr lang="en-US" dirty="0">
                <a:solidFill>
                  <a:schemeClr val="bg1"/>
                </a:solidFill>
                <a:latin typeface="Courier New" charset="0"/>
                <a:ea typeface="Courier New" charset="0"/>
                <a:cs typeface="Courier New" charset="0"/>
              </a:rPr>
              <a:t>c </a:t>
            </a:r>
            <a:r>
              <a:rPr lang="en-US" dirty="0" err="1">
                <a:solidFill>
                  <a:schemeClr val="bg1"/>
                </a:solidFill>
                <a:latin typeface="Courier New" charset="0"/>
                <a:ea typeface="Courier New" charset="0"/>
                <a:cs typeface="Courier New" charset="0"/>
              </a:rPr>
              <a:t>bioconda</a:t>
            </a:r>
            <a:r>
              <a:rPr lang="en-US" dirty="0">
                <a:solidFill>
                  <a:schemeClr val="bg1"/>
                </a:solidFill>
                <a:latin typeface="Courier New" charset="0"/>
                <a:ea typeface="Courier New" charset="0"/>
                <a:cs typeface="Courier New" charset="0"/>
              </a:rPr>
              <a:t> python=3 </a:t>
            </a:r>
            <a:r>
              <a:rPr lang="en-US" dirty="0" err="1">
                <a:solidFill>
                  <a:schemeClr val="bg1"/>
                </a:solidFill>
                <a:latin typeface="Courier New" charset="0"/>
                <a:ea typeface="Courier New" charset="0"/>
                <a:cs typeface="Courier New" charset="0"/>
              </a:rPr>
              <a:t>snakemake</a:t>
            </a:r>
            <a:endParaRPr lang="en-US" dirty="0">
              <a:solidFill>
                <a:schemeClr val="bg1"/>
              </a:solidFill>
              <a:latin typeface="Courier New" charset="0"/>
              <a:ea typeface="Courier New" charset="0"/>
              <a:cs typeface="Courier New" charset="0"/>
            </a:endParaRPr>
          </a:p>
          <a:p>
            <a:r>
              <a:rPr lang="en-US" dirty="0">
                <a:solidFill>
                  <a:srgbClr val="0070C0"/>
                </a:solidFill>
                <a:latin typeface="Courier New" charset="0"/>
                <a:ea typeface="Courier New" charset="0"/>
                <a:cs typeface="Courier New" charset="0"/>
              </a:rPr>
              <a:t>  </a:t>
            </a:r>
            <a:r>
              <a:rPr lang="en-US" dirty="0">
                <a:solidFill>
                  <a:schemeClr val="bg1"/>
                </a:solidFill>
                <a:latin typeface="Courier New" charset="0"/>
                <a:ea typeface="Courier New" charset="0"/>
                <a:cs typeface="Courier New" charset="0"/>
              </a:rPr>
              <a:t>python </a:t>
            </a:r>
            <a:r>
              <a:rPr lang="sv-SE" dirty="0">
                <a:solidFill>
                  <a:schemeClr val="bg1"/>
                </a:solidFill>
                <a:latin typeface="Courier New" charset="0"/>
                <a:ea typeface="Courier New" charset="0"/>
                <a:cs typeface="Courier New" charset="0"/>
              </a:rPr>
              <a:t>--</a:t>
            </a:r>
            <a:r>
              <a:rPr lang="en-US" dirty="0">
                <a:solidFill>
                  <a:schemeClr val="bg1"/>
                </a:solidFill>
                <a:latin typeface="Courier New" charset="0"/>
                <a:ea typeface="Courier New" charset="0"/>
                <a:cs typeface="Courier New" charset="0"/>
              </a:rPr>
              <a:t>version</a:t>
            </a:r>
          </a:p>
          <a:p>
            <a:r>
              <a:rPr lang="en-US" dirty="0">
                <a:solidFill>
                  <a:srgbClr val="FF0000"/>
                </a:solidFill>
                <a:latin typeface="Courier New" charset="0"/>
                <a:ea typeface="Courier New" charset="0"/>
                <a:cs typeface="Courier New" charset="0"/>
              </a:rPr>
              <a:t>Python 2.7.12 :: Continuum Analytics, Inc.</a:t>
            </a:r>
            <a:endParaRPr lang="en-US" dirty="0">
              <a:solidFill>
                <a:schemeClr val="bg1"/>
              </a:solidFill>
              <a:latin typeface="Courier New" charset="0"/>
              <a:ea typeface="Courier New" charset="0"/>
              <a:cs typeface="Courier New" charset="0"/>
            </a:endParaRPr>
          </a:p>
          <a:p>
            <a:r>
              <a:rPr lang="en-US" dirty="0">
                <a:solidFill>
                  <a:schemeClr val="bg1"/>
                </a:solidFill>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snakemake</a:t>
            </a:r>
            <a:r>
              <a:rPr lang="en-US" dirty="0">
                <a:solidFill>
                  <a:schemeClr val="bg1"/>
                </a:solidFill>
                <a:latin typeface="Courier New" charset="0"/>
                <a:ea typeface="Courier New" charset="0"/>
                <a:cs typeface="Courier New" charset="0"/>
              </a:rPr>
              <a:t> --version</a:t>
            </a:r>
          </a:p>
          <a:p>
            <a:r>
              <a:rPr lang="en-US" dirty="0">
                <a:solidFill>
                  <a:srgbClr val="FF0000"/>
                </a:solidFill>
                <a:latin typeface="Courier New" charset="0"/>
                <a:ea typeface="Courier New" charset="0"/>
                <a:cs typeface="Courier New" charset="0"/>
              </a:rPr>
              <a:t>-bash: </a:t>
            </a:r>
            <a:r>
              <a:rPr lang="en-US" dirty="0" err="1">
                <a:solidFill>
                  <a:srgbClr val="FF0000"/>
                </a:solidFill>
                <a:latin typeface="Courier New" charset="0"/>
                <a:ea typeface="Courier New" charset="0"/>
                <a:cs typeface="Courier New" charset="0"/>
              </a:rPr>
              <a:t>snakemake</a:t>
            </a:r>
            <a:r>
              <a:rPr lang="en-US" dirty="0">
                <a:solidFill>
                  <a:srgbClr val="FF0000"/>
                </a:solidFill>
                <a:latin typeface="Courier New" charset="0"/>
                <a:ea typeface="Courier New" charset="0"/>
                <a:cs typeface="Courier New" charset="0"/>
              </a:rPr>
              <a:t>: command not found</a:t>
            </a:r>
            <a:endParaRPr lang="en-US" dirty="0">
              <a:solidFill>
                <a:schemeClr val="bg1"/>
              </a:solidFill>
              <a:latin typeface="Courier New" charset="0"/>
              <a:ea typeface="Courier New" charset="0"/>
              <a:cs typeface="Courier New" charset="0"/>
            </a:endParaRPr>
          </a:p>
          <a:p>
            <a:r>
              <a:rPr lang="en-US" dirty="0">
                <a:solidFill>
                  <a:schemeClr val="bg1"/>
                </a:solidFill>
                <a:latin typeface="Courier New" charset="0"/>
                <a:ea typeface="Courier New" charset="0"/>
                <a:cs typeface="Courier New" charset="0"/>
              </a:rPr>
              <a:t>  source activate env2</a:t>
            </a:r>
          </a:p>
          <a:p>
            <a:r>
              <a:rPr lang="en-US" dirty="0">
                <a:solidFill>
                  <a:srgbClr val="0070C0"/>
                </a:solidFill>
                <a:latin typeface="Courier New" charset="0"/>
                <a:ea typeface="Courier New" charset="0"/>
                <a:cs typeface="Courier New" charset="0"/>
              </a:rPr>
              <a:t>       </a:t>
            </a:r>
            <a:r>
              <a:rPr lang="en-US" dirty="0">
                <a:solidFill>
                  <a:schemeClr val="bg1"/>
                </a:solidFill>
                <a:latin typeface="Courier New" charset="0"/>
                <a:ea typeface="Courier New" charset="0"/>
                <a:cs typeface="Courier New" charset="0"/>
              </a:rPr>
              <a:t>python </a:t>
            </a:r>
            <a:r>
              <a:rPr lang="sv-SE" dirty="0">
                <a:solidFill>
                  <a:schemeClr val="bg1"/>
                </a:solidFill>
                <a:latin typeface="Courier New" charset="0"/>
                <a:ea typeface="Courier New" charset="0"/>
                <a:cs typeface="Courier New" charset="0"/>
              </a:rPr>
              <a:t>--</a:t>
            </a:r>
            <a:r>
              <a:rPr lang="en-US" dirty="0">
                <a:solidFill>
                  <a:schemeClr val="bg1"/>
                </a:solidFill>
                <a:latin typeface="Courier New" charset="0"/>
                <a:ea typeface="Courier New" charset="0"/>
                <a:cs typeface="Courier New" charset="0"/>
              </a:rPr>
              <a:t>version</a:t>
            </a:r>
          </a:p>
          <a:p>
            <a:r>
              <a:rPr lang="en-US" dirty="0">
                <a:solidFill>
                  <a:srgbClr val="FF0000"/>
                </a:solidFill>
                <a:latin typeface="Courier New" charset="0"/>
                <a:ea typeface="Courier New" charset="0"/>
                <a:cs typeface="Courier New" charset="0"/>
              </a:rPr>
              <a:t>Python 3.4.3 :: Continuum Analytics, Inc.</a:t>
            </a:r>
          </a:p>
          <a:p>
            <a:r>
              <a:rPr lang="en-US" dirty="0">
                <a:latin typeface="Courier New" charset="0"/>
                <a:ea typeface="Courier New" charset="0"/>
                <a:cs typeface="Courier New" charset="0"/>
              </a:rPr>
              <a:t>      </a:t>
            </a:r>
            <a:r>
              <a:rPr lang="en-US" dirty="0">
                <a:solidFill>
                  <a:schemeClr val="bg1"/>
                </a:solidFill>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snakemake</a:t>
            </a:r>
            <a:r>
              <a:rPr lang="en-US" dirty="0">
                <a:solidFill>
                  <a:schemeClr val="bg1"/>
                </a:solidFill>
                <a:latin typeface="Courier New" charset="0"/>
                <a:ea typeface="Courier New" charset="0"/>
                <a:cs typeface="Courier New" charset="0"/>
              </a:rPr>
              <a:t> </a:t>
            </a:r>
            <a:r>
              <a:rPr lang="sv-SE" dirty="0">
                <a:solidFill>
                  <a:schemeClr val="bg1"/>
                </a:solidFill>
                <a:latin typeface="Courier New" charset="0"/>
                <a:ea typeface="Courier New" charset="0"/>
                <a:cs typeface="Courier New" charset="0"/>
              </a:rPr>
              <a:t>--</a:t>
            </a:r>
            <a:r>
              <a:rPr lang="en-US" dirty="0">
                <a:solidFill>
                  <a:schemeClr val="bg1"/>
                </a:solidFill>
                <a:latin typeface="Courier New" charset="0"/>
                <a:ea typeface="Courier New" charset="0"/>
                <a:cs typeface="Courier New" charset="0"/>
              </a:rPr>
              <a:t>version</a:t>
            </a:r>
          </a:p>
          <a:p>
            <a:r>
              <a:rPr lang="en-US" dirty="0">
                <a:solidFill>
                  <a:srgbClr val="FF0000"/>
                </a:solidFill>
                <a:latin typeface="Courier New" charset="0"/>
                <a:ea typeface="Courier New" charset="0"/>
                <a:cs typeface="Courier New" charset="0"/>
              </a:rPr>
              <a:t>3.7.1</a:t>
            </a:r>
          </a:p>
        </p:txBody>
      </p:sp>
      <p:sp>
        <p:nvSpPr>
          <p:cNvPr id="4" name="TextBox 3"/>
          <p:cNvSpPr txBox="1"/>
          <p:nvPr/>
        </p:nvSpPr>
        <p:spPr>
          <a:xfrm>
            <a:off x="1464235" y="1544031"/>
            <a:ext cx="1287532" cy="5078313"/>
          </a:xfrm>
          <a:prstGeom prst="rect">
            <a:avLst/>
          </a:prstGeom>
          <a:noFill/>
        </p:spPr>
        <p:txBody>
          <a:bodyPr wrap="none" rtlCol="0">
            <a:spAutoFit/>
          </a:bodyPr>
          <a:lstStyle/>
          <a:p>
            <a:r>
              <a:rPr lang="en-US" dirty="0">
                <a:solidFill>
                  <a:srgbClr val="00B0F0"/>
                </a:solidFill>
                <a:latin typeface="Courier New" charset="0"/>
                <a:ea typeface="Courier New" charset="0"/>
                <a:cs typeface="Courier New" charset="0"/>
              </a:rPr>
              <a:t>$</a:t>
            </a:r>
          </a:p>
          <a:p>
            <a:r>
              <a:rPr lang="en-US" dirty="0">
                <a:solidFill>
                  <a:srgbClr val="00B0F0"/>
                </a:solidFill>
                <a:latin typeface="Courier New" charset="0"/>
                <a:ea typeface="Courier New" charset="0"/>
                <a:cs typeface="Courier New" charset="0"/>
              </a:rPr>
              <a:t>$</a:t>
            </a:r>
          </a:p>
          <a:p>
            <a:endParaRPr lang="en-US" dirty="0">
              <a:solidFill>
                <a:srgbClr val="00B0F0"/>
              </a:solidFill>
              <a:latin typeface="Courier New" charset="0"/>
              <a:ea typeface="Courier New" charset="0"/>
              <a:cs typeface="Courier New" charset="0"/>
            </a:endParaRPr>
          </a:p>
          <a:p>
            <a:r>
              <a:rPr lang="en-US" dirty="0">
                <a:solidFill>
                  <a:srgbClr val="00B0F0"/>
                </a:solidFill>
                <a:latin typeface="Courier New" charset="0"/>
                <a:ea typeface="Courier New" charset="0"/>
                <a:cs typeface="Courier New" charset="0"/>
              </a:rPr>
              <a:t>$</a:t>
            </a:r>
          </a:p>
          <a:p>
            <a:r>
              <a:rPr lang="en-US" dirty="0">
                <a:solidFill>
                  <a:srgbClr val="00B0F0"/>
                </a:solidFill>
                <a:latin typeface="Courier New" charset="0"/>
                <a:ea typeface="Courier New" charset="0"/>
                <a:cs typeface="Courier New" charset="0"/>
              </a:rPr>
              <a:t>$(env1) </a:t>
            </a:r>
          </a:p>
          <a:p>
            <a:endParaRPr lang="en-US" dirty="0">
              <a:solidFill>
                <a:srgbClr val="00B0F0"/>
              </a:solidFill>
              <a:latin typeface="Courier New" charset="0"/>
              <a:ea typeface="Courier New" charset="0"/>
              <a:cs typeface="Courier New" charset="0"/>
            </a:endParaRPr>
          </a:p>
          <a:p>
            <a:r>
              <a:rPr lang="en-US" dirty="0">
                <a:solidFill>
                  <a:srgbClr val="00B0F0"/>
                </a:solidFill>
                <a:latin typeface="Courier New" charset="0"/>
                <a:ea typeface="Courier New" charset="0"/>
                <a:cs typeface="Courier New" charset="0"/>
              </a:rPr>
              <a:t>$(env1)</a:t>
            </a:r>
          </a:p>
          <a:p>
            <a:r>
              <a:rPr lang="en-US" dirty="0">
                <a:solidFill>
                  <a:srgbClr val="00B0F0"/>
                </a:solidFill>
                <a:latin typeface="Courier New" charset="0"/>
                <a:ea typeface="Courier New" charset="0"/>
                <a:cs typeface="Courier New" charset="0"/>
              </a:rPr>
              <a:t>$ </a:t>
            </a:r>
          </a:p>
          <a:p>
            <a:r>
              <a:rPr lang="en-US" dirty="0">
                <a:solidFill>
                  <a:srgbClr val="00B0F0"/>
                </a:solidFill>
                <a:latin typeface="Courier New" charset="0"/>
                <a:ea typeface="Courier New" charset="0"/>
                <a:cs typeface="Courier New" charset="0"/>
              </a:rPr>
              <a:t>$</a:t>
            </a:r>
          </a:p>
          <a:p>
            <a:endParaRPr lang="en-US" dirty="0">
              <a:solidFill>
                <a:srgbClr val="00B0F0"/>
              </a:solidFill>
              <a:latin typeface="Courier New" charset="0"/>
              <a:ea typeface="Courier New" charset="0"/>
              <a:cs typeface="Courier New" charset="0"/>
            </a:endParaRPr>
          </a:p>
          <a:p>
            <a:r>
              <a:rPr lang="en-US" dirty="0">
                <a:solidFill>
                  <a:srgbClr val="00B0F0"/>
                </a:solidFill>
                <a:latin typeface="Courier New" charset="0"/>
                <a:ea typeface="Courier New" charset="0"/>
                <a:cs typeface="Courier New" charset="0"/>
              </a:rPr>
              <a:t>$</a:t>
            </a:r>
          </a:p>
          <a:p>
            <a:endParaRPr lang="en-US" dirty="0">
              <a:solidFill>
                <a:srgbClr val="00B0F0"/>
              </a:solidFill>
              <a:latin typeface="Courier New" charset="0"/>
              <a:ea typeface="Courier New" charset="0"/>
              <a:cs typeface="Courier New" charset="0"/>
            </a:endParaRPr>
          </a:p>
          <a:p>
            <a:r>
              <a:rPr lang="en-US" dirty="0">
                <a:solidFill>
                  <a:srgbClr val="00B0F0"/>
                </a:solidFill>
                <a:latin typeface="Courier New" charset="0"/>
                <a:ea typeface="Courier New" charset="0"/>
                <a:cs typeface="Courier New" charset="0"/>
              </a:rPr>
              <a:t>$</a:t>
            </a:r>
          </a:p>
          <a:p>
            <a:r>
              <a:rPr lang="en-US" dirty="0">
                <a:solidFill>
                  <a:srgbClr val="00B0F0"/>
                </a:solidFill>
                <a:latin typeface="Courier New" charset="0"/>
                <a:ea typeface="Courier New" charset="0"/>
                <a:cs typeface="Courier New" charset="0"/>
              </a:rPr>
              <a:t>$(env2)</a:t>
            </a:r>
          </a:p>
          <a:p>
            <a:endParaRPr lang="en-US" dirty="0">
              <a:solidFill>
                <a:srgbClr val="00B0F0"/>
              </a:solidFill>
              <a:latin typeface="Courier New" charset="0"/>
              <a:ea typeface="Courier New" charset="0"/>
              <a:cs typeface="Courier New" charset="0"/>
            </a:endParaRPr>
          </a:p>
          <a:p>
            <a:r>
              <a:rPr lang="en-US" dirty="0">
                <a:solidFill>
                  <a:srgbClr val="00B0F0"/>
                </a:solidFill>
                <a:latin typeface="Courier New" charset="0"/>
                <a:ea typeface="Courier New" charset="0"/>
                <a:cs typeface="Courier New" charset="0"/>
              </a:rPr>
              <a:t>$(env2)</a:t>
            </a:r>
          </a:p>
          <a:p>
            <a:endParaRPr lang="en-US" dirty="0">
              <a:solidFill>
                <a:srgbClr val="00B0F0"/>
              </a:solidFill>
              <a:latin typeface="Courier New" charset="0"/>
              <a:ea typeface="Courier New" charset="0"/>
              <a:cs typeface="Courier New" charset="0"/>
            </a:endParaRPr>
          </a:p>
          <a:p>
            <a:r>
              <a:rPr lang="en-US" dirty="0">
                <a:solidFill>
                  <a:srgbClr val="00B0F0"/>
                </a:solidFill>
                <a:latin typeface="Courier New" charset="0"/>
                <a:ea typeface="Courier New" charset="0"/>
                <a:cs typeface="Courier New" charset="0"/>
              </a:rPr>
              <a:t>$(env2)</a:t>
            </a:r>
          </a:p>
        </p:txBody>
      </p:sp>
      <p:sp>
        <p:nvSpPr>
          <p:cNvPr id="8" name="Rectangle 7"/>
          <p:cNvSpPr/>
          <p:nvPr/>
        </p:nvSpPr>
        <p:spPr>
          <a:xfrm>
            <a:off x="874300" y="766466"/>
            <a:ext cx="10988218" cy="630942"/>
          </a:xfrm>
          <a:prstGeom prst="rect">
            <a:avLst/>
          </a:prstGeom>
        </p:spPr>
        <p:txBody>
          <a:bodyPr wrap="square">
            <a:spAutoFit/>
          </a:bodyPr>
          <a:lstStyle/>
          <a:p>
            <a:pPr marL="285750" indent="-285750">
              <a:buFontTx/>
              <a:buChar char="-"/>
            </a:pPr>
            <a:r>
              <a:rPr lang="en-US" sz="1600" dirty="0">
                <a:latin typeface="Helvetica Light" charset="0"/>
                <a:ea typeface="Helvetica Light" charset="0"/>
                <a:cs typeface="Helvetica Light" charset="0"/>
              </a:rPr>
              <a:t>Conda environment: directory that contains a specific collection of Conda packages that you have installed.</a:t>
            </a:r>
          </a:p>
          <a:p>
            <a:endParaRPr lang="en-US" sz="300" dirty="0">
              <a:latin typeface="Helvetica Light" charset="0"/>
              <a:ea typeface="Helvetica Light" charset="0"/>
              <a:cs typeface="Helvetica Light" charset="0"/>
            </a:endParaRPr>
          </a:p>
          <a:p>
            <a:pPr marL="285750" indent="-285750">
              <a:buFontTx/>
              <a:buChar char="-"/>
            </a:pPr>
            <a:r>
              <a:rPr lang="en-US" sz="1600" dirty="0">
                <a:latin typeface="Helvetica Light" charset="0"/>
                <a:ea typeface="Helvetica Light" charset="0"/>
                <a:cs typeface="Helvetica Light" charset="0"/>
              </a:rPr>
              <a:t>Packages are </a:t>
            </a:r>
            <a:r>
              <a:rPr lang="en-US" sz="1600" dirty="0" err="1">
                <a:latin typeface="Helvetica Light" charset="0"/>
                <a:ea typeface="Helvetica Light" charset="0"/>
                <a:cs typeface="Helvetica Light" charset="0"/>
              </a:rPr>
              <a:t>symlinked</a:t>
            </a:r>
            <a:r>
              <a:rPr lang="en-US" sz="1600" dirty="0">
                <a:latin typeface="Helvetica Light" charset="0"/>
                <a:ea typeface="Helvetica Light" charset="0"/>
                <a:cs typeface="Helvetica Light" charset="0"/>
              </a:rPr>
              <a:t> between environments to avoid duplication.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245" y="233180"/>
            <a:ext cx="1742016" cy="361022"/>
          </a:xfrm>
          <a:prstGeom prst="rect">
            <a:avLst/>
          </a:prstGeom>
        </p:spPr>
      </p:pic>
      <p:sp>
        <p:nvSpPr>
          <p:cNvPr id="11" name="TextBox 10">
            <a:extLst>
              <a:ext uri="{FF2B5EF4-FFF2-40B4-BE49-F238E27FC236}">
                <a16:creationId xmlns:a16="http://schemas.microsoft.com/office/drawing/2014/main" id="{2C816E03-5750-2340-AFA3-6BBDA498E66E}"/>
              </a:ext>
            </a:extLst>
          </p:cNvPr>
          <p:cNvSpPr txBox="1"/>
          <p:nvPr/>
        </p:nvSpPr>
        <p:spPr>
          <a:xfrm>
            <a:off x="874300" y="171420"/>
            <a:ext cx="5152913" cy="523220"/>
          </a:xfrm>
          <a:prstGeom prst="rect">
            <a:avLst/>
          </a:prstGeom>
          <a:noFill/>
        </p:spPr>
        <p:txBody>
          <a:bodyPr wrap="square" rtlCol="0">
            <a:spAutoFit/>
          </a:bodyPr>
          <a:lstStyle/>
          <a:p>
            <a:r>
              <a:rPr lang="en-US" sz="2800" dirty="0">
                <a:latin typeface="Helvetica Light" charset="0"/>
                <a:ea typeface="Helvetica Light" charset="0"/>
                <a:cs typeface="Helvetica Light" charset="0"/>
              </a:rPr>
              <a:t>Environment manager</a:t>
            </a:r>
          </a:p>
        </p:txBody>
      </p:sp>
    </p:spTree>
    <p:extLst>
      <p:ext uri="{BB962C8B-B14F-4D97-AF65-F5344CB8AC3E}">
        <p14:creationId xmlns:p14="http://schemas.microsoft.com/office/powerpoint/2010/main" val="78002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left)">
                                      <p:cBhvr>
                                        <p:cTn id="15" dur="500"/>
                                        <p:tgtEl>
                                          <p:spTgt spid="2">
                                            <p:txEl>
                                              <p:pRg st="1" end="1"/>
                                            </p:txEl>
                                          </p:spTgt>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wipe(left)">
                                      <p:cBhvr>
                                        <p:cTn id="26" dur="500"/>
                                        <p:tgtEl>
                                          <p:spTgt spid="2">
                                            <p:txEl>
                                              <p:pRg st="3" end="3"/>
                                            </p:txEl>
                                          </p:spTgt>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left)">
                                      <p:cBhvr>
                                        <p:cTn id="34" dur="500"/>
                                        <p:tgtEl>
                                          <p:spTgt spid="2">
                                            <p:txEl>
                                              <p:pRg st="4" end="4"/>
                                            </p:txEl>
                                          </p:spTgt>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wipe(left)">
                                      <p:cBhvr>
                                        <p:cTn id="45" dur="500"/>
                                        <p:tgtEl>
                                          <p:spTgt spid="2">
                                            <p:txEl>
                                              <p:pRg st="6" end="6"/>
                                            </p:txEl>
                                          </p:spTgt>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txEl>
                                              <p:pRg st="7" end="7"/>
                                            </p:txEl>
                                          </p:spTgt>
                                        </p:tgtEl>
                                        <p:attrNameLst>
                                          <p:attrName>style.visibility</p:attrName>
                                        </p:attrNameLst>
                                      </p:cBhvr>
                                      <p:to>
                                        <p:strVal val="visible"/>
                                      </p:to>
                                    </p:set>
                                    <p:animEffect transition="in" filter="wipe(left)">
                                      <p:cBhvr>
                                        <p:cTn id="53" dur="500"/>
                                        <p:tgtEl>
                                          <p:spTgt spid="2">
                                            <p:txEl>
                                              <p:pRg st="7" end="7"/>
                                            </p:txEl>
                                          </p:spTgt>
                                        </p:tgtEl>
                                      </p:cBhvr>
                                    </p:animEffec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animEffect transition="in" filter="wipe(left)">
                                      <p:cBhvr>
                                        <p:cTn id="61" dur="500"/>
                                        <p:tgtEl>
                                          <p:spTgt spid="2">
                                            <p:txEl>
                                              <p:pRg st="8" end="8"/>
                                            </p:txEl>
                                          </p:spTgt>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2">
                                            <p:txEl>
                                              <p:pRg st="9" end="9"/>
                                            </p:txEl>
                                          </p:spTgt>
                                        </p:tgtEl>
                                        <p:attrNameLst>
                                          <p:attrName>style.visibility</p:attrName>
                                        </p:attrNameLst>
                                      </p:cBhvr>
                                      <p:to>
                                        <p:strVal val="visible"/>
                                      </p:to>
                                    </p:set>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txEl>
                                              <p:pRg st="10" end="10"/>
                                            </p:txEl>
                                          </p:spTgt>
                                        </p:tgtEl>
                                        <p:attrNameLst>
                                          <p:attrName>style.visibility</p:attrName>
                                        </p:attrNameLst>
                                      </p:cBhvr>
                                      <p:to>
                                        <p:strVal val="visible"/>
                                      </p:to>
                                    </p:set>
                                    <p:animEffect transition="in" filter="wipe(left)">
                                      <p:cBhvr>
                                        <p:cTn id="72" dur="500"/>
                                        <p:tgtEl>
                                          <p:spTgt spid="2">
                                            <p:txEl>
                                              <p:pRg st="10" end="10"/>
                                            </p:txEl>
                                          </p:spTgt>
                                        </p:tgtEl>
                                      </p:cBhvr>
                                    </p:animEffect>
                                  </p:childTnLst>
                                </p:cTn>
                              </p:par>
                            </p:childTnLst>
                          </p:cTn>
                        </p:par>
                        <p:par>
                          <p:cTn id="73" fill="hold">
                            <p:stCondLst>
                              <p:cond delay="500"/>
                            </p:stCondLst>
                            <p:childTnLst>
                              <p:par>
                                <p:cTn id="74" presetID="1" presetClass="entr" presetSubtype="0" fill="hold" grpId="0" nodeType="afterEffect">
                                  <p:stCondLst>
                                    <p:cond delay="0"/>
                                  </p:stCondLst>
                                  <p:childTnLst>
                                    <p:set>
                                      <p:cBhvr>
                                        <p:cTn id="75" dur="1" fill="hold">
                                          <p:stCondLst>
                                            <p:cond delay="0"/>
                                          </p:stCondLst>
                                        </p:cTn>
                                        <p:tgtEl>
                                          <p:spTgt spid="2">
                                            <p:txEl>
                                              <p:pRg st="11" end="11"/>
                                            </p:txEl>
                                          </p:spTgt>
                                        </p:tgtEl>
                                        <p:attrNameLst>
                                          <p:attrName>style.visibility</p:attrName>
                                        </p:attrNameLst>
                                      </p:cBhvr>
                                      <p:to>
                                        <p:strVal val="visible"/>
                                      </p:to>
                                    </p:set>
                                  </p:childTnLst>
                                </p:cTn>
                              </p:par>
                            </p:childTnLst>
                          </p:cTn>
                        </p:par>
                        <p:par>
                          <p:cTn id="76" fill="hold">
                            <p:stCondLst>
                              <p:cond delay="500"/>
                            </p:stCondLst>
                            <p:childTnLst>
                              <p:par>
                                <p:cTn id="77" presetID="1" presetClass="entr" presetSubtype="0" fill="hold" grpId="0" nodeType="afterEffect">
                                  <p:stCondLst>
                                    <p:cond delay="0"/>
                                  </p:stCondLst>
                                  <p:childTnLst>
                                    <p:set>
                                      <p:cBhvr>
                                        <p:cTn id="7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
                                            <p:txEl>
                                              <p:pRg st="12" end="12"/>
                                            </p:txEl>
                                          </p:spTgt>
                                        </p:tgtEl>
                                        <p:attrNameLst>
                                          <p:attrName>style.visibility</p:attrName>
                                        </p:attrNameLst>
                                      </p:cBhvr>
                                      <p:to>
                                        <p:strVal val="visible"/>
                                      </p:to>
                                    </p:set>
                                    <p:animEffect transition="in" filter="wipe(left)">
                                      <p:cBhvr>
                                        <p:cTn id="83" dur="500"/>
                                        <p:tgtEl>
                                          <p:spTgt spid="2">
                                            <p:txEl>
                                              <p:pRg st="12" end="12"/>
                                            </p:txEl>
                                          </p:spTgt>
                                        </p:tgtEl>
                                      </p:cBhvr>
                                    </p:animEffect>
                                  </p:childTnLst>
                                </p:cTn>
                              </p:par>
                            </p:childTnLst>
                          </p:cTn>
                        </p:par>
                        <p:par>
                          <p:cTn id="84" fill="hold">
                            <p:stCondLst>
                              <p:cond delay="500"/>
                            </p:stCondLst>
                            <p:childTnLst>
                              <p:par>
                                <p:cTn id="85" presetID="1" presetClass="entr" presetSubtype="0" fill="hold" grpId="0" nodeType="afterEffect">
                                  <p:stCondLst>
                                    <p:cond delay="0"/>
                                  </p:stCondLst>
                                  <p:childTnLst>
                                    <p:set>
                                      <p:cBhvr>
                                        <p:cTn id="8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
                                            <p:txEl>
                                              <p:pRg st="13" end="13"/>
                                            </p:txEl>
                                          </p:spTgt>
                                        </p:tgtEl>
                                        <p:attrNameLst>
                                          <p:attrName>style.visibility</p:attrName>
                                        </p:attrNameLst>
                                      </p:cBhvr>
                                      <p:to>
                                        <p:strVal val="visible"/>
                                      </p:to>
                                    </p:set>
                                    <p:animEffect transition="in" filter="wipe(left)">
                                      <p:cBhvr>
                                        <p:cTn id="91" dur="500"/>
                                        <p:tgtEl>
                                          <p:spTgt spid="2">
                                            <p:txEl>
                                              <p:pRg st="13" end="13"/>
                                            </p:txEl>
                                          </p:spTgt>
                                        </p:tgtEl>
                                      </p:cBhvr>
                                    </p:animEffect>
                                  </p:childTnLst>
                                </p:cTn>
                              </p:par>
                            </p:childTnLst>
                          </p:cTn>
                        </p:par>
                        <p:par>
                          <p:cTn id="92" fill="hold">
                            <p:stCondLst>
                              <p:cond delay="500"/>
                            </p:stCondLst>
                            <p:childTnLst>
                              <p:par>
                                <p:cTn id="93" presetID="1" presetClass="entr" presetSubtype="0" fill="hold" grpId="0" nodeType="afterEffect">
                                  <p:stCondLst>
                                    <p:cond delay="0"/>
                                  </p:stCondLst>
                                  <p:childTnLst>
                                    <p:set>
                                      <p:cBhvr>
                                        <p:cTn id="94" dur="1" fill="hold">
                                          <p:stCondLst>
                                            <p:cond delay="0"/>
                                          </p:stCondLst>
                                        </p:cTn>
                                        <p:tgtEl>
                                          <p:spTgt spid="2">
                                            <p:txEl>
                                              <p:pRg st="14" end="14"/>
                                            </p:txEl>
                                          </p:spTgt>
                                        </p:tgtEl>
                                        <p:attrNameLst>
                                          <p:attrName>style.visibility</p:attrName>
                                        </p:attrNameLst>
                                      </p:cBhvr>
                                      <p:to>
                                        <p:strVal val="visible"/>
                                      </p:to>
                                    </p:set>
                                  </p:childTnLst>
                                </p:cTn>
                              </p:par>
                            </p:childTnLst>
                          </p:cTn>
                        </p:par>
                        <p:par>
                          <p:cTn id="95" fill="hold">
                            <p:stCondLst>
                              <p:cond delay="500"/>
                            </p:stCondLst>
                            <p:childTnLst>
                              <p:par>
                                <p:cTn id="96" presetID="1" presetClass="entr" presetSubtype="0" fill="hold" grpId="0" nodeType="afterEffect">
                                  <p:stCondLst>
                                    <p:cond delay="0"/>
                                  </p:stCondLst>
                                  <p:childTnLst>
                                    <p:set>
                                      <p:cBhvr>
                                        <p:cTn id="97"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2">
                                            <p:txEl>
                                              <p:pRg st="15" end="15"/>
                                            </p:txEl>
                                          </p:spTgt>
                                        </p:tgtEl>
                                        <p:attrNameLst>
                                          <p:attrName>style.visibility</p:attrName>
                                        </p:attrNameLst>
                                      </p:cBhvr>
                                      <p:to>
                                        <p:strVal val="visible"/>
                                      </p:to>
                                    </p:set>
                                    <p:animEffect transition="in" filter="wipe(left)">
                                      <p:cBhvr>
                                        <p:cTn id="102" dur="500"/>
                                        <p:tgtEl>
                                          <p:spTgt spid="2">
                                            <p:txEl>
                                              <p:pRg st="15" end="15"/>
                                            </p:txEl>
                                          </p:spTgt>
                                        </p:tgtEl>
                                      </p:cBhvr>
                                    </p:animEffect>
                                  </p:childTnLst>
                                </p:cTn>
                              </p:par>
                            </p:childTnLst>
                          </p:cTn>
                        </p:par>
                        <p:par>
                          <p:cTn id="103" fill="hold">
                            <p:stCondLst>
                              <p:cond delay="500"/>
                            </p:stCondLst>
                            <p:childTnLst>
                              <p:par>
                                <p:cTn id="104" presetID="1" presetClass="entr" presetSubtype="0" fill="hold" grpId="0" nodeType="afterEffect">
                                  <p:stCondLst>
                                    <p:cond delay="0"/>
                                  </p:stCondLst>
                                  <p:childTnLst>
                                    <p:set>
                                      <p:cBhvr>
                                        <p:cTn id="105" dur="1" fill="hold">
                                          <p:stCondLst>
                                            <p:cond delay="0"/>
                                          </p:stCondLst>
                                        </p:cTn>
                                        <p:tgtEl>
                                          <p:spTgt spid="2">
                                            <p:txEl>
                                              <p:pRg st="16" end="16"/>
                                            </p:txEl>
                                          </p:spTgt>
                                        </p:tgtEl>
                                        <p:attrNameLst>
                                          <p:attrName>style.visibility</p:attrName>
                                        </p:attrNameLst>
                                      </p:cBhvr>
                                      <p:to>
                                        <p:strVal val="visible"/>
                                      </p:to>
                                    </p:set>
                                  </p:childTnLst>
                                </p:cTn>
                              </p:par>
                            </p:childTnLst>
                          </p:cTn>
                        </p:par>
                        <p:par>
                          <p:cTn id="106" fill="hold">
                            <p:stCondLst>
                              <p:cond delay="500"/>
                            </p:stCondLst>
                            <p:childTnLst>
                              <p:par>
                                <p:cTn id="107" presetID="1" presetClass="entr" presetSubtype="0" fill="hold" grpId="0" nodeType="afterEffect">
                                  <p:stCondLst>
                                    <p:cond delay="0"/>
                                  </p:stCondLst>
                                  <p:childTnLst>
                                    <p:set>
                                      <p:cBhvr>
                                        <p:cTn id="10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lded Corner 13"/>
          <p:cNvSpPr/>
          <p:nvPr/>
        </p:nvSpPr>
        <p:spPr>
          <a:xfrm>
            <a:off x="300193" y="1769166"/>
            <a:ext cx="2820694" cy="3166090"/>
          </a:xfrm>
          <a:prstGeom prst="foldedCorner">
            <a:avLst/>
          </a:prstGeom>
          <a:solidFill>
            <a:schemeClr val="bg1">
              <a:lumMod val="9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07008" y="2007364"/>
            <a:ext cx="2117860" cy="2677656"/>
          </a:xfrm>
          <a:prstGeom prst="rect">
            <a:avLst/>
          </a:prstGeom>
        </p:spPr>
        <p:txBody>
          <a:bodyPr wrap="square">
            <a:spAutoFit/>
          </a:bodyPr>
          <a:lstStyle/>
          <a:p>
            <a:r>
              <a:rPr lang="en-US" sz="1400" dirty="0">
                <a:latin typeface="Courier" charset="0"/>
                <a:ea typeface="Courier" charset="0"/>
                <a:cs typeface="Courier" charset="0"/>
              </a:rPr>
              <a:t>channels:</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conda</a:t>
            </a:r>
            <a:r>
              <a:rPr lang="en-US" sz="1400" dirty="0">
                <a:latin typeface="Courier" charset="0"/>
                <a:ea typeface="Courier" charset="0"/>
                <a:cs typeface="Courier" charset="0"/>
              </a:rPr>
              <a:t>-forge</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bioconda</a:t>
            </a:r>
            <a:endParaRPr lang="en-US" sz="1400" dirty="0">
              <a:latin typeface="Courier" charset="0"/>
              <a:ea typeface="Courier" charset="0"/>
              <a:cs typeface="Courier" charset="0"/>
            </a:endParaRPr>
          </a:p>
          <a:p>
            <a:r>
              <a:rPr lang="en-US" sz="1400" dirty="0">
                <a:latin typeface="Courier" charset="0"/>
                <a:ea typeface="Courier" charset="0"/>
                <a:cs typeface="Courier" charset="0"/>
              </a:rPr>
              <a:t>dependencies:</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fastqc</a:t>
            </a:r>
            <a:r>
              <a:rPr lang="en-US" sz="1400" dirty="0">
                <a:latin typeface="Courier" charset="0"/>
                <a:ea typeface="Courier" charset="0"/>
                <a:cs typeface="Courier" charset="0"/>
              </a:rPr>
              <a:t>=0.11</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sra</a:t>
            </a:r>
            <a:r>
              <a:rPr lang="en-US" sz="1400" dirty="0">
                <a:latin typeface="Courier" charset="0"/>
                <a:ea typeface="Courier" charset="0"/>
                <a:cs typeface="Courier" charset="0"/>
              </a:rPr>
              <a:t>-tools=2.8</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snakemake</a:t>
            </a:r>
            <a:r>
              <a:rPr lang="en-US" sz="1400" dirty="0">
                <a:latin typeface="Courier" charset="0"/>
                <a:ea typeface="Courier" charset="0"/>
                <a:cs typeface="Courier" charset="0"/>
              </a:rPr>
              <a:t>=4.3.0</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multiqc</a:t>
            </a:r>
            <a:r>
              <a:rPr lang="en-US" sz="1400" dirty="0">
                <a:latin typeface="Courier" charset="0"/>
                <a:ea typeface="Courier" charset="0"/>
                <a:cs typeface="Courier" charset="0"/>
              </a:rPr>
              <a:t>=1.3</a:t>
            </a:r>
          </a:p>
          <a:p>
            <a:r>
              <a:rPr lang="en-US" sz="1400" dirty="0">
                <a:latin typeface="Courier" charset="0"/>
                <a:ea typeface="Courier" charset="0"/>
                <a:cs typeface="Courier" charset="0"/>
              </a:rPr>
              <a:t>- bowtie2=2.3</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samtools</a:t>
            </a:r>
            <a:r>
              <a:rPr lang="en-US" sz="1400" dirty="0">
                <a:latin typeface="Courier" charset="0"/>
                <a:ea typeface="Courier" charset="0"/>
                <a:cs typeface="Courier" charset="0"/>
              </a:rPr>
              <a:t>=1.6</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htseq</a:t>
            </a:r>
            <a:r>
              <a:rPr lang="en-US" sz="1400" dirty="0">
                <a:latin typeface="Courier" charset="0"/>
                <a:ea typeface="Courier" charset="0"/>
                <a:cs typeface="Courier" charset="0"/>
              </a:rPr>
              <a:t>=0.9</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graphviz</a:t>
            </a:r>
            <a:r>
              <a:rPr lang="en-US" sz="1400" dirty="0">
                <a:latin typeface="Courier" charset="0"/>
                <a:ea typeface="Courier" charset="0"/>
                <a:cs typeface="Courier" charset="0"/>
              </a:rPr>
              <a:t>=2.38.0</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5245" y="233180"/>
            <a:ext cx="1742016" cy="361022"/>
          </a:xfrm>
          <a:prstGeom prst="rect">
            <a:avLst/>
          </a:prstGeom>
        </p:spPr>
      </p:pic>
      <p:grpSp>
        <p:nvGrpSpPr>
          <p:cNvPr id="5" name="Group 4">
            <a:extLst>
              <a:ext uri="{FF2B5EF4-FFF2-40B4-BE49-F238E27FC236}">
                <a16:creationId xmlns:a16="http://schemas.microsoft.com/office/drawing/2014/main" id="{1AA6B112-1BAA-2042-AC46-67EACCA32497}"/>
              </a:ext>
            </a:extLst>
          </p:cNvPr>
          <p:cNvGrpSpPr/>
          <p:nvPr/>
        </p:nvGrpSpPr>
        <p:grpSpPr>
          <a:xfrm>
            <a:off x="3614742" y="2818999"/>
            <a:ext cx="8258172" cy="741015"/>
            <a:chOff x="3614742" y="2818999"/>
            <a:chExt cx="8258172" cy="741015"/>
          </a:xfrm>
        </p:grpSpPr>
        <p:sp>
          <p:nvSpPr>
            <p:cNvPr id="7" name="Rectangle 6"/>
            <p:cNvSpPr/>
            <p:nvPr/>
          </p:nvSpPr>
          <p:spPr>
            <a:xfrm>
              <a:off x="3614742" y="2818999"/>
              <a:ext cx="8258172" cy="741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61769" y="2965621"/>
              <a:ext cx="7629012" cy="369332"/>
            </a:xfrm>
            <a:prstGeom prst="rect">
              <a:avLst/>
            </a:prstGeom>
            <a:noFill/>
          </p:spPr>
          <p:txBody>
            <a:bodyPr wrap="none" rtlCol="0">
              <a:spAutoFit/>
            </a:bodyPr>
            <a:lstStyle/>
            <a:p>
              <a:r>
                <a:rPr lang="en-US" dirty="0">
                  <a:solidFill>
                    <a:srgbClr val="0070C0"/>
                  </a:solidFill>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conda</a:t>
              </a:r>
              <a:r>
                <a:rPr lang="en-US" dirty="0">
                  <a:solidFill>
                    <a:schemeClr val="bg1"/>
                  </a:solidFill>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env</a:t>
              </a:r>
              <a:r>
                <a:rPr lang="en-US" dirty="0">
                  <a:solidFill>
                    <a:schemeClr val="bg1"/>
                  </a:solidFill>
                  <a:latin typeface="Courier New" charset="0"/>
                  <a:ea typeface="Courier New" charset="0"/>
                  <a:cs typeface="Courier New" charset="0"/>
                </a:rPr>
                <a:t> create --name </a:t>
              </a:r>
              <a:r>
                <a:rPr lang="en-US" dirty="0" err="1">
                  <a:solidFill>
                    <a:schemeClr val="bg1"/>
                  </a:solidFill>
                  <a:latin typeface="Courier New" charset="0"/>
                  <a:ea typeface="Courier New" charset="0"/>
                  <a:cs typeface="Courier New" charset="0"/>
                </a:rPr>
                <a:t>project_a</a:t>
              </a:r>
              <a:r>
                <a:rPr lang="en-US" dirty="0">
                  <a:solidFill>
                    <a:schemeClr val="bg1"/>
                  </a:solidFill>
                  <a:latin typeface="Courier New" charset="0"/>
                  <a:ea typeface="Courier New" charset="0"/>
                  <a:cs typeface="Courier New" charset="0"/>
                </a:rPr>
                <a:t> -f </a:t>
              </a:r>
              <a:r>
                <a:rPr lang="en-US" dirty="0" err="1">
                  <a:solidFill>
                    <a:schemeClr val="bg1"/>
                  </a:solidFill>
                  <a:latin typeface="Courier New" charset="0"/>
                  <a:ea typeface="Courier New" charset="0"/>
                  <a:cs typeface="Courier New" charset="0"/>
                </a:rPr>
                <a:t>environment.yml</a:t>
              </a:r>
              <a:endParaRPr lang="en-US" dirty="0">
                <a:solidFill>
                  <a:schemeClr val="bg1"/>
                </a:solidFill>
                <a:latin typeface="Courier New" charset="0"/>
                <a:ea typeface="Courier New" charset="0"/>
                <a:cs typeface="Courier New" charset="0"/>
              </a:endParaRPr>
            </a:p>
          </p:txBody>
        </p:sp>
        <p:sp>
          <p:nvSpPr>
            <p:cNvPr id="11" name="TextBox 10"/>
            <p:cNvSpPr txBox="1"/>
            <p:nvPr/>
          </p:nvSpPr>
          <p:spPr>
            <a:xfrm>
              <a:off x="3861769" y="2926432"/>
              <a:ext cx="322524" cy="369332"/>
            </a:xfrm>
            <a:prstGeom prst="rect">
              <a:avLst/>
            </a:prstGeom>
            <a:noFill/>
          </p:spPr>
          <p:txBody>
            <a:bodyPr wrap="none" rtlCol="0">
              <a:spAutoFit/>
            </a:bodyPr>
            <a:lstStyle/>
            <a:p>
              <a:r>
                <a:rPr lang="en-US" dirty="0">
                  <a:solidFill>
                    <a:srgbClr val="00B0F0"/>
                  </a:solidFill>
                  <a:latin typeface="Courier New" charset="0"/>
                  <a:ea typeface="Courier New" charset="0"/>
                  <a:cs typeface="Courier New" charset="0"/>
                </a:rPr>
                <a:t>$</a:t>
              </a:r>
            </a:p>
          </p:txBody>
        </p:sp>
      </p:grpSp>
      <p:sp>
        <p:nvSpPr>
          <p:cNvPr id="15" name="TextBox 14"/>
          <p:cNvSpPr txBox="1"/>
          <p:nvPr/>
        </p:nvSpPr>
        <p:spPr>
          <a:xfrm>
            <a:off x="243566" y="1489284"/>
            <a:ext cx="1497526" cy="307777"/>
          </a:xfrm>
          <a:prstGeom prst="rect">
            <a:avLst/>
          </a:prstGeom>
          <a:noFill/>
        </p:spPr>
        <p:txBody>
          <a:bodyPr wrap="none" rtlCol="0">
            <a:spAutoFit/>
          </a:bodyPr>
          <a:lstStyle/>
          <a:p>
            <a:r>
              <a:rPr lang="en-US" sz="1400" dirty="0" err="1">
                <a:latin typeface="Helvetica Light" charset="0"/>
                <a:ea typeface="Helvetica Light" charset="0"/>
                <a:cs typeface="Helvetica Light" charset="0"/>
              </a:rPr>
              <a:t>environment.yml</a:t>
            </a:r>
            <a:endParaRPr lang="en-US" sz="1400" dirty="0">
              <a:latin typeface="Helvetica Light" charset="0"/>
              <a:ea typeface="Helvetica Light" charset="0"/>
              <a:cs typeface="Helvetica Light" charset="0"/>
            </a:endParaRPr>
          </a:p>
        </p:txBody>
      </p:sp>
      <p:sp>
        <p:nvSpPr>
          <p:cNvPr id="2" name="Rectangle 1">
            <a:extLst>
              <a:ext uri="{FF2B5EF4-FFF2-40B4-BE49-F238E27FC236}">
                <a16:creationId xmlns:a16="http://schemas.microsoft.com/office/drawing/2014/main" id="{B935AF44-0F16-604B-9B92-A3248E417870}"/>
              </a:ext>
            </a:extLst>
          </p:cNvPr>
          <p:cNvSpPr/>
          <p:nvPr/>
        </p:nvSpPr>
        <p:spPr>
          <a:xfrm>
            <a:off x="3614742" y="1405624"/>
            <a:ext cx="8101636" cy="1384995"/>
          </a:xfrm>
          <a:prstGeom prst="rect">
            <a:avLst/>
          </a:prstGeom>
        </p:spPr>
        <p:txBody>
          <a:bodyPr wrap="square">
            <a:spAutoFit/>
          </a:bodyPr>
          <a:lstStyle/>
          <a:p>
            <a:pPr marL="285750" lvl="0" indent="-285750">
              <a:buFontTx/>
              <a:buChar char="-"/>
            </a:pPr>
            <a:r>
              <a:rPr lang="en-US" dirty="0">
                <a:solidFill>
                  <a:prstClr val="black"/>
                </a:solidFill>
                <a:latin typeface="Helvetica Light" charset="0"/>
                <a:ea typeface="Helvetica Light" charset="0"/>
                <a:cs typeface="Helvetica Light" charset="0"/>
              </a:rPr>
              <a:t>Create an environment from specifications in a file.</a:t>
            </a:r>
          </a:p>
          <a:p>
            <a:pPr marL="285750" lvl="0" indent="-285750">
              <a:buFont typeface="Arial" charset="0"/>
              <a:buChar char="•"/>
            </a:pPr>
            <a:endParaRPr lang="en-US" sz="600" dirty="0">
              <a:solidFill>
                <a:prstClr val="black"/>
              </a:solidFill>
              <a:latin typeface="Helvetica Light" charset="0"/>
              <a:ea typeface="Helvetica Light" charset="0"/>
              <a:cs typeface="Helvetica Light" charset="0"/>
            </a:endParaRPr>
          </a:p>
          <a:p>
            <a:pPr marL="285750" lvl="0" indent="-285750">
              <a:buFontTx/>
              <a:buChar char="-"/>
            </a:pPr>
            <a:r>
              <a:rPr lang="en-US" dirty="0">
                <a:solidFill>
                  <a:prstClr val="black"/>
                </a:solidFill>
                <a:latin typeface="Helvetica Light" charset="0"/>
                <a:ea typeface="Helvetica Light" charset="0"/>
                <a:cs typeface="Helvetica Light" charset="0"/>
              </a:rPr>
              <a:t>All additional dependencies will be included.</a:t>
            </a:r>
          </a:p>
          <a:p>
            <a:pPr marL="285750" lvl="0" indent="-285750">
              <a:buFont typeface="Arial" charset="0"/>
              <a:buChar char="•"/>
            </a:pPr>
            <a:endParaRPr lang="en-US" sz="600" dirty="0">
              <a:solidFill>
                <a:prstClr val="black"/>
              </a:solidFill>
              <a:latin typeface="Helvetica Light" charset="0"/>
              <a:ea typeface="Helvetica Light" charset="0"/>
              <a:cs typeface="Helvetica Light" charset="0"/>
            </a:endParaRPr>
          </a:p>
          <a:p>
            <a:pPr marL="285750" lvl="0" indent="-285750">
              <a:buFontTx/>
              <a:buChar char="-"/>
            </a:pPr>
            <a:r>
              <a:rPr lang="en-US" dirty="0">
                <a:solidFill>
                  <a:prstClr val="black"/>
                </a:solidFill>
                <a:latin typeface="Helvetica Light" charset="0"/>
                <a:ea typeface="Helvetica Light" charset="0"/>
                <a:cs typeface="Helvetica Light" charset="0"/>
              </a:rPr>
              <a:t>The </a:t>
            </a:r>
            <a:r>
              <a:rPr lang="en-US" dirty="0" err="1">
                <a:solidFill>
                  <a:prstClr val="black"/>
                </a:solidFill>
                <a:latin typeface="Helvetica Light" charset="0"/>
                <a:ea typeface="Helvetica Light" charset="0"/>
                <a:cs typeface="Helvetica Light" charset="0"/>
              </a:rPr>
              <a:t>environment.yml</a:t>
            </a:r>
            <a:r>
              <a:rPr lang="en-US" dirty="0">
                <a:solidFill>
                  <a:prstClr val="black"/>
                </a:solidFill>
                <a:latin typeface="Helvetica Light" charset="0"/>
                <a:ea typeface="Helvetica Light" charset="0"/>
                <a:cs typeface="Helvetica Light" charset="0"/>
              </a:rPr>
              <a:t> file can be shared with others and used to recreate the environment on other systems.</a:t>
            </a:r>
          </a:p>
        </p:txBody>
      </p:sp>
      <p:grpSp>
        <p:nvGrpSpPr>
          <p:cNvPr id="8" name="Group 7">
            <a:extLst>
              <a:ext uri="{FF2B5EF4-FFF2-40B4-BE49-F238E27FC236}">
                <a16:creationId xmlns:a16="http://schemas.microsoft.com/office/drawing/2014/main" id="{AC77077C-71C0-A948-B60B-599F0311C2A5}"/>
              </a:ext>
            </a:extLst>
          </p:cNvPr>
          <p:cNvGrpSpPr/>
          <p:nvPr/>
        </p:nvGrpSpPr>
        <p:grpSpPr>
          <a:xfrm>
            <a:off x="3614742" y="3800332"/>
            <a:ext cx="8577258" cy="1238550"/>
            <a:chOff x="3614742" y="3800332"/>
            <a:chExt cx="8577258" cy="1238550"/>
          </a:xfrm>
        </p:grpSpPr>
        <p:sp>
          <p:nvSpPr>
            <p:cNvPr id="4" name="Rectangle 3">
              <a:extLst>
                <a:ext uri="{FF2B5EF4-FFF2-40B4-BE49-F238E27FC236}">
                  <a16:creationId xmlns:a16="http://schemas.microsoft.com/office/drawing/2014/main" id="{138E7AA7-F75C-1D4D-B712-1DDBE211DD12}"/>
                </a:ext>
              </a:extLst>
            </p:cNvPr>
            <p:cNvSpPr/>
            <p:nvPr/>
          </p:nvSpPr>
          <p:spPr>
            <a:xfrm>
              <a:off x="3614742" y="3800332"/>
              <a:ext cx="8577258" cy="369332"/>
            </a:xfrm>
            <a:prstGeom prst="rect">
              <a:avLst/>
            </a:prstGeom>
          </p:spPr>
          <p:txBody>
            <a:bodyPr wrap="square">
              <a:spAutoFit/>
            </a:bodyPr>
            <a:lstStyle/>
            <a:p>
              <a:pPr marL="285750" lvl="0" indent="-285750">
                <a:buFontTx/>
                <a:buChar char="-"/>
              </a:pPr>
              <a:r>
                <a:rPr lang="en-US" dirty="0">
                  <a:solidFill>
                    <a:prstClr val="black"/>
                  </a:solidFill>
                  <a:latin typeface="Helvetica Light" charset="0"/>
                  <a:ea typeface="Helvetica Light" charset="0"/>
                  <a:cs typeface="Helvetica Light" charset="0"/>
                </a:rPr>
                <a:t>Update existing environment after adding new packages to </a:t>
              </a:r>
              <a:r>
                <a:rPr lang="en-US" dirty="0" err="1">
                  <a:solidFill>
                    <a:prstClr val="black"/>
                  </a:solidFill>
                  <a:latin typeface="Helvetica Light" charset="0"/>
                  <a:ea typeface="Helvetica Light" charset="0"/>
                  <a:cs typeface="Helvetica Light" charset="0"/>
                </a:rPr>
                <a:t>environment.yml</a:t>
              </a:r>
              <a:r>
                <a:rPr lang="en-US" dirty="0">
                  <a:solidFill>
                    <a:prstClr val="black"/>
                  </a:solidFill>
                  <a:latin typeface="Helvetica Light" charset="0"/>
                  <a:ea typeface="Helvetica Light" charset="0"/>
                  <a:cs typeface="Helvetica Light" charset="0"/>
                </a:rPr>
                <a:t>:</a:t>
              </a:r>
            </a:p>
          </p:txBody>
        </p:sp>
        <p:sp>
          <p:nvSpPr>
            <p:cNvPr id="16" name="Rectangle 15">
              <a:extLst>
                <a:ext uri="{FF2B5EF4-FFF2-40B4-BE49-F238E27FC236}">
                  <a16:creationId xmlns:a16="http://schemas.microsoft.com/office/drawing/2014/main" id="{3E5720B8-EA3D-424A-99C3-D6B9573F7DE5}"/>
                </a:ext>
              </a:extLst>
            </p:cNvPr>
            <p:cNvSpPr/>
            <p:nvPr/>
          </p:nvSpPr>
          <p:spPr>
            <a:xfrm>
              <a:off x="3614742" y="4297867"/>
              <a:ext cx="8258172" cy="741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D8A9EF3-0AEE-4C46-BA06-DA90132C4919}"/>
                </a:ext>
              </a:extLst>
            </p:cNvPr>
            <p:cNvSpPr txBox="1"/>
            <p:nvPr/>
          </p:nvSpPr>
          <p:spPr>
            <a:xfrm>
              <a:off x="3861769" y="4444489"/>
              <a:ext cx="5285421" cy="369332"/>
            </a:xfrm>
            <a:prstGeom prst="rect">
              <a:avLst/>
            </a:prstGeom>
            <a:noFill/>
          </p:spPr>
          <p:txBody>
            <a:bodyPr wrap="none" rtlCol="0">
              <a:spAutoFit/>
            </a:bodyPr>
            <a:lstStyle/>
            <a:p>
              <a:r>
                <a:rPr lang="en-US" dirty="0">
                  <a:solidFill>
                    <a:srgbClr val="0070C0"/>
                  </a:solidFill>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conda</a:t>
              </a:r>
              <a:r>
                <a:rPr lang="en-US" dirty="0">
                  <a:solidFill>
                    <a:schemeClr val="bg1"/>
                  </a:solidFill>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env</a:t>
              </a:r>
              <a:r>
                <a:rPr lang="en-US" dirty="0">
                  <a:solidFill>
                    <a:schemeClr val="bg1"/>
                  </a:solidFill>
                  <a:latin typeface="Courier New" charset="0"/>
                  <a:ea typeface="Courier New" charset="0"/>
                  <a:cs typeface="Courier New" charset="0"/>
                </a:rPr>
                <a:t> update –f </a:t>
              </a:r>
              <a:r>
                <a:rPr lang="en-US" dirty="0" err="1">
                  <a:solidFill>
                    <a:schemeClr val="bg1"/>
                  </a:solidFill>
                  <a:latin typeface="Courier New" charset="0"/>
                  <a:ea typeface="Courier New" charset="0"/>
                  <a:cs typeface="Courier New" charset="0"/>
                </a:rPr>
                <a:t>environment.yml</a:t>
              </a:r>
              <a:endParaRPr lang="en-US" dirty="0">
                <a:solidFill>
                  <a:schemeClr val="bg1"/>
                </a:solidFill>
                <a:latin typeface="Courier New" charset="0"/>
                <a:ea typeface="Courier New" charset="0"/>
                <a:cs typeface="Courier New" charset="0"/>
              </a:endParaRPr>
            </a:p>
          </p:txBody>
        </p:sp>
        <p:sp>
          <p:nvSpPr>
            <p:cNvPr id="18" name="TextBox 17">
              <a:extLst>
                <a:ext uri="{FF2B5EF4-FFF2-40B4-BE49-F238E27FC236}">
                  <a16:creationId xmlns:a16="http://schemas.microsoft.com/office/drawing/2014/main" id="{99D13DD1-D574-B84C-8D56-1E8D4BC3E01B}"/>
                </a:ext>
              </a:extLst>
            </p:cNvPr>
            <p:cNvSpPr txBox="1"/>
            <p:nvPr/>
          </p:nvSpPr>
          <p:spPr>
            <a:xfrm>
              <a:off x="3861769" y="4444489"/>
              <a:ext cx="322524" cy="369332"/>
            </a:xfrm>
            <a:prstGeom prst="rect">
              <a:avLst/>
            </a:prstGeom>
            <a:noFill/>
          </p:spPr>
          <p:txBody>
            <a:bodyPr wrap="none" rtlCol="0">
              <a:spAutoFit/>
            </a:bodyPr>
            <a:lstStyle/>
            <a:p>
              <a:r>
                <a:rPr lang="en-US" dirty="0">
                  <a:solidFill>
                    <a:srgbClr val="00B0F0"/>
                  </a:solidFill>
                  <a:latin typeface="Courier New" charset="0"/>
                  <a:ea typeface="Courier New" charset="0"/>
                  <a:cs typeface="Courier New" charset="0"/>
                </a:rPr>
                <a:t>$</a:t>
              </a:r>
            </a:p>
          </p:txBody>
        </p:sp>
      </p:grpSp>
      <p:grpSp>
        <p:nvGrpSpPr>
          <p:cNvPr id="10" name="Group 9">
            <a:extLst>
              <a:ext uri="{FF2B5EF4-FFF2-40B4-BE49-F238E27FC236}">
                <a16:creationId xmlns:a16="http://schemas.microsoft.com/office/drawing/2014/main" id="{223AB4C0-2F75-CE48-BA79-379D0E1F04BB}"/>
              </a:ext>
            </a:extLst>
          </p:cNvPr>
          <p:cNvGrpSpPr/>
          <p:nvPr/>
        </p:nvGrpSpPr>
        <p:grpSpPr>
          <a:xfrm>
            <a:off x="3614741" y="5268031"/>
            <a:ext cx="8974823" cy="1182843"/>
            <a:chOff x="3614741" y="5268031"/>
            <a:chExt cx="8974823" cy="1182843"/>
          </a:xfrm>
        </p:grpSpPr>
        <p:sp>
          <p:nvSpPr>
            <p:cNvPr id="13" name="Rectangle 12"/>
            <p:cNvSpPr/>
            <p:nvPr/>
          </p:nvSpPr>
          <p:spPr>
            <a:xfrm>
              <a:off x="3614741" y="5268031"/>
              <a:ext cx="8974823" cy="369332"/>
            </a:xfrm>
            <a:prstGeom prst="rect">
              <a:avLst/>
            </a:prstGeom>
          </p:spPr>
          <p:txBody>
            <a:bodyPr wrap="square">
              <a:spAutoFit/>
            </a:bodyPr>
            <a:lstStyle/>
            <a:p>
              <a:pPr marL="285750" indent="-285750">
                <a:buFontTx/>
                <a:buChar char="-"/>
              </a:pPr>
              <a:r>
                <a:rPr lang="en-US" dirty="0">
                  <a:latin typeface="Helvetica Light" charset="0"/>
                  <a:ea typeface="Helvetica Light" charset="0"/>
                  <a:cs typeface="Helvetica Light" charset="0"/>
                </a:rPr>
                <a:t>Export existing environment as new </a:t>
              </a:r>
              <a:r>
                <a:rPr lang="en-US" dirty="0" err="1">
                  <a:latin typeface="Helvetica Light" charset="0"/>
                  <a:ea typeface="Helvetica Light" charset="0"/>
                  <a:cs typeface="Helvetica Light" charset="0"/>
                </a:rPr>
                <a:t>yaml</a:t>
              </a:r>
              <a:r>
                <a:rPr lang="en-US" dirty="0">
                  <a:latin typeface="Helvetica Light" charset="0"/>
                  <a:ea typeface="Helvetica Light" charset="0"/>
                  <a:cs typeface="Helvetica Light" charset="0"/>
                </a:rPr>
                <a:t> file (also includes dependencies):</a:t>
              </a:r>
            </a:p>
          </p:txBody>
        </p:sp>
        <p:sp>
          <p:nvSpPr>
            <p:cNvPr id="19" name="Rectangle 18">
              <a:extLst>
                <a:ext uri="{FF2B5EF4-FFF2-40B4-BE49-F238E27FC236}">
                  <a16:creationId xmlns:a16="http://schemas.microsoft.com/office/drawing/2014/main" id="{928B1643-7B9B-A54D-87FA-E6B1C5AC026B}"/>
                </a:ext>
              </a:extLst>
            </p:cNvPr>
            <p:cNvSpPr/>
            <p:nvPr/>
          </p:nvSpPr>
          <p:spPr>
            <a:xfrm>
              <a:off x="3614742" y="5709859"/>
              <a:ext cx="8258172" cy="741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9E0956F-AA2F-4144-A4C0-7539DCF9467D}"/>
                </a:ext>
              </a:extLst>
            </p:cNvPr>
            <p:cNvSpPr txBox="1"/>
            <p:nvPr/>
          </p:nvSpPr>
          <p:spPr>
            <a:xfrm>
              <a:off x="3861769" y="5856481"/>
              <a:ext cx="5836854" cy="369332"/>
            </a:xfrm>
            <a:prstGeom prst="rect">
              <a:avLst/>
            </a:prstGeom>
            <a:noFill/>
          </p:spPr>
          <p:txBody>
            <a:bodyPr wrap="none" rtlCol="0">
              <a:spAutoFit/>
            </a:bodyPr>
            <a:lstStyle/>
            <a:p>
              <a:r>
                <a:rPr lang="en-US" dirty="0">
                  <a:solidFill>
                    <a:srgbClr val="0070C0"/>
                  </a:solidFill>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conda</a:t>
              </a:r>
              <a:r>
                <a:rPr lang="en-US" dirty="0">
                  <a:solidFill>
                    <a:schemeClr val="bg1"/>
                  </a:solidFill>
                  <a:latin typeface="Courier New" charset="0"/>
                  <a:ea typeface="Courier New" charset="0"/>
                  <a:cs typeface="Courier New" charset="0"/>
                </a:rPr>
                <a:t> </a:t>
              </a:r>
              <a:r>
                <a:rPr lang="en-US" dirty="0" err="1">
                  <a:solidFill>
                    <a:schemeClr val="bg1"/>
                  </a:solidFill>
                  <a:latin typeface="Courier New" charset="0"/>
                  <a:ea typeface="Courier New" charset="0"/>
                  <a:cs typeface="Courier New" charset="0"/>
                </a:rPr>
                <a:t>env</a:t>
              </a:r>
              <a:r>
                <a:rPr lang="en-US" dirty="0">
                  <a:solidFill>
                    <a:schemeClr val="bg1"/>
                  </a:solidFill>
                  <a:latin typeface="Courier New" charset="0"/>
                  <a:ea typeface="Courier New" charset="0"/>
                  <a:cs typeface="Courier New" charset="0"/>
                </a:rPr>
                <a:t> export &gt; </a:t>
              </a:r>
              <a:r>
                <a:rPr lang="en-US" dirty="0" err="1">
                  <a:solidFill>
                    <a:schemeClr val="bg1"/>
                  </a:solidFill>
                  <a:latin typeface="Courier New" charset="0"/>
                  <a:ea typeface="Courier New" charset="0"/>
                  <a:cs typeface="Courier New" charset="0"/>
                </a:rPr>
                <a:t>environment_full.yml</a:t>
              </a:r>
              <a:endParaRPr lang="en-US" dirty="0">
                <a:solidFill>
                  <a:schemeClr val="bg1"/>
                </a:solidFill>
                <a:latin typeface="Courier New" charset="0"/>
                <a:ea typeface="Courier New" charset="0"/>
                <a:cs typeface="Courier New" charset="0"/>
              </a:endParaRPr>
            </a:p>
          </p:txBody>
        </p:sp>
        <p:sp>
          <p:nvSpPr>
            <p:cNvPr id="21" name="TextBox 20">
              <a:extLst>
                <a:ext uri="{FF2B5EF4-FFF2-40B4-BE49-F238E27FC236}">
                  <a16:creationId xmlns:a16="http://schemas.microsoft.com/office/drawing/2014/main" id="{40237A47-86F7-A04E-996C-A057AF2183C6}"/>
                </a:ext>
              </a:extLst>
            </p:cNvPr>
            <p:cNvSpPr txBox="1"/>
            <p:nvPr/>
          </p:nvSpPr>
          <p:spPr>
            <a:xfrm>
              <a:off x="3861769" y="5856481"/>
              <a:ext cx="322524" cy="369332"/>
            </a:xfrm>
            <a:prstGeom prst="rect">
              <a:avLst/>
            </a:prstGeom>
            <a:noFill/>
          </p:spPr>
          <p:txBody>
            <a:bodyPr wrap="none" rtlCol="0">
              <a:spAutoFit/>
            </a:bodyPr>
            <a:lstStyle/>
            <a:p>
              <a:r>
                <a:rPr lang="en-US" dirty="0">
                  <a:solidFill>
                    <a:srgbClr val="00B0F0"/>
                  </a:solidFill>
                  <a:latin typeface="Courier New" charset="0"/>
                  <a:ea typeface="Courier New" charset="0"/>
                  <a:cs typeface="Courier New" charset="0"/>
                </a:rPr>
                <a:t>$</a:t>
              </a:r>
            </a:p>
          </p:txBody>
        </p:sp>
      </p:grpSp>
      <p:sp>
        <p:nvSpPr>
          <p:cNvPr id="22" name="TextBox 21">
            <a:extLst>
              <a:ext uri="{FF2B5EF4-FFF2-40B4-BE49-F238E27FC236}">
                <a16:creationId xmlns:a16="http://schemas.microsoft.com/office/drawing/2014/main" id="{81F1A6C9-2950-6042-85FF-980F94647BCE}"/>
              </a:ext>
            </a:extLst>
          </p:cNvPr>
          <p:cNvSpPr txBox="1"/>
          <p:nvPr/>
        </p:nvSpPr>
        <p:spPr>
          <a:xfrm>
            <a:off x="874300" y="171420"/>
            <a:ext cx="6380610" cy="523220"/>
          </a:xfrm>
          <a:prstGeom prst="rect">
            <a:avLst/>
          </a:prstGeom>
          <a:noFill/>
        </p:spPr>
        <p:txBody>
          <a:bodyPr wrap="square" rtlCol="0">
            <a:spAutoFit/>
          </a:bodyPr>
          <a:lstStyle/>
          <a:p>
            <a:r>
              <a:rPr lang="en-US" sz="2800" dirty="0">
                <a:latin typeface="Helvetica Light" charset="0"/>
                <a:ea typeface="Helvetica Light" charset="0"/>
                <a:cs typeface="Helvetica Light" charset="0"/>
              </a:rPr>
              <a:t>Defining and sharing environments</a:t>
            </a:r>
          </a:p>
        </p:txBody>
      </p:sp>
    </p:spTree>
    <p:extLst>
      <p:ext uri="{BB962C8B-B14F-4D97-AF65-F5344CB8AC3E}">
        <p14:creationId xmlns:p14="http://schemas.microsoft.com/office/powerpoint/2010/main" val="314543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660BBC-7E7F-B043-9E5E-0B767AD2DE92}"/>
              </a:ext>
            </a:extLst>
          </p:cNvPr>
          <p:cNvGrpSpPr/>
          <p:nvPr/>
        </p:nvGrpSpPr>
        <p:grpSpPr>
          <a:xfrm>
            <a:off x="1651561" y="3243973"/>
            <a:ext cx="653786" cy="962378"/>
            <a:chOff x="1741895" y="2720427"/>
            <a:chExt cx="990725" cy="1458355"/>
          </a:xfrm>
        </p:grpSpPr>
        <p:pic>
          <p:nvPicPr>
            <p:cNvPr id="27" name="Picture 26">
              <a:extLst>
                <a:ext uri="{FF2B5EF4-FFF2-40B4-BE49-F238E27FC236}">
                  <a16:creationId xmlns:a16="http://schemas.microsoft.com/office/drawing/2014/main" id="{71A4B6FB-33B5-C142-8D09-1DCB097B8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895" y="2720427"/>
              <a:ext cx="990725" cy="990725"/>
            </a:xfrm>
            <a:prstGeom prst="rect">
              <a:avLst/>
            </a:prstGeom>
          </p:spPr>
        </p:pic>
        <p:sp>
          <p:nvSpPr>
            <p:cNvPr id="28" name="TextBox 27">
              <a:extLst>
                <a:ext uri="{FF2B5EF4-FFF2-40B4-BE49-F238E27FC236}">
                  <a16:creationId xmlns:a16="http://schemas.microsoft.com/office/drawing/2014/main" id="{FBABD008-D1C6-8145-BE9B-7A149E3B3EAB}"/>
                </a:ext>
              </a:extLst>
            </p:cNvPr>
            <p:cNvSpPr txBox="1"/>
            <p:nvPr/>
          </p:nvSpPr>
          <p:spPr>
            <a:xfrm>
              <a:off x="1810700" y="3712387"/>
              <a:ext cx="853115"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Data</a:t>
              </a:r>
            </a:p>
          </p:txBody>
        </p:sp>
      </p:grpSp>
      <p:grpSp>
        <p:nvGrpSpPr>
          <p:cNvPr id="8" name="Group 7">
            <a:extLst>
              <a:ext uri="{FF2B5EF4-FFF2-40B4-BE49-F238E27FC236}">
                <a16:creationId xmlns:a16="http://schemas.microsoft.com/office/drawing/2014/main" id="{61D856EC-9E9A-D743-9EB0-09A5833A3E08}"/>
              </a:ext>
            </a:extLst>
          </p:cNvPr>
          <p:cNvGrpSpPr/>
          <p:nvPr/>
        </p:nvGrpSpPr>
        <p:grpSpPr>
          <a:xfrm>
            <a:off x="3109083" y="1946526"/>
            <a:ext cx="1643795" cy="1463223"/>
            <a:chOff x="4414346" y="930596"/>
            <a:chExt cx="2490952" cy="2217319"/>
          </a:xfrm>
        </p:grpSpPr>
        <p:pic>
          <p:nvPicPr>
            <p:cNvPr id="23" name="Picture 22">
              <a:extLst>
                <a:ext uri="{FF2B5EF4-FFF2-40B4-BE49-F238E27FC236}">
                  <a16:creationId xmlns:a16="http://schemas.microsoft.com/office/drawing/2014/main" id="{9357E6B7-8B40-EE46-8107-1FA12BE3CCAA}"/>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668345" y="1891863"/>
              <a:ext cx="732220" cy="732220"/>
            </a:xfrm>
            <a:prstGeom prst="rect">
              <a:avLst/>
            </a:prstGeom>
          </p:spPr>
        </p:pic>
        <p:pic>
          <p:nvPicPr>
            <p:cNvPr id="24" name="Picture 23">
              <a:extLst>
                <a:ext uri="{FF2B5EF4-FFF2-40B4-BE49-F238E27FC236}">
                  <a16:creationId xmlns:a16="http://schemas.microsoft.com/office/drawing/2014/main" id="{DF41EE74-11DD-B04B-8940-5F731074C4B7}"/>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475013" y="1545021"/>
              <a:ext cx="1079062" cy="1079062"/>
            </a:xfrm>
            <a:prstGeom prst="rect">
              <a:avLst/>
            </a:prstGeom>
          </p:spPr>
        </p:pic>
        <p:sp>
          <p:nvSpPr>
            <p:cNvPr id="25" name="Rounded Rectangle 24">
              <a:extLst>
                <a:ext uri="{FF2B5EF4-FFF2-40B4-BE49-F238E27FC236}">
                  <a16:creationId xmlns:a16="http://schemas.microsoft.com/office/drawing/2014/main" id="{E1D1DAB4-29DD-F346-A7DE-4BB6ECFF5009}"/>
                </a:ext>
              </a:extLst>
            </p:cNvPr>
            <p:cNvSpPr/>
            <p:nvPr/>
          </p:nvSpPr>
          <p:spPr>
            <a:xfrm>
              <a:off x="4414346" y="1376855"/>
              <a:ext cx="2490952" cy="1771060"/>
            </a:xfrm>
            <a:prstGeom prst="roundRect">
              <a:avLst/>
            </a:prstGeom>
            <a:noFill/>
            <a:ln w="38100">
              <a:solidFill>
                <a:srgbClr val="679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4E72E214-B081-AA42-90DB-BDA7469C16DF}"/>
                </a:ext>
              </a:extLst>
            </p:cNvPr>
            <p:cNvSpPr txBox="1"/>
            <p:nvPr/>
          </p:nvSpPr>
          <p:spPr>
            <a:xfrm>
              <a:off x="4754987" y="930596"/>
              <a:ext cx="1785903" cy="466395"/>
            </a:xfrm>
            <a:prstGeom prst="rect">
              <a:avLst/>
            </a:prstGeom>
            <a:noFill/>
          </p:spPr>
          <p:txBody>
            <a:bodyPr wrap="none" rtlCol="0">
              <a:spAutoFit/>
            </a:bodyPr>
            <a:lstStyle/>
            <a:p>
              <a:pPr algn="ctr"/>
              <a:r>
                <a:rPr lang="en-US" sz="1400" b="1" dirty="0">
                  <a:solidFill>
                    <a:srgbClr val="679E42"/>
                  </a:solidFill>
                  <a:latin typeface="Helvetica Light" charset="0"/>
                  <a:ea typeface="Helvetica Light" charset="0"/>
                  <a:cs typeface="Helvetica Light" charset="0"/>
                </a:rPr>
                <a:t>Environment</a:t>
              </a:r>
            </a:p>
          </p:txBody>
        </p:sp>
      </p:grpSp>
      <p:grpSp>
        <p:nvGrpSpPr>
          <p:cNvPr id="9" name="Group 8">
            <a:extLst>
              <a:ext uri="{FF2B5EF4-FFF2-40B4-BE49-F238E27FC236}">
                <a16:creationId xmlns:a16="http://schemas.microsoft.com/office/drawing/2014/main" id="{124791A8-DE92-B749-8DEA-D6678CAC3C72}"/>
              </a:ext>
            </a:extLst>
          </p:cNvPr>
          <p:cNvGrpSpPr/>
          <p:nvPr/>
        </p:nvGrpSpPr>
        <p:grpSpPr>
          <a:xfrm>
            <a:off x="3313009" y="4390371"/>
            <a:ext cx="1207381" cy="984931"/>
            <a:chOff x="5116435" y="4319752"/>
            <a:chExt cx="1829626" cy="1492531"/>
          </a:xfrm>
        </p:grpSpPr>
        <p:pic>
          <p:nvPicPr>
            <p:cNvPr id="21" name="Picture 20">
              <a:extLst>
                <a:ext uri="{FF2B5EF4-FFF2-40B4-BE49-F238E27FC236}">
                  <a16:creationId xmlns:a16="http://schemas.microsoft.com/office/drawing/2014/main" id="{9A1B613F-DE86-384A-BA4B-9395C7DBF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424" y="4319752"/>
              <a:ext cx="1045651" cy="1045651"/>
            </a:xfrm>
            <a:prstGeom prst="rect">
              <a:avLst/>
            </a:prstGeom>
          </p:spPr>
        </p:pic>
        <p:sp>
          <p:nvSpPr>
            <p:cNvPr id="22" name="TextBox 21">
              <a:extLst>
                <a:ext uri="{FF2B5EF4-FFF2-40B4-BE49-F238E27FC236}">
                  <a16:creationId xmlns:a16="http://schemas.microsoft.com/office/drawing/2014/main" id="{CCDA0F25-9684-F341-A761-1829AB0F7375}"/>
                </a:ext>
              </a:extLst>
            </p:cNvPr>
            <p:cNvSpPr txBox="1"/>
            <p:nvPr/>
          </p:nvSpPr>
          <p:spPr>
            <a:xfrm>
              <a:off x="5116435" y="5345888"/>
              <a:ext cx="1829626"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Source code</a:t>
              </a:r>
            </a:p>
          </p:txBody>
        </p:sp>
      </p:grpSp>
      <p:grpSp>
        <p:nvGrpSpPr>
          <p:cNvPr id="10" name="Group 9">
            <a:extLst>
              <a:ext uri="{FF2B5EF4-FFF2-40B4-BE49-F238E27FC236}">
                <a16:creationId xmlns:a16="http://schemas.microsoft.com/office/drawing/2014/main" id="{5B1EEC8C-5B65-C84F-B7C2-CF0BAEA18D77}"/>
              </a:ext>
            </a:extLst>
          </p:cNvPr>
          <p:cNvGrpSpPr/>
          <p:nvPr/>
        </p:nvGrpSpPr>
        <p:grpSpPr>
          <a:xfrm>
            <a:off x="5492215" y="3158714"/>
            <a:ext cx="1274297" cy="1047636"/>
            <a:chOff x="8948258" y="2720426"/>
            <a:chExt cx="1931027" cy="1587553"/>
          </a:xfrm>
        </p:grpSpPr>
        <p:grpSp>
          <p:nvGrpSpPr>
            <p:cNvPr id="16" name="Group 15">
              <a:extLst>
                <a:ext uri="{FF2B5EF4-FFF2-40B4-BE49-F238E27FC236}">
                  <a16:creationId xmlns:a16="http://schemas.microsoft.com/office/drawing/2014/main" id="{626F1D54-5A06-934F-AD21-8BC7F3B464AA}"/>
                </a:ext>
              </a:extLst>
            </p:cNvPr>
            <p:cNvGrpSpPr/>
            <p:nvPr/>
          </p:nvGrpSpPr>
          <p:grpSpPr>
            <a:xfrm>
              <a:off x="8948258" y="2720426"/>
              <a:ext cx="1931027" cy="1159765"/>
              <a:chOff x="8771600" y="2316656"/>
              <a:chExt cx="2603314" cy="1563539"/>
            </a:xfrm>
          </p:grpSpPr>
          <p:pic>
            <p:nvPicPr>
              <p:cNvPr id="18" name="Picture 17">
                <a:extLst>
                  <a:ext uri="{FF2B5EF4-FFF2-40B4-BE49-F238E27FC236}">
                    <a16:creationId xmlns:a16="http://schemas.microsoft.com/office/drawing/2014/main" id="{547FEE8D-F7C1-B047-AACE-771A4644A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1600" y="2489203"/>
                <a:ext cx="1269999" cy="1270001"/>
              </a:xfrm>
              <a:prstGeom prst="rect">
                <a:avLst/>
              </a:prstGeom>
            </p:spPr>
          </p:pic>
          <p:pic>
            <p:nvPicPr>
              <p:cNvPr id="19" name="Picture 18">
                <a:extLst>
                  <a:ext uri="{FF2B5EF4-FFF2-40B4-BE49-F238E27FC236}">
                    <a16:creationId xmlns:a16="http://schemas.microsoft.com/office/drawing/2014/main" id="{23892A55-DFC5-0941-85FC-8106F3F08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93" y="2892975"/>
                <a:ext cx="987221" cy="987220"/>
              </a:xfrm>
              <a:prstGeom prst="rect">
                <a:avLst/>
              </a:prstGeom>
            </p:spPr>
          </p:pic>
          <p:pic>
            <p:nvPicPr>
              <p:cNvPr id="20" name="Picture 19">
                <a:extLst>
                  <a:ext uri="{FF2B5EF4-FFF2-40B4-BE49-F238E27FC236}">
                    <a16:creationId xmlns:a16="http://schemas.microsoft.com/office/drawing/2014/main" id="{ACCDD0DA-141A-AF40-A1FA-AFAAEEA162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3918" y="2316656"/>
                <a:ext cx="807550" cy="807545"/>
              </a:xfrm>
              <a:prstGeom prst="rect">
                <a:avLst/>
              </a:prstGeom>
            </p:spPr>
          </p:pic>
        </p:grpSp>
        <p:sp>
          <p:nvSpPr>
            <p:cNvPr id="17" name="TextBox 16">
              <a:extLst>
                <a:ext uri="{FF2B5EF4-FFF2-40B4-BE49-F238E27FC236}">
                  <a16:creationId xmlns:a16="http://schemas.microsoft.com/office/drawing/2014/main" id="{A7D777F0-2123-004E-B2F1-4F5B5F2ECD8A}"/>
                </a:ext>
              </a:extLst>
            </p:cNvPr>
            <p:cNvSpPr txBox="1"/>
            <p:nvPr/>
          </p:nvSpPr>
          <p:spPr>
            <a:xfrm>
              <a:off x="9334146" y="3841584"/>
              <a:ext cx="1171331" cy="466395"/>
            </a:xfrm>
            <a:prstGeom prst="rect">
              <a:avLst/>
            </a:prstGeom>
            <a:noFill/>
          </p:spPr>
          <p:txBody>
            <a:bodyPr wrap="none" rtlCol="0">
              <a:spAutoFit/>
            </a:bodyPr>
            <a:lstStyle/>
            <a:p>
              <a:pPr algn="ctr"/>
              <a:r>
                <a:rPr lang="en-US" sz="1400">
                  <a:latin typeface="Helvetica Light" charset="0"/>
                  <a:ea typeface="Helvetica Light" charset="0"/>
                  <a:cs typeface="Helvetica Light" charset="0"/>
                </a:rPr>
                <a:t>Results</a:t>
              </a:r>
              <a:endParaRPr lang="en-US" sz="1400" dirty="0">
                <a:latin typeface="Helvetica Light" charset="0"/>
                <a:ea typeface="Helvetica Light" charset="0"/>
                <a:cs typeface="Helvetica Light" charset="0"/>
              </a:endParaRPr>
            </a:p>
          </p:txBody>
        </p:sp>
      </p:grpSp>
      <p:sp>
        <p:nvSpPr>
          <p:cNvPr id="11" name="Rectangle 10">
            <a:extLst>
              <a:ext uri="{FF2B5EF4-FFF2-40B4-BE49-F238E27FC236}">
                <a16:creationId xmlns:a16="http://schemas.microsoft.com/office/drawing/2014/main" id="{2A33AC36-9911-4F42-84D3-737E6D58B1B3}"/>
              </a:ext>
            </a:extLst>
          </p:cNvPr>
          <p:cNvSpPr/>
          <p:nvPr/>
        </p:nvSpPr>
        <p:spPr>
          <a:xfrm>
            <a:off x="3515068" y="3280498"/>
            <a:ext cx="990351" cy="239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2" name="Picture 11">
            <a:extLst>
              <a:ext uri="{FF2B5EF4-FFF2-40B4-BE49-F238E27FC236}">
                <a16:creationId xmlns:a16="http://schemas.microsoft.com/office/drawing/2014/main" id="{46A336AF-B781-AB48-A717-2BEAB7908AC0}"/>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980305">
            <a:off x="3583628" y="3060857"/>
            <a:ext cx="815858" cy="870250"/>
          </a:xfrm>
          <a:prstGeom prst="rect">
            <a:avLst/>
          </a:prstGeom>
        </p:spPr>
      </p:pic>
      <p:sp>
        <p:nvSpPr>
          <p:cNvPr id="13" name="Freeform 12">
            <a:extLst>
              <a:ext uri="{FF2B5EF4-FFF2-40B4-BE49-F238E27FC236}">
                <a16:creationId xmlns:a16="http://schemas.microsoft.com/office/drawing/2014/main" id="{4719442D-D9DE-A64C-95B8-203FD2935B6B}"/>
              </a:ext>
            </a:extLst>
          </p:cNvPr>
          <p:cNvSpPr/>
          <p:nvPr/>
        </p:nvSpPr>
        <p:spPr>
          <a:xfrm>
            <a:off x="3204470" y="3729046"/>
            <a:ext cx="353089" cy="998762"/>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Lst>
            <a:ahLst/>
            <a:cxnLst>
              <a:cxn ang="0">
                <a:pos x="connsiteX0" y="connsiteY0"/>
              </a:cxn>
              <a:cxn ang="0">
                <a:pos x="connsiteX1" y="connsiteY1"/>
              </a:cxn>
            </a:cxnLst>
            <a:rect l="l" t="t" r="r" b="b"/>
            <a:pathLst>
              <a:path w="535059" h="1513490">
                <a:moveTo>
                  <a:pt x="535059" y="1513490"/>
                </a:moveTo>
                <a:cubicBezTo>
                  <a:pt x="6039" y="1093076"/>
                  <a:pt x="-281243" y="536028"/>
                  <a:pt x="398427"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Freeform 13">
            <a:extLst>
              <a:ext uri="{FF2B5EF4-FFF2-40B4-BE49-F238E27FC236}">
                <a16:creationId xmlns:a16="http://schemas.microsoft.com/office/drawing/2014/main" id="{2506CF6D-B06A-694C-8101-D355AE517B94}"/>
              </a:ext>
            </a:extLst>
          </p:cNvPr>
          <p:cNvSpPr/>
          <p:nvPr/>
        </p:nvSpPr>
        <p:spPr>
          <a:xfrm rot="4440108" flipH="1">
            <a:off x="2810984" y="3108662"/>
            <a:ext cx="241040" cy="1068410"/>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365264 w 365263"/>
              <a:gd name="connsiteY0" fmla="*/ 1619033 h 1619033"/>
              <a:gd name="connsiteX1" fmla="*/ 0 w 365263"/>
              <a:gd name="connsiteY1" fmla="*/ 0 h 1619033"/>
              <a:gd name="connsiteX0" fmla="*/ 365264 w 365265"/>
              <a:gd name="connsiteY0" fmla="*/ 1619033 h 1619033"/>
              <a:gd name="connsiteX1" fmla="*/ 0 w 365265"/>
              <a:gd name="connsiteY1" fmla="*/ 0 h 1619033"/>
              <a:gd name="connsiteX0" fmla="*/ 365264 w 365263"/>
              <a:gd name="connsiteY0" fmla="*/ 1619033 h 1619033"/>
              <a:gd name="connsiteX1" fmla="*/ 0 w 365263"/>
              <a:gd name="connsiteY1" fmla="*/ 0 h 1619033"/>
            </a:gdLst>
            <a:ahLst/>
            <a:cxnLst>
              <a:cxn ang="0">
                <a:pos x="connsiteX0" y="connsiteY0"/>
              </a:cxn>
              <a:cxn ang="0">
                <a:pos x="connsiteX1" y="connsiteY1"/>
              </a:cxn>
            </a:cxnLst>
            <a:rect l="l" t="t" r="r" b="b"/>
            <a:pathLst>
              <a:path w="365263" h="1619033">
                <a:moveTo>
                  <a:pt x="365264" y="1619033"/>
                </a:moveTo>
                <a:cubicBezTo>
                  <a:pt x="99690" y="959839"/>
                  <a:pt x="10330" y="659973"/>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Freeform 14">
            <a:extLst>
              <a:ext uri="{FF2B5EF4-FFF2-40B4-BE49-F238E27FC236}">
                <a16:creationId xmlns:a16="http://schemas.microsoft.com/office/drawing/2014/main" id="{32F1AF3B-8B91-5646-B85C-91A7C2D95118}"/>
              </a:ext>
            </a:extLst>
          </p:cNvPr>
          <p:cNvSpPr/>
          <p:nvPr/>
        </p:nvSpPr>
        <p:spPr>
          <a:xfrm rot="4440108" flipH="1">
            <a:off x="4688293" y="3059778"/>
            <a:ext cx="310977" cy="1204526"/>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489535 w 489535"/>
              <a:gd name="connsiteY0" fmla="*/ 2210476 h 2210476"/>
              <a:gd name="connsiteX1" fmla="*/ 0 w 489535"/>
              <a:gd name="connsiteY1" fmla="*/ 0 h 2210476"/>
              <a:gd name="connsiteX0" fmla="*/ 519915 w 519915"/>
              <a:gd name="connsiteY0" fmla="*/ 2278302 h 2278302"/>
              <a:gd name="connsiteX1" fmla="*/ 0 w 519915"/>
              <a:gd name="connsiteY1" fmla="*/ 0 h 2278302"/>
              <a:gd name="connsiteX0" fmla="*/ 519915 w 519915"/>
              <a:gd name="connsiteY0" fmla="*/ 2278302 h 2278302"/>
              <a:gd name="connsiteX1" fmla="*/ 0 w 519915"/>
              <a:gd name="connsiteY1" fmla="*/ 0 h 2278302"/>
              <a:gd name="connsiteX0" fmla="*/ 554509 w 554509"/>
              <a:gd name="connsiteY0" fmla="*/ 2278302 h 2278302"/>
              <a:gd name="connsiteX1" fmla="*/ 34594 w 554509"/>
              <a:gd name="connsiteY1" fmla="*/ 0 h 2278302"/>
              <a:gd name="connsiteX0" fmla="*/ 512889 w 512889"/>
              <a:gd name="connsiteY0" fmla="*/ 1825298 h 1825298"/>
              <a:gd name="connsiteX1" fmla="*/ 41645 w 512889"/>
              <a:gd name="connsiteY1" fmla="*/ 0 h 1825298"/>
              <a:gd name="connsiteX0" fmla="*/ 471244 w 471244"/>
              <a:gd name="connsiteY0" fmla="*/ 1825298 h 1825298"/>
              <a:gd name="connsiteX1" fmla="*/ 0 w 471244"/>
              <a:gd name="connsiteY1" fmla="*/ 0 h 1825298"/>
              <a:gd name="connsiteX0" fmla="*/ 471244 w 471244"/>
              <a:gd name="connsiteY0" fmla="*/ 1825298 h 1825298"/>
              <a:gd name="connsiteX1" fmla="*/ 0 w 471244"/>
              <a:gd name="connsiteY1" fmla="*/ 0 h 1825298"/>
            </a:gdLst>
            <a:ahLst/>
            <a:cxnLst>
              <a:cxn ang="0">
                <a:pos x="connsiteX0" y="connsiteY0"/>
              </a:cxn>
              <a:cxn ang="0">
                <a:pos x="connsiteX1" y="connsiteY1"/>
              </a:cxn>
            </a:cxnLst>
            <a:rect l="l" t="t" r="r" b="b"/>
            <a:pathLst>
              <a:path w="471244" h="1825298">
                <a:moveTo>
                  <a:pt x="471244" y="1825298"/>
                </a:moveTo>
                <a:cubicBezTo>
                  <a:pt x="63462" y="1163142"/>
                  <a:pt x="4090" y="845265"/>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extBox 28">
            <a:extLst>
              <a:ext uri="{FF2B5EF4-FFF2-40B4-BE49-F238E27FC236}">
                <a16:creationId xmlns:a16="http://schemas.microsoft.com/office/drawing/2014/main" id="{7F7A6370-AC94-E446-AF28-3870C2A3B5AD}"/>
              </a:ext>
            </a:extLst>
          </p:cNvPr>
          <p:cNvSpPr txBox="1"/>
          <p:nvPr/>
        </p:nvSpPr>
        <p:spPr>
          <a:xfrm>
            <a:off x="8431200" y="1400400"/>
            <a:ext cx="2225289" cy="5262979"/>
          </a:xfrm>
          <a:prstGeom prst="rect">
            <a:avLst/>
          </a:prstGeom>
          <a:noFill/>
        </p:spPr>
        <p:txBody>
          <a:bodyPr wrap="none" rtlCol="0">
            <a:spAutoFit/>
          </a:bodyPr>
          <a:lstStyle/>
          <a:p>
            <a:r>
              <a:rPr lang="en-US" sz="1400" dirty="0">
                <a:latin typeface="Lucida Console" charset="0"/>
                <a:ea typeface="Lucida Console" charset="0"/>
                <a:cs typeface="Lucida Console" charset="0"/>
              </a:rPr>
              <a:t>project</a:t>
            </a:r>
          </a:p>
          <a:p>
            <a:r>
              <a:rPr lang="en-US" sz="1400" dirty="0">
                <a:latin typeface="Lucida Console" charset="0"/>
                <a:ea typeface="Lucida Console" charset="0"/>
                <a:cs typeface="Lucida Console" charset="0"/>
              </a:rPr>
              <a:t>|- doc/</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data/</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raw_external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raw_internal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meta/</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code/</a:t>
            </a:r>
          </a:p>
          <a:p>
            <a:r>
              <a:rPr lang="en-US" sz="1400" dirty="0">
                <a:latin typeface="Lucida Console" charset="0"/>
                <a:ea typeface="Lucida Console" charset="0"/>
                <a:cs typeface="Lucida Console" charset="0"/>
              </a:rPr>
              <a:t>|- notebooks/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intermediate/</a:t>
            </a:r>
          </a:p>
          <a:p>
            <a:r>
              <a:rPr lang="en-US" sz="1400" dirty="0">
                <a:latin typeface="Lucida Console" charset="0"/>
                <a:ea typeface="Lucida Console" charset="0"/>
                <a:cs typeface="Lucida Console" charset="0"/>
              </a:rPr>
              <a:t>|- scratch/</a:t>
            </a:r>
          </a:p>
          <a:p>
            <a:r>
              <a:rPr lang="en-US" sz="1400" dirty="0">
                <a:latin typeface="Lucida Console" charset="0"/>
                <a:ea typeface="Lucida Console" charset="0"/>
                <a:cs typeface="Lucida Console" charset="0"/>
              </a:rPr>
              <a:t>|- logs/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results/</a:t>
            </a:r>
          </a:p>
          <a:p>
            <a:r>
              <a:rPr lang="en-US" sz="1400" dirty="0">
                <a:latin typeface="Lucida Console" charset="0"/>
                <a:ea typeface="Lucida Console" charset="0"/>
                <a:cs typeface="Lucida Console" charset="0"/>
              </a:rPr>
              <a:t>|  |- figures/</a:t>
            </a:r>
          </a:p>
          <a:p>
            <a:r>
              <a:rPr lang="en-US" sz="1400" dirty="0">
                <a:latin typeface="Lucida Console" charset="0"/>
                <a:ea typeface="Lucida Console" charset="0"/>
                <a:cs typeface="Lucida Console" charset="0"/>
              </a:rPr>
              <a:t>|  |- tables/</a:t>
            </a:r>
          </a:p>
          <a:p>
            <a:r>
              <a:rPr lang="en-US" sz="1400" dirty="0">
                <a:latin typeface="Lucida Console" charset="0"/>
                <a:ea typeface="Lucida Console" charset="0"/>
                <a:cs typeface="Lucida Console" charset="0"/>
              </a:rPr>
              <a:t>|  |- reports/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Snakefile</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config.yml</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b="1" dirty="0" err="1">
                <a:solidFill>
                  <a:srgbClr val="679E42"/>
                </a:solidFill>
                <a:latin typeface="Lucida Console" charset="0"/>
                <a:ea typeface="Lucida Console" charset="0"/>
                <a:cs typeface="Lucida Console" charset="0"/>
              </a:rPr>
              <a:t>environment.yml</a:t>
            </a:r>
            <a:endParaRPr lang="en-US" sz="1400" b="1" dirty="0">
              <a:solidFill>
                <a:srgbClr val="679E42"/>
              </a:solidFill>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Dockerfile</a:t>
            </a:r>
            <a:endParaRPr lang="en-US" sz="1400" dirty="0">
              <a:latin typeface="Lucida Console" charset="0"/>
              <a:ea typeface="Lucida Console" charset="0"/>
              <a:cs typeface="Lucida Console" charset="0"/>
            </a:endParaRPr>
          </a:p>
        </p:txBody>
      </p:sp>
      <p:pic>
        <p:nvPicPr>
          <p:cNvPr id="30" name="Picture 29">
            <a:extLst>
              <a:ext uri="{FF2B5EF4-FFF2-40B4-BE49-F238E27FC236}">
                <a16:creationId xmlns:a16="http://schemas.microsoft.com/office/drawing/2014/main" id="{38E7CB64-DEA5-1E4B-B191-44EE2F0654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75245" y="233180"/>
            <a:ext cx="1742016" cy="361022"/>
          </a:xfrm>
          <a:prstGeom prst="rect">
            <a:avLst/>
          </a:prstGeom>
        </p:spPr>
      </p:pic>
    </p:spTree>
    <p:extLst>
      <p:ext uri="{BB962C8B-B14F-4D97-AF65-F5344CB8AC3E}">
        <p14:creationId xmlns:p14="http://schemas.microsoft.com/office/powerpoint/2010/main" val="1750625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5EEDEE-29F4-4E4E-A974-0CA641F4B64D}"/>
              </a:ext>
            </a:extLst>
          </p:cNvPr>
          <p:cNvSpPr txBox="1"/>
          <p:nvPr/>
        </p:nvSpPr>
        <p:spPr>
          <a:xfrm>
            <a:off x="4079154" y="1959069"/>
            <a:ext cx="3921266" cy="1877437"/>
          </a:xfrm>
          <a:prstGeom prst="rect">
            <a:avLst/>
          </a:prstGeom>
          <a:noFill/>
        </p:spPr>
        <p:txBody>
          <a:bodyPr wrap="none" rtlCol="0">
            <a:spAutoFit/>
          </a:bodyPr>
          <a:lstStyle/>
          <a:p>
            <a:pPr algn="ctr"/>
            <a:r>
              <a:rPr lang="sv-SE" sz="4400" dirty="0">
                <a:latin typeface="Helvetica Light" panose="020B0403020202020204" pitchFamily="34" charset="0"/>
              </a:rPr>
              <a:t>The </a:t>
            </a:r>
            <a:r>
              <a:rPr lang="sv-SE" sz="4400" dirty="0" err="1">
                <a:latin typeface="Helvetica Light" panose="020B0403020202020204" pitchFamily="34" charset="0"/>
              </a:rPr>
              <a:t>tutorials</a:t>
            </a:r>
            <a:endParaRPr lang="sv-SE" sz="4400" dirty="0">
              <a:latin typeface="Helvetica Light" panose="020B0403020202020204" pitchFamily="34" charset="0"/>
            </a:endParaRPr>
          </a:p>
          <a:p>
            <a:pPr algn="ctr"/>
            <a:endParaRPr lang="sv-SE" sz="4400" dirty="0">
              <a:latin typeface="Helvetica Light" panose="020B0403020202020204" pitchFamily="34" charset="0"/>
            </a:endParaRPr>
          </a:p>
          <a:p>
            <a:pPr algn="ctr"/>
            <a:r>
              <a:rPr lang="sv-SE" sz="2800" dirty="0">
                <a:latin typeface="Helvetica Light" panose="020B0403020202020204" pitchFamily="34" charset="0"/>
              </a:rPr>
              <a:t>A </a:t>
            </a:r>
            <a:r>
              <a:rPr lang="sv-SE" sz="2800" dirty="0" err="1">
                <a:latin typeface="Helvetica Light" panose="020B0403020202020204" pitchFamily="34" charset="0"/>
              </a:rPr>
              <a:t>few</a:t>
            </a:r>
            <a:r>
              <a:rPr lang="sv-SE" sz="2800" dirty="0">
                <a:latin typeface="Helvetica Light" panose="020B0403020202020204" pitchFamily="34" charset="0"/>
              </a:rPr>
              <a:t> practical </a:t>
            </a:r>
            <a:r>
              <a:rPr lang="sv-SE" sz="2800" dirty="0" err="1">
                <a:latin typeface="Helvetica Light" panose="020B0403020202020204" pitchFamily="34" charset="0"/>
              </a:rPr>
              <a:t>notes</a:t>
            </a:r>
            <a:r>
              <a:rPr lang="sv-SE" sz="2800" dirty="0">
                <a:latin typeface="Helvetica Light" panose="020B0403020202020204" pitchFamily="34" charset="0"/>
              </a:rPr>
              <a:t>…</a:t>
            </a:r>
          </a:p>
        </p:txBody>
      </p:sp>
    </p:spTree>
    <p:extLst>
      <p:ext uri="{BB962C8B-B14F-4D97-AF65-F5344CB8AC3E}">
        <p14:creationId xmlns:p14="http://schemas.microsoft.com/office/powerpoint/2010/main" val="1232068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9709" y="2714244"/>
            <a:ext cx="4093769" cy="404864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218" y="143328"/>
            <a:ext cx="5816074" cy="142713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703880" y="160808"/>
            <a:ext cx="1415728" cy="2108531"/>
          </a:xfrm>
          <a:prstGeom prst="rect">
            <a:avLst/>
          </a:prstGeom>
        </p:spPr>
      </p:pic>
      <p:sp>
        <p:nvSpPr>
          <p:cNvPr id="5" name="Rectangle 4"/>
          <p:cNvSpPr/>
          <p:nvPr/>
        </p:nvSpPr>
        <p:spPr>
          <a:xfrm>
            <a:off x="5292727" y="1934346"/>
            <a:ext cx="2311714" cy="400110"/>
          </a:xfrm>
          <a:prstGeom prst="rect">
            <a:avLst/>
          </a:prstGeom>
        </p:spPr>
        <p:txBody>
          <a:bodyPr wrap="square">
            <a:spAutoFit/>
          </a:bodyPr>
          <a:lstStyle/>
          <a:p>
            <a:r>
              <a:rPr lang="en-US" sz="1000" dirty="0">
                <a:latin typeface="Arial" charset="0"/>
              </a:rPr>
              <a:t>Scanning electron micro-graph of a human neutrophil</a:t>
            </a:r>
            <a:r>
              <a:rPr lang="en-US" sz="1000">
                <a:latin typeface="Arial" charset="0"/>
              </a:rPr>
              <a:t> ingesting </a:t>
            </a:r>
            <a:r>
              <a:rPr lang="en-US" sz="1000" dirty="0">
                <a:latin typeface="Arial" charset="0"/>
              </a:rPr>
              <a:t>MRSA</a:t>
            </a:r>
            <a:endParaRPr lang="en-US" sz="1000" dirty="0"/>
          </a:p>
        </p:txBody>
      </p:sp>
      <p:sp>
        <p:nvSpPr>
          <p:cNvPr id="6" name="Rectangle 5"/>
          <p:cNvSpPr/>
          <p:nvPr/>
        </p:nvSpPr>
        <p:spPr>
          <a:xfrm>
            <a:off x="223219" y="1658296"/>
            <a:ext cx="4231823" cy="5416868"/>
          </a:xfrm>
          <a:prstGeom prst="rect">
            <a:avLst/>
          </a:prstGeom>
        </p:spPr>
        <p:txBody>
          <a:bodyPr wrap="square">
            <a:spAutoFit/>
          </a:bodyPr>
          <a:lstStyle/>
          <a:p>
            <a:pPr marL="285750" indent="-285750">
              <a:buFontTx/>
              <a:buChar char="-"/>
            </a:pPr>
            <a:r>
              <a:rPr lang="en-US" sz="1500" dirty="0">
                <a:latin typeface="Helvetica" charset="0"/>
                <a:ea typeface="Helvetica" charset="0"/>
                <a:cs typeface="Helvetica" charset="0"/>
              </a:rPr>
              <a:t>Methicillin-resistant </a:t>
            </a:r>
            <a:r>
              <a:rPr lang="en-US" sz="1500" i="1" dirty="0">
                <a:latin typeface="Helvetica" charset="0"/>
                <a:ea typeface="Helvetica" charset="0"/>
                <a:cs typeface="Helvetica" charset="0"/>
              </a:rPr>
              <a:t>Staphylococcus aureus</a:t>
            </a:r>
            <a:r>
              <a:rPr lang="en-US" sz="1500" dirty="0">
                <a:latin typeface="Helvetica" charset="0"/>
                <a:ea typeface="Helvetica" charset="0"/>
                <a:cs typeface="Helvetica" charset="0"/>
              </a:rPr>
              <a:t> (MRSA):</a:t>
            </a:r>
          </a:p>
          <a:p>
            <a:pPr marL="742950" lvl="1" indent="-285750">
              <a:buFont typeface="Arial" charset="0"/>
              <a:buChar char="•"/>
            </a:pPr>
            <a:r>
              <a:rPr lang="en-US" sz="1500" dirty="0">
                <a:latin typeface="Helvetica" charset="0"/>
                <a:ea typeface="Helvetica" charset="0"/>
                <a:cs typeface="Helvetica" charset="0"/>
              </a:rPr>
              <a:t>is resistant to broad spectrum beta-lactam antibiotics</a:t>
            </a:r>
          </a:p>
          <a:p>
            <a:pPr marL="742950" lvl="1" indent="-285750">
              <a:buFont typeface="Arial" charset="0"/>
              <a:buChar char="•"/>
            </a:pPr>
            <a:r>
              <a:rPr lang="en-US" sz="1500" dirty="0">
                <a:latin typeface="Helvetica" charset="0"/>
                <a:ea typeface="Helvetica" charset="0"/>
                <a:cs typeface="Helvetica" charset="0"/>
              </a:rPr>
              <a:t>lead to difficult-to-treat infections in humans</a:t>
            </a:r>
          </a:p>
          <a:p>
            <a:pPr marL="742950" lvl="1" indent="-285750">
              <a:buFont typeface="Arial" charset="0"/>
              <a:buChar char="•"/>
            </a:pPr>
            <a:endParaRPr lang="en-US" sz="400" dirty="0">
              <a:latin typeface="Helvetica" charset="0"/>
              <a:ea typeface="Helvetica" charset="0"/>
              <a:cs typeface="Helvetica" charset="0"/>
            </a:endParaRPr>
          </a:p>
          <a:p>
            <a:pPr marL="285750" indent="-285750">
              <a:buFontTx/>
              <a:buChar char="-"/>
            </a:pPr>
            <a:r>
              <a:rPr lang="en-US" sz="1500" dirty="0">
                <a:latin typeface="Helvetica" charset="0"/>
                <a:ea typeface="Helvetica" charset="0"/>
                <a:cs typeface="Helvetica" charset="0"/>
              </a:rPr>
              <a:t>Lytic bacteriophages have been suggested as potential therapeutic agents, or as the source of novel antibiotic proteins or peptides. </a:t>
            </a:r>
          </a:p>
          <a:p>
            <a:pPr marL="285750" indent="-285750">
              <a:buFont typeface="Arial" charset="0"/>
              <a:buChar char="•"/>
            </a:pPr>
            <a:endParaRPr lang="en-US" sz="400" dirty="0">
              <a:latin typeface="Helvetica" charset="0"/>
              <a:ea typeface="Helvetica" charset="0"/>
              <a:cs typeface="Helvetica" charset="0"/>
            </a:endParaRPr>
          </a:p>
          <a:p>
            <a:pPr marL="285750" indent="-285750">
              <a:buFontTx/>
              <a:buChar char="-"/>
            </a:pPr>
            <a:r>
              <a:rPr lang="en-US" sz="1500" dirty="0">
                <a:latin typeface="Helvetica" charset="0"/>
                <a:ea typeface="Helvetica" charset="0"/>
                <a:cs typeface="Helvetica" charset="0"/>
              </a:rPr>
              <a:t>One such protein, gp67, was identified as a transcription-inhibiting transcription factor with an antimicrobial effect.</a:t>
            </a:r>
          </a:p>
          <a:p>
            <a:pPr marL="285750" indent="-285750">
              <a:buFont typeface="Arial" charset="0"/>
              <a:buChar char="•"/>
            </a:pPr>
            <a:endParaRPr lang="en-US" sz="400" dirty="0">
              <a:latin typeface="Helvetica" charset="0"/>
              <a:ea typeface="Helvetica" charset="0"/>
              <a:cs typeface="Helvetica" charset="0"/>
            </a:endParaRPr>
          </a:p>
          <a:p>
            <a:pPr marL="285750" indent="-285750">
              <a:buFontTx/>
              <a:buChar char="-"/>
            </a:pPr>
            <a:r>
              <a:rPr lang="en-US" sz="1500" dirty="0">
                <a:latin typeface="Helvetica" charset="0"/>
                <a:ea typeface="Helvetica" charset="0"/>
                <a:cs typeface="Helvetica" charset="0"/>
              </a:rPr>
              <a:t>To identify </a:t>
            </a:r>
            <a:r>
              <a:rPr lang="en-US" sz="1500" i="1" dirty="0">
                <a:latin typeface="Helvetica" charset="0"/>
                <a:ea typeface="Helvetica" charset="0"/>
                <a:cs typeface="Helvetica" charset="0"/>
              </a:rPr>
              <a:t>S. aureus</a:t>
            </a:r>
            <a:r>
              <a:rPr lang="en-US" sz="1500" dirty="0">
                <a:latin typeface="Helvetica" charset="0"/>
                <a:ea typeface="Helvetica" charset="0"/>
                <a:cs typeface="Helvetica" charset="0"/>
              </a:rPr>
              <a:t> genes repressed by gp67, the authors expressed gp67 in          </a:t>
            </a:r>
            <a:r>
              <a:rPr lang="en-US" sz="1500" i="1" dirty="0">
                <a:latin typeface="Helvetica" charset="0"/>
                <a:ea typeface="Helvetica" charset="0"/>
                <a:cs typeface="Helvetica" charset="0"/>
              </a:rPr>
              <a:t>S. aureus</a:t>
            </a:r>
            <a:r>
              <a:rPr lang="en-US" sz="1500" dirty="0">
                <a:latin typeface="Helvetica" charset="0"/>
                <a:ea typeface="Helvetica" charset="0"/>
                <a:cs typeface="Helvetica" charset="0"/>
              </a:rPr>
              <a:t> cells.</a:t>
            </a:r>
          </a:p>
          <a:p>
            <a:pPr marL="285750" indent="-285750">
              <a:buFont typeface="Arial" charset="0"/>
              <a:buChar char="•"/>
            </a:pPr>
            <a:endParaRPr lang="en-US" sz="400" dirty="0">
              <a:latin typeface="Helvetica" charset="0"/>
              <a:ea typeface="Helvetica" charset="0"/>
              <a:cs typeface="Helvetica" charset="0"/>
            </a:endParaRPr>
          </a:p>
          <a:p>
            <a:pPr marL="285750" indent="-285750">
              <a:buFontTx/>
              <a:buChar char="-"/>
            </a:pPr>
            <a:r>
              <a:rPr lang="en-US" sz="1500" dirty="0">
                <a:latin typeface="Helvetica" charset="0"/>
                <a:ea typeface="Helvetica" charset="0"/>
                <a:cs typeface="Helvetica" charset="0"/>
              </a:rPr>
              <a:t>RNA-seq was performed on </a:t>
            </a:r>
            <a:r>
              <a:rPr lang="en-US" sz="1500" i="1" dirty="0">
                <a:latin typeface="Helvetica" charset="0"/>
                <a:ea typeface="Helvetica" charset="0"/>
                <a:cs typeface="Helvetica" charset="0"/>
              </a:rPr>
              <a:t>S. aureus</a:t>
            </a:r>
            <a:r>
              <a:rPr lang="en-US" sz="1500" dirty="0">
                <a:latin typeface="Helvetica" charset="0"/>
                <a:ea typeface="Helvetica" charset="0"/>
                <a:cs typeface="Helvetica" charset="0"/>
              </a:rPr>
              <a:t> strains:</a:t>
            </a:r>
          </a:p>
          <a:p>
            <a:pPr marL="742950" lvl="1" indent="-285750">
              <a:buFont typeface="Arial" charset="0"/>
              <a:buChar char="•"/>
            </a:pPr>
            <a:r>
              <a:rPr lang="de-DE" sz="1500" dirty="0">
                <a:latin typeface="Helvetica" charset="0"/>
                <a:ea typeface="Helvetica" charset="0"/>
                <a:cs typeface="Helvetica" charset="0"/>
              </a:rPr>
              <a:t>RN4220 </a:t>
            </a:r>
            <a:r>
              <a:rPr lang="de-DE" sz="1500" dirty="0" err="1">
                <a:latin typeface="Helvetica" charset="0"/>
                <a:ea typeface="Helvetica" charset="0"/>
                <a:cs typeface="Helvetica" charset="0"/>
              </a:rPr>
              <a:t>with</a:t>
            </a:r>
            <a:r>
              <a:rPr lang="de-DE" sz="1500" dirty="0">
                <a:latin typeface="Helvetica" charset="0"/>
                <a:ea typeface="Helvetica" charset="0"/>
                <a:cs typeface="Helvetica" charset="0"/>
              </a:rPr>
              <a:t> pRMC2 </a:t>
            </a:r>
            <a:r>
              <a:rPr lang="de-DE" sz="1500" dirty="0" err="1">
                <a:latin typeface="Helvetica" charset="0"/>
                <a:ea typeface="Helvetica" charset="0"/>
                <a:cs typeface="Helvetica" charset="0"/>
              </a:rPr>
              <a:t>with</a:t>
            </a:r>
            <a:r>
              <a:rPr lang="de-DE" sz="1500" dirty="0">
                <a:latin typeface="Helvetica" charset="0"/>
                <a:ea typeface="Helvetica" charset="0"/>
                <a:cs typeface="Helvetica" charset="0"/>
              </a:rPr>
              <a:t> gp67</a:t>
            </a:r>
          </a:p>
          <a:p>
            <a:pPr marL="742950" lvl="1" indent="-285750">
              <a:buFont typeface="Arial" charset="0"/>
              <a:buChar char="•"/>
            </a:pPr>
            <a:r>
              <a:rPr lang="de-DE" sz="1500" dirty="0">
                <a:latin typeface="Helvetica" charset="0"/>
                <a:ea typeface="Helvetica" charset="0"/>
                <a:cs typeface="Helvetica" charset="0"/>
              </a:rPr>
              <a:t>RN4220 </a:t>
            </a:r>
            <a:r>
              <a:rPr lang="de-DE" sz="1500" dirty="0" err="1">
                <a:latin typeface="Helvetica" charset="0"/>
                <a:ea typeface="Helvetica" charset="0"/>
                <a:cs typeface="Helvetica" charset="0"/>
              </a:rPr>
              <a:t>with</a:t>
            </a:r>
            <a:r>
              <a:rPr lang="de-DE" sz="1500" dirty="0">
                <a:latin typeface="Helvetica" charset="0"/>
                <a:ea typeface="Helvetica" charset="0"/>
                <a:cs typeface="Helvetica" charset="0"/>
              </a:rPr>
              <a:t> </a:t>
            </a:r>
            <a:r>
              <a:rPr lang="de-DE" sz="1500" dirty="0" err="1">
                <a:latin typeface="Helvetica" charset="0"/>
                <a:ea typeface="Helvetica" charset="0"/>
                <a:cs typeface="Helvetica" charset="0"/>
              </a:rPr>
              <a:t>empty</a:t>
            </a:r>
            <a:r>
              <a:rPr lang="de-DE" sz="1500" dirty="0">
                <a:latin typeface="Helvetica" charset="0"/>
                <a:ea typeface="Helvetica" charset="0"/>
                <a:cs typeface="Helvetica" charset="0"/>
              </a:rPr>
              <a:t> pRMC2</a:t>
            </a:r>
          </a:p>
          <a:p>
            <a:pPr marL="742950" lvl="1" indent="-285750">
              <a:buFont typeface="Arial" charset="0"/>
              <a:buChar char="•"/>
            </a:pPr>
            <a:r>
              <a:rPr lang="mr-IN" sz="1500" dirty="0">
                <a:latin typeface="Helvetica" charset="0"/>
                <a:ea typeface="Helvetica" charset="0"/>
                <a:cs typeface="Helvetica" charset="0"/>
              </a:rPr>
              <a:t>NCTC8325-4</a:t>
            </a:r>
            <a:endParaRPr lang="en-US" sz="1500" dirty="0">
              <a:latin typeface="Helvetica" charset="0"/>
              <a:ea typeface="Helvetica" charset="0"/>
              <a:cs typeface="Helvetica" charset="0"/>
            </a:endParaRPr>
          </a:p>
          <a:p>
            <a:pPr marL="285750" indent="-285750">
              <a:buFont typeface="Arial" charset="0"/>
              <a:buChar char="•"/>
            </a:pPr>
            <a:endParaRPr lang="en-US" sz="1500" dirty="0">
              <a:latin typeface="Helvetica" charset="0"/>
              <a:ea typeface="Helvetica" charset="0"/>
              <a:cs typeface="Helvetica" charset="0"/>
            </a:endParaRPr>
          </a:p>
        </p:txBody>
      </p:sp>
      <p:grpSp>
        <p:nvGrpSpPr>
          <p:cNvPr id="12" name="Group 11"/>
          <p:cNvGrpSpPr/>
          <p:nvPr/>
        </p:nvGrpSpPr>
        <p:grpSpPr>
          <a:xfrm>
            <a:off x="8237638" y="487564"/>
            <a:ext cx="3918297" cy="6003154"/>
            <a:chOff x="8237638" y="487564"/>
            <a:chExt cx="3918297" cy="6003154"/>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7638" y="1094722"/>
              <a:ext cx="3918297" cy="5395996"/>
            </a:xfrm>
            <a:prstGeom prst="rect">
              <a:avLst/>
            </a:prstGeom>
          </p:spPr>
        </p:pic>
        <p:sp>
          <p:nvSpPr>
            <p:cNvPr id="10" name="TextBox 9"/>
            <p:cNvSpPr txBox="1"/>
            <p:nvPr/>
          </p:nvSpPr>
          <p:spPr>
            <a:xfrm>
              <a:off x="8975939" y="487564"/>
              <a:ext cx="2441694" cy="369332"/>
            </a:xfrm>
            <a:prstGeom prst="rect">
              <a:avLst/>
            </a:prstGeom>
            <a:noFill/>
          </p:spPr>
          <p:txBody>
            <a:bodyPr wrap="none" rtlCol="0">
              <a:spAutoFit/>
            </a:bodyPr>
            <a:lstStyle/>
            <a:p>
              <a:r>
                <a:rPr lang="en-US" dirty="0">
                  <a:latin typeface="Helvetica" charset="0"/>
                  <a:ea typeface="Helvetica" charset="0"/>
                  <a:cs typeface="Helvetica" charset="0"/>
                </a:rPr>
                <a:t>The analysis workflow</a:t>
              </a:r>
            </a:p>
          </p:txBody>
        </p:sp>
      </p:grpSp>
    </p:spTree>
    <p:extLst>
      <p:ext uri="{BB962C8B-B14F-4D97-AF65-F5344CB8AC3E}">
        <p14:creationId xmlns:p14="http://schemas.microsoft.com/office/powerpoint/2010/main" val="31298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
                                  </p:stCondLst>
                                  <p:childTnLst>
                                    <p:set>
                                      <p:cBhvr>
                                        <p:cTn id="9"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xEl>
                                              <p:pRg st="8" end="8"/>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200"/>
                                  </p:stCondLst>
                                  <p:childTnLst>
                                    <p:set>
                                      <p:cBhvr>
                                        <p:cTn id="16" dur="1" fill="hold">
                                          <p:stCondLst>
                                            <p:cond delay="0"/>
                                          </p:stCondLst>
                                        </p:cTn>
                                        <p:tgtEl>
                                          <p:spTgt spid="6">
                                            <p:txEl>
                                              <p:pRg st="10" end="10"/>
                                            </p:txEl>
                                          </p:spTgt>
                                        </p:tgtEl>
                                        <p:attrNameLst>
                                          <p:attrName>style.visibility</p:attrName>
                                        </p:attrNameLst>
                                      </p:cBhvr>
                                      <p:to>
                                        <p:strVal val="visible"/>
                                      </p:to>
                                    </p:set>
                                  </p:childTnLst>
                                </p:cTn>
                              </p:par>
                            </p:childTnLst>
                          </p:cTn>
                        </p:par>
                        <p:par>
                          <p:cTn id="17" fill="hold">
                            <p:stCondLst>
                              <p:cond delay="200"/>
                            </p:stCondLst>
                            <p:childTnLst>
                              <p:par>
                                <p:cTn id="18" presetID="1" presetClass="entr" presetSubtype="0" fill="hold" grpId="0" nodeType="afterEffect">
                                  <p:stCondLst>
                                    <p:cond delay="200"/>
                                  </p:stCondLst>
                                  <p:childTnLst>
                                    <p:set>
                                      <p:cBhvr>
                                        <p:cTn id="19" dur="1" fill="hold">
                                          <p:stCondLst>
                                            <p:cond delay="0"/>
                                          </p:stCondLst>
                                        </p:cTn>
                                        <p:tgtEl>
                                          <p:spTgt spid="6">
                                            <p:txEl>
                                              <p:pRg st="11" end="11"/>
                                            </p:txEl>
                                          </p:spTgt>
                                        </p:tgtEl>
                                        <p:attrNameLst>
                                          <p:attrName>style.visibility</p:attrName>
                                        </p:attrNameLst>
                                      </p:cBhvr>
                                      <p:to>
                                        <p:strVal val="visible"/>
                                      </p:to>
                                    </p:set>
                                  </p:childTnLst>
                                </p:cTn>
                              </p:par>
                            </p:childTnLst>
                          </p:cTn>
                        </p:par>
                        <p:par>
                          <p:cTn id="20" fill="hold">
                            <p:stCondLst>
                              <p:cond delay="400"/>
                            </p:stCondLst>
                            <p:childTnLst>
                              <p:par>
                                <p:cTn id="21" presetID="1" presetClass="entr" presetSubtype="0" fill="hold" grpId="0" nodeType="afterEffect">
                                  <p:stCondLst>
                                    <p:cond delay="200"/>
                                  </p:stCondLst>
                                  <p:childTnLst>
                                    <p:set>
                                      <p:cBhvr>
                                        <p:cTn id="22" dur="1" fill="hold">
                                          <p:stCondLst>
                                            <p:cond delay="0"/>
                                          </p:stCondLst>
                                        </p:cTn>
                                        <p:tgtEl>
                                          <p:spTgt spid="6">
                                            <p:txEl>
                                              <p:pRg st="12" end="12"/>
                                            </p:txEl>
                                          </p:spTgt>
                                        </p:tgtEl>
                                        <p:attrNameLst>
                                          <p:attrName>style.visibility</p:attrName>
                                        </p:attrNameLst>
                                      </p:cBhvr>
                                      <p:to>
                                        <p:strVal val="visible"/>
                                      </p:to>
                                    </p:set>
                                  </p:childTnLst>
                                </p:cTn>
                              </p:par>
                            </p:childTnLst>
                          </p:cTn>
                        </p:par>
                        <p:par>
                          <p:cTn id="23" fill="hold">
                            <p:stCondLst>
                              <p:cond delay="600"/>
                            </p:stCondLst>
                            <p:childTnLst>
                              <p:par>
                                <p:cTn id="24" presetID="1" presetClass="entr" presetSubtype="0" fill="hold" grpId="0" nodeType="afterEffect">
                                  <p:stCondLst>
                                    <p:cond delay="200"/>
                                  </p:stCondLst>
                                  <p:childTnLst>
                                    <p:set>
                                      <p:cBhvr>
                                        <p:cTn id="25" dur="1" fill="hold">
                                          <p:stCondLst>
                                            <p:cond delay="0"/>
                                          </p:stCondLst>
                                        </p:cTn>
                                        <p:tgtEl>
                                          <p:spTgt spid="6">
                                            <p:txEl>
                                              <p:pRg st="13" end="13"/>
                                            </p:txEl>
                                          </p:spTgt>
                                        </p:tgtEl>
                                        <p:attrNameLst>
                                          <p:attrName>style.visibility</p:attrName>
                                        </p:attrNameLst>
                                      </p:cBhvr>
                                      <p:to>
                                        <p:strVal val="visible"/>
                                      </p:to>
                                    </p:set>
                                  </p:childTnLst>
                                </p:cTn>
                              </p:par>
                            </p:childTnLst>
                          </p:cTn>
                        </p:par>
                        <p:par>
                          <p:cTn id="26" fill="hold">
                            <p:stCondLst>
                              <p:cond delay="8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198659" y="3578929"/>
            <a:ext cx="3623907" cy="1436915"/>
          </a:xfrm>
          <a:prstGeom prst="rect">
            <a:avLst/>
          </a:prstGeom>
          <a:solidFill>
            <a:srgbClr val="F47509">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596431" y="2157337"/>
            <a:ext cx="3602229" cy="1436915"/>
          </a:xfrm>
          <a:prstGeom prst="rect">
            <a:avLst/>
          </a:prstGeom>
          <a:solidFill>
            <a:srgbClr val="F24D26">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596430" y="3578930"/>
            <a:ext cx="3602229" cy="1436915"/>
          </a:xfrm>
          <a:prstGeom prst="rect">
            <a:avLst/>
          </a:prstGeom>
          <a:solidFill>
            <a:srgbClr val="FC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4198660" y="2157337"/>
            <a:ext cx="3623907" cy="1436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96432" y="725593"/>
            <a:ext cx="7226135" cy="14369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596432" y="5015845"/>
            <a:ext cx="7226135" cy="1436915"/>
          </a:xfrm>
          <a:prstGeom prst="rect">
            <a:avLst/>
          </a:prstGeom>
          <a:solidFill>
            <a:srgbClr val="18B9EF">
              <a:alpha val="1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Freeform 139"/>
          <p:cNvSpPr/>
          <p:nvPr/>
        </p:nvSpPr>
        <p:spPr>
          <a:xfrm>
            <a:off x="3632548" y="4385425"/>
            <a:ext cx="1140053" cy="163813"/>
          </a:xfrm>
          <a:custGeom>
            <a:avLst/>
            <a:gdLst>
              <a:gd name="connsiteX0" fmla="*/ 0 w 588723"/>
              <a:gd name="connsiteY0" fmla="*/ 0 h 983293"/>
              <a:gd name="connsiteX1" fmla="*/ 588723 w 588723"/>
              <a:gd name="connsiteY1" fmla="*/ 983293 h 983293"/>
              <a:gd name="connsiteX0" fmla="*/ 0 w 588723"/>
              <a:gd name="connsiteY0" fmla="*/ 0 h 983293"/>
              <a:gd name="connsiteX1" fmla="*/ 588723 w 588723"/>
              <a:gd name="connsiteY1" fmla="*/ 983293 h 983293"/>
              <a:gd name="connsiteX0" fmla="*/ 0 w 588723"/>
              <a:gd name="connsiteY0" fmla="*/ 0 h 983293"/>
              <a:gd name="connsiteX1" fmla="*/ 588723 w 588723"/>
              <a:gd name="connsiteY1" fmla="*/ 983293 h 983293"/>
              <a:gd name="connsiteX0" fmla="*/ 0 w 588723"/>
              <a:gd name="connsiteY0" fmla="*/ 0 h 983293"/>
              <a:gd name="connsiteX1" fmla="*/ 588723 w 588723"/>
              <a:gd name="connsiteY1" fmla="*/ 983293 h 983293"/>
              <a:gd name="connsiteX0" fmla="*/ 0 w 588723"/>
              <a:gd name="connsiteY0" fmla="*/ 0 h 983293"/>
              <a:gd name="connsiteX1" fmla="*/ 588723 w 588723"/>
              <a:gd name="connsiteY1" fmla="*/ 983293 h 983293"/>
              <a:gd name="connsiteX0" fmla="*/ 0 w 1140053"/>
              <a:gd name="connsiteY0" fmla="*/ 185161 h 224167"/>
              <a:gd name="connsiteX1" fmla="*/ 1140053 w 1140053"/>
              <a:gd name="connsiteY1" fmla="*/ 193543 h 224167"/>
              <a:gd name="connsiteX0" fmla="*/ 0 w 1140053"/>
              <a:gd name="connsiteY0" fmla="*/ 0 h 161663"/>
              <a:gd name="connsiteX1" fmla="*/ 1140053 w 1140053"/>
              <a:gd name="connsiteY1" fmla="*/ 8382 h 161663"/>
              <a:gd name="connsiteX0" fmla="*/ 0 w 1140053"/>
              <a:gd name="connsiteY0" fmla="*/ 102358 h 161513"/>
              <a:gd name="connsiteX1" fmla="*/ 1140053 w 1140053"/>
              <a:gd name="connsiteY1" fmla="*/ 110740 h 161513"/>
              <a:gd name="connsiteX0" fmla="*/ 0 w 1140053"/>
              <a:gd name="connsiteY0" fmla="*/ 141989 h 194935"/>
              <a:gd name="connsiteX1" fmla="*/ 1140053 w 1140053"/>
              <a:gd name="connsiteY1" fmla="*/ 150371 h 194935"/>
              <a:gd name="connsiteX0" fmla="*/ 0 w 1140053"/>
              <a:gd name="connsiteY0" fmla="*/ 105156 h 163813"/>
              <a:gd name="connsiteX1" fmla="*/ 1140053 w 1140053"/>
              <a:gd name="connsiteY1" fmla="*/ 113538 h 163813"/>
            </a:gdLst>
            <a:ahLst/>
            <a:cxnLst>
              <a:cxn ang="0">
                <a:pos x="connsiteX0" y="connsiteY0"/>
              </a:cxn>
              <a:cxn ang="0">
                <a:pos x="connsiteX1" y="connsiteY1"/>
              </a:cxn>
            </a:cxnLst>
            <a:rect l="l" t="t" r="r" b="b"/>
            <a:pathLst>
              <a:path w="1140053" h="163813">
                <a:moveTo>
                  <a:pt x="0" y="105156"/>
                </a:moveTo>
                <a:cubicBezTo>
                  <a:pt x="324817" y="-217237"/>
                  <a:pt x="682607" y="324486"/>
                  <a:pt x="1140053" y="113538"/>
                </a:cubicBez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Freeform 140"/>
          <p:cNvSpPr/>
          <p:nvPr/>
        </p:nvSpPr>
        <p:spPr>
          <a:xfrm flipH="1">
            <a:off x="3567012" y="4507924"/>
            <a:ext cx="637874" cy="963123"/>
          </a:xfrm>
          <a:custGeom>
            <a:avLst/>
            <a:gdLst>
              <a:gd name="connsiteX0" fmla="*/ 0 w 588723"/>
              <a:gd name="connsiteY0" fmla="*/ 0 h 983293"/>
              <a:gd name="connsiteX1" fmla="*/ 588723 w 588723"/>
              <a:gd name="connsiteY1" fmla="*/ 983293 h 983293"/>
              <a:gd name="connsiteX0" fmla="*/ 0 w 588723"/>
              <a:gd name="connsiteY0" fmla="*/ 0 h 983293"/>
              <a:gd name="connsiteX1" fmla="*/ 588723 w 588723"/>
              <a:gd name="connsiteY1" fmla="*/ 983293 h 983293"/>
              <a:gd name="connsiteX0" fmla="*/ 0 w 588723"/>
              <a:gd name="connsiteY0" fmla="*/ 0 h 983293"/>
              <a:gd name="connsiteX1" fmla="*/ 588723 w 588723"/>
              <a:gd name="connsiteY1" fmla="*/ 983293 h 983293"/>
              <a:gd name="connsiteX0" fmla="*/ 0 w 588723"/>
              <a:gd name="connsiteY0" fmla="*/ 0 h 983293"/>
              <a:gd name="connsiteX1" fmla="*/ 588723 w 588723"/>
              <a:gd name="connsiteY1" fmla="*/ 983293 h 983293"/>
              <a:gd name="connsiteX0" fmla="*/ 0 w 588723"/>
              <a:gd name="connsiteY0" fmla="*/ 0 h 983293"/>
              <a:gd name="connsiteX1" fmla="*/ 588723 w 588723"/>
              <a:gd name="connsiteY1" fmla="*/ 983293 h 983293"/>
              <a:gd name="connsiteX0" fmla="*/ 568241 w 684284"/>
              <a:gd name="connsiteY0" fmla="*/ 0 h 963123"/>
              <a:gd name="connsiteX1" fmla="*/ 517 w 684284"/>
              <a:gd name="connsiteY1" fmla="*/ 963123 h 963123"/>
              <a:gd name="connsiteX0" fmla="*/ 568314 w 637874"/>
              <a:gd name="connsiteY0" fmla="*/ 0 h 963123"/>
              <a:gd name="connsiteX1" fmla="*/ 590 w 637874"/>
              <a:gd name="connsiteY1" fmla="*/ 963123 h 963123"/>
            </a:gdLst>
            <a:ahLst/>
            <a:cxnLst>
              <a:cxn ang="0">
                <a:pos x="connsiteX0" y="connsiteY0"/>
              </a:cxn>
              <a:cxn ang="0">
                <a:pos x="connsiteX1" y="connsiteY1"/>
              </a:cxn>
            </a:cxnLst>
            <a:rect l="l" t="t" r="r" b="b"/>
            <a:pathLst>
              <a:path w="637874" h="963123">
                <a:moveTo>
                  <a:pt x="568314" y="0"/>
                </a:moveTo>
                <a:cubicBezTo>
                  <a:pt x="893131" y="639072"/>
                  <a:pt x="-26550" y="441206"/>
                  <a:pt x="590" y="963123"/>
                </a:cubicBez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8385722" y="2868076"/>
            <a:ext cx="820455" cy="14217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3628208" y="1732984"/>
            <a:ext cx="1215906" cy="2751496"/>
          </a:xfrm>
          <a:custGeom>
            <a:avLst/>
            <a:gdLst>
              <a:gd name="connsiteX0" fmla="*/ 713632 w 1311763"/>
              <a:gd name="connsiteY0" fmla="*/ 0 h 3734789"/>
              <a:gd name="connsiteX1" fmla="*/ 1295523 w 1311763"/>
              <a:gd name="connsiteY1" fmla="*/ 1116280 h 3734789"/>
              <a:gd name="connsiteX2" fmla="*/ 143617 w 1311763"/>
              <a:gd name="connsiteY2" fmla="*/ 1116280 h 3734789"/>
              <a:gd name="connsiteX3" fmla="*/ 143617 w 1311763"/>
              <a:gd name="connsiteY3" fmla="*/ 2600696 h 3734789"/>
              <a:gd name="connsiteX4" fmla="*/ 1289585 w 1311763"/>
              <a:gd name="connsiteY4" fmla="*/ 2600696 h 3734789"/>
              <a:gd name="connsiteX5" fmla="*/ 713632 w 1311763"/>
              <a:gd name="connsiteY5" fmla="*/ 3734789 h 3734789"/>
              <a:gd name="connsiteX0" fmla="*/ 713632 w 1311763"/>
              <a:gd name="connsiteY0" fmla="*/ 0 h 3734789"/>
              <a:gd name="connsiteX1" fmla="*/ 1295523 w 1311763"/>
              <a:gd name="connsiteY1" fmla="*/ 1254066 h 3734789"/>
              <a:gd name="connsiteX2" fmla="*/ 143617 w 1311763"/>
              <a:gd name="connsiteY2" fmla="*/ 1116280 h 3734789"/>
              <a:gd name="connsiteX3" fmla="*/ 143617 w 1311763"/>
              <a:gd name="connsiteY3" fmla="*/ 2600696 h 3734789"/>
              <a:gd name="connsiteX4" fmla="*/ 1289585 w 1311763"/>
              <a:gd name="connsiteY4" fmla="*/ 2600696 h 3734789"/>
              <a:gd name="connsiteX5" fmla="*/ 713632 w 1311763"/>
              <a:gd name="connsiteY5" fmla="*/ 3734789 h 3734789"/>
              <a:gd name="connsiteX0" fmla="*/ 717193 w 1315609"/>
              <a:gd name="connsiteY0" fmla="*/ 0 h 3734789"/>
              <a:gd name="connsiteX1" fmla="*/ 1299084 w 1315609"/>
              <a:gd name="connsiteY1" fmla="*/ 1254066 h 3734789"/>
              <a:gd name="connsiteX2" fmla="*/ 140915 w 1315609"/>
              <a:gd name="connsiteY2" fmla="*/ 1229014 h 3734789"/>
              <a:gd name="connsiteX3" fmla="*/ 147178 w 1315609"/>
              <a:gd name="connsiteY3" fmla="*/ 2600696 h 3734789"/>
              <a:gd name="connsiteX4" fmla="*/ 1293146 w 1315609"/>
              <a:gd name="connsiteY4" fmla="*/ 2600696 h 3734789"/>
              <a:gd name="connsiteX5" fmla="*/ 717193 w 1315609"/>
              <a:gd name="connsiteY5" fmla="*/ 3734789 h 3734789"/>
              <a:gd name="connsiteX0" fmla="*/ 720678 w 1319094"/>
              <a:gd name="connsiteY0" fmla="*/ 0 h 3734789"/>
              <a:gd name="connsiteX1" fmla="*/ 1302569 w 1319094"/>
              <a:gd name="connsiteY1" fmla="*/ 1254066 h 3734789"/>
              <a:gd name="connsiteX2" fmla="*/ 144400 w 1319094"/>
              <a:gd name="connsiteY2" fmla="*/ 1229014 h 3734789"/>
              <a:gd name="connsiteX3" fmla="*/ 144400 w 1319094"/>
              <a:gd name="connsiteY3" fmla="*/ 2707167 h 3734789"/>
              <a:gd name="connsiteX4" fmla="*/ 1296631 w 1319094"/>
              <a:gd name="connsiteY4" fmla="*/ 2600696 h 3734789"/>
              <a:gd name="connsiteX5" fmla="*/ 720678 w 1319094"/>
              <a:gd name="connsiteY5" fmla="*/ 3734789 h 3734789"/>
              <a:gd name="connsiteX0" fmla="*/ 721461 w 1319877"/>
              <a:gd name="connsiteY0" fmla="*/ 0 h 3734789"/>
              <a:gd name="connsiteX1" fmla="*/ 1303352 w 1319877"/>
              <a:gd name="connsiteY1" fmla="*/ 1254066 h 3734789"/>
              <a:gd name="connsiteX2" fmla="*/ 145183 w 1319877"/>
              <a:gd name="connsiteY2" fmla="*/ 1229014 h 3734789"/>
              <a:gd name="connsiteX3" fmla="*/ 145183 w 1319877"/>
              <a:gd name="connsiteY3" fmla="*/ 2707167 h 3734789"/>
              <a:gd name="connsiteX4" fmla="*/ 1309940 w 1319877"/>
              <a:gd name="connsiteY4" fmla="*/ 2719693 h 3734789"/>
              <a:gd name="connsiteX5" fmla="*/ 721461 w 1319877"/>
              <a:gd name="connsiteY5" fmla="*/ 3734789 h 3734789"/>
              <a:gd name="connsiteX0" fmla="*/ 721461 w 1327787"/>
              <a:gd name="connsiteY0" fmla="*/ 0 h 3734789"/>
              <a:gd name="connsiteX1" fmla="*/ 1303352 w 1327787"/>
              <a:gd name="connsiteY1" fmla="*/ 1254066 h 3734789"/>
              <a:gd name="connsiteX2" fmla="*/ 145183 w 1327787"/>
              <a:gd name="connsiteY2" fmla="*/ 1229014 h 3734789"/>
              <a:gd name="connsiteX3" fmla="*/ 145183 w 1327787"/>
              <a:gd name="connsiteY3" fmla="*/ 2707167 h 3734789"/>
              <a:gd name="connsiteX4" fmla="*/ 1309940 w 1327787"/>
              <a:gd name="connsiteY4" fmla="*/ 2719693 h 3734789"/>
              <a:gd name="connsiteX5" fmla="*/ 721461 w 1327787"/>
              <a:gd name="connsiteY5" fmla="*/ 3734789 h 3734789"/>
              <a:gd name="connsiteX0" fmla="*/ 604112 w 1202528"/>
              <a:gd name="connsiteY0" fmla="*/ 0 h 3734789"/>
              <a:gd name="connsiteX1" fmla="*/ 1186003 w 1202528"/>
              <a:gd name="connsiteY1" fmla="*/ 1254066 h 3734789"/>
              <a:gd name="connsiteX2" fmla="*/ 27834 w 1202528"/>
              <a:gd name="connsiteY2" fmla="*/ 1229014 h 3734789"/>
              <a:gd name="connsiteX3" fmla="*/ 428667 w 1202528"/>
              <a:gd name="connsiteY3" fmla="*/ 2218652 h 3734789"/>
              <a:gd name="connsiteX4" fmla="*/ 1192591 w 1202528"/>
              <a:gd name="connsiteY4" fmla="*/ 2719693 h 3734789"/>
              <a:gd name="connsiteX5" fmla="*/ 604112 w 1202528"/>
              <a:gd name="connsiteY5" fmla="*/ 3734789 h 3734789"/>
              <a:gd name="connsiteX0" fmla="*/ 590272 w 1188688"/>
              <a:gd name="connsiteY0" fmla="*/ 0 h 3734789"/>
              <a:gd name="connsiteX1" fmla="*/ 1172163 w 1188688"/>
              <a:gd name="connsiteY1" fmla="*/ 1254066 h 3734789"/>
              <a:gd name="connsiteX2" fmla="*/ 13994 w 1188688"/>
              <a:gd name="connsiteY2" fmla="*/ 1229014 h 3734789"/>
              <a:gd name="connsiteX3" fmla="*/ 571402 w 1188688"/>
              <a:gd name="connsiteY3" fmla="*/ 2343912 h 3734789"/>
              <a:gd name="connsiteX4" fmla="*/ 1178751 w 1188688"/>
              <a:gd name="connsiteY4" fmla="*/ 2719693 h 3734789"/>
              <a:gd name="connsiteX5" fmla="*/ 590272 w 1188688"/>
              <a:gd name="connsiteY5" fmla="*/ 3734789 h 3734789"/>
              <a:gd name="connsiteX0" fmla="*/ 588741 w 1187157"/>
              <a:gd name="connsiteY0" fmla="*/ 0 h 3734789"/>
              <a:gd name="connsiteX1" fmla="*/ 1170632 w 1187157"/>
              <a:gd name="connsiteY1" fmla="*/ 1254066 h 3734789"/>
              <a:gd name="connsiteX2" fmla="*/ 12463 w 1187157"/>
              <a:gd name="connsiteY2" fmla="*/ 1229014 h 3734789"/>
              <a:gd name="connsiteX3" fmla="*/ 569871 w 1187157"/>
              <a:gd name="connsiteY3" fmla="*/ 2343912 h 3734789"/>
              <a:gd name="connsiteX4" fmla="*/ 763862 w 1187157"/>
              <a:gd name="connsiteY4" fmla="*/ 2951424 h 3734789"/>
              <a:gd name="connsiteX5" fmla="*/ 588741 w 1187157"/>
              <a:gd name="connsiteY5" fmla="*/ 3734789 h 3734789"/>
              <a:gd name="connsiteX0" fmla="*/ 588186 w 1186602"/>
              <a:gd name="connsiteY0" fmla="*/ 0 h 3734789"/>
              <a:gd name="connsiteX1" fmla="*/ 1170077 w 1186602"/>
              <a:gd name="connsiteY1" fmla="*/ 1254066 h 3734789"/>
              <a:gd name="connsiteX2" fmla="*/ 11908 w 1186602"/>
              <a:gd name="connsiteY2" fmla="*/ 1229014 h 3734789"/>
              <a:gd name="connsiteX3" fmla="*/ 569316 w 1186602"/>
              <a:gd name="connsiteY3" fmla="*/ 2343912 h 3734789"/>
              <a:gd name="connsiteX4" fmla="*/ 588186 w 1186602"/>
              <a:gd name="connsiteY4" fmla="*/ 3734789 h 3734789"/>
              <a:gd name="connsiteX0" fmla="*/ 582813 w 1181229"/>
              <a:gd name="connsiteY0" fmla="*/ 0 h 3734789"/>
              <a:gd name="connsiteX1" fmla="*/ 1164704 w 1181229"/>
              <a:gd name="connsiteY1" fmla="*/ 1254066 h 3734789"/>
              <a:gd name="connsiteX2" fmla="*/ 6535 w 1181229"/>
              <a:gd name="connsiteY2" fmla="*/ 1229014 h 3734789"/>
              <a:gd name="connsiteX3" fmla="*/ 689203 w 1181229"/>
              <a:gd name="connsiteY3" fmla="*/ 2625748 h 3734789"/>
              <a:gd name="connsiteX4" fmla="*/ 582813 w 1181229"/>
              <a:gd name="connsiteY4" fmla="*/ 3734789 h 3734789"/>
              <a:gd name="connsiteX0" fmla="*/ 588521 w 1186937"/>
              <a:gd name="connsiteY0" fmla="*/ 0 h 3734789"/>
              <a:gd name="connsiteX1" fmla="*/ 1170412 w 1186937"/>
              <a:gd name="connsiteY1" fmla="*/ 1254066 h 3734789"/>
              <a:gd name="connsiteX2" fmla="*/ 12243 w 1186937"/>
              <a:gd name="connsiteY2" fmla="*/ 1229014 h 3734789"/>
              <a:gd name="connsiteX3" fmla="*/ 563388 w 1186937"/>
              <a:gd name="connsiteY3" fmla="*/ 2588169 h 3734789"/>
              <a:gd name="connsiteX4" fmla="*/ 588521 w 1186937"/>
              <a:gd name="connsiteY4" fmla="*/ 3734789 h 3734789"/>
              <a:gd name="connsiteX0" fmla="*/ 588521 w 1186937"/>
              <a:gd name="connsiteY0" fmla="*/ 0 h 3734789"/>
              <a:gd name="connsiteX1" fmla="*/ 1170412 w 1186937"/>
              <a:gd name="connsiteY1" fmla="*/ 1254066 h 3734789"/>
              <a:gd name="connsiteX2" fmla="*/ 12243 w 1186937"/>
              <a:gd name="connsiteY2" fmla="*/ 1229014 h 3734789"/>
              <a:gd name="connsiteX3" fmla="*/ 563388 w 1186937"/>
              <a:gd name="connsiteY3" fmla="*/ 2588169 h 3734789"/>
              <a:gd name="connsiteX4" fmla="*/ 588521 w 1186937"/>
              <a:gd name="connsiteY4" fmla="*/ 3734789 h 3734789"/>
              <a:gd name="connsiteX0" fmla="*/ 589822 w 1188238"/>
              <a:gd name="connsiteY0" fmla="*/ 0 h 3734789"/>
              <a:gd name="connsiteX1" fmla="*/ 1171713 w 1188238"/>
              <a:gd name="connsiteY1" fmla="*/ 1254066 h 3734789"/>
              <a:gd name="connsiteX2" fmla="*/ 13544 w 1188238"/>
              <a:gd name="connsiteY2" fmla="*/ 1229014 h 3734789"/>
              <a:gd name="connsiteX3" fmla="*/ 564689 w 1188238"/>
              <a:gd name="connsiteY3" fmla="*/ 2588169 h 3734789"/>
              <a:gd name="connsiteX4" fmla="*/ 589822 w 1188238"/>
              <a:gd name="connsiteY4" fmla="*/ 3734789 h 3734789"/>
              <a:gd name="connsiteX0" fmla="*/ 588707 w 1187123"/>
              <a:gd name="connsiteY0" fmla="*/ 0 h 3734789"/>
              <a:gd name="connsiteX1" fmla="*/ 1170598 w 1187123"/>
              <a:gd name="connsiteY1" fmla="*/ 1254066 h 3734789"/>
              <a:gd name="connsiteX2" fmla="*/ 12429 w 1187123"/>
              <a:gd name="connsiteY2" fmla="*/ 1229014 h 3734789"/>
              <a:gd name="connsiteX3" fmla="*/ 582363 w 1187123"/>
              <a:gd name="connsiteY3" fmla="*/ 2519276 h 3734789"/>
              <a:gd name="connsiteX4" fmla="*/ 588707 w 1187123"/>
              <a:gd name="connsiteY4" fmla="*/ 3734789 h 3734789"/>
              <a:gd name="connsiteX0" fmla="*/ 590609 w 1189025"/>
              <a:gd name="connsiteY0" fmla="*/ 0 h 3734789"/>
              <a:gd name="connsiteX1" fmla="*/ 1172500 w 1189025"/>
              <a:gd name="connsiteY1" fmla="*/ 1254066 h 3734789"/>
              <a:gd name="connsiteX2" fmla="*/ 14331 w 1189025"/>
              <a:gd name="connsiteY2" fmla="*/ 1229014 h 3734789"/>
              <a:gd name="connsiteX3" fmla="*/ 552950 w 1189025"/>
              <a:gd name="connsiteY3" fmla="*/ 2544328 h 3734789"/>
              <a:gd name="connsiteX4" fmla="*/ 590609 w 1189025"/>
              <a:gd name="connsiteY4" fmla="*/ 3734789 h 3734789"/>
              <a:gd name="connsiteX0" fmla="*/ 607304 w 1205720"/>
              <a:gd name="connsiteY0" fmla="*/ 0 h 3734789"/>
              <a:gd name="connsiteX1" fmla="*/ 1189195 w 1205720"/>
              <a:gd name="connsiteY1" fmla="*/ 1254066 h 3734789"/>
              <a:gd name="connsiteX2" fmla="*/ 31026 w 1205720"/>
              <a:gd name="connsiteY2" fmla="*/ 1229014 h 3734789"/>
              <a:gd name="connsiteX3" fmla="*/ 569645 w 1205720"/>
              <a:gd name="connsiteY3" fmla="*/ 2544328 h 3734789"/>
              <a:gd name="connsiteX4" fmla="*/ 607304 w 1205720"/>
              <a:gd name="connsiteY4" fmla="*/ 3734789 h 3734789"/>
              <a:gd name="connsiteX0" fmla="*/ 607304 w 1209246"/>
              <a:gd name="connsiteY0" fmla="*/ 0 h 3734789"/>
              <a:gd name="connsiteX1" fmla="*/ 1189195 w 1209246"/>
              <a:gd name="connsiteY1" fmla="*/ 1254066 h 3734789"/>
              <a:gd name="connsiteX2" fmla="*/ 31026 w 1209246"/>
              <a:gd name="connsiteY2" fmla="*/ 1229014 h 3734789"/>
              <a:gd name="connsiteX3" fmla="*/ 569645 w 1209246"/>
              <a:gd name="connsiteY3" fmla="*/ 2544328 h 3734789"/>
              <a:gd name="connsiteX4" fmla="*/ 607304 w 1209246"/>
              <a:gd name="connsiteY4" fmla="*/ 3734789 h 3734789"/>
              <a:gd name="connsiteX0" fmla="*/ 587625 w 1189567"/>
              <a:gd name="connsiteY0" fmla="*/ 0 h 3734789"/>
              <a:gd name="connsiteX1" fmla="*/ 1169516 w 1189567"/>
              <a:gd name="connsiteY1" fmla="*/ 1254066 h 3734789"/>
              <a:gd name="connsiteX2" fmla="*/ 11347 w 1189567"/>
              <a:gd name="connsiteY2" fmla="*/ 1229014 h 3734789"/>
              <a:gd name="connsiteX3" fmla="*/ 587625 w 1189567"/>
              <a:gd name="connsiteY3" fmla="*/ 3734789 h 3734789"/>
              <a:gd name="connsiteX0" fmla="*/ 683643 w 1285585"/>
              <a:gd name="connsiteY0" fmla="*/ 0 h 2764022"/>
              <a:gd name="connsiteX1" fmla="*/ 1265534 w 1285585"/>
              <a:gd name="connsiteY1" fmla="*/ 1254066 h 2764022"/>
              <a:gd name="connsiteX2" fmla="*/ 107365 w 1285585"/>
              <a:gd name="connsiteY2" fmla="*/ 1229014 h 2764022"/>
              <a:gd name="connsiteX3" fmla="*/ 132498 w 1285585"/>
              <a:gd name="connsiteY3" fmla="*/ 2764022 h 2764022"/>
              <a:gd name="connsiteX0" fmla="*/ 576281 w 1178223"/>
              <a:gd name="connsiteY0" fmla="*/ 0 h 2751496"/>
              <a:gd name="connsiteX1" fmla="*/ 1158172 w 1178223"/>
              <a:gd name="connsiteY1" fmla="*/ 1254066 h 2751496"/>
              <a:gd name="connsiteX2" fmla="*/ 3 w 1178223"/>
              <a:gd name="connsiteY2" fmla="*/ 1229014 h 2751496"/>
              <a:gd name="connsiteX3" fmla="*/ 1146215 w 1178223"/>
              <a:gd name="connsiteY3" fmla="*/ 2751496 h 2751496"/>
              <a:gd name="connsiteX0" fmla="*/ 576290 w 1178232"/>
              <a:gd name="connsiteY0" fmla="*/ 0 h 2751496"/>
              <a:gd name="connsiteX1" fmla="*/ 1158181 w 1178232"/>
              <a:gd name="connsiteY1" fmla="*/ 1254066 h 2751496"/>
              <a:gd name="connsiteX2" fmla="*/ 12 w 1178232"/>
              <a:gd name="connsiteY2" fmla="*/ 1229014 h 2751496"/>
              <a:gd name="connsiteX3" fmla="*/ 1146224 w 1178232"/>
              <a:gd name="connsiteY3" fmla="*/ 2751496 h 2751496"/>
              <a:gd name="connsiteX0" fmla="*/ 576280 w 1216281"/>
              <a:gd name="connsiteY0" fmla="*/ 0 h 2751496"/>
              <a:gd name="connsiteX1" fmla="*/ 1158171 w 1216281"/>
              <a:gd name="connsiteY1" fmla="*/ 1254066 h 2751496"/>
              <a:gd name="connsiteX2" fmla="*/ 2 w 1216281"/>
              <a:gd name="connsiteY2" fmla="*/ 1229014 h 2751496"/>
              <a:gd name="connsiteX3" fmla="*/ 1146214 w 1216281"/>
              <a:gd name="connsiteY3" fmla="*/ 2751496 h 2751496"/>
              <a:gd name="connsiteX0" fmla="*/ 576390 w 1215906"/>
              <a:gd name="connsiteY0" fmla="*/ 0 h 2751496"/>
              <a:gd name="connsiteX1" fmla="*/ 1158281 w 1215906"/>
              <a:gd name="connsiteY1" fmla="*/ 1254066 h 2751496"/>
              <a:gd name="connsiteX2" fmla="*/ 112 w 1215906"/>
              <a:gd name="connsiteY2" fmla="*/ 1229014 h 2751496"/>
              <a:gd name="connsiteX3" fmla="*/ 1146324 w 1215906"/>
              <a:gd name="connsiteY3" fmla="*/ 2751496 h 2751496"/>
              <a:gd name="connsiteX0" fmla="*/ 576390 w 1215906"/>
              <a:gd name="connsiteY0" fmla="*/ 0 h 2751496"/>
              <a:gd name="connsiteX1" fmla="*/ 1158281 w 1215906"/>
              <a:gd name="connsiteY1" fmla="*/ 1254066 h 2751496"/>
              <a:gd name="connsiteX2" fmla="*/ 112 w 1215906"/>
              <a:gd name="connsiteY2" fmla="*/ 1229014 h 2751496"/>
              <a:gd name="connsiteX3" fmla="*/ 1146324 w 1215906"/>
              <a:gd name="connsiteY3" fmla="*/ 2751496 h 2751496"/>
            </a:gdLst>
            <a:ahLst/>
            <a:cxnLst>
              <a:cxn ang="0">
                <a:pos x="connsiteX0" y="connsiteY0"/>
              </a:cxn>
              <a:cxn ang="0">
                <a:pos x="connsiteX1" y="connsiteY1"/>
              </a:cxn>
              <a:cxn ang="0">
                <a:pos x="connsiteX2" y="connsiteY2"/>
              </a:cxn>
              <a:cxn ang="0">
                <a:pos x="connsiteX3" y="connsiteY3"/>
              </a:cxn>
            </a:cxnLst>
            <a:rect l="l" t="t" r="r" b="b"/>
            <a:pathLst>
              <a:path w="1215906" h="2751496">
                <a:moveTo>
                  <a:pt x="576390" y="0"/>
                </a:moveTo>
                <a:cubicBezTo>
                  <a:pt x="914837" y="465116"/>
                  <a:pt x="1266853" y="905181"/>
                  <a:pt x="1158281" y="1254066"/>
                </a:cubicBezTo>
                <a:cubicBezTo>
                  <a:pt x="1049709" y="1602951"/>
                  <a:pt x="69341" y="737395"/>
                  <a:pt x="112" y="1229014"/>
                </a:cubicBezTo>
                <a:cubicBezTo>
                  <a:pt x="-15328" y="1989574"/>
                  <a:pt x="1561202" y="2423061"/>
                  <a:pt x="1146324" y="27514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9567" y="990730"/>
            <a:ext cx="1659866" cy="35170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3560" y="2777149"/>
            <a:ext cx="1097322" cy="46840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664" y="4201425"/>
            <a:ext cx="1983249" cy="54704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769" y="5520657"/>
            <a:ext cx="2622668" cy="908446"/>
          </a:xfrm>
          <a:prstGeom prst="rect">
            <a:avLst/>
          </a:prstGeom>
        </p:spPr>
      </p:pic>
      <p:pic>
        <p:nvPicPr>
          <p:cNvPr id="9" name="Picture 8"/>
          <p:cNvPicPr>
            <a:picLocks noChangeAspect="1"/>
          </p:cNvPicPr>
          <p:nvPr/>
        </p:nvPicPr>
        <p:blipFill rotWithShape="1">
          <a:blip r:embed="rId6" cstate="print">
            <a:alphaModFix/>
            <a:extLst>
              <a:ext uri="{28A0092B-C50C-407E-A947-70E740481C1C}">
                <a14:useLocalDpi xmlns:a14="http://schemas.microsoft.com/office/drawing/2010/main" val="0"/>
              </a:ext>
            </a:extLst>
          </a:blip>
          <a:srcRect/>
          <a:stretch/>
        </p:blipFill>
        <p:spPr>
          <a:xfrm>
            <a:off x="1372417" y="4141948"/>
            <a:ext cx="1711909" cy="688708"/>
          </a:xfrm>
          <a:prstGeom prst="rect">
            <a:avLst/>
          </a:prstGeom>
        </p:spPr>
      </p:pic>
      <p:grpSp>
        <p:nvGrpSpPr>
          <p:cNvPr id="11" name="Group 10"/>
          <p:cNvGrpSpPr/>
          <p:nvPr/>
        </p:nvGrpSpPr>
        <p:grpSpPr>
          <a:xfrm>
            <a:off x="5309663" y="2747476"/>
            <a:ext cx="2285339" cy="523220"/>
            <a:chOff x="5564249" y="3697209"/>
            <a:chExt cx="3027626" cy="846821"/>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4249" y="3782290"/>
              <a:ext cx="722745" cy="722745"/>
            </a:xfrm>
            <a:prstGeom prst="rect">
              <a:avLst/>
            </a:prstGeom>
          </p:spPr>
        </p:pic>
        <p:sp>
          <p:nvSpPr>
            <p:cNvPr id="10" name="TextBox 9"/>
            <p:cNvSpPr txBox="1"/>
            <p:nvPr/>
          </p:nvSpPr>
          <p:spPr>
            <a:xfrm>
              <a:off x="6257211" y="3697209"/>
              <a:ext cx="2334664" cy="846821"/>
            </a:xfrm>
            <a:prstGeom prst="rect">
              <a:avLst/>
            </a:prstGeom>
            <a:noFill/>
          </p:spPr>
          <p:txBody>
            <a:bodyPr wrap="none" rtlCol="0">
              <a:spAutoFit/>
            </a:bodyPr>
            <a:lstStyle/>
            <a:p>
              <a:r>
                <a:rPr lang="en-US" sz="2800" dirty="0">
                  <a:solidFill>
                    <a:schemeClr val="tx1">
                      <a:lumMod val="65000"/>
                      <a:lumOff val="35000"/>
                    </a:schemeClr>
                  </a:solidFill>
                  <a:latin typeface="+mj-lt"/>
                  <a:ea typeface="Arial" charset="0"/>
                  <a:cs typeface="Arial" charset="0"/>
                </a:rPr>
                <a:t>Snakemake</a:t>
              </a:r>
            </a:p>
          </p:txBody>
        </p:sp>
      </p:grpSp>
      <p:sp>
        <p:nvSpPr>
          <p:cNvPr id="19" name="Oval 18"/>
          <p:cNvSpPr/>
          <p:nvPr/>
        </p:nvSpPr>
        <p:spPr>
          <a:xfrm>
            <a:off x="4076419" y="1594653"/>
            <a:ext cx="266163" cy="266163"/>
          </a:xfrm>
          <a:prstGeom prst="ellipse">
            <a:avLst/>
          </a:prstGeom>
          <a:solidFill>
            <a:srgbClr val="40B1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505234" y="2876004"/>
            <a:ext cx="266163" cy="266163"/>
          </a:xfrm>
          <a:prstGeom prst="ellipse">
            <a:avLst/>
          </a:prstGeom>
          <a:solidFill>
            <a:srgbClr val="F24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647603" y="2876004"/>
            <a:ext cx="266163" cy="266163"/>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505234" y="4353218"/>
            <a:ext cx="266163" cy="266163"/>
          </a:xfrm>
          <a:prstGeom prst="ellipse">
            <a:avLst/>
          </a:prstGeom>
          <a:solidFill>
            <a:srgbClr val="75AC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647603" y="4353218"/>
            <a:ext cx="266163" cy="266163"/>
          </a:xfrm>
          <a:prstGeom prst="ellipse">
            <a:avLst/>
          </a:prstGeom>
          <a:solidFill>
            <a:srgbClr val="F475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076419" y="5325445"/>
            <a:ext cx="266163" cy="266163"/>
          </a:xfrm>
          <a:prstGeom prst="ellipse">
            <a:avLst/>
          </a:prstGeom>
          <a:solidFill>
            <a:srgbClr val="18B9E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96430" y="701612"/>
            <a:ext cx="2262158" cy="415498"/>
          </a:xfrm>
          <a:prstGeom prst="rect">
            <a:avLst/>
          </a:prstGeom>
          <a:noFill/>
        </p:spPr>
        <p:txBody>
          <a:bodyPr wrap="none" rtlCol="0">
            <a:spAutoFit/>
          </a:bodyPr>
          <a:lstStyle/>
          <a:p>
            <a:r>
              <a:rPr lang="en-US" sz="1200" dirty="0">
                <a:solidFill>
                  <a:srgbClr val="40B11F"/>
                </a:solidFill>
              </a:rPr>
              <a:t>Environment management</a:t>
            </a:r>
          </a:p>
          <a:p>
            <a:r>
              <a:rPr lang="en-US" sz="900" dirty="0">
                <a:solidFill>
                  <a:srgbClr val="40B11F"/>
                </a:solidFill>
              </a:rPr>
              <a:t>Set up and manage the project environment</a:t>
            </a:r>
          </a:p>
        </p:txBody>
      </p:sp>
      <p:sp>
        <p:nvSpPr>
          <p:cNvPr id="35" name="TextBox 34"/>
          <p:cNvSpPr txBox="1"/>
          <p:nvPr/>
        </p:nvSpPr>
        <p:spPr>
          <a:xfrm>
            <a:off x="596430" y="2153329"/>
            <a:ext cx="1952779" cy="415498"/>
          </a:xfrm>
          <a:prstGeom prst="rect">
            <a:avLst/>
          </a:prstGeom>
          <a:noFill/>
        </p:spPr>
        <p:txBody>
          <a:bodyPr wrap="none" rtlCol="0">
            <a:spAutoFit/>
          </a:bodyPr>
          <a:lstStyle/>
          <a:p>
            <a:r>
              <a:rPr lang="en-US" sz="1200" dirty="0">
                <a:solidFill>
                  <a:srgbClr val="F24D26"/>
                </a:solidFill>
              </a:rPr>
              <a:t>Version control</a:t>
            </a:r>
          </a:p>
          <a:p>
            <a:r>
              <a:rPr lang="en-US" sz="900" dirty="0">
                <a:solidFill>
                  <a:srgbClr val="F24D26"/>
                </a:solidFill>
              </a:rPr>
              <a:t>Track and backup your project history</a:t>
            </a:r>
          </a:p>
        </p:txBody>
      </p:sp>
      <p:sp>
        <p:nvSpPr>
          <p:cNvPr id="36" name="TextBox 35"/>
          <p:cNvSpPr txBox="1"/>
          <p:nvPr/>
        </p:nvSpPr>
        <p:spPr>
          <a:xfrm>
            <a:off x="5241410" y="2159396"/>
            <a:ext cx="2581156" cy="415498"/>
          </a:xfrm>
          <a:prstGeom prst="rect">
            <a:avLst/>
          </a:prstGeom>
          <a:noFill/>
        </p:spPr>
        <p:txBody>
          <a:bodyPr wrap="none" rtlCol="0">
            <a:spAutoFit/>
          </a:bodyPr>
          <a:lstStyle/>
          <a:p>
            <a:pPr algn="r"/>
            <a:r>
              <a:rPr lang="en-US" sz="1200">
                <a:solidFill>
                  <a:schemeClr val="tx1">
                    <a:lumMod val="65000"/>
                    <a:lumOff val="35000"/>
                  </a:schemeClr>
                </a:solidFill>
              </a:rPr>
              <a:t>Workflow management</a:t>
            </a:r>
          </a:p>
          <a:p>
            <a:pPr algn="r"/>
            <a:r>
              <a:rPr lang="en-US" sz="900">
                <a:solidFill>
                  <a:schemeClr val="tx1">
                    <a:lumMod val="65000"/>
                    <a:lumOff val="35000"/>
                  </a:schemeClr>
                </a:solidFill>
              </a:rPr>
              <a:t>Move from separate scripts to a connected analysis</a:t>
            </a:r>
          </a:p>
        </p:txBody>
      </p:sp>
      <p:sp>
        <p:nvSpPr>
          <p:cNvPr id="37" name="TextBox 36"/>
          <p:cNvSpPr txBox="1"/>
          <p:nvPr/>
        </p:nvSpPr>
        <p:spPr>
          <a:xfrm>
            <a:off x="596429" y="3593387"/>
            <a:ext cx="2372765" cy="415498"/>
          </a:xfrm>
          <a:prstGeom prst="rect">
            <a:avLst/>
          </a:prstGeom>
          <a:noFill/>
        </p:spPr>
        <p:txBody>
          <a:bodyPr wrap="none" rtlCol="0">
            <a:spAutoFit/>
          </a:bodyPr>
          <a:lstStyle/>
          <a:p>
            <a:r>
              <a:rPr lang="en-US" sz="1200">
                <a:solidFill>
                  <a:srgbClr val="75ACDB"/>
                </a:solidFill>
              </a:rPr>
              <a:t>Reports</a:t>
            </a:r>
          </a:p>
          <a:p>
            <a:r>
              <a:rPr lang="en-US" sz="900">
                <a:solidFill>
                  <a:srgbClr val="75ACDB"/>
                </a:solidFill>
              </a:rPr>
              <a:t>Connect code, output and text in fancy reports</a:t>
            </a:r>
          </a:p>
        </p:txBody>
      </p:sp>
      <p:sp>
        <p:nvSpPr>
          <p:cNvPr id="38" name="TextBox 37"/>
          <p:cNvSpPr txBox="1"/>
          <p:nvPr/>
        </p:nvSpPr>
        <p:spPr>
          <a:xfrm>
            <a:off x="595061" y="5028891"/>
            <a:ext cx="2571538" cy="415498"/>
          </a:xfrm>
          <a:prstGeom prst="rect">
            <a:avLst/>
          </a:prstGeom>
          <a:noFill/>
        </p:spPr>
        <p:txBody>
          <a:bodyPr wrap="none" rtlCol="0">
            <a:spAutoFit/>
          </a:bodyPr>
          <a:lstStyle/>
          <a:p>
            <a:r>
              <a:rPr lang="en-US" sz="1200" dirty="0">
                <a:solidFill>
                  <a:srgbClr val="18B9EE"/>
                </a:solidFill>
              </a:rPr>
              <a:t>Containerization</a:t>
            </a:r>
          </a:p>
          <a:p>
            <a:r>
              <a:rPr lang="en-US" sz="900" dirty="0">
                <a:solidFill>
                  <a:srgbClr val="18B9EE"/>
                </a:solidFill>
              </a:rPr>
              <a:t>Make your project self-contained and distributable</a:t>
            </a:r>
          </a:p>
        </p:txBody>
      </p:sp>
      <p:sp>
        <p:nvSpPr>
          <p:cNvPr id="39" name="TextBox 38"/>
          <p:cNvSpPr txBox="1"/>
          <p:nvPr/>
        </p:nvSpPr>
        <p:spPr>
          <a:xfrm>
            <a:off x="5945127" y="3584071"/>
            <a:ext cx="1877438" cy="415498"/>
          </a:xfrm>
          <a:prstGeom prst="rect">
            <a:avLst/>
          </a:prstGeom>
          <a:noFill/>
        </p:spPr>
        <p:txBody>
          <a:bodyPr wrap="none" rtlCol="0">
            <a:spAutoFit/>
          </a:bodyPr>
          <a:lstStyle/>
          <a:p>
            <a:pPr algn="r"/>
            <a:r>
              <a:rPr lang="en-US" sz="1200">
                <a:solidFill>
                  <a:srgbClr val="F47509"/>
                </a:solidFill>
              </a:rPr>
              <a:t>Notebooks</a:t>
            </a:r>
          </a:p>
          <a:p>
            <a:pPr algn="r"/>
            <a:r>
              <a:rPr lang="en-US" sz="900">
                <a:solidFill>
                  <a:srgbClr val="F47509"/>
                </a:solidFill>
              </a:rPr>
              <a:t>Document your exploratory analysis</a:t>
            </a:r>
          </a:p>
        </p:txBody>
      </p:sp>
      <p:sp>
        <p:nvSpPr>
          <p:cNvPr id="40" name="TextBox 39"/>
          <p:cNvSpPr txBox="1"/>
          <p:nvPr/>
        </p:nvSpPr>
        <p:spPr>
          <a:xfrm>
            <a:off x="595061" y="153916"/>
            <a:ext cx="2145139" cy="523220"/>
          </a:xfrm>
          <a:prstGeom prst="rect">
            <a:avLst/>
          </a:prstGeom>
          <a:noFill/>
        </p:spPr>
        <p:txBody>
          <a:bodyPr wrap="none" rtlCol="0">
            <a:spAutoFit/>
          </a:bodyPr>
          <a:lstStyle/>
          <a:p>
            <a:pPr algn="ctr"/>
            <a:r>
              <a:rPr lang="en-US" sz="2800" dirty="0">
                <a:latin typeface="Helvetica Light" panose="020B0403020202020204" pitchFamily="34" charset="0"/>
              </a:rPr>
              <a:t>The tutorials</a:t>
            </a:r>
          </a:p>
        </p:txBody>
      </p:sp>
      <p:sp>
        <p:nvSpPr>
          <p:cNvPr id="41" name="Oval 40"/>
          <p:cNvSpPr/>
          <p:nvPr/>
        </p:nvSpPr>
        <p:spPr>
          <a:xfrm>
            <a:off x="8653103" y="2991911"/>
            <a:ext cx="266163" cy="266163"/>
          </a:xfrm>
          <a:prstGeom prst="ellipse">
            <a:avLst/>
          </a:prstGeom>
          <a:solidFill>
            <a:srgbClr val="40B1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511392" y="3299088"/>
            <a:ext cx="266163" cy="266163"/>
          </a:xfrm>
          <a:prstGeom prst="ellipse">
            <a:avLst/>
          </a:prstGeom>
          <a:solidFill>
            <a:srgbClr val="F24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8814345" y="3299088"/>
            <a:ext cx="266163" cy="266163"/>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511392" y="3611384"/>
            <a:ext cx="266163" cy="266163"/>
          </a:xfrm>
          <a:prstGeom prst="ellipse">
            <a:avLst/>
          </a:prstGeom>
          <a:solidFill>
            <a:srgbClr val="75AC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8814343" y="3612145"/>
            <a:ext cx="266163" cy="266163"/>
          </a:xfrm>
          <a:prstGeom prst="ellipse">
            <a:avLst/>
          </a:prstGeom>
          <a:solidFill>
            <a:srgbClr val="F475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653103" y="3919322"/>
            <a:ext cx="266163" cy="266163"/>
          </a:xfrm>
          <a:prstGeom prst="ellipse">
            <a:avLst/>
          </a:prstGeom>
          <a:solidFill>
            <a:srgbClr val="18B9E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9268267" y="2868076"/>
            <a:ext cx="820455" cy="14217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9535648" y="2991911"/>
            <a:ext cx="266163" cy="266163"/>
          </a:xfrm>
          <a:prstGeom prst="ellipse">
            <a:avLst/>
          </a:prstGeom>
          <a:solidFill>
            <a:srgbClr val="40B1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9696890" y="3299088"/>
            <a:ext cx="266163" cy="266163"/>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0150812" y="2868076"/>
            <a:ext cx="820455" cy="14217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0418193" y="2991911"/>
            <a:ext cx="266163" cy="266163"/>
          </a:xfrm>
          <a:prstGeom prst="ellipse">
            <a:avLst/>
          </a:prstGeom>
          <a:solidFill>
            <a:srgbClr val="40B1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0276482" y="3299088"/>
            <a:ext cx="266163" cy="266163"/>
          </a:xfrm>
          <a:prstGeom prst="ellipse">
            <a:avLst/>
          </a:prstGeom>
          <a:solidFill>
            <a:srgbClr val="F24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0418193" y="3919322"/>
            <a:ext cx="266163" cy="266163"/>
          </a:xfrm>
          <a:prstGeom prst="ellipse">
            <a:avLst/>
          </a:prstGeom>
          <a:solidFill>
            <a:srgbClr val="18B9E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11033357" y="2868076"/>
            <a:ext cx="820455" cy="14217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1300738" y="2991911"/>
            <a:ext cx="266163" cy="266163"/>
          </a:xfrm>
          <a:prstGeom prst="ellipse">
            <a:avLst/>
          </a:prstGeom>
          <a:solidFill>
            <a:srgbClr val="40B1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11159027" y="3611384"/>
            <a:ext cx="266163" cy="266163"/>
          </a:xfrm>
          <a:prstGeom prst="ellipse">
            <a:avLst/>
          </a:prstGeom>
          <a:solidFill>
            <a:srgbClr val="75AC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11461978" y="3612145"/>
            <a:ext cx="266163" cy="266163"/>
          </a:xfrm>
          <a:prstGeom prst="ellipse">
            <a:avLst/>
          </a:prstGeom>
          <a:solidFill>
            <a:srgbClr val="F475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p:cNvSpPr txBox="1"/>
          <p:nvPr/>
        </p:nvSpPr>
        <p:spPr>
          <a:xfrm>
            <a:off x="8444731" y="2546956"/>
            <a:ext cx="702435" cy="276999"/>
          </a:xfrm>
          <a:prstGeom prst="rect">
            <a:avLst/>
          </a:prstGeom>
          <a:noFill/>
        </p:spPr>
        <p:txBody>
          <a:bodyPr wrap="none" rtlCol="0">
            <a:spAutoFit/>
          </a:bodyPr>
          <a:lstStyle/>
          <a:p>
            <a:pPr algn="ctr"/>
            <a:r>
              <a:rPr lang="en-US" sz="1200">
                <a:latin typeface="+mj-lt"/>
              </a:rPr>
              <a:t>Do it all!</a:t>
            </a:r>
          </a:p>
        </p:txBody>
      </p:sp>
      <p:sp>
        <p:nvSpPr>
          <p:cNvPr id="128" name="TextBox 127"/>
          <p:cNvSpPr txBox="1"/>
          <p:nvPr/>
        </p:nvSpPr>
        <p:spPr>
          <a:xfrm>
            <a:off x="9287618" y="2544887"/>
            <a:ext cx="781752" cy="276999"/>
          </a:xfrm>
          <a:prstGeom prst="rect">
            <a:avLst/>
          </a:prstGeom>
          <a:noFill/>
        </p:spPr>
        <p:txBody>
          <a:bodyPr wrap="none" rtlCol="0">
            <a:spAutoFit/>
          </a:bodyPr>
          <a:lstStyle/>
          <a:p>
            <a:pPr algn="ctr"/>
            <a:r>
              <a:rPr lang="en-US" sz="1200">
                <a:latin typeface="+mj-lt"/>
              </a:rPr>
              <a:t>Workflow</a:t>
            </a:r>
          </a:p>
        </p:txBody>
      </p:sp>
      <p:sp>
        <p:nvSpPr>
          <p:cNvPr id="129" name="TextBox 128"/>
          <p:cNvSpPr txBox="1"/>
          <p:nvPr/>
        </p:nvSpPr>
        <p:spPr>
          <a:xfrm>
            <a:off x="10062088" y="2449609"/>
            <a:ext cx="997902" cy="461665"/>
          </a:xfrm>
          <a:prstGeom prst="rect">
            <a:avLst/>
          </a:prstGeom>
          <a:noFill/>
        </p:spPr>
        <p:txBody>
          <a:bodyPr wrap="none" rtlCol="0">
            <a:spAutoFit/>
          </a:bodyPr>
          <a:lstStyle/>
          <a:p>
            <a:pPr algn="ctr"/>
            <a:r>
              <a:rPr lang="en-US" sz="1200">
                <a:latin typeface="+mj-lt"/>
              </a:rPr>
              <a:t>Reproducible</a:t>
            </a:r>
          </a:p>
          <a:p>
            <a:pPr algn="ctr"/>
            <a:r>
              <a:rPr lang="en-US" sz="1200">
                <a:latin typeface="+mj-lt"/>
              </a:rPr>
              <a:t>environment</a:t>
            </a:r>
          </a:p>
        </p:txBody>
      </p:sp>
      <p:sp>
        <p:nvSpPr>
          <p:cNvPr id="130" name="TextBox 129"/>
          <p:cNvSpPr txBox="1"/>
          <p:nvPr/>
        </p:nvSpPr>
        <p:spPr>
          <a:xfrm>
            <a:off x="11006188" y="2449609"/>
            <a:ext cx="874791" cy="461665"/>
          </a:xfrm>
          <a:prstGeom prst="rect">
            <a:avLst/>
          </a:prstGeom>
          <a:noFill/>
        </p:spPr>
        <p:txBody>
          <a:bodyPr wrap="none" rtlCol="0">
            <a:spAutoFit/>
          </a:bodyPr>
          <a:lstStyle/>
          <a:p>
            <a:pPr algn="ctr"/>
            <a:r>
              <a:rPr lang="en-US" sz="1200">
                <a:latin typeface="+mj-lt"/>
              </a:rPr>
              <a:t>Interactive </a:t>
            </a:r>
          </a:p>
          <a:p>
            <a:pPr algn="ctr"/>
            <a:r>
              <a:rPr lang="en-US" sz="1200">
                <a:latin typeface="+mj-lt"/>
              </a:rPr>
              <a:t>notebooks</a:t>
            </a:r>
          </a:p>
        </p:txBody>
      </p:sp>
      <p:sp>
        <p:nvSpPr>
          <p:cNvPr id="143" name="TextBox 142"/>
          <p:cNvSpPr txBox="1"/>
          <p:nvPr/>
        </p:nvSpPr>
        <p:spPr>
          <a:xfrm>
            <a:off x="3193438" y="1602168"/>
            <a:ext cx="1043787" cy="230832"/>
          </a:xfrm>
          <a:prstGeom prst="rect">
            <a:avLst/>
          </a:prstGeom>
          <a:noFill/>
        </p:spPr>
        <p:txBody>
          <a:bodyPr wrap="square" rtlCol="0">
            <a:spAutoFit/>
          </a:bodyPr>
          <a:lstStyle/>
          <a:p>
            <a:pPr algn="ctr"/>
            <a:r>
              <a:rPr lang="sv-SE" sz="900">
                <a:latin typeface="+mj-lt"/>
              </a:rPr>
              <a:t>Start </a:t>
            </a:r>
            <a:r>
              <a:rPr lang="sv-SE" sz="900" err="1">
                <a:latin typeface="+mj-lt"/>
              </a:rPr>
              <a:t>here</a:t>
            </a:r>
            <a:r>
              <a:rPr lang="sv-SE" sz="900">
                <a:latin typeface="+mj-lt"/>
              </a:rPr>
              <a:t>!</a:t>
            </a:r>
            <a:endParaRPr lang="en-US" sz="900">
              <a:latin typeface="+mj-lt"/>
            </a:endParaRPr>
          </a:p>
        </p:txBody>
      </p:sp>
      <p:sp>
        <p:nvSpPr>
          <p:cNvPr id="60" name="Oval 59"/>
          <p:cNvSpPr/>
          <p:nvPr/>
        </p:nvSpPr>
        <p:spPr>
          <a:xfrm>
            <a:off x="9395806" y="3302748"/>
            <a:ext cx="266163" cy="266163"/>
          </a:xfrm>
          <a:prstGeom prst="ellipse">
            <a:avLst/>
          </a:prstGeom>
          <a:solidFill>
            <a:srgbClr val="F24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791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637902" y="1677193"/>
            <a:ext cx="5060025" cy="3714334"/>
          </a:xfrm>
          <a:prstGeom prst="rect">
            <a:avLst/>
          </a:prstGeom>
          <a:ln>
            <a:noFill/>
          </a:ln>
          <a:effectLst>
            <a:outerShdw blurRad="292100" dist="139700" dir="2700000" algn="tl" rotWithShape="0">
              <a:srgbClr val="333333">
                <a:alpha val="65000"/>
              </a:srgbClr>
            </a:outerShdw>
          </a:effectLst>
        </p:spPr>
      </p:pic>
      <p:sp>
        <p:nvSpPr>
          <p:cNvPr id="19" name="Left Arrow 18"/>
          <p:cNvSpPr/>
          <p:nvPr/>
        </p:nvSpPr>
        <p:spPr>
          <a:xfrm rot="16200000">
            <a:off x="8048811" y="3135126"/>
            <a:ext cx="596348" cy="596836"/>
          </a:xfrm>
          <a:prstGeom prst="leftArrow">
            <a:avLst/>
          </a:prstGeom>
          <a:solidFill>
            <a:srgbClr val="D54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806612" y="2768192"/>
            <a:ext cx="1080745" cy="307777"/>
          </a:xfrm>
          <a:prstGeom prst="rect">
            <a:avLst/>
          </a:prstGeom>
          <a:noFill/>
        </p:spPr>
        <p:txBody>
          <a:bodyPr wrap="none" rtlCol="0">
            <a:spAutoFit/>
          </a:bodyPr>
          <a:lstStyle/>
          <a:p>
            <a:r>
              <a:rPr lang="en-US" sz="1400" b="1">
                <a:solidFill>
                  <a:srgbClr val="D5443A"/>
                </a:solidFill>
                <a:latin typeface="Helvetica Light" charset="0"/>
                <a:ea typeface="Helvetica Light" charset="0"/>
                <a:cs typeface="Helvetica Light" charset="0"/>
              </a:rPr>
              <a:t>Start here!</a:t>
            </a:r>
          </a:p>
        </p:txBody>
      </p:sp>
      <p:sp>
        <p:nvSpPr>
          <p:cNvPr id="25" name="Rectangle 24"/>
          <p:cNvSpPr/>
          <p:nvPr/>
        </p:nvSpPr>
        <p:spPr>
          <a:xfrm>
            <a:off x="6637902" y="5544854"/>
            <a:ext cx="5275803" cy="369332"/>
          </a:xfrm>
          <a:prstGeom prst="rect">
            <a:avLst/>
          </a:prstGeom>
        </p:spPr>
        <p:txBody>
          <a:bodyPr wrap="none">
            <a:spAutoFit/>
          </a:bodyPr>
          <a:lstStyle/>
          <a:p>
            <a:r>
              <a:rPr lang="en-US" dirty="0">
                <a:latin typeface="Helvetica Light" charset="0"/>
                <a:ea typeface="Helvetica Light" charset="0"/>
                <a:cs typeface="Helvetica Light" charset="0"/>
                <a:hlinkClick r:id="rId4"/>
              </a:rPr>
              <a:t>http://nbis-reproducible-research.readthedocs.io</a:t>
            </a:r>
            <a:r>
              <a:rPr lang="en-US" dirty="0">
                <a:latin typeface="Helvetica Light" charset="0"/>
                <a:ea typeface="Helvetica Light" charset="0"/>
                <a:cs typeface="Helvetica Light" charset="0"/>
              </a:rPr>
              <a:t> </a:t>
            </a:r>
            <a:endParaRPr lang="en-US" dirty="0"/>
          </a:p>
        </p:txBody>
      </p:sp>
      <p:sp>
        <p:nvSpPr>
          <p:cNvPr id="33" name="TextBox 32">
            <a:extLst>
              <a:ext uri="{FF2B5EF4-FFF2-40B4-BE49-F238E27FC236}">
                <a16:creationId xmlns:a16="http://schemas.microsoft.com/office/drawing/2014/main" id="{AA6FD8D4-B1E3-AB48-B1EB-0837B86B6D07}"/>
              </a:ext>
            </a:extLst>
          </p:cNvPr>
          <p:cNvSpPr txBox="1"/>
          <p:nvPr/>
        </p:nvSpPr>
        <p:spPr>
          <a:xfrm>
            <a:off x="278296" y="2133033"/>
            <a:ext cx="6157455" cy="2446824"/>
          </a:xfrm>
          <a:prstGeom prst="rect">
            <a:avLst/>
          </a:prstGeom>
          <a:noFill/>
        </p:spPr>
        <p:txBody>
          <a:bodyPr wrap="square" rtlCol="0">
            <a:spAutoFit/>
          </a:bodyPr>
          <a:lstStyle/>
          <a:p>
            <a:pPr marL="285750" indent="-285750">
              <a:buFontTx/>
              <a:buChar char="-"/>
            </a:pPr>
            <a:r>
              <a:rPr lang="en-US" dirty="0">
                <a:latin typeface="Helvetica Light" charset="0"/>
                <a:ea typeface="Helvetica Light" charset="0"/>
                <a:cs typeface="Helvetica Light" charset="0"/>
              </a:rPr>
              <a:t>Clone course </a:t>
            </a:r>
            <a:r>
              <a:rPr lang="en-US" dirty="0" err="1">
                <a:latin typeface="Helvetica Light" charset="0"/>
                <a:ea typeface="Helvetica Light" charset="0"/>
                <a:cs typeface="Helvetica Light" charset="0"/>
              </a:rPr>
              <a:t>git</a:t>
            </a:r>
            <a:r>
              <a:rPr lang="en-US" dirty="0">
                <a:latin typeface="Helvetica Light" charset="0"/>
                <a:ea typeface="Helvetica Light" charset="0"/>
                <a:cs typeface="Helvetica Light" charset="0"/>
              </a:rPr>
              <a:t> repository to get all files needed for tutorials!</a:t>
            </a:r>
          </a:p>
          <a:p>
            <a:pPr marL="285750" indent="-285750">
              <a:buFontTx/>
              <a:buChar char="-"/>
            </a:pPr>
            <a:endParaRPr lang="en-US" sz="500"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Each tutorial will run in a specific subdirectory within </a:t>
            </a:r>
            <a:r>
              <a:rPr lang="en-US" dirty="0" err="1">
                <a:latin typeface="Courier New" charset="0"/>
                <a:ea typeface="Courier New" charset="0"/>
                <a:cs typeface="Courier New" charset="0"/>
              </a:rPr>
              <a:t>reproducible_research_course</a:t>
            </a:r>
            <a:r>
              <a:rPr lang="en-US" dirty="0">
                <a:latin typeface="Helvetica Light" charset="0"/>
                <a:ea typeface="Helvetica Light" charset="0"/>
                <a:cs typeface="Helvetica Light" charset="0"/>
              </a:rPr>
              <a:t>, make sure you are running from the right place!</a:t>
            </a:r>
          </a:p>
          <a:p>
            <a:pPr marL="285750" indent="-285750">
              <a:buFont typeface="Arial" charset="0"/>
              <a:buChar char="•"/>
            </a:pPr>
            <a:endParaRPr lang="en-US" sz="500"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Exception: the </a:t>
            </a:r>
            <a:r>
              <a:rPr lang="en-US" dirty="0" err="1">
                <a:latin typeface="Helvetica Light" charset="0"/>
                <a:ea typeface="Helvetica Light" charset="0"/>
                <a:cs typeface="Helvetica Light" charset="0"/>
              </a:rPr>
              <a:t>git</a:t>
            </a:r>
            <a:r>
              <a:rPr lang="en-US" dirty="0">
                <a:latin typeface="Helvetica Light" charset="0"/>
                <a:ea typeface="Helvetica Light" charset="0"/>
                <a:cs typeface="Helvetica Light" charset="0"/>
              </a:rPr>
              <a:t> tutorial will be run in a user-created directory outside of </a:t>
            </a:r>
            <a:r>
              <a:rPr lang="en-US" dirty="0" err="1">
                <a:latin typeface="Courier New" charset="0"/>
                <a:ea typeface="Courier New" charset="0"/>
                <a:cs typeface="Courier New" charset="0"/>
              </a:rPr>
              <a:t>reproducible_research_course</a:t>
            </a:r>
            <a:r>
              <a:rPr lang="en-US" sz="1600" dirty="0">
                <a:latin typeface="Courier New" charset="0"/>
                <a:ea typeface="Courier New" charset="0"/>
                <a:cs typeface="Courier New" charset="0"/>
              </a:rPr>
              <a:t>.</a:t>
            </a:r>
          </a:p>
        </p:txBody>
      </p:sp>
      <p:sp>
        <p:nvSpPr>
          <p:cNvPr id="10" name="TextBox 9">
            <a:extLst>
              <a:ext uri="{FF2B5EF4-FFF2-40B4-BE49-F238E27FC236}">
                <a16:creationId xmlns:a16="http://schemas.microsoft.com/office/drawing/2014/main" id="{FAACE8A9-4CA3-0D4A-A11C-889053D5B139}"/>
              </a:ext>
            </a:extLst>
          </p:cNvPr>
          <p:cNvSpPr txBox="1"/>
          <p:nvPr/>
        </p:nvSpPr>
        <p:spPr>
          <a:xfrm>
            <a:off x="494038" y="393512"/>
            <a:ext cx="2581156" cy="523220"/>
          </a:xfrm>
          <a:prstGeom prst="rect">
            <a:avLst/>
          </a:prstGeom>
          <a:noFill/>
        </p:spPr>
        <p:txBody>
          <a:bodyPr wrap="none" rtlCol="0">
            <a:spAutoFit/>
          </a:bodyPr>
          <a:lstStyle/>
          <a:p>
            <a:r>
              <a:rPr lang="en-US" sz="2800" dirty="0">
                <a:latin typeface="Helvetica Light" charset="0"/>
                <a:ea typeface="Helvetica Light" charset="0"/>
                <a:cs typeface="Helvetica Light" charset="0"/>
              </a:rPr>
              <a:t>Getting started</a:t>
            </a:r>
          </a:p>
        </p:txBody>
      </p:sp>
    </p:spTree>
    <p:extLst>
      <p:ext uri="{BB962C8B-B14F-4D97-AF65-F5344CB8AC3E}">
        <p14:creationId xmlns:p14="http://schemas.microsoft.com/office/powerpoint/2010/main" val="32118118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405549" y="1875176"/>
            <a:ext cx="2248225" cy="1607226"/>
            <a:chOff x="2525387" y="2390036"/>
            <a:chExt cx="2248225" cy="1607226"/>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6191" y="2390036"/>
              <a:ext cx="1289039" cy="538280"/>
            </a:xfrm>
            <a:prstGeom prst="rect">
              <a:avLst/>
            </a:prstGeom>
          </p:spPr>
        </p:pic>
        <p:sp>
          <p:nvSpPr>
            <p:cNvPr id="20" name="TextBox 19"/>
            <p:cNvSpPr txBox="1"/>
            <p:nvPr/>
          </p:nvSpPr>
          <p:spPr>
            <a:xfrm>
              <a:off x="2525387" y="3258598"/>
              <a:ext cx="2248225" cy="738664"/>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Versioning and collaborating on code (and some other files)</a:t>
              </a:r>
            </a:p>
          </p:txBody>
        </p:sp>
      </p:grpSp>
      <p:grpSp>
        <p:nvGrpSpPr>
          <p:cNvPr id="11" name="Group 10"/>
          <p:cNvGrpSpPr/>
          <p:nvPr/>
        </p:nvGrpSpPr>
        <p:grpSpPr>
          <a:xfrm>
            <a:off x="753837" y="2128795"/>
            <a:ext cx="1889855" cy="1127789"/>
            <a:chOff x="4985292" y="2654029"/>
            <a:chExt cx="1889855" cy="1127789"/>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9211" y="2654029"/>
              <a:ext cx="1742016" cy="361022"/>
            </a:xfrm>
            <a:prstGeom prst="rect">
              <a:avLst/>
            </a:prstGeom>
          </p:spPr>
        </p:pic>
        <p:sp>
          <p:nvSpPr>
            <p:cNvPr id="21" name="TextBox 20"/>
            <p:cNvSpPr txBox="1"/>
            <p:nvPr/>
          </p:nvSpPr>
          <p:spPr>
            <a:xfrm>
              <a:off x="4985292" y="3258598"/>
              <a:ext cx="188985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dependencies</a:t>
              </a:r>
            </a:p>
          </p:txBody>
        </p:sp>
      </p:grpSp>
      <p:grpSp>
        <p:nvGrpSpPr>
          <p:cNvPr id="6" name="Group 5"/>
          <p:cNvGrpSpPr/>
          <p:nvPr/>
        </p:nvGrpSpPr>
        <p:grpSpPr>
          <a:xfrm>
            <a:off x="3360575" y="2010777"/>
            <a:ext cx="2375504" cy="1280852"/>
            <a:chOff x="7291110" y="2500966"/>
            <a:chExt cx="2375504" cy="1280852"/>
          </a:xfrm>
        </p:grpSpPr>
        <p:grpSp>
          <p:nvGrpSpPr>
            <p:cNvPr id="24" name="Group 23"/>
            <p:cNvGrpSpPr/>
            <p:nvPr/>
          </p:nvGrpSpPr>
          <p:grpSpPr>
            <a:xfrm>
              <a:off x="7291110" y="2500966"/>
              <a:ext cx="2375504" cy="675540"/>
              <a:chOff x="6937090" y="2500966"/>
              <a:chExt cx="2375504" cy="67554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090" y="2500966"/>
                <a:ext cx="675540" cy="675540"/>
              </a:xfrm>
              <a:prstGeom prst="rect">
                <a:avLst/>
              </a:prstGeom>
            </p:spPr>
          </p:pic>
          <p:sp>
            <p:nvSpPr>
              <p:cNvPr id="16" name="TextBox 15"/>
              <p:cNvSpPr txBox="1"/>
              <p:nvPr/>
            </p:nvSpPr>
            <p:spPr>
              <a:xfrm>
                <a:off x="7510819" y="2531246"/>
                <a:ext cx="1801775" cy="523220"/>
              </a:xfrm>
              <a:prstGeom prst="rect">
                <a:avLst/>
              </a:prstGeom>
              <a:noFill/>
            </p:spPr>
            <p:txBody>
              <a:bodyPr wrap="none" rtlCol="0">
                <a:spAutoFit/>
              </a:bodyPr>
              <a:lstStyle/>
              <a:p>
                <a:r>
                  <a:rPr lang="en-US" sz="2800" dirty="0">
                    <a:solidFill>
                      <a:schemeClr val="tx1">
                        <a:lumMod val="75000"/>
                        <a:lumOff val="25000"/>
                      </a:schemeClr>
                    </a:solidFill>
                    <a:latin typeface="+mj-lt"/>
                  </a:rPr>
                  <a:t>Snakemake</a:t>
                </a:r>
              </a:p>
            </p:txBody>
          </p:sp>
        </p:grpSp>
        <p:sp>
          <p:nvSpPr>
            <p:cNvPr id="22" name="TextBox 21"/>
            <p:cNvSpPr txBox="1"/>
            <p:nvPr/>
          </p:nvSpPr>
          <p:spPr>
            <a:xfrm>
              <a:off x="7354750" y="3258598"/>
              <a:ext cx="224822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and executing analysis workflow</a:t>
              </a:r>
            </a:p>
          </p:txBody>
        </p:sp>
      </p:grpSp>
      <p:grpSp>
        <p:nvGrpSpPr>
          <p:cNvPr id="2" name="Group 1"/>
          <p:cNvGrpSpPr/>
          <p:nvPr/>
        </p:nvGrpSpPr>
        <p:grpSpPr>
          <a:xfrm>
            <a:off x="4798783" y="4523077"/>
            <a:ext cx="2742048" cy="2052575"/>
            <a:chOff x="4798783" y="4523077"/>
            <a:chExt cx="2742048" cy="2052575"/>
          </a:xfrm>
        </p:grpSpPr>
        <p:grpSp>
          <p:nvGrpSpPr>
            <p:cNvPr id="12" name="Group 11"/>
            <p:cNvGrpSpPr/>
            <p:nvPr/>
          </p:nvGrpSpPr>
          <p:grpSpPr>
            <a:xfrm>
              <a:off x="4798783" y="5250429"/>
              <a:ext cx="2742048" cy="1325223"/>
              <a:chOff x="4405508" y="1236830"/>
              <a:chExt cx="3047269" cy="1472735"/>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3533" y="1236830"/>
                <a:ext cx="2851217" cy="968406"/>
              </a:xfrm>
              <a:prstGeom prst="rect">
                <a:avLst/>
              </a:prstGeom>
            </p:spPr>
          </p:pic>
          <p:sp>
            <p:nvSpPr>
              <p:cNvPr id="17" name="TextBox 16"/>
              <p:cNvSpPr txBox="1"/>
              <p:nvPr/>
            </p:nvSpPr>
            <p:spPr>
              <a:xfrm>
                <a:off x="4405508" y="2128105"/>
                <a:ext cx="3047269" cy="58146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Isolating and exporting environment</a:t>
                </a:r>
              </a:p>
            </p:txBody>
          </p:sp>
        </p:grpSp>
        <p:sp>
          <p:nvSpPr>
            <p:cNvPr id="25" name="TextBox 24"/>
            <p:cNvSpPr txBox="1"/>
            <p:nvPr/>
          </p:nvSpPr>
          <p:spPr>
            <a:xfrm>
              <a:off x="5045693" y="4523077"/>
              <a:ext cx="2248225" cy="307777"/>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and</a:t>
              </a:r>
              <a:r>
                <a:rPr lang="is-IS" sz="1400" dirty="0">
                  <a:latin typeface="Helvetica Light" charset="0"/>
                  <a:ea typeface="Helvetica Light" charset="0"/>
                  <a:cs typeface="Helvetica Light" charset="0"/>
                </a:rPr>
                <a:t>…</a:t>
              </a:r>
              <a:endParaRPr lang="en-US" sz="1400" dirty="0">
                <a:latin typeface="Helvetica Light" charset="0"/>
                <a:ea typeface="Helvetica Light" charset="0"/>
                <a:cs typeface="Helvetica Light" charset="0"/>
              </a:endParaRPr>
            </a:p>
          </p:txBody>
        </p:sp>
      </p:gr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7916" y="2481071"/>
            <a:ext cx="963703" cy="213041"/>
          </a:xfrm>
          <a:prstGeom prst="rect">
            <a:avLst/>
          </a:prstGeom>
        </p:spPr>
      </p:pic>
      <p:grpSp>
        <p:nvGrpSpPr>
          <p:cNvPr id="19" name="Group 18"/>
          <p:cNvGrpSpPr/>
          <p:nvPr/>
        </p:nvGrpSpPr>
        <p:grpSpPr>
          <a:xfrm>
            <a:off x="8754546" y="1864163"/>
            <a:ext cx="3325183" cy="1393282"/>
            <a:chOff x="8754546" y="1864163"/>
            <a:chExt cx="3325183" cy="1393282"/>
          </a:xfrm>
        </p:grpSpPr>
        <p:grpSp>
          <p:nvGrpSpPr>
            <p:cNvPr id="3" name="Group 2"/>
            <p:cNvGrpSpPr/>
            <p:nvPr/>
          </p:nvGrpSpPr>
          <p:grpSpPr>
            <a:xfrm>
              <a:off x="9688935" y="1960613"/>
              <a:ext cx="2390794" cy="1296832"/>
              <a:chOff x="5561705" y="4905431"/>
              <a:chExt cx="2390794" cy="1296832"/>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
                        </a14:imgEffect>
                      </a14:imgLayer>
                    </a14:imgProps>
                  </a:ext>
                  <a:ext uri="{28A0092B-C50C-407E-A947-70E740481C1C}">
                    <a14:useLocalDpi xmlns:a14="http://schemas.microsoft.com/office/drawing/2010/main" val="0"/>
                  </a:ext>
                </a:extLst>
              </a:blip>
              <a:stretch>
                <a:fillRect/>
              </a:stretch>
            </p:blipFill>
            <p:spPr>
              <a:xfrm>
                <a:off x="5920930" y="4905431"/>
                <a:ext cx="2031569" cy="727352"/>
              </a:xfrm>
              <a:prstGeom prst="rect">
                <a:avLst/>
              </a:prstGeom>
            </p:spPr>
          </p:pic>
          <p:sp>
            <p:nvSpPr>
              <p:cNvPr id="23" name="TextBox 22"/>
              <p:cNvSpPr txBox="1"/>
              <p:nvPr/>
            </p:nvSpPr>
            <p:spPr>
              <a:xfrm>
                <a:off x="5561705" y="5679043"/>
                <a:ext cx="176106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Connecting code and reporting</a:t>
                </a:r>
              </a:p>
            </p:txBody>
          </p:sp>
        </p:gr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4546" y="1864163"/>
              <a:ext cx="2101158" cy="880405"/>
            </a:xfrm>
            <a:prstGeom prst="rect">
              <a:avLst/>
            </a:prstGeom>
          </p:spPr>
        </p:pic>
      </p:grpSp>
      <p:cxnSp>
        <p:nvCxnSpPr>
          <p:cNvPr id="35" name="Straight Connector 34"/>
          <p:cNvCxnSpPr/>
          <p:nvPr/>
        </p:nvCxnSpPr>
        <p:spPr>
          <a:xfrm flipH="1">
            <a:off x="10156869" y="1912388"/>
            <a:ext cx="201406" cy="7755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ED1065E-A4BD-314B-B23E-E3EAA28C05EF}"/>
              </a:ext>
            </a:extLst>
          </p:cNvPr>
          <p:cNvSpPr/>
          <p:nvPr/>
        </p:nvSpPr>
        <p:spPr>
          <a:xfrm>
            <a:off x="661852" y="1541417"/>
            <a:ext cx="2509526" cy="2790596"/>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ctangle 27">
            <a:extLst>
              <a:ext uri="{FF2B5EF4-FFF2-40B4-BE49-F238E27FC236}">
                <a16:creationId xmlns:a16="http://schemas.microsoft.com/office/drawing/2014/main" id="{7E2DDF25-557B-504B-A5F4-C4876B6F1D2C}"/>
              </a:ext>
            </a:extLst>
          </p:cNvPr>
          <p:cNvSpPr/>
          <p:nvPr/>
        </p:nvSpPr>
        <p:spPr>
          <a:xfrm>
            <a:off x="4015615" y="5142015"/>
            <a:ext cx="4308380" cy="1726181"/>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ctangle 26">
            <a:extLst>
              <a:ext uri="{FF2B5EF4-FFF2-40B4-BE49-F238E27FC236}">
                <a16:creationId xmlns:a16="http://schemas.microsoft.com/office/drawing/2014/main" id="{72EEB5F0-65D5-7A4D-94E3-2783D804EDE9}"/>
              </a:ext>
            </a:extLst>
          </p:cNvPr>
          <p:cNvSpPr/>
          <p:nvPr/>
        </p:nvSpPr>
        <p:spPr>
          <a:xfrm>
            <a:off x="6405549" y="1432560"/>
            <a:ext cx="5707073" cy="2277291"/>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47095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83945" y="1203047"/>
            <a:ext cx="5152913" cy="1200329"/>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As projects grow or age, it becomes increasingly difficult to keep track of all the parts and how they fit together.</a:t>
            </a:r>
          </a:p>
          <a:p>
            <a:pPr algn="ctr"/>
            <a:endParaRPr lang="en-US" dirty="0">
              <a:latin typeface="Helvetica Light" charset="0"/>
              <a:ea typeface="Helvetica Light" charset="0"/>
              <a:cs typeface="Helvetica Light"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848" y="2345567"/>
            <a:ext cx="1264753" cy="1264753"/>
          </a:xfrm>
          <a:prstGeom prst="rect">
            <a:avLst/>
          </a:prstGeom>
        </p:spPr>
      </p:pic>
      <p:sp>
        <p:nvSpPr>
          <p:cNvPr id="10" name="Rectangle 9"/>
          <p:cNvSpPr/>
          <p:nvPr/>
        </p:nvSpPr>
        <p:spPr>
          <a:xfrm>
            <a:off x="3011952" y="3714209"/>
            <a:ext cx="6000135" cy="1477328"/>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“Snakemake is a workflow management system that aims to reduce the complexity of creating workflows by providing a fast and comfortable execution environment, together with a clean and modern specification language in python style.”</a:t>
            </a:r>
          </a:p>
        </p:txBody>
      </p:sp>
    </p:spTree>
    <p:extLst>
      <p:ext uri="{BB962C8B-B14F-4D97-AF65-F5344CB8AC3E}">
        <p14:creationId xmlns:p14="http://schemas.microsoft.com/office/powerpoint/2010/main" val="29587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0902047" y="0"/>
            <a:ext cx="1289953" cy="359212"/>
            <a:chOff x="6583732" y="1976594"/>
            <a:chExt cx="1890767" cy="526520"/>
          </a:xfrm>
        </p:grpSpPr>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732" y="1976594"/>
              <a:ext cx="526520" cy="526520"/>
            </a:xfrm>
            <a:prstGeom prst="rect">
              <a:avLst/>
            </a:prstGeom>
          </p:spPr>
        </p:pic>
        <p:sp>
          <p:nvSpPr>
            <p:cNvPr id="39" name="TextBox 38"/>
            <p:cNvSpPr txBox="1"/>
            <p:nvPr/>
          </p:nvSpPr>
          <p:spPr>
            <a:xfrm>
              <a:off x="7018671" y="1986410"/>
              <a:ext cx="1455828" cy="451128"/>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grpSp>
      <p:grpSp>
        <p:nvGrpSpPr>
          <p:cNvPr id="7" name="Group 6"/>
          <p:cNvGrpSpPr/>
          <p:nvPr/>
        </p:nvGrpSpPr>
        <p:grpSpPr>
          <a:xfrm>
            <a:off x="5786494" y="2646579"/>
            <a:ext cx="1828349" cy="967838"/>
            <a:chOff x="2433862" y="5367933"/>
            <a:chExt cx="1456374" cy="697752"/>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1866" y="5367933"/>
              <a:ext cx="468568" cy="468568"/>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4050" y="5484546"/>
              <a:ext cx="332498" cy="332499"/>
            </a:xfrm>
            <a:prstGeom prst="rect">
              <a:avLst/>
            </a:prstGeom>
          </p:spPr>
        </p:pic>
        <p:sp>
          <p:nvSpPr>
            <p:cNvPr id="34" name="TextBox 33"/>
            <p:cNvSpPr txBox="1"/>
            <p:nvPr/>
          </p:nvSpPr>
          <p:spPr>
            <a:xfrm>
              <a:off x="3237493" y="5817716"/>
              <a:ext cx="652743" cy="246221"/>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Figure 1</a:t>
              </a:r>
            </a:p>
          </p:txBody>
        </p:sp>
        <p:sp>
          <p:nvSpPr>
            <p:cNvPr id="35" name="TextBox 34"/>
            <p:cNvSpPr txBox="1"/>
            <p:nvPr/>
          </p:nvSpPr>
          <p:spPr>
            <a:xfrm>
              <a:off x="2433862" y="5819464"/>
              <a:ext cx="575799" cy="246221"/>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script1</a:t>
              </a:r>
            </a:p>
          </p:txBody>
        </p:sp>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9771" y="3669954"/>
            <a:ext cx="490489" cy="54193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1596" y="3724972"/>
            <a:ext cx="425784" cy="470441"/>
          </a:xfrm>
          <a:prstGeom prst="rect">
            <a:avLst/>
          </a:prstGeom>
        </p:spPr>
      </p:pic>
      <p:cxnSp>
        <p:nvCxnSpPr>
          <p:cNvPr id="11" name="Straight Arrow Connector 10"/>
          <p:cNvCxnSpPr/>
          <p:nvPr/>
        </p:nvCxnSpPr>
        <p:spPr>
          <a:xfrm>
            <a:off x="5479821" y="3962105"/>
            <a:ext cx="435512"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365556" y="3962105"/>
            <a:ext cx="435512"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6391" y="3731504"/>
            <a:ext cx="417422" cy="461203"/>
          </a:xfrm>
          <a:prstGeom prst="rect">
            <a:avLst/>
          </a:prstGeom>
        </p:spPr>
      </p:pic>
      <p:cxnSp>
        <p:nvCxnSpPr>
          <p:cNvPr id="14" name="Straight Arrow Connector 13"/>
          <p:cNvCxnSpPr/>
          <p:nvPr/>
        </p:nvCxnSpPr>
        <p:spPr>
          <a:xfrm>
            <a:off x="7520309" y="3962105"/>
            <a:ext cx="435512"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420952" y="3962105"/>
            <a:ext cx="435512"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0713" y="3731504"/>
            <a:ext cx="417422" cy="461203"/>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2093" y="3615329"/>
            <a:ext cx="523359" cy="578245"/>
          </a:xfrm>
          <a:prstGeom prst="rect">
            <a:avLst/>
          </a:prstGeom>
        </p:spPr>
      </p:pic>
      <p:cxnSp>
        <p:nvCxnSpPr>
          <p:cNvPr id="19" name="Straight Arrow Connector 18"/>
          <p:cNvCxnSpPr/>
          <p:nvPr/>
        </p:nvCxnSpPr>
        <p:spPr>
          <a:xfrm>
            <a:off x="4559749" y="3962105"/>
            <a:ext cx="435512"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9938" y="3731504"/>
            <a:ext cx="417422" cy="461203"/>
          </a:xfrm>
          <a:prstGeom prst="rect">
            <a:avLst/>
          </a:prstGeom>
        </p:spPr>
      </p:pic>
      <p:sp>
        <p:nvSpPr>
          <p:cNvPr id="22" name="TextBox 21"/>
          <p:cNvSpPr txBox="1"/>
          <p:nvPr/>
        </p:nvSpPr>
        <p:spPr>
          <a:xfrm>
            <a:off x="8811198" y="4174704"/>
            <a:ext cx="819461" cy="341528"/>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Figure 2</a:t>
            </a:r>
          </a:p>
        </p:txBody>
      </p:sp>
      <p:sp>
        <p:nvSpPr>
          <p:cNvPr id="23" name="TextBox 22"/>
          <p:cNvSpPr txBox="1"/>
          <p:nvPr/>
        </p:nvSpPr>
        <p:spPr>
          <a:xfrm>
            <a:off x="3932862" y="4174704"/>
            <a:ext cx="829523" cy="341528"/>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script2A</a:t>
            </a:r>
          </a:p>
        </p:txBody>
      </p:sp>
      <p:sp>
        <p:nvSpPr>
          <p:cNvPr id="24" name="TextBox 23"/>
          <p:cNvSpPr txBox="1"/>
          <p:nvPr/>
        </p:nvSpPr>
        <p:spPr>
          <a:xfrm>
            <a:off x="3168817" y="4174704"/>
            <a:ext cx="524504" cy="246221"/>
          </a:xfrm>
          <a:prstGeom prst="rect">
            <a:avLst/>
          </a:prstGeom>
          <a:noFill/>
        </p:spPr>
        <p:txBody>
          <a:bodyPr wrap="none" rtlCol="0">
            <a:spAutoFit/>
          </a:bodyPr>
          <a:lstStyle/>
          <a:p>
            <a:pPr algn="ctr"/>
            <a:r>
              <a:rPr lang="en-US" sz="1000" dirty="0" err="1">
                <a:latin typeface="Helvetica Light" charset="0"/>
                <a:ea typeface="Helvetica Light" charset="0"/>
                <a:cs typeface="Helvetica Light" charset="0"/>
              </a:rPr>
              <a:t>dataA</a:t>
            </a:r>
            <a:endParaRPr lang="en-US" sz="1000" dirty="0">
              <a:latin typeface="Helvetica Light" charset="0"/>
              <a:ea typeface="Helvetica Light" charset="0"/>
              <a:cs typeface="Helvetica Light" charset="0"/>
            </a:endParaRPr>
          </a:p>
        </p:txBody>
      </p:sp>
      <p:sp>
        <p:nvSpPr>
          <p:cNvPr id="25" name="TextBox 24"/>
          <p:cNvSpPr txBox="1"/>
          <p:nvPr/>
        </p:nvSpPr>
        <p:spPr>
          <a:xfrm>
            <a:off x="5746651" y="4174704"/>
            <a:ext cx="829523" cy="341528"/>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script2B</a:t>
            </a:r>
          </a:p>
        </p:txBody>
      </p:sp>
      <p:sp>
        <p:nvSpPr>
          <p:cNvPr id="26" name="TextBox 25"/>
          <p:cNvSpPr txBox="1"/>
          <p:nvPr/>
        </p:nvSpPr>
        <p:spPr>
          <a:xfrm>
            <a:off x="7776928" y="4174704"/>
            <a:ext cx="839586" cy="341528"/>
          </a:xfrm>
          <a:prstGeom prst="rect">
            <a:avLst/>
          </a:prstGeom>
          <a:noFill/>
        </p:spPr>
        <p:txBody>
          <a:bodyPr wrap="none" rtlCol="0">
            <a:spAutoFit/>
          </a:bodyPr>
          <a:lstStyle/>
          <a:p>
            <a:pPr algn="ctr"/>
            <a:r>
              <a:rPr lang="en-US" sz="1000" dirty="0">
                <a:latin typeface="Helvetica Light" charset="0"/>
                <a:ea typeface="Helvetica Light" charset="0"/>
                <a:cs typeface="Helvetica Light" charset="0"/>
              </a:rPr>
              <a:t>script2C</a:t>
            </a:r>
          </a:p>
        </p:txBody>
      </p:sp>
      <p:sp>
        <p:nvSpPr>
          <p:cNvPr id="27" name="TextBox 26"/>
          <p:cNvSpPr txBox="1"/>
          <p:nvPr/>
        </p:nvSpPr>
        <p:spPr>
          <a:xfrm>
            <a:off x="4988774" y="4174704"/>
            <a:ext cx="543759" cy="341528"/>
          </a:xfrm>
          <a:prstGeom prst="rect">
            <a:avLst/>
          </a:prstGeom>
          <a:noFill/>
        </p:spPr>
        <p:txBody>
          <a:bodyPr wrap="none" rtlCol="0">
            <a:spAutoFit/>
          </a:bodyPr>
          <a:lstStyle/>
          <a:p>
            <a:pPr algn="ctr"/>
            <a:r>
              <a:rPr lang="en-US" sz="1000" dirty="0" err="1">
                <a:latin typeface="Helvetica Light" charset="0"/>
                <a:ea typeface="Helvetica Light" charset="0"/>
                <a:cs typeface="Helvetica Light" charset="0"/>
              </a:rPr>
              <a:t>fileA</a:t>
            </a:r>
            <a:endParaRPr lang="en-US" sz="1000" dirty="0">
              <a:latin typeface="Helvetica Light" charset="0"/>
              <a:ea typeface="Helvetica Light" charset="0"/>
              <a:cs typeface="Helvetica Light" charset="0"/>
            </a:endParaRPr>
          </a:p>
        </p:txBody>
      </p:sp>
      <p:sp>
        <p:nvSpPr>
          <p:cNvPr id="28" name="TextBox 27"/>
          <p:cNvSpPr txBox="1"/>
          <p:nvPr/>
        </p:nvSpPr>
        <p:spPr>
          <a:xfrm>
            <a:off x="6716813" y="4174704"/>
            <a:ext cx="938194" cy="341528"/>
          </a:xfrm>
          <a:prstGeom prst="rect">
            <a:avLst/>
          </a:prstGeom>
          <a:noFill/>
        </p:spPr>
        <p:txBody>
          <a:bodyPr wrap="none" rtlCol="0">
            <a:spAutoFit/>
          </a:bodyPr>
          <a:lstStyle/>
          <a:p>
            <a:pPr algn="ctr"/>
            <a:r>
              <a:rPr lang="en-US" sz="1000">
                <a:latin typeface="Helvetica Light" charset="0"/>
                <a:ea typeface="Helvetica Light" charset="0"/>
                <a:cs typeface="Helvetica Light" charset="0"/>
              </a:rPr>
              <a:t>filesC,D,E</a:t>
            </a:r>
            <a:endParaRPr lang="en-US" sz="1000" dirty="0">
              <a:latin typeface="Helvetica Light" charset="0"/>
              <a:ea typeface="Helvetica Light" charset="0"/>
              <a:cs typeface="Helvetica Light" charset="0"/>
            </a:endParaRPr>
          </a:p>
        </p:txBody>
      </p:sp>
      <p:cxnSp>
        <p:nvCxnSpPr>
          <p:cNvPr id="40" name="Straight Arrow Connector 39"/>
          <p:cNvCxnSpPr/>
          <p:nvPr/>
        </p:nvCxnSpPr>
        <p:spPr>
          <a:xfrm>
            <a:off x="6365779" y="3081930"/>
            <a:ext cx="435512"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flipV="1">
            <a:off x="5238011" y="3094086"/>
            <a:ext cx="656386" cy="540000"/>
          </a:xfrm>
          <a:prstGeom prst="bentConnector3">
            <a:avLst>
              <a:gd name="adj1" fmla="val 59"/>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2371104" y="5001494"/>
            <a:ext cx="8035636" cy="0"/>
          </a:xfrm>
          <a:prstGeom prst="straightConnector1">
            <a:avLst/>
          </a:prstGeom>
          <a:ln w="317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354016" y="5150583"/>
            <a:ext cx="4601981"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Reproducibility</a:t>
            </a:r>
          </a:p>
        </p:txBody>
      </p:sp>
      <p:cxnSp>
        <p:nvCxnSpPr>
          <p:cNvPr id="52" name="Straight Arrow Connector 51"/>
          <p:cNvCxnSpPr/>
          <p:nvPr/>
        </p:nvCxnSpPr>
        <p:spPr>
          <a:xfrm flipH="1" flipV="1">
            <a:off x="2367917" y="1163784"/>
            <a:ext cx="0" cy="3851565"/>
          </a:xfrm>
          <a:prstGeom prst="straightConnector1">
            <a:avLst/>
          </a:prstGeom>
          <a:ln w="317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661527" y="3962105"/>
            <a:ext cx="435512"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1233" y="3774391"/>
            <a:ext cx="339789" cy="375427"/>
          </a:xfrm>
          <a:prstGeom prst="rect">
            <a:avLst/>
          </a:prstGeom>
        </p:spPr>
      </p:pic>
      <p:grpSp>
        <p:nvGrpSpPr>
          <p:cNvPr id="3" name="Group 2">
            <a:extLst>
              <a:ext uri="{FF2B5EF4-FFF2-40B4-BE49-F238E27FC236}">
                <a16:creationId xmlns:a16="http://schemas.microsoft.com/office/drawing/2014/main" id="{6178EF96-E464-8D48-A29C-D23EB1223A49}"/>
              </a:ext>
            </a:extLst>
          </p:cNvPr>
          <p:cNvGrpSpPr/>
          <p:nvPr/>
        </p:nvGrpSpPr>
        <p:grpSpPr>
          <a:xfrm>
            <a:off x="1844811" y="1571245"/>
            <a:ext cx="2529334" cy="2286249"/>
            <a:chOff x="1844811" y="1571245"/>
            <a:chExt cx="2529334" cy="2286249"/>
          </a:xfrm>
        </p:grpSpPr>
        <p:sp>
          <p:nvSpPr>
            <p:cNvPr id="85" name="TextBox 84"/>
            <p:cNvSpPr txBox="1"/>
            <p:nvPr/>
          </p:nvSpPr>
          <p:spPr>
            <a:xfrm>
              <a:off x="3168816" y="3440414"/>
              <a:ext cx="524503" cy="246221"/>
            </a:xfrm>
            <a:prstGeom prst="rect">
              <a:avLst/>
            </a:prstGeom>
            <a:noFill/>
          </p:spPr>
          <p:txBody>
            <a:bodyPr wrap="none" rtlCol="0">
              <a:spAutoFit/>
            </a:bodyPr>
            <a:lstStyle/>
            <a:p>
              <a:pPr algn="ctr"/>
              <a:r>
                <a:rPr lang="en-US" sz="1000" dirty="0" err="1">
                  <a:latin typeface="Helvetica Light" charset="0"/>
                  <a:ea typeface="Helvetica Light" charset="0"/>
                  <a:cs typeface="Helvetica Light" charset="0"/>
                </a:rPr>
                <a:t>dataB</a:t>
              </a:r>
              <a:endParaRPr lang="en-US" sz="1000" dirty="0">
                <a:latin typeface="Helvetica Light" charset="0"/>
                <a:ea typeface="Helvetica Light" charset="0"/>
                <a:cs typeface="Helvetica Light" charset="0"/>
              </a:endParaRPr>
            </a:p>
          </p:txBody>
        </p:sp>
        <p:sp>
          <p:nvSpPr>
            <p:cNvPr id="54" name="TextBox 53"/>
            <p:cNvSpPr txBox="1"/>
            <p:nvPr/>
          </p:nvSpPr>
          <p:spPr>
            <a:xfrm rot="16200000">
              <a:off x="903469" y="2516043"/>
              <a:ext cx="2282793"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Scalability</a:t>
              </a:r>
            </a:p>
          </p:txBody>
        </p:sp>
        <p:pic>
          <p:nvPicPr>
            <p:cNvPr id="84" name="Picture 83"/>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261231" y="3040101"/>
              <a:ext cx="339789" cy="375427"/>
            </a:xfrm>
            <a:prstGeom prst="rect">
              <a:avLst/>
            </a:prstGeom>
            <a:solidFill>
              <a:schemeClr val="bg1"/>
            </a:solidFill>
          </p:spPr>
        </p:pic>
        <p:cxnSp>
          <p:nvCxnSpPr>
            <p:cNvPr id="90" name="Straight Arrow Connector 89"/>
            <p:cNvCxnSpPr/>
            <p:nvPr/>
          </p:nvCxnSpPr>
          <p:spPr>
            <a:xfrm>
              <a:off x="3711180" y="3400019"/>
              <a:ext cx="425594" cy="211678"/>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3711180" y="2856942"/>
              <a:ext cx="538008" cy="70296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3711180" y="2122652"/>
              <a:ext cx="662965" cy="138493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61233" y="2305535"/>
              <a:ext cx="339789" cy="375427"/>
            </a:xfrm>
            <a:prstGeom prst="rect">
              <a:avLst/>
            </a:prstGeom>
          </p:spPr>
        </p:pic>
        <p:sp>
          <p:nvSpPr>
            <p:cNvPr id="104" name="TextBox 103"/>
            <p:cNvSpPr txBox="1"/>
            <p:nvPr/>
          </p:nvSpPr>
          <p:spPr>
            <a:xfrm>
              <a:off x="3164810" y="2705848"/>
              <a:ext cx="532518" cy="246221"/>
            </a:xfrm>
            <a:prstGeom prst="rect">
              <a:avLst/>
            </a:prstGeom>
            <a:noFill/>
          </p:spPr>
          <p:txBody>
            <a:bodyPr wrap="none" rtlCol="0">
              <a:spAutoFit/>
            </a:bodyPr>
            <a:lstStyle/>
            <a:p>
              <a:pPr algn="ctr"/>
              <a:r>
                <a:rPr lang="en-US" sz="1000" dirty="0" err="1">
                  <a:latin typeface="Helvetica Light" charset="0"/>
                  <a:ea typeface="Helvetica Light" charset="0"/>
                  <a:cs typeface="Helvetica Light" charset="0"/>
                </a:rPr>
                <a:t>dataC</a:t>
              </a:r>
              <a:endParaRPr lang="en-US" sz="1000" dirty="0">
                <a:latin typeface="Helvetica Light" charset="0"/>
                <a:ea typeface="Helvetica Light" charset="0"/>
                <a:cs typeface="Helvetica Light" charset="0"/>
              </a:endParaRPr>
            </a:p>
          </p:txBody>
        </p:sp>
        <p:pic>
          <p:nvPicPr>
            <p:cNvPr id="105" name="Picture 104"/>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261231" y="1571245"/>
              <a:ext cx="339789" cy="375427"/>
            </a:xfrm>
            <a:prstGeom prst="rect">
              <a:avLst/>
            </a:prstGeom>
          </p:spPr>
        </p:pic>
        <p:sp>
          <p:nvSpPr>
            <p:cNvPr id="106" name="TextBox 105"/>
            <p:cNvSpPr txBox="1"/>
            <p:nvPr/>
          </p:nvSpPr>
          <p:spPr>
            <a:xfrm>
              <a:off x="3164809" y="1971558"/>
              <a:ext cx="532518" cy="246221"/>
            </a:xfrm>
            <a:prstGeom prst="rect">
              <a:avLst/>
            </a:prstGeom>
            <a:noFill/>
          </p:spPr>
          <p:txBody>
            <a:bodyPr wrap="none" rtlCol="0">
              <a:spAutoFit/>
            </a:bodyPr>
            <a:lstStyle/>
            <a:p>
              <a:pPr algn="ctr"/>
              <a:r>
                <a:rPr lang="en-US" sz="1000" dirty="0" err="1">
                  <a:latin typeface="Helvetica Light" charset="0"/>
                  <a:ea typeface="Helvetica Light" charset="0"/>
                  <a:cs typeface="Helvetica Light" charset="0"/>
                </a:rPr>
                <a:t>dataD</a:t>
              </a:r>
              <a:endParaRPr lang="en-US" sz="1000" dirty="0">
                <a:latin typeface="Helvetica Light" charset="0"/>
                <a:ea typeface="Helvetica Light" charset="0"/>
                <a:cs typeface="Helvetica Light" charset="0"/>
              </a:endParaRPr>
            </a:p>
          </p:txBody>
        </p:sp>
      </p:grpSp>
    </p:spTree>
    <p:extLst>
      <p:ext uri="{BB962C8B-B14F-4D97-AF65-F5344CB8AC3E}">
        <p14:creationId xmlns:p14="http://schemas.microsoft.com/office/powerpoint/2010/main" val="370166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down)">
                                      <p:cBhvr>
                                        <p:cTn id="14" dur="500"/>
                                        <p:tgtEl>
                                          <p:spTgt spid="52"/>
                                        </p:tgtEl>
                                      </p:cBhvr>
                                    </p:animEffec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19544" y="348273"/>
            <a:ext cx="5152913" cy="892552"/>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Why all the talk about</a:t>
            </a:r>
          </a:p>
          <a:p>
            <a:pPr algn="ctr"/>
            <a:r>
              <a:rPr lang="en-US" sz="3200" dirty="0">
                <a:latin typeface="Helvetica Light" charset="0"/>
                <a:ea typeface="Helvetica Light" charset="0"/>
                <a:cs typeface="Helvetica Light" charset="0"/>
              </a:rPr>
              <a:t>reproducible research?</a:t>
            </a:r>
          </a:p>
        </p:txBody>
      </p:sp>
      <p:sp>
        <p:nvSpPr>
          <p:cNvPr id="10" name="TextBox 9"/>
          <p:cNvSpPr txBox="1"/>
          <p:nvPr/>
        </p:nvSpPr>
        <p:spPr>
          <a:xfrm>
            <a:off x="616712" y="4080120"/>
            <a:ext cx="3784088" cy="2308324"/>
          </a:xfrm>
          <a:prstGeom prst="rect">
            <a:avLst/>
          </a:prstGeom>
          <a:noFill/>
        </p:spPr>
        <p:txBody>
          <a:bodyPr wrap="square" rtlCol="0">
            <a:spAutoFit/>
          </a:bodyPr>
          <a:lstStyle/>
          <a:p>
            <a:pPr>
              <a:spcBef>
                <a:spcPts val="600"/>
              </a:spcBef>
            </a:pPr>
            <a:r>
              <a:rPr lang="en-US" dirty="0">
                <a:latin typeface="Helvetica Light" charset="0"/>
                <a:ea typeface="Helvetica Light" charset="0"/>
                <a:cs typeface="Helvetica Light" charset="0"/>
              </a:rPr>
              <a:t>The </a:t>
            </a:r>
            <a:r>
              <a:rPr lang="en-US" i="1" dirty="0">
                <a:latin typeface="Helvetica Light" charset="0"/>
                <a:ea typeface="Helvetica Light" charset="0"/>
                <a:cs typeface="Helvetica Light" charset="0"/>
              </a:rPr>
              <a:t>Reproducibility project</a:t>
            </a:r>
            <a:r>
              <a:rPr lang="en-US" dirty="0">
                <a:latin typeface="Helvetica Light" charset="0"/>
                <a:ea typeface="Helvetica Light" charset="0"/>
                <a:cs typeface="Helvetica Light" charset="0"/>
              </a:rPr>
              <a:t> set out to replicate 100 experiments published in high-impact psychology journals.</a:t>
            </a:r>
          </a:p>
          <a:p>
            <a:pPr>
              <a:spcBef>
                <a:spcPts val="600"/>
              </a:spcBef>
            </a:pPr>
            <a:endParaRPr lang="en-US" sz="600" dirty="0">
              <a:latin typeface="Helvetica Light" charset="0"/>
              <a:ea typeface="Helvetica Light" charset="0"/>
              <a:cs typeface="Helvetica Light" charset="0"/>
            </a:endParaRPr>
          </a:p>
          <a:p>
            <a:pPr>
              <a:spcBef>
                <a:spcPts val="600"/>
              </a:spcBef>
            </a:pPr>
            <a:r>
              <a:rPr lang="en-US" dirty="0">
                <a:latin typeface="Helvetica Light" charset="0"/>
                <a:ea typeface="Helvetica Light" charset="0"/>
                <a:cs typeface="Helvetica Light" charset="0"/>
              </a:rPr>
              <a:t>About one-half to two-thirds of the original findings could not be observed in the replication study.</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831" t="52121" r="35987" b="11169"/>
          <a:stretch/>
        </p:blipFill>
        <p:spPr>
          <a:xfrm>
            <a:off x="5789350" y="1841726"/>
            <a:ext cx="6246680" cy="5016274"/>
          </a:xfrm>
          <a:prstGeom prst="rect">
            <a:avLst/>
          </a:prstGeom>
        </p:spPr>
      </p:pic>
      <p:pic>
        <p:nvPicPr>
          <p:cNvPr id="8" name="Picture 7">
            <a:extLst>
              <a:ext uri="{FF2B5EF4-FFF2-40B4-BE49-F238E27FC236}">
                <a16:creationId xmlns:a16="http://schemas.microsoft.com/office/drawing/2014/main" id="{884CBBBD-F122-FD4D-A2F1-26F270B74235}"/>
              </a:ext>
            </a:extLst>
          </p:cNvPr>
          <p:cNvPicPr>
            <a:picLocks noChangeAspect="1"/>
          </p:cNvPicPr>
          <p:nvPr/>
        </p:nvPicPr>
        <p:blipFill rotWithShape="1">
          <a:blip r:embed="rId3"/>
          <a:srcRect l="12367" t="36559" r="40118" b="34839"/>
          <a:stretch/>
        </p:blipFill>
        <p:spPr>
          <a:xfrm>
            <a:off x="616712" y="2045971"/>
            <a:ext cx="4318000" cy="1599704"/>
          </a:xfrm>
          <a:prstGeom prst="rect">
            <a:avLst/>
          </a:prstGeom>
        </p:spPr>
      </p:pic>
    </p:spTree>
    <p:extLst>
      <p:ext uri="{BB962C8B-B14F-4D97-AF65-F5344CB8AC3E}">
        <p14:creationId xmlns:p14="http://schemas.microsoft.com/office/powerpoint/2010/main" val="25412283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grayscl/>
            <a:extLst>
              <a:ext uri="{BEBA8EAE-BF5A-486C-A8C5-ECC9F3942E4B}">
                <a14:imgProps xmlns:a14="http://schemas.microsoft.com/office/drawing/2010/main">
                  <a14:imgLayer r:embed="rId4">
                    <a14:imgEffect>
                      <a14:sharpenSoften amount="27000"/>
                    </a14:imgEffect>
                    <a14:imgEffect>
                      <a14:colorTemperature colorTemp="4700"/>
                    </a14:imgEffect>
                    <a14:imgEffect>
                      <a14:saturation sat="0"/>
                    </a14:imgEffect>
                    <a14:imgEffect>
                      <a14:brightnessContrast bright="4000" contrast="62000"/>
                    </a14:imgEffect>
                  </a14:imgLayer>
                </a14:imgProps>
              </a:ext>
              <a:ext uri="{28A0092B-C50C-407E-A947-70E740481C1C}">
                <a14:useLocalDpi xmlns:a14="http://schemas.microsoft.com/office/drawing/2010/main" val="0"/>
              </a:ext>
            </a:extLst>
          </a:blip>
          <a:srcRect/>
          <a:stretch/>
        </p:blipFill>
        <p:spPr>
          <a:xfrm>
            <a:off x="7043875" y="1594836"/>
            <a:ext cx="4651514" cy="3313603"/>
          </a:xfrm>
          <a:prstGeom prst="rect">
            <a:avLst/>
          </a:prstGeom>
        </p:spPr>
      </p:pic>
      <p:sp>
        <p:nvSpPr>
          <p:cNvPr id="6" name="TextBox 5"/>
          <p:cNvSpPr txBox="1"/>
          <p:nvPr/>
        </p:nvSpPr>
        <p:spPr>
          <a:xfrm>
            <a:off x="669513" y="1512701"/>
            <a:ext cx="5880916" cy="3477875"/>
          </a:xfrm>
          <a:prstGeom prst="rect">
            <a:avLst/>
          </a:prstGeom>
          <a:noFill/>
        </p:spPr>
        <p:txBody>
          <a:bodyPr wrap="square" rtlCol="0">
            <a:spAutoFit/>
          </a:bodyPr>
          <a:lstStyle/>
          <a:p>
            <a:r>
              <a:rPr lang="en-US" sz="2000" dirty="0">
                <a:latin typeface="Helvetica Light" charset="0"/>
                <a:ea typeface="Helvetica Light" charset="0"/>
                <a:cs typeface="Helvetica Light" charset="0"/>
              </a:rPr>
              <a:t>Workflow management systems come in different flavors.</a:t>
            </a:r>
          </a:p>
          <a:p>
            <a:endParaRPr lang="en-US" sz="2000" dirty="0">
              <a:latin typeface="Helvetica Light" charset="0"/>
              <a:ea typeface="Helvetica Light" charset="0"/>
              <a:cs typeface="Helvetica Light" charset="0"/>
            </a:endParaRPr>
          </a:p>
          <a:p>
            <a:r>
              <a:rPr lang="en-US" sz="2000" b="1" dirty="0">
                <a:latin typeface="Helvetica Light" charset="0"/>
                <a:ea typeface="Helvetica Light" charset="0"/>
                <a:cs typeface="Helvetica Light" charset="0"/>
              </a:rPr>
              <a:t>Explicit syntax ("Push")</a:t>
            </a:r>
          </a:p>
          <a:p>
            <a:endParaRPr lang="en-US" sz="1000" b="1" dirty="0">
              <a:latin typeface="Helvetica Light" charset="0"/>
              <a:ea typeface="Helvetica Light" charset="0"/>
              <a:cs typeface="Helvetica Light" charset="0"/>
            </a:endParaRPr>
          </a:p>
          <a:p>
            <a:r>
              <a:rPr lang="en-US" sz="2000" dirty="0">
                <a:latin typeface="Helvetica Light" charset="0"/>
                <a:ea typeface="Helvetica Light" charset="0"/>
                <a:cs typeface="Helvetica Light" charset="0"/>
              </a:rPr>
              <a:t>"Here are my inputs, please perform these operations in this order on them."</a:t>
            </a:r>
          </a:p>
          <a:p>
            <a:endParaRPr lang="en-US" sz="2000" dirty="0">
              <a:latin typeface="Helvetica Light" charset="0"/>
              <a:ea typeface="Helvetica Light" charset="0"/>
              <a:cs typeface="Helvetica Light" charset="0"/>
            </a:endParaRPr>
          </a:p>
          <a:p>
            <a:r>
              <a:rPr lang="en-US" sz="2000" b="1" dirty="0">
                <a:latin typeface="Helvetica Light" charset="0"/>
                <a:ea typeface="Helvetica Light" charset="0"/>
                <a:cs typeface="Helvetica Light" charset="0"/>
              </a:rPr>
              <a:t>Implicit syntax ("Pull")</a:t>
            </a:r>
          </a:p>
          <a:p>
            <a:endParaRPr lang="en-US" sz="1000" b="1" dirty="0">
              <a:latin typeface="Helvetica Light" charset="0"/>
              <a:ea typeface="Helvetica Light" charset="0"/>
              <a:cs typeface="Helvetica Light" charset="0"/>
            </a:endParaRPr>
          </a:p>
          <a:p>
            <a:r>
              <a:rPr lang="en-US" sz="2000" dirty="0">
                <a:latin typeface="Helvetica Light" charset="0"/>
                <a:ea typeface="Helvetica Light" charset="0"/>
                <a:cs typeface="Helvetica Light" charset="0"/>
              </a:rPr>
              <a:t>"I need this output, could you please figure out which operations to perform and in which order?" </a:t>
            </a:r>
          </a:p>
        </p:txBody>
      </p:sp>
      <p:grpSp>
        <p:nvGrpSpPr>
          <p:cNvPr id="7" name="Group 6"/>
          <p:cNvGrpSpPr/>
          <p:nvPr/>
        </p:nvGrpSpPr>
        <p:grpSpPr>
          <a:xfrm>
            <a:off x="10902047" y="0"/>
            <a:ext cx="1289953" cy="359212"/>
            <a:chOff x="6583732" y="1976594"/>
            <a:chExt cx="1890767" cy="52652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3732" y="1976594"/>
              <a:ext cx="526520" cy="526520"/>
            </a:xfrm>
            <a:prstGeom prst="rect">
              <a:avLst/>
            </a:prstGeom>
          </p:spPr>
        </p:pic>
        <p:sp>
          <p:nvSpPr>
            <p:cNvPr id="9" name="TextBox 8"/>
            <p:cNvSpPr txBox="1"/>
            <p:nvPr/>
          </p:nvSpPr>
          <p:spPr>
            <a:xfrm>
              <a:off x="7018671" y="1986410"/>
              <a:ext cx="1455828" cy="451128"/>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grpSp>
    </p:spTree>
    <p:extLst>
      <p:ext uri="{BB962C8B-B14F-4D97-AF65-F5344CB8AC3E}">
        <p14:creationId xmlns:p14="http://schemas.microsoft.com/office/powerpoint/2010/main" val="4224764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ded Corner 7"/>
          <p:cNvSpPr/>
          <p:nvPr/>
        </p:nvSpPr>
        <p:spPr>
          <a:xfrm>
            <a:off x="300192" y="1769165"/>
            <a:ext cx="6151407" cy="4995394"/>
          </a:xfrm>
          <a:prstGeom prst="foldedCorner">
            <a:avLst/>
          </a:prstGeom>
          <a:solidFill>
            <a:schemeClr val="bg1">
              <a:lumMod val="9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6144" y="844059"/>
            <a:ext cx="4001726" cy="400110"/>
          </a:xfrm>
          <a:prstGeom prst="rect">
            <a:avLst/>
          </a:prstGeom>
          <a:solidFill>
            <a:schemeClr val="bg1"/>
          </a:solidFill>
        </p:spPr>
        <p:txBody>
          <a:bodyPr wrap="square">
            <a:spAutoFit/>
          </a:bodyPr>
          <a:lstStyle/>
          <a:p>
            <a:r>
              <a:rPr lang="en-US" sz="2000" u="sng" dirty="0">
                <a:latin typeface="Helvetica Light" charset="0"/>
                <a:ea typeface="Helvetica Light" charset="0"/>
                <a:cs typeface="Helvetica Light" charset="0"/>
              </a:rPr>
              <a:t>Explicit approach using Bash</a:t>
            </a:r>
          </a:p>
        </p:txBody>
      </p:sp>
      <p:sp>
        <p:nvSpPr>
          <p:cNvPr id="3" name="TextBox 2"/>
          <p:cNvSpPr txBox="1"/>
          <p:nvPr/>
        </p:nvSpPr>
        <p:spPr>
          <a:xfrm>
            <a:off x="439893" y="1963245"/>
            <a:ext cx="6227607" cy="4801314"/>
          </a:xfrm>
          <a:prstGeom prst="rect">
            <a:avLst/>
          </a:prstGeom>
          <a:noFill/>
        </p:spPr>
        <p:txBody>
          <a:bodyPr wrap="square" rtlCol="0">
            <a:spAutoFit/>
          </a:bodyPr>
          <a:lstStyle/>
          <a:p>
            <a:r>
              <a:rPr lang="en-US" dirty="0">
                <a:latin typeface="Courier" charset="0"/>
                <a:ea typeface="Courier" charset="0"/>
                <a:cs typeface="Courier New" panose="02070309020205020404" pitchFamily="49" charset="0"/>
              </a:rPr>
              <a:t>for sample in *.</a:t>
            </a:r>
            <a:r>
              <a:rPr lang="en-US" dirty="0" err="1">
                <a:latin typeface="Courier" charset="0"/>
                <a:ea typeface="Courier" charset="0"/>
                <a:cs typeface="Courier New" panose="02070309020205020404" pitchFamily="49" charset="0"/>
              </a:rPr>
              <a:t>fastq</a:t>
            </a:r>
            <a:endParaRPr lang="en-US" dirty="0">
              <a:latin typeface="Courier" charset="0"/>
              <a:ea typeface="Courier" charset="0"/>
              <a:cs typeface="Courier New" panose="02070309020205020404" pitchFamily="49" charset="0"/>
            </a:endParaRPr>
          </a:p>
          <a:p>
            <a:r>
              <a:rPr lang="en-US" dirty="0">
                <a:latin typeface="Courier" charset="0"/>
                <a:ea typeface="Courier" charset="0"/>
                <a:cs typeface="Courier New" panose="02070309020205020404" pitchFamily="49" charset="0"/>
              </a:rPr>
              <a:t>do  </a:t>
            </a:r>
          </a:p>
          <a:p>
            <a:r>
              <a:rPr lang="en-US" dirty="0">
                <a:latin typeface="Courier" charset="0"/>
                <a:ea typeface="Courier" charset="0"/>
                <a:cs typeface="Courier New" panose="02070309020205020404" pitchFamily="49" charset="0"/>
              </a:rPr>
              <a:t>   id=$(echo ${sample} | </a:t>
            </a:r>
            <a:r>
              <a:rPr lang="en-US" dirty="0" err="1">
                <a:latin typeface="Courier" charset="0"/>
                <a:ea typeface="Courier" charset="0"/>
                <a:cs typeface="Courier New" panose="02070309020205020404" pitchFamily="49" charset="0"/>
              </a:rPr>
              <a:t>sed</a:t>
            </a:r>
            <a:r>
              <a:rPr lang="en-US" dirty="0">
                <a:latin typeface="Courier" charset="0"/>
                <a:ea typeface="Courier" charset="0"/>
                <a:cs typeface="Courier New" panose="02070309020205020404" pitchFamily="49" charset="0"/>
              </a:rPr>
              <a:t> '</a:t>
            </a:r>
            <a:r>
              <a:rPr lang="en-US" dirty="0">
                <a:solidFill>
                  <a:srgbClr val="00B050"/>
                </a:solidFill>
                <a:latin typeface="Courier" charset="0"/>
                <a:ea typeface="Courier" charset="0"/>
                <a:cs typeface="Courier New" panose="02070309020205020404" pitchFamily="49" charset="0"/>
              </a:rPr>
              <a:t>s/.</a:t>
            </a:r>
            <a:r>
              <a:rPr lang="en-US" dirty="0" err="1">
                <a:solidFill>
                  <a:srgbClr val="00B050"/>
                </a:solidFill>
                <a:latin typeface="Courier" charset="0"/>
                <a:ea typeface="Courier" charset="0"/>
                <a:cs typeface="Courier New" panose="02070309020205020404" pitchFamily="49" charset="0"/>
              </a:rPr>
              <a:t>fastq</a:t>
            </a:r>
            <a:r>
              <a:rPr lang="en-US" dirty="0">
                <a:solidFill>
                  <a:srgbClr val="00B050"/>
                </a:solidFill>
                <a:latin typeface="Courier" charset="0"/>
                <a:ea typeface="Courier" charset="0"/>
                <a:cs typeface="Courier New" panose="02070309020205020404" pitchFamily="49" charset="0"/>
              </a:rPr>
              <a:t>//</a:t>
            </a:r>
            <a:r>
              <a:rPr lang="en-US" dirty="0">
                <a:latin typeface="Courier" charset="0"/>
                <a:ea typeface="Courier" charset="0"/>
                <a:cs typeface="Courier New" panose="02070309020205020404" pitchFamily="49" charset="0"/>
              </a:rPr>
              <a:t>')  </a:t>
            </a:r>
          </a:p>
          <a:p>
            <a:r>
              <a:rPr lang="en-US" dirty="0">
                <a:latin typeface="Courier" charset="0"/>
                <a:ea typeface="Courier" charset="0"/>
                <a:cs typeface="Courier New" panose="02070309020205020404" pitchFamily="49" charset="0"/>
              </a:rPr>
              <a:t>   </a:t>
            </a:r>
          </a:p>
          <a:p>
            <a:r>
              <a:rPr lang="en-US" dirty="0">
                <a:latin typeface="Courier" charset="0"/>
                <a:ea typeface="Courier" charset="0"/>
                <a:cs typeface="Courier New" panose="02070309020205020404" pitchFamily="49" charset="0"/>
              </a:rPr>
              <a:t>   # Trim </a:t>
            </a:r>
            <a:r>
              <a:rPr lang="en-US" dirty="0" err="1">
                <a:latin typeface="Courier" charset="0"/>
                <a:ea typeface="Courier" charset="0"/>
                <a:cs typeface="Courier New" panose="02070309020205020404" pitchFamily="49" charset="0"/>
              </a:rPr>
              <a:t>fastq</a:t>
            </a:r>
            <a:r>
              <a:rPr lang="en-US" dirty="0">
                <a:latin typeface="Courier" charset="0"/>
                <a:ea typeface="Courier" charset="0"/>
                <a:cs typeface="Courier New" panose="02070309020205020404" pitchFamily="49" charset="0"/>
              </a:rPr>
              <a:t> file</a:t>
            </a:r>
          </a:p>
          <a:p>
            <a:r>
              <a:rPr lang="en-US" dirty="0">
                <a:latin typeface="Courier" charset="0"/>
                <a:ea typeface="Courier" charset="0"/>
                <a:cs typeface="Courier New" panose="02070309020205020404" pitchFamily="49" charset="0"/>
              </a:rPr>
              <a:t>   echo “</a:t>
            </a:r>
            <a:r>
              <a:rPr lang="en-US" dirty="0">
                <a:solidFill>
                  <a:srgbClr val="00B050"/>
                </a:solidFill>
                <a:latin typeface="Courier" charset="0"/>
                <a:ea typeface="Courier" charset="0"/>
                <a:cs typeface="Courier New" panose="02070309020205020404" pitchFamily="49" charset="0"/>
              </a:rPr>
              <a:t>Trimming ${id}</a:t>
            </a:r>
            <a:r>
              <a:rPr lang="en-US" dirty="0">
                <a:latin typeface="Courier" charset="0"/>
                <a:ea typeface="Courier" charset="0"/>
                <a:cs typeface="Courier New" panose="02070309020205020404" pitchFamily="49" charset="0"/>
              </a:rPr>
              <a:t>“</a:t>
            </a:r>
          </a:p>
          <a:p>
            <a:r>
              <a:rPr lang="en-US" dirty="0">
                <a:latin typeface="Courier" charset="0"/>
                <a:ea typeface="Courier" charset="0"/>
                <a:cs typeface="Courier New" panose="02070309020205020404" pitchFamily="49" charset="0"/>
              </a:rPr>
              <a:t>   </a:t>
            </a:r>
            <a:r>
              <a:rPr lang="en-US" dirty="0" err="1">
                <a:latin typeface="Courier" charset="0"/>
                <a:ea typeface="Courier" charset="0"/>
                <a:cs typeface="Courier New" panose="02070309020205020404" pitchFamily="49" charset="0"/>
              </a:rPr>
              <a:t>seqtk</a:t>
            </a:r>
            <a:r>
              <a:rPr lang="en-US" dirty="0">
                <a:latin typeface="Courier" charset="0"/>
                <a:ea typeface="Courier" charset="0"/>
                <a:cs typeface="Courier New" panose="02070309020205020404" pitchFamily="49" charset="0"/>
              </a:rPr>
              <a:t> </a:t>
            </a:r>
            <a:r>
              <a:rPr lang="en-US" dirty="0" err="1">
                <a:latin typeface="Courier" charset="0"/>
                <a:ea typeface="Courier" charset="0"/>
                <a:cs typeface="Courier New" panose="02070309020205020404" pitchFamily="49" charset="0"/>
              </a:rPr>
              <a:t>trimfq</a:t>
            </a:r>
            <a:r>
              <a:rPr lang="en-US" dirty="0">
                <a:latin typeface="Courier" charset="0"/>
                <a:ea typeface="Courier" charset="0"/>
                <a:cs typeface="Courier New" panose="02070309020205020404" pitchFamily="49" charset="0"/>
              </a:rPr>
              <a:t> -b 5 -e 10 $sample &gt; \</a:t>
            </a:r>
          </a:p>
          <a:p>
            <a:r>
              <a:rPr lang="en-US" dirty="0">
                <a:latin typeface="Courier" charset="0"/>
                <a:ea typeface="Courier" charset="0"/>
                <a:cs typeface="Courier New" panose="02070309020205020404" pitchFamily="49" charset="0"/>
              </a:rPr>
              <a:t>   ${id}.</a:t>
            </a:r>
            <a:r>
              <a:rPr lang="en-US" dirty="0" err="1">
                <a:latin typeface="Courier" charset="0"/>
                <a:ea typeface="Courier" charset="0"/>
                <a:cs typeface="Courier New" panose="02070309020205020404" pitchFamily="49" charset="0"/>
              </a:rPr>
              <a:t>trimmed.fastq</a:t>
            </a:r>
            <a:endParaRPr lang="en-US" dirty="0">
              <a:latin typeface="Courier" charset="0"/>
              <a:ea typeface="Courier" charset="0"/>
              <a:cs typeface="Courier New" panose="02070309020205020404" pitchFamily="49" charset="0"/>
            </a:endParaRPr>
          </a:p>
          <a:p>
            <a:endParaRPr lang="en-US" dirty="0">
              <a:latin typeface="Courier" charset="0"/>
              <a:ea typeface="Courier" charset="0"/>
              <a:cs typeface="Courier New" panose="02070309020205020404" pitchFamily="49" charset="0"/>
            </a:endParaRPr>
          </a:p>
          <a:p>
            <a:r>
              <a:rPr lang="en-US" dirty="0">
                <a:latin typeface="Courier" charset="0"/>
                <a:ea typeface="Courier" charset="0"/>
                <a:cs typeface="Courier New" panose="02070309020205020404" pitchFamily="49" charset="0"/>
              </a:rPr>
              <a:t>   # Compress </a:t>
            </a:r>
            <a:r>
              <a:rPr lang="en-US" dirty="0" err="1">
                <a:latin typeface="Courier" charset="0"/>
                <a:ea typeface="Courier" charset="0"/>
                <a:cs typeface="Courier New" panose="02070309020205020404" pitchFamily="49" charset="0"/>
              </a:rPr>
              <a:t>fastq</a:t>
            </a:r>
            <a:r>
              <a:rPr lang="en-US" dirty="0">
                <a:latin typeface="Courier" charset="0"/>
                <a:ea typeface="Courier" charset="0"/>
                <a:cs typeface="Courier New" panose="02070309020205020404" pitchFamily="49" charset="0"/>
              </a:rPr>
              <a:t> file</a:t>
            </a:r>
          </a:p>
          <a:p>
            <a:r>
              <a:rPr lang="en-US" dirty="0">
                <a:latin typeface="Courier" charset="0"/>
                <a:ea typeface="Courier" charset="0"/>
                <a:cs typeface="Courier New" panose="02070309020205020404" pitchFamily="49" charset="0"/>
              </a:rPr>
              <a:t>   echo “</a:t>
            </a:r>
            <a:r>
              <a:rPr lang="en-US" dirty="0">
                <a:solidFill>
                  <a:srgbClr val="00B050"/>
                </a:solidFill>
                <a:latin typeface="Courier" charset="0"/>
                <a:ea typeface="Courier" charset="0"/>
                <a:cs typeface="Courier New" panose="02070309020205020404" pitchFamily="49" charset="0"/>
              </a:rPr>
              <a:t>Compressing ${id}</a:t>
            </a:r>
            <a:r>
              <a:rPr lang="en-US" dirty="0">
                <a:latin typeface="Courier" charset="0"/>
                <a:ea typeface="Courier" charset="0"/>
                <a:cs typeface="Courier New" panose="02070309020205020404" pitchFamily="49" charset="0"/>
              </a:rPr>
              <a:t>“</a:t>
            </a:r>
          </a:p>
          <a:p>
            <a:r>
              <a:rPr lang="en-US" dirty="0">
                <a:latin typeface="Courier" charset="0"/>
                <a:ea typeface="Courier" charset="0"/>
                <a:cs typeface="Courier New" panose="02070309020205020404" pitchFamily="49" charset="0"/>
              </a:rPr>
              <a:t>   </a:t>
            </a:r>
            <a:r>
              <a:rPr lang="en-US" dirty="0" err="1">
                <a:latin typeface="Courier" charset="0"/>
                <a:ea typeface="Courier" charset="0"/>
                <a:cs typeface="Courier New" panose="02070309020205020404" pitchFamily="49" charset="0"/>
              </a:rPr>
              <a:t>gzip</a:t>
            </a:r>
            <a:r>
              <a:rPr lang="en-US" dirty="0">
                <a:latin typeface="Courier" charset="0"/>
                <a:ea typeface="Courier" charset="0"/>
                <a:cs typeface="Courier New" panose="02070309020205020404" pitchFamily="49" charset="0"/>
              </a:rPr>
              <a:t> -c ${id}.</a:t>
            </a:r>
            <a:r>
              <a:rPr lang="en-US" dirty="0" err="1">
                <a:latin typeface="Courier" charset="0"/>
                <a:ea typeface="Courier" charset="0"/>
                <a:cs typeface="Courier New" panose="02070309020205020404" pitchFamily="49" charset="0"/>
              </a:rPr>
              <a:t>trimmed.fastq</a:t>
            </a:r>
            <a:r>
              <a:rPr lang="en-US" dirty="0">
                <a:latin typeface="Courier" charset="0"/>
                <a:ea typeface="Courier" charset="0"/>
                <a:cs typeface="Courier New" panose="02070309020205020404" pitchFamily="49" charset="0"/>
              </a:rPr>
              <a:t> &gt; \</a:t>
            </a:r>
          </a:p>
          <a:p>
            <a:r>
              <a:rPr lang="en-US" dirty="0">
                <a:latin typeface="Courier" charset="0"/>
                <a:ea typeface="Courier" charset="0"/>
                <a:cs typeface="Courier New" panose="02070309020205020404" pitchFamily="49" charset="0"/>
              </a:rPr>
              <a:t>   ${id}.</a:t>
            </a:r>
            <a:r>
              <a:rPr lang="en-US" dirty="0" err="1">
                <a:latin typeface="Courier" charset="0"/>
                <a:ea typeface="Courier" charset="0"/>
                <a:cs typeface="Courier New" panose="02070309020205020404" pitchFamily="49" charset="0"/>
              </a:rPr>
              <a:t>trimmed.fastq.gz</a:t>
            </a:r>
            <a:endParaRPr lang="en-US" dirty="0">
              <a:latin typeface="Courier" charset="0"/>
              <a:ea typeface="Courier" charset="0"/>
              <a:cs typeface="Courier New" panose="02070309020205020404" pitchFamily="49" charset="0"/>
            </a:endParaRPr>
          </a:p>
          <a:p>
            <a:endParaRPr lang="en-US" dirty="0">
              <a:latin typeface="Courier" charset="0"/>
              <a:ea typeface="Courier" charset="0"/>
              <a:cs typeface="Courier New" panose="02070309020205020404" pitchFamily="49" charset="0"/>
            </a:endParaRPr>
          </a:p>
          <a:p>
            <a:r>
              <a:rPr lang="en-US" dirty="0">
                <a:latin typeface="Courier" charset="0"/>
                <a:ea typeface="Courier" charset="0"/>
                <a:cs typeface="Courier New" panose="02070309020205020404" pitchFamily="49" charset="0"/>
              </a:rPr>
              <a:t>   # Remove intermediate files  </a:t>
            </a:r>
          </a:p>
          <a:p>
            <a:r>
              <a:rPr lang="en-US" dirty="0">
                <a:latin typeface="Courier" charset="0"/>
                <a:ea typeface="Courier" charset="0"/>
                <a:cs typeface="Courier New" panose="02070309020205020404" pitchFamily="49" charset="0"/>
              </a:rPr>
              <a:t>   </a:t>
            </a:r>
            <a:r>
              <a:rPr lang="en-US" dirty="0" err="1">
                <a:latin typeface="Courier" charset="0"/>
                <a:ea typeface="Courier" charset="0"/>
                <a:cs typeface="Courier New" panose="02070309020205020404" pitchFamily="49" charset="0"/>
              </a:rPr>
              <a:t>rm</a:t>
            </a:r>
            <a:r>
              <a:rPr lang="en-US" dirty="0">
                <a:latin typeface="Courier" charset="0"/>
                <a:ea typeface="Courier" charset="0"/>
                <a:cs typeface="Courier New" panose="02070309020205020404" pitchFamily="49" charset="0"/>
              </a:rPr>
              <a:t> ${id}.</a:t>
            </a:r>
            <a:r>
              <a:rPr lang="en-US" dirty="0" err="1">
                <a:latin typeface="Courier" charset="0"/>
                <a:ea typeface="Courier" charset="0"/>
                <a:cs typeface="Courier New" panose="02070309020205020404" pitchFamily="49" charset="0"/>
              </a:rPr>
              <a:t>trimmed.fastq</a:t>
            </a:r>
            <a:endParaRPr lang="en-US" dirty="0">
              <a:latin typeface="Courier" charset="0"/>
              <a:ea typeface="Courier" charset="0"/>
              <a:cs typeface="Courier New" panose="02070309020205020404" pitchFamily="49" charset="0"/>
            </a:endParaRPr>
          </a:p>
          <a:p>
            <a:r>
              <a:rPr lang="en-US" dirty="0">
                <a:latin typeface="Courier" charset="0"/>
                <a:ea typeface="Courier" charset="0"/>
                <a:cs typeface="Courier New" panose="02070309020205020404" pitchFamily="49" charset="0"/>
              </a:rPr>
              <a:t>done</a:t>
            </a:r>
          </a:p>
        </p:txBody>
      </p:sp>
      <p:sp>
        <p:nvSpPr>
          <p:cNvPr id="10" name="TextBox 9"/>
          <p:cNvSpPr txBox="1"/>
          <p:nvPr/>
        </p:nvSpPr>
        <p:spPr>
          <a:xfrm>
            <a:off x="7074564" y="1764338"/>
            <a:ext cx="5240594" cy="1477328"/>
          </a:xfrm>
          <a:prstGeom prst="rect">
            <a:avLst/>
          </a:prstGeom>
          <a:noFill/>
        </p:spPr>
        <p:txBody>
          <a:bodyPr wrap="square" rtlCol="0">
            <a:spAutoFit/>
          </a:bodyPr>
          <a:lstStyle/>
          <a:p>
            <a:r>
              <a:rPr lang="en-US" dirty="0">
                <a:latin typeface="Courier" charset="0"/>
                <a:ea typeface="Courier" charset="0"/>
                <a:cs typeface="Courier" charset="0"/>
              </a:rPr>
              <a:t>$bash </a:t>
            </a:r>
            <a:r>
              <a:rPr lang="en-US" dirty="0" err="1">
                <a:latin typeface="Courier" charset="0"/>
                <a:ea typeface="Courier" charset="0"/>
                <a:cs typeface="Courier" charset="0"/>
              </a:rPr>
              <a:t>trim_and_zip.sh</a:t>
            </a:r>
            <a:endParaRPr lang="en-US" dirty="0">
              <a:latin typeface="Courier" charset="0"/>
              <a:ea typeface="Courier" charset="0"/>
              <a:cs typeface="Courier" charset="0"/>
            </a:endParaRPr>
          </a:p>
          <a:p>
            <a:r>
              <a:rPr lang="de-DE" dirty="0" err="1">
                <a:solidFill>
                  <a:srgbClr val="C00000"/>
                </a:solidFill>
                <a:latin typeface="Courier" charset="0"/>
                <a:ea typeface="Courier" charset="0"/>
                <a:cs typeface="Courier" charset="0"/>
              </a:rPr>
              <a:t>Trimming</a:t>
            </a:r>
            <a:r>
              <a:rPr lang="de-DE" dirty="0">
                <a:solidFill>
                  <a:srgbClr val="C00000"/>
                </a:solidFill>
                <a:latin typeface="Courier" charset="0"/>
                <a:ea typeface="Courier" charset="0"/>
                <a:cs typeface="Courier" charset="0"/>
              </a:rPr>
              <a:t> sample: a                                                                                                                                                                                                                 </a:t>
            </a:r>
            <a:r>
              <a:rPr lang="de-DE" dirty="0" err="1">
                <a:solidFill>
                  <a:srgbClr val="C00000"/>
                </a:solidFill>
                <a:latin typeface="Courier" charset="0"/>
                <a:ea typeface="Courier" charset="0"/>
                <a:cs typeface="Courier" charset="0"/>
              </a:rPr>
              <a:t>Compressing</a:t>
            </a:r>
            <a:r>
              <a:rPr lang="de-DE" dirty="0">
                <a:solidFill>
                  <a:srgbClr val="C00000"/>
                </a:solidFill>
                <a:latin typeface="Courier" charset="0"/>
                <a:ea typeface="Courier" charset="0"/>
                <a:cs typeface="Courier" charset="0"/>
              </a:rPr>
              <a:t> sample: a                                                                                                                                                                                                              </a:t>
            </a:r>
            <a:r>
              <a:rPr lang="de-DE" dirty="0" err="1">
                <a:solidFill>
                  <a:srgbClr val="C00000"/>
                </a:solidFill>
                <a:latin typeface="Courier" charset="0"/>
                <a:ea typeface="Courier" charset="0"/>
                <a:cs typeface="Courier" charset="0"/>
              </a:rPr>
              <a:t>Trimming</a:t>
            </a:r>
            <a:r>
              <a:rPr lang="de-DE" dirty="0">
                <a:solidFill>
                  <a:srgbClr val="C00000"/>
                </a:solidFill>
                <a:latin typeface="Courier" charset="0"/>
                <a:ea typeface="Courier" charset="0"/>
                <a:cs typeface="Courier" charset="0"/>
              </a:rPr>
              <a:t> sample: b                                                                                                                                                                                                                 </a:t>
            </a:r>
            <a:r>
              <a:rPr lang="de-DE" dirty="0" err="1">
                <a:solidFill>
                  <a:srgbClr val="C00000"/>
                </a:solidFill>
                <a:latin typeface="Courier" charset="0"/>
                <a:ea typeface="Courier" charset="0"/>
                <a:cs typeface="Courier" charset="0"/>
              </a:rPr>
              <a:t>Compressing</a:t>
            </a:r>
            <a:r>
              <a:rPr lang="de-DE" dirty="0">
                <a:solidFill>
                  <a:srgbClr val="C00000"/>
                </a:solidFill>
                <a:latin typeface="Courier" charset="0"/>
                <a:ea typeface="Courier" charset="0"/>
                <a:cs typeface="Courier" charset="0"/>
              </a:rPr>
              <a:t> sample: b</a:t>
            </a:r>
            <a:endParaRPr lang="en-US" dirty="0">
              <a:solidFill>
                <a:srgbClr val="C00000"/>
              </a:solidFill>
              <a:latin typeface="Courier" charset="0"/>
              <a:ea typeface="Courier" charset="0"/>
              <a:cs typeface="Courier" charset="0"/>
            </a:endParaRPr>
          </a:p>
        </p:txBody>
      </p:sp>
      <p:grpSp>
        <p:nvGrpSpPr>
          <p:cNvPr id="5" name="Group 4"/>
          <p:cNvGrpSpPr/>
          <p:nvPr/>
        </p:nvGrpSpPr>
        <p:grpSpPr>
          <a:xfrm>
            <a:off x="10902047" y="0"/>
            <a:ext cx="1289953" cy="359212"/>
            <a:chOff x="6583732" y="1976594"/>
            <a:chExt cx="1890767" cy="52652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732" y="1976594"/>
              <a:ext cx="526520" cy="526520"/>
            </a:xfrm>
            <a:prstGeom prst="rect">
              <a:avLst/>
            </a:prstGeom>
          </p:spPr>
        </p:pic>
        <p:sp>
          <p:nvSpPr>
            <p:cNvPr id="7" name="TextBox 6"/>
            <p:cNvSpPr txBox="1"/>
            <p:nvPr/>
          </p:nvSpPr>
          <p:spPr>
            <a:xfrm>
              <a:off x="7018671" y="1986410"/>
              <a:ext cx="1455828" cy="451128"/>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grpSp>
      <p:sp>
        <p:nvSpPr>
          <p:cNvPr id="9" name="TextBox 8"/>
          <p:cNvSpPr txBox="1"/>
          <p:nvPr/>
        </p:nvSpPr>
        <p:spPr>
          <a:xfrm>
            <a:off x="243566" y="1400384"/>
            <a:ext cx="2252540" cy="369332"/>
          </a:xfrm>
          <a:prstGeom prst="rect">
            <a:avLst/>
          </a:prstGeom>
          <a:noFill/>
        </p:spPr>
        <p:txBody>
          <a:bodyPr wrap="none" rtlCol="0">
            <a:spAutoFit/>
          </a:bodyPr>
          <a:lstStyle/>
          <a:p>
            <a:r>
              <a:rPr lang="en-US" dirty="0" err="1">
                <a:latin typeface="Courier New" panose="02070309020205020404" pitchFamily="49" charset="0"/>
                <a:ea typeface="Helvetica Light" charset="0"/>
                <a:cs typeface="Courier New" panose="02070309020205020404" pitchFamily="49" charset="0"/>
              </a:rPr>
              <a:t>trim_and_zip.sh</a:t>
            </a:r>
            <a:endParaRPr lang="en-US" dirty="0">
              <a:latin typeface="Courier New" panose="02070309020205020404" pitchFamily="49" charset="0"/>
              <a:ea typeface="Helvetica Light" charset="0"/>
              <a:cs typeface="Courier New" panose="02070309020205020404" pitchFamily="49" charset="0"/>
            </a:endParaRPr>
          </a:p>
        </p:txBody>
      </p:sp>
    </p:spTree>
    <p:extLst>
      <p:ext uri="{BB962C8B-B14F-4D97-AF65-F5344CB8AC3E}">
        <p14:creationId xmlns:p14="http://schemas.microsoft.com/office/powerpoint/2010/main" val="177787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ded Corner 6"/>
          <p:cNvSpPr/>
          <p:nvPr/>
        </p:nvSpPr>
        <p:spPr>
          <a:xfrm>
            <a:off x="86444" y="2067339"/>
            <a:ext cx="6504856" cy="3279361"/>
          </a:xfrm>
          <a:prstGeom prst="foldedCorner">
            <a:avLst/>
          </a:prstGeom>
          <a:solidFill>
            <a:schemeClr val="bg1">
              <a:lumMod val="9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6144" y="844059"/>
            <a:ext cx="5222156" cy="400110"/>
          </a:xfrm>
          <a:prstGeom prst="rect">
            <a:avLst/>
          </a:prstGeom>
          <a:solidFill>
            <a:schemeClr val="bg1"/>
          </a:solidFill>
        </p:spPr>
        <p:txBody>
          <a:bodyPr wrap="square">
            <a:spAutoFit/>
          </a:bodyPr>
          <a:lstStyle/>
          <a:p>
            <a:r>
              <a:rPr lang="en-US" sz="2000" u="sng" dirty="0">
                <a:latin typeface="Helvetica Light" charset="0"/>
                <a:ea typeface="Helvetica Light" charset="0"/>
                <a:cs typeface="Helvetica Light" charset="0"/>
              </a:rPr>
              <a:t>Implicit approach using Snakemake</a:t>
            </a:r>
          </a:p>
        </p:txBody>
      </p:sp>
      <p:sp>
        <p:nvSpPr>
          <p:cNvPr id="3" name="TextBox 2"/>
          <p:cNvSpPr txBox="1"/>
          <p:nvPr/>
        </p:nvSpPr>
        <p:spPr>
          <a:xfrm>
            <a:off x="86444" y="2261419"/>
            <a:ext cx="6606044" cy="2800767"/>
          </a:xfrm>
          <a:prstGeom prst="rect">
            <a:avLst/>
          </a:prstGeom>
          <a:noFill/>
        </p:spPr>
        <p:txBody>
          <a:bodyPr wrap="square" rtlCol="0">
            <a:spAutoFit/>
          </a:bodyPr>
          <a:lstStyle/>
          <a:p>
            <a:r>
              <a:rPr lang="en-US" sz="1600" dirty="0">
                <a:latin typeface="Courier" charset="0"/>
                <a:ea typeface="Courier" charset="0"/>
                <a:cs typeface="Courier" charset="0"/>
              </a:rPr>
              <a:t>rule </a:t>
            </a:r>
            <a:r>
              <a:rPr lang="en-US" sz="1600" dirty="0" err="1">
                <a:latin typeface="Courier" charset="0"/>
                <a:ea typeface="Courier" charset="0"/>
                <a:cs typeface="Courier" charset="0"/>
              </a:rPr>
              <a:t>trim_fastq</a:t>
            </a:r>
            <a:r>
              <a:rPr lang="en-US" sz="1600" dirty="0">
                <a:latin typeface="Courier" charset="0"/>
                <a:ea typeface="Courier" charset="0"/>
                <a:cs typeface="Courier" charset="0"/>
              </a:rPr>
              <a:t>:</a:t>
            </a:r>
          </a:p>
          <a:p>
            <a:r>
              <a:rPr lang="en-US" sz="1600" dirty="0">
                <a:latin typeface="Courier" charset="0"/>
                <a:ea typeface="Courier" charset="0"/>
                <a:cs typeface="Courier" charset="0"/>
              </a:rPr>
              <a:t>    input: "</a:t>
            </a:r>
            <a:r>
              <a:rPr lang="en-US" sz="1600" dirty="0">
                <a:solidFill>
                  <a:srgbClr val="C00000"/>
                </a:solidFill>
                <a:latin typeface="Courier" charset="0"/>
                <a:ea typeface="Courier" charset="0"/>
                <a:cs typeface="Courier" charset="0"/>
              </a:rPr>
              <a:t>{prefix}</a:t>
            </a:r>
            <a:r>
              <a:rPr lang="en-US" sz="1600" dirty="0">
                <a:solidFill>
                  <a:srgbClr val="00B050"/>
                </a:solidFill>
                <a:latin typeface="Courier" charset="0"/>
                <a:ea typeface="Courier" charset="0"/>
                <a:cs typeface="Courier" charset="0"/>
              </a:rPr>
              <a:t>.</a:t>
            </a:r>
            <a:r>
              <a:rPr lang="en-US" sz="1600" dirty="0" err="1">
                <a:solidFill>
                  <a:srgbClr val="00B050"/>
                </a:solidFill>
                <a:latin typeface="Courier" charset="0"/>
                <a:ea typeface="Courier" charset="0"/>
                <a:cs typeface="Courier" charset="0"/>
              </a:rPr>
              <a:t>fastq</a:t>
            </a:r>
            <a:r>
              <a:rPr lang="en-US" sz="1600" dirty="0">
                <a:latin typeface="Courier" charset="0"/>
                <a:ea typeface="Courier" charset="0"/>
                <a:cs typeface="Courier" charset="0"/>
              </a:rPr>
              <a:t>"</a:t>
            </a:r>
          </a:p>
          <a:p>
            <a:r>
              <a:rPr lang="en-US" sz="1600" dirty="0">
                <a:latin typeface="Courier" charset="0"/>
                <a:ea typeface="Courier" charset="0"/>
                <a:cs typeface="Courier" charset="0"/>
              </a:rPr>
              <a:t>    output: temp("</a:t>
            </a:r>
            <a:r>
              <a:rPr lang="en-US" sz="1600" dirty="0">
                <a:solidFill>
                  <a:srgbClr val="C00000"/>
                </a:solidFill>
                <a:latin typeface="Courier" charset="0"/>
                <a:ea typeface="Courier" charset="0"/>
                <a:cs typeface="Courier" charset="0"/>
              </a:rPr>
              <a:t>{prefix}</a:t>
            </a:r>
            <a:r>
              <a:rPr lang="en-US" sz="1600" dirty="0">
                <a:solidFill>
                  <a:srgbClr val="00B050"/>
                </a:solidFill>
                <a:latin typeface="Courier" charset="0"/>
                <a:ea typeface="Courier" charset="0"/>
                <a:cs typeface="Courier" charset="0"/>
              </a:rPr>
              <a:t>.</a:t>
            </a:r>
            <a:r>
              <a:rPr lang="en-US" sz="1600" dirty="0" err="1">
                <a:solidFill>
                  <a:srgbClr val="00B050"/>
                </a:solidFill>
                <a:latin typeface="Courier" charset="0"/>
                <a:ea typeface="Courier" charset="0"/>
                <a:cs typeface="Courier" charset="0"/>
              </a:rPr>
              <a:t>trimmed.fastq</a:t>
            </a:r>
            <a:r>
              <a:rPr lang="en-US" sz="1600" dirty="0">
                <a:latin typeface="Courier" charset="0"/>
                <a:ea typeface="Courier" charset="0"/>
                <a:cs typeface="Courier" charset="0"/>
              </a:rPr>
              <a:t>")</a:t>
            </a:r>
          </a:p>
          <a:p>
            <a:r>
              <a:rPr lang="en-US" sz="1600" dirty="0">
                <a:latin typeface="Courier" charset="0"/>
                <a:ea typeface="Courier" charset="0"/>
                <a:cs typeface="Courier" charset="0"/>
              </a:rPr>
              <a:t>    shell:</a:t>
            </a:r>
          </a:p>
          <a:p>
            <a:r>
              <a:rPr lang="en-US" sz="1600" dirty="0">
                <a:latin typeface="Courier" charset="0"/>
                <a:ea typeface="Courier" charset="0"/>
                <a:cs typeface="Courier" charset="0"/>
              </a:rPr>
              <a:t>        "</a:t>
            </a:r>
            <a:r>
              <a:rPr lang="en-US" sz="1600" dirty="0" err="1">
                <a:solidFill>
                  <a:srgbClr val="00B050"/>
                </a:solidFill>
                <a:latin typeface="Courier" charset="0"/>
                <a:ea typeface="Courier" charset="0"/>
                <a:cs typeface="Courier" charset="0"/>
              </a:rPr>
              <a:t>seqtk</a:t>
            </a:r>
            <a:r>
              <a:rPr lang="en-US" sz="1600" dirty="0">
                <a:solidFill>
                  <a:srgbClr val="00B050"/>
                </a:solidFill>
                <a:latin typeface="Courier" charset="0"/>
                <a:ea typeface="Courier" charset="0"/>
                <a:cs typeface="Courier" charset="0"/>
              </a:rPr>
              <a:t> </a:t>
            </a:r>
            <a:r>
              <a:rPr lang="en-US" sz="1600" dirty="0" err="1">
                <a:solidFill>
                  <a:srgbClr val="00B050"/>
                </a:solidFill>
                <a:latin typeface="Courier" charset="0"/>
                <a:ea typeface="Courier" charset="0"/>
                <a:cs typeface="Courier" charset="0"/>
              </a:rPr>
              <a:t>trimfq</a:t>
            </a:r>
            <a:r>
              <a:rPr lang="en-US" sz="1600" dirty="0">
                <a:solidFill>
                  <a:srgbClr val="00B050"/>
                </a:solidFill>
                <a:latin typeface="Courier" charset="0"/>
                <a:ea typeface="Courier" charset="0"/>
                <a:cs typeface="Courier" charset="0"/>
              </a:rPr>
              <a:t> -b 5 -e 10 </a:t>
            </a:r>
            <a:r>
              <a:rPr lang="en-US" sz="1600" dirty="0">
                <a:solidFill>
                  <a:srgbClr val="C00000"/>
                </a:solidFill>
                <a:latin typeface="Courier" charset="0"/>
                <a:ea typeface="Courier" charset="0"/>
                <a:cs typeface="Courier" charset="0"/>
              </a:rPr>
              <a:t>{input}</a:t>
            </a:r>
            <a:r>
              <a:rPr lang="en-US" sz="1600" dirty="0">
                <a:solidFill>
                  <a:srgbClr val="00B050"/>
                </a:solidFill>
                <a:latin typeface="Courier" charset="0"/>
                <a:ea typeface="Courier" charset="0"/>
                <a:cs typeface="Courier" charset="0"/>
              </a:rPr>
              <a:t> &gt; </a:t>
            </a:r>
            <a:r>
              <a:rPr lang="en-US" sz="1600" dirty="0">
                <a:solidFill>
                  <a:srgbClr val="C00000"/>
                </a:solidFill>
                <a:latin typeface="Courier" charset="0"/>
                <a:ea typeface="Courier" charset="0"/>
                <a:cs typeface="Courier" charset="0"/>
              </a:rPr>
              <a:t>{output}</a:t>
            </a:r>
            <a:r>
              <a:rPr lang="en-US" sz="1600" dirty="0">
                <a:latin typeface="Courier" charset="0"/>
                <a:ea typeface="Courier" charset="0"/>
                <a:cs typeface="Courier" charset="0"/>
              </a:rPr>
              <a:t>"</a:t>
            </a:r>
          </a:p>
          <a:p>
            <a:endParaRPr lang="en-US" sz="1600" dirty="0">
              <a:latin typeface="Courier" charset="0"/>
              <a:ea typeface="Courier" charset="0"/>
              <a:cs typeface="Courier" charset="0"/>
            </a:endParaRPr>
          </a:p>
          <a:p>
            <a:r>
              <a:rPr lang="en-US" sz="1600" dirty="0">
                <a:latin typeface="Courier" charset="0"/>
                <a:ea typeface="Courier" charset="0"/>
                <a:cs typeface="Courier" charset="0"/>
              </a:rPr>
              <a:t>rule </a:t>
            </a:r>
            <a:r>
              <a:rPr lang="en-US" sz="1600" dirty="0" err="1">
                <a:latin typeface="Courier" charset="0"/>
                <a:ea typeface="Courier" charset="0"/>
                <a:cs typeface="Courier" charset="0"/>
              </a:rPr>
              <a:t>gzip</a:t>
            </a:r>
            <a:r>
              <a:rPr lang="en-US" sz="1600" dirty="0">
                <a:latin typeface="Courier" charset="0"/>
                <a:ea typeface="Courier" charset="0"/>
                <a:cs typeface="Courier" charset="0"/>
              </a:rPr>
              <a:t>:</a:t>
            </a:r>
          </a:p>
          <a:p>
            <a:r>
              <a:rPr lang="en-US" sz="1600" dirty="0">
                <a:latin typeface="Courier" charset="0"/>
                <a:ea typeface="Courier" charset="0"/>
                <a:cs typeface="Courier" charset="0"/>
              </a:rPr>
              <a:t>    input: "</a:t>
            </a:r>
            <a:r>
              <a:rPr lang="en-US" sz="1600" dirty="0">
                <a:solidFill>
                  <a:srgbClr val="C00000"/>
                </a:solidFill>
                <a:latin typeface="Courier" charset="0"/>
                <a:ea typeface="Courier" charset="0"/>
                <a:cs typeface="Courier" charset="0"/>
              </a:rPr>
              <a:t>{prefix}</a:t>
            </a:r>
            <a:r>
              <a:rPr lang="en-US" sz="1600" dirty="0">
                <a:latin typeface="Courier" charset="0"/>
                <a:ea typeface="Courier" charset="0"/>
                <a:cs typeface="Courier" charset="0"/>
              </a:rPr>
              <a:t>"</a:t>
            </a:r>
          </a:p>
          <a:p>
            <a:r>
              <a:rPr lang="en-US" sz="1600" dirty="0">
                <a:latin typeface="Courier" charset="0"/>
                <a:ea typeface="Courier" charset="0"/>
                <a:cs typeface="Courier" charset="0"/>
              </a:rPr>
              <a:t>    output: "</a:t>
            </a:r>
            <a:r>
              <a:rPr lang="en-US" sz="1600" dirty="0">
                <a:solidFill>
                  <a:srgbClr val="C00000"/>
                </a:solidFill>
                <a:latin typeface="Courier" charset="0"/>
                <a:ea typeface="Courier" charset="0"/>
                <a:cs typeface="Courier" charset="0"/>
              </a:rPr>
              <a:t>{prefix}</a:t>
            </a:r>
            <a:r>
              <a:rPr lang="en-US" sz="1600" dirty="0">
                <a:solidFill>
                  <a:srgbClr val="00B050"/>
                </a:solidFill>
                <a:latin typeface="Courier" charset="0"/>
                <a:ea typeface="Courier" charset="0"/>
                <a:cs typeface="Courier" charset="0"/>
              </a:rPr>
              <a:t>.</a:t>
            </a:r>
            <a:r>
              <a:rPr lang="en-US" sz="1600" dirty="0" err="1">
                <a:solidFill>
                  <a:srgbClr val="00B050"/>
                </a:solidFill>
                <a:latin typeface="Courier" charset="0"/>
                <a:ea typeface="Courier" charset="0"/>
                <a:cs typeface="Courier" charset="0"/>
              </a:rPr>
              <a:t>gz</a:t>
            </a:r>
            <a:r>
              <a:rPr lang="en-US" sz="1600" dirty="0">
                <a:latin typeface="Courier" charset="0"/>
                <a:ea typeface="Courier" charset="0"/>
                <a:cs typeface="Courier" charset="0"/>
              </a:rPr>
              <a:t>"</a:t>
            </a:r>
          </a:p>
          <a:p>
            <a:r>
              <a:rPr lang="en-US" sz="1600" dirty="0">
                <a:latin typeface="Courier" charset="0"/>
                <a:ea typeface="Courier" charset="0"/>
                <a:cs typeface="Courier" charset="0"/>
              </a:rPr>
              <a:t>    shell:</a:t>
            </a:r>
          </a:p>
          <a:p>
            <a:r>
              <a:rPr lang="en-US" sz="1600" dirty="0">
                <a:latin typeface="Courier" charset="0"/>
                <a:ea typeface="Courier" charset="0"/>
                <a:cs typeface="Courier" charset="0"/>
              </a:rPr>
              <a:t>        "</a:t>
            </a:r>
            <a:r>
              <a:rPr lang="en-US" sz="1600" dirty="0" err="1">
                <a:solidFill>
                  <a:srgbClr val="00B050"/>
                </a:solidFill>
                <a:latin typeface="Courier" charset="0"/>
                <a:ea typeface="Courier" charset="0"/>
                <a:cs typeface="Courier" charset="0"/>
              </a:rPr>
              <a:t>gzip</a:t>
            </a:r>
            <a:r>
              <a:rPr lang="en-US" sz="1600" dirty="0">
                <a:solidFill>
                  <a:srgbClr val="00B050"/>
                </a:solidFill>
                <a:latin typeface="Courier" charset="0"/>
                <a:ea typeface="Courier" charset="0"/>
                <a:cs typeface="Courier" charset="0"/>
              </a:rPr>
              <a:t> -c </a:t>
            </a:r>
            <a:r>
              <a:rPr lang="en-US" sz="1600" dirty="0">
                <a:solidFill>
                  <a:srgbClr val="C00000"/>
                </a:solidFill>
                <a:latin typeface="Courier" charset="0"/>
                <a:ea typeface="Courier" charset="0"/>
                <a:cs typeface="Courier" charset="0"/>
              </a:rPr>
              <a:t>{input}</a:t>
            </a:r>
            <a:r>
              <a:rPr lang="en-US" sz="1600" dirty="0">
                <a:solidFill>
                  <a:srgbClr val="00B050"/>
                </a:solidFill>
                <a:latin typeface="Courier" charset="0"/>
                <a:ea typeface="Courier" charset="0"/>
                <a:cs typeface="Courier" charset="0"/>
              </a:rPr>
              <a:t> &gt; </a:t>
            </a:r>
            <a:r>
              <a:rPr lang="en-US" sz="1600" dirty="0">
                <a:solidFill>
                  <a:srgbClr val="C00000"/>
                </a:solidFill>
                <a:latin typeface="Courier" charset="0"/>
                <a:ea typeface="Courier" charset="0"/>
                <a:cs typeface="Courier" charset="0"/>
              </a:rPr>
              <a:t>{output}</a:t>
            </a:r>
            <a:r>
              <a:rPr lang="en-US" sz="1600" dirty="0">
                <a:latin typeface="Courier" charset="0"/>
                <a:ea typeface="Courier" charset="0"/>
                <a:cs typeface="Courier" charset="0"/>
              </a:rPr>
              <a:t>"</a:t>
            </a:r>
          </a:p>
        </p:txBody>
      </p:sp>
      <p:sp>
        <p:nvSpPr>
          <p:cNvPr id="9" name="TextBox 8"/>
          <p:cNvSpPr txBox="1"/>
          <p:nvPr/>
        </p:nvSpPr>
        <p:spPr>
          <a:xfrm>
            <a:off x="6923547" y="119281"/>
            <a:ext cx="5240594" cy="6986528"/>
          </a:xfrm>
          <a:prstGeom prst="rect">
            <a:avLst/>
          </a:prstGeom>
          <a:noFill/>
        </p:spPr>
        <p:txBody>
          <a:bodyPr wrap="square" rtlCol="0">
            <a:spAutoFit/>
          </a:bodyPr>
          <a:lstStyle/>
          <a:p>
            <a:r>
              <a:rPr lang="en-US" sz="1400" dirty="0">
                <a:latin typeface="Courier" charset="0"/>
                <a:ea typeface="Courier" charset="0"/>
                <a:cs typeface="Courier" charset="0"/>
              </a:rPr>
              <a:t>$</a:t>
            </a:r>
            <a:r>
              <a:rPr lang="en-US" sz="1400" dirty="0" err="1">
                <a:latin typeface="Courier" charset="0"/>
                <a:ea typeface="Courier" charset="0"/>
                <a:cs typeface="Courier" charset="0"/>
              </a:rPr>
              <a:t>snakemake</a:t>
            </a:r>
            <a:r>
              <a:rPr lang="en-US" sz="1400" dirty="0">
                <a:latin typeface="Courier" charset="0"/>
                <a:ea typeface="Courier" charset="0"/>
                <a:cs typeface="Courier" charset="0"/>
              </a:rPr>
              <a:t> {</a:t>
            </a:r>
            <a:r>
              <a:rPr lang="en-US" sz="1400" dirty="0" err="1">
                <a:latin typeface="Courier" charset="0"/>
                <a:ea typeface="Courier" charset="0"/>
                <a:cs typeface="Courier" charset="0"/>
              </a:rPr>
              <a:t>a,b</a:t>
            </a:r>
            <a:r>
              <a:rPr lang="en-US" sz="1400" dirty="0">
                <a:latin typeface="Courier" charset="0"/>
                <a:ea typeface="Courier" charset="0"/>
                <a:cs typeface="Courier" charset="0"/>
              </a:rPr>
              <a:t>}.</a:t>
            </a:r>
            <a:r>
              <a:rPr lang="en-US" sz="1400" dirty="0" err="1">
                <a:latin typeface="Courier" charset="0"/>
                <a:ea typeface="Courier" charset="0"/>
                <a:cs typeface="Courier" charset="0"/>
              </a:rPr>
              <a:t>trimmed.fastq.gz</a:t>
            </a:r>
            <a:endParaRPr lang="en-US" sz="1400" dirty="0">
              <a:latin typeface="Courier" charset="0"/>
              <a:ea typeface="Courier" charset="0"/>
              <a:cs typeface="Courier" charset="0"/>
            </a:endParaRPr>
          </a:p>
          <a:p>
            <a:r>
              <a:rPr lang="en-US" sz="1400" dirty="0">
                <a:solidFill>
                  <a:srgbClr val="C00000"/>
                </a:solidFill>
                <a:latin typeface="Courier" charset="0"/>
                <a:ea typeface="Courier" charset="0"/>
                <a:cs typeface="Courier" charset="0"/>
              </a:rPr>
              <a:t>Provided cores: 1                                                                                                                                                                                                          Rules claiming more threads will be</a:t>
            </a:r>
          </a:p>
          <a:p>
            <a:r>
              <a:rPr lang="en-US" sz="1400" dirty="0">
                <a:solidFill>
                  <a:srgbClr val="C00000"/>
                </a:solidFill>
                <a:latin typeface="Courier" charset="0"/>
                <a:ea typeface="Courier" charset="0"/>
                <a:cs typeface="Courier" charset="0"/>
              </a:rPr>
              <a:t>scaled down.                                                                                                                                                                           Job counts:                                                                                                                                                                                                                        count   jobs                                                                                                                                                                                                               2       </a:t>
            </a:r>
            <a:r>
              <a:rPr lang="en-US" sz="1400" dirty="0" err="1">
                <a:solidFill>
                  <a:srgbClr val="C00000"/>
                </a:solidFill>
                <a:latin typeface="Courier" charset="0"/>
                <a:ea typeface="Courier" charset="0"/>
                <a:cs typeface="Courier" charset="0"/>
              </a:rPr>
              <a:t>gzip</a:t>
            </a:r>
            <a:r>
              <a:rPr lang="en-US" sz="1400" dirty="0">
                <a:solidFill>
                  <a:srgbClr val="C00000"/>
                </a:solidFill>
                <a:latin typeface="Courier" charset="0"/>
                <a:ea typeface="Courier" charset="0"/>
                <a:cs typeface="Courier" charset="0"/>
              </a:rPr>
              <a:t>                                                                                                                                                                                                               2       </a:t>
            </a:r>
            <a:r>
              <a:rPr lang="en-US" sz="1400" dirty="0" err="1">
                <a:solidFill>
                  <a:srgbClr val="C00000"/>
                </a:solidFill>
                <a:latin typeface="Courier" charset="0"/>
                <a:ea typeface="Courier" charset="0"/>
                <a:cs typeface="Courier" charset="0"/>
              </a:rPr>
              <a:t>trim_fastq</a:t>
            </a:r>
            <a:r>
              <a:rPr lang="en-US" sz="1400" dirty="0">
                <a:solidFill>
                  <a:srgbClr val="C00000"/>
                </a:solidFill>
                <a:latin typeface="Courier" charset="0"/>
                <a:ea typeface="Courier" charset="0"/>
                <a:cs typeface="Courier" charset="0"/>
              </a:rPr>
              <a:t>                                                                                                                                                                                                         4                                                                                                                                                                                                                  </a:t>
            </a:r>
            <a:r>
              <a:rPr lang="en-US" sz="1400" dirty="0">
                <a:solidFill>
                  <a:srgbClr val="00B050"/>
                </a:solidFill>
                <a:latin typeface="Courier" charset="0"/>
                <a:ea typeface="Courier" charset="0"/>
                <a:cs typeface="Courier" charset="0"/>
              </a:rPr>
              <a:t>rule </a:t>
            </a:r>
            <a:r>
              <a:rPr lang="en-US" sz="1400" dirty="0" err="1">
                <a:solidFill>
                  <a:srgbClr val="00B050"/>
                </a:solidFill>
                <a:latin typeface="Courier" charset="0"/>
                <a:ea typeface="Courier" charset="0"/>
                <a:cs typeface="Courier" charset="0"/>
              </a:rPr>
              <a:t>trim_fastq</a:t>
            </a:r>
            <a:r>
              <a:rPr lang="en-US" sz="1400" dirty="0">
                <a:solidFill>
                  <a:srgbClr val="00B050"/>
                </a:solidFill>
                <a:latin typeface="Courier" charset="0"/>
                <a:ea typeface="Courier" charset="0"/>
                <a:cs typeface="Courier" charset="0"/>
              </a:rPr>
              <a:t>:</a:t>
            </a:r>
          </a:p>
          <a:p>
            <a:r>
              <a:rPr lang="en-US" sz="1400" dirty="0">
                <a:solidFill>
                  <a:srgbClr val="00B050"/>
                </a:solidFill>
                <a:latin typeface="Courier" charset="0"/>
                <a:ea typeface="Courier" charset="0"/>
                <a:cs typeface="Courier" charset="0"/>
              </a:rPr>
              <a:t>    input: </a:t>
            </a:r>
            <a:r>
              <a:rPr lang="en-US" sz="1400" dirty="0" err="1">
                <a:solidFill>
                  <a:srgbClr val="00B050"/>
                </a:solidFill>
                <a:latin typeface="Courier" charset="0"/>
                <a:ea typeface="Courier" charset="0"/>
                <a:cs typeface="Courier" charset="0"/>
              </a:rPr>
              <a:t>a.fastq</a:t>
            </a:r>
            <a:endParaRPr lang="en-US" sz="1400" dirty="0">
              <a:solidFill>
                <a:srgbClr val="00B050"/>
              </a:solidFill>
              <a:latin typeface="Courier" charset="0"/>
              <a:ea typeface="Courier" charset="0"/>
              <a:cs typeface="Courier" charset="0"/>
            </a:endParaRPr>
          </a:p>
          <a:p>
            <a:r>
              <a:rPr lang="en-US" sz="1400" dirty="0">
                <a:solidFill>
                  <a:srgbClr val="00B050"/>
                </a:solidFill>
                <a:latin typeface="Courier" charset="0"/>
                <a:ea typeface="Courier" charset="0"/>
                <a:cs typeface="Courier" charset="0"/>
              </a:rPr>
              <a:t>    output: </a:t>
            </a:r>
            <a:r>
              <a:rPr lang="en-US" sz="1400" dirty="0" err="1">
                <a:solidFill>
                  <a:srgbClr val="00B050"/>
                </a:solidFill>
                <a:latin typeface="Courier" charset="0"/>
                <a:ea typeface="Courier" charset="0"/>
                <a:cs typeface="Courier" charset="0"/>
              </a:rPr>
              <a:t>a.trimmed.fastq</a:t>
            </a:r>
            <a:endParaRPr lang="en-US" sz="1400" dirty="0">
              <a:solidFill>
                <a:srgbClr val="00B050"/>
              </a:solidFill>
              <a:latin typeface="Courier" charset="0"/>
              <a:ea typeface="Courier" charset="0"/>
              <a:cs typeface="Courier" charset="0"/>
            </a:endParaRPr>
          </a:p>
          <a:p>
            <a:r>
              <a:rPr lang="en-US" sz="1400" dirty="0">
                <a:solidFill>
                  <a:srgbClr val="00B050"/>
                </a:solidFill>
                <a:latin typeface="Courier" charset="0"/>
                <a:ea typeface="Courier" charset="0"/>
                <a:cs typeface="Courier" charset="0"/>
              </a:rPr>
              <a:t>    wildcards: prefix=a                                                                                                                                                                                                </a:t>
            </a:r>
            <a:r>
              <a:rPr lang="en-US" sz="1400" dirty="0">
                <a:solidFill>
                  <a:srgbClr val="C00000"/>
                </a:solidFill>
                <a:latin typeface="Courier" charset="0"/>
                <a:ea typeface="Courier" charset="0"/>
                <a:cs typeface="Courier" charset="0"/>
              </a:rPr>
              <a:t>1 of 4 steps (25%) done                                                                                                                                                                                                    </a:t>
            </a:r>
          </a:p>
          <a:p>
            <a:r>
              <a:rPr lang="en-US" sz="1400" dirty="0">
                <a:solidFill>
                  <a:srgbClr val="00B050"/>
                </a:solidFill>
                <a:latin typeface="Courier" charset="0"/>
                <a:ea typeface="Courier" charset="0"/>
                <a:cs typeface="Courier" charset="0"/>
              </a:rPr>
              <a:t>rule </a:t>
            </a:r>
            <a:r>
              <a:rPr lang="en-US" sz="1400" dirty="0" err="1">
                <a:solidFill>
                  <a:srgbClr val="00B050"/>
                </a:solidFill>
                <a:latin typeface="Courier" charset="0"/>
                <a:ea typeface="Courier" charset="0"/>
                <a:cs typeface="Courier" charset="0"/>
              </a:rPr>
              <a:t>gzip</a:t>
            </a:r>
            <a:r>
              <a:rPr lang="en-US" sz="1400" dirty="0">
                <a:solidFill>
                  <a:srgbClr val="00B050"/>
                </a:solidFill>
                <a:latin typeface="Courier" charset="0"/>
                <a:ea typeface="Courier" charset="0"/>
                <a:cs typeface="Courier" charset="0"/>
              </a:rPr>
              <a:t>:</a:t>
            </a:r>
          </a:p>
          <a:p>
            <a:r>
              <a:rPr lang="en-US" sz="1400" dirty="0">
                <a:solidFill>
                  <a:srgbClr val="00B050"/>
                </a:solidFill>
                <a:latin typeface="Courier" charset="0"/>
                <a:ea typeface="Courier" charset="0"/>
                <a:cs typeface="Courier" charset="0"/>
              </a:rPr>
              <a:t>    input: </a:t>
            </a:r>
            <a:r>
              <a:rPr lang="en-US" sz="1400" dirty="0" err="1">
                <a:solidFill>
                  <a:srgbClr val="00B050"/>
                </a:solidFill>
                <a:latin typeface="Courier" charset="0"/>
                <a:ea typeface="Courier" charset="0"/>
                <a:cs typeface="Courier" charset="0"/>
              </a:rPr>
              <a:t>a.trimmed.fastq</a:t>
            </a:r>
            <a:endParaRPr lang="en-US" sz="1400" dirty="0">
              <a:solidFill>
                <a:srgbClr val="00B050"/>
              </a:solidFill>
              <a:latin typeface="Courier" charset="0"/>
              <a:ea typeface="Courier" charset="0"/>
              <a:cs typeface="Courier" charset="0"/>
            </a:endParaRPr>
          </a:p>
          <a:p>
            <a:r>
              <a:rPr lang="en-US" sz="1400" dirty="0">
                <a:solidFill>
                  <a:srgbClr val="00B050"/>
                </a:solidFill>
                <a:latin typeface="Courier" charset="0"/>
                <a:ea typeface="Courier" charset="0"/>
                <a:cs typeface="Courier" charset="0"/>
              </a:rPr>
              <a:t>    output: </a:t>
            </a:r>
            <a:r>
              <a:rPr lang="en-US" sz="1400" dirty="0" err="1">
                <a:solidFill>
                  <a:srgbClr val="00B050"/>
                </a:solidFill>
                <a:latin typeface="Courier" charset="0"/>
                <a:ea typeface="Courier" charset="0"/>
                <a:cs typeface="Courier" charset="0"/>
              </a:rPr>
              <a:t>a.trimmed.fastq.gz</a:t>
            </a:r>
            <a:endParaRPr lang="en-US" sz="1400" dirty="0">
              <a:solidFill>
                <a:srgbClr val="00B050"/>
              </a:solidFill>
              <a:latin typeface="Courier" charset="0"/>
              <a:ea typeface="Courier" charset="0"/>
              <a:cs typeface="Courier" charset="0"/>
            </a:endParaRPr>
          </a:p>
          <a:p>
            <a:r>
              <a:rPr lang="en-US" sz="1400" dirty="0">
                <a:solidFill>
                  <a:srgbClr val="00B050"/>
                </a:solidFill>
                <a:latin typeface="Courier" charset="0"/>
                <a:ea typeface="Courier" charset="0"/>
                <a:cs typeface="Courier" charset="0"/>
              </a:rPr>
              <a:t>    wildcards: prefix=</a:t>
            </a:r>
            <a:r>
              <a:rPr lang="en-US" sz="1400" dirty="0" err="1">
                <a:solidFill>
                  <a:srgbClr val="00B050"/>
                </a:solidFill>
                <a:latin typeface="Courier" charset="0"/>
                <a:ea typeface="Courier" charset="0"/>
                <a:cs typeface="Courier" charset="0"/>
              </a:rPr>
              <a:t>a.trimmed.fastq</a:t>
            </a:r>
            <a:r>
              <a:rPr lang="en-US" sz="1400" dirty="0">
                <a:solidFill>
                  <a:srgbClr val="00B050"/>
                </a:solidFill>
                <a:latin typeface="Courier" charset="0"/>
                <a:ea typeface="Courier" charset="0"/>
                <a:cs typeface="Courier" charset="0"/>
              </a:rPr>
              <a:t>                                                                                                                                                                                  </a:t>
            </a:r>
            <a:r>
              <a:rPr lang="en-US" sz="1400" dirty="0">
                <a:solidFill>
                  <a:srgbClr val="C00000"/>
                </a:solidFill>
                <a:latin typeface="Courier" charset="0"/>
                <a:ea typeface="Courier" charset="0"/>
                <a:cs typeface="Courier" charset="0"/>
              </a:rPr>
              <a:t>Removing temporary output file </a:t>
            </a:r>
            <a:r>
              <a:rPr lang="en-US" sz="1400" dirty="0" err="1">
                <a:solidFill>
                  <a:srgbClr val="C00000"/>
                </a:solidFill>
                <a:latin typeface="Courier" charset="0"/>
                <a:ea typeface="Courier" charset="0"/>
                <a:cs typeface="Courier" charset="0"/>
              </a:rPr>
              <a:t>a.trimmed.fastq</a:t>
            </a:r>
            <a:r>
              <a:rPr lang="en-US" sz="1400" dirty="0">
                <a:solidFill>
                  <a:srgbClr val="C00000"/>
                </a:solidFill>
                <a:latin typeface="Courier" charset="0"/>
                <a:ea typeface="Courier" charset="0"/>
                <a:cs typeface="Courier" charset="0"/>
              </a:rPr>
              <a:t>.                                                                                                                                                                            2 of 4 steps (50%) done                                                                                                                                                                                                    </a:t>
            </a:r>
            <a:r>
              <a:rPr lang="en-US" sz="1400" dirty="0">
                <a:solidFill>
                  <a:srgbClr val="00B050"/>
                </a:solidFill>
                <a:latin typeface="Courier" charset="0"/>
                <a:ea typeface="Courier" charset="0"/>
                <a:cs typeface="Courier" charset="0"/>
              </a:rPr>
              <a:t>rule </a:t>
            </a:r>
            <a:r>
              <a:rPr lang="en-US" sz="1400" dirty="0" err="1">
                <a:solidFill>
                  <a:srgbClr val="00B050"/>
                </a:solidFill>
                <a:latin typeface="Courier" charset="0"/>
                <a:ea typeface="Courier" charset="0"/>
                <a:cs typeface="Courier" charset="0"/>
              </a:rPr>
              <a:t>trim_fastq</a:t>
            </a:r>
            <a:r>
              <a:rPr lang="en-US" sz="1400" dirty="0">
                <a:solidFill>
                  <a:srgbClr val="00B050"/>
                </a:solidFill>
                <a:latin typeface="Courier" charset="0"/>
                <a:ea typeface="Courier" charset="0"/>
                <a:cs typeface="Courier" charset="0"/>
              </a:rPr>
              <a:t>:</a:t>
            </a:r>
          </a:p>
          <a:p>
            <a:r>
              <a:rPr lang="en-US" sz="1400" dirty="0">
                <a:solidFill>
                  <a:srgbClr val="00B050"/>
                </a:solidFill>
                <a:latin typeface="Courier" charset="0"/>
                <a:ea typeface="Courier" charset="0"/>
                <a:cs typeface="Courier" charset="0"/>
              </a:rPr>
              <a:t>    input: </a:t>
            </a:r>
            <a:r>
              <a:rPr lang="en-US" sz="1400" dirty="0" err="1">
                <a:solidFill>
                  <a:srgbClr val="00B050"/>
                </a:solidFill>
                <a:latin typeface="Courier" charset="0"/>
                <a:ea typeface="Courier" charset="0"/>
                <a:cs typeface="Courier" charset="0"/>
              </a:rPr>
              <a:t>b.fastq</a:t>
            </a:r>
            <a:endParaRPr lang="en-US" sz="1400" dirty="0">
              <a:solidFill>
                <a:srgbClr val="00B050"/>
              </a:solidFill>
              <a:latin typeface="Courier" charset="0"/>
              <a:ea typeface="Courier" charset="0"/>
              <a:cs typeface="Courier" charset="0"/>
            </a:endParaRPr>
          </a:p>
          <a:p>
            <a:r>
              <a:rPr lang="en-US" sz="1400" dirty="0">
                <a:solidFill>
                  <a:srgbClr val="00B050"/>
                </a:solidFill>
                <a:latin typeface="Courier" charset="0"/>
                <a:ea typeface="Courier" charset="0"/>
                <a:cs typeface="Courier" charset="0"/>
              </a:rPr>
              <a:t>    output: </a:t>
            </a:r>
            <a:r>
              <a:rPr lang="en-US" sz="1400" dirty="0" err="1">
                <a:solidFill>
                  <a:srgbClr val="00B050"/>
                </a:solidFill>
                <a:latin typeface="Courier" charset="0"/>
                <a:ea typeface="Courier" charset="0"/>
                <a:cs typeface="Courier" charset="0"/>
              </a:rPr>
              <a:t>b.trimmed.fastq</a:t>
            </a:r>
            <a:endParaRPr lang="en-US" sz="1400" dirty="0">
              <a:solidFill>
                <a:srgbClr val="00B050"/>
              </a:solidFill>
              <a:latin typeface="Courier" charset="0"/>
              <a:ea typeface="Courier" charset="0"/>
              <a:cs typeface="Courier" charset="0"/>
            </a:endParaRPr>
          </a:p>
          <a:p>
            <a:r>
              <a:rPr lang="en-US" sz="1400" dirty="0">
                <a:solidFill>
                  <a:srgbClr val="00B050"/>
                </a:solidFill>
                <a:latin typeface="Courier" charset="0"/>
                <a:ea typeface="Courier" charset="0"/>
                <a:cs typeface="Courier" charset="0"/>
              </a:rPr>
              <a:t>    wildcards: prefix=b                                                                                                                                                                                                </a:t>
            </a:r>
            <a:r>
              <a:rPr lang="en-US" sz="1400" dirty="0">
                <a:solidFill>
                  <a:srgbClr val="C00000"/>
                </a:solidFill>
                <a:latin typeface="Courier" charset="0"/>
                <a:ea typeface="Courier" charset="0"/>
                <a:cs typeface="Courier" charset="0"/>
              </a:rPr>
              <a:t>3 of 4 steps (75%) done                                                                                                                                                                                                    </a:t>
            </a:r>
            <a:r>
              <a:rPr lang="en-US" sz="1400" dirty="0">
                <a:solidFill>
                  <a:srgbClr val="00B050"/>
                </a:solidFill>
                <a:latin typeface="Courier" charset="0"/>
                <a:ea typeface="Courier" charset="0"/>
                <a:cs typeface="Courier" charset="0"/>
              </a:rPr>
              <a:t>rule </a:t>
            </a:r>
            <a:r>
              <a:rPr lang="en-US" sz="1400" dirty="0" err="1">
                <a:solidFill>
                  <a:srgbClr val="00B050"/>
                </a:solidFill>
                <a:latin typeface="Courier" charset="0"/>
                <a:ea typeface="Courier" charset="0"/>
                <a:cs typeface="Courier" charset="0"/>
              </a:rPr>
              <a:t>gzip</a:t>
            </a:r>
            <a:r>
              <a:rPr lang="en-US" sz="1400" dirty="0">
                <a:solidFill>
                  <a:srgbClr val="00B050"/>
                </a:solidFill>
                <a:latin typeface="Courier" charset="0"/>
                <a:ea typeface="Courier" charset="0"/>
                <a:cs typeface="Courier" charset="0"/>
              </a:rPr>
              <a:t>:</a:t>
            </a:r>
          </a:p>
          <a:p>
            <a:r>
              <a:rPr lang="en-US" sz="1400" dirty="0">
                <a:solidFill>
                  <a:srgbClr val="00B050"/>
                </a:solidFill>
                <a:latin typeface="Courier" charset="0"/>
                <a:ea typeface="Courier" charset="0"/>
                <a:cs typeface="Courier" charset="0"/>
              </a:rPr>
              <a:t>    input: </a:t>
            </a:r>
            <a:r>
              <a:rPr lang="en-US" sz="1400" dirty="0" err="1">
                <a:solidFill>
                  <a:srgbClr val="00B050"/>
                </a:solidFill>
                <a:latin typeface="Courier" charset="0"/>
                <a:ea typeface="Courier" charset="0"/>
                <a:cs typeface="Courier" charset="0"/>
              </a:rPr>
              <a:t>b.trimmed.fastq</a:t>
            </a:r>
            <a:endParaRPr lang="en-US" sz="1400" dirty="0">
              <a:solidFill>
                <a:srgbClr val="00B050"/>
              </a:solidFill>
              <a:latin typeface="Courier" charset="0"/>
              <a:ea typeface="Courier" charset="0"/>
              <a:cs typeface="Courier" charset="0"/>
            </a:endParaRPr>
          </a:p>
          <a:p>
            <a:r>
              <a:rPr lang="en-US" sz="1400" dirty="0">
                <a:solidFill>
                  <a:srgbClr val="00B050"/>
                </a:solidFill>
                <a:latin typeface="Courier" charset="0"/>
                <a:ea typeface="Courier" charset="0"/>
                <a:cs typeface="Courier" charset="0"/>
              </a:rPr>
              <a:t>    output: </a:t>
            </a:r>
            <a:r>
              <a:rPr lang="en-US" sz="1400" dirty="0" err="1">
                <a:solidFill>
                  <a:srgbClr val="00B050"/>
                </a:solidFill>
                <a:latin typeface="Courier" charset="0"/>
                <a:ea typeface="Courier" charset="0"/>
                <a:cs typeface="Courier" charset="0"/>
              </a:rPr>
              <a:t>b.trimmed.fastq.gz</a:t>
            </a:r>
            <a:endParaRPr lang="en-US" sz="1400" dirty="0">
              <a:solidFill>
                <a:srgbClr val="00B050"/>
              </a:solidFill>
              <a:latin typeface="Courier" charset="0"/>
              <a:ea typeface="Courier" charset="0"/>
              <a:cs typeface="Courier" charset="0"/>
            </a:endParaRPr>
          </a:p>
          <a:p>
            <a:r>
              <a:rPr lang="en-US" sz="1400" dirty="0">
                <a:solidFill>
                  <a:srgbClr val="00B050"/>
                </a:solidFill>
                <a:latin typeface="Courier" charset="0"/>
                <a:ea typeface="Courier" charset="0"/>
                <a:cs typeface="Courier" charset="0"/>
              </a:rPr>
              <a:t>    wildcards: prefix=</a:t>
            </a:r>
            <a:r>
              <a:rPr lang="en-US" sz="1400" dirty="0" err="1">
                <a:solidFill>
                  <a:srgbClr val="00B050"/>
                </a:solidFill>
                <a:latin typeface="Courier" charset="0"/>
                <a:ea typeface="Courier" charset="0"/>
                <a:cs typeface="Courier" charset="0"/>
              </a:rPr>
              <a:t>b.trimmed.fastq</a:t>
            </a:r>
            <a:r>
              <a:rPr lang="en-US" sz="1400" dirty="0">
                <a:solidFill>
                  <a:srgbClr val="00B050"/>
                </a:solidFill>
                <a:latin typeface="Courier" charset="0"/>
                <a:ea typeface="Courier" charset="0"/>
                <a:cs typeface="Courier" charset="0"/>
              </a:rPr>
              <a:t>                                                                                                                                                                                  </a:t>
            </a:r>
            <a:r>
              <a:rPr lang="en-US" sz="1400" dirty="0">
                <a:solidFill>
                  <a:srgbClr val="C00000"/>
                </a:solidFill>
                <a:latin typeface="Courier" charset="0"/>
                <a:ea typeface="Courier" charset="0"/>
                <a:cs typeface="Courier" charset="0"/>
              </a:rPr>
              <a:t>Removing temporary output file </a:t>
            </a:r>
            <a:r>
              <a:rPr lang="en-US" sz="1400" dirty="0" err="1">
                <a:solidFill>
                  <a:srgbClr val="C00000"/>
                </a:solidFill>
                <a:latin typeface="Courier" charset="0"/>
                <a:ea typeface="Courier" charset="0"/>
                <a:cs typeface="Courier" charset="0"/>
              </a:rPr>
              <a:t>b.trimmed.fastq</a:t>
            </a:r>
            <a:r>
              <a:rPr lang="en-US" sz="1400" dirty="0">
                <a:solidFill>
                  <a:srgbClr val="C00000"/>
                </a:solidFill>
                <a:latin typeface="Courier" charset="0"/>
                <a:ea typeface="Courier" charset="0"/>
                <a:cs typeface="Courier" charset="0"/>
              </a:rPr>
              <a:t>.                                                                                                                                                                            4 of 4 steps (100%) done </a:t>
            </a:r>
          </a:p>
        </p:txBody>
      </p:sp>
      <p:grpSp>
        <p:nvGrpSpPr>
          <p:cNvPr id="4" name="Group 3"/>
          <p:cNvGrpSpPr/>
          <p:nvPr/>
        </p:nvGrpSpPr>
        <p:grpSpPr>
          <a:xfrm>
            <a:off x="10902047" y="0"/>
            <a:ext cx="1289953" cy="359212"/>
            <a:chOff x="6583732" y="1976594"/>
            <a:chExt cx="1890767" cy="52652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732" y="1976594"/>
              <a:ext cx="526520" cy="526520"/>
            </a:xfrm>
            <a:prstGeom prst="rect">
              <a:avLst/>
            </a:prstGeom>
          </p:spPr>
        </p:pic>
        <p:sp>
          <p:nvSpPr>
            <p:cNvPr id="6" name="TextBox 5"/>
            <p:cNvSpPr txBox="1"/>
            <p:nvPr/>
          </p:nvSpPr>
          <p:spPr>
            <a:xfrm>
              <a:off x="7018671" y="1986410"/>
              <a:ext cx="1455828" cy="451128"/>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grpSp>
      <p:sp>
        <p:nvSpPr>
          <p:cNvPr id="8" name="TextBox 7"/>
          <p:cNvSpPr txBox="1"/>
          <p:nvPr/>
        </p:nvSpPr>
        <p:spPr>
          <a:xfrm>
            <a:off x="29817" y="1698558"/>
            <a:ext cx="1425390" cy="369332"/>
          </a:xfrm>
          <a:prstGeom prst="rect">
            <a:avLst/>
          </a:prstGeom>
          <a:noFill/>
        </p:spPr>
        <p:txBody>
          <a:bodyPr wrap="none" rtlCol="0">
            <a:spAutoFit/>
          </a:bodyPr>
          <a:lstStyle/>
          <a:p>
            <a:r>
              <a:rPr lang="en-US" dirty="0" err="1">
                <a:latin typeface="Courier New" panose="02070309020205020404" pitchFamily="49" charset="0"/>
                <a:ea typeface="Helvetica Light" charset="0"/>
                <a:cs typeface="Courier New" panose="02070309020205020404" pitchFamily="49" charset="0"/>
              </a:rPr>
              <a:t>Snakefile</a:t>
            </a:r>
            <a:endParaRPr lang="en-US" dirty="0">
              <a:latin typeface="Courier New" panose="02070309020205020404" pitchFamily="49" charset="0"/>
              <a:ea typeface="Helvetica Light" charset="0"/>
              <a:cs typeface="Courier New" panose="02070309020205020404" pitchFamily="49" charset="0"/>
            </a:endParaRPr>
          </a:p>
        </p:txBody>
      </p:sp>
    </p:spTree>
    <p:extLst>
      <p:ext uri="{BB962C8B-B14F-4D97-AF65-F5344CB8AC3E}">
        <p14:creationId xmlns:p14="http://schemas.microsoft.com/office/powerpoint/2010/main" val="348437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045376" y="1557024"/>
            <a:ext cx="4752924" cy="2862322"/>
          </a:xfrm>
          <a:prstGeom prst="rect">
            <a:avLst/>
          </a:prstGeom>
          <a:noFill/>
        </p:spPr>
        <p:txBody>
          <a:bodyPr wrap="square" rtlCol="0">
            <a:spAutoFit/>
          </a:bodyPr>
          <a:lstStyle/>
          <a:p>
            <a:r>
              <a:rPr lang="en-US" sz="2000" dirty="0">
                <a:latin typeface="Helvetica Light" charset="0"/>
                <a:ea typeface="Helvetica Light" charset="0"/>
                <a:cs typeface="Helvetica Light" charset="0"/>
              </a:rPr>
              <a:t>Snakemake figures out how rules can be pieced together to generate some requested output.</a:t>
            </a:r>
          </a:p>
          <a:p>
            <a:endParaRPr lang="en-US" sz="2000" dirty="0">
              <a:latin typeface="Helvetica Light" charset="0"/>
              <a:ea typeface="Helvetica Light" charset="0"/>
              <a:cs typeface="Helvetica Light" charset="0"/>
            </a:endParaRPr>
          </a:p>
          <a:p>
            <a:r>
              <a:rPr lang="en-US" sz="2000" dirty="0">
                <a:latin typeface="Helvetica Light" charset="0"/>
                <a:ea typeface="Helvetica Light" charset="0"/>
                <a:cs typeface="Helvetica Light" charset="0"/>
              </a:rPr>
              <a:t>Here we ask for </a:t>
            </a:r>
            <a:r>
              <a:rPr lang="en-US" sz="2000" dirty="0" err="1">
                <a:latin typeface="Courier New" panose="02070309020205020404" pitchFamily="49" charset="0"/>
                <a:ea typeface="Helvetica Light" charset="0"/>
                <a:cs typeface="Courier New" panose="02070309020205020404" pitchFamily="49" charset="0"/>
              </a:rPr>
              <a:t>supplementary.pdf</a:t>
            </a:r>
            <a:r>
              <a:rPr lang="en-US" sz="2000" dirty="0">
                <a:latin typeface="Helvetica Light" charset="0"/>
                <a:ea typeface="Helvetica Light" charset="0"/>
                <a:cs typeface="Helvetica Light" charset="0"/>
              </a:rPr>
              <a:t>, which is an R Markdown report generated by the rule </a:t>
            </a:r>
            <a:r>
              <a:rPr lang="en-US" sz="2000" dirty="0" err="1">
                <a:latin typeface="Courier New" panose="02070309020205020404" pitchFamily="49" charset="0"/>
                <a:ea typeface="Helvetica Light" charset="0"/>
                <a:cs typeface="Courier New" panose="02070309020205020404" pitchFamily="49" charset="0"/>
              </a:rPr>
              <a:t>make_supplementary</a:t>
            </a:r>
            <a:r>
              <a:rPr lang="en-US" sz="2000" dirty="0">
                <a:latin typeface="Helvetica Light" charset="0"/>
                <a:ea typeface="Helvetica Light" charset="0"/>
                <a:cs typeface="Helvetica Light" charset="0"/>
              </a:rPr>
              <a:t>.</a:t>
            </a:r>
          </a:p>
          <a:p>
            <a:endParaRPr lang="en-US" sz="2000" dirty="0">
              <a:latin typeface="Helvetica Light" charset="0"/>
              <a:ea typeface="Helvetica Light" charset="0"/>
              <a:cs typeface="Helvetica Light" charset="0"/>
            </a:endParaRPr>
          </a:p>
        </p:txBody>
      </p:sp>
      <p:grpSp>
        <p:nvGrpSpPr>
          <p:cNvPr id="6" name="Group 5"/>
          <p:cNvGrpSpPr/>
          <p:nvPr/>
        </p:nvGrpSpPr>
        <p:grpSpPr>
          <a:xfrm>
            <a:off x="10902047" y="0"/>
            <a:ext cx="1289953" cy="359212"/>
            <a:chOff x="6583732" y="1976594"/>
            <a:chExt cx="1890767" cy="52652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732" y="1976594"/>
              <a:ext cx="526520" cy="526520"/>
            </a:xfrm>
            <a:prstGeom prst="rect">
              <a:avLst/>
            </a:prstGeom>
          </p:spPr>
        </p:pic>
        <p:sp>
          <p:nvSpPr>
            <p:cNvPr id="8" name="TextBox 7"/>
            <p:cNvSpPr txBox="1"/>
            <p:nvPr/>
          </p:nvSpPr>
          <p:spPr>
            <a:xfrm>
              <a:off x="7018671" y="1986410"/>
              <a:ext cx="1455828" cy="451128"/>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 y="180000"/>
            <a:ext cx="4599930" cy="5760000"/>
          </a:xfrm>
          <a:prstGeom prst="rect">
            <a:avLst/>
          </a:prstGeom>
        </p:spPr>
      </p:pic>
      <p:sp>
        <p:nvSpPr>
          <p:cNvPr id="13" name="TextBox 12"/>
          <p:cNvSpPr txBox="1"/>
          <p:nvPr/>
        </p:nvSpPr>
        <p:spPr>
          <a:xfrm>
            <a:off x="221672" y="6120000"/>
            <a:ext cx="8701421" cy="338554"/>
          </a:xfrm>
          <a:prstGeom prst="rect">
            <a:avLst/>
          </a:prstGeom>
          <a:noFill/>
        </p:spPr>
        <p:txBody>
          <a:bodyPr wrap="none" rtlCol="0">
            <a:spAutoFit/>
          </a:bodyPr>
          <a:lstStyle/>
          <a:p>
            <a:r>
              <a:rPr lang="en-US" sz="1600" dirty="0">
                <a:latin typeface="Courier" charset="0"/>
                <a:ea typeface="Courier" charset="0"/>
                <a:cs typeface="Courier" charset="0"/>
              </a:rPr>
              <a:t>$</a:t>
            </a:r>
            <a:r>
              <a:rPr lang="en-US" sz="1600" dirty="0" err="1">
                <a:latin typeface="Courier" charset="0"/>
                <a:ea typeface="Courier" charset="0"/>
                <a:cs typeface="Courier" charset="0"/>
              </a:rPr>
              <a:t>snakemake</a:t>
            </a:r>
            <a:r>
              <a:rPr lang="en-US" sz="1600" dirty="0">
                <a:latin typeface="Courier" charset="0"/>
                <a:ea typeface="Courier" charset="0"/>
                <a:cs typeface="Courier" charset="0"/>
              </a:rPr>
              <a:t> </a:t>
            </a:r>
            <a:r>
              <a:rPr lang="en-US" sz="1600" dirty="0" err="1">
                <a:latin typeface="Courier" charset="0"/>
                <a:ea typeface="Courier" charset="0"/>
                <a:cs typeface="Courier" charset="0"/>
              </a:rPr>
              <a:t>supplementary.pdf</a:t>
            </a:r>
            <a:r>
              <a:rPr lang="en-US" sz="1600" dirty="0">
                <a:latin typeface="Courier" charset="0"/>
                <a:ea typeface="Courier" charset="0"/>
                <a:cs typeface="Courier" charset="0"/>
              </a:rPr>
              <a:t> --</a:t>
            </a:r>
            <a:r>
              <a:rPr lang="en-US" sz="1600" dirty="0" err="1">
                <a:latin typeface="Courier" charset="0"/>
                <a:ea typeface="Courier" charset="0"/>
                <a:cs typeface="Courier" charset="0"/>
              </a:rPr>
              <a:t>rulegraph</a:t>
            </a:r>
            <a:r>
              <a:rPr lang="en-US" sz="1600" dirty="0">
                <a:latin typeface="Courier" charset="0"/>
                <a:ea typeface="Courier" charset="0"/>
                <a:cs typeface="Courier" charset="0"/>
              </a:rPr>
              <a:t> | dot -</a:t>
            </a:r>
            <a:r>
              <a:rPr lang="en-US" sz="1600" dirty="0" err="1">
                <a:latin typeface="Courier" charset="0"/>
                <a:ea typeface="Courier" charset="0"/>
                <a:cs typeface="Courier" charset="0"/>
              </a:rPr>
              <a:t>Tpdf</a:t>
            </a:r>
            <a:r>
              <a:rPr lang="en-US" sz="1600" dirty="0">
                <a:latin typeface="Courier" charset="0"/>
                <a:ea typeface="Courier" charset="0"/>
                <a:cs typeface="Courier" charset="0"/>
              </a:rPr>
              <a:t> &gt; </a:t>
            </a:r>
            <a:r>
              <a:rPr lang="en-US" sz="1600" dirty="0" err="1">
                <a:latin typeface="Courier" charset="0"/>
                <a:ea typeface="Courier" charset="0"/>
                <a:cs typeface="Courier" charset="0"/>
              </a:rPr>
              <a:t>rulegraph.pdf</a:t>
            </a:r>
            <a:r>
              <a:rPr lang="en-US" sz="1600" dirty="0">
                <a:latin typeface="Courier" charset="0"/>
                <a:ea typeface="Courier" charset="0"/>
                <a:cs typeface="Courier" charset="0"/>
              </a:rPr>
              <a:t> </a:t>
            </a:r>
          </a:p>
        </p:txBody>
      </p:sp>
    </p:spTree>
    <p:extLst>
      <p:ext uri="{BB962C8B-B14F-4D97-AF65-F5344CB8AC3E}">
        <p14:creationId xmlns:p14="http://schemas.microsoft.com/office/powerpoint/2010/main" val="18144421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1672" y="6120000"/>
            <a:ext cx="7220246" cy="338554"/>
          </a:xfrm>
          <a:prstGeom prst="rect">
            <a:avLst/>
          </a:prstGeom>
          <a:noFill/>
        </p:spPr>
        <p:txBody>
          <a:bodyPr wrap="none" rtlCol="0">
            <a:spAutoFit/>
          </a:bodyPr>
          <a:lstStyle/>
          <a:p>
            <a:r>
              <a:rPr lang="en-US" sz="1600" dirty="0">
                <a:latin typeface="Courier" charset="0"/>
                <a:ea typeface="Courier" charset="0"/>
                <a:cs typeface="Courier" charset="0"/>
              </a:rPr>
              <a:t>$</a:t>
            </a:r>
            <a:r>
              <a:rPr lang="en-US" sz="1600" dirty="0" err="1">
                <a:latin typeface="Courier" charset="0"/>
                <a:ea typeface="Courier" charset="0"/>
                <a:cs typeface="Courier" charset="0"/>
              </a:rPr>
              <a:t>snakemake</a:t>
            </a:r>
            <a:r>
              <a:rPr lang="en-US" sz="1600" dirty="0">
                <a:latin typeface="Courier" charset="0"/>
                <a:ea typeface="Courier" charset="0"/>
                <a:cs typeface="Courier" charset="0"/>
              </a:rPr>
              <a:t> </a:t>
            </a:r>
            <a:r>
              <a:rPr lang="en-US" sz="1600" dirty="0" err="1">
                <a:latin typeface="Courier" charset="0"/>
                <a:ea typeface="Courier" charset="0"/>
                <a:cs typeface="Courier" charset="0"/>
              </a:rPr>
              <a:t>supplementary.pdf</a:t>
            </a:r>
            <a:r>
              <a:rPr lang="en-US" sz="1600" dirty="0">
                <a:latin typeface="Courier" charset="0"/>
                <a:ea typeface="Courier" charset="0"/>
                <a:cs typeface="Courier" charset="0"/>
              </a:rPr>
              <a:t> --dag | dot -</a:t>
            </a:r>
            <a:r>
              <a:rPr lang="en-US" sz="1600" dirty="0" err="1">
                <a:latin typeface="Courier" charset="0"/>
                <a:ea typeface="Courier" charset="0"/>
                <a:cs typeface="Courier" charset="0"/>
              </a:rPr>
              <a:t>Tpdf</a:t>
            </a:r>
            <a:r>
              <a:rPr lang="en-US" sz="1600" dirty="0">
                <a:latin typeface="Courier" charset="0"/>
                <a:ea typeface="Courier" charset="0"/>
                <a:cs typeface="Courier" charset="0"/>
              </a:rPr>
              <a:t> &gt; </a:t>
            </a:r>
            <a:r>
              <a:rPr lang="en-US" sz="1600" dirty="0" err="1">
                <a:latin typeface="Courier" charset="0"/>
                <a:ea typeface="Courier" charset="0"/>
                <a:cs typeface="Courier" charset="0"/>
              </a:rPr>
              <a:t>dag.pdf</a:t>
            </a:r>
            <a:r>
              <a:rPr lang="en-US" sz="1600" dirty="0">
                <a:latin typeface="Courier" charset="0"/>
                <a:ea typeface="Courier" charset="0"/>
                <a:cs typeface="Courier" charset="0"/>
              </a:rPr>
              <a:t> </a:t>
            </a:r>
          </a:p>
        </p:txBody>
      </p:sp>
      <p:grpSp>
        <p:nvGrpSpPr>
          <p:cNvPr id="6" name="Group 5"/>
          <p:cNvGrpSpPr/>
          <p:nvPr/>
        </p:nvGrpSpPr>
        <p:grpSpPr>
          <a:xfrm>
            <a:off x="10902047" y="0"/>
            <a:ext cx="1289953" cy="359212"/>
            <a:chOff x="6583732" y="1976594"/>
            <a:chExt cx="1890767" cy="52652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732" y="1976594"/>
              <a:ext cx="526520" cy="526520"/>
            </a:xfrm>
            <a:prstGeom prst="rect">
              <a:avLst/>
            </a:prstGeom>
          </p:spPr>
        </p:pic>
        <p:sp>
          <p:nvSpPr>
            <p:cNvPr id="8" name="TextBox 7"/>
            <p:cNvSpPr txBox="1"/>
            <p:nvPr/>
          </p:nvSpPr>
          <p:spPr>
            <a:xfrm>
              <a:off x="7018671" y="1986410"/>
              <a:ext cx="1455828" cy="451128"/>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 y="179604"/>
            <a:ext cx="5945345" cy="5760000"/>
          </a:xfrm>
          <a:prstGeom prst="rect">
            <a:avLst/>
          </a:prstGeom>
        </p:spPr>
      </p:pic>
      <p:sp>
        <p:nvSpPr>
          <p:cNvPr id="11" name="TextBox 10"/>
          <p:cNvSpPr txBox="1"/>
          <p:nvPr/>
        </p:nvSpPr>
        <p:spPr>
          <a:xfrm>
            <a:off x="7045376" y="1557024"/>
            <a:ext cx="4601981" cy="2246769"/>
          </a:xfrm>
          <a:prstGeom prst="rect">
            <a:avLst/>
          </a:prstGeom>
          <a:noFill/>
        </p:spPr>
        <p:txBody>
          <a:bodyPr wrap="square" rtlCol="0">
            <a:spAutoFit/>
          </a:bodyPr>
          <a:lstStyle/>
          <a:p>
            <a:r>
              <a:rPr lang="en-US" sz="2000" dirty="0">
                <a:latin typeface="Helvetica Light" charset="0"/>
                <a:ea typeface="Helvetica Light" charset="0"/>
                <a:cs typeface="Helvetica Light" charset="0"/>
              </a:rPr>
              <a:t>Snakemake keeps track of when files were generated and by which rules.</a:t>
            </a:r>
          </a:p>
          <a:p>
            <a:endParaRPr lang="en-US" sz="2000" dirty="0">
              <a:latin typeface="Helvetica Light" charset="0"/>
              <a:ea typeface="Helvetica Light" charset="0"/>
              <a:cs typeface="Helvetica Light" charset="0"/>
            </a:endParaRPr>
          </a:p>
          <a:p>
            <a:r>
              <a:rPr lang="en-US" sz="2000" dirty="0">
                <a:latin typeface="Helvetica Light" charset="0"/>
                <a:ea typeface="Helvetica Light" charset="0"/>
                <a:cs typeface="Helvetica Light" charset="0"/>
              </a:rPr>
              <a:t>Dotted rule boxes show that </a:t>
            </a:r>
            <a:r>
              <a:rPr lang="en-US" sz="2000" dirty="0" err="1">
                <a:latin typeface="Courier New" panose="02070309020205020404" pitchFamily="49" charset="0"/>
                <a:ea typeface="Helvetica Light" charset="0"/>
                <a:cs typeface="Courier New" panose="02070309020205020404" pitchFamily="49" charset="0"/>
              </a:rPr>
              <a:t>supplementary.pdf</a:t>
            </a:r>
            <a:r>
              <a:rPr lang="en-US" sz="2000" dirty="0">
                <a:latin typeface="Helvetica Light" charset="0"/>
                <a:ea typeface="Helvetica Light" charset="0"/>
                <a:cs typeface="Helvetica Light" charset="0"/>
              </a:rPr>
              <a:t> already exists and that it's newer than its dependencies (recursively).</a:t>
            </a:r>
          </a:p>
        </p:txBody>
      </p:sp>
    </p:spTree>
    <p:extLst>
      <p:ext uri="{BB962C8B-B14F-4D97-AF65-F5344CB8AC3E}">
        <p14:creationId xmlns:p14="http://schemas.microsoft.com/office/powerpoint/2010/main" val="1265740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1672" y="6120000"/>
            <a:ext cx="7343677" cy="584775"/>
          </a:xfrm>
          <a:prstGeom prst="rect">
            <a:avLst/>
          </a:prstGeom>
          <a:noFill/>
        </p:spPr>
        <p:txBody>
          <a:bodyPr wrap="none" rtlCol="0">
            <a:spAutoFit/>
          </a:bodyPr>
          <a:lstStyle/>
          <a:p>
            <a:r>
              <a:rPr lang="en-US" sz="1600" dirty="0">
                <a:latin typeface="Courier" charset="0"/>
                <a:ea typeface="Courier" charset="0"/>
                <a:cs typeface="Courier" charset="0"/>
              </a:rPr>
              <a:t>$touch intermediate/NCTC8325.1.bt2 </a:t>
            </a:r>
          </a:p>
          <a:p>
            <a:r>
              <a:rPr lang="en-US" sz="1600" dirty="0">
                <a:latin typeface="Courier" charset="0"/>
                <a:ea typeface="Courier" charset="0"/>
                <a:cs typeface="Courier" charset="0"/>
              </a:rPr>
              <a:t>$</a:t>
            </a:r>
            <a:r>
              <a:rPr lang="en-US" sz="1600" dirty="0" err="1">
                <a:latin typeface="Courier" charset="0"/>
                <a:ea typeface="Courier" charset="0"/>
                <a:cs typeface="Courier" charset="0"/>
              </a:rPr>
              <a:t>snakemake</a:t>
            </a:r>
            <a:r>
              <a:rPr lang="en-US" sz="1600" dirty="0">
                <a:latin typeface="Courier" charset="0"/>
                <a:ea typeface="Courier" charset="0"/>
                <a:cs typeface="Courier" charset="0"/>
              </a:rPr>
              <a:t> </a:t>
            </a:r>
            <a:r>
              <a:rPr lang="en-US" sz="1600" dirty="0" err="1">
                <a:latin typeface="Courier" charset="0"/>
                <a:ea typeface="Courier" charset="0"/>
                <a:cs typeface="Courier" charset="0"/>
              </a:rPr>
              <a:t>supplementary.pdf</a:t>
            </a:r>
            <a:r>
              <a:rPr lang="en-US" sz="1600" dirty="0">
                <a:latin typeface="Courier" charset="0"/>
                <a:ea typeface="Courier" charset="0"/>
                <a:cs typeface="Courier" charset="0"/>
              </a:rPr>
              <a:t> --dag | dot -</a:t>
            </a:r>
            <a:r>
              <a:rPr lang="en-US" sz="1600" dirty="0" err="1">
                <a:latin typeface="Courier" charset="0"/>
                <a:ea typeface="Courier" charset="0"/>
                <a:cs typeface="Courier" charset="0"/>
              </a:rPr>
              <a:t>Tpdf</a:t>
            </a:r>
            <a:r>
              <a:rPr lang="en-US" sz="1600" dirty="0">
                <a:latin typeface="Courier" charset="0"/>
                <a:ea typeface="Courier" charset="0"/>
                <a:cs typeface="Courier" charset="0"/>
              </a:rPr>
              <a:t> &gt; </a:t>
            </a:r>
            <a:r>
              <a:rPr lang="en-US" sz="1600" dirty="0" err="1">
                <a:latin typeface="Courier" charset="0"/>
                <a:ea typeface="Courier" charset="0"/>
                <a:cs typeface="Courier" charset="0"/>
              </a:rPr>
              <a:t>dag.pdf</a:t>
            </a:r>
            <a:r>
              <a:rPr lang="en-US" sz="1600" dirty="0">
                <a:latin typeface="Courier" charset="0"/>
                <a:ea typeface="Courier" charset="0"/>
                <a:cs typeface="Courier" charset="0"/>
              </a:rPr>
              <a:t> </a:t>
            </a:r>
          </a:p>
        </p:txBody>
      </p:sp>
      <p:grpSp>
        <p:nvGrpSpPr>
          <p:cNvPr id="6" name="Group 5"/>
          <p:cNvGrpSpPr/>
          <p:nvPr/>
        </p:nvGrpSpPr>
        <p:grpSpPr>
          <a:xfrm>
            <a:off x="10902047" y="0"/>
            <a:ext cx="1289953" cy="359212"/>
            <a:chOff x="6583732" y="1976594"/>
            <a:chExt cx="1890767" cy="52652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732" y="1976594"/>
              <a:ext cx="526520" cy="526520"/>
            </a:xfrm>
            <a:prstGeom prst="rect">
              <a:avLst/>
            </a:prstGeom>
          </p:spPr>
        </p:pic>
        <p:sp>
          <p:nvSpPr>
            <p:cNvPr id="8" name="TextBox 7"/>
            <p:cNvSpPr txBox="1"/>
            <p:nvPr/>
          </p:nvSpPr>
          <p:spPr>
            <a:xfrm>
              <a:off x="7018671" y="1986410"/>
              <a:ext cx="1455828" cy="451128"/>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grpSp>
      <p:sp>
        <p:nvSpPr>
          <p:cNvPr id="9" name="TextBox 8"/>
          <p:cNvSpPr txBox="1"/>
          <p:nvPr/>
        </p:nvSpPr>
        <p:spPr>
          <a:xfrm>
            <a:off x="7045376" y="1557024"/>
            <a:ext cx="4601981" cy="1323439"/>
          </a:xfrm>
          <a:prstGeom prst="rect">
            <a:avLst/>
          </a:prstGeom>
          <a:noFill/>
        </p:spPr>
        <p:txBody>
          <a:bodyPr wrap="square" rtlCol="0">
            <a:spAutoFit/>
          </a:bodyPr>
          <a:lstStyle/>
          <a:p>
            <a:r>
              <a:rPr lang="en-US" sz="2000" dirty="0">
                <a:latin typeface="Helvetica Light" charset="0"/>
                <a:ea typeface="Helvetica Light" charset="0"/>
                <a:cs typeface="Helvetica Light" charset="0"/>
              </a:rPr>
              <a:t>Here Snakemake detects that a file used in </a:t>
            </a:r>
            <a:r>
              <a:rPr lang="en-US" sz="2000" dirty="0" err="1">
                <a:latin typeface="Courier New" panose="02070309020205020404" pitchFamily="49" charset="0"/>
                <a:ea typeface="Helvetica Light" charset="0"/>
                <a:cs typeface="Courier New" panose="02070309020205020404" pitchFamily="49" charset="0"/>
              </a:rPr>
              <a:t>align_to_genome</a:t>
            </a:r>
            <a:r>
              <a:rPr lang="en-US" sz="2000" dirty="0">
                <a:latin typeface="Courier New" panose="02070309020205020404" pitchFamily="49" charset="0"/>
                <a:ea typeface="Helvetica Light" charset="0"/>
                <a:cs typeface="Courier New" panose="02070309020205020404" pitchFamily="49" charset="0"/>
              </a:rPr>
              <a:t> </a:t>
            </a:r>
            <a:r>
              <a:rPr lang="en-US" sz="2000" dirty="0">
                <a:latin typeface="Helvetica Light" charset="0"/>
                <a:ea typeface="Helvetica Light" charset="0"/>
                <a:cs typeface="Helvetica Light" charset="0"/>
              </a:rPr>
              <a:t>is newer than downstream files, so it reruns the necessary rules.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 y="180000"/>
            <a:ext cx="5945339" cy="5760000"/>
          </a:xfrm>
          <a:prstGeom prst="rect">
            <a:avLst/>
          </a:prstGeom>
        </p:spPr>
      </p:pic>
    </p:spTree>
    <p:extLst>
      <p:ext uri="{BB962C8B-B14F-4D97-AF65-F5344CB8AC3E}">
        <p14:creationId xmlns:p14="http://schemas.microsoft.com/office/powerpoint/2010/main" val="2157763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1672" y="6120000"/>
            <a:ext cx="7032694" cy="584775"/>
          </a:xfrm>
          <a:prstGeom prst="rect">
            <a:avLst/>
          </a:prstGeom>
          <a:noFill/>
        </p:spPr>
        <p:txBody>
          <a:bodyPr wrap="none" rtlCol="0">
            <a:spAutoFit/>
          </a:bodyPr>
          <a:lstStyle/>
          <a:p>
            <a:r>
              <a:rPr lang="en-US" sz="1600" dirty="0">
                <a:latin typeface="Courier" charset="0"/>
                <a:ea typeface="Courier" charset="0"/>
                <a:cs typeface="Courier" charset="0"/>
              </a:rPr>
              <a:t>$</a:t>
            </a:r>
            <a:r>
              <a:rPr lang="en-US" sz="1600" dirty="0" err="1">
                <a:latin typeface="Courier" charset="0"/>
                <a:ea typeface="Courier" charset="0"/>
                <a:cs typeface="Courier" charset="0"/>
              </a:rPr>
              <a:t>snakemake</a:t>
            </a:r>
            <a:r>
              <a:rPr lang="en-US" sz="1600" dirty="0">
                <a:latin typeface="Courier" charset="0"/>
                <a:ea typeface="Courier" charset="0"/>
                <a:cs typeface="Courier" charset="0"/>
              </a:rPr>
              <a:t> </a:t>
            </a:r>
            <a:r>
              <a:rPr lang="en-US" sz="1600" dirty="0" err="1">
                <a:latin typeface="Courier" charset="0"/>
                <a:ea typeface="Courier" charset="0"/>
                <a:cs typeface="Courier" charset="0"/>
              </a:rPr>
              <a:t>supplementary.pdf</a:t>
            </a:r>
            <a:r>
              <a:rPr lang="en-US" sz="1600" dirty="0">
                <a:latin typeface="Courier" charset="0"/>
                <a:ea typeface="Courier" charset="0"/>
                <a:cs typeface="Courier" charset="0"/>
              </a:rPr>
              <a:t> --</a:t>
            </a:r>
            <a:r>
              <a:rPr lang="en-US" sz="1600" dirty="0" err="1">
                <a:latin typeface="Courier" charset="0"/>
                <a:ea typeface="Courier" charset="0"/>
                <a:cs typeface="Courier" charset="0"/>
              </a:rPr>
              <a:t>config</a:t>
            </a:r>
            <a:r>
              <a:rPr lang="en-US" sz="1600" dirty="0">
                <a:latin typeface="Courier" charset="0"/>
                <a:ea typeface="Courier" charset="0"/>
                <a:cs typeface="Courier" charset="0"/>
              </a:rPr>
              <a:t> </a:t>
            </a:r>
            <a:r>
              <a:rPr lang="en-US" sz="1600" dirty="0" err="1">
                <a:latin typeface="Courier" charset="0"/>
                <a:ea typeface="Courier" charset="0"/>
                <a:cs typeface="Courier" charset="0"/>
              </a:rPr>
              <a:t>genome_id</a:t>
            </a:r>
            <a:r>
              <a:rPr lang="en-US" sz="1600" dirty="0">
                <a:latin typeface="Courier" charset="0"/>
                <a:ea typeface="Courier" charset="0"/>
                <a:cs typeface="Courier" charset="0"/>
              </a:rPr>
              <a:t>=ST398</a:t>
            </a:r>
          </a:p>
          <a:p>
            <a:r>
              <a:rPr lang="en-US" sz="1600" dirty="0">
                <a:latin typeface="Courier" charset="0"/>
                <a:ea typeface="Courier" charset="0"/>
                <a:cs typeface="Courier" charset="0"/>
              </a:rPr>
              <a:t>	</a:t>
            </a:r>
            <a:r>
              <a:rPr lang="sv-SE" sz="1600" dirty="0">
                <a:latin typeface="Courier" charset="0"/>
                <a:ea typeface="Courier" charset="0"/>
                <a:cs typeface="Courier" charset="0"/>
              </a:rPr>
              <a:t>-</a:t>
            </a:r>
            <a:r>
              <a:rPr lang="en-US" sz="1600" dirty="0">
                <a:latin typeface="Courier" charset="0"/>
                <a:ea typeface="Courier" charset="0"/>
                <a:cs typeface="Courier" charset="0"/>
              </a:rPr>
              <a:t>f </a:t>
            </a:r>
            <a:r>
              <a:rPr lang="en-US" sz="1600" dirty="0" err="1">
                <a:latin typeface="Courier" charset="0"/>
                <a:ea typeface="Courier" charset="0"/>
                <a:cs typeface="Courier" charset="0"/>
              </a:rPr>
              <a:t>get_genome_fasta</a:t>
            </a:r>
            <a:r>
              <a:rPr lang="en-US" sz="1600" dirty="0">
                <a:latin typeface="Courier" charset="0"/>
                <a:ea typeface="Courier" charset="0"/>
                <a:cs typeface="Courier" charset="0"/>
              </a:rPr>
              <a:t> </a:t>
            </a:r>
            <a:r>
              <a:rPr lang="sv-SE" sz="1600" dirty="0">
                <a:latin typeface="Courier" charset="0"/>
                <a:ea typeface="Courier" charset="0"/>
                <a:cs typeface="Courier" charset="0"/>
              </a:rPr>
              <a:t>--</a:t>
            </a:r>
            <a:r>
              <a:rPr lang="en-US" sz="1600" dirty="0">
                <a:latin typeface="Courier" charset="0"/>
                <a:ea typeface="Courier" charset="0"/>
                <a:cs typeface="Courier" charset="0"/>
              </a:rPr>
              <a:t>dag | dot -</a:t>
            </a:r>
            <a:r>
              <a:rPr lang="en-US" sz="1600" dirty="0" err="1">
                <a:latin typeface="Courier" charset="0"/>
                <a:ea typeface="Courier" charset="0"/>
                <a:cs typeface="Courier" charset="0"/>
              </a:rPr>
              <a:t>Tpdf</a:t>
            </a:r>
            <a:r>
              <a:rPr lang="en-US" sz="1600" dirty="0">
                <a:latin typeface="Courier" charset="0"/>
                <a:ea typeface="Courier" charset="0"/>
                <a:cs typeface="Courier" charset="0"/>
              </a:rPr>
              <a:t> &gt; </a:t>
            </a:r>
            <a:r>
              <a:rPr lang="en-US" sz="1600" dirty="0" err="1">
                <a:latin typeface="Courier" charset="0"/>
                <a:ea typeface="Courier" charset="0"/>
                <a:cs typeface="Courier" charset="0"/>
              </a:rPr>
              <a:t>dag.pdf</a:t>
            </a:r>
            <a:r>
              <a:rPr lang="en-US" sz="1600" dirty="0">
                <a:latin typeface="Courier" charset="0"/>
                <a:ea typeface="Courier" charset="0"/>
                <a:cs typeface="Courier" charset="0"/>
              </a:rPr>
              <a:t> </a:t>
            </a:r>
          </a:p>
        </p:txBody>
      </p:sp>
      <p:grpSp>
        <p:nvGrpSpPr>
          <p:cNvPr id="6" name="Group 5"/>
          <p:cNvGrpSpPr/>
          <p:nvPr/>
        </p:nvGrpSpPr>
        <p:grpSpPr>
          <a:xfrm>
            <a:off x="10902047" y="0"/>
            <a:ext cx="1289953" cy="359212"/>
            <a:chOff x="6583732" y="1976594"/>
            <a:chExt cx="1890767" cy="52652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732" y="1976594"/>
              <a:ext cx="526520" cy="526520"/>
            </a:xfrm>
            <a:prstGeom prst="rect">
              <a:avLst/>
            </a:prstGeom>
          </p:spPr>
        </p:pic>
        <p:sp>
          <p:nvSpPr>
            <p:cNvPr id="8" name="TextBox 7"/>
            <p:cNvSpPr txBox="1"/>
            <p:nvPr/>
          </p:nvSpPr>
          <p:spPr>
            <a:xfrm>
              <a:off x="7018671" y="1986410"/>
              <a:ext cx="1455828" cy="451128"/>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 y="179606"/>
            <a:ext cx="5660194" cy="5760000"/>
          </a:xfrm>
          <a:prstGeom prst="rect">
            <a:avLst/>
          </a:prstGeom>
        </p:spPr>
      </p:pic>
      <p:sp>
        <p:nvSpPr>
          <p:cNvPr id="9" name="TextBox 8"/>
          <p:cNvSpPr txBox="1"/>
          <p:nvPr/>
        </p:nvSpPr>
        <p:spPr>
          <a:xfrm>
            <a:off x="7045376" y="1557024"/>
            <a:ext cx="4601981" cy="2862322"/>
          </a:xfrm>
          <a:prstGeom prst="rect">
            <a:avLst/>
          </a:prstGeom>
          <a:noFill/>
        </p:spPr>
        <p:txBody>
          <a:bodyPr wrap="square" rtlCol="0">
            <a:spAutoFit/>
          </a:bodyPr>
          <a:lstStyle/>
          <a:p>
            <a:r>
              <a:rPr lang="en-US" sz="2000" dirty="0">
                <a:latin typeface="Helvetica Light" charset="0"/>
                <a:ea typeface="Helvetica Light" charset="0"/>
                <a:cs typeface="Helvetica Light" charset="0"/>
              </a:rPr>
              <a:t>Forcing a rule (</a:t>
            </a:r>
            <a:r>
              <a:rPr lang="en-US" sz="2000" dirty="0" err="1">
                <a:latin typeface="Courier New" panose="02070309020205020404" pitchFamily="49" charset="0"/>
                <a:ea typeface="Helvetica Light" charset="0"/>
                <a:cs typeface="Courier New" panose="02070309020205020404" pitchFamily="49" charset="0"/>
              </a:rPr>
              <a:t>get_genome_fasta</a:t>
            </a:r>
            <a:r>
              <a:rPr lang="en-US" sz="2000" dirty="0">
                <a:latin typeface="Courier New" panose="02070309020205020404" pitchFamily="49" charset="0"/>
                <a:ea typeface="Helvetica Light" charset="0"/>
                <a:cs typeface="Courier New" panose="02070309020205020404" pitchFamily="49" charset="0"/>
              </a:rPr>
              <a:t> </a:t>
            </a:r>
            <a:r>
              <a:rPr lang="en-US" sz="2000" dirty="0">
                <a:latin typeface="Helvetica Light" charset="0"/>
                <a:ea typeface="Helvetica Light" charset="0"/>
                <a:cs typeface="Helvetica Light" charset="0"/>
              </a:rPr>
              <a:t>here) to be rerun also leads to rerunning all rules that depend on it.</a:t>
            </a:r>
          </a:p>
          <a:p>
            <a:endParaRPr lang="en-US" sz="2000" dirty="0">
              <a:latin typeface="Helvetica Light" charset="0"/>
              <a:ea typeface="Helvetica Light" charset="0"/>
              <a:cs typeface="Helvetica Light" charset="0"/>
            </a:endParaRPr>
          </a:p>
          <a:p>
            <a:r>
              <a:rPr lang="en-US" sz="2000" dirty="0">
                <a:latin typeface="Helvetica Light" charset="0"/>
                <a:ea typeface="Helvetica Light" charset="0"/>
                <a:cs typeface="Helvetica Light" charset="0"/>
              </a:rPr>
              <a:t>Note that we also change the parameter "</a:t>
            </a:r>
            <a:r>
              <a:rPr lang="en-US" sz="2000" dirty="0" err="1">
                <a:latin typeface="Helvetica Light" charset="0"/>
                <a:ea typeface="Helvetica Light" charset="0"/>
                <a:cs typeface="Helvetica Light" charset="0"/>
              </a:rPr>
              <a:t>genome_id</a:t>
            </a:r>
            <a:r>
              <a:rPr lang="en-US" sz="2000" dirty="0">
                <a:latin typeface="Helvetica Light" charset="0"/>
                <a:ea typeface="Helvetica Light" charset="0"/>
                <a:cs typeface="Helvetica Light" charset="0"/>
              </a:rPr>
              <a:t>" to use another genome to align to. This causes </a:t>
            </a:r>
            <a:r>
              <a:rPr lang="en-US" sz="2000" dirty="0">
                <a:latin typeface="Courier New" panose="02070309020205020404" pitchFamily="49" charset="0"/>
                <a:ea typeface="Helvetica Light" charset="0"/>
                <a:cs typeface="Courier New" panose="02070309020205020404" pitchFamily="49" charset="0"/>
              </a:rPr>
              <a:t>get_genome_gff3 </a:t>
            </a:r>
            <a:r>
              <a:rPr lang="en-US" sz="2000" dirty="0">
                <a:latin typeface="Helvetica Light" charset="0"/>
                <a:ea typeface="Helvetica Light" charset="0"/>
                <a:cs typeface="Helvetica Light" charset="0"/>
              </a:rPr>
              <a:t>to be rerun as well.</a:t>
            </a:r>
          </a:p>
        </p:txBody>
      </p:sp>
    </p:spTree>
    <p:extLst>
      <p:ext uri="{BB962C8B-B14F-4D97-AF65-F5344CB8AC3E}">
        <p14:creationId xmlns:p14="http://schemas.microsoft.com/office/powerpoint/2010/main" val="3096730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45218" y="995891"/>
            <a:ext cx="8965671" cy="5755422"/>
          </a:xfrm>
          <a:prstGeom prst="rect">
            <a:avLst/>
          </a:prstGeom>
          <a:noFill/>
        </p:spPr>
        <p:txBody>
          <a:bodyPr wrap="square" rtlCol="0">
            <a:spAutoFit/>
          </a:bodyPr>
          <a:lstStyle/>
          <a:p>
            <a:r>
              <a:rPr lang="en-US" sz="1600" dirty="0">
                <a:latin typeface="Courier" charset="0"/>
                <a:ea typeface="Courier" charset="0"/>
                <a:cs typeface="Courier" charset="0"/>
              </a:rPr>
              <a:t>import </a:t>
            </a:r>
            <a:r>
              <a:rPr lang="en-US" sz="1600" dirty="0" err="1">
                <a:latin typeface="Courier" charset="0"/>
                <a:ea typeface="Courier" charset="0"/>
                <a:cs typeface="Courier" charset="0"/>
              </a:rPr>
              <a:t>os</a:t>
            </a:r>
            <a:endParaRPr lang="en-US" sz="1600" dirty="0">
              <a:latin typeface="Courier" charset="0"/>
              <a:ea typeface="Courier" charset="0"/>
              <a:cs typeface="Courier" charset="0"/>
            </a:endParaRPr>
          </a:p>
          <a:p>
            <a:endParaRPr lang="en-US" sz="1600" dirty="0">
              <a:latin typeface="Courier" charset="0"/>
              <a:ea typeface="Courier" charset="0"/>
              <a:cs typeface="Courier" charset="0"/>
            </a:endParaRPr>
          </a:p>
          <a:p>
            <a:r>
              <a:rPr lang="en-US" sz="1600" dirty="0">
                <a:latin typeface="Courier" charset="0"/>
                <a:ea typeface="Courier" charset="0"/>
                <a:cs typeface="Courier" charset="0"/>
              </a:rPr>
              <a:t>rule </a:t>
            </a:r>
            <a:r>
              <a:rPr lang="en-US" sz="1600" dirty="0" err="1">
                <a:latin typeface="Courier" charset="0"/>
                <a:ea typeface="Courier" charset="0"/>
                <a:cs typeface="Courier" charset="0"/>
              </a:rPr>
              <a:t>trim_fastq</a:t>
            </a:r>
            <a:r>
              <a:rPr lang="en-US" sz="1600" dirty="0">
                <a:latin typeface="Courier" charset="0"/>
                <a:ea typeface="Courier" charset="0"/>
                <a:cs typeface="Courier" charset="0"/>
              </a:rPr>
              <a:t>:</a:t>
            </a:r>
          </a:p>
          <a:p>
            <a:r>
              <a:rPr lang="en-US" sz="1600" dirty="0">
                <a:latin typeface="Courier" charset="0"/>
                <a:ea typeface="Courier" charset="0"/>
                <a:cs typeface="Courier" charset="0"/>
              </a:rPr>
              <a:t>    input: "</a:t>
            </a:r>
            <a:r>
              <a:rPr lang="en-US" sz="1600" dirty="0">
                <a:solidFill>
                  <a:srgbClr val="C00000"/>
                </a:solidFill>
                <a:latin typeface="Courier" charset="0"/>
                <a:ea typeface="Courier" charset="0"/>
                <a:cs typeface="Courier" charset="0"/>
              </a:rPr>
              <a:t>{prefix}</a:t>
            </a:r>
            <a:r>
              <a:rPr lang="en-US" sz="1600" dirty="0">
                <a:solidFill>
                  <a:srgbClr val="00B050"/>
                </a:solidFill>
                <a:latin typeface="Courier" charset="0"/>
                <a:ea typeface="Courier" charset="0"/>
                <a:cs typeface="Courier" charset="0"/>
              </a:rPr>
              <a:t>.</a:t>
            </a:r>
            <a:r>
              <a:rPr lang="en-US" sz="1600" dirty="0" err="1">
                <a:solidFill>
                  <a:srgbClr val="00B050"/>
                </a:solidFill>
                <a:latin typeface="Courier" charset="0"/>
                <a:ea typeface="Courier" charset="0"/>
                <a:cs typeface="Courier" charset="0"/>
              </a:rPr>
              <a:t>fastq</a:t>
            </a:r>
            <a:r>
              <a:rPr lang="en-US" sz="1600" dirty="0">
                <a:latin typeface="Courier" charset="0"/>
                <a:ea typeface="Courier" charset="0"/>
                <a:cs typeface="Courier" charset="0"/>
              </a:rPr>
              <a:t>"</a:t>
            </a:r>
          </a:p>
          <a:p>
            <a:r>
              <a:rPr lang="en-US" sz="1600" dirty="0">
                <a:latin typeface="Courier" charset="0"/>
                <a:ea typeface="Courier" charset="0"/>
                <a:cs typeface="Courier" charset="0"/>
              </a:rPr>
              <a:t>    output: temp("</a:t>
            </a:r>
            <a:r>
              <a:rPr lang="en-US" sz="1600" dirty="0">
                <a:solidFill>
                  <a:srgbClr val="C00000"/>
                </a:solidFill>
                <a:latin typeface="Courier" charset="0"/>
                <a:ea typeface="Courier" charset="0"/>
                <a:cs typeface="Courier" charset="0"/>
              </a:rPr>
              <a:t>{prefix}</a:t>
            </a:r>
            <a:r>
              <a:rPr lang="en-US" sz="1600" dirty="0">
                <a:solidFill>
                  <a:srgbClr val="00B050"/>
                </a:solidFill>
                <a:latin typeface="Courier" charset="0"/>
                <a:ea typeface="Courier" charset="0"/>
                <a:cs typeface="Courier" charset="0"/>
              </a:rPr>
              <a:t>.</a:t>
            </a:r>
            <a:r>
              <a:rPr lang="en-US" sz="1600" dirty="0" err="1">
                <a:solidFill>
                  <a:srgbClr val="00B050"/>
                </a:solidFill>
                <a:latin typeface="Courier" charset="0"/>
                <a:ea typeface="Courier" charset="0"/>
                <a:cs typeface="Courier" charset="0"/>
              </a:rPr>
              <a:t>trimmed.fastq</a:t>
            </a:r>
            <a:r>
              <a:rPr lang="en-US" sz="1600" dirty="0">
                <a:latin typeface="Courier" charset="0"/>
                <a:ea typeface="Courier" charset="0"/>
                <a:cs typeface="Courier" charset="0"/>
              </a:rPr>
              <a:t>")</a:t>
            </a:r>
          </a:p>
          <a:p>
            <a:r>
              <a:rPr lang="en-US" sz="1600" dirty="0">
                <a:latin typeface="Courier" charset="0"/>
                <a:ea typeface="Courier" charset="0"/>
                <a:cs typeface="Courier" charset="0"/>
              </a:rPr>
              <a:t>    </a:t>
            </a:r>
            <a:r>
              <a:rPr lang="en-US" sz="1600" dirty="0" err="1">
                <a:latin typeface="Courier" charset="0"/>
                <a:ea typeface="Courier" charset="0"/>
                <a:cs typeface="Courier" charset="0"/>
              </a:rPr>
              <a:t>params</a:t>
            </a:r>
            <a:r>
              <a:rPr lang="en-US" sz="1600" dirty="0">
                <a:latin typeface="Courier" charset="0"/>
                <a:ea typeface="Courier" charset="0"/>
                <a:cs typeface="Courier" charset="0"/>
              </a:rPr>
              <a:t>:</a:t>
            </a:r>
          </a:p>
          <a:p>
            <a:r>
              <a:rPr lang="en-US" sz="1600" dirty="0">
                <a:latin typeface="Courier" charset="0"/>
                <a:ea typeface="Courier" charset="0"/>
                <a:cs typeface="Courier" charset="0"/>
              </a:rPr>
              <a:t>        </a:t>
            </a:r>
            <a:r>
              <a:rPr lang="en-US" sz="1600" dirty="0" err="1">
                <a:latin typeface="Courier" charset="0"/>
                <a:ea typeface="Courier" charset="0"/>
                <a:cs typeface="Courier" charset="0"/>
              </a:rPr>
              <a:t>leftTrim</a:t>
            </a:r>
            <a:r>
              <a:rPr lang="en-US" sz="1600" dirty="0">
                <a:latin typeface="Courier" charset="0"/>
                <a:ea typeface="Courier" charset="0"/>
                <a:cs typeface="Courier" charset="0"/>
              </a:rPr>
              <a:t>=</a:t>
            </a:r>
            <a:r>
              <a:rPr lang="en-US" sz="1600" dirty="0">
                <a:solidFill>
                  <a:srgbClr val="C00000"/>
                </a:solidFill>
                <a:latin typeface="Courier" charset="0"/>
                <a:ea typeface="Courier" charset="0"/>
                <a:cs typeface="Courier" charset="0"/>
              </a:rPr>
              <a:t>5</a:t>
            </a:r>
            <a:r>
              <a:rPr lang="en-US" sz="1600" dirty="0">
                <a:latin typeface="Courier" charset="0"/>
                <a:ea typeface="Courier" charset="0"/>
                <a:cs typeface="Courier" charset="0"/>
              </a:rPr>
              <a:t>,</a:t>
            </a:r>
          </a:p>
          <a:p>
            <a:r>
              <a:rPr lang="en-US" sz="1600" dirty="0">
                <a:latin typeface="Courier" charset="0"/>
                <a:ea typeface="Courier" charset="0"/>
                <a:cs typeface="Courier" charset="0"/>
              </a:rPr>
              <a:t>        </a:t>
            </a:r>
            <a:r>
              <a:rPr lang="en-US" sz="1600" dirty="0" err="1">
                <a:latin typeface="Courier" charset="0"/>
                <a:ea typeface="Courier" charset="0"/>
                <a:cs typeface="Courier" charset="0"/>
              </a:rPr>
              <a:t>rightTrim</a:t>
            </a:r>
            <a:r>
              <a:rPr lang="en-US" sz="1600" dirty="0">
                <a:latin typeface="Courier" charset="0"/>
                <a:ea typeface="Courier" charset="0"/>
                <a:cs typeface="Courier" charset="0"/>
              </a:rPr>
              <a:t>=</a:t>
            </a:r>
            <a:r>
              <a:rPr lang="en-US" sz="1600" dirty="0">
                <a:solidFill>
                  <a:srgbClr val="C00000"/>
                </a:solidFill>
                <a:latin typeface="Courier" charset="0"/>
                <a:ea typeface="Courier" charset="0"/>
                <a:cs typeface="Courier" charset="0"/>
              </a:rPr>
              <a:t>10</a:t>
            </a:r>
          </a:p>
          <a:p>
            <a:r>
              <a:rPr lang="en-US" sz="1600" dirty="0">
                <a:latin typeface="Courier" charset="0"/>
                <a:ea typeface="Courier" charset="0"/>
                <a:cs typeface="Courier" charset="0"/>
              </a:rPr>
              <a:t>    log: "</a:t>
            </a:r>
            <a:r>
              <a:rPr lang="en-US" sz="1600" dirty="0">
                <a:solidFill>
                  <a:srgbClr val="00B050"/>
                </a:solidFill>
                <a:latin typeface="Courier" charset="0"/>
                <a:ea typeface="Courier" charset="0"/>
                <a:cs typeface="Courier" charset="0"/>
              </a:rPr>
              <a:t>logs/</a:t>
            </a:r>
            <a:r>
              <a:rPr lang="en-US" sz="1600" dirty="0" err="1">
                <a:solidFill>
                  <a:srgbClr val="00B050"/>
                </a:solidFill>
                <a:latin typeface="Courier" charset="0"/>
                <a:ea typeface="Courier" charset="0"/>
                <a:cs typeface="Courier" charset="0"/>
              </a:rPr>
              <a:t>trim_fastq.log</a:t>
            </a:r>
            <a:r>
              <a:rPr lang="en-US" sz="1600" dirty="0">
                <a:latin typeface="Courier" charset="0"/>
                <a:ea typeface="Courier" charset="0"/>
                <a:cs typeface="Courier" charset="0"/>
              </a:rPr>
              <a:t>"</a:t>
            </a:r>
          </a:p>
          <a:p>
            <a:r>
              <a:rPr lang="en-US" sz="1600" dirty="0">
                <a:latin typeface="Courier" charset="0"/>
                <a:ea typeface="Courier" charset="0"/>
                <a:cs typeface="Courier" charset="0"/>
              </a:rPr>
              <a:t>    version: "</a:t>
            </a:r>
            <a:r>
              <a:rPr lang="en-US" sz="1600" dirty="0">
                <a:solidFill>
                  <a:srgbClr val="00B050"/>
                </a:solidFill>
                <a:latin typeface="Courier" charset="0"/>
                <a:ea typeface="Courier" charset="0"/>
                <a:cs typeface="Courier" charset="0"/>
              </a:rPr>
              <a:t>0.1</a:t>
            </a:r>
            <a:r>
              <a:rPr lang="en-US" sz="1600" dirty="0">
                <a:latin typeface="Courier" charset="0"/>
                <a:ea typeface="Courier" charset="0"/>
                <a:cs typeface="Courier" charset="0"/>
              </a:rPr>
              <a:t>"</a:t>
            </a:r>
          </a:p>
          <a:p>
            <a:r>
              <a:rPr lang="en-US" sz="1600" dirty="0">
                <a:latin typeface="Courier" charset="0"/>
                <a:ea typeface="Courier" charset="0"/>
                <a:cs typeface="Courier" charset="0"/>
              </a:rPr>
              <a:t>    message: "</a:t>
            </a:r>
            <a:r>
              <a:rPr lang="en-US" sz="1600" dirty="0">
                <a:solidFill>
                  <a:srgbClr val="00B050"/>
                </a:solidFill>
                <a:latin typeface="Courier" charset="0"/>
                <a:ea typeface="Courier" charset="0"/>
                <a:cs typeface="Courier" charset="0"/>
              </a:rPr>
              <a:t>Trimming </a:t>
            </a:r>
            <a:r>
              <a:rPr lang="en-US" sz="1600" dirty="0">
                <a:solidFill>
                  <a:srgbClr val="C00000"/>
                </a:solidFill>
                <a:latin typeface="Courier" charset="0"/>
                <a:ea typeface="Courier" charset="0"/>
                <a:cs typeface="Courier" charset="0"/>
              </a:rPr>
              <a:t>{input[0]}</a:t>
            </a:r>
            <a:r>
              <a:rPr lang="en-US" sz="1600" dirty="0">
                <a:solidFill>
                  <a:srgbClr val="00B050"/>
                </a:solidFill>
                <a:latin typeface="Courier" charset="0"/>
                <a:ea typeface="Courier" charset="0"/>
                <a:cs typeface="Courier" charset="0"/>
              </a:rPr>
              <a:t>.</a:t>
            </a:r>
            <a:r>
              <a:rPr lang="en-US" sz="1600" dirty="0">
                <a:latin typeface="Courier" charset="0"/>
                <a:ea typeface="Courier" charset="0"/>
                <a:cs typeface="Courier" charset="0"/>
              </a:rPr>
              <a:t>"</a:t>
            </a:r>
          </a:p>
          <a:p>
            <a:r>
              <a:rPr lang="en-US" sz="1600" dirty="0">
                <a:latin typeface="Courier" charset="0"/>
                <a:ea typeface="Courier" charset="0"/>
                <a:cs typeface="Courier" charset="0"/>
              </a:rPr>
              <a:t>    shadow: </a:t>
            </a:r>
            <a:r>
              <a:rPr lang="en-US" sz="1600" dirty="0">
                <a:solidFill>
                  <a:srgbClr val="C00000"/>
                </a:solidFill>
                <a:latin typeface="Courier" charset="0"/>
                <a:ea typeface="Courier" charset="0"/>
                <a:cs typeface="Courier" charset="0"/>
              </a:rPr>
              <a:t>True</a:t>
            </a:r>
          </a:p>
          <a:p>
            <a:r>
              <a:rPr lang="en-US" sz="1600" dirty="0">
                <a:latin typeface="Courier" charset="0"/>
                <a:ea typeface="Courier" charset="0"/>
                <a:cs typeface="Courier" charset="0"/>
              </a:rPr>
              <a:t>    threads: </a:t>
            </a:r>
            <a:r>
              <a:rPr lang="en-US" sz="1600" dirty="0">
                <a:solidFill>
                  <a:srgbClr val="C00000"/>
                </a:solidFill>
                <a:latin typeface="Courier" charset="0"/>
                <a:ea typeface="Courier" charset="0"/>
                <a:cs typeface="Courier" charset="0"/>
              </a:rPr>
              <a:t>8</a:t>
            </a:r>
          </a:p>
          <a:p>
            <a:r>
              <a:rPr lang="en-US" sz="1600" dirty="0">
                <a:latin typeface="Courier" charset="0"/>
                <a:ea typeface="Courier" charset="0"/>
                <a:cs typeface="Courier" charset="0"/>
              </a:rPr>
              <a:t>    priority: </a:t>
            </a:r>
            <a:r>
              <a:rPr lang="en-US" sz="1600" dirty="0">
                <a:solidFill>
                  <a:srgbClr val="C00000"/>
                </a:solidFill>
                <a:latin typeface="Courier" charset="0"/>
                <a:ea typeface="Courier" charset="0"/>
                <a:cs typeface="Courier" charset="0"/>
              </a:rPr>
              <a:t>90</a:t>
            </a:r>
          </a:p>
          <a:p>
            <a:r>
              <a:rPr lang="en-US" sz="1600" dirty="0">
                <a:latin typeface="Courier" charset="0"/>
                <a:ea typeface="Courier" charset="0"/>
                <a:cs typeface="Courier" charset="0"/>
              </a:rPr>
              <a:t>    resources: mem=</a:t>
            </a:r>
            <a:r>
              <a:rPr lang="en-US" sz="1600" dirty="0">
                <a:solidFill>
                  <a:srgbClr val="C00000"/>
                </a:solidFill>
                <a:latin typeface="Courier" charset="0"/>
                <a:ea typeface="Courier" charset="0"/>
                <a:cs typeface="Courier" charset="0"/>
              </a:rPr>
              <a:t>64</a:t>
            </a:r>
          </a:p>
          <a:p>
            <a:r>
              <a:rPr lang="en-US" sz="1600" dirty="0">
                <a:solidFill>
                  <a:srgbClr val="C00000"/>
                </a:solidFill>
                <a:latin typeface="Courier" charset="0"/>
                <a:ea typeface="Courier" charset="0"/>
                <a:cs typeface="Courier" charset="0"/>
              </a:rPr>
              <a:t>    </a:t>
            </a:r>
            <a:r>
              <a:rPr lang="en-US" sz="1600" dirty="0" err="1">
                <a:latin typeface="Courier" charset="0"/>
                <a:ea typeface="Courier" charset="0"/>
                <a:cs typeface="Courier" charset="0"/>
              </a:rPr>
              <a:t>conda</a:t>
            </a:r>
            <a:r>
              <a:rPr lang="en-US" sz="1600" dirty="0">
                <a:latin typeface="Courier" charset="0"/>
                <a:ea typeface="Courier" charset="0"/>
                <a:cs typeface="Courier" charset="0"/>
              </a:rPr>
              <a:t>: "</a:t>
            </a:r>
            <a:r>
              <a:rPr lang="en-US" sz="1600" dirty="0" err="1">
                <a:solidFill>
                  <a:srgbClr val="00B050"/>
                </a:solidFill>
                <a:latin typeface="Courier" charset="0"/>
                <a:ea typeface="Courier" charset="0"/>
                <a:cs typeface="Courier" charset="0"/>
              </a:rPr>
              <a:t>envs</a:t>
            </a:r>
            <a:r>
              <a:rPr lang="en-US" sz="1600" dirty="0">
                <a:solidFill>
                  <a:srgbClr val="00B050"/>
                </a:solidFill>
                <a:latin typeface="Courier" charset="0"/>
                <a:ea typeface="Courier" charset="0"/>
                <a:cs typeface="Courier" charset="0"/>
              </a:rPr>
              <a:t>/</a:t>
            </a:r>
            <a:r>
              <a:rPr lang="en-US" sz="1600" dirty="0" err="1">
                <a:solidFill>
                  <a:srgbClr val="00B050"/>
                </a:solidFill>
                <a:latin typeface="Courier" charset="0"/>
                <a:ea typeface="Courier" charset="0"/>
                <a:cs typeface="Courier" charset="0"/>
              </a:rPr>
              <a:t>seqtk.yaml</a:t>
            </a:r>
            <a:r>
              <a:rPr lang="en-US" sz="1600" dirty="0">
                <a:latin typeface="Courier" charset="0"/>
                <a:ea typeface="Courier" charset="0"/>
                <a:cs typeface="Courier" charset="0"/>
              </a:rPr>
              <a:t>”</a:t>
            </a:r>
          </a:p>
          <a:p>
            <a:r>
              <a:rPr lang="en-US" sz="1600" dirty="0">
                <a:latin typeface="Courier" charset="0"/>
                <a:ea typeface="Courier" charset="0"/>
                <a:cs typeface="Courier" charset="0"/>
              </a:rPr>
              <a:t>    singularity: "</a:t>
            </a:r>
            <a:r>
              <a:rPr lang="en-US" sz="1600" dirty="0" err="1">
                <a:solidFill>
                  <a:srgbClr val="00B050"/>
                </a:solidFill>
                <a:latin typeface="Courier" charset="0"/>
                <a:ea typeface="Courier" charset="0"/>
                <a:cs typeface="Courier" charset="0"/>
              </a:rPr>
              <a:t>docker</a:t>
            </a:r>
            <a:r>
              <a:rPr lang="en-US" sz="1600" dirty="0">
                <a:solidFill>
                  <a:srgbClr val="00B050"/>
                </a:solidFill>
                <a:latin typeface="Courier" charset="0"/>
                <a:ea typeface="Courier" charset="0"/>
                <a:cs typeface="Courier" charset="0"/>
              </a:rPr>
              <a:t>://</a:t>
            </a:r>
            <a:r>
              <a:rPr lang="en-US" sz="1600" dirty="0" err="1">
                <a:solidFill>
                  <a:srgbClr val="00B050"/>
                </a:solidFill>
                <a:latin typeface="Courier" charset="0"/>
                <a:ea typeface="Courier" charset="0"/>
                <a:cs typeface="Courier" charset="0"/>
              </a:rPr>
              <a:t>quay.io</a:t>
            </a:r>
            <a:r>
              <a:rPr lang="en-US" sz="1600" dirty="0">
                <a:solidFill>
                  <a:srgbClr val="00B050"/>
                </a:solidFill>
                <a:latin typeface="Courier" charset="0"/>
                <a:ea typeface="Courier" charset="0"/>
                <a:cs typeface="Courier" charset="0"/>
              </a:rPr>
              <a:t>/</a:t>
            </a:r>
            <a:r>
              <a:rPr lang="en-US" sz="1600" dirty="0" err="1">
                <a:solidFill>
                  <a:srgbClr val="00B050"/>
                </a:solidFill>
                <a:latin typeface="Courier" charset="0"/>
                <a:ea typeface="Courier" charset="0"/>
                <a:cs typeface="Courier" charset="0"/>
              </a:rPr>
              <a:t>biocontainers</a:t>
            </a:r>
            <a:r>
              <a:rPr lang="en-US" sz="1600" dirty="0">
                <a:solidFill>
                  <a:srgbClr val="00B050"/>
                </a:solidFill>
                <a:latin typeface="Courier" charset="0"/>
                <a:ea typeface="Courier" charset="0"/>
                <a:cs typeface="Courier" charset="0"/>
              </a:rPr>
              <a:t>/</a:t>
            </a:r>
            <a:r>
              <a:rPr lang="en-US" sz="1600" dirty="0" err="1">
                <a:solidFill>
                  <a:srgbClr val="00B050"/>
                </a:solidFill>
                <a:latin typeface="Courier" charset="0"/>
                <a:ea typeface="Courier" charset="0"/>
                <a:cs typeface="Courier" charset="0"/>
              </a:rPr>
              <a:t>seqtk</a:t>
            </a:r>
            <a:r>
              <a:rPr lang="en-US" sz="1600" dirty="0">
                <a:latin typeface="Courier" charset="0"/>
                <a:ea typeface="Courier" charset="0"/>
                <a:cs typeface="Courier" charset="0"/>
              </a:rPr>
              <a:t>"</a:t>
            </a:r>
          </a:p>
          <a:p>
            <a:r>
              <a:rPr lang="en-US" sz="1600" dirty="0">
                <a:latin typeface="Courier" charset="0"/>
                <a:ea typeface="Courier" charset="0"/>
                <a:cs typeface="Courier" charset="0"/>
              </a:rPr>
              <a:t>    run:</a:t>
            </a:r>
          </a:p>
          <a:p>
            <a:r>
              <a:rPr lang="en-US" sz="1600" dirty="0">
                <a:latin typeface="Courier" charset="0"/>
                <a:ea typeface="Courier" charset="0"/>
                <a:cs typeface="Courier" charset="0"/>
              </a:rPr>
              <a:t>        if (</a:t>
            </a:r>
            <a:r>
              <a:rPr lang="en-US" sz="1600" dirty="0" err="1">
                <a:latin typeface="Courier" charset="0"/>
                <a:ea typeface="Courier" charset="0"/>
                <a:cs typeface="Courier" charset="0"/>
              </a:rPr>
              <a:t>os.stat</a:t>
            </a:r>
            <a:r>
              <a:rPr lang="en-US" sz="1600" dirty="0">
                <a:latin typeface="Courier" charset="0"/>
                <a:ea typeface="Courier" charset="0"/>
                <a:cs typeface="Courier" charset="0"/>
              </a:rPr>
              <a:t>(input[</a:t>
            </a:r>
            <a:r>
              <a:rPr lang="en-US" sz="1600" dirty="0">
                <a:solidFill>
                  <a:srgbClr val="C00000"/>
                </a:solidFill>
                <a:latin typeface="Courier" charset="0"/>
                <a:ea typeface="Courier" charset="0"/>
                <a:cs typeface="Courier" charset="0"/>
              </a:rPr>
              <a:t>0</a:t>
            </a:r>
            <a:r>
              <a:rPr lang="en-US" sz="1600" dirty="0">
                <a:latin typeface="Courier" charset="0"/>
                <a:ea typeface="Courier" charset="0"/>
                <a:cs typeface="Courier" charset="0"/>
              </a:rPr>
              <a:t>]).</a:t>
            </a:r>
            <a:r>
              <a:rPr lang="en-US" sz="1600" dirty="0" err="1">
                <a:latin typeface="Courier" charset="0"/>
                <a:ea typeface="Courier" charset="0"/>
                <a:cs typeface="Courier" charset="0"/>
              </a:rPr>
              <a:t>st_size</a:t>
            </a:r>
            <a:r>
              <a:rPr lang="en-US" sz="1600" dirty="0">
                <a:latin typeface="Courier" charset="0"/>
                <a:ea typeface="Courier" charset="0"/>
                <a:cs typeface="Courier" charset="0"/>
              </a:rPr>
              <a:t> &gt; 0):</a:t>
            </a:r>
          </a:p>
          <a:p>
            <a:r>
              <a:rPr lang="en-US" sz="1600" dirty="0">
                <a:latin typeface="Courier" charset="0"/>
                <a:ea typeface="Courier" charset="0"/>
                <a:cs typeface="Courier" charset="0"/>
              </a:rPr>
              <a:t>            shell("</a:t>
            </a:r>
            <a:r>
              <a:rPr lang="en-US" sz="1600" dirty="0" err="1">
                <a:solidFill>
                  <a:srgbClr val="00B050"/>
                </a:solidFill>
                <a:latin typeface="Courier" charset="0"/>
                <a:ea typeface="Courier" charset="0"/>
                <a:cs typeface="Courier" charset="0"/>
              </a:rPr>
              <a:t>seqtk</a:t>
            </a:r>
            <a:r>
              <a:rPr lang="en-US" sz="1600" dirty="0">
                <a:solidFill>
                  <a:srgbClr val="00B050"/>
                </a:solidFill>
                <a:latin typeface="Courier" charset="0"/>
                <a:ea typeface="Courier" charset="0"/>
                <a:cs typeface="Courier" charset="0"/>
              </a:rPr>
              <a:t> </a:t>
            </a:r>
            <a:r>
              <a:rPr lang="en-US" sz="1600" dirty="0" err="1">
                <a:solidFill>
                  <a:srgbClr val="00B050"/>
                </a:solidFill>
                <a:latin typeface="Courier" charset="0"/>
                <a:ea typeface="Courier" charset="0"/>
                <a:cs typeface="Courier" charset="0"/>
              </a:rPr>
              <a:t>trimfq</a:t>
            </a:r>
            <a:r>
              <a:rPr lang="en-US" sz="1600" dirty="0">
                <a:solidFill>
                  <a:srgbClr val="00B050"/>
                </a:solidFill>
                <a:latin typeface="Courier" charset="0"/>
                <a:ea typeface="Courier" charset="0"/>
                <a:cs typeface="Courier" charset="0"/>
              </a:rPr>
              <a:t> -t </a:t>
            </a:r>
            <a:r>
              <a:rPr lang="en-US" sz="1600" dirty="0">
                <a:solidFill>
                  <a:srgbClr val="C00000"/>
                </a:solidFill>
                <a:latin typeface="Courier" charset="0"/>
                <a:ea typeface="Courier" charset="0"/>
                <a:cs typeface="Courier" charset="0"/>
              </a:rPr>
              <a:t>{threads}</a:t>
            </a:r>
            <a:r>
              <a:rPr lang="en-US" sz="1600" dirty="0">
                <a:solidFill>
                  <a:srgbClr val="00B050"/>
                </a:solidFill>
                <a:latin typeface="Courier" charset="0"/>
                <a:ea typeface="Courier" charset="0"/>
                <a:cs typeface="Courier" charset="0"/>
              </a:rPr>
              <a:t> –b </a:t>
            </a:r>
            <a:r>
              <a:rPr lang="en-US" sz="1600" dirty="0">
                <a:solidFill>
                  <a:srgbClr val="C00000"/>
                </a:solidFill>
                <a:latin typeface="Courier" charset="0"/>
                <a:ea typeface="Courier" charset="0"/>
                <a:cs typeface="Courier" charset="0"/>
              </a:rPr>
              <a:t>{</a:t>
            </a:r>
            <a:r>
              <a:rPr lang="en-US" sz="1600" dirty="0" err="1">
                <a:solidFill>
                  <a:srgbClr val="C00000"/>
                </a:solidFill>
                <a:latin typeface="Courier" charset="0"/>
                <a:ea typeface="Courier" charset="0"/>
                <a:cs typeface="Courier" charset="0"/>
              </a:rPr>
              <a:t>params.leftTrim</a:t>
            </a:r>
            <a:r>
              <a:rPr lang="en-US" sz="1600" dirty="0">
                <a:solidFill>
                  <a:srgbClr val="C00000"/>
                </a:solidFill>
                <a:latin typeface="Courier" charset="0"/>
                <a:ea typeface="Courier" charset="0"/>
                <a:cs typeface="Courier" charset="0"/>
              </a:rPr>
              <a:t>}</a:t>
            </a:r>
          </a:p>
          <a:p>
            <a:r>
              <a:rPr lang="en-US" sz="1600" dirty="0">
                <a:solidFill>
                  <a:srgbClr val="00B050"/>
                </a:solidFill>
                <a:latin typeface="Courier" charset="0"/>
                <a:ea typeface="Courier" charset="0"/>
                <a:cs typeface="Courier" charset="0"/>
              </a:rPr>
              <a:t>                   -e </a:t>
            </a:r>
            <a:r>
              <a:rPr lang="en-US" sz="1600" dirty="0">
                <a:solidFill>
                  <a:srgbClr val="C00000"/>
                </a:solidFill>
                <a:latin typeface="Courier" charset="0"/>
                <a:ea typeface="Courier" charset="0"/>
                <a:cs typeface="Courier" charset="0"/>
              </a:rPr>
              <a:t>{</a:t>
            </a:r>
            <a:r>
              <a:rPr lang="en-US" sz="1600" dirty="0" err="1">
                <a:solidFill>
                  <a:srgbClr val="C00000"/>
                </a:solidFill>
                <a:latin typeface="Courier" charset="0"/>
                <a:ea typeface="Courier" charset="0"/>
                <a:cs typeface="Courier" charset="0"/>
              </a:rPr>
              <a:t>params.rightTrim</a:t>
            </a:r>
            <a:r>
              <a:rPr lang="en-US" sz="1600" dirty="0">
                <a:solidFill>
                  <a:srgbClr val="C00000"/>
                </a:solidFill>
                <a:latin typeface="Courier" charset="0"/>
                <a:ea typeface="Courier" charset="0"/>
                <a:cs typeface="Courier" charset="0"/>
              </a:rPr>
              <a:t>} {input} </a:t>
            </a:r>
            <a:r>
              <a:rPr lang="en-US" sz="1600" dirty="0">
                <a:solidFill>
                  <a:srgbClr val="00B050"/>
                </a:solidFill>
                <a:latin typeface="Courier" charset="0"/>
                <a:ea typeface="Courier" charset="0"/>
                <a:cs typeface="Courier" charset="0"/>
              </a:rPr>
              <a:t>&gt; </a:t>
            </a:r>
            <a:r>
              <a:rPr lang="en-US" sz="1600" dirty="0">
                <a:solidFill>
                  <a:srgbClr val="C00000"/>
                </a:solidFill>
                <a:latin typeface="Courier" charset="0"/>
                <a:ea typeface="Courier" charset="0"/>
                <a:cs typeface="Courier" charset="0"/>
              </a:rPr>
              <a:t>{output} </a:t>
            </a:r>
            <a:r>
              <a:rPr lang="en-US" sz="1600" dirty="0">
                <a:solidFill>
                  <a:srgbClr val="00B050"/>
                </a:solidFill>
                <a:latin typeface="Courier" charset="0"/>
                <a:ea typeface="Courier" charset="0"/>
                <a:cs typeface="Courier" charset="0"/>
              </a:rPr>
              <a:t>2&gt; </a:t>
            </a:r>
            <a:r>
              <a:rPr lang="en-US" sz="1600" dirty="0">
                <a:solidFill>
                  <a:srgbClr val="C00000"/>
                </a:solidFill>
                <a:latin typeface="Courier" charset="0"/>
                <a:ea typeface="Courier" charset="0"/>
                <a:cs typeface="Courier" charset="0"/>
              </a:rPr>
              <a:t>{log}</a:t>
            </a:r>
            <a:r>
              <a:rPr lang="en-US" sz="1600" dirty="0">
                <a:latin typeface="Courier" charset="0"/>
                <a:ea typeface="Courier" charset="0"/>
                <a:cs typeface="Courier" charset="0"/>
              </a:rPr>
              <a:t>")</a:t>
            </a:r>
          </a:p>
          <a:p>
            <a:r>
              <a:rPr lang="en-US" sz="1600" dirty="0">
                <a:latin typeface="Courier" charset="0"/>
                <a:ea typeface="Courier" charset="0"/>
                <a:cs typeface="Courier" charset="0"/>
              </a:rPr>
              <a:t>        else:</a:t>
            </a:r>
          </a:p>
          <a:p>
            <a:r>
              <a:rPr lang="en-US" sz="1600" dirty="0">
                <a:latin typeface="Courier" charset="0"/>
                <a:ea typeface="Courier" charset="0"/>
                <a:cs typeface="Courier" charset="0"/>
              </a:rPr>
              <a:t>            raise </a:t>
            </a:r>
            <a:r>
              <a:rPr lang="en-US" sz="1600" dirty="0" err="1">
                <a:latin typeface="Courier" charset="0"/>
                <a:ea typeface="Courier" charset="0"/>
                <a:cs typeface="Courier" charset="0"/>
              </a:rPr>
              <a:t>IOError</a:t>
            </a:r>
            <a:r>
              <a:rPr lang="en-US" sz="1600" dirty="0">
                <a:latin typeface="Courier" charset="0"/>
                <a:ea typeface="Courier" charset="0"/>
                <a:cs typeface="Courier" charset="0"/>
              </a:rPr>
              <a:t>(input[</a:t>
            </a:r>
            <a:r>
              <a:rPr lang="en-US" sz="1600" dirty="0">
                <a:solidFill>
                  <a:srgbClr val="C00000"/>
                </a:solidFill>
                <a:latin typeface="Courier" charset="0"/>
                <a:ea typeface="Courier" charset="0"/>
                <a:cs typeface="Courier" charset="0"/>
              </a:rPr>
              <a:t>0</a:t>
            </a:r>
            <a:r>
              <a:rPr lang="en-US" sz="1600" dirty="0">
                <a:latin typeface="Courier" charset="0"/>
                <a:ea typeface="Courier" charset="0"/>
                <a:cs typeface="Courier" charset="0"/>
              </a:rPr>
              <a:t>]+"</a:t>
            </a:r>
            <a:r>
              <a:rPr lang="en-US" sz="1600" dirty="0">
                <a:solidFill>
                  <a:srgbClr val="00B050"/>
                </a:solidFill>
                <a:latin typeface="Courier" charset="0"/>
                <a:ea typeface="Courier" charset="0"/>
                <a:cs typeface="Courier" charset="0"/>
              </a:rPr>
              <a:t> is empty.</a:t>
            </a:r>
            <a:r>
              <a:rPr lang="sv-SE" sz="1600" dirty="0">
                <a:latin typeface="Courier" charset="0"/>
                <a:ea typeface="Courier" charset="0"/>
                <a:cs typeface="Courier" charset="0"/>
              </a:rPr>
              <a:t>"</a:t>
            </a:r>
            <a:r>
              <a:rPr lang="en-US" sz="1600" dirty="0">
                <a:latin typeface="Courier" charset="0"/>
                <a:ea typeface="Courier" charset="0"/>
                <a:cs typeface="Courier" charset="0"/>
              </a:rPr>
              <a:t>)</a:t>
            </a:r>
          </a:p>
        </p:txBody>
      </p:sp>
      <p:grpSp>
        <p:nvGrpSpPr>
          <p:cNvPr id="4" name="Group 3"/>
          <p:cNvGrpSpPr/>
          <p:nvPr/>
        </p:nvGrpSpPr>
        <p:grpSpPr>
          <a:xfrm>
            <a:off x="10902047" y="0"/>
            <a:ext cx="1289953" cy="359212"/>
            <a:chOff x="6583732" y="1976594"/>
            <a:chExt cx="1890767" cy="52652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732" y="1976594"/>
              <a:ext cx="526520" cy="526520"/>
            </a:xfrm>
            <a:prstGeom prst="rect">
              <a:avLst/>
            </a:prstGeom>
          </p:spPr>
        </p:pic>
        <p:sp>
          <p:nvSpPr>
            <p:cNvPr id="6" name="TextBox 5"/>
            <p:cNvSpPr txBox="1"/>
            <p:nvPr/>
          </p:nvSpPr>
          <p:spPr>
            <a:xfrm>
              <a:off x="7018671" y="1986410"/>
              <a:ext cx="1455828" cy="451128"/>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grpSp>
      <p:sp>
        <p:nvSpPr>
          <p:cNvPr id="7" name="TextBox 6"/>
          <p:cNvSpPr txBox="1"/>
          <p:nvPr/>
        </p:nvSpPr>
        <p:spPr>
          <a:xfrm>
            <a:off x="615142" y="359212"/>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Anatomy of a Snakemake rule</a:t>
            </a:r>
          </a:p>
        </p:txBody>
      </p:sp>
    </p:spTree>
    <p:extLst>
      <p:ext uri="{BB962C8B-B14F-4D97-AF65-F5344CB8AC3E}">
        <p14:creationId xmlns:p14="http://schemas.microsoft.com/office/powerpoint/2010/main" val="3668041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8804" y="1079018"/>
            <a:ext cx="11593196" cy="5078313"/>
          </a:xfrm>
          <a:prstGeom prst="rect">
            <a:avLst/>
          </a:prstGeom>
          <a:noFill/>
        </p:spPr>
        <p:txBody>
          <a:bodyPr wrap="square" rtlCol="0">
            <a:spAutoFit/>
          </a:bodyPr>
          <a:lstStyle/>
          <a:p>
            <a:r>
              <a:rPr lang="en-US" dirty="0">
                <a:solidFill>
                  <a:schemeClr val="tx1">
                    <a:lumMod val="65000"/>
                    <a:lumOff val="35000"/>
                  </a:schemeClr>
                </a:solidFill>
                <a:latin typeface="Courier" charset="0"/>
                <a:ea typeface="Courier" charset="0"/>
                <a:cs typeface="Courier" charset="0"/>
              </a:rPr>
              <a:t># execute the workflow with target </a:t>
            </a:r>
            <a:r>
              <a:rPr lang="en-US" dirty="0" err="1">
                <a:solidFill>
                  <a:schemeClr val="tx1">
                    <a:lumMod val="65000"/>
                    <a:lumOff val="35000"/>
                  </a:schemeClr>
                </a:solidFill>
                <a:latin typeface="Courier" charset="0"/>
                <a:ea typeface="Courier" charset="0"/>
                <a:cs typeface="Courier" charset="0"/>
              </a:rPr>
              <a:t>a.trimmed.fastq.gz</a:t>
            </a:r>
            <a:r>
              <a:rPr lang="en-US" dirty="0">
                <a:solidFill>
                  <a:schemeClr val="tx1">
                    <a:lumMod val="65000"/>
                    <a:lumOff val="35000"/>
                  </a:schemeClr>
                </a:solidFill>
                <a:latin typeface="Courier" charset="0"/>
                <a:ea typeface="Courier" charset="0"/>
                <a:cs typeface="Courier" charset="0"/>
              </a:rPr>
              <a:t> </a:t>
            </a:r>
          </a:p>
          <a:p>
            <a:r>
              <a:rPr lang="en-US" dirty="0" err="1">
                <a:latin typeface="Courier" charset="0"/>
                <a:ea typeface="Courier" charset="0"/>
                <a:cs typeface="Courier" charset="0"/>
              </a:rPr>
              <a:t>snakemake</a:t>
            </a:r>
            <a:r>
              <a:rPr lang="en-US" dirty="0">
                <a:latin typeface="Courier" charset="0"/>
                <a:ea typeface="Courier" charset="0"/>
                <a:cs typeface="Courier" charset="0"/>
              </a:rPr>
              <a:t> </a:t>
            </a:r>
            <a:r>
              <a:rPr lang="en-US" dirty="0" err="1">
                <a:latin typeface="Courier" charset="0"/>
                <a:ea typeface="Courier" charset="0"/>
                <a:cs typeface="Courier" charset="0"/>
              </a:rPr>
              <a:t>a.trimmed.fastq.gz</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chemeClr val="tx1">
                    <a:lumMod val="65000"/>
                    <a:lumOff val="35000"/>
                  </a:schemeClr>
                </a:solidFill>
                <a:latin typeface="Courier" charset="0"/>
                <a:ea typeface="Courier" charset="0"/>
                <a:cs typeface="Courier" charset="0"/>
              </a:rPr>
              <a:t># execute the workflow with the first rule as target</a:t>
            </a:r>
          </a:p>
          <a:p>
            <a:r>
              <a:rPr lang="en-US" dirty="0" err="1">
                <a:latin typeface="Courier" charset="0"/>
                <a:ea typeface="Courier" charset="0"/>
                <a:cs typeface="Courier" charset="0"/>
              </a:rPr>
              <a:t>snakemake</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chemeClr val="tx1">
                    <a:lumMod val="65000"/>
                    <a:lumOff val="35000"/>
                  </a:schemeClr>
                </a:solidFill>
                <a:latin typeface="Courier" charset="0"/>
                <a:ea typeface="Courier" charset="0"/>
                <a:cs typeface="Courier" charset="0"/>
              </a:rPr>
              <a:t># dry-run, print shell commands and reason for execution</a:t>
            </a:r>
          </a:p>
          <a:p>
            <a:r>
              <a:rPr lang="en-US" dirty="0" err="1">
                <a:latin typeface="Courier" charset="0"/>
                <a:ea typeface="Courier" charset="0"/>
                <a:cs typeface="Courier" charset="0"/>
              </a:rPr>
              <a:t>snakemake</a:t>
            </a:r>
            <a:r>
              <a:rPr lang="en-US" dirty="0">
                <a:latin typeface="Courier" charset="0"/>
                <a:ea typeface="Courier" charset="0"/>
                <a:cs typeface="Courier" charset="0"/>
              </a:rPr>
              <a:t> -n </a:t>
            </a:r>
            <a:r>
              <a:rPr lang="mr-IN" dirty="0">
                <a:latin typeface="Courier" charset="0"/>
                <a:ea typeface="Courier" charset="0"/>
                <a:cs typeface="Courier" charset="0"/>
              </a:rPr>
              <a:t>–</a:t>
            </a:r>
            <a:r>
              <a:rPr lang="en-US" dirty="0">
                <a:latin typeface="Courier" charset="0"/>
                <a:ea typeface="Courier" charset="0"/>
                <a:cs typeface="Courier" charset="0"/>
              </a:rPr>
              <a:t>p -r</a:t>
            </a:r>
          </a:p>
          <a:p>
            <a:endParaRPr lang="en-US" dirty="0">
              <a:latin typeface="Courier" charset="0"/>
              <a:ea typeface="Courier" charset="0"/>
              <a:cs typeface="Courier" charset="0"/>
            </a:endParaRPr>
          </a:p>
          <a:p>
            <a:r>
              <a:rPr lang="en-US" dirty="0">
                <a:solidFill>
                  <a:schemeClr val="tx1">
                    <a:lumMod val="65000"/>
                    <a:lumOff val="35000"/>
                  </a:schemeClr>
                </a:solidFill>
                <a:latin typeface="Courier" charset="0"/>
                <a:ea typeface="Courier" charset="0"/>
                <a:cs typeface="Courier" charset="0"/>
              </a:rPr>
              <a:t># visualize the DAG of jobs using the </a:t>
            </a:r>
            <a:r>
              <a:rPr lang="en-US" dirty="0" err="1">
                <a:solidFill>
                  <a:schemeClr val="tx1">
                    <a:lumMod val="65000"/>
                    <a:lumOff val="35000"/>
                  </a:schemeClr>
                </a:solidFill>
                <a:latin typeface="Courier" charset="0"/>
                <a:ea typeface="Courier" charset="0"/>
                <a:cs typeface="Courier" charset="0"/>
              </a:rPr>
              <a:t>Graphviz</a:t>
            </a:r>
            <a:r>
              <a:rPr lang="en-US" dirty="0">
                <a:solidFill>
                  <a:schemeClr val="tx1">
                    <a:lumMod val="65000"/>
                    <a:lumOff val="35000"/>
                  </a:schemeClr>
                </a:solidFill>
                <a:latin typeface="Courier" charset="0"/>
                <a:ea typeface="Courier" charset="0"/>
                <a:cs typeface="Courier" charset="0"/>
              </a:rPr>
              <a:t> dot command</a:t>
            </a:r>
          </a:p>
          <a:p>
            <a:r>
              <a:rPr lang="en-US" dirty="0" err="1">
                <a:latin typeface="Courier" charset="0"/>
                <a:ea typeface="Courier" charset="0"/>
                <a:cs typeface="Courier" charset="0"/>
              </a:rPr>
              <a:t>snakemake</a:t>
            </a:r>
            <a:r>
              <a:rPr lang="en-US" dirty="0">
                <a:latin typeface="Courier" charset="0"/>
                <a:ea typeface="Courier" charset="0"/>
                <a:cs typeface="Courier" charset="0"/>
              </a:rPr>
              <a:t> --dag | dot -</a:t>
            </a:r>
            <a:r>
              <a:rPr lang="en-US" dirty="0" err="1">
                <a:latin typeface="Courier" charset="0"/>
                <a:ea typeface="Courier" charset="0"/>
                <a:cs typeface="Courier" charset="0"/>
              </a:rPr>
              <a:t>Tsvg</a:t>
            </a:r>
            <a:r>
              <a:rPr lang="en-US" dirty="0">
                <a:latin typeface="Courier" charset="0"/>
                <a:ea typeface="Courier" charset="0"/>
                <a:cs typeface="Courier" charset="0"/>
              </a:rPr>
              <a:t> &gt; </a:t>
            </a:r>
            <a:r>
              <a:rPr lang="en-US" dirty="0" err="1">
                <a:latin typeface="Courier" charset="0"/>
                <a:ea typeface="Courier" charset="0"/>
                <a:cs typeface="Courier" charset="0"/>
              </a:rPr>
              <a:t>dag.svg</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chemeClr val="tx1">
                    <a:lumMod val="65000"/>
                    <a:lumOff val="35000"/>
                  </a:schemeClr>
                </a:solidFill>
                <a:latin typeface="Courier" charset="0"/>
                <a:ea typeface="Courier" charset="0"/>
                <a:cs typeface="Courier" charset="0"/>
              </a:rPr>
              <a:t># execute the workflow with 8 cores</a:t>
            </a:r>
          </a:p>
          <a:p>
            <a:r>
              <a:rPr lang="en-US" dirty="0" err="1">
                <a:latin typeface="Courier" charset="0"/>
                <a:ea typeface="Courier" charset="0"/>
                <a:cs typeface="Courier" charset="0"/>
              </a:rPr>
              <a:t>snakemake</a:t>
            </a:r>
            <a:r>
              <a:rPr lang="en-US" dirty="0">
                <a:latin typeface="Courier" charset="0"/>
                <a:ea typeface="Courier" charset="0"/>
                <a:cs typeface="Courier" charset="0"/>
              </a:rPr>
              <a:t> --cores 8</a:t>
            </a:r>
          </a:p>
          <a:p>
            <a:endParaRPr lang="en-US" dirty="0">
              <a:latin typeface="Courier" charset="0"/>
              <a:ea typeface="Courier" charset="0"/>
              <a:cs typeface="Courier" charset="0"/>
            </a:endParaRPr>
          </a:p>
          <a:p>
            <a:r>
              <a:rPr lang="en-US" dirty="0">
                <a:solidFill>
                  <a:schemeClr val="tx1">
                    <a:lumMod val="65000"/>
                    <a:lumOff val="35000"/>
                  </a:schemeClr>
                </a:solidFill>
                <a:latin typeface="Courier" charset="0"/>
                <a:ea typeface="Courier" charset="0"/>
                <a:cs typeface="Courier" charset="0"/>
              </a:rPr>
              <a:t># run the workflow on a SLURM cluster</a:t>
            </a:r>
          </a:p>
          <a:p>
            <a:r>
              <a:rPr lang="en-US" dirty="0" err="1">
                <a:latin typeface="Courier" charset="0"/>
                <a:ea typeface="Courier" charset="0"/>
                <a:cs typeface="Courier" charset="0"/>
              </a:rPr>
              <a:t>snakemake</a:t>
            </a:r>
            <a:r>
              <a:rPr lang="en-US" dirty="0">
                <a:latin typeface="Courier" charset="0"/>
                <a:ea typeface="Courier" charset="0"/>
                <a:cs typeface="Courier" charset="0"/>
              </a:rPr>
              <a:t> --cluster-</a:t>
            </a:r>
            <a:r>
              <a:rPr lang="en-US" dirty="0" err="1">
                <a:latin typeface="Courier" charset="0"/>
                <a:ea typeface="Courier" charset="0"/>
                <a:cs typeface="Courier" charset="0"/>
              </a:rPr>
              <a:t>config</a:t>
            </a:r>
            <a:r>
              <a:rPr lang="en-US" dirty="0">
                <a:latin typeface="Courier" charset="0"/>
                <a:ea typeface="Courier" charset="0"/>
                <a:cs typeface="Courier" charset="0"/>
              </a:rPr>
              <a:t> </a:t>
            </a:r>
            <a:r>
              <a:rPr lang="en-US" dirty="0" err="1">
                <a:latin typeface="Courier" charset="0"/>
                <a:ea typeface="Courier" charset="0"/>
                <a:cs typeface="Courier" charset="0"/>
              </a:rPr>
              <a:t>cluster.yml</a:t>
            </a:r>
            <a:r>
              <a:rPr lang="en-US" dirty="0">
                <a:latin typeface="Courier" charset="0"/>
                <a:ea typeface="Courier" charset="0"/>
                <a:cs typeface="Courier" charset="0"/>
              </a:rPr>
              <a:t> --cluster \</a:t>
            </a:r>
          </a:p>
          <a:p>
            <a:r>
              <a:rPr lang="en-US" dirty="0">
                <a:latin typeface="Courier" charset="0"/>
                <a:ea typeface="Courier" charset="0"/>
                <a:cs typeface="Courier" charset="0"/>
              </a:rPr>
              <a:t>	"</a:t>
            </a:r>
            <a:r>
              <a:rPr lang="en-US" dirty="0" err="1">
                <a:latin typeface="Courier" charset="0"/>
                <a:ea typeface="Courier" charset="0"/>
                <a:cs typeface="Courier" charset="0"/>
              </a:rPr>
              <a:t>sbatch</a:t>
            </a:r>
            <a:r>
              <a:rPr lang="en-US" dirty="0">
                <a:latin typeface="Courier" charset="0"/>
                <a:ea typeface="Courier" charset="0"/>
                <a:cs typeface="Courier" charset="0"/>
              </a:rPr>
              <a:t> -A {</a:t>
            </a:r>
            <a:r>
              <a:rPr lang="en-US" dirty="0" err="1">
                <a:latin typeface="Courier" charset="0"/>
                <a:ea typeface="Courier" charset="0"/>
                <a:cs typeface="Courier" charset="0"/>
              </a:rPr>
              <a:t>cluster.account</a:t>
            </a:r>
            <a:r>
              <a:rPr lang="en-US" dirty="0">
                <a:latin typeface="Courier" charset="0"/>
                <a:ea typeface="Courier" charset="0"/>
                <a:cs typeface="Courier" charset="0"/>
              </a:rPr>
              <a:t>} -t {</a:t>
            </a:r>
            <a:r>
              <a:rPr lang="en-US" dirty="0" err="1">
                <a:latin typeface="Courier" charset="0"/>
                <a:ea typeface="Courier" charset="0"/>
                <a:cs typeface="Courier" charset="0"/>
              </a:rPr>
              <a:t>cluster.time</a:t>
            </a:r>
            <a:r>
              <a:rPr lang="en-US" dirty="0">
                <a:latin typeface="Courier" charset="0"/>
                <a:ea typeface="Courier" charset="0"/>
                <a:cs typeface="Courier" charset="0"/>
              </a:rPr>
              <a:t>}"</a:t>
            </a:r>
          </a:p>
        </p:txBody>
      </p:sp>
      <p:grpSp>
        <p:nvGrpSpPr>
          <p:cNvPr id="4" name="Group 3"/>
          <p:cNvGrpSpPr/>
          <p:nvPr/>
        </p:nvGrpSpPr>
        <p:grpSpPr>
          <a:xfrm>
            <a:off x="10902047" y="0"/>
            <a:ext cx="1289953" cy="359212"/>
            <a:chOff x="6583732" y="1976594"/>
            <a:chExt cx="1890767" cy="52652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732" y="1976594"/>
              <a:ext cx="526520" cy="526520"/>
            </a:xfrm>
            <a:prstGeom prst="rect">
              <a:avLst/>
            </a:prstGeom>
          </p:spPr>
        </p:pic>
        <p:sp>
          <p:nvSpPr>
            <p:cNvPr id="6" name="TextBox 5"/>
            <p:cNvSpPr txBox="1"/>
            <p:nvPr/>
          </p:nvSpPr>
          <p:spPr>
            <a:xfrm>
              <a:off x="7018671" y="1986410"/>
              <a:ext cx="1455828" cy="451128"/>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grpSp>
      <p:sp>
        <p:nvSpPr>
          <p:cNvPr id="8" name="TextBox 7"/>
          <p:cNvSpPr txBox="1"/>
          <p:nvPr/>
        </p:nvSpPr>
        <p:spPr>
          <a:xfrm>
            <a:off x="615142" y="359212"/>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Command line interface</a:t>
            </a:r>
          </a:p>
        </p:txBody>
      </p:sp>
    </p:spTree>
    <p:extLst>
      <p:ext uri="{BB962C8B-B14F-4D97-AF65-F5344CB8AC3E}">
        <p14:creationId xmlns:p14="http://schemas.microsoft.com/office/powerpoint/2010/main" val="41682929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971306" y="4195544"/>
            <a:ext cx="2588128"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Things can get rather complex</a:t>
            </a:r>
            <a:r>
              <a:rPr lang="is-IS" sz="2000" dirty="0">
                <a:latin typeface="Helvetica Light" charset="0"/>
                <a:ea typeface="Helvetica Light" charset="0"/>
                <a:cs typeface="Helvetica Light" charset="0"/>
              </a:rPr>
              <a:t>...</a:t>
            </a:r>
            <a:endParaRPr lang="en-US" sz="2000" dirty="0">
              <a:latin typeface="Helvetica Light" charset="0"/>
              <a:ea typeface="Helvetica Light" charset="0"/>
              <a:cs typeface="Helvetica Light" charset="0"/>
            </a:endParaRPr>
          </a:p>
        </p:txBody>
      </p:sp>
      <p:grpSp>
        <p:nvGrpSpPr>
          <p:cNvPr id="4" name="Group 3"/>
          <p:cNvGrpSpPr/>
          <p:nvPr/>
        </p:nvGrpSpPr>
        <p:grpSpPr>
          <a:xfrm>
            <a:off x="10902047" y="0"/>
            <a:ext cx="1289953" cy="359212"/>
            <a:chOff x="6583732" y="1976594"/>
            <a:chExt cx="1890767" cy="52652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732" y="1976594"/>
              <a:ext cx="526520" cy="526520"/>
            </a:xfrm>
            <a:prstGeom prst="rect">
              <a:avLst/>
            </a:prstGeom>
          </p:spPr>
        </p:pic>
        <p:sp>
          <p:nvSpPr>
            <p:cNvPr id="6" name="TextBox 5"/>
            <p:cNvSpPr txBox="1"/>
            <p:nvPr/>
          </p:nvSpPr>
          <p:spPr>
            <a:xfrm>
              <a:off x="7018671" y="1986410"/>
              <a:ext cx="1455828" cy="451128"/>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0" y="6697"/>
            <a:ext cx="9927586" cy="6858000"/>
          </a:xfrm>
          <a:prstGeom prst="rect">
            <a:avLst/>
          </a:prstGeom>
        </p:spPr>
      </p:pic>
    </p:spTree>
    <p:extLst>
      <p:ext uri="{BB962C8B-B14F-4D97-AF65-F5344CB8AC3E}">
        <p14:creationId xmlns:p14="http://schemas.microsoft.com/office/powerpoint/2010/main" val="2257418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19544" y="348273"/>
            <a:ext cx="5152913" cy="892552"/>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Why all the talk about</a:t>
            </a:r>
          </a:p>
          <a:p>
            <a:pPr algn="ctr"/>
            <a:r>
              <a:rPr lang="en-US" sz="3200" dirty="0">
                <a:latin typeface="Helvetica Light" charset="0"/>
                <a:ea typeface="Helvetica Light" charset="0"/>
                <a:cs typeface="Helvetica Light" charset="0"/>
              </a:rPr>
              <a:t>reproducible research?</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084" y="1844765"/>
            <a:ext cx="4094988" cy="347749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6968" y="1844765"/>
            <a:ext cx="4067935" cy="4190275"/>
          </a:xfrm>
          <a:prstGeom prst="rect">
            <a:avLst/>
          </a:prstGeom>
        </p:spPr>
      </p:pic>
      <p:sp>
        <p:nvSpPr>
          <p:cNvPr id="11" name="TextBox 10"/>
          <p:cNvSpPr txBox="1"/>
          <p:nvPr/>
        </p:nvSpPr>
        <p:spPr>
          <a:xfrm>
            <a:off x="8804253" y="1844765"/>
            <a:ext cx="3082947" cy="5016758"/>
          </a:xfrm>
          <a:prstGeom prst="rect">
            <a:avLst/>
          </a:prstGeom>
          <a:noFill/>
        </p:spPr>
        <p:txBody>
          <a:bodyPr wrap="square" rtlCol="0">
            <a:spAutoFit/>
          </a:bodyPr>
          <a:lstStyle/>
          <a:p>
            <a:pPr>
              <a:spcBef>
                <a:spcPts val="600"/>
              </a:spcBef>
            </a:pPr>
            <a:r>
              <a:rPr lang="en-US" dirty="0">
                <a:latin typeface="Helvetica Light" charset="0"/>
                <a:ea typeface="Helvetica Light" charset="0"/>
                <a:cs typeface="Helvetica Light" charset="0"/>
              </a:rPr>
              <a:t>A survey in Nature revealed that irreproducible experiments are a problem across all domains of science</a:t>
            </a:r>
            <a:r>
              <a:rPr lang="en-US" baseline="30000" dirty="0">
                <a:latin typeface="Helvetica Light" charset="0"/>
                <a:ea typeface="Helvetica Light" charset="0"/>
                <a:cs typeface="Helvetica Light" charset="0"/>
              </a:rPr>
              <a:t>1</a:t>
            </a:r>
            <a:r>
              <a:rPr lang="en-US" dirty="0">
                <a:latin typeface="Helvetica Light" charset="0"/>
                <a:ea typeface="Helvetica Light" charset="0"/>
                <a:cs typeface="Helvetica Light" charset="0"/>
              </a:rPr>
              <a:t>.</a:t>
            </a:r>
          </a:p>
          <a:p>
            <a:pPr>
              <a:spcBef>
                <a:spcPts val="600"/>
              </a:spcBef>
            </a:pPr>
            <a:endParaRPr lang="en-US" sz="600" dirty="0">
              <a:latin typeface="Helvetica Light" charset="0"/>
              <a:ea typeface="Helvetica Light" charset="0"/>
              <a:cs typeface="Helvetica Light" charset="0"/>
            </a:endParaRPr>
          </a:p>
          <a:p>
            <a:pPr>
              <a:spcBef>
                <a:spcPts val="600"/>
              </a:spcBef>
            </a:pPr>
            <a:r>
              <a:rPr lang="en-US" dirty="0">
                <a:latin typeface="Helvetica Light" charset="0"/>
                <a:ea typeface="Helvetica Light" charset="0"/>
                <a:cs typeface="Helvetica Light" charset="0"/>
              </a:rPr>
              <a:t>Medicine is among the most affected research fields. A study in Nature found that 47 out of 53 medical research papers focused on cancer research were irreproducible</a:t>
            </a:r>
            <a:r>
              <a:rPr lang="en-US" baseline="30000" dirty="0">
                <a:latin typeface="Helvetica Light" charset="0"/>
                <a:ea typeface="Helvetica Light" charset="0"/>
                <a:cs typeface="Helvetica Light" charset="0"/>
              </a:rPr>
              <a:t>2</a:t>
            </a:r>
            <a:r>
              <a:rPr lang="en-US" dirty="0">
                <a:latin typeface="Helvetica Light" charset="0"/>
                <a:ea typeface="Helvetica Light" charset="0"/>
                <a:cs typeface="Helvetica Light" charset="0"/>
              </a:rPr>
              <a:t>.</a:t>
            </a:r>
          </a:p>
          <a:p>
            <a:pPr>
              <a:spcBef>
                <a:spcPts val="600"/>
              </a:spcBef>
            </a:pPr>
            <a:endParaRPr lang="en-US" sz="600" dirty="0">
              <a:latin typeface="Helvetica Light" charset="0"/>
              <a:ea typeface="Helvetica Light" charset="0"/>
              <a:cs typeface="Helvetica Light" charset="0"/>
            </a:endParaRPr>
          </a:p>
          <a:p>
            <a:pPr>
              <a:spcBef>
                <a:spcPts val="600"/>
              </a:spcBef>
            </a:pPr>
            <a:r>
              <a:rPr lang="en-US" dirty="0">
                <a:latin typeface="Helvetica Light" charset="0"/>
                <a:ea typeface="Helvetica Light" charset="0"/>
                <a:cs typeface="Helvetica Light" charset="0"/>
              </a:rPr>
              <a:t>Common features were failure to show all the data and inappropriate use of statistical tests.</a:t>
            </a:r>
          </a:p>
        </p:txBody>
      </p:sp>
      <p:sp>
        <p:nvSpPr>
          <p:cNvPr id="4" name="TextBox 3"/>
          <p:cNvSpPr txBox="1"/>
          <p:nvPr/>
        </p:nvSpPr>
        <p:spPr>
          <a:xfrm>
            <a:off x="103518" y="6551623"/>
            <a:ext cx="5751896" cy="338554"/>
          </a:xfrm>
          <a:prstGeom prst="rect">
            <a:avLst/>
          </a:prstGeom>
          <a:noFill/>
        </p:spPr>
        <p:txBody>
          <a:bodyPr wrap="none" rtlCol="0">
            <a:spAutoFit/>
          </a:bodyPr>
          <a:lstStyle/>
          <a:p>
            <a:r>
              <a:rPr lang="en-US" sz="800" dirty="0"/>
              <a:t>[1] "1,500 scientists lift the lid on reproducibility". </a:t>
            </a:r>
            <a:r>
              <a:rPr lang="fi-FI" sz="800" dirty="0" err="1"/>
              <a:t>Nature</a:t>
            </a:r>
            <a:r>
              <a:rPr lang="fi-FI" sz="800" dirty="0"/>
              <a:t>. 533: 452–454</a:t>
            </a:r>
            <a:endParaRPr lang="en-US" sz="800" dirty="0"/>
          </a:p>
          <a:p>
            <a:r>
              <a:rPr lang="en-US" sz="800" dirty="0"/>
              <a:t>[2] Begley, C. G.; Ellis, L. M. (2012). "Drug development: Raise standards for preclinical cancer research". Nature. 483 (7391): 531–533.</a:t>
            </a:r>
          </a:p>
        </p:txBody>
      </p:sp>
    </p:spTree>
    <p:extLst>
      <p:ext uri="{BB962C8B-B14F-4D97-AF65-F5344CB8AC3E}">
        <p14:creationId xmlns:p14="http://schemas.microsoft.com/office/powerpoint/2010/main" val="1392974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8D3805-F0DA-F941-B867-8FA8C65DA7D5}"/>
              </a:ext>
            </a:extLst>
          </p:cNvPr>
          <p:cNvGrpSpPr/>
          <p:nvPr/>
        </p:nvGrpSpPr>
        <p:grpSpPr>
          <a:xfrm>
            <a:off x="1651561" y="1946526"/>
            <a:ext cx="5114951" cy="3428776"/>
            <a:chOff x="2577091" y="998470"/>
            <a:chExt cx="7751028" cy="5195852"/>
          </a:xfrm>
        </p:grpSpPr>
        <p:grpSp>
          <p:nvGrpSpPr>
            <p:cNvPr id="7" name="Group 6">
              <a:extLst>
                <a:ext uri="{FF2B5EF4-FFF2-40B4-BE49-F238E27FC236}">
                  <a16:creationId xmlns:a16="http://schemas.microsoft.com/office/drawing/2014/main" id="{71660BBC-7E7F-B043-9E5E-0B767AD2DE92}"/>
                </a:ext>
              </a:extLst>
            </p:cNvPr>
            <p:cNvGrpSpPr/>
            <p:nvPr/>
          </p:nvGrpSpPr>
          <p:grpSpPr>
            <a:xfrm>
              <a:off x="2577091" y="2964577"/>
              <a:ext cx="990725" cy="1458355"/>
              <a:chOff x="1741895" y="2720427"/>
              <a:chExt cx="990725" cy="1458355"/>
            </a:xfrm>
          </p:grpSpPr>
          <p:pic>
            <p:nvPicPr>
              <p:cNvPr id="27" name="Picture 26">
                <a:extLst>
                  <a:ext uri="{FF2B5EF4-FFF2-40B4-BE49-F238E27FC236}">
                    <a16:creationId xmlns:a16="http://schemas.microsoft.com/office/drawing/2014/main" id="{71A4B6FB-33B5-C142-8D09-1DCB097B8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895" y="2720427"/>
                <a:ext cx="990725" cy="990725"/>
              </a:xfrm>
              <a:prstGeom prst="rect">
                <a:avLst/>
              </a:prstGeom>
            </p:spPr>
          </p:pic>
          <p:sp>
            <p:nvSpPr>
              <p:cNvPr id="28" name="TextBox 27">
                <a:extLst>
                  <a:ext uri="{FF2B5EF4-FFF2-40B4-BE49-F238E27FC236}">
                    <a16:creationId xmlns:a16="http://schemas.microsoft.com/office/drawing/2014/main" id="{FBABD008-D1C6-8145-BE9B-7A149E3B3EAB}"/>
                  </a:ext>
                </a:extLst>
              </p:cNvPr>
              <p:cNvSpPr txBox="1"/>
              <p:nvPr/>
            </p:nvSpPr>
            <p:spPr>
              <a:xfrm>
                <a:off x="1810700" y="3712387"/>
                <a:ext cx="853115"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Data</a:t>
                </a:r>
              </a:p>
            </p:txBody>
          </p:sp>
        </p:grpSp>
        <p:grpSp>
          <p:nvGrpSpPr>
            <p:cNvPr id="8" name="Group 7">
              <a:extLst>
                <a:ext uri="{FF2B5EF4-FFF2-40B4-BE49-F238E27FC236}">
                  <a16:creationId xmlns:a16="http://schemas.microsoft.com/office/drawing/2014/main" id="{61D856EC-9E9A-D743-9EB0-09A5833A3E08}"/>
                </a:ext>
              </a:extLst>
            </p:cNvPr>
            <p:cNvGrpSpPr/>
            <p:nvPr/>
          </p:nvGrpSpPr>
          <p:grpSpPr>
            <a:xfrm>
              <a:off x="4785772" y="998470"/>
              <a:ext cx="2490952" cy="2217319"/>
              <a:chOff x="4414346" y="930596"/>
              <a:chExt cx="2490952" cy="2217319"/>
            </a:xfrm>
          </p:grpSpPr>
          <p:pic>
            <p:nvPicPr>
              <p:cNvPr id="23" name="Picture 22">
                <a:extLst>
                  <a:ext uri="{FF2B5EF4-FFF2-40B4-BE49-F238E27FC236}">
                    <a16:creationId xmlns:a16="http://schemas.microsoft.com/office/drawing/2014/main" id="{9357E6B7-8B40-EE46-8107-1FA12BE3C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345" y="1891863"/>
                <a:ext cx="732220" cy="732220"/>
              </a:xfrm>
              <a:prstGeom prst="rect">
                <a:avLst/>
              </a:prstGeom>
            </p:spPr>
          </p:pic>
          <p:pic>
            <p:nvPicPr>
              <p:cNvPr id="24" name="Picture 23">
                <a:extLst>
                  <a:ext uri="{FF2B5EF4-FFF2-40B4-BE49-F238E27FC236}">
                    <a16:creationId xmlns:a16="http://schemas.microsoft.com/office/drawing/2014/main" id="{DF41EE74-11DD-B04B-8940-5F731074C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5013" y="1545021"/>
                <a:ext cx="1079062" cy="1079062"/>
              </a:xfrm>
              <a:prstGeom prst="rect">
                <a:avLst/>
              </a:prstGeom>
            </p:spPr>
          </p:pic>
          <p:sp>
            <p:nvSpPr>
              <p:cNvPr id="25" name="Rounded Rectangle 24">
                <a:extLst>
                  <a:ext uri="{FF2B5EF4-FFF2-40B4-BE49-F238E27FC236}">
                    <a16:creationId xmlns:a16="http://schemas.microsoft.com/office/drawing/2014/main" id="{E1D1DAB4-29DD-F346-A7DE-4BB6ECFF5009}"/>
                  </a:ext>
                </a:extLst>
              </p:cNvPr>
              <p:cNvSpPr/>
              <p:nvPr/>
            </p:nvSpPr>
            <p:spPr>
              <a:xfrm>
                <a:off x="4414346" y="1376855"/>
                <a:ext cx="2490952" cy="177106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4E72E214-B081-AA42-90DB-BDA7469C16DF}"/>
                  </a:ext>
                </a:extLst>
              </p:cNvPr>
              <p:cNvSpPr txBox="1"/>
              <p:nvPr/>
            </p:nvSpPr>
            <p:spPr>
              <a:xfrm>
                <a:off x="4754987" y="930596"/>
                <a:ext cx="1785903"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Environment</a:t>
                </a:r>
              </a:p>
            </p:txBody>
          </p:sp>
        </p:grpSp>
        <p:grpSp>
          <p:nvGrpSpPr>
            <p:cNvPr id="9" name="Group 8">
              <a:extLst>
                <a:ext uri="{FF2B5EF4-FFF2-40B4-BE49-F238E27FC236}">
                  <a16:creationId xmlns:a16="http://schemas.microsoft.com/office/drawing/2014/main" id="{124791A8-DE92-B749-8DEA-D6678CAC3C72}"/>
                </a:ext>
              </a:extLst>
            </p:cNvPr>
            <p:cNvGrpSpPr/>
            <p:nvPr/>
          </p:nvGrpSpPr>
          <p:grpSpPr>
            <a:xfrm>
              <a:off x="5094794" y="4701791"/>
              <a:ext cx="1829626" cy="1492531"/>
              <a:chOff x="5116435" y="4319752"/>
              <a:chExt cx="1829626" cy="1492531"/>
            </a:xfrm>
          </p:grpSpPr>
          <p:pic>
            <p:nvPicPr>
              <p:cNvPr id="21" name="Picture 20">
                <a:extLst>
                  <a:ext uri="{FF2B5EF4-FFF2-40B4-BE49-F238E27FC236}">
                    <a16:creationId xmlns:a16="http://schemas.microsoft.com/office/drawing/2014/main" id="{9A1B613F-DE86-384A-BA4B-9395C7DBFF12}"/>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08424" y="4319752"/>
                <a:ext cx="1045651" cy="1045651"/>
              </a:xfrm>
              <a:prstGeom prst="rect">
                <a:avLst/>
              </a:prstGeom>
            </p:spPr>
          </p:pic>
          <p:sp>
            <p:nvSpPr>
              <p:cNvPr id="22" name="TextBox 21">
                <a:extLst>
                  <a:ext uri="{FF2B5EF4-FFF2-40B4-BE49-F238E27FC236}">
                    <a16:creationId xmlns:a16="http://schemas.microsoft.com/office/drawing/2014/main" id="{CCDA0F25-9684-F341-A761-1829AB0F7375}"/>
                  </a:ext>
                </a:extLst>
              </p:cNvPr>
              <p:cNvSpPr txBox="1"/>
              <p:nvPr/>
            </p:nvSpPr>
            <p:spPr>
              <a:xfrm>
                <a:off x="5116435" y="5345888"/>
                <a:ext cx="1829626" cy="466395"/>
              </a:xfrm>
              <a:prstGeom prst="rect">
                <a:avLst/>
              </a:prstGeom>
              <a:noFill/>
            </p:spPr>
            <p:txBody>
              <a:bodyPr wrap="none" rtlCol="0">
                <a:spAutoFit/>
              </a:bodyPr>
              <a:lstStyle/>
              <a:p>
                <a:pPr algn="ctr"/>
                <a:r>
                  <a:rPr lang="en-US" sz="1400" b="1" dirty="0">
                    <a:solidFill>
                      <a:srgbClr val="BE5108"/>
                    </a:solidFill>
                    <a:latin typeface="Helvetica Light" charset="0"/>
                    <a:ea typeface="Helvetica Light" charset="0"/>
                    <a:cs typeface="Helvetica Light" charset="0"/>
                  </a:rPr>
                  <a:t>Source code</a:t>
                </a:r>
              </a:p>
            </p:txBody>
          </p:sp>
        </p:grpSp>
        <p:grpSp>
          <p:nvGrpSpPr>
            <p:cNvPr id="10" name="Group 9">
              <a:extLst>
                <a:ext uri="{FF2B5EF4-FFF2-40B4-BE49-F238E27FC236}">
                  <a16:creationId xmlns:a16="http://schemas.microsoft.com/office/drawing/2014/main" id="{5B1EEC8C-5B65-C84F-B7C2-CF0BAEA18D77}"/>
                </a:ext>
              </a:extLst>
            </p:cNvPr>
            <p:cNvGrpSpPr/>
            <p:nvPr/>
          </p:nvGrpSpPr>
          <p:grpSpPr>
            <a:xfrm>
              <a:off x="8397092" y="2835379"/>
              <a:ext cx="1931027" cy="1587553"/>
              <a:chOff x="8948258" y="2720426"/>
              <a:chExt cx="1931027" cy="1587553"/>
            </a:xfrm>
          </p:grpSpPr>
          <p:grpSp>
            <p:nvGrpSpPr>
              <p:cNvPr id="16" name="Group 15">
                <a:extLst>
                  <a:ext uri="{FF2B5EF4-FFF2-40B4-BE49-F238E27FC236}">
                    <a16:creationId xmlns:a16="http://schemas.microsoft.com/office/drawing/2014/main" id="{626F1D54-5A06-934F-AD21-8BC7F3B464AA}"/>
                  </a:ext>
                </a:extLst>
              </p:cNvPr>
              <p:cNvGrpSpPr/>
              <p:nvPr/>
            </p:nvGrpSpPr>
            <p:grpSpPr>
              <a:xfrm>
                <a:off x="8948258" y="2720426"/>
                <a:ext cx="1931027" cy="1159765"/>
                <a:chOff x="8771600" y="2316656"/>
                <a:chExt cx="2603314" cy="1563539"/>
              </a:xfrm>
            </p:grpSpPr>
            <p:pic>
              <p:nvPicPr>
                <p:cNvPr id="18" name="Picture 17">
                  <a:extLst>
                    <a:ext uri="{FF2B5EF4-FFF2-40B4-BE49-F238E27FC236}">
                      <a16:creationId xmlns:a16="http://schemas.microsoft.com/office/drawing/2014/main" id="{547FEE8D-F7C1-B047-AACE-771A4644A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1600" y="2489203"/>
                  <a:ext cx="1269999" cy="1270001"/>
                </a:xfrm>
                <a:prstGeom prst="rect">
                  <a:avLst/>
                </a:prstGeom>
              </p:spPr>
            </p:pic>
            <p:pic>
              <p:nvPicPr>
                <p:cNvPr id="19" name="Picture 18">
                  <a:extLst>
                    <a:ext uri="{FF2B5EF4-FFF2-40B4-BE49-F238E27FC236}">
                      <a16:creationId xmlns:a16="http://schemas.microsoft.com/office/drawing/2014/main" id="{23892A55-DFC5-0941-85FC-8106F3F08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93" y="2892975"/>
                  <a:ext cx="987221" cy="987220"/>
                </a:xfrm>
                <a:prstGeom prst="rect">
                  <a:avLst/>
                </a:prstGeom>
              </p:spPr>
            </p:pic>
            <p:pic>
              <p:nvPicPr>
                <p:cNvPr id="20" name="Picture 19">
                  <a:extLst>
                    <a:ext uri="{FF2B5EF4-FFF2-40B4-BE49-F238E27FC236}">
                      <a16:creationId xmlns:a16="http://schemas.microsoft.com/office/drawing/2014/main" id="{ACCDD0DA-141A-AF40-A1FA-AFAAEEA162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3918" y="2316656"/>
                  <a:ext cx="807550" cy="807545"/>
                </a:xfrm>
                <a:prstGeom prst="rect">
                  <a:avLst/>
                </a:prstGeom>
              </p:spPr>
            </p:pic>
          </p:grpSp>
          <p:sp>
            <p:nvSpPr>
              <p:cNvPr id="17" name="TextBox 16">
                <a:extLst>
                  <a:ext uri="{FF2B5EF4-FFF2-40B4-BE49-F238E27FC236}">
                    <a16:creationId xmlns:a16="http://schemas.microsoft.com/office/drawing/2014/main" id="{A7D777F0-2123-004E-B2F1-4F5B5F2ECD8A}"/>
                  </a:ext>
                </a:extLst>
              </p:cNvPr>
              <p:cNvSpPr txBox="1"/>
              <p:nvPr/>
            </p:nvSpPr>
            <p:spPr>
              <a:xfrm>
                <a:off x="9334146" y="3841584"/>
                <a:ext cx="1171331" cy="466395"/>
              </a:xfrm>
              <a:prstGeom prst="rect">
                <a:avLst/>
              </a:prstGeom>
              <a:noFill/>
            </p:spPr>
            <p:txBody>
              <a:bodyPr wrap="none" rtlCol="0">
                <a:spAutoFit/>
              </a:bodyPr>
              <a:lstStyle/>
              <a:p>
                <a:pPr algn="ctr"/>
                <a:r>
                  <a:rPr lang="en-US" sz="1400">
                    <a:latin typeface="Helvetica Light" charset="0"/>
                    <a:ea typeface="Helvetica Light" charset="0"/>
                    <a:cs typeface="Helvetica Light" charset="0"/>
                  </a:rPr>
                  <a:t>Results</a:t>
                </a:r>
                <a:endParaRPr lang="en-US" sz="1400" dirty="0">
                  <a:latin typeface="Helvetica Light" charset="0"/>
                  <a:ea typeface="Helvetica Light" charset="0"/>
                  <a:cs typeface="Helvetica Light" charset="0"/>
                </a:endParaRPr>
              </a:p>
            </p:txBody>
          </p:sp>
        </p:grpSp>
        <p:sp>
          <p:nvSpPr>
            <p:cNvPr id="11" name="Rectangle 10">
              <a:extLst>
                <a:ext uri="{FF2B5EF4-FFF2-40B4-BE49-F238E27FC236}">
                  <a16:creationId xmlns:a16="http://schemas.microsoft.com/office/drawing/2014/main" id="{2A33AC36-9911-4F42-84D3-737E6D58B1B3}"/>
                </a:ext>
              </a:extLst>
            </p:cNvPr>
            <p:cNvSpPr/>
            <p:nvPr/>
          </p:nvSpPr>
          <p:spPr>
            <a:xfrm>
              <a:off x="5400988" y="3019927"/>
              <a:ext cx="1500745" cy="36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2" name="Picture 11">
              <a:extLst>
                <a:ext uri="{FF2B5EF4-FFF2-40B4-BE49-F238E27FC236}">
                  <a16:creationId xmlns:a16="http://schemas.microsoft.com/office/drawing/2014/main" id="{46A336AF-B781-AB48-A717-2BEAB7908A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80305">
              <a:off x="5504882" y="2687090"/>
              <a:ext cx="1236325" cy="1318747"/>
            </a:xfrm>
            <a:prstGeom prst="rect">
              <a:avLst/>
            </a:prstGeom>
          </p:spPr>
        </p:pic>
        <p:sp>
          <p:nvSpPr>
            <p:cNvPr id="13" name="Freeform 12">
              <a:extLst>
                <a:ext uri="{FF2B5EF4-FFF2-40B4-BE49-F238E27FC236}">
                  <a16:creationId xmlns:a16="http://schemas.microsoft.com/office/drawing/2014/main" id="{4719442D-D9DE-A64C-95B8-203FD2935B6B}"/>
                </a:ext>
              </a:extLst>
            </p:cNvPr>
            <p:cNvSpPr/>
            <p:nvPr/>
          </p:nvSpPr>
          <p:spPr>
            <a:xfrm>
              <a:off x="4930318" y="3699641"/>
              <a:ext cx="535059" cy="1513490"/>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Lst>
              <a:ahLst/>
              <a:cxnLst>
                <a:cxn ang="0">
                  <a:pos x="connsiteX0" y="connsiteY0"/>
                </a:cxn>
                <a:cxn ang="0">
                  <a:pos x="connsiteX1" y="connsiteY1"/>
                </a:cxn>
              </a:cxnLst>
              <a:rect l="l" t="t" r="r" b="b"/>
              <a:pathLst>
                <a:path w="535059" h="1513490">
                  <a:moveTo>
                    <a:pt x="535059" y="1513490"/>
                  </a:moveTo>
                  <a:cubicBezTo>
                    <a:pt x="6039" y="1093076"/>
                    <a:pt x="-281243" y="536028"/>
                    <a:pt x="398427"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Freeform 13">
              <a:extLst>
                <a:ext uri="{FF2B5EF4-FFF2-40B4-BE49-F238E27FC236}">
                  <a16:creationId xmlns:a16="http://schemas.microsoft.com/office/drawing/2014/main" id="{2506CF6D-B06A-694C-8101-D355AE517B94}"/>
                </a:ext>
              </a:extLst>
            </p:cNvPr>
            <p:cNvSpPr/>
            <p:nvPr/>
          </p:nvSpPr>
          <p:spPr>
            <a:xfrm rot="4440108" flipH="1">
              <a:off x="4334042" y="2759532"/>
              <a:ext cx="365264" cy="1619033"/>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365264 w 365263"/>
                <a:gd name="connsiteY0" fmla="*/ 1619033 h 1619033"/>
                <a:gd name="connsiteX1" fmla="*/ 0 w 365263"/>
                <a:gd name="connsiteY1" fmla="*/ 0 h 1619033"/>
                <a:gd name="connsiteX0" fmla="*/ 365264 w 365265"/>
                <a:gd name="connsiteY0" fmla="*/ 1619033 h 1619033"/>
                <a:gd name="connsiteX1" fmla="*/ 0 w 365265"/>
                <a:gd name="connsiteY1" fmla="*/ 0 h 1619033"/>
                <a:gd name="connsiteX0" fmla="*/ 365264 w 365263"/>
                <a:gd name="connsiteY0" fmla="*/ 1619033 h 1619033"/>
                <a:gd name="connsiteX1" fmla="*/ 0 w 365263"/>
                <a:gd name="connsiteY1" fmla="*/ 0 h 1619033"/>
              </a:gdLst>
              <a:ahLst/>
              <a:cxnLst>
                <a:cxn ang="0">
                  <a:pos x="connsiteX0" y="connsiteY0"/>
                </a:cxn>
                <a:cxn ang="0">
                  <a:pos x="connsiteX1" y="connsiteY1"/>
                </a:cxn>
              </a:cxnLst>
              <a:rect l="l" t="t" r="r" b="b"/>
              <a:pathLst>
                <a:path w="365263" h="1619033">
                  <a:moveTo>
                    <a:pt x="365264" y="1619033"/>
                  </a:moveTo>
                  <a:cubicBezTo>
                    <a:pt x="99690" y="959839"/>
                    <a:pt x="10330" y="659973"/>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Freeform 14">
              <a:extLst>
                <a:ext uri="{FF2B5EF4-FFF2-40B4-BE49-F238E27FC236}">
                  <a16:creationId xmlns:a16="http://schemas.microsoft.com/office/drawing/2014/main" id="{32F1AF3B-8B91-5646-B85C-91A7C2D95118}"/>
                </a:ext>
              </a:extLst>
            </p:cNvPr>
            <p:cNvSpPr/>
            <p:nvPr/>
          </p:nvSpPr>
          <p:spPr>
            <a:xfrm rot="4440108" flipH="1">
              <a:off x="7178855" y="2685454"/>
              <a:ext cx="471244" cy="1825299"/>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489535 w 489535"/>
                <a:gd name="connsiteY0" fmla="*/ 2210476 h 2210476"/>
                <a:gd name="connsiteX1" fmla="*/ 0 w 489535"/>
                <a:gd name="connsiteY1" fmla="*/ 0 h 2210476"/>
                <a:gd name="connsiteX0" fmla="*/ 519915 w 519915"/>
                <a:gd name="connsiteY0" fmla="*/ 2278302 h 2278302"/>
                <a:gd name="connsiteX1" fmla="*/ 0 w 519915"/>
                <a:gd name="connsiteY1" fmla="*/ 0 h 2278302"/>
                <a:gd name="connsiteX0" fmla="*/ 519915 w 519915"/>
                <a:gd name="connsiteY0" fmla="*/ 2278302 h 2278302"/>
                <a:gd name="connsiteX1" fmla="*/ 0 w 519915"/>
                <a:gd name="connsiteY1" fmla="*/ 0 h 2278302"/>
                <a:gd name="connsiteX0" fmla="*/ 554509 w 554509"/>
                <a:gd name="connsiteY0" fmla="*/ 2278302 h 2278302"/>
                <a:gd name="connsiteX1" fmla="*/ 34594 w 554509"/>
                <a:gd name="connsiteY1" fmla="*/ 0 h 2278302"/>
                <a:gd name="connsiteX0" fmla="*/ 512889 w 512889"/>
                <a:gd name="connsiteY0" fmla="*/ 1825298 h 1825298"/>
                <a:gd name="connsiteX1" fmla="*/ 41645 w 512889"/>
                <a:gd name="connsiteY1" fmla="*/ 0 h 1825298"/>
                <a:gd name="connsiteX0" fmla="*/ 471244 w 471244"/>
                <a:gd name="connsiteY0" fmla="*/ 1825298 h 1825298"/>
                <a:gd name="connsiteX1" fmla="*/ 0 w 471244"/>
                <a:gd name="connsiteY1" fmla="*/ 0 h 1825298"/>
                <a:gd name="connsiteX0" fmla="*/ 471244 w 471244"/>
                <a:gd name="connsiteY0" fmla="*/ 1825298 h 1825298"/>
                <a:gd name="connsiteX1" fmla="*/ 0 w 471244"/>
                <a:gd name="connsiteY1" fmla="*/ 0 h 1825298"/>
              </a:gdLst>
              <a:ahLst/>
              <a:cxnLst>
                <a:cxn ang="0">
                  <a:pos x="connsiteX0" y="connsiteY0"/>
                </a:cxn>
                <a:cxn ang="0">
                  <a:pos x="connsiteX1" y="connsiteY1"/>
                </a:cxn>
              </a:cxnLst>
              <a:rect l="l" t="t" r="r" b="b"/>
              <a:pathLst>
                <a:path w="471244" h="1825298">
                  <a:moveTo>
                    <a:pt x="471244" y="1825298"/>
                  </a:moveTo>
                  <a:cubicBezTo>
                    <a:pt x="63462" y="1163142"/>
                    <a:pt x="4090" y="845265"/>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9" name="TextBox 28">
            <a:extLst>
              <a:ext uri="{FF2B5EF4-FFF2-40B4-BE49-F238E27FC236}">
                <a16:creationId xmlns:a16="http://schemas.microsoft.com/office/drawing/2014/main" id="{7F7A6370-AC94-E446-AF28-3870C2A3B5AD}"/>
              </a:ext>
            </a:extLst>
          </p:cNvPr>
          <p:cNvSpPr txBox="1"/>
          <p:nvPr/>
        </p:nvSpPr>
        <p:spPr>
          <a:xfrm>
            <a:off x="8430310" y="1399883"/>
            <a:ext cx="2225289" cy="5262979"/>
          </a:xfrm>
          <a:prstGeom prst="rect">
            <a:avLst/>
          </a:prstGeom>
          <a:noFill/>
        </p:spPr>
        <p:txBody>
          <a:bodyPr wrap="none" rtlCol="0">
            <a:spAutoFit/>
          </a:bodyPr>
          <a:lstStyle/>
          <a:p>
            <a:r>
              <a:rPr lang="en-US" sz="1400" dirty="0">
                <a:latin typeface="Lucida Console" charset="0"/>
                <a:ea typeface="Lucida Console" charset="0"/>
                <a:cs typeface="Lucida Console" charset="0"/>
              </a:rPr>
              <a:t>project</a:t>
            </a:r>
          </a:p>
          <a:p>
            <a:r>
              <a:rPr lang="en-US" sz="1400" dirty="0">
                <a:latin typeface="Lucida Console" charset="0"/>
                <a:ea typeface="Lucida Console" charset="0"/>
                <a:cs typeface="Lucida Console" charset="0"/>
              </a:rPr>
              <a:t>|- doc/</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data/</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raw_external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raw_internal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meta/</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b="1" dirty="0">
                <a:solidFill>
                  <a:srgbClr val="BE5108"/>
                </a:solidFill>
                <a:latin typeface="Lucida Console" charset="0"/>
              </a:rPr>
              <a:t>code/</a:t>
            </a:r>
          </a:p>
          <a:p>
            <a:r>
              <a:rPr lang="en-US" sz="1400" dirty="0">
                <a:latin typeface="Lucida Console" charset="0"/>
                <a:ea typeface="Lucida Console" charset="0"/>
                <a:cs typeface="Lucida Console" charset="0"/>
              </a:rPr>
              <a:t>|- notebooks/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intermediate/</a:t>
            </a:r>
          </a:p>
          <a:p>
            <a:r>
              <a:rPr lang="en-US" sz="1400" dirty="0">
                <a:latin typeface="Lucida Console" charset="0"/>
                <a:ea typeface="Lucida Console" charset="0"/>
                <a:cs typeface="Lucida Console" charset="0"/>
              </a:rPr>
              <a:t>|- scratch/</a:t>
            </a:r>
          </a:p>
          <a:p>
            <a:r>
              <a:rPr lang="en-US" sz="1400" dirty="0">
                <a:latin typeface="Lucida Console" charset="0"/>
                <a:ea typeface="Lucida Console" charset="0"/>
                <a:cs typeface="Lucida Console" charset="0"/>
              </a:rPr>
              <a:t>|- logs/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results/</a:t>
            </a:r>
          </a:p>
          <a:p>
            <a:r>
              <a:rPr lang="en-US" sz="1400" dirty="0">
                <a:latin typeface="Lucida Console" charset="0"/>
                <a:ea typeface="Lucida Console" charset="0"/>
                <a:cs typeface="Lucida Console" charset="0"/>
              </a:rPr>
              <a:t>|  |- figures/</a:t>
            </a:r>
          </a:p>
          <a:p>
            <a:r>
              <a:rPr lang="en-US" sz="1400" dirty="0">
                <a:latin typeface="Lucida Console" charset="0"/>
                <a:ea typeface="Lucida Console" charset="0"/>
                <a:cs typeface="Lucida Console" charset="0"/>
              </a:rPr>
              <a:t>|  |- tables/</a:t>
            </a:r>
          </a:p>
          <a:p>
            <a:r>
              <a:rPr lang="en-US" sz="1400" dirty="0">
                <a:latin typeface="Lucida Console" charset="0"/>
                <a:ea typeface="Lucida Console" charset="0"/>
                <a:cs typeface="Lucida Console" charset="0"/>
              </a:rPr>
              <a:t>|  |- reports/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b="1" dirty="0" err="1">
                <a:solidFill>
                  <a:srgbClr val="BE5108"/>
                </a:solidFill>
                <a:latin typeface="Lucida Console" charset="0"/>
                <a:ea typeface="Lucida Console" charset="0"/>
                <a:cs typeface="Lucida Console" charset="0"/>
              </a:rPr>
              <a:t>Snakefile</a:t>
            </a:r>
            <a:endParaRPr lang="en-US" sz="1400" b="1" dirty="0">
              <a:solidFill>
                <a:srgbClr val="BE5108"/>
              </a:solidFill>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b="1" dirty="0" err="1">
                <a:solidFill>
                  <a:srgbClr val="BE5108"/>
                </a:solidFill>
                <a:latin typeface="Lucida Console" charset="0"/>
              </a:rPr>
              <a:t>config.yml</a:t>
            </a:r>
            <a:endParaRPr lang="en-US" sz="1400" b="1" dirty="0">
              <a:solidFill>
                <a:srgbClr val="BE5108"/>
              </a:solidFill>
              <a:latin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environment.yml</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Dockerfile</a:t>
            </a:r>
            <a:endParaRPr lang="en-US" sz="1400" dirty="0">
              <a:latin typeface="Lucida Console" charset="0"/>
              <a:ea typeface="Lucida Console" charset="0"/>
              <a:cs typeface="Lucida Console" charset="0"/>
            </a:endParaRPr>
          </a:p>
        </p:txBody>
      </p:sp>
      <p:grpSp>
        <p:nvGrpSpPr>
          <p:cNvPr id="31" name="Group 30"/>
          <p:cNvGrpSpPr/>
          <p:nvPr/>
        </p:nvGrpSpPr>
        <p:grpSpPr>
          <a:xfrm>
            <a:off x="10902047" y="0"/>
            <a:ext cx="1289953" cy="359212"/>
            <a:chOff x="6583732" y="1976594"/>
            <a:chExt cx="1890767" cy="526520"/>
          </a:xfrm>
        </p:grpSpPr>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3732" y="1976594"/>
              <a:ext cx="526520" cy="526520"/>
            </a:xfrm>
            <a:prstGeom prst="rect">
              <a:avLst/>
            </a:prstGeom>
          </p:spPr>
        </p:pic>
        <p:sp>
          <p:nvSpPr>
            <p:cNvPr id="33" name="TextBox 32"/>
            <p:cNvSpPr txBox="1"/>
            <p:nvPr/>
          </p:nvSpPr>
          <p:spPr>
            <a:xfrm>
              <a:off x="7018671" y="1986410"/>
              <a:ext cx="1455828" cy="451128"/>
            </a:xfrm>
            <a:prstGeom prst="rect">
              <a:avLst/>
            </a:prstGeom>
            <a:noFill/>
          </p:spPr>
          <p:txBody>
            <a:bodyPr wrap="none" rtlCol="0">
              <a:spAutoFit/>
            </a:bodyPr>
            <a:lstStyle/>
            <a:p>
              <a:r>
                <a:rPr lang="en-US" sz="1400" dirty="0">
                  <a:solidFill>
                    <a:schemeClr val="tx1">
                      <a:lumMod val="75000"/>
                      <a:lumOff val="25000"/>
                    </a:schemeClr>
                  </a:solidFill>
                  <a:latin typeface="+mj-lt"/>
                </a:rPr>
                <a:t>Snakemake</a:t>
              </a:r>
            </a:p>
          </p:txBody>
        </p:sp>
      </p:grpSp>
    </p:spTree>
    <p:extLst>
      <p:ext uri="{BB962C8B-B14F-4D97-AF65-F5344CB8AC3E}">
        <p14:creationId xmlns:p14="http://schemas.microsoft.com/office/powerpoint/2010/main" val="922853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2EEB5F0-65D5-7A4D-94E3-2783D804EDE9}"/>
              </a:ext>
            </a:extLst>
          </p:cNvPr>
          <p:cNvSpPr/>
          <p:nvPr/>
        </p:nvSpPr>
        <p:spPr>
          <a:xfrm>
            <a:off x="9131288" y="1432560"/>
            <a:ext cx="2981334" cy="517289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0" name="Group 9"/>
          <p:cNvGrpSpPr/>
          <p:nvPr/>
        </p:nvGrpSpPr>
        <p:grpSpPr>
          <a:xfrm>
            <a:off x="6405549" y="1875176"/>
            <a:ext cx="2248225" cy="1607226"/>
            <a:chOff x="2525387" y="2390036"/>
            <a:chExt cx="2248225" cy="1607226"/>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6191" y="2390036"/>
              <a:ext cx="1289039" cy="538280"/>
            </a:xfrm>
            <a:prstGeom prst="rect">
              <a:avLst/>
            </a:prstGeom>
          </p:spPr>
        </p:pic>
        <p:sp>
          <p:nvSpPr>
            <p:cNvPr id="20" name="TextBox 19"/>
            <p:cNvSpPr txBox="1"/>
            <p:nvPr/>
          </p:nvSpPr>
          <p:spPr>
            <a:xfrm>
              <a:off x="2525387" y="3258598"/>
              <a:ext cx="2248225" cy="738664"/>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Versioning and collaborating on code (and some other files)</a:t>
              </a:r>
            </a:p>
          </p:txBody>
        </p:sp>
      </p:grpSp>
      <p:grpSp>
        <p:nvGrpSpPr>
          <p:cNvPr id="11" name="Group 10"/>
          <p:cNvGrpSpPr/>
          <p:nvPr/>
        </p:nvGrpSpPr>
        <p:grpSpPr>
          <a:xfrm>
            <a:off x="753837" y="2128795"/>
            <a:ext cx="1889855" cy="1127789"/>
            <a:chOff x="4985292" y="2654029"/>
            <a:chExt cx="1889855" cy="1127789"/>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9211" y="2654029"/>
              <a:ext cx="1742016" cy="361022"/>
            </a:xfrm>
            <a:prstGeom prst="rect">
              <a:avLst/>
            </a:prstGeom>
          </p:spPr>
        </p:pic>
        <p:sp>
          <p:nvSpPr>
            <p:cNvPr id="21" name="TextBox 20"/>
            <p:cNvSpPr txBox="1"/>
            <p:nvPr/>
          </p:nvSpPr>
          <p:spPr>
            <a:xfrm>
              <a:off x="4985292" y="3258598"/>
              <a:ext cx="188985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dependencies</a:t>
              </a:r>
            </a:p>
          </p:txBody>
        </p:sp>
      </p:grpSp>
      <p:grpSp>
        <p:nvGrpSpPr>
          <p:cNvPr id="6" name="Group 5"/>
          <p:cNvGrpSpPr/>
          <p:nvPr/>
        </p:nvGrpSpPr>
        <p:grpSpPr>
          <a:xfrm>
            <a:off x="3360575" y="2010777"/>
            <a:ext cx="2375504" cy="1280852"/>
            <a:chOff x="7291110" y="2500966"/>
            <a:chExt cx="2375504" cy="1280852"/>
          </a:xfrm>
        </p:grpSpPr>
        <p:grpSp>
          <p:nvGrpSpPr>
            <p:cNvPr id="24" name="Group 23"/>
            <p:cNvGrpSpPr/>
            <p:nvPr/>
          </p:nvGrpSpPr>
          <p:grpSpPr>
            <a:xfrm>
              <a:off x="7291110" y="2500966"/>
              <a:ext cx="2375504" cy="675540"/>
              <a:chOff x="6937090" y="2500966"/>
              <a:chExt cx="2375504" cy="67554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090" y="2500966"/>
                <a:ext cx="675540" cy="675540"/>
              </a:xfrm>
              <a:prstGeom prst="rect">
                <a:avLst/>
              </a:prstGeom>
            </p:spPr>
          </p:pic>
          <p:sp>
            <p:nvSpPr>
              <p:cNvPr id="16" name="TextBox 15"/>
              <p:cNvSpPr txBox="1"/>
              <p:nvPr/>
            </p:nvSpPr>
            <p:spPr>
              <a:xfrm>
                <a:off x="7510819" y="2531246"/>
                <a:ext cx="1801775" cy="523220"/>
              </a:xfrm>
              <a:prstGeom prst="rect">
                <a:avLst/>
              </a:prstGeom>
              <a:noFill/>
            </p:spPr>
            <p:txBody>
              <a:bodyPr wrap="none" rtlCol="0">
                <a:spAutoFit/>
              </a:bodyPr>
              <a:lstStyle/>
              <a:p>
                <a:r>
                  <a:rPr lang="en-US" sz="2800" dirty="0">
                    <a:solidFill>
                      <a:schemeClr val="tx1">
                        <a:lumMod val="75000"/>
                        <a:lumOff val="25000"/>
                      </a:schemeClr>
                    </a:solidFill>
                    <a:latin typeface="+mj-lt"/>
                  </a:rPr>
                  <a:t>Snakemake</a:t>
                </a:r>
              </a:p>
            </p:txBody>
          </p:sp>
        </p:grpSp>
        <p:sp>
          <p:nvSpPr>
            <p:cNvPr id="22" name="TextBox 21"/>
            <p:cNvSpPr txBox="1"/>
            <p:nvPr/>
          </p:nvSpPr>
          <p:spPr>
            <a:xfrm>
              <a:off x="7354750" y="3258598"/>
              <a:ext cx="224822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and executing analysis workflow</a:t>
              </a:r>
            </a:p>
          </p:txBody>
        </p:sp>
      </p:grpSp>
      <p:grpSp>
        <p:nvGrpSpPr>
          <p:cNvPr id="2" name="Group 1"/>
          <p:cNvGrpSpPr/>
          <p:nvPr/>
        </p:nvGrpSpPr>
        <p:grpSpPr>
          <a:xfrm>
            <a:off x="4886990" y="4523077"/>
            <a:ext cx="2565633" cy="2052574"/>
            <a:chOff x="4886990" y="4523077"/>
            <a:chExt cx="2565633" cy="2052574"/>
          </a:xfrm>
        </p:grpSpPr>
        <p:grpSp>
          <p:nvGrpSpPr>
            <p:cNvPr id="12" name="Group 11"/>
            <p:cNvGrpSpPr/>
            <p:nvPr/>
          </p:nvGrpSpPr>
          <p:grpSpPr>
            <a:xfrm>
              <a:off x="4886990" y="5250429"/>
              <a:ext cx="2565633" cy="1325222"/>
              <a:chOff x="4503533" y="1236830"/>
              <a:chExt cx="2851217" cy="1472735"/>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3533" y="1236830"/>
                <a:ext cx="2851217" cy="968406"/>
              </a:xfrm>
              <a:prstGeom prst="rect">
                <a:avLst/>
              </a:prstGeom>
            </p:spPr>
          </p:pic>
          <p:sp>
            <p:nvSpPr>
              <p:cNvPr id="17" name="TextBox 16"/>
              <p:cNvSpPr txBox="1"/>
              <p:nvPr/>
            </p:nvSpPr>
            <p:spPr>
              <a:xfrm>
                <a:off x="4679904" y="2128105"/>
                <a:ext cx="2498477" cy="58146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Isolating and exporting environment</a:t>
                </a:r>
              </a:p>
            </p:txBody>
          </p:sp>
        </p:grpSp>
        <p:sp>
          <p:nvSpPr>
            <p:cNvPr id="25" name="TextBox 24"/>
            <p:cNvSpPr txBox="1"/>
            <p:nvPr/>
          </p:nvSpPr>
          <p:spPr>
            <a:xfrm>
              <a:off x="5045693" y="4523077"/>
              <a:ext cx="2248225" cy="307777"/>
            </a:xfrm>
            <a:prstGeom prst="rect">
              <a:avLst/>
            </a:prstGeom>
            <a:noFill/>
          </p:spPr>
          <p:txBody>
            <a:bodyPr wrap="square" rtlCol="0">
              <a:spAutoFit/>
            </a:bodyPr>
            <a:lstStyle/>
            <a:p>
              <a:pPr algn="ctr"/>
              <a:r>
                <a:rPr lang="en-US" sz="1400">
                  <a:latin typeface="Helvetica Light" charset="0"/>
                  <a:ea typeface="Helvetica Light" charset="0"/>
                  <a:cs typeface="Helvetica Light" charset="0"/>
                </a:rPr>
                <a:t>and</a:t>
              </a:r>
              <a:r>
                <a:rPr lang="is-IS" sz="1400" dirty="0">
                  <a:latin typeface="Helvetica Light" charset="0"/>
                  <a:ea typeface="Helvetica Light" charset="0"/>
                  <a:cs typeface="Helvetica Light" charset="0"/>
                </a:rPr>
                <a:t>…</a:t>
              </a:r>
              <a:endParaRPr lang="en-US" sz="1400" dirty="0">
                <a:latin typeface="Helvetica Light" charset="0"/>
                <a:ea typeface="Helvetica Light" charset="0"/>
                <a:cs typeface="Helvetica Light" charset="0"/>
              </a:endParaRPr>
            </a:p>
          </p:txBody>
        </p:sp>
      </p:gr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7916" y="2481071"/>
            <a:ext cx="963703" cy="213041"/>
          </a:xfrm>
          <a:prstGeom prst="rect">
            <a:avLst/>
          </a:prstGeom>
        </p:spPr>
      </p:pic>
      <p:grpSp>
        <p:nvGrpSpPr>
          <p:cNvPr id="19" name="Group 18"/>
          <p:cNvGrpSpPr/>
          <p:nvPr/>
        </p:nvGrpSpPr>
        <p:grpSpPr>
          <a:xfrm>
            <a:off x="8754546" y="1864163"/>
            <a:ext cx="3325183" cy="1393282"/>
            <a:chOff x="8754546" y="1864163"/>
            <a:chExt cx="3325183" cy="1393282"/>
          </a:xfrm>
        </p:grpSpPr>
        <p:grpSp>
          <p:nvGrpSpPr>
            <p:cNvPr id="3" name="Group 2"/>
            <p:cNvGrpSpPr/>
            <p:nvPr/>
          </p:nvGrpSpPr>
          <p:grpSpPr>
            <a:xfrm>
              <a:off x="9688935" y="1960613"/>
              <a:ext cx="2390794" cy="1296832"/>
              <a:chOff x="5561705" y="4905431"/>
              <a:chExt cx="2390794" cy="1296832"/>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
                        </a14:imgEffect>
                      </a14:imgLayer>
                    </a14:imgProps>
                  </a:ext>
                  <a:ext uri="{28A0092B-C50C-407E-A947-70E740481C1C}">
                    <a14:useLocalDpi xmlns:a14="http://schemas.microsoft.com/office/drawing/2010/main" val="0"/>
                  </a:ext>
                </a:extLst>
              </a:blip>
              <a:stretch>
                <a:fillRect/>
              </a:stretch>
            </p:blipFill>
            <p:spPr>
              <a:xfrm>
                <a:off x="5920930" y="4905431"/>
                <a:ext cx="2031569" cy="727352"/>
              </a:xfrm>
              <a:prstGeom prst="rect">
                <a:avLst/>
              </a:prstGeom>
            </p:spPr>
          </p:pic>
          <p:sp>
            <p:nvSpPr>
              <p:cNvPr id="23" name="TextBox 22"/>
              <p:cNvSpPr txBox="1"/>
              <p:nvPr/>
            </p:nvSpPr>
            <p:spPr>
              <a:xfrm>
                <a:off x="5561705" y="5679043"/>
                <a:ext cx="176106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Connecting code and reporting</a:t>
                </a:r>
              </a:p>
            </p:txBody>
          </p:sp>
        </p:gr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4546" y="1864163"/>
              <a:ext cx="2101158" cy="880405"/>
            </a:xfrm>
            <a:prstGeom prst="rect">
              <a:avLst/>
            </a:prstGeom>
          </p:spPr>
        </p:pic>
      </p:grpSp>
      <p:cxnSp>
        <p:nvCxnSpPr>
          <p:cNvPr id="35" name="Straight Connector 34"/>
          <p:cNvCxnSpPr/>
          <p:nvPr/>
        </p:nvCxnSpPr>
        <p:spPr>
          <a:xfrm flipH="1">
            <a:off x="10156869" y="1912388"/>
            <a:ext cx="201406" cy="7755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ED1065E-A4BD-314B-B23E-E3EAA28C05EF}"/>
              </a:ext>
            </a:extLst>
          </p:cNvPr>
          <p:cNvSpPr/>
          <p:nvPr/>
        </p:nvSpPr>
        <p:spPr>
          <a:xfrm>
            <a:off x="661851" y="1541417"/>
            <a:ext cx="5707073" cy="2790596"/>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ctangle 27">
            <a:extLst>
              <a:ext uri="{FF2B5EF4-FFF2-40B4-BE49-F238E27FC236}">
                <a16:creationId xmlns:a16="http://schemas.microsoft.com/office/drawing/2014/main" id="{7E2DDF25-557B-504B-A5F4-C4876B6F1D2C}"/>
              </a:ext>
            </a:extLst>
          </p:cNvPr>
          <p:cNvSpPr/>
          <p:nvPr/>
        </p:nvSpPr>
        <p:spPr>
          <a:xfrm>
            <a:off x="4118095" y="4476664"/>
            <a:ext cx="4308380" cy="219123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0" name="Rectangle 29">
            <a:extLst>
              <a:ext uri="{FF2B5EF4-FFF2-40B4-BE49-F238E27FC236}">
                <a16:creationId xmlns:a16="http://schemas.microsoft.com/office/drawing/2014/main" id="{AF4F650D-6465-804F-A85B-D648F1791A97}"/>
              </a:ext>
            </a:extLst>
          </p:cNvPr>
          <p:cNvSpPr/>
          <p:nvPr/>
        </p:nvSpPr>
        <p:spPr>
          <a:xfrm>
            <a:off x="9098395" y="1448744"/>
            <a:ext cx="2981334" cy="517289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1611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CB61E7-63CA-EF4A-A589-B2E1B657B1E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357612" y="2084266"/>
            <a:ext cx="992638" cy="2662962"/>
          </a:xfrm>
          <a:prstGeom prst="rect">
            <a:avLst/>
          </a:prstGeom>
        </p:spPr>
      </p:pic>
      <p:sp>
        <p:nvSpPr>
          <p:cNvPr id="4" name="TextBox 3">
            <a:extLst>
              <a:ext uri="{FF2B5EF4-FFF2-40B4-BE49-F238E27FC236}">
                <a16:creationId xmlns:a16="http://schemas.microsoft.com/office/drawing/2014/main" id="{0106EF61-BE81-B244-B456-84B69FC71CD4}"/>
              </a:ext>
            </a:extLst>
          </p:cNvPr>
          <p:cNvSpPr txBox="1"/>
          <p:nvPr/>
        </p:nvSpPr>
        <p:spPr>
          <a:xfrm>
            <a:off x="668505" y="924097"/>
            <a:ext cx="5578547" cy="5570756"/>
          </a:xfrm>
          <a:prstGeom prst="rect">
            <a:avLst/>
          </a:prstGeom>
          <a:noFill/>
        </p:spPr>
        <p:txBody>
          <a:bodyPr wrap="square" rtlCol="0">
            <a:spAutoFit/>
          </a:bodyPr>
          <a:lstStyle/>
          <a:p>
            <a:pPr marL="285750" indent="-285750">
              <a:buFontTx/>
              <a:buChar char="-"/>
            </a:pPr>
            <a:r>
              <a:rPr lang="en-US" dirty="0">
                <a:latin typeface="Helvetica Light" charset="0"/>
                <a:ea typeface="Helvetica Light" charset="0"/>
                <a:cs typeface="Helvetica Light" charset="0"/>
              </a:rPr>
              <a:t>Widely used system for file version control.</a:t>
            </a:r>
          </a:p>
          <a:p>
            <a:pPr marL="285750" indent="-285750">
              <a:buFontTx/>
              <a:buChar char="-"/>
            </a:pPr>
            <a:endParaRPr lang="en-US" sz="500"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Keeps copies of files and code from every stages in their lifecycle.</a:t>
            </a:r>
          </a:p>
          <a:p>
            <a:pPr marL="285750" indent="-285750">
              <a:buFontTx/>
              <a:buChar char="-"/>
            </a:pPr>
            <a:endParaRPr lang="en-US" sz="500"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Kind of like Dropbox, but you decide when each version is saved (and a lot more advanced features).</a:t>
            </a:r>
          </a:p>
          <a:p>
            <a:pPr marL="285750" indent="-285750">
              <a:buFontTx/>
              <a:buChar char="-"/>
            </a:pPr>
            <a:endParaRPr lang="en-US" sz="500"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Each file has a distinct history with specific incremental changes (each with a reference code).</a:t>
            </a:r>
          </a:p>
          <a:p>
            <a:pPr marL="742950" lvl="1" indent="-285750">
              <a:buFontTx/>
              <a:buChar char="-"/>
            </a:pPr>
            <a:r>
              <a:rPr lang="en-US" dirty="0">
                <a:latin typeface="Helvetica Light" charset="0"/>
                <a:ea typeface="Helvetica Light" charset="0"/>
                <a:cs typeface="Helvetica Light" charset="0"/>
              </a:rPr>
              <a:t>Revert files to previous state.</a:t>
            </a:r>
          </a:p>
          <a:p>
            <a:pPr marL="742950" lvl="1" indent="-285750">
              <a:buFontTx/>
              <a:buChar char="-"/>
            </a:pPr>
            <a:r>
              <a:rPr lang="en-US" dirty="0">
                <a:latin typeface="Helvetica Light" charset="0"/>
                <a:ea typeface="Helvetica Light" charset="0"/>
                <a:cs typeface="Helvetica Light" charset="0"/>
              </a:rPr>
              <a:t>Compare changes over time.</a:t>
            </a:r>
          </a:p>
          <a:p>
            <a:pPr marL="742950" lvl="1" indent="-285750">
              <a:buFontTx/>
              <a:buChar char="-"/>
            </a:pPr>
            <a:r>
              <a:rPr lang="en-US" dirty="0">
                <a:latin typeface="Helvetica Light" charset="0"/>
                <a:ea typeface="Helvetica Light" charset="0"/>
                <a:cs typeface="Helvetica Light" charset="0"/>
              </a:rPr>
              <a:t>See who modified what.</a:t>
            </a:r>
          </a:p>
          <a:p>
            <a:pPr marL="742950" lvl="1" indent="-285750">
              <a:buFontTx/>
              <a:buChar char="-"/>
            </a:pPr>
            <a:endParaRPr lang="en-US" sz="500"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Makes you fearless.</a:t>
            </a:r>
          </a:p>
          <a:p>
            <a:pPr marL="285750" indent="-285750">
              <a:buFontTx/>
              <a:buChar char="-"/>
            </a:pPr>
            <a:endParaRPr lang="en-US" sz="500"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Runs on command line, but there also exists GUI and integration in e.g. text editors.</a:t>
            </a:r>
          </a:p>
          <a:p>
            <a:pPr marL="285750" indent="-285750">
              <a:buFontTx/>
              <a:buChar char="-"/>
            </a:pPr>
            <a:endParaRPr lang="en-US" sz="500"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Mainly for text files, not for binary files or large files.</a:t>
            </a:r>
          </a:p>
          <a:p>
            <a:pPr marL="285750" indent="-285750">
              <a:buFontTx/>
              <a:buChar char="-"/>
            </a:pPr>
            <a:endParaRPr lang="en-US" sz="500"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Versioning, backup, and sharing!</a:t>
            </a:r>
          </a:p>
        </p:txBody>
      </p:sp>
      <p:pic>
        <p:nvPicPr>
          <p:cNvPr id="7" name="Picture 6">
            <a:extLst>
              <a:ext uri="{FF2B5EF4-FFF2-40B4-BE49-F238E27FC236}">
                <a16:creationId xmlns:a16="http://schemas.microsoft.com/office/drawing/2014/main" id="{2E239335-9CC1-0347-84B5-B3D6C2658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5784" y="108370"/>
            <a:ext cx="975654" cy="407416"/>
          </a:xfrm>
          <a:prstGeom prst="rect">
            <a:avLst/>
          </a:prstGeom>
        </p:spPr>
      </p:pic>
      <p:sp>
        <p:nvSpPr>
          <p:cNvPr id="11" name="Rectangle 10">
            <a:extLst>
              <a:ext uri="{FF2B5EF4-FFF2-40B4-BE49-F238E27FC236}">
                <a16:creationId xmlns:a16="http://schemas.microsoft.com/office/drawing/2014/main" id="{DEC04DF9-8F36-2E43-B923-666A348B3BAC}"/>
              </a:ext>
            </a:extLst>
          </p:cNvPr>
          <p:cNvSpPr/>
          <p:nvPr/>
        </p:nvSpPr>
        <p:spPr>
          <a:xfrm>
            <a:off x="8175625" y="2553153"/>
            <a:ext cx="174625" cy="2889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Picture 9">
            <a:extLst>
              <a:ext uri="{FF2B5EF4-FFF2-40B4-BE49-F238E27FC236}">
                <a16:creationId xmlns:a16="http://schemas.microsoft.com/office/drawing/2014/main" id="{422F55CC-59B1-1244-AEB7-1446D496725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57612" y="1192708"/>
            <a:ext cx="3718171" cy="3554520"/>
          </a:xfrm>
          <a:prstGeom prst="rect">
            <a:avLst/>
          </a:prstGeom>
        </p:spPr>
      </p:pic>
      <p:sp>
        <p:nvSpPr>
          <p:cNvPr id="8" name="TextBox 7">
            <a:extLst>
              <a:ext uri="{FF2B5EF4-FFF2-40B4-BE49-F238E27FC236}">
                <a16:creationId xmlns:a16="http://schemas.microsoft.com/office/drawing/2014/main" id="{E4D01896-62E3-2B46-8E8E-0A6825F13B86}"/>
              </a:ext>
            </a:extLst>
          </p:cNvPr>
          <p:cNvSpPr txBox="1"/>
          <p:nvPr/>
        </p:nvSpPr>
        <p:spPr>
          <a:xfrm>
            <a:off x="335111" y="304565"/>
            <a:ext cx="6325534" cy="523220"/>
          </a:xfrm>
          <a:prstGeom prst="rect">
            <a:avLst/>
          </a:prstGeom>
          <a:noFill/>
        </p:spPr>
        <p:txBody>
          <a:bodyPr wrap="square" rtlCol="0">
            <a:spAutoFit/>
          </a:bodyPr>
          <a:lstStyle/>
          <a:p>
            <a:r>
              <a:rPr lang="en-US" sz="2800" dirty="0">
                <a:latin typeface="Helvetica Light" charset="0"/>
                <a:ea typeface="Helvetica Light" charset="0"/>
                <a:cs typeface="Helvetica Light" charset="0"/>
              </a:rPr>
              <a:t>What is </a:t>
            </a:r>
            <a:r>
              <a:rPr lang="en-US" sz="2800" dirty="0" err="1">
                <a:latin typeface="Helvetica Light" charset="0"/>
                <a:ea typeface="Helvetica Light" charset="0"/>
                <a:cs typeface="Helvetica Light" charset="0"/>
              </a:rPr>
              <a:t>Git</a:t>
            </a:r>
            <a:r>
              <a:rPr lang="en-US" sz="28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2253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0D0A6B-5040-4A41-B4EC-EC1140389B0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95550" y="2843684"/>
            <a:ext cx="3904105" cy="1621716"/>
          </a:xfrm>
          <a:prstGeom prst="rect">
            <a:avLst/>
          </a:prstGeom>
        </p:spPr>
      </p:pic>
      <p:sp>
        <p:nvSpPr>
          <p:cNvPr id="8" name="Rectangle 7">
            <a:extLst>
              <a:ext uri="{FF2B5EF4-FFF2-40B4-BE49-F238E27FC236}">
                <a16:creationId xmlns:a16="http://schemas.microsoft.com/office/drawing/2014/main" id="{D29D7A5D-10E7-A14D-A174-2DCAEEFA35CA}"/>
              </a:ext>
            </a:extLst>
          </p:cNvPr>
          <p:cNvSpPr/>
          <p:nvPr/>
        </p:nvSpPr>
        <p:spPr>
          <a:xfrm>
            <a:off x="258879" y="1087104"/>
            <a:ext cx="5074725" cy="15806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1" name="Group 40"/>
          <p:cNvGrpSpPr/>
          <p:nvPr/>
        </p:nvGrpSpPr>
        <p:grpSpPr>
          <a:xfrm>
            <a:off x="8120232" y="2892029"/>
            <a:ext cx="750737" cy="3548934"/>
            <a:chOff x="6361581" y="2608916"/>
            <a:chExt cx="750737" cy="3548934"/>
          </a:xfrm>
        </p:grpSpPr>
        <p:cxnSp>
          <p:nvCxnSpPr>
            <p:cNvPr id="38" name="Straight Connector 37"/>
            <p:cNvCxnSpPr/>
            <p:nvPr/>
          </p:nvCxnSpPr>
          <p:spPr>
            <a:xfrm>
              <a:off x="7112318" y="2698476"/>
              <a:ext cx="0" cy="3459374"/>
            </a:xfrm>
            <a:prstGeom prst="line">
              <a:avLst/>
            </a:prstGeom>
            <a:ln>
              <a:solidFill>
                <a:schemeClr val="bg1">
                  <a:lumMod val="65000"/>
                </a:schemeClr>
              </a:solidFill>
              <a:prstDash val="dash"/>
            </a:ln>
            <a:effectLst>
              <a:outerShdw blurRad="50800" dist="38100" algn="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39" name="TextBox 38"/>
            <p:cNvSpPr txBox="1"/>
            <p:nvPr/>
          </p:nvSpPr>
          <p:spPr>
            <a:xfrm>
              <a:off x="6361581" y="2608916"/>
              <a:ext cx="684803" cy="338554"/>
            </a:xfrm>
            <a:prstGeom prst="rect">
              <a:avLst/>
            </a:prstGeom>
            <a:noFill/>
          </p:spPr>
          <p:txBody>
            <a:bodyPr wrap="none" rtlCol="0">
              <a:spAutoFit/>
            </a:bodyPr>
            <a:lstStyle/>
            <a:p>
              <a:r>
                <a:rPr lang="en-US" sz="1600" dirty="0">
                  <a:latin typeface="Helvetica Light" charset="0"/>
                  <a:ea typeface="Helvetica Light" charset="0"/>
                  <a:cs typeface="Helvetica Light" charset="0"/>
                </a:rPr>
                <a:t>Local</a:t>
              </a:r>
            </a:p>
          </p:txBody>
        </p:sp>
      </p:grpSp>
      <p:sp>
        <p:nvSpPr>
          <p:cNvPr id="4" name="Rounded Rectangle 3"/>
          <p:cNvSpPr/>
          <p:nvPr/>
        </p:nvSpPr>
        <p:spPr>
          <a:xfrm>
            <a:off x="4686597" y="4020069"/>
            <a:ext cx="190571" cy="1905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Helvetica Light" charset="0"/>
                <a:ea typeface="Helvetica Light" charset="0"/>
                <a:cs typeface="Helvetica Light" charset="0"/>
              </a:rPr>
              <a:t>M</a:t>
            </a:r>
          </a:p>
        </p:txBody>
      </p:sp>
      <p:sp>
        <p:nvSpPr>
          <p:cNvPr id="10" name="Rounded Rectangle 9"/>
          <p:cNvSpPr/>
          <p:nvPr/>
        </p:nvSpPr>
        <p:spPr>
          <a:xfrm>
            <a:off x="4686597" y="4255167"/>
            <a:ext cx="190571" cy="190571"/>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Helvetica Light" charset="0"/>
                <a:ea typeface="Helvetica Light" charset="0"/>
                <a:cs typeface="Helvetica Light" charset="0"/>
              </a:rPr>
              <a:t>?</a:t>
            </a:r>
          </a:p>
        </p:txBody>
      </p:sp>
      <p:sp>
        <p:nvSpPr>
          <p:cNvPr id="11" name="Rounded Rectangle 10"/>
          <p:cNvSpPr/>
          <p:nvPr/>
        </p:nvSpPr>
        <p:spPr>
          <a:xfrm>
            <a:off x="4686833" y="4020069"/>
            <a:ext cx="190571" cy="190571"/>
          </a:xfrm>
          <a:prstGeom prst="roundRect">
            <a:avLst/>
          </a:prstGeom>
          <a:solidFill>
            <a:srgbClr val="F4B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Helvetica Light" charset="0"/>
                <a:ea typeface="Helvetica Light" charset="0"/>
                <a:cs typeface="Helvetica Light" charset="0"/>
              </a:rPr>
              <a:t>A</a:t>
            </a:r>
          </a:p>
        </p:txBody>
      </p:sp>
      <p:sp>
        <p:nvSpPr>
          <p:cNvPr id="12" name="Rectangle 11"/>
          <p:cNvSpPr/>
          <p:nvPr/>
        </p:nvSpPr>
        <p:spPr>
          <a:xfrm>
            <a:off x="5752918" y="3663069"/>
            <a:ext cx="2028729" cy="712620"/>
          </a:xfrm>
          <a:prstGeom prst="rect">
            <a:avLst/>
          </a:prstGeom>
          <a:solidFill>
            <a:srgbClr val="D54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752918" y="4367396"/>
            <a:ext cx="2437064" cy="1007005"/>
          </a:xfrm>
          <a:prstGeom prst="rect">
            <a:avLst/>
          </a:prstGeom>
          <a:solidFill>
            <a:srgbClr val="F4B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52919" y="3356967"/>
            <a:ext cx="2437063" cy="1018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5"/>
          <p:cNvSpPr/>
          <p:nvPr/>
        </p:nvSpPr>
        <p:spPr>
          <a:xfrm>
            <a:off x="5806095" y="5656662"/>
            <a:ext cx="2319925" cy="1085089"/>
          </a:xfrm>
          <a:prstGeom prst="can">
            <a:avLst/>
          </a:prstGeom>
          <a:solidFill>
            <a:srgbClr val="00C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776152" y="3405487"/>
            <a:ext cx="1596912" cy="307777"/>
          </a:xfrm>
          <a:prstGeom prst="rect">
            <a:avLst/>
          </a:prstGeom>
          <a:noFill/>
        </p:spPr>
        <p:txBody>
          <a:bodyPr wrap="none" rtlCol="0">
            <a:spAutoFit/>
          </a:bodyPr>
          <a:lstStyle/>
          <a:p>
            <a:r>
              <a:rPr lang="en-US" sz="1400" dirty="0">
                <a:solidFill>
                  <a:schemeClr val="bg1"/>
                </a:solidFill>
                <a:latin typeface="Helvetica Light" charset="0"/>
                <a:ea typeface="Helvetica Light" charset="0"/>
                <a:cs typeface="Helvetica Light" charset="0"/>
              </a:rPr>
              <a:t>Working directory</a:t>
            </a:r>
          </a:p>
        </p:txBody>
      </p:sp>
      <p:sp>
        <p:nvSpPr>
          <p:cNvPr id="18" name="TextBox 17"/>
          <p:cNvSpPr txBox="1"/>
          <p:nvPr/>
        </p:nvSpPr>
        <p:spPr>
          <a:xfrm>
            <a:off x="5747419" y="4385007"/>
            <a:ext cx="1207382" cy="307777"/>
          </a:xfrm>
          <a:prstGeom prst="rect">
            <a:avLst/>
          </a:prstGeom>
          <a:noFill/>
        </p:spPr>
        <p:txBody>
          <a:bodyPr wrap="none" rtlCol="0">
            <a:spAutoFit/>
          </a:bodyPr>
          <a:lstStyle/>
          <a:p>
            <a:r>
              <a:rPr lang="en-US" sz="1400" dirty="0">
                <a:solidFill>
                  <a:schemeClr val="bg1"/>
                </a:solidFill>
                <a:latin typeface="Helvetica Light" charset="0"/>
                <a:ea typeface="Helvetica Light" charset="0"/>
                <a:cs typeface="Helvetica Light" charset="0"/>
              </a:rPr>
              <a:t>Staging area</a:t>
            </a:r>
          </a:p>
        </p:txBody>
      </p:sp>
      <p:pic>
        <p:nvPicPr>
          <p:cNvPr id="20" name="Picture 19"/>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1357558" y="4242840"/>
            <a:ext cx="2099357" cy="222560"/>
          </a:xfrm>
          <a:prstGeom prst="rect">
            <a:avLst/>
          </a:prstGeom>
          <a:solidFill>
            <a:schemeClr val="bg1"/>
          </a:solidFill>
        </p:spPr>
      </p:pic>
      <p:sp>
        <p:nvSpPr>
          <p:cNvPr id="21" name="TextBox 20"/>
          <p:cNvSpPr txBox="1"/>
          <p:nvPr/>
        </p:nvSpPr>
        <p:spPr>
          <a:xfrm>
            <a:off x="6145457" y="3753457"/>
            <a:ext cx="1579278" cy="276999"/>
          </a:xfrm>
          <a:prstGeom prst="rect">
            <a:avLst/>
          </a:prstGeom>
          <a:noFill/>
        </p:spPr>
        <p:txBody>
          <a:bodyPr wrap="none" rtlCol="0">
            <a:spAutoFit/>
          </a:bodyPr>
          <a:lstStyle/>
          <a:p>
            <a:r>
              <a:rPr lang="en-US" sz="1200" dirty="0" err="1">
                <a:latin typeface="Lucida Console" charset="0"/>
                <a:ea typeface="Lucida Console" charset="0"/>
                <a:cs typeface="Lucida Console" charset="0"/>
              </a:rPr>
              <a:t>environment.yml</a:t>
            </a:r>
            <a:endParaRPr lang="en-US" sz="1200" dirty="0">
              <a:latin typeface="Lucida Console" charset="0"/>
              <a:ea typeface="Lucida Console" charset="0"/>
              <a:cs typeface="Lucida Console" charset="0"/>
            </a:endParaRPr>
          </a:p>
        </p:txBody>
      </p:sp>
      <p:sp>
        <p:nvSpPr>
          <p:cNvPr id="22" name="TextBox 21"/>
          <p:cNvSpPr txBox="1"/>
          <p:nvPr/>
        </p:nvSpPr>
        <p:spPr>
          <a:xfrm>
            <a:off x="6371328" y="3976956"/>
            <a:ext cx="1021433" cy="276999"/>
          </a:xfrm>
          <a:prstGeom prst="rect">
            <a:avLst/>
          </a:prstGeom>
          <a:noFill/>
        </p:spPr>
        <p:txBody>
          <a:bodyPr wrap="none" rtlCol="0">
            <a:spAutoFit/>
          </a:bodyPr>
          <a:lstStyle/>
          <a:p>
            <a:r>
              <a:rPr lang="en-US" sz="1200" dirty="0" err="1">
                <a:latin typeface="Lucida Console" charset="0"/>
                <a:ea typeface="Lucida Console" charset="0"/>
                <a:cs typeface="Lucida Console" charset="0"/>
              </a:rPr>
              <a:t>Snakefile</a:t>
            </a:r>
            <a:endParaRPr lang="en-US" sz="1200" dirty="0">
              <a:latin typeface="Lucida Console" charset="0"/>
              <a:ea typeface="Lucida Console" charset="0"/>
              <a:cs typeface="Lucida Console" charset="0"/>
            </a:endParaRPr>
          </a:p>
        </p:txBody>
      </p:sp>
      <p:sp>
        <p:nvSpPr>
          <p:cNvPr id="23" name="Rectangle 22"/>
          <p:cNvSpPr/>
          <p:nvPr/>
        </p:nvSpPr>
        <p:spPr>
          <a:xfrm>
            <a:off x="5906094" y="5919061"/>
            <a:ext cx="2112668" cy="745425"/>
          </a:xfrm>
          <a:prstGeom prst="rect">
            <a:avLst/>
          </a:prstGeom>
          <a:solidFill>
            <a:srgbClr val="00C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solidFill>
                <a:schemeClr val="bg1"/>
              </a:solidFill>
              <a:latin typeface="Helvetica Light" charset="0"/>
              <a:ea typeface="Helvetica Light" charset="0"/>
              <a:cs typeface="Helvetica Light" charset="0"/>
            </a:endParaRPr>
          </a:p>
          <a:p>
            <a:pPr algn="ctr"/>
            <a:r>
              <a:rPr lang="en-US" sz="1400" dirty="0" err="1">
                <a:solidFill>
                  <a:schemeClr val="bg1"/>
                </a:solidFill>
                <a:latin typeface="Helvetica Light" charset="0"/>
                <a:ea typeface="Helvetica Light" charset="0"/>
                <a:cs typeface="Helvetica Light" charset="0"/>
              </a:rPr>
              <a:t>Git</a:t>
            </a:r>
            <a:r>
              <a:rPr lang="en-US" sz="1400" dirty="0">
                <a:solidFill>
                  <a:schemeClr val="bg1"/>
                </a:solidFill>
                <a:latin typeface="Helvetica Light" charset="0"/>
                <a:ea typeface="Helvetica Light" charset="0"/>
                <a:cs typeface="Helvetica Light" charset="0"/>
              </a:rPr>
              <a:t> repository</a:t>
            </a:r>
          </a:p>
          <a:p>
            <a:pPr algn="ctr"/>
            <a:r>
              <a:rPr lang="en-US" sz="1400" dirty="0">
                <a:solidFill>
                  <a:schemeClr val="bg1"/>
                </a:solidFill>
                <a:latin typeface="Helvetica Light" charset="0"/>
                <a:ea typeface="Helvetica Light" charset="0"/>
                <a:cs typeface="Helvetica Light" charset="0"/>
              </a:rPr>
              <a:t>Current state</a:t>
            </a:r>
          </a:p>
          <a:p>
            <a:pPr algn="ctr"/>
            <a:r>
              <a:rPr lang="en-US" sz="1400" dirty="0">
                <a:solidFill>
                  <a:schemeClr val="bg1"/>
                </a:solidFill>
                <a:latin typeface="Helvetica Light" charset="0"/>
                <a:ea typeface="Helvetica Light" charset="0"/>
                <a:cs typeface="Helvetica Light" charset="0"/>
              </a:rPr>
              <a:t>History of all files</a:t>
            </a:r>
          </a:p>
        </p:txBody>
      </p:sp>
      <p:sp>
        <p:nvSpPr>
          <p:cNvPr id="24" name="Rounded Rectangle 23"/>
          <p:cNvSpPr/>
          <p:nvPr/>
        </p:nvSpPr>
        <p:spPr>
          <a:xfrm>
            <a:off x="4686597" y="4255167"/>
            <a:ext cx="190571" cy="190571"/>
          </a:xfrm>
          <a:prstGeom prst="roundRect">
            <a:avLst/>
          </a:prstGeom>
          <a:solidFill>
            <a:srgbClr val="F4B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Helvetica Light" charset="0"/>
                <a:ea typeface="Helvetica Light" charset="0"/>
                <a:cs typeface="Helvetica Light" charset="0"/>
              </a:rPr>
              <a:t>A</a:t>
            </a:r>
          </a:p>
        </p:txBody>
      </p:sp>
      <p:sp>
        <p:nvSpPr>
          <p:cNvPr id="25" name="TextBox 24"/>
          <p:cNvSpPr txBox="1"/>
          <p:nvPr/>
        </p:nvSpPr>
        <p:spPr>
          <a:xfrm>
            <a:off x="759582" y="4531178"/>
            <a:ext cx="4232249" cy="1877437"/>
          </a:xfrm>
          <a:prstGeom prst="rect">
            <a:avLst/>
          </a:prstGeom>
          <a:noFill/>
        </p:spPr>
        <p:txBody>
          <a:bodyPr wrap="none" rtlCol="0">
            <a:spAutoFit/>
          </a:bodyPr>
          <a:lstStyle/>
          <a:p>
            <a:pPr marL="285750" indent="-285750">
              <a:buFont typeface="Arial" charset="0"/>
              <a:buChar char="•"/>
            </a:pPr>
            <a:r>
              <a:rPr lang="en-US" sz="1600" dirty="0">
                <a:latin typeface="Helvetica Light" charset="0"/>
                <a:ea typeface="Helvetica Light" charset="0"/>
                <a:cs typeface="Helvetica Light" charset="0"/>
              </a:rPr>
              <a:t>Edit </a:t>
            </a:r>
            <a:r>
              <a:rPr lang="en-US" sz="1600" dirty="0" err="1">
                <a:latin typeface="Helvetica Light" charset="0"/>
                <a:ea typeface="Helvetica Light" charset="0"/>
                <a:cs typeface="Helvetica Light" charset="0"/>
              </a:rPr>
              <a:t>environment.yml</a:t>
            </a:r>
            <a:endParaRPr lang="en-US" sz="1600" dirty="0">
              <a:latin typeface="Helvetica Light" charset="0"/>
              <a:ea typeface="Helvetica Light" charset="0"/>
              <a:cs typeface="Helvetica Light" charset="0"/>
            </a:endParaRPr>
          </a:p>
          <a:p>
            <a:pPr marL="285750" indent="-285750">
              <a:buFont typeface="Arial" charset="0"/>
              <a:buChar char="•"/>
            </a:pPr>
            <a:r>
              <a:rPr lang="en-US" sz="1600" dirty="0">
                <a:latin typeface="Helvetica Light" charset="0"/>
                <a:ea typeface="Helvetica Light" charset="0"/>
                <a:cs typeface="Helvetica Light" charset="0"/>
              </a:rPr>
              <a:t>Add a new file </a:t>
            </a:r>
            <a:r>
              <a:rPr lang="en-US" sz="1600" dirty="0" err="1">
                <a:latin typeface="Helvetica Light" charset="0"/>
                <a:ea typeface="Helvetica Light" charset="0"/>
                <a:cs typeface="Helvetica Light" charset="0"/>
              </a:rPr>
              <a:t>Snakefile</a:t>
            </a:r>
            <a:endParaRPr lang="en-US" sz="1600" dirty="0">
              <a:latin typeface="Helvetica Light" charset="0"/>
              <a:ea typeface="Helvetica Light" charset="0"/>
              <a:cs typeface="Helvetica Light" charset="0"/>
            </a:endParaRPr>
          </a:p>
          <a:p>
            <a:pPr marL="285750" indent="-285750">
              <a:buFont typeface="Arial" charset="0"/>
              <a:buChar char="•"/>
            </a:pPr>
            <a:r>
              <a:rPr lang="en-US" sz="1400" dirty="0" err="1">
                <a:latin typeface="Lucida Console" charset="0"/>
                <a:ea typeface="Lucida Console" charset="0"/>
                <a:cs typeface="Lucida Console" charset="0"/>
              </a:rPr>
              <a:t>git</a:t>
            </a:r>
            <a:r>
              <a:rPr lang="en-US" sz="1400" dirty="0">
                <a:latin typeface="Lucida Console" charset="0"/>
                <a:ea typeface="Lucida Console" charset="0"/>
                <a:cs typeface="Lucida Console" charset="0"/>
              </a:rPr>
              <a:t> add </a:t>
            </a:r>
            <a:r>
              <a:rPr lang="en-US" sz="1400" dirty="0" err="1">
                <a:latin typeface="Lucida Console" charset="0"/>
                <a:ea typeface="Lucida Console" charset="0"/>
                <a:cs typeface="Lucida Console" charset="0"/>
              </a:rPr>
              <a:t>environment.yml</a:t>
            </a:r>
            <a:endParaRPr lang="en-US" sz="1400" dirty="0">
              <a:latin typeface="Lucida Console" charset="0"/>
              <a:ea typeface="Lucida Console" charset="0"/>
              <a:cs typeface="Lucida Console" charset="0"/>
            </a:endParaRPr>
          </a:p>
          <a:p>
            <a:pPr marL="285750" indent="-285750">
              <a:buFont typeface="Arial" charset="0"/>
              <a:buChar char="•"/>
            </a:pPr>
            <a:r>
              <a:rPr lang="en-US" sz="1400" dirty="0" err="1">
                <a:latin typeface="Lucida Console" charset="0"/>
                <a:ea typeface="Lucida Console" charset="0"/>
                <a:cs typeface="Lucida Console" charset="0"/>
              </a:rPr>
              <a:t>git</a:t>
            </a:r>
            <a:r>
              <a:rPr lang="en-US" sz="1400" dirty="0">
                <a:latin typeface="Lucida Console" charset="0"/>
                <a:ea typeface="Lucida Console" charset="0"/>
                <a:cs typeface="Lucida Console" charset="0"/>
              </a:rPr>
              <a:t> commit </a:t>
            </a:r>
            <a:r>
              <a:rPr lang="mr-IN" sz="1400" dirty="0">
                <a:latin typeface="Lucida Console" charset="0"/>
                <a:ea typeface="Lucida Console" charset="0"/>
                <a:cs typeface="Lucida Console" charset="0"/>
              </a:rPr>
              <a:t>–</a:t>
            </a:r>
            <a:r>
              <a:rPr lang="en-US" sz="1400" dirty="0">
                <a:latin typeface="Lucida Console" charset="0"/>
                <a:ea typeface="Lucida Console" charset="0"/>
                <a:cs typeface="Lucida Console" charset="0"/>
              </a:rPr>
              <a:t>m “Add </a:t>
            </a:r>
            <a:r>
              <a:rPr lang="en-US" sz="1400" dirty="0" err="1">
                <a:latin typeface="Lucida Console" charset="0"/>
                <a:ea typeface="Lucida Console" charset="0"/>
                <a:cs typeface="Lucida Console" charset="0"/>
              </a:rPr>
              <a:t>snakemake</a:t>
            </a:r>
            <a:r>
              <a:rPr lang="en-US" sz="1400" dirty="0">
                <a:latin typeface="Lucida Console" charset="0"/>
                <a:ea typeface="Lucida Console" charset="0"/>
                <a:cs typeface="Lucida Console" charset="0"/>
              </a:rPr>
              <a:t> 4.4.0”</a:t>
            </a:r>
          </a:p>
          <a:p>
            <a:pPr marL="285750" indent="-285750">
              <a:buFont typeface="Arial" charset="0"/>
              <a:buChar char="•"/>
            </a:pPr>
            <a:r>
              <a:rPr lang="en-US" sz="1400" dirty="0" err="1">
                <a:latin typeface="Lucida Console" charset="0"/>
                <a:ea typeface="Lucida Console" charset="0"/>
                <a:cs typeface="Lucida Console" charset="0"/>
              </a:rPr>
              <a:t>git</a:t>
            </a:r>
            <a:r>
              <a:rPr lang="en-US" sz="1400" dirty="0">
                <a:latin typeface="Lucida Console" charset="0"/>
                <a:ea typeface="Lucida Console" charset="0"/>
                <a:cs typeface="Lucida Console" charset="0"/>
              </a:rPr>
              <a:t> add </a:t>
            </a:r>
            <a:r>
              <a:rPr lang="en-US" sz="1400" dirty="0" err="1">
                <a:latin typeface="Lucida Console" charset="0"/>
                <a:ea typeface="Lucida Console" charset="0"/>
                <a:cs typeface="Lucida Console" charset="0"/>
              </a:rPr>
              <a:t>Snakefile</a:t>
            </a:r>
            <a:endParaRPr lang="en-US" sz="1400" dirty="0">
              <a:latin typeface="Lucida Console" charset="0"/>
              <a:ea typeface="Lucida Console" charset="0"/>
              <a:cs typeface="Lucida Console" charset="0"/>
            </a:endParaRPr>
          </a:p>
          <a:p>
            <a:pPr marL="285750" indent="-285750">
              <a:buFont typeface="Arial" charset="0"/>
              <a:buChar char="•"/>
            </a:pPr>
            <a:r>
              <a:rPr lang="en-US" sz="1400" dirty="0" err="1">
                <a:latin typeface="Lucida Console" charset="0"/>
                <a:ea typeface="Lucida Console" charset="0"/>
                <a:cs typeface="Lucida Console" charset="0"/>
              </a:rPr>
              <a:t>git</a:t>
            </a:r>
            <a:r>
              <a:rPr lang="en-US" sz="1400" dirty="0">
                <a:latin typeface="Lucida Console" charset="0"/>
                <a:ea typeface="Lucida Console" charset="0"/>
                <a:cs typeface="Lucida Console" charset="0"/>
              </a:rPr>
              <a:t> commit </a:t>
            </a:r>
            <a:r>
              <a:rPr lang="mr-IN" sz="1400" dirty="0">
                <a:latin typeface="Lucida Console" charset="0"/>
                <a:ea typeface="Lucida Console" charset="0"/>
                <a:cs typeface="Lucida Console" charset="0"/>
              </a:rPr>
              <a:t>–</a:t>
            </a:r>
            <a:r>
              <a:rPr lang="en-US" sz="1400" dirty="0">
                <a:latin typeface="Lucida Console" charset="0"/>
                <a:ea typeface="Lucida Console" charset="0"/>
                <a:cs typeface="Lucida Console" charset="0"/>
              </a:rPr>
              <a:t>m “Add </a:t>
            </a:r>
            <a:r>
              <a:rPr lang="en-US" sz="1400" dirty="0" err="1">
                <a:latin typeface="Lucida Console" charset="0"/>
                <a:ea typeface="Lucida Console" charset="0"/>
                <a:cs typeface="Lucida Console" charset="0"/>
              </a:rPr>
              <a:t>Snakefile</a:t>
            </a:r>
            <a:r>
              <a:rPr lang="en-US" sz="1400" dirty="0">
                <a:latin typeface="Lucida Console" charset="0"/>
                <a:ea typeface="Lucida Console" charset="0"/>
                <a:cs typeface="Lucida Console" charset="0"/>
              </a:rPr>
              <a:t>”</a:t>
            </a:r>
          </a:p>
          <a:p>
            <a:pPr marL="285750" indent="-285750">
              <a:buFont typeface="Arial" charset="0"/>
              <a:buChar char="•"/>
            </a:pPr>
            <a:r>
              <a:rPr lang="en-US" sz="1400" dirty="0" err="1">
                <a:latin typeface="Lucida Console" charset="0"/>
                <a:ea typeface="Lucida Console" charset="0"/>
                <a:cs typeface="Lucida Console" charset="0"/>
              </a:rPr>
              <a:t>git</a:t>
            </a:r>
            <a:r>
              <a:rPr lang="en-US" sz="1400" dirty="0">
                <a:latin typeface="Lucida Console" charset="0"/>
                <a:ea typeface="Lucida Console" charset="0"/>
                <a:cs typeface="Lucida Console" charset="0"/>
              </a:rPr>
              <a:t> </a:t>
            </a:r>
            <a:r>
              <a:rPr lang="sv-SE" sz="1400" dirty="0">
                <a:latin typeface="Lucida Console" charset="0"/>
                <a:ea typeface="Lucida Console" charset="0"/>
                <a:cs typeface="Lucida Console" charset="0"/>
              </a:rPr>
              <a:t>push</a:t>
            </a:r>
            <a:endParaRPr lang="en-US" sz="1400" dirty="0">
              <a:latin typeface="Lucida Console" charset="0"/>
              <a:ea typeface="Lucida Console" charset="0"/>
              <a:cs typeface="Lucida Console" charset="0"/>
            </a:endParaRPr>
          </a:p>
          <a:p>
            <a:pPr marL="285750" indent="-285750">
              <a:buFont typeface="Arial" charset="0"/>
              <a:buChar char="•"/>
            </a:pPr>
            <a:r>
              <a:rPr lang="en-US" sz="1400" dirty="0" err="1">
                <a:latin typeface="Lucida Console" charset="0"/>
                <a:ea typeface="Lucida Console" charset="0"/>
                <a:cs typeface="Lucida Console" charset="0"/>
              </a:rPr>
              <a:t>git</a:t>
            </a:r>
            <a:r>
              <a:rPr lang="en-US" sz="1400" dirty="0">
                <a:latin typeface="Lucida Console" charset="0"/>
                <a:ea typeface="Lucida Console" charset="0"/>
                <a:cs typeface="Lucida Console" charset="0"/>
              </a:rPr>
              <a:t> pull</a:t>
            </a:r>
          </a:p>
        </p:txBody>
      </p:sp>
      <p:grpSp>
        <p:nvGrpSpPr>
          <p:cNvPr id="33" name="Group 32"/>
          <p:cNvGrpSpPr/>
          <p:nvPr/>
        </p:nvGrpSpPr>
        <p:grpSpPr>
          <a:xfrm>
            <a:off x="8630862" y="5594138"/>
            <a:ext cx="736270" cy="412063"/>
            <a:chOff x="6872211" y="5079914"/>
            <a:chExt cx="736270" cy="412063"/>
          </a:xfrm>
        </p:grpSpPr>
        <p:sp>
          <p:nvSpPr>
            <p:cNvPr id="29" name="Down Arrow 28"/>
            <p:cNvSpPr/>
            <p:nvPr/>
          </p:nvSpPr>
          <p:spPr>
            <a:xfrm rot="14765463">
              <a:off x="7034314" y="4917811"/>
              <a:ext cx="412063" cy="736270"/>
            </a:xfrm>
            <a:prstGeom prst="downArrow">
              <a:avLst/>
            </a:prstGeom>
            <a:solidFill>
              <a:srgbClr val="00C83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rot="20233481">
              <a:off x="6916525" y="5200338"/>
              <a:ext cx="498855" cy="261610"/>
            </a:xfrm>
            <a:prstGeom prst="rect">
              <a:avLst/>
            </a:prstGeom>
            <a:noFill/>
          </p:spPr>
          <p:txBody>
            <a:bodyPr wrap="none" rtlCol="0">
              <a:spAutoFit/>
            </a:bodyPr>
            <a:lstStyle/>
            <a:p>
              <a:r>
                <a:rPr lang="en-US" sz="1100">
                  <a:solidFill>
                    <a:schemeClr val="bg1"/>
                  </a:solidFill>
                  <a:latin typeface="Helvetica Light" charset="0"/>
                  <a:ea typeface="Helvetica Light" charset="0"/>
                  <a:cs typeface="Helvetica Light" charset="0"/>
                </a:rPr>
                <a:t>Push</a:t>
              </a:r>
              <a:endParaRPr lang="en-US" sz="1100" dirty="0">
                <a:solidFill>
                  <a:schemeClr val="bg1"/>
                </a:solidFill>
                <a:latin typeface="Helvetica Light" charset="0"/>
                <a:ea typeface="Helvetica Light" charset="0"/>
                <a:cs typeface="Helvetica Light" charset="0"/>
              </a:endParaRPr>
            </a:p>
          </p:txBody>
        </p:sp>
      </p:grpSp>
      <p:grpSp>
        <p:nvGrpSpPr>
          <p:cNvPr id="34" name="Group 33"/>
          <p:cNvGrpSpPr/>
          <p:nvPr/>
        </p:nvGrpSpPr>
        <p:grpSpPr>
          <a:xfrm>
            <a:off x="8436378" y="5166691"/>
            <a:ext cx="736270" cy="412063"/>
            <a:chOff x="6677727" y="4643621"/>
            <a:chExt cx="736270" cy="412063"/>
          </a:xfrm>
        </p:grpSpPr>
        <p:sp>
          <p:nvSpPr>
            <p:cNvPr id="30" name="Down Arrow 29"/>
            <p:cNvSpPr/>
            <p:nvPr/>
          </p:nvSpPr>
          <p:spPr>
            <a:xfrm rot="3961381">
              <a:off x="6839830" y="4481518"/>
              <a:ext cx="412063" cy="736270"/>
            </a:xfrm>
            <a:prstGeom prst="downArrow">
              <a:avLst/>
            </a:prstGeom>
            <a:solidFill>
              <a:srgbClr val="1D508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20233481">
              <a:off x="6891713" y="4705533"/>
              <a:ext cx="413896" cy="261610"/>
            </a:xfrm>
            <a:prstGeom prst="rect">
              <a:avLst/>
            </a:prstGeom>
            <a:noFill/>
          </p:spPr>
          <p:txBody>
            <a:bodyPr wrap="none" rtlCol="0">
              <a:spAutoFit/>
            </a:bodyPr>
            <a:lstStyle/>
            <a:p>
              <a:r>
                <a:rPr lang="en-US" sz="1100" dirty="0">
                  <a:solidFill>
                    <a:schemeClr val="bg1"/>
                  </a:solidFill>
                  <a:latin typeface="Helvetica Light" charset="0"/>
                  <a:ea typeface="Helvetica Light" charset="0"/>
                  <a:cs typeface="Helvetica Light" charset="0"/>
                </a:rPr>
                <a:t>Pull</a:t>
              </a:r>
            </a:p>
          </p:txBody>
        </p:sp>
      </p:grpSp>
      <p:sp>
        <p:nvSpPr>
          <p:cNvPr id="35" name="TextBox 34"/>
          <p:cNvSpPr txBox="1"/>
          <p:nvPr/>
        </p:nvSpPr>
        <p:spPr>
          <a:xfrm>
            <a:off x="335111" y="304565"/>
            <a:ext cx="6325534" cy="523220"/>
          </a:xfrm>
          <a:prstGeom prst="rect">
            <a:avLst/>
          </a:prstGeom>
          <a:noFill/>
        </p:spPr>
        <p:txBody>
          <a:bodyPr wrap="square" rtlCol="0">
            <a:spAutoFit/>
          </a:bodyPr>
          <a:lstStyle/>
          <a:p>
            <a:r>
              <a:rPr lang="en-US" sz="2800" dirty="0">
                <a:latin typeface="Helvetica Light" charset="0"/>
                <a:ea typeface="Helvetica Light" charset="0"/>
                <a:cs typeface="Helvetica Light" charset="0"/>
              </a:rPr>
              <a:t>How does it work in practice?</a:t>
            </a:r>
          </a:p>
        </p:txBody>
      </p:sp>
      <p:grpSp>
        <p:nvGrpSpPr>
          <p:cNvPr id="42" name="Group 41"/>
          <p:cNvGrpSpPr/>
          <p:nvPr/>
        </p:nvGrpSpPr>
        <p:grpSpPr>
          <a:xfrm>
            <a:off x="8994848" y="2887439"/>
            <a:ext cx="2466719" cy="2653950"/>
            <a:chOff x="6997834" y="2424401"/>
            <a:chExt cx="2466719" cy="2653950"/>
          </a:xfrm>
        </p:grpSpPr>
        <p:grpSp>
          <p:nvGrpSpPr>
            <p:cNvPr id="28" name="Group 27"/>
            <p:cNvGrpSpPr/>
            <p:nvPr/>
          </p:nvGrpSpPr>
          <p:grpSpPr>
            <a:xfrm>
              <a:off x="7520654" y="3600511"/>
              <a:ext cx="1943899" cy="1477840"/>
              <a:chOff x="7397167" y="4516896"/>
              <a:chExt cx="1943899" cy="1477840"/>
            </a:xfrm>
          </p:grpSpPr>
          <p:sp>
            <p:nvSpPr>
              <p:cNvPr id="27" name="Cloud 26"/>
              <p:cNvSpPr/>
              <p:nvPr/>
            </p:nvSpPr>
            <p:spPr>
              <a:xfrm>
                <a:off x="7397167" y="4516896"/>
                <a:ext cx="1943899" cy="1477840"/>
              </a:xfrm>
              <a:prstGeom prst="cloud">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6644" y="4569102"/>
                <a:ext cx="1384946" cy="1384946"/>
              </a:xfrm>
              <a:prstGeom prst="rect">
                <a:avLst/>
              </a:prstGeom>
            </p:spPr>
          </p:pic>
        </p:grpSp>
        <p:sp>
          <p:nvSpPr>
            <p:cNvPr id="40" name="TextBox 39"/>
            <p:cNvSpPr txBox="1"/>
            <p:nvPr/>
          </p:nvSpPr>
          <p:spPr>
            <a:xfrm>
              <a:off x="6997834" y="2424401"/>
              <a:ext cx="891591" cy="338554"/>
            </a:xfrm>
            <a:prstGeom prst="rect">
              <a:avLst/>
            </a:prstGeom>
            <a:noFill/>
          </p:spPr>
          <p:txBody>
            <a:bodyPr wrap="none" rtlCol="0">
              <a:spAutoFit/>
            </a:bodyPr>
            <a:lstStyle/>
            <a:p>
              <a:r>
                <a:rPr lang="en-US" sz="1600" dirty="0">
                  <a:latin typeface="Helvetica Light" charset="0"/>
                  <a:ea typeface="Helvetica Light" charset="0"/>
                  <a:cs typeface="Helvetica Light" charset="0"/>
                </a:rPr>
                <a:t>Remote</a:t>
              </a:r>
            </a:p>
          </p:txBody>
        </p:sp>
      </p:grpSp>
      <p:grpSp>
        <p:nvGrpSpPr>
          <p:cNvPr id="45" name="Group 44"/>
          <p:cNvGrpSpPr/>
          <p:nvPr/>
        </p:nvGrpSpPr>
        <p:grpSpPr>
          <a:xfrm>
            <a:off x="10574218" y="4251765"/>
            <a:ext cx="415498" cy="378342"/>
            <a:chOff x="9210250" y="5019406"/>
            <a:chExt cx="415498" cy="378342"/>
          </a:xfrm>
        </p:grpSpPr>
        <p:sp>
          <p:nvSpPr>
            <p:cNvPr id="44" name="Oval 43"/>
            <p:cNvSpPr/>
            <p:nvPr/>
          </p:nvSpPr>
          <p:spPr>
            <a:xfrm>
              <a:off x="9216079" y="5019406"/>
              <a:ext cx="358121" cy="358121"/>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9210250" y="5028416"/>
              <a:ext cx="415498" cy="369332"/>
            </a:xfrm>
            <a:prstGeom prst="rect">
              <a:avLst/>
            </a:prstGeom>
            <a:noFill/>
          </p:spPr>
          <p:txBody>
            <a:bodyPr wrap="none" rtlCol="0">
              <a:spAutoFit/>
            </a:bodyPr>
            <a:lstStyle/>
            <a:p>
              <a:r>
                <a:rPr lang="en-US" b="1" dirty="0">
                  <a:solidFill>
                    <a:srgbClr val="00C83A"/>
                  </a:solidFill>
                </a:rPr>
                <a:t>✓</a:t>
              </a:r>
            </a:p>
          </p:txBody>
        </p:sp>
      </p:grpSp>
      <p:grpSp>
        <p:nvGrpSpPr>
          <p:cNvPr id="46" name="Group 45"/>
          <p:cNvGrpSpPr/>
          <p:nvPr/>
        </p:nvGrpSpPr>
        <p:grpSpPr>
          <a:xfrm>
            <a:off x="7915298" y="5632106"/>
            <a:ext cx="415498" cy="378341"/>
            <a:chOff x="9210250" y="5019406"/>
            <a:chExt cx="415498" cy="378341"/>
          </a:xfrm>
        </p:grpSpPr>
        <p:sp>
          <p:nvSpPr>
            <p:cNvPr id="47" name="Oval 46"/>
            <p:cNvSpPr/>
            <p:nvPr/>
          </p:nvSpPr>
          <p:spPr>
            <a:xfrm>
              <a:off x="9216079" y="5019406"/>
              <a:ext cx="358121" cy="35812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9210250" y="5028415"/>
              <a:ext cx="415498" cy="369332"/>
            </a:xfrm>
            <a:prstGeom prst="rect">
              <a:avLst/>
            </a:prstGeom>
            <a:noFill/>
          </p:spPr>
          <p:txBody>
            <a:bodyPr wrap="none" rtlCol="0">
              <a:spAutoFit/>
            </a:bodyPr>
            <a:lstStyle/>
            <a:p>
              <a:r>
                <a:rPr lang="en-US" b="1" dirty="0">
                  <a:solidFill>
                    <a:srgbClr val="1D5083"/>
                  </a:solidFill>
                </a:rPr>
                <a:t>✓</a:t>
              </a:r>
            </a:p>
          </p:txBody>
        </p:sp>
      </p:grpSp>
      <p:grpSp>
        <p:nvGrpSpPr>
          <p:cNvPr id="49" name="Group 48"/>
          <p:cNvGrpSpPr/>
          <p:nvPr/>
        </p:nvGrpSpPr>
        <p:grpSpPr>
          <a:xfrm rot="18186957">
            <a:off x="9479046" y="5911950"/>
            <a:ext cx="736270" cy="412063"/>
            <a:chOff x="6872211" y="5079914"/>
            <a:chExt cx="736270" cy="412063"/>
          </a:xfrm>
        </p:grpSpPr>
        <p:sp>
          <p:nvSpPr>
            <p:cNvPr id="50" name="Down Arrow 49"/>
            <p:cNvSpPr/>
            <p:nvPr/>
          </p:nvSpPr>
          <p:spPr>
            <a:xfrm rot="14765463">
              <a:off x="7034314" y="4917811"/>
              <a:ext cx="412063" cy="736270"/>
            </a:xfrm>
            <a:prstGeom prst="downArrow">
              <a:avLst/>
            </a:prstGeom>
            <a:solidFill>
              <a:srgbClr val="00C83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rot="20233481">
              <a:off x="6916525" y="5200338"/>
              <a:ext cx="498855" cy="261610"/>
            </a:xfrm>
            <a:prstGeom prst="rect">
              <a:avLst/>
            </a:prstGeom>
            <a:noFill/>
          </p:spPr>
          <p:txBody>
            <a:bodyPr wrap="none" rtlCol="0">
              <a:spAutoFit/>
            </a:bodyPr>
            <a:lstStyle/>
            <a:p>
              <a:r>
                <a:rPr lang="en-US" sz="1100" dirty="0">
                  <a:solidFill>
                    <a:schemeClr val="bg1"/>
                  </a:solidFill>
                  <a:latin typeface="Helvetica Light" charset="0"/>
                  <a:ea typeface="Helvetica Light" charset="0"/>
                  <a:cs typeface="Helvetica Light" charset="0"/>
                </a:rPr>
                <a:t>Push</a:t>
              </a:r>
            </a:p>
          </p:txBody>
        </p:sp>
      </p:grpSp>
      <p:sp>
        <p:nvSpPr>
          <p:cNvPr id="52" name="Rectangle 51"/>
          <p:cNvSpPr/>
          <p:nvPr/>
        </p:nvSpPr>
        <p:spPr>
          <a:xfrm>
            <a:off x="5833052" y="1419380"/>
            <a:ext cx="3023314" cy="1015663"/>
          </a:xfrm>
          <a:prstGeom prst="rect">
            <a:avLst/>
          </a:prstGeom>
        </p:spPr>
        <p:txBody>
          <a:bodyPr wrap="square">
            <a:spAutoFit/>
          </a:bodyPr>
          <a:lstStyle/>
          <a:p>
            <a:r>
              <a:rPr lang="en-US" sz="1200" dirty="0">
                <a:latin typeface="Courier" pitchFamily="2" charset="0"/>
                <a:ea typeface="Lucida Console" charset="0"/>
                <a:cs typeface="Courier New" panose="02070309020205020404" pitchFamily="49" charset="0"/>
              </a:rPr>
              <a:t>a2c36bs Add </a:t>
            </a:r>
            <a:r>
              <a:rPr lang="en-US" sz="1200" dirty="0" err="1">
                <a:latin typeface="Courier" pitchFamily="2" charset="0"/>
                <a:ea typeface="Lucida Console" charset="0"/>
                <a:cs typeface="Courier New" panose="02070309020205020404" pitchFamily="49" charset="0"/>
              </a:rPr>
              <a:t>heatmap</a:t>
            </a:r>
            <a:r>
              <a:rPr lang="en-US" sz="1200" dirty="0">
                <a:latin typeface="Courier" pitchFamily="2" charset="0"/>
                <a:ea typeface="Lucida Console" charset="0"/>
                <a:cs typeface="Courier New" panose="02070309020205020404" pitchFamily="49" charset="0"/>
              </a:rPr>
              <a:t> figure</a:t>
            </a:r>
          </a:p>
          <a:p>
            <a:r>
              <a:rPr lang="en-US" sz="1200" dirty="0">
                <a:latin typeface="Courier" pitchFamily="2" charset="0"/>
                <a:ea typeface="Lucida Console" charset="0"/>
                <a:cs typeface="Courier New" panose="02070309020205020404" pitchFamily="49" charset="0"/>
              </a:rPr>
              <a:t>6152ff6 Format figure label</a:t>
            </a:r>
          </a:p>
          <a:p>
            <a:r>
              <a:rPr lang="en-US" sz="1200" dirty="0">
                <a:latin typeface="Courier" pitchFamily="2" charset="0"/>
                <a:ea typeface="Lucida Console" charset="0"/>
                <a:cs typeface="Courier New" panose="02070309020205020404" pitchFamily="49" charset="0"/>
              </a:rPr>
              <a:t>0abd0cb Update </a:t>
            </a:r>
            <a:r>
              <a:rPr lang="en-US" sz="1200" dirty="0" err="1">
                <a:latin typeface="Courier" pitchFamily="2" charset="0"/>
                <a:ea typeface="Lucida Console" charset="0"/>
                <a:cs typeface="Courier New" panose="02070309020205020404" pitchFamily="49" charset="0"/>
              </a:rPr>
              <a:t>multiqc</a:t>
            </a:r>
            <a:r>
              <a:rPr lang="en-US" sz="1200" dirty="0">
                <a:latin typeface="Courier" pitchFamily="2" charset="0"/>
                <a:ea typeface="Lucida Console" charset="0"/>
                <a:cs typeface="Courier New" panose="02070309020205020404" pitchFamily="49" charset="0"/>
              </a:rPr>
              <a:t> version</a:t>
            </a:r>
          </a:p>
          <a:p>
            <a:r>
              <a:rPr lang="en-US" sz="1200" dirty="0">
                <a:latin typeface="Courier" pitchFamily="2" charset="0"/>
                <a:ea typeface="Lucida Console" charset="0"/>
                <a:cs typeface="Courier New" panose="02070309020205020404" pitchFamily="49" charset="0"/>
              </a:rPr>
              <a:t>8dhfls8 Add </a:t>
            </a:r>
            <a:r>
              <a:rPr lang="en-US" sz="1200" dirty="0" err="1">
                <a:latin typeface="Courier" pitchFamily="2" charset="0"/>
                <a:ea typeface="Lucida Console" charset="0"/>
                <a:cs typeface="Courier New" panose="02070309020205020404" pitchFamily="49" charset="0"/>
              </a:rPr>
              <a:t>snakemake</a:t>
            </a:r>
            <a:r>
              <a:rPr lang="en-US" sz="1200" dirty="0">
                <a:latin typeface="Courier" pitchFamily="2" charset="0"/>
                <a:ea typeface="Lucida Console" charset="0"/>
                <a:cs typeface="Courier New" panose="02070309020205020404" pitchFamily="49" charset="0"/>
              </a:rPr>
              <a:t> 4.4.0</a:t>
            </a:r>
          </a:p>
          <a:p>
            <a:r>
              <a:rPr lang="en-US" sz="1200" dirty="0">
                <a:latin typeface="Courier" pitchFamily="2" charset="0"/>
                <a:ea typeface="Lucida Console" charset="0"/>
                <a:cs typeface="Courier New" panose="02070309020205020404" pitchFamily="49" charset="0"/>
              </a:rPr>
              <a:t>kfhs7s6 Add </a:t>
            </a:r>
            <a:r>
              <a:rPr lang="en-US" sz="1200" dirty="0" err="1">
                <a:latin typeface="Courier" pitchFamily="2" charset="0"/>
                <a:ea typeface="Lucida Console" charset="0"/>
                <a:cs typeface="Courier New" panose="02070309020205020404" pitchFamily="49" charset="0"/>
              </a:rPr>
              <a:t>Snakefile</a:t>
            </a:r>
            <a:endParaRPr lang="en-US" sz="1200" dirty="0">
              <a:latin typeface="Courier" pitchFamily="2" charset="0"/>
              <a:ea typeface="Lucida Console" charset="0"/>
              <a:cs typeface="Courier New" panose="02070309020205020404" pitchFamily="49" charset="0"/>
            </a:endParaRPr>
          </a:p>
        </p:txBody>
      </p:sp>
      <p:sp>
        <p:nvSpPr>
          <p:cNvPr id="53" name="Rectangle 52"/>
          <p:cNvSpPr/>
          <p:nvPr/>
        </p:nvSpPr>
        <p:spPr>
          <a:xfrm>
            <a:off x="5782317" y="1046191"/>
            <a:ext cx="3020724" cy="16080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5747419" y="1044749"/>
            <a:ext cx="681597" cy="307777"/>
          </a:xfrm>
          <a:prstGeom prst="rect">
            <a:avLst/>
          </a:prstGeom>
          <a:noFill/>
        </p:spPr>
        <p:txBody>
          <a:bodyPr wrap="none" rtlCol="0">
            <a:spAutoFit/>
          </a:bodyPr>
          <a:lstStyle/>
          <a:p>
            <a:r>
              <a:rPr lang="en-US" sz="1400" dirty="0" err="1">
                <a:latin typeface="Helvetica Light" charset="0"/>
                <a:ea typeface="Helvetica Light" charset="0"/>
                <a:cs typeface="Helvetica Light" charset="0"/>
              </a:rPr>
              <a:t>git</a:t>
            </a:r>
            <a:r>
              <a:rPr lang="en-US" sz="1400" dirty="0">
                <a:latin typeface="Helvetica Light" charset="0"/>
                <a:ea typeface="Helvetica Light" charset="0"/>
                <a:cs typeface="Helvetica Light" charset="0"/>
              </a:rPr>
              <a:t> log</a:t>
            </a:r>
          </a:p>
        </p:txBody>
      </p:sp>
      <p:grpSp>
        <p:nvGrpSpPr>
          <p:cNvPr id="60" name="Group 59"/>
          <p:cNvGrpSpPr/>
          <p:nvPr/>
        </p:nvGrpSpPr>
        <p:grpSpPr>
          <a:xfrm>
            <a:off x="8907654" y="1046191"/>
            <a:ext cx="3401577" cy="1608052"/>
            <a:chOff x="7532201" y="1634635"/>
            <a:chExt cx="3401577" cy="1608052"/>
          </a:xfrm>
        </p:grpSpPr>
        <p:sp>
          <p:nvSpPr>
            <p:cNvPr id="56" name="Rectangle 55"/>
            <p:cNvSpPr/>
            <p:nvPr/>
          </p:nvSpPr>
          <p:spPr>
            <a:xfrm>
              <a:off x="7625397" y="2005847"/>
              <a:ext cx="3308381" cy="646331"/>
            </a:xfrm>
            <a:prstGeom prst="rect">
              <a:avLst/>
            </a:prstGeom>
          </p:spPr>
          <p:txBody>
            <a:bodyPr wrap="square">
              <a:spAutoFit/>
            </a:bodyPr>
            <a:lstStyle/>
            <a:p>
              <a:r>
                <a:rPr lang="en-US" sz="1200" dirty="0">
                  <a:latin typeface="Courier" pitchFamily="2" charset="0"/>
                  <a:ea typeface="Lucida Console" charset="0"/>
                  <a:cs typeface="Lucida Console" charset="0"/>
                </a:rPr>
                <a:t>a2c36bs Add </a:t>
              </a:r>
              <a:r>
                <a:rPr lang="en-US" sz="1200" dirty="0" err="1">
                  <a:latin typeface="Courier" pitchFamily="2" charset="0"/>
                  <a:ea typeface="Lucida Console" charset="0"/>
                  <a:cs typeface="Lucida Console" charset="0"/>
                </a:rPr>
                <a:t>heatmap</a:t>
              </a:r>
              <a:r>
                <a:rPr lang="en-US" sz="1200" dirty="0">
                  <a:latin typeface="Courier" pitchFamily="2" charset="0"/>
                  <a:ea typeface="Lucida Console" charset="0"/>
                  <a:cs typeface="Lucida Console" charset="0"/>
                </a:rPr>
                <a:t> figure</a:t>
              </a:r>
            </a:p>
            <a:p>
              <a:r>
                <a:rPr lang="en-US" sz="1200" dirty="0">
                  <a:latin typeface="Courier" pitchFamily="2" charset="0"/>
                  <a:ea typeface="Lucida Console" charset="0"/>
                  <a:cs typeface="Lucida Console" charset="0"/>
                </a:rPr>
                <a:t>6152ff6 Format figure label</a:t>
              </a:r>
            </a:p>
            <a:p>
              <a:r>
                <a:rPr lang="en-US" sz="1200" dirty="0">
                  <a:latin typeface="Courier" pitchFamily="2" charset="0"/>
                  <a:ea typeface="Lucida Console" charset="0"/>
                  <a:cs typeface="Lucida Console" charset="0"/>
                </a:rPr>
                <a:t>0abd0cb Update </a:t>
              </a:r>
              <a:r>
                <a:rPr lang="en-US" sz="1200" dirty="0" err="1">
                  <a:latin typeface="Courier" pitchFamily="2" charset="0"/>
                  <a:ea typeface="Lucida Console" charset="0"/>
                  <a:cs typeface="Lucida Console" charset="0"/>
                </a:rPr>
                <a:t>multiqc</a:t>
              </a:r>
              <a:r>
                <a:rPr lang="en-US" sz="1200" dirty="0">
                  <a:latin typeface="Courier" pitchFamily="2" charset="0"/>
                  <a:ea typeface="Lucida Console" charset="0"/>
                  <a:cs typeface="Lucida Console" charset="0"/>
                </a:rPr>
                <a:t> version</a:t>
              </a:r>
            </a:p>
          </p:txBody>
        </p:sp>
        <p:sp>
          <p:nvSpPr>
            <p:cNvPr id="57" name="Rectangle 56"/>
            <p:cNvSpPr/>
            <p:nvPr/>
          </p:nvSpPr>
          <p:spPr>
            <a:xfrm>
              <a:off x="7574346" y="1634635"/>
              <a:ext cx="3017788" cy="16080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7532201" y="1634635"/>
              <a:ext cx="681597" cy="307777"/>
            </a:xfrm>
            <a:prstGeom prst="rect">
              <a:avLst/>
            </a:prstGeom>
            <a:noFill/>
          </p:spPr>
          <p:txBody>
            <a:bodyPr wrap="none" rtlCol="0">
              <a:spAutoFit/>
            </a:bodyPr>
            <a:lstStyle/>
            <a:p>
              <a:r>
                <a:rPr lang="en-US" sz="1400" dirty="0" err="1">
                  <a:latin typeface="Helvetica Light" charset="0"/>
                  <a:ea typeface="Helvetica Light" charset="0"/>
                  <a:cs typeface="Helvetica Light" charset="0"/>
                </a:rPr>
                <a:t>git</a:t>
              </a:r>
              <a:r>
                <a:rPr lang="en-US" sz="1400" dirty="0">
                  <a:latin typeface="Helvetica Light" charset="0"/>
                  <a:ea typeface="Helvetica Light" charset="0"/>
                  <a:cs typeface="Helvetica Light" charset="0"/>
                </a:rPr>
                <a:t> log</a:t>
              </a:r>
            </a:p>
          </p:txBody>
        </p:sp>
      </p:grpSp>
      <p:sp>
        <p:nvSpPr>
          <p:cNvPr id="59" name="Rectangle 58"/>
          <p:cNvSpPr/>
          <p:nvPr/>
        </p:nvSpPr>
        <p:spPr>
          <a:xfrm>
            <a:off x="8994848" y="1966867"/>
            <a:ext cx="3056590" cy="461665"/>
          </a:xfrm>
          <a:prstGeom prst="rect">
            <a:avLst/>
          </a:prstGeom>
        </p:spPr>
        <p:txBody>
          <a:bodyPr wrap="square">
            <a:spAutoFit/>
          </a:bodyPr>
          <a:lstStyle/>
          <a:p>
            <a:r>
              <a:rPr lang="en-US" sz="1200" dirty="0">
                <a:latin typeface="Courier" pitchFamily="2" charset="0"/>
                <a:ea typeface="Lucida Console" charset="0"/>
                <a:cs typeface="Lucida Console" charset="0"/>
              </a:rPr>
              <a:t>8dhfls8 Add </a:t>
            </a:r>
            <a:r>
              <a:rPr lang="en-US" sz="1200" dirty="0" err="1">
                <a:latin typeface="Courier" pitchFamily="2" charset="0"/>
                <a:ea typeface="Lucida Console" charset="0"/>
                <a:cs typeface="Lucida Console" charset="0"/>
              </a:rPr>
              <a:t>snakemake</a:t>
            </a:r>
            <a:r>
              <a:rPr lang="en-US" sz="1200" dirty="0">
                <a:latin typeface="Courier" pitchFamily="2" charset="0"/>
                <a:ea typeface="Lucida Console" charset="0"/>
                <a:cs typeface="Lucida Console" charset="0"/>
              </a:rPr>
              <a:t> 4.4.0</a:t>
            </a:r>
          </a:p>
          <a:p>
            <a:r>
              <a:rPr lang="en-US" sz="1200" dirty="0">
                <a:latin typeface="Courier" pitchFamily="2" charset="0"/>
                <a:ea typeface="Lucida Console" charset="0"/>
                <a:cs typeface="Lucida Console" charset="0"/>
              </a:rPr>
              <a:t>kfhs7s6 Add </a:t>
            </a:r>
            <a:r>
              <a:rPr lang="en-US" sz="1200" dirty="0" err="1">
                <a:latin typeface="Courier" pitchFamily="2" charset="0"/>
                <a:ea typeface="Lucida Console" charset="0"/>
                <a:cs typeface="Lucida Console" charset="0"/>
              </a:rPr>
              <a:t>Snakefile</a:t>
            </a:r>
            <a:endParaRPr lang="en-US" sz="1200" dirty="0">
              <a:latin typeface="Courier" pitchFamily="2" charset="0"/>
              <a:ea typeface="Lucida Console" charset="0"/>
              <a:cs typeface="Lucida Console" charset="0"/>
            </a:endParaRPr>
          </a:p>
        </p:txBody>
      </p:sp>
      <p:sp>
        <p:nvSpPr>
          <p:cNvPr id="61" name="Rectangle 60"/>
          <p:cNvSpPr/>
          <p:nvPr/>
        </p:nvSpPr>
        <p:spPr>
          <a:xfrm>
            <a:off x="9000850" y="2327511"/>
            <a:ext cx="2858781" cy="276999"/>
          </a:xfrm>
          <a:prstGeom prst="rect">
            <a:avLst/>
          </a:prstGeom>
        </p:spPr>
        <p:txBody>
          <a:bodyPr wrap="square">
            <a:spAutoFit/>
          </a:bodyPr>
          <a:lstStyle/>
          <a:p>
            <a:r>
              <a:rPr lang="en-US" sz="1200" dirty="0">
                <a:latin typeface="Courier" pitchFamily="2" charset="0"/>
                <a:ea typeface="Lucida Console" charset="0"/>
                <a:cs typeface="Lucida Console" charset="0"/>
              </a:rPr>
              <a:t>2kd7f0f Fix alignment command</a:t>
            </a:r>
          </a:p>
        </p:txBody>
      </p:sp>
      <p:sp>
        <p:nvSpPr>
          <p:cNvPr id="62" name="Rectangle 61"/>
          <p:cNvSpPr/>
          <p:nvPr/>
        </p:nvSpPr>
        <p:spPr>
          <a:xfrm>
            <a:off x="5835362" y="2347997"/>
            <a:ext cx="2875669" cy="261610"/>
          </a:xfrm>
          <a:prstGeom prst="rect">
            <a:avLst/>
          </a:prstGeom>
        </p:spPr>
        <p:txBody>
          <a:bodyPr wrap="square">
            <a:spAutoFit/>
          </a:bodyPr>
          <a:lstStyle/>
          <a:p>
            <a:r>
              <a:rPr lang="en-US" sz="1100" dirty="0">
                <a:latin typeface="Courier" pitchFamily="2" charset="0"/>
                <a:ea typeface="Lucida Console" charset="0"/>
                <a:cs typeface="Courier New" panose="02070309020205020404" pitchFamily="49" charset="0"/>
              </a:rPr>
              <a:t>2kd7f0f Fix alignment command</a:t>
            </a:r>
          </a:p>
        </p:txBody>
      </p:sp>
      <p:pic>
        <p:nvPicPr>
          <p:cNvPr id="55" name="Picture 54">
            <a:extLst>
              <a:ext uri="{FF2B5EF4-FFF2-40B4-BE49-F238E27FC236}">
                <a16:creationId xmlns:a16="http://schemas.microsoft.com/office/drawing/2014/main" id="{32F92C98-EE76-D946-99C8-BBCBA76554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5784" y="108370"/>
            <a:ext cx="975654" cy="407416"/>
          </a:xfrm>
          <a:prstGeom prst="rect">
            <a:avLst/>
          </a:prstGeom>
        </p:spPr>
      </p:pic>
      <p:sp>
        <p:nvSpPr>
          <p:cNvPr id="3" name="Rectangle 2">
            <a:extLst>
              <a:ext uri="{FF2B5EF4-FFF2-40B4-BE49-F238E27FC236}">
                <a16:creationId xmlns:a16="http://schemas.microsoft.com/office/drawing/2014/main" id="{A78573C8-F18B-724E-AC49-B6B409D6BD39}"/>
              </a:ext>
            </a:extLst>
          </p:cNvPr>
          <p:cNvSpPr/>
          <p:nvPr/>
        </p:nvSpPr>
        <p:spPr>
          <a:xfrm>
            <a:off x="1419155" y="1170005"/>
            <a:ext cx="3817071" cy="1384995"/>
          </a:xfrm>
          <a:prstGeom prst="rect">
            <a:avLst/>
          </a:prstGeom>
        </p:spPr>
        <p:txBody>
          <a:bodyPr wrap="none">
            <a:spAutoFit/>
          </a:bodyPr>
          <a:lstStyle/>
          <a:p>
            <a:endParaRPr lang="sv-SE" sz="1400" dirty="0">
              <a:latin typeface="Helvetica Light" panose="020B0403020202020204" pitchFamily="34" charset="0"/>
            </a:endParaRPr>
          </a:p>
          <a:p>
            <a:endParaRPr lang="sv-SE" sz="1400" i="1" dirty="0">
              <a:latin typeface="Helvetica Light" panose="020B0403020202020204" pitchFamily="34" charset="0"/>
            </a:endParaRPr>
          </a:p>
          <a:p>
            <a:r>
              <a:rPr lang="sv-SE" sz="1400" i="1" dirty="0">
                <a:latin typeface="Helvetica Light" panose="020B0403020202020204" pitchFamily="34" charset="0"/>
              </a:rPr>
              <a:t>Directory </a:t>
            </a:r>
            <a:r>
              <a:rPr lang="sv-SE" sz="1400" i="1" dirty="0" err="1">
                <a:latin typeface="Helvetica Light" panose="020B0403020202020204" pitchFamily="34" charset="0"/>
              </a:rPr>
              <a:t>with</a:t>
            </a:r>
            <a:r>
              <a:rPr lang="sv-SE" sz="1400" i="1" dirty="0">
                <a:latin typeface="Helvetica Light" panose="020B0403020202020204" pitchFamily="34" charset="0"/>
              </a:rPr>
              <a:t> all </a:t>
            </a:r>
            <a:r>
              <a:rPr lang="sv-SE" sz="1400" i="1" dirty="0" err="1">
                <a:latin typeface="Helvetica Light" panose="020B0403020202020204" pitchFamily="34" charset="0"/>
              </a:rPr>
              <a:t>files</a:t>
            </a:r>
            <a:r>
              <a:rPr lang="sv-SE" sz="1400" i="1" dirty="0">
                <a:latin typeface="Helvetica Light" panose="020B0403020202020204" pitchFamily="34" charset="0"/>
              </a:rPr>
              <a:t>, </a:t>
            </a:r>
            <a:r>
              <a:rPr lang="sv-SE" sz="1400" i="1" dirty="0" err="1">
                <a:latin typeface="Helvetica Light" panose="020B0403020202020204" pitchFamily="34" charset="0"/>
              </a:rPr>
              <a:t>will</a:t>
            </a:r>
            <a:r>
              <a:rPr lang="sv-SE" sz="1400" i="1" dirty="0">
                <a:latin typeface="Helvetica Light" panose="020B0403020202020204" pitchFamily="34" charset="0"/>
              </a:rPr>
              <a:t> </a:t>
            </a:r>
            <a:r>
              <a:rPr lang="sv-SE" sz="1400" i="1" dirty="0" err="1">
                <a:latin typeface="Helvetica Light" panose="020B0403020202020204" pitchFamily="34" charset="0"/>
              </a:rPr>
              <a:t>include</a:t>
            </a:r>
            <a:r>
              <a:rPr lang="sv-SE" sz="1400" i="1" dirty="0">
                <a:latin typeface="Helvetica Light" panose="020B0403020202020204" pitchFamily="34" charset="0"/>
              </a:rPr>
              <a:t> a .</a:t>
            </a:r>
            <a:r>
              <a:rPr lang="sv-SE" sz="1400" i="1" dirty="0" err="1">
                <a:latin typeface="Helvetica Light" panose="020B0403020202020204" pitchFamily="34" charset="0"/>
              </a:rPr>
              <a:t>git</a:t>
            </a:r>
            <a:r>
              <a:rPr lang="sv-SE" sz="1400" i="1" dirty="0">
                <a:latin typeface="Helvetica Light" panose="020B0403020202020204" pitchFamily="34" charset="0"/>
              </a:rPr>
              <a:t> folder</a:t>
            </a:r>
          </a:p>
          <a:p>
            <a:r>
              <a:rPr lang="sv-SE" sz="1400" i="1" dirty="0">
                <a:latin typeface="Helvetica Light" panose="020B0403020202020204" pitchFamily="34" charset="0"/>
              </a:rPr>
              <a:t>A </a:t>
            </a:r>
            <a:r>
              <a:rPr lang="sv-SE" sz="1400" i="1" dirty="0" err="1">
                <a:latin typeface="Helvetica Light" panose="020B0403020202020204" pitchFamily="34" charset="0"/>
              </a:rPr>
              <a:t>specific</a:t>
            </a:r>
            <a:r>
              <a:rPr lang="sv-SE" sz="1400" i="1" dirty="0">
                <a:latin typeface="Helvetica Light" panose="020B0403020202020204" pitchFamily="34" charset="0"/>
              </a:rPr>
              <a:t> version </a:t>
            </a:r>
            <a:r>
              <a:rPr lang="sv-SE" sz="1400" i="1" dirty="0" err="1">
                <a:latin typeface="Helvetica Light" panose="020B0403020202020204" pitchFamily="34" charset="0"/>
              </a:rPr>
              <a:t>of</a:t>
            </a:r>
            <a:r>
              <a:rPr lang="sv-SE" sz="1400" i="1" dirty="0">
                <a:latin typeface="Helvetica Light" panose="020B0403020202020204" pitchFamily="34" charset="0"/>
              </a:rPr>
              <a:t> the </a:t>
            </a:r>
            <a:r>
              <a:rPr lang="sv-SE" sz="1400" i="1" dirty="0" err="1">
                <a:latin typeface="Helvetica Light" panose="020B0403020202020204" pitchFamily="34" charset="0"/>
              </a:rPr>
              <a:t>repository</a:t>
            </a:r>
            <a:endParaRPr lang="sv-SE" sz="1400" i="1" dirty="0">
              <a:latin typeface="Helvetica Light" panose="020B0403020202020204" pitchFamily="34" charset="0"/>
            </a:endParaRPr>
          </a:p>
          <a:p>
            <a:r>
              <a:rPr lang="sv-SE" sz="1400" i="1" dirty="0" err="1">
                <a:latin typeface="Helvetica Light" panose="020B0403020202020204" pitchFamily="34" charset="0"/>
              </a:rPr>
              <a:t>Upload</a:t>
            </a:r>
            <a:r>
              <a:rPr lang="sv-SE" sz="1400" i="1" dirty="0">
                <a:latin typeface="Helvetica Light" panose="020B0403020202020204" pitchFamily="34" charset="0"/>
              </a:rPr>
              <a:t> </a:t>
            </a:r>
            <a:r>
              <a:rPr lang="sv-SE" sz="1400" i="1" dirty="0" err="1">
                <a:latin typeface="Helvetica Light" panose="020B0403020202020204" pitchFamily="34" charset="0"/>
              </a:rPr>
              <a:t>local</a:t>
            </a:r>
            <a:r>
              <a:rPr lang="sv-SE" sz="1400" i="1" dirty="0">
                <a:latin typeface="Helvetica Light" panose="020B0403020202020204" pitchFamily="34" charset="0"/>
              </a:rPr>
              <a:t> </a:t>
            </a:r>
            <a:r>
              <a:rPr lang="sv-SE" sz="1400" i="1" dirty="0" err="1">
                <a:latin typeface="Helvetica Light" panose="020B0403020202020204" pitchFamily="34" charset="0"/>
              </a:rPr>
              <a:t>changes</a:t>
            </a:r>
            <a:r>
              <a:rPr lang="sv-SE" sz="1400" i="1" dirty="0">
                <a:latin typeface="Helvetica Light" panose="020B0403020202020204" pitchFamily="34" charset="0"/>
              </a:rPr>
              <a:t> to </a:t>
            </a:r>
            <a:r>
              <a:rPr lang="sv-SE" sz="1400" i="1" dirty="0" err="1">
                <a:latin typeface="Helvetica Light" panose="020B0403020202020204" pitchFamily="34" charset="0"/>
              </a:rPr>
              <a:t>remote</a:t>
            </a:r>
            <a:r>
              <a:rPr lang="sv-SE" sz="1400" i="1" dirty="0">
                <a:latin typeface="Helvetica Light" panose="020B0403020202020204" pitchFamily="34" charset="0"/>
              </a:rPr>
              <a:t> </a:t>
            </a:r>
            <a:r>
              <a:rPr lang="sv-SE" sz="1400" i="1" dirty="0" err="1">
                <a:latin typeface="Helvetica Light" panose="020B0403020202020204" pitchFamily="34" charset="0"/>
              </a:rPr>
              <a:t>repository</a:t>
            </a:r>
            <a:endParaRPr lang="sv-SE" sz="1400" i="1" dirty="0">
              <a:latin typeface="Helvetica Light" panose="020B0403020202020204" pitchFamily="34" charset="0"/>
            </a:endParaRPr>
          </a:p>
          <a:p>
            <a:r>
              <a:rPr lang="sv-SE" sz="1400" i="1" dirty="0" err="1">
                <a:latin typeface="Helvetica Light" panose="020B0403020202020204" pitchFamily="34" charset="0"/>
              </a:rPr>
              <a:t>Download</a:t>
            </a:r>
            <a:r>
              <a:rPr lang="sv-SE" sz="1400" i="1" dirty="0">
                <a:latin typeface="Helvetica Light" panose="020B0403020202020204" pitchFamily="34" charset="0"/>
              </a:rPr>
              <a:t> </a:t>
            </a:r>
            <a:r>
              <a:rPr lang="sv-SE" sz="1400" i="1" dirty="0" err="1">
                <a:latin typeface="Helvetica Light" panose="020B0403020202020204" pitchFamily="34" charset="0"/>
              </a:rPr>
              <a:t>changes</a:t>
            </a:r>
            <a:r>
              <a:rPr lang="sv-SE" sz="1400" i="1" dirty="0">
                <a:latin typeface="Helvetica Light" panose="020B0403020202020204" pitchFamily="34" charset="0"/>
              </a:rPr>
              <a:t> from </a:t>
            </a:r>
            <a:r>
              <a:rPr lang="sv-SE" sz="1400" i="1" dirty="0" err="1">
                <a:latin typeface="Helvetica Light" panose="020B0403020202020204" pitchFamily="34" charset="0"/>
              </a:rPr>
              <a:t>remote</a:t>
            </a:r>
            <a:r>
              <a:rPr lang="sv-SE" sz="1400" i="1" dirty="0">
                <a:latin typeface="Helvetica Light" panose="020B0403020202020204" pitchFamily="34" charset="0"/>
              </a:rPr>
              <a:t> </a:t>
            </a:r>
            <a:r>
              <a:rPr lang="sv-SE" sz="1400" i="1" dirty="0" err="1">
                <a:latin typeface="Helvetica Light" panose="020B0403020202020204" pitchFamily="34" charset="0"/>
              </a:rPr>
              <a:t>repository</a:t>
            </a:r>
            <a:endParaRPr lang="sv-SE" sz="1400" i="1" dirty="0">
              <a:latin typeface="Helvetica Light" panose="020B0403020202020204" pitchFamily="34" charset="0"/>
            </a:endParaRPr>
          </a:p>
        </p:txBody>
      </p:sp>
      <p:sp>
        <p:nvSpPr>
          <p:cNvPr id="6" name="Rectangle 5">
            <a:extLst>
              <a:ext uri="{FF2B5EF4-FFF2-40B4-BE49-F238E27FC236}">
                <a16:creationId xmlns:a16="http://schemas.microsoft.com/office/drawing/2014/main" id="{423EF98C-EE95-DD4A-8DAC-63D3B4408616}"/>
              </a:ext>
            </a:extLst>
          </p:cNvPr>
          <p:cNvSpPr/>
          <p:nvPr/>
        </p:nvSpPr>
        <p:spPr>
          <a:xfrm>
            <a:off x="354863" y="1170005"/>
            <a:ext cx="1759106" cy="1384995"/>
          </a:xfrm>
          <a:prstGeom prst="rect">
            <a:avLst/>
          </a:prstGeom>
        </p:spPr>
        <p:txBody>
          <a:bodyPr wrap="square">
            <a:spAutoFit/>
          </a:bodyPr>
          <a:lstStyle/>
          <a:p>
            <a:r>
              <a:rPr lang="sv-SE" sz="1400" b="1" dirty="0" err="1">
                <a:latin typeface="Helvetica Light" panose="020B0403020202020204" pitchFamily="34" charset="0"/>
              </a:rPr>
              <a:t>Nomenclature</a:t>
            </a:r>
            <a:endParaRPr lang="sv-SE" sz="1400" b="1" dirty="0">
              <a:latin typeface="Helvetica Light" panose="020B0403020202020204" pitchFamily="34" charset="0"/>
            </a:endParaRPr>
          </a:p>
          <a:p>
            <a:endParaRPr lang="sv-SE" sz="1400" b="1" dirty="0">
              <a:latin typeface="Helvetica Light" panose="020B0403020202020204" pitchFamily="34" charset="0"/>
            </a:endParaRPr>
          </a:p>
          <a:p>
            <a:r>
              <a:rPr lang="sv-SE" sz="1400" dirty="0" err="1">
                <a:latin typeface="Helvetica Light" panose="020B0403020202020204" pitchFamily="34" charset="0"/>
              </a:rPr>
              <a:t>Repository</a:t>
            </a:r>
            <a:endParaRPr lang="sv-SE" sz="1400" dirty="0">
              <a:latin typeface="Helvetica Light" panose="020B0403020202020204" pitchFamily="34" charset="0"/>
            </a:endParaRPr>
          </a:p>
          <a:p>
            <a:r>
              <a:rPr lang="sv-SE" sz="1400" dirty="0" err="1">
                <a:latin typeface="Helvetica Light" panose="020B0403020202020204" pitchFamily="34" charset="0"/>
              </a:rPr>
              <a:t>Commit</a:t>
            </a:r>
            <a:endParaRPr lang="sv-SE" sz="1400" dirty="0">
              <a:latin typeface="Helvetica Light" panose="020B0403020202020204" pitchFamily="34" charset="0"/>
            </a:endParaRPr>
          </a:p>
          <a:p>
            <a:r>
              <a:rPr lang="sv-SE" sz="1400" dirty="0">
                <a:latin typeface="Helvetica Light" panose="020B0403020202020204" pitchFamily="34" charset="0"/>
              </a:rPr>
              <a:t>Push</a:t>
            </a:r>
          </a:p>
          <a:p>
            <a:r>
              <a:rPr lang="sv-SE" sz="1400" dirty="0" err="1">
                <a:latin typeface="Helvetica Light" panose="020B0403020202020204" pitchFamily="34" charset="0"/>
              </a:rPr>
              <a:t>Pull</a:t>
            </a:r>
            <a:endParaRPr lang="sv-SE" sz="1400" dirty="0">
              <a:latin typeface="Helvetica Light" panose="020B0403020202020204" pitchFamily="34" charset="0"/>
            </a:endParaRPr>
          </a:p>
        </p:txBody>
      </p:sp>
    </p:spTree>
    <p:extLst>
      <p:ext uri="{BB962C8B-B14F-4D97-AF65-F5344CB8AC3E}">
        <p14:creationId xmlns:p14="http://schemas.microsoft.com/office/powerpoint/2010/main" val="376808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20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xit" presetSubtype="0" fill="hold" nodeType="afterEffect">
                                  <p:stCondLst>
                                    <p:cond delay="200"/>
                                  </p:stCondLst>
                                  <p:childTnLst>
                                    <p:set>
                                      <p:cBhvr>
                                        <p:cTn id="19" dur="1" fill="hold">
                                          <p:stCondLst>
                                            <p:cond delay="0"/>
                                          </p:stCondLst>
                                        </p:cTn>
                                        <p:tgtEl>
                                          <p:spTgt spid="20"/>
                                        </p:tgtEl>
                                        <p:attrNameLst>
                                          <p:attrName>style.visibility</p:attrName>
                                        </p:attrNameLst>
                                      </p:cBhvr>
                                      <p:to>
                                        <p:strVal val="hidden"/>
                                      </p:to>
                                    </p:set>
                                  </p:childTnLst>
                                </p:cTn>
                              </p:par>
                            </p:childTnLst>
                          </p:cTn>
                        </p:par>
                        <p:par>
                          <p:cTn id="20" fill="hold">
                            <p:stCondLst>
                              <p:cond delay="200"/>
                            </p:stCondLst>
                            <p:childTnLst>
                              <p:par>
                                <p:cTn id="21" presetID="1" presetClass="entr" presetSubtype="0" fill="hold" grpId="0" nodeType="afterEffect">
                                  <p:stCondLst>
                                    <p:cond delay="200"/>
                                  </p:stCondLst>
                                  <p:childTnLst>
                                    <p:set>
                                      <p:cBhvr>
                                        <p:cTn id="22" dur="1" fill="hold">
                                          <p:stCondLst>
                                            <p:cond delay="0"/>
                                          </p:stCondLst>
                                        </p:cTn>
                                        <p:tgtEl>
                                          <p:spTgt spid="10"/>
                                        </p:tgtEl>
                                        <p:attrNameLst>
                                          <p:attrName>style.visibility</p:attrName>
                                        </p:attrNameLst>
                                      </p:cBhvr>
                                      <p:to>
                                        <p:strVal val="visible"/>
                                      </p:to>
                                    </p:set>
                                  </p:childTnLst>
                                </p:cTn>
                              </p:par>
                            </p:childTnLst>
                          </p:cTn>
                        </p:par>
                        <p:par>
                          <p:cTn id="23" fill="hold">
                            <p:stCondLst>
                              <p:cond delay="400"/>
                            </p:stCondLst>
                            <p:childTnLst>
                              <p:par>
                                <p:cTn id="24" presetID="1" presetClass="entr" presetSubtype="0" fill="hold" grpId="0" nodeType="afterEffect">
                                  <p:stCondLst>
                                    <p:cond delay="20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5">
                                            <p:txEl>
                                              <p:pRg st="2" end="2"/>
                                            </p:txEl>
                                          </p:spTgt>
                                        </p:tgtEl>
                                        <p:attrNameLst>
                                          <p:attrName>style.visibility</p:attrName>
                                        </p:attrNameLst>
                                      </p:cBhvr>
                                      <p:to>
                                        <p:strVal val="visible"/>
                                      </p:to>
                                    </p:set>
                                  </p:childTnLst>
                                </p:cTn>
                              </p:par>
                            </p:childTnLst>
                          </p:cTn>
                        </p:par>
                        <p:par>
                          <p:cTn id="30" fill="hold">
                            <p:stCondLst>
                              <p:cond delay="200"/>
                            </p:stCondLst>
                            <p:childTnLst>
                              <p:par>
                                <p:cTn id="31" presetID="42" presetClass="path" presetSubtype="0" accel="50000" decel="50000" fill="hold" grpId="1" nodeType="afterEffect">
                                  <p:stCondLst>
                                    <p:cond delay="200"/>
                                  </p:stCondLst>
                                  <p:childTnLst>
                                    <p:animMotion origin="layout" path="M 1.11022E-16 -1.11111E-6 L -2.70833E-6 0.15648 " pathEditMode="relative" rAng="0" ptsTypes="AA">
                                      <p:cBhvr>
                                        <p:cTn id="32" dur="2000" fill="hold"/>
                                        <p:tgtEl>
                                          <p:spTgt spid="21"/>
                                        </p:tgtEl>
                                        <p:attrNameLst>
                                          <p:attrName>ppt_x</p:attrName>
                                          <p:attrName>ppt_y</p:attrName>
                                        </p:attrNameLst>
                                      </p:cBhvr>
                                      <p:rCtr x="78" y="7824"/>
                                    </p:animMotion>
                                  </p:childTnLst>
                                </p:cTn>
                              </p:par>
                            </p:childTnLst>
                          </p:cTn>
                        </p:par>
                        <p:par>
                          <p:cTn id="33" fill="hold">
                            <p:stCondLst>
                              <p:cond delay="2400"/>
                            </p:stCondLst>
                            <p:childTnLst>
                              <p:par>
                                <p:cTn id="34" presetID="1"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xit" presetSubtype="0" fill="hold" grpId="1" nodeType="withEffect">
                                  <p:stCondLst>
                                    <p:cond delay="0"/>
                                  </p:stCondLst>
                                  <p:childTnLst>
                                    <p:set>
                                      <p:cBhvr>
                                        <p:cTn id="37" dur="1" fill="hold">
                                          <p:stCondLst>
                                            <p:cond delay="0"/>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xEl>
                                              <p:pRg st="3" end="3"/>
                                            </p:txEl>
                                          </p:spTgt>
                                        </p:tgtEl>
                                        <p:attrNameLst>
                                          <p:attrName>style.visibility</p:attrName>
                                        </p:attrNameLst>
                                      </p:cBhvr>
                                      <p:to>
                                        <p:strVal val="visible"/>
                                      </p:to>
                                    </p:set>
                                  </p:childTnLst>
                                </p:cTn>
                              </p:par>
                            </p:childTnLst>
                          </p:cTn>
                        </p:par>
                        <p:par>
                          <p:cTn id="42" fill="hold">
                            <p:stCondLst>
                              <p:cond delay="700"/>
                            </p:stCondLst>
                            <p:childTnLst>
                              <p:par>
                                <p:cTn id="43" presetID="42" presetClass="path" presetSubtype="0" accel="50000" decel="50000" fill="hold" grpId="2" nodeType="afterEffect">
                                  <p:stCondLst>
                                    <p:cond delay="200"/>
                                  </p:stCondLst>
                                  <p:childTnLst>
                                    <p:animMotion origin="layout" path="M 1.11022E-16 0.15648 L 0.00169 0.37176 " pathEditMode="relative" rAng="0" ptsTypes="AA">
                                      <p:cBhvr>
                                        <p:cTn id="44" dur="2000" fill="hold"/>
                                        <p:tgtEl>
                                          <p:spTgt spid="21"/>
                                        </p:tgtEl>
                                        <p:attrNameLst>
                                          <p:attrName>ppt_x</p:attrName>
                                          <p:attrName>ppt_y</p:attrName>
                                        </p:attrNameLst>
                                      </p:cBhvr>
                                      <p:rCtr x="78" y="10764"/>
                                    </p:animMotion>
                                  </p:childTnLst>
                                </p:cTn>
                              </p:par>
                              <p:par>
                                <p:cTn id="45" presetID="1" presetClass="exit" presetSubtype="0" fill="hold" grpId="1"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par>
                          <p:cTn id="47" fill="hold">
                            <p:stCondLst>
                              <p:cond delay="2900"/>
                            </p:stCondLst>
                            <p:childTnLst>
                              <p:par>
                                <p:cTn id="48" presetID="22" presetClass="entr" presetSubtype="8" fill="hold" grpId="0" nodeType="afterEffect">
                                  <p:stCondLst>
                                    <p:cond delay="0"/>
                                  </p:stCondLst>
                                  <p:childTnLst>
                                    <p:set>
                                      <p:cBhvr>
                                        <p:cTn id="49" dur="1" fill="hold">
                                          <p:stCondLst>
                                            <p:cond delay="0"/>
                                          </p:stCondLst>
                                        </p:cTn>
                                        <p:tgtEl>
                                          <p:spTgt spid="52">
                                            <p:txEl>
                                              <p:pRg st="3" end="3"/>
                                            </p:txEl>
                                          </p:spTgt>
                                        </p:tgtEl>
                                        <p:attrNameLst>
                                          <p:attrName>style.visibility</p:attrName>
                                        </p:attrNameLst>
                                      </p:cBhvr>
                                      <p:to>
                                        <p:strVal val="visible"/>
                                      </p:to>
                                    </p:set>
                                    <p:animEffect transition="in" filter="wipe(left)">
                                      <p:cBhvr>
                                        <p:cTn id="50" dur="500"/>
                                        <p:tgtEl>
                                          <p:spTgt spid="5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xEl>
                                              <p:pRg st="4" end="4"/>
                                            </p:txEl>
                                          </p:spTgt>
                                        </p:tgtEl>
                                        <p:attrNameLst>
                                          <p:attrName>style.visibility</p:attrName>
                                        </p:attrNameLst>
                                      </p:cBhvr>
                                      <p:to>
                                        <p:strVal val="visible"/>
                                      </p:to>
                                    </p:set>
                                  </p:childTnLst>
                                </p:cTn>
                              </p:par>
                            </p:childTnLst>
                          </p:cTn>
                        </p:par>
                        <p:par>
                          <p:cTn id="55" fill="hold">
                            <p:stCondLst>
                              <p:cond delay="0"/>
                            </p:stCondLst>
                            <p:childTnLst>
                              <p:par>
                                <p:cTn id="56" presetID="42" presetClass="path" presetSubtype="0" accel="50000" decel="50000" fill="hold" grpId="1" nodeType="afterEffect">
                                  <p:stCondLst>
                                    <p:cond delay="200"/>
                                  </p:stCondLst>
                                  <p:childTnLst>
                                    <p:animMotion origin="layout" path="M -3.125E-6 1.11022E-16 L 0.00013 0.12384 " pathEditMode="relative" rAng="0" ptsTypes="AA">
                                      <p:cBhvr>
                                        <p:cTn id="57" dur="2000" fill="hold"/>
                                        <p:tgtEl>
                                          <p:spTgt spid="22"/>
                                        </p:tgtEl>
                                        <p:attrNameLst>
                                          <p:attrName>ppt_x</p:attrName>
                                          <p:attrName>ppt_y</p:attrName>
                                        </p:attrNameLst>
                                      </p:cBhvr>
                                      <p:rCtr x="0" y="6181"/>
                                    </p:animMotion>
                                  </p:childTnLst>
                                </p:cTn>
                              </p:par>
                            </p:childTnLst>
                          </p:cTn>
                        </p:par>
                        <p:par>
                          <p:cTn id="58" fill="hold">
                            <p:stCondLst>
                              <p:cond delay="2200"/>
                            </p:stCondLst>
                            <p:childTnLst>
                              <p:par>
                                <p:cTn id="59" presetID="1" presetClass="entr" presetSubtype="0" fill="hold" grpId="0" nodeType="afterEffect">
                                  <p:stCondLst>
                                    <p:cond delay="200"/>
                                  </p:stCondLst>
                                  <p:childTnLst>
                                    <p:set>
                                      <p:cBhvr>
                                        <p:cTn id="60" dur="1" fill="hold">
                                          <p:stCondLst>
                                            <p:cond delay="0"/>
                                          </p:stCondLst>
                                        </p:cTn>
                                        <p:tgtEl>
                                          <p:spTgt spid="24"/>
                                        </p:tgtEl>
                                        <p:attrNameLst>
                                          <p:attrName>style.visibility</p:attrName>
                                        </p:attrNameLst>
                                      </p:cBhvr>
                                      <p:to>
                                        <p:strVal val="visible"/>
                                      </p:to>
                                    </p:set>
                                  </p:childTnLst>
                                </p:cTn>
                              </p:par>
                            </p:childTnLst>
                          </p:cTn>
                        </p:par>
                        <p:par>
                          <p:cTn id="61" fill="hold">
                            <p:stCondLst>
                              <p:cond delay="2400"/>
                            </p:stCondLst>
                            <p:childTnLst>
                              <p:par>
                                <p:cTn id="62" presetID="1" presetClass="exit" presetSubtype="0" fill="hold" grpId="1" nodeType="afterEffect">
                                  <p:stCondLst>
                                    <p:cond delay="0"/>
                                  </p:stCondLst>
                                  <p:childTnLst>
                                    <p:set>
                                      <p:cBhvr>
                                        <p:cTn id="63" dur="1" fill="hold">
                                          <p:stCondLst>
                                            <p:cond delay="0"/>
                                          </p:stCondLst>
                                        </p:cTn>
                                        <p:tgtEl>
                                          <p:spTgt spid="1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5">
                                            <p:txEl>
                                              <p:pRg st="5" end="5"/>
                                            </p:txEl>
                                          </p:spTgt>
                                        </p:tgtEl>
                                        <p:attrNameLst>
                                          <p:attrName>style.visibility</p:attrName>
                                        </p:attrNameLst>
                                      </p:cBhvr>
                                      <p:to>
                                        <p:strVal val="visible"/>
                                      </p:to>
                                    </p:set>
                                  </p:childTnLst>
                                </p:cTn>
                              </p:par>
                            </p:childTnLst>
                          </p:cTn>
                        </p:par>
                        <p:par>
                          <p:cTn id="68" fill="hold">
                            <p:stCondLst>
                              <p:cond delay="0"/>
                            </p:stCondLst>
                            <p:childTnLst>
                              <p:par>
                                <p:cTn id="69" presetID="42" presetClass="path" presetSubtype="0" accel="50000" decel="50000" fill="hold" grpId="2" nodeType="afterEffect">
                                  <p:stCondLst>
                                    <p:cond delay="200"/>
                                  </p:stCondLst>
                                  <p:childTnLst>
                                    <p:animMotion origin="layout" path="M 0.00013 0.12385 L -0.00052 0.35 " pathEditMode="relative" rAng="0" ptsTypes="AA">
                                      <p:cBhvr>
                                        <p:cTn id="70" dur="2000" fill="hold"/>
                                        <p:tgtEl>
                                          <p:spTgt spid="22"/>
                                        </p:tgtEl>
                                        <p:attrNameLst>
                                          <p:attrName>ppt_x</p:attrName>
                                          <p:attrName>ppt_y</p:attrName>
                                        </p:attrNameLst>
                                      </p:cBhvr>
                                      <p:rCtr x="-78" y="11343"/>
                                    </p:animMotion>
                                  </p:childTnLst>
                                </p:cTn>
                              </p:par>
                              <p:par>
                                <p:cTn id="71" presetID="1" presetClass="exit"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hidden"/>
                                      </p:to>
                                    </p:set>
                                  </p:childTnLst>
                                </p:cTn>
                              </p:par>
                            </p:childTnLst>
                          </p:cTn>
                        </p:par>
                        <p:par>
                          <p:cTn id="73" fill="hold">
                            <p:stCondLst>
                              <p:cond delay="2200"/>
                            </p:stCondLst>
                            <p:childTnLst>
                              <p:par>
                                <p:cTn id="74" presetID="22" presetClass="entr" presetSubtype="8" fill="hold" grpId="0" nodeType="afterEffect">
                                  <p:stCondLst>
                                    <p:cond delay="0"/>
                                  </p:stCondLst>
                                  <p:childTnLst>
                                    <p:set>
                                      <p:cBhvr>
                                        <p:cTn id="75" dur="1" fill="hold">
                                          <p:stCondLst>
                                            <p:cond delay="0"/>
                                          </p:stCondLst>
                                        </p:cTn>
                                        <p:tgtEl>
                                          <p:spTgt spid="52">
                                            <p:txEl>
                                              <p:pRg st="4" end="4"/>
                                            </p:txEl>
                                          </p:spTgt>
                                        </p:tgtEl>
                                        <p:attrNameLst>
                                          <p:attrName>style.visibility</p:attrName>
                                        </p:attrNameLst>
                                      </p:cBhvr>
                                      <p:to>
                                        <p:strVal val="visible"/>
                                      </p:to>
                                    </p:set>
                                    <p:animEffect transition="in" filter="wipe(left)">
                                      <p:cBhvr>
                                        <p:cTn id="76" dur="500"/>
                                        <p:tgtEl>
                                          <p:spTgt spid="52">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10" presetClass="entr" presetSubtype="0" fill="hold" nodeType="withEffect">
                                  <p:stCondLst>
                                    <p:cond delay="0"/>
                                  </p:stCondLst>
                                  <p:childTnLst>
                                    <p:set>
                                      <p:cBhvr>
                                        <p:cTn id="88" dur="1" fill="hold">
                                          <p:stCondLst>
                                            <p:cond delay="0"/>
                                          </p:stCondLst>
                                        </p:cTn>
                                        <p:tgtEl>
                                          <p:spTgt spid="60"/>
                                        </p:tgtEl>
                                        <p:attrNameLst>
                                          <p:attrName>style.visibility</p:attrName>
                                        </p:attrNameLst>
                                      </p:cBhvr>
                                      <p:to>
                                        <p:strVal val="visible"/>
                                      </p:to>
                                    </p:set>
                                    <p:animEffect transition="in" filter="fade">
                                      <p:cBhvr>
                                        <p:cTn id="89" dur="500"/>
                                        <p:tgtEl>
                                          <p:spTgt spid="60"/>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wipe(left)">
                                      <p:cBhvr>
                                        <p:cTn id="94" dur="500"/>
                                        <p:tgtEl>
                                          <p:spTgt spid="33"/>
                                        </p:tgtEl>
                                      </p:cBhvr>
                                    </p:animEffect>
                                  </p:childTnLst>
                                </p:cTn>
                              </p:par>
                              <p:par>
                                <p:cTn id="95" presetID="1" presetClass="entr" presetSubtype="0" fill="hold" grpId="0" nodeType="withEffect">
                                  <p:stCondLst>
                                    <p:cond delay="0"/>
                                  </p:stCondLst>
                                  <p:childTnLst>
                                    <p:set>
                                      <p:cBhvr>
                                        <p:cTn id="96" dur="1" fill="hold">
                                          <p:stCondLst>
                                            <p:cond delay="0"/>
                                          </p:stCondLst>
                                        </p:cTn>
                                        <p:tgtEl>
                                          <p:spTgt spid="25">
                                            <p:txEl>
                                              <p:pRg st="6" end="6"/>
                                            </p:txEl>
                                          </p:spTgt>
                                        </p:tgtEl>
                                        <p:attrNameLst>
                                          <p:attrName>style.visibility</p:attrName>
                                        </p:attrNameLst>
                                      </p:cBhvr>
                                      <p:to>
                                        <p:strVal val="visible"/>
                                      </p:to>
                                    </p:se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59">
                                            <p:txEl>
                                              <p:pRg st="0" end="0"/>
                                            </p:txEl>
                                          </p:spTgt>
                                        </p:tgtEl>
                                        <p:attrNameLst>
                                          <p:attrName>style.visibility</p:attrName>
                                        </p:attrNameLst>
                                      </p:cBhvr>
                                      <p:to>
                                        <p:strVal val="visible"/>
                                      </p:to>
                                    </p:set>
                                    <p:animEffect transition="in" filter="wipe(left)">
                                      <p:cBhvr>
                                        <p:cTn id="100" dur="500"/>
                                        <p:tgtEl>
                                          <p:spTgt spid="59">
                                            <p:txEl>
                                              <p:pRg st="0" end="0"/>
                                            </p:txEl>
                                          </p:spTgt>
                                        </p:tgtEl>
                                      </p:cBhvr>
                                    </p:animEffect>
                                  </p:childTnLst>
                                </p:cTn>
                              </p:par>
                            </p:childTnLst>
                          </p:cTn>
                        </p:par>
                        <p:par>
                          <p:cTn id="101" fill="hold">
                            <p:stCondLst>
                              <p:cond delay="1000"/>
                            </p:stCondLst>
                            <p:childTnLst>
                              <p:par>
                                <p:cTn id="102" presetID="22" presetClass="entr" presetSubtype="8" fill="hold" grpId="0" nodeType="afterEffect">
                                  <p:stCondLst>
                                    <p:cond delay="0"/>
                                  </p:stCondLst>
                                  <p:childTnLst>
                                    <p:set>
                                      <p:cBhvr>
                                        <p:cTn id="103" dur="1" fill="hold">
                                          <p:stCondLst>
                                            <p:cond delay="0"/>
                                          </p:stCondLst>
                                        </p:cTn>
                                        <p:tgtEl>
                                          <p:spTgt spid="59">
                                            <p:txEl>
                                              <p:pRg st="1" end="1"/>
                                            </p:txEl>
                                          </p:spTgt>
                                        </p:tgtEl>
                                        <p:attrNameLst>
                                          <p:attrName>style.visibility</p:attrName>
                                        </p:attrNameLst>
                                      </p:cBhvr>
                                      <p:to>
                                        <p:strVal val="visible"/>
                                      </p:to>
                                    </p:set>
                                    <p:animEffect transition="in" filter="wipe(left)">
                                      <p:cBhvr>
                                        <p:cTn id="104" dur="500"/>
                                        <p:tgtEl>
                                          <p:spTgt spid="59">
                                            <p:txEl>
                                              <p:pRg st="1" end="1"/>
                                            </p:txEl>
                                          </p:spTgt>
                                        </p:tgtEl>
                                      </p:cBhvr>
                                    </p:animEffect>
                                  </p:childTnLst>
                                </p:cTn>
                              </p:par>
                            </p:childTnLst>
                          </p:cTn>
                        </p:par>
                        <p:par>
                          <p:cTn id="105" fill="hold">
                            <p:stCondLst>
                              <p:cond delay="1500"/>
                            </p:stCondLst>
                            <p:childTnLst>
                              <p:par>
                                <p:cTn id="106" presetID="1" presetClass="entr" presetSubtype="0" fill="hold" nodeType="afterEffect">
                                  <p:stCondLst>
                                    <p:cond delay="0"/>
                                  </p:stCondLst>
                                  <p:childTnLst>
                                    <p:set>
                                      <p:cBhvr>
                                        <p:cTn id="107" dur="1" fill="hold">
                                          <p:stCondLst>
                                            <p:cond delay="0"/>
                                          </p:stCondLst>
                                        </p:cTn>
                                        <p:tgtEl>
                                          <p:spTgt spid="4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down)">
                                      <p:cBhvr>
                                        <p:cTn id="112" dur="500"/>
                                        <p:tgtEl>
                                          <p:spTgt spid="49"/>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61">
                                            <p:txEl>
                                              <p:pRg st="0" end="0"/>
                                            </p:txEl>
                                          </p:spTgt>
                                        </p:tgtEl>
                                        <p:attrNameLst>
                                          <p:attrName>style.visibility</p:attrName>
                                        </p:attrNameLst>
                                      </p:cBhvr>
                                      <p:to>
                                        <p:strVal val="visible"/>
                                      </p:to>
                                    </p:set>
                                    <p:animEffect transition="in" filter="wipe(left)">
                                      <p:cBhvr>
                                        <p:cTn id="116" dur="500"/>
                                        <p:tgtEl>
                                          <p:spTgt spid="61">
                                            <p:txEl>
                                              <p:pRg st="0" end="0"/>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2" fill="hold" nodeType="click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wipe(right)">
                                      <p:cBhvr>
                                        <p:cTn id="121" dur="500"/>
                                        <p:tgtEl>
                                          <p:spTgt spid="34"/>
                                        </p:tgtEl>
                                      </p:cBhvr>
                                    </p:animEffect>
                                  </p:childTnLst>
                                </p:cTn>
                              </p:par>
                              <p:par>
                                <p:cTn id="122" presetID="1" presetClass="entr" presetSubtype="0" fill="hold" grpId="0" nodeType="withEffect">
                                  <p:stCondLst>
                                    <p:cond delay="0"/>
                                  </p:stCondLst>
                                  <p:childTnLst>
                                    <p:set>
                                      <p:cBhvr>
                                        <p:cTn id="123" dur="1" fill="hold">
                                          <p:stCondLst>
                                            <p:cond delay="0"/>
                                          </p:stCondLst>
                                        </p:cTn>
                                        <p:tgtEl>
                                          <p:spTgt spid="25">
                                            <p:txEl>
                                              <p:pRg st="7" end="7"/>
                                            </p:txEl>
                                          </p:spTgt>
                                        </p:tgtEl>
                                        <p:attrNameLst>
                                          <p:attrName>style.visibility</p:attrName>
                                        </p:attrNameLst>
                                      </p:cBhvr>
                                      <p:to>
                                        <p:strVal val="visible"/>
                                      </p:to>
                                    </p:set>
                                  </p:childTnLst>
                                </p:cTn>
                              </p:par>
                            </p:childTnLst>
                          </p:cTn>
                        </p:par>
                        <p:par>
                          <p:cTn id="124" fill="hold">
                            <p:stCondLst>
                              <p:cond delay="500"/>
                            </p:stCondLst>
                            <p:childTnLst>
                              <p:par>
                                <p:cTn id="125" presetID="1" presetClass="entr" presetSubtype="0" fill="hold" nodeType="afterEffect">
                                  <p:stCondLst>
                                    <p:cond delay="0"/>
                                  </p:stCondLst>
                                  <p:childTnLst>
                                    <p:set>
                                      <p:cBhvr>
                                        <p:cTn id="126" dur="1" fill="hold">
                                          <p:stCondLst>
                                            <p:cond delay="0"/>
                                          </p:stCondLst>
                                        </p:cTn>
                                        <p:tgtEl>
                                          <p:spTgt spid="46"/>
                                        </p:tgtEl>
                                        <p:attrNameLst>
                                          <p:attrName>style.visibility</p:attrName>
                                        </p:attrNameLst>
                                      </p:cBhvr>
                                      <p:to>
                                        <p:strVal val="visible"/>
                                      </p:to>
                                    </p:set>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62">
                                            <p:txEl>
                                              <p:pRg st="0" end="0"/>
                                            </p:txEl>
                                          </p:spTgt>
                                        </p:tgtEl>
                                        <p:attrNameLst>
                                          <p:attrName>style.visibility</p:attrName>
                                        </p:attrNameLst>
                                      </p:cBhvr>
                                      <p:to>
                                        <p:strVal val="visible"/>
                                      </p:to>
                                    </p:set>
                                    <p:animEffect transition="in" filter="wipe(left)">
                                      <p:cBhvr>
                                        <p:cTn id="130" dur="500"/>
                                        <p:tgtEl>
                                          <p:spTgt spid="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1" grpId="0" animBg="1"/>
      <p:bldP spid="11" grpId="1" animBg="1"/>
      <p:bldP spid="21" grpId="0"/>
      <p:bldP spid="21" grpId="1"/>
      <p:bldP spid="21" grpId="2"/>
      <p:bldP spid="22" grpId="0"/>
      <p:bldP spid="22" grpId="1"/>
      <p:bldP spid="22" grpId="2"/>
      <p:bldP spid="24" grpId="0" animBg="1"/>
      <p:bldP spid="24" grpId="1" animBg="1"/>
      <p:bldP spid="25" grpId="0" uiExpand="1" build="p"/>
      <p:bldP spid="52" grpId="0" uiExpand="1" build="p"/>
      <p:bldP spid="59" grpId="0" uiExpand="1" build="p"/>
      <p:bldP spid="61" grpId="0" build="p"/>
      <p:bldP spid="6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0" y="881021"/>
            <a:ext cx="2571750" cy="5095958"/>
          </a:xfrm>
          <a:prstGeom prst="rect">
            <a:avLst/>
          </a:prstGeom>
        </p:spPr>
      </p:pic>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2728911" y="4807910"/>
            <a:ext cx="9015411" cy="690603"/>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2728910" y="881021"/>
            <a:ext cx="9015411" cy="2705142"/>
          </a:xfrm>
          <a:prstGeom prst="rect">
            <a:avLst/>
          </a:prstGeom>
        </p:spPr>
      </p:pic>
      <p:pic>
        <p:nvPicPr>
          <p:cNvPr id="6" name="Picture 5"/>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2728909" y="3613738"/>
            <a:ext cx="9015411" cy="1028701"/>
          </a:xfrm>
          <a:prstGeom prst="rect">
            <a:avLst/>
          </a:prstGeom>
        </p:spPr>
      </p:pic>
      <p:sp>
        <p:nvSpPr>
          <p:cNvPr id="7" name="Rectangle 6"/>
          <p:cNvSpPr/>
          <p:nvPr/>
        </p:nvSpPr>
        <p:spPr>
          <a:xfrm>
            <a:off x="7208874" y="1722474"/>
            <a:ext cx="1137684" cy="701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A3763AD-171C-0149-8D5C-BA7A3821A0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5784" y="108370"/>
            <a:ext cx="975654" cy="407416"/>
          </a:xfrm>
          <a:prstGeom prst="rect">
            <a:avLst/>
          </a:prstGeom>
        </p:spPr>
      </p:pic>
    </p:spTree>
    <p:extLst>
      <p:ext uri="{BB962C8B-B14F-4D97-AF65-F5344CB8AC3E}">
        <p14:creationId xmlns:p14="http://schemas.microsoft.com/office/powerpoint/2010/main" val="36059897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91" y="0"/>
            <a:ext cx="10671417" cy="6858000"/>
          </a:xfrm>
          <a:prstGeom prst="rect">
            <a:avLst/>
          </a:prstGeom>
        </p:spPr>
      </p:pic>
      <p:pic>
        <p:nvPicPr>
          <p:cNvPr id="4" name="Picture 3">
            <a:extLst>
              <a:ext uri="{FF2B5EF4-FFF2-40B4-BE49-F238E27FC236}">
                <a16:creationId xmlns:a16="http://schemas.microsoft.com/office/drawing/2014/main" id="{6154CECA-3704-5B43-BB84-544EBF68E2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5784" y="108370"/>
            <a:ext cx="975654" cy="407416"/>
          </a:xfrm>
          <a:prstGeom prst="rect">
            <a:avLst/>
          </a:prstGeom>
        </p:spPr>
      </p:pic>
    </p:spTree>
    <p:extLst>
      <p:ext uri="{BB962C8B-B14F-4D97-AF65-F5344CB8AC3E}">
        <p14:creationId xmlns:p14="http://schemas.microsoft.com/office/powerpoint/2010/main" val="3110300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7827"/>
            <a:ext cx="12192000" cy="3462346"/>
          </a:xfrm>
          <a:prstGeom prst="rect">
            <a:avLst/>
          </a:prstGeom>
        </p:spPr>
      </p:pic>
      <p:pic>
        <p:nvPicPr>
          <p:cNvPr id="3" name="Picture 2">
            <a:extLst>
              <a:ext uri="{FF2B5EF4-FFF2-40B4-BE49-F238E27FC236}">
                <a16:creationId xmlns:a16="http://schemas.microsoft.com/office/drawing/2014/main" id="{A68EBFD0-A9A4-4F48-A062-E5D85DCB1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5784" y="108370"/>
            <a:ext cx="975654" cy="407416"/>
          </a:xfrm>
          <a:prstGeom prst="rect">
            <a:avLst/>
          </a:prstGeom>
        </p:spPr>
      </p:pic>
    </p:spTree>
    <p:extLst>
      <p:ext uri="{BB962C8B-B14F-4D97-AF65-F5344CB8AC3E}">
        <p14:creationId xmlns:p14="http://schemas.microsoft.com/office/powerpoint/2010/main" val="6539501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8D18B1D4-2BA2-334C-B03B-73ACC5C1AB22}"/>
              </a:ext>
            </a:extLst>
          </p:cNvPr>
          <p:cNvSpPr txBox="1"/>
          <p:nvPr/>
        </p:nvSpPr>
        <p:spPr>
          <a:xfrm>
            <a:off x="774798" y="376585"/>
            <a:ext cx="6325534" cy="523220"/>
          </a:xfrm>
          <a:prstGeom prst="rect">
            <a:avLst/>
          </a:prstGeom>
          <a:noFill/>
        </p:spPr>
        <p:txBody>
          <a:bodyPr wrap="square" rtlCol="0">
            <a:spAutoFit/>
          </a:bodyPr>
          <a:lstStyle/>
          <a:p>
            <a:r>
              <a:rPr lang="en-US" sz="2800" dirty="0">
                <a:latin typeface="Helvetica Light" charset="0"/>
                <a:ea typeface="Helvetica Light" charset="0"/>
                <a:cs typeface="Helvetica Light" charset="0"/>
              </a:rPr>
              <a:t>During the working day…</a:t>
            </a:r>
          </a:p>
        </p:txBody>
      </p:sp>
      <p:sp>
        <p:nvSpPr>
          <p:cNvPr id="38" name="TextBox 37">
            <a:extLst>
              <a:ext uri="{FF2B5EF4-FFF2-40B4-BE49-F238E27FC236}">
                <a16:creationId xmlns:a16="http://schemas.microsoft.com/office/drawing/2014/main" id="{3A6E2024-123F-004F-86E5-18FC88CBF2AD}"/>
              </a:ext>
            </a:extLst>
          </p:cNvPr>
          <p:cNvSpPr txBox="1"/>
          <p:nvPr/>
        </p:nvSpPr>
        <p:spPr>
          <a:xfrm>
            <a:off x="1183619" y="1131012"/>
            <a:ext cx="7600209" cy="2308324"/>
          </a:xfrm>
          <a:prstGeom prst="rect">
            <a:avLst/>
          </a:prstGeom>
          <a:noFill/>
        </p:spPr>
        <p:txBody>
          <a:bodyPr wrap="square" rtlCol="0">
            <a:spAutoFit/>
          </a:bodyPr>
          <a:lstStyle/>
          <a:p>
            <a:pPr marL="285750" indent="-285750">
              <a:buFontTx/>
              <a:buChar char="-"/>
            </a:pPr>
            <a:r>
              <a:rPr lang="en-US" sz="1600" dirty="0">
                <a:latin typeface="Helvetica Light" charset="0"/>
                <a:ea typeface="Helvetica Light" charset="0"/>
                <a:cs typeface="Helvetica Light" charset="0"/>
              </a:rPr>
              <a:t>Pull collaborator's latest work to get your local repository up to date.</a:t>
            </a:r>
          </a:p>
          <a:p>
            <a:pPr marL="285750" indent="-285750">
              <a:buFontTx/>
              <a:buChar char="-"/>
            </a:pPr>
            <a:endParaRPr lang="en-US" sz="400" dirty="0">
              <a:latin typeface="Helvetica Light" charset="0"/>
              <a:ea typeface="Helvetica Light" charset="0"/>
              <a:cs typeface="Helvetica Light" charset="0"/>
            </a:endParaRPr>
          </a:p>
          <a:p>
            <a:pPr marL="285750" indent="-285750">
              <a:buFontTx/>
              <a:buChar char="-"/>
            </a:pPr>
            <a:r>
              <a:rPr lang="en-US" sz="1600" dirty="0">
                <a:latin typeface="Helvetica Light" charset="0"/>
                <a:ea typeface="Helvetica Light" charset="0"/>
                <a:cs typeface="Helvetica Light" charset="0"/>
              </a:rPr>
              <a:t>Carry on with your work and edit files.</a:t>
            </a:r>
          </a:p>
          <a:p>
            <a:pPr marL="285750" indent="-285750">
              <a:buFontTx/>
              <a:buChar char="-"/>
            </a:pPr>
            <a:endParaRPr lang="en-US" sz="400" dirty="0">
              <a:latin typeface="Helvetica Light" charset="0"/>
              <a:ea typeface="Helvetica Light" charset="0"/>
              <a:cs typeface="Helvetica Light" charset="0"/>
            </a:endParaRPr>
          </a:p>
          <a:p>
            <a:pPr marL="285750" indent="-285750">
              <a:buFontTx/>
              <a:buChar char="-"/>
            </a:pPr>
            <a:r>
              <a:rPr lang="en-US" sz="1600" dirty="0">
                <a:latin typeface="Helvetica Light" charset="0"/>
                <a:ea typeface="Helvetica Light" charset="0"/>
                <a:cs typeface="Helvetica Light" charset="0"/>
              </a:rPr>
              <a:t>Commit often!</a:t>
            </a:r>
          </a:p>
          <a:p>
            <a:pPr marL="742950" lvl="1" indent="-285750">
              <a:buFontTx/>
              <a:buChar char="-"/>
            </a:pPr>
            <a:r>
              <a:rPr lang="en-US" sz="1600" dirty="0">
                <a:latin typeface="Helvetica Light" charset="0"/>
                <a:ea typeface="Helvetica Light" charset="0"/>
                <a:cs typeface="Helvetica Light" charset="0"/>
              </a:rPr>
              <a:t>Each commit should be related to a distinct change/addition/task.</a:t>
            </a:r>
          </a:p>
          <a:p>
            <a:pPr marL="742950" lvl="1" indent="-285750">
              <a:buFontTx/>
              <a:buChar char="-"/>
            </a:pPr>
            <a:r>
              <a:rPr lang="en-US" sz="1600" dirty="0">
                <a:latin typeface="Helvetica Light" charset="0"/>
                <a:ea typeface="Helvetica Light" charset="0"/>
                <a:cs typeface="Helvetica Light" charset="0"/>
              </a:rPr>
              <a:t>Write descriptive commit messages.</a:t>
            </a:r>
          </a:p>
          <a:p>
            <a:pPr marL="742950" lvl="1" indent="-285750">
              <a:buFontTx/>
              <a:buChar char="-"/>
            </a:pPr>
            <a:endParaRPr lang="en-US" sz="400" dirty="0">
              <a:latin typeface="Helvetica Light" charset="0"/>
              <a:ea typeface="Helvetica Light" charset="0"/>
              <a:cs typeface="Helvetica Light" charset="0"/>
            </a:endParaRPr>
          </a:p>
          <a:p>
            <a:pPr marL="285750" indent="-285750">
              <a:buFontTx/>
              <a:buChar char="-"/>
            </a:pPr>
            <a:r>
              <a:rPr lang="en-US" sz="1600" dirty="0">
                <a:latin typeface="Helvetica Light" charset="0"/>
                <a:ea typeface="Helvetica Light" charset="0"/>
                <a:cs typeface="Helvetica Light" charset="0"/>
              </a:rPr>
              <a:t>Push your changes to the remote repository.</a:t>
            </a:r>
          </a:p>
          <a:p>
            <a:pPr marL="285750" indent="-285750">
              <a:buFontTx/>
              <a:buChar char="-"/>
            </a:pPr>
            <a:endParaRPr lang="en-US" sz="400" dirty="0">
              <a:latin typeface="Helvetica Light" charset="0"/>
              <a:ea typeface="Helvetica Light" charset="0"/>
              <a:cs typeface="Helvetica Light" charset="0"/>
            </a:endParaRPr>
          </a:p>
          <a:p>
            <a:pPr marL="285750" indent="-285750">
              <a:buFontTx/>
              <a:buChar char="-"/>
            </a:pPr>
            <a:r>
              <a:rPr lang="en-US" sz="1600" dirty="0">
                <a:latin typeface="Helvetica Light" charset="0"/>
                <a:ea typeface="Helvetica Light" charset="0"/>
                <a:cs typeface="Helvetica Light" charset="0"/>
              </a:rPr>
              <a:t>If you know several people are actively working on the same repository, push and pull often!</a:t>
            </a:r>
          </a:p>
        </p:txBody>
      </p:sp>
      <p:sp>
        <p:nvSpPr>
          <p:cNvPr id="39" name="Connector 38">
            <a:extLst>
              <a:ext uri="{FF2B5EF4-FFF2-40B4-BE49-F238E27FC236}">
                <a16:creationId xmlns:a16="http://schemas.microsoft.com/office/drawing/2014/main" id="{42000C9D-DB38-1A4C-BBCE-0C68C50C1E4C}"/>
              </a:ext>
            </a:extLst>
          </p:cNvPr>
          <p:cNvSpPr/>
          <p:nvPr/>
        </p:nvSpPr>
        <p:spPr>
          <a:xfrm>
            <a:off x="2595711" y="4383776"/>
            <a:ext cx="247860" cy="247860"/>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2" name="Straight Arrow Connector 41">
            <a:extLst>
              <a:ext uri="{FF2B5EF4-FFF2-40B4-BE49-F238E27FC236}">
                <a16:creationId xmlns:a16="http://schemas.microsoft.com/office/drawing/2014/main" id="{7DB5371D-600D-1740-8E7F-FEBF6766F676}"/>
              </a:ext>
            </a:extLst>
          </p:cNvPr>
          <p:cNvCxnSpPr>
            <a:cxnSpLocks/>
            <a:stCxn id="39" idx="6"/>
          </p:cNvCxnSpPr>
          <p:nvPr/>
        </p:nvCxnSpPr>
        <p:spPr>
          <a:xfrm>
            <a:off x="2843571" y="4507706"/>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45" name="Connector 44">
            <a:extLst>
              <a:ext uri="{FF2B5EF4-FFF2-40B4-BE49-F238E27FC236}">
                <a16:creationId xmlns:a16="http://schemas.microsoft.com/office/drawing/2014/main" id="{6D263F68-E297-E74D-B5AC-839DE3E98AAC}"/>
              </a:ext>
            </a:extLst>
          </p:cNvPr>
          <p:cNvSpPr/>
          <p:nvPr/>
        </p:nvSpPr>
        <p:spPr>
          <a:xfrm>
            <a:off x="3221524" y="4383776"/>
            <a:ext cx="247860" cy="247860"/>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Connector 61">
            <a:extLst>
              <a:ext uri="{FF2B5EF4-FFF2-40B4-BE49-F238E27FC236}">
                <a16:creationId xmlns:a16="http://schemas.microsoft.com/office/drawing/2014/main" id="{2434EF3B-DD48-CF4E-A4DB-A668364273C8}"/>
              </a:ext>
            </a:extLst>
          </p:cNvPr>
          <p:cNvSpPr/>
          <p:nvPr/>
        </p:nvSpPr>
        <p:spPr>
          <a:xfrm>
            <a:off x="2595711" y="3921361"/>
            <a:ext cx="247860" cy="247860"/>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3" name="Straight Arrow Connector 62">
            <a:extLst>
              <a:ext uri="{FF2B5EF4-FFF2-40B4-BE49-F238E27FC236}">
                <a16:creationId xmlns:a16="http://schemas.microsoft.com/office/drawing/2014/main" id="{76E16C13-65A1-2442-ABC6-13CC2F894070}"/>
              </a:ext>
            </a:extLst>
          </p:cNvPr>
          <p:cNvCxnSpPr>
            <a:cxnSpLocks/>
            <a:stCxn id="62" idx="6"/>
          </p:cNvCxnSpPr>
          <p:nvPr/>
        </p:nvCxnSpPr>
        <p:spPr>
          <a:xfrm>
            <a:off x="2843571" y="4045291"/>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64" name="Connector 63">
            <a:extLst>
              <a:ext uri="{FF2B5EF4-FFF2-40B4-BE49-F238E27FC236}">
                <a16:creationId xmlns:a16="http://schemas.microsoft.com/office/drawing/2014/main" id="{EB8366EB-0A83-774E-8EA2-AF4500C70177}"/>
              </a:ext>
            </a:extLst>
          </p:cNvPr>
          <p:cNvSpPr/>
          <p:nvPr/>
        </p:nvSpPr>
        <p:spPr>
          <a:xfrm>
            <a:off x="3221524" y="3921361"/>
            <a:ext cx="247860" cy="247860"/>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5" name="Straight Arrow Connector 64">
            <a:extLst>
              <a:ext uri="{FF2B5EF4-FFF2-40B4-BE49-F238E27FC236}">
                <a16:creationId xmlns:a16="http://schemas.microsoft.com/office/drawing/2014/main" id="{37A42056-7474-684D-9C85-C98EE173D825}"/>
              </a:ext>
            </a:extLst>
          </p:cNvPr>
          <p:cNvCxnSpPr>
            <a:cxnSpLocks/>
            <a:stCxn id="64" idx="6"/>
          </p:cNvCxnSpPr>
          <p:nvPr/>
        </p:nvCxnSpPr>
        <p:spPr>
          <a:xfrm>
            <a:off x="3469384" y="4045291"/>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66" name="Connector 65">
            <a:extLst>
              <a:ext uri="{FF2B5EF4-FFF2-40B4-BE49-F238E27FC236}">
                <a16:creationId xmlns:a16="http://schemas.microsoft.com/office/drawing/2014/main" id="{74BE055D-309A-C94A-A80A-850325991D9F}"/>
              </a:ext>
            </a:extLst>
          </p:cNvPr>
          <p:cNvSpPr/>
          <p:nvPr/>
        </p:nvSpPr>
        <p:spPr>
          <a:xfrm>
            <a:off x="4473150" y="3921361"/>
            <a:ext cx="247860" cy="24786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7" name="Straight Arrow Connector 66">
            <a:extLst>
              <a:ext uri="{FF2B5EF4-FFF2-40B4-BE49-F238E27FC236}">
                <a16:creationId xmlns:a16="http://schemas.microsoft.com/office/drawing/2014/main" id="{4E9ADAD1-31F8-2F45-9629-61B9BF1BB8F7}"/>
              </a:ext>
            </a:extLst>
          </p:cNvPr>
          <p:cNvCxnSpPr>
            <a:cxnSpLocks/>
            <a:stCxn id="66" idx="6"/>
          </p:cNvCxnSpPr>
          <p:nvPr/>
        </p:nvCxnSpPr>
        <p:spPr>
          <a:xfrm>
            <a:off x="4721010" y="4045291"/>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68" name="Connector 67">
            <a:extLst>
              <a:ext uri="{FF2B5EF4-FFF2-40B4-BE49-F238E27FC236}">
                <a16:creationId xmlns:a16="http://schemas.microsoft.com/office/drawing/2014/main" id="{C6491616-0AA5-0E41-AA9A-3E857C2718F7}"/>
              </a:ext>
            </a:extLst>
          </p:cNvPr>
          <p:cNvSpPr/>
          <p:nvPr/>
        </p:nvSpPr>
        <p:spPr>
          <a:xfrm>
            <a:off x="3847337" y="3921361"/>
            <a:ext cx="247860" cy="24786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9" name="Straight Arrow Connector 68">
            <a:extLst>
              <a:ext uri="{FF2B5EF4-FFF2-40B4-BE49-F238E27FC236}">
                <a16:creationId xmlns:a16="http://schemas.microsoft.com/office/drawing/2014/main" id="{2D8CF1AE-2BC4-1740-BFAF-AC2E83EFF8E5}"/>
              </a:ext>
            </a:extLst>
          </p:cNvPr>
          <p:cNvCxnSpPr>
            <a:cxnSpLocks/>
            <a:stCxn id="68" idx="6"/>
          </p:cNvCxnSpPr>
          <p:nvPr/>
        </p:nvCxnSpPr>
        <p:spPr>
          <a:xfrm>
            <a:off x="4095197" y="4045291"/>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70" name="Connector 69">
            <a:extLst>
              <a:ext uri="{FF2B5EF4-FFF2-40B4-BE49-F238E27FC236}">
                <a16:creationId xmlns:a16="http://schemas.microsoft.com/office/drawing/2014/main" id="{1314196D-0D74-1E4E-878D-B0DF363C2E37}"/>
              </a:ext>
            </a:extLst>
          </p:cNvPr>
          <p:cNvSpPr/>
          <p:nvPr/>
        </p:nvSpPr>
        <p:spPr>
          <a:xfrm>
            <a:off x="5098963" y="3921361"/>
            <a:ext cx="247860" cy="24786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 name="Group 4">
            <a:extLst>
              <a:ext uri="{FF2B5EF4-FFF2-40B4-BE49-F238E27FC236}">
                <a16:creationId xmlns:a16="http://schemas.microsoft.com/office/drawing/2014/main" id="{C5BA61B3-D139-D14B-8177-197045E193F2}"/>
              </a:ext>
            </a:extLst>
          </p:cNvPr>
          <p:cNvGrpSpPr/>
          <p:nvPr/>
        </p:nvGrpSpPr>
        <p:grpSpPr>
          <a:xfrm>
            <a:off x="5346823" y="3918369"/>
            <a:ext cx="1877439" cy="250852"/>
            <a:chOff x="5346823" y="3918369"/>
            <a:chExt cx="1877439" cy="250852"/>
          </a:xfrm>
        </p:grpSpPr>
        <p:cxnSp>
          <p:nvCxnSpPr>
            <p:cNvPr id="79" name="Straight Arrow Connector 78">
              <a:extLst>
                <a:ext uri="{FF2B5EF4-FFF2-40B4-BE49-F238E27FC236}">
                  <a16:creationId xmlns:a16="http://schemas.microsoft.com/office/drawing/2014/main" id="{CA289136-3990-D441-B07E-64C78EA60B90}"/>
                </a:ext>
              </a:extLst>
            </p:cNvPr>
            <p:cNvCxnSpPr>
              <a:cxnSpLocks/>
            </p:cNvCxnSpPr>
            <p:nvPr/>
          </p:nvCxnSpPr>
          <p:spPr>
            <a:xfrm>
              <a:off x="5346823" y="4045291"/>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80" name="Connector 79">
              <a:extLst>
                <a:ext uri="{FF2B5EF4-FFF2-40B4-BE49-F238E27FC236}">
                  <a16:creationId xmlns:a16="http://schemas.microsoft.com/office/drawing/2014/main" id="{71365EB0-86C1-BC4E-9E56-D3D1488D6FFB}"/>
                </a:ext>
              </a:extLst>
            </p:cNvPr>
            <p:cNvSpPr/>
            <p:nvPr/>
          </p:nvSpPr>
          <p:spPr>
            <a:xfrm>
              <a:off x="5724776" y="3921361"/>
              <a:ext cx="247860" cy="24786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1" name="Straight Arrow Connector 80">
              <a:extLst>
                <a:ext uri="{FF2B5EF4-FFF2-40B4-BE49-F238E27FC236}">
                  <a16:creationId xmlns:a16="http://schemas.microsoft.com/office/drawing/2014/main" id="{FB4A94EE-29C5-DE44-BDF2-77E8AEC585EF}"/>
                </a:ext>
              </a:extLst>
            </p:cNvPr>
            <p:cNvCxnSpPr>
              <a:cxnSpLocks/>
              <a:stCxn id="80" idx="6"/>
            </p:cNvCxnSpPr>
            <p:nvPr/>
          </p:nvCxnSpPr>
          <p:spPr>
            <a:xfrm>
              <a:off x="5972636" y="4045291"/>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82" name="Connector 81">
              <a:extLst>
                <a:ext uri="{FF2B5EF4-FFF2-40B4-BE49-F238E27FC236}">
                  <a16:creationId xmlns:a16="http://schemas.microsoft.com/office/drawing/2014/main" id="{ECE7CE68-D47D-714A-909A-AA020DF0C340}"/>
                </a:ext>
              </a:extLst>
            </p:cNvPr>
            <p:cNvSpPr/>
            <p:nvPr/>
          </p:nvSpPr>
          <p:spPr>
            <a:xfrm>
              <a:off x="6350589" y="3921361"/>
              <a:ext cx="247860" cy="24786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3" name="Straight Arrow Connector 82">
              <a:extLst>
                <a:ext uri="{FF2B5EF4-FFF2-40B4-BE49-F238E27FC236}">
                  <a16:creationId xmlns:a16="http://schemas.microsoft.com/office/drawing/2014/main" id="{DFC7A7AE-0F60-C143-93F5-8683995517CF}"/>
                </a:ext>
              </a:extLst>
            </p:cNvPr>
            <p:cNvCxnSpPr>
              <a:cxnSpLocks/>
              <a:stCxn id="82" idx="6"/>
            </p:cNvCxnSpPr>
            <p:nvPr/>
          </p:nvCxnSpPr>
          <p:spPr>
            <a:xfrm>
              <a:off x="6598449" y="4045291"/>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84" name="Connector 83">
              <a:extLst>
                <a:ext uri="{FF2B5EF4-FFF2-40B4-BE49-F238E27FC236}">
                  <a16:creationId xmlns:a16="http://schemas.microsoft.com/office/drawing/2014/main" id="{A3F614B0-2763-624A-AFFA-CA8696A98F6A}"/>
                </a:ext>
              </a:extLst>
            </p:cNvPr>
            <p:cNvSpPr/>
            <p:nvPr/>
          </p:nvSpPr>
          <p:spPr>
            <a:xfrm>
              <a:off x="6976402" y="3918369"/>
              <a:ext cx="247860" cy="24786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22" name="TextBox 121">
            <a:extLst>
              <a:ext uri="{FF2B5EF4-FFF2-40B4-BE49-F238E27FC236}">
                <a16:creationId xmlns:a16="http://schemas.microsoft.com/office/drawing/2014/main" id="{1AD0101E-1CFD-4F4C-B2A9-96C0486896ED}"/>
              </a:ext>
            </a:extLst>
          </p:cNvPr>
          <p:cNvSpPr txBox="1"/>
          <p:nvPr/>
        </p:nvSpPr>
        <p:spPr>
          <a:xfrm>
            <a:off x="1972231" y="4372076"/>
            <a:ext cx="622286" cy="307777"/>
          </a:xfrm>
          <a:prstGeom prst="rect">
            <a:avLst/>
          </a:prstGeom>
          <a:noFill/>
        </p:spPr>
        <p:txBody>
          <a:bodyPr wrap="none" rtlCol="0">
            <a:spAutoFit/>
          </a:bodyPr>
          <a:lstStyle/>
          <a:p>
            <a:r>
              <a:rPr lang="sv-SE" sz="1400" dirty="0" err="1">
                <a:latin typeface="Helvetica Light" panose="020B0403020202020204" pitchFamily="34" charset="0"/>
              </a:rPr>
              <a:t>Local</a:t>
            </a:r>
            <a:endParaRPr lang="sv-SE" sz="1400" dirty="0">
              <a:latin typeface="Helvetica Light" panose="020B0403020202020204" pitchFamily="34" charset="0"/>
            </a:endParaRPr>
          </a:p>
        </p:txBody>
      </p:sp>
      <p:sp>
        <p:nvSpPr>
          <p:cNvPr id="124" name="TextBox 123">
            <a:extLst>
              <a:ext uri="{FF2B5EF4-FFF2-40B4-BE49-F238E27FC236}">
                <a16:creationId xmlns:a16="http://schemas.microsoft.com/office/drawing/2014/main" id="{FA45CDC2-8389-004B-8A18-7C8B13A7413E}"/>
              </a:ext>
            </a:extLst>
          </p:cNvPr>
          <p:cNvSpPr txBox="1"/>
          <p:nvPr/>
        </p:nvSpPr>
        <p:spPr>
          <a:xfrm>
            <a:off x="976788" y="3901750"/>
            <a:ext cx="1646605" cy="307777"/>
          </a:xfrm>
          <a:prstGeom prst="rect">
            <a:avLst/>
          </a:prstGeom>
          <a:noFill/>
        </p:spPr>
        <p:txBody>
          <a:bodyPr wrap="none" rtlCol="0">
            <a:spAutoFit/>
          </a:bodyPr>
          <a:lstStyle/>
          <a:p>
            <a:r>
              <a:rPr lang="sv-SE" sz="1400" dirty="0" err="1">
                <a:latin typeface="Helvetica Light" panose="020B0403020202020204" pitchFamily="34" charset="0"/>
              </a:rPr>
              <a:t>Remote</a:t>
            </a:r>
            <a:r>
              <a:rPr lang="sv-SE" sz="1400" dirty="0">
                <a:latin typeface="Helvetica Light" panose="020B0403020202020204" pitchFamily="34" charset="0"/>
              </a:rPr>
              <a:t> </a:t>
            </a:r>
            <a:r>
              <a:rPr lang="sv-SE" sz="1400" dirty="0" err="1">
                <a:latin typeface="Helvetica Light" panose="020B0403020202020204" pitchFamily="34" charset="0"/>
              </a:rPr>
              <a:t>repository</a:t>
            </a:r>
            <a:endParaRPr lang="sv-SE" sz="1400" dirty="0">
              <a:latin typeface="Helvetica Light" panose="020B0403020202020204" pitchFamily="34" charset="0"/>
            </a:endParaRPr>
          </a:p>
        </p:txBody>
      </p:sp>
      <p:grpSp>
        <p:nvGrpSpPr>
          <p:cNvPr id="6" name="Group 5">
            <a:extLst>
              <a:ext uri="{FF2B5EF4-FFF2-40B4-BE49-F238E27FC236}">
                <a16:creationId xmlns:a16="http://schemas.microsoft.com/office/drawing/2014/main" id="{D6F3369A-A558-484B-B65B-8476CEC492C7}"/>
              </a:ext>
            </a:extLst>
          </p:cNvPr>
          <p:cNvGrpSpPr/>
          <p:nvPr/>
        </p:nvGrpSpPr>
        <p:grpSpPr>
          <a:xfrm>
            <a:off x="3469384" y="4377826"/>
            <a:ext cx="1877439" cy="247860"/>
            <a:chOff x="3469384" y="4377826"/>
            <a:chExt cx="1877439" cy="247860"/>
          </a:xfrm>
        </p:grpSpPr>
        <p:cxnSp>
          <p:nvCxnSpPr>
            <p:cNvPr id="43" name="Straight Arrow Connector 42">
              <a:extLst>
                <a:ext uri="{FF2B5EF4-FFF2-40B4-BE49-F238E27FC236}">
                  <a16:creationId xmlns:a16="http://schemas.microsoft.com/office/drawing/2014/main" id="{13AF0D05-0E43-6645-A683-5C21EC9C646C}"/>
                </a:ext>
              </a:extLst>
            </p:cNvPr>
            <p:cNvCxnSpPr>
              <a:cxnSpLocks/>
            </p:cNvCxnSpPr>
            <p:nvPr/>
          </p:nvCxnSpPr>
          <p:spPr>
            <a:xfrm>
              <a:off x="3469384" y="4501756"/>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44" name="Connector 43">
              <a:extLst>
                <a:ext uri="{FF2B5EF4-FFF2-40B4-BE49-F238E27FC236}">
                  <a16:creationId xmlns:a16="http://schemas.microsoft.com/office/drawing/2014/main" id="{8AB299E6-0756-3D42-AFB8-3FBEE330BC03}"/>
                </a:ext>
              </a:extLst>
            </p:cNvPr>
            <p:cNvSpPr/>
            <p:nvPr/>
          </p:nvSpPr>
          <p:spPr>
            <a:xfrm>
              <a:off x="4473150" y="4377826"/>
              <a:ext cx="247860" cy="24786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8" name="Straight Arrow Connector 47">
              <a:extLst>
                <a:ext uri="{FF2B5EF4-FFF2-40B4-BE49-F238E27FC236}">
                  <a16:creationId xmlns:a16="http://schemas.microsoft.com/office/drawing/2014/main" id="{0CBBBA36-EE8B-DD4B-813C-79B6E2661D31}"/>
                </a:ext>
              </a:extLst>
            </p:cNvPr>
            <p:cNvCxnSpPr>
              <a:cxnSpLocks/>
              <a:stCxn id="44" idx="6"/>
            </p:cNvCxnSpPr>
            <p:nvPr/>
          </p:nvCxnSpPr>
          <p:spPr>
            <a:xfrm>
              <a:off x="4721010" y="4501756"/>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49" name="Connector 48">
              <a:extLst>
                <a:ext uri="{FF2B5EF4-FFF2-40B4-BE49-F238E27FC236}">
                  <a16:creationId xmlns:a16="http://schemas.microsoft.com/office/drawing/2014/main" id="{CF07194C-67D7-BD42-906C-314434030C0D}"/>
                </a:ext>
              </a:extLst>
            </p:cNvPr>
            <p:cNvSpPr/>
            <p:nvPr/>
          </p:nvSpPr>
          <p:spPr>
            <a:xfrm>
              <a:off x="3847337" y="4377826"/>
              <a:ext cx="247860" cy="24786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0" name="Straight Arrow Connector 49">
              <a:extLst>
                <a:ext uri="{FF2B5EF4-FFF2-40B4-BE49-F238E27FC236}">
                  <a16:creationId xmlns:a16="http://schemas.microsoft.com/office/drawing/2014/main" id="{D435B40B-ADF9-2A46-9404-BB4661430FBE}"/>
                </a:ext>
              </a:extLst>
            </p:cNvPr>
            <p:cNvCxnSpPr>
              <a:cxnSpLocks/>
              <a:stCxn id="49" idx="6"/>
            </p:cNvCxnSpPr>
            <p:nvPr/>
          </p:nvCxnSpPr>
          <p:spPr>
            <a:xfrm>
              <a:off x="4095197" y="4501756"/>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51" name="Connector 50">
              <a:extLst>
                <a:ext uri="{FF2B5EF4-FFF2-40B4-BE49-F238E27FC236}">
                  <a16:creationId xmlns:a16="http://schemas.microsoft.com/office/drawing/2014/main" id="{3956DE23-84D9-4C40-9DB8-8530E4440121}"/>
                </a:ext>
              </a:extLst>
            </p:cNvPr>
            <p:cNvSpPr/>
            <p:nvPr/>
          </p:nvSpPr>
          <p:spPr>
            <a:xfrm>
              <a:off x="5098963" y="4377826"/>
              <a:ext cx="247860" cy="24786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9" name="Group 8">
            <a:extLst>
              <a:ext uri="{FF2B5EF4-FFF2-40B4-BE49-F238E27FC236}">
                <a16:creationId xmlns:a16="http://schemas.microsoft.com/office/drawing/2014/main" id="{73CED0E6-3F19-694F-9D03-7D8172724F8C}"/>
              </a:ext>
            </a:extLst>
          </p:cNvPr>
          <p:cNvGrpSpPr/>
          <p:nvPr/>
        </p:nvGrpSpPr>
        <p:grpSpPr>
          <a:xfrm>
            <a:off x="5346823" y="4374834"/>
            <a:ext cx="1877439" cy="250852"/>
            <a:chOff x="5346823" y="4374834"/>
            <a:chExt cx="1877439" cy="250852"/>
          </a:xfrm>
        </p:grpSpPr>
        <p:cxnSp>
          <p:nvCxnSpPr>
            <p:cNvPr id="52" name="Straight Arrow Connector 51">
              <a:extLst>
                <a:ext uri="{FF2B5EF4-FFF2-40B4-BE49-F238E27FC236}">
                  <a16:creationId xmlns:a16="http://schemas.microsoft.com/office/drawing/2014/main" id="{24F7C695-01D6-3D44-8520-FA5DF901F328}"/>
                </a:ext>
              </a:extLst>
            </p:cNvPr>
            <p:cNvCxnSpPr>
              <a:cxnSpLocks/>
            </p:cNvCxnSpPr>
            <p:nvPr/>
          </p:nvCxnSpPr>
          <p:spPr>
            <a:xfrm>
              <a:off x="5346823" y="4501756"/>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53" name="Connector 52">
              <a:extLst>
                <a:ext uri="{FF2B5EF4-FFF2-40B4-BE49-F238E27FC236}">
                  <a16:creationId xmlns:a16="http://schemas.microsoft.com/office/drawing/2014/main" id="{6FB5F4C5-0732-4245-A992-C975872CA403}"/>
                </a:ext>
              </a:extLst>
            </p:cNvPr>
            <p:cNvSpPr/>
            <p:nvPr/>
          </p:nvSpPr>
          <p:spPr>
            <a:xfrm>
              <a:off x="5724776" y="4377826"/>
              <a:ext cx="247860" cy="24786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4" name="Straight Arrow Connector 53">
              <a:extLst>
                <a:ext uri="{FF2B5EF4-FFF2-40B4-BE49-F238E27FC236}">
                  <a16:creationId xmlns:a16="http://schemas.microsoft.com/office/drawing/2014/main" id="{B50429F1-8D03-5548-87AF-73C0D6C64526}"/>
                </a:ext>
              </a:extLst>
            </p:cNvPr>
            <p:cNvCxnSpPr>
              <a:cxnSpLocks/>
              <a:stCxn id="53" idx="6"/>
            </p:cNvCxnSpPr>
            <p:nvPr/>
          </p:nvCxnSpPr>
          <p:spPr>
            <a:xfrm>
              <a:off x="5972636" y="4501756"/>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55" name="Connector 54">
              <a:extLst>
                <a:ext uri="{FF2B5EF4-FFF2-40B4-BE49-F238E27FC236}">
                  <a16:creationId xmlns:a16="http://schemas.microsoft.com/office/drawing/2014/main" id="{0605730E-7BC9-EA4A-9909-C2E554EF29AD}"/>
                </a:ext>
              </a:extLst>
            </p:cNvPr>
            <p:cNvSpPr/>
            <p:nvPr/>
          </p:nvSpPr>
          <p:spPr>
            <a:xfrm>
              <a:off x="6350589" y="4377826"/>
              <a:ext cx="247860" cy="24786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6" name="Straight Arrow Connector 55">
              <a:extLst>
                <a:ext uri="{FF2B5EF4-FFF2-40B4-BE49-F238E27FC236}">
                  <a16:creationId xmlns:a16="http://schemas.microsoft.com/office/drawing/2014/main" id="{C69F810F-3C0B-C34E-A855-02D857F91A2B}"/>
                </a:ext>
              </a:extLst>
            </p:cNvPr>
            <p:cNvCxnSpPr>
              <a:cxnSpLocks/>
              <a:stCxn id="55" idx="6"/>
            </p:cNvCxnSpPr>
            <p:nvPr/>
          </p:nvCxnSpPr>
          <p:spPr>
            <a:xfrm>
              <a:off x="6598449" y="4501756"/>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57" name="Connector 56">
              <a:extLst>
                <a:ext uri="{FF2B5EF4-FFF2-40B4-BE49-F238E27FC236}">
                  <a16:creationId xmlns:a16="http://schemas.microsoft.com/office/drawing/2014/main" id="{C9635433-F273-3945-8689-4EE2937B4199}"/>
                </a:ext>
              </a:extLst>
            </p:cNvPr>
            <p:cNvSpPr/>
            <p:nvPr/>
          </p:nvSpPr>
          <p:spPr>
            <a:xfrm>
              <a:off x="6976402" y="4374834"/>
              <a:ext cx="247860" cy="24786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9" name="Group 18">
            <a:extLst>
              <a:ext uri="{FF2B5EF4-FFF2-40B4-BE49-F238E27FC236}">
                <a16:creationId xmlns:a16="http://schemas.microsoft.com/office/drawing/2014/main" id="{890FCA1F-2289-1C42-91CF-36D76359E1E2}"/>
              </a:ext>
            </a:extLst>
          </p:cNvPr>
          <p:cNvGrpSpPr/>
          <p:nvPr/>
        </p:nvGrpSpPr>
        <p:grpSpPr>
          <a:xfrm>
            <a:off x="7224262" y="4377826"/>
            <a:ext cx="2453153" cy="247860"/>
            <a:chOff x="7224262" y="4377826"/>
            <a:chExt cx="2453153" cy="247860"/>
          </a:xfrm>
        </p:grpSpPr>
        <p:sp>
          <p:nvSpPr>
            <p:cNvPr id="72" name="Connector 71">
              <a:extLst>
                <a:ext uri="{FF2B5EF4-FFF2-40B4-BE49-F238E27FC236}">
                  <a16:creationId xmlns:a16="http://schemas.microsoft.com/office/drawing/2014/main" id="{F6D9F0EE-654F-B34D-B25A-DED62F8A5D01}"/>
                </a:ext>
              </a:extLst>
            </p:cNvPr>
            <p:cNvSpPr/>
            <p:nvPr/>
          </p:nvSpPr>
          <p:spPr>
            <a:xfrm>
              <a:off x="9429555" y="4377826"/>
              <a:ext cx="247860" cy="24786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73" name="Straight Arrow Connector 72">
              <a:extLst>
                <a:ext uri="{FF2B5EF4-FFF2-40B4-BE49-F238E27FC236}">
                  <a16:creationId xmlns:a16="http://schemas.microsoft.com/office/drawing/2014/main" id="{FD0B5C07-5E3C-2B40-B686-F795F6D83E5B}"/>
                </a:ext>
              </a:extLst>
            </p:cNvPr>
            <p:cNvCxnSpPr>
              <a:cxnSpLocks/>
              <a:endCxn id="72" idx="2"/>
            </p:cNvCxnSpPr>
            <p:nvPr/>
          </p:nvCxnSpPr>
          <p:spPr>
            <a:xfrm>
              <a:off x="7224262" y="4501756"/>
              <a:ext cx="220529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77687471-ABED-F441-968A-C9529B8D6A3C}"/>
              </a:ext>
            </a:extLst>
          </p:cNvPr>
          <p:cNvGrpSpPr/>
          <p:nvPr/>
        </p:nvGrpSpPr>
        <p:grpSpPr>
          <a:xfrm>
            <a:off x="7187964" y="4586396"/>
            <a:ext cx="1922522" cy="499111"/>
            <a:chOff x="7187964" y="4586396"/>
            <a:chExt cx="1922522" cy="499111"/>
          </a:xfrm>
        </p:grpSpPr>
        <p:sp>
          <p:nvSpPr>
            <p:cNvPr id="87" name="Connector 86">
              <a:extLst>
                <a:ext uri="{FF2B5EF4-FFF2-40B4-BE49-F238E27FC236}">
                  <a16:creationId xmlns:a16="http://schemas.microsoft.com/office/drawing/2014/main" id="{D032CCD1-6A5C-0843-AE73-D1F428052A2F}"/>
                </a:ext>
              </a:extLst>
            </p:cNvPr>
            <p:cNvSpPr/>
            <p:nvPr/>
          </p:nvSpPr>
          <p:spPr>
            <a:xfrm>
              <a:off x="7602215" y="4834292"/>
              <a:ext cx="247860" cy="247860"/>
            </a:xfrm>
            <a:prstGeom prst="flowChart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8" name="Straight Arrow Connector 87">
              <a:extLst>
                <a:ext uri="{FF2B5EF4-FFF2-40B4-BE49-F238E27FC236}">
                  <a16:creationId xmlns:a16="http://schemas.microsoft.com/office/drawing/2014/main" id="{6274A7F7-9C84-714E-B7A5-BD44178B0672}"/>
                </a:ext>
              </a:extLst>
            </p:cNvPr>
            <p:cNvCxnSpPr>
              <a:cxnSpLocks/>
              <a:stCxn id="87" idx="6"/>
            </p:cNvCxnSpPr>
            <p:nvPr/>
          </p:nvCxnSpPr>
          <p:spPr>
            <a:xfrm>
              <a:off x="7850075" y="4958222"/>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89" name="Connector 88">
              <a:extLst>
                <a:ext uri="{FF2B5EF4-FFF2-40B4-BE49-F238E27FC236}">
                  <a16:creationId xmlns:a16="http://schemas.microsoft.com/office/drawing/2014/main" id="{0FEC2C22-F887-024D-87E9-F481BD507126}"/>
                </a:ext>
              </a:extLst>
            </p:cNvPr>
            <p:cNvSpPr/>
            <p:nvPr/>
          </p:nvSpPr>
          <p:spPr>
            <a:xfrm>
              <a:off x="8228028" y="4834292"/>
              <a:ext cx="247860" cy="247860"/>
            </a:xfrm>
            <a:prstGeom prst="flowChart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90" name="Straight Arrow Connector 89">
              <a:extLst>
                <a:ext uri="{FF2B5EF4-FFF2-40B4-BE49-F238E27FC236}">
                  <a16:creationId xmlns:a16="http://schemas.microsoft.com/office/drawing/2014/main" id="{5093BBD6-1969-8347-A450-F2B2F6A6260E}"/>
                </a:ext>
              </a:extLst>
            </p:cNvPr>
            <p:cNvCxnSpPr>
              <a:cxnSpLocks/>
              <a:stCxn id="89" idx="6"/>
            </p:cNvCxnSpPr>
            <p:nvPr/>
          </p:nvCxnSpPr>
          <p:spPr>
            <a:xfrm>
              <a:off x="8475888" y="4958222"/>
              <a:ext cx="377953" cy="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91" name="Connector 90">
              <a:extLst>
                <a:ext uri="{FF2B5EF4-FFF2-40B4-BE49-F238E27FC236}">
                  <a16:creationId xmlns:a16="http://schemas.microsoft.com/office/drawing/2014/main" id="{74F46672-D600-D848-8BB2-0D1752946446}"/>
                </a:ext>
              </a:extLst>
            </p:cNvPr>
            <p:cNvSpPr/>
            <p:nvPr/>
          </p:nvSpPr>
          <p:spPr>
            <a:xfrm flipH="1">
              <a:off x="8862626" y="4837647"/>
              <a:ext cx="247860" cy="247860"/>
            </a:xfrm>
            <a:prstGeom prst="flowChart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8" name="Straight Arrow Connector 107">
              <a:extLst>
                <a:ext uri="{FF2B5EF4-FFF2-40B4-BE49-F238E27FC236}">
                  <a16:creationId xmlns:a16="http://schemas.microsoft.com/office/drawing/2014/main" id="{71D19D1F-9010-0241-8925-CCE1788E6CC2}"/>
                </a:ext>
              </a:extLst>
            </p:cNvPr>
            <p:cNvCxnSpPr>
              <a:cxnSpLocks/>
              <a:stCxn id="57" idx="5"/>
              <a:endCxn id="87" idx="2"/>
            </p:cNvCxnSpPr>
            <p:nvPr/>
          </p:nvCxnSpPr>
          <p:spPr>
            <a:xfrm>
              <a:off x="7187964" y="4586396"/>
              <a:ext cx="414251" cy="371826"/>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A416E7A5-08A1-9840-A9A5-EF100EECD58A}"/>
              </a:ext>
            </a:extLst>
          </p:cNvPr>
          <p:cNvGrpSpPr/>
          <p:nvPr/>
        </p:nvGrpSpPr>
        <p:grpSpPr>
          <a:xfrm>
            <a:off x="9110486" y="4377596"/>
            <a:ext cx="1206543" cy="583981"/>
            <a:chOff x="9110486" y="4377596"/>
            <a:chExt cx="1206543" cy="583981"/>
          </a:xfrm>
        </p:grpSpPr>
        <p:sp>
          <p:nvSpPr>
            <p:cNvPr id="106" name="Connector 105">
              <a:extLst>
                <a:ext uri="{FF2B5EF4-FFF2-40B4-BE49-F238E27FC236}">
                  <a16:creationId xmlns:a16="http://schemas.microsoft.com/office/drawing/2014/main" id="{51F6E9F2-0B12-6D40-96DA-616B0038C70C}"/>
                </a:ext>
              </a:extLst>
            </p:cNvPr>
            <p:cNvSpPr/>
            <p:nvPr/>
          </p:nvSpPr>
          <p:spPr>
            <a:xfrm>
              <a:off x="10069169" y="4377596"/>
              <a:ext cx="247860" cy="24786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107" name="Straight Arrow Connector 106">
              <a:extLst>
                <a:ext uri="{FF2B5EF4-FFF2-40B4-BE49-F238E27FC236}">
                  <a16:creationId xmlns:a16="http://schemas.microsoft.com/office/drawing/2014/main" id="{37B1A11F-5D5A-4042-9B71-6E76163FCE8B}"/>
                </a:ext>
              </a:extLst>
            </p:cNvPr>
            <p:cNvCxnSpPr>
              <a:cxnSpLocks/>
              <a:stCxn id="91" idx="2"/>
              <a:endCxn id="106" idx="3"/>
            </p:cNvCxnSpPr>
            <p:nvPr/>
          </p:nvCxnSpPr>
          <p:spPr>
            <a:xfrm flipV="1">
              <a:off x="9110486" y="4589158"/>
              <a:ext cx="994981" cy="372419"/>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0A47300A-68D6-0F46-BB86-0537601A4934}"/>
                </a:ext>
              </a:extLst>
            </p:cNvPr>
            <p:cNvCxnSpPr>
              <a:cxnSpLocks/>
              <a:stCxn id="72" idx="6"/>
              <a:endCxn id="106" idx="2"/>
            </p:cNvCxnSpPr>
            <p:nvPr/>
          </p:nvCxnSpPr>
          <p:spPr>
            <a:xfrm flipV="1">
              <a:off x="9677415" y="4501526"/>
              <a:ext cx="391754" cy="230"/>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538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3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38">
                                            <p:txEl>
                                              <p:pRg st="8" end="8"/>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8">
                                            <p:txEl>
                                              <p:pRg st="10" end="1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8D3805-F0DA-F941-B867-8FA8C65DA7D5}"/>
              </a:ext>
            </a:extLst>
          </p:cNvPr>
          <p:cNvGrpSpPr/>
          <p:nvPr/>
        </p:nvGrpSpPr>
        <p:grpSpPr>
          <a:xfrm>
            <a:off x="1651561" y="1946526"/>
            <a:ext cx="5114951" cy="3428776"/>
            <a:chOff x="2577091" y="998470"/>
            <a:chExt cx="7751028" cy="5195852"/>
          </a:xfrm>
        </p:grpSpPr>
        <p:grpSp>
          <p:nvGrpSpPr>
            <p:cNvPr id="7" name="Group 6">
              <a:extLst>
                <a:ext uri="{FF2B5EF4-FFF2-40B4-BE49-F238E27FC236}">
                  <a16:creationId xmlns:a16="http://schemas.microsoft.com/office/drawing/2014/main" id="{71660BBC-7E7F-B043-9E5E-0B767AD2DE92}"/>
                </a:ext>
              </a:extLst>
            </p:cNvPr>
            <p:cNvGrpSpPr/>
            <p:nvPr/>
          </p:nvGrpSpPr>
          <p:grpSpPr>
            <a:xfrm>
              <a:off x="2577091" y="2964577"/>
              <a:ext cx="990725" cy="1458355"/>
              <a:chOff x="1741895" y="2720427"/>
              <a:chExt cx="990725" cy="1458355"/>
            </a:xfrm>
          </p:grpSpPr>
          <p:pic>
            <p:nvPicPr>
              <p:cNvPr id="27" name="Picture 26">
                <a:extLst>
                  <a:ext uri="{FF2B5EF4-FFF2-40B4-BE49-F238E27FC236}">
                    <a16:creationId xmlns:a16="http://schemas.microsoft.com/office/drawing/2014/main" id="{71A4B6FB-33B5-C142-8D09-1DCB097B8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895" y="2720427"/>
                <a:ext cx="990725" cy="990725"/>
              </a:xfrm>
              <a:prstGeom prst="rect">
                <a:avLst/>
              </a:prstGeom>
            </p:spPr>
          </p:pic>
          <p:sp>
            <p:nvSpPr>
              <p:cNvPr id="28" name="TextBox 27">
                <a:extLst>
                  <a:ext uri="{FF2B5EF4-FFF2-40B4-BE49-F238E27FC236}">
                    <a16:creationId xmlns:a16="http://schemas.microsoft.com/office/drawing/2014/main" id="{FBABD008-D1C6-8145-BE9B-7A149E3B3EAB}"/>
                  </a:ext>
                </a:extLst>
              </p:cNvPr>
              <p:cNvSpPr txBox="1"/>
              <p:nvPr/>
            </p:nvSpPr>
            <p:spPr>
              <a:xfrm>
                <a:off x="1810700" y="3712387"/>
                <a:ext cx="853115"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Data</a:t>
                </a:r>
              </a:p>
            </p:txBody>
          </p:sp>
        </p:grpSp>
        <p:grpSp>
          <p:nvGrpSpPr>
            <p:cNvPr id="8" name="Group 7">
              <a:extLst>
                <a:ext uri="{FF2B5EF4-FFF2-40B4-BE49-F238E27FC236}">
                  <a16:creationId xmlns:a16="http://schemas.microsoft.com/office/drawing/2014/main" id="{61D856EC-9E9A-D743-9EB0-09A5833A3E08}"/>
                </a:ext>
              </a:extLst>
            </p:cNvPr>
            <p:cNvGrpSpPr/>
            <p:nvPr/>
          </p:nvGrpSpPr>
          <p:grpSpPr>
            <a:xfrm>
              <a:off x="4785772" y="998470"/>
              <a:ext cx="2490952" cy="2217319"/>
              <a:chOff x="4414346" y="930596"/>
              <a:chExt cx="2490952" cy="2217319"/>
            </a:xfrm>
          </p:grpSpPr>
          <p:pic>
            <p:nvPicPr>
              <p:cNvPr id="23" name="Picture 22">
                <a:extLst>
                  <a:ext uri="{FF2B5EF4-FFF2-40B4-BE49-F238E27FC236}">
                    <a16:creationId xmlns:a16="http://schemas.microsoft.com/office/drawing/2014/main" id="{9357E6B7-8B40-EE46-8107-1FA12BE3CCAA}"/>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68345" y="1891863"/>
                <a:ext cx="732220" cy="732220"/>
              </a:xfrm>
              <a:prstGeom prst="rect">
                <a:avLst/>
              </a:prstGeom>
            </p:spPr>
          </p:pic>
          <p:pic>
            <p:nvPicPr>
              <p:cNvPr id="24" name="Picture 23">
                <a:extLst>
                  <a:ext uri="{FF2B5EF4-FFF2-40B4-BE49-F238E27FC236}">
                    <a16:creationId xmlns:a16="http://schemas.microsoft.com/office/drawing/2014/main" id="{DF41EE74-11DD-B04B-8940-5F731074C4B7}"/>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475013" y="1545021"/>
                <a:ext cx="1079062" cy="1079062"/>
              </a:xfrm>
              <a:prstGeom prst="rect">
                <a:avLst/>
              </a:prstGeom>
            </p:spPr>
          </p:pic>
          <p:sp>
            <p:nvSpPr>
              <p:cNvPr id="25" name="Rounded Rectangle 24">
                <a:extLst>
                  <a:ext uri="{FF2B5EF4-FFF2-40B4-BE49-F238E27FC236}">
                    <a16:creationId xmlns:a16="http://schemas.microsoft.com/office/drawing/2014/main" id="{E1D1DAB4-29DD-F346-A7DE-4BB6ECFF5009}"/>
                  </a:ext>
                </a:extLst>
              </p:cNvPr>
              <p:cNvSpPr/>
              <p:nvPr/>
            </p:nvSpPr>
            <p:spPr>
              <a:xfrm>
                <a:off x="4414346" y="1376855"/>
                <a:ext cx="2490952" cy="1771060"/>
              </a:xfrm>
              <a:prstGeom prst="roundRect">
                <a:avLst/>
              </a:prstGeom>
              <a:noFill/>
              <a:ln w="38100">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4E72E214-B081-AA42-90DB-BDA7469C16DF}"/>
                  </a:ext>
                </a:extLst>
              </p:cNvPr>
              <p:cNvSpPr txBox="1"/>
              <p:nvPr/>
            </p:nvSpPr>
            <p:spPr>
              <a:xfrm>
                <a:off x="4754987" y="930596"/>
                <a:ext cx="1785903" cy="466395"/>
              </a:xfrm>
              <a:prstGeom prst="rect">
                <a:avLst/>
              </a:prstGeom>
              <a:noFill/>
            </p:spPr>
            <p:txBody>
              <a:bodyPr wrap="none" rtlCol="0">
                <a:spAutoFit/>
              </a:bodyPr>
              <a:lstStyle/>
              <a:p>
                <a:pPr algn="ctr"/>
                <a:r>
                  <a:rPr lang="en-US" sz="1400" b="1" dirty="0">
                    <a:solidFill>
                      <a:srgbClr val="BE5108"/>
                    </a:solidFill>
                    <a:latin typeface="Helvetica Light" charset="0"/>
                    <a:ea typeface="Helvetica Light" charset="0"/>
                    <a:cs typeface="Helvetica Light" charset="0"/>
                  </a:rPr>
                  <a:t>Environment</a:t>
                </a:r>
              </a:p>
            </p:txBody>
          </p:sp>
        </p:grpSp>
        <p:grpSp>
          <p:nvGrpSpPr>
            <p:cNvPr id="9" name="Group 8">
              <a:extLst>
                <a:ext uri="{FF2B5EF4-FFF2-40B4-BE49-F238E27FC236}">
                  <a16:creationId xmlns:a16="http://schemas.microsoft.com/office/drawing/2014/main" id="{124791A8-DE92-B749-8DEA-D6678CAC3C72}"/>
                </a:ext>
              </a:extLst>
            </p:cNvPr>
            <p:cNvGrpSpPr/>
            <p:nvPr/>
          </p:nvGrpSpPr>
          <p:grpSpPr>
            <a:xfrm>
              <a:off x="5094794" y="4701791"/>
              <a:ext cx="1829626" cy="1492531"/>
              <a:chOff x="5116435" y="4319752"/>
              <a:chExt cx="1829626" cy="1492531"/>
            </a:xfrm>
          </p:grpSpPr>
          <p:pic>
            <p:nvPicPr>
              <p:cNvPr id="21" name="Picture 20">
                <a:extLst>
                  <a:ext uri="{FF2B5EF4-FFF2-40B4-BE49-F238E27FC236}">
                    <a16:creationId xmlns:a16="http://schemas.microsoft.com/office/drawing/2014/main" id="{9A1B613F-DE86-384A-BA4B-9395C7DBFF12}"/>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08424" y="4319752"/>
                <a:ext cx="1045651" cy="1045651"/>
              </a:xfrm>
              <a:prstGeom prst="rect">
                <a:avLst/>
              </a:prstGeom>
            </p:spPr>
          </p:pic>
          <p:sp>
            <p:nvSpPr>
              <p:cNvPr id="22" name="TextBox 21">
                <a:extLst>
                  <a:ext uri="{FF2B5EF4-FFF2-40B4-BE49-F238E27FC236}">
                    <a16:creationId xmlns:a16="http://schemas.microsoft.com/office/drawing/2014/main" id="{CCDA0F25-9684-F341-A761-1829AB0F7375}"/>
                  </a:ext>
                </a:extLst>
              </p:cNvPr>
              <p:cNvSpPr txBox="1"/>
              <p:nvPr/>
            </p:nvSpPr>
            <p:spPr>
              <a:xfrm>
                <a:off x="5116435" y="5345888"/>
                <a:ext cx="1829626" cy="466395"/>
              </a:xfrm>
              <a:prstGeom prst="rect">
                <a:avLst/>
              </a:prstGeom>
              <a:noFill/>
            </p:spPr>
            <p:txBody>
              <a:bodyPr wrap="none" rtlCol="0">
                <a:spAutoFit/>
              </a:bodyPr>
              <a:lstStyle/>
              <a:p>
                <a:pPr algn="ctr"/>
                <a:r>
                  <a:rPr lang="en-US" sz="1400" b="1" dirty="0">
                    <a:solidFill>
                      <a:srgbClr val="BE5108"/>
                    </a:solidFill>
                    <a:latin typeface="Helvetica Light" charset="0"/>
                    <a:ea typeface="Helvetica Light" charset="0"/>
                    <a:cs typeface="Helvetica Light" charset="0"/>
                  </a:rPr>
                  <a:t>Source code</a:t>
                </a:r>
              </a:p>
            </p:txBody>
          </p:sp>
        </p:grpSp>
        <p:grpSp>
          <p:nvGrpSpPr>
            <p:cNvPr id="10" name="Group 9">
              <a:extLst>
                <a:ext uri="{FF2B5EF4-FFF2-40B4-BE49-F238E27FC236}">
                  <a16:creationId xmlns:a16="http://schemas.microsoft.com/office/drawing/2014/main" id="{5B1EEC8C-5B65-C84F-B7C2-CF0BAEA18D77}"/>
                </a:ext>
              </a:extLst>
            </p:cNvPr>
            <p:cNvGrpSpPr/>
            <p:nvPr/>
          </p:nvGrpSpPr>
          <p:grpSpPr>
            <a:xfrm>
              <a:off x="8397092" y="2835379"/>
              <a:ext cx="1931027" cy="1587553"/>
              <a:chOff x="8948258" y="2720426"/>
              <a:chExt cx="1931027" cy="1587553"/>
            </a:xfrm>
          </p:grpSpPr>
          <p:grpSp>
            <p:nvGrpSpPr>
              <p:cNvPr id="16" name="Group 15">
                <a:extLst>
                  <a:ext uri="{FF2B5EF4-FFF2-40B4-BE49-F238E27FC236}">
                    <a16:creationId xmlns:a16="http://schemas.microsoft.com/office/drawing/2014/main" id="{626F1D54-5A06-934F-AD21-8BC7F3B464AA}"/>
                  </a:ext>
                </a:extLst>
              </p:cNvPr>
              <p:cNvGrpSpPr/>
              <p:nvPr/>
            </p:nvGrpSpPr>
            <p:grpSpPr>
              <a:xfrm>
                <a:off x="8948258" y="2720426"/>
                <a:ext cx="1931027" cy="1159765"/>
                <a:chOff x="8771600" y="2316656"/>
                <a:chExt cx="2603314" cy="1563539"/>
              </a:xfrm>
            </p:grpSpPr>
            <p:pic>
              <p:nvPicPr>
                <p:cNvPr id="18" name="Picture 17">
                  <a:extLst>
                    <a:ext uri="{FF2B5EF4-FFF2-40B4-BE49-F238E27FC236}">
                      <a16:creationId xmlns:a16="http://schemas.microsoft.com/office/drawing/2014/main" id="{547FEE8D-F7C1-B047-AACE-771A4644A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1600" y="2489203"/>
                  <a:ext cx="1269999" cy="1270001"/>
                </a:xfrm>
                <a:prstGeom prst="rect">
                  <a:avLst/>
                </a:prstGeom>
              </p:spPr>
            </p:pic>
            <p:pic>
              <p:nvPicPr>
                <p:cNvPr id="19" name="Picture 18">
                  <a:extLst>
                    <a:ext uri="{FF2B5EF4-FFF2-40B4-BE49-F238E27FC236}">
                      <a16:creationId xmlns:a16="http://schemas.microsoft.com/office/drawing/2014/main" id="{23892A55-DFC5-0941-85FC-8106F3F08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93" y="2892975"/>
                  <a:ext cx="987221" cy="987220"/>
                </a:xfrm>
                <a:prstGeom prst="rect">
                  <a:avLst/>
                </a:prstGeom>
              </p:spPr>
            </p:pic>
            <p:pic>
              <p:nvPicPr>
                <p:cNvPr id="20" name="Picture 19">
                  <a:extLst>
                    <a:ext uri="{FF2B5EF4-FFF2-40B4-BE49-F238E27FC236}">
                      <a16:creationId xmlns:a16="http://schemas.microsoft.com/office/drawing/2014/main" id="{ACCDD0DA-141A-AF40-A1FA-AFAAEEA162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3918" y="2316656"/>
                  <a:ext cx="807550" cy="807545"/>
                </a:xfrm>
                <a:prstGeom prst="rect">
                  <a:avLst/>
                </a:prstGeom>
              </p:spPr>
            </p:pic>
          </p:grpSp>
          <p:sp>
            <p:nvSpPr>
              <p:cNvPr id="17" name="TextBox 16">
                <a:extLst>
                  <a:ext uri="{FF2B5EF4-FFF2-40B4-BE49-F238E27FC236}">
                    <a16:creationId xmlns:a16="http://schemas.microsoft.com/office/drawing/2014/main" id="{A7D777F0-2123-004E-B2F1-4F5B5F2ECD8A}"/>
                  </a:ext>
                </a:extLst>
              </p:cNvPr>
              <p:cNvSpPr txBox="1"/>
              <p:nvPr/>
            </p:nvSpPr>
            <p:spPr>
              <a:xfrm>
                <a:off x="9334146" y="3841584"/>
                <a:ext cx="1171331" cy="466395"/>
              </a:xfrm>
              <a:prstGeom prst="rect">
                <a:avLst/>
              </a:prstGeom>
              <a:noFill/>
            </p:spPr>
            <p:txBody>
              <a:bodyPr wrap="none" rtlCol="0">
                <a:spAutoFit/>
              </a:bodyPr>
              <a:lstStyle/>
              <a:p>
                <a:pPr algn="ctr"/>
                <a:r>
                  <a:rPr lang="en-US" sz="1400">
                    <a:latin typeface="Helvetica Light" charset="0"/>
                    <a:ea typeface="Helvetica Light" charset="0"/>
                    <a:cs typeface="Helvetica Light" charset="0"/>
                  </a:rPr>
                  <a:t>Results</a:t>
                </a:r>
                <a:endParaRPr lang="en-US" sz="1400" dirty="0">
                  <a:latin typeface="Helvetica Light" charset="0"/>
                  <a:ea typeface="Helvetica Light" charset="0"/>
                  <a:cs typeface="Helvetica Light" charset="0"/>
                </a:endParaRPr>
              </a:p>
            </p:txBody>
          </p:sp>
        </p:grpSp>
        <p:sp>
          <p:nvSpPr>
            <p:cNvPr id="11" name="Rectangle 10">
              <a:extLst>
                <a:ext uri="{FF2B5EF4-FFF2-40B4-BE49-F238E27FC236}">
                  <a16:creationId xmlns:a16="http://schemas.microsoft.com/office/drawing/2014/main" id="{2A33AC36-9911-4F42-84D3-737E6D58B1B3}"/>
                </a:ext>
              </a:extLst>
            </p:cNvPr>
            <p:cNvSpPr/>
            <p:nvPr/>
          </p:nvSpPr>
          <p:spPr>
            <a:xfrm>
              <a:off x="5400988" y="3019927"/>
              <a:ext cx="1500745" cy="36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2" name="Picture 11">
              <a:extLst>
                <a:ext uri="{FF2B5EF4-FFF2-40B4-BE49-F238E27FC236}">
                  <a16:creationId xmlns:a16="http://schemas.microsoft.com/office/drawing/2014/main" id="{46A336AF-B781-AB48-A717-2BEAB7908AC0}"/>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980305">
              <a:off x="5504882" y="2687090"/>
              <a:ext cx="1236325" cy="1318747"/>
            </a:xfrm>
            <a:prstGeom prst="rect">
              <a:avLst/>
            </a:prstGeom>
          </p:spPr>
        </p:pic>
        <p:sp>
          <p:nvSpPr>
            <p:cNvPr id="13" name="Freeform 12">
              <a:extLst>
                <a:ext uri="{FF2B5EF4-FFF2-40B4-BE49-F238E27FC236}">
                  <a16:creationId xmlns:a16="http://schemas.microsoft.com/office/drawing/2014/main" id="{4719442D-D9DE-A64C-95B8-203FD2935B6B}"/>
                </a:ext>
              </a:extLst>
            </p:cNvPr>
            <p:cNvSpPr/>
            <p:nvPr/>
          </p:nvSpPr>
          <p:spPr>
            <a:xfrm>
              <a:off x="4930318" y="3699641"/>
              <a:ext cx="535059" cy="1513490"/>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Lst>
              <a:ahLst/>
              <a:cxnLst>
                <a:cxn ang="0">
                  <a:pos x="connsiteX0" y="connsiteY0"/>
                </a:cxn>
                <a:cxn ang="0">
                  <a:pos x="connsiteX1" y="connsiteY1"/>
                </a:cxn>
              </a:cxnLst>
              <a:rect l="l" t="t" r="r" b="b"/>
              <a:pathLst>
                <a:path w="535059" h="1513490">
                  <a:moveTo>
                    <a:pt x="535059" y="1513490"/>
                  </a:moveTo>
                  <a:cubicBezTo>
                    <a:pt x="6039" y="1093076"/>
                    <a:pt x="-281243" y="536028"/>
                    <a:pt x="398427"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Freeform 13">
              <a:extLst>
                <a:ext uri="{FF2B5EF4-FFF2-40B4-BE49-F238E27FC236}">
                  <a16:creationId xmlns:a16="http://schemas.microsoft.com/office/drawing/2014/main" id="{2506CF6D-B06A-694C-8101-D355AE517B94}"/>
                </a:ext>
              </a:extLst>
            </p:cNvPr>
            <p:cNvSpPr/>
            <p:nvPr/>
          </p:nvSpPr>
          <p:spPr>
            <a:xfrm rot="4440108" flipH="1">
              <a:off x="4334042" y="2759532"/>
              <a:ext cx="365264" cy="1619033"/>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365264 w 365263"/>
                <a:gd name="connsiteY0" fmla="*/ 1619033 h 1619033"/>
                <a:gd name="connsiteX1" fmla="*/ 0 w 365263"/>
                <a:gd name="connsiteY1" fmla="*/ 0 h 1619033"/>
                <a:gd name="connsiteX0" fmla="*/ 365264 w 365265"/>
                <a:gd name="connsiteY0" fmla="*/ 1619033 h 1619033"/>
                <a:gd name="connsiteX1" fmla="*/ 0 w 365265"/>
                <a:gd name="connsiteY1" fmla="*/ 0 h 1619033"/>
                <a:gd name="connsiteX0" fmla="*/ 365264 w 365263"/>
                <a:gd name="connsiteY0" fmla="*/ 1619033 h 1619033"/>
                <a:gd name="connsiteX1" fmla="*/ 0 w 365263"/>
                <a:gd name="connsiteY1" fmla="*/ 0 h 1619033"/>
              </a:gdLst>
              <a:ahLst/>
              <a:cxnLst>
                <a:cxn ang="0">
                  <a:pos x="connsiteX0" y="connsiteY0"/>
                </a:cxn>
                <a:cxn ang="0">
                  <a:pos x="connsiteX1" y="connsiteY1"/>
                </a:cxn>
              </a:cxnLst>
              <a:rect l="l" t="t" r="r" b="b"/>
              <a:pathLst>
                <a:path w="365263" h="1619033">
                  <a:moveTo>
                    <a:pt x="365264" y="1619033"/>
                  </a:moveTo>
                  <a:cubicBezTo>
                    <a:pt x="99690" y="959839"/>
                    <a:pt x="10330" y="659973"/>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Freeform 14">
              <a:extLst>
                <a:ext uri="{FF2B5EF4-FFF2-40B4-BE49-F238E27FC236}">
                  <a16:creationId xmlns:a16="http://schemas.microsoft.com/office/drawing/2014/main" id="{32F1AF3B-8B91-5646-B85C-91A7C2D95118}"/>
                </a:ext>
              </a:extLst>
            </p:cNvPr>
            <p:cNvSpPr/>
            <p:nvPr/>
          </p:nvSpPr>
          <p:spPr>
            <a:xfrm rot="4440108" flipH="1">
              <a:off x="7178855" y="2685454"/>
              <a:ext cx="471244" cy="1825299"/>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489535 w 489535"/>
                <a:gd name="connsiteY0" fmla="*/ 2210476 h 2210476"/>
                <a:gd name="connsiteX1" fmla="*/ 0 w 489535"/>
                <a:gd name="connsiteY1" fmla="*/ 0 h 2210476"/>
                <a:gd name="connsiteX0" fmla="*/ 519915 w 519915"/>
                <a:gd name="connsiteY0" fmla="*/ 2278302 h 2278302"/>
                <a:gd name="connsiteX1" fmla="*/ 0 w 519915"/>
                <a:gd name="connsiteY1" fmla="*/ 0 h 2278302"/>
                <a:gd name="connsiteX0" fmla="*/ 519915 w 519915"/>
                <a:gd name="connsiteY0" fmla="*/ 2278302 h 2278302"/>
                <a:gd name="connsiteX1" fmla="*/ 0 w 519915"/>
                <a:gd name="connsiteY1" fmla="*/ 0 h 2278302"/>
                <a:gd name="connsiteX0" fmla="*/ 554509 w 554509"/>
                <a:gd name="connsiteY0" fmla="*/ 2278302 h 2278302"/>
                <a:gd name="connsiteX1" fmla="*/ 34594 w 554509"/>
                <a:gd name="connsiteY1" fmla="*/ 0 h 2278302"/>
                <a:gd name="connsiteX0" fmla="*/ 512889 w 512889"/>
                <a:gd name="connsiteY0" fmla="*/ 1825298 h 1825298"/>
                <a:gd name="connsiteX1" fmla="*/ 41645 w 512889"/>
                <a:gd name="connsiteY1" fmla="*/ 0 h 1825298"/>
                <a:gd name="connsiteX0" fmla="*/ 471244 w 471244"/>
                <a:gd name="connsiteY0" fmla="*/ 1825298 h 1825298"/>
                <a:gd name="connsiteX1" fmla="*/ 0 w 471244"/>
                <a:gd name="connsiteY1" fmla="*/ 0 h 1825298"/>
                <a:gd name="connsiteX0" fmla="*/ 471244 w 471244"/>
                <a:gd name="connsiteY0" fmla="*/ 1825298 h 1825298"/>
                <a:gd name="connsiteX1" fmla="*/ 0 w 471244"/>
                <a:gd name="connsiteY1" fmla="*/ 0 h 1825298"/>
              </a:gdLst>
              <a:ahLst/>
              <a:cxnLst>
                <a:cxn ang="0">
                  <a:pos x="connsiteX0" y="connsiteY0"/>
                </a:cxn>
                <a:cxn ang="0">
                  <a:pos x="connsiteX1" y="connsiteY1"/>
                </a:cxn>
              </a:cxnLst>
              <a:rect l="l" t="t" r="r" b="b"/>
              <a:pathLst>
                <a:path w="471244" h="1825298">
                  <a:moveTo>
                    <a:pt x="471244" y="1825298"/>
                  </a:moveTo>
                  <a:cubicBezTo>
                    <a:pt x="63462" y="1163142"/>
                    <a:pt x="4090" y="845265"/>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29" name="TextBox 28">
            <a:extLst>
              <a:ext uri="{FF2B5EF4-FFF2-40B4-BE49-F238E27FC236}">
                <a16:creationId xmlns:a16="http://schemas.microsoft.com/office/drawing/2014/main" id="{7F7A6370-AC94-E446-AF28-3870C2A3B5AD}"/>
              </a:ext>
            </a:extLst>
          </p:cNvPr>
          <p:cNvSpPr txBox="1"/>
          <p:nvPr/>
        </p:nvSpPr>
        <p:spPr>
          <a:xfrm>
            <a:off x="8431200" y="1400400"/>
            <a:ext cx="2225289" cy="5263200"/>
          </a:xfrm>
          <a:prstGeom prst="rect">
            <a:avLst/>
          </a:prstGeom>
          <a:noFill/>
        </p:spPr>
        <p:txBody>
          <a:bodyPr wrap="none" rtlCol="0">
            <a:spAutoFit/>
          </a:bodyPr>
          <a:lstStyle/>
          <a:p>
            <a:r>
              <a:rPr lang="en-US" sz="1400" dirty="0">
                <a:latin typeface="Lucida Console" charset="0"/>
                <a:ea typeface="Lucida Console" charset="0"/>
                <a:cs typeface="Lucida Console" charset="0"/>
              </a:rPr>
              <a:t>project</a:t>
            </a:r>
          </a:p>
          <a:p>
            <a:r>
              <a:rPr lang="en-US" sz="1400" dirty="0">
                <a:latin typeface="Lucida Console" charset="0"/>
                <a:ea typeface="Lucida Console" charset="0"/>
                <a:cs typeface="Lucida Console" charset="0"/>
              </a:rPr>
              <a:t>|- </a:t>
            </a:r>
            <a:r>
              <a:rPr lang="en-US" sz="1400" b="1" dirty="0">
                <a:solidFill>
                  <a:srgbClr val="BE5108"/>
                </a:solidFill>
                <a:latin typeface="Lucida Console" charset="0"/>
                <a:ea typeface="Lucida Console" charset="0"/>
                <a:cs typeface="Lucida Console" charset="0"/>
              </a:rPr>
              <a:t>doc/</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data/</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raw_external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raw_internal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meta/</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b="1" dirty="0">
                <a:solidFill>
                  <a:srgbClr val="BE5108"/>
                </a:solidFill>
                <a:latin typeface="Lucida Console" charset="0"/>
              </a:rPr>
              <a:t>code/</a:t>
            </a:r>
          </a:p>
          <a:p>
            <a:r>
              <a:rPr lang="en-US" sz="1400" dirty="0">
                <a:latin typeface="Lucida Console" charset="0"/>
                <a:ea typeface="Lucida Console" charset="0"/>
                <a:cs typeface="Lucida Console" charset="0"/>
              </a:rPr>
              <a:t>|- </a:t>
            </a:r>
            <a:r>
              <a:rPr lang="en-US" sz="1400" b="1" dirty="0">
                <a:solidFill>
                  <a:srgbClr val="BE5108"/>
                </a:solidFill>
                <a:latin typeface="Lucida Console" charset="0"/>
              </a:rPr>
              <a:t>notebooks/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intermediate/</a:t>
            </a:r>
          </a:p>
          <a:p>
            <a:r>
              <a:rPr lang="en-US" sz="1400" dirty="0">
                <a:latin typeface="Lucida Console" charset="0"/>
                <a:ea typeface="Lucida Console" charset="0"/>
                <a:cs typeface="Lucida Console" charset="0"/>
              </a:rPr>
              <a:t>|- scratch/</a:t>
            </a:r>
          </a:p>
          <a:p>
            <a:r>
              <a:rPr lang="en-US" sz="1400" dirty="0">
                <a:latin typeface="Lucida Console" charset="0"/>
                <a:ea typeface="Lucida Console" charset="0"/>
                <a:cs typeface="Lucida Console" charset="0"/>
              </a:rPr>
              <a:t>|- logs/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results/</a:t>
            </a:r>
          </a:p>
          <a:p>
            <a:r>
              <a:rPr lang="en-US" sz="1400" dirty="0">
                <a:latin typeface="Lucida Console" charset="0"/>
                <a:ea typeface="Lucida Console" charset="0"/>
                <a:cs typeface="Lucida Console" charset="0"/>
              </a:rPr>
              <a:t>|  |- figures/</a:t>
            </a:r>
          </a:p>
          <a:p>
            <a:r>
              <a:rPr lang="en-US" sz="1400" dirty="0">
                <a:latin typeface="Lucida Console" charset="0"/>
                <a:ea typeface="Lucida Console" charset="0"/>
                <a:cs typeface="Lucida Console" charset="0"/>
              </a:rPr>
              <a:t>|  |- tables/</a:t>
            </a:r>
          </a:p>
          <a:p>
            <a:r>
              <a:rPr lang="en-US" sz="1400" dirty="0">
                <a:latin typeface="Lucida Console" charset="0"/>
                <a:ea typeface="Lucida Console" charset="0"/>
                <a:cs typeface="Lucida Console" charset="0"/>
              </a:rPr>
              <a:t>|  |- reports/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b="1" dirty="0" err="1">
                <a:solidFill>
                  <a:srgbClr val="BE5108"/>
                </a:solidFill>
                <a:latin typeface="Lucida Console" charset="0"/>
              </a:rPr>
              <a:t>Snakefile</a:t>
            </a:r>
            <a:endParaRPr lang="en-US" sz="1400" b="1" dirty="0">
              <a:solidFill>
                <a:srgbClr val="BE5108"/>
              </a:solidFill>
              <a:latin typeface="Lucida Console" charset="0"/>
            </a:endParaRPr>
          </a:p>
          <a:p>
            <a:r>
              <a:rPr lang="en-US" sz="1400" dirty="0">
                <a:latin typeface="Lucida Console" charset="0"/>
                <a:ea typeface="Lucida Console" charset="0"/>
                <a:cs typeface="Lucida Console" charset="0"/>
              </a:rPr>
              <a:t>|- </a:t>
            </a:r>
            <a:r>
              <a:rPr lang="en-US" sz="1400" b="1" dirty="0" err="1">
                <a:solidFill>
                  <a:srgbClr val="BE5108"/>
                </a:solidFill>
                <a:latin typeface="Lucida Console" charset="0"/>
              </a:rPr>
              <a:t>config.yml</a:t>
            </a:r>
            <a:endParaRPr lang="en-US" sz="1400" b="1" dirty="0">
              <a:solidFill>
                <a:srgbClr val="BE5108"/>
              </a:solidFill>
              <a:latin typeface="Lucida Console" charset="0"/>
            </a:endParaRPr>
          </a:p>
          <a:p>
            <a:r>
              <a:rPr lang="en-US" sz="1400" dirty="0">
                <a:latin typeface="Lucida Console" charset="0"/>
                <a:ea typeface="Lucida Console" charset="0"/>
                <a:cs typeface="Lucida Console" charset="0"/>
              </a:rPr>
              <a:t>|- </a:t>
            </a:r>
            <a:r>
              <a:rPr lang="en-US" sz="1400" b="1" dirty="0" err="1">
                <a:solidFill>
                  <a:srgbClr val="BE5108"/>
                </a:solidFill>
                <a:latin typeface="Lucida Console" charset="0"/>
              </a:rPr>
              <a:t>environment.yml</a:t>
            </a:r>
            <a:endParaRPr lang="en-US" sz="1400" b="1" dirty="0">
              <a:solidFill>
                <a:srgbClr val="BE5108"/>
              </a:solidFill>
              <a:latin typeface="Lucida Console" charset="0"/>
            </a:endParaRPr>
          </a:p>
          <a:p>
            <a:r>
              <a:rPr lang="en-US" sz="1400" dirty="0">
                <a:latin typeface="Lucida Console" charset="0"/>
                <a:ea typeface="Lucida Console" charset="0"/>
                <a:cs typeface="Lucida Console" charset="0"/>
              </a:rPr>
              <a:t>|- </a:t>
            </a:r>
            <a:r>
              <a:rPr lang="en-US" sz="1400" b="1" dirty="0" err="1">
                <a:solidFill>
                  <a:srgbClr val="BE5108"/>
                </a:solidFill>
                <a:latin typeface="Lucida Console" charset="0"/>
              </a:rPr>
              <a:t>Dockerfile</a:t>
            </a:r>
            <a:endParaRPr lang="en-US" sz="1400" b="1" dirty="0">
              <a:solidFill>
                <a:srgbClr val="BE5108"/>
              </a:solidFill>
              <a:latin typeface="Lucida Console" charset="0"/>
            </a:endParaRPr>
          </a:p>
        </p:txBody>
      </p:sp>
      <p:pic>
        <p:nvPicPr>
          <p:cNvPr id="31" name="Picture 30">
            <a:extLst>
              <a:ext uri="{FF2B5EF4-FFF2-40B4-BE49-F238E27FC236}">
                <a16:creationId xmlns:a16="http://schemas.microsoft.com/office/drawing/2014/main" id="{65A81A1F-EBC3-0D4C-9E38-DE4ED49033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5784" y="108370"/>
            <a:ext cx="975654" cy="407416"/>
          </a:xfrm>
          <a:prstGeom prst="rect">
            <a:avLst/>
          </a:prstGeom>
        </p:spPr>
      </p:pic>
    </p:spTree>
    <p:extLst>
      <p:ext uri="{BB962C8B-B14F-4D97-AF65-F5344CB8AC3E}">
        <p14:creationId xmlns:p14="http://schemas.microsoft.com/office/powerpoint/2010/main" val="24821288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405549" y="1875176"/>
            <a:ext cx="2248225" cy="1607226"/>
            <a:chOff x="2525387" y="2390036"/>
            <a:chExt cx="2248225" cy="1607226"/>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6191" y="2390036"/>
              <a:ext cx="1289039" cy="538280"/>
            </a:xfrm>
            <a:prstGeom prst="rect">
              <a:avLst/>
            </a:prstGeom>
          </p:spPr>
        </p:pic>
        <p:sp>
          <p:nvSpPr>
            <p:cNvPr id="20" name="TextBox 19"/>
            <p:cNvSpPr txBox="1"/>
            <p:nvPr/>
          </p:nvSpPr>
          <p:spPr>
            <a:xfrm>
              <a:off x="2525387" y="3258598"/>
              <a:ext cx="2248225" cy="738664"/>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Versioning and collaborating on code (and some other files)</a:t>
              </a:r>
            </a:p>
          </p:txBody>
        </p:sp>
      </p:grpSp>
      <p:grpSp>
        <p:nvGrpSpPr>
          <p:cNvPr id="11" name="Group 10"/>
          <p:cNvGrpSpPr/>
          <p:nvPr/>
        </p:nvGrpSpPr>
        <p:grpSpPr>
          <a:xfrm>
            <a:off x="753837" y="2128795"/>
            <a:ext cx="1889855" cy="1127789"/>
            <a:chOff x="4985292" y="2654029"/>
            <a:chExt cx="1889855" cy="1127789"/>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9211" y="2654029"/>
              <a:ext cx="1742016" cy="361022"/>
            </a:xfrm>
            <a:prstGeom prst="rect">
              <a:avLst/>
            </a:prstGeom>
          </p:spPr>
        </p:pic>
        <p:sp>
          <p:nvSpPr>
            <p:cNvPr id="21" name="TextBox 20"/>
            <p:cNvSpPr txBox="1"/>
            <p:nvPr/>
          </p:nvSpPr>
          <p:spPr>
            <a:xfrm>
              <a:off x="4985292" y="3258598"/>
              <a:ext cx="188985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dependencies</a:t>
              </a:r>
            </a:p>
          </p:txBody>
        </p:sp>
      </p:grpSp>
      <p:grpSp>
        <p:nvGrpSpPr>
          <p:cNvPr id="6" name="Group 5"/>
          <p:cNvGrpSpPr/>
          <p:nvPr/>
        </p:nvGrpSpPr>
        <p:grpSpPr>
          <a:xfrm>
            <a:off x="3360575" y="2010777"/>
            <a:ext cx="2375504" cy="1280852"/>
            <a:chOff x="7291110" y="2500966"/>
            <a:chExt cx="2375504" cy="1280852"/>
          </a:xfrm>
        </p:grpSpPr>
        <p:grpSp>
          <p:nvGrpSpPr>
            <p:cNvPr id="24" name="Group 23"/>
            <p:cNvGrpSpPr/>
            <p:nvPr/>
          </p:nvGrpSpPr>
          <p:grpSpPr>
            <a:xfrm>
              <a:off x="7291110" y="2500966"/>
              <a:ext cx="2375504" cy="675540"/>
              <a:chOff x="6937090" y="2500966"/>
              <a:chExt cx="2375504" cy="67554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090" y="2500966"/>
                <a:ext cx="675540" cy="675540"/>
              </a:xfrm>
              <a:prstGeom prst="rect">
                <a:avLst/>
              </a:prstGeom>
            </p:spPr>
          </p:pic>
          <p:sp>
            <p:nvSpPr>
              <p:cNvPr id="16" name="TextBox 15"/>
              <p:cNvSpPr txBox="1"/>
              <p:nvPr/>
            </p:nvSpPr>
            <p:spPr>
              <a:xfrm>
                <a:off x="7510819" y="2531246"/>
                <a:ext cx="1801775" cy="523220"/>
              </a:xfrm>
              <a:prstGeom prst="rect">
                <a:avLst/>
              </a:prstGeom>
              <a:noFill/>
            </p:spPr>
            <p:txBody>
              <a:bodyPr wrap="none" rtlCol="0">
                <a:spAutoFit/>
              </a:bodyPr>
              <a:lstStyle/>
              <a:p>
                <a:r>
                  <a:rPr lang="en-US" sz="2800" dirty="0">
                    <a:solidFill>
                      <a:schemeClr val="tx1">
                        <a:lumMod val="75000"/>
                        <a:lumOff val="25000"/>
                      </a:schemeClr>
                    </a:solidFill>
                    <a:latin typeface="+mj-lt"/>
                  </a:rPr>
                  <a:t>Snakemake</a:t>
                </a:r>
              </a:p>
            </p:txBody>
          </p:sp>
        </p:grpSp>
        <p:sp>
          <p:nvSpPr>
            <p:cNvPr id="22" name="TextBox 21"/>
            <p:cNvSpPr txBox="1"/>
            <p:nvPr/>
          </p:nvSpPr>
          <p:spPr>
            <a:xfrm>
              <a:off x="7354750" y="3258598"/>
              <a:ext cx="224822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and executing analysis workflow</a:t>
              </a:r>
            </a:p>
          </p:txBody>
        </p:sp>
      </p:grpSp>
      <p:grpSp>
        <p:nvGrpSpPr>
          <p:cNvPr id="2" name="Group 1"/>
          <p:cNvGrpSpPr/>
          <p:nvPr/>
        </p:nvGrpSpPr>
        <p:grpSpPr>
          <a:xfrm>
            <a:off x="4886990" y="4523077"/>
            <a:ext cx="2565634" cy="2052574"/>
            <a:chOff x="4886990" y="4523077"/>
            <a:chExt cx="2565634" cy="2052574"/>
          </a:xfrm>
        </p:grpSpPr>
        <p:grpSp>
          <p:nvGrpSpPr>
            <p:cNvPr id="12" name="Group 11"/>
            <p:cNvGrpSpPr/>
            <p:nvPr/>
          </p:nvGrpSpPr>
          <p:grpSpPr>
            <a:xfrm>
              <a:off x="4886990" y="5250429"/>
              <a:ext cx="2565634" cy="1325222"/>
              <a:chOff x="4503533" y="1236830"/>
              <a:chExt cx="2851218" cy="1472735"/>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3533" y="1236830"/>
                <a:ext cx="2851217" cy="968406"/>
              </a:xfrm>
              <a:prstGeom prst="rect">
                <a:avLst/>
              </a:prstGeom>
            </p:spPr>
          </p:pic>
          <p:sp>
            <p:nvSpPr>
              <p:cNvPr id="17" name="TextBox 16"/>
              <p:cNvSpPr txBox="1"/>
              <p:nvPr/>
            </p:nvSpPr>
            <p:spPr>
              <a:xfrm>
                <a:off x="4503533" y="2128105"/>
                <a:ext cx="2851218" cy="58146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Isolating and exporting environment</a:t>
                </a:r>
              </a:p>
            </p:txBody>
          </p:sp>
        </p:grpSp>
        <p:sp>
          <p:nvSpPr>
            <p:cNvPr id="25" name="TextBox 24"/>
            <p:cNvSpPr txBox="1"/>
            <p:nvPr/>
          </p:nvSpPr>
          <p:spPr>
            <a:xfrm>
              <a:off x="5045693" y="4523077"/>
              <a:ext cx="2248225" cy="307777"/>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and</a:t>
              </a:r>
              <a:r>
                <a:rPr lang="is-IS" sz="1400" dirty="0">
                  <a:latin typeface="Helvetica Light" charset="0"/>
                  <a:ea typeface="Helvetica Light" charset="0"/>
                  <a:cs typeface="Helvetica Light" charset="0"/>
                </a:rPr>
                <a:t>…</a:t>
              </a:r>
              <a:endParaRPr lang="en-US" sz="1400" dirty="0">
                <a:latin typeface="Helvetica Light" charset="0"/>
                <a:ea typeface="Helvetica Light" charset="0"/>
                <a:cs typeface="Helvetica Light" charset="0"/>
              </a:endParaRPr>
            </a:p>
          </p:txBody>
        </p:sp>
      </p:gr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7916" y="2481071"/>
            <a:ext cx="963703" cy="213041"/>
          </a:xfrm>
          <a:prstGeom prst="rect">
            <a:avLst/>
          </a:prstGeom>
        </p:spPr>
      </p:pic>
      <p:grpSp>
        <p:nvGrpSpPr>
          <p:cNvPr id="19" name="Group 18"/>
          <p:cNvGrpSpPr/>
          <p:nvPr/>
        </p:nvGrpSpPr>
        <p:grpSpPr>
          <a:xfrm>
            <a:off x="8754546" y="1864163"/>
            <a:ext cx="3325183" cy="1393282"/>
            <a:chOff x="8754546" y="1864163"/>
            <a:chExt cx="3325183" cy="1393282"/>
          </a:xfrm>
        </p:grpSpPr>
        <p:grpSp>
          <p:nvGrpSpPr>
            <p:cNvPr id="3" name="Group 2"/>
            <p:cNvGrpSpPr/>
            <p:nvPr/>
          </p:nvGrpSpPr>
          <p:grpSpPr>
            <a:xfrm>
              <a:off x="9688935" y="1960613"/>
              <a:ext cx="2390794" cy="1296832"/>
              <a:chOff x="5561705" y="4905431"/>
              <a:chExt cx="2390794" cy="1296832"/>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
                        </a14:imgEffect>
                      </a14:imgLayer>
                    </a14:imgProps>
                  </a:ext>
                  <a:ext uri="{28A0092B-C50C-407E-A947-70E740481C1C}">
                    <a14:useLocalDpi xmlns:a14="http://schemas.microsoft.com/office/drawing/2010/main" val="0"/>
                  </a:ext>
                </a:extLst>
              </a:blip>
              <a:stretch>
                <a:fillRect/>
              </a:stretch>
            </p:blipFill>
            <p:spPr>
              <a:xfrm>
                <a:off x="5920930" y="4905431"/>
                <a:ext cx="2031569" cy="727352"/>
              </a:xfrm>
              <a:prstGeom prst="rect">
                <a:avLst/>
              </a:prstGeom>
            </p:spPr>
          </p:pic>
          <p:sp>
            <p:nvSpPr>
              <p:cNvPr id="23" name="TextBox 22"/>
              <p:cNvSpPr txBox="1"/>
              <p:nvPr/>
            </p:nvSpPr>
            <p:spPr>
              <a:xfrm>
                <a:off x="5561705" y="5679043"/>
                <a:ext cx="176106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Connecting code and reporting</a:t>
                </a:r>
              </a:p>
            </p:txBody>
          </p:sp>
        </p:gr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4546" y="1864163"/>
              <a:ext cx="2101158" cy="880405"/>
            </a:xfrm>
            <a:prstGeom prst="rect">
              <a:avLst/>
            </a:prstGeom>
          </p:spPr>
        </p:pic>
      </p:grpSp>
      <p:sp>
        <p:nvSpPr>
          <p:cNvPr id="4" name="Rectangle 3">
            <a:extLst>
              <a:ext uri="{FF2B5EF4-FFF2-40B4-BE49-F238E27FC236}">
                <a16:creationId xmlns:a16="http://schemas.microsoft.com/office/drawing/2014/main" id="{AED1065E-A4BD-314B-B23E-E3EAA28C05EF}"/>
              </a:ext>
            </a:extLst>
          </p:cNvPr>
          <p:cNvSpPr/>
          <p:nvPr/>
        </p:nvSpPr>
        <p:spPr>
          <a:xfrm>
            <a:off x="661851" y="1541417"/>
            <a:ext cx="7991923" cy="2790596"/>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ctangle 27">
            <a:extLst>
              <a:ext uri="{FF2B5EF4-FFF2-40B4-BE49-F238E27FC236}">
                <a16:creationId xmlns:a16="http://schemas.microsoft.com/office/drawing/2014/main" id="{7E2DDF25-557B-504B-A5F4-C4876B6F1D2C}"/>
              </a:ext>
            </a:extLst>
          </p:cNvPr>
          <p:cNvSpPr/>
          <p:nvPr/>
        </p:nvSpPr>
        <p:spPr>
          <a:xfrm>
            <a:off x="4251359" y="5021918"/>
            <a:ext cx="4308380" cy="160803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ectangle 28">
            <a:extLst>
              <a:ext uri="{FF2B5EF4-FFF2-40B4-BE49-F238E27FC236}">
                <a16:creationId xmlns:a16="http://schemas.microsoft.com/office/drawing/2014/main" id="{699C2014-072A-E445-A10E-7FE01547DF97}"/>
              </a:ext>
            </a:extLst>
          </p:cNvPr>
          <p:cNvSpPr/>
          <p:nvPr/>
        </p:nvSpPr>
        <p:spPr>
          <a:xfrm>
            <a:off x="10240617" y="1771006"/>
            <a:ext cx="1787421" cy="915311"/>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5" name="Straight Connector 34"/>
          <p:cNvCxnSpPr/>
          <p:nvPr/>
        </p:nvCxnSpPr>
        <p:spPr>
          <a:xfrm flipH="1">
            <a:off x="10156869" y="1912388"/>
            <a:ext cx="201406" cy="7755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019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38921" y="5665553"/>
            <a:ext cx="8544910" cy="553998"/>
          </a:xfrm>
          <a:prstGeom prst="rect">
            <a:avLst/>
          </a:prstGeom>
        </p:spPr>
        <p:txBody>
          <a:bodyPr wrap="square">
            <a:spAutoFit/>
          </a:bodyPr>
          <a:lstStyle/>
          <a:p>
            <a:r>
              <a:rPr lang="en-US" sz="1000" u="sng" dirty="0">
                <a:latin typeface="Helvetica Light" charset="0"/>
                <a:ea typeface="Helvetica Light" charset="0"/>
                <a:cs typeface="Helvetica Light" charset="0"/>
              </a:rPr>
              <a:t>Summary of the efforts to replicate the published analyses.</a:t>
            </a:r>
          </a:p>
          <a:p>
            <a:r>
              <a:rPr lang="en-US" sz="1000" dirty="0">
                <a:latin typeface="Helvetica Light" charset="0"/>
                <a:ea typeface="Helvetica Light" charset="0"/>
                <a:cs typeface="Helvetica Light" charset="0"/>
              </a:rPr>
              <a:t>Adopted from: Ioannidis et al. Repeatability of published microarray gene expression analyses.</a:t>
            </a:r>
          </a:p>
          <a:p>
            <a:r>
              <a:rPr lang="en-US" sz="1000" i="1" dirty="0">
                <a:latin typeface="Helvetica Light" charset="0"/>
                <a:ea typeface="Helvetica Light" charset="0"/>
                <a:cs typeface="Helvetica Light" charset="0"/>
              </a:rPr>
              <a:t>Nature Genetics</a:t>
            </a:r>
            <a:r>
              <a:rPr lang="en-US" sz="1000" dirty="0">
                <a:latin typeface="Helvetica Light" charset="0"/>
                <a:ea typeface="Helvetica Light" charset="0"/>
                <a:cs typeface="Helvetica Light" charset="0"/>
              </a:rPr>
              <a:t> </a:t>
            </a:r>
            <a:r>
              <a:rPr lang="en-US" sz="1000" b="1" dirty="0">
                <a:latin typeface="Helvetica Light" charset="0"/>
                <a:ea typeface="Helvetica Light" charset="0"/>
                <a:cs typeface="Helvetica Light" charset="0"/>
              </a:rPr>
              <a:t>41</a:t>
            </a:r>
            <a:r>
              <a:rPr lang="en-US" sz="1000" dirty="0">
                <a:latin typeface="Helvetica Light" charset="0"/>
                <a:ea typeface="Helvetica Light" charset="0"/>
                <a:cs typeface="Helvetica Light" charset="0"/>
              </a:rPr>
              <a:t> (2009) doi:10.1038/ng.295</a:t>
            </a:r>
          </a:p>
        </p:txBody>
      </p:sp>
      <p:sp>
        <p:nvSpPr>
          <p:cNvPr id="6" name="Pie 5"/>
          <p:cNvSpPr/>
          <p:nvPr/>
        </p:nvSpPr>
        <p:spPr>
          <a:xfrm flipH="1">
            <a:off x="3914144" y="2857680"/>
            <a:ext cx="2171000" cy="2171001"/>
          </a:xfrm>
          <a:prstGeom prst="pie">
            <a:avLst>
              <a:gd name="adj1" fmla="val 4741498"/>
              <a:gd name="adj2" fmla="val 16809790"/>
            </a:avLst>
          </a:prstGeom>
          <a:solidFill>
            <a:srgbClr val="D54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Pie 6"/>
          <p:cNvSpPr/>
          <p:nvPr/>
        </p:nvSpPr>
        <p:spPr>
          <a:xfrm rot="11398036" flipH="1">
            <a:off x="3841298" y="2860401"/>
            <a:ext cx="2087576" cy="2119782"/>
          </a:xfrm>
          <a:prstGeom prst="pie">
            <a:avLst>
              <a:gd name="adj1" fmla="val 6605399"/>
              <a:gd name="adj2" fmla="val 893934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Pie 7"/>
          <p:cNvSpPr/>
          <p:nvPr/>
        </p:nvSpPr>
        <p:spPr>
          <a:xfrm rot="11618151" flipH="1">
            <a:off x="3826847" y="2865801"/>
            <a:ext cx="2065604" cy="2110428"/>
          </a:xfrm>
          <a:prstGeom prst="pie">
            <a:avLst>
              <a:gd name="adj1" fmla="val 9206437"/>
              <a:gd name="adj2" fmla="val 1027159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Pie 8"/>
          <p:cNvSpPr/>
          <p:nvPr/>
        </p:nvSpPr>
        <p:spPr>
          <a:xfrm rot="11615713" flipH="1">
            <a:off x="3807769" y="2871858"/>
            <a:ext cx="2133576" cy="2150181"/>
          </a:xfrm>
          <a:prstGeom prst="pie">
            <a:avLst>
              <a:gd name="adj1" fmla="val 10307428"/>
              <a:gd name="adj2" fmla="val 15029018"/>
            </a:avLst>
          </a:prstGeom>
          <a:solidFill>
            <a:srgbClr val="F8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Pie 9"/>
          <p:cNvSpPr/>
          <p:nvPr/>
        </p:nvSpPr>
        <p:spPr>
          <a:xfrm rot="11552417" flipH="1">
            <a:off x="3842100" y="2877863"/>
            <a:ext cx="2098828" cy="2150717"/>
          </a:xfrm>
          <a:prstGeom prst="pie">
            <a:avLst>
              <a:gd name="adj1" fmla="val 15012057"/>
              <a:gd name="adj2" fmla="val 16256727"/>
            </a:avLst>
          </a:prstGeom>
          <a:solidFill>
            <a:srgbClr val="F4B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2" name="Group 1">
            <a:extLst>
              <a:ext uri="{FF2B5EF4-FFF2-40B4-BE49-F238E27FC236}">
                <a16:creationId xmlns:a16="http://schemas.microsoft.com/office/drawing/2014/main" id="{BD636EAC-D92A-0842-8E16-0176C16A2BA2}"/>
              </a:ext>
            </a:extLst>
          </p:cNvPr>
          <p:cNvGrpSpPr/>
          <p:nvPr/>
        </p:nvGrpSpPr>
        <p:grpSpPr>
          <a:xfrm>
            <a:off x="4999644" y="2864555"/>
            <a:ext cx="4819269" cy="2153494"/>
            <a:chOff x="4999644" y="2864555"/>
            <a:chExt cx="4819269" cy="2153494"/>
          </a:xfrm>
        </p:grpSpPr>
        <p:cxnSp>
          <p:nvCxnSpPr>
            <p:cNvPr id="17" name="Straight Connector 16"/>
            <p:cNvCxnSpPr/>
            <p:nvPr/>
          </p:nvCxnSpPr>
          <p:spPr>
            <a:xfrm flipV="1">
              <a:off x="4999644" y="4714667"/>
              <a:ext cx="2124171" cy="303382"/>
            </a:xfrm>
            <a:prstGeom prst="line">
              <a:avLst/>
            </a:prstGeom>
            <a:ln>
              <a:solidFill>
                <a:srgbClr val="D5443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99644" y="2864555"/>
              <a:ext cx="2285330" cy="274911"/>
            </a:xfrm>
            <a:prstGeom prst="line">
              <a:avLst/>
            </a:prstGeom>
            <a:ln>
              <a:solidFill>
                <a:srgbClr val="D5443A"/>
              </a:solidFill>
            </a:ln>
          </p:spPr>
          <p:style>
            <a:lnRef idx="1">
              <a:schemeClr val="accent1"/>
            </a:lnRef>
            <a:fillRef idx="0">
              <a:schemeClr val="accent1"/>
            </a:fillRef>
            <a:effectRef idx="0">
              <a:schemeClr val="accent1"/>
            </a:effectRef>
            <a:fontRef idx="minor">
              <a:schemeClr val="tx1"/>
            </a:fontRef>
          </p:style>
        </p:cxnSp>
        <p:sp>
          <p:nvSpPr>
            <p:cNvPr id="11" name="Pie 10"/>
            <p:cNvSpPr/>
            <p:nvPr/>
          </p:nvSpPr>
          <p:spPr>
            <a:xfrm flipH="1">
              <a:off x="6474385" y="3132590"/>
              <a:ext cx="1621179" cy="1621179"/>
            </a:xfrm>
            <a:prstGeom prst="pie">
              <a:avLst>
                <a:gd name="adj1" fmla="val 15750527"/>
                <a:gd name="adj2" fmla="val 4791207"/>
              </a:avLst>
            </a:prstGeom>
            <a:solidFill>
              <a:srgbClr val="F89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Pie 11"/>
            <p:cNvSpPr/>
            <p:nvPr/>
          </p:nvSpPr>
          <p:spPr>
            <a:xfrm flipH="1">
              <a:off x="6488333" y="3130699"/>
              <a:ext cx="1621179" cy="1621179"/>
            </a:xfrm>
            <a:prstGeom prst="pie">
              <a:avLst>
                <a:gd name="adj1" fmla="val 13524087"/>
                <a:gd name="adj2" fmla="val 15757844"/>
              </a:avLst>
            </a:prstGeom>
            <a:solidFill>
              <a:srgbClr val="D56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Pie 12"/>
            <p:cNvSpPr/>
            <p:nvPr/>
          </p:nvSpPr>
          <p:spPr>
            <a:xfrm flipH="1">
              <a:off x="6494772" y="3140179"/>
              <a:ext cx="1621179" cy="1621179"/>
            </a:xfrm>
            <a:prstGeom prst="pie">
              <a:avLst>
                <a:gd name="adj1" fmla="val 8931133"/>
                <a:gd name="adj2" fmla="val 1350863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Pie 13"/>
            <p:cNvSpPr/>
            <p:nvPr/>
          </p:nvSpPr>
          <p:spPr>
            <a:xfrm flipH="1">
              <a:off x="6481837" y="3149251"/>
              <a:ext cx="1621179" cy="1621179"/>
            </a:xfrm>
            <a:prstGeom prst="pie">
              <a:avLst>
                <a:gd name="adj1" fmla="val 4827153"/>
                <a:gd name="adj2" fmla="val 8945393"/>
              </a:avLst>
            </a:prstGeom>
            <a:solidFill>
              <a:srgbClr val="E3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2" name="TextBox 21"/>
            <p:cNvSpPr txBox="1"/>
            <p:nvPr/>
          </p:nvSpPr>
          <p:spPr>
            <a:xfrm>
              <a:off x="6491046" y="3617135"/>
              <a:ext cx="848468" cy="461665"/>
            </a:xfrm>
            <a:prstGeom prst="rect">
              <a:avLst/>
            </a:prstGeom>
            <a:noFill/>
          </p:spPr>
          <p:txBody>
            <a:bodyPr wrap="square" rtlCol="0">
              <a:spAutoFit/>
            </a:bodyPr>
            <a:lstStyle/>
            <a:p>
              <a:pPr algn="ctr"/>
              <a:r>
                <a:rPr lang="en-US" sz="1200" dirty="0">
                  <a:latin typeface="Helvetica Light" charset="0"/>
                  <a:ea typeface="Helvetica Light" charset="0"/>
                  <a:cs typeface="Helvetica Light" charset="0"/>
                </a:rPr>
                <a:t>Data </a:t>
              </a:r>
              <a:r>
                <a:rPr lang="en-US" sz="1200">
                  <a:latin typeface="Helvetica Light" charset="0"/>
                  <a:ea typeface="Helvetica Light" charset="0"/>
                  <a:cs typeface="Helvetica Light" charset="0"/>
                </a:rPr>
                <a:t>not available</a:t>
              </a:r>
              <a:endParaRPr lang="en-US" sz="1200" dirty="0">
                <a:latin typeface="Helvetica Light" charset="0"/>
                <a:ea typeface="Helvetica Light" charset="0"/>
                <a:cs typeface="Helvetica Light" charset="0"/>
              </a:endParaRPr>
            </a:p>
          </p:txBody>
        </p:sp>
        <p:sp>
          <p:nvSpPr>
            <p:cNvPr id="23" name="TextBox 22"/>
            <p:cNvSpPr txBox="1"/>
            <p:nvPr/>
          </p:nvSpPr>
          <p:spPr>
            <a:xfrm>
              <a:off x="7602608" y="2981755"/>
              <a:ext cx="2216305" cy="307777"/>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Software not available</a:t>
              </a:r>
            </a:p>
          </p:txBody>
        </p:sp>
        <p:sp>
          <p:nvSpPr>
            <p:cNvPr id="24" name="TextBox 23"/>
            <p:cNvSpPr txBox="1"/>
            <p:nvPr/>
          </p:nvSpPr>
          <p:spPr>
            <a:xfrm>
              <a:off x="7955777" y="3776550"/>
              <a:ext cx="1764390" cy="307777"/>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Methods unclear</a:t>
              </a:r>
            </a:p>
          </p:txBody>
        </p:sp>
        <p:sp>
          <p:nvSpPr>
            <p:cNvPr id="25" name="TextBox 24"/>
            <p:cNvSpPr txBox="1"/>
            <p:nvPr/>
          </p:nvSpPr>
          <p:spPr>
            <a:xfrm>
              <a:off x="7544193" y="4571347"/>
              <a:ext cx="1764390" cy="307777"/>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Different results</a:t>
              </a:r>
            </a:p>
          </p:txBody>
        </p:sp>
      </p:grpSp>
      <p:sp>
        <p:nvSpPr>
          <p:cNvPr id="26" name="TextBox 25"/>
          <p:cNvSpPr txBox="1"/>
          <p:nvPr/>
        </p:nvSpPr>
        <p:spPr>
          <a:xfrm>
            <a:off x="4914186" y="3702266"/>
            <a:ext cx="1212409" cy="461665"/>
          </a:xfrm>
          <a:prstGeom prst="rect">
            <a:avLst/>
          </a:prstGeom>
          <a:noFill/>
        </p:spPr>
        <p:txBody>
          <a:bodyPr wrap="square" rtlCol="0">
            <a:spAutoFit/>
          </a:bodyPr>
          <a:lstStyle/>
          <a:p>
            <a:pPr algn="ctr"/>
            <a:r>
              <a:rPr lang="en-US" sz="1200" b="1">
                <a:latin typeface="Helvetica Light" charset="0"/>
                <a:ea typeface="Helvetica Light" charset="0"/>
                <a:cs typeface="Helvetica Light" charset="0"/>
              </a:rPr>
              <a:t>Cannot reproduce</a:t>
            </a:r>
            <a:endParaRPr lang="en-US" sz="1200" b="1" dirty="0">
              <a:latin typeface="Helvetica Light" charset="0"/>
              <a:ea typeface="Helvetica Light" charset="0"/>
              <a:cs typeface="Helvetica Light" charset="0"/>
            </a:endParaRPr>
          </a:p>
        </p:txBody>
      </p:sp>
      <p:sp>
        <p:nvSpPr>
          <p:cNvPr id="27" name="TextBox 26"/>
          <p:cNvSpPr txBox="1"/>
          <p:nvPr/>
        </p:nvSpPr>
        <p:spPr>
          <a:xfrm>
            <a:off x="1955384" y="2433031"/>
            <a:ext cx="1693997" cy="307777"/>
          </a:xfrm>
          <a:prstGeom prst="rect">
            <a:avLst/>
          </a:prstGeom>
          <a:noFill/>
        </p:spPr>
        <p:txBody>
          <a:bodyPr wrap="square" rtlCol="0">
            <a:spAutoFit/>
          </a:bodyPr>
          <a:lstStyle/>
          <a:p>
            <a:pPr algn="ctr"/>
            <a:r>
              <a:rPr lang="en-US" sz="1400" b="1" dirty="0">
                <a:latin typeface="Helvetica Light" charset="0"/>
                <a:ea typeface="Helvetica Light" charset="0"/>
                <a:cs typeface="Helvetica Light" charset="0"/>
              </a:rPr>
              <a:t>Can reproduce</a:t>
            </a:r>
            <a:r>
              <a:rPr lang="mr-IN" sz="1400" b="1" dirty="0">
                <a:latin typeface="Helvetica Light" charset="0"/>
                <a:ea typeface="Helvetica Light" charset="0"/>
                <a:cs typeface="Helvetica Light" charset="0"/>
              </a:rPr>
              <a:t>…</a:t>
            </a:r>
            <a:endParaRPr lang="en-US" sz="1400" b="1" dirty="0">
              <a:latin typeface="Helvetica Light" charset="0"/>
              <a:ea typeface="Helvetica Light" charset="0"/>
              <a:cs typeface="Helvetica Light" charset="0"/>
            </a:endParaRPr>
          </a:p>
        </p:txBody>
      </p:sp>
      <p:sp>
        <p:nvSpPr>
          <p:cNvPr id="28" name="TextBox 27"/>
          <p:cNvSpPr txBox="1"/>
          <p:nvPr/>
        </p:nvSpPr>
        <p:spPr>
          <a:xfrm>
            <a:off x="2852211" y="2765796"/>
            <a:ext cx="1764390" cy="307777"/>
          </a:xfrm>
          <a:prstGeom prst="rect">
            <a:avLst/>
          </a:prstGeom>
          <a:noFill/>
        </p:spPr>
        <p:txBody>
          <a:bodyPr wrap="square" rtlCol="0">
            <a:spAutoFit/>
          </a:bodyPr>
          <a:lstStyle/>
          <a:p>
            <a:pPr algn="ctr"/>
            <a:r>
              <a:rPr lang="mr-IN" sz="1400" dirty="0">
                <a:latin typeface="Helvetica Light" charset="0"/>
                <a:ea typeface="Helvetica Light" charset="0"/>
                <a:cs typeface="Helvetica Light" charset="0"/>
              </a:rPr>
              <a:t>…</a:t>
            </a:r>
            <a:r>
              <a:rPr lang="sv-SE" sz="1400" dirty="0">
                <a:latin typeface="Helvetica Light" charset="0"/>
                <a:ea typeface="Helvetica Light" charset="0"/>
                <a:cs typeface="Helvetica Light" charset="0"/>
              </a:rPr>
              <a:t>in </a:t>
            </a:r>
            <a:r>
              <a:rPr lang="sv-SE" sz="1400" dirty="0" err="1">
                <a:latin typeface="Helvetica Light" charset="0"/>
                <a:ea typeface="Helvetica Light" charset="0"/>
                <a:cs typeface="Helvetica Light" charset="0"/>
              </a:rPr>
              <a:t>principle</a:t>
            </a:r>
            <a:endParaRPr lang="en-US" sz="1400" dirty="0">
              <a:latin typeface="Helvetica Light" charset="0"/>
              <a:ea typeface="Helvetica Light" charset="0"/>
              <a:cs typeface="Helvetica Light" charset="0"/>
            </a:endParaRPr>
          </a:p>
        </p:txBody>
      </p:sp>
      <p:sp>
        <p:nvSpPr>
          <p:cNvPr id="29" name="TextBox 28"/>
          <p:cNvSpPr txBox="1"/>
          <p:nvPr/>
        </p:nvSpPr>
        <p:spPr>
          <a:xfrm>
            <a:off x="1922727" y="3082240"/>
            <a:ext cx="1989599" cy="523220"/>
          </a:xfrm>
          <a:prstGeom prst="rect">
            <a:avLst/>
          </a:prstGeom>
          <a:noFill/>
        </p:spPr>
        <p:txBody>
          <a:bodyPr wrap="square" rtlCol="0">
            <a:spAutoFit/>
          </a:bodyPr>
          <a:lstStyle/>
          <a:p>
            <a:pPr algn="r"/>
            <a:r>
              <a:rPr lang="mr-IN" sz="1400" dirty="0">
                <a:latin typeface="Helvetica Light" charset="0"/>
                <a:ea typeface="Helvetica Light" charset="0"/>
                <a:cs typeface="Helvetica Light" charset="0"/>
              </a:rPr>
              <a:t>…</a:t>
            </a:r>
            <a:r>
              <a:rPr lang="sv-SE" sz="1400" dirty="0" err="1">
                <a:latin typeface="Helvetica Light" charset="0"/>
                <a:ea typeface="Helvetica Light" charset="0"/>
                <a:cs typeface="Helvetica Light" charset="0"/>
              </a:rPr>
              <a:t>with</a:t>
            </a:r>
            <a:r>
              <a:rPr lang="sv-SE" sz="1400" dirty="0">
                <a:latin typeface="Helvetica Light" charset="0"/>
                <a:ea typeface="Helvetica Light" charset="0"/>
                <a:cs typeface="Helvetica Light" charset="0"/>
              </a:rPr>
              <a:t> </a:t>
            </a:r>
            <a:r>
              <a:rPr lang="sv-SE" sz="1400" dirty="0" err="1">
                <a:latin typeface="Helvetica Light" charset="0"/>
                <a:ea typeface="Helvetica Light" charset="0"/>
                <a:cs typeface="Helvetica Light" charset="0"/>
              </a:rPr>
              <a:t>some</a:t>
            </a:r>
            <a:r>
              <a:rPr lang="sv-SE" sz="1400" dirty="0">
                <a:latin typeface="Helvetica Light" charset="0"/>
                <a:ea typeface="Helvetica Light" charset="0"/>
                <a:cs typeface="Helvetica Light" charset="0"/>
              </a:rPr>
              <a:t> </a:t>
            </a:r>
            <a:r>
              <a:rPr lang="sv-SE" sz="1400" dirty="0" err="1">
                <a:latin typeface="Helvetica Light" charset="0"/>
                <a:ea typeface="Helvetica Light" charset="0"/>
                <a:cs typeface="Helvetica Light" charset="0"/>
              </a:rPr>
              <a:t>discrepancies</a:t>
            </a:r>
            <a:endParaRPr lang="en-US" sz="1400" dirty="0">
              <a:latin typeface="Helvetica Light" charset="0"/>
              <a:ea typeface="Helvetica Light" charset="0"/>
              <a:cs typeface="Helvetica Light" charset="0"/>
            </a:endParaRPr>
          </a:p>
        </p:txBody>
      </p:sp>
      <p:sp>
        <p:nvSpPr>
          <p:cNvPr id="30" name="TextBox 29"/>
          <p:cNvSpPr txBox="1"/>
          <p:nvPr/>
        </p:nvSpPr>
        <p:spPr>
          <a:xfrm>
            <a:off x="1980817" y="3813430"/>
            <a:ext cx="1808149" cy="738664"/>
          </a:xfrm>
          <a:prstGeom prst="rect">
            <a:avLst/>
          </a:prstGeom>
          <a:noFill/>
        </p:spPr>
        <p:txBody>
          <a:bodyPr wrap="square" rtlCol="0">
            <a:spAutoFit/>
          </a:bodyPr>
          <a:lstStyle/>
          <a:p>
            <a:pPr algn="r"/>
            <a:r>
              <a:rPr lang="mr-IN" sz="1400" dirty="0">
                <a:latin typeface="Helvetica Light" charset="0"/>
                <a:ea typeface="Helvetica Light" charset="0"/>
                <a:cs typeface="Helvetica Light" charset="0"/>
              </a:rPr>
              <a:t>…</a:t>
            </a:r>
            <a:r>
              <a:rPr lang="sv-SE" sz="1400" dirty="0">
                <a:latin typeface="Helvetica Light" charset="0"/>
                <a:ea typeface="Helvetica Light" charset="0"/>
                <a:cs typeface="Helvetica Light" charset="0"/>
              </a:rPr>
              <a:t>from </a:t>
            </a:r>
            <a:r>
              <a:rPr lang="sv-SE" sz="1400" dirty="0" err="1">
                <a:latin typeface="Helvetica Light" charset="0"/>
                <a:ea typeface="Helvetica Light" charset="0"/>
                <a:cs typeface="Helvetica Light" charset="0"/>
              </a:rPr>
              <a:t>processed</a:t>
            </a:r>
            <a:r>
              <a:rPr lang="sv-SE" sz="1400" dirty="0">
                <a:latin typeface="Helvetica Light" charset="0"/>
                <a:ea typeface="Helvetica Light" charset="0"/>
                <a:cs typeface="Helvetica Light" charset="0"/>
              </a:rPr>
              <a:t> data </a:t>
            </a:r>
            <a:r>
              <a:rPr lang="sv-SE" sz="1400" dirty="0" err="1">
                <a:latin typeface="Helvetica Light" charset="0"/>
                <a:ea typeface="Helvetica Light" charset="0"/>
                <a:cs typeface="Helvetica Light" charset="0"/>
              </a:rPr>
              <a:t>with</a:t>
            </a:r>
            <a:r>
              <a:rPr lang="sv-SE" sz="1400" dirty="0">
                <a:latin typeface="Helvetica Light" charset="0"/>
                <a:ea typeface="Helvetica Light" charset="0"/>
                <a:cs typeface="Helvetica Light" charset="0"/>
              </a:rPr>
              <a:t> </a:t>
            </a:r>
            <a:r>
              <a:rPr lang="sv-SE" sz="1400" dirty="0" err="1">
                <a:latin typeface="Helvetica Light" charset="0"/>
                <a:ea typeface="Helvetica Light" charset="0"/>
                <a:cs typeface="Helvetica Light" charset="0"/>
              </a:rPr>
              <a:t>some</a:t>
            </a:r>
            <a:r>
              <a:rPr lang="sv-SE" sz="1400" dirty="0">
                <a:latin typeface="Helvetica Light" charset="0"/>
                <a:ea typeface="Helvetica Light" charset="0"/>
                <a:cs typeface="Helvetica Light" charset="0"/>
              </a:rPr>
              <a:t> </a:t>
            </a:r>
            <a:r>
              <a:rPr lang="sv-SE" sz="1400" dirty="0" err="1">
                <a:latin typeface="Helvetica Light" charset="0"/>
                <a:ea typeface="Helvetica Light" charset="0"/>
                <a:cs typeface="Helvetica Light" charset="0"/>
              </a:rPr>
              <a:t>discrepancies</a:t>
            </a:r>
            <a:endParaRPr lang="en-US" sz="1400" dirty="0">
              <a:latin typeface="Helvetica Light" charset="0"/>
              <a:ea typeface="Helvetica Light" charset="0"/>
              <a:cs typeface="Helvetica Light" charset="0"/>
            </a:endParaRPr>
          </a:p>
        </p:txBody>
      </p:sp>
      <p:sp>
        <p:nvSpPr>
          <p:cNvPr id="31" name="TextBox 30"/>
          <p:cNvSpPr txBox="1"/>
          <p:nvPr/>
        </p:nvSpPr>
        <p:spPr>
          <a:xfrm>
            <a:off x="2329543" y="4919061"/>
            <a:ext cx="2254034" cy="523220"/>
          </a:xfrm>
          <a:prstGeom prst="rect">
            <a:avLst/>
          </a:prstGeom>
          <a:noFill/>
        </p:spPr>
        <p:txBody>
          <a:bodyPr wrap="square" rtlCol="0">
            <a:spAutoFit/>
          </a:bodyPr>
          <a:lstStyle/>
          <a:p>
            <a:pPr algn="r"/>
            <a:r>
              <a:rPr lang="mr-IN" sz="1400" dirty="0">
                <a:latin typeface="Helvetica Light" charset="0"/>
                <a:ea typeface="Helvetica Light" charset="0"/>
                <a:cs typeface="Helvetica Light" charset="0"/>
              </a:rPr>
              <a:t>…</a:t>
            </a:r>
            <a:r>
              <a:rPr lang="sv-SE" sz="1400" dirty="0" err="1">
                <a:latin typeface="Helvetica Light" charset="0"/>
                <a:ea typeface="Helvetica Light" charset="0"/>
                <a:cs typeface="Helvetica Light" charset="0"/>
              </a:rPr>
              <a:t>partially</a:t>
            </a:r>
            <a:r>
              <a:rPr lang="sv-SE" sz="1400" dirty="0">
                <a:latin typeface="Helvetica Light" charset="0"/>
                <a:ea typeface="Helvetica Light" charset="0"/>
                <a:cs typeface="Helvetica Light" charset="0"/>
              </a:rPr>
              <a:t> </a:t>
            </a:r>
            <a:r>
              <a:rPr lang="sv-SE" sz="1400" dirty="0" err="1">
                <a:latin typeface="Helvetica Light" charset="0"/>
                <a:ea typeface="Helvetica Light" charset="0"/>
                <a:cs typeface="Helvetica Light" charset="0"/>
              </a:rPr>
              <a:t>with</a:t>
            </a:r>
            <a:r>
              <a:rPr lang="sv-SE" sz="1400" dirty="0">
                <a:latin typeface="Helvetica Light" charset="0"/>
                <a:ea typeface="Helvetica Light" charset="0"/>
                <a:cs typeface="Helvetica Light" charset="0"/>
              </a:rPr>
              <a:t> </a:t>
            </a:r>
            <a:r>
              <a:rPr lang="sv-SE" sz="1400" dirty="0" err="1">
                <a:latin typeface="Helvetica Light" charset="0"/>
                <a:ea typeface="Helvetica Light" charset="0"/>
                <a:cs typeface="Helvetica Light" charset="0"/>
              </a:rPr>
              <a:t>some</a:t>
            </a:r>
            <a:r>
              <a:rPr lang="sv-SE" sz="1400" dirty="0">
                <a:latin typeface="Helvetica Light" charset="0"/>
                <a:ea typeface="Helvetica Light" charset="0"/>
                <a:cs typeface="Helvetica Light" charset="0"/>
              </a:rPr>
              <a:t> </a:t>
            </a:r>
            <a:r>
              <a:rPr lang="sv-SE" sz="1400" dirty="0" err="1">
                <a:latin typeface="Helvetica Light" charset="0"/>
                <a:ea typeface="Helvetica Light" charset="0"/>
                <a:cs typeface="Helvetica Light" charset="0"/>
              </a:rPr>
              <a:t>discrepencies</a:t>
            </a:r>
            <a:endParaRPr lang="en-US" sz="1400" dirty="0">
              <a:latin typeface="Helvetica Light" charset="0"/>
              <a:ea typeface="Helvetica Light" charset="0"/>
              <a:cs typeface="Helvetica Light" charset="0"/>
            </a:endParaRPr>
          </a:p>
        </p:txBody>
      </p:sp>
      <p:sp>
        <p:nvSpPr>
          <p:cNvPr id="32" name="TextBox 31"/>
          <p:cNvSpPr txBox="1"/>
          <p:nvPr/>
        </p:nvSpPr>
        <p:spPr>
          <a:xfrm>
            <a:off x="3519544" y="348273"/>
            <a:ext cx="5152913" cy="892552"/>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Why all the talk about</a:t>
            </a:r>
          </a:p>
          <a:p>
            <a:pPr algn="ctr"/>
            <a:r>
              <a:rPr lang="en-US" sz="3200" dirty="0">
                <a:latin typeface="Helvetica Light" charset="0"/>
                <a:ea typeface="Helvetica Light" charset="0"/>
                <a:cs typeface="Helvetica Light" charset="0"/>
              </a:rPr>
              <a:t>reproducible research?</a:t>
            </a:r>
          </a:p>
        </p:txBody>
      </p:sp>
      <p:sp>
        <p:nvSpPr>
          <p:cNvPr id="35" name="Rectangle 34"/>
          <p:cNvSpPr/>
          <p:nvPr/>
        </p:nvSpPr>
        <p:spPr>
          <a:xfrm>
            <a:off x="2210925" y="1637757"/>
            <a:ext cx="7814818" cy="646331"/>
          </a:xfrm>
          <a:prstGeom prst="rect">
            <a:avLst/>
          </a:prstGeom>
        </p:spPr>
        <p:txBody>
          <a:bodyPr wrap="square">
            <a:spAutoFit/>
          </a:bodyPr>
          <a:lstStyle/>
          <a:p>
            <a:r>
              <a:rPr lang="en-US" dirty="0">
                <a:solidFill>
                  <a:srgbClr val="000000"/>
                </a:solidFill>
                <a:latin typeface="Helvetica Light" charset="0"/>
                <a:ea typeface="Helvetica Light" charset="0"/>
                <a:cs typeface="Helvetica Light" charset="0"/>
              </a:rPr>
              <a:t>Replication of data analyses in 18 articles on microarray-based gene expression profiling published in Nature Genetics in 2005–2006:</a:t>
            </a:r>
            <a:endParaRPr lang="en-US" dirty="0">
              <a:latin typeface="Helvetica Light" charset="0"/>
              <a:ea typeface="Helvetica Light" charset="0"/>
              <a:cs typeface="Helvetica Light" charset="0"/>
            </a:endParaRPr>
          </a:p>
        </p:txBody>
      </p:sp>
    </p:spTree>
    <p:extLst>
      <p:ext uri="{BB962C8B-B14F-4D97-AF65-F5344CB8AC3E}">
        <p14:creationId xmlns:p14="http://schemas.microsoft.com/office/powerpoint/2010/main" val="271803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3686" y="0"/>
            <a:ext cx="1491414" cy="624917"/>
          </a:xfrm>
          <a:prstGeom prst="rect">
            <a:avLst/>
          </a:prstGeom>
        </p:spPr>
      </p:pic>
      <p:sp>
        <p:nvSpPr>
          <p:cNvPr id="6" name="TextBox 5"/>
          <p:cNvSpPr txBox="1"/>
          <p:nvPr/>
        </p:nvSpPr>
        <p:spPr>
          <a:xfrm>
            <a:off x="0" y="648401"/>
            <a:ext cx="12191999" cy="461665"/>
          </a:xfrm>
          <a:prstGeom prst="rect">
            <a:avLst/>
          </a:prstGeom>
          <a:noFill/>
        </p:spPr>
        <p:txBody>
          <a:bodyPr wrap="square" rtlCol="0">
            <a:spAutoFit/>
          </a:bodyPr>
          <a:lstStyle/>
          <a:p>
            <a:pPr algn="ctr"/>
            <a:r>
              <a:rPr lang="en-US" sz="2400" u="sng" dirty="0">
                <a:latin typeface="Helvetica Light" charset="0"/>
                <a:ea typeface="Helvetica Light" charset="0"/>
                <a:cs typeface="Helvetica Light" charset="0"/>
              </a:rPr>
              <a:t>Typical guidelines for keeping a notebook of wet-lab work</a:t>
            </a:r>
          </a:p>
        </p:txBody>
      </p:sp>
      <p:sp>
        <p:nvSpPr>
          <p:cNvPr id="7" name="TextBox 6"/>
          <p:cNvSpPr txBox="1"/>
          <p:nvPr/>
        </p:nvSpPr>
        <p:spPr>
          <a:xfrm>
            <a:off x="1741715" y="2408296"/>
            <a:ext cx="3331027" cy="646331"/>
          </a:xfrm>
          <a:prstGeom prst="rect">
            <a:avLst/>
          </a:prstGeom>
          <a:noFill/>
        </p:spPr>
        <p:txBody>
          <a:bodyPr wrap="square" rtlCol="0">
            <a:spAutoFit/>
          </a:bodyPr>
          <a:lstStyle/>
          <a:p>
            <a:r>
              <a:rPr lang="en-US" dirty="0">
                <a:latin typeface="Helvetica Light" charset="0"/>
                <a:ea typeface="Helvetica Light" charset="0"/>
                <a:cs typeface="Helvetica Light" charset="0"/>
              </a:rPr>
              <a:t>Use a bound notebook so that tear-out would be visible.</a:t>
            </a:r>
          </a:p>
        </p:txBody>
      </p:sp>
      <p:sp>
        <p:nvSpPr>
          <p:cNvPr id="8" name="TextBox 7"/>
          <p:cNvSpPr txBox="1"/>
          <p:nvPr/>
        </p:nvSpPr>
        <p:spPr>
          <a:xfrm>
            <a:off x="8398366" y="2016512"/>
            <a:ext cx="3331027" cy="923330"/>
          </a:xfrm>
          <a:prstGeom prst="rect">
            <a:avLst/>
          </a:prstGeom>
          <a:noFill/>
        </p:spPr>
        <p:txBody>
          <a:bodyPr wrap="square" rtlCol="0">
            <a:spAutoFit/>
          </a:bodyPr>
          <a:lstStyle/>
          <a:p>
            <a:r>
              <a:rPr lang="en-US" dirty="0">
                <a:latin typeface="Helvetica Light" charset="0"/>
                <a:ea typeface="Helvetica Light" charset="0"/>
                <a:cs typeface="Helvetica Light" charset="0"/>
              </a:rPr>
              <a:t>Use a ball point pen so that marks will not smear nor will they be erasable.</a:t>
            </a:r>
          </a:p>
        </p:txBody>
      </p:sp>
      <p:sp>
        <p:nvSpPr>
          <p:cNvPr id="9" name="TextBox 8"/>
          <p:cNvSpPr txBox="1"/>
          <p:nvPr/>
        </p:nvSpPr>
        <p:spPr>
          <a:xfrm>
            <a:off x="3805917" y="3626156"/>
            <a:ext cx="3331027" cy="646331"/>
          </a:xfrm>
          <a:prstGeom prst="rect">
            <a:avLst/>
          </a:prstGeom>
          <a:noFill/>
        </p:spPr>
        <p:txBody>
          <a:bodyPr wrap="square" rtlCol="0">
            <a:spAutoFit/>
          </a:bodyPr>
          <a:lstStyle/>
          <a:p>
            <a:r>
              <a:rPr lang="en-US" dirty="0">
                <a:latin typeface="Helvetica Light" charset="0"/>
                <a:ea typeface="Helvetica Light" charset="0"/>
                <a:cs typeface="Helvetica Light" charset="0"/>
              </a:rPr>
              <a:t>All pages must be pre-numbered.</a:t>
            </a:r>
          </a:p>
        </p:txBody>
      </p:sp>
      <p:sp>
        <p:nvSpPr>
          <p:cNvPr id="10" name="TextBox 9"/>
          <p:cNvSpPr txBox="1"/>
          <p:nvPr/>
        </p:nvSpPr>
        <p:spPr>
          <a:xfrm>
            <a:off x="7173687" y="3603398"/>
            <a:ext cx="3331027" cy="923330"/>
          </a:xfrm>
          <a:prstGeom prst="rect">
            <a:avLst/>
          </a:prstGeom>
          <a:noFill/>
        </p:spPr>
        <p:txBody>
          <a:bodyPr wrap="square" rtlCol="0">
            <a:spAutoFit/>
          </a:bodyPr>
          <a:lstStyle/>
          <a:p>
            <a:r>
              <a:rPr lang="en-US" dirty="0">
                <a:latin typeface="Helvetica Light" charset="0"/>
                <a:ea typeface="Helvetica Light" charset="0"/>
                <a:cs typeface="Helvetica Light" charset="0"/>
              </a:rPr>
              <a:t>Use a ball point pen so that marks will not smear nor will they be erasable.</a:t>
            </a:r>
          </a:p>
        </p:txBody>
      </p:sp>
      <p:sp>
        <p:nvSpPr>
          <p:cNvPr id="12" name="TextBox 11"/>
          <p:cNvSpPr txBox="1"/>
          <p:nvPr/>
        </p:nvSpPr>
        <p:spPr>
          <a:xfrm>
            <a:off x="587831" y="5262883"/>
            <a:ext cx="3331027" cy="923330"/>
          </a:xfrm>
          <a:prstGeom prst="rect">
            <a:avLst/>
          </a:prstGeom>
          <a:noFill/>
        </p:spPr>
        <p:txBody>
          <a:bodyPr wrap="square" rtlCol="0">
            <a:spAutoFit/>
          </a:bodyPr>
          <a:lstStyle/>
          <a:p>
            <a:r>
              <a:rPr lang="en-US" dirty="0">
                <a:latin typeface="Helvetica Light" charset="0"/>
                <a:ea typeface="Helvetica Light" charset="0"/>
                <a:cs typeface="Helvetica Light" charset="0"/>
              </a:rPr>
              <a:t>The investigator and supervisor must sign each page.</a:t>
            </a:r>
          </a:p>
        </p:txBody>
      </p:sp>
      <p:sp>
        <p:nvSpPr>
          <p:cNvPr id="13" name="TextBox 12"/>
          <p:cNvSpPr txBox="1"/>
          <p:nvPr/>
        </p:nvSpPr>
        <p:spPr>
          <a:xfrm>
            <a:off x="8675917" y="4910857"/>
            <a:ext cx="3331027" cy="1200329"/>
          </a:xfrm>
          <a:prstGeom prst="rect">
            <a:avLst/>
          </a:prstGeom>
          <a:noFill/>
        </p:spPr>
        <p:txBody>
          <a:bodyPr wrap="square" rtlCol="0">
            <a:spAutoFit/>
          </a:bodyPr>
          <a:lstStyle/>
          <a:p>
            <a:r>
              <a:rPr lang="en-US" dirty="0">
                <a:latin typeface="Helvetica Light" charset="0"/>
                <a:ea typeface="Helvetica Light" charset="0"/>
                <a:cs typeface="Helvetica Light" charset="0"/>
              </a:rPr>
              <a:t>It is critical that you enter all procedures and data directly into your notebook in a timely manner.</a:t>
            </a:r>
          </a:p>
        </p:txBody>
      </p:sp>
      <p:sp>
        <p:nvSpPr>
          <p:cNvPr id="14" name="TextBox 13"/>
          <p:cNvSpPr txBox="1"/>
          <p:nvPr/>
        </p:nvSpPr>
        <p:spPr>
          <a:xfrm>
            <a:off x="5404419" y="4656616"/>
            <a:ext cx="3331027" cy="923330"/>
          </a:xfrm>
          <a:prstGeom prst="rect">
            <a:avLst/>
          </a:prstGeom>
          <a:noFill/>
        </p:spPr>
        <p:txBody>
          <a:bodyPr wrap="square" rtlCol="0">
            <a:spAutoFit/>
          </a:bodyPr>
          <a:lstStyle/>
          <a:p>
            <a:r>
              <a:rPr lang="en-US">
                <a:latin typeface="Helvetica Light" charset="0"/>
                <a:ea typeface="Helvetica Light" charset="0"/>
                <a:cs typeface="Helvetica Light" charset="0"/>
              </a:rPr>
              <a:t>Each page should be numbered and dated consistently.</a:t>
            </a:r>
            <a:endParaRPr lang="en-US" dirty="0">
              <a:latin typeface="Helvetica Light" charset="0"/>
              <a:ea typeface="Helvetica Light" charset="0"/>
              <a:cs typeface="Helvetica Light" charset="0"/>
            </a:endParaRPr>
          </a:p>
        </p:txBody>
      </p:sp>
      <p:sp>
        <p:nvSpPr>
          <p:cNvPr id="15" name="TextBox 14"/>
          <p:cNvSpPr txBox="1"/>
          <p:nvPr/>
        </p:nvSpPr>
        <p:spPr>
          <a:xfrm>
            <a:off x="1763489" y="4486641"/>
            <a:ext cx="3123518" cy="646331"/>
          </a:xfrm>
          <a:prstGeom prst="rect">
            <a:avLst/>
          </a:prstGeom>
          <a:noFill/>
        </p:spPr>
        <p:txBody>
          <a:bodyPr wrap="square" rtlCol="0">
            <a:spAutoFit/>
          </a:bodyPr>
          <a:lstStyle/>
          <a:p>
            <a:r>
              <a:rPr lang="en-US" dirty="0">
                <a:latin typeface="Helvetica Light" charset="0"/>
                <a:ea typeface="Helvetica Light" charset="0"/>
                <a:cs typeface="Helvetica Light" charset="0"/>
              </a:rPr>
              <a:t>Write a title for each and every new set of entries.</a:t>
            </a:r>
          </a:p>
        </p:txBody>
      </p:sp>
      <p:sp>
        <p:nvSpPr>
          <p:cNvPr id="16" name="TextBox 15"/>
          <p:cNvSpPr txBox="1"/>
          <p:nvPr/>
        </p:nvSpPr>
        <p:spPr>
          <a:xfrm>
            <a:off x="5508173" y="2710510"/>
            <a:ext cx="3123518" cy="923330"/>
          </a:xfrm>
          <a:prstGeom prst="rect">
            <a:avLst/>
          </a:prstGeom>
          <a:noFill/>
        </p:spPr>
        <p:txBody>
          <a:bodyPr wrap="square" rtlCol="0">
            <a:spAutoFit/>
          </a:bodyPr>
          <a:lstStyle/>
          <a:p>
            <a:r>
              <a:rPr lang="en-US" dirty="0">
                <a:latin typeface="Helvetica Light" charset="0"/>
                <a:ea typeface="Helvetica Light" charset="0"/>
                <a:cs typeface="Helvetica Light" charset="0"/>
              </a:rPr>
              <a:t>If you're testing a specific hypothesis, write it down beforehand.</a:t>
            </a:r>
          </a:p>
        </p:txBody>
      </p:sp>
      <p:sp>
        <p:nvSpPr>
          <p:cNvPr id="18" name="TextBox 17"/>
          <p:cNvSpPr txBox="1"/>
          <p:nvPr/>
        </p:nvSpPr>
        <p:spPr>
          <a:xfrm>
            <a:off x="185742" y="1345784"/>
            <a:ext cx="3620175" cy="923330"/>
          </a:xfrm>
          <a:prstGeom prst="rect">
            <a:avLst/>
          </a:prstGeom>
          <a:noFill/>
        </p:spPr>
        <p:txBody>
          <a:bodyPr wrap="square" rtlCol="0">
            <a:spAutoFit/>
          </a:bodyPr>
          <a:lstStyle/>
          <a:p>
            <a:r>
              <a:rPr lang="en-US" dirty="0">
                <a:latin typeface="Helvetica Light" charset="0"/>
                <a:ea typeface="Helvetica Light" charset="0"/>
                <a:cs typeface="Helvetica Light" charset="0"/>
              </a:rPr>
              <a:t>Record everything you do in the lab, even if you are following a published procedure.</a:t>
            </a:r>
          </a:p>
        </p:txBody>
      </p:sp>
      <p:sp>
        <p:nvSpPr>
          <p:cNvPr id="19" name="TextBox 18"/>
          <p:cNvSpPr txBox="1"/>
          <p:nvPr/>
        </p:nvSpPr>
        <p:spPr>
          <a:xfrm>
            <a:off x="4800805" y="1540623"/>
            <a:ext cx="3583099" cy="923330"/>
          </a:xfrm>
          <a:prstGeom prst="rect">
            <a:avLst/>
          </a:prstGeom>
          <a:noFill/>
        </p:spPr>
        <p:txBody>
          <a:bodyPr wrap="square" rtlCol="0">
            <a:spAutoFit/>
          </a:bodyPr>
          <a:lstStyle/>
          <a:p>
            <a:r>
              <a:rPr lang="en-US">
                <a:latin typeface="Helvetica Light" charset="0"/>
                <a:ea typeface="Helvetica Light" charset="0"/>
                <a:cs typeface="Helvetica Light" charset="0"/>
              </a:rPr>
              <a:t>If you make a mistake, put a line through the mistake and write the new information next to it.</a:t>
            </a:r>
            <a:endParaRPr lang="en-US" dirty="0">
              <a:latin typeface="Helvetica Light" charset="0"/>
              <a:ea typeface="Helvetica Light" charset="0"/>
              <a:cs typeface="Helvetica Light" charset="0"/>
            </a:endParaRPr>
          </a:p>
        </p:txBody>
      </p:sp>
      <p:sp>
        <p:nvSpPr>
          <p:cNvPr id="20" name="TextBox 19"/>
          <p:cNvSpPr txBox="1"/>
          <p:nvPr/>
        </p:nvSpPr>
        <p:spPr>
          <a:xfrm>
            <a:off x="-49834" y="3186645"/>
            <a:ext cx="3583099" cy="1200329"/>
          </a:xfrm>
          <a:prstGeom prst="rect">
            <a:avLst/>
          </a:prstGeom>
          <a:noFill/>
        </p:spPr>
        <p:txBody>
          <a:bodyPr wrap="square" rtlCol="0">
            <a:spAutoFit/>
          </a:bodyPr>
          <a:lstStyle/>
          <a:p>
            <a:r>
              <a:rPr lang="en-US" dirty="0">
                <a:latin typeface="Helvetica Light" charset="0"/>
                <a:ea typeface="Helvetica Light" charset="0"/>
                <a:cs typeface="Helvetica Light" charset="0"/>
              </a:rPr>
              <a:t>When you finish a page, put a corner-to corner line through any blank parts that could still be used for data entry.</a:t>
            </a:r>
          </a:p>
        </p:txBody>
      </p:sp>
      <p:sp>
        <p:nvSpPr>
          <p:cNvPr id="21" name="TextBox 20"/>
          <p:cNvSpPr txBox="1"/>
          <p:nvPr/>
        </p:nvSpPr>
        <p:spPr>
          <a:xfrm>
            <a:off x="4430485" y="5826503"/>
            <a:ext cx="3331027" cy="646331"/>
          </a:xfrm>
          <a:prstGeom prst="rect">
            <a:avLst/>
          </a:prstGeom>
          <a:noFill/>
        </p:spPr>
        <p:txBody>
          <a:bodyPr wrap="square" rtlCol="0">
            <a:spAutoFit/>
          </a:bodyPr>
          <a:lstStyle/>
          <a:p>
            <a:r>
              <a:rPr lang="en-US" dirty="0">
                <a:latin typeface="Helvetica Light" charset="0"/>
                <a:ea typeface="Helvetica Light" charset="0"/>
                <a:cs typeface="Helvetica Light" charset="0"/>
              </a:rPr>
              <a:t>Properly introduce and summarize each experiment.</a:t>
            </a:r>
          </a:p>
        </p:txBody>
      </p:sp>
    </p:spTree>
    <p:extLst>
      <p:ext uri="{BB962C8B-B14F-4D97-AF65-F5344CB8AC3E}">
        <p14:creationId xmlns:p14="http://schemas.microsoft.com/office/powerpoint/2010/main" val="308354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grpId="0" nodeType="afterEffect">
                                  <p:stCondLst>
                                    <p:cond delay="3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grpId="0" nodeType="afterEffect">
                                  <p:stCondLst>
                                    <p:cond delay="3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grpId="0" nodeType="afterEffect">
                                  <p:stCondLst>
                                    <p:cond delay="3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3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1800"/>
                            </p:stCondLst>
                            <p:childTnLst>
                              <p:par>
                                <p:cTn id="26" presetID="1" presetClass="entr" presetSubtype="0" fill="hold" grpId="0" nodeType="afterEffect">
                                  <p:stCondLst>
                                    <p:cond delay="3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2100"/>
                            </p:stCondLst>
                            <p:childTnLst>
                              <p:par>
                                <p:cTn id="29" presetID="1" presetClass="entr" presetSubtype="0" fill="hold" grpId="0" nodeType="afterEffect">
                                  <p:stCondLst>
                                    <p:cond delay="3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2400"/>
                            </p:stCondLst>
                            <p:childTnLst>
                              <p:par>
                                <p:cTn id="32" presetID="1" presetClass="entr" presetSubtype="0" fill="hold" grpId="0" nodeType="afterEffect">
                                  <p:stCondLst>
                                    <p:cond delay="3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2700"/>
                            </p:stCondLst>
                            <p:childTnLst>
                              <p:par>
                                <p:cTn id="35" presetID="1" presetClass="entr" presetSubtype="0" fill="hold" grpId="0" nodeType="afterEffect">
                                  <p:stCondLst>
                                    <p:cond delay="3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3000"/>
                            </p:stCondLst>
                            <p:childTnLst>
                              <p:par>
                                <p:cTn id="38" presetID="1" presetClass="entr" presetSubtype="0" fill="hold" grpId="0" nodeType="afterEffect">
                                  <p:stCondLst>
                                    <p:cond delay="3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3300"/>
                            </p:stCondLst>
                            <p:childTnLst>
                              <p:par>
                                <p:cTn id="41" presetID="1" presetClass="entr" presetSubtype="0" fill="hold" grpId="0" nodeType="afterEffect">
                                  <p:stCondLst>
                                    <p:cond delay="30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P spid="14" grpId="0"/>
      <p:bldP spid="15" grpId="0"/>
      <p:bldP spid="16" grpId="0"/>
      <p:bldP spid="18" grpId="0"/>
      <p:bldP spid="19" grpId="0"/>
      <p:bldP spid="20" grpId="0"/>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3686" y="0"/>
            <a:ext cx="1491414" cy="624917"/>
          </a:xfrm>
          <a:prstGeom prst="rect">
            <a:avLst/>
          </a:prstGeom>
        </p:spPr>
      </p:pic>
      <p:sp>
        <p:nvSpPr>
          <p:cNvPr id="6" name="TextBox 5"/>
          <p:cNvSpPr txBox="1"/>
          <p:nvPr/>
        </p:nvSpPr>
        <p:spPr>
          <a:xfrm>
            <a:off x="0" y="648401"/>
            <a:ext cx="12191999" cy="461665"/>
          </a:xfrm>
          <a:prstGeom prst="rect">
            <a:avLst/>
          </a:prstGeom>
          <a:noFill/>
        </p:spPr>
        <p:txBody>
          <a:bodyPr wrap="square" rtlCol="0">
            <a:spAutoFit/>
          </a:bodyPr>
          <a:lstStyle/>
          <a:p>
            <a:pPr algn="ctr"/>
            <a:r>
              <a:rPr lang="en-US" sz="2400" u="sng" dirty="0">
                <a:latin typeface="Helvetica Light" charset="0"/>
                <a:ea typeface="Helvetica Light" charset="0"/>
                <a:cs typeface="Helvetica Light" charset="0"/>
              </a:rPr>
              <a:t>Typical guidelines for keeping a notebook of dry-lab work</a:t>
            </a:r>
          </a:p>
        </p:txBody>
      </p:sp>
    </p:spTree>
    <p:extLst>
      <p:ext uri="{BB962C8B-B14F-4D97-AF65-F5344CB8AC3E}">
        <p14:creationId xmlns:p14="http://schemas.microsoft.com/office/powerpoint/2010/main" val="30968462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3686" y="0"/>
            <a:ext cx="1491414" cy="62491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6570" y="1759391"/>
            <a:ext cx="5225244" cy="3328986"/>
          </a:xfrm>
          <a:prstGeom prst="rect">
            <a:avLst/>
          </a:prstGeom>
        </p:spPr>
      </p:pic>
      <p:sp>
        <p:nvSpPr>
          <p:cNvPr id="7" name="TextBox 6"/>
          <p:cNvSpPr txBox="1"/>
          <p:nvPr/>
        </p:nvSpPr>
        <p:spPr>
          <a:xfrm>
            <a:off x="615141" y="1145024"/>
            <a:ext cx="5614209" cy="5170646"/>
          </a:xfrm>
          <a:prstGeom prst="rect">
            <a:avLst/>
          </a:prstGeom>
          <a:noFill/>
        </p:spPr>
        <p:txBody>
          <a:bodyPr wrap="square" rtlCol="0">
            <a:spAutoFit/>
          </a:bodyPr>
          <a:lstStyle/>
          <a:p>
            <a:r>
              <a:rPr lang="en-US" sz="2400" u="sng" dirty="0">
                <a:latin typeface="Helvetica Light" charset="0"/>
                <a:ea typeface="Helvetica Light" charset="0"/>
                <a:cs typeface="Helvetica Light" charset="0"/>
              </a:rPr>
              <a:t>Literate programming</a:t>
            </a:r>
          </a:p>
          <a:p>
            <a:endParaRPr lang="en-US" sz="800" dirty="0">
              <a:latin typeface="Helvetica Light" charset="0"/>
              <a:ea typeface="Helvetica Light" charset="0"/>
              <a:cs typeface="Helvetica Light" charset="0"/>
            </a:endParaRPr>
          </a:p>
          <a:p>
            <a:r>
              <a:rPr lang="en-US" i="1" dirty="0">
                <a:latin typeface="Helvetica Light" charset="0"/>
                <a:ea typeface="Helvetica Light" charset="0"/>
                <a:cs typeface="Helvetica Light" charset="0"/>
              </a:rPr>
              <a:t>Instead of imagining that our main task is to instruct a computer what to do, let us concentrate rather on explaining to human beings what we want a computer to do.</a:t>
            </a:r>
          </a:p>
          <a:p>
            <a:endParaRPr lang="en-US" sz="500" dirty="0">
              <a:latin typeface="Helvetica Light" charset="0"/>
              <a:ea typeface="Helvetica Light" charset="0"/>
              <a:cs typeface="Helvetica Light" charset="0"/>
            </a:endParaRPr>
          </a:p>
          <a:p>
            <a:r>
              <a:rPr lang="en-US" sz="1400" dirty="0">
                <a:latin typeface="Helvetica Light" charset="0"/>
                <a:ea typeface="Helvetica Light" charset="0"/>
                <a:cs typeface="Helvetica Light" charset="0"/>
              </a:rPr>
              <a:t>Donald Knuth (1984)</a:t>
            </a:r>
          </a:p>
          <a:p>
            <a:endParaRPr lang="en-US" dirty="0">
              <a:latin typeface="Helvetica Light" charset="0"/>
              <a:ea typeface="Helvetica Light" charset="0"/>
              <a:cs typeface="Helvetica Light" charset="0"/>
            </a:endParaRPr>
          </a:p>
          <a:p>
            <a:r>
              <a:rPr lang="en-US" sz="2400" u="sng" dirty="0">
                <a:latin typeface="Helvetica Light" charset="0"/>
                <a:ea typeface="Helvetica Light" charset="0"/>
                <a:cs typeface="Helvetica Light" charset="0"/>
              </a:rPr>
              <a:t>Literate computing</a:t>
            </a:r>
          </a:p>
          <a:p>
            <a:endParaRPr lang="en-US" sz="800" dirty="0">
              <a:latin typeface="Helvetica Light" charset="0"/>
              <a:ea typeface="Helvetica Light" charset="0"/>
              <a:cs typeface="Helvetica Light" charset="0"/>
            </a:endParaRPr>
          </a:p>
          <a:p>
            <a:r>
              <a:rPr lang="en-US" i="1" dirty="0">
                <a:latin typeface="Helvetica Light" charset="0"/>
                <a:ea typeface="Helvetica Light" charset="0"/>
                <a:cs typeface="Helvetica Light" charset="0"/>
              </a:rPr>
              <a:t>A literate computing environment is one that allows users not only to execute commands interactively, but also to store in a literate document the results of these commands along with figures and free-form text.</a:t>
            </a:r>
          </a:p>
          <a:p>
            <a:endParaRPr lang="en-US" sz="500" dirty="0">
              <a:latin typeface="Helvetica Light" charset="0"/>
              <a:ea typeface="Helvetica Light" charset="0"/>
              <a:cs typeface="Helvetica Light" charset="0"/>
            </a:endParaRPr>
          </a:p>
          <a:p>
            <a:r>
              <a:rPr lang="en-US" sz="1400" dirty="0" err="1">
                <a:latin typeface="Helvetica Light" charset="0"/>
                <a:ea typeface="Helvetica Light" charset="0"/>
                <a:cs typeface="Helvetica Light" charset="0"/>
              </a:rPr>
              <a:t>Millman</a:t>
            </a:r>
            <a:r>
              <a:rPr lang="en-US" sz="1400" dirty="0">
                <a:latin typeface="Helvetica Light" charset="0"/>
                <a:ea typeface="Helvetica Light" charset="0"/>
                <a:cs typeface="Helvetica Light" charset="0"/>
              </a:rPr>
              <a:t> KJ and Perez F (2014)</a:t>
            </a:r>
          </a:p>
          <a:p>
            <a:endParaRPr lang="en-US" sz="2400" dirty="0">
              <a:latin typeface="Helvetica Light" charset="0"/>
              <a:ea typeface="Helvetica Light" charset="0"/>
              <a:cs typeface="Helvetica Light" charset="0"/>
            </a:endParaRPr>
          </a:p>
          <a:p>
            <a:endParaRPr lang="en-US" sz="2400" dirty="0">
              <a:latin typeface="Helvetica Light" charset="0"/>
              <a:ea typeface="Helvetica Light" charset="0"/>
              <a:cs typeface="Helvetica Light" charset="0"/>
            </a:endParaRPr>
          </a:p>
        </p:txBody>
      </p:sp>
      <p:sp>
        <p:nvSpPr>
          <p:cNvPr id="10" name="TextBox 9"/>
          <p:cNvSpPr txBox="1"/>
          <p:nvPr/>
        </p:nvSpPr>
        <p:spPr>
          <a:xfrm>
            <a:off x="8759017" y="5198787"/>
            <a:ext cx="3447271" cy="307777"/>
          </a:xfrm>
          <a:prstGeom prst="rect">
            <a:avLst/>
          </a:prstGeom>
          <a:noFill/>
        </p:spPr>
        <p:txBody>
          <a:bodyPr wrap="square" rtlCol="0">
            <a:spAutoFit/>
          </a:bodyPr>
          <a:lstStyle/>
          <a:p>
            <a:r>
              <a:rPr lang="en-US" sz="1400" dirty="0">
                <a:latin typeface="Helvetica Light" charset="0"/>
                <a:ea typeface="Helvetica Light" charset="0"/>
                <a:cs typeface="Helvetica Light" charset="0"/>
              </a:rPr>
              <a:t>Wolfgang Mathematica notebook (1988)</a:t>
            </a:r>
          </a:p>
        </p:txBody>
      </p:sp>
    </p:spTree>
    <p:extLst>
      <p:ext uri="{BB962C8B-B14F-4D97-AF65-F5344CB8AC3E}">
        <p14:creationId xmlns:p14="http://schemas.microsoft.com/office/powerpoint/2010/main" val="129597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30" y="-160020"/>
            <a:ext cx="8837930" cy="7381744"/>
          </a:xfrm>
          <a:prstGeom prst="rect">
            <a:avLst/>
          </a:prstGeom>
        </p:spPr>
      </p:pic>
      <p:sp>
        <p:nvSpPr>
          <p:cNvPr id="4" name="TextBox 3"/>
          <p:cNvSpPr txBox="1"/>
          <p:nvPr/>
        </p:nvSpPr>
        <p:spPr>
          <a:xfrm>
            <a:off x="8574569" y="1302800"/>
            <a:ext cx="3598746" cy="5355312"/>
          </a:xfrm>
          <a:prstGeom prst="rect">
            <a:avLst/>
          </a:prstGeom>
          <a:noFill/>
        </p:spPr>
        <p:txBody>
          <a:bodyPr wrap="square" rtlCol="0">
            <a:spAutoFit/>
          </a:bodyPr>
          <a:lstStyle/>
          <a:p>
            <a:pPr marL="285750" indent="-285750">
              <a:buFontTx/>
              <a:buChar char="-"/>
            </a:pPr>
            <a:r>
              <a:rPr lang="en-US" dirty="0">
                <a:latin typeface="Helvetica Light" charset="0"/>
                <a:ea typeface="Helvetica Light" charset="0"/>
                <a:cs typeface="Helvetica Light" charset="0"/>
              </a:rPr>
              <a:t>The Jupyter Notebook is a web application for </a:t>
            </a:r>
            <a:r>
              <a:rPr lang="en-US" i="1" dirty="0">
                <a:latin typeface="Helvetica Light" charset="0"/>
                <a:ea typeface="Helvetica Light" charset="0"/>
                <a:cs typeface="Helvetica Light" charset="0"/>
              </a:rPr>
              <a:t>interactive</a:t>
            </a:r>
            <a:r>
              <a:rPr lang="en-US" dirty="0">
                <a:latin typeface="Helvetica Light" charset="0"/>
                <a:ea typeface="Helvetica Light" charset="0"/>
                <a:cs typeface="Helvetica Light" charset="0"/>
              </a:rPr>
              <a:t> data science and scientific computing.</a:t>
            </a:r>
          </a:p>
          <a:p>
            <a:endParaRPr lang="en-US"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In-browser editing for code, with automatic syntax highlighting, indentation, and tab completion/introspection.</a:t>
            </a:r>
          </a:p>
          <a:p>
            <a:endParaRPr lang="en-US"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The ability to execute code from the browser, with the results of computations attached to the code which generated them.</a:t>
            </a:r>
          </a:p>
          <a:p>
            <a:pPr marL="285750" indent="-285750">
              <a:buFont typeface="Arial" charset="0"/>
              <a:buChar char="•"/>
            </a:pPr>
            <a:endParaRPr lang="en-US"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Mix and match languages to suit your needs (e.g. </a:t>
            </a:r>
            <a:r>
              <a:rPr lang="en-US" dirty="0" err="1">
                <a:latin typeface="Helvetica Light" charset="0"/>
                <a:ea typeface="Helvetica Light" charset="0"/>
                <a:cs typeface="Helvetica Light" charset="0"/>
              </a:rPr>
              <a:t>scikit</a:t>
            </a:r>
            <a:r>
              <a:rPr lang="en-US" dirty="0">
                <a:latin typeface="Helvetica Light" charset="0"/>
                <a:ea typeface="Helvetica Light" charset="0"/>
                <a:cs typeface="Helvetica Light" charset="0"/>
              </a:rPr>
              <a:t>-learn + ggplot2).</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3686" y="0"/>
            <a:ext cx="1491414" cy="624917"/>
          </a:xfrm>
          <a:prstGeom prst="rect">
            <a:avLst/>
          </a:prstGeom>
        </p:spPr>
      </p:pic>
    </p:spTree>
    <p:extLst>
      <p:ext uri="{BB962C8B-B14F-4D97-AF65-F5344CB8AC3E}">
        <p14:creationId xmlns:p14="http://schemas.microsoft.com/office/powerpoint/2010/main" val="255595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020" y="862387"/>
            <a:ext cx="3543308" cy="4955203"/>
          </a:xfrm>
          <a:prstGeom prst="rect">
            <a:avLst/>
          </a:prstGeom>
          <a:noFill/>
        </p:spPr>
        <p:txBody>
          <a:bodyPr wrap="square" rtlCol="0">
            <a:spAutoFit/>
          </a:bodyPr>
          <a:lstStyle/>
          <a:p>
            <a:pPr algn="r"/>
            <a:r>
              <a:rPr lang="en-US" sz="1600" dirty="0">
                <a:latin typeface="Helvetica Light" charset="0"/>
                <a:ea typeface="Helvetica Light" charset="0"/>
                <a:cs typeface="Helvetica Light" charset="0"/>
              </a:rPr>
              <a:t>Runs as a local web server </a:t>
            </a:r>
            <a:r>
              <a:rPr lang="en-US" sz="1600" dirty="0">
                <a:latin typeface="Helvetica Light" charset="0"/>
                <a:ea typeface="Helvetica Light" charset="0"/>
                <a:cs typeface="Helvetica Light" charset="0"/>
                <a:sym typeface="Wingdings"/>
              </a:rPr>
              <a:t></a:t>
            </a:r>
          </a:p>
          <a:p>
            <a:pPr algn="r"/>
            <a:endParaRPr lang="en-US" sz="3000" dirty="0">
              <a:latin typeface="Helvetica Light" charset="0"/>
              <a:ea typeface="Helvetica Light" charset="0"/>
              <a:cs typeface="Helvetica Light" charset="0"/>
              <a:sym typeface="Wingdings"/>
            </a:endParaRPr>
          </a:p>
          <a:p>
            <a:pPr algn="r"/>
            <a:r>
              <a:rPr lang="en-US" sz="1600" dirty="0">
                <a:latin typeface="Helvetica Light" charset="0"/>
                <a:ea typeface="Helvetica Light" charset="0"/>
                <a:cs typeface="Helvetica Light" charset="0"/>
              </a:rPr>
              <a:t>Load/save/manage notebooks </a:t>
            </a:r>
            <a:r>
              <a:rPr lang="en-US" sz="1600" dirty="0">
                <a:latin typeface="Helvetica Light" charset="0"/>
                <a:ea typeface="Helvetica Light" charset="0"/>
                <a:cs typeface="Helvetica Light" charset="0"/>
                <a:sym typeface="Wingdings"/>
              </a:rPr>
              <a:t></a:t>
            </a:r>
          </a:p>
          <a:p>
            <a:pPr algn="r"/>
            <a:endParaRPr lang="en-US" sz="2200" dirty="0">
              <a:latin typeface="Helvetica Light" charset="0"/>
              <a:ea typeface="Helvetica Light" charset="0"/>
              <a:cs typeface="Helvetica Light" charset="0"/>
            </a:endParaRPr>
          </a:p>
          <a:p>
            <a:pPr algn="r"/>
            <a:endParaRPr lang="en-US" sz="1600" dirty="0">
              <a:latin typeface="Helvetica Light" charset="0"/>
              <a:ea typeface="Helvetica Light" charset="0"/>
              <a:cs typeface="Helvetica Light" charset="0"/>
            </a:endParaRPr>
          </a:p>
          <a:p>
            <a:pPr algn="r"/>
            <a:r>
              <a:rPr lang="en-US" sz="1600" dirty="0">
                <a:latin typeface="Helvetica Light" charset="0"/>
                <a:ea typeface="Helvetica Light" charset="0"/>
                <a:cs typeface="Helvetica Light" charset="0"/>
              </a:rPr>
              <a:t>Markdown cell with a header </a:t>
            </a:r>
            <a:r>
              <a:rPr lang="en-US" sz="1600" dirty="0">
                <a:latin typeface="Helvetica Light" charset="0"/>
                <a:ea typeface="Helvetica Light" charset="0"/>
                <a:cs typeface="Helvetica Light" charset="0"/>
                <a:sym typeface="Wingdings"/>
              </a:rPr>
              <a:t></a:t>
            </a:r>
          </a:p>
          <a:p>
            <a:pPr algn="r"/>
            <a:endParaRPr lang="en-US" sz="800" dirty="0">
              <a:latin typeface="Helvetica Light" charset="0"/>
              <a:ea typeface="Helvetica Light" charset="0"/>
              <a:cs typeface="Helvetica Light" charset="0"/>
              <a:sym typeface="Wingdings"/>
            </a:endParaRPr>
          </a:p>
          <a:p>
            <a:pPr algn="r"/>
            <a:r>
              <a:rPr lang="en-US" sz="1600" dirty="0">
                <a:latin typeface="Helvetica Light" charset="0"/>
                <a:ea typeface="Helvetica Light" charset="0"/>
                <a:cs typeface="Helvetica Light" charset="0"/>
                <a:sym typeface="Wingdings"/>
              </a:rPr>
              <a:t>Code cell with some Python code </a:t>
            </a:r>
          </a:p>
          <a:p>
            <a:pPr algn="r"/>
            <a:endParaRPr lang="en-US" sz="1600" dirty="0">
              <a:latin typeface="Helvetica Light" charset="0"/>
              <a:ea typeface="Helvetica Light" charset="0"/>
              <a:cs typeface="Helvetica Light" charset="0"/>
              <a:sym typeface="Wingdings"/>
            </a:endParaRPr>
          </a:p>
          <a:p>
            <a:pPr algn="r"/>
            <a:r>
              <a:rPr lang="en-US" sz="1600" dirty="0">
                <a:latin typeface="Helvetica Light" charset="0"/>
                <a:ea typeface="Helvetica Light" charset="0"/>
                <a:cs typeface="Helvetica Light" charset="0"/>
                <a:sym typeface="Wingdings"/>
              </a:rPr>
              <a:t>Run shell command to list files </a:t>
            </a:r>
          </a:p>
          <a:p>
            <a:pPr algn="r"/>
            <a:endParaRPr lang="en-US" sz="1600" dirty="0">
              <a:latin typeface="Helvetica Light" charset="0"/>
              <a:ea typeface="Helvetica Light" charset="0"/>
              <a:cs typeface="Helvetica Light" charset="0"/>
              <a:sym typeface="Wingdings"/>
            </a:endParaRPr>
          </a:p>
          <a:p>
            <a:pPr algn="r"/>
            <a:r>
              <a:rPr lang="en-US" sz="1600" dirty="0">
                <a:latin typeface="Helvetica Light" charset="0"/>
                <a:ea typeface="Helvetica Light" charset="0"/>
                <a:cs typeface="Helvetica Light" charset="0"/>
                <a:sym typeface="Wingdings"/>
              </a:rPr>
              <a:t>The notebook itself is a JSON file </a:t>
            </a:r>
          </a:p>
          <a:p>
            <a:pPr algn="r"/>
            <a:endParaRPr lang="en-US" sz="1600" dirty="0">
              <a:latin typeface="Helvetica Light" charset="0"/>
              <a:ea typeface="Helvetica Light" charset="0"/>
              <a:cs typeface="Helvetica Light" charset="0"/>
              <a:sym typeface="Wingdings"/>
            </a:endParaRPr>
          </a:p>
          <a:p>
            <a:pPr algn="r"/>
            <a:endParaRPr lang="en-US" sz="1600" dirty="0">
              <a:latin typeface="Helvetica Light" charset="0"/>
              <a:ea typeface="Helvetica Light" charset="0"/>
              <a:cs typeface="Helvetica Light" charset="0"/>
              <a:sym typeface="Wingdings"/>
            </a:endParaRPr>
          </a:p>
          <a:p>
            <a:pPr algn="r"/>
            <a:endParaRPr lang="en-US" sz="1600" dirty="0">
              <a:latin typeface="Helvetica Light" charset="0"/>
              <a:ea typeface="Helvetica Light" charset="0"/>
              <a:cs typeface="Helvetica Light" charset="0"/>
              <a:sym typeface="Wingdings"/>
            </a:endParaRPr>
          </a:p>
          <a:p>
            <a:pPr algn="r"/>
            <a:endParaRPr lang="en-US" sz="1600" dirty="0">
              <a:latin typeface="Helvetica Light" charset="0"/>
              <a:ea typeface="Helvetica Light" charset="0"/>
              <a:cs typeface="Helvetica Light" charset="0"/>
              <a:sym typeface="Wingdings"/>
            </a:endParaRPr>
          </a:p>
          <a:p>
            <a:pPr algn="r"/>
            <a:endParaRPr lang="en-US" sz="1600" dirty="0">
              <a:latin typeface="Helvetica Light" charset="0"/>
              <a:ea typeface="Helvetica Light" charset="0"/>
              <a:cs typeface="Helvetica Light" charset="0"/>
              <a:sym typeface="Wingdings"/>
            </a:endParaRPr>
          </a:p>
          <a:p>
            <a:pPr algn="r"/>
            <a:endParaRPr lang="en-US" sz="1600" dirty="0">
              <a:latin typeface="Helvetica Light" charset="0"/>
              <a:ea typeface="Helvetica Light" charset="0"/>
              <a:cs typeface="Helvetica Light" charset="0"/>
              <a:sym typeface="Wingdings"/>
            </a:endParaRPr>
          </a:p>
          <a:p>
            <a:pPr algn="r"/>
            <a:r>
              <a:rPr lang="en-US" sz="1600" dirty="0">
                <a:latin typeface="Helvetica Light" charset="0"/>
                <a:ea typeface="Helvetica Light" charset="0"/>
                <a:cs typeface="Helvetica Light" charset="0"/>
                <a:sym typeface="Wingdings"/>
              </a:rPr>
              <a:t>You can define and call functions </a:t>
            </a:r>
            <a:endParaRPr lang="en-US" sz="1600" dirty="0">
              <a:latin typeface="Helvetica Light" charset="0"/>
              <a:ea typeface="Helvetica Light" charset="0"/>
              <a:cs typeface="Helvetica Light"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3686" y="0"/>
            <a:ext cx="1491414" cy="62491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0391" y="624917"/>
            <a:ext cx="9347355" cy="6507386"/>
          </a:xfrm>
          <a:prstGeom prst="rect">
            <a:avLst/>
          </a:prstGeom>
        </p:spPr>
      </p:pic>
    </p:spTree>
    <p:extLst>
      <p:ext uri="{BB962C8B-B14F-4D97-AF65-F5344CB8AC3E}">
        <p14:creationId xmlns:p14="http://schemas.microsoft.com/office/powerpoint/2010/main" val="32245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3" presetClass="emph" presetSubtype="2" fill="hold" nodeType="withEffect">
                                  <p:stCondLst>
                                    <p:cond delay="0"/>
                                  </p:stCondLst>
                                  <p:childTnLst>
                                    <p:animClr clrSpc="rgb" dir="cw">
                                      <p:cBhvr override="childStyle">
                                        <p:cTn id="12" dur="10" fill="hold"/>
                                        <p:tgtEl>
                                          <p:spTgt spid="4">
                                            <p:txEl>
                                              <p:pRg st="0" end="0"/>
                                            </p:txEl>
                                          </p:spTgt>
                                        </p:tgtEl>
                                        <p:attrNameLst>
                                          <p:attrName>style.color</p:attrName>
                                        </p:attrNameLst>
                                      </p:cBhvr>
                                      <p:to>
                                        <a:srgbClr val="C1C1C1"/>
                                      </p:to>
                                    </p:animClr>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3" presetClass="emph" presetSubtype="2" fill="hold" nodeType="withEffect">
                                  <p:stCondLst>
                                    <p:cond delay="0"/>
                                  </p:stCondLst>
                                  <p:childTnLst>
                                    <p:animClr clrSpc="rgb" dir="cw">
                                      <p:cBhvr override="childStyle">
                                        <p:cTn id="18" dur="10" fill="hold"/>
                                        <p:tgtEl>
                                          <p:spTgt spid="4">
                                            <p:txEl>
                                              <p:pRg st="2" end="2"/>
                                            </p:txEl>
                                          </p:spTgt>
                                        </p:tgtEl>
                                        <p:attrNameLst>
                                          <p:attrName>style.color</p:attrName>
                                        </p:attrNameLst>
                                      </p:cBhvr>
                                      <p:to>
                                        <a:srgbClr val="C1C1C1"/>
                                      </p:to>
                                    </p:animClr>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3" presetClass="emph" presetSubtype="2" fill="hold" nodeType="withEffect">
                                  <p:stCondLst>
                                    <p:cond delay="0"/>
                                  </p:stCondLst>
                                  <p:childTnLst>
                                    <p:animClr clrSpc="rgb" dir="cw">
                                      <p:cBhvr override="childStyle">
                                        <p:cTn id="24" dur="10" fill="hold"/>
                                        <p:tgtEl>
                                          <p:spTgt spid="4">
                                            <p:txEl>
                                              <p:pRg st="5" end="5"/>
                                            </p:txEl>
                                          </p:spTgt>
                                        </p:tgtEl>
                                        <p:attrNameLst>
                                          <p:attrName>style.color</p:attrName>
                                        </p:attrNameLst>
                                      </p:cBhvr>
                                      <p:to>
                                        <a:srgbClr val="C1C1C1"/>
                                      </p:to>
                                    </p:animClr>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3" presetClass="emph" presetSubtype="2" fill="hold" nodeType="withEffect">
                                  <p:stCondLst>
                                    <p:cond delay="0"/>
                                  </p:stCondLst>
                                  <p:childTnLst>
                                    <p:animClr clrSpc="rgb" dir="cw">
                                      <p:cBhvr override="childStyle">
                                        <p:cTn id="30" dur="10" fill="hold"/>
                                        <p:tgtEl>
                                          <p:spTgt spid="4">
                                            <p:txEl>
                                              <p:pRg st="7" end="7"/>
                                            </p:txEl>
                                          </p:spTgt>
                                        </p:tgtEl>
                                        <p:attrNameLst>
                                          <p:attrName>style.color</p:attrName>
                                        </p:attrNameLst>
                                      </p:cBhvr>
                                      <p:to>
                                        <a:srgbClr val="C1C1C1"/>
                                      </p:to>
                                    </p:animClr>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par>
                                <p:cTn id="35" presetID="3" presetClass="emph" presetSubtype="2" fill="hold" nodeType="withEffect">
                                  <p:stCondLst>
                                    <p:cond delay="0"/>
                                  </p:stCondLst>
                                  <p:childTnLst>
                                    <p:animClr clrSpc="rgb" dir="cw">
                                      <p:cBhvr override="childStyle">
                                        <p:cTn id="36" dur="10" fill="hold"/>
                                        <p:tgtEl>
                                          <p:spTgt spid="4">
                                            <p:txEl>
                                              <p:pRg st="9" end="9"/>
                                            </p:txEl>
                                          </p:spTgt>
                                        </p:tgtEl>
                                        <p:attrNameLst>
                                          <p:attrName>style.color</p:attrName>
                                        </p:attrNameLst>
                                      </p:cBhvr>
                                      <p:to>
                                        <a:srgbClr val="C1C1C1"/>
                                      </p:to>
                                    </p:animClr>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8" end="18"/>
                                            </p:txEl>
                                          </p:spTgt>
                                        </p:tgtEl>
                                        <p:attrNameLst>
                                          <p:attrName>style.visibility</p:attrName>
                                        </p:attrNameLst>
                                      </p:cBhvr>
                                      <p:to>
                                        <p:strVal val="visible"/>
                                      </p:to>
                                    </p:set>
                                  </p:childTnLst>
                                </p:cTn>
                              </p:par>
                              <p:par>
                                <p:cTn id="41" presetID="3" presetClass="emph" presetSubtype="2" fill="hold" nodeType="withEffect">
                                  <p:stCondLst>
                                    <p:cond delay="0"/>
                                  </p:stCondLst>
                                  <p:childTnLst>
                                    <p:animClr clrSpc="rgb" dir="cw">
                                      <p:cBhvr override="childStyle">
                                        <p:cTn id="42" dur="10" fill="hold"/>
                                        <p:tgtEl>
                                          <p:spTgt spid="4">
                                            <p:txEl>
                                              <p:pRg st="11" end="11"/>
                                            </p:txEl>
                                          </p:spTgt>
                                        </p:tgtEl>
                                        <p:attrNameLst>
                                          <p:attrName>style.color</p:attrName>
                                        </p:attrNameLst>
                                      </p:cBhvr>
                                      <p:to>
                                        <a:srgbClr val="C1C1C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3686" y="0"/>
            <a:ext cx="1491414" cy="624917"/>
          </a:xfrm>
          <a:prstGeom prst="rect">
            <a:avLst/>
          </a:prstGeom>
        </p:spPr>
      </p:pic>
      <p:sp>
        <p:nvSpPr>
          <p:cNvPr id="6" name="TextBox 5"/>
          <p:cNvSpPr txBox="1"/>
          <p:nvPr/>
        </p:nvSpPr>
        <p:spPr>
          <a:xfrm>
            <a:off x="615142" y="359212"/>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Sharing is caring</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5" y="820877"/>
            <a:ext cx="8875713" cy="554000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961" y="1290147"/>
            <a:ext cx="8875713" cy="568955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287" y="1623955"/>
            <a:ext cx="8875713" cy="5689559"/>
          </a:xfrm>
          <a:prstGeom prst="rect">
            <a:avLst/>
          </a:prstGeom>
        </p:spPr>
      </p:pic>
      <p:sp>
        <p:nvSpPr>
          <p:cNvPr id="9" name="TextBox 8"/>
          <p:cNvSpPr txBox="1"/>
          <p:nvPr/>
        </p:nvSpPr>
        <p:spPr>
          <a:xfrm>
            <a:off x="9344025" y="1345666"/>
            <a:ext cx="2714625" cy="3970318"/>
          </a:xfrm>
          <a:prstGeom prst="rect">
            <a:avLst/>
          </a:prstGeom>
          <a:noFill/>
        </p:spPr>
        <p:txBody>
          <a:bodyPr wrap="square" rtlCol="0">
            <a:spAutoFit/>
          </a:bodyPr>
          <a:lstStyle/>
          <a:p>
            <a:r>
              <a:rPr lang="en-US" dirty="0">
                <a:latin typeface="Helvetica Light" charset="0"/>
                <a:ea typeface="Helvetica Light" charset="0"/>
                <a:cs typeface="Helvetica Light" charset="0"/>
              </a:rPr>
              <a:t>Put the notebook on GitHub/</a:t>
            </a:r>
            <a:r>
              <a:rPr lang="en-US" dirty="0" err="1">
                <a:latin typeface="Helvetica Light" charset="0"/>
                <a:ea typeface="Helvetica Light" charset="0"/>
                <a:cs typeface="Helvetica Light" charset="0"/>
              </a:rPr>
              <a:t>Bitbucket</a:t>
            </a:r>
            <a:r>
              <a:rPr lang="en-US" dirty="0">
                <a:latin typeface="Helvetica Light" charset="0"/>
                <a:ea typeface="Helvetica Light" charset="0"/>
                <a:cs typeface="Helvetica Light" charset="0"/>
              </a:rPr>
              <a:t> and it will be rendered there</a:t>
            </a:r>
            <a:r>
              <a:rPr lang="sv-SE" dirty="0">
                <a:latin typeface="Helvetica Light" charset="0"/>
                <a:ea typeface="Helvetica Light" charset="0"/>
                <a:cs typeface="Helvetica Light" charset="0"/>
              </a:rPr>
              <a:t>..</a:t>
            </a:r>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r>
              <a:rPr lang="en-US" dirty="0">
                <a:latin typeface="Helvetica Light" charset="0"/>
                <a:ea typeface="Helvetica Light" charset="0"/>
                <a:cs typeface="Helvetica Light" charset="0"/>
              </a:rPr>
              <a:t>.. or export to one of many different formats, including HTML and PDF ..</a:t>
            </a:r>
          </a:p>
          <a:p>
            <a:endParaRPr lang="en-US" dirty="0">
              <a:latin typeface="Helvetica Light" charset="0"/>
              <a:ea typeface="Helvetica Light" charset="0"/>
              <a:cs typeface="Helvetica Light" charset="0"/>
            </a:endParaRPr>
          </a:p>
          <a:p>
            <a:r>
              <a:rPr lang="en-US" dirty="0">
                <a:latin typeface="Helvetica Light" charset="0"/>
                <a:ea typeface="Helvetica Light" charset="0"/>
                <a:cs typeface="Helvetica Light" charset="0"/>
              </a:rPr>
              <a:t>.. or paste a link to any Jupyter notebook at </a:t>
            </a:r>
            <a:r>
              <a:rPr lang="en-US" dirty="0">
                <a:latin typeface="Helvetica Light" charset="0"/>
                <a:ea typeface="Helvetica Light" charset="0"/>
                <a:cs typeface="Helvetica Light" charset="0"/>
                <a:hlinkClick r:id="rId7"/>
              </a:rPr>
              <a:t>nbviewer.jupyter.org</a:t>
            </a:r>
            <a:r>
              <a:rPr lang="en-US" dirty="0">
                <a:latin typeface="Helvetica Light" charset="0"/>
                <a:ea typeface="Helvetica Light" charset="0"/>
                <a:cs typeface="Helvetica Light" charset="0"/>
              </a:rPr>
              <a:t> and they will render it for you.</a:t>
            </a:r>
          </a:p>
        </p:txBody>
      </p:sp>
    </p:spTree>
    <p:extLst>
      <p:ext uri="{BB962C8B-B14F-4D97-AF65-F5344CB8AC3E}">
        <p14:creationId xmlns:p14="http://schemas.microsoft.com/office/powerpoint/2010/main" val="426566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3686" y="0"/>
            <a:ext cx="1491414" cy="624917"/>
          </a:xfrm>
          <a:prstGeom prst="rect">
            <a:avLst/>
          </a:prstGeom>
        </p:spPr>
      </p:pic>
      <p:sp>
        <p:nvSpPr>
          <p:cNvPr id="6" name="TextBox 5"/>
          <p:cNvSpPr txBox="1"/>
          <p:nvPr/>
        </p:nvSpPr>
        <p:spPr>
          <a:xfrm>
            <a:off x="615142" y="359212"/>
            <a:ext cx="5152913" cy="461665"/>
          </a:xfrm>
          <a:prstGeom prst="rect">
            <a:avLst/>
          </a:prstGeom>
          <a:noFill/>
        </p:spPr>
        <p:txBody>
          <a:bodyPr wrap="square" rtlCol="0">
            <a:spAutoFit/>
          </a:bodyPr>
          <a:lstStyle/>
          <a:p>
            <a:r>
              <a:rPr lang="en-US" sz="2400" dirty="0" err="1">
                <a:latin typeface="Helvetica Light" charset="0"/>
                <a:ea typeface="Helvetica Light" charset="0"/>
                <a:cs typeface="Helvetica Light" charset="0"/>
              </a:rPr>
              <a:t>JupyterLab</a:t>
            </a:r>
            <a:endParaRPr lang="en-US" sz="2400" dirty="0">
              <a:latin typeface="Helvetica Light" charset="0"/>
              <a:ea typeface="Helvetica Light" charset="0"/>
              <a:cs typeface="Helvetica Light" charset="0"/>
            </a:endParaRPr>
          </a:p>
        </p:txBody>
      </p:sp>
      <p:sp>
        <p:nvSpPr>
          <p:cNvPr id="9" name="TextBox 8"/>
          <p:cNvSpPr txBox="1"/>
          <p:nvPr/>
        </p:nvSpPr>
        <p:spPr>
          <a:xfrm>
            <a:off x="9357879" y="1262539"/>
            <a:ext cx="2714625" cy="923330"/>
          </a:xfrm>
          <a:prstGeom prst="rect">
            <a:avLst/>
          </a:prstGeom>
          <a:noFill/>
        </p:spPr>
        <p:txBody>
          <a:bodyPr wrap="square" rtlCol="0">
            <a:spAutoFit/>
          </a:bodyPr>
          <a:lstStyle/>
          <a:p>
            <a:r>
              <a:rPr lang="sv-SE" dirty="0" err="1">
                <a:latin typeface="Helvetica Light" charset="0"/>
                <a:ea typeface="Helvetica Light" charset="0"/>
                <a:cs typeface="Helvetica Light" charset="0"/>
              </a:rPr>
              <a:t>JupyterLab</a:t>
            </a:r>
            <a:r>
              <a:rPr lang="sv-SE" dirty="0">
                <a:latin typeface="Helvetica Light" charset="0"/>
                <a:ea typeface="Helvetica Light" charset="0"/>
                <a:cs typeface="Helvetica Light" charset="0"/>
              </a:rPr>
              <a:t> is a full-</a:t>
            </a:r>
            <a:r>
              <a:rPr lang="sv-SE" dirty="0" err="1">
                <a:latin typeface="Helvetica Light" charset="0"/>
                <a:ea typeface="Helvetica Light" charset="0"/>
                <a:cs typeface="Helvetica Light" charset="0"/>
              </a:rPr>
              <a:t>fledged</a:t>
            </a:r>
            <a:r>
              <a:rPr lang="sv-SE" dirty="0">
                <a:latin typeface="Helvetica Light" charset="0"/>
                <a:ea typeface="Helvetica Light" charset="0"/>
                <a:cs typeface="Helvetica Light" charset="0"/>
              </a:rPr>
              <a:t> IDE, </a:t>
            </a:r>
            <a:r>
              <a:rPr lang="sv-SE" dirty="0" err="1">
                <a:latin typeface="Helvetica Light" charset="0"/>
                <a:ea typeface="Helvetica Light" charset="0"/>
                <a:cs typeface="Helvetica Light" charset="0"/>
              </a:rPr>
              <a:t>similar</a:t>
            </a:r>
            <a:r>
              <a:rPr lang="sv-SE" dirty="0">
                <a:latin typeface="Helvetica Light" charset="0"/>
                <a:ea typeface="Helvetica Light" charset="0"/>
                <a:cs typeface="Helvetica Light" charset="0"/>
              </a:rPr>
              <a:t> to </a:t>
            </a:r>
            <a:r>
              <a:rPr lang="sv-SE" dirty="0" err="1">
                <a:latin typeface="Helvetica Light" charset="0"/>
                <a:ea typeface="Helvetica Light" charset="0"/>
                <a:cs typeface="Helvetica Light" charset="0"/>
              </a:rPr>
              <a:t>e.g</a:t>
            </a:r>
            <a:r>
              <a:rPr lang="sv-SE" dirty="0">
                <a:latin typeface="Helvetica Light" charset="0"/>
                <a:ea typeface="Helvetica Light" charset="0"/>
                <a:cs typeface="Helvetica Light" charset="0"/>
              </a:rPr>
              <a:t>. </a:t>
            </a:r>
            <a:r>
              <a:rPr lang="sv-SE" dirty="0" err="1">
                <a:latin typeface="Helvetica Light" charset="0"/>
                <a:ea typeface="Helvetica Light" charset="0"/>
                <a:cs typeface="Helvetica Light" charset="0"/>
              </a:rPr>
              <a:t>Rstudio</a:t>
            </a:r>
            <a:r>
              <a:rPr lang="sv-SE" dirty="0">
                <a:latin typeface="Helvetica Light" charset="0"/>
                <a:ea typeface="Helvetica Light" charset="0"/>
                <a:cs typeface="Helvetica Light" charset="0"/>
              </a:rPr>
              <a:t>.</a:t>
            </a:r>
          </a:p>
        </p:txBody>
      </p:sp>
      <p:pic>
        <p:nvPicPr>
          <p:cNvPr id="2" name="Picture 1">
            <a:extLst>
              <a:ext uri="{FF2B5EF4-FFF2-40B4-BE49-F238E27FC236}">
                <a16:creationId xmlns:a16="http://schemas.microsoft.com/office/drawing/2014/main" id="{7BEA22E1-73C4-8941-BE78-D94EAA5DCA07}"/>
              </a:ext>
            </a:extLst>
          </p:cNvPr>
          <p:cNvPicPr>
            <a:picLocks noChangeAspect="1"/>
          </p:cNvPicPr>
          <p:nvPr/>
        </p:nvPicPr>
        <p:blipFill>
          <a:blip r:embed="rId4"/>
          <a:stretch>
            <a:fillRect/>
          </a:stretch>
        </p:blipFill>
        <p:spPr>
          <a:xfrm>
            <a:off x="615142" y="1054721"/>
            <a:ext cx="8586758" cy="4830052"/>
          </a:xfrm>
          <a:prstGeom prst="rect">
            <a:avLst/>
          </a:prstGeom>
        </p:spPr>
      </p:pic>
      <p:sp>
        <p:nvSpPr>
          <p:cNvPr id="10" name="TextBox 9">
            <a:extLst>
              <a:ext uri="{FF2B5EF4-FFF2-40B4-BE49-F238E27FC236}">
                <a16:creationId xmlns:a16="http://schemas.microsoft.com/office/drawing/2014/main" id="{B7F7616C-EBF7-C645-9621-AD2161826590}"/>
              </a:ext>
            </a:extLst>
          </p:cNvPr>
          <p:cNvSpPr txBox="1"/>
          <p:nvPr/>
        </p:nvSpPr>
        <p:spPr>
          <a:xfrm>
            <a:off x="615142" y="6118617"/>
            <a:ext cx="5836854" cy="369332"/>
          </a:xfrm>
          <a:prstGeom prst="rect">
            <a:avLst/>
          </a:prstGeom>
          <a:noFill/>
        </p:spPr>
        <p:txBody>
          <a:bodyPr wrap="none" rtlCol="0">
            <a:spAutoFit/>
          </a:bodyPr>
          <a:lstStyle/>
          <a:p>
            <a:r>
              <a:rPr lang="en-US" dirty="0">
                <a:latin typeface="Courier New" charset="0"/>
                <a:ea typeface="Courier New" charset="0"/>
                <a:cs typeface="Courier New" charset="0"/>
              </a:rPr>
              <a:t>  </a:t>
            </a:r>
            <a:r>
              <a:rPr lang="en-US" dirty="0" err="1">
                <a:latin typeface="Courier New" charset="0"/>
                <a:ea typeface="Courier New" charset="0"/>
                <a:cs typeface="Courier New" charset="0"/>
              </a:rPr>
              <a:t>conda</a:t>
            </a:r>
            <a:r>
              <a:rPr lang="en-US" dirty="0">
                <a:latin typeface="Courier New" charset="0"/>
                <a:ea typeface="Courier New" charset="0"/>
                <a:cs typeface="Courier New" charset="0"/>
              </a:rPr>
              <a:t> install –c </a:t>
            </a:r>
            <a:r>
              <a:rPr lang="en-US" dirty="0" err="1">
                <a:latin typeface="Courier New" charset="0"/>
                <a:ea typeface="Courier New" charset="0"/>
                <a:cs typeface="Courier New" charset="0"/>
              </a:rPr>
              <a:t>conda</a:t>
            </a:r>
            <a:r>
              <a:rPr lang="en-US" dirty="0">
                <a:latin typeface="Courier New" charset="0"/>
                <a:ea typeface="Courier New" charset="0"/>
                <a:cs typeface="Courier New" charset="0"/>
              </a:rPr>
              <a:t>-forge </a:t>
            </a:r>
            <a:r>
              <a:rPr lang="en-US" dirty="0" err="1">
                <a:latin typeface="Courier New" charset="0"/>
                <a:ea typeface="Courier New" charset="0"/>
                <a:cs typeface="Courier New" charset="0"/>
              </a:rPr>
              <a:t>jupyterlab</a:t>
            </a:r>
            <a:endParaRPr lang="en-US" dirty="0">
              <a:latin typeface="Courier New" charset="0"/>
              <a:ea typeface="Courier New" charset="0"/>
              <a:cs typeface="Courier New" charset="0"/>
            </a:endParaRPr>
          </a:p>
        </p:txBody>
      </p:sp>
    </p:spTree>
    <p:extLst>
      <p:ext uri="{BB962C8B-B14F-4D97-AF65-F5344CB8AC3E}">
        <p14:creationId xmlns:p14="http://schemas.microsoft.com/office/powerpoint/2010/main" val="95092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8D3805-F0DA-F941-B867-8FA8C65DA7D5}"/>
              </a:ext>
            </a:extLst>
          </p:cNvPr>
          <p:cNvGrpSpPr/>
          <p:nvPr/>
        </p:nvGrpSpPr>
        <p:grpSpPr>
          <a:xfrm>
            <a:off x="1651561" y="1946526"/>
            <a:ext cx="5114951" cy="3428776"/>
            <a:chOff x="2577091" y="998470"/>
            <a:chExt cx="7751028" cy="5195852"/>
          </a:xfrm>
        </p:grpSpPr>
        <p:grpSp>
          <p:nvGrpSpPr>
            <p:cNvPr id="7" name="Group 6">
              <a:extLst>
                <a:ext uri="{FF2B5EF4-FFF2-40B4-BE49-F238E27FC236}">
                  <a16:creationId xmlns:a16="http://schemas.microsoft.com/office/drawing/2014/main" id="{71660BBC-7E7F-B043-9E5E-0B767AD2DE92}"/>
                </a:ext>
              </a:extLst>
            </p:cNvPr>
            <p:cNvGrpSpPr/>
            <p:nvPr/>
          </p:nvGrpSpPr>
          <p:grpSpPr>
            <a:xfrm>
              <a:off x="2577091" y="2964577"/>
              <a:ext cx="990725" cy="1458355"/>
              <a:chOff x="1741895" y="2720427"/>
              <a:chExt cx="990725" cy="1458355"/>
            </a:xfrm>
          </p:grpSpPr>
          <p:pic>
            <p:nvPicPr>
              <p:cNvPr id="27" name="Picture 26">
                <a:extLst>
                  <a:ext uri="{FF2B5EF4-FFF2-40B4-BE49-F238E27FC236}">
                    <a16:creationId xmlns:a16="http://schemas.microsoft.com/office/drawing/2014/main" id="{71A4B6FB-33B5-C142-8D09-1DCB097B8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895" y="2720427"/>
                <a:ext cx="990725" cy="990725"/>
              </a:xfrm>
              <a:prstGeom prst="rect">
                <a:avLst/>
              </a:prstGeom>
            </p:spPr>
          </p:pic>
          <p:sp>
            <p:nvSpPr>
              <p:cNvPr id="28" name="TextBox 27">
                <a:extLst>
                  <a:ext uri="{FF2B5EF4-FFF2-40B4-BE49-F238E27FC236}">
                    <a16:creationId xmlns:a16="http://schemas.microsoft.com/office/drawing/2014/main" id="{FBABD008-D1C6-8145-BE9B-7A149E3B3EAB}"/>
                  </a:ext>
                </a:extLst>
              </p:cNvPr>
              <p:cNvSpPr txBox="1"/>
              <p:nvPr/>
            </p:nvSpPr>
            <p:spPr>
              <a:xfrm>
                <a:off x="1810700" y="3712387"/>
                <a:ext cx="853115"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Data</a:t>
                </a:r>
              </a:p>
            </p:txBody>
          </p:sp>
        </p:grpSp>
        <p:grpSp>
          <p:nvGrpSpPr>
            <p:cNvPr id="8" name="Group 7">
              <a:extLst>
                <a:ext uri="{FF2B5EF4-FFF2-40B4-BE49-F238E27FC236}">
                  <a16:creationId xmlns:a16="http://schemas.microsoft.com/office/drawing/2014/main" id="{61D856EC-9E9A-D743-9EB0-09A5833A3E08}"/>
                </a:ext>
              </a:extLst>
            </p:cNvPr>
            <p:cNvGrpSpPr/>
            <p:nvPr/>
          </p:nvGrpSpPr>
          <p:grpSpPr>
            <a:xfrm>
              <a:off x="4785772" y="998470"/>
              <a:ext cx="2490952" cy="2217319"/>
              <a:chOff x="4414346" y="930596"/>
              <a:chExt cx="2490952" cy="2217319"/>
            </a:xfrm>
          </p:grpSpPr>
          <p:pic>
            <p:nvPicPr>
              <p:cNvPr id="23" name="Picture 22">
                <a:extLst>
                  <a:ext uri="{FF2B5EF4-FFF2-40B4-BE49-F238E27FC236}">
                    <a16:creationId xmlns:a16="http://schemas.microsoft.com/office/drawing/2014/main" id="{9357E6B7-8B40-EE46-8107-1FA12BE3C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345" y="1891863"/>
                <a:ext cx="732220" cy="732220"/>
              </a:xfrm>
              <a:prstGeom prst="rect">
                <a:avLst/>
              </a:prstGeom>
            </p:spPr>
          </p:pic>
          <p:pic>
            <p:nvPicPr>
              <p:cNvPr id="24" name="Picture 23">
                <a:extLst>
                  <a:ext uri="{FF2B5EF4-FFF2-40B4-BE49-F238E27FC236}">
                    <a16:creationId xmlns:a16="http://schemas.microsoft.com/office/drawing/2014/main" id="{DF41EE74-11DD-B04B-8940-5F731074C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5013" y="1545021"/>
                <a:ext cx="1079062" cy="1079062"/>
              </a:xfrm>
              <a:prstGeom prst="rect">
                <a:avLst/>
              </a:prstGeom>
            </p:spPr>
          </p:pic>
          <p:sp>
            <p:nvSpPr>
              <p:cNvPr id="25" name="Rounded Rectangle 24">
                <a:extLst>
                  <a:ext uri="{FF2B5EF4-FFF2-40B4-BE49-F238E27FC236}">
                    <a16:creationId xmlns:a16="http://schemas.microsoft.com/office/drawing/2014/main" id="{E1D1DAB4-29DD-F346-A7DE-4BB6ECFF5009}"/>
                  </a:ext>
                </a:extLst>
              </p:cNvPr>
              <p:cNvSpPr/>
              <p:nvPr/>
            </p:nvSpPr>
            <p:spPr>
              <a:xfrm>
                <a:off x="4414346" y="1376855"/>
                <a:ext cx="2490952" cy="177106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4E72E214-B081-AA42-90DB-BDA7469C16DF}"/>
                  </a:ext>
                </a:extLst>
              </p:cNvPr>
              <p:cNvSpPr txBox="1"/>
              <p:nvPr/>
            </p:nvSpPr>
            <p:spPr>
              <a:xfrm>
                <a:off x="4754987" y="930596"/>
                <a:ext cx="1785903"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Environment</a:t>
                </a:r>
              </a:p>
            </p:txBody>
          </p:sp>
        </p:grpSp>
        <p:grpSp>
          <p:nvGrpSpPr>
            <p:cNvPr id="9" name="Group 8">
              <a:extLst>
                <a:ext uri="{FF2B5EF4-FFF2-40B4-BE49-F238E27FC236}">
                  <a16:creationId xmlns:a16="http://schemas.microsoft.com/office/drawing/2014/main" id="{124791A8-DE92-B749-8DEA-D6678CAC3C72}"/>
                </a:ext>
              </a:extLst>
            </p:cNvPr>
            <p:cNvGrpSpPr/>
            <p:nvPr/>
          </p:nvGrpSpPr>
          <p:grpSpPr>
            <a:xfrm>
              <a:off x="5094794" y="4701791"/>
              <a:ext cx="1829626" cy="1492531"/>
              <a:chOff x="5116435" y="4319752"/>
              <a:chExt cx="1829626" cy="1492531"/>
            </a:xfrm>
          </p:grpSpPr>
          <p:pic>
            <p:nvPicPr>
              <p:cNvPr id="21" name="Picture 20">
                <a:extLst>
                  <a:ext uri="{FF2B5EF4-FFF2-40B4-BE49-F238E27FC236}">
                    <a16:creationId xmlns:a16="http://schemas.microsoft.com/office/drawing/2014/main" id="{9A1B613F-DE86-384A-BA4B-9395C7DBFF12}"/>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08424" y="4319752"/>
                <a:ext cx="1045651" cy="1045651"/>
              </a:xfrm>
              <a:prstGeom prst="rect">
                <a:avLst/>
              </a:prstGeom>
            </p:spPr>
          </p:pic>
          <p:sp>
            <p:nvSpPr>
              <p:cNvPr id="22" name="TextBox 21">
                <a:extLst>
                  <a:ext uri="{FF2B5EF4-FFF2-40B4-BE49-F238E27FC236}">
                    <a16:creationId xmlns:a16="http://schemas.microsoft.com/office/drawing/2014/main" id="{CCDA0F25-9684-F341-A761-1829AB0F7375}"/>
                  </a:ext>
                </a:extLst>
              </p:cNvPr>
              <p:cNvSpPr txBox="1"/>
              <p:nvPr/>
            </p:nvSpPr>
            <p:spPr>
              <a:xfrm>
                <a:off x="5116435" y="5345888"/>
                <a:ext cx="1829626" cy="466395"/>
              </a:xfrm>
              <a:prstGeom prst="rect">
                <a:avLst/>
              </a:prstGeom>
              <a:noFill/>
            </p:spPr>
            <p:txBody>
              <a:bodyPr wrap="none" rtlCol="0">
                <a:spAutoFit/>
              </a:bodyPr>
              <a:lstStyle/>
              <a:p>
                <a:pPr algn="ctr"/>
                <a:r>
                  <a:rPr lang="en-US" sz="1400" b="1" dirty="0">
                    <a:solidFill>
                      <a:srgbClr val="D29500"/>
                    </a:solidFill>
                    <a:latin typeface="Helvetica Light" charset="0"/>
                    <a:ea typeface="Helvetica Light" charset="0"/>
                    <a:cs typeface="Helvetica Light" charset="0"/>
                  </a:rPr>
                  <a:t>Source code</a:t>
                </a:r>
              </a:p>
            </p:txBody>
          </p:sp>
        </p:grpSp>
        <p:grpSp>
          <p:nvGrpSpPr>
            <p:cNvPr id="10" name="Group 9">
              <a:extLst>
                <a:ext uri="{FF2B5EF4-FFF2-40B4-BE49-F238E27FC236}">
                  <a16:creationId xmlns:a16="http://schemas.microsoft.com/office/drawing/2014/main" id="{5B1EEC8C-5B65-C84F-B7C2-CF0BAEA18D77}"/>
                </a:ext>
              </a:extLst>
            </p:cNvPr>
            <p:cNvGrpSpPr/>
            <p:nvPr/>
          </p:nvGrpSpPr>
          <p:grpSpPr>
            <a:xfrm>
              <a:off x="8397092" y="2835379"/>
              <a:ext cx="1931027" cy="1587553"/>
              <a:chOff x="8948258" y="2720426"/>
              <a:chExt cx="1931027" cy="1587553"/>
            </a:xfrm>
          </p:grpSpPr>
          <p:grpSp>
            <p:nvGrpSpPr>
              <p:cNvPr id="16" name="Group 15">
                <a:extLst>
                  <a:ext uri="{FF2B5EF4-FFF2-40B4-BE49-F238E27FC236}">
                    <a16:creationId xmlns:a16="http://schemas.microsoft.com/office/drawing/2014/main" id="{626F1D54-5A06-934F-AD21-8BC7F3B464AA}"/>
                  </a:ext>
                </a:extLst>
              </p:cNvPr>
              <p:cNvGrpSpPr/>
              <p:nvPr/>
            </p:nvGrpSpPr>
            <p:grpSpPr>
              <a:xfrm>
                <a:off x="8948258" y="2720426"/>
                <a:ext cx="1931027" cy="1159765"/>
                <a:chOff x="8771600" y="2316656"/>
                <a:chExt cx="2603314" cy="1563539"/>
              </a:xfrm>
            </p:grpSpPr>
            <p:pic>
              <p:nvPicPr>
                <p:cNvPr id="18" name="Picture 17">
                  <a:extLst>
                    <a:ext uri="{FF2B5EF4-FFF2-40B4-BE49-F238E27FC236}">
                      <a16:creationId xmlns:a16="http://schemas.microsoft.com/office/drawing/2014/main" id="{547FEE8D-F7C1-B047-AACE-771A4644A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1600" y="2489203"/>
                  <a:ext cx="1269999" cy="1270001"/>
                </a:xfrm>
                <a:prstGeom prst="rect">
                  <a:avLst/>
                </a:prstGeom>
              </p:spPr>
            </p:pic>
            <p:pic>
              <p:nvPicPr>
                <p:cNvPr id="19" name="Picture 18">
                  <a:extLst>
                    <a:ext uri="{FF2B5EF4-FFF2-40B4-BE49-F238E27FC236}">
                      <a16:creationId xmlns:a16="http://schemas.microsoft.com/office/drawing/2014/main" id="{23892A55-DFC5-0941-85FC-8106F3F08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93" y="2892975"/>
                  <a:ext cx="987221" cy="987220"/>
                </a:xfrm>
                <a:prstGeom prst="rect">
                  <a:avLst/>
                </a:prstGeom>
              </p:spPr>
            </p:pic>
            <p:pic>
              <p:nvPicPr>
                <p:cNvPr id="20" name="Picture 19">
                  <a:extLst>
                    <a:ext uri="{FF2B5EF4-FFF2-40B4-BE49-F238E27FC236}">
                      <a16:creationId xmlns:a16="http://schemas.microsoft.com/office/drawing/2014/main" id="{ACCDD0DA-141A-AF40-A1FA-AFAAEEA162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3918" y="2316656"/>
                  <a:ext cx="807550" cy="807545"/>
                </a:xfrm>
                <a:prstGeom prst="rect">
                  <a:avLst/>
                </a:prstGeom>
              </p:spPr>
            </p:pic>
          </p:grpSp>
          <p:sp>
            <p:nvSpPr>
              <p:cNvPr id="17" name="TextBox 16">
                <a:extLst>
                  <a:ext uri="{FF2B5EF4-FFF2-40B4-BE49-F238E27FC236}">
                    <a16:creationId xmlns:a16="http://schemas.microsoft.com/office/drawing/2014/main" id="{A7D777F0-2123-004E-B2F1-4F5B5F2ECD8A}"/>
                  </a:ext>
                </a:extLst>
              </p:cNvPr>
              <p:cNvSpPr txBox="1"/>
              <p:nvPr/>
            </p:nvSpPr>
            <p:spPr>
              <a:xfrm>
                <a:off x="9334146" y="3841584"/>
                <a:ext cx="1171331" cy="466395"/>
              </a:xfrm>
              <a:prstGeom prst="rect">
                <a:avLst/>
              </a:prstGeom>
              <a:noFill/>
            </p:spPr>
            <p:txBody>
              <a:bodyPr wrap="none" rtlCol="0">
                <a:spAutoFit/>
              </a:bodyPr>
              <a:lstStyle/>
              <a:p>
                <a:pPr algn="ctr"/>
                <a:r>
                  <a:rPr lang="en-US" sz="1400">
                    <a:latin typeface="Helvetica Light" charset="0"/>
                    <a:ea typeface="Helvetica Light" charset="0"/>
                    <a:cs typeface="Helvetica Light" charset="0"/>
                  </a:rPr>
                  <a:t>Results</a:t>
                </a:r>
                <a:endParaRPr lang="en-US" sz="1400" dirty="0">
                  <a:latin typeface="Helvetica Light" charset="0"/>
                  <a:ea typeface="Helvetica Light" charset="0"/>
                  <a:cs typeface="Helvetica Light" charset="0"/>
                </a:endParaRPr>
              </a:p>
            </p:txBody>
          </p:sp>
        </p:grpSp>
        <p:sp>
          <p:nvSpPr>
            <p:cNvPr id="11" name="Rectangle 10">
              <a:extLst>
                <a:ext uri="{FF2B5EF4-FFF2-40B4-BE49-F238E27FC236}">
                  <a16:creationId xmlns:a16="http://schemas.microsoft.com/office/drawing/2014/main" id="{2A33AC36-9911-4F42-84D3-737E6D58B1B3}"/>
                </a:ext>
              </a:extLst>
            </p:cNvPr>
            <p:cNvSpPr/>
            <p:nvPr/>
          </p:nvSpPr>
          <p:spPr>
            <a:xfrm>
              <a:off x="5400988" y="3019927"/>
              <a:ext cx="1500745" cy="36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2" name="Picture 11">
              <a:extLst>
                <a:ext uri="{FF2B5EF4-FFF2-40B4-BE49-F238E27FC236}">
                  <a16:creationId xmlns:a16="http://schemas.microsoft.com/office/drawing/2014/main" id="{46A336AF-B781-AB48-A717-2BEAB7908A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80305">
              <a:off x="5504882" y="2687090"/>
              <a:ext cx="1236325" cy="1318747"/>
            </a:xfrm>
            <a:prstGeom prst="rect">
              <a:avLst/>
            </a:prstGeom>
          </p:spPr>
        </p:pic>
        <p:sp>
          <p:nvSpPr>
            <p:cNvPr id="13" name="Freeform 12">
              <a:extLst>
                <a:ext uri="{FF2B5EF4-FFF2-40B4-BE49-F238E27FC236}">
                  <a16:creationId xmlns:a16="http://schemas.microsoft.com/office/drawing/2014/main" id="{4719442D-D9DE-A64C-95B8-203FD2935B6B}"/>
                </a:ext>
              </a:extLst>
            </p:cNvPr>
            <p:cNvSpPr/>
            <p:nvPr/>
          </p:nvSpPr>
          <p:spPr>
            <a:xfrm>
              <a:off x="4930318" y="3699641"/>
              <a:ext cx="535059" cy="1513490"/>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Lst>
              <a:ahLst/>
              <a:cxnLst>
                <a:cxn ang="0">
                  <a:pos x="connsiteX0" y="connsiteY0"/>
                </a:cxn>
                <a:cxn ang="0">
                  <a:pos x="connsiteX1" y="connsiteY1"/>
                </a:cxn>
              </a:cxnLst>
              <a:rect l="l" t="t" r="r" b="b"/>
              <a:pathLst>
                <a:path w="535059" h="1513490">
                  <a:moveTo>
                    <a:pt x="535059" y="1513490"/>
                  </a:moveTo>
                  <a:cubicBezTo>
                    <a:pt x="6039" y="1093076"/>
                    <a:pt x="-281243" y="536028"/>
                    <a:pt x="398427"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Freeform 13">
              <a:extLst>
                <a:ext uri="{FF2B5EF4-FFF2-40B4-BE49-F238E27FC236}">
                  <a16:creationId xmlns:a16="http://schemas.microsoft.com/office/drawing/2014/main" id="{2506CF6D-B06A-694C-8101-D355AE517B94}"/>
                </a:ext>
              </a:extLst>
            </p:cNvPr>
            <p:cNvSpPr/>
            <p:nvPr/>
          </p:nvSpPr>
          <p:spPr>
            <a:xfrm rot="4440108" flipH="1">
              <a:off x="4334042" y="2759532"/>
              <a:ext cx="365264" cy="1619033"/>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365264 w 365263"/>
                <a:gd name="connsiteY0" fmla="*/ 1619033 h 1619033"/>
                <a:gd name="connsiteX1" fmla="*/ 0 w 365263"/>
                <a:gd name="connsiteY1" fmla="*/ 0 h 1619033"/>
                <a:gd name="connsiteX0" fmla="*/ 365264 w 365265"/>
                <a:gd name="connsiteY0" fmla="*/ 1619033 h 1619033"/>
                <a:gd name="connsiteX1" fmla="*/ 0 w 365265"/>
                <a:gd name="connsiteY1" fmla="*/ 0 h 1619033"/>
                <a:gd name="connsiteX0" fmla="*/ 365264 w 365263"/>
                <a:gd name="connsiteY0" fmla="*/ 1619033 h 1619033"/>
                <a:gd name="connsiteX1" fmla="*/ 0 w 365263"/>
                <a:gd name="connsiteY1" fmla="*/ 0 h 1619033"/>
              </a:gdLst>
              <a:ahLst/>
              <a:cxnLst>
                <a:cxn ang="0">
                  <a:pos x="connsiteX0" y="connsiteY0"/>
                </a:cxn>
                <a:cxn ang="0">
                  <a:pos x="connsiteX1" y="connsiteY1"/>
                </a:cxn>
              </a:cxnLst>
              <a:rect l="l" t="t" r="r" b="b"/>
              <a:pathLst>
                <a:path w="365263" h="1619033">
                  <a:moveTo>
                    <a:pt x="365264" y="1619033"/>
                  </a:moveTo>
                  <a:cubicBezTo>
                    <a:pt x="99690" y="959839"/>
                    <a:pt x="10330" y="659973"/>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Freeform 14">
              <a:extLst>
                <a:ext uri="{FF2B5EF4-FFF2-40B4-BE49-F238E27FC236}">
                  <a16:creationId xmlns:a16="http://schemas.microsoft.com/office/drawing/2014/main" id="{32F1AF3B-8B91-5646-B85C-91A7C2D95118}"/>
                </a:ext>
              </a:extLst>
            </p:cNvPr>
            <p:cNvSpPr/>
            <p:nvPr/>
          </p:nvSpPr>
          <p:spPr>
            <a:xfrm rot="4440108" flipH="1">
              <a:off x="7178855" y="2685454"/>
              <a:ext cx="471244" cy="1825299"/>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489535 w 489535"/>
                <a:gd name="connsiteY0" fmla="*/ 2210476 h 2210476"/>
                <a:gd name="connsiteX1" fmla="*/ 0 w 489535"/>
                <a:gd name="connsiteY1" fmla="*/ 0 h 2210476"/>
                <a:gd name="connsiteX0" fmla="*/ 519915 w 519915"/>
                <a:gd name="connsiteY0" fmla="*/ 2278302 h 2278302"/>
                <a:gd name="connsiteX1" fmla="*/ 0 w 519915"/>
                <a:gd name="connsiteY1" fmla="*/ 0 h 2278302"/>
                <a:gd name="connsiteX0" fmla="*/ 519915 w 519915"/>
                <a:gd name="connsiteY0" fmla="*/ 2278302 h 2278302"/>
                <a:gd name="connsiteX1" fmla="*/ 0 w 519915"/>
                <a:gd name="connsiteY1" fmla="*/ 0 h 2278302"/>
                <a:gd name="connsiteX0" fmla="*/ 554509 w 554509"/>
                <a:gd name="connsiteY0" fmla="*/ 2278302 h 2278302"/>
                <a:gd name="connsiteX1" fmla="*/ 34594 w 554509"/>
                <a:gd name="connsiteY1" fmla="*/ 0 h 2278302"/>
                <a:gd name="connsiteX0" fmla="*/ 512889 w 512889"/>
                <a:gd name="connsiteY0" fmla="*/ 1825298 h 1825298"/>
                <a:gd name="connsiteX1" fmla="*/ 41645 w 512889"/>
                <a:gd name="connsiteY1" fmla="*/ 0 h 1825298"/>
                <a:gd name="connsiteX0" fmla="*/ 471244 w 471244"/>
                <a:gd name="connsiteY0" fmla="*/ 1825298 h 1825298"/>
                <a:gd name="connsiteX1" fmla="*/ 0 w 471244"/>
                <a:gd name="connsiteY1" fmla="*/ 0 h 1825298"/>
                <a:gd name="connsiteX0" fmla="*/ 471244 w 471244"/>
                <a:gd name="connsiteY0" fmla="*/ 1825298 h 1825298"/>
                <a:gd name="connsiteX1" fmla="*/ 0 w 471244"/>
                <a:gd name="connsiteY1" fmla="*/ 0 h 1825298"/>
              </a:gdLst>
              <a:ahLst/>
              <a:cxnLst>
                <a:cxn ang="0">
                  <a:pos x="connsiteX0" y="connsiteY0"/>
                </a:cxn>
                <a:cxn ang="0">
                  <a:pos x="connsiteX1" y="connsiteY1"/>
                </a:cxn>
              </a:cxnLst>
              <a:rect l="l" t="t" r="r" b="b"/>
              <a:pathLst>
                <a:path w="471244" h="1825298">
                  <a:moveTo>
                    <a:pt x="471244" y="1825298"/>
                  </a:moveTo>
                  <a:cubicBezTo>
                    <a:pt x="63462" y="1163142"/>
                    <a:pt x="4090" y="845265"/>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9" name="TextBox 28">
            <a:extLst>
              <a:ext uri="{FF2B5EF4-FFF2-40B4-BE49-F238E27FC236}">
                <a16:creationId xmlns:a16="http://schemas.microsoft.com/office/drawing/2014/main" id="{7F7A6370-AC94-E446-AF28-3870C2A3B5AD}"/>
              </a:ext>
            </a:extLst>
          </p:cNvPr>
          <p:cNvSpPr txBox="1"/>
          <p:nvPr/>
        </p:nvSpPr>
        <p:spPr>
          <a:xfrm>
            <a:off x="8430310" y="1399883"/>
            <a:ext cx="2225289" cy="5262979"/>
          </a:xfrm>
          <a:prstGeom prst="rect">
            <a:avLst/>
          </a:prstGeom>
          <a:noFill/>
        </p:spPr>
        <p:txBody>
          <a:bodyPr wrap="none" rtlCol="0">
            <a:spAutoFit/>
          </a:bodyPr>
          <a:lstStyle/>
          <a:p>
            <a:r>
              <a:rPr lang="en-US" sz="1400" dirty="0">
                <a:latin typeface="Lucida Console" charset="0"/>
                <a:ea typeface="Lucida Console" charset="0"/>
                <a:cs typeface="Lucida Console" charset="0"/>
              </a:rPr>
              <a:t>project</a:t>
            </a:r>
          </a:p>
          <a:p>
            <a:r>
              <a:rPr lang="en-US" sz="1400" dirty="0">
                <a:latin typeface="Lucida Console" charset="0"/>
                <a:ea typeface="Lucida Console" charset="0"/>
                <a:cs typeface="Lucida Console" charset="0"/>
              </a:rPr>
              <a:t>|- doc/</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data/</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raw_external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raw_internal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meta/</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code/</a:t>
            </a:r>
          </a:p>
          <a:p>
            <a:r>
              <a:rPr lang="en-US" sz="1400" dirty="0">
                <a:latin typeface="Lucida Console" charset="0"/>
                <a:ea typeface="Lucida Console" charset="0"/>
                <a:cs typeface="Lucida Console" charset="0"/>
              </a:rPr>
              <a:t>|- </a:t>
            </a:r>
            <a:r>
              <a:rPr lang="en-US" sz="1400" b="1" dirty="0">
                <a:solidFill>
                  <a:srgbClr val="D29500"/>
                </a:solidFill>
                <a:latin typeface="Lucida Console" charset="0"/>
                <a:ea typeface="Lucida Console" charset="0"/>
                <a:cs typeface="Lucida Console" charset="0"/>
              </a:rPr>
              <a:t>notebooks/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intermediate/</a:t>
            </a:r>
          </a:p>
          <a:p>
            <a:r>
              <a:rPr lang="en-US" sz="1400" dirty="0">
                <a:latin typeface="Lucida Console" charset="0"/>
                <a:ea typeface="Lucida Console" charset="0"/>
                <a:cs typeface="Lucida Console" charset="0"/>
              </a:rPr>
              <a:t>|- scratch/</a:t>
            </a:r>
          </a:p>
          <a:p>
            <a:r>
              <a:rPr lang="en-US" sz="1400" dirty="0">
                <a:latin typeface="Lucida Console" charset="0"/>
                <a:ea typeface="Lucida Console" charset="0"/>
                <a:cs typeface="Lucida Console" charset="0"/>
              </a:rPr>
              <a:t>|- logs/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results/</a:t>
            </a:r>
          </a:p>
          <a:p>
            <a:r>
              <a:rPr lang="en-US" sz="1400" dirty="0">
                <a:latin typeface="Lucida Console" charset="0"/>
                <a:ea typeface="Lucida Console" charset="0"/>
                <a:cs typeface="Lucida Console" charset="0"/>
              </a:rPr>
              <a:t>|  |- figures/</a:t>
            </a:r>
          </a:p>
          <a:p>
            <a:r>
              <a:rPr lang="en-US" sz="1400" dirty="0">
                <a:latin typeface="Lucida Console" charset="0"/>
                <a:ea typeface="Lucida Console" charset="0"/>
                <a:cs typeface="Lucida Console" charset="0"/>
              </a:rPr>
              <a:t>|  |- tables/</a:t>
            </a:r>
          </a:p>
          <a:p>
            <a:r>
              <a:rPr lang="en-US" sz="1400" dirty="0">
                <a:latin typeface="Lucida Console" charset="0"/>
                <a:ea typeface="Lucida Console" charset="0"/>
                <a:cs typeface="Lucida Console" charset="0"/>
              </a:rPr>
              <a:t>|  |- reports/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Snakefile</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config.yml</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environment.yml</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Dockerfile</a:t>
            </a:r>
            <a:endParaRPr lang="en-US" sz="1400" dirty="0">
              <a:latin typeface="Lucida Console" charset="0"/>
              <a:ea typeface="Lucida Console" charset="0"/>
              <a:cs typeface="Lucida Console" charset="0"/>
            </a:endParaRPr>
          </a:p>
        </p:txBody>
      </p:sp>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3686" y="0"/>
            <a:ext cx="1491414" cy="624917"/>
          </a:xfrm>
          <a:prstGeom prst="rect">
            <a:avLst/>
          </a:prstGeom>
        </p:spPr>
      </p:pic>
    </p:spTree>
    <p:extLst>
      <p:ext uri="{BB962C8B-B14F-4D97-AF65-F5344CB8AC3E}">
        <p14:creationId xmlns:p14="http://schemas.microsoft.com/office/powerpoint/2010/main" val="854423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405549" y="1875176"/>
            <a:ext cx="2248225" cy="1607226"/>
            <a:chOff x="2525387" y="2390036"/>
            <a:chExt cx="2248225" cy="1607226"/>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6191" y="2390036"/>
              <a:ext cx="1289039" cy="538280"/>
            </a:xfrm>
            <a:prstGeom prst="rect">
              <a:avLst/>
            </a:prstGeom>
          </p:spPr>
        </p:pic>
        <p:sp>
          <p:nvSpPr>
            <p:cNvPr id="20" name="TextBox 19"/>
            <p:cNvSpPr txBox="1"/>
            <p:nvPr/>
          </p:nvSpPr>
          <p:spPr>
            <a:xfrm>
              <a:off x="2525387" y="3258598"/>
              <a:ext cx="2248225" cy="738664"/>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Versioning and collaborating on code (and some other files)</a:t>
              </a:r>
            </a:p>
          </p:txBody>
        </p:sp>
      </p:grpSp>
      <p:grpSp>
        <p:nvGrpSpPr>
          <p:cNvPr id="11" name="Group 10"/>
          <p:cNvGrpSpPr/>
          <p:nvPr/>
        </p:nvGrpSpPr>
        <p:grpSpPr>
          <a:xfrm>
            <a:off x="753837" y="2128795"/>
            <a:ext cx="1889855" cy="1127789"/>
            <a:chOff x="4985292" y="2654029"/>
            <a:chExt cx="1889855" cy="1127789"/>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9211" y="2654029"/>
              <a:ext cx="1742016" cy="361022"/>
            </a:xfrm>
            <a:prstGeom prst="rect">
              <a:avLst/>
            </a:prstGeom>
          </p:spPr>
        </p:pic>
        <p:sp>
          <p:nvSpPr>
            <p:cNvPr id="21" name="TextBox 20"/>
            <p:cNvSpPr txBox="1"/>
            <p:nvPr/>
          </p:nvSpPr>
          <p:spPr>
            <a:xfrm>
              <a:off x="4985292" y="3258598"/>
              <a:ext cx="188985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dependencies</a:t>
              </a:r>
            </a:p>
          </p:txBody>
        </p:sp>
      </p:grpSp>
      <p:grpSp>
        <p:nvGrpSpPr>
          <p:cNvPr id="6" name="Group 5"/>
          <p:cNvGrpSpPr/>
          <p:nvPr/>
        </p:nvGrpSpPr>
        <p:grpSpPr>
          <a:xfrm>
            <a:off x="3360575" y="2010777"/>
            <a:ext cx="2375504" cy="1280852"/>
            <a:chOff x="7291110" y="2500966"/>
            <a:chExt cx="2375504" cy="1280852"/>
          </a:xfrm>
        </p:grpSpPr>
        <p:grpSp>
          <p:nvGrpSpPr>
            <p:cNvPr id="24" name="Group 23"/>
            <p:cNvGrpSpPr/>
            <p:nvPr/>
          </p:nvGrpSpPr>
          <p:grpSpPr>
            <a:xfrm>
              <a:off x="7291110" y="2500966"/>
              <a:ext cx="2375504" cy="675540"/>
              <a:chOff x="6937090" y="2500966"/>
              <a:chExt cx="2375504" cy="67554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090" y="2500966"/>
                <a:ext cx="675540" cy="675540"/>
              </a:xfrm>
              <a:prstGeom prst="rect">
                <a:avLst/>
              </a:prstGeom>
            </p:spPr>
          </p:pic>
          <p:sp>
            <p:nvSpPr>
              <p:cNvPr id="16" name="TextBox 15"/>
              <p:cNvSpPr txBox="1"/>
              <p:nvPr/>
            </p:nvSpPr>
            <p:spPr>
              <a:xfrm>
                <a:off x="7510819" y="2531246"/>
                <a:ext cx="1801775" cy="523220"/>
              </a:xfrm>
              <a:prstGeom prst="rect">
                <a:avLst/>
              </a:prstGeom>
              <a:noFill/>
            </p:spPr>
            <p:txBody>
              <a:bodyPr wrap="none" rtlCol="0">
                <a:spAutoFit/>
              </a:bodyPr>
              <a:lstStyle/>
              <a:p>
                <a:r>
                  <a:rPr lang="en-US" sz="2800" dirty="0">
                    <a:solidFill>
                      <a:schemeClr val="tx1">
                        <a:lumMod val="75000"/>
                        <a:lumOff val="25000"/>
                      </a:schemeClr>
                    </a:solidFill>
                    <a:latin typeface="+mj-lt"/>
                  </a:rPr>
                  <a:t>Snakemake</a:t>
                </a:r>
              </a:p>
            </p:txBody>
          </p:sp>
        </p:grpSp>
        <p:sp>
          <p:nvSpPr>
            <p:cNvPr id="22" name="TextBox 21"/>
            <p:cNvSpPr txBox="1"/>
            <p:nvPr/>
          </p:nvSpPr>
          <p:spPr>
            <a:xfrm>
              <a:off x="7354750" y="3258598"/>
              <a:ext cx="224822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and executing analysis workflow</a:t>
              </a:r>
            </a:p>
          </p:txBody>
        </p:sp>
      </p:grpSp>
      <p:grpSp>
        <p:nvGrpSpPr>
          <p:cNvPr id="2" name="Group 1"/>
          <p:cNvGrpSpPr/>
          <p:nvPr/>
        </p:nvGrpSpPr>
        <p:grpSpPr>
          <a:xfrm>
            <a:off x="4886990" y="4523077"/>
            <a:ext cx="2565633" cy="2052574"/>
            <a:chOff x="4886990" y="4523077"/>
            <a:chExt cx="2565633" cy="2052574"/>
          </a:xfrm>
        </p:grpSpPr>
        <p:grpSp>
          <p:nvGrpSpPr>
            <p:cNvPr id="12" name="Group 11"/>
            <p:cNvGrpSpPr/>
            <p:nvPr/>
          </p:nvGrpSpPr>
          <p:grpSpPr>
            <a:xfrm>
              <a:off x="4886990" y="5250429"/>
              <a:ext cx="2565633" cy="1325222"/>
              <a:chOff x="4503533" y="1236830"/>
              <a:chExt cx="2851217" cy="1472735"/>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3533" y="1236830"/>
                <a:ext cx="2851217" cy="968406"/>
              </a:xfrm>
              <a:prstGeom prst="rect">
                <a:avLst/>
              </a:prstGeom>
            </p:spPr>
          </p:pic>
          <p:sp>
            <p:nvSpPr>
              <p:cNvPr id="17" name="TextBox 16"/>
              <p:cNvSpPr txBox="1"/>
              <p:nvPr/>
            </p:nvSpPr>
            <p:spPr>
              <a:xfrm>
                <a:off x="4679904" y="2128105"/>
                <a:ext cx="2498477" cy="58146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Isolating and exporting environment</a:t>
                </a:r>
              </a:p>
            </p:txBody>
          </p:sp>
        </p:grpSp>
        <p:sp>
          <p:nvSpPr>
            <p:cNvPr id="25" name="TextBox 24"/>
            <p:cNvSpPr txBox="1"/>
            <p:nvPr/>
          </p:nvSpPr>
          <p:spPr>
            <a:xfrm>
              <a:off x="5045693" y="4523077"/>
              <a:ext cx="2248225" cy="307777"/>
            </a:xfrm>
            <a:prstGeom prst="rect">
              <a:avLst/>
            </a:prstGeom>
            <a:noFill/>
          </p:spPr>
          <p:txBody>
            <a:bodyPr wrap="square" rtlCol="0">
              <a:spAutoFit/>
            </a:bodyPr>
            <a:lstStyle/>
            <a:p>
              <a:pPr algn="ctr"/>
              <a:r>
                <a:rPr lang="en-US" sz="1400">
                  <a:latin typeface="Helvetica Light" charset="0"/>
                  <a:ea typeface="Helvetica Light" charset="0"/>
                  <a:cs typeface="Helvetica Light" charset="0"/>
                </a:rPr>
                <a:t>and</a:t>
              </a:r>
              <a:r>
                <a:rPr lang="is-IS" sz="1400" dirty="0">
                  <a:latin typeface="Helvetica Light" charset="0"/>
                  <a:ea typeface="Helvetica Light" charset="0"/>
                  <a:cs typeface="Helvetica Light" charset="0"/>
                </a:rPr>
                <a:t>…</a:t>
              </a:r>
              <a:endParaRPr lang="en-US" sz="1400" dirty="0">
                <a:latin typeface="Helvetica Light" charset="0"/>
                <a:ea typeface="Helvetica Light" charset="0"/>
                <a:cs typeface="Helvetica Light" charset="0"/>
              </a:endParaRPr>
            </a:p>
          </p:txBody>
        </p:sp>
      </p:gr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7916" y="2481071"/>
            <a:ext cx="963703" cy="213041"/>
          </a:xfrm>
          <a:prstGeom prst="rect">
            <a:avLst/>
          </a:prstGeom>
        </p:spPr>
      </p:pic>
      <p:grpSp>
        <p:nvGrpSpPr>
          <p:cNvPr id="19" name="Group 18"/>
          <p:cNvGrpSpPr/>
          <p:nvPr/>
        </p:nvGrpSpPr>
        <p:grpSpPr>
          <a:xfrm>
            <a:off x="8754546" y="1864163"/>
            <a:ext cx="3325183" cy="1393282"/>
            <a:chOff x="8754546" y="1864163"/>
            <a:chExt cx="3325183" cy="1393282"/>
          </a:xfrm>
        </p:grpSpPr>
        <p:grpSp>
          <p:nvGrpSpPr>
            <p:cNvPr id="3" name="Group 2"/>
            <p:cNvGrpSpPr/>
            <p:nvPr/>
          </p:nvGrpSpPr>
          <p:grpSpPr>
            <a:xfrm>
              <a:off x="9688935" y="1960613"/>
              <a:ext cx="2390794" cy="1296832"/>
              <a:chOff x="5561705" y="4905431"/>
              <a:chExt cx="2390794" cy="1296832"/>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
                        </a14:imgEffect>
                      </a14:imgLayer>
                    </a14:imgProps>
                  </a:ext>
                  <a:ext uri="{28A0092B-C50C-407E-A947-70E740481C1C}">
                    <a14:useLocalDpi xmlns:a14="http://schemas.microsoft.com/office/drawing/2010/main" val="0"/>
                  </a:ext>
                </a:extLst>
              </a:blip>
              <a:stretch>
                <a:fillRect/>
              </a:stretch>
            </p:blipFill>
            <p:spPr>
              <a:xfrm>
                <a:off x="5920930" y="4905431"/>
                <a:ext cx="2031569" cy="727352"/>
              </a:xfrm>
              <a:prstGeom prst="rect">
                <a:avLst/>
              </a:prstGeom>
            </p:spPr>
          </p:pic>
          <p:sp>
            <p:nvSpPr>
              <p:cNvPr id="23" name="TextBox 22"/>
              <p:cNvSpPr txBox="1"/>
              <p:nvPr/>
            </p:nvSpPr>
            <p:spPr>
              <a:xfrm>
                <a:off x="5561705" y="5679043"/>
                <a:ext cx="176106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Connecting code and reporting</a:t>
                </a:r>
              </a:p>
            </p:txBody>
          </p:sp>
        </p:gr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4546" y="1864163"/>
              <a:ext cx="2101158" cy="880405"/>
            </a:xfrm>
            <a:prstGeom prst="rect">
              <a:avLst/>
            </a:prstGeom>
          </p:spPr>
        </p:pic>
      </p:grpSp>
      <p:sp>
        <p:nvSpPr>
          <p:cNvPr id="4" name="Rectangle 3">
            <a:extLst>
              <a:ext uri="{FF2B5EF4-FFF2-40B4-BE49-F238E27FC236}">
                <a16:creationId xmlns:a16="http://schemas.microsoft.com/office/drawing/2014/main" id="{AED1065E-A4BD-314B-B23E-E3EAA28C05EF}"/>
              </a:ext>
            </a:extLst>
          </p:cNvPr>
          <p:cNvSpPr/>
          <p:nvPr/>
        </p:nvSpPr>
        <p:spPr>
          <a:xfrm>
            <a:off x="687977" y="1541417"/>
            <a:ext cx="7965797" cy="517289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ctangle 26">
            <a:extLst>
              <a:ext uri="{FF2B5EF4-FFF2-40B4-BE49-F238E27FC236}">
                <a16:creationId xmlns:a16="http://schemas.microsoft.com/office/drawing/2014/main" id="{E616F863-19DA-3941-941C-68D72F25D470}"/>
              </a:ext>
            </a:extLst>
          </p:cNvPr>
          <p:cNvSpPr/>
          <p:nvPr/>
        </p:nvSpPr>
        <p:spPr>
          <a:xfrm>
            <a:off x="9283456" y="1541417"/>
            <a:ext cx="974116" cy="122699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5" name="Straight Connector 34"/>
          <p:cNvCxnSpPr/>
          <p:nvPr/>
        </p:nvCxnSpPr>
        <p:spPr>
          <a:xfrm flipH="1">
            <a:off x="10156869" y="1912388"/>
            <a:ext cx="201406" cy="7755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0881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CDE25-F640-664A-934C-AF0E70FE4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97" y="258679"/>
            <a:ext cx="6035233" cy="3845906"/>
          </a:xfrm>
          <a:prstGeom prst="rect">
            <a:avLst/>
          </a:prstGeom>
        </p:spPr>
      </p:pic>
      <p:sp>
        <p:nvSpPr>
          <p:cNvPr id="7" name="Rectangle 6">
            <a:extLst>
              <a:ext uri="{FF2B5EF4-FFF2-40B4-BE49-F238E27FC236}">
                <a16:creationId xmlns:a16="http://schemas.microsoft.com/office/drawing/2014/main" id="{C9BDD478-A883-144C-BA99-BEA5134E2266}"/>
              </a:ext>
            </a:extLst>
          </p:cNvPr>
          <p:cNvSpPr/>
          <p:nvPr/>
        </p:nvSpPr>
        <p:spPr>
          <a:xfrm>
            <a:off x="417397" y="4233271"/>
            <a:ext cx="5797033" cy="2492990"/>
          </a:xfrm>
          <a:prstGeom prst="rect">
            <a:avLst/>
          </a:prstGeom>
        </p:spPr>
        <p:txBody>
          <a:bodyPr wrap="square">
            <a:spAutoFit/>
          </a:bodyPr>
          <a:lstStyle/>
          <a:p>
            <a:pPr marL="285750" indent="-285750">
              <a:buFontTx/>
              <a:buChar char="-"/>
            </a:pPr>
            <a:r>
              <a:rPr lang="en-US" dirty="0">
                <a:latin typeface="Helvetica Light" charset="0"/>
                <a:ea typeface="Helvetica Light" charset="0"/>
                <a:cs typeface="Helvetica Light" charset="0"/>
              </a:rPr>
              <a:t>R Markdown makes your analysis more reproducible by connecting your code, figures and descriptive text.</a:t>
            </a:r>
          </a:p>
          <a:p>
            <a:pPr marL="285750" indent="-285750">
              <a:buFontTx/>
              <a:buChar char="-"/>
            </a:pPr>
            <a:endParaRPr lang="en-US" sz="600"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You can use it to make reproducible reports, rather than e.g. copy-pasting figures into a Word document.</a:t>
            </a:r>
          </a:p>
          <a:p>
            <a:endParaRPr lang="en-US" sz="600" dirty="0">
              <a:latin typeface="Helvetica Light" charset="0"/>
              <a:ea typeface="Helvetica Light" charset="0"/>
              <a:cs typeface="Helvetica Light" charset="0"/>
            </a:endParaRPr>
          </a:p>
          <a:p>
            <a:pPr marL="285750" indent="-285750">
              <a:buFontTx/>
              <a:buChar char="-"/>
            </a:pPr>
            <a:r>
              <a:rPr lang="en-US" dirty="0">
                <a:latin typeface="Helvetica Light" charset="0"/>
                <a:ea typeface="Helvetica Light" charset="0"/>
                <a:cs typeface="Helvetica Light" charset="0"/>
              </a:rPr>
              <a:t>You can also use it as a notebook, in the same way as lab notebooks are used in a wet lab setting.</a:t>
            </a:r>
          </a:p>
        </p:txBody>
      </p:sp>
      <p:sp>
        <p:nvSpPr>
          <p:cNvPr id="9" name="TextBox 8">
            <a:extLst>
              <a:ext uri="{FF2B5EF4-FFF2-40B4-BE49-F238E27FC236}">
                <a16:creationId xmlns:a16="http://schemas.microsoft.com/office/drawing/2014/main" id="{5AF7C87E-C90C-0442-9BFD-4275531705AA}"/>
              </a:ext>
            </a:extLst>
          </p:cNvPr>
          <p:cNvSpPr txBox="1"/>
          <p:nvPr/>
        </p:nvSpPr>
        <p:spPr>
          <a:xfrm>
            <a:off x="7200900" y="2692981"/>
            <a:ext cx="3839513" cy="369332"/>
          </a:xfrm>
          <a:prstGeom prst="rect">
            <a:avLst/>
          </a:prstGeom>
          <a:noFill/>
        </p:spPr>
        <p:txBody>
          <a:bodyPr wrap="none" rtlCol="0">
            <a:spAutoFit/>
          </a:bodyPr>
          <a:lstStyle/>
          <a:p>
            <a:r>
              <a:rPr lang="sv-SE" dirty="0" err="1">
                <a:latin typeface="Helvetica Light" panose="020B0403020202020204" pitchFamily="34" charset="0"/>
              </a:rPr>
              <a:t>What</a:t>
            </a:r>
            <a:r>
              <a:rPr lang="sv-SE" dirty="0">
                <a:latin typeface="Helvetica Light" panose="020B0403020202020204" pitchFamily="34" charset="0"/>
              </a:rPr>
              <a:t> data </a:t>
            </a:r>
            <a:r>
              <a:rPr lang="sv-SE" dirty="0" err="1">
                <a:latin typeface="Helvetica Light" panose="020B0403020202020204" pitchFamily="34" charset="0"/>
              </a:rPr>
              <a:t>did</a:t>
            </a:r>
            <a:r>
              <a:rPr lang="sv-SE" dirty="0">
                <a:latin typeface="Helvetica Light" panose="020B0403020202020204" pitchFamily="34" charset="0"/>
              </a:rPr>
              <a:t> I </a:t>
            </a:r>
            <a:r>
              <a:rPr lang="sv-SE" dirty="0" err="1">
                <a:latin typeface="Helvetica Light" panose="020B0403020202020204" pitchFamily="34" charset="0"/>
              </a:rPr>
              <a:t>use</a:t>
            </a:r>
            <a:r>
              <a:rPr lang="sv-SE" dirty="0">
                <a:latin typeface="Helvetica Light" panose="020B0403020202020204" pitchFamily="34" charset="0"/>
              </a:rPr>
              <a:t> for </a:t>
            </a:r>
            <a:r>
              <a:rPr lang="sv-SE" dirty="0" err="1">
                <a:latin typeface="Helvetica Light" panose="020B0403020202020204" pitchFamily="34" charset="0"/>
              </a:rPr>
              <a:t>this</a:t>
            </a:r>
            <a:r>
              <a:rPr lang="sv-SE" dirty="0">
                <a:latin typeface="Helvetica Light" panose="020B0403020202020204" pitchFamily="34" charset="0"/>
              </a:rPr>
              <a:t> </a:t>
            </a:r>
            <a:r>
              <a:rPr lang="sv-SE" dirty="0" err="1">
                <a:latin typeface="Helvetica Light" panose="020B0403020202020204" pitchFamily="34" charset="0"/>
              </a:rPr>
              <a:t>figure</a:t>
            </a:r>
            <a:r>
              <a:rPr lang="sv-SE" dirty="0">
                <a:latin typeface="Helvetica Light" panose="020B0403020202020204" pitchFamily="34" charset="0"/>
              </a:rPr>
              <a:t>??</a:t>
            </a:r>
          </a:p>
        </p:txBody>
      </p:sp>
      <p:pic>
        <p:nvPicPr>
          <p:cNvPr id="6" name="Picture 5">
            <a:extLst>
              <a:ext uri="{FF2B5EF4-FFF2-40B4-BE49-F238E27FC236}">
                <a16:creationId xmlns:a16="http://schemas.microsoft.com/office/drawing/2014/main" id="{1F3DAE15-CC3B-9F48-8BF3-FABB8EC70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757" y="0"/>
            <a:ext cx="5779566" cy="6858000"/>
          </a:xfrm>
          <a:prstGeom prst="rect">
            <a:avLst/>
          </a:prstGeom>
        </p:spPr>
      </p:pic>
      <p:pic>
        <p:nvPicPr>
          <p:cNvPr id="10" name="Picture 9">
            <a:extLst>
              <a:ext uri="{FF2B5EF4-FFF2-40B4-BE49-F238E27FC236}">
                <a16:creationId xmlns:a16="http://schemas.microsoft.com/office/drawing/2014/main" id="{09D9E93B-E92A-1A48-9171-A06CE73EC75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tretch>
            <a:fillRect/>
          </a:stretch>
        </p:blipFill>
        <p:spPr>
          <a:xfrm>
            <a:off x="10760482" y="21772"/>
            <a:ext cx="1413727" cy="506149"/>
          </a:xfrm>
          <a:prstGeom prst="rect">
            <a:avLst/>
          </a:prstGeom>
        </p:spPr>
      </p:pic>
    </p:spTree>
    <p:extLst>
      <p:ext uri="{BB962C8B-B14F-4D97-AF65-F5344CB8AC3E}">
        <p14:creationId xmlns:p14="http://schemas.microsoft.com/office/powerpoint/2010/main" val="292085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3541BFC4-E011-C74E-8221-8F1332C73C82}"/>
              </a:ext>
            </a:extLst>
          </p:cNvPr>
          <p:cNvSpPr txBox="1"/>
          <p:nvPr/>
        </p:nvSpPr>
        <p:spPr>
          <a:xfrm>
            <a:off x="332498" y="4596740"/>
            <a:ext cx="5016841" cy="830997"/>
          </a:xfrm>
          <a:prstGeom prst="rect">
            <a:avLst/>
          </a:prstGeom>
          <a:noFill/>
        </p:spPr>
        <p:txBody>
          <a:bodyPr wrap="square" rtlCol="0">
            <a:spAutoFit/>
          </a:bodyPr>
          <a:lstStyle/>
          <a:p>
            <a:r>
              <a:rPr lang="sv-SE" dirty="0">
                <a:latin typeface="Helvetica Light" panose="020B0403020202020204" pitchFamily="34" charset="0"/>
              </a:rPr>
              <a:t>”</a:t>
            </a:r>
            <a:r>
              <a:rPr lang="sv-SE" dirty="0" err="1">
                <a:latin typeface="Helvetica Light" panose="020B0403020202020204" pitchFamily="34" charset="0"/>
              </a:rPr>
              <a:t>Why</a:t>
            </a:r>
            <a:r>
              <a:rPr lang="sv-SE" dirty="0">
                <a:latin typeface="Helvetica Light" panose="020B0403020202020204" pitchFamily="34" charset="0"/>
              </a:rPr>
              <a:t> call the </a:t>
            </a:r>
            <a:r>
              <a:rPr lang="sv-SE" dirty="0" err="1">
                <a:latin typeface="Helvetica Light" panose="020B0403020202020204" pitchFamily="34" charset="0"/>
              </a:rPr>
              <a:t>course</a:t>
            </a:r>
            <a:r>
              <a:rPr lang="sv-SE" dirty="0">
                <a:latin typeface="Helvetica Light" panose="020B0403020202020204" pitchFamily="34" charset="0"/>
              </a:rPr>
              <a:t> </a:t>
            </a:r>
            <a:r>
              <a:rPr lang="sv-SE" i="1" dirty="0" err="1">
                <a:latin typeface="Helvetica Light" panose="020B0403020202020204" pitchFamily="34" charset="0"/>
              </a:rPr>
              <a:t>Reproducible</a:t>
            </a:r>
            <a:r>
              <a:rPr lang="sv-SE" i="1" dirty="0">
                <a:latin typeface="Helvetica Light" panose="020B0403020202020204" pitchFamily="34" charset="0"/>
              </a:rPr>
              <a:t> Research, </a:t>
            </a:r>
            <a:r>
              <a:rPr lang="sv-SE" dirty="0" err="1">
                <a:latin typeface="Helvetica Light" panose="020B0403020202020204" pitchFamily="34" charset="0"/>
              </a:rPr>
              <a:t>when</a:t>
            </a:r>
            <a:r>
              <a:rPr lang="sv-SE" dirty="0">
                <a:latin typeface="Helvetica Light" panose="020B0403020202020204" pitchFamily="34" charset="0"/>
              </a:rPr>
              <a:t> it </a:t>
            </a:r>
            <a:r>
              <a:rPr lang="sv-SE" dirty="0" err="1">
                <a:latin typeface="Helvetica Light" panose="020B0403020202020204" pitchFamily="34" charset="0"/>
              </a:rPr>
              <a:t>could</a:t>
            </a:r>
            <a:r>
              <a:rPr lang="sv-SE" dirty="0">
                <a:latin typeface="Helvetica Light" panose="020B0403020202020204" pitchFamily="34" charset="0"/>
              </a:rPr>
              <a:t> just as </a:t>
            </a:r>
            <a:r>
              <a:rPr lang="sv-SE" dirty="0" err="1">
                <a:latin typeface="Helvetica Light" panose="020B0403020202020204" pitchFamily="34" charset="0"/>
              </a:rPr>
              <a:t>well</a:t>
            </a:r>
            <a:r>
              <a:rPr lang="sv-SE" dirty="0">
                <a:latin typeface="Helvetica Light" panose="020B0403020202020204" pitchFamily="34" charset="0"/>
              </a:rPr>
              <a:t> be </a:t>
            </a:r>
            <a:r>
              <a:rPr lang="sv-SE" dirty="0" err="1">
                <a:latin typeface="Helvetica Light" panose="020B0403020202020204" pitchFamily="34" charset="0"/>
              </a:rPr>
              <a:t>called</a:t>
            </a:r>
            <a:r>
              <a:rPr lang="sv-SE" dirty="0">
                <a:latin typeface="Helvetica Light" panose="020B0403020202020204" pitchFamily="34" charset="0"/>
              </a:rPr>
              <a:t> </a:t>
            </a:r>
            <a:r>
              <a:rPr lang="sv-SE" i="1" dirty="0">
                <a:latin typeface="Helvetica Light" panose="020B0403020202020204" pitchFamily="34" charset="0"/>
              </a:rPr>
              <a:t>Research</a:t>
            </a:r>
            <a:r>
              <a:rPr lang="sv-SE" dirty="0">
                <a:latin typeface="Helvetica Light" panose="020B0403020202020204" pitchFamily="34" charset="0"/>
              </a:rPr>
              <a:t>?”</a:t>
            </a:r>
          </a:p>
          <a:p>
            <a:pPr algn="r"/>
            <a:r>
              <a:rPr lang="sv-SE" sz="1200" dirty="0">
                <a:latin typeface="Helvetica Light" panose="020B0403020202020204" pitchFamily="34" charset="0"/>
              </a:rPr>
              <a:t>- Niclas </a:t>
            </a:r>
            <a:r>
              <a:rPr lang="sv-SE" sz="1200" dirty="0" err="1">
                <a:latin typeface="Helvetica Light" panose="020B0403020202020204" pitchFamily="34" charset="0"/>
              </a:rPr>
              <a:t>Jareborg</a:t>
            </a:r>
            <a:r>
              <a:rPr lang="sv-SE" sz="1200" dirty="0">
                <a:latin typeface="Helvetica Light" panose="020B0403020202020204" pitchFamily="34" charset="0"/>
              </a:rPr>
              <a:t>, NBIS data management guru</a:t>
            </a:r>
          </a:p>
        </p:txBody>
      </p:sp>
      <p:sp>
        <p:nvSpPr>
          <p:cNvPr id="4" name="TextBox 3"/>
          <p:cNvSpPr txBox="1"/>
          <p:nvPr/>
        </p:nvSpPr>
        <p:spPr>
          <a:xfrm>
            <a:off x="3519544" y="348273"/>
            <a:ext cx="5152913" cy="892552"/>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What do we mean with</a:t>
            </a:r>
          </a:p>
          <a:p>
            <a:pPr algn="ctr"/>
            <a:r>
              <a:rPr lang="en-US" sz="3200" dirty="0">
                <a:latin typeface="Helvetica Light" charset="0"/>
                <a:ea typeface="Helvetica Light" charset="0"/>
                <a:cs typeface="Helvetica Light" charset="0"/>
              </a:rPr>
              <a:t>reproducible research?</a:t>
            </a:r>
          </a:p>
        </p:txBody>
      </p:sp>
      <p:graphicFrame>
        <p:nvGraphicFramePr>
          <p:cNvPr id="6" name="Table 5"/>
          <p:cNvGraphicFramePr>
            <a:graphicFrameLocks noGrp="1"/>
          </p:cNvGraphicFramePr>
          <p:nvPr>
            <p:extLst/>
          </p:nvPr>
        </p:nvGraphicFramePr>
        <p:xfrm>
          <a:off x="415390" y="1681016"/>
          <a:ext cx="3818912" cy="2574800"/>
        </p:xfrm>
        <a:graphic>
          <a:graphicData uri="http://schemas.openxmlformats.org/drawingml/2006/table">
            <a:tbl>
              <a:tblPr firstRow="1" bandRow="1">
                <a:tableStyleId>{5C22544A-7EE6-4342-B048-85BDC9FD1C3A}</a:tableStyleId>
              </a:tblPr>
              <a:tblGrid>
                <a:gridCol w="713478">
                  <a:extLst>
                    <a:ext uri="{9D8B030D-6E8A-4147-A177-3AD203B41FA5}">
                      <a16:colId xmlns:a16="http://schemas.microsoft.com/office/drawing/2014/main" val="20000"/>
                    </a:ext>
                  </a:extLst>
                </a:gridCol>
                <a:gridCol w="544049">
                  <a:extLst>
                    <a:ext uri="{9D8B030D-6E8A-4147-A177-3AD203B41FA5}">
                      <a16:colId xmlns:a16="http://schemas.microsoft.com/office/drawing/2014/main" val="20001"/>
                    </a:ext>
                  </a:extLst>
                </a:gridCol>
                <a:gridCol w="1272002">
                  <a:extLst>
                    <a:ext uri="{9D8B030D-6E8A-4147-A177-3AD203B41FA5}">
                      <a16:colId xmlns:a16="http://schemas.microsoft.com/office/drawing/2014/main" val="20002"/>
                    </a:ext>
                  </a:extLst>
                </a:gridCol>
                <a:gridCol w="1289383">
                  <a:extLst>
                    <a:ext uri="{9D8B030D-6E8A-4147-A177-3AD203B41FA5}">
                      <a16:colId xmlns:a16="http://schemas.microsoft.com/office/drawing/2014/main" val="20003"/>
                    </a:ext>
                  </a:extLst>
                </a:gridCol>
              </a:tblGrid>
              <a:tr h="470128">
                <a:tc rowSpan="2" gridSpan="2">
                  <a:txBody>
                    <a:bodyPr/>
                    <a:lstStyle/>
                    <a:p>
                      <a:endParaRPr lang="en-US" sz="1200" b="0" i="0" dirty="0">
                        <a:latin typeface="Helvetica Light" charset="0"/>
                        <a:ea typeface="Helvetica Light" charset="0"/>
                        <a:cs typeface="Helvetica Light" charset="0"/>
                      </a:endParaRPr>
                    </a:p>
                  </a:txBody>
                  <a:tcPr marL="63744" marR="63744" marT="31872" marB="31872">
                    <a:solidFill>
                      <a:schemeClr val="bg1"/>
                    </a:solidFill>
                  </a:tcPr>
                </a:tc>
                <a:tc rowSpan="2" hMerge="1">
                  <a:txBody>
                    <a:bodyPr/>
                    <a:lstStyle/>
                    <a:p>
                      <a:endParaRPr lang="en-US" dirty="0"/>
                    </a:p>
                  </a:txBody>
                  <a:tcPr/>
                </a:tc>
                <a:tc gridSpan="2">
                  <a:txBody>
                    <a:bodyPr/>
                    <a:lstStyle/>
                    <a:p>
                      <a:pPr algn="ctr"/>
                      <a:r>
                        <a:rPr lang="en-US" sz="1800" b="1" i="0" dirty="0">
                          <a:latin typeface="Helvetica Light" charset="0"/>
                          <a:ea typeface="Helvetica Light" charset="0"/>
                          <a:cs typeface="Helvetica Light" charset="0"/>
                        </a:rPr>
                        <a:t>Data</a:t>
                      </a:r>
                    </a:p>
                  </a:txBody>
                  <a:tcPr marL="63744" marR="63744" marT="31872" marB="31872" anchor="ctr">
                    <a:solidFill>
                      <a:srgbClr val="008182"/>
                    </a:solidFill>
                  </a:tcPr>
                </a:tc>
                <a:tc hMerge="1">
                  <a:txBody>
                    <a:bodyPr/>
                    <a:lstStyle/>
                    <a:p>
                      <a:endParaRPr lang="en-US" dirty="0"/>
                    </a:p>
                  </a:txBody>
                  <a:tcPr/>
                </a:tc>
                <a:extLst>
                  <a:ext uri="{0D108BD9-81ED-4DB2-BD59-A6C34878D82A}">
                    <a16:rowId xmlns:a16="http://schemas.microsoft.com/office/drawing/2014/main" val="10000"/>
                  </a:ext>
                </a:extLst>
              </a:tr>
              <a:tr h="405724">
                <a:tc gridSpan="2" vMerge="1">
                  <a:txBody>
                    <a:bodyPr/>
                    <a:lstStyle/>
                    <a:p>
                      <a:endParaRPr lang="en-US"/>
                    </a:p>
                  </a:txBody>
                  <a:tcPr/>
                </a:tc>
                <a:tc hMerge="1" vMerge="1">
                  <a:txBody>
                    <a:bodyPr/>
                    <a:lstStyle/>
                    <a:p>
                      <a:endParaRPr lang="en-US" dirty="0"/>
                    </a:p>
                  </a:txBody>
                  <a:tcPr/>
                </a:tc>
                <a:tc>
                  <a:txBody>
                    <a:bodyPr/>
                    <a:lstStyle/>
                    <a:p>
                      <a:pPr algn="ctr"/>
                      <a:r>
                        <a:rPr lang="en-US" sz="1400" b="0" i="0" dirty="0">
                          <a:latin typeface="Helvetica Light" charset="0"/>
                          <a:ea typeface="Helvetica Light" charset="0"/>
                          <a:cs typeface="Helvetica Light" charset="0"/>
                        </a:rPr>
                        <a:t>Same</a:t>
                      </a:r>
                    </a:p>
                  </a:txBody>
                  <a:tcPr marL="63744" marR="63744" marT="31872" marB="31872" anchor="ctr">
                    <a:solidFill>
                      <a:srgbClr val="7EC0C0"/>
                    </a:solidFill>
                  </a:tcPr>
                </a:tc>
                <a:tc>
                  <a:txBody>
                    <a:bodyPr/>
                    <a:lstStyle/>
                    <a:p>
                      <a:pPr algn="ctr"/>
                      <a:r>
                        <a:rPr lang="en-US" sz="1400" b="0" i="0" dirty="0">
                          <a:latin typeface="Helvetica Light" charset="0"/>
                          <a:ea typeface="Helvetica Light" charset="0"/>
                          <a:cs typeface="Helvetica Light" charset="0"/>
                        </a:rPr>
                        <a:t>Different</a:t>
                      </a:r>
                    </a:p>
                  </a:txBody>
                  <a:tcPr marL="63744" marR="63744" marT="31872" marB="31872" anchor="ctr">
                    <a:solidFill>
                      <a:srgbClr val="7EC0C0"/>
                    </a:solidFill>
                  </a:tcPr>
                </a:tc>
                <a:extLst>
                  <a:ext uri="{0D108BD9-81ED-4DB2-BD59-A6C34878D82A}">
                    <a16:rowId xmlns:a16="http://schemas.microsoft.com/office/drawing/2014/main" val="10001"/>
                  </a:ext>
                </a:extLst>
              </a:tr>
              <a:tr h="843039">
                <a:tc rowSpan="2">
                  <a:txBody>
                    <a:bodyPr/>
                    <a:lstStyle/>
                    <a:p>
                      <a:pPr algn="ctr"/>
                      <a:r>
                        <a:rPr lang="en-US" sz="1800" b="1" i="0" dirty="0">
                          <a:solidFill>
                            <a:schemeClr val="bg1"/>
                          </a:solidFill>
                          <a:latin typeface="Helvetica Light" charset="0"/>
                          <a:ea typeface="Helvetica Light" charset="0"/>
                          <a:cs typeface="Helvetica Light" charset="0"/>
                        </a:rPr>
                        <a:t>Code</a:t>
                      </a:r>
                      <a:endParaRPr lang="en-US" sz="1200" b="1" i="0" dirty="0">
                        <a:solidFill>
                          <a:schemeClr val="bg1"/>
                        </a:solidFill>
                        <a:latin typeface="Helvetica Light" charset="0"/>
                        <a:ea typeface="Helvetica Light" charset="0"/>
                        <a:cs typeface="Helvetica Light" charset="0"/>
                      </a:endParaRPr>
                    </a:p>
                  </a:txBody>
                  <a:tcPr marL="63744" marR="63744" marT="31872" marB="31872" vert="vert270" anchor="ctr">
                    <a:solidFill>
                      <a:srgbClr val="008182"/>
                    </a:solidFill>
                  </a:tcPr>
                </a:tc>
                <a:tc>
                  <a:txBody>
                    <a:bodyPr/>
                    <a:lstStyle/>
                    <a:p>
                      <a:pPr algn="ctr"/>
                      <a:r>
                        <a:rPr lang="en-US" sz="1400" b="0" i="0" dirty="0">
                          <a:latin typeface="Helvetica Light" charset="0"/>
                          <a:ea typeface="Helvetica Light" charset="0"/>
                          <a:cs typeface="Helvetica Light" charset="0"/>
                        </a:rPr>
                        <a:t>Same</a:t>
                      </a:r>
                    </a:p>
                  </a:txBody>
                  <a:tcPr marL="63744" marR="63744" marT="31872" marB="31872" vert="vert270" anchor="ctr">
                    <a:solidFill>
                      <a:srgbClr val="7EC0C0"/>
                    </a:solidFill>
                  </a:tcPr>
                </a:tc>
                <a:tc>
                  <a:txBody>
                    <a:bodyPr/>
                    <a:lstStyle/>
                    <a:p>
                      <a:pPr algn="ctr"/>
                      <a:r>
                        <a:rPr lang="en-US" sz="1400" b="0" i="0" dirty="0">
                          <a:latin typeface="Helvetica Light" charset="0"/>
                          <a:ea typeface="Helvetica Light" charset="0"/>
                          <a:cs typeface="Helvetica Light" charset="0"/>
                        </a:rPr>
                        <a:t>Reproducible</a:t>
                      </a:r>
                    </a:p>
                  </a:txBody>
                  <a:tcPr marL="63744" marR="63744" marT="31872" marB="31872" anchor="ctr">
                    <a:solidFill>
                      <a:srgbClr val="CCE7E6"/>
                    </a:solidFill>
                  </a:tcPr>
                </a:tc>
                <a:tc>
                  <a:txBody>
                    <a:bodyPr/>
                    <a:lstStyle/>
                    <a:p>
                      <a:pPr algn="ctr"/>
                      <a:r>
                        <a:rPr lang="en-US" sz="1400" b="0" i="0" dirty="0">
                          <a:latin typeface="Helvetica Light" charset="0"/>
                          <a:ea typeface="Helvetica Light" charset="0"/>
                          <a:cs typeface="Helvetica Light" charset="0"/>
                        </a:rPr>
                        <a:t>Replicable</a:t>
                      </a:r>
                    </a:p>
                  </a:txBody>
                  <a:tcPr marL="63744" marR="63744" marT="31872" marB="31872" anchor="ctr">
                    <a:solidFill>
                      <a:srgbClr val="CCE7E6"/>
                    </a:solidFill>
                  </a:tcPr>
                </a:tc>
                <a:extLst>
                  <a:ext uri="{0D108BD9-81ED-4DB2-BD59-A6C34878D82A}">
                    <a16:rowId xmlns:a16="http://schemas.microsoft.com/office/drawing/2014/main" val="10002"/>
                  </a:ext>
                </a:extLst>
              </a:tr>
              <a:tr h="855909">
                <a:tc vMerge="1">
                  <a:txBody>
                    <a:bodyPr/>
                    <a:lstStyle/>
                    <a:p>
                      <a:endParaRPr lang="en-US" dirty="0"/>
                    </a:p>
                  </a:txBody>
                  <a:tcPr/>
                </a:tc>
                <a:tc>
                  <a:txBody>
                    <a:bodyPr/>
                    <a:lstStyle/>
                    <a:p>
                      <a:pPr algn="ctr"/>
                      <a:r>
                        <a:rPr lang="en-US" sz="1400" b="0" i="0" dirty="0">
                          <a:latin typeface="Helvetica Light" charset="0"/>
                          <a:ea typeface="Helvetica Light" charset="0"/>
                          <a:cs typeface="Helvetica Light" charset="0"/>
                        </a:rPr>
                        <a:t>Different</a:t>
                      </a:r>
                    </a:p>
                  </a:txBody>
                  <a:tcPr marL="63744" marR="63744" marT="31872" marB="31872" vert="vert270" anchor="ctr">
                    <a:solidFill>
                      <a:srgbClr val="7EC0C0"/>
                    </a:solidFill>
                  </a:tcPr>
                </a:tc>
                <a:tc>
                  <a:txBody>
                    <a:bodyPr/>
                    <a:lstStyle/>
                    <a:p>
                      <a:pPr algn="ctr"/>
                      <a:r>
                        <a:rPr lang="en-US" sz="1400" b="0" i="0" dirty="0">
                          <a:latin typeface="Helvetica Light" charset="0"/>
                          <a:ea typeface="Helvetica Light" charset="0"/>
                          <a:cs typeface="Helvetica Light" charset="0"/>
                        </a:rPr>
                        <a:t>Robust</a:t>
                      </a:r>
                    </a:p>
                  </a:txBody>
                  <a:tcPr marL="63744" marR="63744" marT="31872" marB="31872" anchor="ctr">
                    <a:solidFill>
                      <a:srgbClr val="CCE7E6"/>
                    </a:solidFill>
                  </a:tcPr>
                </a:tc>
                <a:tc>
                  <a:txBody>
                    <a:bodyPr/>
                    <a:lstStyle/>
                    <a:p>
                      <a:pPr algn="ctr"/>
                      <a:r>
                        <a:rPr lang="en-US" sz="1400" b="0" i="0" dirty="0" err="1">
                          <a:latin typeface="Helvetica Light" charset="0"/>
                          <a:ea typeface="Helvetica Light" charset="0"/>
                          <a:cs typeface="Helvetica Light" charset="0"/>
                        </a:rPr>
                        <a:t>Generalisable</a:t>
                      </a:r>
                      <a:endParaRPr lang="en-US" sz="1400" b="0" i="0" dirty="0">
                        <a:latin typeface="Helvetica Light" charset="0"/>
                        <a:ea typeface="Helvetica Light" charset="0"/>
                        <a:cs typeface="Helvetica Light" charset="0"/>
                      </a:endParaRPr>
                    </a:p>
                  </a:txBody>
                  <a:tcPr marL="63744" marR="63744" marT="31872" marB="31872" anchor="ctr">
                    <a:solidFill>
                      <a:srgbClr val="CCE7E6"/>
                    </a:solidFill>
                  </a:tcPr>
                </a:tc>
                <a:extLst>
                  <a:ext uri="{0D108BD9-81ED-4DB2-BD59-A6C34878D82A}">
                    <a16:rowId xmlns:a16="http://schemas.microsoft.com/office/drawing/2014/main" val="10003"/>
                  </a:ext>
                </a:extLst>
              </a:tr>
            </a:tbl>
          </a:graphicData>
        </a:graphic>
      </p:graphicFrame>
      <p:sp>
        <p:nvSpPr>
          <p:cNvPr id="7" name="Oval 6"/>
          <p:cNvSpPr/>
          <p:nvPr/>
        </p:nvSpPr>
        <p:spPr>
          <a:xfrm rot="20393524">
            <a:off x="1630494" y="2611309"/>
            <a:ext cx="1323389" cy="76900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2" name="Group 1"/>
          <p:cNvGrpSpPr/>
          <p:nvPr/>
        </p:nvGrpSpPr>
        <p:grpSpPr>
          <a:xfrm>
            <a:off x="5652781" y="1808966"/>
            <a:ext cx="5447324" cy="3957326"/>
            <a:chOff x="5652781" y="1808966"/>
            <a:chExt cx="5447324" cy="3957326"/>
          </a:xfrm>
        </p:grpSpPr>
        <p:grpSp>
          <p:nvGrpSpPr>
            <p:cNvPr id="8" name="Group 7"/>
            <p:cNvGrpSpPr/>
            <p:nvPr/>
          </p:nvGrpSpPr>
          <p:grpSpPr>
            <a:xfrm>
              <a:off x="5882811" y="2337516"/>
              <a:ext cx="5114951" cy="3428776"/>
              <a:chOff x="2577091" y="998470"/>
              <a:chExt cx="7751028" cy="5195852"/>
            </a:xfrm>
          </p:grpSpPr>
          <p:grpSp>
            <p:nvGrpSpPr>
              <p:cNvPr id="9" name="Group 8"/>
              <p:cNvGrpSpPr/>
              <p:nvPr/>
            </p:nvGrpSpPr>
            <p:grpSpPr>
              <a:xfrm>
                <a:off x="2577091" y="2964577"/>
                <a:ext cx="990725" cy="1458355"/>
                <a:chOff x="1741895" y="2720427"/>
                <a:chExt cx="990725" cy="1458355"/>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895" y="2720427"/>
                  <a:ext cx="990725" cy="990725"/>
                </a:xfrm>
                <a:prstGeom prst="rect">
                  <a:avLst/>
                </a:prstGeom>
              </p:spPr>
            </p:pic>
            <p:sp>
              <p:nvSpPr>
                <p:cNvPr id="32" name="TextBox 31"/>
                <p:cNvSpPr txBox="1"/>
                <p:nvPr/>
              </p:nvSpPr>
              <p:spPr>
                <a:xfrm>
                  <a:off x="1810700" y="3712387"/>
                  <a:ext cx="853115"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Data</a:t>
                  </a:r>
                </a:p>
              </p:txBody>
            </p:sp>
          </p:grpSp>
          <p:grpSp>
            <p:nvGrpSpPr>
              <p:cNvPr id="10" name="Group 9"/>
              <p:cNvGrpSpPr/>
              <p:nvPr/>
            </p:nvGrpSpPr>
            <p:grpSpPr>
              <a:xfrm>
                <a:off x="4785772" y="998470"/>
                <a:ext cx="2490952" cy="2217319"/>
                <a:chOff x="4414346" y="930596"/>
                <a:chExt cx="2490952" cy="2217319"/>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345" y="1891863"/>
                  <a:ext cx="732220" cy="732220"/>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5013" y="1545021"/>
                  <a:ext cx="1079062" cy="1079062"/>
                </a:xfrm>
                <a:prstGeom prst="rect">
                  <a:avLst/>
                </a:prstGeom>
              </p:spPr>
            </p:pic>
            <p:sp>
              <p:nvSpPr>
                <p:cNvPr id="29" name="Rounded Rectangle 28"/>
                <p:cNvSpPr/>
                <p:nvPr/>
              </p:nvSpPr>
              <p:spPr>
                <a:xfrm>
                  <a:off x="4414346" y="1376855"/>
                  <a:ext cx="2490952" cy="177106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TextBox 29"/>
                <p:cNvSpPr txBox="1"/>
                <p:nvPr/>
              </p:nvSpPr>
              <p:spPr>
                <a:xfrm>
                  <a:off x="4754987" y="930596"/>
                  <a:ext cx="1785903"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Environment</a:t>
                  </a:r>
                </a:p>
              </p:txBody>
            </p:sp>
          </p:grpSp>
          <p:grpSp>
            <p:nvGrpSpPr>
              <p:cNvPr id="11" name="Group 10"/>
              <p:cNvGrpSpPr/>
              <p:nvPr/>
            </p:nvGrpSpPr>
            <p:grpSpPr>
              <a:xfrm>
                <a:off x="5094794" y="4701791"/>
                <a:ext cx="1829626" cy="1492531"/>
                <a:chOff x="5116435" y="4319752"/>
                <a:chExt cx="1829626" cy="1492531"/>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424" y="4319752"/>
                  <a:ext cx="1045651" cy="1045651"/>
                </a:xfrm>
                <a:prstGeom prst="rect">
                  <a:avLst/>
                </a:prstGeom>
              </p:spPr>
            </p:pic>
            <p:sp>
              <p:nvSpPr>
                <p:cNvPr id="26" name="TextBox 25"/>
                <p:cNvSpPr txBox="1"/>
                <p:nvPr/>
              </p:nvSpPr>
              <p:spPr>
                <a:xfrm>
                  <a:off x="5116435" y="5345888"/>
                  <a:ext cx="1829626"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Source code</a:t>
                  </a:r>
                </a:p>
              </p:txBody>
            </p:sp>
          </p:grpSp>
          <p:grpSp>
            <p:nvGrpSpPr>
              <p:cNvPr id="14" name="Group 13"/>
              <p:cNvGrpSpPr/>
              <p:nvPr/>
            </p:nvGrpSpPr>
            <p:grpSpPr>
              <a:xfrm>
                <a:off x="8397092" y="2835379"/>
                <a:ext cx="1931027" cy="1587553"/>
                <a:chOff x="8948258" y="2720426"/>
                <a:chExt cx="1931027" cy="1587553"/>
              </a:xfrm>
            </p:grpSpPr>
            <p:grpSp>
              <p:nvGrpSpPr>
                <p:cNvPr id="20" name="Group 19"/>
                <p:cNvGrpSpPr/>
                <p:nvPr/>
              </p:nvGrpSpPr>
              <p:grpSpPr>
                <a:xfrm>
                  <a:off x="8948258" y="2720426"/>
                  <a:ext cx="1931027" cy="1159765"/>
                  <a:chOff x="8771600" y="2316656"/>
                  <a:chExt cx="2603314" cy="1563539"/>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1600" y="2489203"/>
                    <a:ext cx="1269999" cy="1270001"/>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93" y="2892975"/>
                    <a:ext cx="987221" cy="987220"/>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3918" y="2316656"/>
                    <a:ext cx="807550" cy="807545"/>
                  </a:xfrm>
                  <a:prstGeom prst="rect">
                    <a:avLst/>
                  </a:prstGeom>
                </p:spPr>
              </p:pic>
            </p:grpSp>
            <p:sp>
              <p:nvSpPr>
                <p:cNvPr id="21" name="TextBox 20"/>
                <p:cNvSpPr txBox="1"/>
                <p:nvPr/>
              </p:nvSpPr>
              <p:spPr>
                <a:xfrm>
                  <a:off x="9334146" y="3841584"/>
                  <a:ext cx="1171331" cy="466395"/>
                </a:xfrm>
                <a:prstGeom prst="rect">
                  <a:avLst/>
                </a:prstGeom>
                <a:noFill/>
              </p:spPr>
              <p:txBody>
                <a:bodyPr wrap="none" rtlCol="0">
                  <a:spAutoFit/>
                </a:bodyPr>
                <a:lstStyle/>
                <a:p>
                  <a:pPr algn="ctr"/>
                  <a:r>
                    <a:rPr lang="en-US" sz="1400">
                      <a:latin typeface="Helvetica Light" charset="0"/>
                      <a:ea typeface="Helvetica Light" charset="0"/>
                      <a:cs typeface="Helvetica Light" charset="0"/>
                    </a:rPr>
                    <a:t>Results</a:t>
                  </a:r>
                  <a:endParaRPr lang="en-US" sz="1400" dirty="0">
                    <a:latin typeface="Helvetica Light" charset="0"/>
                    <a:ea typeface="Helvetica Light" charset="0"/>
                    <a:cs typeface="Helvetica Light" charset="0"/>
                  </a:endParaRPr>
                </a:p>
              </p:txBody>
            </p:sp>
          </p:grpSp>
          <p:sp>
            <p:nvSpPr>
              <p:cNvPr id="15" name="Rectangle 14"/>
              <p:cNvSpPr/>
              <p:nvPr/>
            </p:nvSpPr>
            <p:spPr>
              <a:xfrm>
                <a:off x="5400988" y="3019927"/>
                <a:ext cx="1500745" cy="36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80305">
                <a:off x="5504882" y="2687090"/>
                <a:ext cx="1236325" cy="1318747"/>
              </a:xfrm>
              <a:prstGeom prst="rect">
                <a:avLst/>
              </a:prstGeom>
            </p:spPr>
          </p:pic>
          <p:sp>
            <p:nvSpPr>
              <p:cNvPr id="17" name="Freeform 16"/>
              <p:cNvSpPr/>
              <p:nvPr/>
            </p:nvSpPr>
            <p:spPr>
              <a:xfrm>
                <a:off x="4930318" y="3699641"/>
                <a:ext cx="535059" cy="1513490"/>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Lst>
                <a:ahLst/>
                <a:cxnLst>
                  <a:cxn ang="0">
                    <a:pos x="connsiteX0" y="connsiteY0"/>
                  </a:cxn>
                  <a:cxn ang="0">
                    <a:pos x="connsiteX1" y="connsiteY1"/>
                  </a:cxn>
                </a:cxnLst>
                <a:rect l="l" t="t" r="r" b="b"/>
                <a:pathLst>
                  <a:path w="535059" h="1513490">
                    <a:moveTo>
                      <a:pt x="535059" y="1513490"/>
                    </a:moveTo>
                    <a:cubicBezTo>
                      <a:pt x="6039" y="1093076"/>
                      <a:pt x="-281243" y="536028"/>
                      <a:pt x="398427"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Freeform 17"/>
              <p:cNvSpPr/>
              <p:nvPr/>
            </p:nvSpPr>
            <p:spPr>
              <a:xfrm rot="4440108" flipH="1">
                <a:off x="4334042" y="2759532"/>
                <a:ext cx="365264" cy="1619033"/>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365264 w 365263"/>
                  <a:gd name="connsiteY0" fmla="*/ 1619033 h 1619033"/>
                  <a:gd name="connsiteX1" fmla="*/ 0 w 365263"/>
                  <a:gd name="connsiteY1" fmla="*/ 0 h 1619033"/>
                  <a:gd name="connsiteX0" fmla="*/ 365264 w 365265"/>
                  <a:gd name="connsiteY0" fmla="*/ 1619033 h 1619033"/>
                  <a:gd name="connsiteX1" fmla="*/ 0 w 365265"/>
                  <a:gd name="connsiteY1" fmla="*/ 0 h 1619033"/>
                  <a:gd name="connsiteX0" fmla="*/ 365264 w 365263"/>
                  <a:gd name="connsiteY0" fmla="*/ 1619033 h 1619033"/>
                  <a:gd name="connsiteX1" fmla="*/ 0 w 365263"/>
                  <a:gd name="connsiteY1" fmla="*/ 0 h 1619033"/>
                </a:gdLst>
                <a:ahLst/>
                <a:cxnLst>
                  <a:cxn ang="0">
                    <a:pos x="connsiteX0" y="connsiteY0"/>
                  </a:cxn>
                  <a:cxn ang="0">
                    <a:pos x="connsiteX1" y="connsiteY1"/>
                  </a:cxn>
                </a:cxnLst>
                <a:rect l="l" t="t" r="r" b="b"/>
                <a:pathLst>
                  <a:path w="365263" h="1619033">
                    <a:moveTo>
                      <a:pt x="365264" y="1619033"/>
                    </a:moveTo>
                    <a:cubicBezTo>
                      <a:pt x="99690" y="959839"/>
                      <a:pt x="10330" y="659973"/>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Freeform 18"/>
              <p:cNvSpPr/>
              <p:nvPr/>
            </p:nvSpPr>
            <p:spPr>
              <a:xfrm rot="4440108" flipH="1">
                <a:off x="7178855" y="2685454"/>
                <a:ext cx="471244" cy="1825299"/>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489535 w 489535"/>
                  <a:gd name="connsiteY0" fmla="*/ 2210476 h 2210476"/>
                  <a:gd name="connsiteX1" fmla="*/ 0 w 489535"/>
                  <a:gd name="connsiteY1" fmla="*/ 0 h 2210476"/>
                  <a:gd name="connsiteX0" fmla="*/ 519915 w 519915"/>
                  <a:gd name="connsiteY0" fmla="*/ 2278302 h 2278302"/>
                  <a:gd name="connsiteX1" fmla="*/ 0 w 519915"/>
                  <a:gd name="connsiteY1" fmla="*/ 0 h 2278302"/>
                  <a:gd name="connsiteX0" fmla="*/ 519915 w 519915"/>
                  <a:gd name="connsiteY0" fmla="*/ 2278302 h 2278302"/>
                  <a:gd name="connsiteX1" fmla="*/ 0 w 519915"/>
                  <a:gd name="connsiteY1" fmla="*/ 0 h 2278302"/>
                  <a:gd name="connsiteX0" fmla="*/ 554509 w 554509"/>
                  <a:gd name="connsiteY0" fmla="*/ 2278302 h 2278302"/>
                  <a:gd name="connsiteX1" fmla="*/ 34594 w 554509"/>
                  <a:gd name="connsiteY1" fmla="*/ 0 h 2278302"/>
                  <a:gd name="connsiteX0" fmla="*/ 512889 w 512889"/>
                  <a:gd name="connsiteY0" fmla="*/ 1825298 h 1825298"/>
                  <a:gd name="connsiteX1" fmla="*/ 41645 w 512889"/>
                  <a:gd name="connsiteY1" fmla="*/ 0 h 1825298"/>
                  <a:gd name="connsiteX0" fmla="*/ 471244 w 471244"/>
                  <a:gd name="connsiteY0" fmla="*/ 1825298 h 1825298"/>
                  <a:gd name="connsiteX1" fmla="*/ 0 w 471244"/>
                  <a:gd name="connsiteY1" fmla="*/ 0 h 1825298"/>
                  <a:gd name="connsiteX0" fmla="*/ 471244 w 471244"/>
                  <a:gd name="connsiteY0" fmla="*/ 1825298 h 1825298"/>
                  <a:gd name="connsiteX1" fmla="*/ 0 w 471244"/>
                  <a:gd name="connsiteY1" fmla="*/ 0 h 1825298"/>
                </a:gdLst>
                <a:ahLst/>
                <a:cxnLst>
                  <a:cxn ang="0">
                    <a:pos x="connsiteX0" y="connsiteY0"/>
                  </a:cxn>
                  <a:cxn ang="0">
                    <a:pos x="connsiteX1" y="connsiteY1"/>
                  </a:cxn>
                </a:cxnLst>
                <a:rect l="l" t="t" r="r" b="b"/>
                <a:pathLst>
                  <a:path w="471244" h="1825298">
                    <a:moveTo>
                      <a:pt x="471244" y="1825298"/>
                    </a:moveTo>
                    <a:cubicBezTo>
                      <a:pt x="63462" y="1163142"/>
                      <a:pt x="4090" y="845265"/>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3" name="TextBox 32"/>
            <p:cNvSpPr txBox="1"/>
            <p:nvPr/>
          </p:nvSpPr>
          <p:spPr>
            <a:xfrm>
              <a:off x="5652781" y="1808966"/>
              <a:ext cx="5447324" cy="323165"/>
            </a:xfrm>
            <a:prstGeom prst="rect">
              <a:avLst/>
            </a:prstGeom>
            <a:noFill/>
          </p:spPr>
          <p:txBody>
            <a:bodyPr wrap="none" rtlCol="0">
              <a:spAutoFit/>
            </a:bodyPr>
            <a:lstStyle/>
            <a:p>
              <a:pPr algn="ctr"/>
              <a:r>
                <a:rPr lang="en-US" sz="1500" dirty="0">
                  <a:latin typeface="Helvetica Light" charset="0"/>
                  <a:ea typeface="Helvetica Light" charset="0"/>
                  <a:cs typeface="Helvetica Light" charset="0"/>
                </a:rPr>
                <a:t>All parts of a bioinformatics analysis have to be reproducible:</a:t>
              </a:r>
            </a:p>
          </p:txBody>
        </p:sp>
      </p:grpSp>
      <p:sp>
        <p:nvSpPr>
          <p:cNvPr id="5" name="Rectangle 4"/>
          <p:cNvSpPr/>
          <p:nvPr/>
        </p:nvSpPr>
        <p:spPr>
          <a:xfrm>
            <a:off x="0" y="4419280"/>
            <a:ext cx="5556738" cy="2178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41BFC4-E011-C74E-8221-8F1332C73C82}"/>
              </a:ext>
            </a:extLst>
          </p:cNvPr>
          <p:cNvSpPr txBox="1"/>
          <p:nvPr/>
        </p:nvSpPr>
        <p:spPr>
          <a:xfrm>
            <a:off x="332499" y="4596741"/>
            <a:ext cx="5016841" cy="1384995"/>
          </a:xfrm>
          <a:prstGeom prst="rect">
            <a:avLst/>
          </a:prstGeom>
          <a:noFill/>
        </p:spPr>
        <p:txBody>
          <a:bodyPr wrap="square" rtlCol="0">
            <a:spAutoFit/>
          </a:bodyPr>
          <a:lstStyle/>
          <a:p>
            <a:r>
              <a:rPr lang="sv-SE" dirty="0">
                <a:latin typeface="Helvetica Light" panose="020B0403020202020204" pitchFamily="34" charset="0"/>
              </a:rPr>
              <a:t>”The </a:t>
            </a:r>
            <a:r>
              <a:rPr lang="sv-SE" dirty="0" err="1">
                <a:latin typeface="Helvetica Light" panose="020B0403020202020204" pitchFamily="34" charset="0"/>
              </a:rPr>
              <a:t>foundations</a:t>
            </a:r>
            <a:r>
              <a:rPr lang="sv-SE" dirty="0">
                <a:latin typeface="Helvetica Light" panose="020B0403020202020204" pitchFamily="34" charset="0"/>
              </a:rPr>
              <a:t> </a:t>
            </a:r>
            <a:r>
              <a:rPr lang="sv-SE" dirty="0" err="1">
                <a:latin typeface="Helvetica Light" panose="020B0403020202020204" pitchFamily="34" charset="0"/>
              </a:rPr>
              <a:t>of</a:t>
            </a:r>
            <a:r>
              <a:rPr lang="sv-SE" dirty="0">
                <a:latin typeface="Helvetica Light" panose="020B0403020202020204" pitchFamily="34" charset="0"/>
              </a:rPr>
              <a:t> </a:t>
            </a:r>
            <a:r>
              <a:rPr lang="sv-SE" dirty="0" err="1">
                <a:latin typeface="Helvetica Light" panose="020B0403020202020204" pitchFamily="34" charset="0"/>
              </a:rPr>
              <a:t>knowledge</a:t>
            </a:r>
            <a:r>
              <a:rPr lang="sv-SE" dirty="0">
                <a:latin typeface="Helvetica Light" panose="020B0403020202020204" pitchFamily="34" charset="0"/>
              </a:rPr>
              <a:t> </a:t>
            </a:r>
            <a:r>
              <a:rPr lang="sv-SE" dirty="0" err="1">
                <a:latin typeface="Helvetica Light" panose="020B0403020202020204" pitchFamily="34" charset="0"/>
              </a:rPr>
              <a:t>should</a:t>
            </a:r>
            <a:r>
              <a:rPr lang="sv-SE" dirty="0">
                <a:latin typeface="Helvetica Light" panose="020B0403020202020204" pitchFamily="34" charset="0"/>
              </a:rPr>
              <a:t> be </a:t>
            </a:r>
            <a:r>
              <a:rPr lang="sv-SE" dirty="0" err="1">
                <a:latin typeface="Helvetica Light" panose="020B0403020202020204" pitchFamily="34" charset="0"/>
              </a:rPr>
              <a:t>constituted</a:t>
            </a:r>
            <a:r>
              <a:rPr lang="sv-SE" dirty="0">
                <a:latin typeface="Helvetica Light" panose="020B0403020202020204" pitchFamily="34" charset="0"/>
              </a:rPr>
              <a:t> by </a:t>
            </a:r>
            <a:r>
              <a:rPr lang="sv-SE" dirty="0" err="1">
                <a:latin typeface="Helvetica Light" panose="020B0403020202020204" pitchFamily="34" charset="0"/>
              </a:rPr>
              <a:t>experimentally</a:t>
            </a:r>
            <a:r>
              <a:rPr lang="sv-SE" dirty="0">
                <a:latin typeface="Helvetica Light" panose="020B0403020202020204" pitchFamily="34" charset="0"/>
              </a:rPr>
              <a:t> </a:t>
            </a:r>
            <a:r>
              <a:rPr lang="sv-SE" dirty="0" err="1">
                <a:latin typeface="Helvetica Light" panose="020B0403020202020204" pitchFamily="34" charset="0"/>
              </a:rPr>
              <a:t>produced</a:t>
            </a:r>
            <a:r>
              <a:rPr lang="sv-SE" dirty="0">
                <a:latin typeface="Helvetica Light" panose="020B0403020202020204" pitchFamily="34" charset="0"/>
              </a:rPr>
              <a:t> </a:t>
            </a:r>
            <a:r>
              <a:rPr lang="sv-SE" dirty="0" err="1">
                <a:latin typeface="Helvetica Light" panose="020B0403020202020204" pitchFamily="34" charset="0"/>
              </a:rPr>
              <a:t>facts</a:t>
            </a:r>
            <a:r>
              <a:rPr lang="sv-SE" dirty="0">
                <a:latin typeface="Helvetica Light" panose="020B0403020202020204" pitchFamily="34" charset="0"/>
              </a:rPr>
              <a:t>, </a:t>
            </a:r>
            <a:r>
              <a:rPr lang="sv-SE" dirty="0" err="1">
                <a:latin typeface="Helvetica Light" panose="020B0403020202020204" pitchFamily="34" charset="0"/>
              </a:rPr>
              <a:t>which</a:t>
            </a:r>
            <a:r>
              <a:rPr lang="sv-SE" dirty="0">
                <a:latin typeface="Helvetica Light" panose="020B0403020202020204" pitchFamily="34" charset="0"/>
              </a:rPr>
              <a:t> </a:t>
            </a:r>
            <a:r>
              <a:rPr lang="sv-SE" dirty="0" err="1">
                <a:latin typeface="Helvetica Light" panose="020B0403020202020204" pitchFamily="34" charset="0"/>
              </a:rPr>
              <a:t>can</a:t>
            </a:r>
            <a:r>
              <a:rPr lang="sv-SE" dirty="0">
                <a:latin typeface="Helvetica Light" panose="020B0403020202020204" pitchFamily="34" charset="0"/>
              </a:rPr>
              <a:t> be </a:t>
            </a:r>
            <a:r>
              <a:rPr lang="sv-SE" dirty="0" err="1">
                <a:latin typeface="Helvetica Light" panose="020B0403020202020204" pitchFamily="34" charset="0"/>
              </a:rPr>
              <a:t>made</a:t>
            </a:r>
            <a:r>
              <a:rPr lang="sv-SE" dirty="0">
                <a:latin typeface="Helvetica Light" panose="020B0403020202020204" pitchFamily="34" charset="0"/>
              </a:rPr>
              <a:t> </a:t>
            </a:r>
            <a:r>
              <a:rPr lang="sv-SE" dirty="0" err="1">
                <a:latin typeface="Helvetica Light" panose="020B0403020202020204" pitchFamily="34" charset="0"/>
              </a:rPr>
              <a:t>believable</a:t>
            </a:r>
            <a:r>
              <a:rPr lang="sv-SE" dirty="0">
                <a:latin typeface="Helvetica Light" panose="020B0403020202020204" pitchFamily="34" charset="0"/>
              </a:rPr>
              <a:t> to a </a:t>
            </a:r>
            <a:r>
              <a:rPr lang="sv-SE" dirty="0" err="1">
                <a:latin typeface="Helvetica Light" panose="020B0403020202020204" pitchFamily="34" charset="0"/>
              </a:rPr>
              <a:t>scientific</a:t>
            </a:r>
            <a:r>
              <a:rPr lang="sv-SE" dirty="0">
                <a:latin typeface="Helvetica Light" panose="020B0403020202020204" pitchFamily="34" charset="0"/>
              </a:rPr>
              <a:t> </a:t>
            </a:r>
            <a:r>
              <a:rPr lang="sv-SE" dirty="0" err="1">
                <a:latin typeface="Helvetica Light" panose="020B0403020202020204" pitchFamily="34" charset="0"/>
              </a:rPr>
              <a:t>community</a:t>
            </a:r>
            <a:r>
              <a:rPr lang="sv-SE" dirty="0">
                <a:latin typeface="Helvetica Light" panose="020B0403020202020204" pitchFamily="34" charset="0"/>
              </a:rPr>
              <a:t> by </a:t>
            </a:r>
            <a:r>
              <a:rPr lang="sv-SE" dirty="0" err="1">
                <a:latin typeface="Helvetica Light" panose="020B0403020202020204" pitchFamily="34" charset="0"/>
              </a:rPr>
              <a:t>their</a:t>
            </a:r>
            <a:r>
              <a:rPr lang="sv-SE" dirty="0">
                <a:latin typeface="Helvetica Light" panose="020B0403020202020204" pitchFamily="34" charset="0"/>
              </a:rPr>
              <a:t> </a:t>
            </a:r>
            <a:r>
              <a:rPr lang="sv-SE" dirty="0" err="1">
                <a:latin typeface="Helvetica Light" panose="020B0403020202020204" pitchFamily="34" charset="0"/>
              </a:rPr>
              <a:t>reproducibility</a:t>
            </a:r>
            <a:r>
              <a:rPr lang="sv-SE" dirty="0">
                <a:latin typeface="Helvetica Light" panose="020B0403020202020204" pitchFamily="34" charset="0"/>
              </a:rPr>
              <a:t>."</a:t>
            </a:r>
          </a:p>
          <a:p>
            <a:pPr algn="r"/>
            <a:r>
              <a:rPr lang="sv-SE" sz="1200" dirty="0">
                <a:latin typeface="Helvetica Light" panose="020B0403020202020204" pitchFamily="34" charset="0"/>
              </a:rPr>
              <a:t>- Robert Boyle, 1627-1691</a:t>
            </a:r>
          </a:p>
        </p:txBody>
      </p:sp>
    </p:spTree>
    <p:extLst>
      <p:ext uri="{BB962C8B-B14F-4D97-AF65-F5344CB8AC3E}">
        <p14:creationId xmlns:p14="http://schemas.microsoft.com/office/powerpoint/2010/main" val="340601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ACABB6-96C5-7846-B4DE-AF2F19B1C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3757" y="0"/>
            <a:ext cx="5779566" cy="6858000"/>
          </a:xfrm>
          <a:prstGeom prst="rect">
            <a:avLst/>
          </a:prstGeom>
        </p:spPr>
      </p:pic>
      <p:pic>
        <p:nvPicPr>
          <p:cNvPr id="11" name="Picture 10">
            <a:extLst>
              <a:ext uri="{FF2B5EF4-FFF2-40B4-BE49-F238E27FC236}">
                <a16:creationId xmlns:a16="http://schemas.microsoft.com/office/drawing/2014/main" id="{EF42804C-C8B7-0A45-A234-4ADC1B95C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90" y="0"/>
            <a:ext cx="5918400" cy="6858000"/>
          </a:xfrm>
          <a:prstGeom prst="rect">
            <a:avLst/>
          </a:prstGeom>
        </p:spPr>
      </p:pic>
      <p:pic>
        <p:nvPicPr>
          <p:cNvPr id="6" name="Picture 5">
            <a:extLst>
              <a:ext uri="{FF2B5EF4-FFF2-40B4-BE49-F238E27FC236}">
                <a16:creationId xmlns:a16="http://schemas.microsoft.com/office/drawing/2014/main" id="{F07FCB6B-5DF0-754F-88C7-F7DFD3FEB01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tretch>
            <a:fillRect/>
          </a:stretch>
        </p:blipFill>
        <p:spPr>
          <a:xfrm>
            <a:off x="10760482" y="21772"/>
            <a:ext cx="1413727" cy="506149"/>
          </a:xfrm>
          <a:prstGeom prst="rect">
            <a:avLst/>
          </a:prstGeom>
        </p:spPr>
      </p:pic>
    </p:spTree>
    <p:extLst>
      <p:ext uri="{BB962C8B-B14F-4D97-AF65-F5344CB8AC3E}">
        <p14:creationId xmlns:p14="http://schemas.microsoft.com/office/powerpoint/2010/main" val="10028961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F42804C-C8B7-0A45-A234-4ADC1B95C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90" y="0"/>
            <a:ext cx="5918400" cy="6858000"/>
          </a:xfrm>
          <a:prstGeom prst="rect">
            <a:avLst/>
          </a:prstGeom>
        </p:spPr>
      </p:pic>
      <p:sp>
        <p:nvSpPr>
          <p:cNvPr id="4" name="Rectangle 3">
            <a:extLst>
              <a:ext uri="{FF2B5EF4-FFF2-40B4-BE49-F238E27FC236}">
                <a16:creationId xmlns:a16="http://schemas.microsoft.com/office/drawing/2014/main" id="{89225C8C-7DF7-584F-A67D-701DAAFC7EC5}"/>
              </a:ext>
            </a:extLst>
          </p:cNvPr>
          <p:cNvSpPr/>
          <p:nvPr/>
        </p:nvSpPr>
        <p:spPr>
          <a:xfrm>
            <a:off x="80010" y="1017270"/>
            <a:ext cx="6240780" cy="5760720"/>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Box 7">
            <a:extLst>
              <a:ext uri="{FF2B5EF4-FFF2-40B4-BE49-F238E27FC236}">
                <a16:creationId xmlns:a16="http://schemas.microsoft.com/office/drawing/2014/main" id="{1DCD8D26-8376-CC48-8BF9-CC26DD829785}"/>
              </a:ext>
            </a:extLst>
          </p:cNvPr>
          <p:cNvSpPr txBox="1"/>
          <p:nvPr/>
        </p:nvSpPr>
        <p:spPr>
          <a:xfrm>
            <a:off x="6866482" y="993066"/>
            <a:ext cx="2922595" cy="2031325"/>
          </a:xfrm>
          <a:prstGeom prst="rect">
            <a:avLst/>
          </a:prstGeom>
          <a:noFill/>
        </p:spPr>
        <p:txBody>
          <a:bodyPr wrap="none" rtlCol="0">
            <a:spAutoFit/>
          </a:bodyPr>
          <a:lstStyle/>
          <a:p>
            <a:r>
              <a:rPr lang="sv-SE" b="1" dirty="0" err="1">
                <a:latin typeface="Helvetica Light" panose="020B0403020202020204" pitchFamily="34" charset="0"/>
              </a:rPr>
              <a:t>Header</a:t>
            </a:r>
            <a:r>
              <a:rPr lang="sv-SE" b="1" dirty="0">
                <a:latin typeface="Helvetica Light" panose="020B0403020202020204" pitchFamily="34" charset="0"/>
              </a:rPr>
              <a:t> in YAML format</a:t>
            </a:r>
          </a:p>
          <a:p>
            <a:endParaRPr lang="sv-SE" dirty="0">
              <a:latin typeface="Helvetica Light" panose="020B0403020202020204" pitchFamily="34" charset="0"/>
            </a:endParaRPr>
          </a:p>
          <a:p>
            <a:pPr marL="285750" indent="-285750">
              <a:buFont typeface="Arial" panose="020B0604020202020204" pitchFamily="34" charset="0"/>
              <a:buChar char="•"/>
            </a:pPr>
            <a:r>
              <a:rPr lang="sv-SE" dirty="0" err="1">
                <a:latin typeface="Helvetica Light" panose="020B0403020202020204" pitchFamily="34" charset="0"/>
              </a:rPr>
              <a:t>Document-wide</a:t>
            </a:r>
            <a:r>
              <a:rPr lang="sv-SE" dirty="0">
                <a:latin typeface="Helvetica Light" panose="020B0403020202020204" pitchFamily="34" charset="0"/>
              </a:rPr>
              <a:t> options</a:t>
            </a:r>
          </a:p>
          <a:p>
            <a:pPr marL="285750" indent="-285750">
              <a:buFont typeface="Arial" panose="020B0604020202020204" pitchFamily="34" charset="0"/>
              <a:buChar char="•"/>
            </a:pPr>
            <a:r>
              <a:rPr lang="sv-SE" dirty="0">
                <a:latin typeface="Helvetica Light" panose="020B0403020202020204" pitchFamily="34" charset="0"/>
              </a:rPr>
              <a:t>Output format</a:t>
            </a:r>
          </a:p>
          <a:p>
            <a:pPr marL="285750" indent="-285750">
              <a:buFont typeface="Arial" panose="020B0604020202020204" pitchFamily="34" charset="0"/>
              <a:buChar char="•"/>
            </a:pPr>
            <a:r>
              <a:rPr lang="sv-SE" dirty="0">
                <a:latin typeface="Helvetica Light" panose="020B0403020202020204" pitchFamily="34" charset="0"/>
              </a:rPr>
              <a:t>Parameters</a:t>
            </a:r>
          </a:p>
          <a:p>
            <a:pPr marL="285750" indent="-285750">
              <a:buFont typeface="Arial" panose="020B0604020202020204" pitchFamily="34" charset="0"/>
              <a:buChar char="•"/>
            </a:pPr>
            <a:endParaRPr lang="sv-SE" dirty="0">
              <a:latin typeface="Helvetica Light" panose="020B0403020202020204" pitchFamily="34" charset="0"/>
            </a:endParaRPr>
          </a:p>
          <a:p>
            <a:pPr marL="285750" indent="-285750">
              <a:buFont typeface="Arial" panose="020B0604020202020204" pitchFamily="34" charset="0"/>
              <a:buChar char="•"/>
            </a:pPr>
            <a:endParaRPr lang="sv-SE" dirty="0">
              <a:latin typeface="Helvetica Light" panose="020B0403020202020204" pitchFamily="34" charset="0"/>
            </a:endParaRPr>
          </a:p>
        </p:txBody>
      </p:sp>
      <p:pic>
        <p:nvPicPr>
          <p:cNvPr id="7" name="Picture 6">
            <a:extLst>
              <a:ext uri="{FF2B5EF4-FFF2-40B4-BE49-F238E27FC236}">
                <a16:creationId xmlns:a16="http://schemas.microsoft.com/office/drawing/2014/main" id="{BC986389-681F-124B-BE54-B9C374CABB2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val="0"/>
              </a:ext>
            </a:extLst>
          </a:blip>
          <a:stretch>
            <a:fillRect/>
          </a:stretch>
        </p:blipFill>
        <p:spPr>
          <a:xfrm>
            <a:off x="10760482" y="21772"/>
            <a:ext cx="1413727" cy="506149"/>
          </a:xfrm>
          <a:prstGeom prst="rect">
            <a:avLst/>
          </a:prstGeom>
        </p:spPr>
      </p:pic>
    </p:spTree>
    <p:extLst>
      <p:ext uri="{BB962C8B-B14F-4D97-AF65-F5344CB8AC3E}">
        <p14:creationId xmlns:p14="http://schemas.microsoft.com/office/powerpoint/2010/main" val="4230490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F42804C-C8B7-0A45-A234-4ADC1B95C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90" y="0"/>
            <a:ext cx="5918400" cy="6858000"/>
          </a:xfrm>
          <a:prstGeom prst="rect">
            <a:avLst/>
          </a:prstGeom>
        </p:spPr>
      </p:pic>
      <p:sp>
        <p:nvSpPr>
          <p:cNvPr id="4" name="Rectangle 3">
            <a:extLst>
              <a:ext uri="{FF2B5EF4-FFF2-40B4-BE49-F238E27FC236}">
                <a16:creationId xmlns:a16="http://schemas.microsoft.com/office/drawing/2014/main" id="{89225C8C-7DF7-584F-A67D-701DAAFC7EC5}"/>
              </a:ext>
            </a:extLst>
          </p:cNvPr>
          <p:cNvSpPr/>
          <p:nvPr/>
        </p:nvSpPr>
        <p:spPr>
          <a:xfrm>
            <a:off x="80010" y="0"/>
            <a:ext cx="6240780" cy="1223010"/>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ctangle 4">
            <a:extLst>
              <a:ext uri="{FF2B5EF4-FFF2-40B4-BE49-F238E27FC236}">
                <a16:creationId xmlns:a16="http://schemas.microsoft.com/office/drawing/2014/main" id="{4CCEFF25-2E3B-A34B-B3A7-4F73D7D454F5}"/>
              </a:ext>
            </a:extLst>
          </p:cNvPr>
          <p:cNvSpPr/>
          <p:nvPr/>
        </p:nvSpPr>
        <p:spPr>
          <a:xfrm>
            <a:off x="199290" y="1992630"/>
            <a:ext cx="6240780" cy="1539240"/>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ctangle 5">
            <a:extLst>
              <a:ext uri="{FF2B5EF4-FFF2-40B4-BE49-F238E27FC236}">
                <a16:creationId xmlns:a16="http://schemas.microsoft.com/office/drawing/2014/main" id="{EC80B30A-E0AE-434B-B6B6-0EFE48B9E779}"/>
              </a:ext>
            </a:extLst>
          </p:cNvPr>
          <p:cNvSpPr/>
          <p:nvPr/>
        </p:nvSpPr>
        <p:spPr>
          <a:xfrm>
            <a:off x="80010" y="5372100"/>
            <a:ext cx="6240780" cy="655320"/>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Box 8">
            <a:extLst>
              <a:ext uri="{FF2B5EF4-FFF2-40B4-BE49-F238E27FC236}">
                <a16:creationId xmlns:a16="http://schemas.microsoft.com/office/drawing/2014/main" id="{72FDC643-67E5-AF4A-B09A-734C0220DE6F}"/>
              </a:ext>
            </a:extLst>
          </p:cNvPr>
          <p:cNvSpPr txBox="1"/>
          <p:nvPr/>
        </p:nvSpPr>
        <p:spPr>
          <a:xfrm>
            <a:off x="6866482" y="993066"/>
            <a:ext cx="4204997" cy="3970318"/>
          </a:xfrm>
          <a:prstGeom prst="rect">
            <a:avLst/>
          </a:prstGeom>
          <a:noFill/>
        </p:spPr>
        <p:txBody>
          <a:bodyPr wrap="none" rtlCol="0">
            <a:spAutoFit/>
          </a:bodyPr>
          <a:lstStyle/>
          <a:p>
            <a:r>
              <a:rPr lang="sv-SE" b="1" dirty="0" err="1">
                <a:latin typeface="Helvetica Light" panose="020B0403020202020204" pitchFamily="34" charset="0"/>
              </a:rPr>
              <a:t>Header</a:t>
            </a:r>
            <a:r>
              <a:rPr lang="sv-SE" b="1" dirty="0">
                <a:latin typeface="Helvetica Light" panose="020B0403020202020204" pitchFamily="34" charset="0"/>
              </a:rPr>
              <a:t> in YAML format</a:t>
            </a:r>
          </a:p>
          <a:p>
            <a:endParaRPr lang="sv-SE" dirty="0">
              <a:latin typeface="Helvetica Light" panose="020B0403020202020204" pitchFamily="34" charset="0"/>
            </a:endParaRPr>
          </a:p>
          <a:p>
            <a:pPr marL="285750" indent="-285750">
              <a:buFont typeface="Arial" panose="020B0604020202020204" pitchFamily="34" charset="0"/>
              <a:buChar char="•"/>
            </a:pPr>
            <a:r>
              <a:rPr lang="sv-SE" dirty="0" err="1">
                <a:latin typeface="Helvetica Light" panose="020B0403020202020204" pitchFamily="34" charset="0"/>
              </a:rPr>
              <a:t>Document-wide</a:t>
            </a:r>
            <a:r>
              <a:rPr lang="sv-SE" dirty="0">
                <a:latin typeface="Helvetica Light" panose="020B0403020202020204" pitchFamily="34" charset="0"/>
              </a:rPr>
              <a:t> options</a:t>
            </a:r>
          </a:p>
          <a:p>
            <a:pPr marL="285750" indent="-285750">
              <a:buFont typeface="Arial" panose="020B0604020202020204" pitchFamily="34" charset="0"/>
              <a:buChar char="•"/>
            </a:pPr>
            <a:r>
              <a:rPr lang="sv-SE" dirty="0">
                <a:latin typeface="Helvetica Light" panose="020B0403020202020204" pitchFamily="34" charset="0"/>
              </a:rPr>
              <a:t>Output format</a:t>
            </a:r>
          </a:p>
          <a:p>
            <a:pPr marL="285750" indent="-285750">
              <a:buFont typeface="Arial" panose="020B0604020202020204" pitchFamily="34" charset="0"/>
              <a:buChar char="•"/>
            </a:pPr>
            <a:r>
              <a:rPr lang="sv-SE" dirty="0">
                <a:latin typeface="Helvetica Light" panose="020B0403020202020204" pitchFamily="34" charset="0"/>
              </a:rPr>
              <a:t>Parameters</a:t>
            </a:r>
          </a:p>
          <a:p>
            <a:pPr marL="285750" indent="-285750">
              <a:buFont typeface="Arial" panose="020B0604020202020204" pitchFamily="34" charset="0"/>
              <a:buChar char="•"/>
            </a:pPr>
            <a:endParaRPr lang="sv-SE" dirty="0">
              <a:latin typeface="Helvetica Light" panose="020B0403020202020204" pitchFamily="34" charset="0"/>
            </a:endParaRPr>
          </a:p>
          <a:p>
            <a:pPr marL="285750" indent="-285750">
              <a:buFont typeface="Arial" panose="020B0604020202020204" pitchFamily="34" charset="0"/>
              <a:buChar char="•"/>
            </a:pPr>
            <a:endParaRPr lang="sv-SE" dirty="0">
              <a:latin typeface="Helvetica Light" panose="020B0403020202020204" pitchFamily="34" charset="0"/>
            </a:endParaRPr>
          </a:p>
          <a:p>
            <a:r>
              <a:rPr lang="sv-SE" b="1" dirty="0" err="1">
                <a:latin typeface="Helvetica Light" panose="020B0403020202020204" pitchFamily="34" charset="0"/>
              </a:rPr>
              <a:t>Code</a:t>
            </a:r>
            <a:r>
              <a:rPr lang="sv-SE" b="1" dirty="0">
                <a:latin typeface="Helvetica Light" panose="020B0403020202020204" pitchFamily="34" charset="0"/>
              </a:rPr>
              <a:t> </a:t>
            </a:r>
            <a:r>
              <a:rPr lang="sv-SE" b="1" dirty="0" err="1">
                <a:latin typeface="Helvetica Light" panose="020B0403020202020204" pitchFamily="34" charset="0"/>
              </a:rPr>
              <a:t>chunks</a:t>
            </a:r>
            <a:endParaRPr lang="sv-SE" b="1" dirty="0">
              <a:latin typeface="Helvetica Light" panose="020B0403020202020204" pitchFamily="34" charset="0"/>
            </a:endParaRPr>
          </a:p>
          <a:p>
            <a:endParaRPr lang="sv-SE" b="1" dirty="0">
              <a:latin typeface="Helvetica Light" panose="020B0403020202020204" pitchFamily="34" charset="0"/>
            </a:endParaRPr>
          </a:p>
          <a:p>
            <a:pPr marL="285750" indent="-285750">
              <a:buFont typeface="Arial" panose="020B0604020202020204" pitchFamily="34" charset="0"/>
              <a:buChar char="•"/>
            </a:pPr>
            <a:r>
              <a:rPr lang="sv-SE" dirty="0" err="1">
                <a:latin typeface="Helvetica Light" panose="020B0403020202020204" pitchFamily="34" charset="0"/>
              </a:rPr>
              <a:t>Evaluate</a:t>
            </a:r>
            <a:r>
              <a:rPr lang="sv-SE" dirty="0">
                <a:latin typeface="Helvetica Light" panose="020B0403020202020204" pitchFamily="34" charset="0"/>
              </a:rPr>
              <a:t> R </a:t>
            </a:r>
            <a:r>
              <a:rPr lang="sv-SE" dirty="0" err="1">
                <a:latin typeface="Helvetica Light" panose="020B0403020202020204" pitchFamily="34" charset="0"/>
              </a:rPr>
              <a:t>code</a:t>
            </a:r>
            <a:r>
              <a:rPr lang="sv-SE" dirty="0">
                <a:latin typeface="Helvetica Light" panose="020B0403020202020204" pitchFamily="34" charset="0"/>
              </a:rPr>
              <a:t> and show output</a:t>
            </a:r>
          </a:p>
          <a:p>
            <a:pPr marL="285750" indent="-285750">
              <a:buFont typeface="Arial" panose="020B0604020202020204" pitchFamily="34" charset="0"/>
              <a:buChar char="•"/>
            </a:pPr>
            <a:r>
              <a:rPr lang="sv-SE" dirty="0" err="1">
                <a:latin typeface="Helvetica Light" panose="020B0403020202020204" pitchFamily="34" charset="0"/>
              </a:rPr>
              <a:t>Also</a:t>
            </a:r>
            <a:r>
              <a:rPr lang="sv-SE" dirty="0">
                <a:latin typeface="Helvetica Light" panose="020B0403020202020204" pitchFamily="34" charset="0"/>
              </a:rPr>
              <a:t> </a:t>
            </a:r>
            <a:r>
              <a:rPr lang="sv-SE" dirty="0" err="1">
                <a:latin typeface="Helvetica Light" panose="020B0403020202020204" pitchFamily="34" charset="0"/>
              </a:rPr>
              <a:t>Bash</a:t>
            </a:r>
            <a:r>
              <a:rPr lang="sv-SE" dirty="0">
                <a:latin typeface="Helvetica Light" panose="020B0403020202020204" pitchFamily="34" charset="0"/>
              </a:rPr>
              <a:t>, </a:t>
            </a:r>
            <a:r>
              <a:rPr lang="sv-SE" dirty="0" err="1">
                <a:latin typeface="Helvetica Light" panose="020B0403020202020204" pitchFamily="34" charset="0"/>
              </a:rPr>
              <a:t>Python</a:t>
            </a:r>
            <a:r>
              <a:rPr lang="sv-SE" dirty="0">
                <a:latin typeface="Helvetica Light" panose="020B0403020202020204" pitchFamily="34" charset="0"/>
              </a:rPr>
              <a:t>, </a:t>
            </a:r>
            <a:r>
              <a:rPr lang="sv-SE" dirty="0" err="1">
                <a:latin typeface="Helvetica Light" panose="020B0403020202020204" pitchFamily="34" charset="0"/>
              </a:rPr>
              <a:t>Rcpp</a:t>
            </a:r>
            <a:r>
              <a:rPr lang="sv-SE" dirty="0">
                <a:latin typeface="Helvetica Light" panose="020B0403020202020204" pitchFamily="34" charset="0"/>
              </a:rPr>
              <a:t>, SQL, Stan</a:t>
            </a:r>
          </a:p>
          <a:p>
            <a:pPr marL="285750" indent="-285750">
              <a:buFont typeface="Arial" panose="020B0604020202020204" pitchFamily="34" charset="0"/>
              <a:buChar char="•"/>
            </a:pPr>
            <a:r>
              <a:rPr lang="sv-SE" dirty="0" err="1">
                <a:latin typeface="Helvetica Light" panose="020B0403020202020204" pitchFamily="34" charset="0"/>
              </a:rPr>
              <a:t>Chunk</a:t>
            </a:r>
            <a:r>
              <a:rPr lang="sv-SE" dirty="0">
                <a:latin typeface="Helvetica Light" panose="020B0403020202020204" pitchFamily="34" charset="0"/>
              </a:rPr>
              <a:t> options</a:t>
            </a:r>
          </a:p>
          <a:p>
            <a:pPr marL="285750" indent="-285750">
              <a:buFont typeface="Arial" panose="020B0604020202020204" pitchFamily="34" charset="0"/>
              <a:buChar char="•"/>
            </a:pPr>
            <a:endParaRPr lang="sv-SE" dirty="0">
              <a:latin typeface="Helvetica Light" panose="020B0403020202020204" pitchFamily="34" charset="0"/>
            </a:endParaRPr>
          </a:p>
          <a:p>
            <a:pPr marL="285750" indent="-285750">
              <a:buFont typeface="Arial" panose="020B0604020202020204" pitchFamily="34" charset="0"/>
              <a:buChar char="•"/>
            </a:pPr>
            <a:endParaRPr lang="sv-SE" dirty="0">
              <a:latin typeface="Helvetica Light" panose="020B0403020202020204" pitchFamily="34" charset="0"/>
            </a:endParaRPr>
          </a:p>
        </p:txBody>
      </p:sp>
      <p:pic>
        <p:nvPicPr>
          <p:cNvPr id="8" name="Picture 7">
            <a:extLst>
              <a:ext uri="{FF2B5EF4-FFF2-40B4-BE49-F238E27FC236}">
                <a16:creationId xmlns:a16="http://schemas.microsoft.com/office/drawing/2014/main" id="{F00320BF-0B21-6744-8E88-D1A3D740951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val="0"/>
              </a:ext>
            </a:extLst>
          </a:blip>
          <a:stretch>
            <a:fillRect/>
          </a:stretch>
        </p:blipFill>
        <p:spPr>
          <a:xfrm>
            <a:off x="10760482" y="21772"/>
            <a:ext cx="1413727" cy="506149"/>
          </a:xfrm>
          <a:prstGeom prst="rect">
            <a:avLst/>
          </a:prstGeom>
        </p:spPr>
      </p:pic>
    </p:spTree>
    <p:extLst>
      <p:ext uri="{BB962C8B-B14F-4D97-AF65-F5344CB8AC3E}">
        <p14:creationId xmlns:p14="http://schemas.microsoft.com/office/powerpoint/2010/main" val="41572869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F42804C-C8B7-0A45-A234-4ADC1B95C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90" y="0"/>
            <a:ext cx="5918400" cy="6858000"/>
          </a:xfrm>
          <a:prstGeom prst="rect">
            <a:avLst/>
          </a:prstGeom>
        </p:spPr>
      </p:pic>
      <p:sp>
        <p:nvSpPr>
          <p:cNvPr id="3" name="TextBox 2">
            <a:extLst>
              <a:ext uri="{FF2B5EF4-FFF2-40B4-BE49-F238E27FC236}">
                <a16:creationId xmlns:a16="http://schemas.microsoft.com/office/drawing/2014/main" id="{D39496BF-EF74-5247-9652-94D4E7FAA4B3}"/>
              </a:ext>
            </a:extLst>
          </p:cNvPr>
          <p:cNvSpPr txBox="1"/>
          <p:nvPr/>
        </p:nvSpPr>
        <p:spPr>
          <a:xfrm>
            <a:off x="6866482" y="993066"/>
            <a:ext cx="4961615" cy="4801314"/>
          </a:xfrm>
          <a:prstGeom prst="rect">
            <a:avLst/>
          </a:prstGeom>
          <a:noFill/>
        </p:spPr>
        <p:txBody>
          <a:bodyPr wrap="none" rtlCol="0">
            <a:spAutoFit/>
          </a:bodyPr>
          <a:lstStyle/>
          <a:p>
            <a:r>
              <a:rPr lang="sv-SE" b="1" dirty="0" err="1">
                <a:latin typeface="Helvetica Light" panose="020B0403020202020204" pitchFamily="34" charset="0"/>
              </a:rPr>
              <a:t>Header</a:t>
            </a:r>
            <a:r>
              <a:rPr lang="sv-SE" b="1" dirty="0">
                <a:latin typeface="Helvetica Light" panose="020B0403020202020204" pitchFamily="34" charset="0"/>
              </a:rPr>
              <a:t> in YAML format</a:t>
            </a:r>
          </a:p>
          <a:p>
            <a:endParaRPr lang="sv-SE" dirty="0">
              <a:latin typeface="Helvetica Light" panose="020B0403020202020204" pitchFamily="34" charset="0"/>
            </a:endParaRPr>
          </a:p>
          <a:p>
            <a:pPr marL="285750" indent="-285750">
              <a:buFont typeface="Arial" panose="020B0604020202020204" pitchFamily="34" charset="0"/>
              <a:buChar char="•"/>
            </a:pPr>
            <a:r>
              <a:rPr lang="sv-SE" dirty="0" err="1">
                <a:latin typeface="Helvetica Light" panose="020B0403020202020204" pitchFamily="34" charset="0"/>
              </a:rPr>
              <a:t>Document-wide</a:t>
            </a:r>
            <a:r>
              <a:rPr lang="sv-SE" dirty="0">
                <a:latin typeface="Helvetica Light" panose="020B0403020202020204" pitchFamily="34" charset="0"/>
              </a:rPr>
              <a:t> options</a:t>
            </a:r>
          </a:p>
          <a:p>
            <a:pPr marL="285750" indent="-285750">
              <a:buFont typeface="Arial" panose="020B0604020202020204" pitchFamily="34" charset="0"/>
              <a:buChar char="•"/>
            </a:pPr>
            <a:r>
              <a:rPr lang="sv-SE" dirty="0">
                <a:latin typeface="Helvetica Light" panose="020B0403020202020204" pitchFamily="34" charset="0"/>
              </a:rPr>
              <a:t>Output format</a:t>
            </a:r>
          </a:p>
          <a:p>
            <a:pPr marL="285750" indent="-285750">
              <a:buFont typeface="Arial" panose="020B0604020202020204" pitchFamily="34" charset="0"/>
              <a:buChar char="•"/>
            </a:pPr>
            <a:r>
              <a:rPr lang="sv-SE" dirty="0">
                <a:latin typeface="Helvetica Light" panose="020B0403020202020204" pitchFamily="34" charset="0"/>
              </a:rPr>
              <a:t>Parameters</a:t>
            </a:r>
          </a:p>
          <a:p>
            <a:pPr marL="285750" indent="-285750">
              <a:buFont typeface="Arial" panose="020B0604020202020204" pitchFamily="34" charset="0"/>
              <a:buChar char="•"/>
            </a:pPr>
            <a:endParaRPr lang="sv-SE" dirty="0">
              <a:latin typeface="Helvetica Light" panose="020B0403020202020204" pitchFamily="34" charset="0"/>
            </a:endParaRPr>
          </a:p>
          <a:p>
            <a:pPr marL="285750" indent="-285750">
              <a:buFont typeface="Arial" panose="020B0604020202020204" pitchFamily="34" charset="0"/>
              <a:buChar char="•"/>
            </a:pPr>
            <a:endParaRPr lang="sv-SE" dirty="0">
              <a:latin typeface="Helvetica Light" panose="020B0403020202020204" pitchFamily="34" charset="0"/>
            </a:endParaRPr>
          </a:p>
          <a:p>
            <a:r>
              <a:rPr lang="sv-SE" b="1" dirty="0" err="1">
                <a:latin typeface="Helvetica Light" panose="020B0403020202020204" pitchFamily="34" charset="0"/>
              </a:rPr>
              <a:t>Code</a:t>
            </a:r>
            <a:r>
              <a:rPr lang="sv-SE" b="1" dirty="0">
                <a:latin typeface="Helvetica Light" panose="020B0403020202020204" pitchFamily="34" charset="0"/>
              </a:rPr>
              <a:t> </a:t>
            </a:r>
            <a:r>
              <a:rPr lang="sv-SE" b="1" dirty="0" err="1">
                <a:latin typeface="Helvetica Light" panose="020B0403020202020204" pitchFamily="34" charset="0"/>
              </a:rPr>
              <a:t>chunks</a:t>
            </a:r>
            <a:endParaRPr lang="sv-SE" b="1" dirty="0">
              <a:latin typeface="Helvetica Light" panose="020B0403020202020204" pitchFamily="34" charset="0"/>
            </a:endParaRPr>
          </a:p>
          <a:p>
            <a:endParaRPr lang="sv-SE" b="1" dirty="0">
              <a:latin typeface="Helvetica Light" panose="020B0403020202020204" pitchFamily="34" charset="0"/>
            </a:endParaRPr>
          </a:p>
          <a:p>
            <a:pPr marL="285750" indent="-285750">
              <a:buFont typeface="Arial" panose="020B0604020202020204" pitchFamily="34" charset="0"/>
              <a:buChar char="•"/>
            </a:pPr>
            <a:r>
              <a:rPr lang="sv-SE" dirty="0" err="1">
                <a:latin typeface="Helvetica Light" panose="020B0403020202020204" pitchFamily="34" charset="0"/>
              </a:rPr>
              <a:t>Evaluate</a:t>
            </a:r>
            <a:r>
              <a:rPr lang="sv-SE" dirty="0">
                <a:latin typeface="Helvetica Light" panose="020B0403020202020204" pitchFamily="34" charset="0"/>
              </a:rPr>
              <a:t> R </a:t>
            </a:r>
            <a:r>
              <a:rPr lang="sv-SE" dirty="0" err="1">
                <a:latin typeface="Helvetica Light" panose="020B0403020202020204" pitchFamily="34" charset="0"/>
              </a:rPr>
              <a:t>code</a:t>
            </a:r>
            <a:r>
              <a:rPr lang="sv-SE" dirty="0">
                <a:latin typeface="Helvetica Light" panose="020B0403020202020204" pitchFamily="34" charset="0"/>
              </a:rPr>
              <a:t> and show output</a:t>
            </a:r>
          </a:p>
          <a:p>
            <a:pPr marL="285750" indent="-285750">
              <a:buFont typeface="Arial" panose="020B0604020202020204" pitchFamily="34" charset="0"/>
              <a:buChar char="•"/>
            </a:pPr>
            <a:r>
              <a:rPr lang="sv-SE" dirty="0" err="1">
                <a:latin typeface="Helvetica Light" panose="020B0403020202020204" pitchFamily="34" charset="0"/>
              </a:rPr>
              <a:t>Also</a:t>
            </a:r>
            <a:r>
              <a:rPr lang="sv-SE" dirty="0">
                <a:latin typeface="Helvetica Light" panose="020B0403020202020204" pitchFamily="34" charset="0"/>
              </a:rPr>
              <a:t> </a:t>
            </a:r>
            <a:r>
              <a:rPr lang="sv-SE" dirty="0" err="1">
                <a:latin typeface="Helvetica Light" panose="020B0403020202020204" pitchFamily="34" charset="0"/>
              </a:rPr>
              <a:t>Bash</a:t>
            </a:r>
            <a:r>
              <a:rPr lang="sv-SE" dirty="0">
                <a:latin typeface="Helvetica Light" panose="020B0403020202020204" pitchFamily="34" charset="0"/>
              </a:rPr>
              <a:t>, </a:t>
            </a:r>
            <a:r>
              <a:rPr lang="sv-SE" dirty="0" err="1">
                <a:latin typeface="Helvetica Light" panose="020B0403020202020204" pitchFamily="34" charset="0"/>
              </a:rPr>
              <a:t>Python</a:t>
            </a:r>
            <a:r>
              <a:rPr lang="sv-SE" dirty="0">
                <a:latin typeface="Helvetica Light" panose="020B0403020202020204" pitchFamily="34" charset="0"/>
              </a:rPr>
              <a:t>, </a:t>
            </a:r>
            <a:r>
              <a:rPr lang="sv-SE" dirty="0" err="1">
                <a:latin typeface="Helvetica Light" panose="020B0403020202020204" pitchFamily="34" charset="0"/>
              </a:rPr>
              <a:t>Rcpp</a:t>
            </a:r>
            <a:r>
              <a:rPr lang="sv-SE" dirty="0">
                <a:latin typeface="Helvetica Light" panose="020B0403020202020204" pitchFamily="34" charset="0"/>
              </a:rPr>
              <a:t>, SQL, Stan</a:t>
            </a:r>
          </a:p>
          <a:p>
            <a:pPr marL="285750" indent="-285750">
              <a:buFont typeface="Arial" panose="020B0604020202020204" pitchFamily="34" charset="0"/>
              <a:buChar char="•"/>
            </a:pPr>
            <a:r>
              <a:rPr lang="sv-SE" dirty="0" err="1">
                <a:latin typeface="Helvetica Light" panose="020B0403020202020204" pitchFamily="34" charset="0"/>
              </a:rPr>
              <a:t>Chunk</a:t>
            </a:r>
            <a:r>
              <a:rPr lang="sv-SE" dirty="0">
                <a:latin typeface="Helvetica Light" panose="020B0403020202020204" pitchFamily="34" charset="0"/>
              </a:rPr>
              <a:t> options</a:t>
            </a:r>
          </a:p>
          <a:p>
            <a:pPr marL="285750" indent="-285750">
              <a:buFont typeface="Arial" panose="020B0604020202020204" pitchFamily="34" charset="0"/>
              <a:buChar char="•"/>
            </a:pPr>
            <a:endParaRPr lang="sv-SE" dirty="0">
              <a:latin typeface="Helvetica Light" panose="020B0403020202020204" pitchFamily="34" charset="0"/>
            </a:endParaRPr>
          </a:p>
          <a:p>
            <a:pPr marL="285750" indent="-285750">
              <a:buFont typeface="Arial" panose="020B0604020202020204" pitchFamily="34" charset="0"/>
              <a:buChar char="•"/>
            </a:pPr>
            <a:endParaRPr lang="sv-SE" dirty="0">
              <a:latin typeface="Helvetica Light" panose="020B0403020202020204" pitchFamily="34" charset="0"/>
            </a:endParaRPr>
          </a:p>
          <a:p>
            <a:r>
              <a:rPr lang="sv-SE" b="1" dirty="0" err="1">
                <a:latin typeface="Helvetica Light" panose="020B0403020202020204" pitchFamily="34" charset="0"/>
              </a:rPr>
              <a:t>Markdown</a:t>
            </a:r>
            <a:r>
              <a:rPr lang="sv-SE" b="1" dirty="0">
                <a:latin typeface="Helvetica Light" panose="020B0403020202020204" pitchFamily="34" charset="0"/>
              </a:rPr>
              <a:t> text</a:t>
            </a:r>
          </a:p>
          <a:p>
            <a:pPr marL="285750" indent="-285750">
              <a:buFont typeface="Arial" panose="020B0604020202020204" pitchFamily="34" charset="0"/>
              <a:buChar char="•"/>
            </a:pPr>
            <a:endParaRPr lang="sv-SE" b="1" dirty="0">
              <a:latin typeface="Helvetica Light" panose="020B0403020202020204" pitchFamily="34" charset="0"/>
            </a:endParaRPr>
          </a:p>
          <a:p>
            <a:pPr marL="285750" indent="-285750">
              <a:buFont typeface="Arial" panose="020B0604020202020204" pitchFamily="34" charset="0"/>
              <a:buChar char="•"/>
            </a:pPr>
            <a:r>
              <a:rPr lang="sv-SE" dirty="0" err="1">
                <a:latin typeface="Helvetica Light" panose="020B0403020202020204" pitchFamily="34" charset="0"/>
              </a:rPr>
              <a:t>Freely</a:t>
            </a:r>
            <a:r>
              <a:rPr lang="sv-SE" dirty="0">
                <a:latin typeface="Helvetica Light" panose="020B0403020202020204" pitchFamily="34" charset="0"/>
              </a:rPr>
              <a:t> </a:t>
            </a:r>
            <a:r>
              <a:rPr lang="sv-SE" dirty="0" err="1">
                <a:latin typeface="Helvetica Light" panose="020B0403020202020204" pitchFamily="34" charset="0"/>
              </a:rPr>
              <a:t>add</a:t>
            </a:r>
            <a:r>
              <a:rPr lang="sv-SE" dirty="0">
                <a:latin typeface="Helvetica Light" panose="020B0403020202020204" pitchFamily="34" charset="0"/>
              </a:rPr>
              <a:t> and format text </a:t>
            </a:r>
            <a:r>
              <a:rPr lang="sv-SE" dirty="0" err="1">
                <a:latin typeface="Helvetica Light" panose="020B0403020202020204" pitchFamily="34" charset="0"/>
              </a:rPr>
              <a:t>using</a:t>
            </a:r>
            <a:r>
              <a:rPr lang="sv-SE" dirty="0">
                <a:latin typeface="Helvetica Light" panose="020B0403020202020204" pitchFamily="34" charset="0"/>
              </a:rPr>
              <a:t> </a:t>
            </a:r>
            <a:r>
              <a:rPr lang="sv-SE" dirty="0" err="1">
                <a:latin typeface="Helvetica Light" panose="020B0403020202020204" pitchFamily="34" charset="0"/>
              </a:rPr>
              <a:t>markdown</a:t>
            </a:r>
            <a:endParaRPr lang="sv-SE" dirty="0">
              <a:latin typeface="Helvetica Light" panose="020B0403020202020204" pitchFamily="34" charset="0"/>
            </a:endParaRPr>
          </a:p>
        </p:txBody>
      </p:sp>
      <p:sp>
        <p:nvSpPr>
          <p:cNvPr id="4" name="Rectangle 3">
            <a:extLst>
              <a:ext uri="{FF2B5EF4-FFF2-40B4-BE49-F238E27FC236}">
                <a16:creationId xmlns:a16="http://schemas.microsoft.com/office/drawing/2014/main" id="{89225C8C-7DF7-584F-A67D-701DAAFC7EC5}"/>
              </a:ext>
            </a:extLst>
          </p:cNvPr>
          <p:cNvSpPr/>
          <p:nvPr/>
        </p:nvSpPr>
        <p:spPr>
          <a:xfrm>
            <a:off x="80010" y="0"/>
            <a:ext cx="6240780" cy="1992630"/>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ctangle 4">
            <a:extLst>
              <a:ext uri="{FF2B5EF4-FFF2-40B4-BE49-F238E27FC236}">
                <a16:creationId xmlns:a16="http://schemas.microsoft.com/office/drawing/2014/main" id="{4CCEFF25-2E3B-A34B-B3A7-4F73D7D454F5}"/>
              </a:ext>
            </a:extLst>
          </p:cNvPr>
          <p:cNvSpPr/>
          <p:nvPr/>
        </p:nvSpPr>
        <p:spPr>
          <a:xfrm>
            <a:off x="199290" y="3604260"/>
            <a:ext cx="6240780" cy="1744980"/>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ctangle 5">
            <a:extLst>
              <a:ext uri="{FF2B5EF4-FFF2-40B4-BE49-F238E27FC236}">
                <a16:creationId xmlns:a16="http://schemas.microsoft.com/office/drawing/2014/main" id="{EC80B30A-E0AE-434B-B6B6-0EFE48B9E779}"/>
              </a:ext>
            </a:extLst>
          </p:cNvPr>
          <p:cNvSpPr/>
          <p:nvPr/>
        </p:nvSpPr>
        <p:spPr>
          <a:xfrm>
            <a:off x="80010" y="6115050"/>
            <a:ext cx="6240780" cy="742950"/>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Picture 8">
            <a:extLst>
              <a:ext uri="{FF2B5EF4-FFF2-40B4-BE49-F238E27FC236}">
                <a16:creationId xmlns:a16="http://schemas.microsoft.com/office/drawing/2014/main" id="{88D24CD1-922F-9446-B52A-34AB68A511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val="0"/>
              </a:ext>
            </a:extLst>
          </a:blip>
          <a:stretch>
            <a:fillRect/>
          </a:stretch>
        </p:blipFill>
        <p:spPr>
          <a:xfrm>
            <a:off x="10760482" y="21772"/>
            <a:ext cx="1413727" cy="506149"/>
          </a:xfrm>
          <a:prstGeom prst="rect">
            <a:avLst/>
          </a:prstGeom>
        </p:spPr>
      </p:pic>
    </p:spTree>
    <p:extLst>
      <p:ext uri="{BB962C8B-B14F-4D97-AF65-F5344CB8AC3E}">
        <p14:creationId xmlns:p14="http://schemas.microsoft.com/office/powerpoint/2010/main" val="14139863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ACABB6-96C5-7846-B4DE-AF2F19B1C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3757" y="0"/>
            <a:ext cx="5779566" cy="6858000"/>
          </a:xfrm>
          <a:prstGeom prst="rect">
            <a:avLst/>
          </a:prstGeom>
        </p:spPr>
      </p:pic>
      <p:pic>
        <p:nvPicPr>
          <p:cNvPr id="11" name="Picture 10">
            <a:extLst>
              <a:ext uri="{FF2B5EF4-FFF2-40B4-BE49-F238E27FC236}">
                <a16:creationId xmlns:a16="http://schemas.microsoft.com/office/drawing/2014/main" id="{EF42804C-C8B7-0A45-A234-4ADC1B95C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90" y="0"/>
            <a:ext cx="5918400" cy="6858000"/>
          </a:xfrm>
          <a:prstGeom prst="rect">
            <a:avLst/>
          </a:prstGeom>
        </p:spPr>
      </p:pic>
      <p:pic>
        <p:nvPicPr>
          <p:cNvPr id="6" name="Picture 5">
            <a:extLst>
              <a:ext uri="{FF2B5EF4-FFF2-40B4-BE49-F238E27FC236}">
                <a16:creationId xmlns:a16="http://schemas.microsoft.com/office/drawing/2014/main" id="{A47FFEE2-6987-3E42-A4AC-83772A8ECD1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tretch>
            <a:fillRect/>
          </a:stretch>
        </p:blipFill>
        <p:spPr>
          <a:xfrm>
            <a:off x="10760482" y="21772"/>
            <a:ext cx="1413727" cy="506149"/>
          </a:xfrm>
          <a:prstGeom prst="rect">
            <a:avLst/>
          </a:prstGeom>
        </p:spPr>
      </p:pic>
    </p:spTree>
    <p:extLst>
      <p:ext uri="{BB962C8B-B14F-4D97-AF65-F5344CB8AC3E}">
        <p14:creationId xmlns:p14="http://schemas.microsoft.com/office/powerpoint/2010/main" val="9503946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685207" y="325481"/>
            <a:ext cx="1506794" cy="36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DC77975-EA62-764B-9375-F393F6BA58BD}"/>
              </a:ext>
            </a:extLst>
          </p:cNvPr>
          <p:cNvSpPr txBox="1"/>
          <p:nvPr/>
        </p:nvSpPr>
        <p:spPr>
          <a:xfrm>
            <a:off x="914400" y="1061653"/>
            <a:ext cx="5455920" cy="3447098"/>
          </a:xfrm>
          <a:prstGeom prst="rect">
            <a:avLst/>
          </a:prstGeom>
          <a:noFill/>
        </p:spPr>
        <p:txBody>
          <a:bodyPr wrap="square" rtlCol="0">
            <a:spAutoFit/>
          </a:bodyPr>
          <a:lstStyle/>
          <a:p>
            <a:pPr marL="285750" indent="-285750">
              <a:buFont typeface="Arial" panose="020B0604020202020204" pitchFamily="34" charset="0"/>
              <a:buChar char="•"/>
            </a:pPr>
            <a:r>
              <a:rPr lang="sv-SE" dirty="0" err="1">
                <a:latin typeface="Helvetica Light" panose="020B0403020202020204" pitchFamily="34" charset="0"/>
              </a:rPr>
              <a:t>Documents</a:t>
            </a:r>
            <a:r>
              <a:rPr lang="sv-SE" dirty="0">
                <a:latin typeface="Helvetica Light" panose="020B0403020202020204" pitchFamily="34" charset="0"/>
              </a:rPr>
              <a:t>/</a:t>
            </a:r>
            <a:r>
              <a:rPr lang="sv-SE" dirty="0" err="1">
                <a:latin typeface="Helvetica Light" panose="020B0403020202020204" pitchFamily="34" charset="0"/>
              </a:rPr>
              <a:t>reports</a:t>
            </a:r>
            <a:r>
              <a:rPr lang="sv-SE" dirty="0">
                <a:latin typeface="Helvetica Light" panose="020B0403020202020204" pitchFamily="34" charset="0"/>
              </a:rPr>
              <a:t> (HTML, PDF, MS Word, </a:t>
            </a:r>
            <a:r>
              <a:rPr lang="sv-SE" dirty="0" err="1">
                <a:latin typeface="Helvetica Light" panose="020B0403020202020204" pitchFamily="34" charset="0"/>
              </a:rPr>
              <a:t>Tufte</a:t>
            </a:r>
            <a:r>
              <a:rPr lang="sv-SE" dirty="0">
                <a:latin typeface="Helvetica Light" panose="020B0403020202020204" pitchFamily="34" charset="0"/>
              </a:rPr>
              <a:t> handouts)</a:t>
            </a:r>
          </a:p>
          <a:p>
            <a:pPr marL="285750" indent="-285750">
              <a:buFont typeface="Arial" panose="020B0604020202020204" pitchFamily="34" charset="0"/>
              <a:buChar char="•"/>
            </a:pPr>
            <a:endParaRPr lang="sv-SE" sz="500" dirty="0">
              <a:latin typeface="Helvetica Light" panose="020B0403020202020204" pitchFamily="34" charset="0"/>
            </a:endParaRPr>
          </a:p>
          <a:p>
            <a:pPr marL="285750" indent="-285750">
              <a:buFont typeface="Arial" panose="020B0604020202020204" pitchFamily="34" charset="0"/>
              <a:buChar char="•"/>
            </a:pPr>
            <a:r>
              <a:rPr lang="sv-SE" dirty="0">
                <a:latin typeface="Helvetica Light" panose="020B0403020202020204" pitchFamily="34" charset="0"/>
              </a:rPr>
              <a:t>Presentations </a:t>
            </a:r>
            <a:r>
              <a:rPr lang="sv-SE">
                <a:latin typeface="Helvetica Light" panose="020B0403020202020204" pitchFamily="34" charset="0"/>
              </a:rPr>
              <a:t>(Powerpoint</a:t>
            </a:r>
            <a:r>
              <a:rPr lang="sv-SE" dirty="0">
                <a:latin typeface="Helvetica Light" panose="020B0403020202020204" pitchFamily="34" charset="0"/>
              </a:rPr>
              <a:t>, </a:t>
            </a:r>
            <a:r>
              <a:rPr lang="sv-SE" dirty="0" err="1">
                <a:latin typeface="Helvetica Light" panose="020B0403020202020204" pitchFamily="34" charset="0"/>
              </a:rPr>
              <a:t>Beamer</a:t>
            </a:r>
            <a:r>
              <a:rPr lang="sv-SE" dirty="0">
                <a:latin typeface="Helvetica Light" panose="020B0403020202020204" pitchFamily="34" charset="0"/>
              </a:rPr>
              <a:t>, </a:t>
            </a:r>
            <a:r>
              <a:rPr lang="sv-SE" dirty="0" err="1">
                <a:latin typeface="Helvetica Light" panose="020B0403020202020204" pitchFamily="34" charset="0"/>
              </a:rPr>
              <a:t>Slidy</a:t>
            </a:r>
            <a:r>
              <a:rPr lang="sv-SE" dirty="0">
                <a:latin typeface="Helvetica Light" panose="020B0403020202020204" pitchFamily="34" charset="0"/>
              </a:rPr>
              <a:t>, </a:t>
            </a:r>
            <a:r>
              <a:rPr lang="sv-SE" dirty="0" err="1">
                <a:latin typeface="Helvetica Light" panose="020B0403020202020204" pitchFamily="34" charset="0"/>
              </a:rPr>
              <a:t>ioslides</a:t>
            </a:r>
            <a:r>
              <a:rPr lang="sv-SE" dirty="0">
                <a:latin typeface="Helvetica Light" panose="020B0403020202020204" pitchFamily="34" charset="0"/>
              </a:rPr>
              <a:t>, </a:t>
            </a:r>
            <a:r>
              <a:rPr lang="sv-SE" dirty="0" err="1">
                <a:latin typeface="Helvetica Light" panose="020B0403020202020204" pitchFamily="34" charset="0"/>
              </a:rPr>
              <a:t>reveal.js</a:t>
            </a:r>
            <a:r>
              <a:rPr lang="sv-SE" dirty="0">
                <a:latin typeface="Helvetica Light" panose="020B0403020202020204" pitchFamily="34" charset="0"/>
              </a:rPr>
              <a:t>)</a:t>
            </a:r>
          </a:p>
          <a:p>
            <a:pPr marL="285750" indent="-285750">
              <a:buFont typeface="Arial" panose="020B0604020202020204" pitchFamily="34" charset="0"/>
              <a:buChar char="•"/>
            </a:pPr>
            <a:endParaRPr lang="sv-SE" sz="500" dirty="0">
              <a:latin typeface="Helvetica Light" panose="020B0403020202020204" pitchFamily="34" charset="0"/>
            </a:endParaRPr>
          </a:p>
          <a:p>
            <a:pPr marL="285750" indent="-285750">
              <a:buFont typeface="Arial" panose="020B0604020202020204" pitchFamily="34" charset="0"/>
              <a:buChar char="•"/>
            </a:pPr>
            <a:r>
              <a:rPr lang="sv-SE" dirty="0" err="1">
                <a:latin typeface="Helvetica Light" panose="020B0403020202020204" pitchFamily="34" charset="0"/>
              </a:rPr>
              <a:t>Interactive</a:t>
            </a:r>
            <a:r>
              <a:rPr lang="sv-SE" dirty="0">
                <a:latin typeface="Helvetica Light" panose="020B0403020202020204" pitchFamily="34" charset="0"/>
              </a:rPr>
              <a:t> </a:t>
            </a:r>
            <a:r>
              <a:rPr lang="sv-SE" dirty="0" err="1">
                <a:latin typeface="Helvetica Light" panose="020B0403020202020204" pitchFamily="34" charset="0"/>
              </a:rPr>
              <a:t>documents</a:t>
            </a:r>
            <a:r>
              <a:rPr lang="sv-SE" dirty="0">
                <a:latin typeface="Helvetica Light" panose="020B0403020202020204" pitchFamily="34" charset="0"/>
              </a:rPr>
              <a:t> and </a:t>
            </a:r>
            <a:r>
              <a:rPr lang="sv-SE" dirty="0" err="1">
                <a:latin typeface="Helvetica Light" panose="020B0403020202020204" pitchFamily="34" charset="0"/>
              </a:rPr>
              <a:t>dashboards</a:t>
            </a:r>
            <a:r>
              <a:rPr lang="sv-SE" dirty="0">
                <a:latin typeface="Helvetica Light" panose="020B0403020202020204" pitchFamily="34" charset="0"/>
              </a:rPr>
              <a:t> (HTML </a:t>
            </a:r>
            <a:r>
              <a:rPr lang="sv-SE" dirty="0" err="1">
                <a:latin typeface="Helvetica Light" panose="020B0403020202020204" pitchFamily="34" charset="0"/>
              </a:rPr>
              <a:t>widgets</a:t>
            </a:r>
            <a:r>
              <a:rPr lang="sv-SE" dirty="0">
                <a:latin typeface="Helvetica Light" panose="020B0403020202020204" pitchFamily="34" charset="0"/>
              </a:rPr>
              <a:t>, </a:t>
            </a:r>
            <a:r>
              <a:rPr lang="sv-SE" dirty="0" err="1">
                <a:latin typeface="Helvetica Light" panose="020B0403020202020204" pitchFamily="34" charset="0"/>
              </a:rPr>
              <a:t>Shiny</a:t>
            </a:r>
            <a:r>
              <a:rPr lang="sv-SE" dirty="0">
                <a:latin typeface="Helvetica Light" panose="020B0403020202020204" pitchFamily="34" charset="0"/>
              </a:rPr>
              <a:t>)</a:t>
            </a:r>
          </a:p>
          <a:p>
            <a:pPr marL="285750" indent="-285750">
              <a:buFont typeface="Arial" panose="020B0604020202020204" pitchFamily="34" charset="0"/>
              <a:buChar char="•"/>
            </a:pPr>
            <a:endParaRPr lang="sv-SE" sz="500" dirty="0">
              <a:latin typeface="Helvetica Light" panose="020B0403020202020204" pitchFamily="34" charset="0"/>
            </a:endParaRPr>
          </a:p>
          <a:p>
            <a:pPr marL="285750" indent="-285750">
              <a:buFont typeface="Arial" panose="020B0604020202020204" pitchFamily="34" charset="0"/>
              <a:buChar char="•"/>
            </a:pPr>
            <a:r>
              <a:rPr lang="sv-SE" dirty="0">
                <a:latin typeface="Helvetica Light" panose="020B0403020202020204" pitchFamily="34" charset="0"/>
              </a:rPr>
              <a:t>Books and </a:t>
            </a:r>
            <a:r>
              <a:rPr lang="sv-SE" dirty="0" err="1">
                <a:latin typeface="Helvetica Light" panose="020B0403020202020204" pitchFamily="34" charset="0"/>
              </a:rPr>
              <a:t>websites</a:t>
            </a:r>
            <a:endParaRPr lang="sv-SE" dirty="0">
              <a:latin typeface="Helvetica Light" panose="020B0403020202020204" pitchFamily="34" charset="0"/>
            </a:endParaRPr>
          </a:p>
          <a:p>
            <a:pPr marL="285750" indent="-285750">
              <a:buFont typeface="Arial" panose="020B0604020202020204" pitchFamily="34" charset="0"/>
              <a:buChar char="•"/>
            </a:pPr>
            <a:endParaRPr lang="sv-SE" sz="500" dirty="0">
              <a:latin typeface="Helvetica Light" panose="020B0403020202020204" pitchFamily="34" charset="0"/>
            </a:endParaRPr>
          </a:p>
          <a:p>
            <a:pPr marL="285750" indent="-285750">
              <a:buFont typeface="Arial" panose="020B0604020202020204" pitchFamily="34" charset="0"/>
              <a:buChar char="•"/>
            </a:pPr>
            <a:r>
              <a:rPr lang="sv-SE" dirty="0" err="1">
                <a:latin typeface="Helvetica Light" panose="020B0403020202020204" pitchFamily="34" charset="0"/>
              </a:rPr>
              <a:t>Other</a:t>
            </a:r>
            <a:r>
              <a:rPr lang="sv-SE" dirty="0">
                <a:latin typeface="Helvetica Light" panose="020B0403020202020204" pitchFamily="34" charset="0"/>
              </a:rPr>
              <a:t> templates…</a:t>
            </a:r>
          </a:p>
          <a:p>
            <a:endParaRPr lang="sv-SE" dirty="0">
              <a:latin typeface="Helvetica Light" panose="020B0403020202020204" pitchFamily="34" charset="0"/>
            </a:endParaRPr>
          </a:p>
          <a:p>
            <a:r>
              <a:rPr lang="sv-SE" dirty="0" err="1">
                <a:latin typeface="Helvetica Light" panose="020B0403020202020204" pitchFamily="34" charset="0"/>
              </a:rPr>
              <a:t>Can</a:t>
            </a:r>
            <a:r>
              <a:rPr lang="sv-SE" dirty="0">
                <a:latin typeface="Helvetica Light" panose="020B0403020202020204" pitchFamily="34" charset="0"/>
              </a:rPr>
              <a:t> </a:t>
            </a:r>
            <a:r>
              <a:rPr lang="sv-SE" dirty="0" err="1">
                <a:latin typeface="Helvetica Light" panose="020B0403020202020204" pitchFamily="34" charset="0"/>
              </a:rPr>
              <a:t>require</a:t>
            </a:r>
            <a:r>
              <a:rPr lang="sv-SE" dirty="0">
                <a:latin typeface="Helvetica Light" panose="020B0403020202020204" pitchFamily="34" charset="0"/>
              </a:rPr>
              <a:t> different </a:t>
            </a:r>
            <a:r>
              <a:rPr lang="sv-SE" dirty="0" err="1">
                <a:latin typeface="Helvetica Light" panose="020B0403020202020204" pitchFamily="34" charset="0"/>
              </a:rPr>
              <a:t>markdown</a:t>
            </a:r>
            <a:r>
              <a:rPr lang="sv-SE" dirty="0">
                <a:latin typeface="Helvetica Light" panose="020B0403020202020204" pitchFamily="34" charset="0"/>
              </a:rPr>
              <a:t> syntax </a:t>
            </a:r>
            <a:r>
              <a:rPr lang="sv-SE" dirty="0" err="1">
                <a:latin typeface="Helvetica Light" panose="020B0403020202020204" pitchFamily="34" charset="0"/>
              </a:rPr>
              <a:t>depending</a:t>
            </a:r>
            <a:r>
              <a:rPr lang="sv-SE" dirty="0">
                <a:latin typeface="Helvetica Light" panose="020B0403020202020204" pitchFamily="34" charset="0"/>
              </a:rPr>
              <a:t> on output!</a:t>
            </a:r>
          </a:p>
        </p:txBody>
      </p:sp>
      <p:pic>
        <p:nvPicPr>
          <p:cNvPr id="11" name="Picture 10">
            <a:extLst>
              <a:ext uri="{FF2B5EF4-FFF2-40B4-BE49-F238E27FC236}">
                <a16:creationId xmlns:a16="http://schemas.microsoft.com/office/drawing/2014/main" id="{B9964A57-F6DF-F74A-9D2A-3545C083A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545" y="1320775"/>
            <a:ext cx="4606794" cy="3912507"/>
          </a:xfrm>
          <a:prstGeom prst="rect">
            <a:avLst/>
          </a:prstGeom>
        </p:spPr>
      </p:pic>
      <p:pic>
        <p:nvPicPr>
          <p:cNvPr id="12" name="Picture 11">
            <a:extLst>
              <a:ext uri="{FF2B5EF4-FFF2-40B4-BE49-F238E27FC236}">
                <a16:creationId xmlns:a16="http://schemas.microsoft.com/office/drawing/2014/main" id="{7D25AA42-260E-7F4A-9C0F-644DF15CD2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7265" y="4766128"/>
            <a:ext cx="3894976" cy="1687378"/>
          </a:xfrm>
          <a:prstGeom prst="rect">
            <a:avLst/>
          </a:prstGeom>
        </p:spPr>
      </p:pic>
      <p:sp>
        <p:nvSpPr>
          <p:cNvPr id="13" name="TextBox 12">
            <a:extLst>
              <a:ext uri="{FF2B5EF4-FFF2-40B4-BE49-F238E27FC236}">
                <a16:creationId xmlns:a16="http://schemas.microsoft.com/office/drawing/2014/main" id="{79B41245-5068-2646-B127-469A0FB85956}"/>
              </a:ext>
            </a:extLst>
          </p:cNvPr>
          <p:cNvSpPr txBox="1"/>
          <p:nvPr/>
        </p:nvSpPr>
        <p:spPr>
          <a:xfrm>
            <a:off x="542469" y="293317"/>
            <a:ext cx="2581156" cy="523220"/>
          </a:xfrm>
          <a:prstGeom prst="rect">
            <a:avLst/>
          </a:prstGeom>
          <a:noFill/>
        </p:spPr>
        <p:txBody>
          <a:bodyPr wrap="none" rtlCol="0">
            <a:spAutoFit/>
          </a:bodyPr>
          <a:lstStyle/>
          <a:p>
            <a:r>
              <a:rPr lang="sv-SE" sz="2800" dirty="0">
                <a:latin typeface="Helvetica Light" panose="020B0403020202020204" pitchFamily="34" charset="0"/>
              </a:rPr>
              <a:t>Output formats</a:t>
            </a:r>
          </a:p>
        </p:txBody>
      </p:sp>
      <p:pic>
        <p:nvPicPr>
          <p:cNvPr id="14" name="htmlwidgets.mov">
            <a:hlinkClick r:id="" action="ppaction://media"/>
            <a:extLst>
              <a:ext uri="{FF2B5EF4-FFF2-40B4-BE49-F238E27FC236}">
                <a16:creationId xmlns:a16="http://schemas.microsoft.com/office/drawing/2014/main" id="{108C96A6-0BF5-8E41-BB59-1451A559909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68010" y="1183405"/>
            <a:ext cx="5323990" cy="4426412"/>
          </a:xfrm>
          <a:prstGeom prst="rect">
            <a:avLst/>
          </a:prstGeom>
        </p:spPr>
      </p:pic>
      <p:pic>
        <p:nvPicPr>
          <p:cNvPr id="15" name="Picture 14">
            <a:extLst>
              <a:ext uri="{FF2B5EF4-FFF2-40B4-BE49-F238E27FC236}">
                <a16:creationId xmlns:a16="http://schemas.microsoft.com/office/drawing/2014/main" id="{996FC33A-8AF2-1A42-B5B9-5819AC0E8A7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
                    </a14:imgEffect>
                  </a14:imgLayer>
                </a14:imgProps>
              </a:ext>
              <a:ext uri="{28A0092B-C50C-407E-A947-70E740481C1C}">
                <a14:useLocalDpi xmlns:a14="http://schemas.microsoft.com/office/drawing/2010/main" val="0"/>
              </a:ext>
            </a:extLst>
          </a:blip>
          <a:stretch>
            <a:fillRect/>
          </a:stretch>
        </p:blipFill>
        <p:spPr>
          <a:xfrm>
            <a:off x="10760482" y="21772"/>
            <a:ext cx="1413727" cy="506149"/>
          </a:xfrm>
          <a:prstGeom prst="rect">
            <a:avLst/>
          </a:prstGeom>
        </p:spPr>
      </p:pic>
    </p:spTree>
    <p:extLst>
      <p:ext uri="{BB962C8B-B14F-4D97-AF65-F5344CB8AC3E}">
        <p14:creationId xmlns:p14="http://schemas.microsoft.com/office/powerpoint/2010/main" val="129270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75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4"/>
                                        </p:tgtEl>
                                      </p:cBhvr>
                                    </p:cmd>
                                  </p:childTnLst>
                                </p:cTn>
                              </p:par>
                            </p:childTnLst>
                          </p:cTn>
                        </p:par>
                      </p:childTnLst>
                    </p:cTn>
                  </p:par>
                </p:childTnLst>
              </p:cTn>
              <p:nextCondLst>
                <p:cond evt="onClick" delay="0">
                  <p:tgtEl>
                    <p:spTgt spid="14"/>
                  </p:tgtEl>
                </p:cond>
              </p:nextCondLst>
            </p:seq>
            <p:video>
              <p:cMediaNode vol="80000">
                <p:cTn id="15" repeatCount="indefinite" fill="hold" display="0">
                  <p:stCondLst>
                    <p:cond delay="indefinite"/>
                  </p:stCondLst>
                </p:cTn>
                <p:tgtEl>
                  <p:spTgt spid="14"/>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38BF21-3D63-F443-9186-32C935A9B774}"/>
              </a:ext>
            </a:extLst>
          </p:cNvPr>
          <p:cNvSpPr/>
          <p:nvPr/>
        </p:nvSpPr>
        <p:spPr>
          <a:xfrm>
            <a:off x="7594590" y="2500182"/>
            <a:ext cx="4034503" cy="923330"/>
          </a:xfrm>
          <a:prstGeom prst="rect">
            <a:avLst/>
          </a:prstGeom>
        </p:spPr>
        <p:txBody>
          <a:bodyPr wrap="square">
            <a:spAutoFit/>
          </a:bodyPr>
          <a:lstStyle/>
          <a:p>
            <a:pPr marL="285750" indent="-285750">
              <a:buFont typeface="Arial" panose="020B0604020202020204" pitchFamily="34" charset="0"/>
              <a:buChar char="•"/>
            </a:pPr>
            <a:r>
              <a:rPr lang="sv-SE" dirty="0" err="1">
                <a:latin typeface="Helvetica Light" panose="020B0403020202020204" pitchFamily="34" charset="0"/>
              </a:rPr>
              <a:t>Evaluate</a:t>
            </a:r>
            <a:r>
              <a:rPr lang="sv-SE" dirty="0">
                <a:latin typeface="Helvetica Light" panose="020B0403020202020204" pitchFamily="34" charset="0"/>
              </a:rPr>
              <a:t> </a:t>
            </a:r>
            <a:r>
              <a:rPr lang="sv-SE" dirty="0" err="1">
                <a:latin typeface="Helvetica Light" panose="020B0403020202020204" pitchFamily="34" charset="0"/>
              </a:rPr>
              <a:t>inline</a:t>
            </a:r>
            <a:endParaRPr lang="sv-SE" dirty="0">
              <a:latin typeface="Helvetica Light" panose="020B0403020202020204" pitchFamily="34" charset="0"/>
            </a:endParaRPr>
          </a:p>
          <a:p>
            <a:pPr marL="285750" indent="-285750">
              <a:buFont typeface="Arial" panose="020B0604020202020204" pitchFamily="34" charset="0"/>
              <a:buChar char="•"/>
            </a:pPr>
            <a:r>
              <a:rPr lang="sv-SE" dirty="0" err="1">
                <a:latin typeface="Helvetica Light" panose="020B0403020202020204" pitchFamily="34" charset="0"/>
              </a:rPr>
              <a:t>Render</a:t>
            </a:r>
            <a:r>
              <a:rPr lang="sv-SE" dirty="0">
                <a:latin typeface="Helvetica Light" panose="020B0403020202020204" pitchFamily="34" charset="0"/>
              </a:rPr>
              <a:t> from </a:t>
            </a:r>
            <a:r>
              <a:rPr lang="sv-SE" dirty="0" err="1">
                <a:latin typeface="Helvetica Light" panose="020B0403020202020204" pitchFamily="34" charset="0"/>
              </a:rPr>
              <a:t>menu</a:t>
            </a:r>
            <a:endParaRPr lang="sv-SE" dirty="0">
              <a:latin typeface="Helvetica Light" panose="020B0403020202020204" pitchFamily="34" charset="0"/>
            </a:endParaRPr>
          </a:p>
          <a:p>
            <a:pPr marL="285750" indent="-285750">
              <a:buFont typeface="Arial" panose="020B0604020202020204" pitchFamily="34" charset="0"/>
              <a:buChar char="•"/>
            </a:pPr>
            <a:r>
              <a:rPr lang="sv-SE" dirty="0" err="1">
                <a:latin typeface="Helvetica Light" panose="020B0403020202020204" pitchFamily="34" charset="0"/>
              </a:rPr>
              <a:t>Render</a:t>
            </a:r>
            <a:r>
              <a:rPr lang="sv-SE" dirty="0">
                <a:latin typeface="Helvetica Light" panose="020B0403020202020204" pitchFamily="34" charset="0"/>
              </a:rPr>
              <a:t> from R </a:t>
            </a:r>
            <a:r>
              <a:rPr lang="sv-SE" dirty="0" err="1">
                <a:latin typeface="Helvetica Light" panose="020B0403020202020204" pitchFamily="34" charset="0"/>
              </a:rPr>
              <a:t>console</a:t>
            </a:r>
            <a:r>
              <a:rPr lang="sv-SE" dirty="0">
                <a:latin typeface="Helvetica Light" panose="020B0403020202020204" pitchFamily="34" charset="0"/>
              </a:rPr>
              <a:t> or terminal</a:t>
            </a:r>
          </a:p>
        </p:txBody>
      </p:sp>
      <p:grpSp>
        <p:nvGrpSpPr>
          <p:cNvPr id="5" name="Group 4">
            <a:extLst>
              <a:ext uri="{FF2B5EF4-FFF2-40B4-BE49-F238E27FC236}">
                <a16:creationId xmlns:a16="http://schemas.microsoft.com/office/drawing/2014/main" id="{540818A4-8F78-4240-859D-1F8FBD028919}"/>
              </a:ext>
            </a:extLst>
          </p:cNvPr>
          <p:cNvGrpSpPr/>
          <p:nvPr/>
        </p:nvGrpSpPr>
        <p:grpSpPr>
          <a:xfrm>
            <a:off x="226977" y="715248"/>
            <a:ext cx="7106047" cy="5304804"/>
            <a:chOff x="0" y="0"/>
            <a:chExt cx="8130694" cy="6069723"/>
          </a:xfrm>
        </p:grpSpPr>
        <p:pic>
          <p:nvPicPr>
            <p:cNvPr id="3" name="Picture 2">
              <a:extLst>
                <a:ext uri="{FF2B5EF4-FFF2-40B4-BE49-F238E27FC236}">
                  <a16:creationId xmlns:a16="http://schemas.microsoft.com/office/drawing/2014/main" id="{DB304CBD-B7E0-674C-B43F-6D0D7FC812A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8130694" cy="2664372"/>
            </a:xfrm>
            <a:prstGeom prst="rect">
              <a:avLst/>
            </a:prstGeom>
          </p:spPr>
        </p:pic>
        <p:pic>
          <p:nvPicPr>
            <p:cNvPr id="4" name="Picture 3">
              <a:extLst>
                <a:ext uri="{FF2B5EF4-FFF2-40B4-BE49-F238E27FC236}">
                  <a16:creationId xmlns:a16="http://schemas.microsoft.com/office/drawing/2014/main" id="{309A15E3-AD83-144E-9D6D-74711A2A7A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2664372"/>
              <a:ext cx="8130694" cy="3405351"/>
            </a:xfrm>
            <a:prstGeom prst="rect">
              <a:avLst/>
            </a:prstGeom>
          </p:spPr>
        </p:pic>
      </p:grpSp>
      <p:pic>
        <p:nvPicPr>
          <p:cNvPr id="7" name="Picture 6">
            <a:extLst>
              <a:ext uri="{FF2B5EF4-FFF2-40B4-BE49-F238E27FC236}">
                <a16:creationId xmlns:a16="http://schemas.microsoft.com/office/drawing/2014/main" id="{36978830-6B0B-6F45-8B0C-2959FB86E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462" y="1549080"/>
            <a:ext cx="1160354" cy="1006052"/>
          </a:xfrm>
          <a:prstGeom prst="rect">
            <a:avLst/>
          </a:prstGeom>
          <a:ln w="3175">
            <a:solidFill>
              <a:schemeClr val="bg1">
                <a:lumMod val="50000"/>
              </a:schemeClr>
            </a:solidFill>
          </a:ln>
        </p:spPr>
      </p:pic>
      <p:grpSp>
        <p:nvGrpSpPr>
          <p:cNvPr id="11" name="Group 10">
            <a:extLst>
              <a:ext uri="{FF2B5EF4-FFF2-40B4-BE49-F238E27FC236}">
                <a16:creationId xmlns:a16="http://schemas.microsoft.com/office/drawing/2014/main" id="{938F2C26-C737-7C4B-99A5-93E11967492F}"/>
              </a:ext>
            </a:extLst>
          </p:cNvPr>
          <p:cNvGrpSpPr/>
          <p:nvPr/>
        </p:nvGrpSpPr>
        <p:grpSpPr>
          <a:xfrm>
            <a:off x="743228" y="5959711"/>
            <a:ext cx="6073544" cy="741015"/>
            <a:chOff x="1111029" y="5946741"/>
            <a:chExt cx="6073544" cy="741015"/>
          </a:xfrm>
        </p:grpSpPr>
        <p:sp>
          <p:nvSpPr>
            <p:cNvPr id="8" name="Rectangle 7">
              <a:extLst>
                <a:ext uri="{FF2B5EF4-FFF2-40B4-BE49-F238E27FC236}">
                  <a16:creationId xmlns:a16="http://schemas.microsoft.com/office/drawing/2014/main" id="{BE3B589D-3748-0342-8568-FD020E07526E}"/>
                </a:ext>
              </a:extLst>
            </p:cNvPr>
            <p:cNvSpPr/>
            <p:nvPr/>
          </p:nvSpPr>
          <p:spPr>
            <a:xfrm>
              <a:off x="1111029" y="5946741"/>
              <a:ext cx="6073544" cy="741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832B37-BE3E-7943-A4F9-671007D35B51}"/>
                </a:ext>
              </a:extLst>
            </p:cNvPr>
            <p:cNvSpPr txBox="1"/>
            <p:nvPr/>
          </p:nvSpPr>
          <p:spPr>
            <a:xfrm>
              <a:off x="1358056" y="6093363"/>
              <a:ext cx="5698996" cy="369332"/>
            </a:xfrm>
            <a:prstGeom prst="rect">
              <a:avLst/>
            </a:prstGeom>
            <a:noFill/>
          </p:spPr>
          <p:txBody>
            <a:bodyPr wrap="none" rtlCol="0">
              <a:spAutoFit/>
            </a:bodyPr>
            <a:lstStyle/>
            <a:p>
              <a:r>
                <a:rPr lang="en-US" dirty="0">
                  <a:solidFill>
                    <a:srgbClr val="0070C0"/>
                  </a:solidFill>
                  <a:latin typeface="Courier New" charset="0"/>
                  <a:ea typeface="Courier New" charset="0"/>
                  <a:cs typeface="Courier New" charset="0"/>
                </a:rPr>
                <a:t>  </a:t>
              </a:r>
              <a:r>
                <a:rPr lang="en-US" dirty="0">
                  <a:solidFill>
                    <a:schemeClr val="bg1"/>
                  </a:solidFill>
                  <a:latin typeface="Courier New" charset="0"/>
                  <a:ea typeface="Courier New" charset="0"/>
                  <a:cs typeface="Courier New" charset="0"/>
                </a:rPr>
                <a:t>R –e "</a:t>
              </a:r>
              <a:r>
                <a:rPr lang="en-US" dirty="0" err="1">
                  <a:solidFill>
                    <a:schemeClr val="bg1"/>
                  </a:solidFill>
                  <a:latin typeface="Courier New" charset="0"/>
                  <a:ea typeface="Courier New" charset="0"/>
                  <a:cs typeface="Courier New" charset="0"/>
                </a:rPr>
                <a:t>rmarkdown</a:t>
              </a:r>
              <a:r>
                <a:rPr lang="en-US" dirty="0">
                  <a:solidFill>
                    <a:schemeClr val="bg1"/>
                  </a:solidFill>
                  <a:latin typeface="Courier New" charset="0"/>
                  <a:ea typeface="Courier New" charset="0"/>
                  <a:cs typeface="Courier New" charset="0"/>
                </a:rPr>
                <a:t>::render('</a:t>
              </a:r>
              <a:r>
                <a:rPr lang="en-US" dirty="0" err="1">
                  <a:solidFill>
                    <a:schemeClr val="bg1"/>
                  </a:solidFill>
                  <a:latin typeface="Courier New" charset="0"/>
                  <a:ea typeface="Courier New" charset="0"/>
                  <a:cs typeface="Courier New" charset="0"/>
                </a:rPr>
                <a:t>Report.Rmd</a:t>
              </a:r>
              <a:r>
                <a:rPr lang="en-US" dirty="0">
                  <a:solidFill>
                    <a:schemeClr val="bg1"/>
                  </a:solidFill>
                  <a:latin typeface="Courier New" charset="0"/>
                  <a:ea typeface="Courier New" charset="0"/>
                  <a:cs typeface="Courier New" charset="0"/>
                </a:rPr>
                <a:t>')"</a:t>
              </a:r>
            </a:p>
          </p:txBody>
        </p:sp>
        <p:sp>
          <p:nvSpPr>
            <p:cNvPr id="10" name="TextBox 9">
              <a:extLst>
                <a:ext uri="{FF2B5EF4-FFF2-40B4-BE49-F238E27FC236}">
                  <a16:creationId xmlns:a16="http://schemas.microsoft.com/office/drawing/2014/main" id="{64CFA409-5B89-104D-A324-EB66C702373A}"/>
                </a:ext>
              </a:extLst>
            </p:cNvPr>
            <p:cNvSpPr txBox="1"/>
            <p:nvPr/>
          </p:nvSpPr>
          <p:spPr>
            <a:xfrm>
              <a:off x="1358056" y="6093363"/>
              <a:ext cx="322524" cy="369332"/>
            </a:xfrm>
            <a:prstGeom prst="rect">
              <a:avLst/>
            </a:prstGeom>
            <a:noFill/>
          </p:spPr>
          <p:txBody>
            <a:bodyPr wrap="none" rtlCol="0">
              <a:spAutoFit/>
            </a:bodyPr>
            <a:lstStyle/>
            <a:p>
              <a:r>
                <a:rPr lang="en-US" dirty="0">
                  <a:solidFill>
                    <a:srgbClr val="00B0F0"/>
                  </a:solidFill>
                  <a:latin typeface="Courier New" charset="0"/>
                  <a:ea typeface="Courier New" charset="0"/>
                  <a:cs typeface="Courier New" charset="0"/>
                </a:rPr>
                <a:t>$</a:t>
              </a:r>
            </a:p>
          </p:txBody>
        </p:sp>
      </p:grpSp>
      <p:pic>
        <p:nvPicPr>
          <p:cNvPr id="14" name="Picture 13">
            <a:extLst>
              <a:ext uri="{FF2B5EF4-FFF2-40B4-BE49-F238E27FC236}">
                <a16:creationId xmlns:a16="http://schemas.microsoft.com/office/drawing/2014/main" id="{9E2C09DF-72EF-5540-AD40-46C433C83C4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
                    </a14:imgEffect>
                  </a14:imgLayer>
                </a14:imgProps>
              </a:ext>
              <a:ext uri="{28A0092B-C50C-407E-A947-70E740481C1C}">
                <a14:useLocalDpi xmlns:a14="http://schemas.microsoft.com/office/drawing/2010/main" val="0"/>
              </a:ext>
            </a:extLst>
          </a:blip>
          <a:stretch>
            <a:fillRect/>
          </a:stretch>
        </p:blipFill>
        <p:spPr>
          <a:xfrm>
            <a:off x="10760482" y="21772"/>
            <a:ext cx="1413727" cy="506149"/>
          </a:xfrm>
          <a:prstGeom prst="rect">
            <a:avLst/>
          </a:prstGeom>
        </p:spPr>
      </p:pic>
      <p:sp>
        <p:nvSpPr>
          <p:cNvPr id="13" name="TextBox 12">
            <a:extLst>
              <a:ext uri="{FF2B5EF4-FFF2-40B4-BE49-F238E27FC236}">
                <a16:creationId xmlns:a16="http://schemas.microsoft.com/office/drawing/2014/main" id="{D1A014A8-5AF5-4946-8985-94F5A14AF2EA}"/>
              </a:ext>
            </a:extLst>
          </p:cNvPr>
          <p:cNvSpPr txBox="1"/>
          <p:nvPr/>
        </p:nvSpPr>
        <p:spPr>
          <a:xfrm>
            <a:off x="542469" y="293317"/>
            <a:ext cx="3940502" cy="523220"/>
          </a:xfrm>
          <a:prstGeom prst="rect">
            <a:avLst/>
          </a:prstGeom>
          <a:noFill/>
        </p:spPr>
        <p:txBody>
          <a:bodyPr wrap="none" rtlCol="0">
            <a:spAutoFit/>
          </a:bodyPr>
          <a:lstStyle/>
          <a:p>
            <a:r>
              <a:rPr lang="sv-SE" sz="2800" dirty="0">
                <a:latin typeface="Helvetica Light" panose="020B0403020202020204" pitchFamily="34" charset="0"/>
              </a:rPr>
              <a:t>R </a:t>
            </a:r>
            <a:r>
              <a:rPr lang="sv-SE" sz="2800" dirty="0" err="1">
                <a:latin typeface="Helvetica Light" panose="020B0403020202020204" pitchFamily="34" charset="0"/>
              </a:rPr>
              <a:t>Markdown</a:t>
            </a:r>
            <a:r>
              <a:rPr lang="sv-SE" sz="2800" dirty="0">
                <a:latin typeface="Helvetica Light" panose="020B0403020202020204" pitchFamily="34" charset="0"/>
              </a:rPr>
              <a:t> in </a:t>
            </a:r>
            <a:r>
              <a:rPr lang="sv-SE" sz="2800" dirty="0" err="1">
                <a:latin typeface="Helvetica Light" panose="020B0403020202020204" pitchFamily="34" charset="0"/>
              </a:rPr>
              <a:t>RStudio</a:t>
            </a:r>
            <a:endParaRPr lang="sv-SE" sz="2800" dirty="0">
              <a:latin typeface="Helvetica Light" panose="020B0403020202020204" pitchFamily="34" charset="0"/>
            </a:endParaRPr>
          </a:p>
        </p:txBody>
      </p:sp>
    </p:spTree>
    <p:extLst>
      <p:ext uri="{BB962C8B-B14F-4D97-AF65-F5344CB8AC3E}">
        <p14:creationId xmlns:p14="http://schemas.microsoft.com/office/powerpoint/2010/main" val="8105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8D3805-F0DA-F941-B867-8FA8C65DA7D5}"/>
              </a:ext>
            </a:extLst>
          </p:cNvPr>
          <p:cNvGrpSpPr/>
          <p:nvPr/>
        </p:nvGrpSpPr>
        <p:grpSpPr>
          <a:xfrm>
            <a:off x="1651561" y="1946526"/>
            <a:ext cx="5114951" cy="3428776"/>
            <a:chOff x="2577091" y="998470"/>
            <a:chExt cx="7751028" cy="5195852"/>
          </a:xfrm>
        </p:grpSpPr>
        <p:grpSp>
          <p:nvGrpSpPr>
            <p:cNvPr id="7" name="Group 6">
              <a:extLst>
                <a:ext uri="{FF2B5EF4-FFF2-40B4-BE49-F238E27FC236}">
                  <a16:creationId xmlns:a16="http://schemas.microsoft.com/office/drawing/2014/main" id="{71660BBC-7E7F-B043-9E5E-0B767AD2DE92}"/>
                </a:ext>
              </a:extLst>
            </p:cNvPr>
            <p:cNvGrpSpPr/>
            <p:nvPr/>
          </p:nvGrpSpPr>
          <p:grpSpPr>
            <a:xfrm>
              <a:off x="2577091" y="2964577"/>
              <a:ext cx="990725" cy="1458355"/>
              <a:chOff x="1741895" y="2720427"/>
              <a:chExt cx="990725" cy="1458355"/>
            </a:xfrm>
          </p:grpSpPr>
          <p:pic>
            <p:nvPicPr>
              <p:cNvPr id="27" name="Picture 26">
                <a:extLst>
                  <a:ext uri="{FF2B5EF4-FFF2-40B4-BE49-F238E27FC236}">
                    <a16:creationId xmlns:a16="http://schemas.microsoft.com/office/drawing/2014/main" id="{71A4B6FB-33B5-C142-8D09-1DCB097B8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895" y="2720427"/>
                <a:ext cx="990725" cy="990725"/>
              </a:xfrm>
              <a:prstGeom prst="rect">
                <a:avLst/>
              </a:prstGeom>
            </p:spPr>
          </p:pic>
          <p:sp>
            <p:nvSpPr>
              <p:cNvPr id="28" name="TextBox 27">
                <a:extLst>
                  <a:ext uri="{FF2B5EF4-FFF2-40B4-BE49-F238E27FC236}">
                    <a16:creationId xmlns:a16="http://schemas.microsoft.com/office/drawing/2014/main" id="{FBABD008-D1C6-8145-BE9B-7A149E3B3EAB}"/>
                  </a:ext>
                </a:extLst>
              </p:cNvPr>
              <p:cNvSpPr txBox="1"/>
              <p:nvPr/>
            </p:nvSpPr>
            <p:spPr>
              <a:xfrm>
                <a:off x="1810700" y="3712387"/>
                <a:ext cx="853115"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Data</a:t>
                </a:r>
              </a:p>
            </p:txBody>
          </p:sp>
        </p:grpSp>
        <p:grpSp>
          <p:nvGrpSpPr>
            <p:cNvPr id="8" name="Group 7">
              <a:extLst>
                <a:ext uri="{FF2B5EF4-FFF2-40B4-BE49-F238E27FC236}">
                  <a16:creationId xmlns:a16="http://schemas.microsoft.com/office/drawing/2014/main" id="{61D856EC-9E9A-D743-9EB0-09A5833A3E08}"/>
                </a:ext>
              </a:extLst>
            </p:cNvPr>
            <p:cNvGrpSpPr/>
            <p:nvPr/>
          </p:nvGrpSpPr>
          <p:grpSpPr>
            <a:xfrm>
              <a:off x="4785772" y="998470"/>
              <a:ext cx="2490952" cy="2217319"/>
              <a:chOff x="4414346" y="930596"/>
              <a:chExt cx="2490952" cy="2217319"/>
            </a:xfrm>
          </p:grpSpPr>
          <p:pic>
            <p:nvPicPr>
              <p:cNvPr id="23" name="Picture 22">
                <a:extLst>
                  <a:ext uri="{FF2B5EF4-FFF2-40B4-BE49-F238E27FC236}">
                    <a16:creationId xmlns:a16="http://schemas.microsoft.com/office/drawing/2014/main" id="{9357E6B7-8B40-EE46-8107-1FA12BE3C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345" y="1891863"/>
                <a:ext cx="732220" cy="732220"/>
              </a:xfrm>
              <a:prstGeom prst="rect">
                <a:avLst/>
              </a:prstGeom>
            </p:spPr>
          </p:pic>
          <p:pic>
            <p:nvPicPr>
              <p:cNvPr id="24" name="Picture 23">
                <a:extLst>
                  <a:ext uri="{FF2B5EF4-FFF2-40B4-BE49-F238E27FC236}">
                    <a16:creationId xmlns:a16="http://schemas.microsoft.com/office/drawing/2014/main" id="{DF41EE74-11DD-B04B-8940-5F731074C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5013" y="1545021"/>
                <a:ext cx="1079062" cy="1079062"/>
              </a:xfrm>
              <a:prstGeom prst="rect">
                <a:avLst/>
              </a:prstGeom>
            </p:spPr>
          </p:pic>
          <p:sp>
            <p:nvSpPr>
              <p:cNvPr id="25" name="Rounded Rectangle 24">
                <a:extLst>
                  <a:ext uri="{FF2B5EF4-FFF2-40B4-BE49-F238E27FC236}">
                    <a16:creationId xmlns:a16="http://schemas.microsoft.com/office/drawing/2014/main" id="{E1D1DAB4-29DD-F346-A7DE-4BB6ECFF5009}"/>
                  </a:ext>
                </a:extLst>
              </p:cNvPr>
              <p:cNvSpPr/>
              <p:nvPr/>
            </p:nvSpPr>
            <p:spPr>
              <a:xfrm>
                <a:off x="4414346" y="1376855"/>
                <a:ext cx="2490952" cy="177106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4E72E214-B081-AA42-90DB-BDA7469C16DF}"/>
                  </a:ext>
                </a:extLst>
              </p:cNvPr>
              <p:cNvSpPr txBox="1"/>
              <p:nvPr/>
            </p:nvSpPr>
            <p:spPr>
              <a:xfrm>
                <a:off x="4754987" y="930596"/>
                <a:ext cx="1785903"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Environment</a:t>
                </a:r>
              </a:p>
            </p:txBody>
          </p:sp>
        </p:grpSp>
        <p:grpSp>
          <p:nvGrpSpPr>
            <p:cNvPr id="9" name="Group 8">
              <a:extLst>
                <a:ext uri="{FF2B5EF4-FFF2-40B4-BE49-F238E27FC236}">
                  <a16:creationId xmlns:a16="http://schemas.microsoft.com/office/drawing/2014/main" id="{124791A8-DE92-B749-8DEA-D6678CAC3C72}"/>
                </a:ext>
              </a:extLst>
            </p:cNvPr>
            <p:cNvGrpSpPr/>
            <p:nvPr/>
          </p:nvGrpSpPr>
          <p:grpSpPr>
            <a:xfrm>
              <a:off x="5094794" y="4701791"/>
              <a:ext cx="1829626" cy="1492531"/>
              <a:chOff x="5116435" y="4319752"/>
              <a:chExt cx="1829626" cy="1492531"/>
            </a:xfrm>
          </p:grpSpPr>
          <p:pic>
            <p:nvPicPr>
              <p:cNvPr id="21" name="Picture 20">
                <a:extLst>
                  <a:ext uri="{FF2B5EF4-FFF2-40B4-BE49-F238E27FC236}">
                    <a16:creationId xmlns:a16="http://schemas.microsoft.com/office/drawing/2014/main" id="{9A1B613F-DE86-384A-BA4B-9395C7DBFF12}"/>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08424" y="4319752"/>
                <a:ext cx="1045651" cy="1045651"/>
              </a:xfrm>
              <a:prstGeom prst="rect">
                <a:avLst/>
              </a:prstGeom>
            </p:spPr>
          </p:pic>
          <p:sp>
            <p:nvSpPr>
              <p:cNvPr id="22" name="TextBox 21">
                <a:extLst>
                  <a:ext uri="{FF2B5EF4-FFF2-40B4-BE49-F238E27FC236}">
                    <a16:creationId xmlns:a16="http://schemas.microsoft.com/office/drawing/2014/main" id="{CCDA0F25-9684-F341-A761-1829AB0F7375}"/>
                  </a:ext>
                </a:extLst>
              </p:cNvPr>
              <p:cNvSpPr txBox="1"/>
              <p:nvPr/>
            </p:nvSpPr>
            <p:spPr>
              <a:xfrm>
                <a:off x="5116435" y="5345888"/>
                <a:ext cx="1829626" cy="466395"/>
              </a:xfrm>
              <a:prstGeom prst="rect">
                <a:avLst/>
              </a:prstGeom>
              <a:noFill/>
            </p:spPr>
            <p:txBody>
              <a:bodyPr wrap="none" rtlCol="0">
                <a:spAutoFit/>
              </a:bodyPr>
              <a:lstStyle/>
              <a:p>
                <a:pPr algn="ctr"/>
                <a:r>
                  <a:rPr lang="en-US" sz="1400" b="1" dirty="0">
                    <a:solidFill>
                      <a:srgbClr val="1D4999"/>
                    </a:solidFill>
                    <a:latin typeface="Helvetica Light" charset="0"/>
                    <a:ea typeface="Helvetica Light" charset="0"/>
                    <a:cs typeface="Helvetica Light" charset="0"/>
                  </a:rPr>
                  <a:t>Source code</a:t>
                </a:r>
              </a:p>
            </p:txBody>
          </p:sp>
        </p:grpSp>
        <p:grpSp>
          <p:nvGrpSpPr>
            <p:cNvPr id="10" name="Group 9">
              <a:extLst>
                <a:ext uri="{FF2B5EF4-FFF2-40B4-BE49-F238E27FC236}">
                  <a16:creationId xmlns:a16="http://schemas.microsoft.com/office/drawing/2014/main" id="{5B1EEC8C-5B65-C84F-B7C2-CF0BAEA18D77}"/>
                </a:ext>
              </a:extLst>
            </p:cNvPr>
            <p:cNvGrpSpPr/>
            <p:nvPr/>
          </p:nvGrpSpPr>
          <p:grpSpPr>
            <a:xfrm>
              <a:off x="8397092" y="2835379"/>
              <a:ext cx="1931027" cy="1587553"/>
              <a:chOff x="8948258" y="2720426"/>
              <a:chExt cx="1931027" cy="1587553"/>
            </a:xfrm>
          </p:grpSpPr>
          <p:grpSp>
            <p:nvGrpSpPr>
              <p:cNvPr id="16" name="Group 15">
                <a:extLst>
                  <a:ext uri="{FF2B5EF4-FFF2-40B4-BE49-F238E27FC236}">
                    <a16:creationId xmlns:a16="http://schemas.microsoft.com/office/drawing/2014/main" id="{626F1D54-5A06-934F-AD21-8BC7F3B464AA}"/>
                  </a:ext>
                </a:extLst>
              </p:cNvPr>
              <p:cNvGrpSpPr/>
              <p:nvPr/>
            </p:nvGrpSpPr>
            <p:grpSpPr>
              <a:xfrm>
                <a:off x="8948258" y="2720426"/>
                <a:ext cx="1931027" cy="1159765"/>
                <a:chOff x="8771600" y="2316656"/>
                <a:chExt cx="2603314" cy="1563539"/>
              </a:xfrm>
            </p:grpSpPr>
            <p:pic>
              <p:nvPicPr>
                <p:cNvPr id="18" name="Picture 17">
                  <a:extLst>
                    <a:ext uri="{FF2B5EF4-FFF2-40B4-BE49-F238E27FC236}">
                      <a16:creationId xmlns:a16="http://schemas.microsoft.com/office/drawing/2014/main" id="{547FEE8D-F7C1-B047-AACE-771A4644A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1600" y="2489203"/>
                  <a:ext cx="1269999" cy="1270001"/>
                </a:xfrm>
                <a:prstGeom prst="rect">
                  <a:avLst/>
                </a:prstGeom>
              </p:spPr>
            </p:pic>
            <p:pic>
              <p:nvPicPr>
                <p:cNvPr id="19" name="Picture 18">
                  <a:extLst>
                    <a:ext uri="{FF2B5EF4-FFF2-40B4-BE49-F238E27FC236}">
                      <a16:creationId xmlns:a16="http://schemas.microsoft.com/office/drawing/2014/main" id="{23892A55-DFC5-0941-85FC-8106F3F08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93" y="2892975"/>
                  <a:ext cx="987221" cy="987220"/>
                </a:xfrm>
                <a:prstGeom prst="rect">
                  <a:avLst/>
                </a:prstGeom>
              </p:spPr>
            </p:pic>
            <p:pic>
              <p:nvPicPr>
                <p:cNvPr id="20" name="Picture 19">
                  <a:extLst>
                    <a:ext uri="{FF2B5EF4-FFF2-40B4-BE49-F238E27FC236}">
                      <a16:creationId xmlns:a16="http://schemas.microsoft.com/office/drawing/2014/main" id="{ACCDD0DA-141A-AF40-A1FA-AFAAEEA162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3918" y="2316656"/>
                  <a:ext cx="807550" cy="807545"/>
                </a:xfrm>
                <a:prstGeom prst="rect">
                  <a:avLst/>
                </a:prstGeom>
              </p:spPr>
            </p:pic>
          </p:grpSp>
          <p:sp>
            <p:nvSpPr>
              <p:cNvPr id="17" name="TextBox 16">
                <a:extLst>
                  <a:ext uri="{FF2B5EF4-FFF2-40B4-BE49-F238E27FC236}">
                    <a16:creationId xmlns:a16="http://schemas.microsoft.com/office/drawing/2014/main" id="{A7D777F0-2123-004E-B2F1-4F5B5F2ECD8A}"/>
                  </a:ext>
                </a:extLst>
              </p:cNvPr>
              <p:cNvSpPr txBox="1"/>
              <p:nvPr/>
            </p:nvSpPr>
            <p:spPr>
              <a:xfrm>
                <a:off x="9334146" y="3841584"/>
                <a:ext cx="1171331" cy="466395"/>
              </a:xfrm>
              <a:prstGeom prst="rect">
                <a:avLst/>
              </a:prstGeom>
              <a:noFill/>
            </p:spPr>
            <p:txBody>
              <a:bodyPr wrap="none" rtlCol="0">
                <a:spAutoFit/>
              </a:bodyPr>
              <a:lstStyle/>
              <a:p>
                <a:pPr algn="ctr"/>
                <a:r>
                  <a:rPr lang="en-US" sz="1400">
                    <a:latin typeface="Helvetica Light" charset="0"/>
                    <a:ea typeface="Helvetica Light" charset="0"/>
                    <a:cs typeface="Helvetica Light" charset="0"/>
                  </a:rPr>
                  <a:t>Results</a:t>
                </a:r>
                <a:endParaRPr lang="en-US" sz="1400" dirty="0">
                  <a:latin typeface="Helvetica Light" charset="0"/>
                  <a:ea typeface="Helvetica Light" charset="0"/>
                  <a:cs typeface="Helvetica Light" charset="0"/>
                </a:endParaRPr>
              </a:p>
            </p:txBody>
          </p:sp>
        </p:grpSp>
        <p:sp>
          <p:nvSpPr>
            <p:cNvPr id="11" name="Rectangle 10">
              <a:extLst>
                <a:ext uri="{FF2B5EF4-FFF2-40B4-BE49-F238E27FC236}">
                  <a16:creationId xmlns:a16="http://schemas.microsoft.com/office/drawing/2014/main" id="{2A33AC36-9911-4F42-84D3-737E6D58B1B3}"/>
                </a:ext>
              </a:extLst>
            </p:cNvPr>
            <p:cNvSpPr/>
            <p:nvPr/>
          </p:nvSpPr>
          <p:spPr>
            <a:xfrm>
              <a:off x="5400988" y="3019927"/>
              <a:ext cx="1500745" cy="36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2" name="Picture 11">
              <a:extLst>
                <a:ext uri="{FF2B5EF4-FFF2-40B4-BE49-F238E27FC236}">
                  <a16:creationId xmlns:a16="http://schemas.microsoft.com/office/drawing/2014/main" id="{46A336AF-B781-AB48-A717-2BEAB7908A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80305">
              <a:off x="5504882" y="2687090"/>
              <a:ext cx="1236325" cy="1318747"/>
            </a:xfrm>
            <a:prstGeom prst="rect">
              <a:avLst/>
            </a:prstGeom>
          </p:spPr>
        </p:pic>
        <p:sp>
          <p:nvSpPr>
            <p:cNvPr id="13" name="Freeform 12">
              <a:extLst>
                <a:ext uri="{FF2B5EF4-FFF2-40B4-BE49-F238E27FC236}">
                  <a16:creationId xmlns:a16="http://schemas.microsoft.com/office/drawing/2014/main" id="{4719442D-D9DE-A64C-95B8-203FD2935B6B}"/>
                </a:ext>
              </a:extLst>
            </p:cNvPr>
            <p:cNvSpPr/>
            <p:nvPr/>
          </p:nvSpPr>
          <p:spPr>
            <a:xfrm>
              <a:off x="4930318" y="3699641"/>
              <a:ext cx="535059" cy="1513490"/>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Lst>
              <a:ahLst/>
              <a:cxnLst>
                <a:cxn ang="0">
                  <a:pos x="connsiteX0" y="connsiteY0"/>
                </a:cxn>
                <a:cxn ang="0">
                  <a:pos x="connsiteX1" y="connsiteY1"/>
                </a:cxn>
              </a:cxnLst>
              <a:rect l="l" t="t" r="r" b="b"/>
              <a:pathLst>
                <a:path w="535059" h="1513490">
                  <a:moveTo>
                    <a:pt x="535059" y="1513490"/>
                  </a:moveTo>
                  <a:cubicBezTo>
                    <a:pt x="6039" y="1093076"/>
                    <a:pt x="-281243" y="536028"/>
                    <a:pt x="398427"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Freeform 13">
              <a:extLst>
                <a:ext uri="{FF2B5EF4-FFF2-40B4-BE49-F238E27FC236}">
                  <a16:creationId xmlns:a16="http://schemas.microsoft.com/office/drawing/2014/main" id="{2506CF6D-B06A-694C-8101-D355AE517B94}"/>
                </a:ext>
              </a:extLst>
            </p:cNvPr>
            <p:cNvSpPr/>
            <p:nvPr/>
          </p:nvSpPr>
          <p:spPr>
            <a:xfrm rot="4440108" flipH="1">
              <a:off x="4334042" y="2759532"/>
              <a:ext cx="365264" cy="1619033"/>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365264 w 365263"/>
                <a:gd name="connsiteY0" fmla="*/ 1619033 h 1619033"/>
                <a:gd name="connsiteX1" fmla="*/ 0 w 365263"/>
                <a:gd name="connsiteY1" fmla="*/ 0 h 1619033"/>
                <a:gd name="connsiteX0" fmla="*/ 365264 w 365265"/>
                <a:gd name="connsiteY0" fmla="*/ 1619033 h 1619033"/>
                <a:gd name="connsiteX1" fmla="*/ 0 w 365265"/>
                <a:gd name="connsiteY1" fmla="*/ 0 h 1619033"/>
                <a:gd name="connsiteX0" fmla="*/ 365264 w 365263"/>
                <a:gd name="connsiteY0" fmla="*/ 1619033 h 1619033"/>
                <a:gd name="connsiteX1" fmla="*/ 0 w 365263"/>
                <a:gd name="connsiteY1" fmla="*/ 0 h 1619033"/>
              </a:gdLst>
              <a:ahLst/>
              <a:cxnLst>
                <a:cxn ang="0">
                  <a:pos x="connsiteX0" y="connsiteY0"/>
                </a:cxn>
                <a:cxn ang="0">
                  <a:pos x="connsiteX1" y="connsiteY1"/>
                </a:cxn>
              </a:cxnLst>
              <a:rect l="l" t="t" r="r" b="b"/>
              <a:pathLst>
                <a:path w="365263" h="1619033">
                  <a:moveTo>
                    <a:pt x="365264" y="1619033"/>
                  </a:moveTo>
                  <a:cubicBezTo>
                    <a:pt x="99690" y="959839"/>
                    <a:pt x="10330" y="659973"/>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Freeform 14">
              <a:extLst>
                <a:ext uri="{FF2B5EF4-FFF2-40B4-BE49-F238E27FC236}">
                  <a16:creationId xmlns:a16="http://schemas.microsoft.com/office/drawing/2014/main" id="{32F1AF3B-8B91-5646-B85C-91A7C2D95118}"/>
                </a:ext>
              </a:extLst>
            </p:cNvPr>
            <p:cNvSpPr/>
            <p:nvPr/>
          </p:nvSpPr>
          <p:spPr>
            <a:xfrm rot="4440108" flipH="1">
              <a:off x="7178855" y="2685454"/>
              <a:ext cx="471244" cy="1825299"/>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489535 w 489535"/>
                <a:gd name="connsiteY0" fmla="*/ 2210476 h 2210476"/>
                <a:gd name="connsiteX1" fmla="*/ 0 w 489535"/>
                <a:gd name="connsiteY1" fmla="*/ 0 h 2210476"/>
                <a:gd name="connsiteX0" fmla="*/ 519915 w 519915"/>
                <a:gd name="connsiteY0" fmla="*/ 2278302 h 2278302"/>
                <a:gd name="connsiteX1" fmla="*/ 0 w 519915"/>
                <a:gd name="connsiteY1" fmla="*/ 0 h 2278302"/>
                <a:gd name="connsiteX0" fmla="*/ 519915 w 519915"/>
                <a:gd name="connsiteY0" fmla="*/ 2278302 h 2278302"/>
                <a:gd name="connsiteX1" fmla="*/ 0 w 519915"/>
                <a:gd name="connsiteY1" fmla="*/ 0 h 2278302"/>
                <a:gd name="connsiteX0" fmla="*/ 554509 w 554509"/>
                <a:gd name="connsiteY0" fmla="*/ 2278302 h 2278302"/>
                <a:gd name="connsiteX1" fmla="*/ 34594 w 554509"/>
                <a:gd name="connsiteY1" fmla="*/ 0 h 2278302"/>
                <a:gd name="connsiteX0" fmla="*/ 512889 w 512889"/>
                <a:gd name="connsiteY0" fmla="*/ 1825298 h 1825298"/>
                <a:gd name="connsiteX1" fmla="*/ 41645 w 512889"/>
                <a:gd name="connsiteY1" fmla="*/ 0 h 1825298"/>
                <a:gd name="connsiteX0" fmla="*/ 471244 w 471244"/>
                <a:gd name="connsiteY0" fmla="*/ 1825298 h 1825298"/>
                <a:gd name="connsiteX1" fmla="*/ 0 w 471244"/>
                <a:gd name="connsiteY1" fmla="*/ 0 h 1825298"/>
                <a:gd name="connsiteX0" fmla="*/ 471244 w 471244"/>
                <a:gd name="connsiteY0" fmla="*/ 1825298 h 1825298"/>
                <a:gd name="connsiteX1" fmla="*/ 0 w 471244"/>
                <a:gd name="connsiteY1" fmla="*/ 0 h 1825298"/>
              </a:gdLst>
              <a:ahLst/>
              <a:cxnLst>
                <a:cxn ang="0">
                  <a:pos x="connsiteX0" y="connsiteY0"/>
                </a:cxn>
                <a:cxn ang="0">
                  <a:pos x="connsiteX1" y="connsiteY1"/>
                </a:cxn>
              </a:cxnLst>
              <a:rect l="l" t="t" r="r" b="b"/>
              <a:pathLst>
                <a:path w="471244" h="1825298">
                  <a:moveTo>
                    <a:pt x="471244" y="1825298"/>
                  </a:moveTo>
                  <a:cubicBezTo>
                    <a:pt x="63462" y="1163142"/>
                    <a:pt x="4090" y="845265"/>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9" name="TextBox 28">
            <a:extLst>
              <a:ext uri="{FF2B5EF4-FFF2-40B4-BE49-F238E27FC236}">
                <a16:creationId xmlns:a16="http://schemas.microsoft.com/office/drawing/2014/main" id="{7F7A6370-AC94-E446-AF28-3870C2A3B5AD}"/>
              </a:ext>
            </a:extLst>
          </p:cNvPr>
          <p:cNvSpPr txBox="1"/>
          <p:nvPr/>
        </p:nvSpPr>
        <p:spPr>
          <a:xfrm>
            <a:off x="8430310" y="1399883"/>
            <a:ext cx="2225289" cy="5262979"/>
          </a:xfrm>
          <a:prstGeom prst="rect">
            <a:avLst/>
          </a:prstGeom>
          <a:noFill/>
        </p:spPr>
        <p:txBody>
          <a:bodyPr wrap="none" rtlCol="0">
            <a:spAutoFit/>
          </a:bodyPr>
          <a:lstStyle/>
          <a:p>
            <a:r>
              <a:rPr lang="en-US" sz="1400" dirty="0">
                <a:latin typeface="Lucida Console" charset="0"/>
                <a:ea typeface="Lucida Console" charset="0"/>
                <a:cs typeface="Lucida Console" charset="0"/>
              </a:rPr>
              <a:t>project</a:t>
            </a:r>
          </a:p>
          <a:p>
            <a:r>
              <a:rPr lang="en-US" sz="1400" dirty="0">
                <a:latin typeface="Lucida Console" charset="0"/>
                <a:ea typeface="Lucida Console" charset="0"/>
                <a:cs typeface="Lucida Console" charset="0"/>
              </a:rPr>
              <a:t>|- doc/</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data/</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raw_external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raw_internal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meta/</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b="1" dirty="0">
                <a:solidFill>
                  <a:srgbClr val="1D4999"/>
                </a:solidFill>
                <a:latin typeface="Lucida Console" charset="0"/>
              </a:rPr>
              <a:t>code/</a:t>
            </a:r>
          </a:p>
          <a:p>
            <a:r>
              <a:rPr lang="en-US" sz="1400" dirty="0">
                <a:latin typeface="Lucida Console" charset="0"/>
                <a:ea typeface="Lucida Console" charset="0"/>
                <a:cs typeface="Lucida Console" charset="0"/>
              </a:rPr>
              <a:t>|- </a:t>
            </a:r>
            <a:r>
              <a:rPr lang="en-US" sz="1400" b="1" dirty="0">
                <a:solidFill>
                  <a:srgbClr val="1D4999"/>
                </a:solidFill>
                <a:latin typeface="Lucida Console" charset="0"/>
                <a:ea typeface="Lucida Console" charset="0"/>
                <a:cs typeface="Lucida Console" charset="0"/>
              </a:rPr>
              <a:t>notebooks/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intermediate/</a:t>
            </a:r>
          </a:p>
          <a:p>
            <a:r>
              <a:rPr lang="en-US" sz="1400" dirty="0">
                <a:latin typeface="Lucida Console" charset="0"/>
                <a:ea typeface="Lucida Console" charset="0"/>
                <a:cs typeface="Lucida Console" charset="0"/>
              </a:rPr>
              <a:t>|- scratch/</a:t>
            </a:r>
          </a:p>
          <a:p>
            <a:r>
              <a:rPr lang="en-US" sz="1400" dirty="0">
                <a:latin typeface="Lucida Console" charset="0"/>
                <a:ea typeface="Lucida Console" charset="0"/>
                <a:cs typeface="Lucida Console" charset="0"/>
              </a:rPr>
              <a:t>|- logs/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results/</a:t>
            </a:r>
          </a:p>
          <a:p>
            <a:r>
              <a:rPr lang="en-US" sz="1400" dirty="0">
                <a:latin typeface="Lucida Console" charset="0"/>
                <a:ea typeface="Lucida Console" charset="0"/>
                <a:cs typeface="Lucida Console" charset="0"/>
              </a:rPr>
              <a:t>|  |- figures/</a:t>
            </a:r>
          </a:p>
          <a:p>
            <a:r>
              <a:rPr lang="en-US" sz="1400" dirty="0">
                <a:latin typeface="Lucida Console" charset="0"/>
                <a:ea typeface="Lucida Console" charset="0"/>
                <a:cs typeface="Lucida Console" charset="0"/>
              </a:rPr>
              <a:t>|  |- tables/</a:t>
            </a:r>
          </a:p>
          <a:p>
            <a:r>
              <a:rPr lang="en-US" sz="1400" dirty="0">
                <a:latin typeface="Lucida Console" charset="0"/>
                <a:ea typeface="Lucida Console" charset="0"/>
                <a:cs typeface="Lucida Console" charset="0"/>
              </a:rPr>
              <a:t>|  |- reports/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Snakefile</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config.yml</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environment.yml</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Dockerfile</a:t>
            </a:r>
            <a:endParaRPr lang="en-US" sz="1400" dirty="0">
              <a:latin typeface="Lucida Console" charset="0"/>
              <a:ea typeface="Lucida Console" charset="0"/>
              <a:cs typeface="Lucida Console" charset="0"/>
            </a:endParaRPr>
          </a:p>
        </p:txBody>
      </p:sp>
      <p:pic>
        <p:nvPicPr>
          <p:cNvPr id="31" name="Picture 30">
            <a:extLst>
              <a:ext uri="{FF2B5EF4-FFF2-40B4-BE49-F238E27FC236}">
                <a16:creationId xmlns:a16="http://schemas.microsoft.com/office/drawing/2014/main" id="{63DCF24A-17A3-DC4D-9764-323CCF00E94B}"/>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
                    </a14:imgEffect>
                  </a14:imgLayer>
                </a14:imgProps>
              </a:ext>
              <a:ext uri="{28A0092B-C50C-407E-A947-70E740481C1C}">
                <a14:useLocalDpi xmlns:a14="http://schemas.microsoft.com/office/drawing/2010/main" val="0"/>
              </a:ext>
            </a:extLst>
          </a:blip>
          <a:stretch>
            <a:fillRect/>
          </a:stretch>
        </p:blipFill>
        <p:spPr>
          <a:xfrm>
            <a:off x="10760482" y="21772"/>
            <a:ext cx="1413727" cy="506149"/>
          </a:xfrm>
          <a:prstGeom prst="rect">
            <a:avLst/>
          </a:prstGeom>
        </p:spPr>
      </p:pic>
    </p:spTree>
    <p:extLst>
      <p:ext uri="{BB962C8B-B14F-4D97-AF65-F5344CB8AC3E}">
        <p14:creationId xmlns:p14="http://schemas.microsoft.com/office/powerpoint/2010/main" val="7553446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405549" y="1875176"/>
            <a:ext cx="2248225" cy="1607226"/>
            <a:chOff x="2525387" y="2390036"/>
            <a:chExt cx="2248225" cy="1607226"/>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6191" y="2390036"/>
              <a:ext cx="1289039" cy="538280"/>
            </a:xfrm>
            <a:prstGeom prst="rect">
              <a:avLst/>
            </a:prstGeom>
          </p:spPr>
        </p:pic>
        <p:sp>
          <p:nvSpPr>
            <p:cNvPr id="20" name="TextBox 19"/>
            <p:cNvSpPr txBox="1"/>
            <p:nvPr/>
          </p:nvSpPr>
          <p:spPr>
            <a:xfrm>
              <a:off x="2525387" y="3258598"/>
              <a:ext cx="2248225" cy="738664"/>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Versioning and collaborating on code (and some other files)</a:t>
              </a:r>
            </a:p>
          </p:txBody>
        </p:sp>
      </p:grpSp>
      <p:grpSp>
        <p:nvGrpSpPr>
          <p:cNvPr id="11" name="Group 10"/>
          <p:cNvGrpSpPr/>
          <p:nvPr/>
        </p:nvGrpSpPr>
        <p:grpSpPr>
          <a:xfrm>
            <a:off x="753837" y="2128795"/>
            <a:ext cx="1889855" cy="1127789"/>
            <a:chOff x="4985292" y="2654029"/>
            <a:chExt cx="1889855" cy="1127789"/>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9211" y="2654029"/>
              <a:ext cx="1742016" cy="361022"/>
            </a:xfrm>
            <a:prstGeom prst="rect">
              <a:avLst/>
            </a:prstGeom>
          </p:spPr>
        </p:pic>
        <p:sp>
          <p:nvSpPr>
            <p:cNvPr id="21" name="TextBox 20"/>
            <p:cNvSpPr txBox="1"/>
            <p:nvPr/>
          </p:nvSpPr>
          <p:spPr>
            <a:xfrm>
              <a:off x="4985292" y="3258598"/>
              <a:ext cx="188985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dependencies</a:t>
              </a:r>
            </a:p>
          </p:txBody>
        </p:sp>
      </p:grpSp>
      <p:grpSp>
        <p:nvGrpSpPr>
          <p:cNvPr id="6" name="Group 5"/>
          <p:cNvGrpSpPr/>
          <p:nvPr/>
        </p:nvGrpSpPr>
        <p:grpSpPr>
          <a:xfrm>
            <a:off x="3360575" y="2010777"/>
            <a:ext cx="2375504" cy="1280852"/>
            <a:chOff x="7291110" y="2500966"/>
            <a:chExt cx="2375504" cy="1280852"/>
          </a:xfrm>
        </p:grpSpPr>
        <p:grpSp>
          <p:nvGrpSpPr>
            <p:cNvPr id="24" name="Group 23"/>
            <p:cNvGrpSpPr/>
            <p:nvPr/>
          </p:nvGrpSpPr>
          <p:grpSpPr>
            <a:xfrm>
              <a:off x="7291110" y="2500966"/>
              <a:ext cx="2375504" cy="675540"/>
              <a:chOff x="6937090" y="2500966"/>
              <a:chExt cx="2375504" cy="67554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090" y="2500966"/>
                <a:ext cx="675540" cy="675540"/>
              </a:xfrm>
              <a:prstGeom prst="rect">
                <a:avLst/>
              </a:prstGeom>
            </p:spPr>
          </p:pic>
          <p:sp>
            <p:nvSpPr>
              <p:cNvPr id="16" name="TextBox 15"/>
              <p:cNvSpPr txBox="1"/>
              <p:nvPr/>
            </p:nvSpPr>
            <p:spPr>
              <a:xfrm>
                <a:off x="7510819" y="2531246"/>
                <a:ext cx="1801775" cy="523220"/>
              </a:xfrm>
              <a:prstGeom prst="rect">
                <a:avLst/>
              </a:prstGeom>
              <a:noFill/>
            </p:spPr>
            <p:txBody>
              <a:bodyPr wrap="none" rtlCol="0">
                <a:spAutoFit/>
              </a:bodyPr>
              <a:lstStyle/>
              <a:p>
                <a:r>
                  <a:rPr lang="en-US" sz="2800" dirty="0">
                    <a:solidFill>
                      <a:schemeClr val="tx1">
                        <a:lumMod val="75000"/>
                        <a:lumOff val="25000"/>
                      </a:schemeClr>
                    </a:solidFill>
                    <a:latin typeface="+mj-lt"/>
                  </a:rPr>
                  <a:t>Snakemake</a:t>
                </a:r>
              </a:p>
            </p:txBody>
          </p:sp>
        </p:grpSp>
        <p:sp>
          <p:nvSpPr>
            <p:cNvPr id="22" name="TextBox 21"/>
            <p:cNvSpPr txBox="1"/>
            <p:nvPr/>
          </p:nvSpPr>
          <p:spPr>
            <a:xfrm>
              <a:off x="7354750" y="3258598"/>
              <a:ext cx="224822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Managing and executing analysis workflow</a:t>
              </a:r>
            </a:p>
          </p:txBody>
        </p:sp>
      </p:grpSp>
      <p:grpSp>
        <p:nvGrpSpPr>
          <p:cNvPr id="2" name="Group 1"/>
          <p:cNvGrpSpPr/>
          <p:nvPr/>
        </p:nvGrpSpPr>
        <p:grpSpPr>
          <a:xfrm>
            <a:off x="4886990" y="4523077"/>
            <a:ext cx="2565633" cy="2052574"/>
            <a:chOff x="4886990" y="4523077"/>
            <a:chExt cx="2565633" cy="2052574"/>
          </a:xfrm>
        </p:grpSpPr>
        <p:grpSp>
          <p:nvGrpSpPr>
            <p:cNvPr id="12" name="Group 11"/>
            <p:cNvGrpSpPr/>
            <p:nvPr/>
          </p:nvGrpSpPr>
          <p:grpSpPr>
            <a:xfrm>
              <a:off x="4886990" y="5250429"/>
              <a:ext cx="2565633" cy="1325222"/>
              <a:chOff x="4503533" y="1236830"/>
              <a:chExt cx="2851217" cy="1472735"/>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3533" y="1236830"/>
                <a:ext cx="2851217" cy="968406"/>
              </a:xfrm>
              <a:prstGeom prst="rect">
                <a:avLst/>
              </a:prstGeom>
            </p:spPr>
          </p:pic>
          <p:sp>
            <p:nvSpPr>
              <p:cNvPr id="17" name="TextBox 16"/>
              <p:cNvSpPr txBox="1"/>
              <p:nvPr/>
            </p:nvSpPr>
            <p:spPr>
              <a:xfrm>
                <a:off x="4679904" y="2128105"/>
                <a:ext cx="2498477" cy="58146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Isolating and exporting environment</a:t>
                </a:r>
              </a:p>
            </p:txBody>
          </p:sp>
        </p:grpSp>
        <p:sp>
          <p:nvSpPr>
            <p:cNvPr id="25" name="TextBox 24"/>
            <p:cNvSpPr txBox="1"/>
            <p:nvPr/>
          </p:nvSpPr>
          <p:spPr>
            <a:xfrm>
              <a:off x="5045693" y="4523077"/>
              <a:ext cx="2248225" cy="307777"/>
            </a:xfrm>
            <a:prstGeom prst="rect">
              <a:avLst/>
            </a:prstGeom>
            <a:noFill/>
          </p:spPr>
          <p:txBody>
            <a:bodyPr wrap="square" rtlCol="0">
              <a:spAutoFit/>
            </a:bodyPr>
            <a:lstStyle/>
            <a:p>
              <a:pPr algn="ctr"/>
              <a:r>
                <a:rPr lang="en-US" sz="1400">
                  <a:latin typeface="Helvetica Light" charset="0"/>
                  <a:ea typeface="Helvetica Light" charset="0"/>
                  <a:cs typeface="Helvetica Light" charset="0"/>
                </a:rPr>
                <a:t>and</a:t>
              </a:r>
              <a:r>
                <a:rPr lang="is-IS" sz="1400" dirty="0">
                  <a:latin typeface="Helvetica Light" charset="0"/>
                  <a:ea typeface="Helvetica Light" charset="0"/>
                  <a:cs typeface="Helvetica Light" charset="0"/>
                </a:rPr>
                <a:t>…</a:t>
              </a:r>
              <a:endParaRPr lang="en-US" sz="1400" dirty="0">
                <a:latin typeface="Helvetica Light" charset="0"/>
                <a:ea typeface="Helvetica Light" charset="0"/>
                <a:cs typeface="Helvetica Light" charset="0"/>
              </a:endParaRPr>
            </a:p>
          </p:txBody>
        </p:sp>
      </p:gr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7916" y="2481071"/>
            <a:ext cx="963703" cy="213041"/>
          </a:xfrm>
          <a:prstGeom prst="rect">
            <a:avLst/>
          </a:prstGeom>
        </p:spPr>
      </p:pic>
      <p:grpSp>
        <p:nvGrpSpPr>
          <p:cNvPr id="19" name="Group 18"/>
          <p:cNvGrpSpPr/>
          <p:nvPr/>
        </p:nvGrpSpPr>
        <p:grpSpPr>
          <a:xfrm>
            <a:off x="8754546" y="1864163"/>
            <a:ext cx="3325183" cy="1393282"/>
            <a:chOff x="8754546" y="1864163"/>
            <a:chExt cx="3325183" cy="1393282"/>
          </a:xfrm>
        </p:grpSpPr>
        <p:grpSp>
          <p:nvGrpSpPr>
            <p:cNvPr id="3" name="Group 2"/>
            <p:cNvGrpSpPr/>
            <p:nvPr/>
          </p:nvGrpSpPr>
          <p:grpSpPr>
            <a:xfrm>
              <a:off x="9688935" y="1960613"/>
              <a:ext cx="2390794" cy="1296832"/>
              <a:chOff x="5561705" y="4905431"/>
              <a:chExt cx="2390794" cy="1296832"/>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
                        </a14:imgEffect>
                      </a14:imgLayer>
                    </a14:imgProps>
                  </a:ext>
                  <a:ext uri="{28A0092B-C50C-407E-A947-70E740481C1C}">
                    <a14:useLocalDpi xmlns:a14="http://schemas.microsoft.com/office/drawing/2010/main" val="0"/>
                  </a:ext>
                </a:extLst>
              </a:blip>
              <a:stretch>
                <a:fillRect/>
              </a:stretch>
            </p:blipFill>
            <p:spPr>
              <a:xfrm>
                <a:off x="5920930" y="4905431"/>
                <a:ext cx="2031569" cy="727352"/>
              </a:xfrm>
              <a:prstGeom prst="rect">
                <a:avLst/>
              </a:prstGeom>
            </p:spPr>
          </p:pic>
          <p:sp>
            <p:nvSpPr>
              <p:cNvPr id="23" name="TextBox 22"/>
              <p:cNvSpPr txBox="1"/>
              <p:nvPr/>
            </p:nvSpPr>
            <p:spPr>
              <a:xfrm>
                <a:off x="5561705" y="5679043"/>
                <a:ext cx="1761065" cy="523220"/>
              </a:xfrm>
              <a:prstGeom prst="rect">
                <a:avLst/>
              </a:prstGeom>
              <a:noFill/>
            </p:spPr>
            <p:txBody>
              <a:bodyPr wrap="square" rtlCol="0">
                <a:spAutoFit/>
              </a:bodyPr>
              <a:lstStyle/>
              <a:p>
                <a:pPr algn="ctr"/>
                <a:r>
                  <a:rPr lang="en-US" sz="1400" dirty="0">
                    <a:latin typeface="Helvetica Light" charset="0"/>
                    <a:ea typeface="Helvetica Light" charset="0"/>
                    <a:cs typeface="Helvetica Light" charset="0"/>
                  </a:rPr>
                  <a:t>Connecting code and reporting</a:t>
                </a:r>
              </a:p>
            </p:txBody>
          </p:sp>
        </p:gr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4546" y="1864163"/>
              <a:ext cx="2101158" cy="880405"/>
            </a:xfrm>
            <a:prstGeom prst="rect">
              <a:avLst/>
            </a:prstGeom>
          </p:spPr>
        </p:pic>
      </p:grpSp>
      <p:cxnSp>
        <p:nvCxnSpPr>
          <p:cNvPr id="35" name="Straight Connector 34"/>
          <p:cNvCxnSpPr/>
          <p:nvPr/>
        </p:nvCxnSpPr>
        <p:spPr>
          <a:xfrm flipH="1">
            <a:off x="10156869" y="1912388"/>
            <a:ext cx="201406" cy="7755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ED1065E-A4BD-314B-B23E-E3EAA28C05EF}"/>
              </a:ext>
            </a:extLst>
          </p:cNvPr>
          <p:cNvSpPr/>
          <p:nvPr/>
        </p:nvSpPr>
        <p:spPr>
          <a:xfrm>
            <a:off x="661851" y="1541417"/>
            <a:ext cx="7972008" cy="2790596"/>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ctangle 26">
            <a:extLst>
              <a:ext uri="{FF2B5EF4-FFF2-40B4-BE49-F238E27FC236}">
                <a16:creationId xmlns:a16="http://schemas.microsoft.com/office/drawing/2014/main" id="{72EEB5F0-65D5-7A4D-94E3-2783D804EDE9}"/>
              </a:ext>
            </a:extLst>
          </p:cNvPr>
          <p:cNvSpPr/>
          <p:nvPr/>
        </p:nvSpPr>
        <p:spPr>
          <a:xfrm>
            <a:off x="9131288" y="1432560"/>
            <a:ext cx="2981334" cy="517289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639377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83945" y="1366333"/>
            <a:ext cx="5152913" cy="646331"/>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Results should be possible to reproduce regardless of platform and with minimal effort.</a:t>
            </a:r>
          </a:p>
        </p:txBody>
      </p:sp>
      <p:sp>
        <p:nvSpPr>
          <p:cNvPr id="10" name="Rectangle 9"/>
          <p:cNvSpPr/>
          <p:nvPr/>
        </p:nvSpPr>
        <p:spPr>
          <a:xfrm>
            <a:off x="3011952" y="3714209"/>
            <a:ext cx="6000135" cy="923330"/>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“Docker provides a way to run applications securely isolated in a container, packaged with all its dependencies and libraries."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202" y="2541953"/>
            <a:ext cx="2565633" cy="871408"/>
          </a:xfrm>
          <a:prstGeom prst="rect">
            <a:avLst/>
          </a:prstGeom>
        </p:spPr>
      </p:pic>
    </p:spTree>
    <p:extLst>
      <p:ext uri="{BB962C8B-B14F-4D97-AF65-F5344CB8AC3E}">
        <p14:creationId xmlns:p14="http://schemas.microsoft.com/office/powerpoint/2010/main" val="397727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458035" y="1183470"/>
          <a:ext cx="8064191" cy="5247640"/>
        </p:xfrm>
        <a:graphic>
          <a:graphicData uri="http://schemas.openxmlformats.org/drawingml/2006/table">
            <a:tbl>
              <a:tblPr firstRow="1" bandRow="1">
                <a:tableStyleId>{5940675A-B579-460E-94D1-54222C63F5DA}</a:tableStyleId>
              </a:tblPr>
              <a:tblGrid>
                <a:gridCol w="2354678">
                  <a:extLst>
                    <a:ext uri="{9D8B030D-6E8A-4147-A177-3AD203B41FA5}">
                      <a16:colId xmlns:a16="http://schemas.microsoft.com/office/drawing/2014/main" val="20000"/>
                    </a:ext>
                  </a:extLst>
                </a:gridCol>
                <a:gridCol w="2585537">
                  <a:extLst>
                    <a:ext uri="{9D8B030D-6E8A-4147-A177-3AD203B41FA5}">
                      <a16:colId xmlns:a16="http://schemas.microsoft.com/office/drawing/2014/main" val="20001"/>
                    </a:ext>
                  </a:extLst>
                </a:gridCol>
                <a:gridCol w="3123976">
                  <a:extLst>
                    <a:ext uri="{9D8B030D-6E8A-4147-A177-3AD203B41FA5}">
                      <a16:colId xmlns:a16="http://schemas.microsoft.com/office/drawing/2014/main" val="20002"/>
                    </a:ext>
                  </a:extLst>
                </a:gridCol>
              </a:tblGrid>
              <a:tr h="370840">
                <a:tc>
                  <a:txBody>
                    <a:bodyPr/>
                    <a:lstStyle/>
                    <a:p>
                      <a:pPr marL="0" indent="0" algn="ctr">
                        <a:buFont typeface="Arial" charset="0"/>
                        <a:buNone/>
                      </a:pPr>
                      <a:r>
                        <a:rPr lang="en-US" sz="1600" b="1" i="0" dirty="0">
                          <a:solidFill>
                            <a:schemeClr val="bg1"/>
                          </a:solidFill>
                          <a:latin typeface="Helvetica Light" charset="0"/>
                          <a:ea typeface="Helvetica Light" charset="0"/>
                          <a:cs typeface="Helvetica Light" charset="0"/>
                        </a:rPr>
                        <a:t>Decent</a:t>
                      </a:r>
                    </a:p>
                  </a:txBody>
                  <a:tcPr anchor="ctr">
                    <a:solidFill>
                      <a:srgbClr val="008182"/>
                    </a:solidFill>
                  </a:tcPr>
                </a:tc>
                <a:tc>
                  <a:txBody>
                    <a:bodyPr/>
                    <a:lstStyle/>
                    <a:p>
                      <a:pPr marL="0" indent="0" algn="ctr">
                        <a:buFont typeface="Arial" charset="0"/>
                        <a:buNone/>
                      </a:pPr>
                      <a:r>
                        <a:rPr lang="en-US" sz="1600" b="1" i="0" dirty="0">
                          <a:solidFill>
                            <a:schemeClr val="bg1"/>
                          </a:solidFill>
                          <a:latin typeface="Helvetica Light" charset="0"/>
                          <a:ea typeface="Helvetica Light" charset="0"/>
                          <a:cs typeface="Helvetica Light" charset="0"/>
                        </a:rPr>
                        <a:t>Getting there</a:t>
                      </a:r>
                      <a:r>
                        <a:rPr lang="mr-IN" sz="1600" b="1" i="0" dirty="0">
                          <a:solidFill>
                            <a:schemeClr val="bg1"/>
                          </a:solidFill>
                          <a:latin typeface="Helvetica Light" charset="0"/>
                          <a:ea typeface="Helvetica Light" charset="0"/>
                          <a:cs typeface="Helvetica Light" charset="0"/>
                        </a:rPr>
                        <a:t>…</a:t>
                      </a:r>
                      <a:endParaRPr lang="en-US" sz="1600" b="1" i="0" dirty="0">
                        <a:solidFill>
                          <a:schemeClr val="bg1"/>
                        </a:solidFill>
                        <a:latin typeface="Helvetica Light" charset="0"/>
                        <a:ea typeface="Helvetica Light" charset="0"/>
                        <a:cs typeface="Helvetica Light" charset="0"/>
                      </a:endParaRPr>
                    </a:p>
                  </a:txBody>
                  <a:tcPr anchor="ctr">
                    <a:solidFill>
                      <a:srgbClr val="008182"/>
                    </a:solidFill>
                  </a:tcPr>
                </a:tc>
                <a:tc>
                  <a:txBody>
                    <a:bodyPr/>
                    <a:lstStyle/>
                    <a:p>
                      <a:pPr marL="0" indent="0" algn="ctr">
                        <a:buFont typeface="Arial" charset="0"/>
                        <a:buNone/>
                      </a:pPr>
                      <a:r>
                        <a:rPr lang="en-US" sz="1600" b="1" i="0" dirty="0">
                          <a:solidFill>
                            <a:schemeClr val="bg1"/>
                          </a:solidFill>
                          <a:latin typeface="Helvetica Light" charset="0"/>
                          <a:ea typeface="Helvetica Light" charset="0"/>
                          <a:cs typeface="Helvetica Light" charset="0"/>
                        </a:rPr>
                        <a:t>Well done!</a:t>
                      </a:r>
                    </a:p>
                  </a:txBody>
                  <a:tcPr anchor="ctr">
                    <a:solidFill>
                      <a:srgbClr val="008182"/>
                    </a:solidFill>
                  </a:tcPr>
                </a:tc>
                <a:extLst>
                  <a:ext uri="{0D108BD9-81ED-4DB2-BD59-A6C34878D82A}">
                    <a16:rowId xmlns:a16="http://schemas.microsoft.com/office/drawing/2014/main" val="10000"/>
                  </a:ext>
                </a:extLst>
              </a:tr>
              <a:tr h="370840">
                <a:tc>
                  <a:txBody>
                    <a:bodyPr/>
                    <a:lstStyle/>
                    <a:p>
                      <a:pPr marL="285750" indent="-285750">
                        <a:buFont typeface="Arial" charset="0"/>
                        <a:buChar char="•"/>
                      </a:pPr>
                      <a:r>
                        <a:rPr lang="en-US" sz="1400" b="0" i="0" dirty="0">
                          <a:latin typeface="Helvetica Light" charset="0"/>
                          <a:ea typeface="Helvetica Light" charset="0"/>
                          <a:cs typeface="Helvetica Light" charset="0"/>
                        </a:rPr>
                        <a:t>Data available on request.</a:t>
                      </a:r>
                    </a:p>
                    <a:p>
                      <a:pPr marL="285750" indent="-285750">
                        <a:buFont typeface="Arial" charset="0"/>
                        <a:buChar char="•"/>
                      </a:pPr>
                      <a:endParaRPr lang="en-US" sz="200" b="0" i="0" dirty="0">
                        <a:latin typeface="Helvetica Light" charset="0"/>
                        <a:ea typeface="Helvetica Light" charset="0"/>
                        <a:cs typeface="Helvetica Light" charset="0"/>
                      </a:endParaRPr>
                    </a:p>
                    <a:p>
                      <a:pPr marL="285750" indent="-285750">
                        <a:buFont typeface="Arial" charset="0"/>
                        <a:buChar char="•"/>
                      </a:pPr>
                      <a:r>
                        <a:rPr lang="en-US" sz="1400" b="0" i="0" dirty="0">
                          <a:latin typeface="Helvetica Light" charset="0"/>
                          <a:ea typeface="Helvetica Light" charset="0"/>
                          <a:cs typeface="Helvetica Light" charset="0"/>
                        </a:rPr>
                        <a:t>All meta data required</a:t>
                      </a:r>
                      <a:r>
                        <a:rPr lang="en-US" sz="1400" b="0" i="0" baseline="0" dirty="0">
                          <a:latin typeface="Helvetica Light" charset="0"/>
                          <a:ea typeface="Helvetica Light" charset="0"/>
                          <a:cs typeface="Helvetica Light" charset="0"/>
                        </a:rPr>
                        <a:t> for generating the results available.</a:t>
                      </a:r>
                      <a:endParaRPr lang="en-US" sz="1400" b="0" i="0" dirty="0">
                        <a:latin typeface="Helvetica Light" charset="0"/>
                        <a:ea typeface="Helvetica Light" charset="0"/>
                        <a:cs typeface="Helvetica Light" charset="0"/>
                      </a:endParaRPr>
                    </a:p>
                  </a:txBody>
                  <a:tcPr/>
                </a:tc>
                <a:tc>
                  <a:txBody>
                    <a:bodyPr/>
                    <a:lstStyle/>
                    <a:p>
                      <a:pPr marL="285750" indent="-285750">
                        <a:buFont typeface="Arial" charset="0"/>
                        <a:buChar char="•"/>
                      </a:pPr>
                      <a:r>
                        <a:rPr lang="en-US" sz="1400" b="0" i="0" dirty="0">
                          <a:latin typeface="Helvetica Light" charset="0"/>
                          <a:ea typeface="Helvetica Light" charset="0"/>
                          <a:cs typeface="Helvetica Light" charset="0"/>
                        </a:rPr>
                        <a:t>Data deposited</a:t>
                      </a:r>
                      <a:r>
                        <a:rPr lang="en-US" sz="1400" b="0" i="0" baseline="0" dirty="0">
                          <a:latin typeface="Helvetica Light" charset="0"/>
                          <a:ea typeface="Helvetica Light" charset="0"/>
                          <a:cs typeface="Helvetica Light" charset="0"/>
                        </a:rPr>
                        <a:t> </a:t>
                      </a:r>
                      <a:r>
                        <a:rPr lang="en-US" sz="1400" b="0" i="0" dirty="0">
                          <a:latin typeface="Helvetica Light" charset="0"/>
                          <a:ea typeface="Helvetica Light" charset="0"/>
                          <a:cs typeface="Helvetica Light" charset="0"/>
                        </a:rPr>
                        <a:t>in public repositories.</a:t>
                      </a:r>
                    </a:p>
                    <a:p>
                      <a:pPr marL="285750" indent="-285750">
                        <a:buFont typeface="Arial" charset="0"/>
                        <a:buChar char="•"/>
                      </a:pPr>
                      <a:endParaRPr lang="en-US" sz="200" b="0" i="0" dirty="0">
                        <a:latin typeface="Helvetica Light" charset="0"/>
                        <a:ea typeface="Helvetica Light" charset="0"/>
                        <a:cs typeface="Helvetica Light" charset="0"/>
                      </a:endParaRPr>
                    </a:p>
                    <a:p>
                      <a:pPr marL="285750" indent="-285750">
                        <a:buFont typeface="Arial" charset="0"/>
                        <a:buChar char="•"/>
                      </a:pPr>
                      <a:r>
                        <a:rPr lang="en-US" sz="1400" b="0" i="0" dirty="0">
                          <a:latin typeface="Helvetica Light" charset="0"/>
                          <a:ea typeface="Helvetica Light" charset="0"/>
                          <a:cs typeface="Helvetica Light" charset="0"/>
                        </a:rPr>
                        <a:t>Raw data available</a:t>
                      </a:r>
                      <a:r>
                        <a:rPr lang="en-US" sz="1400" b="0" i="0" baseline="0" dirty="0">
                          <a:latin typeface="Helvetica Light" charset="0"/>
                          <a:ea typeface="Helvetica Light" charset="0"/>
                          <a:cs typeface="Helvetica Light" charset="0"/>
                        </a:rPr>
                        <a:t> in </a:t>
                      </a:r>
                      <a:r>
                        <a:rPr lang="en-US" sz="1400" b="0" i="0" dirty="0">
                          <a:latin typeface="Helvetica Light" charset="0"/>
                          <a:ea typeface="Helvetica Light" charset="0"/>
                          <a:cs typeface="Helvetica Light" charset="0"/>
                        </a:rPr>
                        <a:t>unedited form.</a:t>
                      </a:r>
                    </a:p>
                    <a:p>
                      <a:pPr marL="285750" indent="-285750">
                        <a:buFont typeface="Arial" charset="0"/>
                        <a:buChar char="•"/>
                      </a:pPr>
                      <a:endParaRPr lang="en-US" sz="200" b="0" i="0" dirty="0">
                        <a:latin typeface="Helvetica Light" charset="0"/>
                        <a:ea typeface="Helvetica Light" charset="0"/>
                        <a:cs typeface="Helvetica Light" charset="0"/>
                      </a:endParaRPr>
                    </a:p>
                    <a:p>
                      <a:pPr marL="285750" indent="-285750">
                        <a:buFont typeface="Arial" charset="0"/>
                        <a:buChar char="•"/>
                      </a:pPr>
                      <a:r>
                        <a:rPr lang="en-US" sz="1400" b="0" i="0" dirty="0">
                          <a:latin typeface="Helvetica Light" charset="0"/>
                          <a:ea typeface="Helvetica Light" charset="0"/>
                          <a:cs typeface="Helvetica Light" charset="0"/>
                        </a:rPr>
                        <a:t>If the raw data needed preprocessing, s</a:t>
                      </a:r>
                      <a:r>
                        <a:rPr lang="en-US" sz="1400" b="0" i="0" baseline="0" dirty="0">
                          <a:latin typeface="Helvetica Light" charset="0"/>
                          <a:ea typeface="Helvetica Light" charset="0"/>
                          <a:cs typeface="Helvetica Light" charset="0"/>
                        </a:rPr>
                        <a:t>cripts were used rather than modifying it manually.</a:t>
                      </a:r>
                    </a:p>
                  </a:txBody>
                  <a:tcPr/>
                </a:tc>
                <a:tc>
                  <a:txBody>
                    <a:bodyPr/>
                    <a:lstStyle/>
                    <a:p>
                      <a:pPr marL="285750" indent="-285750">
                        <a:buFont typeface="Arial" charset="0"/>
                        <a:buChar char="•"/>
                      </a:pPr>
                      <a:r>
                        <a:rPr lang="en-US" sz="1400" b="0" i="0" dirty="0">
                          <a:latin typeface="Helvetica Light" charset="0"/>
                          <a:ea typeface="Helvetica Light" charset="0"/>
                          <a:cs typeface="Helvetica Light" charset="0"/>
                        </a:rPr>
                        <a:t>Section in the paper to</a:t>
                      </a:r>
                      <a:r>
                        <a:rPr lang="en-US" sz="1400" b="0" i="0" baseline="0" dirty="0">
                          <a:latin typeface="Helvetica Light" charset="0"/>
                          <a:ea typeface="Helvetica Light" charset="0"/>
                          <a:cs typeface="Helvetica Light" charset="0"/>
                        </a:rPr>
                        <a:t> aid in reproduction.</a:t>
                      </a:r>
                    </a:p>
                    <a:p>
                      <a:pPr marL="285750" indent="-285750">
                        <a:buFont typeface="Arial" charset="0"/>
                        <a:buChar char="•"/>
                      </a:pPr>
                      <a:endParaRPr lang="en-US" sz="200" b="0" i="0" dirty="0">
                        <a:latin typeface="Helvetica Light" charset="0"/>
                        <a:ea typeface="Helvetica Light" charset="0"/>
                        <a:cs typeface="Helvetica Light" charset="0"/>
                      </a:endParaRPr>
                    </a:p>
                    <a:p>
                      <a:pPr marL="285750" indent="-285750">
                        <a:buFont typeface="Arial" charset="0"/>
                        <a:buChar char="•"/>
                      </a:pPr>
                      <a:r>
                        <a:rPr lang="en-US" sz="1400" b="0" i="0" dirty="0">
                          <a:latin typeface="Helvetica Light" charset="0"/>
                          <a:ea typeface="Helvetica Light" charset="0"/>
                          <a:cs typeface="Helvetica Light" charset="0"/>
                        </a:rPr>
                        <a:t>Used non-proprietary and machine-readable formats, e.g. .csv rather than .</a:t>
                      </a:r>
                      <a:r>
                        <a:rPr lang="en-US" sz="1400" b="0" i="0" dirty="0" err="1">
                          <a:latin typeface="Helvetica Light" charset="0"/>
                          <a:ea typeface="Helvetica Light" charset="0"/>
                          <a:cs typeface="Helvetica Light" charset="0"/>
                        </a:rPr>
                        <a:t>xls</a:t>
                      </a:r>
                      <a:r>
                        <a:rPr lang="en-US" sz="1400" b="0" i="0" dirty="0">
                          <a:latin typeface="Helvetica Light" charset="0"/>
                          <a:ea typeface="Helvetica Light" charset="0"/>
                          <a:cs typeface="Helvetica Light" charset="0"/>
                        </a:rPr>
                        <a:t>.</a:t>
                      </a:r>
                    </a:p>
                  </a:txBody>
                  <a:tcPr/>
                </a:tc>
                <a:extLst>
                  <a:ext uri="{0D108BD9-81ED-4DB2-BD59-A6C34878D82A}">
                    <a16:rowId xmlns:a16="http://schemas.microsoft.com/office/drawing/2014/main" val="10001"/>
                  </a:ext>
                </a:extLst>
              </a:tr>
              <a:tr h="370840">
                <a:tc>
                  <a:txBody>
                    <a:bodyPr/>
                    <a:lstStyle/>
                    <a:p>
                      <a:pPr marL="285750" indent="-285750">
                        <a:buFont typeface="Arial" charset="0"/>
                        <a:buChar char="•"/>
                      </a:pPr>
                      <a:r>
                        <a:rPr lang="en-US" sz="1400" b="0" i="0" dirty="0">
                          <a:latin typeface="Helvetica Light" charset="0"/>
                          <a:ea typeface="Helvetica Light" charset="0"/>
                          <a:cs typeface="Helvetica Light" charset="0"/>
                        </a:rPr>
                        <a:t>All code for</a:t>
                      </a:r>
                      <a:r>
                        <a:rPr lang="en-US" sz="1400" b="0" i="0" baseline="0" dirty="0">
                          <a:latin typeface="Helvetica Light" charset="0"/>
                          <a:ea typeface="Helvetica Light" charset="0"/>
                          <a:cs typeface="Helvetica Light" charset="0"/>
                        </a:rPr>
                        <a:t> generating results from processed data available on request.</a:t>
                      </a:r>
                      <a:endParaRPr lang="en-US" sz="1400" b="0" i="0" dirty="0">
                        <a:latin typeface="Helvetica Light" charset="0"/>
                        <a:ea typeface="Helvetica Light" charset="0"/>
                        <a:cs typeface="Helvetica Light" charset="0"/>
                      </a:endParaRPr>
                    </a:p>
                  </a:txBody>
                  <a:tcPr/>
                </a:tc>
                <a:tc>
                  <a:txBody>
                    <a:bodyPr/>
                    <a:lstStyle/>
                    <a:p>
                      <a:pPr marL="285750" indent="-285750">
                        <a:buFont typeface="Arial" charset="0"/>
                        <a:buChar char="•"/>
                      </a:pPr>
                      <a:r>
                        <a:rPr lang="en-US" sz="1400" b="0" i="0" dirty="0">
                          <a:latin typeface="Helvetica Light" charset="0"/>
                          <a:ea typeface="Helvetica Light" charset="0"/>
                          <a:cs typeface="Helvetica Light" charset="0"/>
                        </a:rPr>
                        <a:t>All code for generating results from raw data is available.</a:t>
                      </a:r>
                    </a:p>
                    <a:p>
                      <a:pPr marL="285750" indent="-285750">
                        <a:buFont typeface="Arial" charset="0"/>
                        <a:buChar char="•"/>
                      </a:pPr>
                      <a:endParaRPr lang="en-US" sz="200" b="0" i="0" dirty="0">
                        <a:latin typeface="Helvetica Light" charset="0"/>
                        <a:ea typeface="Helvetica Light" charset="0"/>
                        <a:cs typeface="Helvetica Light" charset="0"/>
                      </a:endParaRPr>
                    </a:p>
                    <a:p>
                      <a:pPr marL="285750" indent="-285750">
                        <a:buFont typeface="Arial" charset="0"/>
                        <a:buChar char="•"/>
                      </a:pPr>
                      <a:r>
                        <a:rPr lang="en-US" sz="1400" b="0" i="0" dirty="0">
                          <a:latin typeface="Helvetica Light" charset="0"/>
                          <a:ea typeface="Helvetica Light" charset="0"/>
                          <a:cs typeface="Helvetica Light" charset="0"/>
                        </a:rPr>
                        <a:t>The code is publically</a:t>
                      </a:r>
                      <a:r>
                        <a:rPr lang="en-US" sz="1400" b="0" i="0" baseline="0" dirty="0">
                          <a:latin typeface="Helvetica Light" charset="0"/>
                          <a:ea typeface="Helvetica Light" charset="0"/>
                          <a:cs typeface="Helvetica Light" charset="0"/>
                        </a:rPr>
                        <a:t> available with timestamps/tags.</a:t>
                      </a:r>
                      <a:endParaRPr lang="en-US" sz="1400" b="0" i="0" dirty="0">
                        <a:latin typeface="Helvetica Light" charset="0"/>
                        <a:ea typeface="Helvetica Light" charset="0"/>
                        <a:cs typeface="Helvetica Light" charset="0"/>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b="0" i="0" dirty="0">
                          <a:latin typeface="Helvetica Light" charset="0"/>
                          <a:ea typeface="Helvetica Light" charset="0"/>
                          <a:cs typeface="Helvetica Light" charset="0"/>
                        </a:rPr>
                        <a:t>All code for generating results from </a:t>
                      </a:r>
                      <a:r>
                        <a:rPr lang="en-US" sz="1400" b="0" i="1" dirty="0">
                          <a:latin typeface="Helvetica Light" charset="0"/>
                          <a:ea typeface="Helvetica Light" charset="0"/>
                          <a:cs typeface="Helvetica Light" charset="0"/>
                        </a:rPr>
                        <a:t>publically available </a:t>
                      </a:r>
                      <a:r>
                        <a:rPr lang="en-US" sz="1400" b="0" i="0" dirty="0">
                          <a:latin typeface="Helvetica Light" charset="0"/>
                          <a:ea typeface="Helvetica Light" charset="0"/>
                          <a:cs typeface="Helvetica Light" charset="0"/>
                        </a:rPr>
                        <a:t>raw data is available.</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200" b="0" i="0" dirty="0">
                        <a:latin typeface="Helvetica Light" charset="0"/>
                        <a:ea typeface="Helvetica Light" charset="0"/>
                        <a:cs typeface="Helvetica Light" charset="0"/>
                      </a:endParaRPr>
                    </a:p>
                    <a:p>
                      <a:pPr marL="285750" indent="-285750">
                        <a:buFont typeface="Arial" charset="0"/>
                        <a:buChar char="•"/>
                      </a:pPr>
                      <a:r>
                        <a:rPr lang="en-US" sz="1400" b="0" i="0" dirty="0">
                          <a:latin typeface="Helvetica Light" charset="0"/>
                          <a:ea typeface="Helvetica Light" charset="0"/>
                          <a:cs typeface="Helvetica Light" charset="0"/>
                        </a:rPr>
                        <a:t>Code</a:t>
                      </a:r>
                      <a:r>
                        <a:rPr lang="en-US" sz="1400" b="0" i="0" baseline="0" dirty="0">
                          <a:latin typeface="Helvetica Light" charset="0"/>
                          <a:ea typeface="Helvetica Light" charset="0"/>
                          <a:cs typeface="Helvetica Light" charset="0"/>
                        </a:rPr>
                        <a:t> is </a:t>
                      </a:r>
                      <a:r>
                        <a:rPr lang="en-US" sz="1400" b="0" i="0" dirty="0">
                          <a:latin typeface="Helvetica Light" charset="0"/>
                          <a:ea typeface="Helvetica Light" charset="0"/>
                          <a:cs typeface="Helvetica Light" charset="0"/>
                        </a:rPr>
                        <a:t>documented</a:t>
                      </a:r>
                      <a:r>
                        <a:rPr lang="en-US" sz="1400" b="0" i="0" baseline="0" dirty="0">
                          <a:latin typeface="Helvetica Light" charset="0"/>
                          <a:ea typeface="Helvetica Light" charset="0"/>
                          <a:cs typeface="Helvetica Light" charset="0"/>
                        </a:rPr>
                        <a:t> and contains instructions for reproducing results.</a:t>
                      </a:r>
                    </a:p>
                    <a:p>
                      <a:pPr marL="285750" indent="-285750">
                        <a:buFont typeface="Arial" charset="0"/>
                        <a:buChar char="•"/>
                      </a:pPr>
                      <a:endParaRPr lang="en-US" sz="200" b="0" i="0" baseline="0" dirty="0">
                        <a:latin typeface="Helvetica Light" charset="0"/>
                        <a:ea typeface="Helvetica Light" charset="0"/>
                        <a:cs typeface="Helvetica Light" charset="0"/>
                      </a:endParaRPr>
                    </a:p>
                    <a:p>
                      <a:pPr marL="285750" indent="-285750">
                        <a:buFont typeface="Arial" charset="0"/>
                        <a:buChar char="•"/>
                      </a:pPr>
                      <a:r>
                        <a:rPr lang="en-US" sz="1400" b="0" i="0" baseline="0" dirty="0">
                          <a:latin typeface="Helvetica Light" charset="0"/>
                          <a:ea typeface="Helvetica Light" charset="0"/>
                          <a:cs typeface="Helvetica Light" charset="0"/>
                        </a:rPr>
                        <a:t>Seeds were used and documented for heuristic methods.</a:t>
                      </a:r>
                      <a:endParaRPr lang="en-US" sz="1400" b="0" i="0" dirty="0">
                        <a:latin typeface="Helvetica Light" charset="0"/>
                        <a:ea typeface="Helvetica Light" charset="0"/>
                        <a:cs typeface="Helvetica Light" charset="0"/>
                      </a:endParaRPr>
                    </a:p>
                  </a:txBody>
                  <a:tcPr/>
                </a:tc>
                <a:extLst>
                  <a:ext uri="{0D108BD9-81ED-4DB2-BD59-A6C34878D82A}">
                    <a16:rowId xmlns:a16="http://schemas.microsoft.com/office/drawing/2014/main" val="10002"/>
                  </a:ext>
                </a:extLst>
              </a:tr>
              <a:tr h="370840">
                <a:tc>
                  <a:txBody>
                    <a:bodyPr/>
                    <a:lstStyle/>
                    <a:p>
                      <a:pPr marL="285750" indent="-285750">
                        <a:buFont typeface="Arial" charset="0"/>
                        <a:buChar char="•"/>
                      </a:pPr>
                      <a:r>
                        <a:rPr lang="en-US" sz="1400" b="0" i="0" dirty="0">
                          <a:latin typeface="Helvetica Light" charset="0"/>
                          <a:ea typeface="Helvetica Light" charset="0"/>
                          <a:cs typeface="Helvetica Light" charset="0"/>
                        </a:rPr>
                        <a:t>Key</a:t>
                      </a:r>
                      <a:r>
                        <a:rPr lang="en-US" sz="1400" b="0" i="0" baseline="0" dirty="0">
                          <a:latin typeface="Helvetica Light" charset="0"/>
                          <a:ea typeface="Helvetica Light" charset="0"/>
                          <a:cs typeface="Helvetica Light" charset="0"/>
                        </a:rPr>
                        <a:t> programs used are mentioned in the methods section.</a:t>
                      </a:r>
                      <a:endParaRPr lang="en-US" sz="1400" b="0" i="0" dirty="0">
                        <a:latin typeface="Helvetica Light" charset="0"/>
                        <a:ea typeface="Helvetica Light" charset="0"/>
                        <a:cs typeface="Helvetica Light" charset="0"/>
                      </a:endParaRPr>
                    </a:p>
                  </a:txBody>
                  <a:tcPr/>
                </a:tc>
                <a:tc>
                  <a:txBody>
                    <a:bodyPr/>
                    <a:lstStyle/>
                    <a:p>
                      <a:pPr marL="285750" indent="-285750">
                        <a:buFont typeface="Arial" charset="0"/>
                        <a:buChar char="•"/>
                      </a:pPr>
                      <a:r>
                        <a:rPr lang="en-US" sz="1400" b="0" i="0" dirty="0">
                          <a:latin typeface="Helvetica Light" charset="0"/>
                          <a:ea typeface="Helvetica Light" charset="0"/>
                          <a:cs typeface="Helvetica Light" charset="0"/>
                        </a:rPr>
                        <a:t>List of all programs used, and their respective versions, available.</a:t>
                      </a:r>
                    </a:p>
                  </a:txBody>
                  <a:tcPr/>
                </a:tc>
                <a:tc>
                  <a:txBody>
                    <a:bodyPr/>
                    <a:lstStyle/>
                    <a:p>
                      <a:pPr marL="285750" indent="-285750">
                        <a:buFont typeface="Arial" charset="0"/>
                        <a:buChar char="•"/>
                      </a:pPr>
                      <a:r>
                        <a:rPr lang="en-US" sz="1400" b="0" i="0" dirty="0">
                          <a:latin typeface="Helvetica Light" charset="0"/>
                          <a:ea typeface="Helvetica Light" charset="0"/>
                          <a:cs typeface="Helvetica Light" charset="0"/>
                        </a:rPr>
                        <a:t>Instructions</a:t>
                      </a:r>
                      <a:r>
                        <a:rPr lang="en-US" sz="1400" b="0" i="0" baseline="0" dirty="0">
                          <a:latin typeface="Helvetica Light" charset="0"/>
                          <a:ea typeface="Helvetica Light" charset="0"/>
                          <a:cs typeface="Helvetica Light" charset="0"/>
                        </a:rPr>
                        <a:t> for reproducing the environment publically available.</a:t>
                      </a:r>
                    </a:p>
                    <a:p>
                      <a:pPr marL="285750" indent="-285750">
                        <a:buFont typeface="Arial" charset="0"/>
                        <a:buChar char="•"/>
                      </a:pPr>
                      <a:endParaRPr lang="en-US" sz="1400" b="0" i="0" baseline="0" dirty="0">
                        <a:latin typeface="Helvetica Light" charset="0"/>
                        <a:ea typeface="Helvetica Light" charset="0"/>
                        <a:cs typeface="Helvetica Light" charset="0"/>
                      </a:endParaRPr>
                    </a:p>
                    <a:p>
                      <a:pPr marL="285750" indent="-285750">
                        <a:buFont typeface="Arial" charset="0"/>
                        <a:buChar char="•"/>
                      </a:pPr>
                      <a:endParaRPr lang="en-US" sz="1400" b="0" i="0" dirty="0">
                        <a:latin typeface="Helvetica Light" charset="0"/>
                        <a:ea typeface="Helvetica Light" charset="0"/>
                        <a:cs typeface="Helvetica Light" charset="0"/>
                      </a:endParaRPr>
                    </a:p>
                  </a:txBody>
                  <a:tcPr/>
                </a:tc>
                <a:extLst>
                  <a:ext uri="{0D108BD9-81ED-4DB2-BD59-A6C34878D82A}">
                    <a16:rowId xmlns:a16="http://schemas.microsoft.com/office/drawing/2014/main" val="10003"/>
                  </a:ext>
                </a:extLst>
              </a:tr>
            </a:tbl>
          </a:graphicData>
        </a:graphic>
      </p:graphicFrame>
      <p:sp>
        <p:nvSpPr>
          <p:cNvPr id="7" name="Rectangle 6"/>
          <p:cNvSpPr/>
          <p:nvPr/>
        </p:nvSpPr>
        <p:spPr>
          <a:xfrm>
            <a:off x="5629788" y="6556569"/>
            <a:ext cx="8374745" cy="276999"/>
          </a:xfrm>
          <a:prstGeom prst="rect">
            <a:avLst/>
          </a:prstGeom>
        </p:spPr>
        <p:txBody>
          <a:bodyPr wrap="square">
            <a:spAutoFit/>
          </a:bodyPr>
          <a:lstStyle/>
          <a:p>
            <a:r>
              <a:rPr lang="en-US" sz="1200" dirty="0"/>
              <a:t>Read more: Wilson et al. (2017) Good enough practices in scientific computing. </a:t>
            </a:r>
            <a:r>
              <a:rPr lang="en-US" sz="1200" dirty="0" err="1"/>
              <a:t>PLoS</a:t>
            </a:r>
            <a:r>
              <a:rPr lang="en-US" sz="1200" dirty="0"/>
              <a:t> </a:t>
            </a:r>
            <a:r>
              <a:rPr lang="en-US" sz="1200" dirty="0" err="1"/>
              <a:t>Comput</a:t>
            </a:r>
            <a:r>
              <a:rPr lang="en-US" sz="1200" dirty="0"/>
              <a:t> </a:t>
            </a:r>
            <a:r>
              <a:rPr lang="en-US" sz="1200" dirty="0" err="1"/>
              <a:t>Biol</a:t>
            </a:r>
            <a:r>
              <a:rPr lang="en-US" sz="1200" dirty="0"/>
              <a:t> 13(6)</a:t>
            </a:r>
          </a:p>
        </p:txBody>
      </p:sp>
      <p:sp>
        <p:nvSpPr>
          <p:cNvPr id="9" name="TextBox 8"/>
          <p:cNvSpPr txBox="1"/>
          <p:nvPr/>
        </p:nvSpPr>
        <p:spPr>
          <a:xfrm>
            <a:off x="631199" y="202711"/>
            <a:ext cx="7030365"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Where does your latest publication fit?</a:t>
            </a: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878" y="2035560"/>
            <a:ext cx="653786" cy="653786"/>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798" y="3750365"/>
            <a:ext cx="690031" cy="766988"/>
          </a:xfrm>
          <a:prstGeom prst="rect">
            <a:avLst/>
          </a:prstGeom>
        </p:spPr>
      </p:pic>
      <p:grpSp>
        <p:nvGrpSpPr>
          <p:cNvPr id="3" name="Group 2"/>
          <p:cNvGrpSpPr/>
          <p:nvPr/>
        </p:nvGrpSpPr>
        <p:grpSpPr>
          <a:xfrm>
            <a:off x="1039502" y="5403034"/>
            <a:ext cx="881335" cy="906156"/>
            <a:chOff x="407138" y="5173297"/>
            <a:chExt cx="1643795" cy="1690091"/>
          </a:xfrm>
        </p:grpSpPr>
        <p:grpSp>
          <p:nvGrpSpPr>
            <p:cNvPr id="14" name="Group 13"/>
            <p:cNvGrpSpPr/>
            <p:nvPr/>
          </p:nvGrpSpPr>
          <p:grpSpPr>
            <a:xfrm>
              <a:off x="407138" y="5173297"/>
              <a:ext cx="1643795" cy="1168733"/>
              <a:chOff x="4414346" y="1376855"/>
              <a:chExt cx="2490952" cy="17710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8345" y="1891863"/>
                <a:ext cx="732220" cy="73222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5013" y="1545021"/>
                <a:ext cx="1079062" cy="1079062"/>
              </a:xfrm>
              <a:prstGeom prst="rect">
                <a:avLst/>
              </a:prstGeom>
            </p:spPr>
          </p:pic>
          <p:sp>
            <p:nvSpPr>
              <p:cNvPr id="31" name="Rounded Rectangle 30"/>
              <p:cNvSpPr/>
              <p:nvPr/>
            </p:nvSpPr>
            <p:spPr>
              <a:xfrm>
                <a:off x="4414346" y="1376855"/>
                <a:ext cx="2490952" cy="177106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80305">
              <a:off x="881683" y="5993138"/>
              <a:ext cx="815858" cy="870250"/>
            </a:xfrm>
            <a:prstGeom prst="rect">
              <a:avLst/>
            </a:prstGeom>
          </p:spPr>
        </p:pic>
      </p:grpSp>
    </p:spTree>
    <p:extLst>
      <p:ext uri="{BB962C8B-B14F-4D97-AF65-F5344CB8AC3E}">
        <p14:creationId xmlns:p14="http://schemas.microsoft.com/office/powerpoint/2010/main" val="42788465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FFCEDF6-0785-7F4E-8F33-DF321AC89F76}"/>
              </a:ext>
            </a:extLst>
          </p:cNvPr>
          <p:cNvPicPr>
            <a:picLocks noChangeAspect="1"/>
          </p:cNvPicPr>
          <p:nvPr/>
        </p:nvPicPr>
        <p:blipFill rotWithShape="1">
          <a:blip r:embed="rId2">
            <a:extLst>
              <a:ext uri="{28A0092B-C50C-407E-A947-70E740481C1C}">
                <a14:useLocalDpi xmlns:a14="http://schemas.microsoft.com/office/drawing/2010/main" val="0"/>
              </a:ext>
            </a:extLst>
          </a:blip>
          <a:srcRect l="7618" t="49074" r="7164" b="4827"/>
          <a:stretch/>
        </p:blipFill>
        <p:spPr>
          <a:xfrm>
            <a:off x="2759642" y="525181"/>
            <a:ext cx="7246566" cy="5239893"/>
          </a:xfrm>
          <a:prstGeom prst="rect">
            <a:avLst/>
          </a:prstGeom>
          <a:ln>
            <a:solidFill>
              <a:schemeClr val="tx1">
                <a:lumMod val="50000"/>
                <a:lumOff val="50000"/>
              </a:schemeClr>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485" y="0"/>
            <a:ext cx="1810515" cy="614935"/>
          </a:xfrm>
          <a:prstGeom prst="rect">
            <a:avLst/>
          </a:prstGeom>
        </p:spPr>
      </p:pic>
      <p:sp>
        <p:nvSpPr>
          <p:cNvPr id="10" name="TextBox 9">
            <a:extLst>
              <a:ext uri="{FF2B5EF4-FFF2-40B4-BE49-F238E27FC236}">
                <a16:creationId xmlns:a16="http://schemas.microsoft.com/office/drawing/2014/main" id="{8371F591-A7BE-9941-BBD8-C177C0C21980}"/>
              </a:ext>
            </a:extLst>
          </p:cNvPr>
          <p:cNvSpPr txBox="1"/>
          <p:nvPr/>
        </p:nvSpPr>
        <p:spPr>
          <a:xfrm>
            <a:off x="2759642" y="5932342"/>
            <a:ext cx="6551271" cy="738664"/>
          </a:xfrm>
          <a:prstGeom prst="rect">
            <a:avLst/>
          </a:prstGeom>
          <a:noFill/>
        </p:spPr>
        <p:txBody>
          <a:bodyPr wrap="square" rtlCol="0">
            <a:spAutoFit/>
          </a:bodyPr>
          <a:lstStyle/>
          <a:p>
            <a:r>
              <a:rPr lang="sv-SE" sz="1400" dirty="0" err="1">
                <a:latin typeface="Helvetica Light" panose="020B0403020202020204" pitchFamily="34" charset="0"/>
              </a:rPr>
              <a:t>Bremges</a:t>
            </a:r>
            <a:r>
              <a:rPr lang="sv-SE" sz="1400" dirty="0">
                <a:latin typeface="Helvetica Light" panose="020B0403020202020204" pitchFamily="34" charset="0"/>
              </a:rPr>
              <a:t> et al., "</a:t>
            </a:r>
            <a:r>
              <a:rPr lang="sv-SE" sz="1400" i="1" dirty="0" err="1">
                <a:latin typeface="Helvetica Light" panose="020B0403020202020204" pitchFamily="34" charset="0"/>
              </a:rPr>
              <a:t>Deeply</a:t>
            </a:r>
            <a:r>
              <a:rPr lang="sv-SE" sz="1400" i="1" dirty="0">
                <a:latin typeface="Helvetica Light" panose="020B0403020202020204" pitchFamily="34" charset="0"/>
              </a:rPr>
              <a:t> </a:t>
            </a:r>
            <a:r>
              <a:rPr lang="sv-SE" sz="1400" i="1" dirty="0" err="1">
                <a:latin typeface="Helvetica Light" panose="020B0403020202020204" pitchFamily="34" charset="0"/>
              </a:rPr>
              <a:t>sequenced</a:t>
            </a:r>
            <a:r>
              <a:rPr lang="sv-SE" sz="1400" i="1" dirty="0">
                <a:latin typeface="Helvetica Light" panose="020B0403020202020204" pitchFamily="34" charset="0"/>
              </a:rPr>
              <a:t> </a:t>
            </a:r>
            <a:r>
              <a:rPr lang="sv-SE" sz="1400" i="1" dirty="0" err="1">
                <a:latin typeface="Helvetica Light" panose="020B0403020202020204" pitchFamily="34" charset="0"/>
              </a:rPr>
              <a:t>metagenome</a:t>
            </a:r>
            <a:r>
              <a:rPr lang="sv-SE" sz="1400" i="1" dirty="0">
                <a:latin typeface="Helvetica Light" panose="020B0403020202020204" pitchFamily="34" charset="0"/>
              </a:rPr>
              <a:t> and </a:t>
            </a:r>
            <a:r>
              <a:rPr lang="sv-SE" sz="1400" i="1" dirty="0" err="1">
                <a:latin typeface="Helvetica Light" panose="020B0403020202020204" pitchFamily="34" charset="0"/>
              </a:rPr>
              <a:t>metatranscriptome</a:t>
            </a:r>
            <a:r>
              <a:rPr lang="sv-SE" sz="1400" i="1" dirty="0">
                <a:latin typeface="Helvetica Light" panose="020B0403020202020204" pitchFamily="34" charset="0"/>
              </a:rPr>
              <a:t> </a:t>
            </a:r>
            <a:r>
              <a:rPr lang="sv-SE" sz="1400" i="1" dirty="0" err="1">
                <a:latin typeface="Helvetica Light" panose="020B0403020202020204" pitchFamily="34" charset="0"/>
              </a:rPr>
              <a:t>of</a:t>
            </a:r>
            <a:r>
              <a:rPr lang="sv-SE" sz="1400" i="1" dirty="0">
                <a:latin typeface="Helvetica Light" panose="020B0403020202020204" pitchFamily="34" charset="0"/>
              </a:rPr>
              <a:t> a biogas-</a:t>
            </a:r>
            <a:r>
              <a:rPr lang="sv-SE" sz="1400" i="1" dirty="0" err="1">
                <a:latin typeface="Helvetica Light" panose="020B0403020202020204" pitchFamily="34" charset="0"/>
              </a:rPr>
              <a:t>producing</a:t>
            </a:r>
            <a:r>
              <a:rPr lang="sv-SE" sz="1400" i="1" dirty="0">
                <a:latin typeface="Helvetica Light" panose="020B0403020202020204" pitchFamily="34" charset="0"/>
              </a:rPr>
              <a:t> </a:t>
            </a:r>
            <a:r>
              <a:rPr lang="sv-SE" sz="1400" i="1" dirty="0" err="1">
                <a:latin typeface="Helvetica Light" panose="020B0403020202020204" pitchFamily="34" charset="0"/>
              </a:rPr>
              <a:t>microbial</a:t>
            </a:r>
            <a:r>
              <a:rPr lang="sv-SE" sz="1400" i="1" dirty="0">
                <a:latin typeface="Helvetica Light" panose="020B0403020202020204" pitchFamily="34" charset="0"/>
              </a:rPr>
              <a:t> </a:t>
            </a:r>
            <a:r>
              <a:rPr lang="sv-SE" sz="1400" i="1" dirty="0" err="1">
                <a:latin typeface="Helvetica Light" panose="020B0403020202020204" pitchFamily="34" charset="0"/>
              </a:rPr>
              <a:t>community</a:t>
            </a:r>
            <a:r>
              <a:rPr lang="sv-SE" sz="1400" i="1" dirty="0">
                <a:latin typeface="Helvetica Light" panose="020B0403020202020204" pitchFamily="34" charset="0"/>
              </a:rPr>
              <a:t> from an </a:t>
            </a:r>
            <a:r>
              <a:rPr lang="sv-SE" sz="1400" i="1" dirty="0" err="1">
                <a:latin typeface="Helvetica Light" panose="020B0403020202020204" pitchFamily="34" charset="0"/>
              </a:rPr>
              <a:t>agricultural</a:t>
            </a:r>
            <a:r>
              <a:rPr lang="sv-SE" sz="1400" i="1" dirty="0">
                <a:latin typeface="Helvetica Light" panose="020B0403020202020204" pitchFamily="34" charset="0"/>
              </a:rPr>
              <a:t> </a:t>
            </a:r>
            <a:r>
              <a:rPr lang="sv-SE" sz="1400" i="1" dirty="0" err="1">
                <a:latin typeface="Helvetica Light" panose="020B0403020202020204" pitchFamily="34" charset="0"/>
              </a:rPr>
              <a:t>production-scale</a:t>
            </a:r>
            <a:r>
              <a:rPr lang="sv-SE" sz="1400" i="1" dirty="0">
                <a:latin typeface="Helvetica Light" panose="020B0403020202020204" pitchFamily="34" charset="0"/>
              </a:rPr>
              <a:t> biogas plant</a:t>
            </a:r>
            <a:r>
              <a:rPr lang="sv-SE" sz="1400" dirty="0">
                <a:latin typeface="Helvetica Light" panose="020B0403020202020204" pitchFamily="34" charset="0"/>
              </a:rPr>
              <a:t>", </a:t>
            </a:r>
            <a:r>
              <a:rPr lang="sv-SE" sz="1400" dirty="0" err="1">
                <a:latin typeface="Helvetica Light" panose="020B0403020202020204" pitchFamily="34" charset="0"/>
              </a:rPr>
              <a:t>GigaScience</a:t>
            </a:r>
            <a:r>
              <a:rPr lang="sv-SE" sz="1400" dirty="0">
                <a:latin typeface="Helvetica Light" panose="020B0403020202020204" pitchFamily="34" charset="0"/>
              </a:rPr>
              <a:t> (2015) 4:33, doi:10.1186/s13742-015-0073-6</a:t>
            </a:r>
          </a:p>
        </p:txBody>
      </p:sp>
      <p:cxnSp>
        <p:nvCxnSpPr>
          <p:cNvPr id="13" name="Straight Connector 12">
            <a:extLst>
              <a:ext uri="{FF2B5EF4-FFF2-40B4-BE49-F238E27FC236}">
                <a16:creationId xmlns:a16="http://schemas.microsoft.com/office/drawing/2014/main" id="{69F4B299-3D2C-7845-AA4F-0B88247CB850}"/>
              </a:ext>
            </a:extLst>
          </p:cNvPr>
          <p:cNvCxnSpPr>
            <a:cxnSpLocks/>
          </p:cNvCxnSpPr>
          <p:nvPr/>
        </p:nvCxnSpPr>
        <p:spPr>
          <a:xfrm>
            <a:off x="6822491" y="4948834"/>
            <a:ext cx="300033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4BFEB8-FD83-9543-BAE0-86B4DC3413C1}"/>
              </a:ext>
            </a:extLst>
          </p:cNvPr>
          <p:cNvCxnSpPr>
            <a:cxnSpLocks/>
          </p:cNvCxnSpPr>
          <p:nvPr/>
        </p:nvCxnSpPr>
        <p:spPr>
          <a:xfrm>
            <a:off x="6434829" y="5122440"/>
            <a:ext cx="33879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3F2F77-851D-F442-82A4-D7DA8828DAF2}"/>
              </a:ext>
            </a:extLst>
          </p:cNvPr>
          <p:cNvCxnSpPr>
            <a:cxnSpLocks/>
          </p:cNvCxnSpPr>
          <p:nvPr/>
        </p:nvCxnSpPr>
        <p:spPr>
          <a:xfrm>
            <a:off x="6434829" y="5297524"/>
            <a:ext cx="33879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C0808D-8052-0246-8045-8CA49BFBF133}"/>
              </a:ext>
            </a:extLst>
          </p:cNvPr>
          <p:cNvCxnSpPr>
            <a:cxnSpLocks/>
          </p:cNvCxnSpPr>
          <p:nvPr/>
        </p:nvCxnSpPr>
        <p:spPr>
          <a:xfrm>
            <a:off x="6434829" y="5465555"/>
            <a:ext cx="25204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310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7987" y="934668"/>
            <a:ext cx="9878974" cy="5078313"/>
          </a:xfrm>
          <a:prstGeom prst="rect">
            <a:avLst/>
          </a:prstGeom>
          <a:noFill/>
        </p:spPr>
        <p:txBody>
          <a:bodyPr wrap="square" rtlCol="0">
            <a:spAutoFit/>
          </a:bodyPr>
          <a:lstStyle/>
          <a:p>
            <a:r>
              <a:rPr lang="is-IS" dirty="0">
                <a:latin typeface="Courier" charset="0"/>
                <a:ea typeface="Courier" charset="0"/>
                <a:cs typeface="Courier" charset="0"/>
              </a:rPr>
              <a:t>$uname –a</a:t>
            </a:r>
          </a:p>
          <a:p>
            <a:r>
              <a:rPr lang="de-DE" dirty="0">
                <a:solidFill>
                  <a:srgbClr val="FF0000"/>
                </a:solidFill>
                <a:latin typeface="Courier" charset="0"/>
                <a:ea typeface="Courier" charset="0"/>
                <a:cs typeface="Courier" charset="0"/>
              </a:rPr>
              <a:t>Darwin dhcp-140-26.vpn.chalmers.se 15.6.0 Darwin Kernel Version 15.6.0: Thu Sep  1 15:01:16 PDT 2016; root:xnu-3248.60.11~2/RELEASE_X86_64 x86_64</a:t>
            </a:r>
          </a:p>
          <a:p>
            <a:endParaRPr lang="is-IS" dirty="0">
              <a:latin typeface="Courier" charset="0"/>
              <a:ea typeface="Courier" charset="0"/>
              <a:cs typeface="Courier" charset="0"/>
            </a:endParaRPr>
          </a:p>
          <a:p>
            <a:r>
              <a:rPr lang="is-IS" dirty="0">
                <a:latin typeface="Courier" charset="0"/>
                <a:ea typeface="Courier" charset="0"/>
                <a:cs typeface="Courier" charset="0"/>
              </a:rPr>
              <a:t>$</a:t>
            </a:r>
            <a:r>
              <a:rPr lang="en-US" dirty="0" err="1">
                <a:latin typeface="Courier" charset="0"/>
                <a:ea typeface="Courier" charset="0"/>
                <a:cs typeface="Courier" charset="0"/>
              </a:rPr>
              <a:t>docker</a:t>
            </a:r>
            <a:r>
              <a:rPr lang="en-US" dirty="0">
                <a:latin typeface="Courier" charset="0"/>
                <a:ea typeface="Courier" charset="0"/>
                <a:cs typeface="Courier" charset="0"/>
              </a:rPr>
              <a:t> pull ubuntu:16.04</a:t>
            </a:r>
          </a:p>
          <a:p>
            <a:r>
              <a:rPr lang="de-DE" dirty="0">
                <a:solidFill>
                  <a:srgbClr val="FF0000"/>
                </a:solidFill>
                <a:latin typeface="Courier" charset="0"/>
                <a:ea typeface="Courier" charset="0"/>
                <a:cs typeface="Courier" charset="0"/>
              </a:rPr>
              <a:t>16.04: </a:t>
            </a:r>
            <a:r>
              <a:rPr lang="de-DE" dirty="0" err="1">
                <a:solidFill>
                  <a:srgbClr val="FF0000"/>
                </a:solidFill>
                <a:latin typeface="Courier" charset="0"/>
                <a:ea typeface="Courier" charset="0"/>
                <a:cs typeface="Courier" charset="0"/>
              </a:rPr>
              <a:t>Pulling</a:t>
            </a:r>
            <a:r>
              <a:rPr lang="de-DE" dirty="0">
                <a:solidFill>
                  <a:srgbClr val="FF0000"/>
                </a:solidFill>
                <a:latin typeface="Courier" charset="0"/>
                <a:ea typeface="Courier" charset="0"/>
                <a:cs typeface="Courier" charset="0"/>
              </a:rPr>
              <a:t> </a:t>
            </a:r>
            <a:r>
              <a:rPr lang="de-DE" dirty="0" err="1">
                <a:solidFill>
                  <a:srgbClr val="FF0000"/>
                </a:solidFill>
                <a:latin typeface="Courier" charset="0"/>
                <a:ea typeface="Courier" charset="0"/>
                <a:cs typeface="Courier" charset="0"/>
              </a:rPr>
              <a:t>from</a:t>
            </a:r>
            <a:r>
              <a:rPr lang="de-DE" dirty="0">
                <a:solidFill>
                  <a:srgbClr val="FF0000"/>
                </a:solidFill>
                <a:latin typeface="Courier" charset="0"/>
                <a:ea typeface="Courier" charset="0"/>
                <a:cs typeface="Courier" charset="0"/>
              </a:rPr>
              <a:t> </a:t>
            </a:r>
            <a:r>
              <a:rPr lang="de-DE" dirty="0" err="1">
                <a:solidFill>
                  <a:srgbClr val="FF0000"/>
                </a:solidFill>
                <a:latin typeface="Courier" charset="0"/>
                <a:ea typeface="Courier" charset="0"/>
                <a:cs typeface="Courier" charset="0"/>
              </a:rPr>
              <a:t>library</a:t>
            </a:r>
            <a:r>
              <a:rPr lang="de-DE" dirty="0">
                <a:solidFill>
                  <a:srgbClr val="FF0000"/>
                </a:solidFill>
                <a:latin typeface="Courier" charset="0"/>
                <a:ea typeface="Courier" charset="0"/>
                <a:cs typeface="Courier" charset="0"/>
              </a:rPr>
              <a:t>/</a:t>
            </a:r>
            <a:r>
              <a:rPr lang="de-DE" dirty="0" err="1">
                <a:solidFill>
                  <a:srgbClr val="FF0000"/>
                </a:solidFill>
                <a:latin typeface="Courier" charset="0"/>
                <a:ea typeface="Courier" charset="0"/>
                <a:cs typeface="Courier" charset="0"/>
              </a:rPr>
              <a:t>ubuntu</a:t>
            </a:r>
            <a:r>
              <a:rPr lang="de-DE" dirty="0">
                <a:solidFill>
                  <a:srgbClr val="FF0000"/>
                </a:solidFill>
                <a:latin typeface="Courier" charset="0"/>
                <a:ea typeface="Courier" charset="0"/>
                <a:cs typeface="Courier" charset="0"/>
              </a:rPr>
              <a:t>                                                                                                      22dc81ace0ea: Pull </a:t>
            </a:r>
            <a:r>
              <a:rPr lang="de-DE" dirty="0" err="1">
                <a:solidFill>
                  <a:srgbClr val="FF0000"/>
                </a:solidFill>
                <a:latin typeface="Courier" charset="0"/>
                <a:ea typeface="Courier" charset="0"/>
                <a:cs typeface="Courier" charset="0"/>
              </a:rPr>
              <a:t>complete</a:t>
            </a:r>
            <a:endParaRPr lang="de-DE" dirty="0">
              <a:solidFill>
                <a:srgbClr val="FF0000"/>
              </a:solidFill>
              <a:latin typeface="Courier" charset="0"/>
              <a:ea typeface="Courier" charset="0"/>
              <a:cs typeface="Courier" charset="0"/>
            </a:endParaRPr>
          </a:p>
          <a:p>
            <a:r>
              <a:rPr lang="de-DE" dirty="0">
                <a:solidFill>
                  <a:srgbClr val="FF0000"/>
                </a:solidFill>
                <a:latin typeface="Courier" charset="0"/>
                <a:ea typeface="Courier" charset="0"/>
                <a:cs typeface="Courier" charset="0"/>
              </a:rPr>
              <a:t>1a8b3c87dba3: Pull </a:t>
            </a:r>
            <a:r>
              <a:rPr lang="de-DE" dirty="0" err="1">
                <a:solidFill>
                  <a:srgbClr val="FF0000"/>
                </a:solidFill>
                <a:latin typeface="Courier" charset="0"/>
                <a:ea typeface="Courier" charset="0"/>
                <a:cs typeface="Courier" charset="0"/>
              </a:rPr>
              <a:t>complete</a:t>
            </a:r>
            <a:endParaRPr lang="de-DE" dirty="0">
              <a:solidFill>
                <a:srgbClr val="FF0000"/>
              </a:solidFill>
              <a:latin typeface="Courier" charset="0"/>
              <a:ea typeface="Courier" charset="0"/>
              <a:cs typeface="Courier" charset="0"/>
            </a:endParaRPr>
          </a:p>
          <a:p>
            <a:r>
              <a:rPr lang="de-DE" dirty="0">
                <a:solidFill>
                  <a:srgbClr val="FF0000"/>
                </a:solidFill>
                <a:latin typeface="Courier" charset="0"/>
                <a:ea typeface="Courier" charset="0"/>
                <a:cs typeface="Courier" charset="0"/>
              </a:rPr>
              <a:t>91390a1c435a: Pull </a:t>
            </a:r>
            <a:r>
              <a:rPr lang="de-DE" dirty="0" err="1">
                <a:solidFill>
                  <a:srgbClr val="FF0000"/>
                </a:solidFill>
                <a:latin typeface="Courier" charset="0"/>
                <a:ea typeface="Courier" charset="0"/>
                <a:cs typeface="Courier" charset="0"/>
              </a:rPr>
              <a:t>complete</a:t>
            </a:r>
            <a:endParaRPr lang="de-DE" dirty="0">
              <a:solidFill>
                <a:srgbClr val="FF0000"/>
              </a:solidFill>
              <a:latin typeface="Courier" charset="0"/>
              <a:ea typeface="Courier" charset="0"/>
              <a:cs typeface="Courier" charset="0"/>
            </a:endParaRPr>
          </a:p>
          <a:p>
            <a:r>
              <a:rPr lang="de-DE" dirty="0">
                <a:solidFill>
                  <a:srgbClr val="FF0000"/>
                </a:solidFill>
                <a:latin typeface="Courier" charset="0"/>
                <a:ea typeface="Courier" charset="0"/>
                <a:cs typeface="Courier" charset="0"/>
              </a:rPr>
              <a:t>07844b14977e: Pull </a:t>
            </a:r>
            <a:r>
              <a:rPr lang="de-DE" dirty="0" err="1">
                <a:solidFill>
                  <a:srgbClr val="FF0000"/>
                </a:solidFill>
                <a:latin typeface="Courier" charset="0"/>
                <a:ea typeface="Courier" charset="0"/>
                <a:cs typeface="Courier" charset="0"/>
              </a:rPr>
              <a:t>complete</a:t>
            </a:r>
            <a:endParaRPr lang="de-DE" dirty="0">
              <a:solidFill>
                <a:srgbClr val="FF0000"/>
              </a:solidFill>
              <a:latin typeface="Courier" charset="0"/>
              <a:ea typeface="Courier" charset="0"/>
              <a:cs typeface="Courier" charset="0"/>
            </a:endParaRPr>
          </a:p>
          <a:p>
            <a:r>
              <a:rPr lang="de-DE" dirty="0">
                <a:solidFill>
                  <a:srgbClr val="FF0000"/>
                </a:solidFill>
                <a:latin typeface="Courier" charset="0"/>
                <a:ea typeface="Courier" charset="0"/>
                <a:cs typeface="Courier" charset="0"/>
              </a:rPr>
              <a:t>b78396653dae: Pull </a:t>
            </a:r>
            <a:r>
              <a:rPr lang="de-DE" dirty="0" err="1">
                <a:solidFill>
                  <a:srgbClr val="FF0000"/>
                </a:solidFill>
                <a:latin typeface="Courier" charset="0"/>
                <a:ea typeface="Courier" charset="0"/>
                <a:cs typeface="Courier" charset="0"/>
              </a:rPr>
              <a:t>complete</a:t>
            </a:r>
            <a:endParaRPr lang="de-DE" dirty="0">
              <a:solidFill>
                <a:srgbClr val="FF0000"/>
              </a:solidFill>
              <a:latin typeface="Courier" charset="0"/>
              <a:ea typeface="Courier" charset="0"/>
              <a:cs typeface="Courier" charset="0"/>
            </a:endParaRPr>
          </a:p>
          <a:p>
            <a:r>
              <a:rPr lang="de-DE" dirty="0">
                <a:solidFill>
                  <a:srgbClr val="FF0000"/>
                </a:solidFill>
                <a:latin typeface="Courier" charset="0"/>
                <a:ea typeface="Courier" charset="0"/>
                <a:cs typeface="Courier" charset="0"/>
              </a:rPr>
              <a:t>Digest: sha256:e348fbbea0e0a0e73ab0370de151e7800684445c509d46195aef73e090a49bd6</a:t>
            </a:r>
          </a:p>
          <a:p>
            <a:r>
              <a:rPr lang="de-DE" dirty="0">
                <a:solidFill>
                  <a:srgbClr val="FF0000"/>
                </a:solidFill>
                <a:latin typeface="Courier" charset="0"/>
                <a:ea typeface="Courier" charset="0"/>
                <a:cs typeface="Courier" charset="0"/>
              </a:rPr>
              <a:t>Status: </a:t>
            </a:r>
            <a:r>
              <a:rPr lang="de-DE" dirty="0" err="1">
                <a:solidFill>
                  <a:srgbClr val="FF0000"/>
                </a:solidFill>
                <a:latin typeface="Courier" charset="0"/>
                <a:ea typeface="Courier" charset="0"/>
                <a:cs typeface="Courier" charset="0"/>
              </a:rPr>
              <a:t>Downloaded</a:t>
            </a:r>
            <a:r>
              <a:rPr lang="de-DE" dirty="0">
                <a:solidFill>
                  <a:srgbClr val="FF0000"/>
                </a:solidFill>
                <a:latin typeface="Courier" charset="0"/>
                <a:ea typeface="Courier" charset="0"/>
                <a:cs typeface="Courier" charset="0"/>
              </a:rPr>
              <a:t> </a:t>
            </a:r>
            <a:r>
              <a:rPr lang="de-DE" dirty="0" err="1">
                <a:solidFill>
                  <a:srgbClr val="FF0000"/>
                </a:solidFill>
                <a:latin typeface="Courier" charset="0"/>
                <a:ea typeface="Courier" charset="0"/>
                <a:cs typeface="Courier" charset="0"/>
              </a:rPr>
              <a:t>newer</a:t>
            </a:r>
            <a:r>
              <a:rPr lang="de-DE" dirty="0">
                <a:solidFill>
                  <a:srgbClr val="FF0000"/>
                </a:solidFill>
                <a:latin typeface="Courier" charset="0"/>
                <a:ea typeface="Courier" charset="0"/>
                <a:cs typeface="Courier" charset="0"/>
              </a:rPr>
              <a:t> </a:t>
            </a:r>
            <a:r>
              <a:rPr lang="de-DE" dirty="0" err="1">
                <a:solidFill>
                  <a:srgbClr val="FF0000"/>
                </a:solidFill>
                <a:latin typeface="Courier" charset="0"/>
                <a:ea typeface="Courier" charset="0"/>
                <a:cs typeface="Courier" charset="0"/>
              </a:rPr>
              <a:t>image</a:t>
            </a:r>
            <a:r>
              <a:rPr lang="de-DE" dirty="0">
                <a:solidFill>
                  <a:srgbClr val="FF0000"/>
                </a:solidFill>
                <a:latin typeface="Courier" charset="0"/>
                <a:ea typeface="Courier" charset="0"/>
                <a:cs typeface="Courier" charset="0"/>
              </a:rPr>
              <a:t> </a:t>
            </a:r>
            <a:r>
              <a:rPr lang="de-DE" dirty="0" err="1">
                <a:solidFill>
                  <a:srgbClr val="FF0000"/>
                </a:solidFill>
                <a:latin typeface="Courier" charset="0"/>
                <a:ea typeface="Courier" charset="0"/>
                <a:cs typeface="Courier" charset="0"/>
              </a:rPr>
              <a:t>for</a:t>
            </a:r>
            <a:r>
              <a:rPr lang="de-DE" dirty="0">
                <a:solidFill>
                  <a:srgbClr val="FF0000"/>
                </a:solidFill>
                <a:latin typeface="Courier" charset="0"/>
                <a:ea typeface="Courier" charset="0"/>
                <a:cs typeface="Courier" charset="0"/>
              </a:rPr>
              <a:t> ubuntu:16.04</a:t>
            </a:r>
            <a:endParaRPr lang="is-IS" dirty="0">
              <a:latin typeface="Courier" charset="0"/>
              <a:ea typeface="Courier" charset="0"/>
              <a:cs typeface="Courier" charset="0"/>
            </a:endParaRPr>
          </a:p>
          <a:p>
            <a:endParaRPr lang="de-DE" dirty="0">
              <a:latin typeface="Courier" charset="0"/>
              <a:ea typeface="Courier" charset="0"/>
              <a:cs typeface="Courier" charset="0"/>
            </a:endParaRPr>
          </a:p>
          <a:p>
            <a:r>
              <a:rPr lang="de-DE" dirty="0">
                <a:latin typeface="Courier" charset="0"/>
                <a:ea typeface="Courier" charset="0"/>
                <a:cs typeface="Courier" charset="0"/>
              </a:rPr>
              <a:t>$</a:t>
            </a:r>
            <a:r>
              <a:rPr lang="de-DE" dirty="0" err="1">
                <a:latin typeface="Courier" charset="0"/>
                <a:ea typeface="Courier" charset="0"/>
                <a:cs typeface="Courier" charset="0"/>
              </a:rPr>
              <a:t>docker</a:t>
            </a:r>
            <a:r>
              <a:rPr lang="de-DE" dirty="0">
                <a:latin typeface="Courier" charset="0"/>
                <a:ea typeface="Courier" charset="0"/>
                <a:cs typeface="Courier" charset="0"/>
              </a:rPr>
              <a:t> </a:t>
            </a:r>
            <a:r>
              <a:rPr lang="de-DE" dirty="0" err="1">
                <a:latin typeface="Courier" charset="0"/>
                <a:ea typeface="Courier" charset="0"/>
                <a:cs typeface="Courier" charset="0"/>
              </a:rPr>
              <a:t>run</a:t>
            </a:r>
            <a:r>
              <a:rPr lang="de-DE" dirty="0">
                <a:latin typeface="Courier" charset="0"/>
                <a:ea typeface="Courier" charset="0"/>
                <a:cs typeface="Courier" charset="0"/>
              </a:rPr>
              <a:t> -</a:t>
            </a:r>
            <a:r>
              <a:rPr lang="de-DE" dirty="0" err="1">
                <a:latin typeface="Courier" charset="0"/>
                <a:ea typeface="Courier" charset="0"/>
                <a:cs typeface="Courier" charset="0"/>
              </a:rPr>
              <a:t>it</a:t>
            </a:r>
            <a:r>
              <a:rPr lang="de-DE" dirty="0">
                <a:latin typeface="Courier" charset="0"/>
                <a:ea typeface="Courier" charset="0"/>
                <a:cs typeface="Courier" charset="0"/>
              </a:rPr>
              <a:t> </a:t>
            </a:r>
            <a:r>
              <a:rPr lang="en-US" dirty="0">
                <a:latin typeface="Courier" charset="0"/>
                <a:ea typeface="Courier" charset="0"/>
                <a:cs typeface="Courier" charset="0"/>
              </a:rPr>
              <a:t>ubuntu:16.04 </a:t>
            </a:r>
          </a:p>
          <a:p>
            <a:r>
              <a:rPr lang="nl-NL" dirty="0">
                <a:latin typeface="Courier" charset="0"/>
                <a:ea typeface="Courier" charset="0"/>
                <a:cs typeface="Courier" charset="0"/>
              </a:rPr>
              <a:t>root@407b0fd13fe5:/#</a:t>
            </a:r>
            <a:endParaRPr lang="is-IS" dirty="0">
              <a:solidFill>
                <a:srgbClr val="FF0000"/>
              </a:solidFill>
              <a:latin typeface="Courier" charset="0"/>
              <a:ea typeface="Courier" charset="0"/>
              <a:cs typeface="Courier"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485" y="0"/>
            <a:ext cx="1810515" cy="614935"/>
          </a:xfrm>
          <a:prstGeom prst="rect">
            <a:avLst/>
          </a:prstGeom>
        </p:spPr>
      </p:pic>
      <p:sp>
        <p:nvSpPr>
          <p:cNvPr id="2" name="TextBox 1">
            <a:extLst>
              <a:ext uri="{FF2B5EF4-FFF2-40B4-BE49-F238E27FC236}">
                <a16:creationId xmlns:a16="http://schemas.microsoft.com/office/drawing/2014/main" id="{99F30090-07FC-2E46-B2B2-0370B83FB8EE}"/>
              </a:ext>
            </a:extLst>
          </p:cNvPr>
          <p:cNvSpPr txBox="1"/>
          <p:nvPr/>
        </p:nvSpPr>
        <p:spPr>
          <a:xfrm>
            <a:off x="977987" y="5593824"/>
            <a:ext cx="22379845" cy="923330"/>
          </a:xfrm>
          <a:prstGeom prst="rect">
            <a:avLst/>
          </a:prstGeom>
          <a:noFill/>
        </p:spPr>
        <p:txBody>
          <a:bodyPr wrap="none" rtlCol="0">
            <a:spAutoFit/>
          </a:bodyPr>
          <a:lstStyle/>
          <a:p>
            <a:r>
              <a:rPr lang="de-DE" dirty="0">
                <a:latin typeface="Courier" charset="0"/>
                <a:ea typeface="Courier" charset="0"/>
                <a:cs typeface="Courier" charset="0"/>
              </a:rPr>
              <a:t>                     </a:t>
            </a:r>
            <a:r>
              <a:rPr lang="de-DE" dirty="0" err="1">
                <a:latin typeface="Courier" charset="0"/>
                <a:ea typeface="Courier" charset="0"/>
                <a:cs typeface="Courier" charset="0"/>
              </a:rPr>
              <a:t>uname</a:t>
            </a:r>
            <a:r>
              <a:rPr lang="de-DE" dirty="0">
                <a:latin typeface="Courier" charset="0"/>
                <a:ea typeface="Courier" charset="0"/>
                <a:cs typeface="Courier" charset="0"/>
              </a:rPr>
              <a:t> -a                                                                                                                                    </a:t>
            </a:r>
          </a:p>
          <a:p>
            <a:r>
              <a:rPr lang="de-DE" dirty="0">
                <a:solidFill>
                  <a:srgbClr val="FF0000"/>
                </a:solidFill>
                <a:latin typeface="Courier" charset="0"/>
                <a:ea typeface="Courier" charset="0"/>
                <a:cs typeface="Courier" charset="0"/>
              </a:rPr>
              <a:t>Linux 407b0fd13fe5 4.9.60-linuxkit-aufs #1 SMP Mon Nov 6 16:00:12 UTC</a:t>
            </a:r>
          </a:p>
          <a:p>
            <a:r>
              <a:rPr lang="de-DE" dirty="0">
                <a:solidFill>
                  <a:srgbClr val="FF0000"/>
                </a:solidFill>
                <a:latin typeface="Courier" charset="0"/>
                <a:ea typeface="Courier" charset="0"/>
                <a:cs typeface="Courier" charset="0"/>
              </a:rPr>
              <a:t>2017 x86_64 x86_64 x86_64 GNU/Linux</a:t>
            </a:r>
            <a:endParaRPr lang="sv-SE" dirty="0"/>
          </a:p>
        </p:txBody>
      </p:sp>
    </p:spTree>
    <p:extLst>
      <p:ext uri="{BB962C8B-B14F-4D97-AF65-F5344CB8AC3E}">
        <p14:creationId xmlns:p14="http://schemas.microsoft.com/office/powerpoint/2010/main" val="302869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783699" y="1448328"/>
            <a:ext cx="2568695" cy="1430008"/>
            <a:chOff x="8783699" y="1588028"/>
            <a:chExt cx="2568695" cy="1430008"/>
          </a:xfrm>
        </p:grpSpPr>
        <p:sp>
          <p:nvSpPr>
            <p:cNvPr id="5" name="Cloud 4"/>
            <p:cNvSpPr/>
            <p:nvPr/>
          </p:nvSpPr>
          <p:spPr>
            <a:xfrm rot="483331">
              <a:off x="8783699" y="1588028"/>
              <a:ext cx="2568695" cy="1430008"/>
            </a:xfrm>
            <a:prstGeom prst="cloud">
              <a:avLst/>
            </a:prstGeom>
            <a:solidFill>
              <a:schemeClr val="bg1"/>
            </a:solidFill>
            <a:ln>
              <a:solidFill>
                <a:srgbClr val="1F4F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245118" y="2017618"/>
              <a:ext cx="1633781" cy="369332"/>
            </a:xfrm>
            <a:prstGeom prst="rect">
              <a:avLst/>
            </a:prstGeom>
            <a:noFill/>
          </p:spPr>
          <p:txBody>
            <a:bodyPr wrap="none" rtlCol="0">
              <a:spAutoFit/>
            </a:bodyPr>
            <a:lstStyle/>
            <a:p>
              <a:r>
                <a:rPr lang="en-US" dirty="0">
                  <a:latin typeface="Helvetica Light" charset="0"/>
                  <a:ea typeface="Helvetica Light" charset="0"/>
                  <a:cs typeface="Helvetica Light" charset="0"/>
                </a:rPr>
                <a:t>Docker image</a:t>
              </a:r>
            </a:p>
          </p:txBody>
        </p:sp>
      </p:grpSp>
      <p:grpSp>
        <p:nvGrpSpPr>
          <p:cNvPr id="11" name="Group 10"/>
          <p:cNvGrpSpPr/>
          <p:nvPr/>
        </p:nvGrpSpPr>
        <p:grpSpPr>
          <a:xfrm>
            <a:off x="482105" y="1113696"/>
            <a:ext cx="6486889" cy="5797900"/>
            <a:chOff x="243566" y="1428324"/>
            <a:chExt cx="6486889" cy="5797900"/>
          </a:xfrm>
        </p:grpSpPr>
        <p:sp>
          <p:nvSpPr>
            <p:cNvPr id="8" name="Folded Corner 7"/>
            <p:cNvSpPr/>
            <p:nvPr/>
          </p:nvSpPr>
          <p:spPr>
            <a:xfrm>
              <a:off x="300192" y="1769164"/>
              <a:ext cx="6430263" cy="5296783"/>
            </a:xfrm>
            <a:prstGeom prst="foldedCorner">
              <a:avLst/>
            </a:prstGeom>
            <a:solidFill>
              <a:schemeClr val="bg1">
                <a:lumMod val="9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9894" y="1963245"/>
              <a:ext cx="6165766" cy="5262979"/>
            </a:xfrm>
            <a:prstGeom prst="rect">
              <a:avLst/>
            </a:prstGeom>
            <a:noFill/>
          </p:spPr>
          <p:txBody>
            <a:bodyPr wrap="square" rtlCol="0">
              <a:spAutoFit/>
            </a:bodyPr>
            <a:lstStyle/>
            <a:p>
              <a:r>
                <a:rPr lang="en-US" sz="1400" dirty="0">
                  <a:solidFill>
                    <a:schemeClr val="accent1">
                      <a:lumMod val="75000"/>
                    </a:schemeClr>
                  </a:solidFill>
                  <a:latin typeface="Courier" charset="0"/>
                  <a:ea typeface="Courier" charset="0"/>
                  <a:cs typeface="Courier" charset="0"/>
                </a:rPr>
                <a:t>FROM</a:t>
              </a:r>
              <a:r>
                <a:rPr lang="en-US" sz="1400" dirty="0">
                  <a:latin typeface="Courier" charset="0"/>
                  <a:ea typeface="Courier" charset="0"/>
                  <a:cs typeface="Courier" charset="0"/>
                </a:rPr>
                <a:t> ubuntu:16.04</a:t>
              </a:r>
            </a:p>
            <a:p>
              <a:endParaRPr lang="en-US" sz="1400" dirty="0">
                <a:latin typeface="Courier" charset="0"/>
                <a:ea typeface="Courier" charset="0"/>
                <a:cs typeface="Courier" charset="0"/>
              </a:endParaRPr>
            </a:p>
            <a:p>
              <a:r>
                <a:rPr lang="en-US" sz="1400" dirty="0">
                  <a:latin typeface="Courier" charset="0"/>
                  <a:ea typeface="Courier" charset="0"/>
                  <a:cs typeface="Courier" charset="0"/>
                </a:rPr>
                <a:t># Install prerequisites</a:t>
              </a:r>
            </a:p>
            <a:p>
              <a:r>
                <a:rPr lang="en-US" sz="1400" dirty="0">
                  <a:solidFill>
                    <a:schemeClr val="accent1">
                      <a:lumMod val="75000"/>
                    </a:schemeClr>
                  </a:solidFill>
                  <a:latin typeface="Courier" charset="0"/>
                  <a:ea typeface="Courier" charset="0"/>
                  <a:cs typeface="Courier" charset="0"/>
                </a:rPr>
                <a:t>RUN</a:t>
              </a:r>
              <a:r>
                <a:rPr lang="en-US" sz="1400" dirty="0">
                  <a:latin typeface="Courier" charset="0"/>
                  <a:ea typeface="Courier" charset="0"/>
                  <a:cs typeface="Courier" charset="0"/>
                </a:rPr>
                <a:t> apt-get update &amp;&amp; \</a:t>
              </a:r>
            </a:p>
            <a:p>
              <a:r>
                <a:rPr lang="en-US" sz="1400" dirty="0">
                  <a:latin typeface="Courier" charset="0"/>
                  <a:ea typeface="Courier" charset="0"/>
                  <a:cs typeface="Courier" charset="0"/>
                </a:rPr>
                <a:t>    apt-get install -y --no-install-recommends \</a:t>
              </a:r>
            </a:p>
            <a:p>
              <a:r>
                <a:rPr lang="en-US" sz="1400" dirty="0">
                  <a:latin typeface="Courier" charset="0"/>
                  <a:ea typeface="Courier" charset="0"/>
                  <a:cs typeface="Courier" charset="0"/>
                </a:rPr>
                <a:t>    bzip2 curl ca-certificates</a:t>
              </a:r>
            </a:p>
            <a:p>
              <a:endParaRPr lang="en-US" sz="1400" dirty="0">
                <a:latin typeface="Courier" charset="0"/>
                <a:ea typeface="Courier" charset="0"/>
                <a:cs typeface="Courier" charset="0"/>
              </a:endParaRPr>
            </a:p>
            <a:p>
              <a:r>
                <a:rPr lang="en-US" sz="1400" dirty="0">
                  <a:latin typeface="Courier" charset="0"/>
                  <a:ea typeface="Courier" charset="0"/>
                  <a:cs typeface="Courier" charset="0"/>
                </a:rPr>
                <a:t># Install Conda</a:t>
              </a:r>
            </a:p>
            <a:p>
              <a:r>
                <a:rPr lang="en-US" sz="1400" dirty="0">
                  <a:solidFill>
                    <a:schemeClr val="accent1">
                      <a:lumMod val="75000"/>
                    </a:schemeClr>
                  </a:solidFill>
                  <a:latin typeface="Courier" charset="0"/>
                  <a:ea typeface="Courier" charset="0"/>
                  <a:cs typeface="Courier" charset="0"/>
                </a:rPr>
                <a:t>RUN</a:t>
              </a:r>
              <a:r>
                <a:rPr lang="en-US" sz="1400" dirty="0">
                  <a:latin typeface="Courier" charset="0"/>
                  <a:ea typeface="Courier" charset="0"/>
                  <a:cs typeface="Courier" charset="0"/>
                </a:rPr>
                <a:t> curl https://</a:t>
              </a:r>
              <a:r>
                <a:rPr lang="en-US" sz="1400" dirty="0" err="1">
                  <a:latin typeface="Courier" charset="0"/>
                  <a:ea typeface="Courier" charset="0"/>
                  <a:cs typeface="Courier" charset="0"/>
                </a:rPr>
                <a:t>repo.continuum.io</a:t>
              </a:r>
              <a:r>
                <a:rPr lang="en-US" sz="1400" dirty="0">
                  <a:latin typeface="Courier" charset="0"/>
                  <a:ea typeface="Courier" charset="0"/>
                  <a:cs typeface="Courier" charset="0"/>
                </a:rPr>
                <a:t>/</a:t>
              </a:r>
              <a:r>
                <a:rPr lang="en-US" sz="1400" dirty="0" err="1">
                  <a:latin typeface="Courier" charset="0"/>
                  <a:ea typeface="Courier" charset="0"/>
                  <a:cs typeface="Courier" charset="0"/>
                </a:rPr>
                <a:t>miniconda.sh</a:t>
              </a:r>
              <a:r>
                <a:rPr lang="en-US" sz="1400" dirty="0">
                  <a:latin typeface="Courier" charset="0"/>
                  <a:ea typeface="Courier" charset="0"/>
                  <a:cs typeface="Courier" charset="0"/>
                </a:rPr>
                <a:t> -O &amp;&amp; \</a:t>
              </a:r>
            </a:p>
            <a:p>
              <a:r>
                <a:rPr lang="en-US" sz="1400" dirty="0">
                  <a:latin typeface="Courier" charset="0"/>
                  <a:ea typeface="Courier" charset="0"/>
                  <a:cs typeface="Courier" charset="0"/>
                </a:rPr>
                <a:t>    bash </a:t>
              </a:r>
              <a:r>
                <a:rPr lang="en-US" sz="1400" dirty="0" err="1">
                  <a:latin typeface="Courier" charset="0"/>
                  <a:ea typeface="Courier" charset="0"/>
                  <a:cs typeface="Courier" charset="0"/>
                </a:rPr>
                <a:t>miniconda.sh</a:t>
              </a:r>
              <a:r>
                <a:rPr lang="en-US" sz="1400" dirty="0">
                  <a:latin typeface="Courier" charset="0"/>
                  <a:ea typeface="Courier" charset="0"/>
                  <a:cs typeface="Courier" charset="0"/>
                </a:rPr>
                <a:t> -bf -p /opt/miniconda3/ &amp;&amp; \</a:t>
              </a:r>
            </a:p>
            <a:p>
              <a:r>
                <a:rPr lang="en-US" sz="1400" dirty="0">
                  <a:latin typeface="Courier" charset="0"/>
                  <a:ea typeface="Courier" charset="0"/>
                  <a:cs typeface="Courier" charset="0"/>
                </a:rPr>
                <a:t>    </a:t>
              </a:r>
              <a:r>
                <a:rPr lang="en-US" sz="1400" dirty="0" err="1">
                  <a:latin typeface="Courier" charset="0"/>
                  <a:ea typeface="Courier" charset="0"/>
                  <a:cs typeface="Courier" charset="0"/>
                </a:rPr>
                <a:t>rm</a:t>
              </a:r>
              <a:r>
                <a:rPr lang="en-US" sz="1400" dirty="0">
                  <a:latin typeface="Courier" charset="0"/>
                  <a:ea typeface="Courier" charset="0"/>
                  <a:cs typeface="Courier" charset="0"/>
                </a:rPr>
                <a:t> </a:t>
              </a:r>
              <a:r>
                <a:rPr lang="en-US" sz="1400" dirty="0" err="1">
                  <a:latin typeface="Courier" charset="0"/>
                  <a:ea typeface="Courier" charset="0"/>
                  <a:cs typeface="Courier" charset="0"/>
                </a:rPr>
                <a:t>miniconda.sh</a:t>
              </a:r>
              <a:endParaRPr lang="en-US" sz="1400" dirty="0">
                <a:latin typeface="Courier" charset="0"/>
                <a:ea typeface="Courier" charset="0"/>
                <a:cs typeface="Courier" charset="0"/>
              </a:endParaRPr>
            </a:p>
            <a:p>
              <a:endParaRPr lang="en-US" sz="1400" dirty="0">
                <a:latin typeface="Courier" charset="0"/>
                <a:ea typeface="Courier" charset="0"/>
                <a:cs typeface="Courier" charset="0"/>
              </a:endParaRPr>
            </a:p>
            <a:p>
              <a:r>
                <a:rPr lang="en-US" sz="1400" dirty="0">
                  <a:latin typeface="Courier" charset="0"/>
                  <a:ea typeface="Courier" charset="0"/>
                  <a:cs typeface="Courier" charset="0"/>
                </a:rPr>
                <a:t># Add </a:t>
              </a:r>
              <a:r>
                <a:rPr lang="en-US" sz="1400" dirty="0" err="1">
                  <a:latin typeface="Courier" charset="0"/>
                  <a:ea typeface="Courier" charset="0"/>
                  <a:cs typeface="Courier" charset="0"/>
                </a:rPr>
                <a:t>conda</a:t>
              </a:r>
              <a:r>
                <a:rPr lang="en-US" sz="1400" dirty="0">
                  <a:latin typeface="Courier" charset="0"/>
                  <a:ea typeface="Courier" charset="0"/>
                  <a:cs typeface="Courier" charset="0"/>
                </a:rPr>
                <a:t> to PATH</a:t>
              </a:r>
            </a:p>
            <a:p>
              <a:r>
                <a:rPr lang="en-US" sz="1400" dirty="0">
                  <a:solidFill>
                    <a:schemeClr val="accent1">
                      <a:lumMod val="75000"/>
                    </a:schemeClr>
                  </a:solidFill>
                  <a:latin typeface="Courier" charset="0"/>
                  <a:ea typeface="Courier" charset="0"/>
                  <a:cs typeface="Courier" charset="0"/>
                </a:rPr>
                <a:t>ENV</a:t>
              </a:r>
              <a:r>
                <a:rPr lang="en-US" sz="1400" dirty="0">
                  <a:latin typeface="Courier" charset="0"/>
                  <a:ea typeface="Courier" charset="0"/>
                  <a:cs typeface="Courier" charset="0"/>
                </a:rPr>
                <a:t> PATH="/opt/miniconda3/bin:${PATH}”</a:t>
              </a:r>
            </a:p>
            <a:p>
              <a:endParaRPr lang="en-US" sz="1400" dirty="0">
                <a:latin typeface="Courier" charset="0"/>
                <a:ea typeface="Courier" charset="0"/>
                <a:cs typeface="Courier" charset="0"/>
              </a:endParaRPr>
            </a:p>
            <a:p>
              <a:r>
                <a:rPr lang="en-US" sz="1400" dirty="0">
                  <a:latin typeface="Courier" charset="0"/>
                  <a:ea typeface="Courier" charset="0"/>
                  <a:cs typeface="Courier" charset="0"/>
                </a:rPr>
                <a:t># Install </a:t>
              </a:r>
              <a:r>
                <a:rPr lang="en-US" sz="1400" dirty="0" err="1">
                  <a:latin typeface="Courier" charset="0"/>
                  <a:ea typeface="Courier" charset="0"/>
                  <a:cs typeface="Courier" charset="0"/>
                </a:rPr>
                <a:t>git</a:t>
              </a:r>
              <a:r>
                <a:rPr lang="en-US" sz="1400" dirty="0">
                  <a:latin typeface="Courier" charset="0"/>
                  <a:ea typeface="Courier" charset="0"/>
                  <a:cs typeface="Courier" charset="0"/>
                </a:rPr>
                <a:t> and </a:t>
              </a:r>
              <a:r>
                <a:rPr lang="en-US" sz="1400" dirty="0" err="1">
                  <a:latin typeface="Courier" charset="0"/>
                  <a:ea typeface="Courier" charset="0"/>
                  <a:cs typeface="Courier" charset="0"/>
                </a:rPr>
                <a:t>nano</a:t>
              </a:r>
              <a:r>
                <a:rPr lang="en-US" sz="1400" dirty="0">
                  <a:latin typeface="Courier" charset="0"/>
                  <a:ea typeface="Courier" charset="0"/>
                  <a:cs typeface="Courier" charset="0"/>
                </a:rPr>
                <a:t> from </a:t>
              </a:r>
              <a:r>
                <a:rPr lang="en-US" sz="1400" dirty="0" err="1">
                  <a:latin typeface="Courier" charset="0"/>
                  <a:ea typeface="Courier" charset="0"/>
                  <a:cs typeface="Courier" charset="0"/>
                </a:rPr>
                <a:t>conda</a:t>
              </a:r>
              <a:r>
                <a:rPr lang="en-US" sz="1400" dirty="0">
                  <a:latin typeface="Courier" charset="0"/>
                  <a:ea typeface="Courier" charset="0"/>
                  <a:cs typeface="Courier" charset="0"/>
                </a:rPr>
                <a:t>-forge</a:t>
              </a:r>
            </a:p>
            <a:p>
              <a:r>
                <a:rPr lang="en-US" sz="1400" dirty="0">
                  <a:solidFill>
                    <a:schemeClr val="accent1">
                      <a:lumMod val="75000"/>
                    </a:schemeClr>
                  </a:solidFill>
                  <a:latin typeface="Courier" charset="0"/>
                  <a:ea typeface="Courier" charset="0"/>
                  <a:cs typeface="Courier" charset="0"/>
                </a:rPr>
                <a:t>RUN</a:t>
              </a:r>
              <a:r>
                <a:rPr lang="en-US" sz="1400" dirty="0">
                  <a:latin typeface="Courier" charset="0"/>
                  <a:ea typeface="Courier" charset="0"/>
                  <a:cs typeface="Courier" charset="0"/>
                </a:rPr>
                <a:t> </a:t>
              </a:r>
              <a:r>
                <a:rPr lang="en-US" sz="1400" dirty="0" err="1">
                  <a:latin typeface="Courier" charset="0"/>
                  <a:ea typeface="Courier" charset="0"/>
                  <a:cs typeface="Courier" charset="0"/>
                </a:rPr>
                <a:t>conda</a:t>
              </a:r>
              <a:r>
                <a:rPr lang="en-US" sz="1400" dirty="0">
                  <a:latin typeface="Courier" charset="0"/>
                  <a:ea typeface="Courier" charset="0"/>
                  <a:cs typeface="Courier" charset="0"/>
                </a:rPr>
                <a:t> install -c </a:t>
              </a:r>
              <a:r>
                <a:rPr lang="en-US" sz="1400" dirty="0" err="1">
                  <a:latin typeface="Courier" charset="0"/>
                  <a:ea typeface="Courier" charset="0"/>
                  <a:cs typeface="Courier" charset="0"/>
                </a:rPr>
                <a:t>conda</a:t>
              </a:r>
              <a:r>
                <a:rPr lang="en-US" sz="1400" dirty="0">
                  <a:latin typeface="Courier" charset="0"/>
                  <a:ea typeface="Courier" charset="0"/>
                  <a:cs typeface="Courier" charset="0"/>
                </a:rPr>
                <a:t>-forge </a:t>
              </a:r>
              <a:r>
                <a:rPr lang="en-US" sz="1400" dirty="0" err="1">
                  <a:latin typeface="Courier" charset="0"/>
                  <a:ea typeface="Courier" charset="0"/>
                  <a:cs typeface="Courier" charset="0"/>
                </a:rPr>
                <a:t>git</a:t>
              </a:r>
              <a:r>
                <a:rPr lang="en-US" sz="1400" dirty="0">
                  <a:latin typeface="Courier" charset="0"/>
                  <a:ea typeface="Courier" charset="0"/>
                  <a:cs typeface="Courier" charset="0"/>
                </a:rPr>
                <a:t> </a:t>
              </a:r>
              <a:r>
                <a:rPr lang="en-US" sz="1400" dirty="0" err="1">
                  <a:latin typeface="Courier" charset="0"/>
                  <a:ea typeface="Courier" charset="0"/>
                  <a:cs typeface="Courier" charset="0"/>
                </a:rPr>
                <a:t>nano</a:t>
              </a:r>
              <a:endParaRPr lang="en-US" sz="1400" dirty="0">
                <a:latin typeface="Courier" charset="0"/>
                <a:ea typeface="Courier" charset="0"/>
                <a:cs typeface="Courier" charset="0"/>
              </a:endParaRPr>
            </a:p>
            <a:p>
              <a:endParaRPr lang="en-US" sz="1400" dirty="0">
                <a:latin typeface="Courier" charset="0"/>
                <a:ea typeface="Courier" charset="0"/>
                <a:cs typeface="Courier" charset="0"/>
              </a:endParaRPr>
            </a:p>
            <a:p>
              <a:r>
                <a:rPr lang="en-US" sz="1400" dirty="0">
                  <a:latin typeface="Courier" charset="0"/>
                  <a:ea typeface="Courier" charset="0"/>
                  <a:cs typeface="Courier" charset="0"/>
                </a:rPr>
                <a:t># Use bash as shell</a:t>
              </a:r>
            </a:p>
            <a:p>
              <a:r>
                <a:rPr lang="en-US" sz="1400" dirty="0">
                  <a:solidFill>
                    <a:schemeClr val="accent1">
                      <a:lumMod val="75000"/>
                    </a:schemeClr>
                  </a:solidFill>
                  <a:latin typeface="Courier" charset="0"/>
                  <a:ea typeface="Courier" charset="0"/>
                  <a:cs typeface="Courier" charset="0"/>
                </a:rPr>
                <a:t>SHELL</a:t>
              </a:r>
              <a:r>
                <a:rPr lang="en-US" sz="1400" dirty="0">
                  <a:latin typeface="Courier" charset="0"/>
                  <a:ea typeface="Courier" charset="0"/>
                  <a:cs typeface="Courier" charset="0"/>
                </a:rPr>
                <a:t> ["/bin/bash", "-c"]</a:t>
              </a:r>
            </a:p>
            <a:p>
              <a:endParaRPr lang="en-US" sz="1400" dirty="0">
                <a:latin typeface="Courier" charset="0"/>
                <a:ea typeface="Courier" charset="0"/>
                <a:cs typeface="Courier" charset="0"/>
              </a:endParaRPr>
            </a:p>
            <a:p>
              <a:r>
                <a:rPr lang="en-US" sz="1400" dirty="0">
                  <a:latin typeface="Courier" charset="0"/>
                  <a:ea typeface="Courier" charset="0"/>
                  <a:cs typeface="Courier" charset="0"/>
                </a:rPr>
                <a:t># Set </a:t>
              </a:r>
              <a:r>
                <a:rPr lang="en-US" sz="1400" dirty="0" err="1">
                  <a:latin typeface="Courier" charset="0"/>
                  <a:ea typeface="Courier" charset="0"/>
                  <a:cs typeface="Courier" charset="0"/>
                </a:rPr>
                <a:t>workdir</a:t>
              </a:r>
              <a:endParaRPr lang="en-US" sz="1400" dirty="0">
                <a:latin typeface="Courier" charset="0"/>
                <a:ea typeface="Courier" charset="0"/>
                <a:cs typeface="Courier" charset="0"/>
              </a:endParaRPr>
            </a:p>
            <a:p>
              <a:r>
                <a:rPr lang="en-US" sz="1400" dirty="0">
                  <a:solidFill>
                    <a:schemeClr val="accent1">
                      <a:lumMod val="75000"/>
                    </a:schemeClr>
                  </a:solidFill>
                  <a:latin typeface="Courier" charset="0"/>
                  <a:ea typeface="Courier" charset="0"/>
                  <a:cs typeface="Courier" charset="0"/>
                </a:rPr>
                <a:t>WORKDIR</a:t>
              </a:r>
              <a:r>
                <a:rPr lang="en-US" sz="1400" dirty="0">
                  <a:latin typeface="Courier" charset="0"/>
                  <a:ea typeface="Courier" charset="0"/>
                  <a:cs typeface="Courier" charset="0"/>
                </a:rPr>
                <a:t> /home</a:t>
              </a:r>
            </a:p>
            <a:p>
              <a:endParaRPr lang="en-US" sz="1400" dirty="0">
                <a:latin typeface="Courier" charset="0"/>
                <a:ea typeface="Courier" charset="0"/>
                <a:cs typeface="Courier" charset="0"/>
              </a:endParaRPr>
            </a:p>
          </p:txBody>
        </p:sp>
        <p:sp>
          <p:nvSpPr>
            <p:cNvPr id="10" name="TextBox 9"/>
            <p:cNvSpPr txBox="1"/>
            <p:nvPr/>
          </p:nvSpPr>
          <p:spPr>
            <a:xfrm>
              <a:off x="243566" y="1428324"/>
              <a:ext cx="1563248" cy="369332"/>
            </a:xfrm>
            <a:prstGeom prst="rect">
              <a:avLst/>
            </a:prstGeom>
            <a:noFill/>
          </p:spPr>
          <p:txBody>
            <a:bodyPr wrap="none" rtlCol="0">
              <a:spAutoFit/>
            </a:bodyPr>
            <a:lstStyle/>
            <a:p>
              <a:r>
                <a:rPr lang="en-US" dirty="0" err="1">
                  <a:latin typeface="Courier New" panose="02070309020205020404" pitchFamily="49" charset="0"/>
                  <a:ea typeface="Helvetica Light" charset="0"/>
                  <a:cs typeface="Courier New" panose="02070309020205020404" pitchFamily="49" charset="0"/>
                </a:rPr>
                <a:t>Dockerfile</a:t>
              </a:r>
              <a:endParaRPr lang="en-US" dirty="0">
                <a:latin typeface="Courier New" panose="02070309020205020404" pitchFamily="49" charset="0"/>
                <a:ea typeface="Helvetica Light" charset="0"/>
                <a:cs typeface="Courier New" panose="02070309020205020404" pitchFamily="49" charset="0"/>
              </a:endParaRPr>
            </a:p>
          </p:txBody>
        </p:sp>
      </p:grpSp>
      <p:sp>
        <p:nvSpPr>
          <p:cNvPr id="12" name="Down Arrow 11"/>
          <p:cNvSpPr/>
          <p:nvPr/>
        </p:nvSpPr>
        <p:spPr>
          <a:xfrm rot="16200000">
            <a:off x="7548163" y="1538162"/>
            <a:ext cx="568843" cy="1248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600" b="1" dirty="0">
                <a:latin typeface="Helvetica Light" charset="0"/>
                <a:ea typeface="Helvetica Light" charset="0"/>
                <a:cs typeface="Helvetica Light" charset="0"/>
              </a:rPr>
              <a:t>Build</a:t>
            </a:r>
          </a:p>
        </p:txBody>
      </p:sp>
      <p:grpSp>
        <p:nvGrpSpPr>
          <p:cNvPr id="30" name="Group 29"/>
          <p:cNvGrpSpPr/>
          <p:nvPr/>
        </p:nvGrpSpPr>
        <p:grpSpPr>
          <a:xfrm>
            <a:off x="8267927" y="4714143"/>
            <a:ext cx="3171990" cy="1107996"/>
            <a:chOff x="8267927" y="4853843"/>
            <a:chExt cx="3171990" cy="1107996"/>
          </a:xfrm>
        </p:grpSpPr>
        <p:sp>
          <p:nvSpPr>
            <p:cNvPr id="4" name="TextBox 3"/>
            <p:cNvSpPr txBox="1"/>
            <p:nvPr/>
          </p:nvSpPr>
          <p:spPr>
            <a:xfrm>
              <a:off x="9084817" y="4853843"/>
              <a:ext cx="1954381" cy="369332"/>
            </a:xfrm>
            <a:prstGeom prst="rect">
              <a:avLst/>
            </a:prstGeom>
            <a:noFill/>
          </p:spPr>
          <p:txBody>
            <a:bodyPr wrap="none" rtlCol="0">
              <a:spAutoFit/>
            </a:bodyPr>
            <a:lstStyle/>
            <a:p>
              <a:r>
                <a:rPr lang="en-US" dirty="0">
                  <a:latin typeface="Helvetica Light" charset="0"/>
                  <a:ea typeface="Helvetica Light" charset="0"/>
                  <a:cs typeface="Helvetica Light" charset="0"/>
                </a:rPr>
                <a:t>Docker container</a:t>
              </a:r>
            </a:p>
          </p:txBody>
        </p:sp>
        <p:sp>
          <p:nvSpPr>
            <p:cNvPr id="15" name="TextBox 14"/>
            <p:cNvSpPr txBox="1"/>
            <p:nvPr/>
          </p:nvSpPr>
          <p:spPr>
            <a:xfrm>
              <a:off x="8267927" y="5223175"/>
              <a:ext cx="1954381" cy="369332"/>
            </a:xfrm>
            <a:prstGeom prst="rect">
              <a:avLst/>
            </a:prstGeom>
            <a:noFill/>
          </p:spPr>
          <p:txBody>
            <a:bodyPr wrap="none" rtlCol="0">
              <a:spAutoFit/>
            </a:bodyPr>
            <a:lstStyle/>
            <a:p>
              <a:r>
                <a:rPr lang="en-US" dirty="0">
                  <a:latin typeface="Helvetica Light" charset="0"/>
                  <a:ea typeface="Helvetica Light" charset="0"/>
                  <a:cs typeface="Helvetica Light" charset="0"/>
                </a:rPr>
                <a:t>Docker container</a:t>
              </a:r>
            </a:p>
          </p:txBody>
        </p:sp>
        <p:sp>
          <p:nvSpPr>
            <p:cNvPr id="16" name="TextBox 15"/>
            <p:cNvSpPr txBox="1"/>
            <p:nvPr/>
          </p:nvSpPr>
          <p:spPr>
            <a:xfrm>
              <a:off x="9485536" y="5592507"/>
              <a:ext cx="1954381" cy="369332"/>
            </a:xfrm>
            <a:prstGeom prst="rect">
              <a:avLst/>
            </a:prstGeom>
            <a:noFill/>
          </p:spPr>
          <p:txBody>
            <a:bodyPr wrap="none" rtlCol="0">
              <a:spAutoFit/>
            </a:bodyPr>
            <a:lstStyle/>
            <a:p>
              <a:r>
                <a:rPr lang="en-US" dirty="0">
                  <a:latin typeface="Helvetica Light" charset="0"/>
                  <a:ea typeface="Helvetica Light" charset="0"/>
                  <a:cs typeface="Helvetica Light" charset="0"/>
                </a:rPr>
                <a:t>Docker container</a:t>
              </a:r>
            </a:p>
          </p:txBody>
        </p:sp>
      </p:grpSp>
      <p:grpSp>
        <p:nvGrpSpPr>
          <p:cNvPr id="29" name="Group 28"/>
          <p:cNvGrpSpPr/>
          <p:nvPr/>
        </p:nvGrpSpPr>
        <p:grpSpPr>
          <a:xfrm>
            <a:off x="9016779" y="3101996"/>
            <a:ext cx="1789044" cy="1437383"/>
            <a:chOff x="9016779" y="3241696"/>
            <a:chExt cx="1789044" cy="1437383"/>
          </a:xfrm>
        </p:grpSpPr>
        <p:cxnSp>
          <p:nvCxnSpPr>
            <p:cNvPr id="18" name="Straight Arrow Connector 17"/>
            <p:cNvCxnSpPr/>
            <p:nvPr/>
          </p:nvCxnSpPr>
          <p:spPr>
            <a:xfrm flipH="1">
              <a:off x="9016779" y="3291840"/>
              <a:ext cx="644056" cy="1280160"/>
            </a:xfrm>
            <a:prstGeom prst="straightConnector1">
              <a:avLst/>
            </a:prstGeom>
            <a:ln w="12700">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9974136" y="3378086"/>
              <a:ext cx="50908" cy="907667"/>
            </a:xfrm>
            <a:prstGeom prst="straightConnector1">
              <a:avLst/>
            </a:prstGeom>
            <a:ln w="12700">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0389253" y="3241696"/>
              <a:ext cx="416570" cy="1437383"/>
            </a:xfrm>
            <a:prstGeom prst="straightConnector1">
              <a:avLst/>
            </a:prstGeom>
            <a:ln w="12700">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485" y="0"/>
            <a:ext cx="1810515" cy="614935"/>
          </a:xfrm>
          <a:prstGeom prst="rect">
            <a:avLst/>
          </a:prstGeom>
        </p:spPr>
      </p:pic>
    </p:spTree>
    <p:extLst>
      <p:ext uri="{BB962C8B-B14F-4D97-AF65-F5344CB8AC3E}">
        <p14:creationId xmlns:p14="http://schemas.microsoft.com/office/powerpoint/2010/main" val="322361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248646D-527A-F049-BA66-27FCA89B0397}"/>
              </a:ext>
            </a:extLst>
          </p:cNvPr>
          <p:cNvSpPr txBox="1"/>
          <p:nvPr/>
        </p:nvSpPr>
        <p:spPr>
          <a:xfrm>
            <a:off x="5844255" y="1567146"/>
            <a:ext cx="1151277" cy="3539430"/>
          </a:xfrm>
          <a:prstGeom prst="rect">
            <a:avLst/>
          </a:prstGeom>
          <a:noFill/>
        </p:spPr>
        <p:txBody>
          <a:bodyPr wrap="none" rtlCol="0">
            <a:spAutoFit/>
          </a:bodyPr>
          <a:lstStyle/>
          <a:p>
            <a:r>
              <a:rPr lang="en-US" sz="1400" dirty="0">
                <a:latin typeface="Lucida Console" charset="0"/>
                <a:ea typeface="Lucida Console" charset="0"/>
                <a:cs typeface="Lucida Console" charset="0"/>
              </a:rPr>
              <a:t>|- bin/</a:t>
            </a:r>
          </a:p>
          <a:p>
            <a:r>
              <a:rPr lang="en-US" sz="1400" dirty="0">
                <a:latin typeface="Lucida Console" charset="0"/>
                <a:ea typeface="Lucida Console" charset="0"/>
                <a:cs typeface="Lucida Console" charset="0"/>
              </a:rPr>
              <a:t>|- boot/</a:t>
            </a:r>
          </a:p>
          <a:p>
            <a:r>
              <a:rPr lang="en-US" sz="1400" dirty="0">
                <a:latin typeface="Lucida Console" charset="0"/>
                <a:ea typeface="Lucida Console" charset="0"/>
                <a:cs typeface="Lucida Console" charset="0"/>
              </a:rPr>
              <a:t>|- dev/</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etc</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home/</a:t>
            </a:r>
          </a:p>
          <a:p>
            <a:r>
              <a:rPr lang="en-US" sz="1400" dirty="0">
                <a:latin typeface="Lucida Console" charset="0"/>
                <a:ea typeface="Lucida Console" charset="0"/>
                <a:cs typeface="Lucida Console" charset="0"/>
              </a:rPr>
              <a:t>|- lib/</a:t>
            </a:r>
          </a:p>
          <a:p>
            <a:r>
              <a:rPr lang="en-US" sz="1400" dirty="0">
                <a:latin typeface="Lucida Console" charset="0"/>
                <a:ea typeface="Lucida Console" charset="0"/>
                <a:cs typeface="Lucida Console" charset="0"/>
              </a:rPr>
              <a:t>|- lib64/</a:t>
            </a:r>
          </a:p>
          <a:p>
            <a:r>
              <a:rPr lang="en-US" sz="1400" dirty="0">
                <a:latin typeface="Lucida Console" charset="0"/>
                <a:ea typeface="Lucida Console" charset="0"/>
                <a:cs typeface="Lucida Console" charset="0"/>
              </a:rPr>
              <a:t>|- media/</a:t>
            </a:r>
          </a:p>
          <a:p>
            <a:r>
              <a:rPr lang="en-US" sz="1400" dirty="0">
                <a:latin typeface="Lucida Console" charset="0"/>
                <a:ea typeface="Lucida Console" charset="0"/>
                <a:cs typeface="Lucida Console" charset="0"/>
              </a:rPr>
              <a:t>|- opt/</a:t>
            </a:r>
          </a:p>
          <a:p>
            <a:r>
              <a:rPr lang="en-US" sz="1400" dirty="0">
                <a:latin typeface="Lucida Console" charset="0"/>
                <a:ea typeface="Lucida Console" charset="0"/>
                <a:cs typeface="Lucida Console" charset="0"/>
              </a:rPr>
              <a:t>|- proc/</a:t>
            </a:r>
          </a:p>
          <a:p>
            <a:r>
              <a:rPr lang="en-US" sz="1400" dirty="0">
                <a:latin typeface="Lucida Console" charset="0"/>
                <a:ea typeface="Lucida Console" charset="0"/>
                <a:cs typeface="Lucida Console" charset="0"/>
              </a:rPr>
              <a:t>|- root/</a:t>
            </a:r>
          </a:p>
          <a:p>
            <a:r>
              <a:rPr lang="en-US" sz="1400" dirty="0">
                <a:latin typeface="Lucida Console" charset="0"/>
                <a:ea typeface="Lucida Console" charset="0"/>
                <a:cs typeface="Lucida Console" charset="0"/>
              </a:rPr>
              <a:t>|- run/</a:t>
            </a:r>
          </a:p>
          <a:p>
            <a:r>
              <a:rPr lang="en-US" sz="1400" dirty="0">
                <a:latin typeface="Lucida Console" charset="0"/>
                <a:ea typeface="Lucida Console" charset="0"/>
                <a:cs typeface="Lucida Console" charset="0"/>
              </a:rPr>
              <a:t>|- sys/</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tmp</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usr</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var</a:t>
            </a:r>
            <a:r>
              <a:rPr lang="en-US" sz="1400" dirty="0">
                <a:latin typeface="Lucida Console" charset="0"/>
                <a:ea typeface="Lucida Console" charset="0"/>
                <a:cs typeface="Lucida Console" charset="0"/>
              </a:rPr>
              <a:t>/</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485" y="0"/>
            <a:ext cx="1810515" cy="614935"/>
          </a:xfrm>
          <a:prstGeom prst="rect">
            <a:avLst/>
          </a:prstGeom>
        </p:spPr>
      </p:pic>
      <p:sp>
        <p:nvSpPr>
          <p:cNvPr id="22" name="TextBox 21">
            <a:extLst>
              <a:ext uri="{FF2B5EF4-FFF2-40B4-BE49-F238E27FC236}">
                <a16:creationId xmlns:a16="http://schemas.microsoft.com/office/drawing/2014/main" id="{F1930413-8638-B949-8575-F1AF705229DC}"/>
              </a:ext>
            </a:extLst>
          </p:cNvPr>
          <p:cNvSpPr txBox="1"/>
          <p:nvPr/>
        </p:nvSpPr>
        <p:spPr>
          <a:xfrm>
            <a:off x="936690" y="1567146"/>
            <a:ext cx="2225289" cy="5262979"/>
          </a:xfrm>
          <a:prstGeom prst="rect">
            <a:avLst/>
          </a:prstGeom>
          <a:noFill/>
        </p:spPr>
        <p:txBody>
          <a:bodyPr wrap="none" rtlCol="0">
            <a:spAutoFit/>
          </a:bodyPr>
          <a:lstStyle/>
          <a:p>
            <a:r>
              <a:rPr lang="en-US" sz="1400" dirty="0">
                <a:latin typeface="Lucida Console" charset="0"/>
                <a:ea typeface="Lucida Console" charset="0"/>
                <a:cs typeface="Lucida Console" charset="0"/>
              </a:rPr>
              <a:t>project</a:t>
            </a:r>
          </a:p>
          <a:p>
            <a:r>
              <a:rPr lang="en-US" sz="1400" dirty="0">
                <a:latin typeface="Lucida Console" charset="0"/>
                <a:ea typeface="Lucida Console" charset="0"/>
                <a:cs typeface="Lucida Console" charset="0"/>
              </a:rPr>
              <a:t>|- doc/</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data/</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raw_external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raw_internal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meta/</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code/</a:t>
            </a:r>
          </a:p>
          <a:p>
            <a:r>
              <a:rPr lang="en-US" sz="1400" dirty="0">
                <a:latin typeface="Lucida Console" charset="0"/>
                <a:ea typeface="Lucida Console" charset="0"/>
                <a:cs typeface="Lucida Console" charset="0"/>
              </a:rPr>
              <a:t>|- notebooks/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intermediate/</a:t>
            </a:r>
          </a:p>
          <a:p>
            <a:r>
              <a:rPr lang="en-US" sz="1400" dirty="0">
                <a:latin typeface="Lucida Console" charset="0"/>
                <a:ea typeface="Lucida Console" charset="0"/>
                <a:cs typeface="Lucida Console" charset="0"/>
              </a:rPr>
              <a:t>|- scratch/</a:t>
            </a:r>
          </a:p>
          <a:p>
            <a:r>
              <a:rPr lang="en-US" sz="1400" dirty="0">
                <a:latin typeface="Lucida Console" charset="0"/>
                <a:ea typeface="Lucida Console" charset="0"/>
                <a:cs typeface="Lucida Console" charset="0"/>
              </a:rPr>
              <a:t>|- logs/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results/</a:t>
            </a:r>
          </a:p>
          <a:p>
            <a:r>
              <a:rPr lang="en-US" sz="1400" dirty="0">
                <a:latin typeface="Lucida Console" charset="0"/>
                <a:ea typeface="Lucida Console" charset="0"/>
                <a:cs typeface="Lucida Console" charset="0"/>
              </a:rPr>
              <a:t>|  |- figures/</a:t>
            </a:r>
          </a:p>
          <a:p>
            <a:r>
              <a:rPr lang="en-US" sz="1400" dirty="0">
                <a:latin typeface="Lucida Console" charset="0"/>
                <a:ea typeface="Lucida Console" charset="0"/>
                <a:cs typeface="Lucida Console" charset="0"/>
              </a:rPr>
              <a:t>|  |- tables/</a:t>
            </a:r>
          </a:p>
          <a:p>
            <a:r>
              <a:rPr lang="en-US" sz="1400" dirty="0">
                <a:latin typeface="Lucida Console" charset="0"/>
                <a:ea typeface="Lucida Console" charset="0"/>
                <a:cs typeface="Lucida Console" charset="0"/>
              </a:rPr>
              <a:t>|  |- reports/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Snakefile</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config.yml</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environment.yml</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Dockerfile</a:t>
            </a:r>
            <a:endParaRPr lang="en-US" sz="1400" dirty="0">
              <a:latin typeface="Lucida Console" charset="0"/>
              <a:ea typeface="Lucida Console" charset="0"/>
              <a:cs typeface="Lucida Console" charset="0"/>
            </a:endParaRPr>
          </a:p>
        </p:txBody>
      </p:sp>
      <p:sp>
        <p:nvSpPr>
          <p:cNvPr id="24" name="TextBox 23">
            <a:extLst>
              <a:ext uri="{FF2B5EF4-FFF2-40B4-BE49-F238E27FC236}">
                <a16:creationId xmlns:a16="http://schemas.microsoft.com/office/drawing/2014/main" id="{4169C8B3-7BBD-F341-BCBC-F6F9445CB557}"/>
              </a:ext>
            </a:extLst>
          </p:cNvPr>
          <p:cNvSpPr txBox="1"/>
          <p:nvPr/>
        </p:nvSpPr>
        <p:spPr>
          <a:xfrm>
            <a:off x="936690" y="1137582"/>
            <a:ext cx="3929055" cy="360000"/>
          </a:xfrm>
          <a:prstGeom prst="rect">
            <a:avLst/>
          </a:prstGeom>
          <a:noFill/>
        </p:spPr>
        <p:txBody>
          <a:bodyPr wrap="square" rtlCol="0">
            <a:spAutoFit/>
          </a:bodyPr>
          <a:lstStyle/>
          <a:p>
            <a:r>
              <a:rPr lang="en-US" u="sng" dirty="0">
                <a:latin typeface="Helvetica" charset="0"/>
                <a:ea typeface="Helvetica" charset="0"/>
                <a:cs typeface="Helvetica" charset="0"/>
              </a:rPr>
              <a:t>Local project directory</a:t>
            </a:r>
          </a:p>
        </p:txBody>
      </p:sp>
      <p:sp>
        <p:nvSpPr>
          <p:cNvPr id="25" name="TextBox 24">
            <a:extLst>
              <a:ext uri="{FF2B5EF4-FFF2-40B4-BE49-F238E27FC236}">
                <a16:creationId xmlns:a16="http://schemas.microsoft.com/office/drawing/2014/main" id="{9A5B3A17-5260-5C4E-AF97-0A15E27E39C9}"/>
              </a:ext>
            </a:extLst>
          </p:cNvPr>
          <p:cNvSpPr txBox="1"/>
          <p:nvPr/>
        </p:nvSpPr>
        <p:spPr>
          <a:xfrm>
            <a:off x="615142" y="359212"/>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Mounting volumes</a:t>
            </a:r>
          </a:p>
        </p:txBody>
      </p:sp>
      <p:sp>
        <p:nvSpPr>
          <p:cNvPr id="27" name="TextBox 26">
            <a:extLst>
              <a:ext uri="{FF2B5EF4-FFF2-40B4-BE49-F238E27FC236}">
                <a16:creationId xmlns:a16="http://schemas.microsoft.com/office/drawing/2014/main" id="{53EF2954-79EA-7347-B372-AEEDC84FE344}"/>
              </a:ext>
            </a:extLst>
          </p:cNvPr>
          <p:cNvSpPr txBox="1"/>
          <p:nvPr/>
        </p:nvSpPr>
        <p:spPr>
          <a:xfrm>
            <a:off x="5584902" y="1137582"/>
            <a:ext cx="3929055" cy="360000"/>
          </a:xfrm>
          <a:prstGeom prst="rect">
            <a:avLst/>
          </a:prstGeom>
          <a:noFill/>
        </p:spPr>
        <p:txBody>
          <a:bodyPr wrap="square" rtlCol="0">
            <a:spAutoFit/>
          </a:bodyPr>
          <a:lstStyle/>
          <a:p>
            <a:r>
              <a:rPr lang="en-US" u="sng" dirty="0">
                <a:latin typeface="Helvetica" charset="0"/>
                <a:ea typeface="Helvetica" charset="0"/>
                <a:cs typeface="Helvetica" charset="0"/>
              </a:rPr>
              <a:t>Docker image file system</a:t>
            </a:r>
          </a:p>
        </p:txBody>
      </p:sp>
      <p:grpSp>
        <p:nvGrpSpPr>
          <p:cNvPr id="13" name="Group 12">
            <a:extLst>
              <a:ext uri="{FF2B5EF4-FFF2-40B4-BE49-F238E27FC236}">
                <a16:creationId xmlns:a16="http://schemas.microsoft.com/office/drawing/2014/main" id="{D159E219-C385-E44E-966D-28D0EF5B7F56}"/>
              </a:ext>
            </a:extLst>
          </p:cNvPr>
          <p:cNvGrpSpPr/>
          <p:nvPr/>
        </p:nvGrpSpPr>
        <p:grpSpPr>
          <a:xfrm>
            <a:off x="5140064" y="6234049"/>
            <a:ext cx="6813328" cy="429688"/>
            <a:chOff x="4850504" y="6234049"/>
            <a:chExt cx="6813328" cy="429688"/>
          </a:xfrm>
        </p:grpSpPr>
        <p:sp>
          <p:nvSpPr>
            <p:cNvPr id="32" name="Rectangle 31">
              <a:extLst>
                <a:ext uri="{FF2B5EF4-FFF2-40B4-BE49-F238E27FC236}">
                  <a16:creationId xmlns:a16="http://schemas.microsoft.com/office/drawing/2014/main" id="{50F514D9-12E4-5948-B436-C504D6B21268}"/>
                </a:ext>
              </a:extLst>
            </p:cNvPr>
            <p:cNvSpPr/>
            <p:nvPr/>
          </p:nvSpPr>
          <p:spPr>
            <a:xfrm>
              <a:off x="4850504" y="6234049"/>
              <a:ext cx="6798087" cy="429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6989EA3-F64C-B84A-8B43-565179DA71F7}"/>
                </a:ext>
              </a:extLst>
            </p:cNvPr>
            <p:cNvSpPr txBox="1"/>
            <p:nvPr/>
          </p:nvSpPr>
          <p:spPr>
            <a:xfrm>
              <a:off x="4865745" y="6279769"/>
              <a:ext cx="6798087" cy="338554"/>
            </a:xfrm>
            <a:prstGeom prst="rect">
              <a:avLst/>
            </a:prstGeom>
            <a:noFill/>
          </p:spPr>
          <p:txBody>
            <a:bodyPr wrap="square" rtlCol="0">
              <a:spAutoFit/>
            </a:bodyPr>
            <a:lstStyle/>
            <a:p>
              <a:r>
                <a:rPr lang="en-US" sz="1500" dirty="0">
                  <a:solidFill>
                    <a:schemeClr val="bg1"/>
                  </a:solidFill>
                  <a:latin typeface="Courier" charset="0"/>
                  <a:ea typeface="Courier" charset="0"/>
                  <a:cs typeface="Courier" charset="0"/>
                </a:rPr>
                <a:t>$</a:t>
              </a:r>
              <a:r>
                <a:rPr lang="en-US" sz="1500" dirty="0" err="1">
                  <a:solidFill>
                    <a:schemeClr val="bg1"/>
                  </a:solidFill>
                  <a:latin typeface="Courier" charset="0"/>
                  <a:ea typeface="Courier" charset="0"/>
                  <a:cs typeface="Courier" charset="0"/>
                </a:rPr>
                <a:t>docker</a:t>
              </a:r>
              <a:r>
                <a:rPr lang="en-US" sz="1500" dirty="0">
                  <a:solidFill>
                    <a:schemeClr val="bg1"/>
                  </a:solidFill>
                  <a:latin typeface="Courier" charset="0"/>
                  <a:ea typeface="Courier" charset="0"/>
                  <a:cs typeface="Courier" charset="0"/>
                </a:rPr>
                <a:t> run </a:t>
              </a:r>
              <a:r>
                <a:rPr lang="de-DE" sz="1400" dirty="0">
                  <a:solidFill>
                    <a:schemeClr val="bg1"/>
                  </a:solidFill>
                  <a:latin typeface="Courier" charset="0"/>
                  <a:ea typeface="Courier" charset="0"/>
                  <a:cs typeface="Courier" charset="0"/>
                </a:rPr>
                <a:t>-</a:t>
              </a:r>
              <a:r>
                <a:rPr lang="de-DE" sz="1400" dirty="0" err="1">
                  <a:solidFill>
                    <a:schemeClr val="bg1"/>
                  </a:solidFill>
                  <a:latin typeface="Courier" charset="0"/>
                  <a:ea typeface="Courier" charset="0"/>
                  <a:cs typeface="Courier" charset="0"/>
                </a:rPr>
                <a:t>it</a:t>
              </a:r>
              <a:r>
                <a:rPr lang="de-DE" sz="1400" dirty="0">
                  <a:solidFill>
                    <a:schemeClr val="bg1"/>
                  </a:solidFill>
                  <a:latin typeface="Courier" charset="0"/>
                  <a:ea typeface="Courier" charset="0"/>
                  <a:cs typeface="Courier" charset="0"/>
                </a:rPr>
                <a:t> </a:t>
              </a:r>
              <a:r>
                <a:rPr lang="en-US" sz="1500" dirty="0">
                  <a:solidFill>
                    <a:schemeClr val="bg1"/>
                  </a:solidFill>
                  <a:latin typeface="Courier" charset="0"/>
                  <a:ea typeface="Courier" charset="0"/>
                  <a:cs typeface="Courier" charset="0"/>
                </a:rPr>
                <a:t>-v $PWD/data:/home/data </a:t>
              </a:r>
              <a:r>
                <a:rPr lang="en-US" sz="1600" dirty="0">
                  <a:solidFill>
                    <a:schemeClr val="bg1"/>
                  </a:solidFill>
                  <a:latin typeface="Courier" charset="0"/>
                  <a:ea typeface="Courier" charset="0"/>
                  <a:cs typeface="Courier" charset="0"/>
                </a:rPr>
                <a:t>ubuntu:16.04 </a:t>
              </a:r>
              <a:endParaRPr lang="en-US" sz="1500" dirty="0">
                <a:solidFill>
                  <a:schemeClr val="bg1"/>
                </a:solidFill>
                <a:latin typeface="Courier" charset="0"/>
                <a:ea typeface="Courier" charset="0"/>
                <a:cs typeface="Courier" charset="0"/>
              </a:endParaRPr>
            </a:p>
          </p:txBody>
        </p:sp>
      </p:grpSp>
      <p:grpSp>
        <p:nvGrpSpPr>
          <p:cNvPr id="6" name="Group 5">
            <a:extLst>
              <a:ext uri="{FF2B5EF4-FFF2-40B4-BE49-F238E27FC236}">
                <a16:creationId xmlns:a16="http://schemas.microsoft.com/office/drawing/2014/main" id="{049AC1D1-63F7-BD4F-AD53-437C44BC2472}"/>
              </a:ext>
            </a:extLst>
          </p:cNvPr>
          <p:cNvGrpSpPr/>
          <p:nvPr/>
        </p:nvGrpSpPr>
        <p:grpSpPr>
          <a:xfrm>
            <a:off x="5584902" y="1506914"/>
            <a:ext cx="3101898" cy="4680891"/>
            <a:chOff x="5508702" y="1506914"/>
            <a:chExt cx="3101898" cy="4680891"/>
          </a:xfrm>
        </p:grpSpPr>
        <p:sp>
          <p:nvSpPr>
            <p:cNvPr id="2" name="Rectangle 1">
              <a:extLst>
                <a:ext uri="{FF2B5EF4-FFF2-40B4-BE49-F238E27FC236}">
                  <a16:creationId xmlns:a16="http://schemas.microsoft.com/office/drawing/2014/main" id="{B6B08B6B-95E8-B548-855B-75559F29FC9E}"/>
                </a:ext>
              </a:extLst>
            </p:cNvPr>
            <p:cNvSpPr/>
            <p:nvPr/>
          </p:nvSpPr>
          <p:spPr>
            <a:xfrm>
              <a:off x="5508702" y="1506914"/>
              <a:ext cx="3101898" cy="468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Box 30">
              <a:extLst>
                <a:ext uri="{FF2B5EF4-FFF2-40B4-BE49-F238E27FC236}">
                  <a16:creationId xmlns:a16="http://schemas.microsoft.com/office/drawing/2014/main" id="{4C08739B-9DBB-9347-A59F-C2C8BB67B09F}"/>
                </a:ext>
              </a:extLst>
            </p:cNvPr>
            <p:cNvSpPr txBox="1"/>
            <p:nvPr/>
          </p:nvSpPr>
          <p:spPr>
            <a:xfrm>
              <a:off x="5768055" y="1566408"/>
              <a:ext cx="2582758" cy="4401205"/>
            </a:xfrm>
            <a:prstGeom prst="rect">
              <a:avLst/>
            </a:prstGeom>
            <a:noFill/>
          </p:spPr>
          <p:txBody>
            <a:bodyPr wrap="none" rtlCol="0">
              <a:spAutoFit/>
            </a:bodyPr>
            <a:lstStyle/>
            <a:p>
              <a:r>
                <a:rPr lang="en-US" sz="1400" dirty="0">
                  <a:latin typeface="Lucida Console" charset="0"/>
                  <a:ea typeface="Lucida Console" charset="0"/>
                  <a:cs typeface="Lucida Console" charset="0"/>
                </a:rPr>
                <a:t>|- bin/</a:t>
              </a:r>
            </a:p>
            <a:p>
              <a:r>
                <a:rPr lang="en-US" sz="1400" dirty="0">
                  <a:latin typeface="Lucida Console" charset="0"/>
                  <a:ea typeface="Lucida Console" charset="0"/>
                  <a:cs typeface="Lucida Console" charset="0"/>
                </a:rPr>
                <a:t>|- boot/</a:t>
              </a:r>
            </a:p>
            <a:p>
              <a:r>
                <a:rPr lang="en-US" sz="1400" dirty="0">
                  <a:latin typeface="Lucida Console" charset="0"/>
                  <a:ea typeface="Lucida Console" charset="0"/>
                  <a:cs typeface="Lucida Console" charset="0"/>
                </a:rPr>
                <a:t>|- dev/</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etc</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home/</a:t>
              </a:r>
            </a:p>
            <a:p>
              <a:r>
                <a:rPr lang="en-US" sz="1400" dirty="0">
                  <a:latin typeface="Lucida Console" charset="0"/>
                  <a:ea typeface="Lucida Console" charset="0"/>
                  <a:cs typeface="Lucida Console" charset="0"/>
                </a:rPr>
                <a:t>|  </a:t>
              </a:r>
              <a:r>
                <a:rPr lang="en-US" sz="1400" b="1" dirty="0">
                  <a:solidFill>
                    <a:srgbClr val="0070C0"/>
                  </a:solidFill>
                  <a:latin typeface="Lucida Console" charset="0"/>
                  <a:ea typeface="Lucida Console" charset="0"/>
                  <a:cs typeface="Lucida Console" charset="0"/>
                </a:rPr>
                <a:t>|- data/</a:t>
              </a:r>
            </a:p>
            <a:p>
              <a:r>
                <a:rPr lang="en-US" sz="1400" dirty="0">
                  <a:latin typeface="Lucida Console" charset="0"/>
                  <a:ea typeface="Lucida Console" charset="0"/>
                  <a:cs typeface="Lucida Console" charset="0"/>
                </a:rPr>
                <a:t>|</a:t>
              </a:r>
              <a:r>
                <a:rPr lang="en-US" sz="1400" b="1" dirty="0">
                  <a:solidFill>
                    <a:srgbClr val="0070C0"/>
                  </a:solidFill>
                  <a:latin typeface="Lucida Console" charset="0"/>
                  <a:ea typeface="Lucida Console" charset="0"/>
                  <a:cs typeface="Lucida Console" charset="0"/>
                </a:rPr>
                <a:t>     |- </a:t>
              </a:r>
              <a:r>
                <a:rPr lang="en-US" sz="1400" b="1" dirty="0" err="1">
                  <a:solidFill>
                    <a:srgbClr val="0070C0"/>
                  </a:solidFill>
                  <a:latin typeface="Lucida Console" charset="0"/>
                  <a:ea typeface="Lucida Console" charset="0"/>
                  <a:cs typeface="Lucida Console" charset="0"/>
                </a:rPr>
                <a:t>raw_external</a:t>
              </a:r>
              <a:r>
                <a:rPr lang="en-US" sz="1400" b="1" dirty="0">
                  <a:solidFill>
                    <a:srgbClr val="0070C0"/>
                  </a:solidFill>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a:t>
              </a:r>
              <a:r>
                <a:rPr lang="en-US" sz="1400" b="1" dirty="0">
                  <a:solidFill>
                    <a:srgbClr val="0070C0"/>
                  </a:solidFill>
                  <a:latin typeface="Lucida Console" charset="0"/>
                  <a:ea typeface="Lucida Console" charset="0"/>
                  <a:cs typeface="Lucida Console" charset="0"/>
                </a:rPr>
                <a:t>     |- </a:t>
              </a:r>
              <a:r>
                <a:rPr lang="en-US" sz="1400" b="1" dirty="0" err="1">
                  <a:solidFill>
                    <a:srgbClr val="0070C0"/>
                  </a:solidFill>
                  <a:latin typeface="Lucida Console" charset="0"/>
                  <a:ea typeface="Lucida Console" charset="0"/>
                  <a:cs typeface="Lucida Console" charset="0"/>
                </a:rPr>
                <a:t>raw_internal</a:t>
              </a:r>
              <a:r>
                <a:rPr lang="en-US" sz="1400" b="1" dirty="0">
                  <a:solidFill>
                    <a:srgbClr val="0070C0"/>
                  </a:solidFill>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a:t>
              </a:r>
              <a:r>
                <a:rPr lang="en-US" sz="1400" b="1" dirty="0">
                  <a:solidFill>
                    <a:srgbClr val="0070C0"/>
                  </a:solidFill>
                  <a:latin typeface="Lucida Console" charset="0"/>
                  <a:ea typeface="Lucida Console" charset="0"/>
                  <a:cs typeface="Lucida Console" charset="0"/>
                </a:rPr>
                <a:t>     |- meta/</a:t>
              </a:r>
            </a:p>
            <a:p>
              <a:r>
                <a:rPr lang="en-US" sz="1400" dirty="0">
                  <a:latin typeface="Lucida Console" charset="0"/>
                  <a:ea typeface="Lucida Console" charset="0"/>
                  <a:cs typeface="Lucida Console" charset="0"/>
                </a:rPr>
                <a:t>|- lib/</a:t>
              </a:r>
            </a:p>
            <a:p>
              <a:r>
                <a:rPr lang="en-US" sz="1400" dirty="0">
                  <a:latin typeface="Lucida Console" charset="0"/>
                  <a:ea typeface="Lucida Console" charset="0"/>
                  <a:cs typeface="Lucida Console" charset="0"/>
                </a:rPr>
                <a:t>|- lib64/</a:t>
              </a:r>
            </a:p>
            <a:p>
              <a:r>
                <a:rPr lang="en-US" sz="1400" dirty="0">
                  <a:latin typeface="Lucida Console" charset="0"/>
                  <a:ea typeface="Lucida Console" charset="0"/>
                  <a:cs typeface="Lucida Console" charset="0"/>
                </a:rPr>
                <a:t>|- media/</a:t>
              </a:r>
            </a:p>
            <a:p>
              <a:r>
                <a:rPr lang="en-US" sz="1400" dirty="0">
                  <a:latin typeface="Lucida Console" charset="0"/>
                  <a:ea typeface="Lucida Console" charset="0"/>
                  <a:cs typeface="Lucida Console" charset="0"/>
                </a:rPr>
                <a:t>|- opt/</a:t>
              </a:r>
            </a:p>
            <a:p>
              <a:r>
                <a:rPr lang="en-US" sz="1400" dirty="0">
                  <a:latin typeface="Lucida Console" charset="0"/>
                  <a:ea typeface="Lucida Console" charset="0"/>
                  <a:cs typeface="Lucida Console" charset="0"/>
                </a:rPr>
                <a:t>|- proc/</a:t>
              </a:r>
            </a:p>
            <a:p>
              <a:r>
                <a:rPr lang="en-US" sz="1400" dirty="0">
                  <a:latin typeface="Lucida Console" charset="0"/>
                  <a:ea typeface="Lucida Console" charset="0"/>
                  <a:cs typeface="Lucida Console" charset="0"/>
                </a:rPr>
                <a:t>|- root/</a:t>
              </a:r>
            </a:p>
            <a:p>
              <a:r>
                <a:rPr lang="en-US" sz="1400" dirty="0">
                  <a:latin typeface="Lucida Console" charset="0"/>
                  <a:ea typeface="Lucida Console" charset="0"/>
                  <a:cs typeface="Lucida Console" charset="0"/>
                </a:rPr>
                <a:t>|- run/</a:t>
              </a:r>
            </a:p>
            <a:p>
              <a:r>
                <a:rPr lang="en-US" sz="1400" dirty="0">
                  <a:latin typeface="Lucida Console" charset="0"/>
                  <a:ea typeface="Lucida Console" charset="0"/>
                  <a:cs typeface="Lucida Console" charset="0"/>
                </a:rPr>
                <a:t>|- sys/</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tmp</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usr</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var</a:t>
              </a:r>
              <a:r>
                <a:rPr lang="en-US" sz="1400" dirty="0">
                  <a:latin typeface="Lucida Console" charset="0"/>
                  <a:ea typeface="Lucida Console" charset="0"/>
                  <a:cs typeface="Lucida Console" charset="0"/>
                </a:rPr>
                <a:t>/</a:t>
              </a:r>
            </a:p>
          </p:txBody>
        </p:sp>
      </p:grpSp>
    </p:spTree>
    <p:extLst>
      <p:ext uri="{BB962C8B-B14F-4D97-AF65-F5344CB8AC3E}">
        <p14:creationId xmlns:p14="http://schemas.microsoft.com/office/powerpoint/2010/main" val="41685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485" y="0"/>
            <a:ext cx="1810515" cy="614935"/>
          </a:xfrm>
          <a:prstGeom prst="rect">
            <a:avLst/>
          </a:prstGeom>
        </p:spPr>
      </p:pic>
      <p:grpSp>
        <p:nvGrpSpPr>
          <p:cNvPr id="24" name="Group 23"/>
          <p:cNvGrpSpPr/>
          <p:nvPr/>
        </p:nvGrpSpPr>
        <p:grpSpPr>
          <a:xfrm>
            <a:off x="113657" y="1510190"/>
            <a:ext cx="3929056" cy="2937275"/>
            <a:chOff x="113657" y="1967395"/>
            <a:chExt cx="3929056" cy="2937275"/>
          </a:xfrm>
        </p:grpSpPr>
        <p:sp>
          <p:nvSpPr>
            <p:cNvPr id="2" name="TextBox 1"/>
            <p:cNvSpPr txBox="1"/>
            <p:nvPr/>
          </p:nvSpPr>
          <p:spPr>
            <a:xfrm>
              <a:off x="113657" y="1967395"/>
              <a:ext cx="3929055" cy="646331"/>
            </a:xfrm>
            <a:prstGeom prst="rect">
              <a:avLst/>
            </a:prstGeom>
            <a:noFill/>
          </p:spPr>
          <p:txBody>
            <a:bodyPr wrap="square" rtlCol="0">
              <a:spAutoFit/>
            </a:bodyPr>
            <a:lstStyle/>
            <a:p>
              <a:r>
                <a:rPr lang="en-US" dirty="0">
                  <a:latin typeface="Helvetica" charset="0"/>
                  <a:ea typeface="Helvetica" charset="0"/>
                  <a:cs typeface="Helvetica" charset="0"/>
                </a:rPr>
                <a:t>As an advanced environment manager.</a:t>
              </a:r>
            </a:p>
          </p:txBody>
        </p:sp>
        <p:grpSp>
          <p:nvGrpSpPr>
            <p:cNvPr id="23" name="Group 22"/>
            <p:cNvGrpSpPr/>
            <p:nvPr/>
          </p:nvGrpSpPr>
          <p:grpSpPr>
            <a:xfrm>
              <a:off x="113658" y="2685409"/>
              <a:ext cx="3929055" cy="2219261"/>
              <a:chOff x="113658" y="2685409"/>
              <a:chExt cx="3929055" cy="2219261"/>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3658" y="2685409"/>
                <a:ext cx="3929055" cy="2219261"/>
              </a:xfrm>
              <a:prstGeom prst="rect">
                <a:avLst/>
              </a:prstGeom>
            </p:spPr>
          </p:pic>
          <p:sp>
            <p:nvSpPr>
              <p:cNvPr id="13" name="TextBox 12"/>
              <p:cNvSpPr txBox="1"/>
              <p:nvPr/>
            </p:nvSpPr>
            <p:spPr>
              <a:xfrm>
                <a:off x="1398691" y="3297533"/>
                <a:ext cx="1479892" cy="369332"/>
              </a:xfrm>
              <a:prstGeom prst="rect">
                <a:avLst/>
              </a:prstGeom>
              <a:noFill/>
            </p:spPr>
            <p:txBody>
              <a:bodyPr wrap="none" rtlCol="0">
                <a:spAutoFit/>
              </a:bodyPr>
              <a:lstStyle/>
              <a:p>
                <a:r>
                  <a:rPr lang="en-US" dirty="0">
                    <a:solidFill>
                      <a:schemeClr val="bg1"/>
                    </a:solidFill>
                    <a:latin typeface="Helvetica" charset="0"/>
                    <a:ea typeface="Helvetica" charset="0"/>
                    <a:cs typeface="Helvetica" charset="0"/>
                  </a:rPr>
                  <a:t>Environment</a:t>
                </a:r>
              </a:p>
            </p:txBody>
          </p:sp>
        </p:grpSp>
      </p:grpSp>
      <p:grpSp>
        <p:nvGrpSpPr>
          <p:cNvPr id="57" name="Group 56"/>
          <p:cNvGrpSpPr/>
          <p:nvPr/>
        </p:nvGrpSpPr>
        <p:grpSpPr>
          <a:xfrm>
            <a:off x="8101957" y="1510190"/>
            <a:ext cx="3929056" cy="2937275"/>
            <a:chOff x="113657" y="1967395"/>
            <a:chExt cx="3929056" cy="2937275"/>
          </a:xfrm>
        </p:grpSpPr>
        <p:sp>
          <p:nvSpPr>
            <p:cNvPr id="58" name="TextBox 57"/>
            <p:cNvSpPr txBox="1"/>
            <p:nvPr/>
          </p:nvSpPr>
          <p:spPr>
            <a:xfrm>
              <a:off x="113657" y="1967395"/>
              <a:ext cx="3929055" cy="646331"/>
            </a:xfrm>
            <a:prstGeom prst="rect">
              <a:avLst/>
            </a:prstGeom>
            <a:noFill/>
          </p:spPr>
          <p:txBody>
            <a:bodyPr wrap="square" rtlCol="0">
              <a:spAutoFit/>
            </a:bodyPr>
            <a:lstStyle/>
            <a:p>
              <a:r>
                <a:rPr lang="en-US" dirty="0">
                  <a:latin typeface="Helvetica" charset="0"/>
                  <a:ea typeface="Helvetica" charset="0"/>
                  <a:cs typeface="Helvetica" charset="0"/>
                </a:rPr>
                <a:t>To package a whole workflow, e.g. to accompany a manuscript.</a:t>
              </a:r>
            </a:p>
          </p:txBody>
        </p:sp>
        <p:grpSp>
          <p:nvGrpSpPr>
            <p:cNvPr id="59" name="Group 58"/>
            <p:cNvGrpSpPr/>
            <p:nvPr/>
          </p:nvGrpSpPr>
          <p:grpSpPr>
            <a:xfrm>
              <a:off x="113658" y="2685409"/>
              <a:ext cx="3929055" cy="2219261"/>
              <a:chOff x="113658" y="2685409"/>
              <a:chExt cx="3929055" cy="2219261"/>
            </a:xfrm>
          </p:grpSpPr>
          <p:pic>
            <p:nvPicPr>
              <p:cNvPr id="60" name="Picture 5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3658" y="2685409"/>
                <a:ext cx="3929055" cy="2219261"/>
              </a:xfrm>
              <a:prstGeom prst="rect">
                <a:avLst/>
              </a:prstGeom>
            </p:spPr>
          </p:pic>
          <p:sp>
            <p:nvSpPr>
              <p:cNvPr id="61" name="TextBox 60"/>
              <p:cNvSpPr txBox="1"/>
              <p:nvPr/>
            </p:nvSpPr>
            <p:spPr>
              <a:xfrm>
                <a:off x="1398691" y="3297533"/>
                <a:ext cx="1479892" cy="923330"/>
              </a:xfrm>
              <a:prstGeom prst="rect">
                <a:avLst/>
              </a:prstGeom>
              <a:noFill/>
            </p:spPr>
            <p:txBody>
              <a:bodyPr wrap="none" rtlCol="0">
                <a:spAutoFit/>
              </a:bodyPr>
              <a:lstStyle/>
              <a:p>
                <a:r>
                  <a:rPr lang="en-US" dirty="0">
                    <a:solidFill>
                      <a:schemeClr val="bg1"/>
                    </a:solidFill>
                    <a:latin typeface="Helvetica" charset="0"/>
                    <a:ea typeface="Helvetica" charset="0"/>
                    <a:cs typeface="Helvetica" charset="0"/>
                  </a:rPr>
                  <a:t>Environment</a:t>
                </a:r>
              </a:p>
              <a:p>
                <a:r>
                  <a:rPr lang="en-US" dirty="0">
                    <a:solidFill>
                      <a:schemeClr val="bg1"/>
                    </a:solidFill>
                    <a:latin typeface="Helvetica" charset="0"/>
                    <a:ea typeface="Helvetica" charset="0"/>
                    <a:cs typeface="Helvetica" charset="0"/>
                  </a:rPr>
                  <a:t>Code</a:t>
                </a:r>
              </a:p>
              <a:p>
                <a:r>
                  <a:rPr lang="en-US" dirty="0">
                    <a:solidFill>
                      <a:schemeClr val="bg1"/>
                    </a:solidFill>
                    <a:latin typeface="Helvetica" charset="0"/>
                    <a:ea typeface="Helvetica" charset="0"/>
                    <a:cs typeface="Helvetica" charset="0"/>
                  </a:rPr>
                  <a:t>Data</a:t>
                </a:r>
              </a:p>
            </p:txBody>
          </p:sp>
        </p:grpSp>
      </p:grpSp>
      <p:grpSp>
        <p:nvGrpSpPr>
          <p:cNvPr id="62" name="Group 61"/>
          <p:cNvGrpSpPr/>
          <p:nvPr/>
        </p:nvGrpSpPr>
        <p:grpSpPr>
          <a:xfrm>
            <a:off x="4107806" y="1510190"/>
            <a:ext cx="3929056" cy="2937275"/>
            <a:chOff x="113657" y="1967395"/>
            <a:chExt cx="3929056" cy="2937275"/>
          </a:xfrm>
        </p:grpSpPr>
        <p:sp>
          <p:nvSpPr>
            <p:cNvPr id="63" name="TextBox 62"/>
            <p:cNvSpPr txBox="1"/>
            <p:nvPr/>
          </p:nvSpPr>
          <p:spPr>
            <a:xfrm>
              <a:off x="113657" y="1967395"/>
              <a:ext cx="3929055" cy="646331"/>
            </a:xfrm>
            <a:prstGeom prst="rect">
              <a:avLst/>
            </a:prstGeom>
            <a:noFill/>
          </p:spPr>
          <p:txBody>
            <a:bodyPr wrap="square" rtlCol="0">
              <a:spAutoFit/>
            </a:bodyPr>
            <a:lstStyle/>
            <a:p>
              <a:r>
                <a:rPr lang="en-US" dirty="0">
                  <a:latin typeface="Helvetica" charset="0"/>
                  <a:ea typeface="Helvetica" charset="0"/>
                  <a:cs typeface="Helvetica" charset="0"/>
                </a:rPr>
                <a:t>To package your code with the environment it needs.</a:t>
              </a:r>
            </a:p>
          </p:txBody>
        </p:sp>
        <p:grpSp>
          <p:nvGrpSpPr>
            <p:cNvPr id="64" name="Group 63"/>
            <p:cNvGrpSpPr/>
            <p:nvPr/>
          </p:nvGrpSpPr>
          <p:grpSpPr>
            <a:xfrm>
              <a:off x="113658" y="2685409"/>
              <a:ext cx="3929055" cy="2219261"/>
              <a:chOff x="113658" y="2685409"/>
              <a:chExt cx="3929055" cy="2219261"/>
            </a:xfrm>
          </p:grpSpPr>
          <p:pic>
            <p:nvPicPr>
              <p:cNvPr id="65" name="Picture 6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3658" y="2685409"/>
                <a:ext cx="3929055" cy="2219261"/>
              </a:xfrm>
              <a:prstGeom prst="rect">
                <a:avLst/>
              </a:prstGeom>
            </p:spPr>
          </p:pic>
          <p:sp>
            <p:nvSpPr>
              <p:cNvPr id="66" name="TextBox 65"/>
              <p:cNvSpPr txBox="1"/>
              <p:nvPr/>
            </p:nvSpPr>
            <p:spPr>
              <a:xfrm>
                <a:off x="1398691" y="3297533"/>
                <a:ext cx="1479892" cy="923330"/>
              </a:xfrm>
              <a:prstGeom prst="rect">
                <a:avLst/>
              </a:prstGeom>
              <a:noFill/>
            </p:spPr>
            <p:txBody>
              <a:bodyPr wrap="none" rtlCol="0">
                <a:spAutoFit/>
              </a:bodyPr>
              <a:lstStyle/>
              <a:p>
                <a:r>
                  <a:rPr lang="en-US" dirty="0">
                    <a:solidFill>
                      <a:schemeClr val="bg1"/>
                    </a:solidFill>
                    <a:latin typeface="Helvetica" charset="0"/>
                    <a:ea typeface="Helvetica" charset="0"/>
                    <a:cs typeface="Helvetica" charset="0"/>
                  </a:rPr>
                  <a:t>Environment</a:t>
                </a:r>
              </a:p>
              <a:p>
                <a:r>
                  <a:rPr lang="en-US" dirty="0">
                    <a:solidFill>
                      <a:schemeClr val="bg1"/>
                    </a:solidFill>
                    <a:latin typeface="Helvetica" charset="0"/>
                    <a:ea typeface="Helvetica" charset="0"/>
                    <a:cs typeface="Helvetica" charset="0"/>
                  </a:rPr>
                  <a:t>Code</a:t>
                </a:r>
              </a:p>
              <a:p>
                <a:endParaRPr lang="en-US" dirty="0">
                  <a:solidFill>
                    <a:schemeClr val="bg1"/>
                  </a:solidFill>
                </a:endParaRPr>
              </a:p>
            </p:txBody>
          </p:sp>
        </p:grpSp>
      </p:grpSp>
      <p:sp>
        <p:nvSpPr>
          <p:cNvPr id="67" name="TextBox 66"/>
          <p:cNvSpPr txBox="1"/>
          <p:nvPr/>
        </p:nvSpPr>
        <p:spPr>
          <a:xfrm>
            <a:off x="615142" y="359212"/>
            <a:ext cx="5152913" cy="461665"/>
          </a:xfrm>
          <a:prstGeom prst="rect">
            <a:avLst/>
          </a:prstGeom>
          <a:noFill/>
        </p:spPr>
        <p:txBody>
          <a:bodyPr wrap="square" rtlCol="0">
            <a:spAutoFit/>
          </a:bodyPr>
          <a:lstStyle/>
          <a:p>
            <a:r>
              <a:rPr lang="en-US" sz="2400" dirty="0">
                <a:latin typeface="Helvetica Light" charset="0"/>
                <a:ea typeface="Helvetica Light" charset="0"/>
                <a:cs typeface="Helvetica Light" charset="0"/>
              </a:rPr>
              <a:t>What can I use Docker for?</a:t>
            </a:r>
          </a:p>
        </p:txBody>
      </p:sp>
      <p:sp>
        <p:nvSpPr>
          <p:cNvPr id="69" name="TextBox 68"/>
          <p:cNvSpPr txBox="1"/>
          <p:nvPr/>
        </p:nvSpPr>
        <p:spPr>
          <a:xfrm>
            <a:off x="44583" y="4558536"/>
            <a:ext cx="2608406" cy="784830"/>
          </a:xfrm>
          <a:prstGeom prst="rect">
            <a:avLst/>
          </a:prstGeom>
          <a:noFill/>
        </p:spPr>
        <p:txBody>
          <a:bodyPr wrap="none" rtlCol="0">
            <a:spAutoFit/>
          </a:bodyPr>
          <a:lstStyle/>
          <a:p>
            <a:r>
              <a:rPr lang="en-US" sz="1500" dirty="0">
                <a:latin typeface="Courier" charset="0"/>
                <a:ea typeface="Courier" charset="0"/>
                <a:cs typeface="Courier" charset="0"/>
              </a:rPr>
              <a:t>$</a:t>
            </a:r>
            <a:r>
              <a:rPr lang="en-US" sz="1500" dirty="0" err="1">
                <a:latin typeface="Courier" charset="0"/>
                <a:ea typeface="Courier" charset="0"/>
                <a:cs typeface="Courier" charset="0"/>
              </a:rPr>
              <a:t>docker</a:t>
            </a:r>
            <a:r>
              <a:rPr lang="en-US" sz="1500" dirty="0">
                <a:latin typeface="Courier" charset="0"/>
                <a:ea typeface="Courier" charset="0"/>
                <a:cs typeface="Courier" charset="0"/>
              </a:rPr>
              <a:t> run </a:t>
            </a:r>
            <a:r>
              <a:rPr lang="sv-SE" sz="1500" dirty="0">
                <a:latin typeface="Courier" charset="0"/>
                <a:ea typeface="Courier" charset="0"/>
                <a:cs typeface="Courier" charset="0"/>
              </a:rPr>
              <a:t>-</a:t>
            </a:r>
            <a:r>
              <a:rPr lang="en-US" sz="1500" dirty="0">
                <a:latin typeface="Courier" charset="0"/>
                <a:ea typeface="Courier" charset="0"/>
                <a:cs typeface="Courier" charset="0"/>
              </a:rPr>
              <a:t>it</a:t>
            </a:r>
          </a:p>
          <a:p>
            <a:r>
              <a:rPr lang="en-US" sz="1500" dirty="0">
                <a:latin typeface="Courier" charset="0"/>
                <a:ea typeface="Courier" charset="0"/>
                <a:cs typeface="Courier" charset="0"/>
              </a:rPr>
              <a:t>   -v $PWD:/home</a:t>
            </a:r>
          </a:p>
          <a:p>
            <a:r>
              <a:rPr lang="en-US" sz="1500" dirty="0">
                <a:latin typeface="Courier" charset="0"/>
                <a:ea typeface="Courier" charset="0"/>
                <a:cs typeface="Courier" charset="0"/>
              </a:rPr>
              <a:t>   </a:t>
            </a:r>
            <a:r>
              <a:rPr lang="en-US" sz="1500" dirty="0" err="1">
                <a:latin typeface="Courier" charset="0"/>
                <a:ea typeface="Courier" charset="0"/>
                <a:cs typeface="Courier" charset="0"/>
              </a:rPr>
              <a:t>my_image</a:t>
            </a:r>
            <a:r>
              <a:rPr lang="en-US" sz="1500" dirty="0">
                <a:latin typeface="Courier" charset="0"/>
                <a:ea typeface="Courier" charset="0"/>
                <a:cs typeface="Courier" charset="0"/>
              </a:rPr>
              <a:t> /bin/bash</a:t>
            </a:r>
          </a:p>
        </p:txBody>
      </p:sp>
      <p:sp>
        <p:nvSpPr>
          <p:cNvPr id="70" name="TextBox 69"/>
          <p:cNvSpPr txBox="1"/>
          <p:nvPr/>
        </p:nvSpPr>
        <p:spPr>
          <a:xfrm>
            <a:off x="4107806" y="4558536"/>
            <a:ext cx="3877985" cy="1015663"/>
          </a:xfrm>
          <a:prstGeom prst="rect">
            <a:avLst/>
          </a:prstGeom>
          <a:noFill/>
        </p:spPr>
        <p:txBody>
          <a:bodyPr wrap="none" rtlCol="0">
            <a:spAutoFit/>
          </a:bodyPr>
          <a:lstStyle/>
          <a:p>
            <a:r>
              <a:rPr lang="en-US" sz="1500" dirty="0">
                <a:latin typeface="Courier" charset="0"/>
                <a:ea typeface="Courier" charset="0"/>
                <a:cs typeface="Courier" charset="0"/>
              </a:rPr>
              <a:t>$</a:t>
            </a:r>
            <a:r>
              <a:rPr lang="en-US" sz="1500" dirty="0" err="1">
                <a:latin typeface="Courier" charset="0"/>
                <a:ea typeface="Courier" charset="0"/>
                <a:cs typeface="Courier" charset="0"/>
              </a:rPr>
              <a:t>docker</a:t>
            </a:r>
            <a:r>
              <a:rPr lang="en-US" sz="1500" dirty="0">
                <a:latin typeface="Courier" charset="0"/>
                <a:ea typeface="Courier" charset="0"/>
                <a:cs typeface="Courier" charset="0"/>
              </a:rPr>
              <a:t> run</a:t>
            </a:r>
          </a:p>
          <a:p>
            <a:r>
              <a:rPr lang="en-US" sz="1500" dirty="0">
                <a:latin typeface="Courier" charset="0"/>
                <a:ea typeface="Courier" charset="0"/>
                <a:cs typeface="Courier" charset="0"/>
              </a:rPr>
              <a:t>   -v $PWD/data:/home/data</a:t>
            </a:r>
          </a:p>
          <a:p>
            <a:r>
              <a:rPr lang="en-US" sz="1500" dirty="0">
                <a:latin typeface="Courier" charset="0"/>
                <a:ea typeface="Courier" charset="0"/>
                <a:cs typeface="Courier" charset="0"/>
              </a:rPr>
              <a:t>   -v $PWD/results:/home/results</a:t>
            </a:r>
          </a:p>
          <a:p>
            <a:r>
              <a:rPr lang="en-US" sz="1500" dirty="0">
                <a:latin typeface="Courier" charset="0"/>
                <a:ea typeface="Courier" charset="0"/>
                <a:cs typeface="Courier" charset="0"/>
              </a:rPr>
              <a:t>   </a:t>
            </a:r>
            <a:r>
              <a:rPr lang="en-US" sz="1500" dirty="0" err="1">
                <a:latin typeface="Courier" charset="0"/>
                <a:ea typeface="Courier" charset="0"/>
                <a:cs typeface="Courier" charset="0"/>
              </a:rPr>
              <a:t>my_image</a:t>
            </a:r>
            <a:r>
              <a:rPr lang="en-US" sz="1500" dirty="0">
                <a:latin typeface="Courier" charset="0"/>
                <a:ea typeface="Courier" charset="0"/>
                <a:cs typeface="Courier" charset="0"/>
              </a:rPr>
              <a:t> </a:t>
            </a:r>
            <a:r>
              <a:rPr lang="en-US" sz="1500" dirty="0" err="1">
                <a:latin typeface="Courier" charset="0"/>
                <a:ea typeface="Courier" charset="0"/>
                <a:cs typeface="Courier" charset="0"/>
              </a:rPr>
              <a:t>snakemake</a:t>
            </a:r>
            <a:r>
              <a:rPr lang="en-US" sz="1500" dirty="0">
                <a:latin typeface="Courier" charset="0"/>
                <a:ea typeface="Courier" charset="0"/>
                <a:cs typeface="Courier" charset="0"/>
              </a:rPr>
              <a:t> </a:t>
            </a:r>
            <a:r>
              <a:rPr lang="en-US" sz="1500" dirty="0" err="1">
                <a:latin typeface="Courier" charset="0"/>
                <a:ea typeface="Courier" charset="0"/>
                <a:cs typeface="Courier" charset="0"/>
              </a:rPr>
              <a:t>report.pdf</a:t>
            </a:r>
            <a:endParaRPr lang="en-US" sz="1500" dirty="0">
              <a:latin typeface="Courier" charset="0"/>
              <a:ea typeface="Courier" charset="0"/>
              <a:cs typeface="Courier" charset="0"/>
            </a:endParaRPr>
          </a:p>
        </p:txBody>
      </p:sp>
      <p:sp>
        <p:nvSpPr>
          <p:cNvPr id="71" name="TextBox 70"/>
          <p:cNvSpPr txBox="1"/>
          <p:nvPr/>
        </p:nvSpPr>
        <p:spPr>
          <a:xfrm>
            <a:off x="8101957" y="4558536"/>
            <a:ext cx="3877985" cy="784830"/>
          </a:xfrm>
          <a:prstGeom prst="rect">
            <a:avLst/>
          </a:prstGeom>
          <a:noFill/>
        </p:spPr>
        <p:txBody>
          <a:bodyPr wrap="none" rtlCol="0">
            <a:spAutoFit/>
          </a:bodyPr>
          <a:lstStyle/>
          <a:p>
            <a:r>
              <a:rPr lang="en-US" sz="1500" dirty="0">
                <a:latin typeface="Courier" charset="0"/>
                <a:ea typeface="Courier" charset="0"/>
                <a:cs typeface="Courier" charset="0"/>
              </a:rPr>
              <a:t>$</a:t>
            </a:r>
            <a:r>
              <a:rPr lang="en-US" sz="1500" dirty="0" err="1">
                <a:latin typeface="Courier" charset="0"/>
                <a:ea typeface="Courier" charset="0"/>
                <a:cs typeface="Courier" charset="0"/>
              </a:rPr>
              <a:t>docker</a:t>
            </a:r>
            <a:r>
              <a:rPr lang="en-US" sz="1500" dirty="0">
                <a:latin typeface="Courier" charset="0"/>
                <a:ea typeface="Courier" charset="0"/>
                <a:cs typeface="Courier" charset="0"/>
              </a:rPr>
              <a:t> run</a:t>
            </a:r>
          </a:p>
          <a:p>
            <a:r>
              <a:rPr lang="en-US" sz="1500" dirty="0">
                <a:latin typeface="Courier" charset="0"/>
                <a:ea typeface="Courier" charset="0"/>
                <a:cs typeface="Courier" charset="0"/>
              </a:rPr>
              <a:t>   -v $PWD/results:/home/results</a:t>
            </a:r>
          </a:p>
          <a:p>
            <a:r>
              <a:rPr lang="en-US" sz="1500" dirty="0">
                <a:latin typeface="Courier" charset="0"/>
                <a:ea typeface="Courier" charset="0"/>
                <a:cs typeface="Courier" charset="0"/>
              </a:rPr>
              <a:t>   </a:t>
            </a:r>
            <a:r>
              <a:rPr lang="en-US" sz="1500" dirty="0" err="1">
                <a:latin typeface="Courier" charset="0"/>
                <a:ea typeface="Courier" charset="0"/>
                <a:cs typeface="Courier" charset="0"/>
              </a:rPr>
              <a:t>my_image</a:t>
            </a:r>
            <a:r>
              <a:rPr lang="en-US" sz="1500" dirty="0">
                <a:latin typeface="Courier" charset="0"/>
                <a:ea typeface="Courier" charset="0"/>
                <a:cs typeface="Courier" charset="0"/>
              </a:rPr>
              <a:t> </a:t>
            </a:r>
            <a:r>
              <a:rPr lang="en-US" sz="1500" dirty="0" err="1">
                <a:latin typeface="Courier" charset="0"/>
                <a:ea typeface="Courier" charset="0"/>
                <a:cs typeface="Courier" charset="0"/>
              </a:rPr>
              <a:t>snakemake</a:t>
            </a:r>
            <a:r>
              <a:rPr lang="en-US" sz="1500" dirty="0">
                <a:latin typeface="Courier" charset="0"/>
                <a:ea typeface="Courier" charset="0"/>
                <a:cs typeface="Courier" charset="0"/>
              </a:rPr>
              <a:t> </a:t>
            </a:r>
            <a:r>
              <a:rPr lang="en-US" sz="1500" dirty="0" err="1">
                <a:latin typeface="Courier" charset="0"/>
                <a:ea typeface="Courier" charset="0"/>
                <a:cs typeface="Courier" charset="0"/>
              </a:rPr>
              <a:t>report.pdf</a:t>
            </a:r>
            <a:endParaRPr lang="en-US" sz="1500" dirty="0">
              <a:latin typeface="Courier" charset="0"/>
              <a:ea typeface="Courier" charset="0"/>
              <a:cs typeface="Courier" charset="0"/>
            </a:endParaRPr>
          </a:p>
        </p:txBody>
      </p:sp>
    </p:spTree>
    <p:extLst>
      <p:ext uri="{BB962C8B-B14F-4D97-AF65-F5344CB8AC3E}">
        <p14:creationId xmlns:p14="http://schemas.microsoft.com/office/powerpoint/2010/main" val="96872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olded Corner 40">
            <a:extLst>
              <a:ext uri="{FF2B5EF4-FFF2-40B4-BE49-F238E27FC236}">
                <a16:creationId xmlns:a16="http://schemas.microsoft.com/office/drawing/2014/main" id="{616CF041-E51F-6B48-9F4E-21BEBE63CA9C}"/>
              </a:ext>
            </a:extLst>
          </p:cNvPr>
          <p:cNvSpPr/>
          <p:nvPr/>
        </p:nvSpPr>
        <p:spPr>
          <a:xfrm>
            <a:off x="156159" y="2902243"/>
            <a:ext cx="2875333" cy="1906893"/>
          </a:xfrm>
          <a:prstGeom prst="foldedCorner">
            <a:avLst/>
          </a:prstGeom>
          <a:solidFill>
            <a:schemeClr val="bg1">
              <a:lumMod val="9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3415093" y="1106996"/>
            <a:ext cx="8759126" cy="4109908"/>
            <a:chOff x="3415093" y="1106996"/>
            <a:chExt cx="8759126" cy="4109908"/>
          </a:xfrm>
        </p:grpSpPr>
        <p:sp>
          <p:nvSpPr>
            <p:cNvPr id="47" name="U-Turn Arrow 46"/>
            <p:cNvSpPr/>
            <p:nvPr/>
          </p:nvSpPr>
          <p:spPr>
            <a:xfrm rot="1941748">
              <a:off x="8894837" y="1799296"/>
              <a:ext cx="2338057" cy="2450672"/>
            </a:xfrm>
            <a:prstGeom prst="uturnArrow">
              <a:avLst>
                <a:gd name="adj1" fmla="val 7679"/>
                <a:gd name="adj2" fmla="val 9337"/>
                <a:gd name="adj3" fmla="val 15136"/>
                <a:gd name="adj4" fmla="val 43750"/>
                <a:gd name="adj5" fmla="val 10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ectangle 37"/>
            <p:cNvSpPr/>
            <p:nvPr/>
          </p:nvSpPr>
          <p:spPr>
            <a:xfrm>
              <a:off x="3415093" y="2830764"/>
              <a:ext cx="4693692" cy="193899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rot="18160094">
              <a:off x="8358405" y="2734836"/>
              <a:ext cx="1569660" cy="323165"/>
            </a:xfrm>
            <a:prstGeom prst="rect">
              <a:avLst/>
            </a:prstGeom>
            <a:noFill/>
          </p:spPr>
          <p:txBody>
            <a:bodyPr wrap="none" rtlCol="0">
              <a:spAutoFit/>
            </a:bodyPr>
            <a:lstStyle/>
            <a:p>
              <a:r>
                <a:rPr lang="en-US" sz="1500" dirty="0">
                  <a:latin typeface="Courier" charset="0"/>
                  <a:ea typeface="Courier" charset="0"/>
                  <a:cs typeface="Courier" charset="0"/>
                </a:rPr>
                <a:t>$</a:t>
              </a:r>
              <a:r>
                <a:rPr lang="en-US" sz="1500" dirty="0" err="1">
                  <a:latin typeface="Courier" charset="0"/>
                  <a:ea typeface="Courier" charset="0"/>
                  <a:cs typeface="Courier" charset="0"/>
                </a:rPr>
                <a:t>docker</a:t>
              </a:r>
              <a:r>
                <a:rPr lang="en-US" sz="1500" dirty="0">
                  <a:latin typeface="Courier" charset="0"/>
                  <a:ea typeface="Courier" charset="0"/>
                  <a:cs typeface="Courier" charset="0"/>
                </a:rPr>
                <a:t> push</a:t>
              </a:r>
            </a:p>
          </p:txBody>
        </p:sp>
        <p:grpSp>
          <p:nvGrpSpPr>
            <p:cNvPr id="22" name="Group 21"/>
            <p:cNvGrpSpPr/>
            <p:nvPr/>
          </p:nvGrpSpPr>
          <p:grpSpPr>
            <a:xfrm>
              <a:off x="9605524" y="1106996"/>
              <a:ext cx="2568695" cy="1430008"/>
              <a:chOff x="8912684" y="1105098"/>
              <a:chExt cx="2568695" cy="1430008"/>
            </a:xfrm>
            <a:solidFill>
              <a:schemeClr val="bg1"/>
            </a:solidFill>
          </p:grpSpPr>
          <p:sp>
            <p:nvSpPr>
              <p:cNvPr id="26" name="Cloud 25"/>
              <p:cNvSpPr/>
              <p:nvPr/>
            </p:nvSpPr>
            <p:spPr>
              <a:xfrm rot="483331">
                <a:off x="8912684" y="1105098"/>
                <a:ext cx="2568695" cy="1430008"/>
              </a:xfrm>
              <a:prstGeom prst="cloud">
                <a:avLst/>
              </a:prstGeom>
              <a:grpFill/>
              <a:ln>
                <a:solidFill>
                  <a:srgbClr val="1F4F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9283894" y="1387012"/>
                <a:ext cx="2087778" cy="748566"/>
                <a:chOff x="891905" y="821933"/>
                <a:chExt cx="1771766" cy="516648"/>
              </a:xfrm>
              <a:grpFill/>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905" y="821933"/>
                  <a:ext cx="516648" cy="516648"/>
                </a:xfrm>
                <a:prstGeom prst="rect">
                  <a:avLst/>
                </a:prstGeom>
                <a:grpFill/>
              </p:spPr>
            </p:pic>
            <p:sp>
              <p:nvSpPr>
                <p:cNvPr id="28" name="TextBox 27"/>
                <p:cNvSpPr txBox="1"/>
                <p:nvPr/>
              </p:nvSpPr>
              <p:spPr>
                <a:xfrm>
                  <a:off x="1346323" y="962486"/>
                  <a:ext cx="1317348" cy="254907"/>
                </a:xfrm>
                <a:prstGeom prst="rect">
                  <a:avLst/>
                </a:prstGeom>
                <a:grpFill/>
              </p:spPr>
              <p:txBody>
                <a:bodyPr wrap="square" rtlCol="0">
                  <a:spAutoFit/>
                </a:bodyPr>
                <a:lstStyle/>
                <a:p>
                  <a:r>
                    <a:rPr lang="en-US" dirty="0" err="1">
                      <a:solidFill>
                        <a:schemeClr val="tx1">
                          <a:lumMod val="75000"/>
                          <a:lumOff val="25000"/>
                        </a:schemeClr>
                      </a:solidFill>
                      <a:latin typeface="Arial Rounded MT Bold" charset="0"/>
                      <a:ea typeface="Arial Rounded MT Bold" charset="0"/>
                      <a:cs typeface="Arial Rounded MT Bold" charset="0"/>
                    </a:rPr>
                    <a:t>docker</a:t>
                  </a:r>
                  <a:r>
                    <a:rPr lang="en-US" dirty="0">
                      <a:solidFill>
                        <a:schemeClr val="tx1">
                          <a:lumMod val="75000"/>
                          <a:lumOff val="25000"/>
                        </a:schemeClr>
                      </a:solidFill>
                      <a:latin typeface="Arial Rounded MT Bold" charset="0"/>
                      <a:ea typeface="Arial Rounded MT Bold" charset="0"/>
                      <a:cs typeface="Arial Rounded MT Bold" charset="0"/>
                    </a:rPr>
                    <a:t> hub</a:t>
                  </a:r>
                </a:p>
              </p:txBody>
            </p:sp>
          </p:grpSp>
        </p:grpSp>
        <p:sp>
          <p:nvSpPr>
            <p:cNvPr id="49" name="TextBox 48"/>
            <p:cNvSpPr txBox="1"/>
            <p:nvPr/>
          </p:nvSpPr>
          <p:spPr>
            <a:xfrm rot="18160094">
              <a:off x="10290413" y="3517177"/>
              <a:ext cx="1569660" cy="323165"/>
            </a:xfrm>
            <a:prstGeom prst="rect">
              <a:avLst/>
            </a:prstGeom>
            <a:noFill/>
          </p:spPr>
          <p:txBody>
            <a:bodyPr wrap="none" rtlCol="0">
              <a:spAutoFit/>
            </a:bodyPr>
            <a:lstStyle/>
            <a:p>
              <a:r>
                <a:rPr lang="en-US" sz="1500" dirty="0">
                  <a:latin typeface="Courier" charset="0"/>
                  <a:ea typeface="Courier" charset="0"/>
                  <a:cs typeface="Courier" charset="0"/>
                </a:rPr>
                <a:t>$</a:t>
              </a:r>
              <a:r>
                <a:rPr lang="en-US" sz="1500" dirty="0" err="1">
                  <a:latin typeface="Courier" charset="0"/>
                  <a:ea typeface="Courier" charset="0"/>
                  <a:cs typeface="Courier" charset="0"/>
                </a:rPr>
                <a:t>docker</a:t>
              </a:r>
              <a:r>
                <a:rPr lang="en-US" sz="1500" dirty="0">
                  <a:latin typeface="Courier" charset="0"/>
                  <a:ea typeface="Courier" charset="0"/>
                  <a:cs typeface="Courier" charset="0"/>
                </a:rPr>
                <a:t> pull</a:t>
              </a:r>
            </a:p>
          </p:txBody>
        </p:sp>
        <p:sp>
          <p:nvSpPr>
            <p:cNvPr id="50" name="TextBox 49"/>
            <p:cNvSpPr txBox="1"/>
            <p:nvPr/>
          </p:nvSpPr>
          <p:spPr>
            <a:xfrm>
              <a:off x="8707624" y="4878350"/>
              <a:ext cx="3147015" cy="338554"/>
            </a:xfrm>
            <a:prstGeom prst="rect">
              <a:avLst/>
            </a:prstGeom>
            <a:noFill/>
          </p:spPr>
          <p:txBody>
            <a:bodyPr wrap="none" rtlCol="0">
              <a:spAutoFit/>
            </a:bodyPr>
            <a:lstStyle/>
            <a:p>
              <a:r>
                <a:rPr lang="en-US" sz="1600" dirty="0">
                  <a:latin typeface="Courier" charset="0"/>
                  <a:ea typeface="Courier" charset="0"/>
                  <a:cs typeface="Courier" charset="0"/>
                </a:rPr>
                <a:t>you$ </a:t>
              </a:r>
              <a:r>
                <a:rPr lang="en-US" sz="1600" dirty="0" err="1">
                  <a:latin typeface="Courier" charset="0"/>
                  <a:ea typeface="Courier" charset="0"/>
                  <a:cs typeface="Courier" charset="0"/>
                </a:rPr>
                <a:t>docker</a:t>
              </a:r>
              <a:r>
                <a:rPr lang="en-US" sz="1600" dirty="0">
                  <a:latin typeface="Courier" charset="0"/>
                  <a:ea typeface="Courier" charset="0"/>
                  <a:cs typeface="Courier" charset="0"/>
                </a:rPr>
                <a:t> run </a:t>
              </a:r>
              <a:r>
                <a:rPr lang="en-US" sz="1600" dirty="0" err="1">
                  <a:latin typeface="Courier" charset="0"/>
                  <a:ea typeface="Courier" charset="0"/>
                  <a:cs typeface="Courier" charset="0"/>
                </a:rPr>
                <a:t>image_id</a:t>
              </a:r>
              <a:endParaRPr lang="en-US" sz="1600" dirty="0">
                <a:latin typeface="Courier" charset="0"/>
                <a:ea typeface="Courier" charset="0"/>
                <a:cs typeface="Courier" charset="0"/>
              </a:endParaRPr>
            </a:p>
          </p:txBody>
        </p:sp>
      </p:grpSp>
      <p:sp>
        <p:nvSpPr>
          <p:cNvPr id="2" name="Rectangle 1"/>
          <p:cNvSpPr/>
          <p:nvPr/>
        </p:nvSpPr>
        <p:spPr>
          <a:xfrm>
            <a:off x="3538635" y="2350074"/>
            <a:ext cx="2744866" cy="3900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ourier" charset="0"/>
                <a:ea typeface="Courier" charset="0"/>
                <a:cs typeface="Courier" charset="0"/>
              </a:rPr>
              <a:t>OS kernel</a:t>
            </a:r>
          </a:p>
        </p:txBody>
      </p:sp>
      <p:sp>
        <p:nvSpPr>
          <p:cNvPr id="17" name="TextBox 16"/>
          <p:cNvSpPr txBox="1"/>
          <p:nvPr/>
        </p:nvSpPr>
        <p:spPr>
          <a:xfrm>
            <a:off x="6378007" y="2365078"/>
            <a:ext cx="1818126" cy="338554"/>
          </a:xfrm>
          <a:prstGeom prst="rect">
            <a:avLst/>
          </a:prstGeom>
          <a:noFill/>
        </p:spPr>
        <p:txBody>
          <a:bodyPr wrap="none" rtlCol="0">
            <a:spAutoFit/>
          </a:bodyPr>
          <a:lstStyle/>
          <a:p>
            <a:r>
              <a:rPr lang="en-US" sz="1600" dirty="0">
                <a:latin typeface="Helvetica" charset="0"/>
                <a:ea typeface="Helvetica" charset="0"/>
                <a:cs typeface="Helvetica" charset="0"/>
              </a:rPr>
              <a:t>From host system</a:t>
            </a:r>
          </a:p>
        </p:txBody>
      </p:sp>
      <p:sp>
        <p:nvSpPr>
          <p:cNvPr id="23" name="TextBox 22"/>
          <p:cNvSpPr txBox="1"/>
          <p:nvPr/>
        </p:nvSpPr>
        <p:spPr>
          <a:xfrm>
            <a:off x="112621" y="2543642"/>
            <a:ext cx="1563248" cy="369332"/>
          </a:xfrm>
          <a:prstGeom prst="rect">
            <a:avLst/>
          </a:prstGeom>
          <a:noFill/>
        </p:spPr>
        <p:txBody>
          <a:bodyPr wrap="none" rtlCol="0">
            <a:spAutoFit/>
          </a:bodyPr>
          <a:lstStyle/>
          <a:p>
            <a:r>
              <a:rPr lang="en-US" dirty="0" err="1">
                <a:latin typeface="Courier New" panose="02070309020205020404" pitchFamily="49" charset="0"/>
                <a:cs typeface="Courier New" panose="02070309020205020404" pitchFamily="49" charset="0"/>
              </a:rPr>
              <a:t>Dockerfile</a:t>
            </a:r>
            <a:endParaRPr lang="en-US" dirty="0">
              <a:latin typeface="Courier New" panose="02070309020205020404" pitchFamily="49" charset="0"/>
              <a:cs typeface="Courier New" panose="02070309020205020404" pitchFamily="49" charset="0"/>
            </a:endParaRPr>
          </a:p>
        </p:txBody>
      </p:sp>
      <p:sp>
        <p:nvSpPr>
          <p:cNvPr id="4" name="TextBox 3"/>
          <p:cNvSpPr txBox="1"/>
          <p:nvPr/>
        </p:nvSpPr>
        <p:spPr>
          <a:xfrm>
            <a:off x="3913550" y="1592556"/>
            <a:ext cx="1995033" cy="400110"/>
          </a:xfrm>
          <a:prstGeom prst="rect">
            <a:avLst/>
          </a:prstGeom>
          <a:noFill/>
        </p:spPr>
        <p:txBody>
          <a:bodyPr wrap="none" rtlCol="0">
            <a:spAutoFit/>
          </a:bodyPr>
          <a:lstStyle/>
          <a:p>
            <a:r>
              <a:rPr lang="en-US" sz="2000" u="sng" dirty="0">
                <a:latin typeface="Helvetica" charset="0"/>
                <a:ea typeface="Helvetica" charset="0"/>
                <a:cs typeface="Helvetica" charset="0"/>
              </a:rPr>
              <a:t>A Docker image</a:t>
            </a:r>
          </a:p>
        </p:txBody>
      </p:sp>
      <p:sp>
        <p:nvSpPr>
          <p:cNvPr id="31" name="Rectangle 30"/>
          <p:cNvSpPr/>
          <p:nvPr/>
        </p:nvSpPr>
        <p:spPr>
          <a:xfrm>
            <a:off x="3538635" y="2940416"/>
            <a:ext cx="2744866" cy="3900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ourier" charset="0"/>
                <a:ea typeface="Courier" charset="0"/>
                <a:cs typeface="Courier" charset="0"/>
              </a:rPr>
              <a:t>ob3b79cf: Base image</a:t>
            </a:r>
          </a:p>
        </p:txBody>
      </p:sp>
      <p:sp>
        <p:nvSpPr>
          <p:cNvPr id="32" name="Rectangle 31"/>
          <p:cNvSpPr/>
          <p:nvPr/>
        </p:nvSpPr>
        <p:spPr>
          <a:xfrm>
            <a:off x="3538634" y="3370338"/>
            <a:ext cx="2744866" cy="3900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s-IS" sz="1400" dirty="0">
                <a:solidFill>
                  <a:schemeClr val="bg1"/>
                </a:solidFill>
                <a:latin typeface="Courier" charset="0"/>
                <a:ea typeface="Courier" charset="0"/>
                <a:cs typeface="Courier" charset="0"/>
              </a:rPr>
              <a:t>6f0d2f5e: </a:t>
            </a:r>
            <a:r>
              <a:rPr lang="en-US" sz="1400" dirty="0">
                <a:solidFill>
                  <a:schemeClr val="bg1"/>
                </a:solidFill>
                <a:latin typeface="Courier" charset="0"/>
                <a:ea typeface="Courier" charset="0"/>
                <a:cs typeface="Courier" charset="0"/>
              </a:rPr>
              <a:t>Star installed</a:t>
            </a:r>
          </a:p>
        </p:txBody>
      </p:sp>
      <p:sp>
        <p:nvSpPr>
          <p:cNvPr id="33" name="Rectangle 32"/>
          <p:cNvSpPr/>
          <p:nvPr/>
        </p:nvSpPr>
        <p:spPr>
          <a:xfrm>
            <a:off x="3538634" y="3800260"/>
            <a:ext cx="2744866" cy="3900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dirty="0">
                <a:solidFill>
                  <a:schemeClr val="bg1"/>
                </a:solidFill>
                <a:latin typeface="Courier" charset="0"/>
                <a:ea typeface="Courier" charset="0"/>
                <a:cs typeface="Courier" charset="0"/>
              </a:rPr>
              <a:t>1904ae78: </a:t>
            </a:r>
            <a:r>
              <a:rPr lang="en-US" sz="1400" dirty="0" err="1">
                <a:solidFill>
                  <a:schemeClr val="bg1"/>
                </a:solidFill>
                <a:latin typeface="Courier" charset="0"/>
                <a:ea typeface="Courier" charset="0"/>
                <a:cs typeface="Courier" charset="0"/>
              </a:rPr>
              <a:t>Config</a:t>
            </a:r>
            <a:r>
              <a:rPr lang="en-US" sz="1400" dirty="0">
                <a:solidFill>
                  <a:schemeClr val="bg1"/>
                </a:solidFill>
                <a:latin typeface="Courier" charset="0"/>
                <a:ea typeface="Courier" charset="0"/>
                <a:cs typeface="Courier" charset="0"/>
              </a:rPr>
              <a:t> added</a:t>
            </a:r>
          </a:p>
        </p:txBody>
      </p:sp>
      <p:sp>
        <p:nvSpPr>
          <p:cNvPr id="34" name="Rectangle 33"/>
          <p:cNvSpPr/>
          <p:nvPr/>
        </p:nvSpPr>
        <p:spPr>
          <a:xfrm>
            <a:off x="3538634" y="4230182"/>
            <a:ext cx="2744866" cy="3900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dirty="0">
                <a:solidFill>
                  <a:schemeClr val="bg1"/>
                </a:solidFill>
                <a:latin typeface="Courier" charset="0"/>
                <a:ea typeface="Courier" charset="0"/>
                <a:cs typeface="Courier" charset="0"/>
              </a:rPr>
              <a:t>C471fd60: </a:t>
            </a:r>
            <a:r>
              <a:rPr lang="is-IS" sz="1400" dirty="0">
                <a:solidFill>
                  <a:schemeClr val="bg1"/>
                </a:solidFill>
                <a:latin typeface="Courier" charset="0"/>
                <a:ea typeface="Courier" charset="0"/>
                <a:cs typeface="Courier" charset="0"/>
              </a:rPr>
              <a:t>…</a:t>
            </a:r>
            <a:endParaRPr lang="en-US" sz="1400" dirty="0">
              <a:solidFill>
                <a:schemeClr val="bg1"/>
              </a:solidFill>
              <a:latin typeface="Courier" charset="0"/>
              <a:ea typeface="Courier" charset="0"/>
              <a:cs typeface="Courier" charset="0"/>
            </a:endParaRPr>
          </a:p>
        </p:txBody>
      </p:sp>
      <p:sp>
        <p:nvSpPr>
          <p:cNvPr id="18" name="TextBox 17"/>
          <p:cNvSpPr txBox="1"/>
          <p:nvPr/>
        </p:nvSpPr>
        <p:spPr>
          <a:xfrm>
            <a:off x="6211533" y="2830764"/>
            <a:ext cx="538930" cy="1938992"/>
          </a:xfrm>
          <a:prstGeom prst="rect">
            <a:avLst/>
          </a:prstGeom>
          <a:noFill/>
        </p:spPr>
        <p:txBody>
          <a:bodyPr wrap="none" rtlCol="0">
            <a:spAutoFit/>
          </a:bodyPr>
          <a:lstStyle/>
          <a:p>
            <a:r>
              <a:rPr lang="en-US" sz="12000" dirty="0">
                <a:latin typeface="Avenir Next Condensed Ultra Light" charset="0"/>
                <a:ea typeface="Avenir Next Condensed Ultra Light" charset="0"/>
                <a:cs typeface="Avenir Next Condensed Ultra Light" charset="0"/>
              </a:rPr>
              <a:t>}</a:t>
            </a:r>
          </a:p>
        </p:txBody>
      </p:sp>
      <p:sp>
        <p:nvSpPr>
          <p:cNvPr id="36" name="TextBox 35"/>
          <p:cNvSpPr txBox="1"/>
          <p:nvPr/>
        </p:nvSpPr>
        <p:spPr>
          <a:xfrm>
            <a:off x="6725774" y="3494279"/>
            <a:ext cx="1383011" cy="523220"/>
          </a:xfrm>
          <a:prstGeom prst="rect">
            <a:avLst/>
          </a:prstGeom>
          <a:noFill/>
        </p:spPr>
        <p:txBody>
          <a:bodyPr wrap="square" rtlCol="0">
            <a:spAutoFit/>
          </a:bodyPr>
          <a:lstStyle/>
          <a:p>
            <a:r>
              <a:rPr lang="en-US" sz="1400">
                <a:latin typeface="Helvetica" charset="0"/>
                <a:ea typeface="Helvetica" charset="0"/>
                <a:cs typeface="Helvetica" charset="0"/>
              </a:rPr>
              <a:t>Read-only layers of diffs</a:t>
            </a:r>
            <a:endParaRPr lang="en-US" sz="1400" dirty="0">
              <a:latin typeface="Helvetica" charset="0"/>
              <a:ea typeface="Helvetica" charset="0"/>
              <a:cs typeface="Helvetica" charset="0"/>
            </a:endParaRPr>
          </a:p>
        </p:txBody>
      </p:sp>
      <p:grpSp>
        <p:nvGrpSpPr>
          <p:cNvPr id="58" name="Group 57"/>
          <p:cNvGrpSpPr/>
          <p:nvPr/>
        </p:nvGrpSpPr>
        <p:grpSpPr>
          <a:xfrm>
            <a:off x="112621" y="4852608"/>
            <a:ext cx="7838305" cy="390040"/>
            <a:chOff x="112621" y="4852608"/>
            <a:chExt cx="7838305" cy="390040"/>
          </a:xfrm>
        </p:grpSpPr>
        <p:sp>
          <p:nvSpPr>
            <p:cNvPr id="12" name="TextBox 11"/>
            <p:cNvSpPr txBox="1"/>
            <p:nvPr/>
          </p:nvSpPr>
          <p:spPr>
            <a:xfrm>
              <a:off x="112621" y="4878350"/>
              <a:ext cx="3023585" cy="338554"/>
            </a:xfrm>
            <a:prstGeom prst="rect">
              <a:avLst/>
            </a:prstGeom>
            <a:noFill/>
          </p:spPr>
          <p:txBody>
            <a:bodyPr wrap="none" rtlCol="0">
              <a:spAutoFit/>
            </a:bodyPr>
            <a:lstStyle/>
            <a:p>
              <a:r>
                <a:rPr lang="en-US" sz="1600" dirty="0">
                  <a:latin typeface="Courier" charset="0"/>
                  <a:ea typeface="Courier" charset="0"/>
                  <a:cs typeface="Courier" charset="0"/>
                </a:rPr>
                <a:t>me$ </a:t>
              </a:r>
              <a:r>
                <a:rPr lang="en-US" sz="1600" dirty="0" err="1">
                  <a:latin typeface="Courier" charset="0"/>
                  <a:ea typeface="Courier" charset="0"/>
                  <a:cs typeface="Courier" charset="0"/>
                </a:rPr>
                <a:t>docker</a:t>
              </a:r>
              <a:r>
                <a:rPr lang="en-US" sz="1600" dirty="0">
                  <a:latin typeface="Courier" charset="0"/>
                  <a:ea typeface="Courier" charset="0"/>
                  <a:cs typeface="Courier" charset="0"/>
                </a:rPr>
                <a:t> run </a:t>
              </a:r>
              <a:r>
                <a:rPr lang="en-US" sz="1600" dirty="0" err="1">
                  <a:latin typeface="Courier" charset="0"/>
                  <a:ea typeface="Courier" charset="0"/>
                  <a:cs typeface="Courier" charset="0"/>
                </a:rPr>
                <a:t>image_id</a:t>
              </a:r>
              <a:endParaRPr lang="en-US" sz="1600" dirty="0">
                <a:latin typeface="Courier" charset="0"/>
                <a:ea typeface="Courier" charset="0"/>
                <a:cs typeface="Courier" charset="0"/>
              </a:endParaRPr>
            </a:p>
          </p:txBody>
        </p:sp>
        <p:sp>
          <p:nvSpPr>
            <p:cNvPr id="35" name="Rectangle 34"/>
            <p:cNvSpPr/>
            <p:nvPr/>
          </p:nvSpPr>
          <p:spPr>
            <a:xfrm>
              <a:off x="3538634" y="4852608"/>
              <a:ext cx="2744866" cy="39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400" dirty="0">
                  <a:solidFill>
                    <a:schemeClr val="bg1"/>
                  </a:solidFill>
                  <a:latin typeface="Courier" charset="0"/>
                  <a:ea typeface="Courier" charset="0"/>
                  <a:cs typeface="Courier" charset="0"/>
                </a:rPr>
                <a:t>9c774b63ce</a:t>
              </a:r>
              <a:r>
                <a:rPr lang="sv-SE" sz="1400" dirty="0">
                  <a:solidFill>
                    <a:schemeClr val="bg1"/>
                  </a:solidFill>
                  <a:latin typeface="Courier" charset="0"/>
                  <a:ea typeface="Courier" charset="0"/>
                  <a:cs typeface="Courier" charset="0"/>
                </a:rPr>
                <a:t>: </a:t>
              </a:r>
              <a:r>
                <a:rPr lang="en-US" sz="1400" dirty="0">
                  <a:solidFill>
                    <a:schemeClr val="bg1"/>
                  </a:solidFill>
                  <a:latin typeface="Courier" charset="0"/>
                  <a:ea typeface="Courier" charset="0"/>
                  <a:cs typeface="Courier" charset="0"/>
                </a:rPr>
                <a:t>Container x</a:t>
              </a:r>
            </a:p>
          </p:txBody>
        </p:sp>
        <p:sp>
          <p:nvSpPr>
            <p:cNvPr id="37" name="TextBox 36"/>
            <p:cNvSpPr txBox="1"/>
            <p:nvPr/>
          </p:nvSpPr>
          <p:spPr>
            <a:xfrm>
              <a:off x="6378007" y="4893739"/>
              <a:ext cx="1572919" cy="338554"/>
            </a:xfrm>
            <a:prstGeom prst="rect">
              <a:avLst/>
            </a:prstGeom>
            <a:noFill/>
          </p:spPr>
          <p:txBody>
            <a:bodyPr wrap="square" rtlCol="0">
              <a:spAutoFit/>
            </a:bodyPr>
            <a:lstStyle/>
            <a:p>
              <a:r>
                <a:rPr lang="en-US" sz="1600" dirty="0">
                  <a:latin typeface="Helvetica" charset="0"/>
                  <a:ea typeface="Helvetica" charset="0"/>
                  <a:cs typeface="Helvetica" charset="0"/>
                </a:rPr>
                <a:t>Writable layer</a:t>
              </a:r>
            </a:p>
          </p:txBody>
        </p:sp>
      </p:grpSp>
      <p:cxnSp>
        <p:nvCxnSpPr>
          <p:cNvPr id="52" name="Straight Arrow Connector 51"/>
          <p:cNvCxnSpPr/>
          <p:nvPr/>
        </p:nvCxnSpPr>
        <p:spPr>
          <a:xfrm>
            <a:off x="3136206" y="3124260"/>
            <a:ext cx="2104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6206" y="3565358"/>
            <a:ext cx="2104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3136205" y="3972928"/>
            <a:ext cx="2104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136204" y="4402850"/>
            <a:ext cx="2104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485" y="0"/>
            <a:ext cx="1810515" cy="614935"/>
          </a:xfrm>
          <a:prstGeom prst="rect">
            <a:avLst/>
          </a:prstGeom>
        </p:spPr>
      </p:pic>
      <p:sp>
        <p:nvSpPr>
          <p:cNvPr id="40" name="TextBox 39">
            <a:extLst>
              <a:ext uri="{FF2B5EF4-FFF2-40B4-BE49-F238E27FC236}">
                <a16:creationId xmlns:a16="http://schemas.microsoft.com/office/drawing/2014/main" id="{DFA7001D-86E3-3C43-8A5B-41D02299533D}"/>
              </a:ext>
            </a:extLst>
          </p:cNvPr>
          <p:cNvSpPr txBox="1"/>
          <p:nvPr/>
        </p:nvSpPr>
        <p:spPr>
          <a:xfrm>
            <a:off x="156159" y="2975836"/>
            <a:ext cx="2875333" cy="1815882"/>
          </a:xfrm>
          <a:prstGeom prst="rect">
            <a:avLst/>
          </a:prstGeom>
          <a:noFill/>
        </p:spPr>
        <p:txBody>
          <a:bodyPr wrap="square" rtlCol="0">
            <a:spAutoFit/>
          </a:bodyPr>
          <a:lstStyle/>
          <a:p>
            <a:r>
              <a:rPr lang="en-US" sz="1600" dirty="0">
                <a:solidFill>
                  <a:schemeClr val="accent1">
                    <a:lumMod val="75000"/>
                  </a:schemeClr>
                </a:solidFill>
                <a:latin typeface="Courier" charset="0"/>
                <a:ea typeface="Courier" charset="0"/>
                <a:cs typeface="Courier" charset="0"/>
              </a:rPr>
              <a:t>FROM </a:t>
            </a:r>
            <a:r>
              <a:rPr lang="en-US" sz="1600" dirty="0" err="1">
                <a:latin typeface="Courier" charset="0"/>
                <a:ea typeface="Courier" charset="0"/>
                <a:cs typeface="Courier" charset="0"/>
              </a:rPr>
              <a:t>debian:latest</a:t>
            </a:r>
            <a:endParaRPr lang="en-US" sz="1600" dirty="0">
              <a:latin typeface="Courier" charset="0"/>
              <a:ea typeface="Courier" charset="0"/>
              <a:cs typeface="Courier" charset="0"/>
            </a:endParaRPr>
          </a:p>
          <a:p>
            <a:endParaRPr lang="en-US" sz="1600" dirty="0">
              <a:latin typeface="Courier" charset="0"/>
              <a:ea typeface="Courier" charset="0"/>
              <a:cs typeface="Courier" charset="0"/>
            </a:endParaRPr>
          </a:p>
          <a:p>
            <a:r>
              <a:rPr lang="en-US" sz="1600" dirty="0">
                <a:solidFill>
                  <a:schemeClr val="accent1">
                    <a:lumMod val="75000"/>
                  </a:schemeClr>
                </a:solidFill>
                <a:latin typeface="Courier" charset="0"/>
                <a:ea typeface="Courier" charset="0"/>
                <a:cs typeface="Courier" charset="0"/>
              </a:rPr>
              <a:t>RUN</a:t>
            </a:r>
            <a:r>
              <a:rPr lang="en-US" sz="1600" dirty="0">
                <a:latin typeface="Courier" charset="0"/>
                <a:ea typeface="Courier" charset="0"/>
                <a:cs typeface="Courier" charset="0"/>
              </a:rPr>
              <a:t> </a:t>
            </a:r>
            <a:r>
              <a:rPr lang="en-US" sz="1600" dirty="0" err="1">
                <a:latin typeface="Courier" charset="0"/>
                <a:ea typeface="Courier" charset="0"/>
                <a:cs typeface="Courier" charset="0"/>
              </a:rPr>
              <a:t>conda</a:t>
            </a:r>
            <a:r>
              <a:rPr lang="en-US" sz="1600" dirty="0">
                <a:latin typeface="Courier" charset="0"/>
                <a:ea typeface="Courier" charset="0"/>
                <a:cs typeface="Courier" charset="0"/>
              </a:rPr>
              <a:t> install star</a:t>
            </a:r>
          </a:p>
          <a:p>
            <a:endParaRPr lang="en-US" sz="1600" dirty="0">
              <a:latin typeface="Courier" charset="0"/>
              <a:ea typeface="Courier" charset="0"/>
              <a:cs typeface="Courier" charset="0"/>
            </a:endParaRPr>
          </a:p>
          <a:p>
            <a:r>
              <a:rPr lang="en-US" sz="1600" dirty="0">
                <a:solidFill>
                  <a:schemeClr val="accent1">
                    <a:lumMod val="75000"/>
                  </a:schemeClr>
                </a:solidFill>
                <a:latin typeface="Courier" charset="0"/>
                <a:ea typeface="Courier" charset="0"/>
                <a:cs typeface="Courier" charset="0"/>
              </a:rPr>
              <a:t>ADD</a:t>
            </a:r>
            <a:r>
              <a:rPr lang="en-US" sz="1600" dirty="0">
                <a:latin typeface="Courier" charset="0"/>
                <a:ea typeface="Courier" charset="0"/>
                <a:cs typeface="Courier" charset="0"/>
              </a:rPr>
              <a:t> </a:t>
            </a:r>
            <a:r>
              <a:rPr lang="en-US" sz="1600" dirty="0" err="1">
                <a:latin typeface="Courier" charset="0"/>
                <a:ea typeface="Courier" charset="0"/>
                <a:cs typeface="Courier" charset="0"/>
              </a:rPr>
              <a:t>config.yml</a:t>
            </a:r>
            <a:endParaRPr lang="en-US" sz="1600" dirty="0">
              <a:latin typeface="Courier" charset="0"/>
              <a:ea typeface="Courier" charset="0"/>
              <a:cs typeface="Courier" charset="0"/>
            </a:endParaRPr>
          </a:p>
          <a:p>
            <a:endParaRPr lang="en-US" sz="1600" dirty="0">
              <a:latin typeface="Courier" charset="0"/>
              <a:ea typeface="Courier" charset="0"/>
              <a:cs typeface="Courier" charset="0"/>
            </a:endParaRPr>
          </a:p>
          <a:p>
            <a:r>
              <a:rPr lang="is-IS" sz="1600" dirty="0">
                <a:latin typeface="Courier" charset="0"/>
                <a:ea typeface="Courier" charset="0"/>
                <a:cs typeface="Courier" charset="0"/>
              </a:rPr>
              <a:t>…</a:t>
            </a:r>
            <a:endParaRPr lang="en-US" sz="1600" dirty="0">
              <a:latin typeface="Courier" charset="0"/>
              <a:ea typeface="Courier" charset="0"/>
              <a:cs typeface="Courier" charset="0"/>
            </a:endParaRPr>
          </a:p>
        </p:txBody>
      </p:sp>
    </p:spTree>
    <p:extLst>
      <p:ext uri="{BB962C8B-B14F-4D97-AF65-F5344CB8AC3E}">
        <p14:creationId xmlns:p14="http://schemas.microsoft.com/office/powerpoint/2010/main" val="347876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8D3805-F0DA-F941-B867-8FA8C65DA7D5}"/>
              </a:ext>
            </a:extLst>
          </p:cNvPr>
          <p:cNvGrpSpPr/>
          <p:nvPr/>
        </p:nvGrpSpPr>
        <p:grpSpPr>
          <a:xfrm>
            <a:off x="1651561" y="1946526"/>
            <a:ext cx="5114951" cy="3428776"/>
            <a:chOff x="2577091" y="998470"/>
            <a:chExt cx="7751028" cy="5195852"/>
          </a:xfrm>
        </p:grpSpPr>
        <p:grpSp>
          <p:nvGrpSpPr>
            <p:cNvPr id="7" name="Group 6">
              <a:extLst>
                <a:ext uri="{FF2B5EF4-FFF2-40B4-BE49-F238E27FC236}">
                  <a16:creationId xmlns:a16="http://schemas.microsoft.com/office/drawing/2014/main" id="{71660BBC-7E7F-B043-9E5E-0B767AD2DE92}"/>
                </a:ext>
              </a:extLst>
            </p:cNvPr>
            <p:cNvGrpSpPr/>
            <p:nvPr/>
          </p:nvGrpSpPr>
          <p:grpSpPr>
            <a:xfrm>
              <a:off x="2577091" y="2964577"/>
              <a:ext cx="990725" cy="1458355"/>
              <a:chOff x="1741895" y="2720427"/>
              <a:chExt cx="990725" cy="1458355"/>
            </a:xfrm>
          </p:grpSpPr>
          <p:pic>
            <p:nvPicPr>
              <p:cNvPr id="27" name="Picture 26">
                <a:extLst>
                  <a:ext uri="{FF2B5EF4-FFF2-40B4-BE49-F238E27FC236}">
                    <a16:creationId xmlns:a16="http://schemas.microsoft.com/office/drawing/2014/main" id="{71A4B6FB-33B5-C142-8D09-1DCB097B8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95" y="2720427"/>
                <a:ext cx="990725" cy="990725"/>
              </a:xfrm>
              <a:prstGeom prst="rect">
                <a:avLst/>
              </a:prstGeom>
            </p:spPr>
          </p:pic>
          <p:sp>
            <p:nvSpPr>
              <p:cNvPr id="28" name="TextBox 27">
                <a:extLst>
                  <a:ext uri="{FF2B5EF4-FFF2-40B4-BE49-F238E27FC236}">
                    <a16:creationId xmlns:a16="http://schemas.microsoft.com/office/drawing/2014/main" id="{FBABD008-D1C6-8145-BE9B-7A149E3B3EAB}"/>
                  </a:ext>
                </a:extLst>
              </p:cNvPr>
              <p:cNvSpPr txBox="1"/>
              <p:nvPr/>
            </p:nvSpPr>
            <p:spPr>
              <a:xfrm>
                <a:off x="1810700" y="3712387"/>
                <a:ext cx="853115"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Data</a:t>
                </a:r>
              </a:p>
            </p:txBody>
          </p:sp>
        </p:grpSp>
        <p:grpSp>
          <p:nvGrpSpPr>
            <p:cNvPr id="8" name="Group 7">
              <a:extLst>
                <a:ext uri="{FF2B5EF4-FFF2-40B4-BE49-F238E27FC236}">
                  <a16:creationId xmlns:a16="http://schemas.microsoft.com/office/drawing/2014/main" id="{61D856EC-9E9A-D743-9EB0-09A5833A3E08}"/>
                </a:ext>
              </a:extLst>
            </p:cNvPr>
            <p:cNvGrpSpPr/>
            <p:nvPr/>
          </p:nvGrpSpPr>
          <p:grpSpPr>
            <a:xfrm>
              <a:off x="4785772" y="998470"/>
              <a:ext cx="2490952" cy="2217319"/>
              <a:chOff x="4414346" y="930596"/>
              <a:chExt cx="2490952" cy="2217319"/>
            </a:xfrm>
          </p:grpSpPr>
          <p:pic>
            <p:nvPicPr>
              <p:cNvPr id="23" name="Picture 22">
                <a:extLst>
                  <a:ext uri="{FF2B5EF4-FFF2-40B4-BE49-F238E27FC236}">
                    <a16:creationId xmlns:a16="http://schemas.microsoft.com/office/drawing/2014/main" id="{9357E6B7-8B40-EE46-8107-1FA12BE3CCAA}"/>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668345" y="1891863"/>
                <a:ext cx="732220" cy="732220"/>
              </a:xfrm>
              <a:prstGeom prst="rect">
                <a:avLst/>
              </a:prstGeom>
            </p:spPr>
          </p:pic>
          <p:pic>
            <p:nvPicPr>
              <p:cNvPr id="24" name="Picture 23">
                <a:extLst>
                  <a:ext uri="{FF2B5EF4-FFF2-40B4-BE49-F238E27FC236}">
                    <a16:creationId xmlns:a16="http://schemas.microsoft.com/office/drawing/2014/main" id="{DF41EE74-11DD-B04B-8940-5F731074C4B7}"/>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75013" y="1545021"/>
                <a:ext cx="1079062" cy="1079062"/>
              </a:xfrm>
              <a:prstGeom prst="rect">
                <a:avLst/>
              </a:prstGeom>
            </p:spPr>
          </p:pic>
          <p:sp>
            <p:nvSpPr>
              <p:cNvPr id="25" name="Rounded Rectangle 24">
                <a:extLst>
                  <a:ext uri="{FF2B5EF4-FFF2-40B4-BE49-F238E27FC236}">
                    <a16:creationId xmlns:a16="http://schemas.microsoft.com/office/drawing/2014/main" id="{E1D1DAB4-29DD-F346-A7DE-4BB6ECFF5009}"/>
                  </a:ext>
                </a:extLst>
              </p:cNvPr>
              <p:cNvSpPr/>
              <p:nvPr/>
            </p:nvSpPr>
            <p:spPr>
              <a:xfrm>
                <a:off x="4414346" y="1376855"/>
                <a:ext cx="2490952" cy="1771060"/>
              </a:xfrm>
              <a:prstGeom prst="roundRect">
                <a:avLst/>
              </a:prstGeom>
              <a:noFill/>
              <a:ln w="38100">
                <a:solidFill>
                  <a:srgbClr val="2D6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4E72E214-B081-AA42-90DB-BDA7469C16DF}"/>
                  </a:ext>
                </a:extLst>
              </p:cNvPr>
              <p:cNvSpPr txBox="1"/>
              <p:nvPr/>
            </p:nvSpPr>
            <p:spPr>
              <a:xfrm>
                <a:off x="4754987" y="930596"/>
                <a:ext cx="1785903" cy="466395"/>
              </a:xfrm>
              <a:prstGeom prst="rect">
                <a:avLst/>
              </a:prstGeom>
              <a:noFill/>
            </p:spPr>
            <p:txBody>
              <a:bodyPr wrap="none" rtlCol="0">
                <a:spAutoFit/>
              </a:bodyPr>
              <a:lstStyle/>
              <a:p>
                <a:pPr algn="ctr"/>
                <a:r>
                  <a:rPr lang="en-US" sz="1400" b="1" dirty="0">
                    <a:solidFill>
                      <a:srgbClr val="2D6CA4"/>
                    </a:solidFill>
                    <a:latin typeface="Helvetica Light" charset="0"/>
                    <a:ea typeface="Helvetica Light" charset="0"/>
                    <a:cs typeface="Helvetica Light" charset="0"/>
                  </a:rPr>
                  <a:t>Environment</a:t>
                </a:r>
              </a:p>
            </p:txBody>
          </p:sp>
        </p:grpSp>
        <p:grpSp>
          <p:nvGrpSpPr>
            <p:cNvPr id="9" name="Group 8">
              <a:extLst>
                <a:ext uri="{FF2B5EF4-FFF2-40B4-BE49-F238E27FC236}">
                  <a16:creationId xmlns:a16="http://schemas.microsoft.com/office/drawing/2014/main" id="{124791A8-DE92-B749-8DEA-D6678CAC3C72}"/>
                </a:ext>
              </a:extLst>
            </p:cNvPr>
            <p:cNvGrpSpPr/>
            <p:nvPr/>
          </p:nvGrpSpPr>
          <p:grpSpPr>
            <a:xfrm>
              <a:off x="5094794" y="4701791"/>
              <a:ext cx="1829626" cy="1492531"/>
              <a:chOff x="5116435" y="4319752"/>
              <a:chExt cx="1829626" cy="1492531"/>
            </a:xfrm>
          </p:grpSpPr>
          <p:pic>
            <p:nvPicPr>
              <p:cNvPr id="21" name="Picture 20">
                <a:extLst>
                  <a:ext uri="{FF2B5EF4-FFF2-40B4-BE49-F238E27FC236}">
                    <a16:creationId xmlns:a16="http://schemas.microsoft.com/office/drawing/2014/main" id="{9A1B613F-DE86-384A-BA4B-9395C7DBFF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424" y="4319752"/>
                <a:ext cx="1045651" cy="1045651"/>
              </a:xfrm>
              <a:prstGeom prst="rect">
                <a:avLst/>
              </a:prstGeom>
            </p:spPr>
          </p:pic>
          <p:sp>
            <p:nvSpPr>
              <p:cNvPr id="22" name="TextBox 21">
                <a:extLst>
                  <a:ext uri="{FF2B5EF4-FFF2-40B4-BE49-F238E27FC236}">
                    <a16:creationId xmlns:a16="http://schemas.microsoft.com/office/drawing/2014/main" id="{CCDA0F25-9684-F341-A761-1829AB0F7375}"/>
                  </a:ext>
                </a:extLst>
              </p:cNvPr>
              <p:cNvSpPr txBox="1"/>
              <p:nvPr/>
            </p:nvSpPr>
            <p:spPr>
              <a:xfrm>
                <a:off x="5116435" y="5345888"/>
                <a:ext cx="1829626" cy="466395"/>
              </a:xfrm>
              <a:prstGeom prst="rect">
                <a:avLst/>
              </a:prstGeom>
              <a:noFill/>
            </p:spPr>
            <p:txBody>
              <a:bodyPr wrap="none" rtlCol="0">
                <a:spAutoFit/>
              </a:bodyPr>
              <a:lstStyle/>
              <a:p>
                <a:pPr algn="ctr"/>
                <a:r>
                  <a:rPr lang="en-US" sz="1400" dirty="0">
                    <a:latin typeface="Helvetica Light" charset="0"/>
                    <a:ea typeface="Helvetica Light" charset="0"/>
                    <a:cs typeface="Helvetica Light" charset="0"/>
                  </a:rPr>
                  <a:t>Source code</a:t>
                </a:r>
              </a:p>
            </p:txBody>
          </p:sp>
        </p:grpSp>
        <p:grpSp>
          <p:nvGrpSpPr>
            <p:cNvPr id="10" name="Group 9">
              <a:extLst>
                <a:ext uri="{FF2B5EF4-FFF2-40B4-BE49-F238E27FC236}">
                  <a16:creationId xmlns:a16="http://schemas.microsoft.com/office/drawing/2014/main" id="{5B1EEC8C-5B65-C84F-B7C2-CF0BAEA18D77}"/>
                </a:ext>
              </a:extLst>
            </p:cNvPr>
            <p:cNvGrpSpPr/>
            <p:nvPr/>
          </p:nvGrpSpPr>
          <p:grpSpPr>
            <a:xfrm>
              <a:off x="8397092" y="2835379"/>
              <a:ext cx="1931027" cy="1587553"/>
              <a:chOff x="8948258" y="2720426"/>
              <a:chExt cx="1931027" cy="1587553"/>
            </a:xfrm>
          </p:grpSpPr>
          <p:grpSp>
            <p:nvGrpSpPr>
              <p:cNvPr id="16" name="Group 15">
                <a:extLst>
                  <a:ext uri="{FF2B5EF4-FFF2-40B4-BE49-F238E27FC236}">
                    <a16:creationId xmlns:a16="http://schemas.microsoft.com/office/drawing/2014/main" id="{626F1D54-5A06-934F-AD21-8BC7F3B464AA}"/>
                  </a:ext>
                </a:extLst>
              </p:cNvPr>
              <p:cNvGrpSpPr/>
              <p:nvPr/>
            </p:nvGrpSpPr>
            <p:grpSpPr>
              <a:xfrm>
                <a:off x="8948258" y="2720426"/>
                <a:ext cx="1931027" cy="1159765"/>
                <a:chOff x="8771600" y="2316656"/>
                <a:chExt cx="2603314" cy="1563539"/>
              </a:xfrm>
            </p:grpSpPr>
            <p:pic>
              <p:nvPicPr>
                <p:cNvPr id="18" name="Picture 17">
                  <a:extLst>
                    <a:ext uri="{FF2B5EF4-FFF2-40B4-BE49-F238E27FC236}">
                      <a16:creationId xmlns:a16="http://schemas.microsoft.com/office/drawing/2014/main" id="{547FEE8D-F7C1-B047-AACE-771A4644A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1600" y="2489203"/>
                  <a:ext cx="1269999" cy="1270001"/>
                </a:xfrm>
                <a:prstGeom prst="rect">
                  <a:avLst/>
                </a:prstGeom>
              </p:spPr>
            </p:pic>
            <p:pic>
              <p:nvPicPr>
                <p:cNvPr id="19" name="Picture 18">
                  <a:extLst>
                    <a:ext uri="{FF2B5EF4-FFF2-40B4-BE49-F238E27FC236}">
                      <a16:creationId xmlns:a16="http://schemas.microsoft.com/office/drawing/2014/main" id="{23892A55-DFC5-0941-85FC-8106F3F082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87693" y="2892975"/>
                  <a:ext cx="987221" cy="987220"/>
                </a:xfrm>
                <a:prstGeom prst="rect">
                  <a:avLst/>
                </a:prstGeom>
              </p:spPr>
            </p:pic>
            <p:pic>
              <p:nvPicPr>
                <p:cNvPr id="20" name="Picture 19">
                  <a:extLst>
                    <a:ext uri="{FF2B5EF4-FFF2-40B4-BE49-F238E27FC236}">
                      <a16:creationId xmlns:a16="http://schemas.microsoft.com/office/drawing/2014/main" id="{ACCDD0DA-141A-AF40-A1FA-AFAAEEA162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3918" y="2316656"/>
                  <a:ext cx="807550" cy="807545"/>
                </a:xfrm>
                <a:prstGeom prst="rect">
                  <a:avLst/>
                </a:prstGeom>
              </p:spPr>
            </p:pic>
          </p:grpSp>
          <p:sp>
            <p:nvSpPr>
              <p:cNvPr id="17" name="TextBox 16">
                <a:extLst>
                  <a:ext uri="{FF2B5EF4-FFF2-40B4-BE49-F238E27FC236}">
                    <a16:creationId xmlns:a16="http://schemas.microsoft.com/office/drawing/2014/main" id="{A7D777F0-2123-004E-B2F1-4F5B5F2ECD8A}"/>
                  </a:ext>
                </a:extLst>
              </p:cNvPr>
              <p:cNvSpPr txBox="1"/>
              <p:nvPr/>
            </p:nvSpPr>
            <p:spPr>
              <a:xfrm>
                <a:off x="9334146" y="3841584"/>
                <a:ext cx="1171331" cy="466395"/>
              </a:xfrm>
              <a:prstGeom prst="rect">
                <a:avLst/>
              </a:prstGeom>
              <a:noFill/>
            </p:spPr>
            <p:txBody>
              <a:bodyPr wrap="none" rtlCol="0">
                <a:spAutoFit/>
              </a:bodyPr>
              <a:lstStyle/>
              <a:p>
                <a:pPr algn="ctr"/>
                <a:r>
                  <a:rPr lang="en-US" sz="1400">
                    <a:latin typeface="Helvetica Light" charset="0"/>
                    <a:ea typeface="Helvetica Light" charset="0"/>
                    <a:cs typeface="Helvetica Light" charset="0"/>
                  </a:rPr>
                  <a:t>Results</a:t>
                </a:r>
                <a:endParaRPr lang="en-US" sz="1400" dirty="0">
                  <a:latin typeface="Helvetica Light" charset="0"/>
                  <a:ea typeface="Helvetica Light" charset="0"/>
                  <a:cs typeface="Helvetica Light" charset="0"/>
                </a:endParaRPr>
              </a:p>
            </p:txBody>
          </p:sp>
        </p:grpSp>
        <p:sp>
          <p:nvSpPr>
            <p:cNvPr id="11" name="Rectangle 10">
              <a:extLst>
                <a:ext uri="{FF2B5EF4-FFF2-40B4-BE49-F238E27FC236}">
                  <a16:creationId xmlns:a16="http://schemas.microsoft.com/office/drawing/2014/main" id="{2A33AC36-9911-4F42-84D3-737E6D58B1B3}"/>
                </a:ext>
              </a:extLst>
            </p:cNvPr>
            <p:cNvSpPr/>
            <p:nvPr/>
          </p:nvSpPr>
          <p:spPr>
            <a:xfrm>
              <a:off x="5400988" y="3019927"/>
              <a:ext cx="1500745" cy="36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2" name="Picture 11">
              <a:extLst>
                <a:ext uri="{FF2B5EF4-FFF2-40B4-BE49-F238E27FC236}">
                  <a16:creationId xmlns:a16="http://schemas.microsoft.com/office/drawing/2014/main" id="{46A336AF-B781-AB48-A717-2BEAB7908AC0}"/>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980305">
              <a:off x="5504882" y="2687090"/>
              <a:ext cx="1236325" cy="1318747"/>
            </a:xfrm>
            <a:prstGeom prst="rect">
              <a:avLst/>
            </a:prstGeom>
          </p:spPr>
        </p:pic>
        <p:sp>
          <p:nvSpPr>
            <p:cNvPr id="13" name="Freeform 12">
              <a:extLst>
                <a:ext uri="{FF2B5EF4-FFF2-40B4-BE49-F238E27FC236}">
                  <a16:creationId xmlns:a16="http://schemas.microsoft.com/office/drawing/2014/main" id="{4719442D-D9DE-A64C-95B8-203FD2935B6B}"/>
                </a:ext>
              </a:extLst>
            </p:cNvPr>
            <p:cNvSpPr/>
            <p:nvPr/>
          </p:nvSpPr>
          <p:spPr>
            <a:xfrm>
              <a:off x="4930318" y="3699641"/>
              <a:ext cx="535059" cy="1513490"/>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Lst>
              <a:ahLst/>
              <a:cxnLst>
                <a:cxn ang="0">
                  <a:pos x="connsiteX0" y="connsiteY0"/>
                </a:cxn>
                <a:cxn ang="0">
                  <a:pos x="connsiteX1" y="connsiteY1"/>
                </a:cxn>
              </a:cxnLst>
              <a:rect l="l" t="t" r="r" b="b"/>
              <a:pathLst>
                <a:path w="535059" h="1513490">
                  <a:moveTo>
                    <a:pt x="535059" y="1513490"/>
                  </a:moveTo>
                  <a:cubicBezTo>
                    <a:pt x="6039" y="1093076"/>
                    <a:pt x="-281243" y="536028"/>
                    <a:pt x="398427"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Freeform 13">
              <a:extLst>
                <a:ext uri="{FF2B5EF4-FFF2-40B4-BE49-F238E27FC236}">
                  <a16:creationId xmlns:a16="http://schemas.microsoft.com/office/drawing/2014/main" id="{2506CF6D-B06A-694C-8101-D355AE517B94}"/>
                </a:ext>
              </a:extLst>
            </p:cNvPr>
            <p:cNvSpPr/>
            <p:nvPr/>
          </p:nvSpPr>
          <p:spPr>
            <a:xfrm rot="4440108" flipH="1">
              <a:off x="4334042" y="2759532"/>
              <a:ext cx="365264" cy="1619033"/>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365264 w 365263"/>
                <a:gd name="connsiteY0" fmla="*/ 1619033 h 1619033"/>
                <a:gd name="connsiteX1" fmla="*/ 0 w 365263"/>
                <a:gd name="connsiteY1" fmla="*/ 0 h 1619033"/>
                <a:gd name="connsiteX0" fmla="*/ 365264 w 365265"/>
                <a:gd name="connsiteY0" fmla="*/ 1619033 h 1619033"/>
                <a:gd name="connsiteX1" fmla="*/ 0 w 365265"/>
                <a:gd name="connsiteY1" fmla="*/ 0 h 1619033"/>
                <a:gd name="connsiteX0" fmla="*/ 365264 w 365263"/>
                <a:gd name="connsiteY0" fmla="*/ 1619033 h 1619033"/>
                <a:gd name="connsiteX1" fmla="*/ 0 w 365263"/>
                <a:gd name="connsiteY1" fmla="*/ 0 h 1619033"/>
              </a:gdLst>
              <a:ahLst/>
              <a:cxnLst>
                <a:cxn ang="0">
                  <a:pos x="connsiteX0" y="connsiteY0"/>
                </a:cxn>
                <a:cxn ang="0">
                  <a:pos x="connsiteX1" y="connsiteY1"/>
                </a:cxn>
              </a:cxnLst>
              <a:rect l="l" t="t" r="r" b="b"/>
              <a:pathLst>
                <a:path w="365263" h="1619033">
                  <a:moveTo>
                    <a:pt x="365264" y="1619033"/>
                  </a:moveTo>
                  <a:cubicBezTo>
                    <a:pt x="99690" y="959839"/>
                    <a:pt x="10330" y="659973"/>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Freeform 14">
              <a:extLst>
                <a:ext uri="{FF2B5EF4-FFF2-40B4-BE49-F238E27FC236}">
                  <a16:creationId xmlns:a16="http://schemas.microsoft.com/office/drawing/2014/main" id="{32F1AF3B-8B91-5646-B85C-91A7C2D95118}"/>
                </a:ext>
              </a:extLst>
            </p:cNvPr>
            <p:cNvSpPr/>
            <p:nvPr/>
          </p:nvSpPr>
          <p:spPr>
            <a:xfrm rot="4440108" flipH="1">
              <a:off x="7178855" y="2685454"/>
              <a:ext cx="471244" cy="1825299"/>
            </a:xfrm>
            <a:custGeom>
              <a:avLst/>
              <a:gdLst>
                <a:gd name="connsiteX0" fmla="*/ 78240 w 856006"/>
                <a:gd name="connsiteY0" fmla="*/ 1745738 h 1745738"/>
                <a:gd name="connsiteX1" fmla="*/ 57220 w 856006"/>
                <a:gd name="connsiteY1" fmla="*/ 631642 h 1745738"/>
                <a:gd name="connsiteX2" fmla="*/ 719371 w 856006"/>
                <a:gd name="connsiteY2" fmla="*/ 1021 h 1745738"/>
                <a:gd name="connsiteX3" fmla="*/ 856006 w 856006"/>
                <a:gd name="connsiteY3" fmla="*/ 768276 h 1745738"/>
                <a:gd name="connsiteX0" fmla="*/ 88199 w 865965"/>
                <a:gd name="connsiteY0" fmla="*/ 1165865 h 1165865"/>
                <a:gd name="connsiteX1" fmla="*/ 67179 w 865965"/>
                <a:gd name="connsiteY1" fmla="*/ 51769 h 1165865"/>
                <a:gd name="connsiteX2" fmla="*/ 865965 w 865965"/>
                <a:gd name="connsiteY2" fmla="*/ 188403 h 1165865"/>
                <a:gd name="connsiteX0" fmla="*/ 137658 w 1588087"/>
                <a:gd name="connsiteY0" fmla="*/ 2039963 h 2039963"/>
                <a:gd name="connsiteX1" fmla="*/ 116638 w 1588087"/>
                <a:gd name="connsiteY1" fmla="*/ 925867 h 2039963"/>
                <a:gd name="connsiteX2" fmla="*/ 1588087 w 1588087"/>
                <a:gd name="connsiteY2" fmla="*/ 956 h 2039963"/>
                <a:gd name="connsiteX0" fmla="*/ 1587270 w 1587270"/>
                <a:gd name="connsiteY0" fmla="*/ 1619456 h 1619456"/>
                <a:gd name="connsiteX1" fmla="*/ 209 w 1587270"/>
                <a:gd name="connsiteY1" fmla="*/ 925774 h 1619456"/>
                <a:gd name="connsiteX2" fmla="*/ 1471658 w 1587270"/>
                <a:gd name="connsiteY2" fmla="*/ 863 h 1619456"/>
                <a:gd name="connsiteX0" fmla="*/ 516049 w 516049"/>
                <a:gd name="connsiteY0" fmla="*/ 1619903 h 1619903"/>
                <a:gd name="connsiteX1" fmla="*/ 1043 w 516049"/>
                <a:gd name="connsiteY1" fmla="*/ 684483 h 1619903"/>
                <a:gd name="connsiteX2" fmla="*/ 400437 w 516049"/>
                <a:gd name="connsiteY2" fmla="*/ 1310 h 1619903"/>
                <a:gd name="connsiteX0" fmla="*/ 537448 w 537448"/>
                <a:gd name="connsiteY0" fmla="*/ 1514754 h 1514754"/>
                <a:gd name="connsiteX1" fmla="*/ 1422 w 537448"/>
                <a:gd name="connsiteY1" fmla="*/ 684437 h 1514754"/>
                <a:gd name="connsiteX2" fmla="*/ 400816 w 537448"/>
                <a:gd name="connsiteY2" fmla="*/ 1264 h 1514754"/>
                <a:gd name="connsiteX0" fmla="*/ 537448 w 537448"/>
                <a:gd name="connsiteY0" fmla="*/ 1514754 h 1514754"/>
                <a:gd name="connsiteX1" fmla="*/ 1422 w 537448"/>
                <a:gd name="connsiteY1" fmla="*/ 684437 h 1514754"/>
                <a:gd name="connsiteX2" fmla="*/ 400816 w 537448"/>
                <a:gd name="connsiteY2" fmla="*/ 1264 h 1514754"/>
                <a:gd name="connsiteX0" fmla="*/ 136632 w 136632"/>
                <a:gd name="connsiteY0" fmla="*/ 1513490 h 1513490"/>
                <a:gd name="connsiteX1" fmla="*/ 0 w 136632"/>
                <a:gd name="connsiteY1" fmla="*/ 0 h 1513490"/>
                <a:gd name="connsiteX0" fmla="*/ 415487 w 415487"/>
                <a:gd name="connsiteY0" fmla="*/ 1513490 h 1513490"/>
                <a:gd name="connsiteX1" fmla="*/ 278855 w 415487"/>
                <a:gd name="connsiteY1" fmla="*/ 0 h 1513490"/>
                <a:gd name="connsiteX0" fmla="*/ 535059 w 535059"/>
                <a:gd name="connsiteY0" fmla="*/ 1513490 h 1513490"/>
                <a:gd name="connsiteX1" fmla="*/ 398427 w 535059"/>
                <a:gd name="connsiteY1" fmla="*/ 0 h 1513490"/>
                <a:gd name="connsiteX0" fmla="*/ 504943 w 504943"/>
                <a:gd name="connsiteY0" fmla="*/ 1265218 h 1265218"/>
                <a:gd name="connsiteX1" fmla="*/ 417626 w 504943"/>
                <a:gd name="connsiteY1" fmla="*/ 0 h 1265218"/>
                <a:gd name="connsiteX0" fmla="*/ 738549 w 738549"/>
                <a:gd name="connsiteY0" fmla="*/ 2118134 h 2118134"/>
                <a:gd name="connsiteX1" fmla="*/ 308288 w 738549"/>
                <a:gd name="connsiteY1" fmla="*/ 0 h 2118134"/>
                <a:gd name="connsiteX0" fmla="*/ 754039 w 754039"/>
                <a:gd name="connsiteY0" fmla="*/ 2418407 h 2418407"/>
                <a:gd name="connsiteX1" fmla="*/ 303291 w 754039"/>
                <a:gd name="connsiteY1" fmla="*/ 0 h 2418407"/>
                <a:gd name="connsiteX0" fmla="*/ 625104 w 625104"/>
                <a:gd name="connsiteY0" fmla="*/ 2418407 h 2418407"/>
                <a:gd name="connsiteX1" fmla="*/ 174356 w 625104"/>
                <a:gd name="connsiteY1" fmla="*/ 0 h 2418407"/>
                <a:gd name="connsiteX0" fmla="*/ 632522 w 632522"/>
                <a:gd name="connsiteY0" fmla="*/ 1879895 h 1879895"/>
                <a:gd name="connsiteX1" fmla="*/ 172165 w 632522"/>
                <a:gd name="connsiteY1" fmla="*/ 0 h 1879895"/>
                <a:gd name="connsiteX0" fmla="*/ 650596 w 650596"/>
                <a:gd name="connsiteY0" fmla="*/ 1960721 h 1960721"/>
                <a:gd name="connsiteX1" fmla="*/ 167066 w 650596"/>
                <a:gd name="connsiteY1" fmla="*/ 0 h 1960721"/>
                <a:gd name="connsiteX0" fmla="*/ 634940 w 634940"/>
                <a:gd name="connsiteY0" fmla="*/ 1960721 h 1960721"/>
                <a:gd name="connsiteX1" fmla="*/ 151410 w 634940"/>
                <a:gd name="connsiteY1" fmla="*/ 0 h 1960721"/>
                <a:gd name="connsiteX0" fmla="*/ 486282 w 486282"/>
                <a:gd name="connsiteY0" fmla="*/ 1960721 h 1960721"/>
                <a:gd name="connsiteX1" fmla="*/ 2752 w 486282"/>
                <a:gd name="connsiteY1" fmla="*/ 0 h 1960721"/>
                <a:gd name="connsiteX0" fmla="*/ 483530 w 483530"/>
                <a:gd name="connsiteY0" fmla="*/ 1960721 h 1960721"/>
                <a:gd name="connsiteX1" fmla="*/ 0 w 483530"/>
                <a:gd name="connsiteY1" fmla="*/ 0 h 1960721"/>
                <a:gd name="connsiteX0" fmla="*/ 483530 w 483530"/>
                <a:gd name="connsiteY0" fmla="*/ 1960721 h 1960721"/>
                <a:gd name="connsiteX1" fmla="*/ 0 w 483530"/>
                <a:gd name="connsiteY1" fmla="*/ 0 h 1960721"/>
                <a:gd name="connsiteX0" fmla="*/ 489535 w 489535"/>
                <a:gd name="connsiteY0" fmla="*/ 2210476 h 2210476"/>
                <a:gd name="connsiteX1" fmla="*/ 0 w 489535"/>
                <a:gd name="connsiteY1" fmla="*/ 0 h 2210476"/>
                <a:gd name="connsiteX0" fmla="*/ 519915 w 519915"/>
                <a:gd name="connsiteY0" fmla="*/ 2278302 h 2278302"/>
                <a:gd name="connsiteX1" fmla="*/ 0 w 519915"/>
                <a:gd name="connsiteY1" fmla="*/ 0 h 2278302"/>
                <a:gd name="connsiteX0" fmla="*/ 519915 w 519915"/>
                <a:gd name="connsiteY0" fmla="*/ 2278302 h 2278302"/>
                <a:gd name="connsiteX1" fmla="*/ 0 w 519915"/>
                <a:gd name="connsiteY1" fmla="*/ 0 h 2278302"/>
                <a:gd name="connsiteX0" fmla="*/ 554509 w 554509"/>
                <a:gd name="connsiteY0" fmla="*/ 2278302 h 2278302"/>
                <a:gd name="connsiteX1" fmla="*/ 34594 w 554509"/>
                <a:gd name="connsiteY1" fmla="*/ 0 h 2278302"/>
                <a:gd name="connsiteX0" fmla="*/ 512889 w 512889"/>
                <a:gd name="connsiteY0" fmla="*/ 1825298 h 1825298"/>
                <a:gd name="connsiteX1" fmla="*/ 41645 w 512889"/>
                <a:gd name="connsiteY1" fmla="*/ 0 h 1825298"/>
                <a:gd name="connsiteX0" fmla="*/ 471244 w 471244"/>
                <a:gd name="connsiteY0" fmla="*/ 1825298 h 1825298"/>
                <a:gd name="connsiteX1" fmla="*/ 0 w 471244"/>
                <a:gd name="connsiteY1" fmla="*/ 0 h 1825298"/>
                <a:gd name="connsiteX0" fmla="*/ 471244 w 471244"/>
                <a:gd name="connsiteY0" fmla="*/ 1825298 h 1825298"/>
                <a:gd name="connsiteX1" fmla="*/ 0 w 471244"/>
                <a:gd name="connsiteY1" fmla="*/ 0 h 1825298"/>
              </a:gdLst>
              <a:ahLst/>
              <a:cxnLst>
                <a:cxn ang="0">
                  <a:pos x="connsiteX0" y="connsiteY0"/>
                </a:cxn>
                <a:cxn ang="0">
                  <a:pos x="connsiteX1" y="connsiteY1"/>
                </a:cxn>
              </a:cxnLst>
              <a:rect l="l" t="t" r="r" b="b"/>
              <a:pathLst>
                <a:path w="471244" h="1825298">
                  <a:moveTo>
                    <a:pt x="471244" y="1825298"/>
                  </a:moveTo>
                  <a:cubicBezTo>
                    <a:pt x="63462" y="1163142"/>
                    <a:pt x="4090" y="845265"/>
                    <a:pt x="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9" name="TextBox 28">
            <a:extLst>
              <a:ext uri="{FF2B5EF4-FFF2-40B4-BE49-F238E27FC236}">
                <a16:creationId xmlns:a16="http://schemas.microsoft.com/office/drawing/2014/main" id="{7F7A6370-AC94-E446-AF28-3870C2A3B5AD}"/>
              </a:ext>
            </a:extLst>
          </p:cNvPr>
          <p:cNvSpPr txBox="1"/>
          <p:nvPr/>
        </p:nvSpPr>
        <p:spPr>
          <a:xfrm>
            <a:off x="8430310" y="1399883"/>
            <a:ext cx="2225289" cy="5262979"/>
          </a:xfrm>
          <a:prstGeom prst="rect">
            <a:avLst/>
          </a:prstGeom>
          <a:noFill/>
        </p:spPr>
        <p:txBody>
          <a:bodyPr wrap="none" rtlCol="0">
            <a:spAutoFit/>
          </a:bodyPr>
          <a:lstStyle/>
          <a:p>
            <a:r>
              <a:rPr lang="en-US" sz="1400" dirty="0">
                <a:latin typeface="Lucida Console" charset="0"/>
                <a:ea typeface="Lucida Console" charset="0"/>
                <a:cs typeface="Lucida Console" charset="0"/>
              </a:rPr>
              <a:t>project</a:t>
            </a:r>
          </a:p>
          <a:p>
            <a:r>
              <a:rPr lang="en-US" sz="1400" dirty="0">
                <a:latin typeface="Lucida Console" charset="0"/>
                <a:ea typeface="Lucida Console" charset="0"/>
                <a:cs typeface="Lucida Console" charset="0"/>
              </a:rPr>
              <a:t>|- doc/</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data/</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raw_external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a:t>
            </a:r>
            <a:r>
              <a:rPr lang="en-US" sz="1400" dirty="0" err="1">
                <a:latin typeface="Lucida Console" charset="0"/>
                <a:ea typeface="Lucida Console" charset="0"/>
                <a:cs typeface="Lucida Console" charset="0"/>
              </a:rPr>
              <a:t>raw_internal</a:t>
            </a:r>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 meta/</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code/</a:t>
            </a:r>
          </a:p>
          <a:p>
            <a:r>
              <a:rPr lang="en-US" sz="1400" dirty="0">
                <a:latin typeface="Lucida Console" charset="0"/>
                <a:ea typeface="Lucida Console" charset="0"/>
                <a:cs typeface="Lucida Console" charset="0"/>
              </a:rPr>
              <a:t>|- notebooks/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intermediate/</a:t>
            </a:r>
          </a:p>
          <a:p>
            <a:r>
              <a:rPr lang="en-US" sz="1400" dirty="0">
                <a:latin typeface="Lucida Console" charset="0"/>
                <a:ea typeface="Lucida Console" charset="0"/>
                <a:cs typeface="Lucida Console" charset="0"/>
              </a:rPr>
              <a:t>|- scratch/</a:t>
            </a:r>
          </a:p>
          <a:p>
            <a:r>
              <a:rPr lang="en-US" sz="1400" dirty="0">
                <a:latin typeface="Lucida Console" charset="0"/>
                <a:ea typeface="Lucida Console" charset="0"/>
                <a:cs typeface="Lucida Console" charset="0"/>
              </a:rPr>
              <a:t>|- logs/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results/</a:t>
            </a:r>
          </a:p>
          <a:p>
            <a:r>
              <a:rPr lang="en-US" sz="1400" dirty="0">
                <a:latin typeface="Lucida Console" charset="0"/>
                <a:ea typeface="Lucida Console" charset="0"/>
                <a:cs typeface="Lucida Console" charset="0"/>
              </a:rPr>
              <a:t>|  |- figures/</a:t>
            </a:r>
          </a:p>
          <a:p>
            <a:r>
              <a:rPr lang="en-US" sz="1400" dirty="0">
                <a:latin typeface="Lucida Console" charset="0"/>
                <a:ea typeface="Lucida Console" charset="0"/>
                <a:cs typeface="Lucida Console" charset="0"/>
              </a:rPr>
              <a:t>|  |- tables/</a:t>
            </a:r>
          </a:p>
          <a:p>
            <a:r>
              <a:rPr lang="en-US" sz="1400" dirty="0">
                <a:latin typeface="Lucida Console" charset="0"/>
                <a:ea typeface="Lucida Console" charset="0"/>
                <a:cs typeface="Lucida Console" charset="0"/>
              </a:rPr>
              <a:t>|  |- reports/</a:t>
            </a:r>
          </a:p>
          <a:p>
            <a:r>
              <a:rPr lang="en-US" sz="1400" dirty="0">
                <a:latin typeface="Lucida Console" charset="0"/>
                <a:ea typeface="Lucida Console" charset="0"/>
                <a:cs typeface="Lucida Console" charset="0"/>
              </a:rPr>
              <a:t>|</a:t>
            </a: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Snakefile</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config.yml</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dirty="0" err="1">
                <a:latin typeface="Lucida Console" charset="0"/>
                <a:ea typeface="Lucida Console" charset="0"/>
                <a:cs typeface="Lucida Console" charset="0"/>
              </a:rPr>
              <a:t>environment.yml</a:t>
            </a:r>
            <a:endParaRPr lang="en-US" sz="1400" dirty="0">
              <a:latin typeface="Lucida Console" charset="0"/>
              <a:ea typeface="Lucida Console" charset="0"/>
              <a:cs typeface="Lucida Console" charset="0"/>
            </a:endParaRPr>
          </a:p>
          <a:p>
            <a:r>
              <a:rPr lang="en-US" sz="1400" dirty="0">
                <a:latin typeface="Lucida Console" charset="0"/>
                <a:ea typeface="Lucida Console" charset="0"/>
                <a:cs typeface="Lucida Console" charset="0"/>
              </a:rPr>
              <a:t>|- </a:t>
            </a:r>
            <a:r>
              <a:rPr lang="en-US" sz="1400" b="1" dirty="0" err="1">
                <a:solidFill>
                  <a:srgbClr val="2D6CA4"/>
                </a:solidFill>
                <a:latin typeface="Lucida Console" charset="0"/>
                <a:ea typeface="Lucida Console" charset="0"/>
                <a:cs typeface="Lucida Console" charset="0"/>
              </a:rPr>
              <a:t>Dockerfile</a:t>
            </a:r>
            <a:endParaRPr lang="en-US" sz="1400" b="1" dirty="0">
              <a:solidFill>
                <a:srgbClr val="2D6CA4"/>
              </a:solidFill>
              <a:latin typeface="Lucida Console" charset="0"/>
              <a:ea typeface="Lucida Console" charset="0"/>
              <a:cs typeface="Lucida Console" charset="0"/>
            </a:endParaRPr>
          </a:p>
        </p:txBody>
      </p:sp>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81485" y="0"/>
            <a:ext cx="1810515" cy="614935"/>
          </a:xfrm>
          <a:prstGeom prst="rect">
            <a:avLst/>
          </a:prstGeom>
        </p:spPr>
      </p:pic>
    </p:spTree>
    <p:extLst>
      <p:ext uri="{BB962C8B-B14F-4D97-AF65-F5344CB8AC3E}">
        <p14:creationId xmlns:p14="http://schemas.microsoft.com/office/powerpoint/2010/main" val="26180940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9544" y="2577123"/>
            <a:ext cx="5152913" cy="584775"/>
          </a:xfrm>
          <a:prstGeom prst="rect">
            <a:avLst/>
          </a:prstGeom>
          <a:noFill/>
        </p:spPr>
        <p:txBody>
          <a:bodyPr wrap="square" rtlCol="0">
            <a:spAutoFit/>
          </a:bodyPr>
          <a:lstStyle/>
          <a:p>
            <a:pPr algn="ctr"/>
            <a:r>
              <a:rPr lang="en-US" sz="3200" dirty="0">
                <a:latin typeface="Helvetica Light" charset="0"/>
                <a:ea typeface="Helvetica Light" charset="0"/>
                <a:cs typeface="Helvetica Light" charset="0"/>
              </a:rPr>
              <a:t>Putting it all together</a:t>
            </a:r>
            <a:endParaRPr lang="en-US" sz="4800" dirty="0">
              <a:latin typeface="Helvetica Light" charset="0"/>
              <a:ea typeface="Helvetica Light" charset="0"/>
              <a:cs typeface="Helvetica Light" charset="0"/>
            </a:endParaRPr>
          </a:p>
        </p:txBody>
      </p:sp>
    </p:spTree>
    <p:extLst>
      <p:ext uri="{BB962C8B-B14F-4D97-AF65-F5344CB8AC3E}">
        <p14:creationId xmlns:p14="http://schemas.microsoft.com/office/powerpoint/2010/main" val="31935490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71B2C67-2877-4944-8705-1039015D5179}"/>
              </a:ext>
            </a:extLst>
          </p:cNvPr>
          <p:cNvGrpSpPr/>
          <p:nvPr/>
        </p:nvGrpSpPr>
        <p:grpSpPr>
          <a:xfrm>
            <a:off x="3468584" y="1038408"/>
            <a:ext cx="6218388" cy="3281082"/>
            <a:chOff x="2464051" y="1548023"/>
            <a:chExt cx="6218388" cy="3281082"/>
          </a:xfrm>
        </p:grpSpPr>
        <p:pic>
          <p:nvPicPr>
            <p:cNvPr id="44" name="Picture 43">
              <a:extLst>
                <a:ext uri="{FF2B5EF4-FFF2-40B4-BE49-F238E27FC236}">
                  <a16:creationId xmlns:a16="http://schemas.microsoft.com/office/drawing/2014/main" id="{2E0A075C-372C-E14B-BB54-23E8841E68F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64051" y="1548023"/>
              <a:ext cx="5638842" cy="3281082"/>
            </a:xfrm>
            <a:prstGeom prst="rect">
              <a:avLst/>
            </a:prstGeom>
          </p:spPr>
        </p:pic>
        <p:sp>
          <p:nvSpPr>
            <p:cNvPr id="45" name="Rectangle 44">
              <a:extLst>
                <a:ext uri="{FF2B5EF4-FFF2-40B4-BE49-F238E27FC236}">
                  <a16:creationId xmlns:a16="http://schemas.microsoft.com/office/drawing/2014/main" id="{6AE32FD5-9875-3F46-9300-693E75C0ABE4}"/>
                </a:ext>
              </a:extLst>
            </p:cNvPr>
            <p:cNvSpPr/>
            <p:nvPr/>
          </p:nvSpPr>
          <p:spPr>
            <a:xfrm>
              <a:off x="3853986" y="2502760"/>
              <a:ext cx="4368461" cy="2165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TextBox 45">
              <a:extLst>
                <a:ext uri="{FF2B5EF4-FFF2-40B4-BE49-F238E27FC236}">
                  <a16:creationId xmlns:a16="http://schemas.microsoft.com/office/drawing/2014/main" id="{C8EB74C6-5E98-F542-B9B4-2ABF759D1F3C}"/>
                </a:ext>
              </a:extLst>
            </p:cNvPr>
            <p:cNvSpPr txBox="1"/>
            <p:nvPr/>
          </p:nvSpPr>
          <p:spPr>
            <a:xfrm>
              <a:off x="4144017" y="3806291"/>
              <a:ext cx="4538422" cy="276999"/>
            </a:xfrm>
            <a:prstGeom prst="rect">
              <a:avLst/>
            </a:prstGeom>
            <a:noFill/>
          </p:spPr>
          <p:txBody>
            <a:bodyPr wrap="none" rtlCol="0">
              <a:spAutoFit/>
            </a:bodyPr>
            <a:lstStyle/>
            <a:p>
              <a:r>
                <a:rPr lang="en-US" sz="1200" dirty="0">
                  <a:solidFill>
                    <a:schemeClr val="bg1">
                      <a:lumMod val="50000"/>
                    </a:schemeClr>
                  </a:solidFill>
                  <a:latin typeface="Helvetica Light" charset="0"/>
                  <a:ea typeface="Helvetica Light" charset="0"/>
                  <a:cs typeface="Helvetica Light" charset="0"/>
                </a:rPr>
                <a:t>Contains the </a:t>
              </a:r>
              <a:r>
                <a:rPr lang="en-US" sz="1200" dirty="0" err="1">
                  <a:solidFill>
                    <a:schemeClr val="bg1">
                      <a:lumMod val="50000"/>
                    </a:schemeClr>
                  </a:solidFill>
                  <a:latin typeface="Helvetica Light" charset="0"/>
                  <a:ea typeface="Helvetica Light" charset="0"/>
                  <a:cs typeface="Helvetica Light" charset="0"/>
                </a:rPr>
                <a:t>Snakemake</a:t>
              </a:r>
              <a:r>
                <a:rPr lang="en-US" sz="1200" dirty="0">
                  <a:solidFill>
                    <a:schemeClr val="bg1">
                      <a:lumMod val="50000"/>
                    </a:schemeClr>
                  </a:solidFill>
                  <a:latin typeface="Helvetica Light" charset="0"/>
                  <a:ea typeface="Helvetica Light" charset="0"/>
                  <a:cs typeface="Helvetica Light" charset="0"/>
                </a:rPr>
                <a:t> rules (that may use the code in code/)</a:t>
              </a:r>
            </a:p>
          </p:txBody>
        </p:sp>
        <p:sp>
          <p:nvSpPr>
            <p:cNvPr id="47" name="TextBox 46">
              <a:extLst>
                <a:ext uri="{FF2B5EF4-FFF2-40B4-BE49-F238E27FC236}">
                  <a16:creationId xmlns:a16="http://schemas.microsoft.com/office/drawing/2014/main" id="{B5346849-32D9-AD46-A528-C93754737797}"/>
                </a:ext>
              </a:extLst>
            </p:cNvPr>
            <p:cNvSpPr txBox="1"/>
            <p:nvPr/>
          </p:nvSpPr>
          <p:spPr>
            <a:xfrm>
              <a:off x="4144017" y="3486273"/>
              <a:ext cx="2574744" cy="276999"/>
            </a:xfrm>
            <a:prstGeom prst="rect">
              <a:avLst/>
            </a:prstGeom>
            <a:noFill/>
          </p:spPr>
          <p:txBody>
            <a:bodyPr wrap="none" rtlCol="0">
              <a:spAutoFit/>
            </a:bodyPr>
            <a:lstStyle/>
            <a:p>
              <a:r>
                <a:rPr lang="en-US" sz="1200" dirty="0">
                  <a:solidFill>
                    <a:schemeClr val="bg1">
                      <a:lumMod val="50000"/>
                    </a:schemeClr>
                  </a:solidFill>
                  <a:latin typeface="Helvetica Light" charset="0"/>
                  <a:ea typeface="Helvetica Light" charset="0"/>
                  <a:cs typeface="Helvetica Light" charset="0"/>
                </a:rPr>
                <a:t>Recipe for making a Docker image</a:t>
              </a:r>
            </a:p>
          </p:txBody>
        </p:sp>
        <p:sp>
          <p:nvSpPr>
            <p:cNvPr id="48" name="TextBox 47">
              <a:extLst>
                <a:ext uri="{FF2B5EF4-FFF2-40B4-BE49-F238E27FC236}">
                  <a16:creationId xmlns:a16="http://schemas.microsoft.com/office/drawing/2014/main" id="{42BBBDEC-1797-D544-9A60-9E051122B087}"/>
                </a:ext>
              </a:extLst>
            </p:cNvPr>
            <p:cNvSpPr txBox="1"/>
            <p:nvPr/>
          </p:nvSpPr>
          <p:spPr>
            <a:xfrm>
              <a:off x="4144017" y="4126309"/>
              <a:ext cx="3736920" cy="276999"/>
            </a:xfrm>
            <a:prstGeom prst="rect">
              <a:avLst/>
            </a:prstGeom>
            <a:noFill/>
          </p:spPr>
          <p:txBody>
            <a:bodyPr wrap="none" rtlCol="0">
              <a:spAutoFit/>
            </a:bodyPr>
            <a:lstStyle/>
            <a:p>
              <a:r>
                <a:rPr lang="en-US" sz="1200" dirty="0">
                  <a:solidFill>
                    <a:schemeClr val="bg1">
                      <a:lumMod val="50000"/>
                    </a:schemeClr>
                  </a:solidFill>
                  <a:latin typeface="Helvetica Light" charset="0"/>
                  <a:ea typeface="Helvetica Light" charset="0"/>
                  <a:cs typeface="Helvetica Light" charset="0"/>
                </a:rPr>
                <a:t>Configuration / settings for the </a:t>
              </a:r>
              <a:r>
                <a:rPr lang="en-US" sz="1200" dirty="0" err="1">
                  <a:solidFill>
                    <a:schemeClr val="bg1">
                      <a:lumMod val="50000"/>
                    </a:schemeClr>
                  </a:solidFill>
                  <a:latin typeface="Helvetica Light" charset="0"/>
                  <a:ea typeface="Helvetica Light" charset="0"/>
                  <a:cs typeface="Helvetica Light" charset="0"/>
                </a:rPr>
                <a:t>Snakemake</a:t>
              </a:r>
              <a:r>
                <a:rPr lang="en-US" sz="1200" dirty="0">
                  <a:solidFill>
                    <a:schemeClr val="bg1">
                      <a:lumMod val="50000"/>
                    </a:schemeClr>
                  </a:solidFill>
                  <a:latin typeface="Helvetica Light" charset="0"/>
                  <a:ea typeface="Helvetica Light" charset="0"/>
                  <a:cs typeface="Helvetica Light" charset="0"/>
                </a:rPr>
                <a:t> workflow</a:t>
              </a:r>
            </a:p>
          </p:txBody>
        </p:sp>
        <p:sp>
          <p:nvSpPr>
            <p:cNvPr id="49" name="TextBox 48">
              <a:extLst>
                <a:ext uri="{FF2B5EF4-FFF2-40B4-BE49-F238E27FC236}">
                  <a16:creationId xmlns:a16="http://schemas.microsoft.com/office/drawing/2014/main" id="{E898FC73-4393-DC4D-9B5B-A54C552483A0}"/>
                </a:ext>
              </a:extLst>
            </p:cNvPr>
            <p:cNvSpPr txBox="1"/>
            <p:nvPr/>
          </p:nvSpPr>
          <p:spPr>
            <a:xfrm>
              <a:off x="4144017" y="4444628"/>
              <a:ext cx="3921266" cy="276999"/>
            </a:xfrm>
            <a:prstGeom prst="rect">
              <a:avLst/>
            </a:prstGeom>
            <a:noFill/>
          </p:spPr>
          <p:txBody>
            <a:bodyPr wrap="none" rtlCol="0">
              <a:spAutoFit/>
            </a:bodyPr>
            <a:lstStyle/>
            <a:p>
              <a:r>
                <a:rPr lang="en-US" sz="1200" dirty="0">
                  <a:solidFill>
                    <a:schemeClr val="bg1">
                      <a:lumMod val="50000"/>
                    </a:schemeClr>
                  </a:solidFill>
                  <a:latin typeface="Helvetica Light" charset="0"/>
                  <a:ea typeface="Helvetica Light" charset="0"/>
                  <a:cs typeface="Helvetica Light" charset="0"/>
                </a:rPr>
                <a:t>Conda environment definitions (software and versions)</a:t>
              </a:r>
            </a:p>
          </p:txBody>
        </p:sp>
        <p:sp>
          <p:nvSpPr>
            <p:cNvPr id="50" name="Rectangle 49">
              <a:extLst>
                <a:ext uri="{FF2B5EF4-FFF2-40B4-BE49-F238E27FC236}">
                  <a16:creationId xmlns:a16="http://schemas.microsoft.com/office/drawing/2014/main" id="{6BEA15DB-4EAF-A446-9503-A3B45395DFD7}"/>
                </a:ext>
              </a:extLst>
            </p:cNvPr>
            <p:cNvSpPr/>
            <p:nvPr/>
          </p:nvSpPr>
          <p:spPr>
            <a:xfrm>
              <a:off x="3960420" y="1690661"/>
              <a:ext cx="2985796" cy="311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TextBox 50">
              <a:extLst>
                <a:ext uri="{FF2B5EF4-FFF2-40B4-BE49-F238E27FC236}">
                  <a16:creationId xmlns:a16="http://schemas.microsoft.com/office/drawing/2014/main" id="{A3061861-5A94-994B-8B2E-85BBBB1DE974}"/>
                </a:ext>
              </a:extLst>
            </p:cNvPr>
            <p:cNvSpPr txBox="1"/>
            <p:nvPr/>
          </p:nvSpPr>
          <p:spPr>
            <a:xfrm>
              <a:off x="3960420" y="1665734"/>
              <a:ext cx="2768707" cy="292388"/>
            </a:xfrm>
            <a:prstGeom prst="rect">
              <a:avLst/>
            </a:prstGeom>
            <a:solidFill>
              <a:schemeClr val="bg1"/>
            </a:solidFill>
          </p:spPr>
          <p:txBody>
            <a:bodyPr wrap="none" rtlCol="0">
              <a:spAutoFit/>
            </a:bodyPr>
            <a:lstStyle/>
            <a:p>
              <a:r>
                <a:rPr lang="en-US" sz="1300" dirty="0" err="1">
                  <a:solidFill>
                    <a:srgbClr val="0000FF"/>
                  </a:solidFill>
                  <a:latin typeface="Arial" panose="020B0604020202020204" pitchFamily="34" charset="0"/>
                  <a:ea typeface="Arial" charset="0"/>
                  <a:cs typeface="Arial" panose="020B0604020202020204" pitchFamily="34" charset="0"/>
                </a:rPr>
                <a:t>my_research_project</a:t>
              </a:r>
              <a:r>
                <a:rPr lang="en-US" sz="1300" dirty="0">
                  <a:solidFill>
                    <a:srgbClr val="0000FF"/>
                  </a:solidFill>
                  <a:latin typeface="Arial" panose="020B0604020202020204" pitchFamily="34" charset="0"/>
                  <a:ea typeface="Arial" charset="0"/>
                  <a:cs typeface="Arial" panose="020B0604020202020204" pitchFamily="34" charset="0"/>
                </a:rPr>
                <a:t> /                    </a:t>
              </a:r>
            </a:p>
          </p:txBody>
        </p:sp>
        <p:sp>
          <p:nvSpPr>
            <p:cNvPr id="52" name="TextBox 51">
              <a:extLst>
                <a:ext uri="{FF2B5EF4-FFF2-40B4-BE49-F238E27FC236}">
                  <a16:creationId xmlns:a16="http://schemas.microsoft.com/office/drawing/2014/main" id="{0286A583-F3B2-F941-8F1B-01776DE46350}"/>
                </a:ext>
              </a:extLst>
            </p:cNvPr>
            <p:cNvSpPr txBox="1"/>
            <p:nvPr/>
          </p:nvSpPr>
          <p:spPr>
            <a:xfrm>
              <a:off x="4144017" y="2858849"/>
              <a:ext cx="3796232" cy="276999"/>
            </a:xfrm>
            <a:prstGeom prst="rect">
              <a:avLst/>
            </a:prstGeom>
            <a:noFill/>
          </p:spPr>
          <p:txBody>
            <a:bodyPr wrap="none" rtlCol="0">
              <a:spAutoFit/>
            </a:bodyPr>
            <a:lstStyle/>
            <a:p>
              <a:r>
                <a:rPr lang="en-US" sz="1200" dirty="0">
                  <a:solidFill>
                    <a:schemeClr val="bg1">
                      <a:lumMod val="50000"/>
                    </a:schemeClr>
                  </a:solidFill>
                  <a:latin typeface="Helvetica Light" charset="0"/>
                  <a:ea typeface="Helvetica Light" charset="0"/>
                  <a:cs typeface="Helvetica Light" charset="0"/>
                </a:rPr>
                <a:t>Contains documentation, e.g. the project manuscript</a:t>
              </a:r>
            </a:p>
          </p:txBody>
        </p:sp>
        <p:sp>
          <p:nvSpPr>
            <p:cNvPr id="53" name="TextBox 52">
              <a:extLst>
                <a:ext uri="{FF2B5EF4-FFF2-40B4-BE49-F238E27FC236}">
                  <a16:creationId xmlns:a16="http://schemas.microsoft.com/office/drawing/2014/main" id="{900F1E04-2F25-7F4B-ADAE-3103BA9DC2DC}"/>
                </a:ext>
              </a:extLst>
            </p:cNvPr>
            <p:cNvSpPr txBox="1"/>
            <p:nvPr/>
          </p:nvSpPr>
          <p:spPr>
            <a:xfrm>
              <a:off x="4144017" y="2532525"/>
              <a:ext cx="1633781" cy="276999"/>
            </a:xfrm>
            <a:prstGeom prst="rect">
              <a:avLst/>
            </a:prstGeom>
            <a:noFill/>
          </p:spPr>
          <p:txBody>
            <a:bodyPr wrap="none" rtlCol="0">
              <a:spAutoFit/>
            </a:bodyPr>
            <a:lstStyle/>
            <a:p>
              <a:r>
                <a:rPr lang="en-US" sz="1200" dirty="0">
                  <a:solidFill>
                    <a:schemeClr val="bg1">
                      <a:lumMod val="50000"/>
                    </a:schemeClr>
                  </a:solidFill>
                  <a:latin typeface="Helvetica Light" charset="0"/>
                  <a:ea typeface="Helvetica Light" charset="0"/>
                  <a:cs typeface="Helvetica Light" charset="0"/>
                </a:rPr>
                <a:t>Contains all the code</a:t>
              </a:r>
            </a:p>
          </p:txBody>
        </p:sp>
        <p:sp>
          <p:nvSpPr>
            <p:cNvPr id="54" name="TextBox 53">
              <a:extLst>
                <a:ext uri="{FF2B5EF4-FFF2-40B4-BE49-F238E27FC236}">
                  <a16:creationId xmlns:a16="http://schemas.microsoft.com/office/drawing/2014/main" id="{4F5E6A00-01B4-C349-A1C8-AC9E000D4FA0}"/>
                </a:ext>
              </a:extLst>
            </p:cNvPr>
            <p:cNvSpPr txBox="1"/>
            <p:nvPr/>
          </p:nvSpPr>
          <p:spPr>
            <a:xfrm>
              <a:off x="4144017" y="3178867"/>
              <a:ext cx="3594254" cy="276999"/>
            </a:xfrm>
            <a:prstGeom prst="rect">
              <a:avLst/>
            </a:prstGeom>
            <a:noFill/>
          </p:spPr>
          <p:txBody>
            <a:bodyPr wrap="none" rtlCol="0">
              <a:spAutoFit/>
            </a:bodyPr>
            <a:lstStyle/>
            <a:p>
              <a:r>
                <a:rPr lang="en-US" sz="1200" dirty="0">
                  <a:solidFill>
                    <a:schemeClr val="bg1">
                      <a:lumMod val="50000"/>
                    </a:schemeClr>
                  </a:solidFill>
                  <a:latin typeface="Helvetica Light" charset="0"/>
                  <a:ea typeface="Helvetica Light" charset="0"/>
                  <a:cs typeface="Helvetica Light" charset="0"/>
                </a:rPr>
                <a:t>Contains notebooks, e.g. from Jupyter Notebooks</a:t>
              </a:r>
            </a:p>
          </p:txBody>
        </p:sp>
      </p:grpSp>
      <p:sp>
        <p:nvSpPr>
          <p:cNvPr id="2" name="TextBox 1"/>
          <p:cNvSpPr txBox="1"/>
          <p:nvPr/>
        </p:nvSpPr>
        <p:spPr>
          <a:xfrm>
            <a:off x="3646520" y="4933992"/>
            <a:ext cx="6631129" cy="1754326"/>
          </a:xfrm>
          <a:prstGeom prst="rect">
            <a:avLst/>
          </a:prstGeom>
          <a:noFill/>
        </p:spPr>
        <p:txBody>
          <a:bodyPr wrap="square" rtlCol="0">
            <a:spAutoFit/>
          </a:bodyPr>
          <a:lstStyle/>
          <a:p>
            <a:r>
              <a:rPr lang="en-US" u="sng" dirty="0">
                <a:latin typeface="Helvetica Light" charset="0"/>
                <a:ea typeface="Helvetica Light" charset="0"/>
                <a:cs typeface="Helvetica Light" charset="0"/>
              </a:rPr>
              <a:t>Options for reproducing:</a:t>
            </a:r>
          </a:p>
          <a:p>
            <a:endParaRPr lang="en-US" u="sng" dirty="0">
              <a:latin typeface="Helvetica Light" charset="0"/>
              <a:ea typeface="Helvetica Light" charset="0"/>
              <a:cs typeface="Helvetica Light" charset="0"/>
            </a:endParaRPr>
          </a:p>
          <a:p>
            <a:pPr marL="285750" indent="-285750">
              <a:buFont typeface="Arial" charset="0"/>
              <a:buChar char="•"/>
            </a:pPr>
            <a:r>
              <a:rPr lang="en-US" dirty="0" err="1">
                <a:latin typeface="Helvetica Light" charset="0"/>
                <a:ea typeface="Helvetica Light" charset="0"/>
                <a:cs typeface="Helvetica Light" charset="0"/>
              </a:rPr>
              <a:t>Git</a:t>
            </a:r>
            <a:r>
              <a:rPr lang="en-US" dirty="0">
                <a:latin typeface="Helvetica Light" charset="0"/>
                <a:ea typeface="Helvetica Light" charset="0"/>
                <a:cs typeface="Helvetica Light" charset="0"/>
              </a:rPr>
              <a:t> clone and run workflow.</a:t>
            </a:r>
          </a:p>
          <a:p>
            <a:pPr marL="285750" indent="-285750">
              <a:buFont typeface="Arial" charset="0"/>
              <a:buChar char="•"/>
            </a:pPr>
            <a:r>
              <a:rPr lang="en-US" dirty="0" err="1">
                <a:latin typeface="Helvetica Light" charset="0"/>
                <a:ea typeface="Helvetica Light" charset="0"/>
                <a:cs typeface="Helvetica Light" charset="0"/>
              </a:rPr>
              <a:t>Git</a:t>
            </a:r>
            <a:r>
              <a:rPr lang="en-US" dirty="0">
                <a:latin typeface="Helvetica Light" charset="0"/>
                <a:ea typeface="Helvetica Light" charset="0"/>
                <a:cs typeface="Helvetica Light" charset="0"/>
              </a:rPr>
              <a:t> clone, activate </a:t>
            </a:r>
            <a:r>
              <a:rPr lang="en-US" dirty="0" err="1">
                <a:latin typeface="Helvetica Light" charset="0"/>
                <a:ea typeface="Helvetica Light" charset="0"/>
                <a:cs typeface="Helvetica Light" charset="0"/>
              </a:rPr>
              <a:t>conda</a:t>
            </a:r>
            <a:r>
              <a:rPr lang="en-US" dirty="0">
                <a:latin typeface="Helvetica Light" charset="0"/>
                <a:ea typeface="Helvetica Light" charset="0"/>
                <a:cs typeface="Helvetica Light" charset="0"/>
              </a:rPr>
              <a:t> </a:t>
            </a:r>
            <a:r>
              <a:rPr lang="en-US" dirty="0" err="1">
                <a:latin typeface="Helvetica Light" charset="0"/>
                <a:ea typeface="Helvetica Light" charset="0"/>
                <a:cs typeface="Helvetica Light" charset="0"/>
              </a:rPr>
              <a:t>env</a:t>
            </a:r>
            <a:r>
              <a:rPr lang="en-US" dirty="0">
                <a:latin typeface="Helvetica Light" charset="0"/>
                <a:ea typeface="Helvetica Light" charset="0"/>
                <a:cs typeface="Helvetica Light" charset="0"/>
              </a:rPr>
              <a:t>, and run workflow.</a:t>
            </a:r>
          </a:p>
          <a:p>
            <a:pPr marL="285750" indent="-285750">
              <a:buFont typeface="Arial" charset="0"/>
              <a:buChar char="•"/>
            </a:pPr>
            <a:r>
              <a:rPr lang="en-US" dirty="0" err="1">
                <a:latin typeface="Helvetica Light" charset="0"/>
                <a:ea typeface="Helvetica Light" charset="0"/>
                <a:cs typeface="Helvetica Light" charset="0"/>
              </a:rPr>
              <a:t>Git</a:t>
            </a:r>
            <a:r>
              <a:rPr lang="en-US" dirty="0">
                <a:latin typeface="Helvetica Light" charset="0"/>
                <a:ea typeface="Helvetica Light" charset="0"/>
                <a:cs typeface="Helvetica Light" charset="0"/>
              </a:rPr>
              <a:t> clone, </a:t>
            </a:r>
            <a:r>
              <a:rPr lang="en-US" dirty="0" err="1">
                <a:latin typeface="Helvetica Light" charset="0"/>
                <a:ea typeface="Helvetica Light" charset="0"/>
                <a:cs typeface="Helvetica Light" charset="0"/>
              </a:rPr>
              <a:t>docker</a:t>
            </a:r>
            <a:r>
              <a:rPr lang="en-US" dirty="0">
                <a:latin typeface="Helvetica Light" charset="0"/>
                <a:ea typeface="Helvetica Light" charset="0"/>
                <a:cs typeface="Helvetica Light" charset="0"/>
              </a:rPr>
              <a:t> build, and run workflow in container.</a:t>
            </a:r>
          </a:p>
          <a:p>
            <a:pPr marL="285750" indent="-285750">
              <a:buFont typeface="Arial" charset="0"/>
              <a:buChar char="•"/>
            </a:pPr>
            <a:r>
              <a:rPr lang="en-US" dirty="0">
                <a:latin typeface="Helvetica Light" charset="0"/>
                <a:ea typeface="Helvetica Light" charset="0"/>
                <a:cs typeface="Helvetica Light" charset="0"/>
              </a:rPr>
              <a:t>Docker pull and run workflow in container.</a:t>
            </a:r>
          </a:p>
        </p:txBody>
      </p:sp>
      <p:sp>
        <p:nvSpPr>
          <p:cNvPr id="4" name="TextBox 3"/>
          <p:cNvSpPr txBox="1"/>
          <p:nvPr/>
        </p:nvSpPr>
        <p:spPr>
          <a:xfrm>
            <a:off x="3472293" y="533887"/>
            <a:ext cx="2648482" cy="400111"/>
          </a:xfrm>
          <a:prstGeom prst="rect">
            <a:avLst/>
          </a:prstGeom>
          <a:solidFill>
            <a:schemeClr val="bg1"/>
          </a:solidFill>
        </p:spPr>
        <p:txBody>
          <a:bodyPr wrap="none" rtlCol="0">
            <a:spAutoFit/>
          </a:bodyPr>
          <a:lstStyle/>
          <a:p>
            <a:r>
              <a:rPr lang="en-US" sz="2000" dirty="0" err="1">
                <a:latin typeface="Arial" charset="0"/>
                <a:ea typeface="Arial" charset="0"/>
                <a:cs typeface="Arial" charset="0"/>
              </a:rPr>
              <a:t>my_research_project</a:t>
            </a:r>
            <a:r>
              <a:rPr lang="en-US" sz="2000" dirty="0">
                <a:latin typeface="Arial" charset="0"/>
                <a:ea typeface="Arial" charset="0"/>
                <a:cs typeface="Arial" charset="0"/>
              </a:rPr>
              <a:t>/</a:t>
            </a:r>
          </a:p>
        </p:txBody>
      </p:sp>
      <p:pic>
        <p:nvPicPr>
          <p:cNvPr id="19" name="Picture 18">
            <a:extLst>
              <a:ext uri="{FF2B5EF4-FFF2-40B4-BE49-F238E27FC236}">
                <a16:creationId xmlns:a16="http://schemas.microsoft.com/office/drawing/2014/main" id="{AC42DB5E-2A7D-5A4F-9CED-DCB8B22B762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0291" y="647305"/>
            <a:ext cx="2328293" cy="4584227"/>
          </a:xfrm>
          <a:prstGeom prst="rect">
            <a:avLst/>
          </a:prstGeom>
        </p:spPr>
      </p:pic>
      <p:grpSp>
        <p:nvGrpSpPr>
          <p:cNvPr id="42" name="Group 41">
            <a:extLst>
              <a:ext uri="{FF2B5EF4-FFF2-40B4-BE49-F238E27FC236}">
                <a16:creationId xmlns:a16="http://schemas.microsoft.com/office/drawing/2014/main" id="{C6503021-3F4E-6243-941B-9B3EA8B3A01A}"/>
              </a:ext>
            </a:extLst>
          </p:cNvPr>
          <p:cNvGrpSpPr/>
          <p:nvPr/>
        </p:nvGrpSpPr>
        <p:grpSpPr>
          <a:xfrm>
            <a:off x="3487834" y="1435313"/>
            <a:ext cx="3416434" cy="2496829"/>
            <a:chOff x="3487834" y="1435313"/>
            <a:chExt cx="3416434" cy="2496829"/>
          </a:xfrm>
        </p:grpSpPr>
        <p:pic>
          <p:nvPicPr>
            <p:cNvPr id="40" name="Picture 39">
              <a:extLst>
                <a:ext uri="{FF2B5EF4-FFF2-40B4-BE49-F238E27FC236}">
                  <a16:creationId xmlns:a16="http://schemas.microsoft.com/office/drawing/2014/main" id="{52956661-9114-8A40-834B-B1BAC942039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87834" y="1435313"/>
              <a:ext cx="3416434" cy="2496829"/>
            </a:xfrm>
            <a:prstGeom prst="rect">
              <a:avLst/>
            </a:prstGeom>
          </p:spPr>
        </p:pic>
        <p:sp>
          <p:nvSpPr>
            <p:cNvPr id="41" name="TextBox 40">
              <a:extLst>
                <a:ext uri="{FF2B5EF4-FFF2-40B4-BE49-F238E27FC236}">
                  <a16:creationId xmlns:a16="http://schemas.microsoft.com/office/drawing/2014/main" id="{0FD466CF-2497-5F43-A148-DBA4248EB17A}"/>
                </a:ext>
              </a:extLst>
            </p:cNvPr>
            <p:cNvSpPr txBox="1"/>
            <p:nvPr/>
          </p:nvSpPr>
          <p:spPr>
            <a:xfrm>
              <a:off x="3761692" y="2536526"/>
              <a:ext cx="2568332" cy="830997"/>
            </a:xfrm>
            <a:prstGeom prst="rect">
              <a:avLst/>
            </a:prstGeom>
            <a:solidFill>
              <a:schemeClr val="bg1"/>
            </a:solidFill>
          </p:spPr>
          <p:txBody>
            <a:bodyPr wrap="none" rtlCol="0">
              <a:spAutoFit/>
            </a:bodyPr>
            <a:lstStyle/>
            <a:p>
              <a:r>
                <a:rPr lang="en-US" sz="1200" dirty="0">
                  <a:solidFill>
                    <a:srgbClr val="336CD0"/>
                  </a:solidFill>
                  <a:latin typeface="Arial" charset="0"/>
                  <a:ea typeface="Arial" charset="0"/>
                  <a:cs typeface="Arial" charset="0"/>
                </a:rPr>
                <a:t>submission_nature_2016-11-23</a:t>
              </a:r>
            </a:p>
            <a:p>
              <a:r>
                <a:rPr lang="en-US" sz="1200" dirty="0">
                  <a:solidFill>
                    <a:srgbClr val="336CD0"/>
                  </a:solidFill>
                  <a:latin typeface="Arial" charset="0"/>
                  <a:ea typeface="Arial" charset="0"/>
                  <a:cs typeface="Arial" charset="0"/>
                </a:rPr>
                <a:t>resubmission_pnas_2017-01-10</a:t>
              </a:r>
            </a:p>
            <a:p>
              <a:r>
                <a:rPr lang="en-US" sz="1200" dirty="0">
                  <a:solidFill>
                    <a:srgbClr val="336CD0"/>
                  </a:solidFill>
                  <a:latin typeface="Arial" charset="0"/>
                  <a:ea typeface="Arial" charset="0"/>
                  <a:cs typeface="Arial" charset="0"/>
                </a:rPr>
                <a:t>resubmission_JNRBM_2017-03-21</a:t>
              </a:r>
            </a:p>
            <a:p>
              <a:r>
                <a:rPr lang="en-US" sz="1200" dirty="0">
                  <a:solidFill>
                    <a:srgbClr val="336CD0"/>
                  </a:solidFill>
                  <a:latin typeface="Arial" charset="0"/>
                  <a:ea typeface="Arial" charset="0"/>
                  <a:cs typeface="Arial" charset="0"/>
                </a:rPr>
                <a:t>publication_JNRBM_2017-06-09</a:t>
              </a:r>
            </a:p>
          </p:txBody>
        </p:sp>
      </p:grpSp>
    </p:spTree>
    <p:extLst>
      <p:ext uri="{BB962C8B-B14F-4D97-AF65-F5344CB8AC3E}">
        <p14:creationId xmlns:p14="http://schemas.microsoft.com/office/powerpoint/2010/main" val="286089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7060" y="3607691"/>
            <a:ext cx="1289039" cy="53828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8052" y="4413390"/>
            <a:ext cx="1742016" cy="361022"/>
          </a:xfrm>
          <a:prstGeom prst="rect">
            <a:avLst/>
          </a:prstGeom>
        </p:spPr>
      </p:pic>
      <p:grpSp>
        <p:nvGrpSpPr>
          <p:cNvPr id="64" name="Group 63"/>
          <p:cNvGrpSpPr/>
          <p:nvPr/>
        </p:nvGrpSpPr>
        <p:grpSpPr>
          <a:xfrm>
            <a:off x="6546507" y="1340142"/>
            <a:ext cx="2649236" cy="1436340"/>
            <a:chOff x="6517857" y="1626631"/>
            <a:chExt cx="2649236" cy="1436340"/>
          </a:xfrm>
        </p:grpSpPr>
        <p:grpSp>
          <p:nvGrpSpPr>
            <p:cNvPr id="24" name="Group 23"/>
            <p:cNvGrpSpPr/>
            <p:nvPr/>
          </p:nvGrpSpPr>
          <p:grpSpPr>
            <a:xfrm>
              <a:off x="6791589" y="1626631"/>
              <a:ext cx="2375504" cy="675540"/>
              <a:chOff x="6937090" y="2500966"/>
              <a:chExt cx="2375504" cy="67554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090" y="2500966"/>
                <a:ext cx="675540" cy="675540"/>
              </a:xfrm>
              <a:prstGeom prst="rect">
                <a:avLst/>
              </a:prstGeom>
            </p:spPr>
          </p:pic>
          <p:sp>
            <p:nvSpPr>
              <p:cNvPr id="16" name="TextBox 15"/>
              <p:cNvSpPr txBox="1"/>
              <p:nvPr/>
            </p:nvSpPr>
            <p:spPr>
              <a:xfrm>
                <a:off x="7510819" y="2531246"/>
                <a:ext cx="1801775" cy="523220"/>
              </a:xfrm>
              <a:prstGeom prst="rect">
                <a:avLst/>
              </a:prstGeom>
              <a:noFill/>
            </p:spPr>
            <p:txBody>
              <a:bodyPr wrap="none" rtlCol="0">
                <a:spAutoFit/>
              </a:bodyPr>
              <a:lstStyle/>
              <a:p>
                <a:r>
                  <a:rPr lang="en-US" sz="2800" dirty="0">
                    <a:solidFill>
                      <a:schemeClr val="tx1">
                        <a:lumMod val="75000"/>
                        <a:lumOff val="25000"/>
                      </a:schemeClr>
                    </a:solidFill>
                    <a:latin typeface="+mj-lt"/>
                  </a:rPr>
                  <a:t>Snakemake</a:t>
                </a:r>
              </a:p>
            </p:txBody>
          </p:sp>
        </p:grpSp>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rightnessContrast bright="2000"/>
                      </a14:imgEffect>
                    </a14:imgLayer>
                  </a14:imgProps>
                </a:ext>
                <a:ext uri="{28A0092B-C50C-407E-A947-70E740481C1C}">
                  <a14:useLocalDpi xmlns:a14="http://schemas.microsoft.com/office/drawing/2010/main" val="0"/>
                </a:ext>
              </a:extLst>
            </a:blip>
            <a:stretch>
              <a:fillRect/>
            </a:stretch>
          </p:blipFill>
          <p:spPr>
            <a:xfrm>
              <a:off x="6517857" y="2231871"/>
              <a:ext cx="2321348" cy="831100"/>
            </a:xfrm>
            <a:prstGeom prst="rect">
              <a:avLst/>
            </a:prstGeom>
          </p:spPr>
        </p:pic>
      </p:gr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4089" y="4865368"/>
            <a:ext cx="2565633" cy="871408"/>
          </a:xfrm>
          <a:prstGeom prst="rect">
            <a:avLst/>
          </a:prstGeom>
        </p:spPr>
      </p:pic>
      <p:sp>
        <p:nvSpPr>
          <p:cNvPr id="4" name="Oval 3"/>
          <p:cNvSpPr/>
          <p:nvPr/>
        </p:nvSpPr>
        <p:spPr>
          <a:xfrm>
            <a:off x="8498773" y="3457554"/>
            <a:ext cx="3200098" cy="3200098"/>
          </a:xfrm>
          <a:prstGeom prst="ellipse">
            <a:avLst/>
          </a:prstGeom>
          <a:solidFill>
            <a:srgbClr val="41C9E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003140" y="3961921"/>
            <a:ext cx="2191365" cy="2191365"/>
          </a:xfrm>
          <a:prstGeom prst="ellipse">
            <a:avLst/>
          </a:prstGeom>
          <a:solidFill>
            <a:srgbClr val="1DAC1A"/>
          </a:solidFill>
          <a:ln>
            <a:solidFill>
              <a:schemeClr val="tx1"/>
            </a:solidFill>
          </a:ln>
          <a:effectLst>
            <a:outerShdw blurRad="50800" dist="38100" dir="10800000" algn="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Oval 26"/>
          <p:cNvSpPr/>
          <p:nvPr/>
        </p:nvSpPr>
        <p:spPr>
          <a:xfrm>
            <a:off x="9398275" y="4357056"/>
            <a:ext cx="1401096" cy="1401096"/>
          </a:xfrm>
          <a:prstGeom prst="ellipse">
            <a:avLst/>
          </a:prstGeom>
          <a:solidFill>
            <a:srgbClr val="FF0000"/>
          </a:solidFill>
          <a:ln>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8815826">
            <a:off x="9682181" y="4640962"/>
            <a:ext cx="833284" cy="833284"/>
          </a:xfrm>
          <a:prstGeom prst="ellipse">
            <a:avLst/>
          </a:prstGeom>
          <a:solidFill>
            <a:schemeClr val="accent1">
              <a:lumMod val="60000"/>
              <a:lumOff val="40000"/>
            </a:schemeClr>
          </a:solidFill>
          <a:ln>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e 28"/>
          <p:cNvSpPr/>
          <p:nvPr/>
        </p:nvSpPr>
        <p:spPr>
          <a:xfrm rot="18815826" flipH="1">
            <a:off x="9682181" y="4640961"/>
            <a:ext cx="833284" cy="833284"/>
          </a:xfrm>
          <a:prstGeom prst="pie">
            <a:avLst>
              <a:gd name="adj1" fmla="val 5368171"/>
              <a:gd name="adj2" fmla="val 16200000"/>
            </a:avLst>
          </a:prstGeom>
          <a:solidFill>
            <a:schemeClr val="bg1">
              <a:lumMod val="5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8563316" y="2944025"/>
            <a:ext cx="1322618" cy="1745450"/>
          </a:xfrm>
          <a:prstGeom prst="line">
            <a:avLst/>
          </a:prstGeom>
          <a:ln w="12700"/>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7317032" y="3935687"/>
            <a:ext cx="2102977" cy="1016066"/>
          </a:xfrm>
          <a:prstGeom prst="line">
            <a:avLst/>
          </a:prstGeom>
          <a:ln w="12700">
            <a:solidFill>
              <a:srgbClr val="FF0000"/>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6931571" y="4659762"/>
            <a:ext cx="2085486" cy="401640"/>
          </a:xfrm>
          <a:prstGeom prst="line">
            <a:avLst/>
          </a:prstGeom>
          <a:ln w="12700">
            <a:solidFill>
              <a:srgbClr val="00B050"/>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46" name="TextBox 45"/>
          <p:cNvSpPr txBox="1"/>
          <p:nvPr/>
        </p:nvSpPr>
        <p:spPr>
          <a:xfrm>
            <a:off x="413064" y="333567"/>
            <a:ext cx="6980904" cy="738664"/>
          </a:xfrm>
          <a:prstGeom prst="rect">
            <a:avLst/>
          </a:prstGeom>
          <a:noFill/>
        </p:spPr>
        <p:txBody>
          <a:bodyPr wrap="square" rtlCol="0">
            <a:spAutoFit/>
          </a:bodyPr>
          <a:lstStyle/>
          <a:p>
            <a:r>
              <a:rPr lang="en-US" sz="2400" dirty="0">
                <a:latin typeface="Helvetica Light" charset="0"/>
                <a:ea typeface="Helvetica Light" charset="0"/>
                <a:cs typeface="Helvetica Light" charset="0"/>
              </a:rPr>
              <a:t>What is reasonable for your project?</a:t>
            </a:r>
          </a:p>
          <a:p>
            <a:r>
              <a:rPr lang="en-US" dirty="0">
                <a:latin typeface="Helvetica Light" charset="0"/>
                <a:ea typeface="Helvetica Light" charset="0"/>
                <a:cs typeface="Helvetica Light" charset="0"/>
              </a:rPr>
              <a:t>Choose the right ambition level</a:t>
            </a:r>
            <a:r>
              <a:rPr lang="mr-IN" dirty="0">
                <a:latin typeface="Helvetica Light" charset="0"/>
                <a:ea typeface="Helvetica Light" charset="0"/>
                <a:cs typeface="Helvetica Light" charset="0"/>
              </a:rPr>
              <a:t>…</a:t>
            </a:r>
            <a:endParaRPr lang="en-US" dirty="0">
              <a:latin typeface="Helvetica Light" charset="0"/>
              <a:ea typeface="Helvetica Light" charset="0"/>
              <a:cs typeface="Helvetica Light" charset="0"/>
            </a:endParaRPr>
          </a:p>
        </p:txBody>
      </p:sp>
      <p:grpSp>
        <p:nvGrpSpPr>
          <p:cNvPr id="65" name="Group 64"/>
          <p:cNvGrpSpPr/>
          <p:nvPr/>
        </p:nvGrpSpPr>
        <p:grpSpPr>
          <a:xfrm>
            <a:off x="733076" y="1418664"/>
            <a:ext cx="5771730" cy="1983441"/>
            <a:chOff x="696336" y="925684"/>
            <a:chExt cx="5771730" cy="1983441"/>
          </a:xfrm>
        </p:grpSpPr>
        <p:sp>
          <p:nvSpPr>
            <p:cNvPr id="47" name="TextBox 46"/>
            <p:cNvSpPr txBox="1"/>
            <p:nvPr/>
          </p:nvSpPr>
          <p:spPr>
            <a:xfrm>
              <a:off x="696336" y="2408543"/>
              <a:ext cx="5522656" cy="369332"/>
            </a:xfrm>
            <a:prstGeom prst="rect">
              <a:avLst/>
            </a:prstGeom>
            <a:noFill/>
          </p:spPr>
          <p:txBody>
            <a:bodyPr wrap="square" rtlCol="0">
              <a:spAutoFit/>
            </a:bodyPr>
            <a:lstStyle/>
            <a:p>
              <a:pPr algn="r"/>
              <a:r>
                <a:rPr lang="en-US" dirty="0">
                  <a:latin typeface="Helvetica Light" charset="0"/>
                  <a:ea typeface="Helvetica Light" charset="0"/>
                  <a:cs typeface="Helvetica Light" charset="0"/>
                </a:rPr>
                <a:t>Minimal: </a:t>
              </a:r>
              <a:r>
                <a:rPr lang="en-US" dirty="0">
                  <a:solidFill>
                    <a:srgbClr val="6C7C92"/>
                  </a:solidFill>
                  <a:latin typeface="Helvetica Light" charset="0"/>
                  <a:ea typeface="Helvetica Light" charset="0"/>
                  <a:cs typeface="Helvetica Light" charset="0"/>
                </a:rPr>
                <a:t>code for reproducible results</a:t>
              </a:r>
            </a:p>
          </p:txBody>
        </p:sp>
        <p:sp>
          <p:nvSpPr>
            <p:cNvPr id="48" name="Left Brace 47"/>
            <p:cNvSpPr/>
            <p:nvPr/>
          </p:nvSpPr>
          <p:spPr>
            <a:xfrm>
              <a:off x="6260693" y="925684"/>
              <a:ext cx="207373" cy="1983441"/>
            </a:xfrm>
            <a:prstGeom prst="leftBrace">
              <a:avLst>
                <a:gd name="adj1" fmla="val 55943"/>
                <a:gd name="adj2" fmla="val 8335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TextBox 48"/>
          <p:cNvSpPr txBox="1"/>
          <p:nvPr/>
        </p:nvSpPr>
        <p:spPr>
          <a:xfrm>
            <a:off x="68388" y="3627453"/>
            <a:ext cx="5522656" cy="369332"/>
          </a:xfrm>
          <a:prstGeom prst="rect">
            <a:avLst/>
          </a:prstGeom>
          <a:noFill/>
        </p:spPr>
        <p:txBody>
          <a:bodyPr wrap="square" rtlCol="0">
            <a:spAutoFit/>
          </a:bodyPr>
          <a:lstStyle/>
          <a:p>
            <a:pPr algn="r"/>
            <a:r>
              <a:rPr lang="en-US" dirty="0">
                <a:latin typeface="Helvetica Light" charset="0"/>
                <a:ea typeface="Helvetica Light" charset="0"/>
                <a:cs typeface="Helvetica Light" charset="0"/>
              </a:rPr>
              <a:t>Good: </a:t>
            </a:r>
            <a:r>
              <a:rPr lang="en-US" dirty="0">
                <a:solidFill>
                  <a:srgbClr val="FF0000"/>
                </a:solidFill>
                <a:latin typeface="Helvetica Light" charset="0"/>
                <a:ea typeface="Helvetica Light" charset="0"/>
                <a:cs typeface="Helvetica Light" charset="0"/>
              </a:rPr>
              <a:t>versioned and structured repository</a:t>
            </a:r>
          </a:p>
        </p:txBody>
      </p:sp>
      <p:sp>
        <p:nvSpPr>
          <p:cNvPr id="50" name="TextBox 49"/>
          <p:cNvSpPr txBox="1"/>
          <p:nvPr/>
        </p:nvSpPr>
        <p:spPr>
          <a:xfrm>
            <a:off x="0" y="4358519"/>
            <a:ext cx="4958062" cy="369332"/>
          </a:xfrm>
          <a:prstGeom prst="rect">
            <a:avLst/>
          </a:prstGeom>
          <a:noFill/>
        </p:spPr>
        <p:txBody>
          <a:bodyPr wrap="square" rtlCol="0">
            <a:spAutoFit/>
          </a:bodyPr>
          <a:lstStyle/>
          <a:p>
            <a:pPr algn="r"/>
            <a:r>
              <a:rPr lang="en-US" dirty="0">
                <a:latin typeface="Helvetica Light" charset="0"/>
                <a:ea typeface="Helvetica Light" charset="0"/>
                <a:cs typeface="Helvetica Light" charset="0"/>
              </a:rPr>
              <a:t>Better: </a:t>
            </a:r>
            <a:r>
              <a:rPr lang="en-US" dirty="0">
                <a:solidFill>
                  <a:srgbClr val="1DAC1A"/>
                </a:solidFill>
                <a:latin typeface="Helvetica Light" charset="0"/>
                <a:ea typeface="Helvetica Light" charset="0"/>
                <a:cs typeface="Helvetica Light" charset="0"/>
              </a:rPr>
              <a:t>ambition to organize dependencies</a:t>
            </a:r>
          </a:p>
        </p:txBody>
      </p:sp>
      <p:sp>
        <p:nvSpPr>
          <p:cNvPr id="61" name="TextBox 60"/>
          <p:cNvSpPr txBox="1"/>
          <p:nvPr/>
        </p:nvSpPr>
        <p:spPr>
          <a:xfrm>
            <a:off x="48157" y="5041919"/>
            <a:ext cx="2744367" cy="369332"/>
          </a:xfrm>
          <a:prstGeom prst="rect">
            <a:avLst/>
          </a:prstGeom>
          <a:noFill/>
        </p:spPr>
        <p:txBody>
          <a:bodyPr wrap="square" rtlCol="0">
            <a:spAutoFit/>
          </a:bodyPr>
          <a:lstStyle/>
          <a:p>
            <a:pPr algn="r"/>
            <a:r>
              <a:rPr lang="en-US" dirty="0">
                <a:latin typeface="Helvetica Light" charset="0"/>
                <a:ea typeface="Helvetica Light" charset="0"/>
                <a:cs typeface="Helvetica Light" charset="0"/>
              </a:rPr>
              <a:t>Best: </a:t>
            </a:r>
            <a:r>
              <a:rPr lang="en-US" dirty="0">
                <a:solidFill>
                  <a:srgbClr val="41C9E9"/>
                </a:solidFill>
                <a:latin typeface="Helvetica Light" charset="0"/>
                <a:ea typeface="Helvetica Light" charset="0"/>
                <a:cs typeface="Helvetica Light" charset="0"/>
              </a:rPr>
              <a:t>export everything!</a:t>
            </a:r>
          </a:p>
        </p:txBody>
      </p:sp>
      <p:cxnSp>
        <p:nvCxnSpPr>
          <p:cNvPr id="37" name="Straight Connector 36"/>
          <p:cNvCxnSpPr/>
          <p:nvPr/>
        </p:nvCxnSpPr>
        <p:spPr>
          <a:xfrm flipV="1">
            <a:off x="5737076" y="5300859"/>
            <a:ext cx="2803314" cy="99590"/>
          </a:xfrm>
          <a:prstGeom prst="line">
            <a:avLst/>
          </a:prstGeom>
          <a:ln w="12700">
            <a:solidFill>
              <a:srgbClr val="41C9E9"/>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9619" y="2700844"/>
            <a:ext cx="1815711" cy="760800"/>
          </a:xfrm>
          <a:prstGeom prst="rect">
            <a:avLst/>
          </a:prstGeom>
        </p:spPr>
      </p:pic>
      <p:sp>
        <p:nvSpPr>
          <p:cNvPr id="35" name="Pie 34"/>
          <p:cNvSpPr/>
          <p:nvPr/>
        </p:nvSpPr>
        <p:spPr>
          <a:xfrm rot="18815826" flipH="1">
            <a:off x="9682183" y="4640960"/>
            <a:ext cx="833284" cy="833284"/>
          </a:xfrm>
          <a:prstGeom prst="pie">
            <a:avLst>
              <a:gd name="adj1" fmla="val 1189869"/>
              <a:gd name="adj2" fmla="val 8537901"/>
            </a:avLst>
          </a:prstGeom>
          <a:solidFill>
            <a:srgbClr val="F4B325"/>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866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27526</TotalTime>
  <Words>7905</Words>
  <Application>Microsoft Macintosh PowerPoint</Application>
  <PresentationFormat>Widescreen</PresentationFormat>
  <Paragraphs>1515</Paragraphs>
  <Slides>101</Slides>
  <Notes>41</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101</vt:i4>
      </vt:variant>
    </vt:vector>
  </HeadingPairs>
  <TitlesOfParts>
    <vt:vector size="116" baseType="lpstr">
      <vt:lpstr>Arial</vt:lpstr>
      <vt:lpstr>Arial Rounded MT Bold</vt:lpstr>
      <vt:lpstr>Avenir Next Condensed Ultra Light</vt:lpstr>
      <vt:lpstr>Calibri</vt:lpstr>
      <vt:lpstr>Calibri Light</vt:lpstr>
      <vt:lpstr>Comic Sans MS</vt:lpstr>
      <vt:lpstr>Courier</vt:lpstr>
      <vt:lpstr>Courier New</vt:lpstr>
      <vt:lpstr>Helvetica</vt:lpstr>
      <vt:lpstr>Helvetica Light</vt:lpstr>
      <vt:lpstr>Helvetica Neue</vt:lpstr>
      <vt:lpstr>Lucida Console</vt:lpstr>
      <vt:lpstr>Source Sans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Leif Väremo</dc:creator>
  <cp:lastModifiedBy>Rasmus Ågren</cp:lastModifiedBy>
  <cp:revision>101</cp:revision>
  <cp:lastPrinted>2018-11-26T20:57:56Z</cp:lastPrinted>
  <dcterms:created xsi:type="dcterms:W3CDTF">2018-03-01T13:56:01Z</dcterms:created>
  <dcterms:modified xsi:type="dcterms:W3CDTF">2018-11-29T16:23:43Z</dcterms:modified>
</cp:coreProperties>
</file>