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3"/>
  </p:sldMasterIdLst>
  <p:notesMasterIdLst>
    <p:notesMasterId r:id="rId26"/>
  </p:notesMasterIdLst>
  <p:handoutMasterIdLst>
    <p:handoutMasterId r:id="rId27"/>
  </p:handoutMasterIdLst>
  <p:sldIdLst>
    <p:sldId id="258" r:id="rId4"/>
    <p:sldId id="276" r:id="rId5"/>
    <p:sldId id="279" r:id="rId6"/>
    <p:sldId id="265" r:id="rId7"/>
    <p:sldId id="264" r:id="rId8"/>
    <p:sldId id="278" r:id="rId9"/>
    <p:sldId id="266" r:id="rId10"/>
    <p:sldId id="267" r:id="rId11"/>
    <p:sldId id="268" r:id="rId12"/>
    <p:sldId id="269" r:id="rId13"/>
    <p:sldId id="270" r:id="rId14"/>
    <p:sldId id="261" r:id="rId15"/>
    <p:sldId id="277" r:id="rId16"/>
    <p:sldId id="263" r:id="rId17"/>
    <p:sldId id="280" r:id="rId18"/>
    <p:sldId id="281" r:id="rId19"/>
    <p:sldId id="271" r:id="rId20"/>
    <p:sldId id="272" r:id="rId21"/>
    <p:sldId id="273" r:id="rId22"/>
    <p:sldId id="274" r:id="rId23"/>
    <p:sldId id="275" r:id="rId24"/>
    <p:sldId id="262" r:id="rId25"/>
  </p:sldIdLst>
  <p:sldSz cx="9144000" cy="6858000" type="screen4x3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 Pilone" initials="" lastIdx="8" clrIdx="0"/>
  <p:cmAuthor id="1" name="Dana Shum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31"/>
    <p:restoredTop sz="93631"/>
  </p:normalViewPr>
  <p:slideViewPr>
    <p:cSldViewPr snapToGrid="0">
      <p:cViewPr varScale="1">
        <p:scale>
          <a:sx n="101" d="100"/>
          <a:sy n="101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D2E3C-CAE6-44F1-8C3A-49F95C3DF91E}" type="datetimeFigureOut">
              <a:rPr lang="en-US" smtClean="0"/>
              <a:t>1/11/19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0379C-226A-4D6C-9639-AF6648A3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1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061630"/>
      </p:ext>
    </p:extLst>
  </p:cSld>
  <p:clrMap bg1="lt1" tx1="dk1" bg2="dk2" tx2="lt2" accent1="accent1" accent2="accent2" accent3="accent3" accent4="accent4" accent5="accent5" accent6="accent6" hlink="hlink" folHlink="folHlink"/>
  <p:hf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111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80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36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6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55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5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8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0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49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65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</a:t>
            </a:r>
            <a:r>
              <a:rPr lang="en-US" dirty="0" err="1" smtClean="0"/>
              <a:t>Palankar</a:t>
            </a:r>
            <a:r>
              <a:rPr lang="en-US" dirty="0" smtClean="0"/>
              <a:t>, et al.</a:t>
            </a:r>
            <a:r>
              <a:rPr lang="en-US" baseline="0" dirty="0" smtClean="0"/>
              <a:t> 2008 </a:t>
            </a:r>
            <a:r>
              <a:rPr lang="mr-IN" baseline="0" dirty="0" smtClean="0"/>
              <a:t>–</a:t>
            </a:r>
            <a:r>
              <a:rPr lang="en-US" baseline="0" dirty="0" smtClean="0"/>
              <a:t> look for a more recent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2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17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93300" rIns="93300" bIns="93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51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14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4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72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35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13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0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34495E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sz="44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4009490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3" name="Shape 13" descr="eosdis-logo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799" y="480830"/>
            <a:ext cx="4546863" cy="1282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 descr="eosdis-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84270"/>
            <a:ext cx="8229600" cy="47425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34495E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 descr="eosdis-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" name="Shape 28" descr="eosdis-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90406"/>
            <a:ext cx="8229600" cy="483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8262645" y="6657945"/>
            <a:ext cx="889987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WESIP-0119-EP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pourmal@hdfgroup.org" TargetMode="External"/><Relationship Id="rId4" Type="http://schemas.openxmlformats.org/officeDocument/2006/relationships/hyperlink" Target="mailto:jgallagher@opendap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hdfgroup.org/display/HDF5/Release+Specific+Information" TargetMode="External"/><Relationship Id="rId4" Type="http://schemas.openxmlformats.org/officeDocument/2006/relationships/hyperlink" Target="https://www.hdfgroup.org/2018/04/why-should-i-care-about-the-hdf5-1-10-2-releas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portal.hdfgroup.org/display/HDF5/H5P_SET_LIBVER_BOUND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hdfgroup.org/display/HDF5/H5P_SET_LAYOUT" TargetMode="External"/><Relationship Id="rId4" Type="http://schemas.openxmlformats.org/officeDocument/2006/relationships/hyperlink" Target="https://portal.hdfgroup.org/display/HDF5/H5P_SET_SHARED_MESG_INDEX" TargetMode="External"/><Relationship Id="rId5" Type="http://schemas.openxmlformats.org/officeDocument/2006/relationships/hyperlink" Target="mailto:help@hdfgroup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jp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png"/><Relationship Id="rId9" Type="http://schemas.openxmlformats.org/officeDocument/2006/relationships/image" Target="../media/image12.jpg"/><Relationship Id="rId10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unidata.ucar.edu/software/netcdf/docs/interoperability_hdf5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dfeos.org/software/aug_hdfeos5.php" TargetMode="External"/><Relationship Id="rId4" Type="http://schemas.openxmlformats.org/officeDocument/2006/relationships/hyperlink" Target="https://support.hdfgroup.org/projects/jpss/jpss_software.html" TargetMode="External"/><Relationship Id="rId5" Type="http://schemas.openxmlformats.org/officeDocument/2006/relationships/hyperlink" Target="https://support.hdfgroup.org/projects/jpss/h5edit_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data.nasa.gov/files/ESDS-RFC-028v1.3.pdf" TargetMode="External"/><Relationship Id="rId4" Type="http://schemas.openxmlformats.org/officeDocument/2006/relationships/hyperlink" Target="https://wiki.earthdata.nasa.gov/download/attachments/107392102/ESDS-RFC-036v0.6.pdf?version=1&amp;modificationDate=1530558278752&amp;api=v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685800" y="186420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800" dirty="0" smtClean="0"/>
              <a:t>OPeNDAP</a:t>
            </a:r>
            <a:r>
              <a:rPr lang="en-US" sz="2000" baseline="30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HDF5</a:t>
            </a:r>
            <a:r>
              <a:rPr lang="en-US" sz="20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in </a:t>
            </a:r>
            <a:r>
              <a:rPr lang="en-US" sz="2800" dirty="0" smtClean="0"/>
              <a:t>the Cloud</a:t>
            </a:r>
            <a:r>
              <a:rPr lang="en-US" sz="2800" dirty="0"/>
              <a:t>: Techniques and </a:t>
            </a:r>
            <a:r>
              <a:rPr lang="en-US" sz="2800" dirty="0" smtClean="0"/>
              <a:t>Best </a:t>
            </a:r>
            <a:r>
              <a:rPr lang="en-US" sz="2800" dirty="0"/>
              <a:t>P</a:t>
            </a:r>
            <a:r>
              <a:rPr lang="en-US" sz="2800" dirty="0" smtClean="0"/>
              <a:t>ractices </a:t>
            </a:r>
            <a:r>
              <a:rPr lang="en-US" sz="2800" dirty="0"/>
              <a:t>for </a:t>
            </a:r>
            <a:r>
              <a:rPr lang="en-US" sz="2800" dirty="0" smtClean="0"/>
              <a:t>Serving </a:t>
            </a:r>
            <a:r>
              <a:rPr lang="en-US" sz="2800" dirty="0"/>
              <a:t>HDF5 </a:t>
            </a:r>
            <a:r>
              <a:rPr lang="en-US" sz="2800" dirty="0" smtClean="0"/>
              <a:t>data</a:t>
            </a:r>
            <a:endParaRPr lang="en-US" sz="2800" dirty="0">
              <a:effectLst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5500" y="3460561"/>
            <a:ext cx="70866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dirty="0" smtClean="0"/>
              <a:t>Winter ESIP 2019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393700" y="5290497"/>
            <a:ext cx="79502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C4C4C4"/>
              </a:buClr>
              <a:buSzPts val="1200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Helvetica Neue"/>
              </a:rPr>
              <a:t>This work was supported by NASA/GSFC under Raytheon Co. contract number NNG15HZ39C.</a:t>
            </a:r>
          </a:p>
          <a:p>
            <a:pPr lvl="0" algn="ctr">
              <a:buClr>
                <a:srgbClr val="C4C4C4"/>
              </a:buClr>
              <a:buSzPts val="1200"/>
            </a:pPr>
            <a:r>
              <a:rPr lang="en-US" sz="1200" b="1" dirty="0">
                <a:solidFill>
                  <a:srgbClr val="C4C4C4"/>
                </a:solidFill>
              </a:rPr>
              <a:t> </a:t>
            </a:r>
            <a:r>
              <a:rPr lang="en-US" sz="1200" dirty="0">
                <a:solidFill>
                  <a:srgbClr val="C4C4C4"/>
                </a:solidFill>
              </a:rPr>
              <a:t>This document does not contain technology or Technical Data controlled under either the U.S. International Traffic in Arms Regulations or the U.S. Export Administration Regulations.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 dirty="0">
              <a:solidFill>
                <a:srgbClr val="C4C4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266698" y="4126275"/>
            <a:ext cx="35403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 dirty="0" smtClean="0"/>
              <a:t>Elena </a:t>
            </a:r>
            <a:r>
              <a:rPr lang="en-US" sz="1400" dirty="0" err="1" smtClean="0"/>
              <a:t>Pourmal</a:t>
            </a:r>
            <a:endParaRPr sz="1400"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 dirty="0" smtClean="0"/>
              <a:t>Technical Project Lead</a:t>
            </a:r>
            <a:endParaRPr sz="1400" i="1"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 i="1" dirty="0" smtClean="0">
                <a:hlinkClick r:id="rId3"/>
              </a:rPr>
              <a:t>epourmal@hdfgroup.org</a:t>
            </a:r>
            <a:r>
              <a:rPr lang="en-US" sz="1400" i="1" dirty="0" smtClean="0"/>
              <a:t> </a:t>
            </a:r>
            <a:endParaRPr sz="1400" i="1"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endParaRPr sz="1400" b="0" i="0" u="none" strike="noStrike" cap="none" dirty="0"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Shape 51"/>
          <p:cNvSpPr txBox="1">
            <a:spLocks/>
          </p:cNvSpPr>
          <p:nvPr/>
        </p:nvSpPr>
        <p:spPr>
          <a:xfrm>
            <a:off x="3058125" y="4128200"/>
            <a:ext cx="3540300" cy="1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/>
            <a:r>
              <a:rPr lang="en-US" sz="1400" dirty="0" smtClean="0"/>
              <a:t>James Gallagher</a:t>
            </a:r>
          </a:p>
          <a:p>
            <a:pPr marL="0" indent="0"/>
            <a:r>
              <a:rPr lang="en-US" sz="1400" dirty="0" smtClean="0"/>
              <a:t>Technical Project Lead</a:t>
            </a:r>
            <a:endParaRPr lang="en-US" sz="1400" i="1" dirty="0" smtClean="0"/>
          </a:p>
          <a:p>
            <a:pPr marL="0" indent="0"/>
            <a:r>
              <a:rPr lang="en-US" sz="1400" i="1" dirty="0" smtClean="0">
                <a:hlinkClick r:id="rId4"/>
              </a:rPr>
              <a:t>jgallagher@opendap.org</a:t>
            </a:r>
            <a:r>
              <a:rPr lang="en-US" sz="1400" i="1" dirty="0" smtClean="0"/>
              <a:t> </a:t>
            </a:r>
            <a:endParaRPr lang="en-US" sz="1400" dirty="0"/>
          </a:p>
        </p:txBody>
      </p:sp>
      <p:sp>
        <p:nvSpPr>
          <p:cNvPr id="7" name="Shape 47"/>
          <p:cNvSpPr txBox="1">
            <a:spLocks/>
          </p:cNvSpPr>
          <p:nvPr/>
        </p:nvSpPr>
        <p:spPr>
          <a:xfrm>
            <a:off x="376015" y="6240418"/>
            <a:ext cx="7086600" cy="5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200" b="1" dirty="0" smtClean="0"/>
              <a:t>1 Open-source </a:t>
            </a:r>
            <a:r>
              <a:rPr lang="en-US" sz="1200" b="1" dirty="0"/>
              <a:t>Project for a Network Data Access </a:t>
            </a:r>
            <a:r>
              <a:rPr lang="en-US" sz="1200" b="1" dirty="0" smtClean="0"/>
              <a:t>Protocol</a:t>
            </a:r>
          </a:p>
          <a:p>
            <a:pPr marL="0" indent="0">
              <a:spcBef>
                <a:spcPts val="0"/>
              </a:spcBef>
            </a:pPr>
            <a:r>
              <a:rPr lang="en-US" sz="1200" b="1" dirty="0" smtClean="0"/>
              <a:t>2 Hierarchical Data Format 5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Example: Visualizing JPSS data with IDV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37549" y="5312790"/>
            <a:ext cx="7477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augmentation and adding CF </a:t>
            </a:r>
            <a:r>
              <a:rPr lang="en-US" sz="2800" dirty="0" err="1" smtClean="0">
                <a:latin typeface="Courier" charset="0"/>
                <a:ea typeface="Courier" charset="0"/>
                <a:cs typeface="Courier" charset="0"/>
              </a:rPr>
              <a:t>scale_factor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units</a:t>
            </a:r>
            <a:r>
              <a:rPr lang="en-US" sz="2800" dirty="0" smtClean="0"/>
              <a:t> attributes</a:t>
            </a:r>
            <a:endParaRPr lang="en-US" sz="28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/>
          <a:srcRect t="9917" b="9917"/>
          <a:stretch>
            <a:fillRect/>
          </a:stretch>
        </p:blipFill>
        <p:spPr>
          <a:xfrm>
            <a:off x="1073550" y="1288648"/>
            <a:ext cx="7066231" cy="3886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5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CF attributes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06B9099-B894-4139-A856-2DEE7B03A88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1039" t="22296" r="1694" b="22404"/>
          <a:stretch/>
        </p:blipFill>
        <p:spPr>
          <a:xfrm>
            <a:off x="457200" y="1315798"/>
            <a:ext cx="8229600" cy="4678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6856" y="101425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u</a:t>
            </a:r>
            <a:r>
              <a:rPr lang="en-US" sz="1800" dirty="0" smtClean="0"/>
              <a:t>nits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45936" y="104364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l</a:t>
            </a:r>
            <a:r>
              <a:rPr lang="en-US" sz="1800" dirty="0" err="1" smtClean="0"/>
              <a:t>ong_name</a:t>
            </a:r>
            <a:endParaRPr lang="en-US" sz="1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76446" y="1314774"/>
            <a:ext cx="451412" cy="676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106856" y="1351424"/>
            <a:ext cx="243068" cy="558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5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37970"/>
            <a:ext cx="8229600" cy="4742516"/>
          </a:xfrm>
        </p:spPr>
        <p:txBody>
          <a:bodyPr/>
          <a:lstStyle/>
          <a:p>
            <a:r>
              <a:rPr lang="en-US" sz="3000" dirty="0"/>
              <a:t>I</a:t>
            </a:r>
            <a:r>
              <a:rPr lang="en-US" sz="3000" i="1" dirty="0" smtClean="0"/>
              <a:t>f possible, use the latest HDF</a:t>
            </a:r>
            <a:r>
              <a:rPr lang="en-US" sz="3000" i="1" dirty="0"/>
              <a:t>5</a:t>
            </a:r>
            <a:r>
              <a:rPr lang="en-US" sz="3000" i="1" dirty="0" smtClean="0"/>
              <a:t> library releases</a:t>
            </a:r>
          </a:p>
          <a:p>
            <a:pPr lvl="1"/>
            <a:r>
              <a:rPr lang="en-US" dirty="0" smtClean="0"/>
              <a:t>Bug fixes</a:t>
            </a:r>
          </a:p>
          <a:p>
            <a:pPr lvl="1"/>
            <a:r>
              <a:rPr lang="en-US" dirty="0" smtClean="0"/>
              <a:t>Security updated</a:t>
            </a:r>
          </a:p>
          <a:p>
            <a:pPr lvl="1"/>
            <a:r>
              <a:rPr lang="en-US" dirty="0" smtClean="0"/>
              <a:t>Storage, memory usage and performance optimizations</a:t>
            </a:r>
          </a:p>
          <a:p>
            <a:r>
              <a:rPr lang="en-US" dirty="0" smtClean="0"/>
              <a:t>Check </a:t>
            </a:r>
            <a:r>
              <a:rPr lang="en-US" dirty="0" smtClean="0">
                <a:hlinkClick r:id="rId3"/>
              </a:rPr>
              <a:t>new features </a:t>
            </a:r>
            <a:r>
              <a:rPr lang="en-US" dirty="0" smtClean="0"/>
              <a:t>and </a:t>
            </a:r>
            <a:r>
              <a:rPr lang="en-US" dirty="0" smtClean="0">
                <a:hlinkClick r:id="rId4"/>
              </a:rPr>
              <a:t>read</a:t>
            </a:r>
            <a:r>
              <a:rPr lang="en-US" dirty="0" smtClean="0"/>
              <a:t> how to move to the latest releases without breaking your code.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HDF5 Best </a:t>
            </a:r>
            <a:r>
              <a:rPr lang="en-US" dirty="0"/>
              <a:t>P</a:t>
            </a:r>
            <a:r>
              <a:rPr lang="en-US" dirty="0" smtClean="0"/>
              <a:t>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37970"/>
            <a:ext cx="8229600" cy="4742516"/>
          </a:xfrm>
        </p:spPr>
        <p:txBody>
          <a:bodyPr/>
          <a:lstStyle/>
          <a:p>
            <a:r>
              <a:rPr lang="en-US" sz="3000" i="1" dirty="0" smtClean="0"/>
              <a:t>Many optimizations are not available by default</a:t>
            </a:r>
          </a:p>
          <a:p>
            <a:pPr lvl="1"/>
            <a:r>
              <a:rPr lang="en-US" dirty="0" smtClean="0"/>
              <a:t>To reduce storage size for HDF5 files with many objects and allow better access time </a:t>
            </a:r>
            <a:r>
              <a:rPr lang="en-US" dirty="0" smtClean="0">
                <a:hlinkClick r:id="rId3"/>
              </a:rPr>
              <a:t>set file format to HDF5 1.8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 reduce access time and storage overhead for chunked datasets </a:t>
            </a:r>
            <a:r>
              <a:rPr lang="en-US" dirty="0" smtClean="0">
                <a:hlinkClick r:id="rId3"/>
              </a:rPr>
              <a:t>set file format to HDF5 1.10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Constant look-up speed for chunked datasets with fixed size dimensions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HDF5 Best </a:t>
            </a:r>
            <a:r>
              <a:rPr lang="en-US" dirty="0"/>
              <a:t>P</a:t>
            </a:r>
            <a:r>
              <a:rPr lang="en-US" dirty="0" smtClean="0"/>
              <a:t>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37970"/>
            <a:ext cx="8229600" cy="4742516"/>
          </a:xfrm>
        </p:spPr>
        <p:txBody>
          <a:bodyPr/>
          <a:lstStyle/>
          <a:p>
            <a:r>
              <a:rPr lang="en-US" dirty="0" smtClean="0"/>
              <a:t>Avoid data duplication by using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  <a:hlinkClick r:id="rId3"/>
              </a:rPr>
              <a:t>HDF5 virtual datasets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Aggregate data stored in different arrays (HDF5 datasets)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hlinkClick r:id="rId4"/>
              </a:rPr>
              <a:t>Shared</a:t>
            </a:r>
            <a:r>
              <a:rPr lang="en-US" dirty="0" smtClean="0">
                <a:solidFill>
                  <a:schemeClr val="tx1"/>
                </a:solidFill>
              </a:rPr>
              <a:t> attributes, datatypes, dimensional and compression information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HDF5 objects can share attributes and other characteristics saving space in the file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Contact 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help@hdfgroup.org</a:t>
            </a:r>
            <a:r>
              <a:rPr lang="en-US" dirty="0" smtClean="0">
                <a:solidFill>
                  <a:schemeClr val="tx1"/>
                </a:solidFill>
              </a:rPr>
              <a:t> to help </a:t>
            </a:r>
            <a:r>
              <a:rPr lang="en-US" smtClean="0">
                <a:solidFill>
                  <a:schemeClr val="tx1"/>
                </a:solidFill>
              </a:rPr>
              <a:t>you with organizing </a:t>
            </a:r>
            <a:r>
              <a:rPr lang="en-US" dirty="0" smtClean="0">
                <a:solidFill>
                  <a:schemeClr val="tx1"/>
                </a:solidFill>
              </a:rPr>
              <a:t>data </a:t>
            </a:r>
            <a:r>
              <a:rPr lang="en-US" smtClean="0">
                <a:solidFill>
                  <a:schemeClr val="tx1"/>
                </a:solidFill>
              </a:rPr>
              <a:t>in HDF5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HDF5 Best Practices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S3 access via </a:t>
            </a:r>
            <a:r>
              <a:rPr lang="en-US" dirty="0" err="1"/>
              <a:t>OPeNDAP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US" dirty="0"/>
              <a:t>Hyrax now serves data from S3</a:t>
            </a:r>
            <a:endParaRPr lang="en-US" dirty="0" smtClean="0"/>
          </a:p>
          <a:p>
            <a:r>
              <a:rPr lang="en-US" dirty="0" smtClean="0"/>
              <a:t>HDF5 data files are subset directly</a:t>
            </a:r>
          </a:p>
          <a:p>
            <a:pPr lvl="1"/>
            <a:r>
              <a:rPr lang="en-US" dirty="0" smtClean="0"/>
              <a:t>Only those values needed are read</a:t>
            </a:r>
          </a:p>
          <a:p>
            <a:pPr lvl="1"/>
            <a:r>
              <a:rPr lang="en-US" dirty="0" smtClean="0"/>
              <a:t>This applies to netCDF4, too</a:t>
            </a:r>
          </a:p>
          <a:p>
            <a:pPr lvl="1"/>
            <a:r>
              <a:rPr lang="en-US" dirty="0" smtClean="0"/>
              <a:t>Extendable to other formats, but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Other file types are read from S3 and cached on spinning disk</a:t>
            </a:r>
          </a:p>
          <a:p>
            <a:r>
              <a:rPr lang="en-US" dirty="0" smtClean="0"/>
              <a:t>Metadata are cached on spinning disk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Hyrax </a:t>
            </a:r>
            <a:r>
              <a:rPr lang="en-US" dirty="0" smtClean="0"/>
              <a:t>in the Cloud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Reduce initial latency</a:t>
            </a:r>
          </a:p>
          <a:p>
            <a:r>
              <a:rPr lang="en-US" dirty="0" smtClean="0"/>
              <a:t>Optimize transfer time</a:t>
            </a:r>
          </a:p>
          <a:p>
            <a:r>
              <a:rPr lang="en-US" dirty="0" smtClean="0"/>
              <a:t>Reduce post-transfer processing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Considerations for S3 access via </a:t>
            </a:r>
            <a:r>
              <a:rPr lang="en-US" sz="3200" dirty="0" err="1" smtClean="0"/>
              <a:t>OPeNDAP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44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Reuse connections to S3</a:t>
            </a:r>
          </a:p>
          <a:p>
            <a:r>
              <a:rPr lang="en-US" sz="2400" dirty="0" smtClean="0"/>
              <a:t>S3 is accessed using HTTP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pPr lvl="1"/>
            <a:r>
              <a:rPr lang="en-US" sz="2000" dirty="0" smtClean="0"/>
              <a:t>But HTTP uses TCP socket connections</a:t>
            </a:r>
          </a:p>
          <a:p>
            <a:r>
              <a:rPr lang="en-US" sz="2400" dirty="0" smtClean="0"/>
              <a:t>Open HTTP connections before they are needed</a:t>
            </a:r>
          </a:p>
          <a:p>
            <a:r>
              <a:rPr lang="en-US" sz="2400" dirty="0" smtClean="0"/>
              <a:t>Re-Open connections that time-out</a:t>
            </a:r>
          </a:p>
          <a:p>
            <a:r>
              <a:rPr lang="en-US" sz="2400" dirty="0" smtClean="0"/>
              <a:t>Use HTTP 2!</a:t>
            </a:r>
            <a:endParaRPr lang="en-US" sz="2400" dirty="0"/>
          </a:p>
          <a:p>
            <a:r>
              <a:rPr lang="en-US" sz="2400" i="1" dirty="0" smtClean="0"/>
              <a:t>This has nothing to do with HDF5 or legacy data. All software that make repeated use of S3 should do this</a:t>
            </a:r>
            <a:endParaRPr lang="en-US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Initial </a:t>
            </a:r>
            <a:r>
              <a:rPr lang="en-US" dirty="0"/>
              <a:t>L</a:t>
            </a:r>
            <a:r>
              <a:rPr lang="en-US" dirty="0" smtClean="0"/>
              <a:t>atency</a:t>
            </a:r>
            <a:endParaRPr lang="en-US" dirty="0"/>
          </a:p>
        </p:txBody>
      </p:sp>
      <p:sp>
        <p:nvSpPr>
          <p:cNvPr id="4" name="Shape 47"/>
          <p:cNvSpPr txBox="1">
            <a:spLocks/>
          </p:cNvSpPr>
          <p:nvPr/>
        </p:nvSpPr>
        <p:spPr>
          <a:xfrm>
            <a:off x="595936" y="5823726"/>
            <a:ext cx="7086600" cy="5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200" dirty="0"/>
              <a:t>1 </a:t>
            </a:r>
            <a:r>
              <a:rPr lang="en-US" sz="1200" b="1" dirty="0"/>
              <a:t>Hypertext</a:t>
            </a:r>
            <a:r>
              <a:rPr lang="en-US" sz="1200" dirty="0"/>
              <a:t> </a:t>
            </a:r>
            <a:r>
              <a:rPr lang="en-US" sz="1200" b="1" dirty="0"/>
              <a:t>Transfer</a:t>
            </a:r>
            <a:r>
              <a:rPr lang="en-US" sz="1200" dirty="0"/>
              <a:t> </a:t>
            </a:r>
            <a:r>
              <a:rPr lang="en-US" sz="1200" b="1" dirty="0"/>
              <a:t>Protocol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444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Decompose data transfers into parallel operations</a:t>
            </a:r>
          </a:p>
          <a:p>
            <a:r>
              <a:rPr lang="en-US" sz="2800" dirty="0" smtClean="0"/>
              <a:t>S3 transfer rates </a:t>
            </a:r>
            <a:r>
              <a:rPr lang="en-US" sz="2800" i="1" dirty="0" smtClean="0"/>
              <a:t>do</a:t>
            </a:r>
            <a:r>
              <a:rPr lang="en-US" sz="2800" dirty="0" smtClean="0"/>
              <a:t> degrade with parallel access, but overall transfers are still faster</a:t>
            </a:r>
          </a:p>
          <a:p>
            <a:pPr lvl="1"/>
            <a:r>
              <a:rPr lang="en-US" sz="2400" dirty="0" smtClean="0"/>
              <a:t>Single thread transfer rate: 10MB/s</a:t>
            </a:r>
          </a:p>
          <a:p>
            <a:pPr lvl="1"/>
            <a:r>
              <a:rPr lang="en-US" sz="2400" dirty="0" smtClean="0"/>
              <a:t>Six (6) thread transfer rate: 5 MB/2*</a:t>
            </a:r>
          </a:p>
          <a:p>
            <a:r>
              <a:rPr lang="en-US" sz="2800" dirty="0"/>
              <a:t>For data stored in a contiguous block, break it </a:t>
            </a:r>
            <a:r>
              <a:rPr lang="en-US" sz="2800" dirty="0" smtClean="0"/>
              <a:t>into </a:t>
            </a:r>
            <a:r>
              <a:rPr lang="en-US" sz="2800" dirty="0"/>
              <a:t>‘virtual’ </a:t>
            </a:r>
            <a:r>
              <a:rPr lang="en-US" sz="2800" dirty="0" smtClean="0"/>
              <a:t>shards/chunks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Transfer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890727"/>
            <a:ext cx="8229600" cy="4742516"/>
          </a:xfrm>
        </p:spPr>
        <p:txBody>
          <a:bodyPr/>
          <a:lstStyle/>
          <a:p>
            <a:r>
              <a:rPr lang="en-US" sz="2800" dirty="0" smtClean="0"/>
              <a:t>Considerations for HDF5 files</a:t>
            </a:r>
          </a:p>
          <a:p>
            <a:pPr lvl="1"/>
            <a:r>
              <a:rPr lang="en-US" sz="2400" dirty="0"/>
              <a:t>HDF5 and netCDF-4 interoperability</a:t>
            </a:r>
          </a:p>
          <a:p>
            <a:pPr lvl="1"/>
            <a:r>
              <a:rPr lang="en-US" sz="2400" dirty="0" smtClean="0"/>
              <a:t>CF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/>
              <a:t>conventions</a:t>
            </a:r>
          </a:p>
          <a:p>
            <a:pPr lvl="1"/>
            <a:r>
              <a:rPr lang="en-US" sz="2400" dirty="0" smtClean="0"/>
              <a:t>HDF5 best </a:t>
            </a:r>
            <a:r>
              <a:rPr lang="en-US" sz="2400" dirty="0"/>
              <a:t>practices </a:t>
            </a:r>
            <a:endParaRPr lang="en-US" sz="2400" dirty="0" smtClean="0"/>
          </a:p>
          <a:p>
            <a:pPr lvl="2"/>
            <a:r>
              <a:rPr lang="en-US" sz="2000" dirty="0" smtClean="0"/>
              <a:t>General considerations</a:t>
            </a:r>
            <a:endParaRPr lang="en-US" sz="2000" dirty="0"/>
          </a:p>
          <a:p>
            <a:pPr lvl="2"/>
            <a:r>
              <a:rPr lang="en-US" sz="2000" dirty="0" smtClean="0"/>
              <a:t>Advanced HDF5 features</a:t>
            </a:r>
          </a:p>
          <a:p>
            <a:r>
              <a:rPr lang="en-US" sz="2800" dirty="0" smtClean="0"/>
              <a:t>Considerations for Amazon S3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access via </a:t>
            </a:r>
            <a:r>
              <a:rPr lang="en-US" sz="2800" dirty="0" err="1" smtClean="0"/>
              <a:t>OPeNDAP</a:t>
            </a:r>
            <a:endParaRPr lang="en-US" sz="2800" dirty="0" smtClean="0"/>
          </a:p>
          <a:p>
            <a:pPr lvl="1"/>
            <a:r>
              <a:rPr lang="en-US" sz="2400" dirty="0"/>
              <a:t>Reduce initial latency</a:t>
            </a:r>
          </a:p>
          <a:p>
            <a:pPr lvl="1"/>
            <a:r>
              <a:rPr lang="en-US" sz="2400" dirty="0"/>
              <a:t>Optimize transfer time</a:t>
            </a:r>
          </a:p>
          <a:p>
            <a:pPr lvl="1"/>
            <a:r>
              <a:rPr lang="en-US" sz="2400" dirty="0"/>
              <a:t>Reduce post-transfer processing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hape 47"/>
          <p:cNvSpPr txBox="1">
            <a:spLocks/>
          </p:cNvSpPr>
          <p:nvPr/>
        </p:nvSpPr>
        <p:spPr>
          <a:xfrm>
            <a:off x="3142075" y="6075189"/>
            <a:ext cx="3190145" cy="5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200" b="1" dirty="0" smtClean="0"/>
              <a:t>1 Climate Forecast Conventions</a:t>
            </a:r>
          </a:p>
          <a:p>
            <a:pPr marL="0" indent="0">
              <a:spcBef>
                <a:spcPts val="0"/>
              </a:spcBef>
            </a:pPr>
            <a:r>
              <a:rPr lang="en-US" sz="1200" b="1" dirty="0"/>
              <a:t>2 </a:t>
            </a:r>
            <a:r>
              <a:rPr lang="en-US" sz="1200" b="1" dirty="0" smtClean="0"/>
              <a:t>Amazon Simple </a:t>
            </a:r>
            <a:r>
              <a:rPr lang="en-US" sz="1200" b="1" dirty="0"/>
              <a:t>Storage Service </a:t>
            </a:r>
          </a:p>
        </p:txBody>
      </p:sp>
    </p:spTree>
    <p:extLst>
      <p:ext uri="{BB962C8B-B14F-4D97-AF65-F5344CB8AC3E}">
        <p14:creationId xmlns:p14="http://schemas.microsoft.com/office/powerpoint/2010/main" val="7634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775" y="336971"/>
            <a:ext cx="8229600" cy="876068"/>
          </a:xfrm>
        </p:spPr>
        <p:txBody>
          <a:bodyPr/>
          <a:lstStyle/>
          <a:p>
            <a:r>
              <a:rPr lang="en-US" dirty="0" smtClean="0"/>
              <a:t>Parallel Transfer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682907" y="2766250"/>
            <a:ext cx="381965" cy="145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80618" y="2766251"/>
            <a:ext cx="2754774" cy="145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4051138" y="2766249"/>
            <a:ext cx="1828802" cy="14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682907" y="4158183"/>
            <a:ext cx="381965" cy="145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80618" y="4158183"/>
            <a:ext cx="682906" cy="145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1979270" y="4158186"/>
            <a:ext cx="300943" cy="14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9531320">
            <a:off x="544651" y="1848941"/>
            <a:ext cx="2027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latency (e.g. 1s)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9547068">
            <a:off x="1602806" y="1894512"/>
            <a:ext cx="192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Tx</a:t>
            </a:r>
            <a:r>
              <a:rPr lang="en-US" dirty="0" smtClean="0"/>
              <a:t> @10 MB/s (6s)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9474707">
            <a:off x="4272029" y="1892477"/>
            <a:ext cx="192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 processing (4s)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9541976">
            <a:off x="1120249" y="3287757"/>
            <a:ext cx="192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Tx</a:t>
            </a:r>
            <a:r>
              <a:rPr lang="en-US" dirty="0" smtClean="0"/>
              <a:t> @ 5 MB/s (2s)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9510280">
            <a:off x="2000479" y="3335898"/>
            <a:ext cx="140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 - done in parallel (.7s)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9515406">
            <a:off x="552734" y="3356232"/>
            <a:ext cx="1936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Initial latency (still 1s)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V="1">
            <a:off x="684833" y="4484203"/>
            <a:ext cx="381965" cy="145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82544" y="4484203"/>
            <a:ext cx="682906" cy="145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1981196" y="4484206"/>
            <a:ext cx="300943" cy="14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V="1">
            <a:off x="682907" y="4810222"/>
            <a:ext cx="381965" cy="145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80618" y="4810222"/>
            <a:ext cx="682906" cy="145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1979270" y="4810225"/>
            <a:ext cx="300943" cy="14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682907" y="5148694"/>
            <a:ext cx="381965" cy="145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80618" y="5148694"/>
            <a:ext cx="682906" cy="145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flipV="1">
            <a:off x="1979270" y="5148697"/>
            <a:ext cx="300943" cy="14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682907" y="5487165"/>
            <a:ext cx="381965" cy="145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80618" y="5487165"/>
            <a:ext cx="682906" cy="145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V="1">
            <a:off x="1979270" y="5487168"/>
            <a:ext cx="300943" cy="14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682907" y="5825635"/>
            <a:ext cx="381965" cy="145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80618" y="5825635"/>
            <a:ext cx="682906" cy="145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V="1">
            <a:off x="1979270" y="5825638"/>
            <a:ext cx="300943" cy="14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29518" y="1004711"/>
            <a:ext cx="7639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Example: 60MB data transfer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493741" y="4238806"/>
            <a:ext cx="3906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that data access is embarrassingly parallel </a:t>
            </a:r>
            <a:r>
              <a:rPr lang="mr-IN" sz="2400" dirty="0"/>
              <a:t>–</a:t>
            </a:r>
            <a:r>
              <a:rPr lang="en-US" sz="2400" dirty="0"/>
              <a:t> chunks/shards that do not overlap can be inserted without </a:t>
            </a:r>
            <a:r>
              <a:rPr lang="en-US" sz="2400" dirty="0" smtClean="0"/>
              <a:t>blocking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6005540" y="2667925"/>
            <a:ext cx="1927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 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655734" y="4913624"/>
            <a:ext cx="748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3.7 s</a:t>
            </a:r>
            <a:endParaRPr lang="en-US" dirty="0"/>
          </a:p>
        </p:txBody>
      </p:sp>
      <p:sp>
        <p:nvSpPr>
          <p:cNvPr id="46" name="Right Brace 45"/>
          <p:cNvSpPr/>
          <p:nvPr/>
        </p:nvSpPr>
        <p:spPr>
          <a:xfrm>
            <a:off x="2441126" y="4178656"/>
            <a:ext cx="214608" cy="17923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Perform post processing operations in parallel</a:t>
            </a:r>
          </a:p>
          <a:p>
            <a:pPr lvl="1"/>
            <a:r>
              <a:rPr lang="en-US" dirty="0" smtClean="0"/>
              <a:t>But, do not use compression if possible</a:t>
            </a:r>
          </a:p>
          <a:p>
            <a:r>
              <a:rPr lang="en-US" dirty="0" smtClean="0"/>
              <a:t>For web services, provide data using its storage byte-order, not the server’s </a:t>
            </a:r>
            <a:r>
              <a:rPr lang="mr-IN" dirty="0" smtClean="0"/>
              <a:t>–</a:t>
            </a:r>
            <a:r>
              <a:rPr lang="en-US" dirty="0" smtClean="0"/>
              <a:t> rely on the client to correct it</a:t>
            </a:r>
          </a:p>
          <a:p>
            <a:pPr lvl="1"/>
            <a:r>
              <a:rPr lang="en-US" dirty="0" smtClean="0"/>
              <a:t>This eliminates ‘touching’ all of the data values</a:t>
            </a:r>
            <a:r>
              <a:rPr lang="en-US" smtClean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Post-Transfer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473975" y="255361"/>
            <a:ext cx="7769963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dirty="0">
                <a:solidFill>
                  <a:srgbClr val="34495E"/>
                </a:solidFill>
                <a:latin typeface="Helvetica Neue"/>
              </a:rPr>
              <a:t>This work was supported by NASA/GSFC under Raytheon Co. contract number NNG15HZ39C.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3477556" y="2543263"/>
            <a:ext cx="17628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in partnership with</a:t>
            </a:r>
            <a:endParaRPr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50B495-C5DB-9240-8A08-5129F6F45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443" y="3525080"/>
            <a:ext cx="988957" cy="988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A2676D-B050-3A42-8784-22648DF39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792" y="3885568"/>
            <a:ext cx="1120060" cy="286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32AF64-0A1B-844A-9B1A-53C5C7FE3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244" y="3675860"/>
            <a:ext cx="1120060" cy="607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7598F4-12B0-F642-A954-D3C9A707A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695" y="3393977"/>
            <a:ext cx="1120060" cy="1120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FA8CD7-54BE-EE40-B280-F8C3D3A5C2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006" y="4526574"/>
            <a:ext cx="1120060" cy="764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98337D5-EBDB-524D-B5E2-1370F1006E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0678" y="4838982"/>
            <a:ext cx="1120060" cy="2865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8E732A0-F7F1-2545-A668-EC0268AA24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7350" y="4800479"/>
            <a:ext cx="1120060" cy="345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BD59BF0-9C7F-ED46-A7FB-B75089AE33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4022" y="4742405"/>
            <a:ext cx="1120060" cy="4616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7815F51-C6BE-BB40-9D79-5F6500FAE7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0695" y="4807545"/>
            <a:ext cx="1120060" cy="3493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E76330E-F4E2-1A4D-8424-1D339DE15A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47990" y="5774475"/>
            <a:ext cx="1120060" cy="160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91" y="1543285"/>
            <a:ext cx="2911130" cy="560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7" y="3617314"/>
            <a:ext cx="799255" cy="6169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48AA9C3-F14C-FE4C-A45E-80A315ECF7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6572" y="5582667"/>
            <a:ext cx="1226991" cy="5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704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HDF5 files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84270"/>
            <a:ext cx="8229600" cy="5047082"/>
          </a:xfrm>
        </p:spPr>
        <p:txBody>
          <a:bodyPr/>
          <a:lstStyle/>
          <a:p>
            <a:r>
              <a:rPr lang="en-US" sz="3000" dirty="0" smtClean="0"/>
              <a:t>To assure maximum interoperability with netCDF-4 use the following:</a:t>
            </a:r>
            <a:endParaRPr lang="en-US" sz="3000" b="1" dirty="0" smtClean="0"/>
          </a:p>
          <a:p>
            <a:pPr lvl="1"/>
            <a:r>
              <a:rPr lang="en-US" sz="2600" dirty="0" smtClean="0"/>
              <a:t>Hierarchical HDF5 file (no loops and multiple parents in a file structure)</a:t>
            </a:r>
          </a:p>
          <a:p>
            <a:pPr lvl="1"/>
            <a:r>
              <a:rPr lang="en-US" sz="2600" dirty="0" smtClean="0"/>
              <a:t>Creation order on links and attributes</a:t>
            </a:r>
          </a:p>
          <a:p>
            <a:pPr lvl="1"/>
            <a:r>
              <a:rPr lang="en-US" sz="2600" dirty="0" smtClean="0"/>
              <a:t>Simple numeric datatypes</a:t>
            </a:r>
          </a:p>
          <a:p>
            <a:pPr lvl="1"/>
            <a:r>
              <a:rPr lang="en-US" sz="2600" dirty="0" err="1" smtClean="0"/>
              <a:t>Gzip</a:t>
            </a:r>
            <a:r>
              <a:rPr lang="en-US" sz="2600" dirty="0" smtClean="0"/>
              <a:t> compression</a:t>
            </a:r>
          </a:p>
          <a:p>
            <a:pPr lvl="1"/>
            <a:r>
              <a:rPr lang="en-US" sz="2600" dirty="0" smtClean="0"/>
              <a:t>Dataset with dimension scale attached to each dimension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HDF5/ </a:t>
            </a:r>
            <a:r>
              <a:rPr lang="en-US" sz="4000" dirty="0" smtClean="0"/>
              <a:t>netCDF-4</a:t>
            </a:r>
            <a:r>
              <a:rPr lang="en-US" sz="3200" baseline="30000" dirty="0" smtClean="0"/>
              <a:t>1</a:t>
            </a:r>
            <a:r>
              <a:rPr lang="en-US" sz="4000" dirty="0" smtClean="0"/>
              <a:t> Interoperability</a:t>
            </a:r>
            <a:endParaRPr lang="en-US" sz="4000" dirty="0"/>
          </a:p>
        </p:txBody>
      </p:sp>
      <p:sp>
        <p:nvSpPr>
          <p:cNvPr id="4" name="Shape 47"/>
          <p:cNvSpPr txBox="1">
            <a:spLocks/>
          </p:cNvSpPr>
          <p:nvPr/>
        </p:nvSpPr>
        <p:spPr>
          <a:xfrm>
            <a:off x="1600200" y="5865755"/>
            <a:ext cx="7086600" cy="5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200" b="1" dirty="0" smtClean="0"/>
              <a:t>1 Network Common Data Form, version 4</a:t>
            </a:r>
          </a:p>
        </p:txBody>
      </p:sp>
    </p:spTree>
    <p:extLst>
      <p:ext uri="{BB962C8B-B14F-4D97-AF65-F5344CB8AC3E}">
        <p14:creationId xmlns:p14="http://schemas.microsoft.com/office/powerpoint/2010/main" val="13772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099070"/>
            <a:ext cx="8229600" cy="4742516"/>
          </a:xfrm>
        </p:spPr>
        <p:txBody>
          <a:bodyPr/>
          <a:lstStyle/>
          <a:p>
            <a:r>
              <a:rPr lang="en-US" sz="3000" dirty="0" smtClean="0"/>
              <a:t>Attributes</a:t>
            </a:r>
          </a:p>
          <a:p>
            <a:pPr lvl="1"/>
            <a:r>
              <a:rPr lang="en-US" sz="2600" dirty="0" smtClean="0"/>
              <a:t>Scalar or one-dimensional attributes</a:t>
            </a:r>
          </a:p>
          <a:p>
            <a:pPr lvl="1"/>
            <a:r>
              <a:rPr lang="en-US" sz="2600" dirty="0" smtClean="0"/>
              <a:t>Avoid </a:t>
            </a:r>
            <a:r>
              <a:rPr lang="en-US" sz="2600" dirty="0"/>
              <a:t>using these datatypes:</a:t>
            </a:r>
          </a:p>
          <a:p>
            <a:pPr lvl="2"/>
            <a:r>
              <a:rPr lang="en-US" dirty="0"/>
              <a:t>Fixed size strings</a:t>
            </a:r>
          </a:p>
          <a:p>
            <a:pPr lvl="2"/>
            <a:r>
              <a:rPr lang="en-US" dirty="0"/>
              <a:t>Compound datatype</a:t>
            </a:r>
          </a:p>
          <a:p>
            <a:pPr lvl="2"/>
            <a:r>
              <a:rPr lang="en-US" dirty="0"/>
              <a:t>Long double </a:t>
            </a:r>
          </a:p>
          <a:p>
            <a:pPr lvl="1"/>
            <a:r>
              <a:rPr lang="en-US" sz="2600" dirty="0"/>
              <a:t>Use </a:t>
            </a:r>
            <a:r>
              <a:rPr lang="en-US" sz="2600" dirty="0" smtClean="0"/>
              <a:t>UTF-8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 </a:t>
            </a:r>
            <a:r>
              <a:rPr lang="en-US" sz="2600" dirty="0"/>
              <a:t>encoding for names encoding</a:t>
            </a:r>
          </a:p>
          <a:p>
            <a:pPr lvl="1"/>
            <a:r>
              <a:rPr lang="en-US" sz="2600" dirty="0"/>
              <a:t>Attribute name should begin with a letter and be composed of letters, digits, and </a:t>
            </a:r>
            <a:r>
              <a:rPr lang="en-US" sz="2600" dirty="0" smtClean="0"/>
              <a:t>underscores</a:t>
            </a:r>
          </a:p>
          <a:p>
            <a:pPr lvl="1"/>
            <a:r>
              <a:rPr lang="en-US" sz="2600" dirty="0"/>
              <a:t>See </a:t>
            </a:r>
            <a:r>
              <a:rPr lang="en-US" sz="2600" dirty="0" err="1"/>
              <a:t>Unidata</a:t>
            </a:r>
            <a:r>
              <a:rPr lang="en-US" sz="2600" dirty="0"/>
              <a:t> </a:t>
            </a:r>
            <a:r>
              <a:rPr lang="en-US" sz="2600" dirty="0" smtClean="0">
                <a:hlinkClick r:id="rId3"/>
              </a:rPr>
              <a:t>documentation</a:t>
            </a:r>
            <a:endParaRPr lang="en-US" sz="2600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HDF5/ netCDF-4 Interoperability (cont’d)</a:t>
            </a:r>
            <a:endParaRPr lang="en-US" sz="3200" dirty="0"/>
          </a:p>
        </p:txBody>
      </p:sp>
      <p:sp>
        <p:nvSpPr>
          <p:cNvPr id="4" name="Shape 47"/>
          <p:cNvSpPr txBox="1">
            <a:spLocks/>
          </p:cNvSpPr>
          <p:nvPr/>
        </p:nvSpPr>
        <p:spPr>
          <a:xfrm>
            <a:off x="457200" y="5933883"/>
            <a:ext cx="7086600" cy="40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200" b="1" dirty="0"/>
              <a:t>1 Unicode Transformation </a:t>
            </a:r>
            <a:r>
              <a:rPr lang="en-US" sz="1200" b="1" dirty="0" smtClean="0"/>
              <a:t>Format 8-bit</a:t>
            </a:r>
          </a:p>
        </p:txBody>
      </p:sp>
    </p:spTree>
    <p:extLst>
      <p:ext uri="{BB962C8B-B14F-4D97-AF65-F5344CB8AC3E}">
        <p14:creationId xmlns:p14="http://schemas.microsoft.com/office/powerpoint/2010/main" val="2545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099070"/>
            <a:ext cx="8229600" cy="4742516"/>
          </a:xfrm>
        </p:spPr>
        <p:txBody>
          <a:bodyPr/>
          <a:lstStyle/>
          <a:p>
            <a:r>
              <a:rPr lang="en-US" dirty="0" smtClean="0"/>
              <a:t>How to achieve netCDF-4 compatibility?</a:t>
            </a:r>
          </a:p>
          <a:p>
            <a:pPr lvl="1"/>
            <a:r>
              <a:rPr lang="en-US" dirty="0" smtClean="0"/>
              <a:t>Use netCDF-4 library</a:t>
            </a:r>
          </a:p>
          <a:p>
            <a:pPr lvl="1"/>
            <a:r>
              <a:rPr lang="en-US" dirty="0" smtClean="0"/>
              <a:t>Use augmentation and editing tools</a:t>
            </a:r>
            <a:endParaRPr lang="en-US" dirty="0"/>
          </a:p>
          <a:p>
            <a:pPr lvl="2"/>
            <a:r>
              <a:rPr lang="en-US" dirty="0" smtClean="0"/>
              <a:t>Tools modify the existing HDF5 file!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HDF5/ netCDF-4 Interoperability (cont’d)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33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951640"/>
            <a:ext cx="8229600" cy="4742516"/>
          </a:xfrm>
        </p:spPr>
        <p:txBody>
          <a:bodyPr/>
          <a:lstStyle/>
          <a:p>
            <a:r>
              <a:rPr lang="en-US" sz="3000" dirty="0" smtClean="0"/>
              <a:t>Use tools to make HDF5 file netCDF-4 compatible</a:t>
            </a:r>
            <a:endParaRPr lang="en-US" sz="3000" dirty="0" smtClean="0">
              <a:hlinkClick r:id="rId3"/>
            </a:endParaRPr>
          </a:p>
          <a:p>
            <a:pPr lvl="1"/>
            <a:r>
              <a:rPr lang="en-US" sz="2600" dirty="0" smtClean="0">
                <a:hlinkClick r:id="rId3"/>
              </a:rPr>
              <a:t>HDF-EOS5</a:t>
            </a:r>
            <a:r>
              <a:rPr lang="en-US" sz="2600" baseline="30000" dirty="0" smtClean="0">
                <a:hlinkClick r:id="rId3"/>
              </a:rPr>
              <a:t>1</a:t>
            </a:r>
            <a:r>
              <a:rPr lang="en-US" sz="2600" dirty="0" smtClean="0">
                <a:hlinkClick r:id="rId3"/>
              </a:rPr>
              <a:t> augmentation tool</a:t>
            </a:r>
            <a:endParaRPr lang="en-US" sz="2600" dirty="0" smtClean="0"/>
          </a:p>
          <a:p>
            <a:pPr lvl="2"/>
            <a:r>
              <a:rPr lang="en-US" dirty="0" smtClean="0"/>
              <a:t>Adds dimension scales</a:t>
            </a:r>
          </a:p>
          <a:p>
            <a:pPr lvl="1"/>
            <a:r>
              <a:rPr lang="en-US" sz="2600" dirty="0" smtClean="0">
                <a:hlinkClick r:id="rId4"/>
              </a:rPr>
              <a:t>HDF5 JPSS</a:t>
            </a:r>
            <a:r>
              <a:rPr lang="en-US" sz="2600" baseline="30000" dirty="0" smtClean="0">
                <a:hlinkClick r:id="rId4"/>
              </a:rPr>
              <a:t>2</a:t>
            </a:r>
            <a:r>
              <a:rPr lang="en-US" sz="2600" dirty="0" smtClean="0">
                <a:hlinkClick r:id="rId4"/>
              </a:rPr>
              <a:t> augmentation tool</a:t>
            </a:r>
            <a:endParaRPr lang="en-US" sz="2600" dirty="0" smtClean="0"/>
          </a:p>
          <a:p>
            <a:pPr lvl="2"/>
            <a:r>
              <a:rPr lang="en-US" dirty="0" smtClean="0"/>
              <a:t>Hides unsupported data (region references)</a:t>
            </a:r>
          </a:p>
          <a:p>
            <a:pPr lvl="2"/>
            <a:r>
              <a:rPr lang="en-US" dirty="0" smtClean="0"/>
              <a:t>Adds dimension scales</a:t>
            </a:r>
          </a:p>
          <a:p>
            <a:pPr lvl="2"/>
            <a:r>
              <a:rPr lang="en-US" dirty="0" smtClean="0"/>
              <a:t>Adds geolocation information</a:t>
            </a:r>
          </a:p>
          <a:p>
            <a:pPr lvl="1"/>
            <a:r>
              <a:rPr lang="en-US" sz="2600" dirty="0" smtClean="0">
                <a:hlinkClick r:id="rId5"/>
              </a:rPr>
              <a:t>HDF5 editing tool </a:t>
            </a:r>
            <a:r>
              <a:rPr lang="en-US" sz="2600" dirty="0" smtClean="0"/>
              <a:t>(attributes only)</a:t>
            </a:r>
          </a:p>
          <a:p>
            <a:pPr lvl="2"/>
            <a:r>
              <a:rPr lang="en-US" dirty="0" smtClean="0"/>
              <a:t>Add/modify attributes to make them CF compliant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Augmentation and Editing </a:t>
            </a:r>
            <a:r>
              <a:rPr lang="en-US" sz="3600" dirty="0"/>
              <a:t>T</a:t>
            </a:r>
            <a:r>
              <a:rPr lang="en-US" sz="3600" dirty="0" smtClean="0"/>
              <a:t>ools</a:t>
            </a:r>
            <a:endParaRPr lang="en-US" sz="3600" dirty="0"/>
          </a:p>
        </p:txBody>
      </p:sp>
      <p:sp>
        <p:nvSpPr>
          <p:cNvPr id="4" name="Shape 47"/>
          <p:cNvSpPr txBox="1">
            <a:spLocks/>
          </p:cNvSpPr>
          <p:nvPr/>
        </p:nvSpPr>
        <p:spPr>
          <a:xfrm>
            <a:off x="2286847" y="6071577"/>
            <a:ext cx="6571403" cy="5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200" b="1" dirty="0"/>
              <a:t>1 Hierarchical Data Format - Earth Observing </a:t>
            </a:r>
            <a:r>
              <a:rPr lang="en-US" sz="1200" b="1" dirty="0" smtClean="0"/>
              <a:t>System library and file format, version 5 </a:t>
            </a:r>
          </a:p>
          <a:p>
            <a:pPr marL="0" indent="0">
              <a:spcBef>
                <a:spcPts val="0"/>
              </a:spcBef>
            </a:pPr>
            <a:r>
              <a:rPr lang="en-US" sz="1200" b="1" dirty="0" smtClean="0"/>
              <a:t>2 Joint Polar Satellite System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124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156947"/>
            <a:ext cx="8229600" cy="5336450"/>
          </a:xfrm>
        </p:spPr>
        <p:txBody>
          <a:bodyPr/>
          <a:lstStyle/>
          <a:p>
            <a:r>
              <a:rPr lang="en-US" dirty="0" smtClean="0"/>
              <a:t>HDF5 attributes</a:t>
            </a:r>
            <a:endParaRPr lang="en-US" dirty="0"/>
          </a:p>
          <a:p>
            <a:pPr lvl="1"/>
            <a:r>
              <a:rPr lang="en-US" dirty="0" err="1"/>
              <a:t>long_name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units </a:t>
            </a:r>
          </a:p>
          <a:p>
            <a:pPr lvl="1"/>
            <a:r>
              <a:rPr lang="en-US" dirty="0" smtClean="0"/>
              <a:t>coordinates</a:t>
            </a:r>
          </a:p>
          <a:p>
            <a:pPr lvl="1"/>
            <a:r>
              <a:rPr lang="en-US" dirty="0" err="1" smtClean="0"/>
              <a:t>scale_factor</a:t>
            </a:r>
            <a:endParaRPr lang="en-US" dirty="0"/>
          </a:p>
          <a:p>
            <a:pPr marL="508000" indent="-457200"/>
            <a:r>
              <a:rPr lang="en-US" dirty="0" smtClean="0"/>
              <a:t>To learn more </a:t>
            </a:r>
          </a:p>
          <a:p>
            <a:pPr marL="965200" lvl="1" indent="-457200"/>
            <a:r>
              <a:rPr lang="en-US" sz="2200" dirty="0" smtClean="0">
                <a:hlinkClick r:id="rId3"/>
              </a:rPr>
              <a:t>ESDS-RFC-028v1.3</a:t>
            </a:r>
            <a:r>
              <a:rPr lang="en-US" sz="2200" dirty="0" smtClean="0"/>
              <a:t> </a:t>
            </a:r>
            <a:r>
              <a:rPr lang="en-US" sz="2200" i="1" dirty="0"/>
              <a:t>“Data Interoperability Recommendations for Earth Science”, </a:t>
            </a:r>
            <a:r>
              <a:rPr lang="en-US" sz="2200" dirty="0"/>
              <a:t>Charles S. </a:t>
            </a:r>
            <a:r>
              <a:rPr lang="en-US" sz="2200" dirty="0" err="1"/>
              <a:t>Zender</a:t>
            </a:r>
            <a:r>
              <a:rPr lang="en-US" sz="2200" dirty="0"/>
              <a:t>, Peter J.T. Leonard, July 2016 </a:t>
            </a:r>
          </a:p>
          <a:p>
            <a:pPr lvl="1"/>
            <a:r>
              <a:rPr lang="en-US" sz="2200" dirty="0">
                <a:hlinkClick r:id="rId4"/>
              </a:rPr>
              <a:t>423-ESO-036</a:t>
            </a:r>
            <a:r>
              <a:rPr lang="en-US" sz="2200" dirty="0"/>
              <a:t> “Dataset Interoperability Recommendations: Part 2” (DRAFT)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Climate and Forecast </a:t>
            </a:r>
            <a:r>
              <a:rPr lang="en-US" sz="3200" dirty="0" smtClean="0"/>
              <a:t>(CF) Metadata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11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Example: Visualizing JPSS data with IDV</a:t>
            </a:r>
            <a:r>
              <a:rPr lang="en-US" sz="3200" baseline="30000" dirty="0" smtClean="0"/>
              <a:t>1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65" y="1600451"/>
            <a:ext cx="5124691" cy="43720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8734" y="149313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Before</a:t>
            </a:r>
            <a:endParaRPr lang="en-US" sz="2400" dirty="0"/>
          </a:p>
        </p:txBody>
      </p:sp>
      <p:sp>
        <p:nvSpPr>
          <p:cNvPr id="6" name="Shape 47"/>
          <p:cNvSpPr txBox="1">
            <a:spLocks/>
          </p:cNvSpPr>
          <p:nvPr/>
        </p:nvSpPr>
        <p:spPr>
          <a:xfrm>
            <a:off x="2320563" y="6275142"/>
            <a:ext cx="7086600" cy="5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sz="1200" b="1" dirty="0"/>
              <a:t>1 </a:t>
            </a:r>
            <a:r>
              <a:rPr lang="en-US" sz="1200" b="1" dirty="0" smtClean="0"/>
              <a:t>Integrated Data Viewer</a:t>
            </a:r>
          </a:p>
        </p:txBody>
      </p:sp>
    </p:spTree>
    <p:extLst>
      <p:ext uri="{BB962C8B-B14F-4D97-AF65-F5344CB8AC3E}">
        <p14:creationId xmlns:p14="http://schemas.microsoft.com/office/powerpoint/2010/main" val="15495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OSDIS-EED">
  <a:themeElements>
    <a:clrScheme name="EOSDIS">
      <a:dk1>
        <a:srgbClr val="171717"/>
      </a:dk1>
      <a:lt1>
        <a:srgbClr val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xkc2h1bTwvVXNlck5hbWU+PERhdGVUaW1lPjIvMTYvMjAxOCA4OjQwOjIwIFBNPC9EYXRlVGltZT48TGFiZWxTdHJpbmc+VGhpcyBhcnRpZmFjdCBoYXMgbm8gY2xhc3NpZmljYXRpb24uPC9MYWJlbFN0cmluZz48L2l0ZW0+PGl0ZW0+PHNpc2wgc2lzbFZlcnNpb249IjAiIHBvbGljeT0iY2RlNTNhYzEtYmY1Zi00YWFlLTljZjEtMDc1MDllMjNhNGIwIiBvcmlnaW49InVzZXJTZWxlY3RlZCI+PGVsZW1lbnQgdWlkPSJkZWNlY2JkNi1kYTNiLTQ2ZmUtOGYwMC1mOWQ5ZGVlYTJlZTEiIHZhbHVlPSIiIHhtbG5zPSJodHRwOi8vd3d3LmJvbGRvbmphbWVzLmNvbS8yMDA4LzAxL3NpZS9pbnRlcm5hbC9sYWJlbCIgLz48ZWxlbWVudCB1aWQ9ImJiYmY3YmY0LTRmNGYtNDE4OS05YzVlLTY1MDE1ZGU4YTZhZCIgdmFsdWU9IiIgeG1sbnM9Imh0dHA6Ly93d3cuYm9sZG9uamFtZXMuY29tLzIwMDgvMDEvc2llL2ludGVybmFsL2xhYmVsIiAvPjxlbGVtZW50IHVpZD0iYmJhOTRjNjUtYWMzZC00ZjM0LWIyZTEtOGRlMTFlZjZmMDFjIiB2YWx1ZT0iIiB4bWxucz0iaHR0cDovL3d3dy5ib2xkb25qYW1lcy5jb20vMjAwOC8wMS9zaWUvaW50ZXJuYWwvbGFiZWwiIC8+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+VVNcaGl0ajgzMjI8L1VzZXJOYW1lPjxEYXRlVGltZT41LzMwLzIwMTggNjozNToyMyBQTTwvRGF0ZVRpbWU+PExhYmVsU3RyaW5nPk9yaWdpbiBKdXJpc2RpY3Rpb246IFVTICB8IFVucmVzdHJpY3RlZCBDb250ZW50IHwgTm8gbWFya2luZyBhcHBsaWVkIGJ5IHRoZSB0b29sIHwgT3RoZXIgSW5mb3JtYXRpb24gKE5vdCBSZXF1aXJpbmcgYW4gRXhwb3J0IENvbnRyb2wgTWFya2luZykgfCBObyBtYXJraW5nIGFwcGxpZWQgYnkgdGhlIHRvb2w8L0xhYmVsU3RyaW5nPjwvaXRlbT48L2xhYmVsSGlzdG9yeT4=</Value>
</WrappedLabelHistory>
</file>

<file path=customXml/item2.xml><?xml version="1.0" encoding="utf-8"?>
<sisl xmlns:xsi="http://www.w3.org/2001/XMLSchema-instance" xmlns:xsd="http://www.w3.org/2001/XMLSchema" xmlns="http://www.boldonjames.com/2008/01/sie/internal/label" sislVersion="0" policy="cde53ac1-bf5f-4aae-9cf1-07509e23a4b0" origin="userSelected">
  <element uid="dececbd6-da3b-46fe-8f00-f9d9deea2ee1" value=""/>
  <element uid="bbbf7bf4-4f4f-4189-9c5e-65015de8a6ad" value=""/>
  <element uid="bba94c65-ac3d-4f34-b2e1-8de11ef6f01c" value=""/>
  <element uid="bc2b7c01-6db1-4e7d-88d1-fc61674f86fd" value=""/>
  <element uid="92e993a3-af32-4afb-aa19-3a49cdb82c7a" value=""/>
</sisl>
</file>

<file path=customXml/itemProps1.xml><?xml version="1.0" encoding="utf-8"?>
<ds:datastoreItem xmlns:ds="http://schemas.openxmlformats.org/officeDocument/2006/customXml" ds:itemID="{49D24783-1A73-4953-A251-03BC9F51BED6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EFD9E957-C572-4C58-9980-E1FDD448FB50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6754</TotalTime>
  <Words>919</Words>
  <Application>Microsoft Macintosh PowerPoint</Application>
  <PresentationFormat>On-screen Show (4:3)</PresentationFormat>
  <Paragraphs>144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Avenir</vt:lpstr>
      <vt:lpstr>Courier</vt:lpstr>
      <vt:lpstr>Helvetica Neue</vt:lpstr>
      <vt:lpstr>Source Sans Pro</vt:lpstr>
      <vt:lpstr>Verdana</vt:lpstr>
      <vt:lpstr>EOSDIS-EED</vt:lpstr>
      <vt:lpstr>OPeNDAP1 and HDF52 in the Cloud: Techniques and Best Practices for Serving HDF5 data</vt:lpstr>
      <vt:lpstr>Outline</vt:lpstr>
      <vt:lpstr>Considerations for HDF5 files</vt:lpstr>
      <vt:lpstr>HDF5/ netCDF-41 Interoperability</vt:lpstr>
      <vt:lpstr>HDF5/ netCDF-4 Interoperability (cont’d)</vt:lpstr>
      <vt:lpstr>HDF5/ netCDF-4 Interoperability (cont’d)</vt:lpstr>
      <vt:lpstr>Augmentation and Editing Tools</vt:lpstr>
      <vt:lpstr>Climate and Forecast (CF) Metadata</vt:lpstr>
      <vt:lpstr>Example: Visualizing JPSS data with IDV1</vt:lpstr>
      <vt:lpstr>Example: Visualizing JPSS data with IDV</vt:lpstr>
      <vt:lpstr>Example: CF attributes</vt:lpstr>
      <vt:lpstr>HDF5 Best Practices</vt:lpstr>
      <vt:lpstr>HDF5 Best Practices</vt:lpstr>
      <vt:lpstr>HDF5 Best Practices (cont’d)</vt:lpstr>
      <vt:lpstr>Considerations for S3 access via OPeNDAP</vt:lpstr>
      <vt:lpstr>Hyrax in the Cloud </vt:lpstr>
      <vt:lpstr>Considerations for S3 access via OPeNDAP</vt:lpstr>
      <vt:lpstr>Reduce Initial Latency</vt:lpstr>
      <vt:lpstr>Optimize Transfer Time</vt:lpstr>
      <vt:lpstr>Parallel Transfer</vt:lpstr>
      <vt:lpstr>Reduce Post-Transfer Time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</dc:title>
  <dc:subject>[rtnipcontrolcode:unrestricted|rtnipcontrolcodevm:noipvm|rtnexportcontrolcountry:usa|rtnexportcontrolcode:otherinfo|rtnexportcontrolcodevm:nousecvm|]</dc:subject>
  <dc:creator>Dana Shum</dc:creator>
  <cp:lastModifiedBy>Elena Pourmal</cp:lastModifiedBy>
  <cp:revision>96</cp:revision>
  <cp:lastPrinted>2019-01-11T21:23:20Z</cp:lastPrinted>
  <dcterms:modified xsi:type="dcterms:W3CDTF">2019-01-11T21:24:52Z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796b8ba6-a9b0-4605-9a3e-9cd06ed7a057</vt:lpwstr>
  </property>
  <property fmtid="{D5CDD505-2E9C-101B-9397-08002B2CF9AE}" pid="3" name="bjSaver">
    <vt:lpwstr>U7h71aia8FOFLJNxzT1eRROYUDZl41YD</vt:lpwstr>
  </property>
  <property fmtid="{D5CDD505-2E9C-101B-9397-08002B2CF9AE}" pid="4" name="rtnipcontrolcode">
    <vt:lpwstr>unrestricted</vt:lpwstr>
  </property>
  <property fmtid="{D5CDD505-2E9C-101B-9397-08002B2CF9AE}" pid="5" name="rtnipcontrolcodevm">
    <vt:lpwstr>noipvm</vt:lpwstr>
  </property>
  <property fmtid="{D5CDD505-2E9C-101B-9397-08002B2CF9AE}" pid="6" name="rtnexportcontrolcountry">
    <vt:lpwstr>usa</vt:lpwstr>
  </property>
  <property fmtid="{D5CDD505-2E9C-101B-9397-08002B2CF9AE}" pid="7" name="rtnexportcontrolcode">
    <vt:lpwstr>otherinfo</vt:lpwstr>
  </property>
  <property fmtid="{D5CDD505-2E9C-101B-9397-08002B2CF9AE}" pid="8" name="rtnexportcontrolcodevm">
    <vt:lpwstr>nousecvm</vt:lpwstr>
  </property>
  <property fmtid="{D5CDD505-2E9C-101B-9397-08002B2CF9AE}" pid="9" name="bjDocumentLabelXML">
    <vt:lpwstr>&lt;?xml version="1.0" encoding="us-ascii"?&gt;&lt;sisl xmlns:xsi="http://www.w3.org/2001/XMLSchema-instance" xmlns:xsd="http://www.w3.org/2001/XMLSchema" sislVersion="0" policy="cde53ac1-bf5f-4aae-9cf1-07509e23a4b0" origin="userSelected" xmlns="http://www.boldonj</vt:lpwstr>
  </property>
  <property fmtid="{D5CDD505-2E9C-101B-9397-08002B2CF9AE}" pid="10" name="bjDocumentLabelXML-0">
    <vt:lpwstr>ames.com/2008/01/sie/internal/label"&gt;&lt;element uid="dececbd6-da3b-46fe-8f00-f9d9deea2ee1" value="" /&gt;&lt;element uid="bbbf7bf4-4f4f-4189-9c5e-65015de8a6ad" value="" /&gt;&lt;element uid="bba94c65-ac3d-4f34-b2e1-8de11ef6f01c" value="" /&gt;&lt;element uid="bc2b7c01-6db1-4</vt:lpwstr>
  </property>
  <property fmtid="{D5CDD505-2E9C-101B-9397-08002B2CF9AE}" pid="11" name="bjDocumentLabelXML-1">
    <vt:lpwstr>e7d-88d1-fc61674f86fd" value="" /&gt;&lt;element uid="92e993a3-af32-4afb-aa19-3a49cdb82c7a" value="" /&gt;&lt;/sisl&gt;</vt:lpwstr>
  </property>
  <property fmtid="{D5CDD505-2E9C-101B-9397-08002B2CF9AE}" pid="12" name="bjDocumentSecurityLabel">
    <vt:lpwstr>Origin Jurisdiction: US  | Unrestricted Content | No marking applied by the tool | Other Information (Not Requiring an Export Control Marking) | No marking applied by the tool</vt:lpwstr>
  </property>
  <property fmtid="{D5CDD505-2E9C-101B-9397-08002B2CF9AE}" pid="13" name="bjLabelHistoryID">
    <vt:lpwstr>{49D24783-1A73-4953-A251-03BC9F51BED6}</vt:lpwstr>
  </property>
</Properties>
</file>