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16" r:id="rId4"/>
    <p:sldId id="318" r:id="rId5"/>
    <p:sldId id="290" r:id="rId6"/>
    <p:sldId id="320" r:id="rId7"/>
    <p:sldId id="311" r:id="rId8"/>
    <p:sldId id="259" r:id="rId9"/>
    <p:sldId id="323" r:id="rId10"/>
    <p:sldId id="321" r:id="rId11"/>
    <p:sldId id="324" r:id="rId12"/>
    <p:sldId id="32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 autoAdjust="0"/>
    <p:restoredTop sz="94607"/>
  </p:normalViewPr>
  <p:slideViewPr>
    <p:cSldViewPr snapToGrid="0" snapToObjects="1">
      <p:cViewPr varScale="1">
        <p:scale>
          <a:sx n="124" d="100"/>
          <a:sy n="124" d="100"/>
        </p:scale>
        <p:origin x="18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Weekly opt-ins</a:t>
            </a:r>
            <a:r>
              <a:rPr lang="en-US" b="1" baseline="0" dirty="0">
                <a:solidFill>
                  <a:schemeClr val="tx1"/>
                </a:solidFill>
              </a:rPr>
              <a:t> across all journals</a:t>
            </a: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Sheet1!$A$2:$A$28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86</c:v>
                </c:pt>
                <c:pt idx="1">
                  <c:v>88</c:v>
                </c:pt>
                <c:pt idx="2">
                  <c:v>105</c:v>
                </c:pt>
                <c:pt idx="3">
                  <c:v>105</c:v>
                </c:pt>
                <c:pt idx="4">
                  <c:v>94</c:v>
                </c:pt>
                <c:pt idx="5">
                  <c:v>123</c:v>
                </c:pt>
                <c:pt idx="6">
                  <c:v>105</c:v>
                </c:pt>
                <c:pt idx="7">
                  <c:v>97</c:v>
                </c:pt>
                <c:pt idx="8">
                  <c:v>105</c:v>
                </c:pt>
                <c:pt idx="9">
                  <c:v>93</c:v>
                </c:pt>
                <c:pt idx="10">
                  <c:v>53</c:v>
                </c:pt>
                <c:pt idx="11">
                  <c:v>79</c:v>
                </c:pt>
                <c:pt idx="12">
                  <c:v>73</c:v>
                </c:pt>
                <c:pt idx="13">
                  <c:v>75</c:v>
                </c:pt>
                <c:pt idx="14">
                  <c:v>62</c:v>
                </c:pt>
                <c:pt idx="15">
                  <c:v>74</c:v>
                </c:pt>
                <c:pt idx="16">
                  <c:v>63</c:v>
                </c:pt>
                <c:pt idx="17">
                  <c:v>71</c:v>
                </c:pt>
                <c:pt idx="18">
                  <c:v>58</c:v>
                </c:pt>
                <c:pt idx="19">
                  <c:v>94</c:v>
                </c:pt>
                <c:pt idx="20">
                  <c:v>52</c:v>
                </c:pt>
                <c:pt idx="21">
                  <c:v>71</c:v>
                </c:pt>
                <c:pt idx="22">
                  <c:v>67</c:v>
                </c:pt>
                <c:pt idx="23">
                  <c:v>72</c:v>
                </c:pt>
                <c:pt idx="24">
                  <c:v>64</c:v>
                </c:pt>
                <c:pt idx="25">
                  <c:v>42</c:v>
                </c:pt>
                <c:pt idx="26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5-480F-8357-C86D2326F6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Sheet1!$A$2:$A$28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Sheet1!$C$2:$C$28</c:f>
              <c:numCache>
                <c:formatCode>General</c:formatCode>
                <c:ptCount val="27"/>
              </c:numCache>
            </c:numRef>
          </c:val>
          <c:extLst>
            <c:ext xmlns:c16="http://schemas.microsoft.com/office/drawing/2014/chart" uri="{C3380CC4-5D6E-409C-BE32-E72D297353CC}">
              <c16:uniqueId val="{00000001-BFF5-480F-8357-C86D2326F6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Sheet1!$A$2:$A$28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Sheet1!$D$2:$D$28</c:f>
              <c:numCache>
                <c:formatCode>General</c:formatCode>
                <c:ptCount val="27"/>
              </c:numCache>
            </c:numRef>
          </c:val>
          <c:extLst>
            <c:ext xmlns:c16="http://schemas.microsoft.com/office/drawing/2014/chart" uri="{C3380CC4-5D6E-409C-BE32-E72D297353CC}">
              <c16:uniqueId val="{00000002-BFF5-480F-8357-C86D2326F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8710304"/>
        <c:axId val="2048701600"/>
      </c:barChart>
      <c:catAx>
        <c:axId val="204871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701600"/>
        <c:crosses val="autoZero"/>
        <c:auto val="1"/>
        <c:lblAlgn val="ctr"/>
        <c:lblOffset val="100"/>
        <c:noMultiLvlLbl val="0"/>
      </c:catAx>
      <c:valAx>
        <c:axId val="204870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71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Weekly</a:t>
            </a:r>
            <a:r>
              <a:rPr lang="en-US" b="1" baseline="0" dirty="0"/>
              <a:t> opt-ins across all journals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Sheet1!$B$1:$B$27</c:f>
              <c:numCache>
                <c:formatCode>General</c:formatCode>
                <c:ptCount val="27"/>
                <c:pt idx="0">
                  <c:v>12</c:v>
                </c:pt>
                <c:pt idx="1">
                  <c:v>6</c:v>
                </c:pt>
                <c:pt idx="2">
                  <c:v>8</c:v>
                </c:pt>
                <c:pt idx="3">
                  <c:v>17</c:v>
                </c:pt>
                <c:pt idx="4">
                  <c:v>10</c:v>
                </c:pt>
                <c:pt idx="5">
                  <c:v>13</c:v>
                </c:pt>
                <c:pt idx="6">
                  <c:v>13</c:v>
                </c:pt>
                <c:pt idx="7">
                  <c:v>7</c:v>
                </c:pt>
                <c:pt idx="8">
                  <c:v>11</c:v>
                </c:pt>
                <c:pt idx="9">
                  <c:v>16</c:v>
                </c:pt>
                <c:pt idx="10">
                  <c:v>14</c:v>
                </c:pt>
                <c:pt idx="11">
                  <c:v>21</c:v>
                </c:pt>
                <c:pt idx="12">
                  <c:v>12</c:v>
                </c:pt>
                <c:pt idx="13">
                  <c:v>14</c:v>
                </c:pt>
                <c:pt idx="14">
                  <c:v>13</c:v>
                </c:pt>
                <c:pt idx="15">
                  <c:v>13</c:v>
                </c:pt>
                <c:pt idx="16">
                  <c:v>19</c:v>
                </c:pt>
                <c:pt idx="17">
                  <c:v>14</c:v>
                </c:pt>
                <c:pt idx="18">
                  <c:v>13</c:v>
                </c:pt>
                <c:pt idx="19">
                  <c:v>18</c:v>
                </c:pt>
                <c:pt idx="20">
                  <c:v>20</c:v>
                </c:pt>
                <c:pt idx="21">
                  <c:v>11</c:v>
                </c:pt>
                <c:pt idx="22">
                  <c:v>16</c:v>
                </c:pt>
                <c:pt idx="23">
                  <c:v>22</c:v>
                </c:pt>
                <c:pt idx="24">
                  <c:v>21</c:v>
                </c:pt>
                <c:pt idx="25">
                  <c:v>16</c:v>
                </c:pt>
                <c:pt idx="2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A4-46E0-86E5-C6EDCB650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1924760"/>
        <c:axId val="501929024"/>
      </c:barChart>
      <c:catAx>
        <c:axId val="501924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929024"/>
        <c:crosses val="autoZero"/>
        <c:auto val="1"/>
        <c:lblAlgn val="ctr"/>
        <c:lblOffset val="100"/>
        <c:noMultiLvlLbl val="0"/>
      </c:catAx>
      <c:valAx>
        <c:axId val="50192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924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81247-4A7F-4A72-BB6B-8299977478BA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AC81B-399C-455A-9040-0FA8774D29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1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credit: IBIOLOGY via YOUTUBE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3AAF-FAAB-4F9A-9A39-37CA92189B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90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3DB4CB-223A-4512-9F3E-40E034F50825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956B1A58-432F-4094-9EA9-1DB899074EE6}" type="slidenum">
              <a:rPr lang="en-GB" altLang="en-US">
                <a:ea typeface="MS PGothic" panose="020B0600070205080204" pitchFamily="34" charset="-128"/>
              </a:rPr>
              <a:pPr algn="r">
                <a:spcBef>
                  <a:spcPct val="0"/>
                </a:spcBef>
              </a:pPr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22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3DB4CB-223A-4512-9F3E-40E034F50825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956B1A58-432F-4094-9EA9-1DB899074EE6}" type="slidenum">
              <a:rPr lang="en-GB" altLang="en-US">
                <a:ea typeface="MS PGothic" panose="020B0600070205080204" pitchFamily="34" charset="-128"/>
              </a:rPr>
              <a:pPr algn="r">
                <a:spcBef>
                  <a:spcPct val="0"/>
                </a:spcBef>
              </a:pPr>
              <a:t>4</a:t>
            </a:fld>
            <a:endParaRPr lang="en-GB" altLang="en-US">
              <a:ea typeface="MS PGothic" panose="020B0600070205080204" pitchFamily="34" charset="-128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5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3DB4CB-223A-4512-9F3E-40E034F50825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956B1A58-432F-4094-9EA9-1DB899074EE6}" type="slidenum">
              <a:rPr lang="en-GB" altLang="en-US">
                <a:ea typeface="MS PGothic" panose="020B0600070205080204" pitchFamily="34" charset="-128"/>
              </a:rPr>
              <a:pPr algn="r">
                <a:spcBef>
                  <a:spcPct val="0"/>
                </a:spcBef>
              </a:pPr>
              <a:t>5</a:t>
            </a:fld>
            <a:endParaRPr lang="en-GB" altLang="en-US">
              <a:ea typeface="MS PGothic" panose="020B0600070205080204" pitchFamily="34" charset="-128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0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3DB4CB-223A-4512-9F3E-40E034F50825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956B1A58-432F-4094-9EA9-1DB899074EE6}" type="slidenum">
              <a:rPr lang="en-GB" altLang="en-US">
                <a:ea typeface="MS PGothic" panose="020B0600070205080204" pitchFamily="34" charset="-128"/>
              </a:rPr>
              <a:pPr algn="r">
                <a:spcBef>
                  <a:spcPct val="0"/>
                </a:spcBef>
              </a:pPr>
              <a:t>8</a:t>
            </a:fld>
            <a:endParaRPr lang="en-GB" altLang="en-US">
              <a:ea typeface="MS PGothic" panose="020B0600070205080204" pitchFamily="34" charset="-128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0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956-8B3D-9040-8972-01F43D799670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F98E-05E1-214E-89E1-CA22B901F3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3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956-8B3D-9040-8972-01F43D799670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F98E-05E1-214E-89E1-CA22B901F3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2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956-8B3D-9040-8972-01F43D799670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F98E-05E1-214E-89E1-CA22B901F3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82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E21A-5E56-466C-A8B9-76688DC7E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1AF75-033A-42D0-810D-FCCE105A7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6E41D-CB0D-4FAF-B308-1FED46E6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6EE1-A000-47F1-9512-811C9ACC99BB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AB8C7-8394-4B12-8FE8-1D1F906E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E9DD4-F465-4C68-951B-943E67C1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AD6F-564C-4EE0-A319-A7661ED8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38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F229-F32C-4390-A567-93AF4CA96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E7494-4A20-4941-943D-52692E8E6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2031C-D9E2-4107-9427-44BCFFEB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6EE1-A000-47F1-9512-811C9ACC99BB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4251E-B426-4798-81E7-3ABFE8F7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3B3F7-B911-41FB-A4AC-1547D72E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AD6F-564C-4EE0-A319-A7661ED8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70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7BFE7-3747-4E9B-A731-C2D62340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C4362-EB69-40E0-98E3-565071437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CEAB7-87C2-4DF7-AFEA-D4304907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6EE1-A000-47F1-9512-811C9ACC99BB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96D0B-009B-4F40-92C4-7BCE6CDB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06089-D52C-4F11-8CF5-0A96D9B5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AD6F-564C-4EE0-A319-A7661ED8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45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749E6-5C50-4FBD-9831-826A8F52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C98C3-9E4B-43D3-961A-CAC6E05C1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908F6-2B65-4476-BE77-E0F782F8C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4CB83-1581-45F3-8802-DDCA9F684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6EE1-A000-47F1-9512-811C9ACC99BB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16774-6643-4A6B-BECC-3A21E6B1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6819D-7D7E-463E-9376-8386D2FF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AD6F-564C-4EE0-A319-A7661ED8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34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BAD82-418C-49D3-9722-1E8220E85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5BC01-8856-46A0-8C9C-335D73A44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9F265-551D-45CD-B1DA-5A63E8AF7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67B058-248C-465F-AA10-6707642FB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BE8D18-D845-4DB0-B927-7F7138527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FF3C72-82E4-4501-B426-43F197F6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6EE1-A000-47F1-9512-811C9ACC99BB}" type="datetimeFigureOut">
              <a:rPr lang="en-US" smtClean="0"/>
              <a:t>2/26/19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D7E45E-B33E-4339-8E44-D4404840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05F5F7-A8DB-4813-BA5C-4E5AE0E8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AD6F-564C-4EE0-A319-A7661ED8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6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8C918-9CA9-4F64-A23F-3F5EFB2F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F10AC-EA04-47BA-9E99-05607BD2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6EE1-A000-47F1-9512-811C9ACC99BB}" type="datetimeFigureOut">
              <a:rPr lang="en-US" smtClean="0"/>
              <a:t>2/26/19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58EE9-7E4D-4E54-A2F6-1D3BDF292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11B08-7013-4C7D-B7EC-F0FB0A35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AD6F-564C-4EE0-A319-A7661ED8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56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80EA9D-2351-4413-8800-550B1549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6EE1-A000-47F1-9512-811C9ACC99BB}" type="datetimeFigureOut">
              <a:rPr lang="en-US" smtClean="0"/>
              <a:t>2/26/19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F879F-BF01-4781-A1AD-53424C369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1D7C6-9475-481A-835A-0EC8E8FCA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AD6F-564C-4EE0-A319-A7661ED8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20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C5498-499B-4C9B-A651-F18B1A6F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50026-F186-41A2-97EB-E26CD741F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C7B4D-2B0A-4C26-8F55-176713624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B58E0-0C69-4C5C-9552-E47544E0D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6EE1-A000-47F1-9512-811C9ACC99BB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0F42E-B2E0-42D7-A4AA-6DC1FB5C3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A8D0F-599D-4E2A-BD2E-573C2B8F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AD6F-564C-4EE0-A319-A7661ED8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956-8B3D-9040-8972-01F43D799670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F98E-05E1-214E-89E1-CA22B901F3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40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C0B44-8A0A-48CC-BFF4-D773ABE44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4F685E-AF9F-40B2-A939-6BB62834C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4EC7E-0E67-499F-AA2F-C94AB6F9B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8AB1C-C46F-4137-97CC-0881664F4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6EE1-A000-47F1-9512-811C9ACC99BB}" type="datetimeFigureOut">
              <a:rPr lang="en-US" smtClean="0"/>
              <a:t>2/26/19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6397F-CE91-4F8A-8022-C107FEC6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0F486-FB63-4DD5-91E6-3F609DE80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AD6F-564C-4EE0-A319-A7661ED8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23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21450-419D-4EE0-94A4-0AC2CB7FA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6ED76-C16B-465C-A243-6C11AEDE2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6BAAC-B055-49FE-9293-BC0B4D4BF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6EE1-A000-47F1-9512-811C9ACC99BB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70998-E49E-467B-93A7-40519551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76112-7B66-4ED8-B14B-14D892DFB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AD6F-564C-4EE0-A319-A7661ED8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39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74AF4D-F9E3-4468-AF61-A4149C26C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B26F6-972E-4B95-82C7-AE542C8F4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38DAC-68C8-464A-B682-8DFB57B7E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6EE1-A000-47F1-9512-811C9ACC99BB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5D6F0-473A-4BB7-80C4-C5C3977B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AC7DA-2187-4FE9-950B-FCC6CC86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AD6F-564C-4EE0-A319-A7661ED8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956-8B3D-9040-8972-01F43D799670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F98E-05E1-214E-89E1-CA22B901F3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8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956-8B3D-9040-8972-01F43D799670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F98E-05E1-214E-89E1-CA22B901F3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6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956-8B3D-9040-8972-01F43D799670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F98E-05E1-214E-89E1-CA22B901F3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6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956-8B3D-9040-8972-01F43D799670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F98E-05E1-214E-89E1-CA22B901F3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9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956-8B3D-9040-8972-01F43D799670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F98E-05E1-214E-89E1-CA22B901F3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3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956-8B3D-9040-8972-01F43D799670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F98E-05E1-214E-89E1-CA22B901F3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2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956-8B3D-9040-8972-01F43D799670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F98E-05E1-214E-89E1-CA22B901F3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3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47956-8B3D-9040-8972-01F43D799670}" type="datetimeFigureOut">
              <a:rPr lang="en-US" smtClean="0"/>
              <a:t>2/26/19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4F98E-05E1-214E-89E1-CA22B901F3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9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0CD71-D1F3-46E9-BC8B-9C6EFA301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751D8-010E-46FC-8E83-A2153863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B98B2-688F-4981-9669-BE0E2EA33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D6EE1-A000-47F1-9512-811C9ACC99BB}" type="datetimeFigureOut">
              <a:rPr lang="en-US" smtClean="0"/>
              <a:t>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719C3-18FB-44C2-A8E5-42851C30E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FA61D-8920-4170-9374-41B8E55DF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8AD6F-564C-4EE0-A319-A7661ED8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F28A42-5481-43BE-8D3F-987783167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5436"/>
            <a:ext cx="9144000" cy="4010927"/>
          </a:xfrm>
          <a:prstGeom prst="rect">
            <a:avLst/>
          </a:prstGeom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97DC1732-B13A-423A-8D37-5E4C6E740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370665"/>
            <a:ext cx="6400800" cy="1620941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Deborah J. Sweet, PhD</a:t>
            </a:r>
          </a:p>
          <a:p>
            <a:r>
              <a:rPr lang="en-US" dirty="0">
                <a:solidFill>
                  <a:schemeClr val="bg1"/>
                </a:solidFill>
              </a:rPr>
              <a:t>Vice President of Editorial</a:t>
            </a:r>
          </a:p>
          <a:p>
            <a:r>
              <a:rPr lang="en-US" dirty="0">
                <a:solidFill>
                  <a:schemeClr val="bg1"/>
                </a:solidFill>
              </a:rPr>
              <a:t>Cell Press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BE8BB737-3CA9-BA47-95FC-DCE9A8E3F7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1" r="71184" b="-2456"/>
          <a:stretch/>
        </p:blipFill>
        <p:spPr>
          <a:xfrm>
            <a:off x="0" y="0"/>
            <a:ext cx="2634916" cy="770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CP_logo_dec2013_blue.eps">
            <a:extLst>
              <a:ext uri="{FF2B5EF4-FFF2-40B4-BE49-F238E27FC236}">
                <a16:creationId xmlns:a16="http://schemas.microsoft.com/office/drawing/2014/main" id="{963A8DC5-CC3B-5941-8989-DC6A86C53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31" y="192784"/>
            <a:ext cx="2072494" cy="408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0132E4-F60A-D642-9E17-3A19219EE8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0243" b="17689"/>
          <a:stretch/>
        </p:blipFill>
        <p:spPr>
          <a:xfrm>
            <a:off x="1780673" y="830191"/>
            <a:ext cx="5651131" cy="1276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E15FE-6B4F-914F-B396-94C0F2A150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24" t="3361" r="42054" b="75437"/>
          <a:stretch/>
        </p:blipFill>
        <p:spPr>
          <a:xfrm>
            <a:off x="2787166" y="1890866"/>
            <a:ext cx="356966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93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90B6E-90F4-4498-BF02-F101C9960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719137"/>
            <a:ext cx="73628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1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7C067-7B1D-428C-84D6-723B16F3B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05" y="2332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Conclusions: </a:t>
            </a:r>
          </a:p>
          <a:p>
            <a:r>
              <a:rPr lang="en-GB" dirty="0"/>
              <a:t>on average the authors of 4.8% of all research papers sent out to review opt-in to Sneak Peek</a:t>
            </a:r>
          </a:p>
          <a:p>
            <a:r>
              <a:rPr lang="en-GB" dirty="0"/>
              <a:t>broad range of topic areas and paper types</a:t>
            </a:r>
          </a:p>
          <a:p>
            <a:r>
              <a:rPr lang="en-GB" dirty="0"/>
              <a:t>limited commenting</a:t>
            </a:r>
          </a:p>
          <a:p>
            <a:r>
              <a:rPr lang="en-GB" dirty="0"/>
              <a:t>highest opt-in at OA journals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040D7-90A1-4B00-8BFD-555E7B69F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257" y="640826"/>
            <a:ext cx="6001296" cy="115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1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117551"/>
            <a:ext cx="9144000" cy="751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8" y="551319"/>
            <a:ext cx="5719610" cy="1771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8905" y="2322746"/>
            <a:ext cx="82899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Launched June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Collaboration </a:t>
            </a:r>
            <a:r>
              <a:rPr lang="en-GB" sz="2400"/>
              <a:t>with SSRN First Look, </a:t>
            </a:r>
            <a:r>
              <a:rPr lang="en-GB" sz="2400" dirty="0"/>
              <a:t>part of the </a:t>
            </a:r>
            <a:r>
              <a:rPr lang="en-GB" sz="2400" dirty="0" err="1"/>
              <a:t>MedRN</a:t>
            </a:r>
            <a:r>
              <a:rPr lang="en-GB" sz="2400" dirty="0"/>
              <a:t>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Opt-in for all papers submitted to Lancet family journals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US" sz="2400" dirty="0"/>
              <a:t>	</a:t>
            </a:r>
            <a:r>
              <a:rPr lang="en-US" sz="2400" i="1" dirty="0"/>
              <a:t>Basic checks before posting: </a:t>
            </a:r>
          </a:p>
          <a:p>
            <a:r>
              <a:rPr lang="en-US" sz="2400" dirty="0"/>
              <a:t>	Funding source and declaration of interests</a:t>
            </a:r>
          </a:p>
          <a:p>
            <a:r>
              <a:rPr lang="en-US" sz="2400" dirty="0"/>
              <a:t>	If a trial, registration number is included</a:t>
            </a:r>
          </a:p>
          <a:p>
            <a:r>
              <a:rPr lang="en-US" sz="2400" dirty="0"/>
              <a:t>	Must be registered prospectively</a:t>
            </a:r>
          </a:p>
          <a:p>
            <a:r>
              <a:rPr lang="en-US" sz="2400" dirty="0"/>
              <a:t>	Must have ethical approval or state why it would be exempt </a:t>
            </a:r>
          </a:p>
          <a:p>
            <a:r>
              <a:rPr lang="en-US" sz="2400" dirty="0">
                <a:sym typeface="Wingdings" panose="05000000000000000000" pitchFamily="2" charset="2"/>
              </a:rPr>
              <a:t>	 Elements check performed by freelance Lancet editor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18084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7274" y="1705597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endParaRPr lang="en-GB" sz="3200" dirty="0">
              <a:solidFill>
                <a:srgbClr val="FFC000"/>
              </a:solidFill>
              <a:latin typeface="Shaker 2 Lancet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55D30-0524-4684-BF04-EA45F91A34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6" t="10678" r="5109" b="2399"/>
          <a:stretch/>
        </p:blipFill>
        <p:spPr>
          <a:xfrm>
            <a:off x="407504" y="1540565"/>
            <a:ext cx="8269357" cy="41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131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5FF787-0246-214F-A17C-B1CAB439E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9" y="-6667"/>
            <a:ext cx="5719610" cy="1771428"/>
          </a:xfrm>
          <a:prstGeom prst="rect">
            <a:avLst/>
          </a:prstGeom>
        </p:spPr>
      </p:pic>
      <p:sp>
        <p:nvSpPr>
          <p:cNvPr id="8198" name="TextBox 3"/>
          <p:cNvSpPr txBox="1">
            <a:spLocks noChangeArrowheads="1"/>
          </p:cNvSpPr>
          <p:nvPr/>
        </p:nvSpPr>
        <p:spPr bwMode="auto">
          <a:xfrm>
            <a:off x="649288" y="1261961"/>
            <a:ext cx="8051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GB" altLang="en-US" sz="2800" dirty="0"/>
          </a:p>
          <a:p>
            <a:pPr eaLnBrk="1" hangingPunct="1">
              <a:spcBef>
                <a:spcPct val="0"/>
              </a:spcBef>
            </a:pPr>
            <a:endParaRPr lang="en-GB" altLang="en-US" sz="2800" dirty="0"/>
          </a:p>
          <a:p>
            <a:pPr eaLnBrk="1" hangingPunct="1">
              <a:spcBef>
                <a:spcPct val="0"/>
              </a:spcBef>
            </a:pPr>
            <a:endParaRPr lang="en-US" altLang="en-US" sz="2800" dirty="0"/>
          </a:p>
        </p:txBody>
      </p:sp>
      <p:pic>
        <p:nvPicPr>
          <p:cNvPr id="15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6117551"/>
            <a:ext cx="9144000" cy="75156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4837162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A313FB9-2126-524D-9D6C-9FB6AE96D28D}"/>
              </a:ext>
            </a:extLst>
          </p:cNvPr>
          <p:cNvSpPr/>
          <p:nvPr/>
        </p:nvSpPr>
        <p:spPr>
          <a:xfrm>
            <a:off x="5651708" y="5558443"/>
            <a:ext cx="3310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Data presented cover 27 weeks of experience (launch to Dec 31, end of full 6 month initial pilot)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41821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7274" y="1705597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endParaRPr lang="en-GB" sz="3200" dirty="0">
              <a:solidFill>
                <a:srgbClr val="FFC000"/>
              </a:solidFill>
              <a:latin typeface="Shaker 2 Lancet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5B0681-FCA2-4B19-9878-031EABB0BD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9" t="4805" r="4239"/>
          <a:stretch/>
        </p:blipFill>
        <p:spPr>
          <a:xfrm>
            <a:off x="387626" y="1590261"/>
            <a:ext cx="8368748" cy="46266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8C769B-95D1-4554-8A23-644BF9D31211}"/>
              </a:ext>
            </a:extLst>
          </p:cNvPr>
          <p:cNvSpPr txBox="1"/>
          <p:nvPr/>
        </p:nvSpPr>
        <p:spPr>
          <a:xfrm>
            <a:off x="1289647" y="655431"/>
            <a:ext cx="6760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Dashboard – Preprints with </a:t>
            </a:r>
            <a:r>
              <a:rPr lang="en-GB" sz="3200" b="1" i="1" dirty="0">
                <a:solidFill>
                  <a:schemeClr val="accent6">
                    <a:lumMod val="75000"/>
                  </a:schemeClr>
                </a:solidFill>
              </a:rPr>
              <a:t>The Lancet</a:t>
            </a:r>
          </a:p>
        </p:txBody>
      </p:sp>
    </p:spTree>
    <p:extLst>
      <p:ext uri="{BB962C8B-B14F-4D97-AF65-F5344CB8AC3E}">
        <p14:creationId xmlns:p14="http://schemas.microsoft.com/office/powerpoint/2010/main" val="32669457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8" y="551319"/>
            <a:ext cx="5719610" cy="1771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6979" y="2322747"/>
            <a:ext cx="828585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Conclusions: </a:t>
            </a:r>
          </a:p>
          <a:p>
            <a:r>
              <a:rPr lang="en-GB" sz="2800" dirty="0"/>
              <a:t>	- opt-ins between 22 -48% of all research papers </a:t>
            </a:r>
          </a:p>
          <a:p>
            <a:r>
              <a:rPr lang="en-GB" sz="2800" dirty="0"/>
              <a:t>		(30.8% average for Lancet family)</a:t>
            </a:r>
          </a:p>
          <a:p>
            <a:r>
              <a:rPr lang="en-GB" sz="2800" dirty="0"/>
              <a:t>	- all types of papers</a:t>
            </a:r>
          </a:p>
          <a:p>
            <a:r>
              <a:rPr lang="en-GB" sz="2800" dirty="0"/>
              <a:t>	- from all countries (perhaps slightly more from Asia </a:t>
            </a:r>
          </a:p>
          <a:p>
            <a:r>
              <a:rPr lang="en-GB" sz="2800" dirty="0"/>
              <a:t>		and Europe)</a:t>
            </a:r>
          </a:p>
          <a:p>
            <a:r>
              <a:rPr lang="en-GB" sz="2800" dirty="0"/>
              <a:t>	- only two comments on two papers so far</a:t>
            </a:r>
          </a:p>
          <a:p>
            <a:r>
              <a:rPr lang="en-GB" sz="2800" dirty="0"/>
              <a:t>		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	</a:t>
            </a:r>
          </a:p>
          <a:p>
            <a:r>
              <a:rPr lang="en-GB" sz="2800" dirty="0"/>
              <a:t>	</a:t>
            </a:r>
            <a:endParaRPr lang="en-US" sz="2800" dirty="0"/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27CD383D-0E8C-994B-A823-752816AAF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6117551"/>
            <a:ext cx="9144000" cy="7515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383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8BB11-73D5-4B15-BD74-B82073F8F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371178"/>
            <a:ext cx="8094246" cy="422212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/>
              <a:t>Launched March 2017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/>
              <a:t>Offered to authors whose papers are chosen for  in-depth peer review by Cell Press journals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/>
              <a:t>A preview of papers sent for peer review by Cell Press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/>
              <a:t>Author opt-in, allows authors to surface papers and make them available to the community early in the review process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/>
              <a:t>Initially launched on Mendeley, since June 2018 hosted on SSRN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/>
              <a:t>Posted articles are citable though DOI registration and single article links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3A573-AB4C-4C7C-9040-405FED288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5" b="71765"/>
          <a:stretch/>
        </p:blipFill>
        <p:spPr>
          <a:xfrm>
            <a:off x="1393539" y="920168"/>
            <a:ext cx="6356923" cy="121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2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7274" y="1705597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/>
              <a:t> </a:t>
            </a:r>
            <a:endParaRPr lang="en-GB" sz="3200" dirty="0">
              <a:solidFill>
                <a:srgbClr val="FFC000"/>
              </a:solidFill>
              <a:latin typeface="Shaker 2 Lancet Regular"/>
            </a:endParaRPr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6213F95-1AF0-43A5-8CDA-778F256BB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70" y="1429304"/>
            <a:ext cx="8639176" cy="424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742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9C215FD-F328-4937-8E96-B72760492F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140437"/>
              </p:ext>
            </p:extLst>
          </p:nvPr>
        </p:nvGraphicFramePr>
        <p:xfrm>
          <a:off x="1476375" y="1223962"/>
          <a:ext cx="6191250" cy="44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632B292-26F8-450D-B233-27755E512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011" y="114106"/>
            <a:ext cx="5022847" cy="9640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61E6E8-A9B4-7840-87B9-55AB271761EC}"/>
              </a:ext>
            </a:extLst>
          </p:cNvPr>
          <p:cNvSpPr/>
          <p:nvPr/>
        </p:nvSpPr>
        <p:spPr>
          <a:xfrm>
            <a:off x="5747961" y="5779815"/>
            <a:ext cx="3310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Data presented cover Jul-Dec 2018, same time frame as for Preprints from The Lancet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20037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214</Words>
  <Application>Microsoft Macintosh PowerPoint</Application>
  <PresentationFormat>On-screen Show (4:3)</PresentationFormat>
  <Paragraphs>55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MS PGothic</vt:lpstr>
      <vt:lpstr>Arial</vt:lpstr>
      <vt:lpstr>Calibri</vt:lpstr>
      <vt:lpstr>Calibri Light</vt:lpstr>
      <vt:lpstr>Shaker 2 Lancet Regular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Global Support</dc:creator>
  <cp:lastModifiedBy>Sarah Hadley</cp:lastModifiedBy>
  <cp:revision>71</cp:revision>
  <dcterms:created xsi:type="dcterms:W3CDTF">2016-11-30T13:13:58Z</dcterms:created>
  <dcterms:modified xsi:type="dcterms:W3CDTF">2019-02-26T13:28:20Z</dcterms:modified>
</cp:coreProperties>
</file>