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6" r:id="rId3"/>
  </p:sldMasterIdLst>
  <p:notesMasterIdLst>
    <p:notesMasterId r:id="rId32"/>
  </p:notesMasterIdLst>
  <p:sldIdLst>
    <p:sldId id="256" r:id="rId4"/>
    <p:sldId id="555" r:id="rId5"/>
    <p:sldId id="558" r:id="rId6"/>
    <p:sldId id="559" r:id="rId7"/>
    <p:sldId id="265" r:id="rId8"/>
    <p:sldId id="560" r:id="rId9"/>
    <p:sldId id="275" r:id="rId10"/>
    <p:sldId id="607" r:id="rId11"/>
    <p:sldId id="641" r:id="rId12"/>
    <p:sldId id="642" r:id="rId13"/>
    <p:sldId id="643" r:id="rId14"/>
    <p:sldId id="286" r:id="rId15"/>
    <p:sldId id="608" r:id="rId16"/>
    <p:sldId id="630" r:id="rId17"/>
    <p:sldId id="631" r:id="rId18"/>
    <p:sldId id="632" r:id="rId19"/>
    <p:sldId id="633" r:id="rId20"/>
    <p:sldId id="634" r:id="rId21"/>
    <p:sldId id="636" r:id="rId22"/>
    <p:sldId id="637" r:id="rId23"/>
    <p:sldId id="638" r:id="rId24"/>
    <p:sldId id="639" r:id="rId25"/>
    <p:sldId id="640" r:id="rId26"/>
    <p:sldId id="556" r:id="rId27"/>
    <p:sldId id="308" r:id="rId28"/>
    <p:sldId id="303" r:id="rId29"/>
    <p:sldId id="258" r:id="rId30"/>
    <p:sldId id="30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013" autoAdjust="0"/>
    <p:restoredTop sz="76298" autoAdjust="0"/>
  </p:normalViewPr>
  <p:slideViewPr>
    <p:cSldViewPr snapToGrid="0">
      <p:cViewPr>
        <p:scale>
          <a:sx n="137" d="100"/>
          <a:sy n="137" d="100"/>
        </p:scale>
        <p:origin x="256" y="-66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02B6DD-25FC-4FE1-991C-004E63790B74}"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AA7C806F-CE82-4223-9C87-ADF5532C0C5C}">
      <dgm:prSet phldrT="[Text]"/>
      <dgm:spPr>
        <a:xfrm>
          <a:off x="507189" y="345033"/>
          <a:ext cx="4691825" cy="690426"/>
        </a:xfrm>
        <a:prstGeom prst="rect">
          <a:avLst/>
        </a:prstGeom>
        <a:solidFill>
          <a:srgbClr val="0070C0"/>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a:ea typeface="+mn-ea"/>
              <a:cs typeface="+mn-cs"/>
            </a:rPr>
            <a:t>Open Access terms </a:t>
          </a:r>
        </a:p>
      </dgm:t>
    </dgm:pt>
    <dgm:pt modelId="{47711B2C-4F3A-4127-BA88-52CD468109C2}" type="parTrans" cxnId="{71CFB563-219D-4FF9-872F-44D5E48DC883}">
      <dgm:prSet/>
      <dgm:spPr/>
      <dgm:t>
        <a:bodyPr/>
        <a:lstStyle/>
        <a:p>
          <a:endParaRPr lang="en-US"/>
        </a:p>
      </dgm:t>
    </dgm:pt>
    <dgm:pt modelId="{9FC9C852-E146-4B32-9D4C-7AC1974C954B}" type="sibTrans" cxnId="{71CFB563-219D-4FF9-872F-44D5E48DC883}">
      <dgm:prSet/>
      <dgm:spPr>
        <a:xfrm>
          <a:off x="-5073988" y="-777327"/>
          <a:ext cx="6042608" cy="6042608"/>
        </a:xfrm>
        <a:prstGeom prst="blockArc">
          <a:avLst>
            <a:gd name="adj1" fmla="val 18900000"/>
            <a:gd name="adj2" fmla="val 2700000"/>
            <a:gd name="adj3" fmla="val 357"/>
          </a:avLst>
        </a:prstGeom>
        <a:noFill/>
        <a:ln w="25400" cap="flat" cmpd="sng" algn="ctr">
          <a:solidFill>
            <a:srgbClr val="9B242D">
              <a:hueOff val="0"/>
              <a:satOff val="0"/>
              <a:lumOff val="0"/>
              <a:alphaOff val="0"/>
            </a:srgbClr>
          </a:solidFill>
          <a:prstDash val="solid"/>
        </a:ln>
        <a:effectLst/>
      </dgm:spPr>
      <dgm:t>
        <a:bodyPr/>
        <a:lstStyle/>
        <a:p>
          <a:endParaRPr lang="en-US"/>
        </a:p>
      </dgm:t>
    </dgm:pt>
    <dgm:pt modelId="{AD72AFC8-CB06-4733-A516-99BB7B7D3751}">
      <dgm:prSet phldrT="[Text]"/>
      <dgm:spPr>
        <a:xfrm>
          <a:off x="903027" y="1380853"/>
          <a:ext cx="4295988" cy="690426"/>
        </a:xfrm>
        <a:prstGeom prst="rect">
          <a:avLst/>
        </a:prstGeom>
        <a:solidFill>
          <a:srgbClr val="8CB7C7">
            <a:hueOff val="3183817"/>
            <a:satOff val="9268"/>
            <a:lumOff val="-9673"/>
            <a:alphaOff val="0"/>
          </a:srgbClr>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a:ea typeface="+mn-ea"/>
              <a:cs typeface="+mn-cs"/>
            </a:rPr>
            <a:t>CC-BY license </a:t>
          </a:r>
        </a:p>
      </dgm:t>
    </dgm:pt>
    <dgm:pt modelId="{112967AC-4507-452B-8061-F583BAE06934}" type="parTrans" cxnId="{607B2B2D-3E62-4C1D-8BAC-19214750E4D4}">
      <dgm:prSet/>
      <dgm:spPr/>
      <dgm:t>
        <a:bodyPr/>
        <a:lstStyle/>
        <a:p>
          <a:endParaRPr lang="en-US"/>
        </a:p>
      </dgm:t>
    </dgm:pt>
    <dgm:pt modelId="{A1D29F3E-D662-4823-86CF-38070C013264}" type="sibTrans" cxnId="{607B2B2D-3E62-4C1D-8BAC-19214750E4D4}">
      <dgm:prSet/>
      <dgm:spPr/>
      <dgm:t>
        <a:bodyPr/>
        <a:lstStyle/>
        <a:p>
          <a:endParaRPr lang="en-US"/>
        </a:p>
      </dgm:t>
    </dgm:pt>
    <dgm:pt modelId="{2B6ACE67-183F-493A-A165-F935301D4ED6}">
      <dgm:prSet phldrT="[Text]"/>
      <dgm:spPr>
        <a:xfrm>
          <a:off x="903027" y="2416672"/>
          <a:ext cx="4295988" cy="690426"/>
        </a:xfrm>
        <a:prstGeom prst="rect">
          <a:avLst/>
        </a:prstGeom>
        <a:solidFill>
          <a:srgbClr val="8CB7C7">
            <a:hueOff val="6367635"/>
            <a:satOff val="18536"/>
            <a:lumOff val="-19346"/>
            <a:alphaOff val="0"/>
          </a:srgbClr>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a:ea typeface="+mn-ea"/>
              <a:cs typeface="+mn-cs"/>
            </a:rPr>
            <a:t>Immediately available – no embargo</a:t>
          </a:r>
        </a:p>
      </dgm:t>
    </dgm:pt>
    <dgm:pt modelId="{D8BE81F1-3AF0-497C-9BF4-F246493797BB}" type="parTrans" cxnId="{422BC0EB-C161-41ED-B11B-A92AA29F9A97}">
      <dgm:prSet/>
      <dgm:spPr/>
      <dgm:t>
        <a:bodyPr/>
        <a:lstStyle/>
        <a:p>
          <a:endParaRPr lang="en-US"/>
        </a:p>
      </dgm:t>
    </dgm:pt>
    <dgm:pt modelId="{6F2EA141-FD2C-4212-85DB-B6E55E9F1099}" type="sibTrans" cxnId="{422BC0EB-C161-41ED-B11B-A92AA29F9A97}">
      <dgm:prSet/>
      <dgm:spPr/>
      <dgm:t>
        <a:bodyPr/>
        <a:lstStyle/>
        <a:p>
          <a:endParaRPr lang="en-US"/>
        </a:p>
      </dgm:t>
    </dgm:pt>
    <dgm:pt modelId="{029D8882-B747-44DB-B118-7CA85E068B60}">
      <dgm:prSet phldrT="[Text]"/>
      <dgm:spPr>
        <a:xfrm>
          <a:off x="507189" y="3452492"/>
          <a:ext cx="4691825" cy="690426"/>
        </a:xfrm>
        <a:prstGeom prst="rect">
          <a:avLst/>
        </a:prstGeom>
        <a:solidFill>
          <a:srgbClr val="8CB7C7">
            <a:hueOff val="9551451"/>
            <a:satOff val="27804"/>
            <a:lumOff val="-29019"/>
            <a:alphaOff val="0"/>
          </a:srgbClr>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a:ea typeface="+mn-ea"/>
              <a:cs typeface="+mn-cs"/>
            </a:rPr>
            <a:t>Underlying data is open </a:t>
          </a:r>
        </a:p>
      </dgm:t>
    </dgm:pt>
    <dgm:pt modelId="{51637E3E-6F25-446D-93DD-FE772EE6A23C}" type="parTrans" cxnId="{B3BB1B9E-C297-4502-ABEF-431609A2731B}">
      <dgm:prSet/>
      <dgm:spPr/>
      <dgm:t>
        <a:bodyPr/>
        <a:lstStyle/>
        <a:p>
          <a:endParaRPr lang="en-US"/>
        </a:p>
      </dgm:t>
    </dgm:pt>
    <dgm:pt modelId="{EE33ED7F-3D99-4DE0-9FCD-EBC74D8E609F}" type="sibTrans" cxnId="{B3BB1B9E-C297-4502-ABEF-431609A2731B}">
      <dgm:prSet/>
      <dgm:spPr/>
      <dgm:t>
        <a:bodyPr/>
        <a:lstStyle/>
        <a:p>
          <a:endParaRPr lang="en-US"/>
        </a:p>
      </dgm:t>
    </dgm:pt>
    <dgm:pt modelId="{C22FF67F-033B-4876-B62D-DBA7A74EA451}" type="pres">
      <dgm:prSet presAssocID="{6F02B6DD-25FC-4FE1-991C-004E63790B74}" presName="Name0" presStyleCnt="0">
        <dgm:presLayoutVars>
          <dgm:chMax val="7"/>
          <dgm:chPref val="7"/>
          <dgm:dir/>
        </dgm:presLayoutVars>
      </dgm:prSet>
      <dgm:spPr/>
    </dgm:pt>
    <dgm:pt modelId="{B8AC5E7A-8A65-46CA-8FB1-3CF0C1F8B5A2}" type="pres">
      <dgm:prSet presAssocID="{6F02B6DD-25FC-4FE1-991C-004E63790B74}" presName="Name1" presStyleCnt="0"/>
      <dgm:spPr/>
    </dgm:pt>
    <dgm:pt modelId="{7E834FB4-9FD3-4627-85C6-EC30B44A978E}" type="pres">
      <dgm:prSet presAssocID="{6F02B6DD-25FC-4FE1-991C-004E63790B74}" presName="cycle" presStyleCnt="0"/>
      <dgm:spPr/>
    </dgm:pt>
    <dgm:pt modelId="{1648EAB0-BACD-41AE-91AA-071A875289CD}" type="pres">
      <dgm:prSet presAssocID="{6F02B6DD-25FC-4FE1-991C-004E63790B74}" presName="srcNode" presStyleLbl="node1" presStyleIdx="0" presStyleCnt="4"/>
      <dgm:spPr/>
    </dgm:pt>
    <dgm:pt modelId="{74F90508-01E8-4ACF-A7FA-F4509FED93FE}" type="pres">
      <dgm:prSet presAssocID="{6F02B6DD-25FC-4FE1-991C-004E63790B74}" presName="conn" presStyleLbl="parChTrans1D2" presStyleIdx="0" presStyleCnt="1"/>
      <dgm:spPr/>
    </dgm:pt>
    <dgm:pt modelId="{18551EFD-C711-49A8-85E6-196B195AFC1A}" type="pres">
      <dgm:prSet presAssocID="{6F02B6DD-25FC-4FE1-991C-004E63790B74}" presName="extraNode" presStyleLbl="node1" presStyleIdx="0" presStyleCnt="4"/>
      <dgm:spPr/>
    </dgm:pt>
    <dgm:pt modelId="{9955B429-4B70-49EA-B8AD-08561CC4CD85}" type="pres">
      <dgm:prSet presAssocID="{6F02B6DD-25FC-4FE1-991C-004E63790B74}" presName="dstNode" presStyleLbl="node1" presStyleIdx="0" presStyleCnt="4"/>
      <dgm:spPr/>
    </dgm:pt>
    <dgm:pt modelId="{4EDF1380-9F59-41D4-BC3A-22F5309D81D0}" type="pres">
      <dgm:prSet presAssocID="{AA7C806F-CE82-4223-9C87-ADF5532C0C5C}" presName="text_1" presStyleLbl="node1" presStyleIdx="0" presStyleCnt="4">
        <dgm:presLayoutVars>
          <dgm:bulletEnabled val="1"/>
        </dgm:presLayoutVars>
      </dgm:prSet>
      <dgm:spPr/>
    </dgm:pt>
    <dgm:pt modelId="{4CEE98FD-0F8E-413C-855E-EA352FA07D6D}" type="pres">
      <dgm:prSet presAssocID="{AA7C806F-CE82-4223-9C87-ADF5532C0C5C}" presName="accent_1" presStyleCnt="0"/>
      <dgm:spPr/>
    </dgm:pt>
    <dgm:pt modelId="{CFBD37F1-C9E6-426F-A16B-A693604B63BF}" type="pres">
      <dgm:prSet presAssocID="{AA7C806F-CE82-4223-9C87-ADF5532C0C5C}" presName="accentRepeatNode" presStyleLbl="solidFgAcc1" presStyleIdx="0" presStyleCnt="4"/>
      <dgm:spPr>
        <a:xfrm>
          <a:off x="75673" y="258730"/>
          <a:ext cx="863033" cy="863033"/>
        </a:xfrm>
        <a:prstGeom prst="ellipse">
          <a:avLst/>
        </a:prstGeom>
        <a:solidFill>
          <a:srgbClr val="FFFFFF">
            <a:hueOff val="0"/>
            <a:satOff val="0"/>
            <a:lumOff val="0"/>
            <a:alphaOff val="0"/>
          </a:srgbClr>
        </a:solidFill>
        <a:ln w="25400" cap="flat" cmpd="sng" algn="ctr">
          <a:solidFill>
            <a:srgbClr val="8CB7C7">
              <a:hueOff val="0"/>
              <a:satOff val="0"/>
              <a:lumOff val="0"/>
              <a:alphaOff val="0"/>
            </a:srgbClr>
          </a:solidFill>
          <a:prstDash val="solid"/>
        </a:ln>
        <a:effectLst/>
      </dgm:spPr>
    </dgm:pt>
    <dgm:pt modelId="{DCE8FE64-0227-413C-B774-7E5996FA615A}" type="pres">
      <dgm:prSet presAssocID="{AD72AFC8-CB06-4733-A516-99BB7B7D3751}" presName="text_2" presStyleLbl="node1" presStyleIdx="1" presStyleCnt="4">
        <dgm:presLayoutVars>
          <dgm:bulletEnabled val="1"/>
        </dgm:presLayoutVars>
      </dgm:prSet>
      <dgm:spPr/>
    </dgm:pt>
    <dgm:pt modelId="{964961ED-B7C1-4BBF-8EAD-7A405C1E1474}" type="pres">
      <dgm:prSet presAssocID="{AD72AFC8-CB06-4733-A516-99BB7B7D3751}" presName="accent_2" presStyleCnt="0"/>
      <dgm:spPr/>
    </dgm:pt>
    <dgm:pt modelId="{F57A8798-EE00-4749-A3C1-19FCADBA11E0}" type="pres">
      <dgm:prSet presAssocID="{AD72AFC8-CB06-4733-A516-99BB7B7D3751}" presName="accentRepeatNode" presStyleLbl="solidFgAcc1" presStyleIdx="1" presStyleCnt="4"/>
      <dgm:spPr>
        <a:xfrm>
          <a:off x="471510" y="1294550"/>
          <a:ext cx="863033" cy="863033"/>
        </a:xfrm>
        <a:prstGeom prst="ellipse">
          <a:avLst/>
        </a:prstGeom>
        <a:solidFill>
          <a:srgbClr val="FFFFFF">
            <a:hueOff val="0"/>
            <a:satOff val="0"/>
            <a:lumOff val="0"/>
            <a:alphaOff val="0"/>
          </a:srgbClr>
        </a:solidFill>
        <a:ln w="25400" cap="flat" cmpd="sng" algn="ctr">
          <a:solidFill>
            <a:srgbClr val="8CB7C7">
              <a:hueOff val="3183817"/>
              <a:satOff val="9268"/>
              <a:lumOff val="-9673"/>
              <a:alphaOff val="0"/>
            </a:srgbClr>
          </a:solidFill>
          <a:prstDash val="solid"/>
        </a:ln>
        <a:effectLst/>
      </dgm:spPr>
    </dgm:pt>
    <dgm:pt modelId="{D0E7F3C3-9ED6-4C78-AB32-173A509482EF}" type="pres">
      <dgm:prSet presAssocID="{2B6ACE67-183F-493A-A165-F935301D4ED6}" presName="text_3" presStyleLbl="node1" presStyleIdx="2" presStyleCnt="4">
        <dgm:presLayoutVars>
          <dgm:bulletEnabled val="1"/>
        </dgm:presLayoutVars>
      </dgm:prSet>
      <dgm:spPr/>
    </dgm:pt>
    <dgm:pt modelId="{33BC5E6E-7AAD-4988-BC0F-E7C17795D576}" type="pres">
      <dgm:prSet presAssocID="{2B6ACE67-183F-493A-A165-F935301D4ED6}" presName="accent_3" presStyleCnt="0"/>
      <dgm:spPr/>
    </dgm:pt>
    <dgm:pt modelId="{C478B36F-8D9A-4AA7-9C5F-4B3C6B271ED7}" type="pres">
      <dgm:prSet presAssocID="{2B6ACE67-183F-493A-A165-F935301D4ED6}" presName="accentRepeatNode" presStyleLbl="solidFgAcc1" presStyleIdx="2" presStyleCnt="4"/>
      <dgm:spPr>
        <a:xfrm>
          <a:off x="471510" y="2330369"/>
          <a:ext cx="863033" cy="863033"/>
        </a:xfrm>
        <a:prstGeom prst="ellipse">
          <a:avLst/>
        </a:prstGeom>
        <a:solidFill>
          <a:srgbClr val="FFFFFF">
            <a:hueOff val="0"/>
            <a:satOff val="0"/>
            <a:lumOff val="0"/>
            <a:alphaOff val="0"/>
          </a:srgbClr>
        </a:solidFill>
        <a:ln w="25400" cap="flat" cmpd="sng" algn="ctr">
          <a:solidFill>
            <a:srgbClr val="8CB7C7">
              <a:hueOff val="6367635"/>
              <a:satOff val="18536"/>
              <a:lumOff val="-19346"/>
              <a:alphaOff val="0"/>
            </a:srgbClr>
          </a:solidFill>
          <a:prstDash val="solid"/>
        </a:ln>
        <a:effectLst/>
      </dgm:spPr>
    </dgm:pt>
    <dgm:pt modelId="{E23C7949-A1DE-4F34-B8C8-30B0C7CDF8F9}" type="pres">
      <dgm:prSet presAssocID="{029D8882-B747-44DB-B118-7CA85E068B60}" presName="text_4" presStyleLbl="node1" presStyleIdx="3" presStyleCnt="4">
        <dgm:presLayoutVars>
          <dgm:bulletEnabled val="1"/>
        </dgm:presLayoutVars>
      </dgm:prSet>
      <dgm:spPr/>
    </dgm:pt>
    <dgm:pt modelId="{A802D6D9-2CFA-4C6C-826E-DAC2934104CC}" type="pres">
      <dgm:prSet presAssocID="{029D8882-B747-44DB-B118-7CA85E068B60}" presName="accent_4" presStyleCnt="0"/>
      <dgm:spPr/>
    </dgm:pt>
    <dgm:pt modelId="{3F6EB0B7-3A2F-4410-9F16-8EE4C13CEC65}" type="pres">
      <dgm:prSet presAssocID="{029D8882-B747-44DB-B118-7CA85E068B60}" presName="accentRepeatNode" presStyleLbl="solidFgAcc1" presStyleIdx="3" presStyleCnt="4"/>
      <dgm:spPr>
        <a:xfrm>
          <a:off x="75673" y="3366189"/>
          <a:ext cx="863033" cy="863033"/>
        </a:xfrm>
        <a:prstGeom prst="ellipse">
          <a:avLst/>
        </a:prstGeom>
        <a:solidFill>
          <a:srgbClr val="FFFFFF">
            <a:hueOff val="0"/>
            <a:satOff val="0"/>
            <a:lumOff val="0"/>
            <a:alphaOff val="0"/>
          </a:srgbClr>
        </a:solidFill>
        <a:ln w="25400" cap="flat" cmpd="sng" algn="ctr">
          <a:solidFill>
            <a:srgbClr val="8CB7C7">
              <a:hueOff val="9551451"/>
              <a:satOff val="27804"/>
              <a:lumOff val="-29019"/>
              <a:alphaOff val="0"/>
            </a:srgbClr>
          </a:solidFill>
          <a:prstDash val="solid"/>
        </a:ln>
        <a:effectLst/>
      </dgm:spPr>
    </dgm:pt>
  </dgm:ptLst>
  <dgm:cxnLst>
    <dgm:cxn modelId="{49422B0A-C145-4F2F-B82E-B165A591D422}" type="presOf" srcId="{029D8882-B747-44DB-B118-7CA85E068B60}" destId="{E23C7949-A1DE-4F34-B8C8-30B0C7CDF8F9}" srcOrd="0" destOrd="0" presId="urn:microsoft.com/office/officeart/2008/layout/VerticalCurvedList"/>
    <dgm:cxn modelId="{F4E2ED0F-EA99-4DFD-BBD2-C20970D938A2}" type="presOf" srcId="{6F02B6DD-25FC-4FE1-991C-004E63790B74}" destId="{C22FF67F-033B-4876-B62D-DBA7A74EA451}" srcOrd="0" destOrd="0" presId="urn:microsoft.com/office/officeart/2008/layout/VerticalCurvedList"/>
    <dgm:cxn modelId="{7C6FC91B-CDCC-46E7-BF6A-307F9626976B}" type="presOf" srcId="{AD72AFC8-CB06-4733-A516-99BB7B7D3751}" destId="{DCE8FE64-0227-413C-B774-7E5996FA615A}" srcOrd="0" destOrd="0" presId="urn:microsoft.com/office/officeart/2008/layout/VerticalCurvedList"/>
    <dgm:cxn modelId="{607B2B2D-3E62-4C1D-8BAC-19214750E4D4}" srcId="{6F02B6DD-25FC-4FE1-991C-004E63790B74}" destId="{AD72AFC8-CB06-4733-A516-99BB7B7D3751}" srcOrd="1" destOrd="0" parTransId="{112967AC-4507-452B-8061-F583BAE06934}" sibTransId="{A1D29F3E-D662-4823-86CF-38070C013264}"/>
    <dgm:cxn modelId="{71CFB563-219D-4FF9-872F-44D5E48DC883}" srcId="{6F02B6DD-25FC-4FE1-991C-004E63790B74}" destId="{AA7C806F-CE82-4223-9C87-ADF5532C0C5C}" srcOrd="0" destOrd="0" parTransId="{47711B2C-4F3A-4127-BA88-52CD468109C2}" sibTransId="{9FC9C852-E146-4B32-9D4C-7AC1974C954B}"/>
    <dgm:cxn modelId="{CD667F86-C4F1-4BD7-BACE-75DC3F0FAC1D}" type="presOf" srcId="{9FC9C852-E146-4B32-9D4C-7AC1974C954B}" destId="{74F90508-01E8-4ACF-A7FA-F4509FED93FE}" srcOrd="0" destOrd="0" presId="urn:microsoft.com/office/officeart/2008/layout/VerticalCurvedList"/>
    <dgm:cxn modelId="{B3BB1B9E-C297-4502-ABEF-431609A2731B}" srcId="{6F02B6DD-25FC-4FE1-991C-004E63790B74}" destId="{029D8882-B747-44DB-B118-7CA85E068B60}" srcOrd="3" destOrd="0" parTransId="{51637E3E-6F25-446D-93DD-FE772EE6A23C}" sibTransId="{EE33ED7F-3D99-4DE0-9FCD-EBC74D8E609F}"/>
    <dgm:cxn modelId="{E8AF9FDB-E13C-4142-97ED-1551F1AC9BB8}" type="presOf" srcId="{AA7C806F-CE82-4223-9C87-ADF5532C0C5C}" destId="{4EDF1380-9F59-41D4-BC3A-22F5309D81D0}" srcOrd="0" destOrd="0" presId="urn:microsoft.com/office/officeart/2008/layout/VerticalCurvedList"/>
    <dgm:cxn modelId="{422BC0EB-C161-41ED-B11B-A92AA29F9A97}" srcId="{6F02B6DD-25FC-4FE1-991C-004E63790B74}" destId="{2B6ACE67-183F-493A-A165-F935301D4ED6}" srcOrd="2" destOrd="0" parTransId="{D8BE81F1-3AF0-497C-9BF4-F246493797BB}" sibTransId="{6F2EA141-FD2C-4212-85DB-B6E55E9F1099}"/>
    <dgm:cxn modelId="{23EF79F1-5DC3-461C-9B10-DCC5D5487589}" type="presOf" srcId="{2B6ACE67-183F-493A-A165-F935301D4ED6}" destId="{D0E7F3C3-9ED6-4C78-AB32-173A509482EF}" srcOrd="0" destOrd="0" presId="urn:microsoft.com/office/officeart/2008/layout/VerticalCurvedList"/>
    <dgm:cxn modelId="{BFB0FFFB-E55D-42B6-8254-A2E8DFEC60C3}" type="presParOf" srcId="{C22FF67F-033B-4876-B62D-DBA7A74EA451}" destId="{B8AC5E7A-8A65-46CA-8FB1-3CF0C1F8B5A2}" srcOrd="0" destOrd="0" presId="urn:microsoft.com/office/officeart/2008/layout/VerticalCurvedList"/>
    <dgm:cxn modelId="{419744FF-179D-4029-96E6-304F5694B099}" type="presParOf" srcId="{B8AC5E7A-8A65-46CA-8FB1-3CF0C1F8B5A2}" destId="{7E834FB4-9FD3-4627-85C6-EC30B44A978E}" srcOrd="0" destOrd="0" presId="urn:microsoft.com/office/officeart/2008/layout/VerticalCurvedList"/>
    <dgm:cxn modelId="{794F8849-9382-48EC-AB7F-AFEAE5DA20E4}" type="presParOf" srcId="{7E834FB4-9FD3-4627-85C6-EC30B44A978E}" destId="{1648EAB0-BACD-41AE-91AA-071A875289CD}" srcOrd="0" destOrd="0" presId="urn:microsoft.com/office/officeart/2008/layout/VerticalCurvedList"/>
    <dgm:cxn modelId="{FB0637C1-E0FF-464B-8452-D795C0145C71}" type="presParOf" srcId="{7E834FB4-9FD3-4627-85C6-EC30B44A978E}" destId="{74F90508-01E8-4ACF-A7FA-F4509FED93FE}" srcOrd="1" destOrd="0" presId="urn:microsoft.com/office/officeart/2008/layout/VerticalCurvedList"/>
    <dgm:cxn modelId="{144856B7-7FFA-41CF-A417-69A99986BA3B}" type="presParOf" srcId="{7E834FB4-9FD3-4627-85C6-EC30B44A978E}" destId="{18551EFD-C711-49A8-85E6-196B195AFC1A}" srcOrd="2" destOrd="0" presId="urn:microsoft.com/office/officeart/2008/layout/VerticalCurvedList"/>
    <dgm:cxn modelId="{B11BAA44-04A0-43EB-8A71-C0545170F09D}" type="presParOf" srcId="{7E834FB4-9FD3-4627-85C6-EC30B44A978E}" destId="{9955B429-4B70-49EA-B8AD-08561CC4CD85}" srcOrd="3" destOrd="0" presId="urn:microsoft.com/office/officeart/2008/layout/VerticalCurvedList"/>
    <dgm:cxn modelId="{0C36CF8D-9DF1-47D4-B94E-BED1646229E1}" type="presParOf" srcId="{B8AC5E7A-8A65-46CA-8FB1-3CF0C1F8B5A2}" destId="{4EDF1380-9F59-41D4-BC3A-22F5309D81D0}" srcOrd="1" destOrd="0" presId="urn:microsoft.com/office/officeart/2008/layout/VerticalCurvedList"/>
    <dgm:cxn modelId="{4BB20B40-C046-43B9-B6CA-5197F999DF95}" type="presParOf" srcId="{B8AC5E7A-8A65-46CA-8FB1-3CF0C1F8B5A2}" destId="{4CEE98FD-0F8E-413C-855E-EA352FA07D6D}" srcOrd="2" destOrd="0" presId="urn:microsoft.com/office/officeart/2008/layout/VerticalCurvedList"/>
    <dgm:cxn modelId="{037FE429-AD5A-4C4F-9D9B-93FCFC44F48A}" type="presParOf" srcId="{4CEE98FD-0F8E-413C-855E-EA352FA07D6D}" destId="{CFBD37F1-C9E6-426F-A16B-A693604B63BF}" srcOrd="0" destOrd="0" presId="urn:microsoft.com/office/officeart/2008/layout/VerticalCurvedList"/>
    <dgm:cxn modelId="{E9D0CC9A-0E6D-4B3B-9C24-7DC691C61672}" type="presParOf" srcId="{B8AC5E7A-8A65-46CA-8FB1-3CF0C1F8B5A2}" destId="{DCE8FE64-0227-413C-B774-7E5996FA615A}" srcOrd="3" destOrd="0" presId="urn:microsoft.com/office/officeart/2008/layout/VerticalCurvedList"/>
    <dgm:cxn modelId="{246670ED-FBCC-46BA-A323-37FBFDA501EB}" type="presParOf" srcId="{B8AC5E7A-8A65-46CA-8FB1-3CF0C1F8B5A2}" destId="{964961ED-B7C1-4BBF-8EAD-7A405C1E1474}" srcOrd="4" destOrd="0" presId="urn:microsoft.com/office/officeart/2008/layout/VerticalCurvedList"/>
    <dgm:cxn modelId="{B0D656B9-E464-422C-B447-769B98429662}" type="presParOf" srcId="{964961ED-B7C1-4BBF-8EAD-7A405C1E1474}" destId="{F57A8798-EE00-4749-A3C1-19FCADBA11E0}" srcOrd="0" destOrd="0" presId="urn:microsoft.com/office/officeart/2008/layout/VerticalCurvedList"/>
    <dgm:cxn modelId="{A24B0BAE-3AAA-4B65-8A49-658F478FDFA6}" type="presParOf" srcId="{B8AC5E7A-8A65-46CA-8FB1-3CF0C1F8B5A2}" destId="{D0E7F3C3-9ED6-4C78-AB32-173A509482EF}" srcOrd="5" destOrd="0" presId="urn:microsoft.com/office/officeart/2008/layout/VerticalCurvedList"/>
    <dgm:cxn modelId="{F399837F-4427-474D-83CA-B22C8FFC203C}" type="presParOf" srcId="{B8AC5E7A-8A65-46CA-8FB1-3CF0C1F8B5A2}" destId="{33BC5E6E-7AAD-4988-BC0F-E7C17795D576}" srcOrd="6" destOrd="0" presId="urn:microsoft.com/office/officeart/2008/layout/VerticalCurvedList"/>
    <dgm:cxn modelId="{59340093-8AB4-44F4-920B-595FD7CAB033}" type="presParOf" srcId="{33BC5E6E-7AAD-4988-BC0F-E7C17795D576}" destId="{C478B36F-8D9A-4AA7-9C5F-4B3C6B271ED7}" srcOrd="0" destOrd="0" presId="urn:microsoft.com/office/officeart/2008/layout/VerticalCurvedList"/>
    <dgm:cxn modelId="{21D2E0EA-C1CB-4895-99CD-9AD54C23EA71}" type="presParOf" srcId="{B8AC5E7A-8A65-46CA-8FB1-3CF0C1F8B5A2}" destId="{E23C7949-A1DE-4F34-B8C8-30B0C7CDF8F9}" srcOrd="7" destOrd="0" presId="urn:microsoft.com/office/officeart/2008/layout/VerticalCurvedList"/>
    <dgm:cxn modelId="{8107500F-CBA2-41A1-B645-06A83CB9BDDF}" type="presParOf" srcId="{B8AC5E7A-8A65-46CA-8FB1-3CF0C1F8B5A2}" destId="{A802D6D9-2CFA-4C6C-826E-DAC2934104CC}" srcOrd="8" destOrd="0" presId="urn:microsoft.com/office/officeart/2008/layout/VerticalCurvedList"/>
    <dgm:cxn modelId="{22538473-5D78-4E5D-90D7-EC645E8FA340}" type="presParOf" srcId="{A802D6D9-2CFA-4C6C-826E-DAC2934104CC}" destId="{3F6EB0B7-3A2F-4410-9F16-8EE4C13CEC6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90508-01E8-4ACF-A7FA-F4509FED93FE}">
      <dsp:nvSpPr>
        <dsp:cNvPr id="0" name=""/>
        <dsp:cNvSpPr/>
      </dsp:nvSpPr>
      <dsp:spPr>
        <a:xfrm>
          <a:off x="-5073988" y="-777327"/>
          <a:ext cx="6042608" cy="6042608"/>
        </a:xfrm>
        <a:prstGeom prst="blockArc">
          <a:avLst>
            <a:gd name="adj1" fmla="val 18900000"/>
            <a:gd name="adj2" fmla="val 2700000"/>
            <a:gd name="adj3" fmla="val 357"/>
          </a:avLst>
        </a:prstGeom>
        <a:noFill/>
        <a:ln w="25400" cap="flat" cmpd="sng" algn="ctr">
          <a:solidFill>
            <a:srgbClr val="9B242D">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4EDF1380-9F59-41D4-BC3A-22F5309D81D0}">
      <dsp:nvSpPr>
        <dsp:cNvPr id="0" name=""/>
        <dsp:cNvSpPr/>
      </dsp:nvSpPr>
      <dsp:spPr>
        <a:xfrm>
          <a:off x="507189" y="345033"/>
          <a:ext cx="4691825" cy="690426"/>
        </a:xfrm>
        <a:prstGeom prst="rect">
          <a:avLst/>
        </a:prstGeom>
        <a:solidFill>
          <a:srgbClr val="0070C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026"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FFFFFF"/>
              </a:solidFill>
              <a:latin typeface="Arial"/>
              <a:ea typeface="+mn-ea"/>
              <a:cs typeface="+mn-cs"/>
            </a:rPr>
            <a:t>Open Access terms </a:t>
          </a:r>
        </a:p>
      </dsp:txBody>
      <dsp:txXfrm>
        <a:off x="507189" y="345033"/>
        <a:ext cx="4691825" cy="690426"/>
      </dsp:txXfrm>
    </dsp:sp>
    <dsp:sp modelId="{CFBD37F1-C9E6-426F-A16B-A693604B63BF}">
      <dsp:nvSpPr>
        <dsp:cNvPr id="0" name=""/>
        <dsp:cNvSpPr/>
      </dsp:nvSpPr>
      <dsp:spPr>
        <a:xfrm>
          <a:off x="75673" y="258730"/>
          <a:ext cx="863033" cy="863033"/>
        </a:xfrm>
        <a:prstGeom prst="ellipse">
          <a:avLst/>
        </a:prstGeom>
        <a:solidFill>
          <a:srgbClr val="FFFFFF">
            <a:hueOff val="0"/>
            <a:satOff val="0"/>
            <a:lumOff val="0"/>
            <a:alphaOff val="0"/>
          </a:srgbClr>
        </a:solidFill>
        <a:ln w="25400" cap="flat" cmpd="sng" algn="ctr">
          <a:solidFill>
            <a:srgbClr val="8CB7C7">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DCE8FE64-0227-413C-B774-7E5996FA615A}">
      <dsp:nvSpPr>
        <dsp:cNvPr id="0" name=""/>
        <dsp:cNvSpPr/>
      </dsp:nvSpPr>
      <dsp:spPr>
        <a:xfrm>
          <a:off x="903027" y="1380853"/>
          <a:ext cx="4295988" cy="690426"/>
        </a:xfrm>
        <a:prstGeom prst="rect">
          <a:avLst/>
        </a:prstGeom>
        <a:solidFill>
          <a:srgbClr val="8CB7C7">
            <a:hueOff val="3183817"/>
            <a:satOff val="9268"/>
            <a:lumOff val="-9673"/>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026"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FFFFFF"/>
              </a:solidFill>
              <a:latin typeface="Arial"/>
              <a:ea typeface="+mn-ea"/>
              <a:cs typeface="+mn-cs"/>
            </a:rPr>
            <a:t>CC-BY license </a:t>
          </a:r>
        </a:p>
      </dsp:txBody>
      <dsp:txXfrm>
        <a:off x="903027" y="1380853"/>
        <a:ext cx="4295988" cy="690426"/>
      </dsp:txXfrm>
    </dsp:sp>
    <dsp:sp modelId="{F57A8798-EE00-4749-A3C1-19FCADBA11E0}">
      <dsp:nvSpPr>
        <dsp:cNvPr id="0" name=""/>
        <dsp:cNvSpPr/>
      </dsp:nvSpPr>
      <dsp:spPr>
        <a:xfrm>
          <a:off x="471510" y="1294550"/>
          <a:ext cx="863033" cy="863033"/>
        </a:xfrm>
        <a:prstGeom prst="ellipse">
          <a:avLst/>
        </a:prstGeom>
        <a:solidFill>
          <a:srgbClr val="FFFFFF">
            <a:hueOff val="0"/>
            <a:satOff val="0"/>
            <a:lumOff val="0"/>
            <a:alphaOff val="0"/>
          </a:srgbClr>
        </a:solidFill>
        <a:ln w="25400" cap="flat" cmpd="sng" algn="ctr">
          <a:solidFill>
            <a:srgbClr val="8CB7C7">
              <a:hueOff val="3183817"/>
              <a:satOff val="9268"/>
              <a:lumOff val="-9673"/>
              <a:alphaOff val="0"/>
            </a:srgbClr>
          </a:solidFill>
          <a:prstDash val="solid"/>
        </a:ln>
        <a:effectLst/>
      </dsp:spPr>
      <dsp:style>
        <a:lnRef idx="2">
          <a:scrgbClr r="0" g="0" b="0"/>
        </a:lnRef>
        <a:fillRef idx="1">
          <a:scrgbClr r="0" g="0" b="0"/>
        </a:fillRef>
        <a:effectRef idx="0">
          <a:scrgbClr r="0" g="0" b="0"/>
        </a:effectRef>
        <a:fontRef idx="minor"/>
      </dsp:style>
    </dsp:sp>
    <dsp:sp modelId="{D0E7F3C3-9ED6-4C78-AB32-173A509482EF}">
      <dsp:nvSpPr>
        <dsp:cNvPr id="0" name=""/>
        <dsp:cNvSpPr/>
      </dsp:nvSpPr>
      <dsp:spPr>
        <a:xfrm>
          <a:off x="903027" y="2416672"/>
          <a:ext cx="4295988" cy="690426"/>
        </a:xfrm>
        <a:prstGeom prst="rect">
          <a:avLst/>
        </a:prstGeom>
        <a:solidFill>
          <a:srgbClr val="8CB7C7">
            <a:hueOff val="6367635"/>
            <a:satOff val="18536"/>
            <a:lumOff val="-19346"/>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026"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FFFFFF"/>
              </a:solidFill>
              <a:latin typeface="Arial"/>
              <a:ea typeface="+mn-ea"/>
              <a:cs typeface="+mn-cs"/>
            </a:rPr>
            <a:t>Immediately available – no embargo</a:t>
          </a:r>
        </a:p>
      </dsp:txBody>
      <dsp:txXfrm>
        <a:off x="903027" y="2416672"/>
        <a:ext cx="4295988" cy="690426"/>
      </dsp:txXfrm>
    </dsp:sp>
    <dsp:sp modelId="{C478B36F-8D9A-4AA7-9C5F-4B3C6B271ED7}">
      <dsp:nvSpPr>
        <dsp:cNvPr id="0" name=""/>
        <dsp:cNvSpPr/>
      </dsp:nvSpPr>
      <dsp:spPr>
        <a:xfrm>
          <a:off x="471510" y="2330369"/>
          <a:ext cx="863033" cy="863033"/>
        </a:xfrm>
        <a:prstGeom prst="ellipse">
          <a:avLst/>
        </a:prstGeom>
        <a:solidFill>
          <a:srgbClr val="FFFFFF">
            <a:hueOff val="0"/>
            <a:satOff val="0"/>
            <a:lumOff val="0"/>
            <a:alphaOff val="0"/>
          </a:srgbClr>
        </a:solidFill>
        <a:ln w="25400" cap="flat" cmpd="sng" algn="ctr">
          <a:solidFill>
            <a:srgbClr val="8CB7C7">
              <a:hueOff val="6367635"/>
              <a:satOff val="18536"/>
              <a:lumOff val="-19346"/>
              <a:alphaOff val="0"/>
            </a:srgbClr>
          </a:solidFill>
          <a:prstDash val="solid"/>
        </a:ln>
        <a:effectLst/>
      </dsp:spPr>
      <dsp:style>
        <a:lnRef idx="2">
          <a:scrgbClr r="0" g="0" b="0"/>
        </a:lnRef>
        <a:fillRef idx="1">
          <a:scrgbClr r="0" g="0" b="0"/>
        </a:fillRef>
        <a:effectRef idx="0">
          <a:scrgbClr r="0" g="0" b="0"/>
        </a:effectRef>
        <a:fontRef idx="minor"/>
      </dsp:style>
    </dsp:sp>
    <dsp:sp modelId="{E23C7949-A1DE-4F34-B8C8-30B0C7CDF8F9}">
      <dsp:nvSpPr>
        <dsp:cNvPr id="0" name=""/>
        <dsp:cNvSpPr/>
      </dsp:nvSpPr>
      <dsp:spPr>
        <a:xfrm>
          <a:off x="507189" y="3452492"/>
          <a:ext cx="4691825" cy="690426"/>
        </a:xfrm>
        <a:prstGeom prst="rect">
          <a:avLst/>
        </a:prstGeom>
        <a:solidFill>
          <a:srgbClr val="8CB7C7">
            <a:hueOff val="9551451"/>
            <a:satOff val="27804"/>
            <a:lumOff val="-29019"/>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026"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FFFFFF"/>
              </a:solidFill>
              <a:latin typeface="Arial"/>
              <a:ea typeface="+mn-ea"/>
              <a:cs typeface="+mn-cs"/>
            </a:rPr>
            <a:t>Underlying data is open </a:t>
          </a:r>
        </a:p>
      </dsp:txBody>
      <dsp:txXfrm>
        <a:off x="507189" y="3452492"/>
        <a:ext cx="4691825" cy="690426"/>
      </dsp:txXfrm>
    </dsp:sp>
    <dsp:sp modelId="{3F6EB0B7-3A2F-4410-9F16-8EE4C13CEC65}">
      <dsp:nvSpPr>
        <dsp:cNvPr id="0" name=""/>
        <dsp:cNvSpPr/>
      </dsp:nvSpPr>
      <dsp:spPr>
        <a:xfrm>
          <a:off x="75673" y="3366189"/>
          <a:ext cx="863033" cy="863033"/>
        </a:xfrm>
        <a:prstGeom prst="ellipse">
          <a:avLst/>
        </a:prstGeom>
        <a:solidFill>
          <a:srgbClr val="FFFFFF">
            <a:hueOff val="0"/>
            <a:satOff val="0"/>
            <a:lumOff val="0"/>
            <a:alphaOff val="0"/>
          </a:srgbClr>
        </a:solidFill>
        <a:ln w="25400" cap="flat" cmpd="sng" algn="ctr">
          <a:solidFill>
            <a:srgbClr val="8CB7C7">
              <a:hueOff val="9551451"/>
              <a:satOff val="27804"/>
              <a:lumOff val="-29019"/>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D3478-4001-4C20-87DE-F90A682D935D}" type="datetimeFigureOut">
              <a:rPr lang="en-US" smtClean="0"/>
              <a:t>2/27/19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20814B-0597-4476-9092-72CD0F48CBBC}" type="slidenum">
              <a:rPr lang="en-US" smtClean="0"/>
              <a:t>‹#›</a:t>
            </a:fld>
            <a:endParaRPr lang="en-US"/>
          </a:p>
        </p:txBody>
      </p:sp>
    </p:spTree>
    <p:extLst>
      <p:ext uri="{BB962C8B-B14F-4D97-AF65-F5344CB8AC3E}">
        <p14:creationId xmlns:p14="http://schemas.microsoft.com/office/powerpoint/2010/main" val="3887821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nejm.org/doi/full/10.1056/NEJMoa1612665"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prematurityresearch.org/" TargetMode="External"/><Relationship Id="rId5" Type="http://schemas.openxmlformats.org/officeDocument/2006/relationships/hyperlink" Target="https://gatesopenresearch.org/" TargetMode="External"/><Relationship Id="rId4" Type="http://schemas.openxmlformats.org/officeDocument/2006/relationships/hyperlink" Target="https://www.ncbi.nlm.nih.gov/gap"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Open Access is a fundamental element of the Gates Foundation’s commitment to information sharing and transparency.</a:t>
            </a:r>
          </a:p>
          <a:p>
            <a:pPr marL="285750" indent="-285750">
              <a:buFont typeface="Arial" panose="020B0604020202020204" pitchFamily="34" charset="0"/>
              <a:buChar char="•"/>
            </a:pPr>
            <a:r>
              <a:rPr lang="en-US" dirty="0"/>
              <a:t>By freely sharing high quality research as soon as it is available, we and our partners can develop more efficient and effective strategies to tackle the problems we are trying to solve.</a:t>
            </a:r>
          </a:p>
          <a:p>
            <a:pPr marL="285750" indent="-285750">
              <a:buFont typeface="Arial" panose="020B0604020202020204" pitchFamily="34" charset="0"/>
              <a:buChar char="•"/>
            </a:pPr>
            <a:r>
              <a:rPr lang="en-US" dirty="0"/>
              <a:t>Open Access levels the playing field for scientists across the world, and increases global contribution</a:t>
            </a:r>
          </a:p>
          <a:p>
            <a:pPr lv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EC94F-12C8-4E9F-9CD8-BA76233A02B3}"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ooter Placeholder 13"/>
          <p:cNvSpPr>
            <a:spLocks noGrp="1"/>
          </p:cNvSpPr>
          <p:nvPr>
            <p:ph type="ftr" sz="quarter" idx="4"/>
          </p:nvPr>
        </p:nvSpPr>
        <p:spPr>
          <a:xfrm>
            <a:off x="506221" y="6539464"/>
            <a:ext cx="4033943" cy="351155"/>
          </a:xfrm>
          <a:prstGeom prst="rect">
            <a:avLst/>
          </a:prstGeom>
        </p:spPr>
        <p:txBody>
          <a:bodyPr vert="horz" lIns="93324" tIns="46662" rIns="93324" bIns="46662" rtlCol="0" anchor="b"/>
          <a:lstStyle>
            <a:lvl1pPr algn="l">
              <a:defRPr sz="900">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Bill &amp; Melinda Gates Foundation</a:t>
            </a:r>
          </a:p>
        </p:txBody>
      </p:sp>
    </p:spTree>
    <p:extLst>
      <p:ext uri="{BB962C8B-B14F-4D97-AF65-F5344CB8AC3E}">
        <p14:creationId xmlns:p14="http://schemas.microsoft.com/office/powerpoint/2010/main" val="394173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A88AB-B9AB-485E-9B17-B0B669F3E31E}"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5594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19A88AB-B9AB-485E-9B17-B0B669F3E31E}" type="slidenum">
              <a:rPr lang="en-US" smtClean="0"/>
              <a:t>16</a:t>
            </a:fld>
            <a:endParaRPr lang="en-US"/>
          </a:p>
        </p:txBody>
      </p:sp>
    </p:spTree>
    <p:extLst>
      <p:ext uri="{BB962C8B-B14F-4D97-AF65-F5344CB8AC3E}">
        <p14:creationId xmlns:p14="http://schemas.microsoft.com/office/powerpoint/2010/main" val="817457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19A88AB-B9AB-485E-9B17-B0B669F3E31E}" type="slidenum">
              <a:rPr lang="en-US" smtClean="0"/>
              <a:t>17</a:t>
            </a:fld>
            <a:endParaRPr lang="en-US"/>
          </a:p>
        </p:txBody>
      </p:sp>
    </p:spTree>
    <p:extLst>
      <p:ext uri="{BB962C8B-B14F-4D97-AF65-F5344CB8AC3E}">
        <p14:creationId xmlns:p14="http://schemas.microsoft.com/office/powerpoint/2010/main" val="140034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19A88AB-B9AB-485E-9B17-B0B669F3E31E}" type="slidenum">
              <a:rPr lang="en-US" smtClean="0"/>
              <a:t>18</a:t>
            </a:fld>
            <a:endParaRPr lang="en-US"/>
          </a:p>
        </p:txBody>
      </p:sp>
    </p:spTree>
    <p:extLst>
      <p:ext uri="{BB962C8B-B14F-4D97-AF65-F5344CB8AC3E}">
        <p14:creationId xmlns:p14="http://schemas.microsoft.com/office/powerpoint/2010/main" val="1350571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9A88AB-B9AB-485E-9B17-B0B669F3E31E}" type="slidenum">
              <a:rPr lang="en-US" smtClean="0"/>
              <a:t>19</a:t>
            </a:fld>
            <a:endParaRPr lang="en-US"/>
          </a:p>
        </p:txBody>
      </p:sp>
    </p:spTree>
    <p:extLst>
      <p:ext uri="{BB962C8B-B14F-4D97-AF65-F5344CB8AC3E}">
        <p14:creationId xmlns:p14="http://schemas.microsoft.com/office/powerpoint/2010/main" val="1360891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20814B-0597-4476-9092-72CD0F48CBBC}" type="slidenum">
              <a:rPr lang="en-US" smtClean="0"/>
              <a:t>21</a:t>
            </a:fld>
            <a:endParaRPr lang="en-US"/>
          </a:p>
        </p:txBody>
      </p:sp>
    </p:spTree>
    <p:extLst>
      <p:ext uri="{BB962C8B-B14F-4D97-AF65-F5344CB8AC3E}">
        <p14:creationId xmlns:p14="http://schemas.microsoft.com/office/powerpoint/2010/main" val="1050394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7510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open access to research</a:t>
            </a:r>
            <a:r>
              <a:rPr lang="en-US" baseline="0" dirty="0"/>
              <a:t> is building momentum there are several obstacles limiting the progress made – several of these are focused on fear. I get it and I’m not saying these fears aren’t unfounded, but it’s important to acknowledge. The biggest obstacle is career advancement – if you are published in so-called “high impact” journals, how are tenure committees going to view you? </a:t>
            </a:r>
          </a:p>
          <a:p>
            <a:endParaRPr lang="en-US" baseline="0" dirty="0"/>
          </a:p>
          <a:p>
            <a:r>
              <a:rPr lang="en-US" baseline="0" dirty="0"/>
              <a:t>There is also the fear that being open can lead to someone else discovering something more amazing that you did. Or someone could discover that you have made a mistake. </a:t>
            </a:r>
          </a:p>
          <a:p>
            <a:endParaRPr lang="en-US" baseline="0" dirty="0"/>
          </a:p>
          <a:p>
            <a:r>
              <a:rPr lang="en-US" baseline="0" dirty="0"/>
              <a:t>Yet, if the researcher never releases the data and doesn’t make the discovery themselves – then than discover isn’t made. Or could take much longer to be reached by other research efforts. </a:t>
            </a:r>
          </a:p>
          <a:p>
            <a:endParaRPr lang="en-US" baseline="0" dirty="0"/>
          </a:p>
          <a:p>
            <a:r>
              <a:rPr lang="en-US" baseline="0" dirty="0"/>
              <a:t>Making mistakes is human – it’s part of the process. Failure shouldn’t exclude anyone from being part of the process. </a:t>
            </a:r>
          </a:p>
          <a:p>
            <a:endParaRPr lang="en-US" baseline="0" dirty="0"/>
          </a:p>
          <a:p>
            <a:r>
              <a:rPr lang="en-US" baseline="0" dirty="0"/>
              <a:t>Radical thinking – experience with Gates Open Research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52DA4-2BAF-4330-A2A7-49C8D93FA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28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https://www.linkedin.com/pulse/global-collaboration-open-data-generate-breakthrough-study-mundel</a:t>
            </a:r>
          </a:p>
          <a:p>
            <a:endParaRPr lang="en-US" dirty="0"/>
          </a:p>
          <a:p>
            <a:r>
              <a:rPr lang="en-US" dirty="0"/>
              <a:t>If we have extensive and freely available data sets, medical researchers are much better positioned to identify underlying causes of preterm birth and effective treatments for them. </a:t>
            </a:r>
          </a:p>
          <a:p>
            <a:endParaRPr lang="en-US" dirty="0"/>
          </a:p>
          <a:p>
            <a:r>
              <a:rPr lang="en-US" i="1" dirty="0"/>
              <a:t>The New England Journal of Medicine</a:t>
            </a:r>
            <a:r>
              <a:rPr lang="en-US" dirty="0"/>
              <a:t> published a </a:t>
            </a:r>
            <a:r>
              <a:rPr lang="en-US" dirty="0">
                <a:hlinkClick r:id="rId3"/>
              </a:rPr>
              <a:t>study</a:t>
            </a:r>
            <a:r>
              <a:rPr lang="en-US" dirty="0"/>
              <a:t> that shows how international collaboration and open data sharing have produced a major scientific breakthrough. For the first time, we have robust data on genetic pathways that can lead to a woman’s risk for preterm birth. </a:t>
            </a:r>
          </a:p>
          <a:p>
            <a:endParaRPr lang="en-US" dirty="0"/>
          </a:p>
          <a:p>
            <a:r>
              <a:rPr lang="en-US" dirty="0"/>
              <a:t>The study, “</a:t>
            </a:r>
            <a:r>
              <a:rPr lang="en-US" dirty="0">
                <a:hlinkClick r:id="rId3"/>
              </a:rPr>
              <a:t>Genetic Associations with Gestational Length and Spontaneous Preterm Birth</a:t>
            </a:r>
            <a:r>
              <a:rPr lang="en-US" dirty="0"/>
              <a:t>,” examines a massive DNA analysis of more than 50,000 pregnant women around the globe, resulting in the identification of six gene regions that influence the length of pregnancy and the timing of birth. </a:t>
            </a:r>
          </a:p>
          <a:p>
            <a:endParaRPr lang="en-US" dirty="0"/>
          </a:p>
          <a:p>
            <a:r>
              <a:rPr lang="en-US" dirty="0"/>
              <a:t>Much of the data used in this study, and critical data sets needed for replication to ensure the findings were independently confirmed, came from open access data sources such as the NIH supported </a:t>
            </a:r>
            <a:r>
              <a:rPr lang="en-US" dirty="0" err="1">
                <a:hlinkClick r:id="rId4"/>
              </a:rPr>
              <a:t>dbGaP</a:t>
            </a:r>
            <a:r>
              <a:rPr lang="en-US" dirty="0"/>
              <a:t>. If we have extensive and freely available data sets, medical researchers are much better positioned to identify underlying causes of preterm birth and effective treatments for them.</a:t>
            </a:r>
          </a:p>
          <a:p>
            <a:r>
              <a:rPr lang="en-US" dirty="0"/>
              <a:t>I often stress the promise of </a:t>
            </a:r>
            <a:r>
              <a:rPr lang="en-US" dirty="0">
                <a:hlinkClick r:id="rId5"/>
              </a:rPr>
              <a:t>open data and shared learnings</a:t>
            </a:r>
            <a:r>
              <a:rPr lang="en-US" dirty="0"/>
              <a:t> in accelerating scientific discoveries, and I’m excited that the findings from this particular study will be part of a </a:t>
            </a:r>
            <a:r>
              <a:rPr lang="en-US" dirty="0">
                <a:hlinkClick r:id="rId6"/>
              </a:rPr>
              <a:t>March of Dimes Prematurity Research Center database</a:t>
            </a:r>
            <a:r>
              <a:rPr lang="en-US" dirty="0"/>
              <a:t> that will allow researchers to study the importance of these genes not only in isolation, but in context with other potential factors in preterm birth currently under investigation.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0CF09-38C0-4452-BF18-632CCEE88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157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This</a:t>
            </a:r>
            <a:r>
              <a:rPr lang="en-US" baseline="0" dirty="0"/>
              <a:t> quote is prominently displayed at the Gates foundation as a reminder of the power of collaboration. I believe that collaboration is a critical part of the discussion of Open Science. </a:t>
            </a:r>
          </a:p>
          <a:p>
            <a:r>
              <a:rPr lang="en-US" baseline="0" dirty="0"/>
              <a:t>I would like to focus heavily on the “community alignment” portion of this talk title. </a:t>
            </a:r>
            <a:endParaRPr lang="en-US" dirty="0"/>
          </a:p>
        </p:txBody>
      </p:sp>
    </p:spTree>
    <p:extLst>
      <p:ext uri="{BB962C8B-B14F-4D97-AF65-F5344CB8AC3E}">
        <p14:creationId xmlns:p14="http://schemas.microsoft.com/office/powerpoint/2010/main" val="279385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20814B-0597-4476-9092-72CD0F48CBBC}" type="slidenum">
              <a:rPr lang="en-US" smtClean="0"/>
              <a:t>3</a:t>
            </a:fld>
            <a:endParaRPr lang="en-US"/>
          </a:p>
        </p:txBody>
      </p:sp>
    </p:spTree>
    <p:extLst>
      <p:ext uri="{BB962C8B-B14F-4D97-AF65-F5344CB8AC3E}">
        <p14:creationId xmlns:p14="http://schemas.microsoft.com/office/powerpoint/2010/main" val="2198550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https://www.flickr.com/photos/newtown_grafitti/9932746336 </a:t>
            </a:r>
          </a:p>
          <a:p>
            <a:endParaRPr lang="en-US" dirty="0"/>
          </a:p>
          <a:p>
            <a:r>
              <a:rPr lang="en-US" dirty="0"/>
              <a:t>Change is</a:t>
            </a:r>
            <a:r>
              <a:rPr lang="en-US" baseline="0" dirty="0"/>
              <a:t> hard and often it feels that the system is taking forever to see noticeable change. But it’s hopeful and the future is bright. Everyone in this room has the power to start taking the steps to build towards a more open and impactful future. Thank you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0CF09-38C0-4452-BF18-632CCEE88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95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Open Access is a fundamental element of the Gates Foundation’s commitment to information sharing and transparency.</a:t>
            </a:r>
          </a:p>
          <a:p>
            <a:pPr marL="285750" indent="-285750">
              <a:buFont typeface="Arial" panose="020B0604020202020204" pitchFamily="34" charset="0"/>
              <a:buChar char="•"/>
            </a:pPr>
            <a:r>
              <a:rPr lang="en-US" dirty="0"/>
              <a:t>By freely sharing high quality research as soon as it is available, we and our partners can develop more efficient and effective strategies to tackle the problems we are trying to solve.</a:t>
            </a:r>
          </a:p>
          <a:p>
            <a:pPr marL="285750" indent="-285750">
              <a:buFont typeface="Arial" panose="020B0604020202020204" pitchFamily="34" charset="0"/>
              <a:buChar char="•"/>
            </a:pPr>
            <a:r>
              <a:rPr lang="en-US" dirty="0"/>
              <a:t>Open Access levels the playing field for scientists across the world, and increases global contribution</a:t>
            </a:r>
          </a:p>
          <a:p>
            <a:pPr lv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EC94F-12C8-4E9F-9CD8-BA76233A02B3}"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ooter Placeholder 13"/>
          <p:cNvSpPr>
            <a:spLocks noGrp="1"/>
          </p:cNvSpPr>
          <p:nvPr>
            <p:ph type="ftr" sz="quarter" idx="4"/>
          </p:nvPr>
        </p:nvSpPr>
        <p:spPr>
          <a:xfrm>
            <a:off x="506221" y="6539464"/>
            <a:ext cx="4033943" cy="351155"/>
          </a:xfrm>
          <a:prstGeom prst="rect">
            <a:avLst/>
          </a:prstGeom>
        </p:spPr>
        <p:txBody>
          <a:bodyPr vert="horz" lIns="93324" tIns="46662" rIns="93324" bIns="46662" rtlCol="0" anchor="b"/>
          <a:lstStyle>
            <a:lvl1pPr algn="l">
              <a:defRPr sz="900">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Bill &amp; Melinda Gates Foundation</a:t>
            </a:r>
          </a:p>
        </p:txBody>
      </p:sp>
    </p:spTree>
    <p:extLst>
      <p:ext uri="{BB962C8B-B14F-4D97-AF65-F5344CB8AC3E}">
        <p14:creationId xmlns:p14="http://schemas.microsoft.com/office/powerpoint/2010/main" val="1947559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eaLnBrk="1" fontAlgn="t" latinLnBrk="0" hangingPunct="1">
              <a:buFont typeface="Arial" panose="020B0604020202020204" pitchFamily="34" charset="0"/>
              <a:buNone/>
            </a:pPr>
            <a:r>
              <a:rPr lang="en-US" sz="1200" b="0" i="0" u="none" strike="noStrike" kern="1200" dirty="0">
                <a:solidFill>
                  <a:schemeClr val="tx1"/>
                </a:solidFill>
                <a:effectLst/>
                <a:latin typeface="Arial" pitchFamily="34" charset="0"/>
                <a:ea typeface="+mn-ea"/>
                <a:cs typeface="Arial" pitchFamily="34" charset="0"/>
              </a:rPr>
              <a:t>As</a:t>
            </a:r>
            <a:r>
              <a:rPr lang="en-US" sz="1200" b="0" i="0" u="none" strike="noStrike" kern="1200" baseline="0" dirty="0">
                <a:solidFill>
                  <a:schemeClr val="tx1"/>
                </a:solidFill>
                <a:effectLst/>
                <a:latin typeface="Arial" pitchFamily="34" charset="0"/>
                <a:ea typeface="+mn-ea"/>
                <a:cs typeface="Arial" pitchFamily="34" charset="0"/>
              </a:rPr>
              <a:t> with Open Science the definition of Open Access can vary. This is the foundation’s definition and the requires of our Open Access Policy. This applies to all grant agreements signed after January 1</a:t>
            </a:r>
            <a:r>
              <a:rPr lang="en-US" sz="1200" b="0" i="0" u="none" strike="noStrike" kern="1200" baseline="30000" dirty="0">
                <a:solidFill>
                  <a:schemeClr val="tx1"/>
                </a:solidFill>
                <a:effectLst/>
                <a:latin typeface="Arial" pitchFamily="34" charset="0"/>
                <a:ea typeface="+mn-ea"/>
                <a:cs typeface="Arial" pitchFamily="34" charset="0"/>
              </a:rPr>
              <a:t>st</a:t>
            </a:r>
            <a:r>
              <a:rPr lang="en-US" sz="1200" b="0" i="0" u="none" strike="noStrike" kern="1200" baseline="0" dirty="0">
                <a:solidFill>
                  <a:schemeClr val="tx1"/>
                </a:solidFill>
                <a:effectLst/>
                <a:latin typeface="Arial" pitchFamily="34" charset="0"/>
                <a:ea typeface="+mn-ea"/>
                <a:cs typeface="Arial" pitchFamily="34" charset="0"/>
              </a:rPr>
              <a:t> 2015. </a:t>
            </a:r>
          </a:p>
          <a:p>
            <a:pPr marL="0" indent="0" rtl="0" eaLnBrk="1" fontAlgn="t" latinLnBrk="0" hangingPunct="1">
              <a:buFont typeface="Arial" panose="020B0604020202020204" pitchFamily="34" charset="0"/>
              <a:buNone/>
            </a:pPr>
            <a:r>
              <a:rPr lang="en-US" sz="1200" b="0" i="0" u="none" strike="noStrike" kern="1200" baseline="0" dirty="0">
                <a:solidFill>
                  <a:schemeClr val="tx1"/>
                </a:solidFill>
                <a:effectLst/>
                <a:latin typeface="Arial" pitchFamily="34" charset="0"/>
                <a:ea typeface="+mn-ea"/>
                <a:cs typeface="Arial" pitchFamily="34" charset="0"/>
              </a:rPr>
              <a:t>We believe that the CC-BY license is critical to encouraging further use of research. </a:t>
            </a:r>
          </a:p>
          <a:p>
            <a:pPr marL="0" indent="0" rtl="0" eaLnBrk="1" fontAlgn="t" latinLnBrk="0" hangingPunct="1">
              <a:buFont typeface="Arial" panose="020B0604020202020204" pitchFamily="34" charset="0"/>
              <a:buNone/>
            </a:pPr>
            <a:endParaRPr lang="en-US" sz="1200" b="0" i="0" u="none" strike="noStrike" kern="1200" baseline="0" dirty="0">
              <a:solidFill>
                <a:schemeClr val="tx1"/>
              </a:solidFill>
              <a:effectLst/>
              <a:latin typeface="Arial" pitchFamily="34" charset="0"/>
              <a:ea typeface="+mn-ea"/>
              <a:cs typeface="Arial" pitchFamily="34" charset="0"/>
            </a:endParaRPr>
          </a:p>
          <a:p>
            <a:pPr marL="0" indent="0" rtl="0" eaLnBrk="1" fontAlgn="t" latinLnBrk="0" hangingPunct="1">
              <a:buFont typeface="Arial" panose="020B0604020202020204" pitchFamily="34" charset="0"/>
              <a:buNone/>
            </a:pPr>
            <a:r>
              <a:rPr lang="en-US" sz="1200" b="0" i="0" u="none" strike="noStrike" kern="1200" baseline="0" dirty="0">
                <a:solidFill>
                  <a:schemeClr val="tx1"/>
                </a:solidFill>
                <a:effectLst/>
                <a:latin typeface="Arial" pitchFamily="34" charset="0"/>
                <a:ea typeface="+mn-ea"/>
                <a:cs typeface="Arial" pitchFamily="34" charset="0"/>
              </a:rPr>
              <a:t>*Go through the requirements* </a:t>
            </a:r>
          </a:p>
          <a:p>
            <a:pPr marL="0" indent="0" rtl="0" eaLnBrk="1" fontAlgn="t" latinLnBrk="0" hangingPunct="1">
              <a:buFont typeface="Arial" panose="020B0604020202020204" pitchFamily="34" charset="0"/>
              <a:buNone/>
            </a:pPr>
            <a:endParaRPr lang="en-US" sz="1200" b="0" i="0" u="none" strike="noStrike" kern="1200" baseline="0" dirty="0">
              <a:solidFill>
                <a:schemeClr val="tx1"/>
              </a:solidFill>
              <a:effectLst/>
              <a:latin typeface="Arial" pitchFamily="34" charset="0"/>
              <a:ea typeface="+mn-ea"/>
              <a:cs typeface="Arial" pitchFamily="34" charset="0"/>
            </a:endParaRPr>
          </a:p>
          <a:p>
            <a:pPr marL="0" indent="0" rtl="0" eaLnBrk="1" fontAlgn="t" latinLnBrk="0" hangingPunct="1">
              <a:buFont typeface="Arial" panose="020B0604020202020204" pitchFamily="34" charset="0"/>
              <a:buNone/>
            </a:pPr>
            <a:r>
              <a:rPr lang="en-US" sz="1200" b="0" i="0" u="none" strike="noStrike" kern="1200" baseline="0" dirty="0">
                <a:solidFill>
                  <a:schemeClr val="tx1"/>
                </a:solidFill>
                <a:effectLst/>
                <a:latin typeface="Arial" pitchFamily="34" charset="0"/>
                <a:ea typeface="+mn-ea"/>
                <a:cs typeface="Arial" pitchFamily="34" charset="0"/>
              </a:rPr>
              <a:t>One of the best aspects of the policy is that it’s clear and simple. 4 requirements and fees covered by the foundation. These fees stem from a central budget that we manage, so that the fees do not come out of individual grant budgets. This takes away the burden of grantees needing to guess the potential cost of open access publications. It ensures that more grant dollars go to doing the research and not the reporting of it. We do not limit the number of articles that can arise from a single grant. Nor do we impose a timeline – even closed grants can benefit from the policy. While grant agreement after January 1</a:t>
            </a:r>
            <a:r>
              <a:rPr lang="en-US" sz="1200" b="0" i="0" u="none" strike="noStrike" kern="1200" baseline="30000" dirty="0">
                <a:solidFill>
                  <a:schemeClr val="tx1"/>
                </a:solidFill>
                <a:effectLst/>
                <a:latin typeface="Arial" pitchFamily="34" charset="0"/>
                <a:ea typeface="+mn-ea"/>
                <a:cs typeface="Arial" pitchFamily="34" charset="0"/>
              </a:rPr>
              <a:t>st</a:t>
            </a:r>
            <a:r>
              <a:rPr lang="en-US" sz="1200" b="0" i="0" u="none" strike="noStrike" kern="1200" baseline="0" dirty="0">
                <a:solidFill>
                  <a:schemeClr val="tx1"/>
                </a:solidFill>
                <a:effectLst/>
                <a:latin typeface="Arial" pitchFamily="34" charset="0"/>
                <a:ea typeface="+mn-ea"/>
                <a:cs typeface="Arial" pitchFamily="34" charset="0"/>
              </a:rPr>
              <a:t> 2015 must comply we welcome all older grants to take advantage of the policy as well. </a:t>
            </a:r>
            <a:endParaRPr lang="en-US" sz="1200" b="0" i="0" u="none" strike="noStrike" kern="1200" dirty="0">
              <a:solidFill>
                <a:schemeClr val="tx1"/>
              </a:solidFill>
              <a:effectLst/>
              <a:latin typeface="Arial" pitchFamily="34" charset="0"/>
              <a:ea typeface="+mn-ea"/>
              <a:cs typeface="Arial" pitchFamily="34" charset="0"/>
            </a:endParaRPr>
          </a:p>
          <a:p>
            <a:pPr marL="171450" indent="-171450" rtl="0" eaLnBrk="1" fontAlgn="t" latinLnBrk="0" hangingPunct="1">
              <a:buFont typeface="Arial" panose="020B0604020202020204" pitchFamily="34" charset="0"/>
              <a:buChar char="•"/>
            </a:pPr>
            <a:endParaRPr lang="en-US" sz="1200" b="1" i="0" u="none" strike="noStrike" kern="1200" dirty="0">
              <a:solidFill>
                <a:schemeClr val="tx1"/>
              </a:solidFill>
              <a:effectLst/>
              <a:latin typeface="Arial" pitchFamily="34" charset="0"/>
              <a:ea typeface="+mn-ea"/>
              <a:cs typeface="Arial" pitchFamily="34" charset="0"/>
            </a:endParaRPr>
          </a:p>
          <a:p>
            <a:pPr marL="171450" indent="-171450" rtl="0" eaLnBrk="1" fontAlgn="t" latinLnBrk="0" hangingPunct="1">
              <a:buFont typeface="Arial" panose="020B0604020202020204" pitchFamily="34" charset="0"/>
              <a:buChar char="•"/>
            </a:pPr>
            <a:endParaRPr lang="en-US" sz="1200" b="1" i="0" u="none" strike="noStrike" kern="1200" dirty="0">
              <a:solidFill>
                <a:schemeClr val="tx1"/>
              </a:solidFill>
              <a:effectLst/>
              <a:latin typeface="Arial" pitchFamily="34" charset="0"/>
              <a:ea typeface="+mn-ea"/>
              <a:cs typeface="Arial" pitchFamily="34" charset="0"/>
            </a:endParaRPr>
          </a:p>
          <a:p>
            <a:pPr marL="171450" indent="-171450" rtl="0" eaLnBrk="1" fontAlgn="t" latinLnBrk="0" hangingPunct="1">
              <a:buFont typeface="Arial" panose="020B0604020202020204" pitchFamily="34" charset="0"/>
              <a:buChar char="•"/>
            </a:pPr>
            <a:r>
              <a:rPr lang="en-US" sz="1200" b="1" i="0" u="none" strike="noStrike" kern="1200" dirty="0">
                <a:solidFill>
                  <a:schemeClr val="tx1"/>
                </a:solidFill>
                <a:effectLst/>
                <a:latin typeface="Arial" pitchFamily="34" charset="0"/>
                <a:ea typeface="+mn-ea"/>
                <a:cs typeface="Arial" pitchFamily="34" charset="0"/>
              </a:rPr>
              <a:t>Publications</a:t>
            </a:r>
            <a:r>
              <a:rPr lang="en-US" sz="1200" b="1" i="0" u="none" strike="noStrike" kern="1200" baseline="0" dirty="0">
                <a:solidFill>
                  <a:schemeClr val="tx1"/>
                </a:solidFill>
                <a:effectLst/>
                <a:latin typeface="Arial" pitchFamily="34" charset="0"/>
                <a:ea typeface="+mn-ea"/>
                <a:cs typeface="Arial" pitchFamily="34" charset="0"/>
              </a:rPr>
              <a:t> are discoverable and accessible on line:  </a:t>
            </a:r>
            <a:r>
              <a:rPr lang="en-US" sz="1200" b="1" i="0" u="none" strike="noStrike" kern="1200" dirty="0">
                <a:solidFill>
                  <a:schemeClr val="tx1"/>
                </a:solidFill>
                <a:effectLst/>
                <a:latin typeface="Arial" pitchFamily="34" charset="0"/>
                <a:ea typeface="+mn-ea"/>
                <a:cs typeface="Arial" pitchFamily="34" charset="0"/>
              </a:rPr>
              <a:t>Publications, defined</a:t>
            </a:r>
            <a:r>
              <a:rPr lang="en-US" sz="1200" b="1" i="0" u="none" strike="noStrike" kern="1200" baseline="0" dirty="0">
                <a:solidFill>
                  <a:schemeClr val="tx1"/>
                </a:solidFill>
                <a:effectLst/>
                <a:latin typeface="Arial" pitchFamily="34" charset="0"/>
                <a:ea typeface="+mn-ea"/>
                <a:cs typeface="Arial" pitchFamily="34" charset="0"/>
              </a:rPr>
              <a:t> as “Peer-Reviewed Journals” will be deposited in </a:t>
            </a:r>
            <a:r>
              <a:rPr lang="en-US" sz="1200" b="1" i="0" u="none" strike="noStrike" kern="1200" baseline="0" dirty="0" err="1">
                <a:solidFill>
                  <a:schemeClr val="tx1"/>
                </a:solidFill>
                <a:effectLst/>
                <a:latin typeface="Arial" pitchFamily="34" charset="0"/>
                <a:ea typeface="+mn-ea"/>
                <a:cs typeface="Arial" pitchFamily="34" charset="0"/>
              </a:rPr>
              <a:t>PubMedCentral</a:t>
            </a:r>
            <a:r>
              <a:rPr lang="en-US" sz="1200" b="0" i="0" u="none" strike="noStrike" kern="1200" baseline="0" dirty="0">
                <a:solidFill>
                  <a:schemeClr val="tx1"/>
                </a:solidFill>
                <a:effectLst/>
                <a:latin typeface="Arial" pitchFamily="34" charset="0"/>
                <a:ea typeface="+mn-ea"/>
                <a:cs typeface="Arial" pitchFamily="34" charset="0"/>
              </a:rPr>
              <a:t>. As of October 2015, PubMed Central attracts 1.2 unique users per day who download 2 million articles. </a:t>
            </a:r>
            <a:endParaRPr lang="en-US" sz="1200" b="0" i="0" u="none" strike="noStrike" dirty="0">
              <a:effectLst/>
              <a:latin typeface="Arial" panose="020B0604020202020204" pitchFamily="34" charset="0"/>
            </a:endParaRP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Arial" pitchFamily="34" charset="0"/>
                <a:ea typeface="+mn-ea"/>
                <a:cs typeface="Arial" pitchFamily="34" charset="0"/>
              </a:rPr>
              <a:t>Publications will be on Open Access terms:</a:t>
            </a:r>
            <a:r>
              <a:rPr lang="en-US" sz="1200" b="0" i="0" u="none" strike="noStrike" kern="1200" baseline="0" dirty="0">
                <a:solidFill>
                  <a:schemeClr val="tx1"/>
                </a:solidFill>
                <a:effectLst/>
                <a:latin typeface="Arial" pitchFamily="34" charset="0"/>
                <a:ea typeface="+mn-ea"/>
                <a:cs typeface="Arial" pitchFamily="34" charset="0"/>
              </a:rPr>
              <a:t> </a:t>
            </a:r>
            <a:r>
              <a:rPr lang="en-US" sz="1200" b="0" i="0" u="none" strike="noStrike" kern="1200" dirty="0">
                <a:solidFill>
                  <a:schemeClr val="tx1"/>
                </a:solidFill>
                <a:effectLst/>
                <a:latin typeface="Arial" pitchFamily="34" charset="0"/>
                <a:ea typeface="+mn-ea"/>
                <a:cs typeface="Arial" pitchFamily="34" charset="0"/>
              </a:rPr>
              <a:t>This</a:t>
            </a:r>
            <a:r>
              <a:rPr lang="en-US" sz="1200" b="0" i="0" u="none" strike="noStrike" kern="1200" baseline="0" dirty="0">
                <a:solidFill>
                  <a:schemeClr val="tx1"/>
                </a:solidFill>
                <a:effectLst/>
                <a:latin typeface="Arial" pitchFamily="34" charset="0"/>
                <a:ea typeface="+mn-ea"/>
                <a:cs typeface="Arial" pitchFamily="34" charset="0"/>
              </a:rPr>
              <a:t> requires a licensing agreement which allows the article to be copied, built upon or transformed for any purpose with proper attribution.</a:t>
            </a:r>
            <a:endParaRPr lang="en-US" sz="1200" b="0" i="0" u="none" strike="noStrike" dirty="0">
              <a:effectLst/>
              <a:latin typeface="Arial" panose="020B0604020202020204" pitchFamily="34" charset="0"/>
            </a:endParaRP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Arial" pitchFamily="34" charset="0"/>
                <a:ea typeface="+mn-ea"/>
                <a:cs typeface="Arial" pitchFamily="34" charset="0"/>
              </a:rPr>
              <a:t>Foundation will pay necessary fees:  Most publishers charge fees to publish</a:t>
            </a:r>
            <a:r>
              <a:rPr lang="en-US" sz="1200" b="0" i="0" u="none" strike="noStrike" kern="1200" baseline="0" dirty="0">
                <a:solidFill>
                  <a:schemeClr val="tx1"/>
                </a:solidFill>
                <a:effectLst/>
                <a:latin typeface="Arial" pitchFamily="34" charset="0"/>
                <a:ea typeface="+mn-ea"/>
                <a:cs typeface="Arial" pitchFamily="34" charset="0"/>
              </a:rPr>
              <a:t> under open access terms.</a:t>
            </a:r>
            <a:endParaRPr lang="en-US" sz="1200" b="0" i="0" u="none" strike="noStrike" dirty="0">
              <a:effectLst/>
              <a:latin typeface="Arial" panose="020B0604020202020204" pitchFamily="34" charset="0"/>
            </a:endParaRP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Arial" pitchFamily="34" charset="0"/>
                <a:ea typeface="+mn-ea"/>
                <a:cs typeface="Arial" pitchFamily="34" charset="0"/>
              </a:rPr>
              <a:t>Publication will be accessible and open immediately: Until January 1, 2017, a publication may place an embargo on an</a:t>
            </a:r>
            <a:r>
              <a:rPr lang="en-US" sz="1200" b="0" i="0" u="none" strike="noStrike" kern="1200" baseline="0" dirty="0">
                <a:solidFill>
                  <a:schemeClr val="tx1"/>
                </a:solidFill>
                <a:effectLst/>
                <a:latin typeface="Arial" pitchFamily="34" charset="0"/>
                <a:ea typeface="+mn-ea"/>
                <a:cs typeface="Arial" pitchFamily="34" charset="0"/>
              </a:rPr>
              <a:t> article for up to 12 months.  After January 1, 2017, articles must be available for free immediately upon publication.</a:t>
            </a:r>
            <a:endParaRPr lang="en-US" sz="12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7E08-ECA6-4789-806D-3F5C9CC2E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874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20814B-0597-4476-9092-72CD0F48CBBC}" type="slidenum">
              <a:rPr lang="en-US" smtClean="0"/>
              <a:t>6</a:t>
            </a:fld>
            <a:endParaRPr lang="en-US"/>
          </a:p>
        </p:txBody>
      </p:sp>
    </p:spTree>
    <p:extLst>
      <p:ext uri="{BB962C8B-B14F-4D97-AF65-F5344CB8AC3E}">
        <p14:creationId xmlns:p14="http://schemas.microsoft.com/office/powerpoint/2010/main" val="3952248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policy is only as good as the mechanisms that that bring it to life </a:t>
            </a:r>
          </a:p>
          <a:p>
            <a:r>
              <a:rPr lang="en-US" baseline="0" dirty="0"/>
              <a:t>We didn’t want to have the compliancy discussion at the end of publication </a:t>
            </a:r>
          </a:p>
          <a:p>
            <a:r>
              <a:rPr lang="en-US" baseline="0" dirty="0"/>
              <a:t>We also wanted to easy track research outputs without adding an administrative burden to grantees or staff </a:t>
            </a:r>
          </a:p>
          <a:p>
            <a:endParaRPr lang="en-US" baseline="0" dirty="0"/>
          </a:p>
          <a:p>
            <a:r>
              <a:rPr lang="en-US" baseline="0" dirty="0"/>
              <a:t>Thus we created Chronos which combines the publishing and payment process </a:t>
            </a:r>
          </a:p>
          <a:p>
            <a:endParaRPr lang="en-US" baseline="0" dirty="0"/>
          </a:p>
          <a:p>
            <a:r>
              <a:rPr lang="en-US" baseline="0" dirty="0"/>
              <a:t>We cover the costs for all grantees – subgrantees publishing results from Gates foundation grants – this take away the administrative and financial burden of the current model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37E08-ECA6-4789-806D-3F5C9CC2E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238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20814B-0597-4476-9092-72CD0F48CBBC}" type="slidenum">
              <a:rPr lang="en-US" smtClean="0"/>
              <a:t>10</a:t>
            </a:fld>
            <a:endParaRPr lang="en-US"/>
          </a:p>
        </p:txBody>
      </p:sp>
    </p:spTree>
    <p:extLst>
      <p:ext uri="{BB962C8B-B14F-4D97-AF65-F5344CB8AC3E}">
        <p14:creationId xmlns:p14="http://schemas.microsoft.com/office/powerpoint/2010/main" val="142331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4</a:t>
            </a:r>
            <a:r>
              <a:rPr lang="en-US" baseline="0" dirty="0"/>
              <a:t> random examples of underlying data from Open Access articles – each publisher manages data in a different way. Some are more efficient than others but interoperability, accessibility, and machine-readable capability are lacking. </a:t>
            </a:r>
            <a:endParaRPr lang="en-US" dirty="0"/>
          </a:p>
        </p:txBody>
      </p:sp>
    </p:spTree>
    <p:extLst>
      <p:ext uri="{BB962C8B-B14F-4D97-AF65-F5344CB8AC3E}">
        <p14:creationId xmlns:p14="http://schemas.microsoft.com/office/powerpoint/2010/main" val="1543803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A88AB-B9AB-485E-9B17-B0B669F3E31E}"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54528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4.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Master" Target="../slideMasters/slideMaster3.xml"/><Relationship Id="rId4" Type="http://schemas.openxmlformats.org/officeDocument/2006/relationships/tags" Target="../tags/tag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3FFD357-5D33-4B91-B4D4-7D8A17DC56F3}" type="datetimeFigureOut">
              <a:rPr lang="en-US" smtClean="0"/>
              <a:t>2/27/19</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364886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FFD357-5D33-4B91-B4D4-7D8A17DC56F3}"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3562360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FFD357-5D33-4B91-B4D4-7D8A17DC56F3}"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2870368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FFD357-5D33-4B91-B4D4-7D8A17DC56F3}"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00BE0-E8B0-4D6B-838E-A8087FD6B1C8}"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69956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FFD357-5D33-4B91-B4D4-7D8A17DC56F3}"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1502324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3FFD357-5D33-4B91-B4D4-7D8A17DC56F3}" type="datetimeFigureOut">
              <a:rPr lang="en-US" smtClean="0"/>
              <a:t>2/27/19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1941290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3FFD357-5D33-4B91-B4D4-7D8A17DC56F3}" type="datetimeFigureOut">
              <a:rPr lang="en-US" smtClean="0"/>
              <a:t>2/27/19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3326857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FFD357-5D33-4B91-B4D4-7D8A17DC56F3}"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325179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FFD357-5D33-4B91-B4D4-7D8A17DC56F3}"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1800171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519627"/>
            <a:ext cx="11106151" cy="398213"/>
          </a:xfrm>
        </p:spPr>
        <p:txBody>
          <a:bodyPr/>
          <a:lstStyle>
            <a:lvl1pPr>
              <a:lnSpc>
                <a:spcPts val="2133"/>
              </a:lnSpc>
              <a:spcBef>
                <a:spcPts val="0"/>
              </a:spcBef>
              <a:defRPr sz="1867" b="1"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dirty="0"/>
              <a:t>Insert bullet list at full-width </a:t>
            </a:r>
            <a:r>
              <a:rPr lang="en-US"/>
              <a:t>of slide</a:t>
            </a:r>
            <a:endParaRPr lang="en-US" dirty="0"/>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p:nvPr>
        </p:nvSpPr>
        <p:spPr>
          <a:xfrm>
            <a:off x="486834" y="2038298"/>
            <a:ext cx="11129433" cy="4221604"/>
          </a:xfrm>
        </p:spPr>
        <p:txBody>
          <a:bodyPr/>
          <a:lstStyle>
            <a:lvl1pPr>
              <a:spcBef>
                <a:spcPts val="800"/>
              </a:spcBef>
              <a:defRPr sz="1733"/>
            </a:lvl1pPr>
            <a:lvl2pPr>
              <a:spcBef>
                <a:spcPts val="800"/>
              </a:spcBef>
              <a:defRPr sz="1733"/>
            </a:lvl2pPr>
            <a:lvl3pPr>
              <a:spcBef>
                <a:spcPts val="800"/>
              </a:spcBef>
              <a:defRPr sz="1600"/>
            </a:lvl3pPr>
            <a:lvl4pPr>
              <a:spcBef>
                <a:spcPts val="800"/>
              </a:spcBef>
              <a:defRPr sz="1467"/>
            </a:lvl4pPr>
            <a:lvl5pPr>
              <a:spcBef>
                <a:spcPts val="8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hasCustomPrompt="1"/>
          </p:nvPr>
        </p:nvSpPr>
        <p:spPr>
          <a:xfrm>
            <a:off x="782198" y="646256"/>
            <a:ext cx="10810786"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159501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p:spPr>
        <p:txBody>
          <a:bodyPr lIns="182880" tIns="1828800"/>
          <a:lstStyle>
            <a:lvl1pPr marL="0" indent="0" algn="ctr">
              <a:buFontTx/>
              <a:buNone/>
              <a:defRPr baseline="0"/>
            </a:lvl1pPr>
          </a:lstStyle>
          <a:p>
            <a:r>
              <a:rPr lang="en-US" dirty="0"/>
              <a:t>Click on the icon to insert </a:t>
            </a:r>
            <a:br>
              <a:rPr lang="en-US" dirty="0"/>
            </a:br>
            <a:r>
              <a:rPr lang="en-US" dirty="0"/>
              <a:t>a new full-frame photo.</a:t>
            </a:r>
          </a:p>
        </p:txBody>
      </p:sp>
    </p:spTree>
    <p:extLst>
      <p:ext uri="{BB962C8B-B14F-4D97-AF65-F5344CB8AC3E}">
        <p14:creationId xmlns:p14="http://schemas.microsoft.com/office/powerpoint/2010/main" val="332589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FFD357-5D33-4B91-B4D4-7D8A17DC56F3}"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27510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sz="1600"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782198" y="646256"/>
            <a:ext cx="10810786"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83181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2FA58-F512-40F3-B060-0D2AF6D847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38BC50-CF85-4E85-849D-46040C28F3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EF7CBE-440A-485D-B983-C2739C69542D}"/>
              </a:ext>
            </a:extLst>
          </p:cNvPr>
          <p:cNvSpPr>
            <a:spLocks noGrp="1"/>
          </p:cNvSpPr>
          <p:nvPr>
            <p:ph type="dt" sz="half" idx="10"/>
          </p:nvPr>
        </p:nvSpPr>
        <p:spPr/>
        <p:txBody>
          <a:bodyPr/>
          <a:lstStyle/>
          <a:p>
            <a:fld id="{A74BFA68-CEFA-4AA2-AB3A-FFDD1CA18124}" type="datetimeFigureOut">
              <a:rPr lang="en-US" smtClean="0"/>
              <a:t>2/27/19</a:t>
            </a:fld>
            <a:endParaRPr lang="en-US"/>
          </a:p>
        </p:txBody>
      </p:sp>
      <p:sp>
        <p:nvSpPr>
          <p:cNvPr id="5" name="Footer Placeholder 4">
            <a:extLst>
              <a:ext uri="{FF2B5EF4-FFF2-40B4-BE49-F238E27FC236}">
                <a16:creationId xmlns:a16="http://schemas.microsoft.com/office/drawing/2014/main" id="{C25C9720-D0E8-4FEF-9242-52E231EB8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C0B06-51EE-45FD-ABDC-FF87C8B7C636}"/>
              </a:ext>
            </a:extLst>
          </p:cNvPr>
          <p:cNvSpPr>
            <a:spLocks noGrp="1"/>
          </p:cNvSpPr>
          <p:nvPr>
            <p:ph type="sldNum" sz="quarter" idx="12"/>
          </p:nvPr>
        </p:nvSpPr>
        <p:spPr/>
        <p:txBody>
          <a:bodyPr/>
          <a:lstStyle/>
          <a:p>
            <a:fld id="{E215BFED-870B-4682-BF0E-3465B95CA667}" type="slidenum">
              <a:rPr lang="en-US" smtClean="0"/>
              <a:t>‹#›</a:t>
            </a:fld>
            <a:endParaRPr lang="en-US"/>
          </a:p>
        </p:txBody>
      </p:sp>
    </p:spTree>
    <p:extLst>
      <p:ext uri="{BB962C8B-B14F-4D97-AF65-F5344CB8AC3E}">
        <p14:creationId xmlns:p14="http://schemas.microsoft.com/office/powerpoint/2010/main" val="4086740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C35B6-701C-4C4D-91E5-F5CEB1B8F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5E2462-D02D-4B23-A90D-1F626E07015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038E90-A9EE-48AC-AB3D-B46FC0422759}"/>
              </a:ext>
            </a:extLst>
          </p:cNvPr>
          <p:cNvSpPr>
            <a:spLocks noGrp="1"/>
          </p:cNvSpPr>
          <p:nvPr>
            <p:ph type="dt" sz="half" idx="10"/>
          </p:nvPr>
        </p:nvSpPr>
        <p:spPr/>
        <p:txBody>
          <a:bodyPr/>
          <a:lstStyle/>
          <a:p>
            <a:fld id="{A74BFA68-CEFA-4AA2-AB3A-FFDD1CA18124}" type="datetimeFigureOut">
              <a:rPr lang="en-US" smtClean="0"/>
              <a:t>2/27/19</a:t>
            </a:fld>
            <a:endParaRPr lang="en-US"/>
          </a:p>
        </p:txBody>
      </p:sp>
      <p:sp>
        <p:nvSpPr>
          <p:cNvPr id="5" name="Footer Placeholder 4">
            <a:extLst>
              <a:ext uri="{FF2B5EF4-FFF2-40B4-BE49-F238E27FC236}">
                <a16:creationId xmlns:a16="http://schemas.microsoft.com/office/drawing/2014/main" id="{6453D6C5-5776-4DAA-9BEF-E698BFEFF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F4894C-F2BB-4EB8-8AF5-4DD5A8E14B45}"/>
              </a:ext>
            </a:extLst>
          </p:cNvPr>
          <p:cNvSpPr>
            <a:spLocks noGrp="1"/>
          </p:cNvSpPr>
          <p:nvPr>
            <p:ph type="sldNum" sz="quarter" idx="12"/>
          </p:nvPr>
        </p:nvSpPr>
        <p:spPr/>
        <p:txBody>
          <a:bodyPr/>
          <a:lstStyle/>
          <a:p>
            <a:fld id="{E215BFED-870B-4682-BF0E-3465B95CA667}" type="slidenum">
              <a:rPr lang="en-US" smtClean="0"/>
              <a:t>‹#›</a:t>
            </a:fld>
            <a:endParaRPr lang="en-US"/>
          </a:p>
        </p:txBody>
      </p:sp>
    </p:spTree>
    <p:extLst>
      <p:ext uri="{BB962C8B-B14F-4D97-AF65-F5344CB8AC3E}">
        <p14:creationId xmlns:p14="http://schemas.microsoft.com/office/powerpoint/2010/main" val="896310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0072E-2911-4A2A-8074-F467FDA456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BC2AE4-0120-4136-953E-76AC7B5C90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B73A61-7922-47D2-B20A-084831BCED50}"/>
              </a:ext>
            </a:extLst>
          </p:cNvPr>
          <p:cNvSpPr>
            <a:spLocks noGrp="1"/>
          </p:cNvSpPr>
          <p:nvPr>
            <p:ph type="dt" sz="half" idx="10"/>
          </p:nvPr>
        </p:nvSpPr>
        <p:spPr/>
        <p:txBody>
          <a:bodyPr/>
          <a:lstStyle/>
          <a:p>
            <a:fld id="{A74BFA68-CEFA-4AA2-AB3A-FFDD1CA18124}" type="datetimeFigureOut">
              <a:rPr lang="en-US" smtClean="0"/>
              <a:t>2/27/19</a:t>
            </a:fld>
            <a:endParaRPr lang="en-US"/>
          </a:p>
        </p:txBody>
      </p:sp>
      <p:sp>
        <p:nvSpPr>
          <p:cNvPr id="5" name="Footer Placeholder 4">
            <a:extLst>
              <a:ext uri="{FF2B5EF4-FFF2-40B4-BE49-F238E27FC236}">
                <a16:creationId xmlns:a16="http://schemas.microsoft.com/office/drawing/2014/main" id="{3EF11EB1-B8EE-4E1C-B4CE-CE112A3F7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D4378-17ED-4DF7-9D5B-2B10E55724A1}"/>
              </a:ext>
            </a:extLst>
          </p:cNvPr>
          <p:cNvSpPr>
            <a:spLocks noGrp="1"/>
          </p:cNvSpPr>
          <p:nvPr>
            <p:ph type="sldNum" sz="quarter" idx="12"/>
          </p:nvPr>
        </p:nvSpPr>
        <p:spPr/>
        <p:txBody>
          <a:bodyPr/>
          <a:lstStyle/>
          <a:p>
            <a:fld id="{E215BFED-870B-4682-BF0E-3465B95CA667}" type="slidenum">
              <a:rPr lang="en-US" smtClean="0"/>
              <a:t>‹#›</a:t>
            </a:fld>
            <a:endParaRPr lang="en-US"/>
          </a:p>
        </p:txBody>
      </p:sp>
    </p:spTree>
    <p:extLst>
      <p:ext uri="{BB962C8B-B14F-4D97-AF65-F5344CB8AC3E}">
        <p14:creationId xmlns:p14="http://schemas.microsoft.com/office/powerpoint/2010/main" val="864245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7E40-9D78-4964-9212-49EF595A8F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7CCDE8-B266-416E-B83D-5112C1D8B76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25E5B6-D290-49F5-AACB-9B0BFDB471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4910E7-7883-440B-B052-96BCEC5C7E38}"/>
              </a:ext>
            </a:extLst>
          </p:cNvPr>
          <p:cNvSpPr>
            <a:spLocks noGrp="1"/>
          </p:cNvSpPr>
          <p:nvPr>
            <p:ph type="dt" sz="half" idx="10"/>
          </p:nvPr>
        </p:nvSpPr>
        <p:spPr/>
        <p:txBody>
          <a:bodyPr/>
          <a:lstStyle/>
          <a:p>
            <a:fld id="{A74BFA68-CEFA-4AA2-AB3A-FFDD1CA18124}" type="datetimeFigureOut">
              <a:rPr lang="en-US" smtClean="0"/>
              <a:t>2/27/19</a:t>
            </a:fld>
            <a:endParaRPr lang="en-US"/>
          </a:p>
        </p:txBody>
      </p:sp>
      <p:sp>
        <p:nvSpPr>
          <p:cNvPr id="6" name="Footer Placeholder 5">
            <a:extLst>
              <a:ext uri="{FF2B5EF4-FFF2-40B4-BE49-F238E27FC236}">
                <a16:creationId xmlns:a16="http://schemas.microsoft.com/office/drawing/2014/main" id="{FDB79FDF-CBF3-43D0-9BA3-8775BEDE8D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5D836-2CFC-4BC5-A21A-9832DD39B2EA}"/>
              </a:ext>
            </a:extLst>
          </p:cNvPr>
          <p:cNvSpPr>
            <a:spLocks noGrp="1"/>
          </p:cNvSpPr>
          <p:nvPr>
            <p:ph type="sldNum" sz="quarter" idx="12"/>
          </p:nvPr>
        </p:nvSpPr>
        <p:spPr/>
        <p:txBody>
          <a:bodyPr/>
          <a:lstStyle/>
          <a:p>
            <a:fld id="{E215BFED-870B-4682-BF0E-3465B95CA667}" type="slidenum">
              <a:rPr lang="en-US" smtClean="0"/>
              <a:t>‹#›</a:t>
            </a:fld>
            <a:endParaRPr lang="en-US"/>
          </a:p>
        </p:txBody>
      </p:sp>
    </p:spTree>
    <p:extLst>
      <p:ext uri="{BB962C8B-B14F-4D97-AF65-F5344CB8AC3E}">
        <p14:creationId xmlns:p14="http://schemas.microsoft.com/office/powerpoint/2010/main" val="2684921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F8E61-BA65-4376-A495-BDEBFF86A0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B96C4B-8A92-475D-9FE8-6268C3E750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02EF01-9AE1-4E38-8DBE-1A0B740FDFD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A0B607-9C68-4A74-822F-00F3C3CDC4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ABCAE9-1BC1-4F1C-BE16-65B8FFF990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F7E09-D53A-4C28-83EB-7BBF66E5CF87}"/>
              </a:ext>
            </a:extLst>
          </p:cNvPr>
          <p:cNvSpPr>
            <a:spLocks noGrp="1"/>
          </p:cNvSpPr>
          <p:nvPr>
            <p:ph type="dt" sz="half" idx="10"/>
          </p:nvPr>
        </p:nvSpPr>
        <p:spPr/>
        <p:txBody>
          <a:bodyPr/>
          <a:lstStyle/>
          <a:p>
            <a:fld id="{A74BFA68-CEFA-4AA2-AB3A-FFDD1CA18124}" type="datetimeFigureOut">
              <a:rPr lang="en-US" smtClean="0"/>
              <a:t>2/27/19</a:t>
            </a:fld>
            <a:endParaRPr lang="en-US"/>
          </a:p>
        </p:txBody>
      </p:sp>
      <p:sp>
        <p:nvSpPr>
          <p:cNvPr id="8" name="Footer Placeholder 7">
            <a:extLst>
              <a:ext uri="{FF2B5EF4-FFF2-40B4-BE49-F238E27FC236}">
                <a16:creationId xmlns:a16="http://schemas.microsoft.com/office/drawing/2014/main" id="{AE383AC4-E084-4763-9C9C-B96216AF46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27A2C5-02CF-4DA1-9055-262FE443D37B}"/>
              </a:ext>
            </a:extLst>
          </p:cNvPr>
          <p:cNvSpPr>
            <a:spLocks noGrp="1"/>
          </p:cNvSpPr>
          <p:nvPr>
            <p:ph type="sldNum" sz="quarter" idx="12"/>
          </p:nvPr>
        </p:nvSpPr>
        <p:spPr/>
        <p:txBody>
          <a:bodyPr/>
          <a:lstStyle/>
          <a:p>
            <a:fld id="{E215BFED-870B-4682-BF0E-3465B95CA667}" type="slidenum">
              <a:rPr lang="en-US" smtClean="0"/>
              <a:t>‹#›</a:t>
            </a:fld>
            <a:endParaRPr lang="en-US"/>
          </a:p>
        </p:txBody>
      </p:sp>
    </p:spTree>
    <p:extLst>
      <p:ext uri="{BB962C8B-B14F-4D97-AF65-F5344CB8AC3E}">
        <p14:creationId xmlns:p14="http://schemas.microsoft.com/office/powerpoint/2010/main" val="3945767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13992-FA65-4920-83CC-0FD9B680C1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6A6DC-CBBD-401B-B0B4-A3232E0EE05E}"/>
              </a:ext>
            </a:extLst>
          </p:cNvPr>
          <p:cNvSpPr>
            <a:spLocks noGrp="1"/>
          </p:cNvSpPr>
          <p:nvPr>
            <p:ph type="dt" sz="half" idx="10"/>
          </p:nvPr>
        </p:nvSpPr>
        <p:spPr/>
        <p:txBody>
          <a:bodyPr/>
          <a:lstStyle/>
          <a:p>
            <a:fld id="{A74BFA68-CEFA-4AA2-AB3A-FFDD1CA18124}" type="datetimeFigureOut">
              <a:rPr lang="en-US" smtClean="0"/>
              <a:t>2/27/19</a:t>
            </a:fld>
            <a:endParaRPr lang="en-US"/>
          </a:p>
        </p:txBody>
      </p:sp>
      <p:sp>
        <p:nvSpPr>
          <p:cNvPr id="4" name="Footer Placeholder 3">
            <a:extLst>
              <a:ext uri="{FF2B5EF4-FFF2-40B4-BE49-F238E27FC236}">
                <a16:creationId xmlns:a16="http://schemas.microsoft.com/office/drawing/2014/main" id="{77E53343-3512-4BE2-94F5-14A763F899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43278C-F5CA-4A93-9EE8-B62BDADBFA75}"/>
              </a:ext>
            </a:extLst>
          </p:cNvPr>
          <p:cNvSpPr>
            <a:spLocks noGrp="1"/>
          </p:cNvSpPr>
          <p:nvPr>
            <p:ph type="sldNum" sz="quarter" idx="12"/>
          </p:nvPr>
        </p:nvSpPr>
        <p:spPr/>
        <p:txBody>
          <a:bodyPr/>
          <a:lstStyle/>
          <a:p>
            <a:fld id="{E215BFED-870B-4682-BF0E-3465B95CA667}" type="slidenum">
              <a:rPr lang="en-US" smtClean="0"/>
              <a:t>‹#›</a:t>
            </a:fld>
            <a:endParaRPr lang="en-US"/>
          </a:p>
        </p:txBody>
      </p:sp>
    </p:spTree>
    <p:extLst>
      <p:ext uri="{BB962C8B-B14F-4D97-AF65-F5344CB8AC3E}">
        <p14:creationId xmlns:p14="http://schemas.microsoft.com/office/powerpoint/2010/main" val="4211169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1BEC79-BBF3-4B6A-A018-8E4514190F9B}"/>
              </a:ext>
            </a:extLst>
          </p:cNvPr>
          <p:cNvSpPr>
            <a:spLocks noGrp="1"/>
          </p:cNvSpPr>
          <p:nvPr>
            <p:ph type="dt" sz="half" idx="10"/>
          </p:nvPr>
        </p:nvSpPr>
        <p:spPr/>
        <p:txBody>
          <a:bodyPr/>
          <a:lstStyle/>
          <a:p>
            <a:fld id="{A74BFA68-CEFA-4AA2-AB3A-FFDD1CA18124}" type="datetimeFigureOut">
              <a:rPr lang="en-US" smtClean="0"/>
              <a:t>2/27/19</a:t>
            </a:fld>
            <a:endParaRPr lang="en-US"/>
          </a:p>
        </p:txBody>
      </p:sp>
      <p:sp>
        <p:nvSpPr>
          <p:cNvPr id="3" name="Footer Placeholder 2">
            <a:extLst>
              <a:ext uri="{FF2B5EF4-FFF2-40B4-BE49-F238E27FC236}">
                <a16:creationId xmlns:a16="http://schemas.microsoft.com/office/drawing/2014/main" id="{B290F8D2-56C5-4810-92C7-1D43282B2C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92B5B3-2607-4DAA-AA37-0BF253E495D2}"/>
              </a:ext>
            </a:extLst>
          </p:cNvPr>
          <p:cNvSpPr>
            <a:spLocks noGrp="1"/>
          </p:cNvSpPr>
          <p:nvPr>
            <p:ph type="sldNum" sz="quarter" idx="12"/>
          </p:nvPr>
        </p:nvSpPr>
        <p:spPr/>
        <p:txBody>
          <a:bodyPr/>
          <a:lstStyle/>
          <a:p>
            <a:fld id="{E215BFED-870B-4682-BF0E-3465B95CA667}" type="slidenum">
              <a:rPr lang="en-US" smtClean="0"/>
              <a:t>‹#›</a:t>
            </a:fld>
            <a:endParaRPr lang="en-US"/>
          </a:p>
        </p:txBody>
      </p:sp>
    </p:spTree>
    <p:extLst>
      <p:ext uri="{BB962C8B-B14F-4D97-AF65-F5344CB8AC3E}">
        <p14:creationId xmlns:p14="http://schemas.microsoft.com/office/powerpoint/2010/main" val="927537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D2855-4456-4D6D-8BA1-E84F431B64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8BCF1F-DC61-4EAE-98F3-D21AEAB068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E0EA1A-2401-4EF2-B7E3-B7D7DD2962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BF718A-981A-47E4-A12E-1CE8C8ACD2F8}"/>
              </a:ext>
            </a:extLst>
          </p:cNvPr>
          <p:cNvSpPr>
            <a:spLocks noGrp="1"/>
          </p:cNvSpPr>
          <p:nvPr>
            <p:ph type="dt" sz="half" idx="10"/>
          </p:nvPr>
        </p:nvSpPr>
        <p:spPr/>
        <p:txBody>
          <a:bodyPr/>
          <a:lstStyle/>
          <a:p>
            <a:fld id="{A74BFA68-CEFA-4AA2-AB3A-FFDD1CA18124}" type="datetimeFigureOut">
              <a:rPr lang="en-US" smtClean="0"/>
              <a:t>2/27/19</a:t>
            </a:fld>
            <a:endParaRPr lang="en-US"/>
          </a:p>
        </p:txBody>
      </p:sp>
      <p:sp>
        <p:nvSpPr>
          <p:cNvPr id="6" name="Footer Placeholder 5">
            <a:extLst>
              <a:ext uri="{FF2B5EF4-FFF2-40B4-BE49-F238E27FC236}">
                <a16:creationId xmlns:a16="http://schemas.microsoft.com/office/drawing/2014/main" id="{66DA1E37-3D2C-429B-94AA-EF19EA0BAB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B148A-4811-4CEE-AF31-7B06352BD5EA}"/>
              </a:ext>
            </a:extLst>
          </p:cNvPr>
          <p:cNvSpPr>
            <a:spLocks noGrp="1"/>
          </p:cNvSpPr>
          <p:nvPr>
            <p:ph type="sldNum" sz="quarter" idx="12"/>
          </p:nvPr>
        </p:nvSpPr>
        <p:spPr/>
        <p:txBody>
          <a:bodyPr/>
          <a:lstStyle/>
          <a:p>
            <a:fld id="{E215BFED-870B-4682-BF0E-3465B95CA667}" type="slidenum">
              <a:rPr lang="en-US" smtClean="0"/>
              <a:t>‹#›</a:t>
            </a:fld>
            <a:endParaRPr lang="en-US"/>
          </a:p>
        </p:txBody>
      </p:sp>
    </p:spTree>
    <p:extLst>
      <p:ext uri="{BB962C8B-B14F-4D97-AF65-F5344CB8AC3E}">
        <p14:creationId xmlns:p14="http://schemas.microsoft.com/office/powerpoint/2010/main" val="948697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23DB-F26E-4291-A793-5995B2B9B8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FB1C7E-1AB0-4B66-847F-6A393E7211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DE6C39-B8DF-4611-8AFA-070E61192A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31434B-2455-4943-ADC5-0502D6F9F005}"/>
              </a:ext>
            </a:extLst>
          </p:cNvPr>
          <p:cNvSpPr>
            <a:spLocks noGrp="1"/>
          </p:cNvSpPr>
          <p:nvPr>
            <p:ph type="dt" sz="half" idx="10"/>
          </p:nvPr>
        </p:nvSpPr>
        <p:spPr/>
        <p:txBody>
          <a:bodyPr/>
          <a:lstStyle/>
          <a:p>
            <a:fld id="{A74BFA68-CEFA-4AA2-AB3A-FFDD1CA18124}" type="datetimeFigureOut">
              <a:rPr lang="en-US" smtClean="0"/>
              <a:t>2/27/19</a:t>
            </a:fld>
            <a:endParaRPr lang="en-US"/>
          </a:p>
        </p:txBody>
      </p:sp>
      <p:sp>
        <p:nvSpPr>
          <p:cNvPr id="6" name="Footer Placeholder 5">
            <a:extLst>
              <a:ext uri="{FF2B5EF4-FFF2-40B4-BE49-F238E27FC236}">
                <a16:creationId xmlns:a16="http://schemas.microsoft.com/office/drawing/2014/main" id="{FA45563C-0A27-472A-9F8D-44D29632E3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76A8A-7271-43B2-AD5C-B887609B5C05}"/>
              </a:ext>
            </a:extLst>
          </p:cNvPr>
          <p:cNvSpPr>
            <a:spLocks noGrp="1"/>
          </p:cNvSpPr>
          <p:nvPr>
            <p:ph type="sldNum" sz="quarter" idx="12"/>
          </p:nvPr>
        </p:nvSpPr>
        <p:spPr/>
        <p:txBody>
          <a:bodyPr/>
          <a:lstStyle/>
          <a:p>
            <a:fld id="{E215BFED-870B-4682-BF0E-3465B95CA667}" type="slidenum">
              <a:rPr lang="en-US" smtClean="0"/>
              <a:t>‹#›</a:t>
            </a:fld>
            <a:endParaRPr lang="en-US"/>
          </a:p>
        </p:txBody>
      </p:sp>
    </p:spTree>
    <p:extLst>
      <p:ext uri="{BB962C8B-B14F-4D97-AF65-F5344CB8AC3E}">
        <p14:creationId xmlns:p14="http://schemas.microsoft.com/office/powerpoint/2010/main" val="855669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FFD357-5D33-4B91-B4D4-7D8A17DC56F3}"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3631435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AEC6F-518C-42A4-8409-FEC42E65E6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CDEDA7-7B6E-4153-ABE7-36F35973B9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26698-4B50-42E9-BC95-BE320626A38F}"/>
              </a:ext>
            </a:extLst>
          </p:cNvPr>
          <p:cNvSpPr>
            <a:spLocks noGrp="1"/>
          </p:cNvSpPr>
          <p:nvPr>
            <p:ph type="dt" sz="half" idx="10"/>
          </p:nvPr>
        </p:nvSpPr>
        <p:spPr/>
        <p:txBody>
          <a:bodyPr/>
          <a:lstStyle/>
          <a:p>
            <a:fld id="{A74BFA68-CEFA-4AA2-AB3A-FFDD1CA18124}" type="datetimeFigureOut">
              <a:rPr lang="en-US" smtClean="0"/>
              <a:t>2/27/19</a:t>
            </a:fld>
            <a:endParaRPr lang="en-US"/>
          </a:p>
        </p:txBody>
      </p:sp>
      <p:sp>
        <p:nvSpPr>
          <p:cNvPr id="5" name="Footer Placeholder 4">
            <a:extLst>
              <a:ext uri="{FF2B5EF4-FFF2-40B4-BE49-F238E27FC236}">
                <a16:creationId xmlns:a16="http://schemas.microsoft.com/office/drawing/2014/main" id="{0D55FEAE-CC99-4308-96D1-EDEDACEBD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1F3E25-47F2-43F3-AAF8-3744C903F60E}"/>
              </a:ext>
            </a:extLst>
          </p:cNvPr>
          <p:cNvSpPr>
            <a:spLocks noGrp="1"/>
          </p:cNvSpPr>
          <p:nvPr>
            <p:ph type="sldNum" sz="quarter" idx="12"/>
          </p:nvPr>
        </p:nvSpPr>
        <p:spPr/>
        <p:txBody>
          <a:bodyPr/>
          <a:lstStyle/>
          <a:p>
            <a:fld id="{E215BFED-870B-4682-BF0E-3465B95CA667}" type="slidenum">
              <a:rPr lang="en-US" smtClean="0"/>
              <a:t>‹#›</a:t>
            </a:fld>
            <a:endParaRPr lang="en-US"/>
          </a:p>
        </p:txBody>
      </p:sp>
    </p:spTree>
    <p:extLst>
      <p:ext uri="{BB962C8B-B14F-4D97-AF65-F5344CB8AC3E}">
        <p14:creationId xmlns:p14="http://schemas.microsoft.com/office/powerpoint/2010/main" val="3183675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0C08D-B711-40E6-B2BB-D601CA29B8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5339F2-EA87-4DFC-BBEC-F5559B6093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6E4DF-50DD-4269-A219-0250E2895FD5}"/>
              </a:ext>
            </a:extLst>
          </p:cNvPr>
          <p:cNvSpPr>
            <a:spLocks noGrp="1"/>
          </p:cNvSpPr>
          <p:nvPr>
            <p:ph type="dt" sz="half" idx="10"/>
          </p:nvPr>
        </p:nvSpPr>
        <p:spPr/>
        <p:txBody>
          <a:bodyPr/>
          <a:lstStyle/>
          <a:p>
            <a:fld id="{A74BFA68-CEFA-4AA2-AB3A-FFDD1CA18124}" type="datetimeFigureOut">
              <a:rPr lang="en-US" smtClean="0"/>
              <a:t>2/27/19</a:t>
            </a:fld>
            <a:endParaRPr lang="en-US"/>
          </a:p>
        </p:txBody>
      </p:sp>
      <p:sp>
        <p:nvSpPr>
          <p:cNvPr id="5" name="Footer Placeholder 4">
            <a:extLst>
              <a:ext uri="{FF2B5EF4-FFF2-40B4-BE49-F238E27FC236}">
                <a16:creationId xmlns:a16="http://schemas.microsoft.com/office/drawing/2014/main" id="{A010FBC8-348B-45B8-BFFB-6261F324E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E03BD-B919-40D3-ADE5-016CBAE17756}"/>
              </a:ext>
            </a:extLst>
          </p:cNvPr>
          <p:cNvSpPr>
            <a:spLocks noGrp="1"/>
          </p:cNvSpPr>
          <p:nvPr>
            <p:ph type="sldNum" sz="quarter" idx="12"/>
          </p:nvPr>
        </p:nvSpPr>
        <p:spPr/>
        <p:txBody>
          <a:bodyPr/>
          <a:lstStyle/>
          <a:p>
            <a:fld id="{E215BFED-870B-4682-BF0E-3465B95CA667}" type="slidenum">
              <a:rPr lang="en-US" smtClean="0"/>
              <a:t>‹#›</a:t>
            </a:fld>
            <a:endParaRPr lang="en-US"/>
          </a:p>
        </p:txBody>
      </p:sp>
    </p:spTree>
    <p:extLst>
      <p:ext uri="{BB962C8B-B14F-4D97-AF65-F5344CB8AC3E}">
        <p14:creationId xmlns:p14="http://schemas.microsoft.com/office/powerpoint/2010/main" val="4196808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835" y="2486273"/>
            <a:ext cx="11129432" cy="949079"/>
          </a:xfrm>
          <a:prstGeom prst="rect">
            <a:avLst/>
          </a:prstGeom>
        </p:spPr>
        <p:txBody>
          <a:bodyPr anchor="ctr"/>
          <a:lstStyle>
            <a:lvl1pPr>
              <a:lnSpc>
                <a:spcPts val="3067"/>
              </a:lnSpc>
              <a:defRPr sz="3067" b="0" baseline="0">
                <a:solidFill>
                  <a:schemeClr val="accent6"/>
                </a:solidFill>
              </a:defRPr>
            </a:lvl1pPr>
          </a:lstStyle>
          <a:p>
            <a:r>
              <a:rPr lang="en-US"/>
              <a:t>INSERT MAIN TITLE HERE – UP TO 2 FULL-WIDTH LINES (ALL CAPS)</a:t>
            </a:r>
            <a:endParaRPr lang="en-US" dirty="0"/>
          </a:p>
        </p:txBody>
      </p:sp>
      <p:sp>
        <p:nvSpPr>
          <p:cNvPr id="3" name="Subtitle 2"/>
          <p:cNvSpPr>
            <a:spLocks noGrp="1"/>
          </p:cNvSpPr>
          <p:nvPr>
            <p:ph type="subTitle" idx="1" hasCustomPrompt="1"/>
          </p:nvPr>
        </p:nvSpPr>
        <p:spPr>
          <a:xfrm>
            <a:off x="486834" y="3501610"/>
            <a:ext cx="11129433" cy="586885"/>
          </a:xfrm>
        </p:spPr>
        <p:txBody>
          <a:bodyPr anchor="ctr"/>
          <a:lstStyle>
            <a:lvl1pPr marL="0" indent="0" algn="l">
              <a:spcBef>
                <a:spcPts val="0"/>
              </a:spcBef>
              <a:buNone/>
              <a:defRPr sz="1867" b="0">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486834" y="5413248"/>
            <a:ext cx="11106151" cy="1014491"/>
          </a:xfrm>
        </p:spPr>
        <p:txBody>
          <a:bodyPr/>
          <a:lstStyle>
            <a:lvl1pPr marL="2117" indent="0">
              <a:lnSpc>
                <a:spcPts val="2267"/>
              </a:lnSpc>
              <a:spcBef>
                <a:spcPts val="0"/>
              </a:spcBef>
              <a:buNone/>
              <a:defRPr sz="1600">
                <a:solidFill>
                  <a:schemeClr val="accent6">
                    <a:lumMod val="50000"/>
                    <a:lumOff val="50000"/>
                  </a:schemeClr>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accent6">
                    <a:lumMod val="50000"/>
                    <a:lumOff val="50000"/>
                  </a:schemeClr>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34" y="4657345"/>
            <a:ext cx="11129433" cy="366183"/>
          </a:xfrm>
          <a:prstGeom prst="rect">
            <a:avLst/>
          </a:prstGeom>
        </p:spPr>
        <p:txBody>
          <a:bodyPr vert="horz" lIns="0" tIns="0" rIns="0" bIns="0" rtlCol="0" anchor="ctr"/>
          <a:lstStyle>
            <a:lvl1pPr algn="l">
              <a:defRPr sz="16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dirty="0">
              <a:solidFill>
                <a:srgbClr val="000000">
                  <a:lumMod val="50000"/>
                  <a:lumOff val="50000"/>
                </a:srgbClr>
              </a:solidFill>
            </a:endParaRPr>
          </a:p>
        </p:txBody>
      </p:sp>
      <p:cxnSp>
        <p:nvCxnSpPr>
          <p:cNvPr id="11" name="Straight Connector 10"/>
          <p:cNvCxnSpPr/>
          <p:nvPr userDrawn="1"/>
        </p:nvCxnSpPr>
        <p:spPr>
          <a:xfrm>
            <a:off x="486834" y="4293719"/>
            <a:ext cx="111294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21707" y="1"/>
            <a:ext cx="2194560" cy="219456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p:cNvSpPr>
            <a:spLocks noGrp="1"/>
          </p:cNvSpPr>
          <p:nvPr>
            <p:ph type="ftr" sz="quarter" idx="15"/>
          </p:nvPr>
        </p:nvSpPr>
        <p:spPr>
          <a:xfrm>
            <a:off x="7755467" y="6527945"/>
            <a:ext cx="3860800" cy="207464"/>
          </a:xfrm>
        </p:spPr>
        <p:txBody>
          <a:bodyPr/>
          <a:lstStyle>
            <a:lvl1pPr>
              <a:defRPr sz="667"/>
            </a:lvl1pPr>
          </a:lstStyle>
          <a:p>
            <a:pPr algn="r"/>
            <a:r>
              <a:rPr lang="en-US" dirty="0"/>
              <a:t>© Bill &amp; Melinda Gates Foundation      |</a:t>
            </a:r>
          </a:p>
        </p:txBody>
      </p:sp>
    </p:spTree>
    <p:extLst>
      <p:ext uri="{BB962C8B-B14F-4D97-AF65-F5344CB8AC3E}">
        <p14:creationId xmlns:p14="http://schemas.microsoft.com/office/powerpoint/2010/main" val="141047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519627"/>
            <a:ext cx="11106151" cy="398213"/>
          </a:xfrm>
        </p:spPr>
        <p:txBody>
          <a:bodyPr/>
          <a:lstStyle>
            <a:lvl1pPr>
              <a:lnSpc>
                <a:spcPts val="2133"/>
              </a:lnSpc>
              <a:spcBef>
                <a:spcPts val="0"/>
              </a:spcBef>
              <a:defRPr sz="1867" b="1"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dirty="0"/>
              <a:t>Insert bullet list at full-width </a:t>
            </a:r>
            <a:r>
              <a:rPr lang="en-US"/>
              <a:t>of slide</a:t>
            </a:r>
            <a:endParaRPr lang="en-US" dirty="0"/>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p:nvPr>
        </p:nvSpPr>
        <p:spPr>
          <a:xfrm>
            <a:off x="486834" y="2038298"/>
            <a:ext cx="11129433" cy="4221604"/>
          </a:xfrm>
        </p:spPr>
        <p:txBody>
          <a:bodyPr/>
          <a:lstStyle>
            <a:lvl1pPr>
              <a:spcBef>
                <a:spcPts val="800"/>
              </a:spcBef>
              <a:defRPr sz="1733"/>
            </a:lvl1pPr>
            <a:lvl2pPr>
              <a:spcBef>
                <a:spcPts val="800"/>
              </a:spcBef>
              <a:defRPr sz="1733"/>
            </a:lvl2pPr>
            <a:lvl3pPr>
              <a:spcBef>
                <a:spcPts val="800"/>
              </a:spcBef>
              <a:defRPr sz="1600"/>
            </a:lvl3pPr>
            <a:lvl4pPr>
              <a:spcBef>
                <a:spcPts val="800"/>
              </a:spcBef>
              <a:defRPr sz="1467"/>
            </a:lvl4pPr>
            <a:lvl5pPr>
              <a:spcBef>
                <a:spcPts val="8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hasCustomPrompt="1"/>
          </p:nvPr>
        </p:nvSpPr>
        <p:spPr>
          <a:xfrm>
            <a:off x="782198" y="646256"/>
            <a:ext cx="10810786"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350424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sz="1600"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782198" y="646256"/>
            <a:ext cx="10810786"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135535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12192000" cy="6858000"/>
          </a:xfrm>
        </p:spPr>
        <p:txBody>
          <a:bodyPr lIns="4754880" tIns="1920240" rIns="0" bIns="0">
            <a:normAutofit/>
          </a:bodyPr>
          <a:lstStyle>
            <a:lvl1pPr marL="0" indent="0">
              <a:buNone/>
              <a:defRPr sz="2400">
                <a:latin typeface="Arial" panose="020B0604020202020204" pitchFamily="34" charset="0"/>
                <a:cs typeface="Arial" panose="020B0604020202020204" pitchFamily="34" charset="0"/>
              </a:defRPr>
            </a:lvl1pPr>
          </a:lstStyle>
          <a:p>
            <a:r>
              <a:rPr lang="en-US" dirty="0"/>
              <a:t>Click on the icon to insert a </a:t>
            </a:r>
            <a:br>
              <a:rPr lang="en-US" dirty="0"/>
            </a:br>
            <a:r>
              <a:rPr lang="en-US" dirty="0"/>
              <a:t>new photo. Detailed instructions </a:t>
            </a:r>
            <a:br>
              <a:rPr lang="en-US" dirty="0"/>
            </a:br>
            <a:r>
              <a:rPr lang="en-US" dirty="0"/>
              <a:t>can be found on the slide titled</a:t>
            </a:r>
            <a:br>
              <a:rPr lang="en-US" dirty="0"/>
            </a:br>
            <a:r>
              <a:rPr lang="en-US" dirty="0"/>
              <a:t>“CHANGING THE PHOTO ON </a:t>
            </a:r>
            <a:br>
              <a:rPr lang="en-US" dirty="0"/>
            </a:br>
            <a:r>
              <a:rPr lang="en-US" dirty="0"/>
              <a:t>YOUR TITLE SLIDE.”</a:t>
            </a:r>
          </a:p>
        </p:txBody>
      </p:sp>
      <p:sp>
        <p:nvSpPr>
          <p:cNvPr id="2" name="Title 1"/>
          <p:cNvSpPr>
            <a:spLocks noGrp="1"/>
          </p:cNvSpPr>
          <p:nvPr>
            <p:ph type="ctrTitle" hasCustomPrompt="1"/>
          </p:nvPr>
        </p:nvSpPr>
        <p:spPr>
          <a:xfrm>
            <a:off x="486833" y="2459702"/>
            <a:ext cx="5520267" cy="1130065"/>
          </a:xfrm>
        </p:spPr>
        <p:txBody>
          <a:bodyPr/>
          <a:lstStyle>
            <a:lvl1pPr>
              <a:defRPr b="0" baseline="0">
                <a:solidFill>
                  <a:schemeClr val="bg1"/>
                </a:solidFill>
              </a:defRPr>
            </a:lvl1pPr>
          </a:lstStyle>
          <a:p>
            <a:r>
              <a:rPr lang="en-US"/>
              <a:t>INSERT MAIN TITLE HERE – UP TO 2 LINES (ALL CAPS)</a:t>
            </a:r>
            <a:endParaRPr lang="en-US" dirty="0"/>
          </a:p>
        </p:txBody>
      </p:sp>
      <p:sp>
        <p:nvSpPr>
          <p:cNvPr id="3" name="Subtitle 2"/>
          <p:cNvSpPr>
            <a:spLocks noGrp="1"/>
          </p:cNvSpPr>
          <p:nvPr>
            <p:ph type="subTitle" idx="1" hasCustomPrompt="1"/>
          </p:nvPr>
        </p:nvSpPr>
        <p:spPr>
          <a:xfrm>
            <a:off x="486835" y="3629781"/>
            <a:ext cx="5520267" cy="696687"/>
          </a:xfrm>
        </p:spPr>
        <p:txBody>
          <a:bodyPr/>
          <a:lstStyle>
            <a:lvl1pPr marL="0" indent="0" algn="l">
              <a:spcBef>
                <a:spcPts val="0"/>
              </a:spcBef>
              <a:buNone/>
              <a:defRPr sz="1867" b="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486835" y="5408083"/>
            <a:ext cx="5520267" cy="1014491"/>
          </a:xfrm>
        </p:spPr>
        <p:txBody>
          <a:bodyPr/>
          <a:lstStyle>
            <a:lvl1pPr marL="2117" indent="0">
              <a:lnSpc>
                <a:spcPts val="2267"/>
              </a:lnSpc>
              <a:spcBef>
                <a:spcPts val="0"/>
              </a:spcBef>
              <a:buNone/>
              <a:defRPr sz="1600">
                <a:solidFill>
                  <a:schemeClr val="bg1"/>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bg1"/>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33" y="4657345"/>
            <a:ext cx="5520268" cy="366183"/>
          </a:xfrm>
          <a:prstGeom prst="rect">
            <a:avLst/>
          </a:prstGeom>
        </p:spPr>
        <p:txBody>
          <a:bodyPr vert="horz" lIns="0" tIns="0" rIns="0" bIns="0" rtlCol="0" anchor="ctr"/>
          <a:lstStyle>
            <a:lvl1pPr algn="l">
              <a:defRPr sz="1600">
                <a:solidFill>
                  <a:schemeClr val="bg1"/>
                </a:solidFill>
                <a:latin typeface="Arial" panose="020B0604020202020204" pitchFamily="34" charset="0"/>
                <a:cs typeface="Arial" panose="020B0604020202020204" pitchFamily="34" charset="0"/>
              </a:defRPr>
            </a:lvl1pPr>
          </a:lstStyle>
          <a:p>
            <a:endParaRPr lang="en-US" dirty="0">
              <a:solidFill>
                <a:srgbClr val="FFFFFF"/>
              </a:solidFill>
            </a:endParaRPr>
          </a:p>
        </p:txBody>
      </p:sp>
      <p:sp>
        <p:nvSpPr>
          <p:cNvPr id="8" name="Footer Placeholder 3"/>
          <p:cNvSpPr>
            <a:spLocks noGrp="1"/>
          </p:cNvSpPr>
          <p:nvPr>
            <p:ph type="ftr" sz="quarter" idx="15"/>
          </p:nvPr>
        </p:nvSpPr>
        <p:spPr>
          <a:xfrm>
            <a:off x="7755467" y="6527945"/>
            <a:ext cx="3860800" cy="207464"/>
          </a:xfrm>
        </p:spPr>
        <p:txBody>
          <a:bodyPr/>
          <a:lstStyle>
            <a:lvl1pPr>
              <a:defRPr sz="667">
                <a:solidFill>
                  <a:schemeClr val="bg1"/>
                </a:solidFill>
              </a:defRPr>
            </a:lvl1pPr>
          </a:lstStyle>
          <a:p>
            <a:pPr algn="r"/>
            <a:r>
              <a:rPr lang="en-US" dirty="0"/>
              <a:t>© Bill &amp; Melinda Gates Foundation      |</a:t>
            </a:r>
          </a:p>
        </p:txBody>
      </p:sp>
    </p:spTree>
    <p:extLst>
      <p:ext uri="{BB962C8B-B14F-4D97-AF65-F5344CB8AC3E}">
        <p14:creationId xmlns:p14="http://schemas.microsoft.com/office/powerpoint/2010/main" val="177688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835" y="2486273"/>
            <a:ext cx="11129432" cy="949079"/>
          </a:xfrm>
          <a:prstGeom prst="rect">
            <a:avLst/>
          </a:prstGeom>
        </p:spPr>
        <p:txBody>
          <a:bodyPr anchor="ctr"/>
          <a:lstStyle>
            <a:lvl1pPr>
              <a:lnSpc>
                <a:spcPts val="3067"/>
              </a:lnSpc>
              <a:defRPr sz="3067" b="0" baseline="0">
                <a:solidFill>
                  <a:schemeClr val="accent6"/>
                </a:solidFill>
              </a:defRPr>
            </a:lvl1pPr>
          </a:lstStyle>
          <a:p>
            <a:r>
              <a:rPr lang="en-US"/>
              <a:t>INSERT MAIN TITLE HERE – UP TO 2 FULL-WIDTH LINES (ALL CAPS)</a:t>
            </a:r>
            <a:endParaRPr lang="en-US" dirty="0"/>
          </a:p>
        </p:txBody>
      </p:sp>
      <p:sp>
        <p:nvSpPr>
          <p:cNvPr id="3" name="Subtitle 2"/>
          <p:cNvSpPr>
            <a:spLocks noGrp="1"/>
          </p:cNvSpPr>
          <p:nvPr>
            <p:ph type="subTitle" idx="1" hasCustomPrompt="1"/>
          </p:nvPr>
        </p:nvSpPr>
        <p:spPr>
          <a:xfrm>
            <a:off x="486834" y="3501610"/>
            <a:ext cx="11129433" cy="586885"/>
          </a:xfrm>
        </p:spPr>
        <p:txBody>
          <a:bodyPr anchor="ctr"/>
          <a:lstStyle>
            <a:lvl1pPr marL="0" indent="0" algn="l">
              <a:spcBef>
                <a:spcPts val="0"/>
              </a:spcBef>
              <a:buNone/>
              <a:defRPr sz="1867" b="0">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486834" y="5413248"/>
            <a:ext cx="11106151" cy="1014491"/>
          </a:xfrm>
        </p:spPr>
        <p:txBody>
          <a:bodyPr/>
          <a:lstStyle>
            <a:lvl1pPr marL="2117" indent="0">
              <a:lnSpc>
                <a:spcPts val="2267"/>
              </a:lnSpc>
              <a:spcBef>
                <a:spcPts val="0"/>
              </a:spcBef>
              <a:buNone/>
              <a:defRPr sz="1600">
                <a:solidFill>
                  <a:schemeClr val="accent6">
                    <a:lumMod val="50000"/>
                    <a:lumOff val="50000"/>
                  </a:schemeClr>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accent6">
                    <a:lumMod val="50000"/>
                    <a:lumOff val="50000"/>
                  </a:schemeClr>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34" y="4657345"/>
            <a:ext cx="11129433" cy="366183"/>
          </a:xfrm>
          <a:prstGeom prst="rect">
            <a:avLst/>
          </a:prstGeom>
        </p:spPr>
        <p:txBody>
          <a:bodyPr vert="horz" lIns="0" tIns="0" rIns="0" bIns="0" rtlCol="0" anchor="ctr"/>
          <a:lstStyle>
            <a:lvl1pPr algn="l">
              <a:defRPr sz="16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dirty="0">
              <a:solidFill>
                <a:srgbClr val="000000">
                  <a:lumMod val="50000"/>
                  <a:lumOff val="50000"/>
                </a:srgbClr>
              </a:solidFill>
            </a:endParaRPr>
          </a:p>
        </p:txBody>
      </p:sp>
      <p:cxnSp>
        <p:nvCxnSpPr>
          <p:cNvPr id="11" name="Straight Connector 10"/>
          <p:cNvCxnSpPr/>
          <p:nvPr userDrawn="1"/>
        </p:nvCxnSpPr>
        <p:spPr>
          <a:xfrm>
            <a:off x="486834" y="4293719"/>
            <a:ext cx="111294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21707" y="1"/>
            <a:ext cx="2194560" cy="219456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p:cNvSpPr>
            <a:spLocks noGrp="1"/>
          </p:cNvSpPr>
          <p:nvPr>
            <p:ph type="ftr" sz="quarter" idx="15"/>
          </p:nvPr>
        </p:nvSpPr>
        <p:spPr>
          <a:xfrm>
            <a:off x="7755467" y="6527945"/>
            <a:ext cx="3860800" cy="207464"/>
          </a:xfrm>
        </p:spPr>
        <p:txBody>
          <a:bodyPr/>
          <a:lstStyle>
            <a:lvl1pPr>
              <a:defRPr sz="667"/>
            </a:lvl1pPr>
          </a:lstStyle>
          <a:p>
            <a:pPr algn="r"/>
            <a:r>
              <a:rPr lang="en-US" dirty="0"/>
              <a:t>© Bill &amp; Melinda Gates Foundation      |</a:t>
            </a:r>
          </a:p>
        </p:txBody>
      </p:sp>
    </p:spTree>
    <p:extLst>
      <p:ext uri="{BB962C8B-B14F-4D97-AF65-F5344CB8AC3E}">
        <p14:creationId xmlns:p14="http://schemas.microsoft.com/office/powerpoint/2010/main" val="9338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12192000" cy="6858000"/>
          </a:xfrm>
          <a:solidFill>
            <a:schemeClr val="accent3"/>
          </a:solidFill>
        </p:spPr>
        <p:txBody>
          <a:bodyPr lIns="365760" tIns="685800" rIns="365760" bIns="1828800"/>
          <a:lstStyle>
            <a:lvl1pPr marL="0" indent="0">
              <a:lnSpc>
                <a:spcPts val="4533"/>
              </a:lnSpc>
              <a:spcBef>
                <a:spcPts val="1600"/>
              </a:spcBef>
              <a:buNone/>
              <a:defRPr lang="en-US" sz="4000" kern="1200" cap="all" baseline="0" smtClean="0">
                <a:solidFill>
                  <a:schemeClr val="bg1"/>
                </a:solidFill>
                <a:latin typeface="Arial" pitchFamily="34" charset="0"/>
                <a:ea typeface="+mn-ea"/>
                <a:cs typeface="Arial" pitchFamily="34" charset="0"/>
              </a:defRPr>
            </a:lvl1pPr>
            <a:lvl2pPr marL="0" indent="0">
              <a:buFont typeface="Arial" pitchFamily="34" charset="0"/>
              <a:buNone/>
              <a:defRPr lang="en-US" sz="4800" kern="1200" smtClean="0">
                <a:solidFill>
                  <a:schemeClr val="accent3">
                    <a:lumMod val="75000"/>
                  </a:schemeClr>
                </a:solidFill>
                <a:latin typeface="Arial" pitchFamily="34" charset="0"/>
                <a:ea typeface="+mn-ea"/>
                <a:cs typeface="Arial" pitchFamily="34" charset="0"/>
              </a:defRPr>
            </a:lvl2pPr>
            <a:lvl3pPr marL="0" indent="0">
              <a:buNone/>
              <a:defRPr lang="en-US" sz="4800" kern="1200" smtClean="0">
                <a:solidFill>
                  <a:schemeClr val="accent3">
                    <a:lumMod val="75000"/>
                  </a:schemeClr>
                </a:solidFill>
                <a:latin typeface="Arial" pitchFamily="34" charset="0"/>
                <a:ea typeface="+mn-ea"/>
                <a:cs typeface="Arial" pitchFamily="34" charset="0"/>
              </a:defRPr>
            </a:lvl3pPr>
            <a:lvl4pPr marL="0" indent="0">
              <a:buNone/>
              <a:defRPr lang="en-US" sz="4800" kern="1200" smtClean="0">
                <a:solidFill>
                  <a:schemeClr val="accent3">
                    <a:lumMod val="75000"/>
                  </a:schemeClr>
                </a:solidFill>
                <a:latin typeface="Arial" pitchFamily="34" charset="0"/>
                <a:ea typeface="+mn-ea"/>
                <a:cs typeface="Arial" pitchFamily="34" charset="0"/>
              </a:defRPr>
            </a:lvl4pPr>
            <a:lvl5pPr marL="0" indent="0">
              <a:buNone/>
              <a:defRPr lang="en-US" sz="48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360253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sz="1600"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646256"/>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11824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519627"/>
            <a:ext cx="11106151" cy="398213"/>
          </a:xfrm>
        </p:spPr>
        <p:txBody>
          <a:bodyPr/>
          <a:lstStyle>
            <a:lvl1pPr>
              <a:lnSpc>
                <a:spcPts val="2133"/>
              </a:lnSpc>
              <a:spcBef>
                <a:spcPts val="0"/>
              </a:spcBef>
              <a:defRPr sz="1867" b="1"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dirty="0"/>
              <a:t>Insert bullet list at full-width </a:t>
            </a:r>
            <a:r>
              <a:rPr lang="en-US"/>
              <a:t>of slide</a:t>
            </a:r>
            <a:endParaRPr lang="en-US" dirty="0"/>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p:nvPr>
        </p:nvSpPr>
        <p:spPr>
          <a:xfrm>
            <a:off x="486834" y="2038298"/>
            <a:ext cx="11129433" cy="4221604"/>
          </a:xfrm>
        </p:spPr>
        <p:txBody>
          <a:bodyPr/>
          <a:lstStyle>
            <a:lvl1pPr>
              <a:spcBef>
                <a:spcPts val="800"/>
              </a:spcBef>
              <a:defRPr sz="1733"/>
            </a:lvl1pPr>
            <a:lvl2pPr>
              <a:spcBef>
                <a:spcPts val="800"/>
              </a:spcBef>
              <a:defRPr sz="1733"/>
            </a:lvl2pPr>
            <a:lvl3pPr>
              <a:spcBef>
                <a:spcPts val="800"/>
              </a:spcBef>
              <a:defRPr sz="1600"/>
            </a:lvl3pPr>
            <a:lvl4pPr>
              <a:spcBef>
                <a:spcPts val="800"/>
              </a:spcBef>
              <a:defRPr sz="1467"/>
            </a:lvl4pPr>
            <a:lvl5pPr>
              <a:spcBef>
                <a:spcPts val="8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6833" y="646256"/>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72113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FFD357-5D33-4B91-B4D4-7D8A17DC56F3}"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2568401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 Width Head + 2/3 Copy - Text Only">
    <p:spTree>
      <p:nvGrpSpPr>
        <p:cNvPr id="1" name=""/>
        <p:cNvGrpSpPr/>
        <p:nvPr/>
      </p:nvGrpSpPr>
      <p:grpSpPr>
        <a:xfrm>
          <a:off x="0" y="0"/>
          <a:ext cx="0" cy="0"/>
          <a:chOff x="0" y="0"/>
          <a:chExt cx="0" cy="0"/>
        </a:xfrm>
      </p:grpSpPr>
      <p:sp>
        <p:nvSpPr>
          <p:cNvPr id="6" name="Footer Placeholder 5"/>
          <p:cNvSpPr>
            <a:spLocks noGrp="1"/>
          </p:cNvSpPr>
          <p:nvPr>
            <p:ph type="ftr" sz="quarter" idx="14"/>
          </p:nvPr>
        </p:nvSpPr>
        <p:spPr/>
        <p:txBody>
          <a:bodyPr/>
          <a:lstStyle/>
          <a:p>
            <a:pPr algn="r"/>
            <a:r>
              <a:rPr lang="en-US" dirty="0">
                <a:solidFill>
                  <a:srgbClr val="000000"/>
                </a:solidFill>
              </a:rPr>
              <a:t>© Bill &amp; Melinda Gates Foundation      |</a:t>
            </a: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hasCustomPrompt="1"/>
          </p:nvPr>
        </p:nvSpPr>
        <p:spPr>
          <a:xfrm>
            <a:off x="4887384" y="719328"/>
            <a:ext cx="6728883" cy="5535456"/>
          </a:xfrm>
        </p:spPr>
        <p:txBody>
          <a:bodyPr/>
          <a:lstStyle>
            <a:lvl1pPr>
              <a:spcBef>
                <a:spcPts val="800"/>
              </a:spcBef>
              <a:defRPr/>
            </a:lvl1pPr>
            <a:lvl2pPr>
              <a:spcBef>
                <a:spcPts val="800"/>
              </a:spcBef>
              <a:defRPr/>
            </a:lvl2pPr>
            <a:lvl3pPr>
              <a:spcBef>
                <a:spcPts val="800"/>
              </a:spcBef>
              <a:defRPr sz="1600"/>
            </a:lvl3pPr>
            <a:lvl4pPr>
              <a:spcBef>
                <a:spcPts val="800"/>
              </a:spcBef>
              <a:defRPr/>
            </a:lvl4pPr>
            <a:lvl5pPr>
              <a:spcBef>
                <a:spcPts val="800"/>
              </a:spcBef>
              <a:defRPr/>
            </a:lvl5pPr>
          </a:lstStyle>
          <a:p>
            <a:pPr lvl="0"/>
            <a:r>
              <a:rPr lang="en-US" dirty="0"/>
              <a:t>Insert bullet list at 2/3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3" name="Title 2"/>
          <p:cNvSpPr>
            <a:spLocks noGrp="1"/>
          </p:cNvSpPr>
          <p:nvPr>
            <p:ph type="title" hasCustomPrompt="1"/>
          </p:nvPr>
        </p:nvSpPr>
        <p:spPr>
          <a:xfrm>
            <a:off x="486833" y="645743"/>
            <a:ext cx="4226984" cy="862195"/>
          </a:xfrm>
          <a:prstGeom prst="rect">
            <a:avLst/>
          </a:prstGeom>
        </p:spPr>
        <p:txBody>
          <a:bodyPr anchor="t"/>
          <a:lstStyle>
            <a:lvl1pPr>
              <a:defRPr baseline="0"/>
            </a:lvl1pPr>
          </a:lstStyle>
          <a:p>
            <a:r>
              <a:rPr lang="en-US"/>
              <a:t>INSERT HEADLINE – TWO LINES ALL CAPS</a:t>
            </a:r>
            <a:endParaRPr lang="en-US" dirty="0"/>
          </a:p>
        </p:txBody>
      </p:sp>
    </p:spTree>
    <p:extLst>
      <p:ext uri="{BB962C8B-B14F-4D97-AF65-F5344CB8AC3E}">
        <p14:creationId xmlns:p14="http://schemas.microsoft.com/office/powerpoint/2010/main" val="5125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Width Head, Copy + Visual">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dirty="0">
                <a:solidFill>
                  <a:srgbClr val="000000"/>
                </a:solidFill>
              </a:rPr>
              <a:t>© Bill &amp; Melinda Gates Foundation      |</a:t>
            </a: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3" name="Text Placeholder 2"/>
          <p:cNvSpPr>
            <a:spLocks noGrp="1"/>
          </p:cNvSpPr>
          <p:nvPr>
            <p:ph type="body" sz="quarter" idx="16" hasCustomPrompt="1"/>
          </p:nvPr>
        </p:nvSpPr>
        <p:spPr>
          <a:xfrm>
            <a:off x="486834" y="1162281"/>
            <a:ext cx="11106151" cy="600132"/>
          </a:xfrm>
        </p:spPr>
        <p:txBody>
          <a:bodyPr/>
          <a:lstStyle>
            <a:lvl1pPr marL="0" indent="0">
              <a:buNone/>
              <a:defRPr sz="1667" baseline="0"/>
            </a:lvl1pPr>
            <a:lvl2pPr marL="0" indent="0">
              <a:buFont typeface="Arial" panose="020B0604020202020204" pitchFamily="34" charset="0"/>
              <a:buNone/>
              <a:defRPr sz="1667"/>
            </a:lvl2pPr>
            <a:lvl3pPr marL="0" indent="0">
              <a:buNone/>
              <a:defRPr sz="1667"/>
            </a:lvl3pPr>
            <a:lvl4pPr marL="0" indent="0">
              <a:buNone/>
              <a:defRPr sz="1667"/>
            </a:lvl4pPr>
            <a:lvl5pPr marL="0" indent="0">
              <a:buNone/>
              <a:defRPr sz="1667"/>
            </a:lvl5pPr>
          </a:lstStyle>
          <a:p>
            <a:pPr lvl="0"/>
            <a:r>
              <a:rPr lang="en-US" dirty="0"/>
              <a:t>Insert sub-headline or explanatory copy here – up to 2 full-width lines.</a:t>
            </a:r>
          </a:p>
        </p:txBody>
      </p:sp>
      <p:sp>
        <p:nvSpPr>
          <p:cNvPr id="7" name="Content Placeholder 6"/>
          <p:cNvSpPr>
            <a:spLocks noGrp="1"/>
          </p:cNvSpPr>
          <p:nvPr>
            <p:ph sz="quarter" idx="17" hasCustomPrompt="1"/>
          </p:nvPr>
        </p:nvSpPr>
        <p:spPr>
          <a:xfrm>
            <a:off x="486833" y="1949451"/>
            <a:ext cx="11106151" cy="4288367"/>
          </a:xfrm>
        </p:spPr>
        <p:txBody>
          <a:bodyPr tIns="1097280"/>
          <a:lstStyle>
            <a:lvl1pPr marL="0" indent="0" algn="ctr">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dirty="0"/>
              <a:t>Click icon to insert visual element here at full-width of slide.</a:t>
            </a:r>
          </a:p>
        </p:txBody>
      </p:sp>
      <p:sp>
        <p:nvSpPr>
          <p:cNvPr id="6" name="Title 5"/>
          <p:cNvSpPr>
            <a:spLocks noGrp="1"/>
          </p:cNvSpPr>
          <p:nvPr>
            <p:ph type="title" hasCustomPrompt="1"/>
          </p:nvPr>
        </p:nvSpPr>
        <p:spPr>
          <a:xfrm>
            <a:off x="486833" y="646176"/>
            <a:ext cx="11106151" cy="509240"/>
          </a:xfrm>
        </p:spPr>
        <p:txBody>
          <a:bodyPr/>
          <a:lstStyle>
            <a:lvl1pPr>
              <a:defRPr baseline="0"/>
            </a:lvl1pPr>
          </a:lstStyle>
          <a:p>
            <a:r>
              <a:rPr lang="en-US"/>
              <a:t>INSERT HEADLINE HERE – UP TO 1 FULL-WIDTH LINE</a:t>
            </a:r>
          </a:p>
        </p:txBody>
      </p:sp>
    </p:spTree>
    <p:extLst>
      <p:ext uri="{BB962C8B-B14F-4D97-AF65-F5344CB8AC3E}">
        <p14:creationId xmlns:p14="http://schemas.microsoft.com/office/powerpoint/2010/main" val="261267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74684" y="1718734"/>
            <a:ext cx="6718301" cy="4519084"/>
          </a:xfrm>
        </p:spPr>
        <p:txBody>
          <a:bodyPr/>
          <a:lstStyle>
            <a:lvl1pPr>
              <a:defRPr baseline="0"/>
            </a:lvl1pPr>
          </a:lstStyle>
          <a:p>
            <a:pPr lvl="0"/>
            <a:r>
              <a:rPr lang="en-US" dirty="0"/>
              <a:t>Click an icon to insert a visual here at 2/3 width of slide</a:t>
            </a:r>
          </a:p>
        </p:txBody>
      </p:sp>
      <p:sp>
        <p:nvSpPr>
          <p:cNvPr id="7" name="Text Placeholder 7"/>
          <p:cNvSpPr>
            <a:spLocks noGrp="1"/>
          </p:cNvSpPr>
          <p:nvPr>
            <p:ph type="body" sz="quarter" idx="13" hasCustomPrompt="1"/>
          </p:nvPr>
        </p:nvSpPr>
        <p:spPr>
          <a:xfrm>
            <a:off x="486833" y="1718734"/>
            <a:ext cx="4226984" cy="4519084"/>
          </a:xfrm>
        </p:spPr>
        <p:txBody>
          <a:bodyPr/>
          <a:lstStyle>
            <a:lvl1pPr>
              <a:spcBef>
                <a:spcPts val="800"/>
              </a:spcBef>
              <a:spcAft>
                <a:spcPts val="0"/>
              </a:spcAft>
              <a:defRPr sz="1867" b="0"/>
            </a:lvl1pPr>
            <a:lvl2pPr>
              <a:spcBef>
                <a:spcPts val="800"/>
              </a:spcBef>
              <a:spcAft>
                <a:spcPts val="0"/>
              </a:spcAft>
              <a:defRPr sz="1733" baseline="0"/>
            </a:lvl2pPr>
            <a:lvl3pPr>
              <a:spcBef>
                <a:spcPts val="800"/>
              </a:spcBef>
              <a:spcAft>
                <a:spcPts val="0"/>
              </a:spcAft>
              <a:buClr>
                <a:srgbClr val="3086AB"/>
              </a:buClr>
              <a:defRPr sz="1600"/>
            </a:lvl3pPr>
            <a:lvl4pPr marL="687899" indent="-228594">
              <a:spcBef>
                <a:spcPts val="800"/>
              </a:spcBef>
              <a:spcAft>
                <a:spcPts val="0"/>
              </a:spcAft>
              <a:buFont typeface="Arial" panose="020B0604020202020204" pitchFamily="34" charset="0"/>
              <a:buChar char="-"/>
              <a:defRPr baseline="0"/>
            </a:lvl4pPr>
            <a:lvl5pPr>
              <a:spcBef>
                <a:spcPts val="800"/>
              </a:spcBef>
              <a:spcAft>
                <a:spcPts val="0"/>
              </a:spcAft>
              <a:defRPr/>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6" name="Footer Placeholder 5"/>
          <p:cNvSpPr>
            <a:spLocks noGrp="1"/>
          </p:cNvSpPr>
          <p:nvPr>
            <p:ph type="ftr" sz="quarter" idx="14"/>
          </p:nvPr>
        </p:nvSpPr>
        <p:spPr/>
        <p:txBody>
          <a:bodyPr/>
          <a:lstStyle/>
          <a:p>
            <a:pPr algn="r"/>
            <a:r>
              <a:rPr lang="en-US" dirty="0">
                <a:solidFill>
                  <a:srgbClr val="000000"/>
                </a:solidFill>
              </a:rPr>
              <a:t>© Bill &amp; Melinda Gates Foundation      |</a:t>
            </a: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646256"/>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8982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sz="1600"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2" name="Footer Placeholder 1"/>
          <p:cNvSpPr>
            <a:spLocks noGrp="1"/>
          </p:cNvSpPr>
          <p:nvPr>
            <p:ph type="ftr" sz="quarter" idx="15"/>
          </p:nvPr>
        </p:nvSpPr>
        <p:spPr/>
        <p:txBody>
          <a:bodyPr/>
          <a:lstStyle/>
          <a:p>
            <a:pPr algn="r"/>
            <a:r>
              <a:rPr lang="en-US" dirty="0"/>
              <a:t>© Bill &amp; Melinda Gates Foundation      |</a:t>
            </a:r>
          </a:p>
        </p:txBody>
      </p:sp>
      <p:sp>
        <p:nvSpPr>
          <p:cNvPr id="3" name="Slide Number Placeholder 2"/>
          <p:cNvSpPr>
            <a:spLocks noGrp="1"/>
          </p:cNvSpPr>
          <p:nvPr>
            <p:ph type="sldNum" sz="quarter" idx="16"/>
          </p:nvPr>
        </p:nvSpPr>
        <p:spPr/>
        <p:txBody>
          <a:bodyPr/>
          <a:lstStyle/>
          <a:p>
            <a:fld id="{D3F7C509-FEEF-45D3-B896-7C07814C0C13}" type="slidenum">
              <a:rPr lang="en-US" smtClean="0"/>
              <a:pPr/>
              <a:t>‹#›</a:t>
            </a:fld>
            <a:endParaRPr lang="en-US" dirty="0"/>
          </a:p>
        </p:txBody>
      </p:sp>
      <p:sp>
        <p:nvSpPr>
          <p:cNvPr id="5" name="Title 4"/>
          <p:cNvSpPr>
            <a:spLocks noGrp="1"/>
          </p:cNvSpPr>
          <p:nvPr>
            <p:ph type="title" hasCustomPrompt="1"/>
          </p:nvPr>
        </p:nvSpPr>
        <p:spPr>
          <a:xfrm>
            <a:off x="486833" y="646255"/>
            <a:ext cx="4226984" cy="862195"/>
          </a:xfrm>
        </p:spPr>
        <p:txBody>
          <a:bodyPr/>
          <a:lstStyle>
            <a:lvl1pPr>
              <a:defRPr baseline="0"/>
            </a:lvl1pPr>
          </a:lstStyle>
          <a:p>
            <a:r>
              <a:rPr lang="en-US"/>
              <a:t>INSERT HEADLINE – TWO LINES ALL CAPS</a:t>
            </a:r>
          </a:p>
        </p:txBody>
      </p:sp>
      <p:sp>
        <p:nvSpPr>
          <p:cNvPr id="7" name="Content Placeholder 2"/>
          <p:cNvSpPr>
            <a:spLocks noGrp="1"/>
          </p:cNvSpPr>
          <p:nvPr>
            <p:ph idx="1" hasCustomPrompt="1"/>
          </p:nvPr>
        </p:nvSpPr>
        <p:spPr>
          <a:xfrm>
            <a:off x="4874684" y="651934"/>
            <a:ext cx="6718301" cy="5585885"/>
          </a:xfrm>
        </p:spPr>
        <p:txBody>
          <a:bodyPr/>
          <a:lstStyle>
            <a:lvl1pPr>
              <a:defRPr baseline="0"/>
            </a:lvl1pPr>
          </a:lstStyle>
          <a:p>
            <a:pPr lvl="0"/>
            <a:r>
              <a:rPr lang="en-US" dirty="0"/>
              <a:t>Click an icon to insert a visual here at 2/3 width of slide</a:t>
            </a:r>
          </a:p>
        </p:txBody>
      </p:sp>
    </p:spTree>
    <p:extLst>
      <p:ext uri="{BB962C8B-B14F-4D97-AF65-F5344CB8AC3E}">
        <p14:creationId xmlns:p14="http://schemas.microsoft.com/office/powerpoint/2010/main" val="250557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7" name="Picture Placeholder 6"/>
          <p:cNvSpPr>
            <a:spLocks noGrp="1"/>
          </p:cNvSpPr>
          <p:nvPr>
            <p:ph type="pic" sz="quarter" idx="14"/>
          </p:nvPr>
        </p:nvSpPr>
        <p:spPr>
          <a:xfrm>
            <a:off x="4874685" y="0"/>
            <a:ext cx="7317316" cy="6858000"/>
          </a:xfrm>
        </p:spPr>
        <p:txBody>
          <a:bodyPr tIns="822960"/>
          <a:lstStyle>
            <a:lvl1pPr marL="0" indent="0" algn="ctr">
              <a:buNone/>
              <a:defRPr baseline="0"/>
            </a:lvl1pPr>
          </a:lstStyle>
          <a:p>
            <a:r>
              <a:rPr lang="en-US" dirty="0"/>
              <a:t>Click icon to add picture</a:t>
            </a:r>
          </a:p>
        </p:txBody>
      </p:sp>
      <p:sp>
        <p:nvSpPr>
          <p:cNvPr id="10" name="Rectangle 9"/>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6" name="Title 5"/>
          <p:cNvSpPr>
            <a:spLocks noGrp="1"/>
          </p:cNvSpPr>
          <p:nvPr>
            <p:ph type="title" hasCustomPrompt="1"/>
          </p:nvPr>
        </p:nvSpPr>
        <p:spPr>
          <a:xfrm>
            <a:off x="486833" y="646255"/>
            <a:ext cx="4226984" cy="862195"/>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210191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p:spPr>
        <p:txBody>
          <a:bodyPr lIns="182880" tIns="1828800"/>
          <a:lstStyle>
            <a:lvl1pPr marL="0" indent="0" algn="ctr">
              <a:buFontTx/>
              <a:buNone/>
              <a:defRPr baseline="0"/>
            </a:lvl1pPr>
          </a:lstStyle>
          <a:p>
            <a:r>
              <a:rPr lang="en-US" dirty="0"/>
              <a:t>Click on the icon to insert </a:t>
            </a:r>
            <a:br>
              <a:rPr lang="en-US" dirty="0"/>
            </a:br>
            <a:r>
              <a:rPr lang="en-US" dirty="0"/>
              <a:t>a new full-frame photo.</a:t>
            </a:r>
          </a:p>
        </p:txBody>
      </p:sp>
    </p:spTree>
    <p:extLst>
      <p:ext uri="{BB962C8B-B14F-4D97-AF65-F5344CB8AC3E}">
        <p14:creationId xmlns:p14="http://schemas.microsoft.com/office/powerpoint/2010/main" val="1058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 y="3"/>
          <a:ext cx="211667" cy="158751"/>
        </p:xfrm>
        <a:graphic>
          <a:graphicData uri="http://schemas.openxmlformats.org/presentationml/2006/ole">
            <mc:AlternateContent xmlns:mc="http://schemas.openxmlformats.org/markup-compatibility/2006">
              <mc:Choice xmlns:v="urn:schemas-microsoft-com:vml" Requires="v">
                <p:oleObj spid="_x0000_s1047" name="think-cell Slide" r:id="rId6" imgW="360" imgH="360" progId="">
                  <p:embed/>
                </p:oleObj>
              </mc:Choice>
              <mc:Fallback>
                <p:oleObj name="think-cell Slide" r:id="rId6" imgW="360" imgH="360" progId="">
                  <p:embed/>
                  <p:pic>
                    <p:nvPicPr>
                      <p:cNvPr id="4" name="Object 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
                        <a:ext cx="211667" cy="1587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custDataLst>
              <p:tags r:id="rId3"/>
            </p:custDataLst>
          </p:nvPr>
        </p:nvSpPr>
        <p:spPr>
          <a:xfrm>
            <a:off x="701461" y="589501"/>
            <a:ext cx="10977381" cy="369332"/>
          </a:xfrm>
        </p:spPr>
        <p:txBody>
          <a:bodyPr/>
          <a:lstStyle>
            <a:lvl1pPr>
              <a:defRPr sz="3200"/>
            </a:lvl1pPr>
          </a:lstStyle>
          <a:p>
            <a:r>
              <a:rPr lang="en-US" dirty="0"/>
              <a:t>Click to edit Master title style</a:t>
            </a:r>
            <a:endParaRPr lang="en-GB" dirty="0"/>
          </a:p>
        </p:txBody>
      </p:sp>
      <p:sp>
        <p:nvSpPr>
          <p:cNvPr id="5" name="Text Placeholder 4"/>
          <p:cNvSpPr>
            <a:spLocks noGrp="1"/>
          </p:cNvSpPr>
          <p:nvPr>
            <p:ph type="body" sz="quarter" idx="11"/>
            <p:custDataLst>
              <p:tags r:id="rId4"/>
            </p:custDataLst>
          </p:nvPr>
        </p:nvSpPr>
        <p:spPr>
          <a:xfrm>
            <a:off x="701462" y="1509717"/>
            <a:ext cx="10910577" cy="4624387"/>
          </a:xfrm>
        </p:spPr>
        <p:txBody>
          <a:bodyPr/>
          <a:lstStyle>
            <a:lvl1pPr>
              <a:defRPr/>
            </a:lvl1pPr>
            <a:lvl2pPr>
              <a:defRPr/>
            </a:lvl2pPr>
            <a:lvl3pPr>
              <a:defRPr/>
            </a:lvl3pPr>
            <a:lvl4pPr>
              <a:defRPr/>
            </a:lvl4pPr>
            <a:lvl5pPr>
              <a:defRPr>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8184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26" name="Рисунок 10"/>
          <p:cNvSpPr>
            <a:spLocks noGrp="1"/>
          </p:cNvSpPr>
          <p:nvPr>
            <p:ph type="pic" sz="quarter" idx="10"/>
          </p:nvPr>
        </p:nvSpPr>
        <p:spPr>
          <a:xfrm>
            <a:off x="2" y="0"/>
            <a:ext cx="12191999" cy="6862075"/>
          </a:xfrm>
          <a:prstGeom prst="rect">
            <a:avLst/>
          </a:prstGeom>
        </p:spPr>
        <p:txBody>
          <a:bodyPr/>
          <a:lstStyle/>
          <a:p>
            <a:r>
              <a:rPr lang="da-DK" dirty="0"/>
              <a:t>Træk billede til pladsholder, eller klik på symbol for at tilføje</a:t>
            </a:r>
            <a:endParaRPr lang="ru-RU" dirty="0"/>
          </a:p>
        </p:txBody>
      </p:sp>
    </p:spTree>
    <p:extLst>
      <p:ext uri="{BB962C8B-B14F-4D97-AF65-F5344CB8AC3E}">
        <p14:creationId xmlns:p14="http://schemas.microsoft.com/office/powerpoint/2010/main" val="2223178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FFD357-5D33-4B91-B4D4-7D8A17DC56F3}" type="datetimeFigureOut">
              <a:rPr lang="en-US" smtClean="0"/>
              <a:t>2/27/19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2132807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FFD357-5D33-4B91-B4D4-7D8A17DC56F3}" type="datetimeFigureOut">
              <a:rPr lang="en-US" smtClean="0"/>
              <a:t>2/27/19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2460742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FD357-5D33-4B91-B4D4-7D8A17DC56F3}" type="datetimeFigureOut">
              <a:rPr lang="en-US" smtClean="0"/>
              <a:t>2/27/19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1257497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FFD357-5D33-4B91-B4D4-7D8A17DC56F3}"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2620544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FFD357-5D33-4B91-B4D4-7D8A17DC56F3}"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00BE0-E8B0-4D6B-838E-A8087FD6B1C8}" type="slidenum">
              <a:rPr lang="en-US" smtClean="0"/>
              <a:t>‹#›</a:t>
            </a:fld>
            <a:endParaRPr lang="en-US"/>
          </a:p>
        </p:txBody>
      </p:sp>
    </p:spTree>
    <p:extLst>
      <p:ext uri="{BB962C8B-B14F-4D97-AF65-F5344CB8AC3E}">
        <p14:creationId xmlns:p14="http://schemas.microsoft.com/office/powerpoint/2010/main" val="3428120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3FFD357-5D33-4B91-B4D4-7D8A17DC56F3}" type="datetimeFigureOut">
              <a:rPr lang="en-US" smtClean="0"/>
              <a:t>2/27/19</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0200BE0-E8B0-4D6B-838E-A8087FD6B1C8}" type="slidenum">
              <a:rPr lang="en-US" smtClean="0"/>
              <a:t>‹#›</a:t>
            </a:fld>
            <a:endParaRPr lang="en-US"/>
          </a:p>
        </p:txBody>
      </p:sp>
    </p:spTree>
    <p:extLst>
      <p:ext uri="{BB962C8B-B14F-4D97-AF65-F5344CB8AC3E}">
        <p14:creationId xmlns:p14="http://schemas.microsoft.com/office/powerpoint/2010/main" val="390430168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94" r:id="rId18"/>
    <p:sldLayoutId id="2147483695" r:id="rId19"/>
    <p:sldLayoutId id="2147483710" r:id="rId20"/>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384F4-ABAB-445E-B806-75C8A85D96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AD087D-7E15-47FD-8500-5E80BC729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FB3F9-0633-40A8-BD59-66B499F45D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BFA68-CEFA-4AA2-AB3A-FFDD1CA18124}" type="datetimeFigureOut">
              <a:rPr lang="en-US" smtClean="0"/>
              <a:t>2/27/19</a:t>
            </a:fld>
            <a:endParaRPr lang="en-US"/>
          </a:p>
        </p:txBody>
      </p:sp>
      <p:sp>
        <p:nvSpPr>
          <p:cNvPr id="5" name="Footer Placeholder 4">
            <a:extLst>
              <a:ext uri="{FF2B5EF4-FFF2-40B4-BE49-F238E27FC236}">
                <a16:creationId xmlns:a16="http://schemas.microsoft.com/office/drawing/2014/main" id="{EF9445BE-1E4B-4DC2-A882-8EA584B85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9D82A4-7818-4F15-ACE7-C1EB5A626B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5BFED-870B-4682-BF0E-3465B95CA667}" type="slidenum">
              <a:rPr lang="en-US" smtClean="0"/>
              <a:t>‹#›</a:t>
            </a:fld>
            <a:endParaRPr lang="en-US"/>
          </a:p>
        </p:txBody>
      </p:sp>
    </p:spTree>
    <p:extLst>
      <p:ext uri="{BB962C8B-B14F-4D97-AF65-F5344CB8AC3E}">
        <p14:creationId xmlns:p14="http://schemas.microsoft.com/office/powerpoint/2010/main" val="23984305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2" r:id="rId13"/>
    <p:sldLayoutId id="214748369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74684" y="707270"/>
            <a:ext cx="6733115" cy="554112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Footer Placeholder 4"/>
          <p:cNvSpPr>
            <a:spLocks noGrp="1"/>
          </p:cNvSpPr>
          <p:nvPr>
            <p:ph type="ftr" sz="quarter" idx="3"/>
          </p:nvPr>
        </p:nvSpPr>
        <p:spPr>
          <a:xfrm>
            <a:off x="7498085" y="6527945"/>
            <a:ext cx="3860800" cy="207464"/>
          </a:xfrm>
          <a:prstGeom prst="rect">
            <a:avLst/>
          </a:prstGeom>
        </p:spPr>
        <p:txBody>
          <a:bodyPr vert="horz" lIns="0" tIns="0" rIns="0" bIns="0" rtlCol="0" anchor="b" anchorCtr="0"/>
          <a:lstStyle>
            <a:lvl1pPr algn="l">
              <a:defRPr sz="800" spc="27" baseline="0">
                <a:solidFill>
                  <a:schemeClr val="accent6"/>
                </a:solidFill>
                <a:latin typeface="Arial" pitchFamily="34" charset="0"/>
                <a:cs typeface="Arial" pitchFamily="34" charset="0"/>
              </a:defRPr>
            </a:lvl1pPr>
          </a:lstStyle>
          <a:p>
            <a:pPr algn="r"/>
            <a:r>
              <a:rPr lang="en-US" dirty="0"/>
              <a:t>© Bill &amp; Melinda Gates Foundation      |</a:t>
            </a:r>
          </a:p>
        </p:txBody>
      </p:sp>
      <p:sp>
        <p:nvSpPr>
          <p:cNvPr id="11" name="Slide Number Placeholder 5"/>
          <p:cNvSpPr>
            <a:spLocks noGrp="1"/>
          </p:cNvSpPr>
          <p:nvPr>
            <p:ph type="sldNum" sz="quarter" idx="4"/>
          </p:nvPr>
        </p:nvSpPr>
        <p:spPr>
          <a:xfrm>
            <a:off x="11359635" y="6527357"/>
            <a:ext cx="253444" cy="207464"/>
          </a:xfrm>
          <a:prstGeom prst="rect">
            <a:avLst/>
          </a:prstGeom>
        </p:spPr>
        <p:txBody>
          <a:bodyPr vert="horz" lIns="0" tIns="0" rIns="0" bIns="0" rtlCol="0" anchor="b"/>
          <a:lstStyle>
            <a:lvl1pPr algn="r">
              <a:defRPr sz="800">
                <a:solidFill>
                  <a:schemeClr val="accent6"/>
                </a:solidFill>
                <a:latin typeface="Arial" pitchFamily="34" charset="0"/>
                <a:cs typeface="Arial" pitchFamily="34" charset="0"/>
              </a:defRPr>
            </a:lvl1pPr>
          </a:lstStyle>
          <a:p>
            <a:fld id="{D3F7C509-FEEF-45D3-B896-7C07814C0C13}" type="slidenum">
              <a:rPr lang="en-US" smtClean="0"/>
              <a:pPr/>
              <a:t>‹#›</a:t>
            </a:fld>
            <a:endParaRPr lang="en-US" dirty="0"/>
          </a:p>
        </p:txBody>
      </p:sp>
      <p:cxnSp>
        <p:nvCxnSpPr>
          <p:cNvPr id="12" name="Straight Connector 11"/>
          <p:cNvCxnSpPr/>
          <p:nvPr userDrawn="1"/>
        </p:nvCxnSpPr>
        <p:spPr>
          <a:xfrm>
            <a:off x="486834" y="6465243"/>
            <a:ext cx="11120967"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486833" y="637827"/>
            <a:ext cx="4226984" cy="862195"/>
          </a:xfrm>
          <a:prstGeom prst="rect">
            <a:avLst/>
          </a:prstGeom>
        </p:spPr>
        <p:txBody>
          <a:bodyPr vert="horz" lIns="0" tIns="0" rIns="0" bIns="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18279728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p:titleStyle>
    <p:bodyStyle>
      <a:lvl1pPr marL="0" indent="0" algn="l" defTabSz="1219170" rtl="0" eaLnBrk="1" latinLnBrk="0" hangingPunct="1">
        <a:spcBef>
          <a:spcPts val="800"/>
        </a:spcBef>
        <a:buClr>
          <a:srgbClr val="2F85AA"/>
        </a:buClr>
        <a:buFont typeface="Wingdings" pitchFamily="2" charset="2"/>
        <a:buNone/>
        <a:defRPr sz="1867" kern="1200">
          <a:solidFill>
            <a:schemeClr val="accent6"/>
          </a:solidFill>
          <a:latin typeface="Arial" pitchFamily="34" charset="0"/>
          <a:ea typeface="+mn-ea"/>
          <a:cs typeface="Arial" pitchFamily="34" charset="0"/>
        </a:defRPr>
      </a:lvl1pPr>
      <a:lvl2pPr marL="243411" indent="-243411" algn="l" defTabSz="1219170" rtl="0" eaLnBrk="1" latinLnBrk="0" hangingPunct="1">
        <a:spcBef>
          <a:spcPts val="800"/>
        </a:spcBef>
        <a:buClr>
          <a:schemeClr val="accent3">
            <a:lumMod val="75000"/>
          </a:schemeClr>
        </a:buClr>
        <a:buFont typeface="Wingdings" panose="05000000000000000000" pitchFamily="2" charset="2"/>
        <a:buChar char="§"/>
        <a:defRPr sz="1733" kern="1200">
          <a:solidFill>
            <a:schemeClr val="accent6"/>
          </a:solidFill>
          <a:latin typeface="Arial" pitchFamily="34" charset="0"/>
          <a:ea typeface="+mn-ea"/>
          <a:cs typeface="Arial" pitchFamily="34" charset="0"/>
        </a:defRPr>
      </a:lvl2pPr>
      <a:lvl3pPr marL="459306" indent="-198962" algn="l" defTabSz="1219170" rtl="0" eaLnBrk="1" latinLnBrk="0" hangingPunct="1">
        <a:spcBef>
          <a:spcPts val="800"/>
        </a:spcBef>
        <a:buClr>
          <a:schemeClr val="accent3">
            <a:lumMod val="75000"/>
          </a:schemeClr>
        </a:buClr>
        <a:buFont typeface="Arial" pitchFamily="34" charset="0"/>
        <a:buChar char="•"/>
        <a:tabLst>
          <a:tab pos="533387" algn="l"/>
        </a:tabLst>
        <a:defRPr sz="1600" kern="1200">
          <a:solidFill>
            <a:schemeClr val="accent6"/>
          </a:solidFill>
          <a:latin typeface="Arial" pitchFamily="34" charset="0"/>
          <a:ea typeface="+mn-ea"/>
          <a:cs typeface="Arial" pitchFamily="34" charset="0"/>
        </a:defRPr>
      </a:lvl3pPr>
      <a:lvl4pPr marL="685783" indent="-228594" algn="l" defTabSz="1219170" rtl="0" eaLnBrk="1" latinLnBrk="0" hangingPunct="1">
        <a:spcBef>
          <a:spcPts val="800"/>
        </a:spcBef>
        <a:buClr>
          <a:schemeClr val="accent3">
            <a:lumMod val="75000"/>
          </a:schemeClr>
        </a:buClr>
        <a:buFont typeface="Arial" panose="020B0604020202020204" pitchFamily="34" charset="0"/>
        <a:buChar char="-"/>
        <a:defRPr sz="1467" kern="1200">
          <a:solidFill>
            <a:schemeClr val="accent6"/>
          </a:solidFill>
          <a:latin typeface="Arial" pitchFamily="34" charset="0"/>
          <a:ea typeface="+mn-ea"/>
          <a:cs typeface="Arial" pitchFamily="34" charset="0"/>
        </a:defRPr>
      </a:lvl4pPr>
      <a:lvl5pPr marL="914377" indent="-228594" algn="l" defTabSz="1219170" rtl="0" eaLnBrk="1" latinLnBrk="0" hangingPunct="1">
        <a:spcBef>
          <a:spcPts val="800"/>
        </a:spcBef>
        <a:buClr>
          <a:schemeClr val="accent3">
            <a:lumMod val="75000"/>
          </a:schemeClr>
        </a:buClr>
        <a:buSzPct val="100000"/>
        <a:buFont typeface="Arial" panose="020B0604020202020204" pitchFamily="34" charset="0"/>
        <a:buChar char="◦"/>
        <a:defRPr sz="1467" kern="1200">
          <a:solidFill>
            <a:schemeClr val="accent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5" name="Rectangle 144">
            <a:extLst>
              <a:ext uri="{FF2B5EF4-FFF2-40B4-BE49-F238E27FC236}">
                <a16:creationId xmlns:a16="http://schemas.microsoft.com/office/drawing/2014/main" id="{4D6A640B-6684-4338-9199-6EE758735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146">
            <a:extLst>
              <a:ext uri="{FF2B5EF4-FFF2-40B4-BE49-F238E27FC236}">
                <a16:creationId xmlns:a16="http://schemas.microsoft.com/office/drawing/2014/main" id="{5BAB052D-92E4-4715-895B-E423230754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305051" cy="6858001"/>
            <a:chOff x="0" y="0"/>
            <a:chExt cx="2305051" cy="6858001"/>
          </a:xfrm>
          <a:solidFill>
            <a:schemeClr val="bg2">
              <a:lumMod val="60000"/>
              <a:lumOff val="40000"/>
              <a:alpha val="60000"/>
            </a:schemeClr>
          </a:solidFill>
          <a:effectLst/>
        </p:grpSpPr>
        <p:sp>
          <p:nvSpPr>
            <p:cNvPr id="148" name="Rectangle 5">
              <a:extLst>
                <a:ext uri="{FF2B5EF4-FFF2-40B4-BE49-F238E27FC236}">
                  <a16:creationId xmlns:a16="http://schemas.microsoft.com/office/drawing/2014/main" id="{F9792D54-14D4-44D6-A491-DEA72C26C37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207" name="Freeform 6">
              <a:extLst>
                <a:ext uri="{FF2B5EF4-FFF2-40B4-BE49-F238E27FC236}">
                  <a16:creationId xmlns:a16="http://schemas.microsoft.com/office/drawing/2014/main" id="{D3CB19E7-637B-4FA1-B5E7-E35CF50AD39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0" name="Freeform 7">
              <a:extLst>
                <a:ext uri="{FF2B5EF4-FFF2-40B4-BE49-F238E27FC236}">
                  <a16:creationId xmlns:a16="http://schemas.microsoft.com/office/drawing/2014/main" id="{B8CED72B-CBE7-450E-BE7C-247E884393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1" name="Rectangle 8">
              <a:extLst>
                <a:ext uri="{FF2B5EF4-FFF2-40B4-BE49-F238E27FC236}">
                  <a16:creationId xmlns:a16="http://schemas.microsoft.com/office/drawing/2014/main" id="{3BBD7465-3665-40AE-98E8-F8503EE2096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152" name="Freeform 9">
              <a:extLst>
                <a:ext uri="{FF2B5EF4-FFF2-40B4-BE49-F238E27FC236}">
                  <a16:creationId xmlns:a16="http://schemas.microsoft.com/office/drawing/2014/main" id="{86CB6F49-3080-4A29-860D-F8F1AC4AC3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3" name="Freeform 10">
              <a:extLst>
                <a:ext uri="{FF2B5EF4-FFF2-40B4-BE49-F238E27FC236}">
                  <a16:creationId xmlns:a16="http://schemas.microsoft.com/office/drawing/2014/main" id="{EA3A8EBB-EC1C-42C6-B409-E065ACD0E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4" name="Freeform 11">
              <a:extLst>
                <a:ext uri="{FF2B5EF4-FFF2-40B4-BE49-F238E27FC236}">
                  <a16:creationId xmlns:a16="http://schemas.microsoft.com/office/drawing/2014/main" id="{0F0AAA08-BD9A-4F88-A60C-F2ECB84CE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5" name="Freeform 12">
              <a:extLst>
                <a:ext uri="{FF2B5EF4-FFF2-40B4-BE49-F238E27FC236}">
                  <a16:creationId xmlns:a16="http://schemas.microsoft.com/office/drawing/2014/main" id="{44ACFC6E-01EE-4A01-8C39-0C4BC6B4EF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6" name="Freeform 13">
              <a:extLst>
                <a:ext uri="{FF2B5EF4-FFF2-40B4-BE49-F238E27FC236}">
                  <a16:creationId xmlns:a16="http://schemas.microsoft.com/office/drawing/2014/main" id="{DDE8B861-702A-45C6-A7C5-D20764B55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7" name="Freeform 14">
              <a:extLst>
                <a:ext uri="{FF2B5EF4-FFF2-40B4-BE49-F238E27FC236}">
                  <a16:creationId xmlns:a16="http://schemas.microsoft.com/office/drawing/2014/main" id="{28DFAFFC-4BAC-4606-8F45-47284ED21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8" name="Freeform 15">
              <a:extLst>
                <a:ext uri="{FF2B5EF4-FFF2-40B4-BE49-F238E27FC236}">
                  <a16:creationId xmlns:a16="http://schemas.microsoft.com/office/drawing/2014/main" id="{B141C913-8CB4-4E5B-B684-BD40367775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9" name="Freeform 16">
              <a:extLst>
                <a:ext uri="{FF2B5EF4-FFF2-40B4-BE49-F238E27FC236}">
                  <a16:creationId xmlns:a16="http://schemas.microsoft.com/office/drawing/2014/main" id="{81E80ADE-DC6D-491B-BAC4-A90D44FD45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0" name="Freeform 17">
              <a:extLst>
                <a:ext uri="{FF2B5EF4-FFF2-40B4-BE49-F238E27FC236}">
                  <a16:creationId xmlns:a16="http://schemas.microsoft.com/office/drawing/2014/main" id="{4A425A61-47B5-41CA-A1D6-21C358B89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1" name="Freeform 18">
              <a:extLst>
                <a:ext uri="{FF2B5EF4-FFF2-40B4-BE49-F238E27FC236}">
                  <a16:creationId xmlns:a16="http://schemas.microsoft.com/office/drawing/2014/main" id="{B44D4532-40A1-4CEB-8A1C-711180D586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2" name="Freeform 19">
              <a:extLst>
                <a:ext uri="{FF2B5EF4-FFF2-40B4-BE49-F238E27FC236}">
                  <a16:creationId xmlns:a16="http://schemas.microsoft.com/office/drawing/2014/main" id="{31056221-3B7D-4E0B-A366-3E03523EF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3" name="Freeform 20">
              <a:extLst>
                <a:ext uri="{FF2B5EF4-FFF2-40B4-BE49-F238E27FC236}">
                  <a16:creationId xmlns:a16="http://schemas.microsoft.com/office/drawing/2014/main" id="{0F4CE988-2CA1-4875-8419-BC9914E7A9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4" name="Freeform 21">
              <a:extLst>
                <a:ext uri="{FF2B5EF4-FFF2-40B4-BE49-F238E27FC236}">
                  <a16:creationId xmlns:a16="http://schemas.microsoft.com/office/drawing/2014/main" id="{D5E11DED-8522-4839-A2C5-9D64FBB031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5" name="Freeform 22">
              <a:extLst>
                <a:ext uri="{FF2B5EF4-FFF2-40B4-BE49-F238E27FC236}">
                  <a16:creationId xmlns:a16="http://schemas.microsoft.com/office/drawing/2014/main" id="{3A1EE55C-F160-4A56-ABFE-5EE18FE21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6" name="Freeform 23">
              <a:extLst>
                <a:ext uri="{FF2B5EF4-FFF2-40B4-BE49-F238E27FC236}">
                  <a16:creationId xmlns:a16="http://schemas.microsoft.com/office/drawing/2014/main" id="{519A9CFB-FBD5-4742-9228-976E852BCC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7" name="Freeform 24">
              <a:extLst>
                <a:ext uri="{FF2B5EF4-FFF2-40B4-BE49-F238E27FC236}">
                  <a16:creationId xmlns:a16="http://schemas.microsoft.com/office/drawing/2014/main" id="{E808A3F5-6663-49E0-B6BB-AFBBCD5087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8" name="Freeform 25">
              <a:extLst>
                <a:ext uri="{FF2B5EF4-FFF2-40B4-BE49-F238E27FC236}">
                  <a16:creationId xmlns:a16="http://schemas.microsoft.com/office/drawing/2014/main" id="{33A492F1-3A43-47FE-8E3E-4BF2B78649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9" name="Freeform 26">
              <a:extLst>
                <a:ext uri="{FF2B5EF4-FFF2-40B4-BE49-F238E27FC236}">
                  <a16:creationId xmlns:a16="http://schemas.microsoft.com/office/drawing/2014/main" id="{2ED7DF23-0B1F-4E17-8EC2-1B74D318FB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70" name="Freeform 27">
              <a:extLst>
                <a:ext uri="{FF2B5EF4-FFF2-40B4-BE49-F238E27FC236}">
                  <a16:creationId xmlns:a16="http://schemas.microsoft.com/office/drawing/2014/main" id="{FE1204BD-7481-4989-957D-B61AEA964A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71" name="Freeform 28">
              <a:extLst>
                <a:ext uri="{FF2B5EF4-FFF2-40B4-BE49-F238E27FC236}">
                  <a16:creationId xmlns:a16="http://schemas.microsoft.com/office/drawing/2014/main" id="{DD3C5673-1874-477D-AE35-B37A919741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72" name="Freeform 29">
              <a:extLst>
                <a:ext uri="{FF2B5EF4-FFF2-40B4-BE49-F238E27FC236}">
                  <a16:creationId xmlns:a16="http://schemas.microsoft.com/office/drawing/2014/main" id="{DA963A0C-386F-4A9E-89E8-67081094B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73" name="Freeform 30">
              <a:extLst>
                <a:ext uri="{FF2B5EF4-FFF2-40B4-BE49-F238E27FC236}">
                  <a16:creationId xmlns:a16="http://schemas.microsoft.com/office/drawing/2014/main" id="{D527BB52-D4EE-4CAA-A8A0-53A27DC7FF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74" name="Freeform 31">
              <a:extLst>
                <a:ext uri="{FF2B5EF4-FFF2-40B4-BE49-F238E27FC236}">
                  <a16:creationId xmlns:a16="http://schemas.microsoft.com/office/drawing/2014/main" id="{2A037511-5E0A-4293-81AB-28C5DC96B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75" name="Freeform 32">
              <a:extLst>
                <a:ext uri="{FF2B5EF4-FFF2-40B4-BE49-F238E27FC236}">
                  <a16:creationId xmlns:a16="http://schemas.microsoft.com/office/drawing/2014/main" id="{42A7FE1C-EF14-483B-B5FC-FDC150282A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76" name="Rectangle 33">
              <a:extLst>
                <a:ext uri="{FF2B5EF4-FFF2-40B4-BE49-F238E27FC236}">
                  <a16:creationId xmlns:a16="http://schemas.microsoft.com/office/drawing/2014/main" id="{45A82D49-825B-47BC-8622-A1D54C5C212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177" name="Freeform 34">
              <a:extLst>
                <a:ext uri="{FF2B5EF4-FFF2-40B4-BE49-F238E27FC236}">
                  <a16:creationId xmlns:a16="http://schemas.microsoft.com/office/drawing/2014/main" id="{039D74A5-B4AF-4800-B941-E5F8CD44E7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78" name="Freeform 35">
              <a:extLst>
                <a:ext uri="{FF2B5EF4-FFF2-40B4-BE49-F238E27FC236}">
                  <a16:creationId xmlns:a16="http://schemas.microsoft.com/office/drawing/2014/main" id="{70B5D059-1472-474F-BDE6-881B5D1CD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79" name="Freeform 36">
              <a:extLst>
                <a:ext uri="{FF2B5EF4-FFF2-40B4-BE49-F238E27FC236}">
                  <a16:creationId xmlns:a16="http://schemas.microsoft.com/office/drawing/2014/main" id="{736D79CC-81E0-4C87-ABAC-58197ADB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80" name="Freeform 37">
              <a:extLst>
                <a:ext uri="{FF2B5EF4-FFF2-40B4-BE49-F238E27FC236}">
                  <a16:creationId xmlns:a16="http://schemas.microsoft.com/office/drawing/2014/main" id="{7E72BA97-1228-4006-B095-8D9FB45FB1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81" name="Freeform 38">
              <a:extLst>
                <a:ext uri="{FF2B5EF4-FFF2-40B4-BE49-F238E27FC236}">
                  <a16:creationId xmlns:a16="http://schemas.microsoft.com/office/drawing/2014/main" id="{36FA3A99-37FB-4B03-A810-425BC9B37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82" name="Freeform 39">
              <a:extLst>
                <a:ext uri="{FF2B5EF4-FFF2-40B4-BE49-F238E27FC236}">
                  <a16:creationId xmlns:a16="http://schemas.microsoft.com/office/drawing/2014/main" id="{2E45B959-2AD5-4FE4-BF6A-4F011011C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83" name="Freeform 40">
              <a:extLst>
                <a:ext uri="{FF2B5EF4-FFF2-40B4-BE49-F238E27FC236}">
                  <a16:creationId xmlns:a16="http://schemas.microsoft.com/office/drawing/2014/main" id="{CEE29A17-924F-4EED-A18C-E6A0137E52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84" name="Freeform 41">
              <a:extLst>
                <a:ext uri="{FF2B5EF4-FFF2-40B4-BE49-F238E27FC236}">
                  <a16:creationId xmlns:a16="http://schemas.microsoft.com/office/drawing/2014/main" id="{EFB8BDF1-3A59-4EE5-BFAB-4F4B301E3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85" name="Freeform 42">
              <a:extLst>
                <a:ext uri="{FF2B5EF4-FFF2-40B4-BE49-F238E27FC236}">
                  <a16:creationId xmlns:a16="http://schemas.microsoft.com/office/drawing/2014/main" id="{8F94E417-93B4-4071-A6D1-AE66CA6822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86" name="Freeform 43">
              <a:extLst>
                <a:ext uri="{FF2B5EF4-FFF2-40B4-BE49-F238E27FC236}">
                  <a16:creationId xmlns:a16="http://schemas.microsoft.com/office/drawing/2014/main" id="{A18F44A8-385D-4EB4-A013-7EB252A27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87" name="Freeform 44">
              <a:extLst>
                <a:ext uri="{FF2B5EF4-FFF2-40B4-BE49-F238E27FC236}">
                  <a16:creationId xmlns:a16="http://schemas.microsoft.com/office/drawing/2014/main" id="{B25FB320-9784-4EA9-B1AE-3BF9106E6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88" name="Rectangle 45">
              <a:extLst>
                <a:ext uri="{FF2B5EF4-FFF2-40B4-BE49-F238E27FC236}">
                  <a16:creationId xmlns:a16="http://schemas.microsoft.com/office/drawing/2014/main" id="{C9EB05E6-5BE4-4EE1-9F0C-E8B57B362EA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189" name="Freeform 46">
              <a:extLst>
                <a:ext uri="{FF2B5EF4-FFF2-40B4-BE49-F238E27FC236}">
                  <a16:creationId xmlns:a16="http://schemas.microsoft.com/office/drawing/2014/main" id="{C66CAA98-15DB-4EF7-B2CA-54F523A3C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90" name="Freeform 47">
              <a:extLst>
                <a:ext uri="{FF2B5EF4-FFF2-40B4-BE49-F238E27FC236}">
                  <a16:creationId xmlns:a16="http://schemas.microsoft.com/office/drawing/2014/main" id="{7A30C330-EB27-4D08-82D2-7311A8505E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91" name="Freeform 48">
              <a:extLst>
                <a:ext uri="{FF2B5EF4-FFF2-40B4-BE49-F238E27FC236}">
                  <a16:creationId xmlns:a16="http://schemas.microsoft.com/office/drawing/2014/main" id="{285C54D0-DCD8-43CD-AE6D-00487565C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92" name="Freeform 49">
              <a:extLst>
                <a:ext uri="{FF2B5EF4-FFF2-40B4-BE49-F238E27FC236}">
                  <a16:creationId xmlns:a16="http://schemas.microsoft.com/office/drawing/2014/main" id="{BC525C34-0A4A-4042-8FA3-F64A115AEA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93" name="Freeform 50">
              <a:extLst>
                <a:ext uri="{FF2B5EF4-FFF2-40B4-BE49-F238E27FC236}">
                  <a16:creationId xmlns:a16="http://schemas.microsoft.com/office/drawing/2014/main" id="{870751A2-DBE9-4631-86D3-800E7749160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94" name="Freeform 51">
              <a:extLst>
                <a:ext uri="{FF2B5EF4-FFF2-40B4-BE49-F238E27FC236}">
                  <a16:creationId xmlns:a16="http://schemas.microsoft.com/office/drawing/2014/main" id="{ED6D7806-3E23-488D-80ED-281D3DA72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95" name="Freeform 52">
              <a:extLst>
                <a:ext uri="{FF2B5EF4-FFF2-40B4-BE49-F238E27FC236}">
                  <a16:creationId xmlns:a16="http://schemas.microsoft.com/office/drawing/2014/main" id="{170E0895-F9C9-44BA-AF81-F7938C7E4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96" name="Freeform 53">
              <a:extLst>
                <a:ext uri="{FF2B5EF4-FFF2-40B4-BE49-F238E27FC236}">
                  <a16:creationId xmlns:a16="http://schemas.microsoft.com/office/drawing/2014/main" id="{75AD3DD3-BD4A-4DD9-9AC1-C60E341744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97" name="Freeform 54">
              <a:extLst>
                <a:ext uri="{FF2B5EF4-FFF2-40B4-BE49-F238E27FC236}">
                  <a16:creationId xmlns:a16="http://schemas.microsoft.com/office/drawing/2014/main" id="{D047B55E-0847-4696-8101-A643C3C7E9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98" name="Freeform 55">
              <a:extLst>
                <a:ext uri="{FF2B5EF4-FFF2-40B4-BE49-F238E27FC236}">
                  <a16:creationId xmlns:a16="http://schemas.microsoft.com/office/drawing/2014/main" id="{CB3EF1DB-37BD-463B-A542-7AA57DC9F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99" name="Freeform 56">
              <a:extLst>
                <a:ext uri="{FF2B5EF4-FFF2-40B4-BE49-F238E27FC236}">
                  <a16:creationId xmlns:a16="http://schemas.microsoft.com/office/drawing/2014/main" id="{95D0E013-2F18-4248-9D83-3BFF25A05C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00" name="Freeform 57">
              <a:extLst>
                <a:ext uri="{FF2B5EF4-FFF2-40B4-BE49-F238E27FC236}">
                  <a16:creationId xmlns:a16="http://schemas.microsoft.com/office/drawing/2014/main" id="{E7D95722-3A1F-4917-8C16-D4D409941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01" name="Freeform 58">
              <a:extLst>
                <a:ext uri="{FF2B5EF4-FFF2-40B4-BE49-F238E27FC236}">
                  <a16:creationId xmlns:a16="http://schemas.microsoft.com/office/drawing/2014/main" id="{A54912BE-A961-4720-992C-09A2D13DE2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grpSp>
      <p:sp useBgFill="1">
        <p:nvSpPr>
          <p:cNvPr id="203" name="Round Diagonal Corner Rectangle 7">
            <a:extLst>
              <a:ext uri="{FF2B5EF4-FFF2-40B4-BE49-F238E27FC236}">
                <a16:creationId xmlns:a16="http://schemas.microsoft.com/office/drawing/2014/main" id="{FF5E4228-419E-44B9-B090-94A9540E5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079" y="0"/>
            <a:ext cx="8132922"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1D2BB8-3EAB-4B32-BB64-9B9939944EB5}"/>
              </a:ext>
            </a:extLst>
          </p:cNvPr>
          <p:cNvSpPr>
            <a:spLocks noGrp="1"/>
          </p:cNvSpPr>
          <p:nvPr>
            <p:ph type="ctrTitle"/>
          </p:nvPr>
        </p:nvSpPr>
        <p:spPr>
          <a:xfrm>
            <a:off x="4654296" y="963613"/>
            <a:ext cx="6013703" cy="4149724"/>
          </a:xfrm>
        </p:spPr>
        <p:txBody>
          <a:bodyPr anchor="ctr">
            <a:normAutofit/>
          </a:bodyPr>
          <a:lstStyle/>
          <a:p>
            <a:r>
              <a:rPr lang="en-US" sz="6000"/>
              <a:t>The Gates Open Access</a:t>
            </a:r>
            <a:br>
              <a:rPr lang="en-US" sz="6000"/>
            </a:br>
            <a:r>
              <a:rPr lang="en-US" sz="6000"/>
              <a:t>Experience </a:t>
            </a:r>
          </a:p>
        </p:txBody>
      </p:sp>
      <p:sp>
        <p:nvSpPr>
          <p:cNvPr id="3" name="Subtitle 2">
            <a:extLst>
              <a:ext uri="{FF2B5EF4-FFF2-40B4-BE49-F238E27FC236}">
                <a16:creationId xmlns:a16="http://schemas.microsoft.com/office/drawing/2014/main" id="{F9F7A6AF-78EB-4F80-918B-4A254875162F}"/>
              </a:ext>
            </a:extLst>
          </p:cNvPr>
          <p:cNvSpPr>
            <a:spLocks noGrp="1"/>
          </p:cNvSpPr>
          <p:nvPr>
            <p:ph type="subTitle" idx="1"/>
          </p:nvPr>
        </p:nvSpPr>
        <p:spPr>
          <a:xfrm>
            <a:off x="1180571" y="963612"/>
            <a:ext cx="2502269" cy="4149725"/>
          </a:xfrm>
        </p:spPr>
        <p:txBody>
          <a:bodyPr anchor="ctr">
            <a:normAutofit/>
          </a:bodyPr>
          <a:lstStyle/>
          <a:p>
            <a:pPr algn="r"/>
            <a:r>
              <a:rPr lang="en-US">
                <a:solidFill>
                  <a:schemeClr val="tx1"/>
                </a:solidFill>
              </a:rPr>
              <a:t>Biomedical Transparency Summit 2019 </a:t>
            </a:r>
          </a:p>
          <a:p>
            <a:pPr algn="r"/>
            <a:r>
              <a:rPr lang="en-US">
                <a:solidFill>
                  <a:schemeClr val="tx1"/>
                </a:solidFill>
              </a:rPr>
              <a:t>Ashley Farley, Associate officer of knowledge &amp; Research Services</a:t>
            </a:r>
          </a:p>
          <a:p>
            <a:pPr algn="r"/>
            <a:r>
              <a:rPr lang="en-US">
                <a:solidFill>
                  <a:schemeClr val="tx1"/>
                </a:solidFill>
              </a:rPr>
              <a:t>Bill &amp; Melinda Gates Foundation </a:t>
            </a:r>
          </a:p>
        </p:txBody>
      </p:sp>
    </p:spTree>
    <p:extLst>
      <p:ext uri="{BB962C8B-B14F-4D97-AF65-F5344CB8AC3E}">
        <p14:creationId xmlns:p14="http://schemas.microsoft.com/office/powerpoint/2010/main" val="713628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A79B1F-62C3-4B03-84B8-123373E44173}"/>
              </a:ext>
            </a:extLst>
          </p:cNvPr>
          <p:cNvPicPr>
            <a:picLocks noChangeAspect="1"/>
          </p:cNvPicPr>
          <p:nvPr/>
        </p:nvPicPr>
        <p:blipFill rotWithShape="1">
          <a:blip r:embed="rId4"/>
          <a:srcRect b="1316"/>
          <a:stretch/>
        </p:blipFill>
        <p:spPr>
          <a:xfrm>
            <a:off x="20" y="10"/>
            <a:ext cx="12191980" cy="6857990"/>
          </a:xfrm>
          <a:prstGeom prst="rect">
            <a:avLst/>
          </a:prstGeom>
        </p:spPr>
      </p:pic>
    </p:spTree>
    <p:extLst>
      <p:ext uri="{BB962C8B-B14F-4D97-AF65-F5344CB8AC3E}">
        <p14:creationId xmlns:p14="http://schemas.microsoft.com/office/powerpoint/2010/main" val="781339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D41311-1798-4ADE-85FF-4147021893A9}"/>
              </a:ext>
            </a:extLst>
          </p:cNvPr>
          <p:cNvPicPr>
            <a:picLocks noChangeAspect="1"/>
          </p:cNvPicPr>
          <p:nvPr/>
        </p:nvPicPr>
        <p:blipFill>
          <a:blip r:embed="rId2"/>
          <a:stretch>
            <a:fillRect/>
          </a:stretch>
        </p:blipFill>
        <p:spPr>
          <a:xfrm>
            <a:off x="599637" y="321734"/>
            <a:ext cx="5141894" cy="2905170"/>
          </a:xfrm>
          <a:prstGeom prst="rect">
            <a:avLst/>
          </a:prstGeom>
        </p:spPr>
      </p:pic>
      <p:pic>
        <p:nvPicPr>
          <p:cNvPr id="3" name="Picture 2">
            <a:extLst>
              <a:ext uri="{FF2B5EF4-FFF2-40B4-BE49-F238E27FC236}">
                <a16:creationId xmlns:a16="http://schemas.microsoft.com/office/drawing/2014/main" id="{41FA91FF-AFEB-4D14-BE81-86F734875F71}"/>
              </a:ext>
            </a:extLst>
          </p:cNvPr>
          <p:cNvPicPr>
            <a:picLocks noChangeAspect="1"/>
          </p:cNvPicPr>
          <p:nvPr/>
        </p:nvPicPr>
        <p:blipFill>
          <a:blip r:embed="rId3"/>
          <a:stretch>
            <a:fillRect/>
          </a:stretch>
        </p:blipFill>
        <p:spPr>
          <a:xfrm>
            <a:off x="626288" y="3631096"/>
            <a:ext cx="5088590" cy="2760560"/>
          </a:xfrm>
          <a:prstGeom prst="rect">
            <a:avLst/>
          </a:prstGeom>
        </p:spPr>
      </p:pic>
      <p:sp>
        <p:nvSpPr>
          <p:cNvPr id="17" name="Rectangle 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D70FF04-C9A2-4A34-986F-576E1CE1EED6}"/>
              </a:ext>
            </a:extLst>
          </p:cNvPr>
          <p:cNvPicPr>
            <a:picLocks noChangeAspect="1"/>
          </p:cNvPicPr>
          <p:nvPr/>
        </p:nvPicPr>
        <p:blipFill>
          <a:blip r:embed="rId4"/>
          <a:stretch>
            <a:fillRect/>
          </a:stretch>
        </p:blipFill>
        <p:spPr>
          <a:xfrm>
            <a:off x="6308034" y="1721882"/>
            <a:ext cx="5426764" cy="3269625"/>
          </a:xfrm>
          <a:prstGeom prst="rect">
            <a:avLst/>
          </a:prstGeom>
        </p:spPr>
      </p:pic>
    </p:spTree>
    <p:extLst>
      <p:ext uri="{BB962C8B-B14F-4D97-AF65-F5344CB8AC3E}">
        <p14:creationId xmlns:p14="http://schemas.microsoft.com/office/powerpoint/2010/main" val="785720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635172" y="4493638"/>
            <a:ext cx="2549791" cy="2134528"/>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a:off x="262318" y="660420"/>
            <a:ext cx="4612063" cy="3079114"/>
          </a:xfrm>
          <a:prstGeom prst="rect">
            <a:avLst/>
          </a:prstGeom>
          <a:ln>
            <a:noFill/>
          </a:ln>
          <a:effectLst>
            <a:outerShdw blurRad="190500" algn="tl" rotWithShape="0">
              <a:srgbClr val="000000">
                <a:alpha val="70000"/>
              </a:srgbClr>
            </a:outerShdw>
          </a:effectLst>
        </p:spPr>
      </p:pic>
      <p:sp>
        <p:nvSpPr>
          <p:cNvPr id="6" name="TextBox 5"/>
          <p:cNvSpPr txBox="1"/>
          <p:nvPr/>
        </p:nvSpPr>
        <p:spPr>
          <a:xfrm>
            <a:off x="5327139" y="5332839"/>
            <a:ext cx="5032040" cy="830997"/>
          </a:xfrm>
          <a:prstGeom prst="rect">
            <a:avLst/>
          </a:prstGeom>
          <a:noFill/>
        </p:spPr>
        <p:txBody>
          <a:bodyPr wrap="square" rtlCol="0">
            <a:spAutoFit/>
          </a:bodyPr>
          <a:lstStyle/>
          <a:p>
            <a:r>
              <a:rPr lang="en-US" sz="1600" dirty="0"/>
              <a:t>Data only available as “Online Supporting Material” downloaded in a Word document – not discoverable, citable, or machine readable </a:t>
            </a:r>
          </a:p>
        </p:txBody>
      </p:sp>
      <p:pic>
        <p:nvPicPr>
          <p:cNvPr id="7" name="Picture 6"/>
          <p:cNvPicPr>
            <a:picLocks noChangeAspect="1"/>
          </p:cNvPicPr>
          <p:nvPr/>
        </p:nvPicPr>
        <p:blipFill>
          <a:blip r:embed="rId5"/>
          <a:stretch>
            <a:fillRect/>
          </a:stretch>
        </p:blipFill>
        <p:spPr>
          <a:xfrm>
            <a:off x="4845441" y="2482563"/>
            <a:ext cx="4197910" cy="256769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19152" y="3918199"/>
            <a:ext cx="5032040" cy="584775"/>
          </a:xfrm>
          <a:prstGeom prst="rect">
            <a:avLst/>
          </a:prstGeom>
          <a:noFill/>
        </p:spPr>
        <p:txBody>
          <a:bodyPr wrap="square" rtlCol="0">
            <a:spAutoFit/>
          </a:bodyPr>
          <a:lstStyle/>
          <a:p>
            <a:r>
              <a:rPr lang="en-US" sz="1600" dirty="0"/>
              <a:t>Data sets that are only available from the publisher site – not searchable or citable </a:t>
            </a:r>
          </a:p>
        </p:txBody>
      </p:sp>
      <p:pic>
        <p:nvPicPr>
          <p:cNvPr id="10" name="Picture 9"/>
          <p:cNvPicPr>
            <a:picLocks noChangeAspect="1"/>
          </p:cNvPicPr>
          <p:nvPr/>
        </p:nvPicPr>
        <p:blipFill>
          <a:blip r:embed="rId6"/>
          <a:stretch>
            <a:fillRect/>
          </a:stretch>
        </p:blipFill>
        <p:spPr>
          <a:xfrm>
            <a:off x="8731921" y="255905"/>
            <a:ext cx="3254516" cy="4896433"/>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5605841" y="761381"/>
            <a:ext cx="3126080" cy="830997"/>
          </a:xfrm>
          <a:prstGeom prst="rect">
            <a:avLst/>
          </a:prstGeom>
          <a:noFill/>
        </p:spPr>
        <p:txBody>
          <a:bodyPr wrap="square" rtlCol="0">
            <a:spAutoFit/>
          </a:bodyPr>
          <a:lstStyle/>
          <a:p>
            <a:r>
              <a:rPr lang="en-US" sz="1600" dirty="0"/>
              <a:t>Data only available as static figures/tables on publisher site – not easily reusable  or citable </a:t>
            </a:r>
          </a:p>
        </p:txBody>
      </p:sp>
      <p:sp>
        <p:nvSpPr>
          <p:cNvPr id="12" name="Title 6"/>
          <p:cNvSpPr txBox="1">
            <a:spLocks/>
          </p:cNvSpPr>
          <p:nvPr/>
        </p:nvSpPr>
        <p:spPr>
          <a:xfrm>
            <a:off x="1819449" y="35152"/>
            <a:ext cx="6363769" cy="5231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baseline="0">
                <a:solidFill>
                  <a:srgbClr val="800000"/>
                </a:solidFill>
                <a:latin typeface="+mj-lt"/>
                <a:ea typeface="+mj-ea"/>
                <a:cs typeface="+mj-cs"/>
              </a:defRPr>
            </a:lvl1pPr>
          </a:lstStyle>
          <a:p>
            <a:r>
              <a:rPr lang="en-US" sz="3200" dirty="0"/>
              <a:t>Examples of Other Underlying Data  </a:t>
            </a:r>
          </a:p>
        </p:txBody>
      </p:sp>
    </p:spTree>
    <p:extLst>
      <p:ext uri="{BB962C8B-B14F-4D97-AF65-F5344CB8AC3E}">
        <p14:creationId xmlns:p14="http://schemas.microsoft.com/office/powerpoint/2010/main" val="3493966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social media post&#10;&#10;Description generated with very high confidence">
            <a:extLst>
              <a:ext uri="{FF2B5EF4-FFF2-40B4-BE49-F238E27FC236}">
                <a16:creationId xmlns:a16="http://schemas.microsoft.com/office/drawing/2014/main" id="{289D0685-F061-4CCC-8484-B81FABC7CC4A}"/>
              </a:ext>
            </a:extLst>
          </p:cNvPr>
          <p:cNvPicPr>
            <a:picLocks noChangeAspect="1"/>
          </p:cNvPicPr>
          <p:nvPr/>
        </p:nvPicPr>
        <p:blipFill>
          <a:blip r:embed="rId3"/>
          <a:stretch>
            <a:fillRect/>
          </a:stretch>
        </p:blipFill>
        <p:spPr>
          <a:xfrm>
            <a:off x="2624931" y="643467"/>
            <a:ext cx="6942137" cy="5571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73276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75"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6="http://schemas.microsoft.com/office/drawing/2014/main" xmlns:a14="http://schemas.microsoft.com/office/drawing/2010/main" xmlns="">
                <a:solidFill>
                  <a:srgbClr val="FFFFFF"/>
                </a:solidFill>
              </a14:hiddenFill>
            </a:ext>
          </a:extLst>
        </p:spPr>
      </p:pic>
      <p:grpSp>
        <p:nvGrpSpPr>
          <p:cNvPr id="176" name="Group 88">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90" name="Group 89">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02"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6="http://schemas.microsoft.com/office/drawing/2014/main" xmlns:a14="http://schemas.microsoft.com/office/drawing/2010/main" xmlns="" w="9525">
                    <a:solidFill>
                      <a:srgbClr val="000000"/>
                    </a:solidFill>
                    <a:miter lim="800000"/>
                    <a:headEnd/>
                    <a:tailEnd/>
                  </a14:hiddenLine>
                </a:ext>
              </a:extLst>
            </p:spPr>
          </p:sp>
          <p:sp>
            <p:nvSpPr>
              <p:cNvPr id="103"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04"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05"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06"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07"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08"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09"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10"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11"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12"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13"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14"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15"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16"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17"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18"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6="http://schemas.microsoft.com/office/drawing/2014/main" xmlns:a14="http://schemas.microsoft.com/office/drawing/2010/main" xmlns="" w="9525">
                    <a:solidFill>
                      <a:srgbClr val="000000"/>
                    </a:solidFill>
                    <a:miter lim="800000"/>
                    <a:headEnd/>
                    <a:tailEnd/>
                  </a14:hiddenLine>
                </a:ext>
              </a:extLst>
            </p:spPr>
          </p:sp>
          <p:sp>
            <p:nvSpPr>
              <p:cNvPr id="119"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20"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21"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22"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23"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24"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25"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26"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27"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28"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grpSp>
        <p:grpSp>
          <p:nvGrpSpPr>
            <p:cNvPr id="91" name="Group 90">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92"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93"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94"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95"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96"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97"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98"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99"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00"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01"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6="http://schemas.microsoft.com/office/drawing/2014/main" xmlns:a14="http://schemas.microsoft.com/office/drawing/2010/main" xmlns="" w="9525">
                    <a:solidFill>
                      <a:srgbClr val="000000"/>
                    </a:solidFill>
                    <a:miter lim="800000"/>
                    <a:headEnd/>
                    <a:tailEnd/>
                  </a14:hiddenLine>
                </a:ext>
              </a:extLst>
            </p:spPr>
          </p:sp>
        </p:grpSp>
      </p:grpSp>
      <p:sp>
        <p:nvSpPr>
          <p:cNvPr id="177" name="Rectangle 129">
            <a:extLst>
              <a:ext uri="{FF2B5EF4-FFF2-40B4-BE49-F238E27FC236}">
                <a16:creationId xmlns:a16="http://schemas.microsoft.com/office/drawing/2014/main" id="{6BFC9644-673A-459F-B3C5-9310A4E50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31">
            <a:extLst>
              <a:ext uri="{FF2B5EF4-FFF2-40B4-BE49-F238E27FC236}">
                <a16:creationId xmlns:a16="http://schemas.microsoft.com/office/drawing/2014/main" id="{4ADB9295-9645-4BF2-ADFD-75800B7FA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bg2">
              <a:lumMod val="60000"/>
              <a:lumOff val="40000"/>
              <a:alpha val="60000"/>
            </a:schemeClr>
          </a:solidFill>
        </p:grpSpPr>
        <p:sp>
          <p:nvSpPr>
            <p:cNvPr id="133" name="Rectangle 5">
              <a:extLst>
                <a:ext uri="{FF2B5EF4-FFF2-40B4-BE49-F238E27FC236}">
                  <a16:creationId xmlns:a16="http://schemas.microsoft.com/office/drawing/2014/main" id="{95B061E9-E435-4E1B-B160-96584A1166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134" name="Freeform 6">
              <a:extLst>
                <a:ext uri="{FF2B5EF4-FFF2-40B4-BE49-F238E27FC236}">
                  <a16:creationId xmlns:a16="http://schemas.microsoft.com/office/drawing/2014/main" id="{3CD7972E-7D38-40EE-A80B-E2A848811E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35" name="Freeform 7">
              <a:extLst>
                <a:ext uri="{FF2B5EF4-FFF2-40B4-BE49-F238E27FC236}">
                  <a16:creationId xmlns:a16="http://schemas.microsoft.com/office/drawing/2014/main" id="{524A3B55-746F-419F-8CFF-5F3A4BE143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36" name="Freeform 8">
              <a:extLst>
                <a:ext uri="{FF2B5EF4-FFF2-40B4-BE49-F238E27FC236}">
                  <a16:creationId xmlns:a16="http://schemas.microsoft.com/office/drawing/2014/main" id="{9C63219B-AD72-4494-935E-F5C70DB54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37" name="Freeform 9">
              <a:extLst>
                <a:ext uri="{FF2B5EF4-FFF2-40B4-BE49-F238E27FC236}">
                  <a16:creationId xmlns:a16="http://schemas.microsoft.com/office/drawing/2014/main" id="{15B41FD2-05E2-44E7-8760-09E65D1C60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38" name="Freeform 10">
              <a:extLst>
                <a:ext uri="{FF2B5EF4-FFF2-40B4-BE49-F238E27FC236}">
                  <a16:creationId xmlns:a16="http://schemas.microsoft.com/office/drawing/2014/main" id="{FE6D63D0-3347-4EE2-8F65-F1C32168F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39" name="Freeform 11">
              <a:extLst>
                <a:ext uri="{FF2B5EF4-FFF2-40B4-BE49-F238E27FC236}">
                  <a16:creationId xmlns:a16="http://schemas.microsoft.com/office/drawing/2014/main" id="{538A46A3-DB16-45D5-B636-03EFE39FE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0" name="Freeform 12">
              <a:extLst>
                <a:ext uri="{FF2B5EF4-FFF2-40B4-BE49-F238E27FC236}">
                  <a16:creationId xmlns:a16="http://schemas.microsoft.com/office/drawing/2014/main" id="{0B8A2B0E-823F-4BE8-9359-45143BB124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1" name="Freeform 13">
              <a:extLst>
                <a:ext uri="{FF2B5EF4-FFF2-40B4-BE49-F238E27FC236}">
                  <a16:creationId xmlns:a16="http://schemas.microsoft.com/office/drawing/2014/main" id="{44516B3C-A8BE-46FC-B643-3DFEB7F283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2" name="Freeform 14">
              <a:extLst>
                <a:ext uri="{FF2B5EF4-FFF2-40B4-BE49-F238E27FC236}">
                  <a16:creationId xmlns:a16="http://schemas.microsoft.com/office/drawing/2014/main" id="{59FD699C-3920-4E57-BE27-165A3F036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3" name="Freeform 15">
              <a:extLst>
                <a:ext uri="{FF2B5EF4-FFF2-40B4-BE49-F238E27FC236}">
                  <a16:creationId xmlns:a16="http://schemas.microsoft.com/office/drawing/2014/main" id="{0FB0C02E-3F53-4889-8ADF-80DBC43F69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4" name="Line 16">
              <a:extLst>
                <a:ext uri="{FF2B5EF4-FFF2-40B4-BE49-F238E27FC236}">
                  <a16:creationId xmlns:a16="http://schemas.microsoft.com/office/drawing/2014/main" id="{F8A0C89C-946F-4BCD-8A27-BB73E37FE52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5" name="Freeform 17">
              <a:extLst>
                <a:ext uri="{FF2B5EF4-FFF2-40B4-BE49-F238E27FC236}">
                  <a16:creationId xmlns:a16="http://schemas.microsoft.com/office/drawing/2014/main" id="{70C83EAF-4E92-4849-A240-B257871D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6" name="Freeform 18">
              <a:extLst>
                <a:ext uri="{FF2B5EF4-FFF2-40B4-BE49-F238E27FC236}">
                  <a16:creationId xmlns:a16="http://schemas.microsoft.com/office/drawing/2014/main" id="{320FD164-4D7A-469C-B3F4-B926BFACF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7" name="Freeform 19">
              <a:extLst>
                <a:ext uri="{FF2B5EF4-FFF2-40B4-BE49-F238E27FC236}">
                  <a16:creationId xmlns:a16="http://schemas.microsoft.com/office/drawing/2014/main" id="{F6E14D9A-4E63-48FF-95C5-9E8DDFF8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8" name="Freeform 20">
              <a:extLst>
                <a:ext uri="{FF2B5EF4-FFF2-40B4-BE49-F238E27FC236}">
                  <a16:creationId xmlns:a16="http://schemas.microsoft.com/office/drawing/2014/main" id="{F3DCD24F-3CA8-4404-B22C-E4C928995F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9" name="Rectangle 21">
              <a:extLst>
                <a:ext uri="{FF2B5EF4-FFF2-40B4-BE49-F238E27FC236}">
                  <a16:creationId xmlns:a16="http://schemas.microsoft.com/office/drawing/2014/main" id="{8AD2E827-32A3-4BE4-9CC6-8315629177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150" name="Freeform 22">
              <a:extLst>
                <a:ext uri="{FF2B5EF4-FFF2-40B4-BE49-F238E27FC236}">
                  <a16:creationId xmlns:a16="http://schemas.microsoft.com/office/drawing/2014/main" id="{47FB2CCC-1230-494F-B2D1-F05E5B8ED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1" name="Freeform 23">
              <a:extLst>
                <a:ext uri="{FF2B5EF4-FFF2-40B4-BE49-F238E27FC236}">
                  <a16:creationId xmlns:a16="http://schemas.microsoft.com/office/drawing/2014/main" id="{A5F44514-9274-47E3-9243-CA9356C166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2" name="Freeform 24">
              <a:extLst>
                <a:ext uri="{FF2B5EF4-FFF2-40B4-BE49-F238E27FC236}">
                  <a16:creationId xmlns:a16="http://schemas.microsoft.com/office/drawing/2014/main" id="{D06192CD-AD86-4DCA-8B53-4ACCA4658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3" name="Freeform 25">
              <a:extLst>
                <a:ext uri="{FF2B5EF4-FFF2-40B4-BE49-F238E27FC236}">
                  <a16:creationId xmlns:a16="http://schemas.microsoft.com/office/drawing/2014/main" id="{99E9203A-21E4-46D8-981A-4B28CA320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4" name="Freeform 26">
              <a:extLst>
                <a:ext uri="{FF2B5EF4-FFF2-40B4-BE49-F238E27FC236}">
                  <a16:creationId xmlns:a16="http://schemas.microsoft.com/office/drawing/2014/main" id="{32FCE9B6-FB52-4045-8DCC-E5959B9A4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5" name="Freeform 27">
              <a:extLst>
                <a:ext uri="{FF2B5EF4-FFF2-40B4-BE49-F238E27FC236}">
                  <a16:creationId xmlns:a16="http://schemas.microsoft.com/office/drawing/2014/main" id="{E4A7025C-CDE8-429A-BBB9-E7380C962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6" name="Freeform 28">
              <a:extLst>
                <a:ext uri="{FF2B5EF4-FFF2-40B4-BE49-F238E27FC236}">
                  <a16:creationId xmlns:a16="http://schemas.microsoft.com/office/drawing/2014/main" id="{A4EA0256-5DF5-437A-98A7-B79F3E6BB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7" name="Freeform 29">
              <a:extLst>
                <a:ext uri="{FF2B5EF4-FFF2-40B4-BE49-F238E27FC236}">
                  <a16:creationId xmlns:a16="http://schemas.microsoft.com/office/drawing/2014/main" id="{90C9433D-9E1C-493B-BEBD-C3081FFA32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8" name="Freeform 30">
              <a:extLst>
                <a:ext uri="{FF2B5EF4-FFF2-40B4-BE49-F238E27FC236}">
                  <a16:creationId xmlns:a16="http://schemas.microsoft.com/office/drawing/2014/main" id="{352B39BB-F298-4285-A709-1FBA0CB72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9" name="Freeform 31">
              <a:extLst>
                <a:ext uri="{FF2B5EF4-FFF2-40B4-BE49-F238E27FC236}">
                  <a16:creationId xmlns:a16="http://schemas.microsoft.com/office/drawing/2014/main" id="{31CAF2A0-CBA0-4E86-AA87-8750EC1AFB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grpSp>
      <p:sp>
        <p:nvSpPr>
          <p:cNvPr id="2" name="Title 1"/>
          <p:cNvSpPr>
            <a:spLocks noGrp="1"/>
          </p:cNvSpPr>
          <p:nvPr>
            <p:ph type="title" idx="4294967295"/>
          </p:nvPr>
        </p:nvSpPr>
        <p:spPr>
          <a:xfrm>
            <a:off x="1019015" y="1093787"/>
            <a:ext cx="3059969" cy="4697413"/>
          </a:xfrm>
        </p:spPr>
        <p:txBody>
          <a:bodyPr vert="horz" lIns="91440" tIns="45720" rIns="91440" bIns="45720" rtlCol="0" anchor="ctr">
            <a:normAutofit/>
          </a:bodyPr>
          <a:lstStyle/>
          <a:p>
            <a:r>
              <a:rPr lang="en-US" dirty="0"/>
              <a:t>The Benefits of Publishing in Gates Open Research</a:t>
            </a:r>
          </a:p>
        </p:txBody>
      </p:sp>
      <p:sp useBgFill="1">
        <p:nvSpPr>
          <p:cNvPr id="179" name="Round Diagonal Corner Rectangle 7">
            <a:extLst>
              <a:ext uri="{FF2B5EF4-FFF2-40B4-BE49-F238E27FC236}">
                <a16:creationId xmlns:a16="http://schemas.microsoft.com/office/drawing/2014/main" id="{7D1C411D-0818-4640-8657-2AF78250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084" y="0"/>
            <a:ext cx="7566916"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5215467" y="527050"/>
            <a:ext cx="5887508" cy="5264151"/>
          </a:xfrm>
          <a:prstGeom prst="rect">
            <a:avLst/>
          </a:prstGeom>
        </p:spPr>
        <p:txBody>
          <a:bodyPr vert="horz" lIns="91440" tIns="45720" rIns="91440" bIns="45720" rtlCol="0">
            <a:noAutofit/>
          </a:bodyPr>
          <a:lstStyle/>
          <a:p>
            <a:pPr>
              <a:lnSpc>
                <a:spcPct val="110000"/>
              </a:lnSpc>
              <a:spcBef>
                <a:spcPts val="0"/>
              </a:spcBef>
              <a:spcAft>
                <a:spcPts val="1800"/>
              </a:spcAft>
            </a:pPr>
            <a:r>
              <a:rPr lang="en-US" sz="2000" b="1" dirty="0"/>
              <a:t>Fast </a:t>
            </a:r>
            <a:r>
              <a:rPr lang="en-US" sz="2000" dirty="0"/>
              <a:t>– articles can be published within a week</a:t>
            </a:r>
          </a:p>
          <a:p>
            <a:pPr>
              <a:lnSpc>
                <a:spcPct val="110000"/>
              </a:lnSpc>
              <a:spcBef>
                <a:spcPts val="0"/>
              </a:spcBef>
              <a:spcAft>
                <a:spcPts val="1800"/>
              </a:spcAft>
            </a:pPr>
            <a:r>
              <a:rPr lang="en-US" sz="2000" b="1" dirty="0"/>
              <a:t>Inclusive </a:t>
            </a:r>
            <a:r>
              <a:rPr lang="en-US" sz="2000" dirty="0"/>
              <a:t>– </a:t>
            </a:r>
            <a:r>
              <a:rPr lang="en-US" sz="2000" i="1" dirty="0"/>
              <a:t>all</a:t>
            </a:r>
            <a:r>
              <a:rPr lang="en-US" sz="2000" dirty="0"/>
              <a:t> Gates-funded research outputs are suitable: </a:t>
            </a:r>
            <a:br>
              <a:rPr lang="en-US" sz="2000" dirty="0"/>
            </a:br>
            <a:r>
              <a:rPr lang="en-US" sz="2000" dirty="0"/>
              <a:t>research articles, methods, software, data sets, protocols, negative and confirmatory results etc. </a:t>
            </a:r>
          </a:p>
          <a:p>
            <a:pPr>
              <a:lnSpc>
                <a:spcPct val="110000"/>
              </a:lnSpc>
              <a:spcBef>
                <a:spcPts val="0"/>
              </a:spcBef>
              <a:spcAft>
                <a:spcPts val="1800"/>
              </a:spcAft>
            </a:pPr>
            <a:r>
              <a:rPr lang="en-US" sz="2000" b="1" dirty="0"/>
              <a:t>Open </a:t>
            </a:r>
            <a:r>
              <a:rPr lang="en-US" sz="2000" dirty="0"/>
              <a:t>– fulfils the foundation’s OA requirements</a:t>
            </a:r>
          </a:p>
          <a:p>
            <a:pPr>
              <a:lnSpc>
                <a:spcPct val="110000"/>
              </a:lnSpc>
              <a:spcBef>
                <a:spcPts val="0"/>
              </a:spcBef>
              <a:spcAft>
                <a:spcPts val="1800"/>
              </a:spcAft>
            </a:pPr>
            <a:r>
              <a:rPr lang="en-US" sz="2000" b="1" dirty="0"/>
              <a:t>Reproducible</a:t>
            </a:r>
            <a:r>
              <a:rPr lang="en-US" sz="2000" dirty="0"/>
              <a:t> - source data published alongside article</a:t>
            </a:r>
          </a:p>
          <a:p>
            <a:pPr>
              <a:lnSpc>
                <a:spcPct val="110000"/>
              </a:lnSpc>
              <a:spcBef>
                <a:spcPts val="0"/>
              </a:spcBef>
              <a:spcAft>
                <a:spcPts val="1800"/>
              </a:spcAft>
            </a:pPr>
            <a:r>
              <a:rPr lang="en-US" sz="2000" b="1" dirty="0"/>
              <a:t>Transparent </a:t>
            </a:r>
            <a:r>
              <a:rPr lang="en-US" sz="2000" dirty="0"/>
              <a:t>– open, author-led publishing and peer review</a:t>
            </a:r>
          </a:p>
          <a:p>
            <a:pPr>
              <a:lnSpc>
                <a:spcPct val="110000"/>
              </a:lnSpc>
              <a:spcBef>
                <a:spcPts val="0"/>
              </a:spcBef>
              <a:spcAft>
                <a:spcPts val="1800"/>
              </a:spcAft>
            </a:pPr>
            <a:r>
              <a:rPr lang="en-US" sz="2000" b="1" dirty="0"/>
              <a:t>Easy </a:t>
            </a:r>
            <a:r>
              <a:rPr lang="en-US" sz="2000" dirty="0"/>
              <a:t>– all costs are directly covered by the Gates Foundation through full integration with Chronos</a:t>
            </a:r>
          </a:p>
        </p:txBody>
      </p:sp>
    </p:spTree>
    <p:extLst>
      <p:ext uri="{BB962C8B-B14F-4D97-AF65-F5344CB8AC3E}">
        <p14:creationId xmlns:p14="http://schemas.microsoft.com/office/powerpoint/2010/main" val="425014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58901" y="454818"/>
            <a:ext cx="5996609" cy="674688"/>
          </a:xfrm>
        </p:spPr>
        <p:txBody>
          <a:bodyPr>
            <a:normAutofit/>
          </a:bodyPr>
          <a:lstStyle/>
          <a:p>
            <a:r>
              <a:rPr lang="en-GB" sz="2800" dirty="0">
                <a:solidFill>
                  <a:srgbClr val="800000"/>
                </a:solidFill>
                <a:latin typeface="+mn-lt"/>
              </a:rPr>
              <a:t>How does it work? </a:t>
            </a:r>
          </a:p>
        </p:txBody>
      </p:sp>
      <p:sp>
        <p:nvSpPr>
          <p:cNvPr id="11" name="Text Placeholder 2"/>
          <p:cNvSpPr txBox="1">
            <a:spLocks/>
          </p:cNvSpPr>
          <p:nvPr/>
        </p:nvSpPr>
        <p:spPr>
          <a:xfrm>
            <a:off x="1358901" y="1231900"/>
            <a:ext cx="10133932" cy="1575893"/>
          </a:xfrm>
          <a:prstGeom prst="rect">
            <a:avLst/>
          </a:prstGeom>
        </p:spPr>
        <p:txBody>
          <a:bodyPr lIns="91431" tIns="45715" rIns="91431" bIns="45715"/>
          <a:lstStyle/>
          <a:p>
            <a:pPr defTabSz="1219170">
              <a:spcAft>
                <a:spcPts val="600"/>
              </a:spcAft>
            </a:pPr>
            <a:r>
              <a:rPr lang="en-GB" sz="2400" b="1" dirty="0">
                <a:latin typeface="Arial"/>
              </a:rPr>
              <a:t>Post-publication peer review:</a:t>
            </a:r>
          </a:p>
          <a:p>
            <a:pPr defTabSz="1219170">
              <a:spcAft>
                <a:spcPts val="600"/>
              </a:spcAft>
            </a:pPr>
            <a:endParaRPr lang="en-GB" sz="1000" b="1" dirty="0">
              <a:solidFill>
                <a:srgbClr val="59452A"/>
              </a:solidFill>
              <a:latin typeface="Arial"/>
            </a:endParaRPr>
          </a:p>
          <a:p>
            <a:pPr defTabSz="1219170">
              <a:spcAft>
                <a:spcPts val="600"/>
              </a:spcAft>
            </a:pPr>
            <a:endParaRPr lang="en-GB" sz="1000" b="1" dirty="0">
              <a:solidFill>
                <a:srgbClr val="59452A"/>
              </a:solidFill>
              <a:latin typeface="Arial"/>
            </a:endParaRPr>
          </a:p>
          <a:p>
            <a:pPr defTabSz="1219170">
              <a:spcAft>
                <a:spcPts val="600"/>
              </a:spcAft>
            </a:pPr>
            <a:endParaRPr lang="en-GB" sz="500" b="1" dirty="0">
              <a:solidFill>
                <a:srgbClr val="59452A"/>
              </a:solidFill>
              <a:latin typeface="Arial"/>
            </a:endParaRPr>
          </a:p>
          <a:p>
            <a:pPr defTabSz="1219170">
              <a:spcAft>
                <a:spcPts val="600"/>
              </a:spcAft>
            </a:pPr>
            <a:endParaRPr lang="en-GB" sz="2400" b="1" dirty="0">
              <a:solidFill>
                <a:srgbClr val="59452A"/>
              </a:solidFill>
              <a:latin typeface="Arial"/>
            </a:endParaRPr>
          </a:p>
          <a:p>
            <a:pPr defTabSz="1219170">
              <a:spcAft>
                <a:spcPts val="600"/>
              </a:spcAft>
            </a:pPr>
            <a:endParaRPr lang="en-GB" sz="2400" b="1" dirty="0">
              <a:solidFill>
                <a:srgbClr val="59452A"/>
              </a:solidFill>
              <a:latin typeface="Arial"/>
            </a:endParaRPr>
          </a:p>
          <a:p>
            <a:pPr defTabSz="1219170">
              <a:spcAft>
                <a:spcPts val="600"/>
              </a:spcAft>
            </a:pPr>
            <a:endParaRPr lang="en-GB" sz="2400" b="1" dirty="0">
              <a:solidFill>
                <a:srgbClr val="59452A"/>
              </a:solidFill>
              <a:latin typeface="Arial"/>
            </a:endParaRPr>
          </a:p>
          <a:p>
            <a:pPr defTabSz="1219170">
              <a:spcAft>
                <a:spcPts val="600"/>
              </a:spcAft>
            </a:pPr>
            <a:endParaRPr lang="en-GB" sz="2400" b="1" dirty="0">
              <a:solidFill>
                <a:srgbClr val="59452A"/>
              </a:solidFill>
              <a:latin typeface="Arial"/>
            </a:endParaRPr>
          </a:p>
          <a:p>
            <a:pPr defTabSz="1219170">
              <a:spcAft>
                <a:spcPts val="600"/>
              </a:spcAft>
            </a:pPr>
            <a:endParaRPr lang="en-GB" sz="2400" b="1" dirty="0">
              <a:latin typeface="Arial"/>
            </a:endParaRPr>
          </a:p>
          <a:p>
            <a:pPr marL="257168" indent="-257168" defTabSz="1219170">
              <a:spcAft>
                <a:spcPts val="600"/>
              </a:spcAft>
              <a:buFont typeface="Arial" panose="020B0604020202020204" pitchFamily="34" charset="0"/>
              <a:buChar char="•"/>
            </a:pPr>
            <a:r>
              <a:rPr lang="en-GB" sz="2200" b="1" dirty="0">
                <a:latin typeface="Arial"/>
              </a:rPr>
              <a:t>Peer review </a:t>
            </a:r>
            <a:r>
              <a:rPr lang="en-GB" sz="2200" b="1" i="1" dirty="0">
                <a:latin typeface="Arial"/>
              </a:rPr>
              <a:t>after</a:t>
            </a:r>
            <a:r>
              <a:rPr lang="en-GB" sz="2200" b="1" dirty="0">
                <a:latin typeface="Arial"/>
              </a:rPr>
              <a:t> publication </a:t>
            </a:r>
            <a:r>
              <a:rPr lang="en-GB" sz="2200" dirty="0">
                <a:latin typeface="Arial"/>
              </a:rPr>
              <a:t>(no ‘Editor’, in-house pre-pub checks)</a:t>
            </a:r>
          </a:p>
          <a:p>
            <a:pPr marL="257168" indent="-257168" defTabSz="1219170">
              <a:spcAft>
                <a:spcPts val="600"/>
              </a:spcAft>
              <a:buFont typeface="Arial" panose="020B0604020202020204" pitchFamily="34" charset="0"/>
              <a:buChar char="•"/>
            </a:pPr>
            <a:r>
              <a:rPr lang="en-GB" sz="2200" dirty="0">
                <a:latin typeface="Arial"/>
              </a:rPr>
              <a:t>Fully transparent peer review (referee names, report and rating) </a:t>
            </a:r>
          </a:p>
          <a:p>
            <a:pPr marL="257168" indent="-257168" defTabSz="1219170">
              <a:spcAft>
                <a:spcPts val="600"/>
              </a:spcAft>
              <a:buFont typeface="Arial" panose="020B0604020202020204" pitchFamily="34" charset="0"/>
              <a:buChar char="•"/>
            </a:pPr>
            <a:r>
              <a:rPr lang="en-GB" sz="2200" dirty="0">
                <a:latin typeface="Arial"/>
              </a:rPr>
              <a:t>Access to source data</a:t>
            </a:r>
          </a:p>
          <a:p>
            <a:pPr marL="257168" indent="-257168" defTabSz="1219170">
              <a:spcAft>
                <a:spcPts val="600"/>
              </a:spcAft>
              <a:buFont typeface="Arial" panose="020B0604020202020204" pitchFamily="34" charset="0"/>
              <a:buChar char="•"/>
            </a:pPr>
            <a:r>
              <a:rPr lang="en-GB" sz="2200" b="1" dirty="0">
                <a:latin typeface="Arial"/>
              </a:rPr>
              <a:t>Versioning</a:t>
            </a:r>
            <a:r>
              <a:rPr lang="en-GB" sz="2200" dirty="0">
                <a:latin typeface="Arial"/>
              </a:rPr>
              <a:t> (also in PubMed) for revisions, corrections, updates</a:t>
            </a:r>
          </a:p>
        </p:txBody>
      </p:sp>
      <p:pic>
        <p:nvPicPr>
          <p:cNvPr id="4" name="Picture 3">
            <a:extLst>
              <a:ext uri="{FF2B5EF4-FFF2-40B4-BE49-F238E27FC236}">
                <a16:creationId xmlns:a16="http://schemas.microsoft.com/office/drawing/2014/main" id="{E8BF6FF6-B179-4D0E-A01F-044D420084F3}"/>
              </a:ext>
            </a:extLst>
          </p:cNvPr>
          <p:cNvPicPr>
            <a:picLocks noChangeAspect="1"/>
          </p:cNvPicPr>
          <p:nvPr/>
        </p:nvPicPr>
        <p:blipFill rotWithShape="1">
          <a:blip r:embed="rId3"/>
          <a:srcRect l="9000" t="32963" r="13841" b="32592"/>
          <a:stretch/>
        </p:blipFill>
        <p:spPr>
          <a:xfrm>
            <a:off x="1498600" y="1701800"/>
            <a:ext cx="7845595" cy="269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Arrow: Right 2">
            <a:extLst>
              <a:ext uri="{FF2B5EF4-FFF2-40B4-BE49-F238E27FC236}">
                <a16:creationId xmlns:a16="http://schemas.microsoft.com/office/drawing/2014/main" id="{78051909-6B1F-4313-B7C7-CFA74EB879C8}"/>
              </a:ext>
            </a:extLst>
          </p:cNvPr>
          <p:cNvSpPr/>
          <p:nvPr/>
        </p:nvSpPr>
        <p:spPr>
          <a:xfrm>
            <a:off x="9633399" y="2704564"/>
            <a:ext cx="1107583" cy="334851"/>
          </a:xfrm>
          <a:prstGeom prst="rightArrow">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a:solidFill>
                <a:srgbClr val="FFFFFF"/>
              </a:solidFill>
              <a:latin typeface="Arial"/>
            </a:endParaRPr>
          </a:p>
        </p:txBody>
      </p:sp>
      <p:sp>
        <p:nvSpPr>
          <p:cNvPr id="6" name="TextBox 5">
            <a:extLst>
              <a:ext uri="{FF2B5EF4-FFF2-40B4-BE49-F238E27FC236}">
                <a16:creationId xmlns:a16="http://schemas.microsoft.com/office/drawing/2014/main" id="{26A8B06F-A98B-4B25-AB5C-5ECC54004085}"/>
              </a:ext>
            </a:extLst>
          </p:cNvPr>
          <p:cNvSpPr txBox="1"/>
          <p:nvPr/>
        </p:nvSpPr>
        <p:spPr>
          <a:xfrm>
            <a:off x="9465081" y="2009106"/>
            <a:ext cx="1377300" cy="646331"/>
          </a:xfrm>
          <a:prstGeom prst="rect">
            <a:avLst/>
          </a:prstGeom>
          <a:noFill/>
        </p:spPr>
        <p:txBody>
          <a:bodyPr wrap="none" rtlCol="0">
            <a:spAutoFit/>
          </a:bodyPr>
          <a:lstStyle/>
          <a:p>
            <a:pPr algn="ctr" defTabSz="1219170"/>
            <a:r>
              <a:rPr lang="en-GB" dirty="0">
                <a:latin typeface="Arial"/>
              </a:rPr>
              <a:t>Passed </a:t>
            </a:r>
            <a:br>
              <a:rPr lang="en-GB" dirty="0">
                <a:latin typeface="Arial"/>
              </a:rPr>
            </a:br>
            <a:r>
              <a:rPr lang="en-GB" dirty="0">
                <a:latin typeface="Arial"/>
              </a:rPr>
              <a:t>peer review</a:t>
            </a:r>
          </a:p>
        </p:txBody>
      </p:sp>
      <p:sp>
        <p:nvSpPr>
          <p:cNvPr id="8" name="TextBox 7">
            <a:extLst>
              <a:ext uri="{FF2B5EF4-FFF2-40B4-BE49-F238E27FC236}">
                <a16:creationId xmlns:a16="http://schemas.microsoft.com/office/drawing/2014/main" id="{7A6C92C8-0988-4C31-803D-21429ADCE0D8}"/>
              </a:ext>
            </a:extLst>
          </p:cNvPr>
          <p:cNvSpPr txBox="1"/>
          <p:nvPr/>
        </p:nvSpPr>
        <p:spPr>
          <a:xfrm>
            <a:off x="10801623" y="2663781"/>
            <a:ext cx="1043876" cy="369332"/>
          </a:xfrm>
          <a:prstGeom prst="rect">
            <a:avLst/>
          </a:prstGeom>
          <a:noFill/>
        </p:spPr>
        <p:txBody>
          <a:bodyPr wrap="none" rtlCol="0">
            <a:spAutoFit/>
          </a:bodyPr>
          <a:lstStyle/>
          <a:p>
            <a:pPr algn="ctr" defTabSz="1219170"/>
            <a:r>
              <a:rPr lang="en-GB" dirty="0">
                <a:latin typeface="Arial"/>
              </a:rPr>
              <a:t>PubMed</a:t>
            </a:r>
          </a:p>
        </p:txBody>
      </p:sp>
    </p:spTree>
    <p:extLst>
      <p:ext uri="{BB962C8B-B14F-4D97-AF65-F5344CB8AC3E}">
        <p14:creationId xmlns:p14="http://schemas.microsoft.com/office/powerpoint/2010/main" val="1304254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0F4650-E4C5-4C4F-8781-F88CC50451A7}"/>
              </a:ext>
            </a:extLst>
          </p:cNvPr>
          <p:cNvPicPr>
            <a:picLocks noChangeAspect="1"/>
          </p:cNvPicPr>
          <p:nvPr/>
        </p:nvPicPr>
        <p:blipFill rotWithShape="1">
          <a:blip r:embed="rId3"/>
          <a:srcRect l="13283" t="9578" r="14534" b="17747"/>
          <a:stretch/>
        </p:blipFill>
        <p:spPr>
          <a:xfrm>
            <a:off x="2948968" y="1182993"/>
            <a:ext cx="6772225" cy="5241701"/>
          </a:xfrm>
          <a:prstGeom prst="rect">
            <a:avLst/>
          </a:prstGeom>
          <a:ln>
            <a:solidFill>
              <a:schemeClr val="tx1"/>
            </a:solidFill>
          </a:ln>
        </p:spPr>
      </p:pic>
      <p:sp>
        <p:nvSpPr>
          <p:cNvPr id="2" name="Title 1"/>
          <p:cNvSpPr>
            <a:spLocks noGrp="1"/>
          </p:cNvSpPr>
          <p:nvPr>
            <p:ph type="title" idx="4294967295"/>
          </p:nvPr>
        </p:nvSpPr>
        <p:spPr>
          <a:xfrm>
            <a:off x="1762539" y="33256"/>
            <a:ext cx="5758070" cy="800100"/>
          </a:xfrm>
        </p:spPr>
        <p:txBody>
          <a:bodyPr>
            <a:normAutofit/>
          </a:bodyPr>
          <a:lstStyle/>
          <a:p>
            <a:r>
              <a:rPr lang="en-GB" sz="2800" dirty="0">
                <a:solidFill>
                  <a:srgbClr val="800000"/>
                </a:solidFill>
                <a:latin typeface="+mn-lt"/>
              </a:rPr>
              <a:t>Publication without delay</a:t>
            </a:r>
          </a:p>
        </p:txBody>
      </p:sp>
      <p:sp>
        <p:nvSpPr>
          <p:cNvPr id="7" name="Line Callout 1 6"/>
          <p:cNvSpPr/>
          <p:nvPr/>
        </p:nvSpPr>
        <p:spPr>
          <a:xfrm>
            <a:off x="868178" y="701932"/>
            <a:ext cx="1892208" cy="816348"/>
          </a:xfrm>
          <a:prstGeom prst="borderCallout1">
            <a:avLst>
              <a:gd name="adj1" fmla="val 101017"/>
              <a:gd name="adj2" fmla="val 100324"/>
              <a:gd name="adj3" fmla="val 290633"/>
              <a:gd name="adj4" fmla="val 119149"/>
            </a:avLst>
          </a:prstGeom>
          <a:solidFill>
            <a:schemeClr val="bg1"/>
          </a:solidFill>
          <a:ln w="28575" cap="sq">
            <a:solidFill>
              <a:srgbClr val="80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Version and peer review status</a:t>
            </a:r>
          </a:p>
        </p:txBody>
      </p:sp>
      <p:sp>
        <p:nvSpPr>
          <p:cNvPr id="10" name="Line Callout 1 9"/>
          <p:cNvSpPr/>
          <p:nvPr/>
        </p:nvSpPr>
        <p:spPr>
          <a:xfrm>
            <a:off x="7899260" y="4675592"/>
            <a:ext cx="2010515" cy="883387"/>
          </a:xfrm>
          <a:prstGeom prst="borderCallout1">
            <a:avLst>
              <a:gd name="adj1" fmla="val -235"/>
              <a:gd name="adj2" fmla="val -430"/>
              <a:gd name="adj3" fmla="val -85874"/>
              <a:gd name="adj4" fmla="val -26313"/>
            </a:avLst>
          </a:prstGeom>
          <a:solidFill>
            <a:schemeClr val="bg1"/>
          </a:solidFill>
          <a:ln w="28575" cap="sq">
            <a:solidFill>
              <a:srgbClr val="80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Article immediately citable</a:t>
            </a:r>
          </a:p>
        </p:txBody>
      </p:sp>
      <p:sp>
        <p:nvSpPr>
          <p:cNvPr id="9" name="Line Callout 1 8"/>
          <p:cNvSpPr/>
          <p:nvPr/>
        </p:nvSpPr>
        <p:spPr>
          <a:xfrm>
            <a:off x="6974439" y="281391"/>
            <a:ext cx="1362791" cy="562147"/>
          </a:xfrm>
          <a:prstGeom prst="borderCallout1">
            <a:avLst>
              <a:gd name="adj1" fmla="val 101018"/>
              <a:gd name="adj2" fmla="val 50276"/>
              <a:gd name="adj3" fmla="val 343483"/>
              <a:gd name="adj4" fmla="val 26202"/>
            </a:avLst>
          </a:prstGeom>
          <a:solidFill>
            <a:schemeClr val="bg1"/>
          </a:solidFill>
          <a:ln w="28575" cap="sq">
            <a:solidFill>
              <a:srgbClr val="A4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Usage data</a:t>
            </a:r>
          </a:p>
        </p:txBody>
      </p:sp>
    </p:spTree>
    <p:extLst>
      <p:ext uri="{BB962C8B-B14F-4D97-AF65-F5344CB8AC3E}">
        <p14:creationId xmlns:p14="http://schemas.microsoft.com/office/powerpoint/2010/main" val="1044338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49213"/>
            <a:ext cx="10515600" cy="1325562"/>
          </a:xfrm>
        </p:spPr>
        <p:txBody>
          <a:bodyPr>
            <a:normAutofit/>
          </a:bodyPr>
          <a:lstStyle/>
          <a:p>
            <a:r>
              <a:rPr lang="en-GB" sz="2800" dirty="0">
                <a:solidFill>
                  <a:srgbClr val="800000"/>
                </a:solidFill>
                <a:latin typeface="+mn-lt"/>
              </a:rPr>
              <a:t>Post-publication peer review</a:t>
            </a:r>
          </a:p>
        </p:txBody>
      </p:sp>
      <p:pic>
        <p:nvPicPr>
          <p:cNvPr id="4" name="Picture 3">
            <a:extLst>
              <a:ext uri="{FF2B5EF4-FFF2-40B4-BE49-F238E27FC236}">
                <a16:creationId xmlns:a16="http://schemas.microsoft.com/office/drawing/2014/main" id="{EB7F4B72-302D-456F-B4B2-27FEC37EE45F}"/>
              </a:ext>
            </a:extLst>
          </p:cNvPr>
          <p:cNvPicPr>
            <a:picLocks noChangeAspect="1"/>
          </p:cNvPicPr>
          <p:nvPr/>
        </p:nvPicPr>
        <p:blipFill rotWithShape="1">
          <a:blip r:embed="rId3"/>
          <a:srcRect l="13716" t="9578" r="13956" b="17037"/>
          <a:stretch/>
        </p:blipFill>
        <p:spPr>
          <a:xfrm>
            <a:off x="1468193" y="1049629"/>
            <a:ext cx="6563307" cy="5119353"/>
          </a:xfrm>
          <a:prstGeom prst="rect">
            <a:avLst/>
          </a:prstGeom>
          <a:ln>
            <a:solidFill>
              <a:schemeClr val="tx1"/>
            </a:solidFill>
          </a:ln>
        </p:spPr>
      </p:pic>
      <p:sp>
        <p:nvSpPr>
          <p:cNvPr id="10" name="Line Callout 1 9"/>
          <p:cNvSpPr/>
          <p:nvPr/>
        </p:nvSpPr>
        <p:spPr>
          <a:xfrm>
            <a:off x="8615911" y="2377894"/>
            <a:ext cx="2272799" cy="563628"/>
          </a:xfrm>
          <a:prstGeom prst="borderCallout1">
            <a:avLst>
              <a:gd name="adj1" fmla="val 53843"/>
              <a:gd name="adj2" fmla="val -1842"/>
              <a:gd name="adj3" fmla="val 93438"/>
              <a:gd name="adj4" fmla="val -38312"/>
            </a:avLst>
          </a:prstGeom>
          <a:solidFill>
            <a:schemeClr val="bg1"/>
          </a:solidFill>
          <a:ln w="28575" cap="sq">
            <a:solidFill>
              <a:srgbClr val="80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Transparent peer review</a:t>
            </a:r>
          </a:p>
        </p:txBody>
      </p:sp>
    </p:spTree>
    <p:extLst>
      <p:ext uri="{BB962C8B-B14F-4D97-AF65-F5344CB8AC3E}">
        <p14:creationId xmlns:p14="http://schemas.microsoft.com/office/powerpoint/2010/main" val="1548438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55563"/>
            <a:ext cx="10515600" cy="1325562"/>
          </a:xfrm>
        </p:spPr>
        <p:txBody>
          <a:bodyPr>
            <a:normAutofit/>
          </a:bodyPr>
          <a:lstStyle/>
          <a:p>
            <a:r>
              <a:rPr lang="en-GB" sz="2800" dirty="0">
                <a:solidFill>
                  <a:srgbClr val="800000"/>
                </a:solidFill>
                <a:latin typeface="+mn-lt"/>
              </a:rPr>
              <a:t>Open peer review</a:t>
            </a:r>
          </a:p>
        </p:txBody>
      </p:sp>
      <p:grpSp>
        <p:nvGrpSpPr>
          <p:cNvPr id="13" name="Group 12">
            <a:extLst>
              <a:ext uri="{FF2B5EF4-FFF2-40B4-BE49-F238E27FC236}">
                <a16:creationId xmlns:a16="http://schemas.microsoft.com/office/drawing/2014/main" id="{162FB876-F8D8-44DE-B41B-FFE331E7393F}"/>
              </a:ext>
            </a:extLst>
          </p:cNvPr>
          <p:cNvGrpSpPr/>
          <p:nvPr/>
        </p:nvGrpSpPr>
        <p:grpSpPr>
          <a:xfrm>
            <a:off x="7670129" y="968475"/>
            <a:ext cx="4168247" cy="3524448"/>
            <a:chOff x="7670128" y="968474"/>
            <a:chExt cx="4168246" cy="3524448"/>
          </a:xfrm>
        </p:grpSpPr>
        <p:grpSp>
          <p:nvGrpSpPr>
            <p:cNvPr id="12" name="Group 11">
              <a:extLst>
                <a:ext uri="{FF2B5EF4-FFF2-40B4-BE49-F238E27FC236}">
                  <a16:creationId xmlns:a16="http://schemas.microsoft.com/office/drawing/2014/main" id="{09E933CB-71EE-4B63-BEE3-12301162FA85}"/>
                </a:ext>
              </a:extLst>
            </p:cNvPr>
            <p:cNvGrpSpPr/>
            <p:nvPr/>
          </p:nvGrpSpPr>
          <p:grpSpPr>
            <a:xfrm>
              <a:off x="7670128" y="968474"/>
              <a:ext cx="3874814" cy="2525902"/>
              <a:chOff x="7670128" y="559044"/>
              <a:chExt cx="3874814" cy="2525902"/>
            </a:xfrm>
          </p:grpSpPr>
          <p:sp>
            <p:nvSpPr>
              <p:cNvPr id="23" name="Text Placeholder 5"/>
              <p:cNvSpPr txBox="1">
                <a:spLocks/>
              </p:cNvSpPr>
              <p:nvPr/>
            </p:nvSpPr>
            <p:spPr bwMode="auto">
              <a:xfrm>
                <a:off x="7895644" y="906693"/>
                <a:ext cx="3649298" cy="21782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42891">
                  <a:lnSpc>
                    <a:spcPct val="200000"/>
                  </a:lnSpc>
                  <a:spcBef>
                    <a:spcPct val="0"/>
                  </a:spcBef>
                  <a:buFont typeface="Arial" pitchFamily="34" charset="0"/>
                  <a:buChar char="•"/>
                </a:pPr>
                <a:r>
                  <a:rPr lang="en-GB" altLang="en-US" dirty="0"/>
                  <a:t>Approved</a:t>
                </a:r>
              </a:p>
              <a:p>
                <a:pPr indent="-342891">
                  <a:lnSpc>
                    <a:spcPct val="200000"/>
                  </a:lnSpc>
                  <a:spcBef>
                    <a:spcPct val="0"/>
                  </a:spcBef>
                  <a:buFont typeface="Arial" pitchFamily="34" charset="0"/>
                  <a:buChar char="•"/>
                </a:pPr>
                <a:r>
                  <a:rPr lang="en-GB" altLang="en-US" dirty="0"/>
                  <a:t>Approved with reservations</a:t>
                </a:r>
              </a:p>
              <a:p>
                <a:pPr indent="-342891">
                  <a:lnSpc>
                    <a:spcPct val="200000"/>
                  </a:lnSpc>
                  <a:spcBef>
                    <a:spcPct val="0"/>
                  </a:spcBef>
                  <a:buFont typeface="Arial" pitchFamily="34" charset="0"/>
                  <a:buChar char="•"/>
                </a:pPr>
                <a:r>
                  <a:rPr lang="en-GB" altLang="en-US" dirty="0"/>
                  <a:t>Not approved</a:t>
                </a:r>
              </a:p>
              <a:p>
                <a:pPr indent="-342891">
                  <a:lnSpc>
                    <a:spcPct val="200000"/>
                  </a:lnSpc>
                  <a:spcBef>
                    <a:spcPct val="0"/>
                  </a:spcBef>
                  <a:buFont typeface="Arial" pitchFamily="34" charset="0"/>
                  <a:buChar char="•"/>
                </a:pPr>
                <a:endParaRPr lang="en-GB" altLang="en-US" dirty="0"/>
              </a:p>
              <a:p>
                <a:pPr indent="-342891">
                  <a:lnSpc>
                    <a:spcPct val="200000"/>
                  </a:lnSpc>
                  <a:spcBef>
                    <a:spcPct val="0"/>
                  </a:spcBef>
                  <a:buFont typeface="Arial" pitchFamily="34" charset="0"/>
                  <a:buChar char="•"/>
                </a:pPr>
                <a:endParaRPr lang="en-GB" altLang="en-US" dirty="0"/>
              </a:p>
            </p:txBody>
          </p:sp>
          <p:sp>
            <p:nvSpPr>
              <p:cNvPr id="22" name="TextBox 21"/>
              <p:cNvSpPr txBox="1"/>
              <p:nvPr/>
            </p:nvSpPr>
            <p:spPr>
              <a:xfrm>
                <a:off x="7670128" y="559044"/>
                <a:ext cx="2135520" cy="400110"/>
              </a:xfrm>
              <a:prstGeom prst="rect">
                <a:avLst/>
              </a:prstGeom>
              <a:noFill/>
            </p:spPr>
            <p:txBody>
              <a:bodyPr wrap="none" rtlCol="0">
                <a:spAutoFit/>
              </a:bodyPr>
              <a:lstStyle/>
              <a:p>
                <a:r>
                  <a:rPr lang="en-GB" sz="2000" b="1" dirty="0"/>
                  <a:t>Referee ratings:</a:t>
                </a:r>
              </a:p>
            </p:txBody>
          </p:sp>
          <p:grpSp>
            <p:nvGrpSpPr>
              <p:cNvPr id="24" name="Group 8"/>
              <p:cNvGrpSpPr>
                <a:grpSpLocks/>
              </p:cNvGrpSpPr>
              <p:nvPr/>
            </p:nvGrpSpPr>
            <p:grpSpPr bwMode="auto">
              <a:xfrm>
                <a:off x="7838165" y="1045883"/>
                <a:ext cx="350992" cy="1509392"/>
                <a:chOff x="539552" y="1916832"/>
                <a:chExt cx="438594" cy="1846842"/>
              </a:xfrm>
            </p:grpSpPr>
            <p:pic>
              <p:nvPicPr>
                <p:cNvPr id="25" name="Picture 24" descr="Approved ico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916832"/>
                  <a:ext cx="438594"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approved with res icon.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617422"/>
                  <a:ext cx="432047" cy="43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descr="not approved ic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324657"/>
                  <a:ext cx="432047" cy="43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 name="Group 10">
              <a:extLst>
                <a:ext uri="{FF2B5EF4-FFF2-40B4-BE49-F238E27FC236}">
                  <a16:creationId xmlns:a16="http://schemas.microsoft.com/office/drawing/2014/main" id="{D8AC43DE-C7FF-48DC-9E97-656C7A7E82C2}"/>
                </a:ext>
              </a:extLst>
            </p:cNvPr>
            <p:cNvGrpSpPr/>
            <p:nvPr/>
          </p:nvGrpSpPr>
          <p:grpSpPr>
            <a:xfrm>
              <a:off x="7670128" y="3758468"/>
              <a:ext cx="4168246" cy="734454"/>
              <a:chOff x="7670128" y="3349038"/>
              <a:chExt cx="4168246" cy="734454"/>
            </a:xfrm>
          </p:grpSpPr>
          <p:sp>
            <p:nvSpPr>
              <p:cNvPr id="33" name="TextBox 7"/>
              <p:cNvSpPr txBox="1">
                <a:spLocks noChangeArrowheads="1"/>
              </p:cNvSpPr>
              <p:nvPr/>
            </p:nvSpPr>
            <p:spPr bwMode="auto">
              <a:xfrm>
                <a:off x="7670128" y="3349038"/>
                <a:ext cx="4168246"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p>
                <a:r>
                  <a:rPr lang="en-GB" altLang="en-US" b="1" dirty="0">
                    <a:latin typeface="Arial" panose="020B0604020202020204" pitchFamily="34" charset="0"/>
                    <a:cs typeface="Arial" panose="020B0604020202020204" pitchFamily="34" charset="0"/>
                  </a:rPr>
                  <a:t>Minimal requirements for indexing:</a:t>
                </a:r>
              </a:p>
            </p:txBody>
          </p:sp>
          <p:pic>
            <p:nvPicPr>
              <p:cNvPr id="34" name="Picture 3" descr="index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67147" y="3721846"/>
                <a:ext cx="710504" cy="36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 descr="index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53298" y="3712321"/>
                <a:ext cx="1002161" cy="36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6"/>
              <p:cNvSpPr txBox="1">
                <a:spLocks noChangeArrowheads="1"/>
              </p:cNvSpPr>
              <p:nvPr/>
            </p:nvSpPr>
            <p:spPr bwMode="auto">
              <a:xfrm>
                <a:off x="9094862" y="3701637"/>
                <a:ext cx="458956" cy="33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p>
                <a:r>
                  <a:rPr lang="en-GB" altLang="en-US" sz="1600" dirty="0">
                    <a:latin typeface="Calibri" pitchFamily="34" charset="0"/>
                  </a:rPr>
                  <a:t>or</a:t>
                </a:r>
              </a:p>
            </p:txBody>
          </p:sp>
        </p:grpSp>
      </p:grpSp>
      <p:pic>
        <p:nvPicPr>
          <p:cNvPr id="5" name="Picture 4">
            <a:extLst>
              <a:ext uri="{FF2B5EF4-FFF2-40B4-BE49-F238E27FC236}">
                <a16:creationId xmlns:a16="http://schemas.microsoft.com/office/drawing/2014/main" id="{72FD46A5-F810-4704-88DF-174B3D0857E7}"/>
              </a:ext>
            </a:extLst>
          </p:cNvPr>
          <p:cNvPicPr>
            <a:picLocks noChangeAspect="1"/>
          </p:cNvPicPr>
          <p:nvPr/>
        </p:nvPicPr>
        <p:blipFill rotWithShape="1">
          <a:blip r:embed="rId8"/>
          <a:srcRect l="9719" t="14034" r="35614" b="15746"/>
          <a:stretch/>
        </p:blipFill>
        <p:spPr>
          <a:xfrm>
            <a:off x="1491915" y="1034718"/>
            <a:ext cx="5816051" cy="5743073"/>
          </a:xfrm>
          <a:prstGeom prst="rect">
            <a:avLst/>
          </a:prstGeom>
          <a:ln>
            <a:solidFill>
              <a:schemeClr val="tx1"/>
            </a:solidFill>
          </a:ln>
        </p:spPr>
      </p:pic>
      <p:sp>
        <p:nvSpPr>
          <p:cNvPr id="10" name="TextBox 9">
            <a:extLst>
              <a:ext uri="{FF2B5EF4-FFF2-40B4-BE49-F238E27FC236}">
                <a16:creationId xmlns:a16="http://schemas.microsoft.com/office/drawing/2014/main" id="{564B095A-4CC6-405C-9BA4-42E81475FF1D}"/>
              </a:ext>
            </a:extLst>
          </p:cNvPr>
          <p:cNvSpPr txBox="1"/>
          <p:nvPr/>
        </p:nvSpPr>
        <p:spPr>
          <a:xfrm>
            <a:off x="4251659" y="6450568"/>
            <a:ext cx="484428" cy="646331"/>
          </a:xfrm>
          <a:prstGeom prst="rect">
            <a:avLst/>
          </a:prstGeom>
          <a:noFill/>
        </p:spPr>
        <p:txBody>
          <a:bodyPr wrap="square" rtlCol="0">
            <a:spAutoFit/>
          </a:bodyPr>
          <a:lstStyle/>
          <a:p>
            <a:r>
              <a:rPr lang="en-GB" dirty="0"/>
              <a:t>[…]</a:t>
            </a:r>
          </a:p>
        </p:txBody>
      </p:sp>
    </p:spTree>
    <p:extLst>
      <p:ext uri="{BB962C8B-B14F-4D97-AF65-F5344CB8AC3E}">
        <p14:creationId xmlns:p14="http://schemas.microsoft.com/office/powerpoint/2010/main" val="13436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6="http://schemas.microsoft.com/office/drawing/2014/main" xmlns:a14="http://schemas.microsoft.com/office/drawing/2010/main" xmlns="">
                <a:solidFill>
                  <a:srgbClr val="FFFFFF"/>
                </a:solidFill>
              </a14:hiddenFill>
            </a:ext>
          </a:extLst>
        </p:spPr>
      </p:pic>
      <p:grpSp>
        <p:nvGrpSpPr>
          <p:cNvPr id="83" name="Group 11">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6="http://schemas.microsoft.com/office/drawing/2014/main" xmlns:a14="http://schemas.microsoft.com/office/drawing/2010/main" xmlns="" w="9525">
                    <a:solidFill>
                      <a:srgbClr val="000000"/>
                    </a:solidFill>
                    <a:miter lim="800000"/>
                    <a:headEnd/>
                    <a:tailEnd/>
                  </a14:hiddenLine>
                </a:ext>
              </a:extLst>
            </p:spPr>
          </p:sp>
          <p:sp>
            <p:nvSpPr>
              <p:cNvPr id="26"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27"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28"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29"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30"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31"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32"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33"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34"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35"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36"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38"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39"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40"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41"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6="http://schemas.microsoft.com/office/drawing/2014/main" xmlns:a14="http://schemas.microsoft.com/office/drawing/2010/main" xmlns="" w="9525">
                    <a:solidFill>
                      <a:srgbClr val="000000"/>
                    </a:solidFill>
                    <a:miter lim="800000"/>
                    <a:headEnd/>
                    <a:tailEnd/>
                  </a14:hiddenLine>
                </a:ext>
              </a:extLst>
            </p:spPr>
          </p:sp>
          <p:sp>
            <p:nvSpPr>
              <p:cNvPr id="42"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43"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44"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45"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46"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47"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48"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49"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50"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51"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grpSp>
        <p:grpSp>
          <p:nvGrpSpPr>
            <p:cNvPr id="85" name="Group 13">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6"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7"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8"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19"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20"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21"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22"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23"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p>
          <p:sp>
            <p:nvSpPr>
              <p:cNvPr id="24"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6="http://schemas.microsoft.com/office/drawing/2014/main" xmlns:a14="http://schemas.microsoft.com/office/drawing/2010/main" xmlns="" w="9525">
                    <a:solidFill>
                      <a:srgbClr val="000000"/>
                    </a:solidFill>
                    <a:miter lim="800000"/>
                    <a:headEnd/>
                    <a:tailEnd/>
                  </a14:hiddenLine>
                </a:ext>
              </a:extLst>
            </p:spPr>
          </p:sp>
        </p:grpSp>
      </p:grpSp>
      <p:sp>
        <p:nvSpPr>
          <p:cNvPr id="53" name="Rectangle 52">
            <a:extLst>
              <a:ext uri="{FF2B5EF4-FFF2-40B4-BE49-F238E27FC236}">
                <a16:creationId xmlns:a16="http://schemas.microsoft.com/office/drawing/2014/main" id="{6BFC9644-673A-459F-B3C5-9310A4E50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4ADB9295-9645-4BF2-ADFD-75800B7FA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bg2">
              <a:lumMod val="60000"/>
              <a:lumOff val="40000"/>
              <a:alpha val="60000"/>
            </a:schemeClr>
          </a:solidFill>
        </p:grpSpPr>
        <p:sp>
          <p:nvSpPr>
            <p:cNvPr id="56" name="Rectangle 5">
              <a:extLst>
                <a:ext uri="{FF2B5EF4-FFF2-40B4-BE49-F238E27FC236}">
                  <a16:creationId xmlns:a16="http://schemas.microsoft.com/office/drawing/2014/main" id="{95B061E9-E435-4E1B-B160-96584A1166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57" name="Freeform 6">
              <a:extLst>
                <a:ext uri="{FF2B5EF4-FFF2-40B4-BE49-F238E27FC236}">
                  <a16:creationId xmlns:a16="http://schemas.microsoft.com/office/drawing/2014/main" id="{3CD7972E-7D38-40EE-A80B-E2A848811E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8" name="Freeform 7">
              <a:extLst>
                <a:ext uri="{FF2B5EF4-FFF2-40B4-BE49-F238E27FC236}">
                  <a16:creationId xmlns:a16="http://schemas.microsoft.com/office/drawing/2014/main" id="{524A3B55-746F-419F-8CFF-5F3A4BE143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9" name="Freeform 8">
              <a:extLst>
                <a:ext uri="{FF2B5EF4-FFF2-40B4-BE49-F238E27FC236}">
                  <a16:creationId xmlns:a16="http://schemas.microsoft.com/office/drawing/2014/main" id="{9C63219B-AD72-4494-935E-F5C70DB54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0" name="Freeform 9">
              <a:extLst>
                <a:ext uri="{FF2B5EF4-FFF2-40B4-BE49-F238E27FC236}">
                  <a16:creationId xmlns:a16="http://schemas.microsoft.com/office/drawing/2014/main" id="{15B41FD2-05E2-44E7-8760-09E65D1C60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1" name="Freeform 10">
              <a:extLst>
                <a:ext uri="{FF2B5EF4-FFF2-40B4-BE49-F238E27FC236}">
                  <a16:creationId xmlns:a16="http://schemas.microsoft.com/office/drawing/2014/main" id="{FE6D63D0-3347-4EE2-8F65-F1C32168F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2" name="Freeform 11">
              <a:extLst>
                <a:ext uri="{FF2B5EF4-FFF2-40B4-BE49-F238E27FC236}">
                  <a16:creationId xmlns:a16="http://schemas.microsoft.com/office/drawing/2014/main" id="{538A46A3-DB16-45D5-B636-03EFE39FE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3" name="Freeform 12">
              <a:extLst>
                <a:ext uri="{FF2B5EF4-FFF2-40B4-BE49-F238E27FC236}">
                  <a16:creationId xmlns:a16="http://schemas.microsoft.com/office/drawing/2014/main" id="{0B8A2B0E-823F-4BE8-9359-45143BB124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4" name="Freeform 13">
              <a:extLst>
                <a:ext uri="{FF2B5EF4-FFF2-40B4-BE49-F238E27FC236}">
                  <a16:creationId xmlns:a16="http://schemas.microsoft.com/office/drawing/2014/main" id="{44516B3C-A8BE-46FC-B643-3DFEB7F283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5" name="Freeform 14">
              <a:extLst>
                <a:ext uri="{FF2B5EF4-FFF2-40B4-BE49-F238E27FC236}">
                  <a16:creationId xmlns:a16="http://schemas.microsoft.com/office/drawing/2014/main" id="{59FD699C-3920-4E57-BE27-165A3F036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6" name="Freeform 15">
              <a:extLst>
                <a:ext uri="{FF2B5EF4-FFF2-40B4-BE49-F238E27FC236}">
                  <a16:creationId xmlns:a16="http://schemas.microsoft.com/office/drawing/2014/main" id="{0FB0C02E-3F53-4889-8ADF-80DBC43F69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7" name="Line 16">
              <a:extLst>
                <a:ext uri="{FF2B5EF4-FFF2-40B4-BE49-F238E27FC236}">
                  <a16:creationId xmlns:a16="http://schemas.microsoft.com/office/drawing/2014/main" id="{F8A0C89C-946F-4BCD-8A27-BB73E37FE52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8" name="Freeform 17">
              <a:extLst>
                <a:ext uri="{FF2B5EF4-FFF2-40B4-BE49-F238E27FC236}">
                  <a16:creationId xmlns:a16="http://schemas.microsoft.com/office/drawing/2014/main" id="{70C83EAF-4E92-4849-A240-B257871D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9" name="Freeform 18">
              <a:extLst>
                <a:ext uri="{FF2B5EF4-FFF2-40B4-BE49-F238E27FC236}">
                  <a16:creationId xmlns:a16="http://schemas.microsoft.com/office/drawing/2014/main" id="{320FD164-4D7A-469C-B3F4-B926BFACF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0" name="Freeform 19">
              <a:extLst>
                <a:ext uri="{FF2B5EF4-FFF2-40B4-BE49-F238E27FC236}">
                  <a16:creationId xmlns:a16="http://schemas.microsoft.com/office/drawing/2014/main" id="{F6E14D9A-4E63-48FF-95C5-9E8DDFF8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1" name="Freeform 20">
              <a:extLst>
                <a:ext uri="{FF2B5EF4-FFF2-40B4-BE49-F238E27FC236}">
                  <a16:creationId xmlns:a16="http://schemas.microsoft.com/office/drawing/2014/main" id="{F3DCD24F-3CA8-4404-B22C-E4C928995F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2" name="Rectangle 21">
              <a:extLst>
                <a:ext uri="{FF2B5EF4-FFF2-40B4-BE49-F238E27FC236}">
                  <a16:creationId xmlns:a16="http://schemas.microsoft.com/office/drawing/2014/main" id="{8AD2E827-32A3-4BE4-9CC6-8315629177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73" name="Freeform 22">
              <a:extLst>
                <a:ext uri="{FF2B5EF4-FFF2-40B4-BE49-F238E27FC236}">
                  <a16:creationId xmlns:a16="http://schemas.microsoft.com/office/drawing/2014/main" id="{47FB2CCC-1230-494F-B2D1-F05E5B8ED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4" name="Freeform 23">
              <a:extLst>
                <a:ext uri="{FF2B5EF4-FFF2-40B4-BE49-F238E27FC236}">
                  <a16:creationId xmlns:a16="http://schemas.microsoft.com/office/drawing/2014/main" id="{A5F44514-9274-47E3-9243-CA9356C166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5" name="Freeform 24">
              <a:extLst>
                <a:ext uri="{FF2B5EF4-FFF2-40B4-BE49-F238E27FC236}">
                  <a16:creationId xmlns:a16="http://schemas.microsoft.com/office/drawing/2014/main" id="{D06192CD-AD86-4DCA-8B53-4ACCA4658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6" name="Freeform 25">
              <a:extLst>
                <a:ext uri="{FF2B5EF4-FFF2-40B4-BE49-F238E27FC236}">
                  <a16:creationId xmlns:a16="http://schemas.microsoft.com/office/drawing/2014/main" id="{99E9203A-21E4-46D8-981A-4B28CA320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7" name="Freeform 26">
              <a:extLst>
                <a:ext uri="{FF2B5EF4-FFF2-40B4-BE49-F238E27FC236}">
                  <a16:creationId xmlns:a16="http://schemas.microsoft.com/office/drawing/2014/main" id="{32FCE9B6-FB52-4045-8DCC-E5959B9A4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8" name="Freeform 27">
              <a:extLst>
                <a:ext uri="{FF2B5EF4-FFF2-40B4-BE49-F238E27FC236}">
                  <a16:creationId xmlns:a16="http://schemas.microsoft.com/office/drawing/2014/main" id="{E4A7025C-CDE8-429A-BBB9-E7380C962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9" name="Freeform 28">
              <a:extLst>
                <a:ext uri="{FF2B5EF4-FFF2-40B4-BE49-F238E27FC236}">
                  <a16:creationId xmlns:a16="http://schemas.microsoft.com/office/drawing/2014/main" id="{A4EA0256-5DF5-437A-98A7-B79F3E6BB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0" name="Freeform 29">
              <a:extLst>
                <a:ext uri="{FF2B5EF4-FFF2-40B4-BE49-F238E27FC236}">
                  <a16:creationId xmlns:a16="http://schemas.microsoft.com/office/drawing/2014/main" id="{90C9433D-9E1C-493B-BEBD-C3081FFA32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1" name="Freeform 30">
              <a:extLst>
                <a:ext uri="{FF2B5EF4-FFF2-40B4-BE49-F238E27FC236}">
                  <a16:creationId xmlns:a16="http://schemas.microsoft.com/office/drawing/2014/main" id="{352B39BB-F298-4285-A709-1FBA0CB72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2" name="Freeform 31">
              <a:extLst>
                <a:ext uri="{FF2B5EF4-FFF2-40B4-BE49-F238E27FC236}">
                  <a16:creationId xmlns:a16="http://schemas.microsoft.com/office/drawing/2014/main" id="{31CAF2A0-CBA0-4E86-AA87-8750EC1AFB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grpSp>
      <p:sp>
        <p:nvSpPr>
          <p:cNvPr id="2" name="Title 1"/>
          <p:cNvSpPr>
            <a:spLocks noGrp="1"/>
          </p:cNvSpPr>
          <p:nvPr>
            <p:ph type="title" idx="4294967295"/>
          </p:nvPr>
        </p:nvSpPr>
        <p:spPr>
          <a:xfrm>
            <a:off x="1019015" y="1093787"/>
            <a:ext cx="3059969" cy="4697413"/>
          </a:xfrm>
        </p:spPr>
        <p:txBody>
          <a:bodyPr vert="horz" lIns="91440" tIns="45720" rIns="91440" bIns="45720" rtlCol="0" anchor="ctr">
            <a:normAutofit/>
          </a:bodyPr>
          <a:lstStyle/>
          <a:p>
            <a:r>
              <a:rPr lang="en-US" sz="3100" dirty="0"/>
              <a:t>Reproducibility</a:t>
            </a:r>
          </a:p>
        </p:txBody>
      </p:sp>
      <p:sp useBgFill="1">
        <p:nvSpPr>
          <p:cNvPr id="84" name="Round Diagonal Corner Rectangle 7">
            <a:extLst>
              <a:ext uri="{FF2B5EF4-FFF2-40B4-BE49-F238E27FC236}">
                <a16:creationId xmlns:a16="http://schemas.microsoft.com/office/drawing/2014/main" id="{7D1C411D-0818-4640-8657-2AF78250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084" y="0"/>
            <a:ext cx="7566916"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a:spLocks noGrp="1"/>
          </p:cNvSpPr>
          <p:nvPr>
            <p:ph idx="4294967295"/>
          </p:nvPr>
        </p:nvSpPr>
        <p:spPr>
          <a:xfrm>
            <a:off x="5215467" y="1093788"/>
            <a:ext cx="5831944" cy="4697413"/>
          </a:xfrm>
          <a:prstGeom prst="rect">
            <a:avLst/>
          </a:prstGeom>
        </p:spPr>
        <p:txBody>
          <a:bodyPr vert="horz" lIns="91440" tIns="45720" rIns="91440" bIns="45720" rtlCol="0">
            <a:normAutofit/>
          </a:bodyPr>
          <a:lstStyle/>
          <a:p>
            <a:pPr>
              <a:lnSpc>
                <a:spcPct val="110000"/>
              </a:lnSpc>
              <a:spcBef>
                <a:spcPts val="0"/>
              </a:spcBef>
              <a:spcAft>
                <a:spcPts val="1800"/>
              </a:spcAft>
            </a:pPr>
            <a:r>
              <a:rPr lang="en-US" sz="2000" b="1"/>
              <a:t>Data and software policy:</a:t>
            </a:r>
          </a:p>
          <a:p>
            <a:pPr marL="342891">
              <a:lnSpc>
                <a:spcPct val="110000"/>
              </a:lnSpc>
              <a:spcBef>
                <a:spcPts val="600"/>
              </a:spcBef>
              <a:spcAft>
                <a:spcPts val="600"/>
              </a:spcAft>
              <a:defRPr/>
            </a:pPr>
            <a:r>
              <a:rPr lang="en-US" sz="2000"/>
              <a:t>Access to source data underlying results</a:t>
            </a:r>
          </a:p>
          <a:p>
            <a:pPr marL="342891">
              <a:lnSpc>
                <a:spcPct val="110000"/>
              </a:lnSpc>
              <a:spcBef>
                <a:spcPts val="600"/>
              </a:spcBef>
              <a:spcAft>
                <a:spcPts val="600"/>
              </a:spcAft>
              <a:defRPr/>
            </a:pPr>
            <a:r>
              <a:rPr lang="en-US" sz="2000"/>
              <a:t>Data must be hosted in a stable open repository</a:t>
            </a:r>
            <a:br>
              <a:rPr lang="en-US" sz="2000"/>
            </a:br>
            <a:r>
              <a:rPr lang="en-US" sz="2000"/>
              <a:t>(e.g. Open Science Framework, Dataverse, Zenodo)</a:t>
            </a:r>
          </a:p>
          <a:p>
            <a:pPr marL="342891">
              <a:lnSpc>
                <a:spcPct val="110000"/>
              </a:lnSpc>
              <a:spcBef>
                <a:spcPts val="600"/>
              </a:spcBef>
              <a:spcAft>
                <a:spcPts val="600"/>
              </a:spcAft>
              <a:defRPr/>
            </a:pPr>
            <a:r>
              <a:rPr lang="en-US" sz="2000"/>
              <a:t>Data must be clearly described and formatted</a:t>
            </a:r>
          </a:p>
          <a:p>
            <a:pPr marL="342891">
              <a:lnSpc>
                <a:spcPct val="110000"/>
              </a:lnSpc>
              <a:spcBef>
                <a:spcPts val="600"/>
              </a:spcBef>
              <a:spcAft>
                <a:spcPts val="600"/>
              </a:spcAft>
              <a:defRPr/>
            </a:pPr>
            <a:r>
              <a:rPr lang="en-US" sz="2000"/>
              <a:t>Data must be openly available (with some exceptions) </a:t>
            </a:r>
          </a:p>
          <a:p>
            <a:pPr marL="342891">
              <a:lnSpc>
                <a:spcPct val="110000"/>
              </a:lnSpc>
              <a:spcBef>
                <a:spcPts val="600"/>
              </a:spcBef>
              <a:spcAft>
                <a:spcPts val="600"/>
              </a:spcAft>
              <a:defRPr/>
            </a:pPr>
            <a:r>
              <a:rPr lang="en-US" sz="2000"/>
              <a:t>Source code for new software must be provided (Software tool articles) </a:t>
            </a:r>
          </a:p>
        </p:txBody>
      </p:sp>
    </p:spTree>
    <p:extLst>
      <p:ext uri="{BB962C8B-B14F-4D97-AF65-F5344CB8AC3E}">
        <p14:creationId xmlns:p14="http://schemas.microsoft.com/office/powerpoint/2010/main" val="25319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r" defTabSz="1219170"/>
            <a:r>
              <a:rPr lang="en-US" sz="1400" dirty="0">
                <a:solidFill>
                  <a:srgbClr val="000000"/>
                </a:solidFill>
              </a:rPr>
              <a:t>Twitter: @ashleydfarley</a:t>
            </a:r>
          </a:p>
        </p:txBody>
      </p:sp>
      <p:sp>
        <p:nvSpPr>
          <p:cNvPr id="4" name="Rectangle 3"/>
          <p:cNvSpPr/>
          <p:nvPr/>
        </p:nvSpPr>
        <p:spPr>
          <a:xfrm>
            <a:off x="394670" y="720884"/>
            <a:ext cx="11210939" cy="1323632"/>
          </a:xfrm>
          <a:prstGeom prst="rect">
            <a:avLst/>
          </a:prstGeom>
        </p:spPr>
        <p:txBody>
          <a:bodyPr wrap="square">
            <a:spAutoFit/>
          </a:bodyPr>
          <a:lstStyle/>
          <a:p>
            <a:pPr defTabSz="1219170"/>
            <a:r>
              <a:rPr lang="en-US" sz="2667" dirty="0">
                <a:solidFill>
                  <a:srgbClr val="000000">
                    <a:lumMod val="95000"/>
                    <a:lumOff val="5000"/>
                  </a:srgbClr>
                </a:solidFill>
                <a:latin typeface="AdelleSans-Regular"/>
              </a:rPr>
              <a:t>Barrier-free access to foundation-funded research advances innovation and helps create a world where everyone has the opportunity to lead a healthy and productive life.</a:t>
            </a:r>
            <a:endParaRPr lang="en-US" sz="2667" dirty="0">
              <a:solidFill>
                <a:srgbClr val="000000">
                  <a:lumMod val="95000"/>
                  <a:lumOff val="5000"/>
                </a:srgbClr>
              </a:solidFill>
              <a:latin typeface="Arial"/>
            </a:endParaRPr>
          </a:p>
        </p:txBody>
      </p:sp>
      <p:sp>
        <p:nvSpPr>
          <p:cNvPr id="8" name="Title 6">
            <a:extLst>
              <a:ext uri="{FF2B5EF4-FFF2-40B4-BE49-F238E27FC236}">
                <a16:creationId xmlns:a16="http://schemas.microsoft.com/office/drawing/2014/main" id="{C5EB046A-397E-42C9-9CD4-926ABBB7D49A}"/>
              </a:ext>
            </a:extLst>
          </p:cNvPr>
          <p:cNvSpPr txBox="1">
            <a:spLocks/>
          </p:cNvSpPr>
          <p:nvPr/>
        </p:nvSpPr>
        <p:spPr>
          <a:xfrm>
            <a:off x="394670" y="197701"/>
            <a:ext cx="9481625" cy="5231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baseline="0">
                <a:solidFill>
                  <a:srgbClr val="8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800000"/>
                </a:solidFill>
                <a:effectLst/>
                <a:uLnTx/>
                <a:uFillTx/>
                <a:latin typeface="Arial"/>
                <a:ea typeface="+mj-ea"/>
                <a:cs typeface="+mj-cs"/>
              </a:rPr>
              <a:t>Why Open Access is important to the Foundation  </a:t>
            </a:r>
          </a:p>
        </p:txBody>
      </p:sp>
      <p:pic>
        <p:nvPicPr>
          <p:cNvPr id="2" name="Picture 1">
            <a:extLst>
              <a:ext uri="{FF2B5EF4-FFF2-40B4-BE49-F238E27FC236}">
                <a16:creationId xmlns:a16="http://schemas.microsoft.com/office/drawing/2014/main" id="{C5FD5B32-37F4-40BE-80B5-2A76AB6ADC05}"/>
              </a:ext>
            </a:extLst>
          </p:cNvPr>
          <p:cNvPicPr>
            <a:picLocks noChangeAspect="1"/>
          </p:cNvPicPr>
          <p:nvPr/>
        </p:nvPicPr>
        <p:blipFill>
          <a:blip r:embed="rId3"/>
          <a:stretch>
            <a:fillRect/>
          </a:stretch>
        </p:blipFill>
        <p:spPr>
          <a:xfrm>
            <a:off x="3084504" y="2060398"/>
            <a:ext cx="8062639" cy="4393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7964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B29BE-94E3-4C63-A12E-528F825FCBCB}"/>
              </a:ext>
            </a:extLst>
          </p:cNvPr>
          <p:cNvPicPr>
            <a:picLocks noChangeAspect="1"/>
          </p:cNvPicPr>
          <p:nvPr/>
        </p:nvPicPr>
        <p:blipFill>
          <a:blip r:embed="rId2"/>
          <a:stretch>
            <a:fillRect/>
          </a:stretch>
        </p:blipFill>
        <p:spPr>
          <a:xfrm>
            <a:off x="1967004" y="0"/>
            <a:ext cx="8257992" cy="6858000"/>
          </a:xfrm>
          <a:prstGeom prst="rect">
            <a:avLst/>
          </a:prstGeom>
        </p:spPr>
      </p:pic>
    </p:spTree>
    <p:extLst>
      <p:ext uri="{BB962C8B-B14F-4D97-AF65-F5344CB8AC3E}">
        <p14:creationId xmlns:p14="http://schemas.microsoft.com/office/powerpoint/2010/main" val="2742766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pic>
        <p:nvPicPr>
          <p:cNvPr id="2" name="Picture 1" descr="A screenshot of a cell phone&#10;&#10;Description generated with very high confidence">
            <a:extLst>
              <a:ext uri="{FF2B5EF4-FFF2-40B4-BE49-F238E27FC236}">
                <a16:creationId xmlns:a16="http://schemas.microsoft.com/office/drawing/2014/main" id="{A47C8ED5-6D7B-4862-B910-E67F4C8F95CD}"/>
              </a:ext>
            </a:extLst>
          </p:cNvPr>
          <p:cNvPicPr>
            <a:picLocks noChangeAspect="1"/>
          </p:cNvPicPr>
          <p:nvPr/>
        </p:nvPicPr>
        <p:blipFill rotWithShape="1">
          <a:blip r:embed="rId4"/>
          <a:srcRect r="6666"/>
          <a:stretch/>
        </p:blipFill>
        <p:spPr>
          <a:xfrm>
            <a:off x="20" y="10"/>
            <a:ext cx="12191980" cy="6857990"/>
          </a:xfrm>
          <a:prstGeom prst="rect">
            <a:avLst/>
          </a:prstGeom>
        </p:spPr>
      </p:pic>
    </p:spTree>
    <p:extLst>
      <p:ext uri="{BB962C8B-B14F-4D97-AF65-F5344CB8AC3E}">
        <p14:creationId xmlns:p14="http://schemas.microsoft.com/office/powerpoint/2010/main" val="3404037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1DB626-2994-468B-BFE9-EC86D8C5E25F}"/>
              </a:ext>
            </a:extLst>
          </p:cNvPr>
          <p:cNvPicPr>
            <a:picLocks noChangeAspect="1"/>
          </p:cNvPicPr>
          <p:nvPr/>
        </p:nvPicPr>
        <p:blipFill>
          <a:blip r:embed="rId2"/>
          <a:stretch>
            <a:fillRect/>
          </a:stretch>
        </p:blipFill>
        <p:spPr>
          <a:xfrm>
            <a:off x="2329151" y="49708"/>
            <a:ext cx="7635273" cy="6748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3141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1DB626-2994-468B-BFE9-EC86D8C5E25F}"/>
              </a:ext>
            </a:extLst>
          </p:cNvPr>
          <p:cNvPicPr>
            <a:picLocks noChangeAspect="1"/>
          </p:cNvPicPr>
          <p:nvPr/>
        </p:nvPicPr>
        <p:blipFill>
          <a:blip r:embed="rId2"/>
          <a:stretch>
            <a:fillRect/>
          </a:stretch>
        </p:blipFill>
        <p:spPr>
          <a:xfrm>
            <a:off x="2329151" y="46382"/>
            <a:ext cx="7635273" cy="6748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550724AD-F9F9-4145-9F14-29F2F9614DB4}"/>
              </a:ext>
            </a:extLst>
          </p:cNvPr>
          <p:cNvSpPr/>
          <p:nvPr/>
        </p:nvSpPr>
        <p:spPr>
          <a:xfrm>
            <a:off x="2392017" y="3220278"/>
            <a:ext cx="5208105" cy="120594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A6AC6D6-AAB5-4FF3-98F7-C52891A0774D}"/>
              </a:ext>
            </a:extLst>
          </p:cNvPr>
          <p:cNvSpPr/>
          <p:nvPr/>
        </p:nvSpPr>
        <p:spPr>
          <a:xfrm>
            <a:off x="2392017" y="5440017"/>
            <a:ext cx="5208105" cy="120594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308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DD8711E7-7A6C-4F5A-B1E3-8855BE589E56}"/>
              </a:ext>
            </a:extLst>
          </p:cNvPr>
          <p:cNvSpPr txBox="1">
            <a:spLocks/>
          </p:cNvSpPr>
          <p:nvPr/>
        </p:nvSpPr>
        <p:spPr>
          <a:xfrm>
            <a:off x="7734807" y="6469703"/>
            <a:ext cx="3860800" cy="207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r>
              <a:rPr lang="en-US" sz="1400" dirty="0">
                <a:solidFill>
                  <a:srgbClr val="000000"/>
                </a:solidFill>
              </a:rPr>
              <a:t>Twitter: @ashleydfarley</a:t>
            </a:r>
          </a:p>
        </p:txBody>
      </p:sp>
      <p:sp>
        <p:nvSpPr>
          <p:cNvPr id="6" name="Title 6">
            <a:extLst>
              <a:ext uri="{FF2B5EF4-FFF2-40B4-BE49-F238E27FC236}">
                <a16:creationId xmlns:a16="http://schemas.microsoft.com/office/drawing/2014/main" id="{A4CEB9CC-9DFC-4396-898F-8995EF4DCB25}"/>
              </a:ext>
            </a:extLst>
          </p:cNvPr>
          <p:cNvSpPr txBox="1">
            <a:spLocks/>
          </p:cNvSpPr>
          <p:nvPr/>
        </p:nvSpPr>
        <p:spPr>
          <a:xfrm>
            <a:off x="839564" y="393956"/>
            <a:ext cx="11412025" cy="5231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baseline="0">
                <a:solidFill>
                  <a:srgbClr val="8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800000"/>
                </a:solidFill>
                <a:effectLst/>
                <a:uLnTx/>
                <a:uFillTx/>
                <a:latin typeface="Arial"/>
                <a:ea typeface="+mj-ea"/>
                <a:cs typeface="+mj-cs"/>
              </a:rPr>
              <a:t>What I have learned about </a:t>
            </a:r>
            <a:r>
              <a:rPr lang="en-US" sz="3200" dirty="0">
                <a:latin typeface="Arial"/>
              </a:rPr>
              <a:t>transparency</a:t>
            </a:r>
            <a:r>
              <a:rPr kumimoji="0" lang="en-US" sz="3200" b="0" i="0" u="none" strike="noStrike" kern="1200" cap="none" spc="0" normalizeH="0" baseline="0" noProof="0" dirty="0">
                <a:ln>
                  <a:noFill/>
                </a:ln>
                <a:solidFill>
                  <a:srgbClr val="800000"/>
                </a:solidFill>
                <a:effectLst/>
                <a:uLnTx/>
                <a:uFillTx/>
                <a:latin typeface="Arial"/>
                <a:ea typeface="+mj-ea"/>
                <a:cs typeface="+mj-cs"/>
              </a:rPr>
              <a:t> in Open Access </a:t>
            </a:r>
          </a:p>
        </p:txBody>
      </p:sp>
      <p:sp>
        <p:nvSpPr>
          <p:cNvPr id="7" name="TextBox 6">
            <a:extLst>
              <a:ext uri="{FF2B5EF4-FFF2-40B4-BE49-F238E27FC236}">
                <a16:creationId xmlns:a16="http://schemas.microsoft.com/office/drawing/2014/main" id="{C2F89F2A-194B-488F-B4FA-DE414A656F2B}"/>
              </a:ext>
            </a:extLst>
          </p:cNvPr>
          <p:cNvSpPr txBox="1"/>
          <p:nvPr/>
        </p:nvSpPr>
        <p:spPr>
          <a:xfrm>
            <a:off x="690070" y="1265411"/>
            <a:ext cx="4601434" cy="3429152"/>
          </a:xfrm>
          <a:prstGeom prst="rect">
            <a:avLst/>
          </a:prstGeom>
          <a:noFill/>
        </p:spPr>
        <p:txBody>
          <a:bodyPr wrap="square" lIns="0" tIns="0" rIns="0" bIns="0" rtlCol="0">
            <a:noAutofit/>
          </a:bodyPr>
          <a:lstStyle/>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Trust is important!</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2800" dirty="0">
                <a:solidFill>
                  <a:srgbClr val="000000"/>
                </a:solidFill>
                <a:latin typeface="Arial" pitchFamily="34" charset="0"/>
                <a:cs typeface="Arial" pitchFamily="34" charset="0"/>
              </a:rPr>
              <a:t>We need time &amp; resources</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2800" dirty="0">
                <a:solidFill>
                  <a:srgbClr val="000000"/>
                </a:solidFill>
                <a:latin typeface="Arial" pitchFamily="34" charset="0"/>
                <a:cs typeface="Arial" pitchFamily="34" charset="0"/>
              </a:rPr>
              <a:t>Open Access community needs to work together</a:t>
            </a: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6" name="Picture 15" descr="A close up of a sign&#10;&#10;Description generated with high confidence">
            <a:extLst>
              <a:ext uri="{FF2B5EF4-FFF2-40B4-BE49-F238E27FC236}">
                <a16:creationId xmlns:a16="http://schemas.microsoft.com/office/drawing/2014/main" id="{794CD511-73A7-4C0E-B733-600E73D36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504" y="1037277"/>
            <a:ext cx="6490188" cy="5192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33159884"/>
      </p:ext>
    </p:extLst>
  </p:cSld>
  <p:clrMapOvr>
    <a:masterClrMapping/>
  </p:clrMapOvr>
  <mc:AlternateContent xmlns:mc="http://schemas.openxmlformats.org/markup-compatibility/2006" xmlns:p14="http://schemas.microsoft.com/office/powerpoint/2010/main">
    <mc:Choice Requires="p14">
      <p:transition p14:dur="10" advClick="0" advTm="50000"/>
    </mc:Choice>
    <mc:Fallback xmlns="">
      <p:transition advClick="0" advTm="5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5568323" y="329234"/>
            <a:ext cx="1402632" cy="5231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baseline="0">
                <a:solidFill>
                  <a:srgbClr val="8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latin typeface="Arial"/>
              </a:rPr>
              <a:t>Trust</a:t>
            </a:r>
            <a:r>
              <a:rPr kumimoji="0" lang="en-US" sz="3200" b="0" i="0" u="none" strike="noStrike" kern="1200" cap="none" spc="0" normalizeH="0" baseline="0" noProof="0" dirty="0">
                <a:ln>
                  <a:noFill/>
                </a:ln>
                <a:solidFill>
                  <a:srgbClr val="800000"/>
                </a:solidFill>
                <a:effectLst/>
                <a:uLnTx/>
                <a:uFillTx/>
                <a:latin typeface="Arial"/>
                <a:ea typeface="+mj-ea"/>
                <a:cs typeface="+mj-cs"/>
              </a:rPr>
              <a:t>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812" y="1226447"/>
            <a:ext cx="6123885" cy="4607635"/>
          </a:xfrm>
          <a:prstGeom prst="rect">
            <a:avLst/>
          </a:prstGeom>
        </p:spPr>
      </p:pic>
      <p:sp>
        <p:nvSpPr>
          <p:cNvPr id="10" name="TextBox 9"/>
          <p:cNvSpPr txBox="1"/>
          <p:nvPr/>
        </p:nvSpPr>
        <p:spPr>
          <a:xfrm>
            <a:off x="2944812" y="5919979"/>
            <a:ext cx="2027582" cy="23191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TomVMorris</a:t>
            </a:r>
            <a:endPar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Footer Placeholder 2">
            <a:extLst>
              <a:ext uri="{FF2B5EF4-FFF2-40B4-BE49-F238E27FC236}">
                <a16:creationId xmlns:a16="http://schemas.microsoft.com/office/drawing/2014/main" id="{2C403F02-C73D-4501-ABFA-94E60A714834}"/>
              </a:ext>
            </a:extLst>
          </p:cNvPr>
          <p:cNvSpPr txBox="1">
            <a:spLocks/>
          </p:cNvSpPr>
          <p:nvPr/>
        </p:nvSpPr>
        <p:spPr>
          <a:xfrm>
            <a:off x="7734807" y="6469703"/>
            <a:ext cx="3860800" cy="207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r>
              <a:rPr lang="en-US" sz="1400" dirty="0">
                <a:solidFill>
                  <a:srgbClr val="000000"/>
                </a:solidFill>
              </a:rPr>
              <a:t>Twitter: @ashleydfarley</a:t>
            </a:r>
          </a:p>
        </p:txBody>
      </p:sp>
    </p:spTree>
    <p:extLst>
      <p:ext uri="{BB962C8B-B14F-4D97-AF65-F5344CB8AC3E}">
        <p14:creationId xmlns:p14="http://schemas.microsoft.com/office/powerpoint/2010/main" val="326499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988938" y="198280"/>
            <a:ext cx="6984720" cy="609616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itle 6"/>
          <p:cNvSpPr txBox="1">
            <a:spLocks/>
          </p:cNvSpPr>
          <p:nvPr/>
        </p:nvSpPr>
        <p:spPr>
          <a:xfrm>
            <a:off x="416863" y="504379"/>
            <a:ext cx="5203765" cy="16504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baseline="0">
                <a:solidFill>
                  <a:srgbClr val="8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800000"/>
                </a:solidFill>
                <a:effectLst/>
                <a:uLnTx/>
                <a:uFillTx/>
                <a:latin typeface="Arial"/>
                <a:ea typeface="+mj-ea"/>
                <a:cs typeface="+mj-cs"/>
              </a:rPr>
              <a:t>Why Open +</a:t>
            </a:r>
            <a:r>
              <a:rPr lang="en-US" sz="3200" dirty="0">
                <a:latin typeface="Arial"/>
              </a:rPr>
              <a:t> Time</a:t>
            </a:r>
            <a:r>
              <a:rPr kumimoji="0" lang="en-US" sz="3200" b="0" i="0" u="none" strike="noStrike" kern="1200" cap="none" spc="0" normalizeH="0" baseline="0" noProof="0" dirty="0">
                <a:ln>
                  <a:noFill/>
                </a:ln>
                <a:solidFill>
                  <a:srgbClr val="800000"/>
                </a:solidFill>
                <a:effectLst/>
                <a:uLnTx/>
                <a:uFillTx/>
                <a:latin typeface="Arial"/>
                <a:ea typeface="+mj-ea"/>
                <a:cs typeface="+mj-cs"/>
              </a:rPr>
              <a:t> is so Important   </a:t>
            </a:r>
          </a:p>
        </p:txBody>
      </p:sp>
      <p:sp>
        <p:nvSpPr>
          <p:cNvPr id="7" name="TextBox 6"/>
          <p:cNvSpPr txBox="1"/>
          <p:nvPr/>
        </p:nvSpPr>
        <p:spPr>
          <a:xfrm>
            <a:off x="894780" y="1726313"/>
            <a:ext cx="3850888" cy="425006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Arial"/>
                <a:ea typeface="+mn-ea"/>
                <a:cs typeface="+mn-cs"/>
              </a:rPr>
              <a:t>“If we have extensive and freely available data sets, medical researchers are much better positioned to identify underlying causes of preterm birth and effective treatments for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Footer Placeholder 2">
            <a:extLst>
              <a:ext uri="{FF2B5EF4-FFF2-40B4-BE49-F238E27FC236}">
                <a16:creationId xmlns:a16="http://schemas.microsoft.com/office/drawing/2014/main" id="{D7408F97-1847-431E-BE61-280EC93BE880}"/>
              </a:ext>
            </a:extLst>
          </p:cNvPr>
          <p:cNvSpPr txBox="1">
            <a:spLocks/>
          </p:cNvSpPr>
          <p:nvPr/>
        </p:nvSpPr>
        <p:spPr>
          <a:xfrm>
            <a:off x="7734807" y="6469703"/>
            <a:ext cx="3860800" cy="207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r>
              <a:rPr lang="en-US" sz="1400" dirty="0">
                <a:solidFill>
                  <a:srgbClr val="000000"/>
                </a:solidFill>
              </a:rPr>
              <a:t>Twitter: @ashleydfarley</a:t>
            </a:r>
          </a:p>
        </p:txBody>
      </p:sp>
    </p:spTree>
    <p:extLst>
      <p:ext uri="{BB962C8B-B14F-4D97-AF65-F5344CB8AC3E}">
        <p14:creationId xmlns:p14="http://schemas.microsoft.com/office/powerpoint/2010/main" val="157974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15" b="15"/>
          <a:stretch>
            <a:fillRect/>
          </a:stretch>
        </p:blipFill>
        <p:spPr/>
      </p:pic>
      <p:sp>
        <p:nvSpPr>
          <p:cNvPr id="4" name="Footer Placeholder 2">
            <a:extLst>
              <a:ext uri="{FF2B5EF4-FFF2-40B4-BE49-F238E27FC236}">
                <a16:creationId xmlns:a16="http://schemas.microsoft.com/office/drawing/2014/main" id="{DD8711E7-7A6C-4F5A-B1E3-8855BE589E56}"/>
              </a:ext>
            </a:extLst>
          </p:cNvPr>
          <p:cNvSpPr txBox="1">
            <a:spLocks/>
          </p:cNvSpPr>
          <p:nvPr/>
        </p:nvSpPr>
        <p:spPr>
          <a:xfrm>
            <a:off x="7734807" y="6469703"/>
            <a:ext cx="3860800" cy="207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r>
              <a:rPr lang="en-US" sz="1400" dirty="0">
                <a:solidFill>
                  <a:srgbClr val="000000"/>
                </a:solidFill>
              </a:rPr>
              <a:t>Twitter: @ashleydfarley</a:t>
            </a:r>
          </a:p>
        </p:txBody>
      </p:sp>
    </p:spTree>
    <p:extLst>
      <p:ext uri="{BB962C8B-B14F-4D97-AF65-F5344CB8AC3E}">
        <p14:creationId xmlns:p14="http://schemas.microsoft.com/office/powerpoint/2010/main" val="1632366257"/>
      </p:ext>
    </p:extLst>
  </p:cSld>
  <p:clrMapOvr>
    <a:masterClrMapping/>
  </p:clrMapOvr>
  <mc:AlternateContent xmlns:mc="http://schemas.openxmlformats.org/markup-compatibility/2006" xmlns:p14="http://schemas.microsoft.com/office/powerpoint/2010/main">
    <mc:Choice Requires="p14">
      <p:transition p14:dur="10" advClick="0" advTm="50000"/>
    </mc:Choice>
    <mc:Fallback xmlns="">
      <p:transition advClick="0" advTm="5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9877" r="1" b="22008"/>
          <a:stretch/>
        </p:blipFill>
        <p:spPr>
          <a:xfrm>
            <a:off x="643467" y="643467"/>
            <a:ext cx="10905066" cy="5571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55517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screenshot of a cell phone&#10;&#10;Description generated with high confidence">
            <a:extLst>
              <a:ext uri="{FF2B5EF4-FFF2-40B4-BE49-F238E27FC236}">
                <a16:creationId xmlns:a16="http://schemas.microsoft.com/office/drawing/2014/main" id="{92F142AE-68D2-41E0-8C96-8E69F4787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690128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759794" y="6421248"/>
            <a:ext cx="6239309" cy="365125"/>
          </a:xfrm>
        </p:spPr>
        <p:txBody>
          <a:bodyPr/>
          <a:lstStyle/>
          <a:p>
            <a:pPr algn="r" defTabSz="1219170"/>
            <a:r>
              <a:rPr lang="en-US" sz="1400">
                <a:solidFill>
                  <a:srgbClr val="000000"/>
                </a:solidFill>
              </a:rPr>
              <a:t>Twitter: @ashleydfarley</a:t>
            </a:r>
            <a:endParaRPr lang="en-US" sz="1400" dirty="0">
              <a:solidFill>
                <a:srgbClr val="000000"/>
              </a:solidFill>
            </a:endParaRPr>
          </a:p>
        </p:txBody>
      </p:sp>
      <p:sp>
        <p:nvSpPr>
          <p:cNvPr id="6" name="Title 6">
            <a:extLst>
              <a:ext uri="{FF2B5EF4-FFF2-40B4-BE49-F238E27FC236}">
                <a16:creationId xmlns:a16="http://schemas.microsoft.com/office/drawing/2014/main" id="{B5AF7D4D-35A5-481D-A7D2-1A12418CD54D}"/>
              </a:ext>
            </a:extLst>
          </p:cNvPr>
          <p:cNvSpPr txBox="1">
            <a:spLocks/>
          </p:cNvSpPr>
          <p:nvPr/>
        </p:nvSpPr>
        <p:spPr>
          <a:xfrm>
            <a:off x="1632623" y="203954"/>
            <a:ext cx="8926753" cy="5231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baseline="0">
                <a:solidFill>
                  <a:srgbClr val="8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latin typeface="Arial" panose="020B0604020202020204" pitchFamily="34" charset="0"/>
                <a:cs typeface="Arial" panose="020B0604020202020204" pitchFamily="34" charset="0"/>
              </a:rPr>
              <a:t>What do we think Open Access accomplishes</a:t>
            </a:r>
            <a:r>
              <a:rPr kumimoji="0" lang="en-US" sz="32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7DDBEAEE-9D0B-4E45-AFE8-798BD7034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407" y="918840"/>
            <a:ext cx="7298152" cy="547361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9981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6"/>
          <p:cNvSpPr txBox="1">
            <a:spLocks/>
          </p:cNvSpPr>
          <p:nvPr/>
        </p:nvSpPr>
        <p:spPr>
          <a:xfrm>
            <a:off x="1914685" y="319806"/>
            <a:ext cx="9481625" cy="5231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baseline="0">
                <a:solidFill>
                  <a:srgbClr val="8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800000"/>
                </a:solidFill>
                <a:effectLst/>
                <a:uLnTx/>
                <a:uFillTx/>
                <a:latin typeface="Arial"/>
                <a:ea typeface="+mj-ea"/>
                <a:cs typeface="+mj-cs"/>
              </a:rPr>
              <a:t>What Open Access means to the Foundation </a:t>
            </a:r>
          </a:p>
        </p:txBody>
      </p:sp>
      <p:sp>
        <p:nvSpPr>
          <p:cNvPr id="2" name="Text Placeholder 1"/>
          <p:cNvSpPr>
            <a:spLocks noGrp="1"/>
          </p:cNvSpPr>
          <p:nvPr>
            <p:ph type="body" sz="quarter" idx="13"/>
          </p:nvPr>
        </p:nvSpPr>
        <p:spPr>
          <a:xfrm>
            <a:off x="506928" y="5990246"/>
            <a:ext cx="11106151" cy="398213"/>
          </a:xfrm>
        </p:spPr>
        <p:txBody>
          <a:bodyPr/>
          <a:lstStyle/>
          <a:p>
            <a:r>
              <a:rPr lang="en-US" dirty="0"/>
              <a:t>As a Plan S adopting funder our policy will adopt these principles in the next year </a:t>
            </a:r>
          </a:p>
        </p:txBody>
      </p:sp>
      <p:pic>
        <p:nvPicPr>
          <p:cNvPr id="7" name="Content Placeholder 9"/>
          <p:cNvPicPr>
            <a:picLocks noChangeAspect="1"/>
          </p:cNvPicPr>
          <p:nvPr/>
        </p:nvPicPr>
        <p:blipFill>
          <a:blip r:embed="rId3"/>
          <a:stretch>
            <a:fillRect/>
          </a:stretch>
        </p:blipFill>
        <p:spPr>
          <a:xfrm>
            <a:off x="571942" y="2356624"/>
            <a:ext cx="4690132" cy="2412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0" name="Diagram 9">
            <a:extLst>
              <a:ext uri="{FF2B5EF4-FFF2-40B4-BE49-F238E27FC236}">
                <a16:creationId xmlns:a16="http://schemas.microsoft.com/office/drawing/2014/main" id="{6D50CA40-B29C-4FF9-B38C-025C18F31865}"/>
              </a:ext>
            </a:extLst>
          </p:cNvPr>
          <p:cNvGraphicFramePr/>
          <p:nvPr>
            <p:extLst/>
          </p:nvPr>
        </p:nvGraphicFramePr>
        <p:xfrm>
          <a:off x="5905191" y="1343833"/>
          <a:ext cx="5260898" cy="44879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2">
            <a:extLst>
              <a:ext uri="{FF2B5EF4-FFF2-40B4-BE49-F238E27FC236}">
                <a16:creationId xmlns:a16="http://schemas.microsoft.com/office/drawing/2014/main" id="{D1D4945F-97F7-4E77-8D91-11569B292474}"/>
              </a:ext>
            </a:extLst>
          </p:cNvPr>
          <p:cNvSpPr txBox="1">
            <a:spLocks/>
          </p:cNvSpPr>
          <p:nvPr/>
        </p:nvSpPr>
        <p:spPr>
          <a:xfrm>
            <a:off x="7734807" y="6469703"/>
            <a:ext cx="3860800" cy="207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r>
              <a:rPr lang="en-US" sz="1400" dirty="0">
                <a:solidFill>
                  <a:srgbClr val="000000"/>
                </a:solidFill>
              </a:rPr>
              <a:t>Twitter: @ashleydfarley</a:t>
            </a:r>
          </a:p>
        </p:txBody>
      </p:sp>
    </p:spTree>
    <p:extLst>
      <p:ext uri="{BB962C8B-B14F-4D97-AF65-F5344CB8AC3E}">
        <p14:creationId xmlns:p14="http://schemas.microsoft.com/office/powerpoint/2010/main" val="177880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9EB19A0D-88ED-4EC7-B012-FDA45662F2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39C885C-7507-48BC-8DA5-9B9A8A3B29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80315E80-D09C-4AAC-A1AA-6416ADD0A77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3" name="Freeform 6">
              <a:extLst>
                <a:ext uri="{FF2B5EF4-FFF2-40B4-BE49-F238E27FC236}">
                  <a16:creationId xmlns:a16="http://schemas.microsoft.com/office/drawing/2014/main" id="{464D5536-A035-4505-AF73-4F7CAE4882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 name="Freeform 7">
              <a:extLst>
                <a:ext uri="{FF2B5EF4-FFF2-40B4-BE49-F238E27FC236}">
                  <a16:creationId xmlns:a16="http://schemas.microsoft.com/office/drawing/2014/main" id="{81218E36-F40D-459F-A201-0A62E0FA57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Rectangle 8">
              <a:extLst>
                <a:ext uri="{FF2B5EF4-FFF2-40B4-BE49-F238E27FC236}">
                  <a16:creationId xmlns:a16="http://schemas.microsoft.com/office/drawing/2014/main" id="{5B53825A-3A84-4E26-A19D-A61548B6A59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6" name="Freeform 9">
              <a:extLst>
                <a:ext uri="{FF2B5EF4-FFF2-40B4-BE49-F238E27FC236}">
                  <a16:creationId xmlns:a16="http://schemas.microsoft.com/office/drawing/2014/main" id="{AD90489C-7868-4D44-828E-5BD078E107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10">
              <a:extLst>
                <a:ext uri="{FF2B5EF4-FFF2-40B4-BE49-F238E27FC236}">
                  <a16:creationId xmlns:a16="http://schemas.microsoft.com/office/drawing/2014/main" id="{98ED0810-C456-43E0-A430-4BF3E84BB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11">
              <a:extLst>
                <a:ext uri="{FF2B5EF4-FFF2-40B4-BE49-F238E27FC236}">
                  <a16:creationId xmlns:a16="http://schemas.microsoft.com/office/drawing/2014/main" id="{E5A0D863-274E-498B-A757-EE462B7CF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2">
              <a:extLst>
                <a:ext uri="{FF2B5EF4-FFF2-40B4-BE49-F238E27FC236}">
                  <a16:creationId xmlns:a16="http://schemas.microsoft.com/office/drawing/2014/main" id="{B7819E45-002E-4BE7-9D91-AF82D37762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3">
              <a:extLst>
                <a:ext uri="{FF2B5EF4-FFF2-40B4-BE49-F238E27FC236}">
                  <a16:creationId xmlns:a16="http://schemas.microsoft.com/office/drawing/2014/main" id="{8B2A702D-53E8-4674-87E0-CA1F7E562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4">
              <a:extLst>
                <a:ext uri="{FF2B5EF4-FFF2-40B4-BE49-F238E27FC236}">
                  <a16:creationId xmlns:a16="http://schemas.microsoft.com/office/drawing/2014/main" id="{451CEEF2-55A9-4CDF-BB69-2D07031F0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5">
              <a:extLst>
                <a:ext uri="{FF2B5EF4-FFF2-40B4-BE49-F238E27FC236}">
                  <a16:creationId xmlns:a16="http://schemas.microsoft.com/office/drawing/2014/main" id="{DCEC5350-68CD-460C-999B-A6055EA506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6">
              <a:extLst>
                <a:ext uri="{FF2B5EF4-FFF2-40B4-BE49-F238E27FC236}">
                  <a16:creationId xmlns:a16="http://schemas.microsoft.com/office/drawing/2014/main" id="{26945734-B592-423F-BCF3-8ED9227467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7">
              <a:extLst>
                <a:ext uri="{FF2B5EF4-FFF2-40B4-BE49-F238E27FC236}">
                  <a16:creationId xmlns:a16="http://schemas.microsoft.com/office/drawing/2014/main" id="{D6FF6791-D332-4D35-90E0-42011DF40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8">
              <a:extLst>
                <a:ext uri="{FF2B5EF4-FFF2-40B4-BE49-F238E27FC236}">
                  <a16:creationId xmlns:a16="http://schemas.microsoft.com/office/drawing/2014/main" id="{B1ED9C0C-0AD0-4F60-BB85-02B00AFE76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9">
              <a:extLst>
                <a:ext uri="{FF2B5EF4-FFF2-40B4-BE49-F238E27FC236}">
                  <a16:creationId xmlns:a16="http://schemas.microsoft.com/office/drawing/2014/main" id="{E202B26B-3FB3-4127-9295-F6E24A75E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20">
              <a:extLst>
                <a:ext uri="{FF2B5EF4-FFF2-40B4-BE49-F238E27FC236}">
                  <a16:creationId xmlns:a16="http://schemas.microsoft.com/office/drawing/2014/main" id="{A9B0C70B-3686-4190-8592-736E11AB4D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21">
              <a:extLst>
                <a:ext uri="{FF2B5EF4-FFF2-40B4-BE49-F238E27FC236}">
                  <a16:creationId xmlns:a16="http://schemas.microsoft.com/office/drawing/2014/main" id="{3DCD01FB-20E8-42C3-AFE9-DFD3F426A1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2">
              <a:extLst>
                <a:ext uri="{FF2B5EF4-FFF2-40B4-BE49-F238E27FC236}">
                  <a16:creationId xmlns:a16="http://schemas.microsoft.com/office/drawing/2014/main" id="{E18D3AEB-E104-4243-893A-880F9A3C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23">
              <a:extLst>
                <a:ext uri="{FF2B5EF4-FFF2-40B4-BE49-F238E27FC236}">
                  <a16:creationId xmlns:a16="http://schemas.microsoft.com/office/drawing/2014/main" id="{25B79020-576E-46E2-BDDD-3D93C9DD53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4">
              <a:extLst>
                <a:ext uri="{FF2B5EF4-FFF2-40B4-BE49-F238E27FC236}">
                  <a16:creationId xmlns:a16="http://schemas.microsoft.com/office/drawing/2014/main" id="{F9BE123C-99CB-4F9F-B6AD-D78B410111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5">
              <a:extLst>
                <a:ext uri="{FF2B5EF4-FFF2-40B4-BE49-F238E27FC236}">
                  <a16:creationId xmlns:a16="http://schemas.microsoft.com/office/drawing/2014/main" id="{2652409A-0FBC-471C-8070-735AA2D18C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6">
              <a:extLst>
                <a:ext uri="{FF2B5EF4-FFF2-40B4-BE49-F238E27FC236}">
                  <a16:creationId xmlns:a16="http://schemas.microsoft.com/office/drawing/2014/main" id="{A7B0AC30-BECB-435E-B184-5893DAF4CF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7">
              <a:extLst>
                <a:ext uri="{FF2B5EF4-FFF2-40B4-BE49-F238E27FC236}">
                  <a16:creationId xmlns:a16="http://schemas.microsoft.com/office/drawing/2014/main" id="{209F3AA3-0D92-49EA-8E9E-E85193591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8">
              <a:extLst>
                <a:ext uri="{FF2B5EF4-FFF2-40B4-BE49-F238E27FC236}">
                  <a16:creationId xmlns:a16="http://schemas.microsoft.com/office/drawing/2014/main" id="{96C003E9-8BC2-48CC-ABF7-540233FDB0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9">
              <a:extLst>
                <a:ext uri="{FF2B5EF4-FFF2-40B4-BE49-F238E27FC236}">
                  <a16:creationId xmlns:a16="http://schemas.microsoft.com/office/drawing/2014/main" id="{13BDD8BA-D378-486C-AAC9-F4BC3E8560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30">
              <a:extLst>
                <a:ext uri="{FF2B5EF4-FFF2-40B4-BE49-F238E27FC236}">
                  <a16:creationId xmlns:a16="http://schemas.microsoft.com/office/drawing/2014/main" id="{04C38930-9B92-429B-915A-D0198D6ACD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31">
              <a:extLst>
                <a:ext uri="{FF2B5EF4-FFF2-40B4-BE49-F238E27FC236}">
                  <a16:creationId xmlns:a16="http://schemas.microsoft.com/office/drawing/2014/main" id="{32660743-42C8-4FFB-A77B-66678E1E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32">
              <a:extLst>
                <a:ext uri="{FF2B5EF4-FFF2-40B4-BE49-F238E27FC236}">
                  <a16:creationId xmlns:a16="http://schemas.microsoft.com/office/drawing/2014/main" id="{6B242301-66B7-4876-B23A-1B97410A55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Rectangle 33">
              <a:extLst>
                <a:ext uri="{FF2B5EF4-FFF2-40B4-BE49-F238E27FC236}">
                  <a16:creationId xmlns:a16="http://schemas.microsoft.com/office/drawing/2014/main" id="{B05C5127-C481-4571-9E17-90305CA0A91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1" name="Freeform 34">
              <a:extLst>
                <a:ext uri="{FF2B5EF4-FFF2-40B4-BE49-F238E27FC236}">
                  <a16:creationId xmlns:a16="http://schemas.microsoft.com/office/drawing/2014/main" id="{BC0F1F06-EBE2-4919-A902-A503E384D2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35">
              <a:extLst>
                <a:ext uri="{FF2B5EF4-FFF2-40B4-BE49-F238E27FC236}">
                  <a16:creationId xmlns:a16="http://schemas.microsoft.com/office/drawing/2014/main" id="{2B2E1C8D-A953-4AED-8346-C34CFE3BE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6">
              <a:extLst>
                <a:ext uri="{FF2B5EF4-FFF2-40B4-BE49-F238E27FC236}">
                  <a16:creationId xmlns:a16="http://schemas.microsoft.com/office/drawing/2014/main" id="{8F150D6E-EB09-41AD-93BE-BF543BE36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7">
              <a:extLst>
                <a:ext uri="{FF2B5EF4-FFF2-40B4-BE49-F238E27FC236}">
                  <a16:creationId xmlns:a16="http://schemas.microsoft.com/office/drawing/2014/main" id="{AE3633FE-8FF6-4FC3-8422-483E7FAEDE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8">
              <a:extLst>
                <a:ext uri="{FF2B5EF4-FFF2-40B4-BE49-F238E27FC236}">
                  <a16:creationId xmlns:a16="http://schemas.microsoft.com/office/drawing/2014/main" id="{D233BC09-3785-4EA9-A80F-699EABFCD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9">
              <a:extLst>
                <a:ext uri="{FF2B5EF4-FFF2-40B4-BE49-F238E27FC236}">
                  <a16:creationId xmlns:a16="http://schemas.microsoft.com/office/drawing/2014/main" id="{DEFAAC70-9A33-41C4-9960-80B056E47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40">
              <a:extLst>
                <a:ext uri="{FF2B5EF4-FFF2-40B4-BE49-F238E27FC236}">
                  <a16:creationId xmlns:a16="http://schemas.microsoft.com/office/drawing/2014/main" id="{FE1B6380-FA49-4E35-B2EB-BC1D322A0A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41">
              <a:extLst>
                <a:ext uri="{FF2B5EF4-FFF2-40B4-BE49-F238E27FC236}">
                  <a16:creationId xmlns:a16="http://schemas.microsoft.com/office/drawing/2014/main" id="{F578AFE9-69B9-4FE3-A349-4640D49A5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42">
              <a:extLst>
                <a:ext uri="{FF2B5EF4-FFF2-40B4-BE49-F238E27FC236}">
                  <a16:creationId xmlns:a16="http://schemas.microsoft.com/office/drawing/2014/main" id="{49C01CF4-73AC-40B8-8AA5-60072CBB34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43">
              <a:extLst>
                <a:ext uri="{FF2B5EF4-FFF2-40B4-BE49-F238E27FC236}">
                  <a16:creationId xmlns:a16="http://schemas.microsoft.com/office/drawing/2014/main" id="{B4DA1C3D-282A-4010-9263-E2F62D795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44">
              <a:extLst>
                <a:ext uri="{FF2B5EF4-FFF2-40B4-BE49-F238E27FC236}">
                  <a16:creationId xmlns:a16="http://schemas.microsoft.com/office/drawing/2014/main" id="{52475A43-7A28-4A0F-BA58-C070BB882B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Rectangle 45">
              <a:extLst>
                <a:ext uri="{FF2B5EF4-FFF2-40B4-BE49-F238E27FC236}">
                  <a16:creationId xmlns:a16="http://schemas.microsoft.com/office/drawing/2014/main" id="{0C7241CC-AC61-4580-A46E-C217B329EB2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3" name="Freeform 46">
              <a:extLst>
                <a:ext uri="{FF2B5EF4-FFF2-40B4-BE49-F238E27FC236}">
                  <a16:creationId xmlns:a16="http://schemas.microsoft.com/office/drawing/2014/main" id="{584FF8AA-E75D-483B-A344-7022541CF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47">
              <a:extLst>
                <a:ext uri="{FF2B5EF4-FFF2-40B4-BE49-F238E27FC236}">
                  <a16:creationId xmlns:a16="http://schemas.microsoft.com/office/drawing/2014/main" id="{AFF0ABD2-8247-432E-9F13-CCB7D0E620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48">
              <a:extLst>
                <a:ext uri="{FF2B5EF4-FFF2-40B4-BE49-F238E27FC236}">
                  <a16:creationId xmlns:a16="http://schemas.microsoft.com/office/drawing/2014/main" id="{8779D639-A8BE-46A3-BF82-B0498C363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49">
              <a:extLst>
                <a:ext uri="{FF2B5EF4-FFF2-40B4-BE49-F238E27FC236}">
                  <a16:creationId xmlns:a16="http://schemas.microsoft.com/office/drawing/2014/main" id="{62C75AD3-B601-4AB8-A449-C0375B263A5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50">
              <a:extLst>
                <a:ext uri="{FF2B5EF4-FFF2-40B4-BE49-F238E27FC236}">
                  <a16:creationId xmlns:a16="http://schemas.microsoft.com/office/drawing/2014/main" id="{7CEBAD4A-BB32-451F-B1E1-48D6F52EBD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51">
              <a:extLst>
                <a:ext uri="{FF2B5EF4-FFF2-40B4-BE49-F238E27FC236}">
                  <a16:creationId xmlns:a16="http://schemas.microsoft.com/office/drawing/2014/main" id="{9EA19F7F-29F8-4DF4-AB9B-C4D507FA7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52">
              <a:extLst>
                <a:ext uri="{FF2B5EF4-FFF2-40B4-BE49-F238E27FC236}">
                  <a16:creationId xmlns:a16="http://schemas.microsoft.com/office/drawing/2014/main" id="{9A6E14CB-BA29-40ED-B9E1-9AF554AFD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53">
              <a:extLst>
                <a:ext uri="{FF2B5EF4-FFF2-40B4-BE49-F238E27FC236}">
                  <a16:creationId xmlns:a16="http://schemas.microsoft.com/office/drawing/2014/main" id="{384A67CA-9AF3-4473-9BC7-2C48C43261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54">
              <a:extLst>
                <a:ext uri="{FF2B5EF4-FFF2-40B4-BE49-F238E27FC236}">
                  <a16:creationId xmlns:a16="http://schemas.microsoft.com/office/drawing/2014/main" id="{9DE1AF00-9D03-4DFB-B862-C86659628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55">
              <a:extLst>
                <a:ext uri="{FF2B5EF4-FFF2-40B4-BE49-F238E27FC236}">
                  <a16:creationId xmlns:a16="http://schemas.microsoft.com/office/drawing/2014/main" id="{03D15E32-C507-4B36-B9AB-BD0A1AEBDE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56">
              <a:extLst>
                <a:ext uri="{FF2B5EF4-FFF2-40B4-BE49-F238E27FC236}">
                  <a16:creationId xmlns:a16="http://schemas.microsoft.com/office/drawing/2014/main" id="{978B3024-1C05-4858-A919-0ABF75EF7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57">
              <a:extLst>
                <a:ext uri="{FF2B5EF4-FFF2-40B4-BE49-F238E27FC236}">
                  <a16:creationId xmlns:a16="http://schemas.microsoft.com/office/drawing/2014/main" id="{04B0C1D6-8B63-4D35-83C5-5D4331190A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58">
              <a:extLst>
                <a:ext uri="{FF2B5EF4-FFF2-40B4-BE49-F238E27FC236}">
                  <a16:creationId xmlns:a16="http://schemas.microsoft.com/office/drawing/2014/main" id="{C0409678-BF82-43B2-8F95-46A5A0E186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3" name="Title 6">
            <a:extLst>
              <a:ext uri="{FF2B5EF4-FFF2-40B4-BE49-F238E27FC236}">
                <a16:creationId xmlns:a16="http://schemas.microsoft.com/office/drawing/2014/main" id="{92C1B958-5C29-4224-BB7B-E58BF27041B3}"/>
              </a:ext>
            </a:extLst>
          </p:cNvPr>
          <p:cNvSpPr txBox="1">
            <a:spLocks/>
          </p:cNvSpPr>
          <p:nvPr/>
        </p:nvSpPr>
        <p:spPr>
          <a:xfrm>
            <a:off x="3459959" y="-251160"/>
            <a:ext cx="8791575" cy="124376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kern="1200" baseline="0">
                <a:solidFill>
                  <a:srgbClr val="800000"/>
                </a:solidFill>
                <a:latin typeface="+mj-lt"/>
                <a:ea typeface="+mj-ea"/>
                <a:cs typeface="+mj-cs"/>
              </a:defRPr>
            </a:lvl1pPr>
          </a:lstStyle>
          <a:p>
            <a:pPr marL="0" marR="0" lvl="0" indent="0" fontAlgn="auto">
              <a:spcAft>
                <a:spcPts val="600"/>
              </a:spcAft>
              <a:buClrTx/>
              <a:buSzTx/>
              <a:tabLst/>
              <a:defRPr/>
            </a:pPr>
            <a:r>
              <a:rPr lang="en-US" sz="4800" cap="all" dirty="0">
                <a:solidFill>
                  <a:schemeClr val="tx1"/>
                </a:solidFill>
              </a:rPr>
              <a:t>Policy Transparency </a:t>
            </a:r>
            <a:r>
              <a:rPr kumimoji="0" lang="en-US" sz="4800" b="0" i="0" u="none" strike="noStrike" cap="all" spc="0" normalizeH="0" noProof="0" dirty="0">
                <a:ln>
                  <a:noFill/>
                </a:ln>
                <a:solidFill>
                  <a:schemeClr val="tx1"/>
                </a:solidFill>
                <a:effectLst/>
                <a:uLnTx/>
                <a:uFillTx/>
              </a:rPr>
              <a:t> </a:t>
            </a:r>
          </a:p>
        </p:txBody>
      </p:sp>
      <p:pic>
        <p:nvPicPr>
          <p:cNvPr id="4" name="Picture 3">
            <a:extLst>
              <a:ext uri="{FF2B5EF4-FFF2-40B4-BE49-F238E27FC236}">
                <a16:creationId xmlns:a16="http://schemas.microsoft.com/office/drawing/2014/main" id="{631E9017-8B76-42FE-864F-34EDBD9FFFE6}"/>
              </a:ext>
            </a:extLst>
          </p:cNvPr>
          <p:cNvPicPr>
            <a:picLocks noChangeAspect="1"/>
          </p:cNvPicPr>
          <p:nvPr/>
        </p:nvPicPr>
        <p:blipFill>
          <a:blip r:embed="rId5"/>
          <a:stretch>
            <a:fillRect/>
          </a:stretch>
        </p:blipFill>
        <p:spPr>
          <a:xfrm>
            <a:off x="7861894" y="1385786"/>
            <a:ext cx="3591918" cy="456116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2" name="Picture 1">
            <a:extLst>
              <a:ext uri="{FF2B5EF4-FFF2-40B4-BE49-F238E27FC236}">
                <a16:creationId xmlns:a16="http://schemas.microsoft.com/office/drawing/2014/main" id="{6B6917D3-EE94-4CEA-8746-1A932A321235}"/>
              </a:ext>
            </a:extLst>
          </p:cNvPr>
          <p:cNvPicPr>
            <a:picLocks noChangeAspect="1"/>
          </p:cNvPicPr>
          <p:nvPr/>
        </p:nvPicPr>
        <p:blipFill>
          <a:blip r:embed="rId6"/>
          <a:stretch>
            <a:fillRect/>
          </a:stretch>
        </p:blipFill>
        <p:spPr>
          <a:xfrm>
            <a:off x="1018731" y="1465888"/>
            <a:ext cx="6543622" cy="112877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66" name="TextBox 65">
            <a:extLst>
              <a:ext uri="{FF2B5EF4-FFF2-40B4-BE49-F238E27FC236}">
                <a16:creationId xmlns:a16="http://schemas.microsoft.com/office/drawing/2014/main" id="{6FF59759-C4E2-4C4C-8139-BDEBEA6BB509}"/>
              </a:ext>
            </a:extLst>
          </p:cNvPr>
          <p:cNvSpPr txBox="1"/>
          <p:nvPr/>
        </p:nvSpPr>
        <p:spPr>
          <a:xfrm>
            <a:off x="2369452" y="3258692"/>
            <a:ext cx="4689852" cy="222461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itchFamily="34" charset="0"/>
                <a:cs typeface="Arial" pitchFamily="34" charset="0"/>
              </a:rPr>
              <a:t>Building trust with grantees starts at the grant making process</a:t>
            </a:r>
          </a:p>
        </p:txBody>
      </p:sp>
    </p:spTree>
    <p:extLst>
      <p:ext uri="{BB962C8B-B14F-4D97-AF65-F5344CB8AC3E}">
        <p14:creationId xmlns:p14="http://schemas.microsoft.com/office/powerpoint/2010/main" val="235754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4459" y="104077"/>
            <a:ext cx="5936165" cy="6644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874607" y="1939396"/>
            <a:ext cx="4689852" cy="345687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Chronos provides clarity to our researchers so they can focus on the research, not the process of publishing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rgbClr val="000000"/>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Provides the foundation with better publication data.  </a:t>
            </a:r>
          </a:p>
        </p:txBody>
      </p:sp>
      <p:sp>
        <p:nvSpPr>
          <p:cNvPr id="5" name="Title 6">
            <a:extLst>
              <a:ext uri="{FF2B5EF4-FFF2-40B4-BE49-F238E27FC236}">
                <a16:creationId xmlns:a16="http://schemas.microsoft.com/office/drawing/2014/main" id="{EFDA1F27-B7B9-4ED8-900F-6604D47C5067}"/>
              </a:ext>
            </a:extLst>
          </p:cNvPr>
          <p:cNvSpPr txBox="1">
            <a:spLocks/>
          </p:cNvSpPr>
          <p:nvPr/>
        </p:nvSpPr>
        <p:spPr>
          <a:xfrm>
            <a:off x="1004271" y="717530"/>
            <a:ext cx="4108808" cy="5231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baseline="0">
                <a:solidFill>
                  <a:srgbClr val="8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latin typeface="Arial"/>
              </a:rPr>
              <a:t>Policy Infrastructure </a:t>
            </a:r>
            <a:r>
              <a:rPr kumimoji="0" lang="en-US" sz="3200" b="0" i="0" u="none" strike="noStrike" kern="1200" cap="none" spc="0" normalizeH="0" baseline="0" noProof="0" dirty="0">
                <a:ln>
                  <a:noFill/>
                </a:ln>
                <a:solidFill>
                  <a:srgbClr val="800000"/>
                </a:solidFill>
                <a:effectLst/>
                <a:uLnTx/>
                <a:uFillTx/>
                <a:latin typeface="Arial"/>
                <a:ea typeface="+mj-ea"/>
                <a:cs typeface="+mj-cs"/>
              </a:rPr>
              <a:t>  </a:t>
            </a:r>
          </a:p>
        </p:txBody>
      </p:sp>
    </p:spTree>
    <p:extLst>
      <p:ext uri="{BB962C8B-B14F-4D97-AF65-F5344CB8AC3E}">
        <p14:creationId xmlns:p14="http://schemas.microsoft.com/office/powerpoint/2010/main" val="2955366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pic>
        <p:nvPicPr>
          <p:cNvPr id="215"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16" name="Group 169">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71" name="Group 170">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83"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84"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5"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6"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7"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8"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9"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0"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1"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2"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3"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4"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95"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6"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7"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8"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9"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0"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1"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2"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3"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4"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5"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8"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9"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72" name="Group 171">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73"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4"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5"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6"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7"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8"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9"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0"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1"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2"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217" name="Picture 2">
            <a:extLst>
              <a:ext uri="{FF2B5EF4-FFF2-40B4-BE49-F238E27FC236}">
                <a16:creationId xmlns:a16="http://schemas.microsoft.com/office/drawing/2014/main" id="{6D651BB0-1DFD-4941-83DD-704006F6B1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18" name="Round Diagonal Corner Rectangle 6">
            <a:extLst>
              <a:ext uri="{FF2B5EF4-FFF2-40B4-BE49-F238E27FC236}">
                <a16:creationId xmlns:a16="http://schemas.microsoft.com/office/drawing/2014/main" id="{3D66C6E3-EBD2-40B7-8FD8-D6D2250FC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23AE30-0A11-410A-962D-4B22552D543A}"/>
              </a:ext>
            </a:extLst>
          </p:cNvPr>
          <p:cNvPicPr>
            <a:picLocks noChangeAspect="1"/>
          </p:cNvPicPr>
          <p:nvPr/>
        </p:nvPicPr>
        <p:blipFill>
          <a:blip r:embed="rId4"/>
          <a:stretch>
            <a:fillRect/>
          </a:stretch>
        </p:blipFill>
        <p:spPr>
          <a:xfrm>
            <a:off x="958849" y="1993701"/>
            <a:ext cx="10223559" cy="3629363"/>
          </a:xfrm>
          <a:prstGeom prst="rect">
            <a:avLst/>
          </a:prstGeom>
        </p:spPr>
      </p:pic>
      <p:sp>
        <p:nvSpPr>
          <p:cNvPr id="159" name="Title 6">
            <a:extLst>
              <a:ext uri="{FF2B5EF4-FFF2-40B4-BE49-F238E27FC236}">
                <a16:creationId xmlns:a16="http://schemas.microsoft.com/office/drawing/2014/main" id="{29C77F6B-035A-4883-B3BD-4B9A13D6FC0D}"/>
              </a:ext>
            </a:extLst>
          </p:cNvPr>
          <p:cNvSpPr txBox="1">
            <a:spLocks/>
          </p:cNvSpPr>
          <p:nvPr/>
        </p:nvSpPr>
        <p:spPr>
          <a:xfrm>
            <a:off x="993248" y="1287809"/>
            <a:ext cx="8126523" cy="5231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baseline="0">
                <a:solidFill>
                  <a:srgbClr val="8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800000"/>
                </a:solidFill>
                <a:effectLst/>
                <a:uLnTx/>
                <a:uFillTx/>
                <a:latin typeface="Arial"/>
                <a:ea typeface="+mj-ea"/>
                <a:cs typeface="+mj-cs"/>
              </a:rPr>
              <a:t>Chronos – Complaint Journals    </a:t>
            </a:r>
          </a:p>
        </p:txBody>
      </p:sp>
    </p:spTree>
    <p:extLst>
      <p:ext uri="{BB962C8B-B14F-4D97-AF65-F5344CB8AC3E}">
        <p14:creationId xmlns:p14="http://schemas.microsoft.com/office/powerpoint/2010/main" val="8466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pic>
        <p:nvPicPr>
          <p:cNvPr id="215"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16" name="Group 169">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71" name="Group 170">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83"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84"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5"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6"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7"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8"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9"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0"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1"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2"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3"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4"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95"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6"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7"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8"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9"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0"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1"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2"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3"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4"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5"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8"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9"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72" name="Group 171">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73"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4"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5"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6"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7"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8"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9"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0"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1"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2"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217" name="Picture 2">
            <a:extLst>
              <a:ext uri="{FF2B5EF4-FFF2-40B4-BE49-F238E27FC236}">
                <a16:creationId xmlns:a16="http://schemas.microsoft.com/office/drawing/2014/main" id="{6D651BB0-1DFD-4941-83DD-704006F6B1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18" name="Round Diagonal Corner Rectangle 6">
            <a:extLst>
              <a:ext uri="{FF2B5EF4-FFF2-40B4-BE49-F238E27FC236}">
                <a16:creationId xmlns:a16="http://schemas.microsoft.com/office/drawing/2014/main" id="{3D66C6E3-EBD2-40B7-8FD8-D6D2250FC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EF2C586-58CF-437F-94B8-AF5D28491B3E}"/>
              </a:ext>
            </a:extLst>
          </p:cNvPr>
          <p:cNvPicPr>
            <a:picLocks noChangeAspect="1"/>
          </p:cNvPicPr>
          <p:nvPr/>
        </p:nvPicPr>
        <p:blipFill>
          <a:blip r:embed="rId4"/>
          <a:stretch>
            <a:fillRect/>
          </a:stretch>
        </p:blipFill>
        <p:spPr>
          <a:xfrm>
            <a:off x="983722" y="2143385"/>
            <a:ext cx="10224555" cy="2318258"/>
          </a:xfrm>
          <a:prstGeom prst="rect">
            <a:avLst/>
          </a:prstGeom>
        </p:spPr>
      </p:pic>
      <p:sp>
        <p:nvSpPr>
          <p:cNvPr id="47" name="Title 6">
            <a:extLst>
              <a:ext uri="{FF2B5EF4-FFF2-40B4-BE49-F238E27FC236}">
                <a16:creationId xmlns:a16="http://schemas.microsoft.com/office/drawing/2014/main" id="{35F177BB-3D77-43BB-8CA9-6530EA656099}"/>
              </a:ext>
            </a:extLst>
          </p:cNvPr>
          <p:cNvSpPr txBox="1">
            <a:spLocks/>
          </p:cNvSpPr>
          <p:nvPr/>
        </p:nvSpPr>
        <p:spPr>
          <a:xfrm>
            <a:off x="1028169" y="1405734"/>
            <a:ext cx="7357842" cy="5231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kern="1200" baseline="0">
                <a:solidFill>
                  <a:srgbClr val="8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latin typeface="Arial"/>
              </a:rPr>
              <a:t>Chronos – Non Compliant Journals  </a:t>
            </a:r>
            <a:r>
              <a:rPr kumimoji="0" lang="en-US" sz="3200" b="0" i="0" u="none" strike="noStrike" kern="1200" cap="none" spc="0" normalizeH="0" baseline="0" noProof="0" dirty="0">
                <a:ln>
                  <a:noFill/>
                </a:ln>
                <a:solidFill>
                  <a:srgbClr val="800000"/>
                </a:solidFill>
                <a:effectLst/>
                <a:uLnTx/>
                <a:uFillTx/>
                <a:latin typeface="Arial"/>
                <a:ea typeface="+mj-ea"/>
                <a:cs typeface="+mj-cs"/>
              </a:rPr>
              <a:t>  </a:t>
            </a:r>
          </a:p>
        </p:txBody>
      </p:sp>
    </p:spTree>
    <p:extLst>
      <p:ext uri="{BB962C8B-B14F-4D97-AF65-F5344CB8AC3E}">
        <p14:creationId xmlns:p14="http://schemas.microsoft.com/office/powerpoint/2010/main" val="324458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LjpxJBF9AEeN_XejB9Six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G4QJPSI0X0WI3oDZqb2Vs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undation Master Slides">
  <a:themeElements>
    <a:clrScheme name="Bill &amp; Melinda Gates Foundation Colors Jan 2014">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Foundation PPT Fonts - J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400" smtClean="0">
            <a:solidFill>
              <a:schemeClr val="accent6"/>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PT Express Template_Feb 14 2014.potx [Read-Only]" id="{9B6F4562-2335-4113-8766-CBBBEDE340CD}" vid="{50F5052F-49F7-41D1-B5B2-6FD6E10D3D4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1442</TotalTime>
  <Words>1614</Words>
  <Application>Microsoft Macintosh PowerPoint</Application>
  <PresentationFormat>Widescreen</PresentationFormat>
  <Paragraphs>153</Paragraphs>
  <Slides>28</Slides>
  <Notes>20</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28</vt:i4>
      </vt:variant>
    </vt:vector>
  </HeadingPairs>
  <TitlesOfParts>
    <vt:vector size="39" baseType="lpstr">
      <vt:lpstr>AdelleSans-Regular</vt:lpstr>
      <vt:lpstr>Arial</vt:lpstr>
      <vt:lpstr>Calibri</vt:lpstr>
      <vt:lpstr>Calibri Light</vt:lpstr>
      <vt:lpstr>Trebuchet MS</vt:lpstr>
      <vt:lpstr>Tw Cen MT</vt:lpstr>
      <vt:lpstr>Wingdings</vt:lpstr>
      <vt:lpstr>Circuit</vt:lpstr>
      <vt:lpstr>2_Office Theme</vt:lpstr>
      <vt:lpstr>Foundation Master Slides</vt:lpstr>
      <vt:lpstr>think-cell Slide</vt:lpstr>
      <vt:lpstr>The Gates Open Access Experience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Benefits of Publishing in Gates Open Research</vt:lpstr>
      <vt:lpstr>How does it work? </vt:lpstr>
      <vt:lpstr>Publication without delay</vt:lpstr>
      <vt:lpstr>Post-publication peer review</vt:lpstr>
      <vt:lpstr>Open peer review</vt:lpstr>
      <vt:lpstr>Reproducibility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Gates Open Access Experience </dc:title>
  <dc:creator>Ashley Farley</dc:creator>
  <cp:lastModifiedBy>Sarah Hadley</cp:lastModifiedBy>
  <cp:revision>6</cp:revision>
  <dcterms:created xsi:type="dcterms:W3CDTF">2019-02-04T22:32:50Z</dcterms:created>
  <dcterms:modified xsi:type="dcterms:W3CDTF">2019-02-28T04:20:31Z</dcterms:modified>
</cp:coreProperties>
</file>