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5" r:id="rId1"/>
    <p:sldMasterId id="2147483706" r:id="rId2"/>
    <p:sldMasterId id="2147483707" r:id="rId3"/>
    <p:sldMasterId id="2147483708" r:id="rId4"/>
    <p:sldMasterId id="2147483709" r:id="rId5"/>
  </p:sldMasterIdLst>
  <p:notesMasterIdLst>
    <p:notesMasterId r:id="rId4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42"/>
      <p:bold r:id="rId43"/>
      <p:italic r:id="rId44"/>
      <p:boldItalic r:id="rId45"/>
    </p:embeddedFont>
    <p:embeddedFont>
      <p:font typeface="Helvetica Neue Light" panose="02000403000000020004" pitchFamily="2" charset="0"/>
      <p:regular r:id="rId46"/>
      <p:bold r:id="rId47"/>
      <p:italic r:id="rId48"/>
      <p:boldItalic r:id="rId49"/>
    </p:embeddedFont>
    <p:embeddedFont>
      <p:font typeface="Nunito" pitchFamily="2" charset="77"/>
      <p:regular r:id="rId50"/>
      <p:bold r:id="rId51"/>
      <p:italic r:id="rId52"/>
      <p:boldItalic r:id="rId53"/>
    </p:embeddedFont>
    <p:embeddedFont>
      <p:font typeface="Proxima Nova" panose="02000506030000020004" pitchFamily="2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8EDE90-05D1-4155-B416-C45D9A6215FC}">
  <a:tblStyle styleId="{EB8EDE90-05D1-4155-B416-C45D9A6215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0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ccea55990_0_9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4ccea55990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ccea55990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ccea55990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ccea55990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4ccea55990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ccea55990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ccea55990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ccea55990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ccea55990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ccea5599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ccea55990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ccea55990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ccea55990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ccea55990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ccea55990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ccea55990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ccea55990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ccea55990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ccea55990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ccea5599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ccea5599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ccea5599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ccea5599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ccea55990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ccea55990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ccea55990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ccea55990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ccea55990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ccea55990_0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ccea55990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ccea55990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ccea55990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4ccea55990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ccea55990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4ccea55990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ccea55990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ccea55990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4ccea55990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4ccea55990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ccea55990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ccea55990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ccea5599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ccea5599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4ccea55990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4ccea55990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ccea55990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ccea55990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4ccea55990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4ccea55990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ccea55990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4ccea55990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4ccea559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4ccea5599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4ccea55990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g4ccea55990_0_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4ccea55990_0_6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ccea5599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ccea5599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f0e61a3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f0e61a3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f0e61a3d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f0e61a3d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ccea559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ccea559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f0e61a3d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f0e61a3d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ccea5599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ccea5599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254083" y="6037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Nunito"/>
              <a:buNone/>
              <a:defRPr sz="52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Nunito"/>
              <a:buNone/>
              <a:defRPr sz="33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Char char="•"/>
              <a:defRPr sz="21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sz="1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15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•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3" name="Google Shape;153;p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669727" y="234403"/>
            <a:ext cx="78045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9" name="Google Shape;17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2" name="Google Shape;18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8" name="Google Shape;19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5" name="Google Shape;205;p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" name="Google Shape;206;p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3" name="Google Shape;213;p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5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 type="tx">
  <p:cSld name="TITLE_AND_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2"/>
          <p:cNvSpPr txBox="1">
            <a:spLocks noGrp="1"/>
          </p:cNvSpPr>
          <p:nvPr>
            <p:ph type="title"/>
          </p:nvPr>
        </p:nvSpPr>
        <p:spPr>
          <a:xfrm>
            <a:off x="669727" y="234403"/>
            <a:ext cx="78045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3" name="Google Shape;233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9" name="Google Shape;239;p5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5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5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5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7" name="Google Shape;277;p6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0" name="Google Shape;290;p6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 Light"/>
              <a:buChar char="●"/>
              <a:defRPr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5" name="Google Shape;17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asapbio.org/asapbio-ambassador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log.dhimmel.com/biorxiv-licens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sapbio.org/licensing-faq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herpa.ac.uk/romeo/search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calafellval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c.org/journals-books-databases/journal-authors-reviewers/processes-polici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ell.com/pb-assets/journals/society/biophysj/PDFs/author-guidelines.pdf?code=cell-site" TargetMode="External"/><Relationship Id="rId4" Type="http://schemas.openxmlformats.org/officeDocument/2006/relationships/hyperlink" Target="http://dev.biologists.org/content/journal-policies#prepri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synbio/pages/Policies#PREPRIN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scopubs.org/jco/site/ifc/journal-policies.x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je.com/en/arc/peer-review-process-15-million-hours-lost-time/" TargetMode="External"/><Relationship Id="rId7" Type="http://schemas.openxmlformats.org/officeDocument/2006/relationships/hyperlink" Target="https://www.manuscriptexchange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hyperlink" Target="http://nprc.incf.org/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ifesciences.org/inside-elife/982053f4/early-career-researchers-views-on-peer-revi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ture.com/articles/d41586-018-06032-w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ontent/112/44/1343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hyperlink" Target="http://asapbio.org/preprint-journal-clubs" TargetMode="External"/><Relationship Id="rId12" Type="http://schemas.openxmlformats.org/officeDocument/2006/relationships/hyperlink" Target="https://docs.google.com/spreadsheets/d/193Mhl-2p4Q_sgIEhE9tGmynthOxOUjuu2zqf2sWxrwk/edit#gid=0" TargetMode="Externa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goo.gl/qqTR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figshare.com/articles/NPOS_Workflow-perspective-Bosman-Kramer_pptx/5065534/1" TargetMode="External"/><Relationship Id="rId7" Type="http://schemas.openxmlformats.org/officeDocument/2006/relationships/hyperlink" Target="https://docs.google.com/presentation/d/1VlPToLvF71ZIWvqClO-A21d2u9grO9pQf17G_z76ge0/edit#slide=id.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sciencemooc.e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sapbio.org/preprint-inf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3"/>
          <p:cNvSpPr/>
          <p:nvPr/>
        </p:nvSpPr>
        <p:spPr>
          <a:xfrm>
            <a:off x="-9625" y="0"/>
            <a:ext cx="9144000" cy="3533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ctrTitle"/>
          </p:nvPr>
        </p:nvSpPr>
        <p:spPr>
          <a:xfrm>
            <a:off x="311708" y="1277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How can researchers maximize transparency?</a:t>
            </a:r>
            <a:endParaRPr sz="4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>
                <a:solidFill>
                  <a:srgbClr val="FFFFFF"/>
                </a:solidFill>
              </a:rPr>
              <a:t>Eight recommendations on publishing for the CBMRT roadmap</a:t>
            </a:r>
            <a:endParaRPr sz="3000" i="1">
              <a:solidFill>
                <a:srgbClr val="FFFFFF"/>
              </a:solidFill>
            </a:endParaRPr>
          </a:p>
        </p:txBody>
      </p:sp>
      <p:sp>
        <p:nvSpPr>
          <p:cNvPr id="300" name="Google Shape;300;p63"/>
          <p:cNvSpPr txBox="1">
            <a:spLocks noGrp="1"/>
          </p:cNvSpPr>
          <p:nvPr>
            <p:ph type="subTitle" idx="1"/>
          </p:nvPr>
        </p:nvSpPr>
        <p:spPr>
          <a:xfrm>
            <a:off x="311700" y="3824725"/>
            <a:ext cx="8520600" cy="15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2019-02-15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CBMRT Transparency Summit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Jessica Polka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@jessicapolka, @ASAPbio_</a:t>
            </a:r>
            <a:endParaRPr sz="1800"/>
          </a:p>
        </p:txBody>
      </p:sp>
      <p:pic>
        <p:nvPicPr>
          <p:cNvPr id="301" name="Google Shape;3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775" y="3962075"/>
            <a:ext cx="2921750" cy="7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350" y="-124725"/>
            <a:ext cx="9207527" cy="53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2"/>
          <p:cNvSpPr txBox="1">
            <a:spLocks noGrp="1"/>
          </p:cNvSpPr>
          <p:nvPr>
            <p:ph type="title"/>
          </p:nvPr>
        </p:nvSpPr>
        <p:spPr>
          <a:xfrm>
            <a:off x="904875" y="0"/>
            <a:ext cx="7239000" cy="6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800">
                <a:latin typeface="Nunito"/>
                <a:ea typeface="Nunito"/>
                <a:cs typeface="Nunito"/>
                <a:sym typeface="Nunito"/>
              </a:rPr>
              <a:t>Ambassadors p</a:t>
            </a:r>
            <a:r>
              <a:rPr lang="en" sz="2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romoting preprint awareness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@ASAPbio_  |  #ASAPbio  |  @jessicapolka</a:t>
            </a:r>
            <a:endParaRPr/>
          </a:p>
        </p:txBody>
      </p:sp>
      <p:sp>
        <p:nvSpPr>
          <p:cNvPr id="384" name="Google Shape;384;p72"/>
          <p:cNvSpPr/>
          <p:nvPr/>
        </p:nvSpPr>
        <p:spPr>
          <a:xfrm>
            <a:off x="3058725" y="4431575"/>
            <a:ext cx="2931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asapbio.org/asapbio-ambassadors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3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73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51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Choose an appropriate preprint server</a:t>
            </a:r>
            <a:endParaRPr sz="4800"/>
          </a:p>
        </p:txBody>
      </p:sp>
      <p:sp>
        <p:nvSpPr>
          <p:cNvPr id="391" name="Google Shape;391;p73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74" descr="https://pbs.twimg.com/media/DU8q_u5WsAAAZb-.jpg:large"/>
          <p:cNvPicPr preferRelativeResize="0"/>
          <p:nvPr/>
        </p:nvPicPr>
        <p:blipFill rotWithShape="1">
          <a:blip r:embed="rId3">
            <a:alphaModFix/>
          </a:blip>
          <a:srcRect t="24041"/>
          <a:stretch/>
        </p:blipFill>
        <p:spPr>
          <a:xfrm>
            <a:off x="134470" y="1290672"/>
            <a:ext cx="8719098" cy="372539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74"/>
          <p:cNvSpPr txBox="1"/>
          <p:nvPr/>
        </p:nvSpPr>
        <p:spPr>
          <a:xfrm>
            <a:off x="433676" y="4817625"/>
            <a:ext cx="7195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compiled by Jeroen Bosman (@jeroenbosman) via Bianca Kramer (@MsPhelps)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74"/>
          <p:cNvPicPr preferRelativeResize="0"/>
          <p:nvPr/>
        </p:nvPicPr>
        <p:blipFill rotWithShape="1">
          <a:blip r:embed="rId4">
            <a:alphaModFix/>
          </a:blip>
          <a:srcRect t="33388" b="35778"/>
          <a:stretch/>
        </p:blipFill>
        <p:spPr>
          <a:xfrm>
            <a:off x="2796943" y="705315"/>
            <a:ext cx="2417650" cy="4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4725" y="563376"/>
            <a:ext cx="757525" cy="7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6868" y="672840"/>
            <a:ext cx="1785600" cy="57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630" y="863965"/>
            <a:ext cx="1272570" cy="2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4"/>
          <p:cNvSpPr txBox="1">
            <a:spLocks noGrp="1"/>
          </p:cNvSpPr>
          <p:nvPr>
            <p:ph type="title"/>
          </p:nvPr>
        </p:nvSpPr>
        <p:spPr>
          <a:xfrm>
            <a:off x="552450" y="45248"/>
            <a:ext cx="7886700" cy="652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Preprints for all disciplines, languages, &amp; communities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consider:</a:t>
            </a:r>
            <a:endParaRPr/>
          </a:p>
        </p:txBody>
      </p:sp>
      <p:sp>
        <p:nvSpPr>
          <p:cNvPr id="408" name="Google Shape;408;p75"/>
          <p:cNvSpPr txBox="1"/>
          <p:nvPr/>
        </p:nvSpPr>
        <p:spPr>
          <a:xfrm>
            <a:off x="6071550" y="1135825"/>
            <a:ext cx="2404800" cy="1023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ASAPbio is building a directory of preprint servers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9" name="Google Shape;409;p75"/>
          <p:cNvSpPr txBox="1">
            <a:spLocks noGrp="1"/>
          </p:cNvSpPr>
          <p:nvPr>
            <p:ph type="body" idx="1"/>
          </p:nvPr>
        </p:nvSpPr>
        <p:spPr>
          <a:xfrm>
            <a:off x="254200" y="1249098"/>
            <a:ext cx="78867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Screening &amp; moderation policies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Preservation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Licensing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Formats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Ownership/governance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Commenting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Indexing/machine access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0" name="Google Shape;41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399" y="2277825"/>
            <a:ext cx="1745800" cy="24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6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76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502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Make preprints open, not just free</a:t>
            </a:r>
            <a:endParaRPr sz="4800"/>
          </a:p>
        </p:txBody>
      </p:sp>
      <p:sp>
        <p:nvSpPr>
          <p:cNvPr id="417" name="Google Shape;417;p76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majority of “free” literature is not open</a:t>
            </a:r>
            <a:endParaRPr/>
          </a:p>
        </p:txBody>
      </p:sp>
      <p:pic>
        <p:nvPicPr>
          <p:cNvPr id="423" name="Google Shape;42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25" y="1336338"/>
            <a:ext cx="4321725" cy="2627375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4" name="Google Shape;424;p77"/>
          <p:cNvSpPr txBox="1"/>
          <p:nvPr/>
        </p:nvSpPr>
        <p:spPr>
          <a:xfrm>
            <a:off x="5261025" y="1285025"/>
            <a:ext cx="2935800" cy="273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2,080,010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400">
                <a:latin typeface="Nunito"/>
                <a:ea typeface="Nunito"/>
                <a:cs typeface="Nunito"/>
                <a:sym typeface="Nunito"/>
              </a:rPr>
              <a:t>out of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5,384,701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* any CC license as of 2019-02-14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majority of preprints are not open access </a:t>
            </a:r>
            <a:endParaRPr/>
          </a:p>
        </p:txBody>
      </p:sp>
      <p:pic>
        <p:nvPicPr>
          <p:cNvPr id="430" name="Google Shape;4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727875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78"/>
          <p:cNvSpPr txBox="1"/>
          <p:nvPr/>
        </p:nvSpPr>
        <p:spPr>
          <a:xfrm>
            <a:off x="759225" y="4834425"/>
            <a:ext cx="39009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https://blog.dhimmel.com/biorxiv-licenses/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2" name="Google Shape;432;p78"/>
          <p:cNvSpPr txBox="1"/>
          <p:nvPr/>
        </p:nvSpPr>
        <p:spPr>
          <a:xfrm>
            <a:off x="4777850" y="3977025"/>
            <a:ext cx="113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30%</a:t>
            </a:r>
            <a:endParaRPr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3" name="Google Shape;433;p78"/>
          <p:cNvSpPr txBox="1"/>
          <p:nvPr/>
        </p:nvSpPr>
        <p:spPr>
          <a:xfrm>
            <a:off x="4777850" y="2757825"/>
            <a:ext cx="113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37%</a:t>
            </a:r>
            <a:endParaRPr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78"/>
          <p:cNvSpPr txBox="1"/>
          <p:nvPr/>
        </p:nvSpPr>
        <p:spPr>
          <a:xfrm>
            <a:off x="4777850" y="2072025"/>
            <a:ext cx="113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9%</a:t>
            </a:r>
            <a:endParaRPr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78"/>
          <p:cNvSpPr txBox="1"/>
          <p:nvPr/>
        </p:nvSpPr>
        <p:spPr>
          <a:xfrm>
            <a:off x="4777850" y="1767225"/>
            <a:ext cx="113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7%</a:t>
            </a:r>
            <a:endParaRPr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6" name="Google Shape;436;p78"/>
          <p:cNvSpPr txBox="1"/>
          <p:nvPr/>
        </p:nvSpPr>
        <p:spPr>
          <a:xfrm>
            <a:off x="4777850" y="1386225"/>
            <a:ext cx="113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18%</a:t>
            </a:r>
            <a:endParaRPr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700" y="0"/>
            <a:ext cx="413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9"/>
          <p:cNvSpPr txBox="1"/>
          <p:nvPr/>
        </p:nvSpPr>
        <p:spPr>
          <a:xfrm>
            <a:off x="6348600" y="4753800"/>
            <a:ext cx="3000000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http://asapbio.org/licensing-faq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0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0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554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Choose journals that permit preprinting (your way)</a:t>
            </a:r>
            <a:endParaRPr sz="4800"/>
          </a:p>
        </p:txBody>
      </p:sp>
      <p:sp>
        <p:nvSpPr>
          <p:cNvPr id="449" name="Google Shape;449;p80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4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1"/>
          <p:cNvSpPr txBox="1">
            <a:spLocks noGrp="1"/>
          </p:cNvSpPr>
          <p:nvPr>
            <p:ph type="title"/>
          </p:nvPr>
        </p:nvSpPr>
        <p:spPr>
          <a:xfrm>
            <a:off x="831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SHERPA/RoMEO is a fantastic start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55" name="Google Shape;45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246325"/>
            <a:ext cx="644620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1"/>
          <p:cNvSpPr txBox="1"/>
          <p:nvPr/>
        </p:nvSpPr>
        <p:spPr>
          <a:xfrm>
            <a:off x="6481825" y="4757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sherpa.ac.uk/romeo/search.php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4"/>
          <p:cNvSpPr txBox="1">
            <a:spLocks noGrp="1"/>
          </p:cNvSpPr>
          <p:nvPr>
            <p:ph type="title"/>
          </p:nvPr>
        </p:nvSpPr>
        <p:spPr>
          <a:xfrm>
            <a:off x="1057275" y="445025"/>
            <a:ext cx="3095700" cy="20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Knowledge grows only as fast as shoulders to stand 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07" name="Google Shape;30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3429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4"/>
          <p:cNvSpPr/>
          <p:nvPr/>
        </p:nvSpPr>
        <p:spPr>
          <a:xfrm>
            <a:off x="1095379" y="4514775"/>
            <a:ext cx="31527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AC"/>
              </a:buClr>
              <a:buSzPts val="1800"/>
              <a:buFont typeface="Arial"/>
              <a:buNone/>
            </a:pPr>
            <a:b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by </a:t>
            </a:r>
            <a:r>
              <a:rPr lang="en" sz="1200" b="0" i="0" u="sng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calafellvalo</a:t>
            </a: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CC BY-NC-ND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7200" y="0"/>
            <a:ext cx="3429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...but journal policies are much more nuanced</a:t>
            </a:r>
            <a:endParaRPr/>
          </a:p>
        </p:txBody>
      </p:sp>
      <p:sp>
        <p:nvSpPr>
          <p:cNvPr id="462" name="Google Shape;462;p82"/>
          <p:cNvSpPr txBox="1">
            <a:spLocks noGrp="1"/>
          </p:cNvSpPr>
          <p:nvPr>
            <p:ph type="body" idx="1"/>
          </p:nvPr>
        </p:nvSpPr>
        <p:spPr>
          <a:xfrm>
            <a:off x="622575" y="1494125"/>
            <a:ext cx="769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Royal Society of Chemistry journals allow deposition with “non-commercial repositories” such as ArXiv and ChemRxiv -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http://www.rsc.org/journals-books-databases/journal-authors-reviewers/processes-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Development “supports authors who wish to post primary research manuscripts on community preprint servers such as bioRxiv.” -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http://dev.biologists.org/content/journal-policies#preprint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1600"/>
              </a:spcAft>
              <a:buSzPts val="1400"/>
              <a:buChar char="●"/>
            </a:pPr>
            <a:r>
              <a:rPr lang="en" sz="1400"/>
              <a:t>Biophysical Journal “will consider for publication manuscripts that have been posted informally on a private website or on arXiv or bioRxiv, but will not consider manuscripts that have been posted on other preprint servers or "virtual journal" websites.” -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https://www.cell.com/pb-assets/journals/society/biophysj/PDFs/author-guidelines.pdf?code=cell-site</a:t>
            </a:r>
            <a:endParaRPr sz="1400"/>
          </a:p>
        </p:txBody>
      </p:sp>
      <p:sp>
        <p:nvSpPr>
          <p:cNvPr id="463" name="Google Shape;463;p82"/>
          <p:cNvSpPr txBox="1">
            <a:spLocks noGrp="1"/>
          </p:cNvSpPr>
          <p:nvPr>
            <p:ph type="body" idx="1"/>
          </p:nvPr>
        </p:nvSpPr>
        <p:spPr>
          <a:xfrm>
            <a:off x="622575" y="732125"/>
            <a:ext cx="58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eg, what types of servers are allowed?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...and can be conflicting</a:t>
            </a:r>
            <a:endParaRPr/>
          </a:p>
        </p:txBody>
      </p:sp>
      <p:sp>
        <p:nvSpPr>
          <p:cNvPr id="469" name="Google Shape;469;p83"/>
          <p:cNvSpPr txBox="1">
            <a:spLocks noGrp="1"/>
          </p:cNvSpPr>
          <p:nvPr>
            <p:ph type="body" idx="1"/>
          </p:nvPr>
        </p:nvSpPr>
        <p:spPr>
          <a:xfrm>
            <a:off x="1292950" y="1265525"/>
            <a:ext cx="34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“Authors </a:t>
            </a:r>
            <a:r>
              <a:rPr lang="en" b="1"/>
              <a:t>must update </a:t>
            </a:r>
            <a:r>
              <a:rPr lang="en"/>
              <a:t>their manuscripts on pre-print servers diligently so the current version matches the version under consideration at Synthetic Biology.”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https://academic.oup.com/synbio/pages/Policies#PREPRINT</a:t>
            </a:r>
            <a:r>
              <a:rPr lang="en"/>
              <a:t> </a:t>
            </a:r>
            <a:endParaRPr/>
          </a:p>
        </p:txBody>
      </p:sp>
      <p:sp>
        <p:nvSpPr>
          <p:cNvPr id="470" name="Google Shape;470;p83"/>
          <p:cNvSpPr txBox="1">
            <a:spLocks noGrp="1"/>
          </p:cNvSpPr>
          <p:nvPr>
            <p:ph type="body" idx="1"/>
          </p:nvPr>
        </p:nvSpPr>
        <p:spPr>
          <a:xfrm>
            <a:off x="4965975" y="1265525"/>
            <a:ext cx="269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Journal of Clinical Oncology, </a:t>
            </a:r>
            <a:r>
              <a:rPr lang="en" b="1"/>
              <a:t>“no revisions should be posted</a:t>
            </a:r>
            <a:r>
              <a:rPr lang="en"/>
              <a:t> to the preprint server during the manuscript's peer review process.”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http://ascopubs.org/jco/site/ifc/journal-policies.xhtml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4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84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59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Choose journals that conserve reviewer energy</a:t>
            </a:r>
            <a:endParaRPr sz="4800"/>
          </a:p>
        </p:txBody>
      </p:sp>
      <p:sp>
        <p:nvSpPr>
          <p:cNvPr id="477" name="Google Shape;477;p84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5"/>
          <p:cNvSpPr txBox="1">
            <a:spLocks noGrp="1"/>
          </p:cNvSpPr>
          <p:nvPr>
            <p:ph type="title"/>
          </p:nvPr>
        </p:nvSpPr>
        <p:spPr>
          <a:xfrm>
            <a:off x="540300" y="978425"/>
            <a:ext cx="3305700" cy="2706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million hours are wasted each year on duplicate peer review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https://www.aje.com/en/arc/peer-review-process-15-million-hours-lost-time/</a:t>
            </a:r>
            <a:endParaRPr sz="1400"/>
          </a:p>
        </p:txBody>
      </p:sp>
      <p:pic>
        <p:nvPicPr>
          <p:cNvPr id="483" name="Google Shape;48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485" y="820950"/>
            <a:ext cx="4246950" cy="14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85"/>
          <p:cNvSpPr txBox="1"/>
          <p:nvPr/>
        </p:nvSpPr>
        <p:spPr>
          <a:xfrm>
            <a:off x="5291285" y="2166050"/>
            <a:ext cx="3000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http://nprc.incf.org/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5" name="Google Shape;485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3998" y="2800400"/>
            <a:ext cx="4023376" cy="1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85"/>
          <p:cNvSpPr txBox="1"/>
          <p:nvPr/>
        </p:nvSpPr>
        <p:spPr>
          <a:xfrm>
            <a:off x="4784275" y="4147350"/>
            <a:ext cx="37092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7"/>
              </a:rPr>
              <a:t>https://www.manuscriptexchange.org/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6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6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63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Choose journals that enable all reviewers to get credit</a:t>
            </a:r>
            <a:endParaRPr sz="4800"/>
          </a:p>
        </p:txBody>
      </p:sp>
      <p:sp>
        <p:nvSpPr>
          <p:cNvPr id="493" name="Google Shape;493;p86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Ghost reviewing is widespread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" name="Google Shape;499;p87"/>
          <p:cNvSpPr txBox="1">
            <a:spLocks noGrp="1"/>
          </p:cNvSpPr>
          <p:nvPr>
            <p:ph type="body" idx="1"/>
          </p:nvPr>
        </p:nvSpPr>
        <p:spPr>
          <a:xfrm>
            <a:off x="311700" y="949925"/>
            <a:ext cx="8520600" cy="15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In an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eLife survey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of 51 PhD students, 37% “performed their review without the assistance of their advisor.”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00" name="Google Shape;50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300" y="1594803"/>
            <a:ext cx="3157676" cy="2485276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1" name="Google Shape;501;p87"/>
          <p:cNvSpPr txBox="1"/>
          <p:nvPr/>
        </p:nvSpPr>
        <p:spPr>
          <a:xfrm>
            <a:off x="311700" y="1930126"/>
            <a:ext cx="4935900" cy="20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Which journals are prompting reviewers to list co-reviewers?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Identifies new reviewing pool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Gives credit to trainees, where it is most needed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Honest attribution of work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2" name="Google Shape;502;p87"/>
          <p:cNvSpPr txBox="1"/>
          <p:nvPr/>
        </p:nvSpPr>
        <p:spPr>
          <a:xfrm>
            <a:off x="5157625" y="4186175"/>
            <a:ext cx="3737400" cy="800400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Some journals (here F1000Research) provide a space to list coreviewers in the review form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8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88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56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Choose journals that publish peer review</a:t>
            </a:r>
            <a:endParaRPr sz="4800"/>
          </a:p>
        </p:txBody>
      </p:sp>
      <p:sp>
        <p:nvSpPr>
          <p:cNvPr id="509" name="Google Shape;509;p88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9"/>
          <p:cNvPicPr preferRelativeResize="0"/>
          <p:nvPr/>
        </p:nvPicPr>
        <p:blipFill rotWithShape="1">
          <a:blip r:embed="rId3">
            <a:alphaModFix/>
          </a:blip>
          <a:srcRect l="551" t="-14410" r="877" b="16973"/>
          <a:stretch/>
        </p:blipFill>
        <p:spPr>
          <a:xfrm>
            <a:off x="57600" y="-905825"/>
            <a:ext cx="9013199" cy="61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89"/>
          <p:cNvSpPr txBox="1">
            <a:spLocks noGrp="1"/>
          </p:cNvSpPr>
          <p:nvPr>
            <p:ph type="body" idx="1"/>
          </p:nvPr>
        </p:nvSpPr>
        <p:spPr>
          <a:xfrm>
            <a:off x="6768800" y="4271825"/>
            <a:ext cx="1972500" cy="31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4"/>
              </a:rPr>
              <a:t>Read article</a:t>
            </a:r>
            <a:r>
              <a:rPr lang="en" sz="1100">
                <a:solidFill>
                  <a:srgbClr val="FFFFFF"/>
                </a:solidFill>
              </a:rPr>
              <a:t> </a:t>
            </a:r>
            <a:endParaRPr sz="11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Illustration by David Parkins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16" name="Google Shape;516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Publish (anonymous) peer reviews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17" name="Google Shape;517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92800" cy="2847300"/>
          </a:xfrm>
          <a:prstGeom prst="rect">
            <a:avLst/>
          </a:prstGeom>
          <a:solidFill>
            <a:srgbClr val="000000">
              <a:alpha val="4846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Encourages constructive reviewer behavior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Peer review is scholarship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Earns the trust of readers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Makes journal decisions more transparent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Opens a door for reviewer recognition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Helps trainees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" sz="2200">
                <a:solidFill>
                  <a:srgbClr val="FFFFFF"/>
                </a:solidFill>
              </a:rPr>
              <a:t>Enables the study of peer review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0"/>
          <p:cNvSpPr txBox="1">
            <a:spLocks noGrp="1"/>
          </p:cNvSpPr>
          <p:nvPr>
            <p:ph type="title"/>
          </p:nvPr>
        </p:nvSpPr>
        <p:spPr>
          <a:xfrm>
            <a:off x="1593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&gt;300 signatories, including some that commit to publishing peer review in the future</a:t>
            </a:r>
            <a:endParaRPr/>
          </a:p>
        </p:txBody>
      </p:sp>
      <p:sp>
        <p:nvSpPr>
          <p:cNvPr id="523" name="Google Shape;523;p90"/>
          <p:cNvSpPr txBox="1"/>
          <p:nvPr/>
        </p:nvSpPr>
        <p:spPr>
          <a:xfrm>
            <a:off x="6231075" y="4052650"/>
            <a:ext cx="39501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#PublishPeerReview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524" name="Google Shape;524;p90"/>
          <p:cNvSpPr txBox="1">
            <a:spLocks noGrp="1"/>
          </p:cNvSpPr>
          <p:nvPr>
            <p:ph type="body" idx="1"/>
          </p:nvPr>
        </p:nvSpPr>
        <p:spPr>
          <a:xfrm>
            <a:off x="7401350" y="4444375"/>
            <a:ext cx="1596000" cy="3729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asapbio.org/letter</a:t>
            </a:r>
            <a:endParaRPr sz="1400"/>
          </a:p>
        </p:txBody>
      </p:sp>
      <p:graphicFrame>
        <p:nvGraphicFramePr>
          <p:cNvPr id="525" name="Google Shape;525;p90"/>
          <p:cNvGraphicFramePr/>
          <p:nvPr/>
        </p:nvGraphicFramePr>
        <p:xfrm>
          <a:off x="260725" y="988450"/>
          <a:ext cx="7072200" cy="3121834"/>
        </p:xfrm>
        <a:graphic>
          <a:graphicData uri="http://schemas.openxmlformats.org/drawingml/2006/table">
            <a:tbl>
              <a:tblPr>
                <a:noFill/>
                <a:tableStyleId>{EB8EDE90-05D1-4155-B416-C45D9A6215FC}</a:tableStyleId>
              </a:tblPr>
              <a:tblGrid>
                <a:gridCol w="17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Journal(s)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Publisher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Contact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Expected implementation date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Biology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Computational Biology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Genetics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Medicine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Neglected Tropical Diseases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ONE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 Pathogens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PLOS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Veronique Kiermer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Q2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>
                          <a:solidFill>
                            <a:srgbClr val="222222"/>
                          </a:solidFill>
                        </a:rPr>
                        <a:t>Obstetrics &amp; Gynecology</a:t>
                      </a:r>
                      <a:endParaRPr sz="900" i="1">
                        <a:solidFill>
                          <a:srgbClr val="222222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22222"/>
                          </a:solidFill>
                        </a:rPr>
                        <a:t>Wolters Kluwer Health</a:t>
                      </a:r>
                      <a:endParaRPr sz="900">
                        <a:solidFill>
                          <a:srgbClr val="222222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22222"/>
                          </a:solidFill>
                        </a:rPr>
                        <a:t>Rebecca Benner</a:t>
                      </a:r>
                      <a:endParaRPr sz="900">
                        <a:solidFill>
                          <a:srgbClr val="222222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October 2018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Journal of Cell Biology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Rockefeller University Press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Rebecca Alvania &amp; Jodi Nunnari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Late 2018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Proceedings of the Royal Society B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Royal Society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Spencer Barrett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Early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Development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Company of Biologists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Claire Moulton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Early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Journal of Cell Science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Company of Biologists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Claire Moulton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Early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4open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EDP Sciences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Claus Roll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Early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26" name="Google Shape;526;p90"/>
          <p:cNvGraphicFramePr/>
          <p:nvPr/>
        </p:nvGraphicFramePr>
        <p:xfrm>
          <a:off x="260725" y="4284806"/>
          <a:ext cx="7072200" cy="748553"/>
        </p:xfrm>
        <a:graphic>
          <a:graphicData uri="http://schemas.openxmlformats.org/drawingml/2006/table">
            <a:tbl>
              <a:tblPr>
                <a:noFill/>
                <a:tableStyleId>{EB8EDE90-05D1-4155-B416-C45D9A6215FC}</a:tableStyleId>
              </a:tblPr>
              <a:tblGrid>
                <a:gridCol w="17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Molecular Biology of the Cell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ASCB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David Drubin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January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22222"/>
                          </a:solidFill>
                        </a:rPr>
                        <a:t>Journal of Neuroscience Research</a:t>
                      </a:r>
                      <a:endParaRPr sz="900">
                        <a:solidFill>
                          <a:srgbClr val="222222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Wiley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Eric Prager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January 2019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Progress in Neurobiology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Elsevier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Bahar Mehmani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Dec-18</a:t>
                      </a:r>
                      <a:endParaRPr sz="9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"/>
          <p:cNvSpPr txBox="1">
            <a:spLocks noGrp="1"/>
          </p:cNvSpPr>
          <p:nvPr>
            <p:ph type="title"/>
          </p:nvPr>
        </p:nvSpPr>
        <p:spPr>
          <a:xfrm>
            <a:off x="452525" y="445025"/>
            <a:ext cx="80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Transpose</a:t>
            </a:r>
            <a:endParaRPr/>
          </a:p>
        </p:txBody>
      </p:sp>
      <p:sp>
        <p:nvSpPr>
          <p:cNvPr id="532" name="Google Shape;532;p91"/>
          <p:cNvSpPr txBox="1">
            <a:spLocks noGrp="1"/>
          </p:cNvSpPr>
          <p:nvPr>
            <p:ph type="body" idx="1"/>
          </p:nvPr>
        </p:nvSpPr>
        <p:spPr>
          <a:xfrm>
            <a:off x="531925" y="1183925"/>
            <a:ext cx="32655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collaborative initiative to build a database of journal policies on peer review and preprints</a:t>
            </a:r>
            <a:endParaRPr/>
          </a:p>
        </p:txBody>
      </p:sp>
      <p:sp>
        <p:nvSpPr>
          <p:cNvPr id="533" name="Google Shape;533;p91"/>
          <p:cNvSpPr/>
          <p:nvPr/>
        </p:nvSpPr>
        <p:spPr>
          <a:xfrm rot="10800000" flipH="1">
            <a:off x="348925" y="756069"/>
            <a:ext cx="136800" cy="136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91"/>
          <p:cNvSpPr/>
          <p:nvPr/>
        </p:nvSpPr>
        <p:spPr>
          <a:xfrm rot="10800000" flipH="1">
            <a:off x="348925" y="619049"/>
            <a:ext cx="136800" cy="13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91"/>
          <p:cNvSpPr txBox="1"/>
          <p:nvPr/>
        </p:nvSpPr>
        <p:spPr>
          <a:xfrm>
            <a:off x="391050" y="4263750"/>
            <a:ext cx="37749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95959"/>
                </a:solidFill>
                <a:highlight>
                  <a:srgbClr val="FCE5CD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transpose-publishing.github.io</a:t>
            </a:r>
            <a:endParaRPr sz="1800" b="1">
              <a:solidFill>
                <a:srgbClr val="595959"/>
              </a:solidFill>
              <a:highlight>
                <a:srgbClr val="FCE5CD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6" name="Google Shape;536;p91"/>
          <p:cNvSpPr txBox="1"/>
          <p:nvPr/>
        </p:nvSpPr>
        <p:spPr>
          <a:xfrm>
            <a:off x="589875" y="2829000"/>
            <a:ext cx="10539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476</a:t>
            </a:r>
            <a:endParaRPr sz="36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Journals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7" name="Google Shape;537;p91"/>
          <p:cNvSpPr txBox="1"/>
          <p:nvPr/>
        </p:nvSpPr>
        <p:spPr>
          <a:xfrm>
            <a:off x="1951175" y="2829000"/>
            <a:ext cx="11946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341</a:t>
            </a:r>
            <a:endParaRPr sz="36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Verified by editors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38" name="Google Shape;53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1477" y="1860438"/>
            <a:ext cx="1600065" cy="40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825" y="3428823"/>
            <a:ext cx="1316050" cy="6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2799" y="2480036"/>
            <a:ext cx="1506550" cy="35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1475" y="2290538"/>
            <a:ext cx="1571332" cy="51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3776" y="1749475"/>
            <a:ext cx="1359094" cy="68642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91"/>
          <p:cNvSpPr txBox="1"/>
          <p:nvPr/>
        </p:nvSpPr>
        <p:spPr>
          <a:xfrm>
            <a:off x="4366700" y="1294775"/>
            <a:ext cx="4170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Supporting organizations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4" name="Google Shape;544;p91"/>
          <p:cNvSpPr txBox="1"/>
          <p:nvPr/>
        </p:nvSpPr>
        <p:spPr>
          <a:xfrm>
            <a:off x="4366700" y="2924675"/>
            <a:ext cx="41706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Funding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5"/>
          <p:cNvSpPr txBox="1">
            <a:spLocks noGrp="1"/>
          </p:cNvSpPr>
          <p:nvPr>
            <p:ph type="subTitle" idx="1"/>
          </p:nvPr>
        </p:nvSpPr>
        <p:spPr>
          <a:xfrm>
            <a:off x="0" y="4731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Ron Vale (2015)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http://www.pnas.org/content/112/44/13439  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15" name="Google Shape;31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51" y="933825"/>
            <a:ext cx="4479575" cy="35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5"/>
          <p:cNvPicPr preferRelativeResize="0"/>
          <p:nvPr/>
        </p:nvPicPr>
        <p:blipFill rotWithShape="1">
          <a:blip r:embed="rId5">
            <a:alphaModFix/>
          </a:blip>
          <a:srcRect t="6890"/>
          <a:stretch/>
        </p:blipFill>
        <p:spPr>
          <a:xfrm>
            <a:off x="5447275" y="811625"/>
            <a:ext cx="2909400" cy="37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5"/>
          <p:cNvSpPr txBox="1">
            <a:spLocks noGrp="1"/>
          </p:cNvSpPr>
          <p:nvPr>
            <p:ph type="title" idx="4294967295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Publication in cell biology is taking longer and longer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92"/>
          <p:cNvPicPr preferRelativeResize="0"/>
          <p:nvPr/>
        </p:nvPicPr>
        <p:blipFill rotWithShape="1">
          <a:blip r:embed="rId3">
            <a:alphaModFix/>
          </a:blip>
          <a:srcRect l="33309" r="1582"/>
          <a:stretch/>
        </p:blipFill>
        <p:spPr>
          <a:xfrm>
            <a:off x="273950" y="762600"/>
            <a:ext cx="5953675" cy="43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9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Coming soon</a:t>
            </a:r>
            <a:endParaRPr/>
          </a:p>
        </p:txBody>
      </p:sp>
      <p:sp>
        <p:nvSpPr>
          <p:cNvPr id="551" name="Google Shape;551;p92"/>
          <p:cNvSpPr txBox="1"/>
          <p:nvPr/>
        </p:nvSpPr>
        <p:spPr>
          <a:xfrm>
            <a:off x="6445800" y="1067400"/>
            <a:ext cx="2538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the roadmap</a:t>
            </a:r>
            <a:endParaRPr sz="18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policy checklists and templates</a:t>
            </a:r>
            <a:endParaRPr sz="18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study</a:t>
            </a:r>
            <a:endParaRPr sz="18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Crossref metadata</a:t>
            </a:r>
            <a:endParaRPr/>
          </a:p>
        </p:txBody>
      </p:sp>
      <p:sp>
        <p:nvSpPr>
          <p:cNvPr id="552" name="Google Shape;552;p92"/>
          <p:cNvSpPr txBox="1"/>
          <p:nvPr/>
        </p:nvSpPr>
        <p:spPr>
          <a:xfrm>
            <a:off x="4697275" y="4754400"/>
            <a:ext cx="4640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transpose-publishing.github.io  |  @TRANSPOSEsci</a:t>
            </a:r>
            <a:endParaRPr>
              <a:solidFill>
                <a:srgbClr val="99999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3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93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41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Look beyond the journal system</a:t>
            </a:r>
            <a:endParaRPr sz="4800"/>
          </a:p>
        </p:txBody>
      </p:sp>
      <p:sp>
        <p:nvSpPr>
          <p:cNvPr id="559" name="Google Shape;559;p93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8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4"/>
          <p:cNvSpPr/>
          <p:nvPr/>
        </p:nvSpPr>
        <p:spPr>
          <a:xfrm>
            <a:off x="6441375" y="3441225"/>
            <a:ext cx="2630700" cy="807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94"/>
          <p:cNvSpPr txBox="1">
            <a:spLocks noGrp="1"/>
          </p:cNvSpPr>
          <p:nvPr>
            <p:ph type="title"/>
          </p:nvPr>
        </p:nvSpPr>
        <p:spPr>
          <a:xfrm>
            <a:off x="314325" y="18169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ways of evaluating outputs</a:t>
            </a:r>
            <a:endParaRPr/>
          </a:p>
        </p:txBody>
      </p:sp>
      <p:pic>
        <p:nvPicPr>
          <p:cNvPr id="566" name="Google Shape;56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040" y="2324051"/>
            <a:ext cx="2890635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25" y="3221952"/>
            <a:ext cx="2955668" cy="20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5499" y="3388550"/>
            <a:ext cx="1955775" cy="7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7344" y="2202844"/>
            <a:ext cx="1441500" cy="6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4"/>
          <p:cNvSpPr txBox="1"/>
          <p:nvPr/>
        </p:nvSpPr>
        <p:spPr>
          <a:xfrm>
            <a:off x="0" y="4594025"/>
            <a:ext cx="40671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Learn more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7"/>
              </a:rPr>
              <a:t>http://asapbio.org/preprint-journal-clubs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1" name="Google Shape;571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5850" y="1175888"/>
            <a:ext cx="2588851" cy="8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1426" y="3469831"/>
            <a:ext cx="2442050" cy="7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00750" y="1788388"/>
            <a:ext cx="2061249" cy="5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9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8517" y="3221947"/>
            <a:ext cx="2723583" cy="7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94"/>
          <p:cNvSpPr txBox="1"/>
          <p:nvPr/>
        </p:nvSpPr>
        <p:spPr>
          <a:xfrm>
            <a:off x="7484400" y="4661975"/>
            <a:ext cx="1659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2"/>
              </a:rPr>
              <a:t>More details in this spreadsheet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6" name="Google Shape;576;p9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02788" y="1029900"/>
            <a:ext cx="2219326" cy="5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9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80595" y="4209227"/>
            <a:ext cx="1524930" cy="6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9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8825" y="1175889"/>
            <a:ext cx="1659601" cy="61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9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4750" y="1949975"/>
            <a:ext cx="21336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5"/>
          <p:cNvSpPr txBox="1">
            <a:spLocks noGrp="1"/>
          </p:cNvSpPr>
          <p:nvPr>
            <p:ph type="title"/>
          </p:nvPr>
        </p:nvSpPr>
        <p:spPr>
          <a:xfrm>
            <a:off x="540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Coming soon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85" name="Google Shape;58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75" y="1060300"/>
            <a:ext cx="7174875" cy="37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95"/>
          <p:cNvPicPr preferRelativeResize="0"/>
          <p:nvPr/>
        </p:nvPicPr>
        <p:blipFill rotWithShape="1">
          <a:blip r:embed="rId4">
            <a:alphaModFix/>
          </a:blip>
          <a:srcRect r="2391"/>
          <a:stretch/>
        </p:blipFill>
        <p:spPr>
          <a:xfrm>
            <a:off x="7525850" y="2698925"/>
            <a:ext cx="1291575" cy="20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8 recommendations for the CBMRT roadmap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96"/>
          <p:cNvSpPr txBox="1">
            <a:spLocks noGrp="1"/>
          </p:cNvSpPr>
          <p:nvPr>
            <p:ph type="body" idx="1"/>
          </p:nvPr>
        </p:nvSpPr>
        <p:spPr>
          <a:xfrm>
            <a:off x="729825" y="1228675"/>
            <a:ext cx="657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Get coauthors comfortable with preprinting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Choose an appropriate preprint server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Make preprints open, not just free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Choose journals that permit preprinting (your way)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… that conserve reviewer energy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… that enable all reviewers to get credit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… that publish the content of peer review reports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Look beyond the journal system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7"/>
          <p:cNvSpPr txBox="1">
            <a:spLocks noGrp="1"/>
          </p:cNvSpPr>
          <p:nvPr>
            <p:ph type="title"/>
          </p:nvPr>
        </p:nvSpPr>
        <p:spPr>
          <a:xfrm>
            <a:off x="628650" y="1214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 i="0" u="none" strike="noStrike" cap="none">
                <a:solidFill>
                  <a:schemeClr val="dk1"/>
                </a:solidFill>
              </a:rPr>
              <a:t>Thank you</a:t>
            </a:r>
            <a:endParaRPr/>
          </a:p>
        </p:txBody>
      </p:sp>
      <p:sp>
        <p:nvSpPr>
          <p:cNvPr id="599" name="Google Shape;599;p97"/>
          <p:cNvSpPr txBox="1">
            <a:spLocks noGrp="1"/>
          </p:cNvSpPr>
          <p:nvPr>
            <p:ph type="body" idx="1"/>
          </p:nvPr>
        </p:nvSpPr>
        <p:spPr>
          <a:xfrm>
            <a:off x="247650" y="921550"/>
            <a:ext cx="5257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Ron Vale (Founder/President)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Cynthia Wolberger (Vice President)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James Fraser (Secretary &amp; Treasurer)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Prachee Avasthi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Phil Bourne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Daniel Colón-Ramos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Tony Hyman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Heather Joseph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Jennifer Lin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Kristen Ratan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Harold Varmus</a:t>
            </a:r>
            <a:endParaRPr sz="1400"/>
          </a:p>
          <a:p>
            <a:pPr marL="520700" lvl="1" indent="-152400" algn="l" rtl="0"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Dick Wilder (non-voting)</a:t>
            </a:r>
            <a:endParaRPr sz="1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0" name="Google Shape;600;p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@ASAPbio_  |  #ASAPbio  |  @jessicapolka</a:t>
            </a:r>
            <a:endParaRPr/>
          </a:p>
        </p:txBody>
      </p:sp>
      <p:pic>
        <p:nvPicPr>
          <p:cNvPr id="601" name="Google Shape;60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150" y="2396958"/>
            <a:ext cx="4572001" cy="200554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97"/>
          <p:cNvSpPr txBox="1">
            <a:spLocks noGrp="1"/>
          </p:cNvSpPr>
          <p:nvPr>
            <p:ph type="body" idx="1"/>
          </p:nvPr>
        </p:nvSpPr>
        <p:spPr>
          <a:xfrm>
            <a:off x="4286250" y="845350"/>
            <a:ext cx="5257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Naomi Penfold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Victoria Yan</a:t>
            </a:r>
            <a:endParaRPr sz="14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3" name="Google Shape;603;p97"/>
          <p:cNvSpPr/>
          <p:nvPr/>
        </p:nvSpPr>
        <p:spPr>
          <a:xfrm>
            <a:off x="6504800" y="1011025"/>
            <a:ext cx="1864200" cy="819000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These slides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goo.gl/qqTRAv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23247"/>
            <a:ext cx="10149471" cy="519484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66"/>
          <p:cNvSpPr txBox="1">
            <a:spLocks noGrp="1"/>
          </p:cNvSpPr>
          <p:nvPr>
            <p:ph type="subTitle" idx="1"/>
          </p:nvPr>
        </p:nvSpPr>
        <p:spPr>
          <a:xfrm>
            <a:off x="3904275" y="471475"/>
            <a:ext cx="3782400" cy="1054800"/>
          </a:xfrm>
          <a:prstGeom prst="rect">
            <a:avLst/>
          </a:prstGeom>
          <a:solidFill>
            <a:srgbClr val="FFFFFF">
              <a:alpha val="8192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solidFill>
                  <a:srgbClr val="000000"/>
                </a:solidFill>
              </a:rPr>
              <a:t>ASAPbio</a:t>
            </a:r>
            <a:r>
              <a:rPr lang="en" sz="1800" dirty="0">
                <a:solidFill>
                  <a:srgbClr val="000000"/>
                </a:solidFill>
              </a:rPr>
              <a:t> is a 501(c)(3) promoting transparency &amp; innovation in life sciences publishing</a:t>
            </a:r>
            <a:endParaRPr sz="18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7"/>
          <p:cNvSpPr/>
          <p:nvPr/>
        </p:nvSpPr>
        <p:spPr>
          <a:xfrm>
            <a:off x="2650125" y="4046625"/>
            <a:ext cx="1350300" cy="42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6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Tackling one slice of the research cycle</a:t>
            </a:r>
            <a:endParaRPr/>
          </a:p>
        </p:txBody>
      </p:sp>
      <p:sp>
        <p:nvSpPr>
          <p:cNvPr id="330" name="Google Shape;330;p67"/>
          <p:cNvSpPr txBox="1"/>
          <p:nvPr/>
        </p:nvSpPr>
        <p:spPr>
          <a:xfrm>
            <a:off x="4124450" y="4764750"/>
            <a:ext cx="49860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Adapted from 101innovations.wordpress.com/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1" name="Google Shape;331;p67"/>
          <p:cNvSpPr txBox="1"/>
          <p:nvPr/>
        </p:nvSpPr>
        <p:spPr>
          <a:xfrm>
            <a:off x="2650125" y="1251496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Assessment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2" name="Google Shape;332;p67"/>
          <p:cNvSpPr txBox="1"/>
          <p:nvPr/>
        </p:nvSpPr>
        <p:spPr>
          <a:xfrm>
            <a:off x="4788175" y="1251496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Discovery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67"/>
          <p:cNvSpPr txBox="1"/>
          <p:nvPr/>
        </p:nvSpPr>
        <p:spPr>
          <a:xfrm>
            <a:off x="5857897" y="2511171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Analysis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4" name="Google Shape;334;p67"/>
          <p:cNvSpPr txBox="1"/>
          <p:nvPr/>
        </p:nvSpPr>
        <p:spPr>
          <a:xfrm>
            <a:off x="4730088" y="3976484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Writing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5" name="Google Shape;335;p67"/>
          <p:cNvSpPr txBox="1"/>
          <p:nvPr/>
        </p:nvSpPr>
        <p:spPr>
          <a:xfrm>
            <a:off x="2374975" y="3976484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Publication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67"/>
          <p:cNvSpPr txBox="1"/>
          <p:nvPr/>
        </p:nvSpPr>
        <p:spPr>
          <a:xfrm>
            <a:off x="1454002" y="2511171"/>
            <a:ext cx="1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Outreach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7" name="Google Shape;337;p67"/>
          <p:cNvSpPr/>
          <p:nvPr/>
        </p:nvSpPr>
        <p:spPr>
          <a:xfrm>
            <a:off x="3673775" y="1790600"/>
            <a:ext cx="1055100" cy="955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67"/>
          <p:cNvSpPr/>
          <p:nvPr/>
        </p:nvSpPr>
        <p:spPr>
          <a:xfrm rot="5400000">
            <a:off x="4737563" y="1943000"/>
            <a:ext cx="1055100" cy="955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67"/>
          <p:cNvSpPr/>
          <p:nvPr/>
        </p:nvSpPr>
        <p:spPr>
          <a:xfrm rot="10800000">
            <a:off x="4576888" y="3003938"/>
            <a:ext cx="1055100" cy="955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67"/>
          <p:cNvSpPr/>
          <p:nvPr/>
        </p:nvSpPr>
        <p:spPr>
          <a:xfrm rot="-5400000">
            <a:off x="3513101" y="2851538"/>
            <a:ext cx="1055100" cy="955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8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Existing roadmaps</a:t>
            </a: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body" idx="1"/>
          </p:nvPr>
        </p:nvSpPr>
        <p:spPr>
          <a:xfrm>
            <a:off x="540300" y="2913650"/>
            <a:ext cx="34173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https://figshare.com/articles/NPOS_Workflow-perspective-Bosman-Kramer_pptx/5065534/1</a:t>
            </a:r>
            <a:endParaRPr sz="1100"/>
          </a:p>
        </p:txBody>
      </p:sp>
      <p:pic>
        <p:nvPicPr>
          <p:cNvPr id="347" name="Google Shape;34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00" y="1160912"/>
            <a:ext cx="3417401" cy="18431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8"/>
          <p:cNvSpPr txBox="1"/>
          <p:nvPr/>
        </p:nvSpPr>
        <p:spPr>
          <a:xfrm>
            <a:off x="159300" y="806125"/>
            <a:ext cx="39876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Nunito"/>
                <a:ea typeface="Nunito"/>
                <a:cs typeface="Nunito"/>
                <a:sym typeface="Nunito"/>
              </a:rPr>
              <a:t>101 Innovations in Scholarly Communication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9" name="Google Shape;34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2149" y="3528224"/>
            <a:ext cx="2846276" cy="16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8"/>
          <p:cNvSpPr txBox="1"/>
          <p:nvPr/>
        </p:nvSpPr>
        <p:spPr>
          <a:xfrm>
            <a:off x="5779175" y="4230050"/>
            <a:ext cx="30000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6"/>
              </a:rPr>
              <a:t>https://opensciencemooc.eu/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68"/>
          <p:cNvSpPr txBox="1"/>
          <p:nvPr/>
        </p:nvSpPr>
        <p:spPr>
          <a:xfrm>
            <a:off x="632875" y="4237113"/>
            <a:ext cx="2018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Nunito"/>
                <a:ea typeface="Nunito"/>
                <a:cs typeface="Nunito"/>
                <a:sym typeface="Nunito"/>
              </a:rPr>
              <a:t>Open Science MOOC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2" name="Google Shape;352;p68"/>
          <p:cNvSpPr txBox="1"/>
          <p:nvPr/>
        </p:nvSpPr>
        <p:spPr>
          <a:xfrm>
            <a:off x="4732425" y="3055025"/>
            <a:ext cx="4099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7"/>
              </a:rPr>
              <a:t>https://docs.google.com/presentation/d/1VlPToLvF71ZIWvqClO-A21d2u9grO9pQf17G_z76ge0/edit#slide=id.p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3" name="Google Shape;353;p68"/>
          <p:cNvSpPr txBox="1"/>
          <p:nvPr/>
        </p:nvSpPr>
        <p:spPr>
          <a:xfrm>
            <a:off x="4604975" y="7752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Nunito"/>
                <a:ea typeface="Nunito"/>
                <a:cs typeface="Nunito"/>
                <a:sym typeface="Nunito"/>
              </a:rPr>
              <a:t>Lettie Conrad’s ecosystem gaps @JROST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54" name="Google Shape;354;p68"/>
          <p:cNvCxnSpPr/>
          <p:nvPr/>
        </p:nvCxnSpPr>
        <p:spPr>
          <a:xfrm>
            <a:off x="10025" y="3501200"/>
            <a:ext cx="9114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68"/>
          <p:cNvCxnSpPr/>
          <p:nvPr/>
        </p:nvCxnSpPr>
        <p:spPr>
          <a:xfrm>
            <a:off x="4604975" y="740413"/>
            <a:ext cx="0" cy="277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68"/>
          <p:cNvCxnSpPr/>
          <p:nvPr/>
        </p:nvCxnSpPr>
        <p:spPr>
          <a:xfrm>
            <a:off x="10025" y="729104"/>
            <a:ext cx="9114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2000" y="1228850"/>
            <a:ext cx="3220031" cy="17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8"/>
          <p:cNvSpPr txBox="1"/>
          <p:nvPr/>
        </p:nvSpPr>
        <p:spPr>
          <a:xfrm>
            <a:off x="7320325" y="1782613"/>
            <a:ext cx="1695300" cy="57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Alerts, recommendations</a:t>
            </a: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Translation</a:t>
            </a: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"/>
                <a:ea typeface="Nunito"/>
                <a:cs typeface="Nunito"/>
                <a:sym typeface="Nunito"/>
              </a:rPr>
              <a:t>Pre-pub &amp; post-pub review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9"/>
          <p:cNvSpPr txBox="1"/>
          <p:nvPr/>
        </p:nvSpPr>
        <p:spPr>
          <a:xfrm>
            <a:off x="674325" y="1892900"/>
            <a:ext cx="8341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>
                <a:latin typeface="Nunito"/>
                <a:ea typeface="Nunito"/>
                <a:cs typeface="Nunito"/>
                <a:sym typeface="Nunito"/>
              </a:rPr>
              <a:t>8 recommendations for increasing researcher transparency in publishing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0"/>
          <p:cNvSpPr/>
          <p:nvPr/>
        </p:nvSpPr>
        <p:spPr>
          <a:xfrm rot="10800000">
            <a:off x="898775" y="656600"/>
            <a:ext cx="2515200" cy="251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70"/>
          <p:cNvSpPr txBox="1">
            <a:spLocks noGrp="1"/>
          </p:cNvSpPr>
          <p:nvPr>
            <p:ph type="title"/>
          </p:nvPr>
        </p:nvSpPr>
        <p:spPr>
          <a:xfrm>
            <a:off x="2523750" y="1359425"/>
            <a:ext cx="72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Get coauthors comfortable with preprinting</a:t>
            </a:r>
            <a:endParaRPr sz="4800"/>
          </a:p>
        </p:txBody>
      </p:sp>
      <p:sp>
        <p:nvSpPr>
          <p:cNvPr id="370" name="Google Shape;370;p70"/>
          <p:cNvSpPr txBox="1"/>
          <p:nvPr/>
        </p:nvSpPr>
        <p:spPr>
          <a:xfrm>
            <a:off x="1288850" y="267025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6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 sz="19600" b="1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1"/>
          <p:cNvSpPr txBox="1"/>
          <p:nvPr/>
        </p:nvSpPr>
        <p:spPr>
          <a:xfrm>
            <a:off x="5143400" y="4173288"/>
            <a:ext cx="5162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Resources at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asapbio.org/preprint-info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6" name="Google Shape;37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0200" y="152400"/>
            <a:ext cx="408265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unit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1138</Words>
  <Application>Microsoft Macintosh PowerPoint</Application>
  <PresentationFormat>On-screen Show (16:9)</PresentationFormat>
  <Paragraphs>231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Helvetica Neue</vt:lpstr>
      <vt:lpstr>Proxima Nova</vt:lpstr>
      <vt:lpstr>Helvetica Neue Light</vt:lpstr>
      <vt:lpstr>Nunito</vt:lpstr>
      <vt:lpstr>Calibri</vt:lpstr>
      <vt:lpstr>Roboto</vt:lpstr>
      <vt:lpstr>Arial</vt:lpstr>
      <vt:lpstr>Simple Light</vt:lpstr>
      <vt:lpstr>Nunito</vt:lpstr>
      <vt:lpstr>Office Theme</vt:lpstr>
      <vt:lpstr>Simple Light</vt:lpstr>
      <vt:lpstr>Office Theme</vt:lpstr>
      <vt:lpstr>How can researchers maximize transparency?  Eight recommendations on publishing for the CBMRT roadmap</vt:lpstr>
      <vt:lpstr>Knowledge grows only as fast as shoulders to stand on</vt:lpstr>
      <vt:lpstr>Publication in cell biology is taking longer and longer</vt:lpstr>
      <vt:lpstr>PowerPoint Presentation</vt:lpstr>
      <vt:lpstr>Tackling one slice of the research cycle</vt:lpstr>
      <vt:lpstr>Existing roadmaps</vt:lpstr>
      <vt:lpstr>PowerPoint Presentation</vt:lpstr>
      <vt:lpstr>Get coauthors comfortable with preprinting</vt:lpstr>
      <vt:lpstr>PowerPoint Presentation</vt:lpstr>
      <vt:lpstr>Ambassadors promoting preprint awareness</vt:lpstr>
      <vt:lpstr>Choose an appropriate preprint server</vt:lpstr>
      <vt:lpstr>Preprints for all disciplines, languages, &amp; communities</vt:lpstr>
      <vt:lpstr>Also consider:</vt:lpstr>
      <vt:lpstr>Make preprints open, not just free</vt:lpstr>
      <vt:lpstr>The majority of “free” literature is not open</vt:lpstr>
      <vt:lpstr>The majority of preprints are not open access </vt:lpstr>
      <vt:lpstr>PowerPoint Presentation</vt:lpstr>
      <vt:lpstr>Choose journals that permit preprinting (your way)</vt:lpstr>
      <vt:lpstr>SHERPA/RoMEO is a fantastic start</vt:lpstr>
      <vt:lpstr>...but journal policies are much more nuanced</vt:lpstr>
      <vt:lpstr>...and can be conflicting</vt:lpstr>
      <vt:lpstr>Choose journals that conserve reviewer energy</vt:lpstr>
      <vt:lpstr>15 million hours are wasted each year on duplicate peer review  https://www.aje.com/en/arc/peer-review-process-15-million-hours-lost-time/</vt:lpstr>
      <vt:lpstr>Choose journals that enable all reviewers to get credit</vt:lpstr>
      <vt:lpstr>Ghost reviewing is widespread</vt:lpstr>
      <vt:lpstr>Choose journals that publish peer review</vt:lpstr>
      <vt:lpstr>Publish (anonymous) peer reviews</vt:lpstr>
      <vt:lpstr>&gt;300 signatories, including some that commit to publishing peer review in the future</vt:lpstr>
      <vt:lpstr>Transpose</vt:lpstr>
      <vt:lpstr>Coming soon</vt:lpstr>
      <vt:lpstr>Look beyond the journal system</vt:lpstr>
      <vt:lpstr>New ways of evaluating outputs</vt:lpstr>
      <vt:lpstr>Coming soon</vt:lpstr>
      <vt:lpstr>8 recommendations for the CBMRT roadmap  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researchers maximize transparency?  Eight recommendations on publishing for the CBMRT roadmap</dc:title>
  <cp:lastModifiedBy>Sarah Hadley</cp:lastModifiedBy>
  <cp:revision>3</cp:revision>
  <dcterms:modified xsi:type="dcterms:W3CDTF">2019-02-27T00:47:51Z</dcterms:modified>
</cp:coreProperties>
</file>