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1"/>
  </p:notesMasterIdLst>
  <p:handoutMasterIdLst>
    <p:handoutMasterId r:id="rId32"/>
  </p:handoutMasterIdLst>
  <p:sldIdLst>
    <p:sldId id="256" r:id="rId2"/>
    <p:sldId id="361" r:id="rId3"/>
    <p:sldId id="362" r:id="rId4"/>
    <p:sldId id="363" r:id="rId5"/>
    <p:sldId id="351" r:id="rId6"/>
    <p:sldId id="352" r:id="rId7"/>
    <p:sldId id="353" r:id="rId8"/>
    <p:sldId id="354" r:id="rId9"/>
    <p:sldId id="350" r:id="rId10"/>
    <p:sldId id="357" r:id="rId11"/>
    <p:sldId id="381" r:id="rId12"/>
    <p:sldId id="382" r:id="rId13"/>
    <p:sldId id="383" r:id="rId14"/>
    <p:sldId id="384" r:id="rId15"/>
    <p:sldId id="358" r:id="rId16"/>
    <p:sldId id="359" r:id="rId17"/>
    <p:sldId id="339" r:id="rId18"/>
    <p:sldId id="333" r:id="rId19"/>
    <p:sldId id="331" r:id="rId20"/>
    <p:sldId id="341" r:id="rId21"/>
    <p:sldId id="340" r:id="rId22"/>
    <p:sldId id="335" r:id="rId23"/>
    <p:sldId id="336" r:id="rId24"/>
    <p:sldId id="380" r:id="rId25"/>
    <p:sldId id="355" r:id="rId26"/>
    <p:sldId id="360" r:id="rId27"/>
    <p:sldId id="366" r:id="rId28"/>
    <p:sldId id="356" r:id="rId29"/>
    <p:sldId id="365" r:id="rId30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34F"/>
    <a:srgbClr val="97C72C"/>
    <a:srgbClr val="F7DDD8"/>
    <a:srgbClr val="6600CC"/>
    <a:srgbClr val="BFBFB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間スタイル 2 - アクセント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0"/>
    <p:restoredTop sz="90364" autoAdjust="0"/>
  </p:normalViewPr>
  <p:slideViewPr>
    <p:cSldViewPr>
      <p:cViewPr varScale="1">
        <p:scale>
          <a:sx n="115" d="100"/>
          <a:sy n="115" d="100"/>
        </p:scale>
        <p:origin x="9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-250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448128943231691"/>
          <c:y val="6.603334410412523E-2"/>
          <c:w val="0.73029938330879374"/>
          <c:h val="0.74296038049239521"/>
        </c:manualLayout>
      </c:layout>
      <c:lineChart>
        <c:grouping val="standard"/>
        <c:varyColors val="0"/>
        <c:ser>
          <c:idx val="0"/>
          <c:order val="0"/>
          <c:tx>
            <c:strRef>
              <c:f>'[DOI resolution summry.xls]DOI数'!$B$2</c:f>
              <c:strCache>
                <c:ptCount val="1"/>
                <c:pt idx="0">
                  <c:v>JaLC DOI</c:v>
                </c:pt>
              </c:strCache>
            </c:strRef>
          </c:tx>
          <c:spPr>
            <a:ln w="635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[1]DOI数!$B$14:$B$83</c:f>
              <c:numCache>
                <c:formatCode>#,##0_);[Red]\(#,##0\)</c:formatCode>
                <c:ptCount val="70"/>
                <c:pt idx="0">
                  <c:v>340667</c:v>
                </c:pt>
                <c:pt idx="1">
                  <c:v>343304</c:v>
                </c:pt>
                <c:pt idx="2">
                  <c:v>361251</c:v>
                </c:pt>
                <c:pt idx="3">
                  <c:v>362066</c:v>
                </c:pt>
                <c:pt idx="4">
                  <c:v>362755</c:v>
                </c:pt>
                <c:pt idx="5">
                  <c:v>363854</c:v>
                </c:pt>
                <c:pt idx="6">
                  <c:v>366356</c:v>
                </c:pt>
                <c:pt idx="7">
                  <c:v>369114</c:v>
                </c:pt>
                <c:pt idx="8">
                  <c:v>372556</c:v>
                </c:pt>
                <c:pt idx="9">
                  <c:v>385129</c:v>
                </c:pt>
                <c:pt idx="10">
                  <c:v>388398</c:v>
                </c:pt>
                <c:pt idx="11">
                  <c:v>478488</c:v>
                </c:pt>
                <c:pt idx="12">
                  <c:v>622362</c:v>
                </c:pt>
                <c:pt idx="13">
                  <c:v>624434</c:v>
                </c:pt>
                <c:pt idx="14">
                  <c:v>849060</c:v>
                </c:pt>
                <c:pt idx="15">
                  <c:v>850814</c:v>
                </c:pt>
                <c:pt idx="16">
                  <c:v>852454</c:v>
                </c:pt>
                <c:pt idx="17">
                  <c:v>857947</c:v>
                </c:pt>
                <c:pt idx="18">
                  <c:v>864495</c:v>
                </c:pt>
                <c:pt idx="19">
                  <c:v>866624</c:v>
                </c:pt>
                <c:pt idx="20">
                  <c:v>868294</c:v>
                </c:pt>
                <c:pt idx="21">
                  <c:v>871320</c:v>
                </c:pt>
                <c:pt idx="22">
                  <c:v>873114</c:v>
                </c:pt>
                <c:pt idx="23">
                  <c:v>1350272</c:v>
                </c:pt>
                <c:pt idx="24">
                  <c:v>1355879</c:v>
                </c:pt>
                <c:pt idx="25">
                  <c:v>1362732</c:v>
                </c:pt>
                <c:pt idx="26">
                  <c:v>1365780</c:v>
                </c:pt>
                <c:pt idx="27">
                  <c:v>1372287</c:v>
                </c:pt>
                <c:pt idx="28">
                  <c:v>1389264</c:v>
                </c:pt>
                <c:pt idx="29">
                  <c:v>1393043</c:v>
                </c:pt>
                <c:pt idx="30">
                  <c:v>1398554</c:v>
                </c:pt>
                <c:pt idx="31">
                  <c:v>1403694</c:v>
                </c:pt>
                <c:pt idx="32">
                  <c:v>1412861</c:v>
                </c:pt>
                <c:pt idx="33">
                  <c:v>1439545</c:v>
                </c:pt>
                <c:pt idx="34">
                  <c:v>1450335</c:v>
                </c:pt>
                <c:pt idx="35">
                  <c:v>1457335</c:v>
                </c:pt>
                <c:pt idx="36">
                  <c:v>1476776</c:v>
                </c:pt>
                <c:pt idx="37">
                  <c:v>1483544</c:v>
                </c:pt>
                <c:pt idx="38">
                  <c:v>1489320</c:v>
                </c:pt>
                <c:pt idx="39">
                  <c:v>1496024</c:v>
                </c:pt>
                <c:pt idx="40">
                  <c:v>1513385</c:v>
                </c:pt>
                <c:pt idx="41">
                  <c:v>1522168</c:v>
                </c:pt>
                <c:pt idx="42">
                  <c:v>1545650</c:v>
                </c:pt>
                <c:pt idx="43">
                  <c:v>1586443</c:v>
                </c:pt>
                <c:pt idx="44">
                  <c:v>1609115</c:v>
                </c:pt>
                <c:pt idx="45">
                  <c:v>1628710</c:v>
                </c:pt>
                <c:pt idx="46">
                  <c:v>1686035</c:v>
                </c:pt>
                <c:pt idx="47">
                  <c:v>1774181</c:v>
                </c:pt>
                <c:pt idx="48">
                  <c:v>1891391</c:v>
                </c:pt>
                <c:pt idx="49">
                  <c:v>2017901</c:v>
                </c:pt>
                <c:pt idx="50">
                  <c:v>2078872</c:v>
                </c:pt>
                <c:pt idx="51">
                  <c:v>2112558</c:v>
                </c:pt>
                <c:pt idx="52">
                  <c:v>2295651</c:v>
                </c:pt>
                <c:pt idx="53">
                  <c:v>2420569</c:v>
                </c:pt>
                <c:pt idx="54">
                  <c:v>2481944</c:v>
                </c:pt>
                <c:pt idx="55">
                  <c:v>2593928</c:v>
                </c:pt>
                <c:pt idx="56">
                  <c:v>2651155</c:v>
                </c:pt>
                <c:pt idx="57">
                  <c:v>2698796</c:v>
                </c:pt>
                <c:pt idx="58">
                  <c:v>2732503</c:v>
                </c:pt>
                <c:pt idx="59">
                  <c:v>2844085</c:v>
                </c:pt>
                <c:pt idx="60">
                  <c:v>3042806</c:v>
                </c:pt>
                <c:pt idx="61">
                  <c:v>3168252</c:v>
                </c:pt>
                <c:pt idx="62">
                  <c:v>3189571</c:v>
                </c:pt>
                <c:pt idx="63">
                  <c:v>3205942</c:v>
                </c:pt>
                <c:pt idx="64">
                  <c:v>3240489</c:v>
                </c:pt>
                <c:pt idx="65">
                  <c:v>3826055</c:v>
                </c:pt>
                <c:pt idx="66">
                  <c:v>4255911</c:v>
                </c:pt>
                <c:pt idx="67">
                  <c:v>4310088</c:v>
                </c:pt>
                <c:pt idx="68">
                  <c:v>4785670</c:v>
                </c:pt>
                <c:pt idx="69">
                  <c:v>5408907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BA-4504-968E-67C9B66B4245}"/>
            </c:ext>
          </c:extLst>
        </c:ser>
        <c:ser>
          <c:idx val="1"/>
          <c:order val="1"/>
          <c:tx>
            <c:strRef>
              <c:f>'[DOI resolution summry.xls]DOI数'!$C$2</c:f>
              <c:strCache>
                <c:ptCount val="1"/>
                <c:pt idx="0">
                  <c:v>Crossref DOI (via JaLC)</c:v>
                </c:pt>
              </c:strCache>
            </c:strRef>
          </c:tx>
          <c:spPr>
            <a:ln w="635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[1]DOI数!$C$14:$C$83</c:f>
              <c:numCache>
                <c:formatCode>#,##0_);[Red]\(#,##0\)</c:formatCode>
                <c:ptCount val="70"/>
                <c:pt idx="0">
                  <c:v>1467536</c:v>
                </c:pt>
                <c:pt idx="1">
                  <c:v>1476189</c:v>
                </c:pt>
                <c:pt idx="2">
                  <c:v>1479471</c:v>
                </c:pt>
                <c:pt idx="3">
                  <c:v>1484648</c:v>
                </c:pt>
                <c:pt idx="4">
                  <c:v>1488488</c:v>
                </c:pt>
                <c:pt idx="5">
                  <c:v>1494747</c:v>
                </c:pt>
                <c:pt idx="6">
                  <c:v>1497946</c:v>
                </c:pt>
                <c:pt idx="7">
                  <c:v>1502322</c:v>
                </c:pt>
                <c:pt idx="8">
                  <c:v>1506446</c:v>
                </c:pt>
                <c:pt idx="9">
                  <c:v>1513899</c:v>
                </c:pt>
                <c:pt idx="10">
                  <c:v>1519082</c:v>
                </c:pt>
                <c:pt idx="11">
                  <c:v>1523074</c:v>
                </c:pt>
                <c:pt idx="12">
                  <c:v>1545818</c:v>
                </c:pt>
                <c:pt idx="13">
                  <c:v>1550156</c:v>
                </c:pt>
                <c:pt idx="14">
                  <c:v>1555344</c:v>
                </c:pt>
                <c:pt idx="15">
                  <c:v>1560070</c:v>
                </c:pt>
                <c:pt idx="16">
                  <c:v>1574937</c:v>
                </c:pt>
                <c:pt idx="17">
                  <c:v>1577707</c:v>
                </c:pt>
                <c:pt idx="18">
                  <c:v>1584646</c:v>
                </c:pt>
                <c:pt idx="19">
                  <c:v>1609084</c:v>
                </c:pt>
                <c:pt idx="20">
                  <c:v>1647275</c:v>
                </c:pt>
                <c:pt idx="21">
                  <c:v>1655232</c:v>
                </c:pt>
                <c:pt idx="22">
                  <c:v>1658577</c:v>
                </c:pt>
                <c:pt idx="23">
                  <c:v>1662168</c:v>
                </c:pt>
                <c:pt idx="24">
                  <c:v>1667625</c:v>
                </c:pt>
                <c:pt idx="25">
                  <c:v>1671373</c:v>
                </c:pt>
                <c:pt idx="26">
                  <c:v>1675275</c:v>
                </c:pt>
                <c:pt idx="27">
                  <c:v>1684684</c:v>
                </c:pt>
                <c:pt idx="28">
                  <c:v>1682537</c:v>
                </c:pt>
                <c:pt idx="29">
                  <c:v>1686465</c:v>
                </c:pt>
                <c:pt idx="30">
                  <c:v>1690482</c:v>
                </c:pt>
                <c:pt idx="31">
                  <c:v>1694083</c:v>
                </c:pt>
                <c:pt idx="32">
                  <c:v>1697303</c:v>
                </c:pt>
                <c:pt idx="33">
                  <c:v>1701326</c:v>
                </c:pt>
                <c:pt idx="34">
                  <c:v>1705602</c:v>
                </c:pt>
                <c:pt idx="35">
                  <c:v>1708790</c:v>
                </c:pt>
                <c:pt idx="36">
                  <c:v>1712598</c:v>
                </c:pt>
                <c:pt idx="37">
                  <c:v>1715416</c:v>
                </c:pt>
                <c:pt idx="38">
                  <c:v>1718689</c:v>
                </c:pt>
                <c:pt idx="39">
                  <c:v>1722249</c:v>
                </c:pt>
                <c:pt idx="40">
                  <c:v>1725386</c:v>
                </c:pt>
                <c:pt idx="41">
                  <c:v>1733111</c:v>
                </c:pt>
                <c:pt idx="42">
                  <c:v>1740381</c:v>
                </c:pt>
                <c:pt idx="43">
                  <c:v>1744533</c:v>
                </c:pt>
                <c:pt idx="44">
                  <c:v>1748022</c:v>
                </c:pt>
                <c:pt idx="45">
                  <c:v>1759747</c:v>
                </c:pt>
                <c:pt idx="46">
                  <c:v>1771526</c:v>
                </c:pt>
                <c:pt idx="47">
                  <c:v>1785753</c:v>
                </c:pt>
                <c:pt idx="48">
                  <c:v>1805612</c:v>
                </c:pt>
                <c:pt idx="49">
                  <c:v>1902118</c:v>
                </c:pt>
                <c:pt idx="50">
                  <c:v>1926631</c:v>
                </c:pt>
                <c:pt idx="51">
                  <c:v>2097047</c:v>
                </c:pt>
                <c:pt idx="52">
                  <c:v>2176139</c:v>
                </c:pt>
                <c:pt idx="53">
                  <c:v>2227171</c:v>
                </c:pt>
                <c:pt idx="54">
                  <c:v>2239840</c:v>
                </c:pt>
                <c:pt idx="55">
                  <c:v>2244782</c:v>
                </c:pt>
                <c:pt idx="56">
                  <c:v>2249498</c:v>
                </c:pt>
                <c:pt idx="57">
                  <c:v>2272041</c:v>
                </c:pt>
                <c:pt idx="58">
                  <c:v>2277062</c:v>
                </c:pt>
                <c:pt idx="59">
                  <c:v>2280805</c:v>
                </c:pt>
                <c:pt idx="60">
                  <c:v>2287064</c:v>
                </c:pt>
                <c:pt idx="61">
                  <c:v>2291565</c:v>
                </c:pt>
                <c:pt idx="62">
                  <c:v>2299003</c:v>
                </c:pt>
                <c:pt idx="63">
                  <c:v>2302755</c:v>
                </c:pt>
                <c:pt idx="64">
                  <c:v>2307736</c:v>
                </c:pt>
                <c:pt idx="65">
                  <c:v>2314622</c:v>
                </c:pt>
                <c:pt idx="66">
                  <c:v>2320914</c:v>
                </c:pt>
                <c:pt idx="67">
                  <c:v>2324006</c:v>
                </c:pt>
                <c:pt idx="68">
                  <c:v>2329257</c:v>
                </c:pt>
                <c:pt idx="69">
                  <c:v>2339297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BA-4504-968E-67C9B66B4245}"/>
            </c:ext>
          </c:extLst>
        </c:ser>
        <c:ser>
          <c:idx val="2"/>
          <c:order val="2"/>
          <c:tx>
            <c:strRef>
              <c:f>'[DOI resolution summry.xls]DOI数'!$D$2</c:f>
              <c:strCache>
                <c:ptCount val="1"/>
                <c:pt idx="0">
                  <c:v>DataCite DOI</c:v>
                </c:pt>
              </c:strCache>
            </c:strRef>
          </c:tx>
          <c:spPr>
            <a:ln w="76200" cmpd="sng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[1]DOI数!$A$14:$A$83</c:f>
              <c:strCache>
                <c:ptCount val="70"/>
                <c:pt idx="0">
                  <c:v>2013,3</c:v>
                </c:pt>
                <c:pt idx="1">
                  <c:v>2013,4</c:v>
                </c:pt>
                <c:pt idx="2">
                  <c:v>2013,5</c:v>
                </c:pt>
                <c:pt idx="3">
                  <c:v>2013,6</c:v>
                </c:pt>
                <c:pt idx="4">
                  <c:v>2013,7</c:v>
                </c:pt>
                <c:pt idx="5">
                  <c:v>2013,8</c:v>
                </c:pt>
                <c:pt idx="6">
                  <c:v>2013,9</c:v>
                </c:pt>
                <c:pt idx="7">
                  <c:v>2013,10</c:v>
                </c:pt>
                <c:pt idx="8">
                  <c:v>2013,11</c:v>
                </c:pt>
                <c:pt idx="9">
                  <c:v>2013,12</c:v>
                </c:pt>
                <c:pt idx="10">
                  <c:v>2014,1</c:v>
                </c:pt>
                <c:pt idx="11">
                  <c:v>2014,2</c:v>
                </c:pt>
                <c:pt idx="12">
                  <c:v>2014,3</c:v>
                </c:pt>
                <c:pt idx="13">
                  <c:v>2014,4</c:v>
                </c:pt>
                <c:pt idx="14">
                  <c:v>2014,5</c:v>
                </c:pt>
                <c:pt idx="15">
                  <c:v>2014,6</c:v>
                </c:pt>
                <c:pt idx="16">
                  <c:v>2014,7</c:v>
                </c:pt>
                <c:pt idx="17">
                  <c:v>2014,8</c:v>
                </c:pt>
                <c:pt idx="18">
                  <c:v>2014,9</c:v>
                </c:pt>
                <c:pt idx="19">
                  <c:v>2014,10</c:v>
                </c:pt>
                <c:pt idx="20">
                  <c:v>2014,11</c:v>
                </c:pt>
                <c:pt idx="21">
                  <c:v>2014,12</c:v>
                </c:pt>
                <c:pt idx="22">
                  <c:v>2015,1</c:v>
                </c:pt>
                <c:pt idx="23">
                  <c:v>2015,2</c:v>
                </c:pt>
                <c:pt idx="24">
                  <c:v>2015,3</c:v>
                </c:pt>
                <c:pt idx="25">
                  <c:v>2015,4</c:v>
                </c:pt>
                <c:pt idx="26">
                  <c:v>2015,5</c:v>
                </c:pt>
                <c:pt idx="27">
                  <c:v>2015,6</c:v>
                </c:pt>
                <c:pt idx="28">
                  <c:v>2015,7</c:v>
                </c:pt>
                <c:pt idx="29">
                  <c:v>2015,8</c:v>
                </c:pt>
                <c:pt idx="30">
                  <c:v>2015,9</c:v>
                </c:pt>
                <c:pt idx="31">
                  <c:v>2015,10</c:v>
                </c:pt>
                <c:pt idx="32">
                  <c:v>2015,11</c:v>
                </c:pt>
                <c:pt idx="33">
                  <c:v>2015,12</c:v>
                </c:pt>
                <c:pt idx="34">
                  <c:v>2016,1</c:v>
                </c:pt>
                <c:pt idx="35">
                  <c:v>2016,2</c:v>
                </c:pt>
                <c:pt idx="36">
                  <c:v>2016,3</c:v>
                </c:pt>
                <c:pt idx="37">
                  <c:v>2016,4</c:v>
                </c:pt>
                <c:pt idx="38">
                  <c:v>2016,5</c:v>
                </c:pt>
                <c:pt idx="39">
                  <c:v>2016,6</c:v>
                </c:pt>
                <c:pt idx="40">
                  <c:v>2016,7</c:v>
                </c:pt>
                <c:pt idx="41">
                  <c:v>2016,8</c:v>
                </c:pt>
                <c:pt idx="42">
                  <c:v>2016,9</c:v>
                </c:pt>
                <c:pt idx="43">
                  <c:v>2016,10</c:v>
                </c:pt>
                <c:pt idx="44">
                  <c:v>2016,11</c:v>
                </c:pt>
                <c:pt idx="45">
                  <c:v>2016,12</c:v>
                </c:pt>
                <c:pt idx="46">
                  <c:v>2017,1</c:v>
                </c:pt>
                <c:pt idx="47">
                  <c:v>2017,2</c:v>
                </c:pt>
                <c:pt idx="48">
                  <c:v>2017,3</c:v>
                </c:pt>
                <c:pt idx="49">
                  <c:v>2017,4</c:v>
                </c:pt>
                <c:pt idx="50">
                  <c:v>2017,5</c:v>
                </c:pt>
                <c:pt idx="51">
                  <c:v>2017,6</c:v>
                </c:pt>
                <c:pt idx="52">
                  <c:v>2017,7</c:v>
                </c:pt>
                <c:pt idx="53">
                  <c:v>2017,8</c:v>
                </c:pt>
                <c:pt idx="54">
                  <c:v>2017,9</c:v>
                </c:pt>
                <c:pt idx="55">
                  <c:v>2017,10</c:v>
                </c:pt>
                <c:pt idx="56">
                  <c:v>2017,11</c:v>
                </c:pt>
                <c:pt idx="57">
                  <c:v>2017,12</c:v>
                </c:pt>
                <c:pt idx="58">
                  <c:v>2018,1</c:v>
                </c:pt>
                <c:pt idx="59">
                  <c:v>2018,2</c:v>
                </c:pt>
                <c:pt idx="60">
                  <c:v>2018,3</c:v>
                </c:pt>
                <c:pt idx="61">
                  <c:v>2018,4</c:v>
                </c:pt>
                <c:pt idx="62">
                  <c:v>2018,5</c:v>
                </c:pt>
                <c:pt idx="63">
                  <c:v>2018,6</c:v>
                </c:pt>
                <c:pt idx="64">
                  <c:v>2018,7</c:v>
                </c:pt>
                <c:pt idx="65">
                  <c:v>2018,8</c:v>
                </c:pt>
                <c:pt idx="66">
                  <c:v>2018,9</c:v>
                </c:pt>
                <c:pt idx="67">
                  <c:v>2018,10</c:v>
                </c:pt>
                <c:pt idx="68">
                  <c:v>2018,11</c:v>
                </c:pt>
                <c:pt idx="69">
                  <c:v>2018,12</c:v>
                </c:pt>
              </c:strCache>
            </c:strRef>
          </c:cat>
          <c:val>
            <c:numRef>
              <c:f>[1]DOI数!$D$14:$D$83</c:f>
              <c:numCache>
                <c:formatCode>General</c:formatCode>
                <c:ptCount val="70"/>
                <c:pt idx="28" formatCode="#,##0_);[Red]\(#,##0\)">
                  <c:v>1</c:v>
                </c:pt>
                <c:pt idx="29" formatCode="#,##0_);[Red]\(#,##0\)">
                  <c:v>1</c:v>
                </c:pt>
                <c:pt idx="30" formatCode="#,##0_);[Red]\(#,##0\)">
                  <c:v>2</c:v>
                </c:pt>
                <c:pt idx="31" formatCode="#,##0_);[Red]\(#,##0\)">
                  <c:v>2</c:v>
                </c:pt>
                <c:pt idx="32" formatCode="#,##0_);[Red]\(#,##0\)">
                  <c:v>2</c:v>
                </c:pt>
                <c:pt idx="33" formatCode="#,##0_);[Red]\(#,##0\)">
                  <c:v>2</c:v>
                </c:pt>
                <c:pt idx="34" formatCode="#,##0_);[Red]\(#,##0\)">
                  <c:v>3</c:v>
                </c:pt>
                <c:pt idx="35" formatCode="#,##0_);[Red]\(#,##0\)">
                  <c:v>3</c:v>
                </c:pt>
                <c:pt idx="36" formatCode="#,##0_);[Red]\(#,##0\)">
                  <c:v>3</c:v>
                </c:pt>
                <c:pt idx="37" formatCode="#,##0_);[Red]\(#,##0\)">
                  <c:v>4</c:v>
                </c:pt>
                <c:pt idx="38" formatCode="#,##0_);[Red]\(#,##0\)">
                  <c:v>15</c:v>
                </c:pt>
                <c:pt idx="39" formatCode="#,##0_);[Red]\(#,##0\)">
                  <c:v>15</c:v>
                </c:pt>
                <c:pt idx="40" formatCode="#,##0_);[Red]\(#,##0\)">
                  <c:v>15</c:v>
                </c:pt>
                <c:pt idx="41" formatCode="#,##0_);[Red]\(#,##0\)">
                  <c:v>16</c:v>
                </c:pt>
                <c:pt idx="42" formatCode="#,##0_);[Red]\(#,##0\)">
                  <c:v>20</c:v>
                </c:pt>
                <c:pt idx="43" formatCode="#,##0_);[Red]\(#,##0\)">
                  <c:v>20</c:v>
                </c:pt>
                <c:pt idx="44" formatCode="#,##0_);[Red]\(#,##0\)">
                  <c:v>20</c:v>
                </c:pt>
                <c:pt idx="45" formatCode="#,##0_);[Red]\(#,##0\)">
                  <c:v>20</c:v>
                </c:pt>
                <c:pt idx="46" formatCode="#,##0_);[Red]\(#,##0\)">
                  <c:v>23</c:v>
                </c:pt>
                <c:pt idx="47" formatCode="#,##0_);[Red]\(#,##0\)">
                  <c:v>24</c:v>
                </c:pt>
                <c:pt idx="48" formatCode="#,##0_);[Red]\(#,##0\)">
                  <c:v>24</c:v>
                </c:pt>
                <c:pt idx="49" formatCode="#,##0_);[Red]\(#,##0\)">
                  <c:v>25</c:v>
                </c:pt>
                <c:pt idx="50" formatCode="#,##0_);[Red]\(#,##0\)">
                  <c:v>26</c:v>
                </c:pt>
                <c:pt idx="51" formatCode="#,##0_);[Red]\(#,##0\)">
                  <c:v>27</c:v>
                </c:pt>
                <c:pt idx="52" formatCode="#,##0_);[Red]\(#,##0\)">
                  <c:v>28</c:v>
                </c:pt>
                <c:pt idx="53" formatCode="#,##0_);[Red]\(#,##0\)">
                  <c:v>32</c:v>
                </c:pt>
                <c:pt idx="54" formatCode="#,##0_);[Red]\(#,##0\)">
                  <c:v>33</c:v>
                </c:pt>
                <c:pt idx="55" formatCode="#,##0_);[Red]\(#,##0\)">
                  <c:v>51</c:v>
                </c:pt>
                <c:pt idx="56" formatCode="#,##0_);[Red]\(#,##0\)">
                  <c:v>55</c:v>
                </c:pt>
                <c:pt idx="57" formatCode="#,##0_);[Red]\(#,##0\)">
                  <c:v>57</c:v>
                </c:pt>
                <c:pt idx="58" formatCode="#,##0_);[Red]\(#,##0\)">
                  <c:v>157</c:v>
                </c:pt>
                <c:pt idx="59" formatCode="#,##0_);[Red]\(#,##0\)">
                  <c:v>159</c:v>
                </c:pt>
                <c:pt idx="60" formatCode="#,##0_);[Red]\(#,##0\)">
                  <c:v>159</c:v>
                </c:pt>
                <c:pt idx="61" formatCode="#,##0_);[Red]\(#,##0\)">
                  <c:v>159</c:v>
                </c:pt>
                <c:pt idx="62" formatCode="#,##0_);[Red]\(#,##0\)">
                  <c:v>159</c:v>
                </c:pt>
                <c:pt idx="63" formatCode="#,##0_);[Red]\(#,##0\)">
                  <c:v>163</c:v>
                </c:pt>
                <c:pt idx="64" formatCode="#,##0_);[Red]\(#,##0\)">
                  <c:v>163</c:v>
                </c:pt>
                <c:pt idx="65" formatCode="#,##0_);[Red]\(#,##0\)">
                  <c:v>168</c:v>
                </c:pt>
                <c:pt idx="66" formatCode="#,##0_);[Red]\(#,##0\)">
                  <c:v>168</c:v>
                </c:pt>
                <c:pt idx="67" formatCode="#,##0_);[Red]\(#,##0\)">
                  <c:v>168</c:v>
                </c:pt>
                <c:pt idx="68" formatCode="#,##0_);[Red]\(#,##0\)">
                  <c:v>168</c:v>
                </c:pt>
                <c:pt idx="69" formatCode="#,##0_);[Red]\(#,##0\)">
                  <c:v>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4BA-4504-968E-67C9B66B42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64106879"/>
        <c:axId val="1"/>
      </c:lineChart>
      <c:dateAx>
        <c:axId val="1764106879"/>
        <c:scaling>
          <c:orientation val="minMax"/>
        </c:scaling>
        <c:delete val="0"/>
        <c:axPos val="b"/>
        <c:numFmt formatCode="yyyy/m/d" sourceLinked="0"/>
        <c:majorTickMark val="out"/>
        <c:minorTickMark val="none"/>
        <c:tickLblPos val="nextTo"/>
        <c:crossAx val="1"/>
        <c:crosses val="autoZero"/>
        <c:auto val="0"/>
        <c:lblOffset val="100"/>
        <c:baseTimeUnit val="days"/>
      </c:dateAx>
      <c:valAx>
        <c:axId val="1"/>
        <c:scaling>
          <c:orientation val="minMax"/>
        </c:scaling>
        <c:delete val="0"/>
        <c:axPos val="l"/>
        <c:majorGridlines>
          <c:spPr>
            <a:ln w="15875"/>
          </c:spPr>
        </c:majorGridlines>
        <c:numFmt formatCode="#,##0_);[Red]\(#,##0\)" sourceLinked="0"/>
        <c:majorTickMark val="none"/>
        <c:minorTickMark val="none"/>
        <c:tickLblPos val="nextTo"/>
        <c:crossAx val="1764106879"/>
        <c:crosses val="autoZero"/>
        <c:crossBetween val="between"/>
        <c:dispUnits>
          <c:builtInUnit val="thousands"/>
        </c:dispUnits>
      </c:valAx>
    </c:plotArea>
    <c:legend>
      <c:legendPos val="r"/>
      <c:legendEntry>
        <c:idx val="0"/>
        <c:txPr>
          <a:bodyPr/>
          <a:lstStyle/>
          <a:p>
            <a:pPr>
              <a:defRPr sz="1400" baseline="0"/>
            </a:pPr>
            <a:endParaRPr lang="ja-JP"/>
          </a:p>
        </c:txPr>
      </c:legendEntry>
      <c:layout>
        <c:manualLayout>
          <c:xMode val="edge"/>
          <c:yMode val="edge"/>
          <c:x val="0.17620511825036403"/>
          <c:y val="3.5876162271174877E-2"/>
          <c:w val="0.29517656238916079"/>
          <c:h val="0.17166170643356404"/>
        </c:manualLayout>
      </c:layout>
      <c:overlay val="0"/>
      <c:spPr>
        <a:solidFill>
          <a:schemeClr val="bg1"/>
        </a:solidFill>
        <a:ln w="12700">
          <a:solidFill>
            <a:schemeClr val="tx1"/>
          </a:solidFill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1400" baseline="0"/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600" b="1" i="0" baseline="0"/>
      </a:pPr>
      <a:endParaRPr lang="ja-JP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0.74818</cdr:x>
      <cdr:y>0.55417</cdr:y>
    </cdr:from>
    <cdr:to>
      <cdr:x>1</cdr:x>
      <cdr:y>0.62926</cdr:y>
    </cdr:to>
    <cdr:sp macro="" textlink="">
      <cdr:nvSpPr>
        <cdr:cNvPr id="2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4375195F-5BD4-496E-83DA-34668F22DE4F}"/>
            </a:ext>
          </a:extLst>
        </cdr:cNvPr>
        <cdr:cNvSpPr txBox="1"/>
      </cdr:nvSpPr>
      <cdr:spPr>
        <a:xfrm xmlns:a="http://schemas.openxmlformats.org/drawingml/2006/main">
          <a:off x="5950948" y="2845970"/>
          <a:ext cx="2002981" cy="3855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>
            <a:spcAft>
              <a:spcPts val="0"/>
            </a:spcAft>
            <a:tabLst>
              <a:tab pos="2700020" algn="ctr"/>
              <a:tab pos="5400040" algn="r"/>
            </a:tabLst>
          </a:pPr>
          <a:r>
            <a:rPr lang="en-US" sz="1800" kern="100" dirty="0" err="1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Crossref</a:t>
          </a:r>
          <a:r>
            <a:rPr lang="en-US" sz="1800" kern="100" dirty="0">
              <a:solidFill>
                <a:srgbClr val="00B05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</a:t>
          </a:r>
          <a:r>
            <a:rPr lang="en-US" sz="1800" kern="100" dirty="0">
              <a:solidFill>
                <a:srgbClr val="00B05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2.3M</a:t>
          </a:r>
          <a:endParaRPr lang="ja-JP" sz="2400" kern="100" dirty="0">
            <a:solidFill>
              <a:srgbClr val="00B05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0.70016</cdr:x>
      <cdr:y>0.72673</cdr:y>
    </cdr:from>
    <cdr:to>
      <cdr:x>0.94861</cdr:x>
      <cdr:y>0.80093</cdr:y>
    </cdr:to>
    <cdr:sp macro="" textlink="">
      <cdr:nvSpPr>
        <cdr:cNvPr id="3" name="テキスト ボックス 1">
          <a:extLst xmlns:a="http://schemas.openxmlformats.org/drawingml/2006/main">
            <a:ext uri="{FF2B5EF4-FFF2-40B4-BE49-F238E27FC236}">
              <a16:creationId xmlns:a16="http://schemas.microsoft.com/office/drawing/2014/main" id="{81CBC3E5-44DC-4756-BE27-68A59E39ED48}"/>
            </a:ext>
          </a:extLst>
        </cdr:cNvPr>
        <cdr:cNvSpPr txBox="1"/>
      </cdr:nvSpPr>
      <cdr:spPr>
        <a:xfrm xmlns:a="http://schemas.openxmlformats.org/drawingml/2006/main">
          <a:off x="5569006" y="3732158"/>
          <a:ext cx="1976138" cy="3810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Ins="0" rtlCol="0">
          <a:no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spcAft>
              <a:spcPts val="0"/>
            </a:spcAft>
          </a:pPr>
          <a:r>
            <a:rPr lang="en-US" sz="1800" dirty="0" err="1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DataCite</a:t>
          </a:r>
          <a:r>
            <a:rPr lang="en-US" sz="1800" dirty="0">
              <a:solidFill>
                <a:srgbClr val="0070C0"/>
              </a:solidFill>
              <a:effectLst/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rPr>
            <a:t> DOI 168</a:t>
          </a:r>
          <a:endParaRPr lang="ja-JP" sz="1800" dirty="0">
            <a:solidFill>
              <a:srgbClr val="0070C0"/>
            </a:solidFill>
            <a:effectLst/>
            <a:latin typeface="Yu Gothic UI" panose="020B0500000000000000" pitchFamily="50" charset="-128"/>
            <a:ea typeface="Yu Gothic UI" panose="020B0500000000000000" pitchFamily="50" charset="-128"/>
            <a:cs typeface="ＭＳ Ｐゴシック" panose="020B0600070205080204" pitchFamily="50" charset="-128"/>
          </a:endParaRPr>
        </a:p>
      </cdr:txBody>
    </cdr:sp>
  </cdr:relSizeAnchor>
  <cdr:relSizeAnchor xmlns:cdr="http://schemas.openxmlformats.org/drawingml/2006/chartDrawing">
    <cdr:from>
      <cdr:x>0.55399</cdr:x>
      <cdr:y>0.19862</cdr:y>
    </cdr:from>
    <cdr:to>
      <cdr:x>0.79925</cdr:x>
      <cdr:y>0.31474</cdr:y>
    </cdr:to>
    <cdr:sp macro="" textlink="">
      <cdr:nvSpPr>
        <cdr:cNvPr id="4" name="テキスト ボックス 2">
          <a:extLst xmlns:a="http://schemas.openxmlformats.org/drawingml/2006/main">
            <a:ext uri="{FF2B5EF4-FFF2-40B4-BE49-F238E27FC236}">
              <a16:creationId xmlns:a16="http://schemas.microsoft.com/office/drawing/2014/main" id="{52512D13-6D51-48B4-A694-6A979D41EAC9}"/>
            </a:ext>
          </a:extLst>
        </cdr:cNvPr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06403" y="1020036"/>
          <a:ext cx="1950744" cy="5963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ja-JP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5pPr>
          <a:lvl6pPr marL="22860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6pPr>
          <a:lvl7pPr marL="27432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7pPr>
          <a:lvl8pPr marL="32004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8pPr>
          <a:lvl9pPr marL="3657600" algn="l" defTabSz="914400" rtl="0" eaLnBrk="1" latinLnBrk="0" hangingPunct="1">
            <a:defRPr kumimoji="1" kern="1200">
              <a:solidFill>
                <a:schemeClr val="tx1"/>
              </a:solidFill>
              <a:latin typeface="Calibri" panose="020F0502020204030204" pitchFamily="34" charset="0"/>
              <a:ea typeface="ＭＳ Ｐゴシック" panose="020B0600070205080204" pitchFamily="50" charset="-128"/>
              <a:cs typeface="+mn-cs"/>
            </a:defRPr>
          </a:lvl9pPr>
        </a:lstStyle>
        <a:p xmlns:a="http://schemas.openxmlformats.org/drawingml/2006/main">
          <a:pPr>
            <a:spcBef>
              <a:spcPct val="0"/>
            </a:spcBef>
            <a:buFontTx/>
            <a:buNone/>
          </a:pPr>
          <a:r>
            <a:rPr lang="en-US" altLang="ja-JP" sz="1600" dirty="0" err="1">
              <a:solidFill>
                <a:srgbClr val="FF0000"/>
              </a:solidFill>
            </a:rPr>
            <a:t>JaLC</a:t>
          </a:r>
          <a:r>
            <a:rPr lang="en-US" altLang="ja-JP" sz="1600" dirty="0">
              <a:solidFill>
                <a:srgbClr val="FF0000"/>
              </a:solidFill>
            </a:rPr>
            <a:t> DOI exceed 5M in Dec 2018.</a:t>
          </a:r>
          <a:endParaRPr lang="ja-JP" altLang="en-US" sz="16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0.77471</cdr:x>
      <cdr:y>0.13771</cdr:y>
    </cdr:from>
    <cdr:to>
      <cdr:x>0.88147</cdr:x>
      <cdr:y>0.22025</cdr:y>
    </cdr:to>
    <cdr:cxnSp macro="">
      <cdr:nvCxnSpPr>
        <cdr:cNvPr id="5" name="直線矢印コネクタ 4">
          <a:extLst xmlns:a="http://schemas.openxmlformats.org/drawingml/2006/main">
            <a:ext uri="{FF2B5EF4-FFF2-40B4-BE49-F238E27FC236}">
              <a16:creationId xmlns:a16="http://schemas.microsoft.com/office/drawing/2014/main" id="{3B0A1DB5-5284-4E82-893D-427E0AE00249}"/>
            </a:ext>
          </a:extLst>
        </cdr:cNvPr>
        <cdr:cNvCxnSpPr/>
      </cdr:nvCxnSpPr>
      <cdr:spPr>
        <a:xfrm xmlns:a="http://schemas.openxmlformats.org/drawingml/2006/main" flipV="1">
          <a:off x="6162023" y="707214"/>
          <a:ext cx="849109" cy="423863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EEB72-F9DE-4F16-AB3C-E236F7B06A7D}" type="datetimeFigureOut">
              <a:rPr kumimoji="1" lang="ja-JP" altLang="en-US" smtClean="0"/>
              <a:t>2019/3/6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03BAF-9CD3-45F4-96ED-EB7997CF02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0349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43C2A55-AE52-4007-9419-27E18915E9B2}" type="datetimeFigureOut">
              <a:rPr lang="ja-JP" altLang="en-US"/>
              <a:pPr>
                <a:defRPr/>
              </a:pPr>
              <a:t>2019/3/6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81142B-5C22-4F39-B28C-5D20E93EEC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3114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BA253-1320-462A-91D4-6EB7E3CE472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80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BA253-1320-462A-91D4-6EB7E3CE472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80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FBA253-1320-462A-91D4-6EB7E3CE472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5280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スライド イメージ プレースホルダー 1">
            <a:extLst>
              <a:ext uri="{FF2B5EF4-FFF2-40B4-BE49-F238E27FC236}">
                <a16:creationId xmlns:a16="http://schemas.microsoft.com/office/drawing/2014/main" id="{DB3C5B0D-B02E-D941-B588-B6278DD42F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ノート プレースホルダー 2">
            <a:extLst>
              <a:ext uri="{FF2B5EF4-FFF2-40B4-BE49-F238E27FC236}">
                <a16:creationId xmlns:a16="http://schemas.microsoft.com/office/drawing/2014/main" id="{3C72CA61-A443-5544-8EBD-324B31D55D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こちらは</a:t>
            </a:r>
            <a:r>
              <a:rPr lang="en-US" altLang="ja-JP"/>
              <a:t>JaLC</a:t>
            </a:r>
            <a:r>
              <a:rPr lang="ja-JP" altLang="en-US"/>
              <a:t>が登録した</a:t>
            </a:r>
            <a:r>
              <a:rPr lang="en-US" altLang="ja-JP"/>
              <a:t>DOI</a:t>
            </a:r>
            <a:r>
              <a:rPr lang="ja-JP" altLang="en-US"/>
              <a:t>登録件数の経年変化です。日本語の論文や古典籍資料については圧倒的に</a:t>
            </a:r>
            <a:r>
              <a:rPr lang="en-US" altLang="ja-JP"/>
              <a:t>JaLC DOI</a:t>
            </a:r>
            <a:r>
              <a:rPr lang="ja-JP" altLang="en-US"/>
              <a:t>が選択されております。研究データへの</a:t>
            </a:r>
            <a:r>
              <a:rPr lang="en-US" altLang="ja-JP"/>
              <a:t>DOI</a:t>
            </a:r>
            <a:r>
              <a:rPr lang="ja-JP" altLang="en-US"/>
              <a:t>登録は、これから伸びてゆくと考えております。</a:t>
            </a:r>
          </a:p>
        </p:txBody>
      </p:sp>
      <p:sp>
        <p:nvSpPr>
          <p:cNvPr id="13316" name="スライド番号プレースホルダー 3">
            <a:extLst>
              <a:ext uri="{FF2B5EF4-FFF2-40B4-BE49-F238E27FC236}">
                <a16:creationId xmlns:a16="http://schemas.microsoft.com/office/drawing/2014/main" id="{45D32E2F-A4F8-7A4E-81E4-8588C629F1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17550" indent="-274638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03313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44638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987550" indent="-220663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447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019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3591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16350" indent="-22066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fld id="{2F6098CE-A950-304A-BF58-7BC3C42F76E3}" type="slidenum">
              <a:rPr lang="ja-JP" altLang="en-US" smtClean="0"/>
              <a:pPr/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0857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1D258336-BB8F-4F8A-B59C-344B921BC1C2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898F28-0843-438A-BCF8-A14190187C1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C101B-C9EB-4F4F-BCF4-81BD203A6F6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1392"/>
            <a:ext cx="8229600" cy="663352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80248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11540-041C-4017-A855-7A8CCC2AD0CA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2FC79-323B-48E0-A000-B2FB59E1991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5CB3D3-DB7F-401A-B373-16976539A3C9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358A-7041-46E1-9CB7-586AA3B98BF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38401-52ED-4C26-A912-90F9915816DB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6ABF2B-5A9F-47C1-8E14-799CF6F41A37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7862AB-B23E-47D8-8637-5C19F3C18CB1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00392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68F7901-AB92-4440-B686-A2C2CA48F5E8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kumimoji="1"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kumimoji="1"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w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jpe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://jairo.nii.ac.jp/en" TargetMode="Externa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jpeg"/><Relationship Id="rId18" Type="http://schemas.openxmlformats.org/officeDocument/2006/relationships/image" Target="../media/image42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31.png"/><Relationship Id="rId2" Type="http://schemas.openxmlformats.org/officeDocument/2006/relationships/image" Target="../media/image60.png"/><Relationship Id="rId16" Type="http://schemas.openxmlformats.org/officeDocument/2006/relationships/image" Target="../media/image73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23.png"/><Relationship Id="rId10" Type="http://schemas.openxmlformats.org/officeDocument/2006/relationships/image" Target="../media/image68.png"/><Relationship Id="rId19" Type="http://schemas.openxmlformats.org/officeDocument/2006/relationships/image" Target="../media/image46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8.w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wmf"/><Relationship Id="rId4" Type="http://schemas.openxmlformats.org/officeDocument/2006/relationships/image" Target="../media/image9.wmf"/><Relationship Id="rId9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w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image" Target="../media/image17.png"/><Relationship Id="rId4" Type="http://schemas.openxmlformats.org/officeDocument/2006/relationships/image" Target="../media/image9.wmf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CFE7D2AC-13AC-AA4A-A9EE-D9F5A4BCF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921" y="5094185"/>
            <a:ext cx="2584269" cy="502232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908720"/>
            <a:ext cx="8062664" cy="2431281"/>
          </a:xfrm>
        </p:spPr>
        <p:txBody>
          <a:bodyPr>
            <a:normAutofit/>
          </a:bodyPr>
          <a:lstStyle/>
          <a:p>
            <a:r>
              <a:rPr lang="en" altLang="ja-JP" sz="4400" b="1" cap="none" spc="0" dirty="0"/>
              <a:t>Technical interoperability for open science</a:t>
            </a:r>
            <a:endParaRPr lang="en-US" altLang="ja-JP" sz="3100" b="1" cap="none" spc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918648" cy="3020144"/>
          </a:xfrm>
        </p:spPr>
        <p:txBody>
          <a:bodyPr>
            <a:normAutofit/>
          </a:bodyPr>
          <a:lstStyle/>
          <a:p>
            <a:r>
              <a:rPr lang="en-US" altLang="ja-JP" dirty="0"/>
              <a:t>Hideaki Takeda</a:t>
            </a:r>
          </a:p>
          <a:p>
            <a:endParaRPr lang="en-US" altLang="ja-JP" dirty="0"/>
          </a:p>
          <a:p>
            <a:r>
              <a:rPr lang="en-US" altLang="ja-JP" sz="2000" b="1" dirty="0"/>
              <a:t>Professor, National Institute of Informatics</a:t>
            </a:r>
          </a:p>
          <a:p>
            <a:r>
              <a:rPr lang="en-US" altLang="ja-JP" sz="2000" dirty="0">
                <a:solidFill>
                  <a:schemeClr val="tx1"/>
                </a:solidFill>
              </a:rPr>
              <a:t>Chair, Joint Steering Committee for Japan Link Center (</a:t>
            </a:r>
            <a:r>
              <a:rPr lang="en-US" altLang="ja-JP" sz="2000" dirty="0" err="1">
                <a:solidFill>
                  <a:schemeClr val="tx1"/>
                </a:solidFill>
              </a:rPr>
              <a:t>JaLC</a:t>
            </a:r>
            <a:r>
              <a:rPr lang="en-US" altLang="ja-JP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ja-JP" sz="2000" dirty="0"/>
              <a:t>Executive Director, SPARC Japan</a:t>
            </a:r>
          </a:p>
          <a:p>
            <a:r>
              <a:rPr lang="en-US" altLang="ja-JP" sz="2000" dirty="0"/>
              <a:t>Advisory Board Member, </a:t>
            </a:r>
            <a:r>
              <a:rPr lang="en-US" altLang="ja-JP" sz="2000" dirty="0" err="1"/>
              <a:t>arXiv</a:t>
            </a:r>
            <a:endParaRPr lang="en-US" altLang="ja-JP" sz="2000" dirty="0"/>
          </a:p>
          <a:p>
            <a:r>
              <a:rPr lang="en-US" altLang="ja-JP" sz="2000" dirty="0"/>
              <a:t>Board member, CLOCKSS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258336-BB8F-4F8A-B59C-344B921BC1C2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287" y="4340598"/>
            <a:ext cx="1927539" cy="36822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1664" y="0"/>
            <a:ext cx="36581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Asia Open Access, Dhaka, March 6-7, 2019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AA9AB44-8276-094D-8DB1-1A42DC40BC1B}"/>
              </a:ext>
            </a:extLst>
          </p:cNvPr>
          <p:cNvGrpSpPr/>
          <p:nvPr/>
        </p:nvGrpSpPr>
        <p:grpSpPr>
          <a:xfrm>
            <a:off x="2339752" y="3505200"/>
            <a:ext cx="5878940" cy="699566"/>
            <a:chOff x="2483768" y="4832027"/>
            <a:chExt cx="5878940" cy="699566"/>
          </a:xfrm>
        </p:grpSpPr>
        <p:sp>
          <p:nvSpPr>
            <p:cNvPr id="6" name="正方形/長方形 5"/>
            <p:cNvSpPr/>
            <p:nvPr/>
          </p:nvSpPr>
          <p:spPr>
            <a:xfrm>
              <a:off x="3322148" y="4946817"/>
              <a:ext cx="504056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mr-IN" altLang="ja-JP" sz="1600" dirty="0"/>
                <a:t>http://orcid.org/0000-0002-2909-7163</a:t>
              </a:r>
              <a:endParaRPr lang="en-US" altLang="ja-JP" sz="1600" dirty="0"/>
            </a:p>
            <a:p>
              <a:r>
                <a:rPr lang="en-US" altLang="ja-JP" sz="1600" dirty="0" err="1"/>
                <a:t>takeda@nii.ac.jp</a:t>
              </a:r>
              <a:endParaRPr lang="ja-JP" altLang="en-US" sz="1600" dirty="0"/>
            </a:p>
          </p:txBody>
        </p:sp>
        <p:pic>
          <p:nvPicPr>
            <p:cNvPr id="8" name="図 7" descr="orcid7-01_fbim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3768" y="4832027"/>
              <a:ext cx="1474946" cy="548680"/>
            </a:xfrm>
            <a:prstGeom prst="rect">
              <a:avLst/>
            </a:prstGeom>
          </p:spPr>
        </p:pic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09D59B01-5B6E-6E47-85F6-B640DB2D9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56" y="4750697"/>
            <a:ext cx="1627056" cy="41812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A373875-EAAA-9246-8568-AB458F94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453" y="5463423"/>
            <a:ext cx="680993" cy="3677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253743D-58F0-6B49-87DC-318CF6AE7A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4396" y="5891017"/>
            <a:ext cx="1437416" cy="4517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Global Infrastructure for Scholarly Communication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r>
              <a:rPr lang="en-US" altLang="ja-JP" dirty="0"/>
              <a:t>Realize </a:t>
            </a:r>
            <a:r>
              <a:rPr lang="en-US" altLang="ja-JP" dirty="0">
                <a:solidFill>
                  <a:srgbClr val="FF0000"/>
                </a:solidFill>
              </a:rPr>
              <a:t>interoperability</a:t>
            </a:r>
            <a:r>
              <a:rPr lang="en-US" altLang="ja-JP" dirty="0"/>
              <a:t> over </a:t>
            </a:r>
            <a:r>
              <a:rPr lang="en-US" altLang="ja-JP" dirty="0">
                <a:solidFill>
                  <a:srgbClr val="FF0000"/>
                </a:solidFill>
              </a:rPr>
              <a:t>difference</a:t>
            </a:r>
            <a:r>
              <a:rPr lang="en-US" altLang="ja-JP" dirty="0"/>
              <a:t> by nation</a:t>
            </a:r>
          </a:p>
          <a:p>
            <a:pPr lvl="1"/>
            <a:r>
              <a:rPr lang="en-US" altLang="ja-JP" sz="2400" dirty="0"/>
              <a:t>Difference from</a:t>
            </a:r>
          </a:p>
          <a:p>
            <a:pPr lvl="2"/>
            <a:r>
              <a:rPr lang="en-US" altLang="ja-JP" sz="2000" dirty="0"/>
              <a:t>Language</a:t>
            </a:r>
          </a:p>
          <a:p>
            <a:pPr lvl="2"/>
            <a:r>
              <a:rPr lang="en-US" altLang="ja-JP" sz="2000" dirty="0"/>
              <a:t>Scholarly Systems</a:t>
            </a:r>
          </a:p>
          <a:p>
            <a:pPr lvl="2"/>
            <a:r>
              <a:rPr lang="en-US" altLang="ja-JP" sz="2000" dirty="0"/>
              <a:t>Scholarly Organization</a:t>
            </a:r>
          </a:p>
          <a:p>
            <a:pPr lvl="2"/>
            <a:r>
              <a:rPr lang="en-US" altLang="ja-JP" sz="2000" dirty="0"/>
              <a:t>Scholarly Culture</a:t>
            </a:r>
          </a:p>
          <a:p>
            <a:pPr lvl="1"/>
            <a:r>
              <a:rPr lang="en-US" altLang="ja-JP" sz="2400" dirty="0"/>
              <a:t>Interoperability for</a:t>
            </a:r>
          </a:p>
          <a:p>
            <a:pPr lvl="2"/>
            <a:r>
              <a:rPr lang="en-US" altLang="ja-JP" sz="2000" dirty="0"/>
              <a:t>ID Systems</a:t>
            </a:r>
          </a:p>
          <a:p>
            <a:pPr lvl="2"/>
            <a:r>
              <a:rPr lang="en-US" altLang="ja-JP" sz="2000" dirty="0"/>
              <a:t>Metadata</a:t>
            </a:r>
          </a:p>
          <a:p>
            <a:pPr lvl="2"/>
            <a:r>
              <a:rPr lang="en-US" altLang="ja-JP" sz="2000" dirty="0"/>
              <a:t>Systems</a:t>
            </a:r>
          </a:p>
          <a:p>
            <a:pPr lvl="2"/>
            <a:r>
              <a:rPr lang="en-US" altLang="ja-JP" sz="2000" dirty="0"/>
              <a:t>Information Flow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59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349D9C-A94D-8D40-A1F0-46E6FBFFEB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ja-JP" sz="3600" dirty="0"/>
              <a:t>Case study: DOI Registration Service</a:t>
            </a:r>
            <a:endParaRPr kumimoji="1" lang="ja-JP" altLang="en-US" sz="3600"/>
          </a:p>
        </p:txBody>
      </p:sp>
      <p:sp>
        <p:nvSpPr>
          <p:cNvPr id="5" name="字幕 4">
            <a:extLst>
              <a:ext uri="{FF2B5EF4-FFF2-40B4-BE49-F238E27FC236}">
                <a16:creationId xmlns:a16="http://schemas.microsoft.com/office/drawing/2014/main" id="{513EE8A6-EA00-D140-ACF8-8B98E44B44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Japan Link Center (</a:t>
            </a:r>
            <a:r>
              <a:rPr kumimoji="1" lang="en-US" altLang="ja-JP" dirty="0" err="1"/>
              <a:t>JaLC</a:t>
            </a:r>
            <a:r>
              <a:rPr kumimoji="1" lang="en-US" altLang="ja-JP" dirty="0"/>
              <a:t>): </a:t>
            </a:r>
          </a:p>
          <a:p>
            <a:r>
              <a:rPr kumimoji="1" lang="en-US" altLang="ja-JP" dirty="0"/>
              <a:t>A Registration Agency for the DOI Foundation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800CEC2-8032-E049-8E0C-C148DE632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990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Registration Agencies for DOI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95708"/>
            <a:ext cx="4269630" cy="226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83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 focused global RAs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84556"/>
            <a:ext cx="4269630" cy="2262984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704B240F-FA06-1F45-BC7B-64745CBA5525}"/>
              </a:ext>
            </a:extLst>
          </p:cNvPr>
          <p:cNvSpPr/>
          <p:nvPr/>
        </p:nvSpPr>
        <p:spPr>
          <a:xfrm>
            <a:off x="2328073" y="1589032"/>
            <a:ext cx="2678825" cy="1577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CA1E68D3-25B2-FD4E-9FF7-B0FB3935B0C7}"/>
              </a:ext>
            </a:extLst>
          </p:cNvPr>
          <p:cNvSpPr/>
          <p:nvPr/>
        </p:nvSpPr>
        <p:spPr>
          <a:xfrm>
            <a:off x="2328072" y="3178098"/>
            <a:ext cx="2678825" cy="1577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072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02344F8C-46E4-D841-AC88-FC50454D9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Regional RAs</a:t>
            </a:r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171B6A1-3773-C74E-A53C-1F4351059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5708"/>
            <a:ext cx="4880267" cy="442703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42E952B-F47C-FF46-A4A0-66E6AFA65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370" y="1895708"/>
            <a:ext cx="4269630" cy="2262984"/>
          </a:xfrm>
          <a:prstGeom prst="rect">
            <a:avLst/>
          </a:prstGeom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9F13D755-14C9-4446-9950-B7FCA748910E}"/>
              </a:ext>
            </a:extLst>
          </p:cNvPr>
          <p:cNvSpPr/>
          <p:nvPr/>
        </p:nvSpPr>
        <p:spPr>
          <a:xfrm>
            <a:off x="0" y="1690689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>
            <a:extLst>
              <a:ext uri="{FF2B5EF4-FFF2-40B4-BE49-F238E27FC236}">
                <a16:creationId xmlns:a16="http://schemas.microsoft.com/office/drawing/2014/main" id="{294D3B7E-05FD-D94A-9F91-7E5242EDEB0D}"/>
              </a:ext>
            </a:extLst>
          </p:cNvPr>
          <p:cNvSpPr/>
          <p:nvPr/>
        </p:nvSpPr>
        <p:spPr>
          <a:xfrm>
            <a:off x="-94142" y="3268586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>
            <a:extLst>
              <a:ext uri="{FF2B5EF4-FFF2-40B4-BE49-F238E27FC236}">
                <a16:creationId xmlns:a16="http://schemas.microsoft.com/office/drawing/2014/main" id="{089D8D46-5E38-7C43-BBB1-0AE5B93F7EE8}"/>
              </a:ext>
            </a:extLst>
          </p:cNvPr>
          <p:cNvSpPr/>
          <p:nvPr/>
        </p:nvSpPr>
        <p:spPr>
          <a:xfrm>
            <a:off x="2343043" y="4948125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>
            <a:extLst>
              <a:ext uri="{FF2B5EF4-FFF2-40B4-BE49-F238E27FC236}">
                <a16:creationId xmlns:a16="http://schemas.microsoft.com/office/drawing/2014/main" id="{6EC2E677-3792-E242-932A-D31579021C5D}"/>
              </a:ext>
            </a:extLst>
          </p:cNvPr>
          <p:cNvSpPr/>
          <p:nvPr/>
        </p:nvSpPr>
        <p:spPr>
          <a:xfrm>
            <a:off x="4647378" y="1690688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>
            <a:extLst>
              <a:ext uri="{FF2B5EF4-FFF2-40B4-BE49-F238E27FC236}">
                <a16:creationId xmlns:a16="http://schemas.microsoft.com/office/drawing/2014/main" id="{FC68805D-1AD0-4044-B853-30B45BBD9BA8}"/>
              </a:ext>
            </a:extLst>
          </p:cNvPr>
          <p:cNvSpPr/>
          <p:nvPr/>
        </p:nvSpPr>
        <p:spPr>
          <a:xfrm>
            <a:off x="6763429" y="1690688"/>
            <a:ext cx="2531327" cy="14762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39944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61392"/>
            <a:ext cx="8686800" cy="663352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ja-JP" dirty="0"/>
              <a:t>Japan Link Center (</a:t>
            </a:r>
            <a:r>
              <a:rPr lang="en-US" altLang="ja-JP" dirty="0" err="1"/>
              <a:t>JaLC</a:t>
            </a:r>
            <a:r>
              <a:rPr lang="en-US" altLang="ja-JP" dirty="0"/>
              <a:t>): A Registration Agency for DOI</a:t>
            </a:r>
          </a:p>
        </p:txBody>
      </p:sp>
      <p:sp>
        <p:nvSpPr>
          <p:cNvPr id="4099" name="Rectangle 4"/>
          <p:cNvSpPr>
            <a:spLocks noGrp="1" noChangeArrowheads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kumimoji="0" lang="en-US" altLang="ja-JP" dirty="0">
                <a:sym typeface="Lucida Grande" charset="0"/>
              </a:rPr>
              <a:t>Founded in March 2012</a:t>
            </a:r>
          </a:p>
          <a:p>
            <a:r>
              <a:rPr kumimoji="0" lang="en-US" altLang="ja-JP" dirty="0">
                <a:sym typeface="Lucida Grande" charset="0"/>
              </a:rPr>
              <a:t>Aimed to register DOIs for academic contents produced</a:t>
            </a:r>
            <a:br>
              <a:rPr kumimoji="0" lang="en-US" altLang="ja-JP" dirty="0">
                <a:sym typeface="Lucida Grande" charset="0"/>
              </a:rPr>
            </a:br>
            <a:r>
              <a:rPr kumimoji="0" lang="en-US" altLang="ja-JP" dirty="0">
                <a:sym typeface="Lucida Grande" charset="0"/>
              </a:rPr>
              <a:t>in Japan or in Japanese, to circulate information in Japan and overseas.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Controlled by four national organizations: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ym typeface="Lucida Grande" charset="0"/>
              </a:rPr>
              <a:t>Japan Science and Technology Agency (JST) </a:t>
            </a:r>
            <a:endParaRPr kumimoji="0" lang="en-US" altLang="ja-JP" sz="1800" dirty="0">
              <a:sym typeface="Lucida Grande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ym typeface="Lucida Grande" charset="0"/>
              </a:rPr>
              <a:t>National Institute for Materials Science (NIMS)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ym typeface="Lucida Grande" charset="0"/>
              </a:rPr>
              <a:t>National Institute of Informatics (NII)</a:t>
            </a:r>
            <a:endParaRPr kumimoji="0" lang="en-US" altLang="ja-JP" sz="1800" dirty="0">
              <a:sym typeface="Lucida Grande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kumimoji="0" lang="en-US" altLang="ja-JP" dirty="0">
                <a:sym typeface="Lucida Grande" charset="0"/>
              </a:rPr>
              <a:t>National Diet Library (NDL</a:t>
            </a:r>
            <a:r>
              <a:rPr kumimoji="0" lang="en-US" altLang="ja-JP" dirty="0">
                <a:solidFill>
                  <a:srgbClr val="009900"/>
                </a:solidFill>
                <a:sym typeface="Lucida Grande" charset="0"/>
              </a:rPr>
              <a:t>)</a:t>
            </a:r>
            <a:endParaRPr kumimoji="0" lang="en-US" altLang="ja-JP" dirty="0">
              <a:sym typeface="Lucida Grande" charset="0"/>
            </a:endParaRPr>
          </a:p>
          <a:p>
            <a:r>
              <a:rPr kumimoji="0" lang="en-US" altLang="ja-JP" dirty="0">
                <a:sym typeface="Lucida Grande" charset="0"/>
              </a:rPr>
              <a:t>Operated by JST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Membership system</a:t>
            </a:r>
          </a:p>
          <a:p>
            <a:pPr marL="274320" lvl="2" indent="0">
              <a:buNone/>
            </a:pP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41</a:t>
            </a:r>
            <a:r>
              <a:rPr kumimoji="0" lang="en-US" altLang="ja-JP" dirty="0">
                <a:sym typeface="Lucida Grande" charset="0"/>
              </a:rPr>
              <a:t> Regular members </a:t>
            </a:r>
            <a:br>
              <a:rPr kumimoji="0" lang="en-US" altLang="ja-JP" dirty="0">
                <a:sym typeface="Lucida Grande" charset="0"/>
              </a:rPr>
            </a:br>
            <a:r>
              <a:rPr kumimoji="0" lang="en-US" altLang="ja-JP" dirty="0">
                <a:sym typeface="Lucida Grande" charset="0"/>
              </a:rPr>
              <a:t>(Academic societies, Publishers, University libraries, </a:t>
            </a:r>
            <a:r>
              <a:rPr kumimoji="0" lang="en-US" altLang="ja-JP" dirty="0" err="1">
                <a:sym typeface="Lucida Grande" charset="0"/>
              </a:rPr>
              <a:t>etc</a:t>
            </a:r>
            <a:r>
              <a:rPr kumimoji="0" lang="en-US" altLang="ja-JP" dirty="0">
                <a:sym typeface="Lucida Grande" charset="0"/>
              </a:rPr>
              <a:t>) </a:t>
            </a:r>
          </a:p>
          <a:p>
            <a:pPr marL="274320" lvl="2" indent="0">
              <a:buNone/>
            </a:pPr>
            <a:r>
              <a:rPr kumimoji="0" lang="en-US" altLang="ja-JP">
                <a:solidFill>
                  <a:srgbClr val="FF0000"/>
                </a:solidFill>
                <a:sym typeface="Lucida Grande" charset="0"/>
              </a:rPr>
              <a:t>Nearly </a:t>
            </a: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2000</a:t>
            </a:r>
            <a:r>
              <a:rPr kumimoji="0" lang="en-US" altLang="ja-JP" dirty="0">
                <a:sym typeface="Lucida Grande" charset="0"/>
              </a:rPr>
              <a:t> Associate members</a:t>
            </a:r>
          </a:p>
          <a:p>
            <a:pPr marL="274320" lvl="2" indent="0">
              <a:buNone/>
            </a:pPr>
            <a:r>
              <a:rPr kumimoji="0" lang="en-US" altLang="ja-JP" dirty="0">
                <a:sym typeface="Lucida Grande" charset="0"/>
              </a:rPr>
              <a:t>(academic societies and universities)</a:t>
            </a:r>
          </a:p>
          <a:p>
            <a:pPr eaLnBrk="1" hangingPunct="1"/>
            <a:r>
              <a:rPr kumimoji="0" lang="en-US" altLang="ja-JP" dirty="0">
                <a:sym typeface="Lucida Grande" charset="0"/>
              </a:rPr>
              <a:t>External coordination</a:t>
            </a:r>
          </a:p>
          <a:p>
            <a:pPr marL="274320" lvl="1" indent="0">
              <a:buNone/>
            </a:pP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JaLC</a:t>
            </a:r>
            <a:r>
              <a:rPr kumimoji="0" lang="en-US" altLang="ja-JP" dirty="0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 is a member of </a:t>
            </a: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CrossRef</a:t>
            </a:r>
            <a:r>
              <a:rPr kumimoji="0" lang="en-US" altLang="ja-JP" dirty="0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 and </a:t>
            </a:r>
            <a:r>
              <a:rPr kumimoji="0" lang="en-US" altLang="ja-JP" dirty="0" err="1">
                <a:solidFill>
                  <a:schemeClr val="accent6">
                    <a:lumMod val="75000"/>
                  </a:schemeClr>
                </a:solidFill>
                <a:sym typeface="Lucida Grande" charset="0"/>
              </a:rPr>
              <a:t>DataCite</a:t>
            </a:r>
            <a:r>
              <a:rPr kumimoji="0" lang="en-US" altLang="ja-JP" dirty="0">
                <a:solidFill>
                  <a:srgbClr val="FF0000"/>
                </a:solidFill>
                <a:sym typeface="Lucida Grande" charset="0"/>
              </a:rPr>
              <a:t>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179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Role of </a:t>
            </a:r>
            <a:r>
              <a:rPr kumimoji="1" lang="en-US" altLang="ja-JP" dirty="0" err="1"/>
              <a:t>JaLC</a:t>
            </a:r>
            <a:r>
              <a:rPr kumimoji="1" lang="en-US" altLang="ja-JP" dirty="0"/>
              <a:t> as a national service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dirty="0"/>
              <a:t>1. Offer various ways for registration procedures</a:t>
            </a:r>
          </a:p>
          <a:p>
            <a:pPr marL="0" indent="0">
              <a:buNone/>
            </a:pPr>
            <a:r>
              <a:rPr kumimoji="1" lang="en-US" altLang="ja-JP" dirty="0"/>
              <a:t>2. Offer the total service for PID Registration</a:t>
            </a:r>
          </a:p>
          <a:p>
            <a:pPr marL="0" indent="0">
              <a:buNone/>
            </a:pPr>
            <a:r>
              <a:rPr lang="en-US" altLang="ja-JP" dirty="0"/>
              <a:t>3. Connecting various content holders and users</a:t>
            </a:r>
          </a:p>
          <a:p>
            <a:pPr marL="0" indent="0">
              <a:buNone/>
            </a:pPr>
            <a:r>
              <a:rPr lang="en-US" altLang="ja-JP" dirty="0"/>
              <a:t>4. Pick up and implement various requests for DOI</a:t>
            </a:r>
          </a:p>
          <a:p>
            <a:pPr marL="0" indent="0">
              <a:buNone/>
            </a:pPr>
            <a:r>
              <a:rPr lang="en-US" altLang="ja-JP" dirty="0"/>
              <a:t>5. Nation-wide outreach of DOI for various sectors</a:t>
            </a:r>
            <a:endParaRPr lang="ja-JP" altLang="en-US" dirty="0"/>
          </a:p>
          <a:p>
            <a:pPr marL="0" indent="0">
              <a:buNone/>
            </a:pPr>
            <a:r>
              <a:rPr lang="en-US" altLang="ja-JP" dirty="0"/>
              <a:t>6. Locally suitable business model 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520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5544616"/>
          </a:xfrm>
        </p:spPr>
        <p:txBody>
          <a:bodyPr>
            <a:normAutofit/>
          </a:bodyPr>
          <a:lstStyle/>
          <a:p>
            <a:r>
              <a:rPr lang="en-US" altLang="ja-JP" dirty="0"/>
              <a:t>Support various ways to register DOIs</a:t>
            </a:r>
          </a:p>
          <a:p>
            <a:pPr lvl="1"/>
            <a:r>
              <a:rPr lang="en-US" altLang="ja-JP" sz="1800" dirty="0"/>
              <a:t>Small institutions are incapable to register DOI by themselves</a:t>
            </a:r>
          </a:p>
          <a:p>
            <a:pPr lvl="1"/>
            <a:r>
              <a:rPr lang="en-US" altLang="ja-JP" sz="1800" dirty="0"/>
              <a:t>Consolidate the existing information flow</a:t>
            </a:r>
          </a:p>
          <a:p>
            <a:r>
              <a:rPr lang="en-US" altLang="ja-JP" sz="2200" dirty="0"/>
              <a:t>Current Implementation</a:t>
            </a:r>
          </a:p>
          <a:p>
            <a:pPr lvl="1"/>
            <a:r>
              <a:rPr lang="en-US" altLang="ja-JP" sz="1800" dirty="0"/>
              <a:t>v</a:t>
            </a:r>
            <a:r>
              <a:rPr kumimoji="1" lang="en-US" altLang="ja-JP" sz="1800" dirty="0"/>
              <a:t>ia J-Stage (JST service for academic E-journals)</a:t>
            </a:r>
          </a:p>
          <a:p>
            <a:pPr lvl="1"/>
            <a:r>
              <a:rPr lang="en-US" altLang="ja-JP" sz="1800" dirty="0"/>
              <a:t>via IRDB (Institutional Repository Aggregator) </a:t>
            </a:r>
          </a:p>
          <a:p>
            <a:pPr lvl="1"/>
            <a:r>
              <a:rPr lang="en-US" altLang="ja-JP" sz="1800" dirty="0"/>
              <a:t>Via Japan Medical Abstracts Society  </a:t>
            </a:r>
          </a:p>
          <a:p>
            <a:pPr lvl="1"/>
            <a:endParaRPr kumimoji="1" lang="en-US" altLang="ja-JP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2492896"/>
            <a:ext cx="576064" cy="576064"/>
          </a:xfrm>
          <a:prstGeom prst="rect">
            <a:avLst/>
          </a:prstGeom>
        </p:spPr>
      </p:pic>
      <p:grpSp>
        <p:nvGrpSpPr>
          <p:cNvPr id="26" name="Group 148"/>
          <p:cNvGrpSpPr>
            <a:grpSpLocks noChangeAspect="1"/>
          </p:cNvGrpSpPr>
          <p:nvPr/>
        </p:nvGrpSpPr>
        <p:grpSpPr bwMode="auto">
          <a:xfrm>
            <a:off x="4715893" y="7757120"/>
            <a:ext cx="1117600" cy="700452"/>
            <a:chOff x="2599" y="2291"/>
            <a:chExt cx="1002" cy="628"/>
          </a:xfrm>
        </p:grpSpPr>
        <p:sp>
          <p:nvSpPr>
            <p:cNvPr id="27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4" name="Group 148"/>
          <p:cNvGrpSpPr>
            <a:grpSpLocks noChangeAspect="1"/>
          </p:cNvGrpSpPr>
          <p:nvPr/>
        </p:nvGrpSpPr>
        <p:grpSpPr bwMode="auto">
          <a:xfrm>
            <a:off x="4868293" y="7909520"/>
            <a:ext cx="1117600" cy="700452"/>
            <a:chOff x="2599" y="2291"/>
            <a:chExt cx="1002" cy="628"/>
          </a:xfrm>
        </p:grpSpPr>
        <p:sp>
          <p:nvSpPr>
            <p:cNvPr id="55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82" name="図 81" descr="スクリーンショット 2017-06-08 16.38.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501008"/>
            <a:ext cx="1224136" cy="44968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068960"/>
            <a:ext cx="1584176" cy="30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77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55576" y="1556792"/>
            <a:ext cx="7841837" cy="4802189"/>
            <a:chOff x="755576" y="1556792"/>
            <a:chExt cx="7841837" cy="4802189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827584" y="3789041"/>
              <a:ext cx="7769829" cy="256994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1299797" y="5335042"/>
              <a:ext cx="7177454" cy="874712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658731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984769" y="5181055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1299797" y="4074567"/>
              <a:ext cx="7177454" cy="876300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5291505" y="3890417"/>
              <a:ext cx="0" cy="1277938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757605" y="2817267"/>
              <a:ext cx="7839808" cy="874712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755576" y="1556792"/>
              <a:ext cx="7839808" cy="876300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936882" y="226799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7578970" y="389994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3359185" y="5176292"/>
              <a:ext cx="0" cy="5365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658731" y="5181055"/>
              <a:ext cx="1469780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4147039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7411917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4513386" y="2658517"/>
              <a:ext cx="0" cy="12350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4116789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3105152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3004039" y="3895180"/>
              <a:ext cx="0" cy="127158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3004039" y="3899942"/>
              <a:ext cx="4574931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3097823" y="2664867"/>
              <a:ext cx="433607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353458" y="4369841"/>
              <a:ext cx="10583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448701" y="5565885"/>
              <a:ext cx="88998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401748" y="1772816"/>
              <a:ext cx="3007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994601" y="2999277"/>
              <a:ext cx="1344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075157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4027352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4405478" y="1687054"/>
              <a:ext cx="981326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339752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6922715" y="2943011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579671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810223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0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823" y="3086882"/>
              <a:ext cx="898498" cy="3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525" y="2960508"/>
              <a:ext cx="797666" cy="6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810524" y="5661248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テキスト ボックス 130"/>
            <p:cNvSpPr txBox="1">
              <a:spLocks noChangeArrowheads="1"/>
            </p:cNvSpPr>
            <p:nvPr/>
          </p:nvSpPr>
          <p:spPr bwMode="auto">
            <a:xfrm>
              <a:off x="7170128" y="3115717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7088257" y="4204800"/>
              <a:ext cx="979526" cy="616314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340743" y="5469169"/>
              <a:ext cx="1184940" cy="5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718923" y="5162004"/>
              <a:ext cx="0" cy="53816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975973" y="5181055"/>
              <a:ext cx="1490297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6454548" y="5162004"/>
              <a:ext cx="0" cy="395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5389671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654606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6124735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6112057" y="5633492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653999" y="5577686"/>
              <a:ext cx="1300549" cy="360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514990" y="4204800"/>
              <a:ext cx="979526" cy="639643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984632" y="265851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5475034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243" y="2962453"/>
              <a:ext cx="583394" cy="598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849924" y="4992727"/>
              <a:ext cx="850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167" y="1703185"/>
              <a:ext cx="473403" cy="46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4718539" y="2125117"/>
              <a:ext cx="4058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801384" y="4204800"/>
              <a:ext cx="979526" cy="618257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6434505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636762" y="4202856"/>
              <a:ext cx="979526" cy="618257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880590" y="4204800"/>
              <a:ext cx="1035402" cy="679195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2" name="角丸四角形 1"/>
            <p:cNvSpPr/>
            <p:nvPr/>
          </p:nvSpPr>
          <p:spPr>
            <a:xfrm>
              <a:off x="3995936" y="2924944"/>
              <a:ext cx="1008112" cy="64807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827584" y="3789040"/>
              <a:ext cx="7704856" cy="2520280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/>
            <p:cNvCxnSpPr>
              <a:stCxn id="2" idx="2"/>
            </p:cNvCxnSpPr>
            <p:nvPr/>
          </p:nvCxnSpPr>
          <p:spPr>
            <a:xfrm>
              <a:off x="4499992" y="3573016"/>
              <a:ext cx="0" cy="21602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角丸四角形 75"/>
            <p:cNvSpPr/>
            <p:nvPr/>
          </p:nvSpPr>
          <p:spPr bwMode="auto">
            <a:xfrm>
              <a:off x="7092280" y="2996952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7308304" y="3068960"/>
              <a:ext cx="979526" cy="618257"/>
            </a:xfrm>
            <a:prstGeom prst="roundRect">
              <a:avLst/>
            </a:prstGeom>
            <a:ln w="3175" cmpd="sng">
              <a:solidFill>
                <a:schemeClr val="tx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107504" y="4581128"/>
            <a:ext cx="1467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29 members</a:t>
            </a:r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107504" y="5661248"/>
            <a:ext cx="178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altLang="ja-JP"/>
              <a:t>1,518</a:t>
            </a:r>
            <a:r>
              <a:rPr kumimoji="1" lang="en-US" altLang="ja-JP"/>
              <a:t> members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62800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chemeClr val="tx1"/>
                </a:solidFill>
              </a:rPr>
              <a:t>Organizational structure of DOI Registration</a:t>
            </a:r>
            <a:endParaRPr lang="ja-JP" altLang="en-US" sz="32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55576" y="1556792"/>
            <a:ext cx="7841837" cy="4802189"/>
            <a:chOff x="755576" y="1556792"/>
            <a:chExt cx="7841837" cy="4802189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827584" y="3789041"/>
              <a:ext cx="7769829" cy="256994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1299797" y="5335042"/>
              <a:ext cx="7177454" cy="874712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658731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984769" y="5181055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1299797" y="4074567"/>
              <a:ext cx="7177454" cy="876300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5291505" y="3890417"/>
              <a:ext cx="0" cy="1277938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757605" y="2817267"/>
              <a:ext cx="7839808" cy="874712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755576" y="1556792"/>
              <a:ext cx="7839808" cy="876300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936882" y="226799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7578970" y="3899942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3359185" y="5176292"/>
              <a:ext cx="0" cy="5365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658731" y="5181055"/>
              <a:ext cx="1469780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4147039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7411917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4513386" y="2658517"/>
              <a:ext cx="0" cy="12350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4116789" y="516676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3105152" y="2664867"/>
              <a:ext cx="0" cy="39846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3004039" y="3895180"/>
              <a:ext cx="0" cy="1271586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3004039" y="3899942"/>
              <a:ext cx="4574931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3097823" y="2664867"/>
              <a:ext cx="433607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353458" y="4369841"/>
              <a:ext cx="105830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448701" y="5565885"/>
              <a:ext cx="88998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401748" y="1772816"/>
              <a:ext cx="30072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994601" y="2999277"/>
              <a:ext cx="134408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3075157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4027352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4405478" y="1687054"/>
              <a:ext cx="981326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339752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6922715" y="2943011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579671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810223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0" name="図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5823" y="3086882"/>
              <a:ext cx="898498" cy="3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6525" y="2960508"/>
              <a:ext cx="797666" cy="60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810524" y="5661248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41" name="テキスト ボックス 130"/>
            <p:cNvSpPr txBox="1">
              <a:spLocks noChangeArrowheads="1"/>
            </p:cNvSpPr>
            <p:nvPr/>
          </p:nvSpPr>
          <p:spPr bwMode="auto">
            <a:xfrm>
              <a:off x="7170128" y="3115717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7088257" y="4204800"/>
              <a:ext cx="979526" cy="616314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340743" y="5469169"/>
              <a:ext cx="1184940" cy="576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718923" y="5162004"/>
              <a:ext cx="0" cy="538162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975973" y="5181055"/>
              <a:ext cx="1490297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6454548" y="5162004"/>
              <a:ext cx="0" cy="395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5389671" y="5454925"/>
              <a:ext cx="607505" cy="616313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654606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6124735" y="5454925"/>
              <a:ext cx="607505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6112057" y="5633492"/>
              <a:ext cx="5318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653999" y="5577686"/>
              <a:ext cx="1300549" cy="360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514990" y="4204800"/>
              <a:ext cx="979526" cy="639643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984632" y="2658517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5475034" y="2943011"/>
              <a:ext cx="979526" cy="61825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243" y="2962453"/>
              <a:ext cx="583394" cy="5988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849924" y="4992727"/>
              <a:ext cx="85015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167" y="1703185"/>
              <a:ext cx="473403" cy="462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4718539" y="2125117"/>
              <a:ext cx="405881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801384" y="4204800"/>
              <a:ext cx="979526" cy="618257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6434505" y="3895180"/>
              <a:ext cx="0" cy="39687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636762" y="4202856"/>
              <a:ext cx="979526" cy="618257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880590" y="4204800"/>
              <a:ext cx="1035402" cy="679195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2" name="角丸四角形 1"/>
            <p:cNvSpPr/>
            <p:nvPr/>
          </p:nvSpPr>
          <p:spPr>
            <a:xfrm>
              <a:off x="3995936" y="2924944"/>
              <a:ext cx="1008112" cy="648072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角丸四角形 72"/>
            <p:cNvSpPr/>
            <p:nvPr/>
          </p:nvSpPr>
          <p:spPr>
            <a:xfrm>
              <a:off x="827584" y="3789040"/>
              <a:ext cx="7704856" cy="2520280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" name="直線コネクタ 4"/>
            <p:cNvCxnSpPr>
              <a:stCxn id="2" idx="2"/>
            </p:cNvCxnSpPr>
            <p:nvPr/>
          </p:nvCxnSpPr>
          <p:spPr>
            <a:xfrm>
              <a:off x="4499992" y="3573016"/>
              <a:ext cx="0" cy="216024"/>
            </a:xfrm>
            <a:prstGeom prst="line">
              <a:avLst/>
            </a:prstGeom>
            <a:ln w="762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角丸四角形 75"/>
            <p:cNvSpPr/>
            <p:nvPr/>
          </p:nvSpPr>
          <p:spPr bwMode="auto">
            <a:xfrm>
              <a:off x="7092280" y="2996952"/>
              <a:ext cx="979526" cy="618257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7" name="角丸四角形 76"/>
            <p:cNvSpPr/>
            <p:nvPr/>
          </p:nvSpPr>
          <p:spPr bwMode="auto">
            <a:xfrm>
              <a:off x="7308304" y="3068960"/>
              <a:ext cx="979526" cy="618257"/>
            </a:xfrm>
            <a:prstGeom prst="roundRect">
              <a:avLst/>
            </a:prstGeom>
            <a:ln w="3175" cmpd="sng">
              <a:solidFill>
                <a:schemeClr val="tx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</p:grpSp>
      <p:sp>
        <p:nvSpPr>
          <p:cNvPr id="78" name="角丸四角形 77"/>
          <p:cNvSpPr/>
          <p:nvPr/>
        </p:nvSpPr>
        <p:spPr>
          <a:xfrm>
            <a:off x="2267744" y="4077072"/>
            <a:ext cx="1440160" cy="20162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9" name="角丸四角形 78"/>
          <p:cNvSpPr/>
          <p:nvPr/>
        </p:nvSpPr>
        <p:spPr>
          <a:xfrm>
            <a:off x="4572000" y="4149080"/>
            <a:ext cx="1440160" cy="20162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テキスト ボックス 130"/>
          <p:cNvSpPr txBox="1">
            <a:spLocks noChangeArrowheads="1"/>
          </p:cNvSpPr>
          <p:nvPr/>
        </p:nvSpPr>
        <p:spPr bwMode="auto">
          <a:xfrm>
            <a:off x="2555776" y="6381328"/>
            <a:ext cx="992579" cy="3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08000" bIns="36000" anchor="ctr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Journals</a:t>
            </a:r>
            <a:endParaRPr lang="ja-JP" altLang="en-US" sz="14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1" name="テキスト ボックス 130"/>
          <p:cNvSpPr txBox="1">
            <a:spLocks noChangeArrowheads="1"/>
          </p:cNvSpPr>
          <p:nvPr/>
        </p:nvSpPr>
        <p:spPr bwMode="auto">
          <a:xfrm>
            <a:off x="4572000" y="6381328"/>
            <a:ext cx="2596046" cy="3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tIns="108000" bIns="36000" anchor="ctr">
            <a:spAutoFit/>
          </a:bodyPr>
          <a:lstStyle>
            <a:lvl1pPr marL="177800" indent="-177800"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Institutional Repositories</a:t>
            </a:r>
            <a:endParaRPr lang="ja-JP" altLang="en-US" sz="14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9123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正方形/長方形 27"/>
          <p:cNvSpPr/>
          <p:nvPr/>
        </p:nvSpPr>
        <p:spPr>
          <a:xfrm>
            <a:off x="3551439" y="4590997"/>
            <a:ext cx="2016544" cy="641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6249" y="4601181"/>
            <a:ext cx="9137752" cy="641904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2234375"/>
            <a:ext cx="9144000" cy="641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6249" y="5805264"/>
            <a:ext cx="9137752" cy="1052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323896" y="1556792"/>
            <a:ext cx="4435486" cy="5256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Researcher</a:t>
            </a:r>
            <a:r>
              <a:rPr kumimoji="1" lang="ja-JP" altLang="en-US" dirty="0"/>
              <a:t> </a:t>
            </a:r>
            <a:r>
              <a:rPr kumimoji="1" lang="en-US" altLang="ja-JP" dirty="0"/>
              <a:t>before</a:t>
            </a:r>
            <a:r>
              <a:rPr kumimoji="1" lang="ja-JP" altLang="en-US" dirty="0"/>
              <a:t> </a:t>
            </a:r>
            <a:r>
              <a:rPr kumimoji="1" lang="en-US" altLang="ja-JP" dirty="0"/>
              <a:t>Digital</a:t>
            </a:r>
            <a:r>
              <a:rPr kumimoji="1" lang="ja-JP" altLang="en-US" dirty="0"/>
              <a:t> </a:t>
            </a:r>
            <a:r>
              <a:rPr kumimoji="1" lang="en-US" altLang="ja-JP" dirty="0"/>
              <a:t>Age</a:t>
            </a:r>
            <a:endParaRPr kumimoji="1" lang="ja-JP" altLang="en-US" dirty="0"/>
          </a:p>
        </p:txBody>
      </p:sp>
      <p:pic>
        <p:nvPicPr>
          <p:cNvPr id="3074" name="Picture 2" descr="C:\Users\takeda\AppData\Local\Microsoft\Windows\Temporary Internet Files\Content.IE5\G8FC9513\MC9000190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876279"/>
            <a:ext cx="1632449" cy="1513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" y="2350991"/>
            <a:ext cx="1182514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2451987"/>
            <a:ext cx="1182513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akeda\AppData\Local\Microsoft\Windows\Temporary Internet Files\Content.IE5\90CLBR39\MC90033561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96" y="2234377"/>
            <a:ext cx="1167554" cy="93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eda\AppData\Local\Microsoft\Windows\Temporary Internet Files\Content.IE5\G8FC9513\MC90005676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8" y="2129687"/>
            <a:ext cx="1432594" cy="1146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79" y="4421808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50" y="4462539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右矢印 5"/>
          <p:cNvSpPr/>
          <p:nvPr/>
        </p:nvSpPr>
        <p:spPr>
          <a:xfrm>
            <a:off x="1702081" y="2443628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6814388" y="2420888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44686" y="19888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papers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9612" y="4361029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68158" y="562059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research target</a:t>
            </a:r>
            <a:endParaRPr kumimoji="1" lang="ja-JP" altLang="en-US" dirty="0"/>
          </a:p>
        </p:txBody>
      </p:sp>
      <p:sp>
        <p:nvSpPr>
          <p:cNvPr id="22" name="右矢印 21"/>
          <p:cNvSpPr/>
          <p:nvPr/>
        </p:nvSpPr>
        <p:spPr>
          <a:xfrm rot="16200000">
            <a:off x="3414875" y="5005191"/>
            <a:ext cx="1478032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18679" y="3254645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Survey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540383" y="3276511"/>
            <a:ext cx="1387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Paper working</a:t>
            </a:r>
            <a:endParaRPr kumimoji="1"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5803136" y="1401808"/>
            <a:ext cx="3296604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Research &amp; Writing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7" name="右矢印 26"/>
          <p:cNvSpPr/>
          <p:nvPr/>
        </p:nvSpPr>
        <p:spPr>
          <a:xfrm rot="5400000" flipV="1">
            <a:off x="4311123" y="4476863"/>
            <a:ext cx="42137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926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5544616"/>
          </a:xfrm>
        </p:spPr>
        <p:txBody>
          <a:bodyPr>
            <a:normAutofit/>
          </a:bodyPr>
          <a:lstStyle/>
          <a:p>
            <a:r>
              <a:rPr lang="en-US" altLang="ja-JP" sz="1800" dirty="0"/>
              <a:t>v</a:t>
            </a:r>
            <a:r>
              <a:rPr kumimoji="1" lang="en-US" altLang="ja-JP" sz="1800" dirty="0"/>
              <a:t>ia J-Stage (JST service for academic E-journals)</a:t>
            </a:r>
          </a:p>
          <a:p>
            <a:pPr lvl="1"/>
            <a:r>
              <a:rPr lang="en-US" altLang="ja-JP" sz="1600" dirty="0"/>
              <a:t>J-Stage:                  1,290 academic societies / 2,191 titles  / 3,283,542 articles</a:t>
            </a:r>
            <a:endParaRPr lang="ja-JP" altLang="en-US" sz="1600" dirty="0"/>
          </a:p>
          <a:p>
            <a:pPr lvl="1"/>
            <a:r>
              <a:rPr lang="en-US" altLang="ja-JP" sz="1600" dirty="0"/>
              <a:t>DOI Registration  1,258 assoc. members     /  2,007 titles / 2,880,097 articles</a:t>
            </a:r>
          </a:p>
          <a:p>
            <a:pPr marL="274320" lvl="1" indent="0">
              <a:buNone/>
            </a:pPr>
            <a:r>
              <a:rPr kumimoji="1" lang="en-US" altLang="ja-JP" sz="1600" dirty="0"/>
              <a:t>                                  (97.5%)                                   (91.6%)          (87.7%)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344" y="908720"/>
            <a:ext cx="834808" cy="834808"/>
          </a:xfrm>
          <a:prstGeom prst="rect">
            <a:avLst/>
          </a:prstGeom>
        </p:spPr>
      </p:pic>
      <p:pic>
        <p:nvPicPr>
          <p:cNvPr id="8" name="図 7" descr="スクリーンショット 2017-06-08 16.02.1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077072"/>
            <a:ext cx="2094464" cy="1628800"/>
          </a:xfrm>
          <a:prstGeom prst="rect">
            <a:avLst/>
          </a:prstGeom>
        </p:spPr>
      </p:pic>
      <p:pic>
        <p:nvPicPr>
          <p:cNvPr id="7" name="図 6" descr="downloa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157192"/>
            <a:ext cx="1779190" cy="762510"/>
          </a:xfrm>
          <a:prstGeom prst="rect">
            <a:avLst/>
          </a:prstGeom>
        </p:spPr>
      </p:pic>
      <p:pic>
        <p:nvPicPr>
          <p:cNvPr id="9" name="Picture 4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195736" cy="6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0" descr="C:\Users\takeda\AppData\Local\Microsoft\Windows\Temporary Internet Files\Content.IE5\FW5W5RAI\MC900216756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883528" cy="8746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251520" y="4725144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2" name="角丸四角形 11"/>
          <p:cNvSpPr/>
          <p:nvPr/>
        </p:nvSpPr>
        <p:spPr>
          <a:xfrm>
            <a:off x="403920" y="4941168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3" name="角丸四角形 12"/>
          <p:cNvSpPr/>
          <p:nvPr/>
        </p:nvSpPr>
        <p:spPr>
          <a:xfrm>
            <a:off x="556320" y="5157192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4" name="角丸四角形 13"/>
          <p:cNvSpPr/>
          <p:nvPr/>
        </p:nvSpPr>
        <p:spPr>
          <a:xfrm>
            <a:off x="708720" y="5364832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5" name="角丸四角形 14"/>
          <p:cNvSpPr/>
          <p:nvPr/>
        </p:nvSpPr>
        <p:spPr>
          <a:xfrm>
            <a:off x="861120" y="5589240"/>
            <a:ext cx="151216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/>
              <a:t>Academic Society </a:t>
            </a:r>
            <a:endParaRPr kumimoji="1" lang="ja-JP" altLang="en-US" sz="1400" dirty="0"/>
          </a:p>
        </p:txBody>
      </p:sp>
      <p:sp>
        <p:nvSpPr>
          <p:cNvPr id="17" name="右矢印 16"/>
          <p:cNvSpPr/>
          <p:nvPr/>
        </p:nvSpPr>
        <p:spPr>
          <a:xfrm rot="389221">
            <a:off x="1921209" y="4701025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2090192" y="4907632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21339282">
            <a:off x="2250976" y="5068416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21084235">
            <a:off x="2356425" y="5292159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20340862">
            <a:off x="2434679" y="5518394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5436096" y="4509120"/>
            <a:ext cx="864096" cy="5760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563888" y="5949280"/>
            <a:ext cx="2032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E-journal Platform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547664" y="4221088"/>
            <a:ext cx="1519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Journal editing</a:t>
            </a:r>
            <a:endParaRPr kumimoji="1" lang="ja-JP" altLang="en-US" sz="1600" dirty="0"/>
          </a:p>
        </p:txBody>
      </p:sp>
      <p:grpSp>
        <p:nvGrpSpPr>
          <p:cNvPr id="26" name="Group 148"/>
          <p:cNvGrpSpPr>
            <a:grpSpLocks noChangeAspect="1"/>
          </p:cNvGrpSpPr>
          <p:nvPr/>
        </p:nvGrpSpPr>
        <p:grpSpPr bwMode="auto">
          <a:xfrm>
            <a:off x="4715893" y="7757120"/>
            <a:ext cx="1117600" cy="700452"/>
            <a:chOff x="2599" y="2291"/>
            <a:chExt cx="1002" cy="628"/>
          </a:xfrm>
        </p:grpSpPr>
        <p:sp>
          <p:nvSpPr>
            <p:cNvPr id="27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4" name="Group 148"/>
          <p:cNvGrpSpPr>
            <a:grpSpLocks noChangeAspect="1"/>
          </p:cNvGrpSpPr>
          <p:nvPr/>
        </p:nvGrpSpPr>
        <p:grpSpPr bwMode="auto">
          <a:xfrm>
            <a:off x="4868293" y="7909520"/>
            <a:ext cx="1117600" cy="700452"/>
            <a:chOff x="2599" y="2291"/>
            <a:chExt cx="1002" cy="628"/>
          </a:xfrm>
        </p:grpSpPr>
        <p:sp>
          <p:nvSpPr>
            <p:cNvPr id="55" name="Freeform 160"/>
            <p:cNvSpPr>
              <a:spLocks/>
            </p:cNvSpPr>
            <p:nvPr/>
          </p:nvSpPr>
          <p:spPr bwMode="auto">
            <a:xfrm>
              <a:off x="2599" y="2343"/>
              <a:ext cx="1002" cy="576"/>
            </a:xfrm>
            <a:custGeom>
              <a:avLst/>
              <a:gdLst>
                <a:gd name="T0" fmla="*/ 142 w 2004"/>
                <a:gd name="T1" fmla="*/ 1139 h 1152"/>
                <a:gd name="T2" fmla="*/ 196 w 2004"/>
                <a:gd name="T3" fmla="*/ 1133 h 1152"/>
                <a:gd name="T4" fmla="*/ 250 w 2004"/>
                <a:gd name="T5" fmla="*/ 1128 h 1152"/>
                <a:gd name="T6" fmla="*/ 303 w 2004"/>
                <a:gd name="T7" fmla="*/ 1122 h 1152"/>
                <a:gd name="T8" fmla="*/ 357 w 2004"/>
                <a:gd name="T9" fmla="*/ 1117 h 1152"/>
                <a:gd name="T10" fmla="*/ 410 w 2004"/>
                <a:gd name="T11" fmla="*/ 1112 h 1152"/>
                <a:gd name="T12" fmla="*/ 462 w 2004"/>
                <a:gd name="T13" fmla="*/ 1108 h 1152"/>
                <a:gd name="T14" fmla="*/ 515 w 2004"/>
                <a:gd name="T15" fmla="*/ 1104 h 1152"/>
                <a:gd name="T16" fmla="*/ 568 w 2004"/>
                <a:gd name="T17" fmla="*/ 1099 h 1152"/>
                <a:gd name="T18" fmla="*/ 621 w 2004"/>
                <a:gd name="T19" fmla="*/ 1095 h 1152"/>
                <a:gd name="T20" fmla="*/ 674 w 2004"/>
                <a:gd name="T21" fmla="*/ 1093 h 1152"/>
                <a:gd name="T22" fmla="*/ 726 w 2004"/>
                <a:gd name="T23" fmla="*/ 1090 h 1152"/>
                <a:gd name="T24" fmla="*/ 780 w 2004"/>
                <a:gd name="T25" fmla="*/ 1089 h 1152"/>
                <a:gd name="T26" fmla="*/ 833 w 2004"/>
                <a:gd name="T27" fmla="*/ 1086 h 1152"/>
                <a:gd name="T28" fmla="*/ 886 w 2004"/>
                <a:gd name="T29" fmla="*/ 1085 h 1152"/>
                <a:gd name="T30" fmla="*/ 940 w 2004"/>
                <a:gd name="T31" fmla="*/ 1084 h 1152"/>
                <a:gd name="T32" fmla="*/ 995 w 2004"/>
                <a:gd name="T33" fmla="*/ 1084 h 1152"/>
                <a:gd name="T34" fmla="*/ 1014 w 2004"/>
                <a:gd name="T35" fmla="*/ 1140 h 1152"/>
                <a:gd name="T36" fmla="*/ 1050 w 2004"/>
                <a:gd name="T37" fmla="*/ 1145 h 1152"/>
                <a:gd name="T38" fmla="*/ 1082 w 2004"/>
                <a:gd name="T39" fmla="*/ 1148 h 1152"/>
                <a:gd name="T40" fmla="*/ 1113 w 2004"/>
                <a:gd name="T41" fmla="*/ 1152 h 1152"/>
                <a:gd name="T42" fmla="*/ 1143 w 2004"/>
                <a:gd name="T43" fmla="*/ 1152 h 1152"/>
                <a:gd name="T44" fmla="*/ 1173 w 2004"/>
                <a:gd name="T45" fmla="*/ 1150 h 1152"/>
                <a:gd name="T46" fmla="*/ 1203 w 2004"/>
                <a:gd name="T47" fmla="*/ 1143 h 1152"/>
                <a:gd name="T48" fmla="*/ 1237 w 2004"/>
                <a:gd name="T49" fmla="*/ 1131 h 1152"/>
                <a:gd name="T50" fmla="*/ 1246 w 2004"/>
                <a:gd name="T51" fmla="*/ 1060 h 1152"/>
                <a:gd name="T52" fmla="*/ 1293 w 2004"/>
                <a:gd name="T53" fmla="*/ 1055 h 1152"/>
                <a:gd name="T54" fmla="*/ 1340 w 2004"/>
                <a:gd name="T55" fmla="*/ 1052 h 1152"/>
                <a:gd name="T56" fmla="*/ 1387 w 2004"/>
                <a:gd name="T57" fmla="*/ 1048 h 1152"/>
                <a:gd name="T58" fmla="*/ 1436 w 2004"/>
                <a:gd name="T59" fmla="*/ 1046 h 1152"/>
                <a:gd name="T60" fmla="*/ 1483 w 2004"/>
                <a:gd name="T61" fmla="*/ 1044 h 1152"/>
                <a:gd name="T62" fmla="*/ 1530 w 2004"/>
                <a:gd name="T63" fmla="*/ 1041 h 1152"/>
                <a:gd name="T64" fmla="*/ 1578 w 2004"/>
                <a:gd name="T65" fmla="*/ 1039 h 1152"/>
                <a:gd name="T66" fmla="*/ 1625 w 2004"/>
                <a:gd name="T67" fmla="*/ 1038 h 1152"/>
                <a:gd name="T68" fmla="*/ 1673 w 2004"/>
                <a:gd name="T69" fmla="*/ 1037 h 1152"/>
                <a:gd name="T70" fmla="*/ 1721 w 2004"/>
                <a:gd name="T71" fmla="*/ 1036 h 1152"/>
                <a:gd name="T72" fmla="*/ 1768 w 2004"/>
                <a:gd name="T73" fmla="*/ 1034 h 1152"/>
                <a:gd name="T74" fmla="*/ 1815 w 2004"/>
                <a:gd name="T75" fmla="*/ 1033 h 1152"/>
                <a:gd name="T76" fmla="*/ 1862 w 2004"/>
                <a:gd name="T77" fmla="*/ 1032 h 1152"/>
                <a:gd name="T78" fmla="*/ 1910 w 2004"/>
                <a:gd name="T79" fmla="*/ 1031 h 1152"/>
                <a:gd name="T80" fmla="*/ 1957 w 2004"/>
                <a:gd name="T81" fmla="*/ 1030 h 1152"/>
                <a:gd name="T82" fmla="*/ 2004 w 2004"/>
                <a:gd name="T83" fmla="*/ 1027 h 1152"/>
                <a:gd name="T84" fmla="*/ 0 w 2004"/>
                <a:gd name="T85" fmla="*/ 32 h 1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04" h="1152">
                  <a:moveTo>
                    <a:pt x="0" y="32"/>
                  </a:moveTo>
                  <a:lnTo>
                    <a:pt x="142" y="1139"/>
                  </a:lnTo>
                  <a:lnTo>
                    <a:pt x="169" y="1136"/>
                  </a:lnTo>
                  <a:lnTo>
                    <a:pt x="196" y="1133"/>
                  </a:lnTo>
                  <a:lnTo>
                    <a:pt x="222" y="1130"/>
                  </a:lnTo>
                  <a:lnTo>
                    <a:pt x="250" y="1128"/>
                  </a:lnTo>
                  <a:lnTo>
                    <a:pt x="277" y="1125"/>
                  </a:lnTo>
                  <a:lnTo>
                    <a:pt x="303" y="1122"/>
                  </a:lnTo>
                  <a:lnTo>
                    <a:pt x="330" y="1120"/>
                  </a:lnTo>
                  <a:lnTo>
                    <a:pt x="357" y="1117"/>
                  </a:lnTo>
                  <a:lnTo>
                    <a:pt x="384" y="1115"/>
                  </a:lnTo>
                  <a:lnTo>
                    <a:pt x="410" y="1112"/>
                  </a:lnTo>
                  <a:lnTo>
                    <a:pt x="437" y="1109"/>
                  </a:lnTo>
                  <a:lnTo>
                    <a:pt x="462" y="1108"/>
                  </a:lnTo>
                  <a:lnTo>
                    <a:pt x="489" y="1106"/>
                  </a:lnTo>
                  <a:lnTo>
                    <a:pt x="515" y="1104"/>
                  </a:lnTo>
                  <a:lnTo>
                    <a:pt x="542" y="1101"/>
                  </a:lnTo>
                  <a:lnTo>
                    <a:pt x="568" y="1099"/>
                  </a:lnTo>
                  <a:lnTo>
                    <a:pt x="595" y="1098"/>
                  </a:lnTo>
                  <a:lnTo>
                    <a:pt x="621" y="1095"/>
                  </a:lnTo>
                  <a:lnTo>
                    <a:pt x="648" y="1094"/>
                  </a:lnTo>
                  <a:lnTo>
                    <a:pt x="674" y="1093"/>
                  </a:lnTo>
                  <a:lnTo>
                    <a:pt x="699" y="1092"/>
                  </a:lnTo>
                  <a:lnTo>
                    <a:pt x="726" y="1090"/>
                  </a:lnTo>
                  <a:lnTo>
                    <a:pt x="753" y="1089"/>
                  </a:lnTo>
                  <a:lnTo>
                    <a:pt x="780" y="1089"/>
                  </a:lnTo>
                  <a:lnTo>
                    <a:pt x="807" y="1087"/>
                  </a:lnTo>
                  <a:lnTo>
                    <a:pt x="833" y="1086"/>
                  </a:lnTo>
                  <a:lnTo>
                    <a:pt x="860" y="1085"/>
                  </a:lnTo>
                  <a:lnTo>
                    <a:pt x="886" y="1085"/>
                  </a:lnTo>
                  <a:lnTo>
                    <a:pt x="914" y="1085"/>
                  </a:lnTo>
                  <a:lnTo>
                    <a:pt x="940" y="1084"/>
                  </a:lnTo>
                  <a:lnTo>
                    <a:pt x="967" y="1084"/>
                  </a:lnTo>
                  <a:lnTo>
                    <a:pt x="995" y="1084"/>
                  </a:lnTo>
                  <a:lnTo>
                    <a:pt x="995" y="1139"/>
                  </a:lnTo>
                  <a:lnTo>
                    <a:pt x="1014" y="1140"/>
                  </a:lnTo>
                  <a:lnTo>
                    <a:pt x="1033" y="1143"/>
                  </a:lnTo>
                  <a:lnTo>
                    <a:pt x="1050" y="1145"/>
                  </a:lnTo>
                  <a:lnTo>
                    <a:pt x="1066" y="1147"/>
                  </a:lnTo>
                  <a:lnTo>
                    <a:pt x="1082" y="1148"/>
                  </a:lnTo>
                  <a:lnTo>
                    <a:pt x="1098" y="1151"/>
                  </a:lnTo>
                  <a:lnTo>
                    <a:pt x="1113" y="1152"/>
                  </a:lnTo>
                  <a:lnTo>
                    <a:pt x="1128" y="1152"/>
                  </a:lnTo>
                  <a:lnTo>
                    <a:pt x="1143" y="1152"/>
                  </a:lnTo>
                  <a:lnTo>
                    <a:pt x="1158" y="1152"/>
                  </a:lnTo>
                  <a:lnTo>
                    <a:pt x="1173" y="1150"/>
                  </a:lnTo>
                  <a:lnTo>
                    <a:pt x="1188" y="1147"/>
                  </a:lnTo>
                  <a:lnTo>
                    <a:pt x="1203" y="1143"/>
                  </a:lnTo>
                  <a:lnTo>
                    <a:pt x="1219" y="1138"/>
                  </a:lnTo>
                  <a:lnTo>
                    <a:pt x="1237" y="1131"/>
                  </a:lnTo>
                  <a:lnTo>
                    <a:pt x="1254" y="1123"/>
                  </a:lnTo>
                  <a:lnTo>
                    <a:pt x="1246" y="1060"/>
                  </a:lnTo>
                  <a:lnTo>
                    <a:pt x="1270" y="1057"/>
                  </a:lnTo>
                  <a:lnTo>
                    <a:pt x="1293" y="1055"/>
                  </a:lnTo>
                  <a:lnTo>
                    <a:pt x="1317" y="1053"/>
                  </a:lnTo>
                  <a:lnTo>
                    <a:pt x="1340" y="1052"/>
                  </a:lnTo>
                  <a:lnTo>
                    <a:pt x="1364" y="1049"/>
                  </a:lnTo>
                  <a:lnTo>
                    <a:pt x="1387" y="1048"/>
                  </a:lnTo>
                  <a:lnTo>
                    <a:pt x="1412" y="1047"/>
                  </a:lnTo>
                  <a:lnTo>
                    <a:pt x="1436" y="1046"/>
                  </a:lnTo>
                  <a:lnTo>
                    <a:pt x="1459" y="1045"/>
                  </a:lnTo>
                  <a:lnTo>
                    <a:pt x="1483" y="1044"/>
                  </a:lnTo>
                  <a:lnTo>
                    <a:pt x="1506" y="1042"/>
                  </a:lnTo>
                  <a:lnTo>
                    <a:pt x="1530" y="1041"/>
                  </a:lnTo>
                  <a:lnTo>
                    <a:pt x="1555" y="1040"/>
                  </a:lnTo>
                  <a:lnTo>
                    <a:pt x="1578" y="1039"/>
                  </a:lnTo>
                  <a:lnTo>
                    <a:pt x="1602" y="1039"/>
                  </a:lnTo>
                  <a:lnTo>
                    <a:pt x="1625" y="1038"/>
                  </a:lnTo>
                  <a:lnTo>
                    <a:pt x="1649" y="1038"/>
                  </a:lnTo>
                  <a:lnTo>
                    <a:pt x="1673" y="1037"/>
                  </a:lnTo>
                  <a:lnTo>
                    <a:pt x="1696" y="1037"/>
                  </a:lnTo>
                  <a:lnTo>
                    <a:pt x="1721" y="1036"/>
                  </a:lnTo>
                  <a:lnTo>
                    <a:pt x="1744" y="1036"/>
                  </a:lnTo>
                  <a:lnTo>
                    <a:pt x="1768" y="1034"/>
                  </a:lnTo>
                  <a:lnTo>
                    <a:pt x="1791" y="1034"/>
                  </a:lnTo>
                  <a:lnTo>
                    <a:pt x="1815" y="1033"/>
                  </a:lnTo>
                  <a:lnTo>
                    <a:pt x="1839" y="1033"/>
                  </a:lnTo>
                  <a:lnTo>
                    <a:pt x="1862" y="1032"/>
                  </a:lnTo>
                  <a:lnTo>
                    <a:pt x="1886" y="1031"/>
                  </a:lnTo>
                  <a:lnTo>
                    <a:pt x="1910" y="1031"/>
                  </a:lnTo>
                  <a:lnTo>
                    <a:pt x="1934" y="1030"/>
                  </a:lnTo>
                  <a:lnTo>
                    <a:pt x="1957" y="1030"/>
                  </a:lnTo>
                  <a:lnTo>
                    <a:pt x="1981" y="1029"/>
                  </a:lnTo>
                  <a:lnTo>
                    <a:pt x="2004" y="1027"/>
                  </a:lnTo>
                  <a:lnTo>
                    <a:pt x="1514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161"/>
            <p:cNvSpPr>
              <a:spLocks/>
            </p:cNvSpPr>
            <p:nvPr/>
          </p:nvSpPr>
          <p:spPr bwMode="auto">
            <a:xfrm>
              <a:off x="2619" y="2304"/>
              <a:ext cx="954" cy="581"/>
            </a:xfrm>
            <a:custGeom>
              <a:avLst/>
              <a:gdLst>
                <a:gd name="T0" fmla="*/ 0 w 1910"/>
                <a:gd name="T1" fmla="*/ 63 h 1164"/>
                <a:gd name="T2" fmla="*/ 0 w 1910"/>
                <a:gd name="T3" fmla="*/ 151 h 1164"/>
                <a:gd name="T4" fmla="*/ 143 w 1910"/>
                <a:gd name="T5" fmla="*/ 1164 h 1164"/>
                <a:gd name="T6" fmla="*/ 861 w 1910"/>
                <a:gd name="T7" fmla="*/ 1099 h 1164"/>
                <a:gd name="T8" fmla="*/ 980 w 1910"/>
                <a:gd name="T9" fmla="*/ 1099 h 1164"/>
                <a:gd name="T10" fmla="*/ 1010 w 1910"/>
                <a:gd name="T11" fmla="*/ 1148 h 1164"/>
                <a:gd name="T12" fmla="*/ 1143 w 1910"/>
                <a:gd name="T13" fmla="*/ 1148 h 1164"/>
                <a:gd name="T14" fmla="*/ 1168 w 1910"/>
                <a:gd name="T15" fmla="*/ 1083 h 1164"/>
                <a:gd name="T16" fmla="*/ 1910 w 1910"/>
                <a:gd name="T17" fmla="*/ 1052 h 1164"/>
                <a:gd name="T18" fmla="*/ 1910 w 1910"/>
                <a:gd name="T19" fmla="*/ 963 h 1164"/>
                <a:gd name="T20" fmla="*/ 1499 w 1910"/>
                <a:gd name="T21" fmla="*/ 39 h 1164"/>
                <a:gd name="T22" fmla="*/ 1207 w 1910"/>
                <a:gd name="T23" fmla="*/ 16 h 1164"/>
                <a:gd name="T24" fmla="*/ 964 w 1910"/>
                <a:gd name="T25" fmla="*/ 24 h 1164"/>
                <a:gd name="T26" fmla="*/ 781 w 1910"/>
                <a:gd name="T27" fmla="*/ 72 h 1164"/>
                <a:gd name="T28" fmla="*/ 593 w 1910"/>
                <a:gd name="T29" fmla="*/ 24 h 1164"/>
                <a:gd name="T30" fmla="*/ 364 w 1910"/>
                <a:gd name="T31" fmla="*/ 0 h 1164"/>
                <a:gd name="T32" fmla="*/ 80 w 1910"/>
                <a:gd name="T33" fmla="*/ 32 h 1164"/>
                <a:gd name="T34" fmla="*/ 0 w 1910"/>
                <a:gd name="T35" fmla="*/ 63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0" h="1164">
                  <a:moveTo>
                    <a:pt x="0" y="63"/>
                  </a:moveTo>
                  <a:lnTo>
                    <a:pt x="0" y="151"/>
                  </a:lnTo>
                  <a:lnTo>
                    <a:pt x="143" y="1164"/>
                  </a:lnTo>
                  <a:lnTo>
                    <a:pt x="861" y="1099"/>
                  </a:lnTo>
                  <a:lnTo>
                    <a:pt x="980" y="1099"/>
                  </a:lnTo>
                  <a:lnTo>
                    <a:pt x="1010" y="1148"/>
                  </a:lnTo>
                  <a:lnTo>
                    <a:pt x="1143" y="1148"/>
                  </a:lnTo>
                  <a:lnTo>
                    <a:pt x="1168" y="1083"/>
                  </a:lnTo>
                  <a:lnTo>
                    <a:pt x="1910" y="1052"/>
                  </a:lnTo>
                  <a:lnTo>
                    <a:pt x="1910" y="963"/>
                  </a:lnTo>
                  <a:lnTo>
                    <a:pt x="1499" y="39"/>
                  </a:lnTo>
                  <a:lnTo>
                    <a:pt x="1207" y="16"/>
                  </a:lnTo>
                  <a:lnTo>
                    <a:pt x="964" y="24"/>
                  </a:lnTo>
                  <a:lnTo>
                    <a:pt x="781" y="72"/>
                  </a:lnTo>
                  <a:lnTo>
                    <a:pt x="593" y="24"/>
                  </a:lnTo>
                  <a:lnTo>
                    <a:pt x="364" y="0"/>
                  </a:lnTo>
                  <a:lnTo>
                    <a:pt x="80" y="32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7577A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162"/>
            <p:cNvSpPr>
              <a:spLocks/>
            </p:cNvSpPr>
            <p:nvPr/>
          </p:nvSpPr>
          <p:spPr bwMode="auto">
            <a:xfrm>
              <a:off x="2623" y="2304"/>
              <a:ext cx="942" cy="541"/>
            </a:xfrm>
            <a:custGeom>
              <a:avLst/>
              <a:gdLst>
                <a:gd name="T0" fmla="*/ 0 w 1886"/>
                <a:gd name="T1" fmla="*/ 63 h 1083"/>
                <a:gd name="T2" fmla="*/ 174 w 1886"/>
                <a:gd name="T3" fmla="*/ 1083 h 1083"/>
                <a:gd name="T4" fmla="*/ 332 w 1886"/>
                <a:gd name="T5" fmla="*/ 1059 h 1083"/>
                <a:gd name="T6" fmla="*/ 616 w 1886"/>
                <a:gd name="T7" fmla="*/ 1036 h 1083"/>
                <a:gd name="T8" fmla="*/ 790 w 1886"/>
                <a:gd name="T9" fmla="*/ 1020 h 1083"/>
                <a:gd name="T10" fmla="*/ 908 w 1886"/>
                <a:gd name="T11" fmla="*/ 1020 h 1083"/>
                <a:gd name="T12" fmla="*/ 988 w 1886"/>
                <a:gd name="T13" fmla="*/ 1028 h 1083"/>
                <a:gd name="T14" fmla="*/ 1065 w 1886"/>
                <a:gd name="T15" fmla="*/ 1059 h 1083"/>
                <a:gd name="T16" fmla="*/ 1151 w 1886"/>
                <a:gd name="T17" fmla="*/ 1004 h 1083"/>
                <a:gd name="T18" fmla="*/ 1278 w 1886"/>
                <a:gd name="T19" fmla="*/ 988 h 1083"/>
                <a:gd name="T20" fmla="*/ 1886 w 1886"/>
                <a:gd name="T21" fmla="*/ 971 h 1083"/>
                <a:gd name="T22" fmla="*/ 1475 w 1886"/>
                <a:gd name="T23" fmla="*/ 39 h 1083"/>
                <a:gd name="T24" fmla="*/ 1175 w 1886"/>
                <a:gd name="T25" fmla="*/ 8 h 1083"/>
                <a:gd name="T26" fmla="*/ 988 w 1886"/>
                <a:gd name="T27" fmla="*/ 16 h 1083"/>
                <a:gd name="T28" fmla="*/ 869 w 1886"/>
                <a:gd name="T29" fmla="*/ 32 h 1083"/>
                <a:gd name="T30" fmla="*/ 782 w 1886"/>
                <a:gd name="T31" fmla="*/ 72 h 1083"/>
                <a:gd name="T32" fmla="*/ 632 w 1886"/>
                <a:gd name="T33" fmla="*/ 24 h 1083"/>
                <a:gd name="T34" fmla="*/ 482 w 1886"/>
                <a:gd name="T35" fmla="*/ 0 h 1083"/>
                <a:gd name="T36" fmla="*/ 238 w 1886"/>
                <a:gd name="T37" fmla="*/ 0 h 1083"/>
                <a:gd name="T38" fmla="*/ 88 w 1886"/>
                <a:gd name="T39" fmla="*/ 24 h 1083"/>
                <a:gd name="T40" fmla="*/ 0 w 1886"/>
                <a:gd name="T41" fmla="*/ 6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86" h="1083">
                  <a:moveTo>
                    <a:pt x="0" y="63"/>
                  </a:moveTo>
                  <a:lnTo>
                    <a:pt x="174" y="1083"/>
                  </a:lnTo>
                  <a:lnTo>
                    <a:pt x="332" y="1059"/>
                  </a:lnTo>
                  <a:lnTo>
                    <a:pt x="616" y="1036"/>
                  </a:lnTo>
                  <a:lnTo>
                    <a:pt x="790" y="1020"/>
                  </a:lnTo>
                  <a:lnTo>
                    <a:pt x="908" y="1020"/>
                  </a:lnTo>
                  <a:lnTo>
                    <a:pt x="988" y="1028"/>
                  </a:lnTo>
                  <a:lnTo>
                    <a:pt x="1065" y="1059"/>
                  </a:lnTo>
                  <a:lnTo>
                    <a:pt x="1151" y="1004"/>
                  </a:lnTo>
                  <a:lnTo>
                    <a:pt x="1278" y="988"/>
                  </a:lnTo>
                  <a:lnTo>
                    <a:pt x="1886" y="971"/>
                  </a:lnTo>
                  <a:lnTo>
                    <a:pt x="1475" y="39"/>
                  </a:lnTo>
                  <a:lnTo>
                    <a:pt x="1175" y="8"/>
                  </a:lnTo>
                  <a:lnTo>
                    <a:pt x="988" y="16"/>
                  </a:lnTo>
                  <a:lnTo>
                    <a:pt x="869" y="32"/>
                  </a:lnTo>
                  <a:lnTo>
                    <a:pt x="782" y="72"/>
                  </a:lnTo>
                  <a:lnTo>
                    <a:pt x="632" y="24"/>
                  </a:lnTo>
                  <a:lnTo>
                    <a:pt x="482" y="0"/>
                  </a:lnTo>
                  <a:lnTo>
                    <a:pt x="238" y="0"/>
                  </a:lnTo>
                  <a:lnTo>
                    <a:pt x="88" y="2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163"/>
            <p:cNvSpPr>
              <a:spLocks/>
            </p:cNvSpPr>
            <p:nvPr/>
          </p:nvSpPr>
          <p:spPr bwMode="auto">
            <a:xfrm>
              <a:off x="2619" y="2291"/>
              <a:ext cx="520" cy="550"/>
            </a:xfrm>
            <a:custGeom>
              <a:avLst/>
              <a:gdLst>
                <a:gd name="T0" fmla="*/ 758 w 1042"/>
                <a:gd name="T1" fmla="*/ 71 h 1099"/>
                <a:gd name="T2" fmla="*/ 1042 w 1042"/>
                <a:gd name="T3" fmla="*/ 1076 h 1099"/>
                <a:gd name="T4" fmla="*/ 908 w 1042"/>
                <a:gd name="T5" fmla="*/ 1052 h 1099"/>
                <a:gd name="T6" fmla="*/ 781 w 1042"/>
                <a:gd name="T7" fmla="*/ 1044 h 1099"/>
                <a:gd name="T8" fmla="*/ 640 w 1042"/>
                <a:gd name="T9" fmla="*/ 1060 h 1099"/>
                <a:gd name="T10" fmla="*/ 490 w 1042"/>
                <a:gd name="T11" fmla="*/ 1076 h 1099"/>
                <a:gd name="T12" fmla="*/ 166 w 1042"/>
                <a:gd name="T13" fmla="*/ 1099 h 1099"/>
                <a:gd name="T14" fmla="*/ 0 w 1042"/>
                <a:gd name="T15" fmla="*/ 79 h 1099"/>
                <a:gd name="T16" fmla="*/ 80 w 1042"/>
                <a:gd name="T17" fmla="*/ 56 h 1099"/>
                <a:gd name="T18" fmla="*/ 206 w 1042"/>
                <a:gd name="T19" fmla="*/ 16 h 1099"/>
                <a:gd name="T20" fmla="*/ 246 w 1042"/>
                <a:gd name="T21" fmla="*/ 10 h 1099"/>
                <a:gd name="T22" fmla="*/ 285 w 1042"/>
                <a:gd name="T23" fmla="*/ 6 h 1099"/>
                <a:gd name="T24" fmla="*/ 322 w 1042"/>
                <a:gd name="T25" fmla="*/ 2 h 1099"/>
                <a:gd name="T26" fmla="*/ 357 w 1042"/>
                <a:gd name="T27" fmla="*/ 1 h 1099"/>
                <a:gd name="T28" fmla="*/ 393 w 1042"/>
                <a:gd name="T29" fmla="*/ 0 h 1099"/>
                <a:gd name="T30" fmla="*/ 428 w 1042"/>
                <a:gd name="T31" fmla="*/ 1 h 1099"/>
                <a:gd name="T32" fmla="*/ 461 w 1042"/>
                <a:gd name="T33" fmla="*/ 2 h 1099"/>
                <a:gd name="T34" fmla="*/ 495 w 1042"/>
                <a:gd name="T35" fmla="*/ 6 h 1099"/>
                <a:gd name="T36" fmla="*/ 527 w 1042"/>
                <a:gd name="T37" fmla="*/ 10 h 1099"/>
                <a:gd name="T38" fmla="*/ 559 w 1042"/>
                <a:gd name="T39" fmla="*/ 15 h 1099"/>
                <a:gd name="T40" fmla="*/ 593 w 1042"/>
                <a:gd name="T41" fmla="*/ 22 h 1099"/>
                <a:gd name="T42" fmla="*/ 625 w 1042"/>
                <a:gd name="T43" fmla="*/ 30 h 1099"/>
                <a:gd name="T44" fmla="*/ 657 w 1042"/>
                <a:gd name="T45" fmla="*/ 38 h 1099"/>
                <a:gd name="T46" fmla="*/ 690 w 1042"/>
                <a:gd name="T47" fmla="*/ 48 h 1099"/>
                <a:gd name="T48" fmla="*/ 724 w 1042"/>
                <a:gd name="T49" fmla="*/ 60 h 1099"/>
                <a:gd name="T50" fmla="*/ 758 w 1042"/>
                <a:gd name="T51" fmla="*/ 71 h 1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42" h="1099">
                  <a:moveTo>
                    <a:pt x="758" y="71"/>
                  </a:moveTo>
                  <a:lnTo>
                    <a:pt x="1042" y="1076"/>
                  </a:lnTo>
                  <a:lnTo>
                    <a:pt x="908" y="1052"/>
                  </a:lnTo>
                  <a:lnTo>
                    <a:pt x="781" y="1044"/>
                  </a:lnTo>
                  <a:lnTo>
                    <a:pt x="640" y="1060"/>
                  </a:lnTo>
                  <a:lnTo>
                    <a:pt x="490" y="1076"/>
                  </a:lnTo>
                  <a:lnTo>
                    <a:pt x="166" y="1099"/>
                  </a:lnTo>
                  <a:lnTo>
                    <a:pt x="0" y="79"/>
                  </a:lnTo>
                  <a:lnTo>
                    <a:pt x="80" y="56"/>
                  </a:lnTo>
                  <a:lnTo>
                    <a:pt x="206" y="16"/>
                  </a:lnTo>
                  <a:lnTo>
                    <a:pt x="246" y="10"/>
                  </a:lnTo>
                  <a:lnTo>
                    <a:pt x="285" y="6"/>
                  </a:lnTo>
                  <a:lnTo>
                    <a:pt x="322" y="2"/>
                  </a:lnTo>
                  <a:lnTo>
                    <a:pt x="357" y="1"/>
                  </a:lnTo>
                  <a:lnTo>
                    <a:pt x="393" y="0"/>
                  </a:lnTo>
                  <a:lnTo>
                    <a:pt x="428" y="1"/>
                  </a:lnTo>
                  <a:lnTo>
                    <a:pt x="461" y="2"/>
                  </a:lnTo>
                  <a:lnTo>
                    <a:pt x="495" y="6"/>
                  </a:lnTo>
                  <a:lnTo>
                    <a:pt x="527" y="10"/>
                  </a:lnTo>
                  <a:lnTo>
                    <a:pt x="559" y="15"/>
                  </a:lnTo>
                  <a:lnTo>
                    <a:pt x="593" y="22"/>
                  </a:lnTo>
                  <a:lnTo>
                    <a:pt x="625" y="30"/>
                  </a:lnTo>
                  <a:lnTo>
                    <a:pt x="657" y="38"/>
                  </a:lnTo>
                  <a:lnTo>
                    <a:pt x="690" y="48"/>
                  </a:lnTo>
                  <a:lnTo>
                    <a:pt x="724" y="60"/>
                  </a:lnTo>
                  <a:lnTo>
                    <a:pt x="758" y="71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164"/>
            <p:cNvSpPr>
              <a:spLocks/>
            </p:cNvSpPr>
            <p:nvPr/>
          </p:nvSpPr>
          <p:spPr bwMode="auto">
            <a:xfrm>
              <a:off x="2720" y="2493"/>
              <a:ext cx="163" cy="265"/>
            </a:xfrm>
            <a:custGeom>
              <a:avLst/>
              <a:gdLst>
                <a:gd name="T0" fmla="*/ 0 w 326"/>
                <a:gd name="T1" fmla="*/ 24 h 530"/>
                <a:gd name="T2" fmla="*/ 15 w 326"/>
                <a:gd name="T3" fmla="*/ 20 h 530"/>
                <a:gd name="T4" fmla="*/ 29 w 326"/>
                <a:gd name="T5" fmla="*/ 16 h 530"/>
                <a:gd name="T6" fmla="*/ 43 w 326"/>
                <a:gd name="T7" fmla="*/ 13 h 530"/>
                <a:gd name="T8" fmla="*/ 56 w 326"/>
                <a:gd name="T9" fmla="*/ 10 h 530"/>
                <a:gd name="T10" fmla="*/ 69 w 326"/>
                <a:gd name="T11" fmla="*/ 8 h 530"/>
                <a:gd name="T12" fmla="*/ 82 w 326"/>
                <a:gd name="T13" fmla="*/ 6 h 530"/>
                <a:gd name="T14" fmla="*/ 96 w 326"/>
                <a:gd name="T15" fmla="*/ 5 h 530"/>
                <a:gd name="T16" fmla="*/ 108 w 326"/>
                <a:gd name="T17" fmla="*/ 3 h 530"/>
                <a:gd name="T18" fmla="*/ 121 w 326"/>
                <a:gd name="T19" fmla="*/ 2 h 530"/>
                <a:gd name="T20" fmla="*/ 134 w 326"/>
                <a:gd name="T21" fmla="*/ 1 h 530"/>
                <a:gd name="T22" fmla="*/ 148 w 326"/>
                <a:gd name="T23" fmla="*/ 1 h 530"/>
                <a:gd name="T24" fmla="*/ 161 w 326"/>
                <a:gd name="T25" fmla="*/ 0 h 530"/>
                <a:gd name="T26" fmla="*/ 175 w 326"/>
                <a:gd name="T27" fmla="*/ 0 h 530"/>
                <a:gd name="T28" fmla="*/ 190 w 326"/>
                <a:gd name="T29" fmla="*/ 0 h 530"/>
                <a:gd name="T30" fmla="*/ 205 w 326"/>
                <a:gd name="T31" fmla="*/ 0 h 530"/>
                <a:gd name="T32" fmla="*/ 221 w 326"/>
                <a:gd name="T33" fmla="*/ 0 h 530"/>
                <a:gd name="T34" fmla="*/ 326 w 326"/>
                <a:gd name="T35" fmla="*/ 507 h 530"/>
                <a:gd name="T36" fmla="*/ 305 w 326"/>
                <a:gd name="T37" fmla="*/ 506 h 530"/>
                <a:gd name="T38" fmla="*/ 286 w 326"/>
                <a:gd name="T39" fmla="*/ 506 h 530"/>
                <a:gd name="T40" fmla="*/ 269 w 326"/>
                <a:gd name="T41" fmla="*/ 506 h 530"/>
                <a:gd name="T42" fmla="*/ 252 w 326"/>
                <a:gd name="T43" fmla="*/ 506 h 530"/>
                <a:gd name="T44" fmla="*/ 237 w 326"/>
                <a:gd name="T45" fmla="*/ 507 h 530"/>
                <a:gd name="T46" fmla="*/ 224 w 326"/>
                <a:gd name="T47" fmla="*/ 507 h 530"/>
                <a:gd name="T48" fmla="*/ 210 w 326"/>
                <a:gd name="T49" fmla="*/ 508 h 530"/>
                <a:gd name="T50" fmla="*/ 197 w 326"/>
                <a:gd name="T51" fmla="*/ 509 h 530"/>
                <a:gd name="T52" fmla="*/ 186 w 326"/>
                <a:gd name="T53" fmla="*/ 512 h 530"/>
                <a:gd name="T54" fmla="*/ 173 w 326"/>
                <a:gd name="T55" fmla="*/ 514 h 530"/>
                <a:gd name="T56" fmla="*/ 161 w 326"/>
                <a:gd name="T57" fmla="*/ 515 h 530"/>
                <a:gd name="T58" fmla="*/ 149 w 326"/>
                <a:gd name="T59" fmla="*/ 519 h 530"/>
                <a:gd name="T60" fmla="*/ 136 w 326"/>
                <a:gd name="T61" fmla="*/ 521 h 530"/>
                <a:gd name="T62" fmla="*/ 122 w 326"/>
                <a:gd name="T63" fmla="*/ 523 h 530"/>
                <a:gd name="T64" fmla="*/ 107 w 326"/>
                <a:gd name="T65" fmla="*/ 527 h 530"/>
                <a:gd name="T66" fmla="*/ 92 w 326"/>
                <a:gd name="T67" fmla="*/ 530 h 530"/>
                <a:gd name="T68" fmla="*/ 0 w 326"/>
                <a:gd name="T69" fmla="*/ 24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26" h="530">
                  <a:moveTo>
                    <a:pt x="0" y="24"/>
                  </a:moveTo>
                  <a:lnTo>
                    <a:pt x="15" y="20"/>
                  </a:lnTo>
                  <a:lnTo>
                    <a:pt x="29" y="16"/>
                  </a:lnTo>
                  <a:lnTo>
                    <a:pt x="43" y="13"/>
                  </a:lnTo>
                  <a:lnTo>
                    <a:pt x="56" y="10"/>
                  </a:lnTo>
                  <a:lnTo>
                    <a:pt x="69" y="8"/>
                  </a:lnTo>
                  <a:lnTo>
                    <a:pt x="82" y="6"/>
                  </a:lnTo>
                  <a:lnTo>
                    <a:pt x="96" y="5"/>
                  </a:lnTo>
                  <a:lnTo>
                    <a:pt x="108" y="3"/>
                  </a:lnTo>
                  <a:lnTo>
                    <a:pt x="121" y="2"/>
                  </a:lnTo>
                  <a:lnTo>
                    <a:pt x="134" y="1"/>
                  </a:lnTo>
                  <a:lnTo>
                    <a:pt x="148" y="1"/>
                  </a:lnTo>
                  <a:lnTo>
                    <a:pt x="161" y="0"/>
                  </a:lnTo>
                  <a:lnTo>
                    <a:pt x="175" y="0"/>
                  </a:lnTo>
                  <a:lnTo>
                    <a:pt x="190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326" y="507"/>
                  </a:lnTo>
                  <a:lnTo>
                    <a:pt x="305" y="506"/>
                  </a:lnTo>
                  <a:lnTo>
                    <a:pt x="286" y="506"/>
                  </a:lnTo>
                  <a:lnTo>
                    <a:pt x="269" y="506"/>
                  </a:lnTo>
                  <a:lnTo>
                    <a:pt x="252" y="506"/>
                  </a:lnTo>
                  <a:lnTo>
                    <a:pt x="237" y="507"/>
                  </a:lnTo>
                  <a:lnTo>
                    <a:pt x="224" y="507"/>
                  </a:lnTo>
                  <a:lnTo>
                    <a:pt x="210" y="508"/>
                  </a:lnTo>
                  <a:lnTo>
                    <a:pt x="197" y="509"/>
                  </a:lnTo>
                  <a:lnTo>
                    <a:pt x="186" y="512"/>
                  </a:lnTo>
                  <a:lnTo>
                    <a:pt x="173" y="514"/>
                  </a:lnTo>
                  <a:lnTo>
                    <a:pt x="161" y="515"/>
                  </a:lnTo>
                  <a:lnTo>
                    <a:pt x="149" y="519"/>
                  </a:lnTo>
                  <a:lnTo>
                    <a:pt x="136" y="521"/>
                  </a:lnTo>
                  <a:lnTo>
                    <a:pt x="122" y="523"/>
                  </a:lnTo>
                  <a:lnTo>
                    <a:pt x="107" y="527"/>
                  </a:lnTo>
                  <a:lnTo>
                    <a:pt x="92" y="53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165"/>
            <p:cNvSpPr>
              <a:spLocks/>
            </p:cNvSpPr>
            <p:nvPr/>
          </p:nvSpPr>
          <p:spPr bwMode="auto">
            <a:xfrm>
              <a:off x="2897" y="2553"/>
              <a:ext cx="152" cy="187"/>
            </a:xfrm>
            <a:custGeom>
              <a:avLst/>
              <a:gdLst>
                <a:gd name="T0" fmla="*/ 0 w 303"/>
                <a:gd name="T1" fmla="*/ 15 h 373"/>
                <a:gd name="T2" fmla="*/ 15 w 303"/>
                <a:gd name="T3" fmla="*/ 10 h 373"/>
                <a:gd name="T4" fmla="*/ 31 w 303"/>
                <a:gd name="T5" fmla="*/ 7 h 373"/>
                <a:gd name="T6" fmla="*/ 46 w 303"/>
                <a:gd name="T7" fmla="*/ 5 h 373"/>
                <a:gd name="T8" fmla="*/ 62 w 303"/>
                <a:gd name="T9" fmla="*/ 2 h 373"/>
                <a:gd name="T10" fmla="*/ 77 w 303"/>
                <a:gd name="T11" fmla="*/ 1 h 373"/>
                <a:gd name="T12" fmla="*/ 93 w 303"/>
                <a:gd name="T13" fmla="*/ 0 h 373"/>
                <a:gd name="T14" fmla="*/ 108 w 303"/>
                <a:gd name="T15" fmla="*/ 0 h 373"/>
                <a:gd name="T16" fmla="*/ 123 w 303"/>
                <a:gd name="T17" fmla="*/ 0 h 373"/>
                <a:gd name="T18" fmla="*/ 137 w 303"/>
                <a:gd name="T19" fmla="*/ 0 h 373"/>
                <a:gd name="T20" fmla="*/ 152 w 303"/>
                <a:gd name="T21" fmla="*/ 2 h 373"/>
                <a:gd name="T22" fmla="*/ 166 w 303"/>
                <a:gd name="T23" fmla="*/ 3 h 373"/>
                <a:gd name="T24" fmla="*/ 180 w 303"/>
                <a:gd name="T25" fmla="*/ 6 h 373"/>
                <a:gd name="T26" fmla="*/ 192 w 303"/>
                <a:gd name="T27" fmla="*/ 9 h 373"/>
                <a:gd name="T28" fmla="*/ 204 w 303"/>
                <a:gd name="T29" fmla="*/ 13 h 373"/>
                <a:gd name="T30" fmla="*/ 215 w 303"/>
                <a:gd name="T31" fmla="*/ 16 h 373"/>
                <a:gd name="T32" fmla="*/ 227 w 303"/>
                <a:gd name="T33" fmla="*/ 21 h 373"/>
                <a:gd name="T34" fmla="*/ 303 w 303"/>
                <a:gd name="T35" fmla="*/ 368 h 373"/>
                <a:gd name="T36" fmla="*/ 286 w 303"/>
                <a:gd name="T37" fmla="*/ 366 h 373"/>
                <a:gd name="T38" fmla="*/ 271 w 303"/>
                <a:gd name="T39" fmla="*/ 365 h 373"/>
                <a:gd name="T40" fmla="*/ 256 w 303"/>
                <a:gd name="T41" fmla="*/ 364 h 373"/>
                <a:gd name="T42" fmla="*/ 241 w 303"/>
                <a:gd name="T43" fmla="*/ 363 h 373"/>
                <a:gd name="T44" fmla="*/ 228 w 303"/>
                <a:gd name="T45" fmla="*/ 363 h 373"/>
                <a:gd name="T46" fmla="*/ 214 w 303"/>
                <a:gd name="T47" fmla="*/ 362 h 373"/>
                <a:gd name="T48" fmla="*/ 202 w 303"/>
                <a:gd name="T49" fmla="*/ 362 h 373"/>
                <a:gd name="T50" fmla="*/ 189 w 303"/>
                <a:gd name="T51" fmla="*/ 362 h 373"/>
                <a:gd name="T52" fmla="*/ 176 w 303"/>
                <a:gd name="T53" fmla="*/ 362 h 373"/>
                <a:gd name="T54" fmla="*/ 164 w 303"/>
                <a:gd name="T55" fmla="*/ 363 h 373"/>
                <a:gd name="T56" fmla="*/ 151 w 303"/>
                <a:gd name="T57" fmla="*/ 363 h 373"/>
                <a:gd name="T58" fmla="*/ 137 w 303"/>
                <a:gd name="T59" fmla="*/ 364 h 373"/>
                <a:gd name="T60" fmla="*/ 123 w 303"/>
                <a:gd name="T61" fmla="*/ 366 h 373"/>
                <a:gd name="T62" fmla="*/ 108 w 303"/>
                <a:gd name="T63" fmla="*/ 369 h 373"/>
                <a:gd name="T64" fmla="*/ 93 w 303"/>
                <a:gd name="T65" fmla="*/ 371 h 373"/>
                <a:gd name="T66" fmla="*/ 76 w 303"/>
                <a:gd name="T67" fmla="*/ 373 h 373"/>
                <a:gd name="T68" fmla="*/ 0 w 303"/>
                <a:gd name="T69" fmla="*/ 15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03" h="373">
                  <a:moveTo>
                    <a:pt x="0" y="15"/>
                  </a:moveTo>
                  <a:lnTo>
                    <a:pt x="15" y="10"/>
                  </a:lnTo>
                  <a:lnTo>
                    <a:pt x="31" y="7"/>
                  </a:lnTo>
                  <a:lnTo>
                    <a:pt x="46" y="5"/>
                  </a:lnTo>
                  <a:lnTo>
                    <a:pt x="62" y="2"/>
                  </a:lnTo>
                  <a:lnTo>
                    <a:pt x="77" y="1"/>
                  </a:lnTo>
                  <a:lnTo>
                    <a:pt x="93" y="0"/>
                  </a:lnTo>
                  <a:lnTo>
                    <a:pt x="108" y="0"/>
                  </a:lnTo>
                  <a:lnTo>
                    <a:pt x="123" y="0"/>
                  </a:lnTo>
                  <a:lnTo>
                    <a:pt x="137" y="0"/>
                  </a:lnTo>
                  <a:lnTo>
                    <a:pt x="152" y="2"/>
                  </a:lnTo>
                  <a:lnTo>
                    <a:pt x="166" y="3"/>
                  </a:lnTo>
                  <a:lnTo>
                    <a:pt x="180" y="6"/>
                  </a:lnTo>
                  <a:lnTo>
                    <a:pt x="192" y="9"/>
                  </a:lnTo>
                  <a:lnTo>
                    <a:pt x="204" y="13"/>
                  </a:lnTo>
                  <a:lnTo>
                    <a:pt x="215" y="16"/>
                  </a:lnTo>
                  <a:lnTo>
                    <a:pt x="227" y="21"/>
                  </a:lnTo>
                  <a:lnTo>
                    <a:pt x="303" y="368"/>
                  </a:lnTo>
                  <a:lnTo>
                    <a:pt x="286" y="366"/>
                  </a:lnTo>
                  <a:lnTo>
                    <a:pt x="271" y="365"/>
                  </a:lnTo>
                  <a:lnTo>
                    <a:pt x="256" y="364"/>
                  </a:lnTo>
                  <a:lnTo>
                    <a:pt x="241" y="363"/>
                  </a:lnTo>
                  <a:lnTo>
                    <a:pt x="228" y="363"/>
                  </a:lnTo>
                  <a:lnTo>
                    <a:pt x="214" y="362"/>
                  </a:lnTo>
                  <a:lnTo>
                    <a:pt x="202" y="362"/>
                  </a:lnTo>
                  <a:lnTo>
                    <a:pt x="189" y="362"/>
                  </a:lnTo>
                  <a:lnTo>
                    <a:pt x="176" y="362"/>
                  </a:lnTo>
                  <a:lnTo>
                    <a:pt x="164" y="363"/>
                  </a:lnTo>
                  <a:lnTo>
                    <a:pt x="151" y="363"/>
                  </a:lnTo>
                  <a:lnTo>
                    <a:pt x="137" y="364"/>
                  </a:lnTo>
                  <a:lnTo>
                    <a:pt x="123" y="366"/>
                  </a:lnTo>
                  <a:lnTo>
                    <a:pt x="108" y="369"/>
                  </a:lnTo>
                  <a:lnTo>
                    <a:pt x="93" y="371"/>
                  </a:lnTo>
                  <a:lnTo>
                    <a:pt x="76" y="373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166"/>
            <p:cNvSpPr>
              <a:spLocks/>
            </p:cNvSpPr>
            <p:nvPr/>
          </p:nvSpPr>
          <p:spPr bwMode="auto">
            <a:xfrm>
              <a:off x="2694" y="2817"/>
              <a:ext cx="383" cy="64"/>
            </a:xfrm>
            <a:custGeom>
              <a:avLst/>
              <a:gdLst>
                <a:gd name="T0" fmla="*/ 15 w 765"/>
                <a:gd name="T1" fmla="*/ 47 h 128"/>
                <a:gd name="T2" fmla="*/ 0 w 765"/>
                <a:gd name="T3" fmla="*/ 128 h 128"/>
                <a:gd name="T4" fmla="*/ 119 w 765"/>
                <a:gd name="T5" fmla="*/ 120 h 128"/>
                <a:gd name="T6" fmla="*/ 291 w 765"/>
                <a:gd name="T7" fmla="*/ 94 h 128"/>
                <a:gd name="T8" fmla="*/ 765 w 765"/>
                <a:gd name="T9" fmla="*/ 63 h 128"/>
                <a:gd name="T10" fmla="*/ 710 w 765"/>
                <a:gd name="T11" fmla="*/ 39 h 128"/>
                <a:gd name="T12" fmla="*/ 647 w 765"/>
                <a:gd name="T13" fmla="*/ 47 h 128"/>
                <a:gd name="T14" fmla="*/ 417 w 765"/>
                <a:gd name="T15" fmla="*/ 63 h 128"/>
                <a:gd name="T16" fmla="*/ 591 w 765"/>
                <a:gd name="T17" fmla="*/ 31 h 128"/>
                <a:gd name="T18" fmla="*/ 647 w 765"/>
                <a:gd name="T19" fmla="*/ 0 h 128"/>
                <a:gd name="T20" fmla="*/ 458 w 765"/>
                <a:gd name="T21" fmla="*/ 0 h 128"/>
                <a:gd name="T22" fmla="*/ 213 w 765"/>
                <a:gd name="T23" fmla="*/ 31 h 128"/>
                <a:gd name="T24" fmla="*/ 62 w 765"/>
                <a:gd name="T25" fmla="*/ 47 h 128"/>
                <a:gd name="T26" fmla="*/ 15 w 765"/>
                <a:gd name="T27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5" h="128">
                  <a:moveTo>
                    <a:pt x="15" y="47"/>
                  </a:moveTo>
                  <a:lnTo>
                    <a:pt x="0" y="128"/>
                  </a:lnTo>
                  <a:lnTo>
                    <a:pt x="119" y="120"/>
                  </a:lnTo>
                  <a:lnTo>
                    <a:pt x="291" y="94"/>
                  </a:lnTo>
                  <a:lnTo>
                    <a:pt x="765" y="63"/>
                  </a:lnTo>
                  <a:lnTo>
                    <a:pt x="710" y="39"/>
                  </a:lnTo>
                  <a:lnTo>
                    <a:pt x="647" y="47"/>
                  </a:lnTo>
                  <a:lnTo>
                    <a:pt x="417" y="63"/>
                  </a:lnTo>
                  <a:lnTo>
                    <a:pt x="591" y="31"/>
                  </a:lnTo>
                  <a:lnTo>
                    <a:pt x="647" y="0"/>
                  </a:lnTo>
                  <a:lnTo>
                    <a:pt x="458" y="0"/>
                  </a:lnTo>
                  <a:lnTo>
                    <a:pt x="213" y="31"/>
                  </a:lnTo>
                  <a:lnTo>
                    <a:pt x="62" y="47"/>
                  </a:lnTo>
                  <a:lnTo>
                    <a:pt x="15" y="47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168"/>
            <p:cNvSpPr>
              <a:spLocks/>
            </p:cNvSpPr>
            <p:nvPr/>
          </p:nvSpPr>
          <p:spPr bwMode="auto">
            <a:xfrm>
              <a:off x="3045" y="2301"/>
              <a:ext cx="540" cy="512"/>
            </a:xfrm>
            <a:custGeom>
              <a:avLst/>
              <a:gdLst>
                <a:gd name="T0" fmla="*/ 0 w 1080"/>
                <a:gd name="T1" fmla="*/ 45 h 1026"/>
                <a:gd name="T2" fmla="*/ 43 w 1080"/>
                <a:gd name="T3" fmla="*/ 34 h 1026"/>
                <a:gd name="T4" fmla="*/ 84 w 1080"/>
                <a:gd name="T5" fmla="*/ 23 h 1026"/>
                <a:gd name="T6" fmla="*/ 127 w 1080"/>
                <a:gd name="T7" fmla="*/ 15 h 1026"/>
                <a:gd name="T8" fmla="*/ 168 w 1080"/>
                <a:gd name="T9" fmla="*/ 10 h 1026"/>
                <a:gd name="T10" fmla="*/ 211 w 1080"/>
                <a:gd name="T11" fmla="*/ 5 h 1026"/>
                <a:gd name="T12" fmla="*/ 252 w 1080"/>
                <a:gd name="T13" fmla="*/ 3 h 1026"/>
                <a:gd name="T14" fmla="*/ 295 w 1080"/>
                <a:gd name="T15" fmla="*/ 0 h 1026"/>
                <a:gd name="T16" fmla="*/ 338 w 1080"/>
                <a:gd name="T17" fmla="*/ 0 h 1026"/>
                <a:gd name="T18" fmla="*/ 379 w 1080"/>
                <a:gd name="T19" fmla="*/ 1 h 1026"/>
                <a:gd name="T20" fmla="*/ 422 w 1080"/>
                <a:gd name="T21" fmla="*/ 5 h 1026"/>
                <a:gd name="T22" fmla="*/ 463 w 1080"/>
                <a:gd name="T23" fmla="*/ 8 h 1026"/>
                <a:gd name="T24" fmla="*/ 506 w 1080"/>
                <a:gd name="T25" fmla="*/ 12 h 1026"/>
                <a:gd name="T26" fmla="*/ 548 w 1080"/>
                <a:gd name="T27" fmla="*/ 18 h 1026"/>
                <a:gd name="T28" fmla="*/ 591 w 1080"/>
                <a:gd name="T29" fmla="*/ 24 h 1026"/>
                <a:gd name="T30" fmla="*/ 635 w 1080"/>
                <a:gd name="T31" fmla="*/ 30 h 1026"/>
                <a:gd name="T32" fmla="*/ 678 w 1080"/>
                <a:gd name="T33" fmla="*/ 38 h 1026"/>
                <a:gd name="T34" fmla="*/ 1080 w 1080"/>
                <a:gd name="T35" fmla="*/ 977 h 1026"/>
                <a:gd name="T36" fmla="*/ 884 w 1080"/>
                <a:gd name="T37" fmla="*/ 977 h 1026"/>
                <a:gd name="T38" fmla="*/ 599 w 1080"/>
                <a:gd name="T39" fmla="*/ 977 h 1026"/>
                <a:gd name="T40" fmla="*/ 464 w 1080"/>
                <a:gd name="T41" fmla="*/ 977 h 1026"/>
                <a:gd name="T42" fmla="*/ 346 w 1080"/>
                <a:gd name="T43" fmla="*/ 1002 h 1026"/>
                <a:gd name="T44" fmla="*/ 290 w 1080"/>
                <a:gd name="T45" fmla="*/ 1026 h 1026"/>
                <a:gd name="T46" fmla="*/ 0 w 1080"/>
                <a:gd name="T47" fmla="*/ 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0" h="1026">
                  <a:moveTo>
                    <a:pt x="0" y="45"/>
                  </a:moveTo>
                  <a:lnTo>
                    <a:pt x="43" y="34"/>
                  </a:lnTo>
                  <a:lnTo>
                    <a:pt x="84" y="23"/>
                  </a:lnTo>
                  <a:lnTo>
                    <a:pt x="127" y="15"/>
                  </a:lnTo>
                  <a:lnTo>
                    <a:pt x="168" y="10"/>
                  </a:lnTo>
                  <a:lnTo>
                    <a:pt x="211" y="5"/>
                  </a:lnTo>
                  <a:lnTo>
                    <a:pt x="252" y="3"/>
                  </a:lnTo>
                  <a:lnTo>
                    <a:pt x="295" y="0"/>
                  </a:lnTo>
                  <a:lnTo>
                    <a:pt x="338" y="0"/>
                  </a:lnTo>
                  <a:lnTo>
                    <a:pt x="379" y="1"/>
                  </a:lnTo>
                  <a:lnTo>
                    <a:pt x="422" y="5"/>
                  </a:lnTo>
                  <a:lnTo>
                    <a:pt x="463" y="8"/>
                  </a:lnTo>
                  <a:lnTo>
                    <a:pt x="506" y="12"/>
                  </a:lnTo>
                  <a:lnTo>
                    <a:pt x="548" y="18"/>
                  </a:lnTo>
                  <a:lnTo>
                    <a:pt x="591" y="24"/>
                  </a:lnTo>
                  <a:lnTo>
                    <a:pt x="635" y="30"/>
                  </a:lnTo>
                  <a:lnTo>
                    <a:pt x="678" y="38"/>
                  </a:lnTo>
                  <a:lnTo>
                    <a:pt x="1080" y="977"/>
                  </a:lnTo>
                  <a:lnTo>
                    <a:pt x="884" y="977"/>
                  </a:lnTo>
                  <a:lnTo>
                    <a:pt x="599" y="977"/>
                  </a:lnTo>
                  <a:lnTo>
                    <a:pt x="464" y="977"/>
                  </a:lnTo>
                  <a:lnTo>
                    <a:pt x="346" y="1002"/>
                  </a:lnTo>
                  <a:lnTo>
                    <a:pt x="290" y="1026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E2C9F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170"/>
            <p:cNvSpPr>
              <a:spLocks/>
            </p:cNvSpPr>
            <p:nvPr/>
          </p:nvSpPr>
          <p:spPr bwMode="auto">
            <a:xfrm>
              <a:off x="2693" y="2354"/>
              <a:ext cx="128" cy="98"/>
            </a:xfrm>
            <a:custGeom>
              <a:avLst/>
              <a:gdLst>
                <a:gd name="T0" fmla="*/ 0 w 256"/>
                <a:gd name="T1" fmla="*/ 36 h 195"/>
                <a:gd name="T2" fmla="*/ 28 w 256"/>
                <a:gd name="T3" fmla="*/ 195 h 195"/>
                <a:gd name="T4" fmla="*/ 44 w 256"/>
                <a:gd name="T5" fmla="*/ 192 h 195"/>
                <a:gd name="T6" fmla="*/ 60 w 256"/>
                <a:gd name="T7" fmla="*/ 188 h 195"/>
                <a:gd name="T8" fmla="*/ 77 w 256"/>
                <a:gd name="T9" fmla="*/ 186 h 195"/>
                <a:gd name="T10" fmla="*/ 93 w 256"/>
                <a:gd name="T11" fmla="*/ 183 h 195"/>
                <a:gd name="T12" fmla="*/ 109 w 256"/>
                <a:gd name="T13" fmla="*/ 180 h 195"/>
                <a:gd name="T14" fmla="*/ 124 w 256"/>
                <a:gd name="T15" fmla="*/ 177 h 195"/>
                <a:gd name="T16" fmla="*/ 141 w 256"/>
                <a:gd name="T17" fmla="*/ 174 h 195"/>
                <a:gd name="T18" fmla="*/ 156 w 256"/>
                <a:gd name="T19" fmla="*/ 173 h 195"/>
                <a:gd name="T20" fmla="*/ 169 w 256"/>
                <a:gd name="T21" fmla="*/ 171 h 195"/>
                <a:gd name="T22" fmla="*/ 184 w 256"/>
                <a:gd name="T23" fmla="*/ 171 h 195"/>
                <a:gd name="T24" fmla="*/ 197 w 256"/>
                <a:gd name="T25" fmla="*/ 170 h 195"/>
                <a:gd name="T26" fmla="*/ 211 w 256"/>
                <a:gd name="T27" fmla="*/ 170 h 195"/>
                <a:gd name="T28" fmla="*/ 224 w 256"/>
                <a:gd name="T29" fmla="*/ 171 h 195"/>
                <a:gd name="T30" fmla="*/ 235 w 256"/>
                <a:gd name="T31" fmla="*/ 172 h 195"/>
                <a:gd name="T32" fmla="*/ 245 w 256"/>
                <a:gd name="T33" fmla="*/ 174 h 195"/>
                <a:gd name="T34" fmla="*/ 256 w 256"/>
                <a:gd name="T35" fmla="*/ 177 h 195"/>
                <a:gd name="T36" fmla="*/ 229 w 256"/>
                <a:gd name="T37" fmla="*/ 0 h 195"/>
                <a:gd name="T38" fmla="*/ 214 w 256"/>
                <a:gd name="T39" fmla="*/ 0 h 195"/>
                <a:gd name="T40" fmla="*/ 199 w 256"/>
                <a:gd name="T41" fmla="*/ 0 h 195"/>
                <a:gd name="T42" fmla="*/ 184 w 256"/>
                <a:gd name="T43" fmla="*/ 2 h 195"/>
                <a:gd name="T44" fmla="*/ 169 w 256"/>
                <a:gd name="T45" fmla="*/ 3 h 195"/>
                <a:gd name="T46" fmla="*/ 156 w 256"/>
                <a:gd name="T47" fmla="*/ 4 h 195"/>
                <a:gd name="T48" fmla="*/ 142 w 256"/>
                <a:gd name="T49" fmla="*/ 5 h 195"/>
                <a:gd name="T50" fmla="*/ 127 w 256"/>
                <a:gd name="T51" fmla="*/ 6 h 195"/>
                <a:gd name="T52" fmla="*/ 113 w 256"/>
                <a:gd name="T53" fmla="*/ 9 h 195"/>
                <a:gd name="T54" fmla="*/ 99 w 256"/>
                <a:gd name="T55" fmla="*/ 11 h 195"/>
                <a:gd name="T56" fmla="*/ 85 w 256"/>
                <a:gd name="T57" fmla="*/ 13 h 195"/>
                <a:gd name="T58" fmla="*/ 71 w 256"/>
                <a:gd name="T59" fmla="*/ 17 h 195"/>
                <a:gd name="T60" fmla="*/ 56 w 256"/>
                <a:gd name="T61" fmla="*/ 19 h 195"/>
                <a:gd name="T62" fmla="*/ 43 w 256"/>
                <a:gd name="T63" fmla="*/ 24 h 195"/>
                <a:gd name="T64" fmla="*/ 29 w 256"/>
                <a:gd name="T65" fmla="*/ 27 h 195"/>
                <a:gd name="T66" fmla="*/ 14 w 256"/>
                <a:gd name="T67" fmla="*/ 32 h 195"/>
                <a:gd name="T68" fmla="*/ 0 w 256"/>
                <a:gd name="T69" fmla="*/ 36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6" h="195">
                  <a:moveTo>
                    <a:pt x="0" y="36"/>
                  </a:moveTo>
                  <a:lnTo>
                    <a:pt x="28" y="195"/>
                  </a:lnTo>
                  <a:lnTo>
                    <a:pt x="44" y="192"/>
                  </a:lnTo>
                  <a:lnTo>
                    <a:pt x="60" y="188"/>
                  </a:lnTo>
                  <a:lnTo>
                    <a:pt x="77" y="186"/>
                  </a:lnTo>
                  <a:lnTo>
                    <a:pt x="93" y="183"/>
                  </a:lnTo>
                  <a:lnTo>
                    <a:pt x="109" y="180"/>
                  </a:lnTo>
                  <a:lnTo>
                    <a:pt x="124" y="177"/>
                  </a:lnTo>
                  <a:lnTo>
                    <a:pt x="141" y="174"/>
                  </a:lnTo>
                  <a:lnTo>
                    <a:pt x="156" y="173"/>
                  </a:lnTo>
                  <a:lnTo>
                    <a:pt x="169" y="171"/>
                  </a:lnTo>
                  <a:lnTo>
                    <a:pt x="184" y="171"/>
                  </a:lnTo>
                  <a:lnTo>
                    <a:pt x="197" y="170"/>
                  </a:lnTo>
                  <a:lnTo>
                    <a:pt x="211" y="170"/>
                  </a:lnTo>
                  <a:lnTo>
                    <a:pt x="224" y="171"/>
                  </a:lnTo>
                  <a:lnTo>
                    <a:pt x="235" y="172"/>
                  </a:lnTo>
                  <a:lnTo>
                    <a:pt x="245" y="174"/>
                  </a:lnTo>
                  <a:lnTo>
                    <a:pt x="256" y="177"/>
                  </a:lnTo>
                  <a:lnTo>
                    <a:pt x="229" y="0"/>
                  </a:lnTo>
                  <a:lnTo>
                    <a:pt x="214" y="0"/>
                  </a:lnTo>
                  <a:lnTo>
                    <a:pt x="199" y="0"/>
                  </a:lnTo>
                  <a:lnTo>
                    <a:pt x="184" y="2"/>
                  </a:lnTo>
                  <a:lnTo>
                    <a:pt x="169" y="3"/>
                  </a:lnTo>
                  <a:lnTo>
                    <a:pt x="156" y="4"/>
                  </a:lnTo>
                  <a:lnTo>
                    <a:pt x="142" y="5"/>
                  </a:lnTo>
                  <a:lnTo>
                    <a:pt x="127" y="6"/>
                  </a:lnTo>
                  <a:lnTo>
                    <a:pt x="113" y="9"/>
                  </a:lnTo>
                  <a:lnTo>
                    <a:pt x="99" y="11"/>
                  </a:lnTo>
                  <a:lnTo>
                    <a:pt x="85" y="13"/>
                  </a:lnTo>
                  <a:lnTo>
                    <a:pt x="71" y="17"/>
                  </a:lnTo>
                  <a:lnTo>
                    <a:pt x="56" y="19"/>
                  </a:lnTo>
                  <a:lnTo>
                    <a:pt x="43" y="24"/>
                  </a:lnTo>
                  <a:lnTo>
                    <a:pt x="29" y="27"/>
                  </a:lnTo>
                  <a:lnTo>
                    <a:pt x="14" y="3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171"/>
            <p:cNvSpPr>
              <a:spLocks/>
            </p:cNvSpPr>
            <p:nvPr/>
          </p:nvSpPr>
          <p:spPr bwMode="auto">
            <a:xfrm>
              <a:off x="2708" y="2448"/>
              <a:ext cx="120" cy="42"/>
            </a:xfrm>
            <a:custGeom>
              <a:avLst/>
              <a:gdLst>
                <a:gd name="T0" fmla="*/ 0 w 239"/>
                <a:gd name="T1" fmla="*/ 26 h 84"/>
                <a:gd name="T2" fmla="*/ 16 w 239"/>
                <a:gd name="T3" fmla="*/ 22 h 84"/>
                <a:gd name="T4" fmla="*/ 31 w 239"/>
                <a:gd name="T5" fmla="*/ 19 h 84"/>
                <a:gd name="T6" fmla="*/ 46 w 239"/>
                <a:gd name="T7" fmla="*/ 15 h 84"/>
                <a:gd name="T8" fmla="*/ 60 w 239"/>
                <a:gd name="T9" fmla="*/ 12 h 84"/>
                <a:gd name="T10" fmla="*/ 72 w 239"/>
                <a:gd name="T11" fmla="*/ 10 h 84"/>
                <a:gd name="T12" fmla="*/ 86 w 239"/>
                <a:gd name="T13" fmla="*/ 7 h 84"/>
                <a:gd name="T14" fmla="*/ 99 w 239"/>
                <a:gd name="T15" fmla="*/ 5 h 84"/>
                <a:gd name="T16" fmla="*/ 112 w 239"/>
                <a:gd name="T17" fmla="*/ 4 h 84"/>
                <a:gd name="T18" fmla="*/ 125 w 239"/>
                <a:gd name="T19" fmla="*/ 3 h 84"/>
                <a:gd name="T20" fmla="*/ 138 w 239"/>
                <a:gd name="T21" fmla="*/ 1 h 84"/>
                <a:gd name="T22" fmla="*/ 152 w 239"/>
                <a:gd name="T23" fmla="*/ 0 h 84"/>
                <a:gd name="T24" fmla="*/ 166 w 239"/>
                <a:gd name="T25" fmla="*/ 0 h 84"/>
                <a:gd name="T26" fmla="*/ 180 w 239"/>
                <a:gd name="T27" fmla="*/ 0 h 84"/>
                <a:gd name="T28" fmla="*/ 195 w 239"/>
                <a:gd name="T29" fmla="*/ 0 h 84"/>
                <a:gd name="T30" fmla="*/ 211 w 239"/>
                <a:gd name="T31" fmla="*/ 0 h 84"/>
                <a:gd name="T32" fmla="*/ 227 w 239"/>
                <a:gd name="T33" fmla="*/ 1 h 84"/>
                <a:gd name="T34" fmla="*/ 239 w 239"/>
                <a:gd name="T35" fmla="*/ 60 h 84"/>
                <a:gd name="T36" fmla="*/ 223 w 239"/>
                <a:gd name="T37" fmla="*/ 59 h 84"/>
                <a:gd name="T38" fmla="*/ 208 w 239"/>
                <a:gd name="T39" fmla="*/ 59 h 84"/>
                <a:gd name="T40" fmla="*/ 193 w 239"/>
                <a:gd name="T41" fmla="*/ 58 h 84"/>
                <a:gd name="T42" fmla="*/ 180 w 239"/>
                <a:gd name="T43" fmla="*/ 59 h 84"/>
                <a:gd name="T44" fmla="*/ 166 w 239"/>
                <a:gd name="T45" fmla="*/ 59 h 84"/>
                <a:gd name="T46" fmla="*/ 152 w 239"/>
                <a:gd name="T47" fmla="*/ 60 h 84"/>
                <a:gd name="T48" fmla="*/ 138 w 239"/>
                <a:gd name="T49" fmla="*/ 61 h 84"/>
                <a:gd name="T50" fmla="*/ 124 w 239"/>
                <a:gd name="T51" fmla="*/ 64 h 84"/>
                <a:gd name="T52" fmla="*/ 112 w 239"/>
                <a:gd name="T53" fmla="*/ 65 h 84"/>
                <a:gd name="T54" fmla="*/ 98 w 239"/>
                <a:gd name="T55" fmla="*/ 67 h 84"/>
                <a:gd name="T56" fmla="*/ 84 w 239"/>
                <a:gd name="T57" fmla="*/ 69 h 84"/>
                <a:gd name="T58" fmla="*/ 70 w 239"/>
                <a:gd name="T59" fmla="*/ 73 h 84"/>
                <a:gd name="T60" fmla="*/ 56 w 239"/>
                <a:gd name="T61" fmla="*/ 75 h 84"/>
                <a:gd name="T62" fmla="*/ 41 w 239"/>
                <a:gd name="T63" fmla="*/ 79 h 84"/>
                <a:gd name="T64" fmla="*/ 26 w 239"/>
                <a:gd name="T65" fmla="*/ 81 h 84"/>
                <a:gd name="T66" fmla="*/ 11 w 239"/>
                <a:gd name="T67" fmla="*/ 84 h 84"/>
                <a:gd name="T68" fmla="*/ 0 w 239"/>
                <a:gd name="T6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84">
                  <a:moveTo>
                    <a:pt x="0" y="26"/>
                  </a:moveTo>
                  <a:lnTo>
                    <a:pt x="16" y="22"/>
                  </a:lnTo>
                  <a:lnTo>
                    <a:pt x="31" y="19"/>
                  </a:lnTo>
                  <a:lnTo>
                    <a:pt x="46" y="15"/>
                  </a:lnTo>
                  <a:lnTo>
                    <a:pt x="60" y="12"/>
                  </a:lnTo>
                  <a:lnTo>
                    <a:pt x="72" y="10"/>
                  </a:lnTo>
                  <a:lnTo>
                    <a:pt x="86" y="7"/>
                  </a:lnTo>
                  <a:lnTo>
                    <a:pt x="99" y="5"/>
                  </a:lnTo>
                  <a:lnTo>
                    <a:pt x="112" y="4"/>
                  </a:lnTo>
                  <a:lnTo>
                    <a:pt x="125" y="3"/>
                  </a:lnTo>
                  <a:lnTo>
                    <a:pt x="138" y="1"/>
                  </a:lnTo>
                  <a:lnTo>
                    <a:pt x="152" y="0"/>
                  </a:lnTo>
                  <a:lnTo>
                    <a:pt x="166" y="0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11" y="0"/>
                  </a:lnTo>
                  <a:lnTo>
                    <a:pt x="227" y="1"/>
                  </a:lnTo>
                  <a:lnTo>
                    <a:pt x="239" y="60"/>
                  </a:lnTo>
                  <a:lnTo>
                    <a:pt x="223" y="59"/>
                  </a:lnTo>
                  <a:lnTo>
                    <a:pt x="208" y="59"/>
                  </a:lnTo>
                  <a:lnTo>
                    <a:pt x="193" y="58"/>
                  </a:lnTo>
                  <a:lnTo>
                    <a:pt x="180" y="59"/>
                  </a:lnTo>
                  <a:lnTo>
                    <a:pt x="166" y="59"/>
                  </a:lnTo>
                  <a:lnTo>
                    <a:pt x="152" y="60"/>
                  </a:lnTo>
                  <a:lnTo>
                    <a:pt x="138" y="61"/>
                  </a:lnTo>
                  <a:lnTo>
                    <a:pt x="124" y="64"/>
                  </a:lnTo>
                  <a:lnTo>
                    <a:pt x="112" y="65"/>
                  </a:lnTo>
                  <a:lnTo>
                    <a:pt x="98" y="67"/>
                  </a:lnTo>
                  <a:lnTo>
                    <a:pt x="84" y="69"/>
                  </a:lnTo>
                  <a:lnTo>
                    <a:pt x="70" y="73"/>
                  </a:lnTo>
                  <a:lnTo>
                    <a:pt x="56" y="75"/>
                  </a:lnTo>
                  <a:lnTo>
                    <a:pt x="41" y="79"/>
                  </a:lnTo>
                  <a:lnTo>
                    <a:pt x="26" y="81"/>
                  </a:lnTo>
                  <a:lnTo>
                    <a:pt x="11" y="84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172"/>
            <p:cNvSpPr>
              <a:spLocks/>
            </p:cNvSpPr>
            <p:nvPr/>
          </p:nvSpPr>
          <p:spPr bwMode="auto">
            <a:xfrm>
              <a:off x="2860" y="2354"/>
              <a:ext cx="122" cy="88"/>
            </a:xfrm>
            <a:custGeom>
              <a:avLst/>
              <a:gdLst>
                <a:gd name="T0" fmla="*/ 0 w 244"/>
                <a:gd name="T1" fmla="*/ 18 h 177"/>
                <a:gd name="T2" fmla="*/ 27 w 244"/>
                <a:gd name="T3" fmla="*/ 177 h 177"/>
                <a:gd name="T4" fmla="*/ 43 w 244"/>
                <a:gd name="T5" fmla="*/ 174 h 177"/>
                <a:gd name="T6" fmla="*/ 59 w 244"/>
                <a:gd name="T7" fmla="*/ 172 h 177"/>
                <a:gd name="T8" fmla="*/ 75 w 244"/>
                <a:gd name="T9" fmla="*/ 170 h 177"/>
                <a:gd name="T10" fmla="*/ 91 w 244"/>
                <a:gd name="T11" fmla="*/ 168 h 177"/>
                <a:gd name="T12" fmla="*/ 106 w 244"/>
                <a:gd name="T13" fmla="*/ 166 h 177"/>
                <a:gd name="T14" fmla="*/ 121 w 244"/>
                <a:gd name="T15" fmla="*/ 165 h 177"/>
                <a:gd name="T16" fmla="*/ 135 w 244"/>
                <a:gd name="T17" fmla="*/ 165 h 177"/>
                <a:gd name="T18" fmla="*/ 149 w 244"/>
                <a:gd name="T19" fmla="*/ 164 h 177"/>
                <a:gd name="T20" fmla="*/ 163 w 244"/>
                <a:gd name="T21" fmla="*/ 165 h 177"/>
                <a:gd name="T22" fmla="*/ 175 w 244"/>
                <a:gd name="T23" fmla="*/ 165 h 177"/>
                <a:gd name="T24" fmla="*/ 188 w 244"/>
                <a:gd name="T25" fmla="*/ 166 h 177"/>
                <a:gd name="T26" fmla="*/ 201 w 244"/>
                <a:gd name="T27" fmla="*/ 168 h 177"/>
                <a:gd name="T28" fmla="*/ 212 w 244"/>
                <a:gd name="T29" fmla="*/ 169 h 177"/>
                <a:gd name="T30" fmla="*/ 224 w 244"/>
                <a:gd name="T31" fmla="*/ 171 h 177"/>
                <a:gd name="T32" fmla="*/ 234 w 244"/>
                <a:gd name="T33" fmla="*/ 173 h 177"/>
                <a:gd name="T34" fmla="*/ 244 w 244"/>
                <a:gd name="T35" fmla="*/ 177 h 177"/>
                <a:gd name="T36" fmla="*/ 205 w 244"/>
                <a:gd name="T37" fmla="*/ 25 h 177"/>
                <a:gd name="T38" fmla="*/ 192 w 244"/>
                <a:gd name="T39" fmla="*/ 19 h 177"/>
                <a:gd name="T40" fmla="*/ 180 w 244"/>
                <a:gd name="T41" fmla="*/ 14 h 177"/>
                <a:gd name="T42" fmla="*/ 167 w 244"/>
                <a:gd name="T43" fmla="*/ 11 h 177"/>
                <a:gd name="T44" fmla="*/ 154 w 244"/>
                <a:gd name="T45" fmla="*/ 7 h 177"/>
                <a:gd name="T46" fmla="*/ 142 w 244"/>
                <a:gd name="T47" fmla="*/ 4 h 177"/>
                <a:gd name="T48" fmla="*/ 130 w 244"/>
                <a:gd name="T49" fmla="*/ 2 h 177"/>
                <a:gd name="T50" fmla="*/ 118 w 244"/>
                <a:gd name="T51" fmla="*/ 0 h 177"/>
                <a:gd name="T52" fmla="*/ 105 w 244"/>
                <a:gd name="T53" fmla="*/ 0 h 177"/>
                <a:gd name="T54" fmla="*/ 93 w 244"/>
                <a:gd name="T55" fmla="*/ 0 h 177"/>
                <a:gd name="T56" fmla="*/ 81 w 244"/>
                <a:gd name="T57" fmla="*/ 0 h 177"/>
                <a:gd name="T58" fmla="*/ 68 w 244"/>
                <a:gd name="T59" fmla="*/ 2 h 177"/>
                <a:gd name="T60" fmla="*/ 55 w 244"/>
                <a:gd name="T61" fmla="*/ 4 h 177"/>
                <a:gd name="T62" fmla="*/ 42 w 244"/>
                <a:gd name="T63" fmla="*/ 6 h 177"/>
                <a:gd name="T64" fmla="*/ 28 w 244"/>
                <a:gd name="T65" fmla="*/ 10 h 177"/>
                <a:gd name="T66" fmla="*/ 14 w 244"/>
                <a:gd name="T67" fmla="*/ 13 h 177"/>
                <a:gd name="T68" fmla="*/ 0 w 244"/>
                <a:gd name="T69" fmla="*/ 18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4" h="177">
                  <a:moveTo>
                    <a:pt x="0" y="18"/>
                  </a:moveTo>
                  <a:lnTo>
                    <a:pt x="27" y="177"/>
                  </a:lnTo>
                  <a:lnTo>
                    <a:pt x="43" y="174"/>
                  </a:lnTo>
                  <a:lnTo>
                    <a:pt x="59" y="172"/>
                  </a:lnTo>
                  <a:lnTo>
                    <a:pt x="75" y="170"/>
                  </a:lnTo>
                  <a:lnTo>
                    <a:pt x="91" y="168"/>
                  </a:lnTo>
                  <a:lnTo>
                    <a:pt x="106" y="166"/>
                  </a:lnTo>
                  <a:lnTo>
                    <a:pt x="121" y="165"/>
                  </a:lnTo>
                  <a:lnTo>
                    <a:pt x="135" y="165"/>
                  </a:lnTo>
                  <a:lnTo>
                    <a:pt x="149" y="164"/>
                  </a:lnTo>
                  <a:lnTo>
                    <a:pt x="163" y="165"/>
                  </a:lnTo>
                  <a:lnTo>
                    <a:pt x="175" y="165"/>
                  </a:lnTo>
                  <a:lnTo>
                    <a:pt x="188" y="166"/>
                  </a:lnTo>
                  <a:lnTo>
                    <a:pt x="201" y="168"/>
                  </a:lnTo>
                  <a:lnTo>
                    <a:pt x="212" y="169"/>
                  </a:lnTo>
                  <a:lnTo>
                    <a:pt x="224" y="171"/>
                  </a:lnTo>
                  <a:lnTo>
                    <a:pt x="234" y="173"/>
                  </a:lnTo>
                  <a:lnTo>
                    <a:pt x="244" y="177"/>
                  </a:lnTo>
                  <a:lnTo>
                    <a:pt x="205" y="25"/>
                  </a:lnTo>
                  <a:lnTo>
                    <a:pt x="192" y="19"/>
                  </a:lnTo>
                  <a:lnTo>
                    <a:pt x="180" y="14"/>
                  </a:lnTo>
                  <a:lnTo>
                    <a:pt x="167" y="11"/>
                  </a:lnTo>
                  <a:lnTo>
                    <a:pt x="154" y="7"/>
                  </a:lnTo>
                  <a:lnTo>
                    <a:pt x="142" y="4"/>
                  </a:lnTo>
                  <a:lnTo>
                    <a:pt x="130" y="2"/>
                  </a:lnTo>
                  <a:lnTo>
                    <a:pt x="118" y="0"/>
                  </a:lnTo>
                  <a:lnTo>
                    <a:pt x="105" y="0"/>
                  </a:lnTo>
                  <a:lnTo>
                    <a:pt x="93" y="0"/>
                  </a:lnTo>
                  <a:lnTo>
                    <a:pt x="81" y="0"/>
                  </a:lnTo>
                  <a:lnTo>
                    <a:pt x="68" y="2"/>
                  </a:lnTo>
                  <a:lnTo>
                    <a:pt x="55" y="4"/>
                  </a:lnTo>
                  <a:lnTo>
                    <a:pt x="42" y="6"/>
                  </a:lnTo>
                  <a:lnTo>
                    <a:pt x="28" y="10"/>
                  </a:lnTo>
                  <a:lnTo>
                    <a:pt x="14" y="13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173"/>
            <p:cNvSpPr>
              <a:spLocks/>
            </p:cNvSpPr>
            <p:nvPr/>
          </p:nvSpPr>
          <p:spPr bwMode="auto">
            <a:xfrm>
              <a:off x="2874" y="2444"/>
              <a:ext cx="135" cy="111"/>
            </a:xfrm>
            <a:custGeom>
              <a:avLst/>
              <a:gdLst>
                <a:gd name="T0" fmla="*/ 0 w 269"/>
                <a:gd name="T1" fmla="*/ 15 h 221"/>
                <a:gd name="T2" fmla="*/ 17 w 269"/>
                <a:gd name="T3" fmla="*/ 12 h 221"/>
                <a:gd name="T4" fmla="*/ 34 w 269"/>
                <a:gd name="T5" fmla="*/ 8 h 221"/>
                <a:gd name="T6" fmla="*/ 52 w 269"/>
                <a:gd name="T7" fmla="*/ 6 h 221"/>
                <a:gd name="T8" fmla="*/ 69 w 269"/>
                <a:gd name="T9" fmla="*/ 4 h 221"/>
                <a:gd name="T10" fmla="*/ 85 w 269"/>
                <a:gd name="T11" fmla="*/ 3 h 221"/>
                <a:gd name="T12" fmla="*/ 100 w 269"/>
                <a:gd name="T13" fmla="*/ 1 h 221"/>
                <a:gd name="T14" fmla="*/ 116 w 269"/>
                <a:gd name="T15" fmla="*/ 0 h 221"/>
                <a:gd name="T16" fmla="*/ 130 w 269"/>
                <a:gd name="T17" fmla="*/ 0 h 221"/>
                <a:gd name="T18" fmla="*/ 145 w 269"/>
                <a:gd name="T19" fmla="*/ 0 h 221"/>
                <a:gd name="T20" fmla="*/ 158 w 269"/>
                <a:gd name="T21" fmla="*/ 1 h 221"/>
                <a:gd name="T22" fmla="*/ 170 w 269"/>
                <a:gd name="T23" fmla="*/ 3 h 221"/>
                <a:gd name="T24" fmla="*/ 183 w 269"/>
                <a:gd name="T25" fmla="*/ 4 h 221"/>
                <a:gd name="T26" fmla="*/ 193 w 269"/>
                <a:gd name="T27" fmla="*/ 6 h 221"/>
                <a:gd name="T28" fmla="*/ 204 w 269"/>
                <a:gd name="T29" fmla="*/ 8 h 221"/>
                <a:gd name="T30" fmla="*/ 214 w 269"/>
                <a:gd name="T31" fmla="*/ 12 h 221"/>
                <a:gd name="T32" fmla="*/ 222 w 269"/>
                <a:gd name="T33" fmla="*/ 15 h 221"/>
                <a:gd name="T34" fmla="*/ 269 w 269"/>
                <a:gd name="T35" fmla="*/ 221 h 221"/>
                <a:gd name="T36" fmla="*/ 253 w 269"/>
                <a:gd name="T37" fmla="*/ 218 h 221"/>
                <a:gd name="T38" fmla="*/ 238 w 269"/>
                <a:gd name="T39" fmla="*/ 215 h 221"/>
                <a:gd name="T40" fmla="*/ 223 w 269"/>
                <a:gd name="T41" fmla="*/ 212 h 221"/>
                <a:gd name="T42" fmla="*/ 209 w 269"/>
                <a:gd name="T43" fmla="*/ 210 h 221"/>
                <a:gd name="T44" fmla="*/ 196 w 269"/>
                <a:gd name="T45" fmla="*/ 208 h 221"/>
                <a:gd name="T46" fmla="*/ 182 w 269"/>
                <a:gd name="T47" fmla="*/ 205 h 221"/>
                <a:gd name="T48" fmla="*/ 168 w 269"/>
                <a:gd name="T49" fmla="*/ 204 h 221"/>
                <a:gd name="T50" fmla="*/ 155 w 269"/>
                <a:gd name="T51" fmla="*/ 203 h 221"/>
                <a:gd name="T52" fmla="*/ 141 w 269"/>
                <a:gd name="T53" fmla="*/ 203 h 221"/>
                <a:gd name="T54" fmla="*/ 129 w 269"/>
                <a:gd name="T55" fmla="*/ 203 h 221"/>
                <a:gd name="T56" fmla="*/ 115 w 269"/>
                <a:gd name="T57" fmla="*/ 203 h 221"/>
                <a:gd name="T58" fmla="*/ 101 w 269"/>
                <a:gd name="T59" fmla="*/ 204 h 221"/>
                <a:gd name="T60" fmla="*/ 87 w 269"/>
                <a:gd name="T61" fmla="*/ 205 h 221"/>
                <a:gd name="T62" fmla="*/ 72 w 269"/>
                <a:gd name="T63" fmla="*/ 208 h 221"/>
                <a:gd name="T64" fmla="*/ 57 w 269"/>
                <a:gd name="T65" fmla="*/ 211 h 221"/>
                <a:gd name="T66" fmla="*/ 42 w 269"/>
                <a:gd name="T67" fmla="*/ 215 h 221"/>
                <a:gd name="T68" fmla="*/ 0 w 269"/>
                <a:gd name="T69" fmla="*/ 1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221">
                  <a:moveTo>
                    <a:pt x="0" y="15"/>
                  </a:moveTo>
                  <a:lnTo>
                    <a:pt x="17" y="12"/>
                  </a:lnTo>
                  <a:lnTo>
                    <a:pt x="34" y="8"/>
                  </a:lnTo>
                  <a:lnTo>
                    <a:pt x="52" y="6"/>
                  </a:lnTo>
                  <a:lnTo>
                    <a:pt x="69" y="4"/>
                  </a:lnTo>
                  <a:lnTo>
                    <a:pt x="85" y="3"/>
                  </a:lnTo>
                  <a:lnTo>
                    <a:pt x="100" y="1"/>
                  </a:lnTo>
                  <a:lnTo>
                    <a:pt x="116" y="0"/>
                  </a:lnTo>
                  <a:lnTo>
                    <a:pt x="130" y="0"/>
                  </a:lnTo>
                  <a:lnTo>
                    <a:pt x="145" y="0"/>
                  </a:lnTo>
                  <a:lnTo>
                    <a:pt x="158" y="1"/>
                  </a:lnTo>
                  <a:lnTo>
                    <a:pt x="170" y="3"/>
                  </a:lnTo>
                  <a:lnTo>
                    <a:pt x="183" y="4"/>
                  </a:lnTo>
                  <a:lnTo>
                    <a:pt x="193" y="6"/>
                  </a:lnTo>
                  <a:lnTo>
                    <a:pt x="204" y="8"/>
                  </a:lnTo>
                  <a:lnTo>
                    <a:pt x="214" y="12"/>
                  </a:lnTo>
                  <a:lnTo>
                    <a:pt x="222" y="15"/>
                  </a:lnTo>
                  <a:lnTo>
                    <a:pt x="269" y="221"/>
                  </a:lnTo>
                  <a:lnTo>
                    <a:pt x="253" y="218"/>
                  </a:lnTo>
                  <a:lnTo>
                    <a:pt x="238" y="215"/>
                  </a:lnTo>
                  <a:lnTo>
                    <a:pt x="223" y="212"/>
                  </a:lnTo>
                  <a:lnTo>
                    <a:pt x="209" y="210"/>
                  </a:lnTo>
                  <a:lnTo>
                    <a:pt x="196" y="208"/>
                  </a:lnTo>
                  <a:lnTo>
                    <a:pt x="182" y="205"/>
                  </a:lnTo>
                  <a:lnTo>
                    <a:pt x="168" y="204"/>
                  </a:lnTo>
                  <a:lnTo>
                    <a:pt x="155" y="203"/>
                  </a:lnTo>
                  <a:lnTo>
                    <a:pt x="141" y="203"/>
                  </a:lnTo>
                  <a:lnTo>
                    <a:pt x="129" y="203"/>
                  </a:lnTo>
                  <a:lnTo>
                    <a:pt x="115" y="203"/>
                  </a:lnTo>
                  <a:lnTo>
                    <a:pt x="101" y="204"/>
                  </a:lnTo>
                  <a:lnTo>
                    <a:pt x="87" y="205"/>
                  </a:lnTo>
                  <a:lnTo>
                    <a:pt x="72" y="208"/>
                  </a:lnTo>
                  <a:lnTo>
                    <a:pt x="57" y="211"/>
                  </a:lnTo>
                  <a:lnTo>
                    <a:pt x="42" y="215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174"/>
            <p:cNvSpPr>
              <a:spLocks/>
            </p:cNvSpPr>
            <p:nvPr/>
          </p:nvSpPr>
          <p:spPr bwMode="auto">
            <a:xfrm>
              <a:off x="3110" y="2369"/>
              <a:ext cx="116" cy="90"/>
            </a:xfrm>
            <a:custGeom>
              <a:avLst/>
              <a:gdLst>
                <a:gd name="T0" fmla="*/ 0 w 233"/>
                <a:gd name="T1" fmla="*/ 29 h 181"/>
                <a:gd name="T2" fmla="*/ 36 w 233"/>
                <a:gd name="T3" fmla="*/ 181 h 181"/>
                <a:gd name="T4" fmla="*/ 51 w 233"/>
                <a:gd name="T5" fmla="*/ 177 h 181"/>
                <a:gd name="T6" fmla="*/ 66 w 233"/>
                <a:gd name="T7" fmla="*/ 173 h 181"/>
                <a:gd name="T8" fmla="*/ 80 w 233"/>
                <a:gd name="T9" fmla="*/ 170 h 181"/>
                <a:gd name="T10" fmla="*/ 93 w 233"/>
                <a:gd name="T11" fmla="*/ 165 h 181"/>
                <a:gd name="T12" fmla="*/ 107 w 233"/>
                <a:gd name="T13" fmla="*/ 162 h 181"/>
                <a:gd name="T14" fmla="*/ 121 w 233"/>
                <a:gd name="T15" fmla="*/ 159 h 181"/>
                <a:gd name="T16" fmla="*/ 134 w 233"/>
                <a:gd name="T17" fmla="*/ 156 h 181"/>
                <a:gd name="T18" fmla="*/ 146 w 233"/>
                <a:gd name="T19" fmla="*/ 154 h 181"/>
                <a:gd name="T20" fmla="*/ 158 w 233"/>
                <a:gd name="T21" fmla="*/ 151 h 181"/>
                <a:gd name="T22" fmla="*/ 169 w 233"/>
                <a:gd name="T23" fmla="*/ 149 h 181"/>
                <a:gd name="T24" fmla="*/ 181 w 233"/>
                <a:gd name="T25" fmla="*/ 148 h 181"/>
                <a:gd name="T26" fmla="*/ 192 w 233"/>
                <a:gd name="T27" fmla="*/ 148 h 181"/>
                <a:gd name="T28" fmla="*/ 203 w 233"/>
                <a:gd name="T29" fmla="*/ 148 h 181"/>
                <a:gd name="T30" fmla="*/ 213 w 233"/>
                <a:gd name="T31" fmla="*/ 148 h 181"/>
                <a:gd name="T32" fmla="*/ 224 w 233"/>
                <a:gd name="T33" fmla="*/ 149 h 181"/>
                <a:gd name="T34" fmla="*/ 233 w 233"/>
                <a:gd name="T35" fmla="*/ 151 h 181"/>
                <a:gd name="T36" fmla="*/ 194 w 233"/>
                <a:gd name="T37" fmla="*/ 6 h 181"/>
                <a:gd name="T38" fmla="*/ 180 w 233"/>
                <a:gd name="T39" fmla="*/ 5 h 181"/>
                <a:gd name="T40" fmla="*/ 166 w 233"/>
                <a:gd name="T41" fmla="*/ 4 h 181"/>
                <a:gd name="T42" fmla="*/ 153 w 233"/>
                <a:gd name="T43" fmla="*/ 3 h 181"/>
                <a:gd name="T44" fmla="*/ 141 w 233"/>
                <a:gd name="T45" fmla="*/ 3 h 181"/>
                <a:gd name="T46" fmla="*/ 129 w 233"/>
                <a:gd name="T47" fmla="*/ 1 h 181"/>
                <a:gd name="T48" fmla="*/ 118 w 233"/>
                <a:gd name="T49" fmla="*/ 0 h 181"/>
                <a:gd name="T50" fmla="*/ 106 w 233"/>
                <a:gd name="T51" fmla="*/ 0 h 181"/>
                <a:gd name="T52" fmla="*/ 95 w 233"/>
                <a:gd name="T53" fmla="*/ 0 h 181"/>
                <a:gd name="T54" fmla="*/ 83 w 233"/>
                <a:gd name="T55" fmla="*/ 1 h 181"/>
                <a:gd name="T56" fmla="*/ 71 w 233"/>
                <a:gd name="T57" fmla="*/ 3 h 181"/>
                <a:gd name="T58" fmla="*/ 60 w 233"/>
                <a:gd name="T59" fmla="*/ 5 h 181"/>
                <a:gd name="T60" fmla="*/ 48 w 233"/>
                <a:gd name="T61" fmla="*/ 8 h 181"/>
                <a:gd name="T62" fmla="*/ 37 w 233"/>
                <a:gd name="T63" fmla="*/ 12 h 181"/>
                <a:gd name="T64" fmla="*/ 25 w 233"/>
                <a:gd name="T65" fmla="*/ 16 h 181"/>
                <a:gd name="T66" fmla="*/ 13 w 233"/>
                <a:gd name="T67" fmla="*/ 22 h 181"/>
                <a:gd name="T68" fmla="*/ 0 w 233"/>
                <a:gd name="T69" fmla="*/ 2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3" h="181">
                  <a:moveTo>
                    <a:pt x="0" y="29"/>
                  </a:moveTo>
                  <a:lnTo>
                    <a:pt x="36" y="181"/>
                  </a:lnTo>
                  <a:lnTo>
                    <a:pt x="51" y="177"/>
                  </a:lnTo>
                  <a:lnTo>
                    <a:pt x="66" y="173"/>
                  </a:lnTo>
                  <a:lnTo>
                    <a:pt x="80" y="170"/>
                  </a:lnTo>
                  <a:lnTo>
                    <a:pt x="93" y="165"/>
                  </a:lnTo>
                  <a:lnTo>
                    <a:pt x="107" y="162"/>
                  </a:lnTo>
                  <a:lnTo>
                    <a:pt x="121" y="159"/>
                  </a:lnTo>
                  <a:lnTo>
                    <a:pt x="134" y="156"/>
                  </a:lnTo>
                  <a:lnTo>
                    <a:pt x="146" y="154"/>
                  </a:lnTo>
                  <a:lnTo>
                    <a:pt x="158" y="151"/>
                  </a:lnTo>
                  <a:lnTo>
                    <a:pt x="169" y="149"/>
                  </a:lnTo>
                  <a:lnTo>
                    <a:pt x="181" y="148"/>
                  </a:lnTo>
                  <a:lnTo>
                    <a:pt x="192" y="148"/>
                  </a:lnTo>
                  <a:lnTo>
                    <a:pt x="203" y="148"/>
                  </a:lnTo>
                  <a:lnTo>
                    <a:pt x="213" y="148"/>
                  </a:lnTo>
                  <a:lnTo>
                    <a:pt x="224" y="149"/>
                  </a:lnTo>
                  <a:lnTo>
                    <a:pt x="233" y="151"/>
                  </a:lnTo>
                  <a:lnTo>
                    <a:pt x="194" y="6"/>
                  </a:lnTo>
                  <a:lnTo>
                    <a:pt x="180" y="5"/>
                  </a:lnTo>
                  <a:lnTo>
                    <a:pt x="166" y="4"/>
                  </a:lnTo>
                  <a:lnTo>
                    <a:pt x="153" y="3"/>
                  </a:lnTo>
                  <a:lnTo>
                    <a:pt x="141" y="3"/>
                  </a:lnTo>
                  <a:lnTo>
                    <a:pt x="129" y="1"/>
                  </a:lnTo>
                  <a:lnTo>
                    <a:pt x="118" y="0"/>
                  </a:lnTo>
                  <a:lnTo>
                    <a:pt x="106" y="0"/>
                  </a:lnTo>
                  <a:lnTo>
                    <a:pt x="95" y="0"/>
                  </a:lnTo>
                  <a:lnTo>
                    <a:pt x="83" y="1"/>
                  </a:lnTo>
                  <a:lnTo>
                    <a:pt x="71" y="3"/>
                  </a:lnTo>
                  <a:lnTo>
                    <a:pt x="60" y="5"/>
                  </a:lnTo>
                  <a:lnTo>
                    <a:pt x="48" y="8"/>
                  </a:lnTo>
                  <a:lnTo>
                    <a:pt x="37" y="12"/>
                  </a:lnTo>
                  <a:lnTo>
                    <a:pt x="25" y="16"/>
                  </a:lnTo>
                  <a:lnTo>
                    <a:pt x="13" y="22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175"/>
            <p:cNvSpPr>
              <a:spLocks/>
            </p:cNvSpPr>
            <p:nvPr/>
          </p:nvSpPr>
          <p:spPr bwMode="auto">
            <a:xfrm>
              <a:off x="3129" y="2450"/>
              <a:ext cx="110" cy="47"/>
            </a:xfrm>
            <a:custGeom>
              <a:avLst/>
              <a:gdLst>
                <a:gd name="T0" fmla="*/ 0 w 220"/>
                <a:gd name="T1" fmla="*/ 34 h 93"/>
                <a:gd name="T2" fmla="*/ 14 w 220"/>
                <a:gd name="T3" fmla="*/ 30 h 93"/>
                <a:gd name="T4" fmla="*/ 28 w 220"/>
                <a:gd name="T5" fmla="*/ 26 h 93"/>
                <a:gd name="T6" fmla="*/ 41 w 220"/>
                <a:gd name="T7" fmla="*/ 23 h 93"/>
                <a:gd name="T8" fmla="*/ 52 w 220"/>
                <a:gd name="T9" fmla="*/ 19 h 93"/>
                <a:gd name="T10" fmla="*/ 64 w 220"/>
                <a:gd name="T11" fmla="*/ 16 h 93"/>
                <a:gd name="T12" fmla="*/ 74 w 220"/>
                <a:gd name="T13" fmla="*/ 14 h 93"/>
                <a:gd name="T14" fmla="*/ 84 w 220"/>
                <a:gd name="T15" fmla="*/ 11 h 93"/>
                <a:gd name="T16" fmla="*/ 95 w 220"/>
                <a:gd name="T17" fmla="*/ 9 h 93"/>
                <a:gd name="T18" fmla="*/ 105 w 220"/>
                <a:gd name="T19" fmla="*/ 7 h 93"/>
                <a:gd name="T20" fmla="*/ 117 w 220"/>
                <a:gd name="T21" fmla="*/ 6 h 93"/>
                <a:gd name="T22" fmla="*/ 127 w 220"/>
                <a:gd name="T23" fmla="*/ 4 h 93"/>
                <a:gd name="T24" fmla="*/ 140 w 220"/>
                <a:gd name="T25" fmla="*/ 3 h 93"/>
                <a:gd name="T26" fmla="*/ 151 w 220"/>
                <a:gd name="T27" fmla="*/ 2 h 93"/>
                <a:gd name="T28" fmla="*/ 165 w 220"/>
                <a:gd name="T29" fmla="*/ 1 h 93"/>
                <a:gd name="T30" fmla="*/ 180 w 220"/>
                <a:gd name="T31" fmla="*/ 0 h 93"/>
                <a:gd name="T32" fmla="*/ 195 w 220"/>
                <a:gd name="T33" fmla="*/ 0 h 93"/>
                <a:gd name="T34" fmla="*/ 220 w 220"/>
                <a:gd name="T35" fmla="*/ 64 h 93"/>
                <a:gd name="T36" fmla="*/ 205 w 220"/>
                <a:gd name="T37" fmla="*/ 64 h 93"/>
                <a:gd name="T38" fmla="*/ 191 w 220"/>
                <a:gd name="T39" fmla="*/ 65 h 93"/>
                <a:gd name="T40" fmla="*/ 179 w 220"/>
                <a:gd name="T41" fmla="*/ 65 h 93"/>
                <a:gd name="T42" fmla="*/ 166 w 220"/>
                <a:gd name="T43" fmla="*/ 67 h 93"/>
                <a:gd name="T44" fmla="*/ 153 w 220"/>
                <a:gd name="T45" fmla="*/ 67 h 93"/>
                <a:gd name="T46" fmla="*/ 141 w 220"/>
                <a:gd name="T47" fmla="*/ 68 h 93"/>
                <a:gd name="T48" fmla="*/ 129 w 220"/>
                <a:gd name="T49" fmla="*/ 69 h 93"/>
                <a:gd name="T50" fmla="*/ 118 w 220"/>
                <a:gd name="T51" fmla="*/ 71 h 93"/>
                <a:gd name="T52" fmla="*/ 105 w 220"/>
                <a:gd name="T53" fmla="*/ 72 h 93"/>
                <a:gd name="T54" fmla="*/ 94 w 220"/>
                <a:gd name="T55" fmla="*/ 75 h 93"/>
                <a:gd name="T56" fmla="*/ 82 w 220"/>
                <a:gd name="T57" fmla="*/ 77 h 93"/>
                <a:gd name="T58" fmla="*/ 69 w 220"/>
                <a:gd name="T59" fmla="*/ 79 h 93"/>
                <a:gd name="T60" fmla="*/ 57 w 220"/>
                <a:gd name="T61" fmla="*/ 83 h 93"/>
                <a:gd name="T62" fmla="*/ 43 w 220"/>
                <a:gd name="T63" fmla="*/ 86 h 93"/>
                <a:gd name="T64" fmla="*/ 29 w 220"/>
                <a:gd name="T65" fmla="*/ 90 h 93"/>
                <a:gd name="T66" fmla="*/ 15 w 220"/>
                <a:gd name="T67" fmla="*/ 93 h 93"/>
                <a:gd name="T68" fmla="*/ 0 w 220"/>
                <a:gd name="T69" fmla="*/ 3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20" h="93">
                  <a:moveTo>
                    <a:pt x="0" y="34"/>
                  </a:moveTo>
                  <a:lnTo>
                    <a:pt x="14" y="30"/>
                  </a:lnTo>
                  <a:lnTo>
                    <a:pt x="28" y="26"/>
                  </a:lnTo>
                  <a:lnTo>
                    <a:pt x="41" y="23"/>
                  </a:lnTo>
                  <a:lnTo>
                    <a:pt x="52" y="19"/>
                  </a:lnTo>
                  <a:lnTo>
                    <a:pt x="64" y="16"/>
                  </a:lnTo>
                  <a:lnTo>
                    <a:pt x="74" y="14"/>
                  </a:lnTo>
                  <a:lnTo>
                    <a:pt x="84" y="11"/>
                  </a:lnTo>
                  <a:lnTo>
                    <a:pt x="95" y="9"/>
                  </a:lnTo>
                  <a:lnTo>
                    <a:pt x="105" y="7"/>
                  </a:lnTo>
                  <a:lnTo>
                    <a:pt x="117" y="6"/>
                  </a:lnTo>
                  <a:lnTo>
                    <a:pt x="127" y="4"/>
                  </a:lnTo>
                  <a:lnTo>
                    <a:pt x="140" y="3"/>
                  </a:lnTo>
                  <a:lnTo>
                    <a:pt x="151" y="2"/>
                  </a:lnTo>
                  <a:lnTo>
                    <a:pt x="165" y="1"/>
                  </a:lnTo>
                  <a:lnTo>
                    <a:pt x="180" y="0"/>
                  </a:lnTo>
                  <a:lnTo>
                    <a:pt x="195" y="0"/>
                  </a:lnTo>
                  <a:lnTo>
                    <a:pt x="220" y="64"/>
                  </a:lnTo>
                  <a:lnTo>
                    <a:pt x="205" y="64"/>
                  </a:lnTo>
                  <a:lnTo>
                    <a:pt x="191" y="65"/>
                  </a:lnTo>
                  <a:lnTo>
                    <a:pt x="179" y="65"/>
                  </a:lnTo>
                  <a:lnTo>
                    <a:pt x="166" y="67"/>
                  </a:lnTo>
                  <a:lnTo>
                    <a:pt x="153" y="67"/>
                  </a:lnTo>
                  <a:lnTo>
                    <a:pt x="141" y="68"/>
                  </a:lnTo>
                  <a:lnTo>
                    <a:pt x="129" y="69"/>
                  </a:lnTo>
                  <a:lnTo>
                    <a:pt x="118" y="71"/>
                  </a:lnTo>
                  <a:lnTo>
                    <a:pt x="105" y="72"/>
                  </a:lnTo>
                  <a:lnTo>
                    <a:pt x="94" y="75"/>
                  </a:lnTo>
                  <a:lnTo>
                    <a:pt x="82" y="77"/>
                  </a:lnTo>
                  <a:lnTo>
                    <a:pt x="69" y="79"/>
                  </a:lnTo>
                  <a:lnTo>
                    <a:pt x="57" y="83"/>
                  </a:lnTo>
                  <a:lnTo>
                    <a:pt x="43" y="86"/>
                  </a:lnTo>
                  <a:lnTo>
                    <a:pt x="29" y="90"/>
                  </a:lnTo>
                  <a:lnTo>
                    <a:pt x="15" y="93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76"/>
            <p:cNvSpPr>
              <a:spLocks/>
            </p:cNvSpPr>
            <p:nvPr/>
          </p:nvSpPr>
          <p:spPr bwMode="auto">
            <a:xfrm>
              <a:off x="3144" y="2491"/>
              <a:ext cx="165" cy="230"/>
            </a:xfrm>
            <a:custGeom>
              <a:avLst/>
              <a:gdLst>
                <a:gd name="T0" fmla="*/ 0 w 331"/>
                <a:gd name="T1" fmla="*/ 33 h 459"/>
                <a:gd name="T2" fmla="*/ 14 w 331"/>
                <a:gd name="T3" fmla="*/ 27 h 459"/>
                <a:gd name="T4" fmla="*/ 27 w 331"/>
                <a:gd name="T5" fmla="*/ 23 h 459"/>
                <a:gd name="T6" fmla="*/ 38 w 331"/>
                <a:gd name="T7" fmla="*/ 19 h 459"/>
                <a:gd name="T8" fmla="*/ 51 w 331"/>
                <a:gd name="T9" fmla="*/ 16 h 459"/>
                <a:gd name="T10" fmla="*/ 62 w 331"/>
                <a:gd name="T11" fmla="*/ 13 h 459"/>
                <a:gd name="T12" fmla="*/ 74 w 331"/>
                <a:gd name="T13" fmla="*/ 11 h 459"/>
                <a:gd name="T14" fmla="*/ 85 w 331"/>
                <a:gd name="T15" fmla="*/ 9 h 459"/>
                <a:gd name="T16" fmla="*/ 97 w 331"/>
                <a:gd name="T17" fmla="*/ 8 h 459"/>
                <a:gd name="T18" fmla="*/ 108 w 331"/>
                <a:gd name="T19" fmla="*/ 5 h 459"/>
                <a:gd name="T20" fmla="*/ 120 w 331"/>
                <a:gd name="T21" fmla="*/ 5 h 459"/>
                <a:gd name="T22" fmla="*/ 133 w 331"/>
                <a:gd name="T23" fmla="*/ 4 h 459"/>
                <a:gd name="T24" fmla="*/ 144 w 331"/>
                <a:gd name="T25" fmla="*/ 3 h 459"/>
                <a:gd name="T26" fmla="*/ 157 w 331"/>
                <a:gd name="T27" fmla="*/ 2 h 459"/>
                <a:gd name="T28" fmla="*/ 171 w 331"/>
                <a:gd name="T29" fmla="*/ 2 h 459"/>
                <a:gd name="T30" fmla="*/ 184 w 331"/>
                <a:gd name="T31" fmla="*/ 1 h 459"/>
                <a:gd name="T32" fmla="*/ 198 w 331"/>
                <a:gd name="T33" fmla="*/ 0 h 459"/>
                <a:gd name="T34" fmla="*/ 331 w 331"/>
                <a:gd name="T35" fmla="*/ 446 h 459"/>
                <a:gd name="T36" fmla="*/ 315 w 331"/>
                <a:gd name="T37" fmla="*/ 444 h 459"/>
                <a:gd name="T38" fmla="*/ 300 w 331"/>
                <a:gd name="T39" fmla="*/ 443 h 459"/>
                <a:gd name="T40" fmla="*/ 286 w 331"/>
                <a:gd name="T41" fmla="*/ 442 h 459"/>
                <a:gd name="T42" fmla="*/ 273 w 331"/>
                <a:gd name="T43" fmla="*/ 441 h 459"/>
                <a:gd name="T44" fmla="*/ 260 w 331"/>
                <a:gd name="T45" fmla="*/ 440 h 459"/>
                <a:gd name="T46" fmla="*/ 249 w 331"/>
                <a:gd name="T47" fmla="*/ 440 h 459"/>
                <a:gd name="T48" fmla="*/ 237 w 331"/>
                <a:gd name="T49" fmla="*/ 440 h 459"/>
                <a:gd name="T50" fmla="*/ 227 w 331"/>
                <a:gd name="T51" fmla="*/ 440 h 459"/>
                <a:gd name="T52" fmla="*/ 216 w 331"/>
                <a:gd name="T53" fmla="*/ 440 h 459"/>
                <a:gd name="T54" fmla="*/ 204 w 331"/>
                <a:gd name="T55" fmla="*/ 441 h 459"/>
                <a:gd name="T56" fmla="*/ 192 w 331"/>
                <a:gd name="T57" fmla="*/ 442 h 459"/>
                <a:gd name="T58" fmla="*/ 181 w 331"/>
                <a:gd name="T59" fmla="*/ 444 h 459"/>
                <a:gd name="T60" fmla="*/ 168 w 331"/>
                <a:gd name="T61" fmla="*/ 447 h 459"/>
                <a:gd name="T62" fmla="*/ 156 w 331"/>
                <a:gd name="T63" fmla="*/ 450 h 459"/>
                <a:gd name="T64" fmla="*/ 142 w 331"/>
                <a:gd name="T65" fmla="*/ 455 h 459"/>
                <a:gd name="T66" fmla="*/ 127 w 331"/>
                <a:gd name="T67" fmla="*/ 459 h 459"/>
                <a:gd name="T68" fmla="*/ 0 w 331"/>
                <a:gd name="T69" fmla="*/ 3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31" h="459">
                  <a:moveTo>
                    <a:pt x="0" y="33"/>
                  </a:moveTo>
                  <a:lnTo>
                    <a:pt x="14" y="27"/>
                  </a:lnTo>
                  <a:lnTo>
                    <a:pt x="27" y="23"/>
                  </a:lnTo>
                  <a:lnTo>
                    <a:pt x="38" y="19"/>
                  </a:lnTo>
                  <a:lnTo>
                    <a:pt x="51" y="16"/>
                  </a:lnTo>
                  <a:lnTo>
                    <a:pt x="62" y="13"/>
                  </a:lnTo>
                  <a:lnTo>
                    <a:pt x="74" y="11"/>
                  </a:lnTo>
                  <a:lnTo>
                    <a:pt x="85" y="9"/>
                  </a:lnTo>
                  <a:lnTo>
                    <a:pt x="97" y="8"/>
                  </a:lnTo>
                  <a:lnTo>
                    <a:pt x="108" y="5"/>
                  </a:lnTo>
                  <a:lnTo>
                    <a:pt x="120" y="5"/>
                  </a:lnTo>
                  <a:lnTo>
                    <a:pt x="133" y="4"/>
                  </a:lnTo>
                  <a:lnTo>
                    <a:pt x="144" y="3"/>
                  </a:lnTo>
                  <a:lnTo>
                    <a:pt x="157" y="2"/>
                  </a:lnTo>
                  <a:lnTo>
                    <a:pt x="171" y="2"/>
                  </a:lnTo>
                  <a:lnTo>
                    <a:pt x="184" y="1"/>
                  </a:lnTo>
                  <a:lnTo>
                    <a:pt x="198" y="0"/>
                  </a:lnTo>
                  <a:lnTo>
                    <a:pt x="331" y="446"/>
                  </a:lnTo>
                  <a:lnTo>
                    <a:pt x="315" y="444"/>
                  </a:lnTo>
                  <a:lnTo>
                    <a:pt x="300" y="443"/>
                  </a:lnTo>
                  <a:lnTo>
                    <a:pt x="286" y="442"/>
                  </a:lnTo>
                  <a:lnTo>
                    <a:pt x="273" y="441"/>
                  </a:lnTo>
                  <a:lnTo>
                    <a:pt x="260" y="440"/>
                  </a:lnTo>
                  <a:lnTo>
                    <a:pt x="249" y="440"/>
                  </a:lnTo>
                  <a:lnTo>
                    <a:pt x="237" y="440"/>
                  </a:lnTo>
                  <a:lnTo>
                    <a:pt x="227" y="440"/>
                  </a:lnTo>
                  <a:lnTo>
                    <a:pt x="216" y="440"/>
                  </a:lnTo>
                  <a:lnTo>
                    <a:pt x="204" y="441"/>
                  </a:lnTo>
                  <a:lnTo>
                    <a:pt x="192" y="442"/>
                  </a:lnTo>
                  <a:lnTo>
                    <a:pt x="181" y="444"/>
                  </a:lnTo>
                  <a:lnTo>
                    <a:pt x="168" y="447"/>
                  </a:lnTo>
                  <a:lnTo>
                    <a:pt x="156" y="450"/>
                  </a:lnTo>
                  <a:lnTo>
                    <a:pt x="142" y="455"/>
                  </a:lnTo>
                  <a:lnTo>
                    <a:pt x="127" y="459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77"/>
            <p:cNvSpPr>
              <a:spLocks/>
            </p:cNvSpPr>
            <p:nvPr/>
          </p:nvSpPr>
          <p:spPr bwMode="auto">
            <a:xfrm>
              <a:off x="3255" y="2362"/>
              <a:ext cx="120" cy="78"/>
            </a:xfrm>
            <a:custGeom>
              <a:avLst/>
              <a:gdLst>
                <a:gd name="T0" fmla="*/ 0 w 239"/>
                <a:gd name="T1" fmla="*/ 10 h 155"/>
                <a:gd name="T2" fmla="*/ 47 w 239"/>
                <a:gd name="T3" fmla="*/ 155 h 155"/>
                <a:gd name="T4" fmla="*/ 62 w 239"/>
                <a:gd name="T5" fmla="*/ 152 h 155"/>
                <a:gd name="T6" fmla="*/ 76 w 239"/>
                <a:gd name="T7" fmla="*/ 148 h 155"/>
                <a:gd name="T8" fmla="*/ 91 w 239"/>
                <a:gd name="T9" fmla="*/ 145 h 155"/>
                <a:gd name="T10" fmla="*/ 103 w 239"/>
                <a:gd name="T11" fmla="*/ 142 h 155"/>
                <a:gd name="T12" fmla="*/ 117 w 239"/>
                <a:gd name="T13" fmla="*/ 141 h 155"/>
                <a:gd name="T14" fmla="*/ 130 w 239"/>
                <a:gd name="T15" fmla="*/ 139 h 155"/>
                <a:gd name="T16" fmla="*/ 142 w 239"/>
                <a:gd name="T17" fmla="*/ 138 h 155"/>
                <a:gd name="T18" fmla="*/ 154 w 239"/>
                <a:gd name="T19" fmla="*/ 137 h 155"/>
                <a:gd name="T20" fmla="*/ 166 w 239"/>
                <a:gd name="T21" fmla="*/ 137 h 155"/>
                <a:gd name="T22" fmla="*/ 177 w 239"/>
                <a:gd name="T23" fmla="*/ 137 h 155"/>
                <a:gd name="T24" fmla="*/ 189 w 239"/>
                <a:gd name="T25" fmla="*/ 137 h 155"/>
                <a:gd name="T26" fmla="*/ 199 w 239"/>
                <a:gd name="T27" fmla="*/ 138 h 155"/>
                <a:gd name="T28" fmla="*/ 209 w 239"/>
                <a:gd name="T29" fmla="*/ 139 h 155"/>
                <a:gd name="T30" fmla="*/ 220 w 239"/>
                <a:gd name="T31" fmla="*/ 140 h 155"/>
                <a:gd name="T32" fmla="*/ 230 w 239"/>
                <a:gd name="T33" fmla="*/ 142 h 155"/>
                <a:gd name="T34" fmla="*/ 239 w 239"/>
                <a:gd name="T35" fmla="*/ 145 h 155"/>
                <a:gd name="T36" fmla="*/ 191 w 239"/>
                <a:gd name="T37" fmla="*/ 10 h 155"/>
                <a:gd name="T38" fmla="*/ 178 w 239"/>
                <a:gd name="T39" fmla="*/ 9 h 155"/>
                <a:gd name="T40" fmla="*/ 167 w 239"/>
                <a:gd name="T41" fmla="*/ 8 h 155"/>
                <a:gd name="T42" fmla="*/ 154 w 239"/>
                <a:gd name="T43" fmla="*/ 7 h 155"/>
                <a:gd name="T44" fmla="*/ 142 w 239"/>
                <a:gd name="T45" fmla="*/ 5 h 155"/>
                <a:gd name="T46" fmla="*/ 131 w 239"/>
                <a:gd name="T47" fmla="*/ 4 h 155"/>
                <a:gd name="T48" fmla="*/ 119 w 239"/>
                <a:gd name="T49" fmla="*/ 3 h 155"/>
                <a:gd name="T50" fmla="*/ 108 w 239"/>
                <a:gd name="T51" fmla="*/ 2 h 155"/>
                <a:gd name="T52" fmla="*/ 96 w 239"/>
                <a:gd name="T53" fmla="*/ 1 h 155"/>
                <a:gd name="T54" fmla="*/ 85 w 239"/>
                <a:gd name="T55" fmla="*/ 1 h 155"/>
                <a:gd name="T56" fmla="*/ 73 w 239"/>
                <a:gd name="T57" fmla="*/ 0 h 155"/>
                <a:gd name="T58" fmla="*/ 62 w 239"/>
                <a:gd name="T59" fmla="*/ 1 h 155"/>
                <a:gd name="T60" fmla="*/ 50 w 239"/>
                <a:gd name="T61" fmla="*/ 1 h 155"/>
                <a:gd name="T62" fmla="*/ 38 w 239"/>
                <a:gd name="T63" fmla="*/ 2 h 155"/>
                <a:gd name="T64" fmla="*/ 25 w 239"/>
                <a:gd name="T65" fmla="*/ 4 h 155"/>
                <a:gd name="T66" fmla="*/ 12 w 239"/>
                <a:gd name="T67" fmla="*/ 7 h 155"/>
                <a:gd name="T68" fmla="*/ 0 w 239"/>
                <a:gd name="T69" fmla="*/ 1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39" h="155">
                  <a:moveTo>
                    <a:pt x="0" y="10"/>
                  </a:moveTo>
                  <a:lnTo>
                    <a:pt x="47" y="155"/>
                  </a:lnTo>
                  <a:lnTo>
                    <a:pt x="62" y="152"/>
                  </a:lnTo>
                  <a:lnTo>
                    <a:pt x="76" y="148"/>
                  </a:lnTo>
                  <a:lnTo>
                    <a:pt x="91" y="145"/>
                  </a:lnTo>
                  <a:lnTo>
                    <a:pt x="103" y="142"/>
                  </a:lnTo>
                  <a:lnTo>
                    <a:pt x="117" y="141"/>
                  </a:lnTo>
                  <a:lnTo>
                    <a:pt x="130" y="139"/>
                  </a:lnTo>
                  <a:lnTo>
                    <a:pt x="142" y="138"/>
                  </a:lnTo>
                  <a:lnTo>
                    <a:pt x="154" y="137"/>
                  </a:lnTo>
                  <a:lnTo>
                    <a:pt x="166" y="137"/>
                  </a:lnTo>
                  <a:lnTo>
                    <a:pt x="177" y="137"/>
                  </a:lnTo>
                  <a:lnTo>
                    <a:pt x="189" y="137"/>
                  </a:lnTo>
                  <a:lnTo>
                    <a:pt x="199" y="138"/>
                  </a:lnTo>
                  <a:lnTo>
                    <a:pt x="209" y="139"/>
                  </a:lnTo>
                  <a:lnTo>
                    <a:pt x="220" y="140"/>
                  </a:lnTo>
                  <a:lnTo>
                    <a:pt x="230" y="142"/>
                  </a:lnTo>
                  <a:lnTo>
                    <a:pt x="239" y="145"/>
                  </a:lnTo>
                  <a:lnTo>
                    <a:pt x="191" y="10"/>
                  </a:lnTo>
                  <a:lnTo>
                    <a:pt x="178" y="9"/>
                  </a:lnTo>
                  <a:lnTo>
                    <a:pt x="167" y="8"/>
                  </a:lnTo>
                  <a:lnTo>
                    <a:pt x="154" y="7"/>
                  </a:lnTo>
                  <a:lnTo>
                    <a:pt x="142" y="5"/>
                  </a:lnTo>
                  <a:lnTo>
                    <a:pt x="131" y="4"/>
                  </a:lnTo>
                  <a:lnTo>
                    <a:pt x="119" y="3"/>
                  </a:lnTo>
                  <a:lnTo>
                    <a:pt x="108" y="2"/>
                  </a:lnTo>
                  <a:lnTo>
                    <a:pt x="96" y="1"/>
                  </a:lnTo>
                  <a:lnTo>
                    <a:pt x="85" y="1"/>
                  </a:lnTo>
                  <a:lnTo>
                    <a:pt x="73" y="0"/>
                  </a:lnTo>
                  <a:lnTo>
                    <a:pt x="62" y="1"/>
                  </a:lnTo>
                  <a:lnTo>
                    <a:pt x="50" y="1"/>
                  </a:lnTo>
                  <a:lnTo>
                    <a:pt x="38" y="2"/>
                  </a:lnTo>
                  <a:lnTo>
                    <a:pt x="25" y="4"/>
                  </a:lnTo>
                  <a:lnTo>
                    <a:pt x="12" y="7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78"/>
            <p:cNvSpPr>
              <a:spLocks/>
            </p:cNvSpPr>
            <p:nvPr/>
          </p:nvSpPr>
          <p:spPr bwMode="auto">
            <a:xfrm>
              <a:off x="3281" y="2438"/>
              <a:ext cx="127" cy="102"/>
            </a:xfrm>
            <a:custGeom>
              <a:avLst/>
              <a:gdLst>
                <a:gd name="T0" fmla="*/ 0 w 255"/>
                <a:gd name="T1" fmla="*/ 21 h 205"/>
                <a:gd name="T2" fmla="*/ 15 w 255"/>
                <a:gd name="T3" fmla="*/ 17 h 205"/>
                <a:gd name="T4" fmla="*/ 31 w 255"/>
                <a:gd name="T5" fmla="*/ 12 h 205"/>
                <a:gd name="T6" fmla="*/ 45 w 255"/>
                <a:gd name="T7" fmla="*/ 9 h 205"/>
                <a:gd name="T8" fmla="*/ 60 w 255"/>
                <a:gd name="T9" fmla="*/ 6 h 205"/>
                <a:gd name="T10" fmla="*/ 73 w 255"/>
                <a:gd name="T11" fmla="*/ 4 h 205"/>
                <a:gd name="T12" fmla="*/ 87 w 255"/>
                <a:gd name="T13" fmla="*/ 2 h 205"/>
                <a:gd name="T14" fmla="*/ 99 w 255"/>
                <a:gd name="T15" fmla="*/ 1 h 205"/>
                <a:gd name="T16" fmla="*/ 112 w 255"/>
                <a:gd name="T17" fmla="*/ 0 h 205"/>
                <a:gd name="T18" fmla="*/ 124 w 255"/>
                <a:gd name="T19" fmla="*/ 0 h 205"/>
                <a:gd name="T20" fmla="*/ 134 w 255"/>
                <a:gd name="T21" fmla="*/ 0 h 205"/>
                <a:gd name="T22" fmla="*/ 145 w 255"/>
                <a:gd name="T23" fmla="*/ 1 h 205"/>
                <a:gd name="T24" fmla="*/ 156 w 255"/>
                <a:gd name="T25" fmla="*/ 1 h 205"/>
                <a:gd name="T26" fmla="*/ 165 w 255"/>
                <a:gd name="T27" fmla="*/ 3 h 205"/>
                <a:gd name="T28" fmla="*/ 174 w 255"/>
                <a:gd name="T29" fmla="*/ 4 h 205"/>
                <a:gd name="T30" fmla="*/ 184 w 255"/>
                <a:gd name="T31" fmla="*/ 6 h 205"/>
                <a:gd name="T32" fmla="*/ 192 w 255"/>
                <a:gd name="T33" fmla="*/ 9 h 205"/>
                <a:gd name="T34" fmla="*/ 255 w 255"/>
                <a:gd name="T35" fmla="*/ 187 h 205"/>
                <a:gd name="T36" fmla="*/ 240 w 255"/>
                <a:gd name="T37" fmla="*/ 185 h 205"/>
                <a:gd name="T38" fmla="*/ 227 w 255"/>
                <a:gd name="T39" fmla="*/ 184 h 205"/>
                <a:gd name="T40" fmla="*/ 213 w 255"/>
                <a:gd name="T41" fmla="*/ 183 h 205"/>
                <a:gd name="T42" fmla="*/ 202 w 255"/>
                <a:gd name="T43" fmla="*/ 182 h 205"/>
                <a:gd name="T44" fmla="*/ 190 w 255"/>
                <a:gd name="T45" fmla="*/ 180 h 205"/>
                <a:gd name="T46" fmla="*/ 179 w 255"/>
                <a:gd name="T47" fmla="*/ 180 h 205"/>
                <a:gd name="T48" fmla="*/ 169 w 255"/>
                <a:gd name="T49" fmla="*/ 182 h 205"/>
                <a:gd name="T50" fmla="*/ 158 w 255"/>
                <a:gd name="T51" fmla="*/ 182 h 205"/>
                <a:gd name="T52" fmla="*/ 148 w 255"/>
                <a:gd name="T53" fmla="*/ 183 h 205"/>
                <a:gd name="T54" fmla="*/ 137 w 255"/>
                <a:gd name="T55" fmla="*/ 185 h 205"/>
                <a:gd name="T56" fmla="*/ 126 w 255"/>
                <a:gd name="T57" fmla="*/ 186 h 205"/>
                <a:gd name="T58" fmla="*/ 114 w 255"/>
                <a:gd name="T59" fmla="*/ 190 h 205"/>
                <a:gd name="T60" fmla="*/ 103 w 255"/>
                <a:gd name="T61" fmla="*/ 192 h 205"/>
                <a:gd name="T62" fmla="*/ 90 w 255"/>
                <a:gd name="T63" fmla="*/ 195 h 205"/>
                <a:gd name="T64" fmla="*/ 77 w 255"/>
                <a:gd name="T65" fmla="*/ 200 h 205"/>
                <a:gd name="T66" fmla="*/ 64 w 255"/>
                <a:gd name="T67" fmla="*/ 205 h 205"/>
                <a:gd name="T68" fmla="*/ 0 w 255"/>
                <a:gd name="T69" fmla="*/ 21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5" h="205">
                  <a:moveTo>
                    <a:pt x="0" y="21"/>
                  </a:moveTo>
                  <a:lnTo>
                    <a:pt x="15" y="17"/>
                  </a:lnTo>
                  <a:lnTo>
                    <a:pt x="31" y="12"/>
                  </a:lnTo>
                  <a:lnTo>
                    <a:pt x="45" y="9"/>
                  </a:lnTo>
                  <a:lnTo>
                    <a:pt x="60" y="6"/>
                  </a:lnTo>
                  <a:lnTo>
                    <a:pt x="73" y="4"/>
                  </a:lnTo>
                  <a:lnTo>
                    <a:pt x="87" y="2"/>
                  </a:lnTo>
                  <a:lnTo>
                    <a:pt x="99" y="1"/>
                  </a:lnTo>
                  <a:lnTo>
                    <a:pt x="112" y="0"/>
                  </a:lnTo>
                  <a:lnTo>
                    <a:pt x="124" y="0"/>
                  </a:lnTo>
                  <a:lnTo>
                    <a:pt x="134" y="0"/>
                  </a:lnTo>
                  <a:lnTo>
                    <a:pt x="145" y="1"/>
                  </a:lnTo>
                  <a:lnTo>
                    <a:pt x="156" y="1"/>
                  </a:lnTo>
                  <a:lnTo>
                    <a:pt x="165" y="3"/>
                  </a:lnTo>
                  <a:lnTo>
                    <a:pt x="174" y="4"/>
                  </a:lnTo>
                  <a:lnTo>
                    <a:pt x="184" y="6"/>
                  </a:lnTo>
                  <a:lnTo>
                    <a:pt x="192" y="9"/>
                  </a:lnTo>
                  <a:lnTo>
                    <a:pt x="255" y="187"/>
                  </a:lnTo>
                  <a:lnTo>
                    <a:pt x="240" y="185"/>
                  </a:lnTo>
                  <a:lnTo>
                    <a:pt x="227" y="184"/>
                  </a:lnTo>
                  <a:lnTo>
                    <a:pt x="213" y="183"/>
                  </a:lnTo>
                  <a:lnTo>
                    <a:pt x="202" y="182"/>
                  </a:lnTo>
                  <a:lnTo>
                    <a:pt x="190" y="180"/>
                  </a:lnTo>
                  <a:lnTo>
                    <a:pt x="179" y="180"/>
                  </a:lnTo>
                  <a:lnTo>
                    <a:pt x="169" y="182"/>
                  </a:lnTo>
                  <a:lnTo>
                    <a:pt x="158" y="182"/>
                  </a:lnTo>
                  <a:lnTo>
                    <a:pt x="148" y="183"/>
                  </a:lnTo>
                  <a:lnTo>
                    <a:pt x="137" y="185"/>
                  </a:lnTo>
                  <a:lnTo>
                    <a:pt x="126" y="186"/>
                  </a:lnTo>
                  <a:lnTo>
                    <a:pt x="114" y="190"/>
                  </a:lnTo>
                  <a:lnTo>
                    <a:pt x="103" y="192"/>
                  </a:lnTo>
                  <a:lnTo>
                    <a:pt x="90" y="195"/>
                  </a:lnTo>
                  <a:lnTo>
                    <a:pt x="77" y="200"/>
                  </a:lnTo>
                  <a:lnTo>
                    <a:pt x="64" y="20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79"/>
            <p:cNvSpPr>
              <a:spLocks/>
            </p:cNvSpPr>
            <p:nvPr/>
          </p:nvSpPr>
          <p:spPr bwMode="auto">
            <a:xfrm>
              <a:off x="3316" y="2536"/>
              <a:ext cx="159" cy="171"/>
            </a:xfrm>
            <a:custGeom>
              <a:avLst/>
              <a:gdLst>
                <a:gd name="T0" fmla="*/ 0 w 319"/>
                <a:gd name="T1" fmla="*/ 24 h 341"/>
                <a:gd name="T2" fmla="*/ 13 w 319"/>
                <a:gd name="T3" fmla="*/ 19 h 341"/>
                <a:gd name="T4" fmla="*/ 26 w 319"/>
                <a:gd name="T5" fmla="*/ 15 h 341"/>
                <a:gd name="T6" fmla="*/ 40 w 319"/>
                <a:gd name="T7" fmla="*/ 10 h 341"/>
                <a:gd name="T8" fmla="*/ 53 w 319"/>
                <a:gd name="T9" fmla="*/ 8 h 341"/>
                <a:gd name="T10" fmla="*/ 65 w 319"/>
                <a:gd name="T11" fmla="*/ 4 h 341"/>
                <a:gd name="T12" fmla="*/ 78 w 319"/>
                <a:gd name="T13" fmla="*/ 3 h 341"/>
                <a:gd name="T14" fmla="*/ 91 w 319"/>
                <a:gd name="T15" fmla="*/ 1 h 341"/>
                <a:gd name="T16" fmla="*/ 102 w 319"/>
                <a:gd name="T17" fmla="*/ 1 h 341"/>
                <a:gd name="T18" fmla="*/ 114 w 319"/>
                <a:gd name="T19" fmla="*/ 0 h 341"/>
                <a:gd name="T20" fmla="*/ 125 w 319"/>
                <a:gd name="T21" fmla="*/ 1 h 341"/>
                <a:gd name="T22" fmla="*/ 137 w 319"/>
                <a:gd name="T23" fmla="*/ 1 h 341"/>
                <a:gd name="T24" fmla="*/ 148 w 319"/>
                <a:gd name="T25" fmla="*/ 2 h 341"/>
                <a:gd name="T26" fmla="*/ 160 w 319"/>
                <a:gd name="T27" fmla="*/ 4 h 341"/>
                <a:gd name="T28" fmla="*/ 170 w 319"/>
                <a:gd name="T29" fmla="*/ 7 h 341"/>
                <a:gd name="T30" fmla="*/ 180 w 319"/>
                <a:gd name="T31" fmla="*/ 9 h 341"/>
                <a:gd name="T32" fmla="*/ 191 w 319"/>
                <a:gd name="T33" fmla="*/ 12 h 341"/>
                <a:gd name="T34" fmla="*/ 319 w 319"/>
                <a:gd name="T35" fmla="*/ 328 h 341"/>
                <a:gd name="T36" fmla="*/ 307 w 319"/>
                <a:gd name="T37" fmla="*/ 328 h 341"/>
                <a:gd name="T38" fmla="*/ 295 w 319"/>
                <a:gd name="T39" fmla="*/ 328 h 341"/>
                <a:gd name="T40" fmla="*/ 283 w 319"/>
                <a:gd name="T41" fmla="*/ 328 h 341"/>
                <a:gd name="T42" fmla="*/ 270 w 319"/>
                <a:gd name="T43" fmla="*/ 328 h 341"/>
                <a:gd name="T44" fmla="*/ 258 w 319"/>
                <a:gd name="T45" fmla="*/ 328 h 341"/>
                <a:gd name="T46" fmla="*/ 245 w 319"/>
                <a:gd name="T47" fmla="*/ 328 h 341"/>
                <a:gd name="T48" fmla="*/ 232 w 319"/>
                <a:gd name="T49" fmla="*/ 328 h 341"/>
                <a:gd name="T50" fmla="*/ 219 w 319"/>
                <a:gd name="T51" fmla="*/ 329 h 341"/>
                <a:gd name="T52" fmla="*/ 206 w 319"/>
                <a:gd name="T53" fmla="*/ 329 h 341"/>
                <a:gd name="T54" fmla="*/ 192 w 319"/>
                <a:gd name="T55" fmla="*/ 329 h 341"/>
                <a:gd name="T56" fmla="*/ 177 w 319"/>
                <a:gd name="T57" fmla="*/ 330 h 341"/>
                <a:gd name="T58" fmla="*/ 163 w 319"/>
                <a:gd name="T59" fmla="*/ 331 h 341"/>
                <a:gd name="T60" fmla="*/ 148 w 319"/>
                <a:gd name="T61" fmla="*/ 334 h 341"/>
                <a:gd name="T62" fmla="*/ 133 w 319"/>
                <a:gd name="T63" fmla="*/ 335 h 341"/>
                <a:gd name="T64" fmla="*/ 118 w 319"/>
                <a:gd name="T65" fmla="*/ 337 h 341"/>
                <a:gd name="T66" fmla="*/ 103 w 319"/>
                <a:gd name="T67" fmla="*/ 341 h 341"/>
                <a:gd name="T68" fmla="*/ 0 w 319"/>
                <a:gd name="T69" fmla="*/ 2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19" h="341">
                  <a:moveTo>
                    <a:pt x="0" y="24"/>
                  </a:moveTo>
                  <a:lnTo>
                    <a:pt x="13" y="19"/>
                  </a:lnTo>
                  <a:lnTo>
                    <a:pt x="26" y="15"/>
                  </a:lnTo>
                  <a:lnTo>
                    <a:pt x="40" y="10"/>
                  </a:lnTo>
                  <a:lnTo>
                    <a:pt x="53" y="8"/>
                  </a:lnTo>
                  <a:lnTo>
                    <a:pt x="65" y="4"/>
                  </a:lnTo>
                  <a:lnTo>
                    <a:pt x="78" y="3"/>
                  </a:lnTo>
                  <a:lnTo>
                    <a:pt x="91" y="1"/>
                  </a:lnTo>
                  <a:lnTo>
                    <a:pt x="102" y="1"/>
                  </a:lnTo>
                  <a:lnTo>
                    <a:pt x="114" y="0"/>
                  </a:lnTo>
                  <a:lnTo>
                    <a:pt x="125" y="1"/>
                  </a:lnTo>
                  <a:lnTo>
                    <a:pt x="137" y="1"/>
                  </a:lnTo>
                  <a:lnTo>
                    <a:pt x="148" y="2"/>
                  </a:lnTo>
                  <a:lnTo>
                    <a:pt x="160" y="4"/>
                  </a:lnTo>
                  <a:lnTo>
                    <a:pt x="170" y="7"/>
                  </a:lnTo>
                  <a:lnTo>
                    <a:pt x="180" y="9"/>
                  </a:lnTo>
                  <a:lnTo>
                    <a:pt x="191" y="12"/>
                  </a:lnTo>
                  <a:lnTo>
                    <a:pt x="319" y="328"/>
                  </a:lnTo>
                  <a:lnTo>
                    <a:pt x="307" y="328"/>
                  </a:lnTo>
                  <a:lnTo>
                    <a:pt x="295" y="328"/>
                  </a:lnTo>
                  <a:lnTo>
                    <a:pt x="283" y="328"/>
                  </a:lnTo>
                  <a:lnTo>
                    <a:pt x="270" y="328"/>
                  </a:lnTo>
                  <a:lnTo>
                    <a:pt x="258" y="328"/>
                  </a:lnTo>
                  <a:lnTo>
                    <a:pt x="245" y="328"/>
                  </a:lnTo>
                  <a:lnTo>
                    <a:pt x="232" y="328"/>
                  </a:lnTo>
                  <a:lnTo>
                    <a:pt x="219" y="329"/>
                  </a:lnTo>
                  <a:lnTo>
                    <a:pt x="206" y="329"/>
                  </a:lnTo>
                  <a:lnTo>
                    <a:pt x="192" y="329"/>
                  </a:lnTo>
                  <a:lnTo>
                    <a:pt x="177" y="330"/>
                  </a:lnTo>
                  <a:lnTo>
                    <a:pt x="163" y="331"/>
                  </a:lnTo>
                  <a:lnTo>
                    <a:pt x="148" y="334"/>
                  </a:lnTo>
                  <a:lnTo>
                    <a:pt x="133" y="335"/>
                  </a:lnTo>
                  <a:lnTo>
                    <a:pt x="118" y="337"/>
                  </a:lnTo>
                  <a:lnTo>
                    <a:pt x="103" y="341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80"/>
            <p:cNvSpPr>
              <a:spLocks/>
            </p:cNvSpPr>
            <p:nvPr/>
          </p:nvSpPr>
          <p:spPr bwMode="auto">
            <a:xfrm>
              <a:off x="2765" y="2310"/>
              <a:ext cx="16" cy="16"/>
            </a:xfrm>
            <a:custGeom>
              <a:avLst/>
              <a:gdLst>
                <a:gd name="T0" fmla="*/ 0 w 32"/>
                <a:gd name="T1" fmla="*/ 3 h 31"/>
                <a:gd name="T2" fmla="*/ 3 w 32"/>
                <a:gd name="T3" fmla="*/ 31 h 31"/>
                <a:gd name="T4" fmla="*/ 32 w 32"/>
                <a:gd name="T5" fmla="*/ 28 h 31"/>
                <a:gd name="T6" fmla="*/ 25 w 32"/>
                <a:gd name="T7" fmla="*/ 0 h 31"/>
                <a:gd name="T8" fmla="*/ 0 w 32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3"/>
                  </a:moveTo>
                  <a:lnTo>
                    <a:pt x="3" y="31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81"/>
            <p:cNvSpPr>
              <a:spLocks/>
            </p:cNvSpPr>
            <p:nvPr/>
          </p:nvSpPr>
          <p:spPr bwMode="auto">
            <a:xfrm>
              <a:off x="2794" y="2309"/>
              <a:ext cx="16" cy="15"/>
            </a:xfrm>
            <a:custGeom>
              <a:avLst/>
              <a:gdLst>
                <a:gd name="T0" fmla="*/ 0 w 32"/>
                <a:gd name="T1" fmla="*/ 4 h 32"/>
                <a:gd name="T2" fmla="*/ 3 w 32"/>
                <a:gd name="T3" fmla="*/ 32 h 32"/>
                <a:gd name="T4" fmla="*/ 32 w 32"/>
                <a:gd name="T5" fmla="*/ 28 h 32"/>
                <a:gd name="T6" fmla="*/ 25 w 32"/>
                <a:gd name="T7" fmla="*/ 0 h 32"/>
                <a:gd name="T8" fmla="*/ 0 w 3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0" y="4"/>
                  </a:moveTo>
                  <a:lnTo>
                    <a:pt x="3" y="32"/>
                  </a:lnTo>
                  <a:lnTo>
                    <a:pt x="32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82"/>
            <p:cNvSpPr>
              <a:spLocks/>
            </p:cNvSpPr>
            <p:nvPr/>
          </p:nvSpPr>
          <p:spPr bwMode="auto">
            <a:xfrm>
              <a:off x="2827" y="2309"/>
              <a:ext cx="16" cy="15"/>
            </a:xfrm>
            <a:custGeom>
              <a:avLst/>
              <a:gdLst>
                <a:gd name="T0" fmla="*/ 0 w 33"/>
                <a:gd name="T1" fmla="*/ 4 h 32"/>
                <a:gd name="T2" fmla="*/ 4 w 33"/>
                <a:gd name="T3" fmla="*/ 32 h 32"/>
                <a:gd name="T4" fmla="*/ 33 w 33"/>
                <a:gd name="T5" fmla="*/ 28 h 32"/>
                <a:gd name="T6" fmla="*/ 25 w 33"/>
                <a:gd name="T7" fmla="*/ 0 h 32"/>
                <a:gd name="T8" fmla="*/ 0 w 33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0" y="4"/>
                  </a:moveTo>
                  <a:lnTo>
                    <a:pt x="4" y="32"/>
                  </a:lnTo>
                  <a:lnTo>
                    <a:pt x="33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3"/>
            <p:cNvSpPr>
              <a:spLocks/>
            </p:cNvSpPr>
            <p:nvPr/>
          </p:nvSpPr>
          <p:spPr bwMode="auto">
            <a:xfrm>
              <a:off x="3164" y="2321"/>
              <a:ext cx="16" cy="16"/>
            </a:xfrm>
            <a:custGeom>
              <a:avLst/>
              <a:gdLst>
                <a:gd name="T0" fmla="*/ 0 w 32"/>
                <a:gd name="T1" fmla="*/ 2 h 31"/>
                <a:gd name="T2" fmla="*/ 4 w 32"/>
                <a:gd name="T3" fmla="*/ 31 h 31"/>
                <a:gd name="T4" fmla="*/ 32 w 32"/>
                <a:gd name="T5" fmla="*/ 27 h 31"/>
                <a:gd name="T6" fmla="*/ 26 w 32"/>
                <a:gd name="T7" fmla="*/ 0 h 31"/>
                <a:gd name="T8" fmla="*/ 0 w 32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2"/>
                  </a:moveTo>
                  <a:lnTo>
                    <a:pt x="4" y="31"/>
                  </a:lnTo>
                  <a:lnTo>
                    <a:pt x="32" y="27"/>
                  </a:lnTo>
                  <a:lnTo>
                    <a:pt x="26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84"/>
            <p:cNvSpPr>
              <a:spLocks/>
            </p:cNvSpPr>
            <p:nvPr/>
          </p:nvSpPr>
          <p:spPr bwMode="auto">
            <a:xfrm>
              <a:off x="3192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5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185"/>
            <p:cNvSpPr>
              <a:spLocks/>
            </p:cNvSpPr>
            <p:nvPr/>
          </p:nvSpPr>
          <p:spPr bwMode="auto">
            <a:xfrm>
              <a:off x="3226" y="2320"/>
              <a:ext cx="16" cy="15"/>
            </a:xfrm>
            <a:custGeom>
              <a:avLst/>
              <a:gdLst>
                <a:gd name="T0" fmla="*/ 0 w 31"/>
                <a:gd name="T1" fmla="*/ 4 h 31"/>
                <a:gd name="T2" fmla="*/ 3 w 31"/>
                <a:gd name="T3" fmla="*/ 31 h 31"/>
                <a:gd name="T4" fmla="*/ 31 w 31"/>
                <a:gd name="T5" fmla="*/ 28 h 31"/>
                <a:gd name="T6" fmla="*/ 24 w 31"/>
                <a:gd name="T7" fmla="*/ 0 h 31"/>
                <a:gd name="T8" fmla="*/ 0 w 31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0" y="4"/>
                  </a:moveTo>
                  <a:lnTo>
                    <a:pt x="3" y="31"/>
                  </a:lnTo>
                  <a:lnTo>
                    <a:pt x="31" y="28"/>
                  </a:lnTo>
                  <a:lnTo>
                    <a:pt x="24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186"/>
            <p:cNvSpPr>
              <a:spLocks/>
            </p:cNvSpPr>
            <p:nvPr/>
          </p:nvSpPr>
          <p:spPr bwMode="auto">
            <a:xfrm>
              <a:off x="3258" y="2321"/>
              <a:ext cx="16" cy="16"/>
            </a:xfrm>
            <a:custGeom>
              <a:avLst/>
              <a:gdLst>
                <a:gd name="T0" fmla="*/ 0 w 33"/>
                <a:gd name="T1" fmla="*/ 2 h 31"/>
                <a:gd name="T2" fmla="*/ 4 w 33"/>
                <a:gd name="T3" fmla="*/ 31 h 31"/>
                <a:gd name="T4" fmla="*/ 33 w 33"/>
                <a:gd name="T5" fmla="*/ 27 h 31"/>
                <a:gd name="T6" fmla="*/ 25 w 33"/>
                <a:gd name="T7" fmla="*/ 0 h 31"/>
                <a:gd name="T8" fmla="*/ 0 w 33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1">
                  <a:moveTo>
                    <a:pt x="0" y="2"/>
                  </a:moveTo>
                  <a:lnTo>
                    <a:pt x="4" y="31"/>
                  </a:lnTo>
                  <a:lnTo>
                    <a:pt x="33" y="27"/>
                  </a:lnTo>
                  <a:lnTo>
                    <a:pt x="2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192"/>
            <p:cNvSpPr>
              <a:spLocks/>
            </p:cNvSpPr>
            <p:nvPr/>
          </p:nvSpPr>
          <p:spPr bwMode="auto">
            <a:xfrm>
              <a:off x="3285" y="2785"/>
              <a:ext cx="292" cy="45"/>
            </a:xfrm>
            <a:custGeom>
              <a:avLst/>
              <a:gdLst>
                <a:gd name="T0" fmla="*/ 0 w 584"/>
                <a:gd name="T1" fmla="*/ 41 h 89"/>
                <a:gd name="T2" fmla="*/ 103 w 584"/>
                <a:gd name="T3" fmla="*/ 33 h 89"/>
                <a:gd name="T4" fmla="*/ 584 w 584"/>
                <a:gd name="T5" fmla="*/ 0 h 89"/>
                <a:gd name="T6" fmla="*/ 584 w 584"/>
                <a:gd name="T7" fmla="*/ 81 h 89"/>
                <a:gd name="T8" fmla="*/ 308 w 584"/>
                <a:gd name="T9" fmla="*/ 89 h 89"/>
                <a:gd name="T10" fmla="*/ 396 w 584"/>
                <a:gd name="T11" fmla="*/ 57 h 89"/>
                <a:gd name="T12" fmla="*/ 79 w 584"/>
                <a:gd name="T13" fmla="*/ 73 h 89"/>
                <a:gd name="T14" fmla="*/ 0 w 584"/>
                <a:gd name="T15" fmla="*/ 4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4" h="89">
                  <a:moveTo>
                    <a:pt x="0" y="41"/>
                  </a:moveTo>
                  <a:lnTo>
                    <a:pt x="103" y="33"/>
                  </a:lnTo>
                  <a:lnTo>
                    <a:pt x="584" y="0"/>
                  </a:lnTo>
                  <a:lnTo>
                    <a:pt x="584" y="81"/>
                  </a:lnTo>
                  <a:lnTo>
                    <a:pt x="308" y="89"/>
                  </a:lnTo>
                  <a:lnTo>
                    <a:pt x="396" y="57"/>
                  </a:lnTo>
                  <a:lnTo>
                    <a:pt x="79" y="73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8989B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04"/>
            <p:cNvSpPr>
              <a:spLocks/>
            </p:cNvSpPr>
            <p:nvPr/>
          </p:nvSpPr>
          <p:spPr bwMode="auto">
            <a:xfrm>
              <a:off x="2937" y="2865"/>
              <a:ext cx="50" cy="24"/>
            </a:xfrm>
            <a:custGeom>
              <a:avLst/>
              <a:gdLst>
                <a:gd name="T0" fmla="*/ 0 w 101"/>
                <a:gd name="T1" fmla="*/ 0 h 50"/>
                <a:gd name="T2" fmla="*/ 75 w 101"/>
                <a:gd name="T3" fmla="*/ 0 h 50"/>
                <a:gd name="T4" fmla="*/ 101 w 101"/>
                <a:gd name="T5" fmla="*/ 48 h 50"/>
                <a:gd name="T6" fmla="*/ 30 w 101"/>
                <a:gd name="T7" fmla="*/ 50 h 50"/>
                <a:gd name="T8" fmla="*/ 26 w 101"/>
                <a:gd name="T9" fmla="*/ 42 h 50"/>
                <a:gd name="T10" fmla="*/ 16 w 101"/>
                <a:gd name="T11" fmla="*/ 23 h 50"/>
                <a:gd name="T12" fmla="*/ 6 w 101"/>
                <a:gd name="T13" fmla="*/ 6 h 50"/>
                <a:gd name="T14" fmla="*/ 0 w 101"/>
                <a:gd name="T1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0">
                  <a:moveTo>
                    <a:pt x="0" y="0"/>
                  </a:moveTo>
                  <a:lnTo>
                    <a:pt x="75" y="0"/>
                  </a:lnTo>
                  <a:lnTo>
                    <a:pt x="101" y="48"/>
                  </a:lnTo>
                  <a:lnTo>
                    <a:pt x="30" y="50"/>
                  </a:lnTo>
                  <a:lnTo>
                    <a:pt x="26" y="42"/>
                  </a:lnTo>
                  <a:lnTo>
                    <a:pt x="16" y="23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D5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48109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Offer various ways for registration procedures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686800" cy="5544616"/>
          </a:xfrm>
        </p:spPr>
        <p:txBody>
          <a:bodyPr>
            <a:normAutofit/>
          </a:bodyPr>
          <a:lstStyle/>
          <a:p>
            <a:r>
              <a:rPr kumimoji="1" lang="en-US" altLang="ja-JP" sz="1800" dirty="0"/>
              <a:t>via IRDB (Institutional Repository Aggregator) </a:t>
            </a:r>
          </a:p>
          <a:p>
            <a:pPr lvl="1"/>
            <a:r>
              <a:rPr lang="en-US" altLang="ja-JP" sz="1600" dirty="0"/>
              <a:t>IRDB: 	   	621 institutions / </a:t>
            </a:r>
            <a:r>
              <a:rPr lang="fi-FI" altLang="ja-JP" sz="1600" dirty="0"/>
              <a:t>1,984,896 </a:t>
            </a:r>
            <a:r>
              <a:rPr lang="fi-FI" altLang="ja-JP" sz="1600" dirty="0" err="1"/>
              <a:t>items</a:t>
            </a:r>
            <a:endParaRPr lang="fi-FI" altLang="ja-JP" sz="1600" dirty="0"/>
          </a:p>
          <a:p>
            <a:pPr lvl="1"/>
            <a:r>
              <a:rPr kumimoji="1" lang="en-US" altLang="ja-JP" sz="1600" dirty="0"/>
              <a:t>DOI Registration		254 institutions /    </a:t>
            </a:r>
            <a:r>
              <a:rPr lang="cs-CZ" altLang="ja-JP" sz="1600" dirty="0"/>
              <a:t>118,619 </a:t>
            </a:r>
            <a:r>
              <a:rPr lang="cs-CZ" altLang="ja-JP" sz="1600" dirty="0" err="1"/>
              <a:t>items</a:t>
            </a:r>
            <a:endParaRPr lang="cs-CZ" altLang="ja-JP" sz="1600" dirty="0"/>
          </a:p>
          <a:p>
            <a:pPr marL="274320" lvl="1" indent="0">
              <a:buNone/>
            </a:pPr>
            <a:r>
              <a:rPr kumimoji="1" lang="en-US" altLang="ja-JP" sz="1600" dirty="0"/>
              <a:t>                                        	   (40.9%)                           (6.0%)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268760"/>
            <a:ext cx="2202479" cy="420747"/>
          </a:xfrm>
          <a:prstGeom prst="rect">
            <a:avLst/>
          </a:prstGeom>
        </p:spPr>
      </p:pic>
      <p:pic>
        <p:nvPicPr>
          <p:cNvPr id="9" name="Picture 4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437112"/>
            <a:ext cx="2195736" cy="62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角丸四角形 10"/>
          <p:cNvSpPr/>
          <p:nvPr/>
        </p:nvSpPr>
        <p:spPr>
          <a:xfrm>
            <a:off x="251520" y="4725144"/>
            <a:ext cx="1584176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kumimoji="1" lang="ja-JP" altLang="en-US" sz="1100" dirty="0"/>
          </a:p>
        </p:txBody>
      </p:sp>
      <p:sp>
        <p:nvSpPr>
          <p:cNvPr id="12" name="角丸四角形 11"/>
          <p:cNvSpPr/>
          <p:nvPr/>
        </p:nvSpPr>
        <p:spPr>
          <a:xfrm>
            <a:off x="403920" y="4941168"/>
            <a:ext cx="1575792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3" name="角丸四角形 12"/>
          <p:cNvSpPr/>
          <p:nvPr/>
        </p:nvSpPr>
        <p:spPr>
          <a:xfrm>
            <a:off x="556320" y="5157192"/>
            <a:ext cx="1567408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4" name="角丸四角形 13"/>
          <p:cNvSpPr/>
          <p:nvPr/>
        </p:nvSpPr>
        <p:spPr>
          <a:xfrm>
            <a:off x="708720" y="5364832"/>
            <a:ext cx="1559024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5" name="角丸四角形 14"/>
          <p:cNvSpPr/>
          <p:nvPr/>
        </p:nvSpPr>
        <p:spPr>
          <a:xfrm>
            <a:off x="861120" y="5589240"/>
            <a:ext cx="1550640" cy="3600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dirty="0"/>
              <a:t>Institutional Repository</a:t>
            </a:r>
            <a:endParaRPr lang="ja-JP" altLang="en-US" sz="1100" dirty="0"/>
          </a:p>
        </p:txBody>
      </p:sp>
      <p:sp>
        <p:nvSpPr>
          <p:cNvPr id="17" name="右矢印 16"/>
          <p:cNvSpPr/>
          <p:nvPr/>
        </p:nvSpPr>
        <p:spPr>
          <a:xfrm rot="11204876">
            <a:off x="1921209" y="4701025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0800000">
            <a:off x="2090192" y="4907632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0532212">
            <a:off x="2250976" y="5068416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右矢印 19"/>
          <p:cNvSpPr/>
          <p:nvPr/>
        </p:nvSpPr>
        <p:spPr>
          <a:xfrm rot="9991506">
            <a:off x="2356425" y="5292159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右矢印 20"/>
          <p:cNvSpPr/>
          <p:nvPr/>
        </p:nvSpPr>
        <p:spPr>
          <a:xfrm rot="9285251">
            <a:off x="2434679" y="5518394"/>
            <a:ext cx="864096" cy="288032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矢印 22"/>
          <p:cNvSpPr/>
          <p:nvPr/>
        </p:nvSpPr>
        <p:spPr>
          <a:xfrm>
            <a:off x="5436096" y="4509120"/>
            <a:ext cx="864096" cy="57606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87824" y="6381328"/>
            <a:ext cx="3751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IR Aggregator &amp; IR Search Service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835696" y="4365104"/>
            <a:ext cx="1131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harvesting</a:t>
            </a:r>
            <a:endParaRPr kumimoji="1" lang="ja-JP" altLang="en-US" sz="1600" dirty="0"/>
          </a:p>
        </p:txBody>
      </p:sp>
      <p:grpSp>
        <p:nvGrpSpPr>
          <p:cNvPr id="26" name="グループ化 8"/>
          <p:cNvGrpSpPr/>
          <p:nvPr/>
        </p:nvGrpSpPr>
        <p:grpSpPr>
          <a:xfrm>
            <a:off x="323528" y="3861048"/>
            <a:ext cx="1337376" cy="707287"/>
            <a:chOff x="7078663" y="3819526"/>
            <a:chExt cx="1196975" cy="528638"/>
          </a:xfrm>
        </p:grpSpPr>
        <p:sp>
          <p:nvSpPr>
            <p:cNvPr id="27" name="Freeform 10"/>
            <p:cNvSpPr>
              <a:spLocks/>
            </p:cNvSpPr>
            <p:nvPr/>
          </p:nvSpPr>
          <p:spPr bwMode="auto">
            <a:xfrm>
              <a:off x="7221538" y="4043363"/>
              <a:ext cx="336550" cy="260350"/>
            </a:xfrm>
            <a:custGeom>
              <a:avLst/>
              <a:gdLst>
                <a:gd name="T0" fmla="*/ 0 w 3396"/>
                <a:gd name="T1" fmla="*/ 252 h 2619"/>
                <a:gd name="T2" fmla="*/ 201 w 3396"/>
                <a:gd name="T3" fmla="*/ 2619 h 2619"/>
                <a:gd name="T4" fmla="*/ 3396 w 3396"/>
                <a:gd name="T5" fmla="*/ 2543 h 2619"/>
                <a:gd name="T6" fmla="*/ 3396 w 3396"/>
                <a:gd name="T7" fmla="*/ 0 h 2619"/>
                <a:gd name="T8" fmla="*/ 0 w 3396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6" h="2619">
                  <a:moveTo>
                    <a:pt x="0" y="252"/>
                  </a:moveTo>
                  <a:lnTo>
                    <a:pt x="201" y="2619"/>
                  </a:lnTo>
                  <a:lnTo>
                    <a:pt x="3396" y="2543"/>
                  </a:lnTo>
                  <a:lnTo>
                    <a:pt x="3396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" name="Freeform 11"/>
            <p:cNvSpPr>
              <a:spLocks/>
            </p:cNvSpPr>
            <p:nvPr/>
          </p:nvSpPr>
          <p:spPr bwMode="auto">
            <a:xfrm>
              <a:off x="7458075" y="4076701"/>
              <a:ext cx="61912" cy="38100"/>
            </a:xfrm>
            <a:custGeom>
              <a:avLst/>
              <a:gdLst>
                <a:gd name="T0" fmla="*/ 623 w 623"/>
                <a:gd name="T1" fmla="*/ 378 h 378"/>
                <a:gd name="T2" fmla="*/ 623 w 623"/>
                <a:gd name="T3" fmla="*/ 0 h 378"/>
                <a:gd name="T4" fmla="*/ 0 w 623"/>
                <a:gd name="T5" fmla="*/ 18 h 378"/>
                <a:gd name="T6" fmla="*/ 18 w 623"/>
                <a:gd name="T7" fmla="*/ 378 h 378"/>
                <a:gd name="T8" fmla="*/ 623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623" y="378"/>
                  </a:moveTo>
                  <a:lnTo>
                    <a:pt x="623" y="0"/>
                  </a:lnTo>
                  <a:lnTo>
                    <a:pt x="0" y="18"/>
                  </a:lnTo>
                  <a:lnTo>
                    <a:pt x="18" y="378"/>
                  </a:lnTo>
                  <a:lnTo>
                    <a:pt x="623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9" name="Freeform 12"/>
            <p:cNvSpPr>
              <a:spLocks/>
            </p:cNvSpPr>
            <p:nvPr/>
          </p:nvSpPr>
          <p:spPr bwMode="auto">
            <a:xfrm>
              <a:off x="7383463" y="4129088"/>
              <a:ext cx="65087" cy="47625"/>
            </a:xfrm>
            <a:custGeom>
              <a:avLst/>
              <a:gdLst>
                <a:gd name="T0" fmla="*/ 23 w 653"/>
                <a:gd name="T1" fmla="*/ 477 h 477"/>
                <a:gd name="T2" fmla="*/ 653 w 653"/>
                <a:gd name="T3" fmla="*/ 477 h 477"/>
                <a:gd name="T4" fmla="*/ 629 w 653"/>
                <a:gd name="T5" fmla="*/ 0 h 477"/>
                <a:gd name="T6" fmla="*/ 0 w 653"/>
                <a:gd name="T7" fmla="*/ 0 h 477"/>
                <a:gd name="T8" fmla="*/ 23 w 653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7">
                  <a:moveTo>
                    <a:pt x="23" y="477"/>
                  </a:moveTo>
                  <a:lnTo>
                    <a:pt x="653" y="477"/>
                  </a:lnTo>
                  <a:lnTo>
                    <a:pt x="629" y="0"/>
                  </a:lnTo>
                  <a:lnTo>
                    <a:pt x="0" y="0"/>
                  </a:lnTo>
                  <a:lnTo>
                    <a:pt x="23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7254875" y="4191001"/>
              <a:ext cx="41275" cy="47625"/>
            </a:xfrm>
            <a:custGeom>
              <a:avLst/>
              <a:gdLst>
                <a:gd name="T0" fmla="*/ 394 w 418"/>
                <a:gd name="T1" fmla="*/ 0 h 478"/>
                <a:gd name="T2" fmla="*/ 0 w 418"/>
                <a:gd name="T3" fmla="*/ 0 h 478"/>
                <a:gd name="T4" fmla="*/ 30 w 418"/>
                <a:gd name="T5" fmla="*/ 478 h 478"/>
                <a:gd name="T6" fmla="*/ 418 w 418"/>
                <a:gd name="T7" fmla="*/ 478 h 478"/>
                <a:gd name="T8" fmla="*/ 394 w 418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78">
                  <a:moveTo>
                    <a:pt x="394" y="0"/>
                  </a:moveTo>
                  <a:lnTo>
                    <a:pt x="0" y="0"/>
                  </a:lnTo>
                  <a:lnTo>
                    <a:pt x="30" y="478"/>
                  </a:lnTo>
                  <a:lnTo>
                    <a:pt x="418" y="47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7259638" y="4254501"/>
              <a:ext cx="39687" cy="23813"/>
            </a:xfrm>
            <a:custGeom>
              <a:avLst/>
              <a:gdLst>
                <a:gd name="T0" fmla="*/ 0 w 398"/>
                <a:gd name="T1" fmla="*/ 0 h 253"/>
                <a:gd name="T2" fmla="*/ 17 w 398"/>
                <a:gd name="T3" fmla="*/ 253 h 253"/>
                <a:gd name="T4" fmla="*/ 398 w 398"/>
                <a:gd name="T5" fmla="*/ 253 h 253"/>
                <a:gd name="T6" fmla="*/ 385 w 398"/>
                <a:gd name="T7" fmla="*/ 0 h 253"/>
                <a:gd name="T8" fmla="*/ 0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0" y="0"/>
                  </a:moveTo>
                  <a:lnTo>
                    <a:pt x="17" y="253"/>
                  </a:lnTo>
                  <a:lnTo>
                    <a:pt x="398" y="253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7386638" y="4191001"/>
              <a:ext cx="65087" cy="47625"/>
            </a:xfrm>
            <a:custGeom>
              <a:avLst/>
              <a:gdLst>
                <a:gd name="T0" fmla="*/ 24 w 653"/>
                <a:gd name="T1" fmla="*/ 478 h 478"/>
                <a:gd name="T2" fmla="*/ 653 w 653"/>
                <a:gd name="T3" fmla="*/ 478 h 478"/>
                <a:gd name="T4" fmla="*/ 630 w 653"/>
                <a:gd name="T5" fmla="*/ 0 h 478"/>
                <a:gd name="T6" fmla="*/ 0 w 653"/>
                <a:gd name="T7" fmla="*/ 0 h 478"/>
                <a:gd name="T8" fmla="*/ 24 w 653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24" y="478"/>
                  </a:moveTo>
                  <a:lnTo>
                    <a:pt x="653" y="478"/>
                  </a:lnTo>
                  <a:lnTo>
                    <a:pt x="630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7304088" y="4081463"/>
              <a:ext cx="63500" cy="33338"/>
            </a:xfrm>
            <a:custGeom>
              <a:avLst/>
              <a:gdLst>
                <a:gd name="T0" fmla="*/ 644 w 644"/>
                <a:gd name="T1" fmla="*/ 334 h 334"/>
                <a:gd name="T2" fmla="*/ 628 w 644"/>
                <a:gd name="T3" fmla="*/ 0 h 334"/>
                <a:gd name="T4" fmla="*/ 0 w 644"/>
                <a:gd name="T5" fmla="*/ 17 h 334"/>
                <a:gd name="T6" fmla="*/ 15 w 644"/>
                <a:gd name="T7" fmla="*/ 334 h 334"/>
                <a:gd name="T8" fmla="*/ 644 w 644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4" h="334">
                  <a:moveTo>
                    <a:pt x="644" y="334"/>
                  </a:moveTo>
                  <a:lnTo>
                    <a:pt x="628" y="0"/>
                  </a:lnTo>
                  <a:lnTo>
                    <a:pt x="0" y="17"/>
                  </a:lnTo>
                  <a:lnTo>
                    <a:pt x="15" y="334"/>
                  </a:lnTo>
                  <a:lnTo>
                    <a:pt x="644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auto">
            <a:xfrm>
              <a:off x="7248525" y="4083051"/>
              <a:ext cx="42862" cy="31750"/>
            </a:xfrm>
            <a:custGeom>
              <a:avLst/>
              <a:gdLst>
                <a:gd name="T0" fmla="*/ 411 w 426"/>
                <a:gd name="T1" fmla="*/ 0 h 313"/>
                <a:gd name="T2" fmla="*/ 0 w 426"/>
                <a:gd name="T3" fmla="*/ 10 h 313"/>
                <a:gd name="T4" fmla="*/ 20 w 426"/>
                <a:gd name="T5" fmla="*/ 313 h 313"/>
                <a:gd name="T6" fmla="*/ 426 w 426"/>
                <a:gd name="T7" fmla="*/ 313 h 313"/>
                <a:gd name="T8" fmla="*/ 411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411" y="0"/>
                  </a:moveTo>
                  <a:lnTo>
                    <a:pt x="0" y="10"/>
                  </a:lnTo>
                  <a:lnTo>
                    <a:pt x="20" y="313"/>
                  </a:lnTo>
                  <a:lnTo>
                    <a:pt x="426" y="313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7381875" y="4078288"/>
              <a:ext cx="63500" cy="36513"/>
            </a:xfrm>
            <a:custGeom>
              <a:avLst/>
              <a:gdLst>
                <a:gd name="T0" fmla="*/ 646 w 646"/>
                <a:gd name="T1" fmla="*/ 357 h 357"/>
                <a:gd name="T2" fmla="*/ 628 w 646"/>
                <a:gd name="T3" fmla="*/ 0 h 357"/>
                <a:gd name="T4" fmla="*/ 0 w 646"/>
                <a:gd name="T5" fmla="*/ 18 h 357"/>
                <a:gd name="T6" fmla="*/ 16 w 646"/>
                <a:gd name="T7" fmla="*/ 357 h 357"/>
                <a:gd name="T8" fmla="*/ 646 w 646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6" h="357">
                  <a:moveTo>
                    <a:pt x="646" y="357"/>
                  </a:moveTo>
                  <a:lnTo>
                    <a:pt x="628" y="0"/>
                  </a:lnTo>
                  <a:lnTo>
                    <a:pt x="0" y="18"/>
                  </a:lnTo>
                  <a:lnTo>
                    <a:pt x="16" y="357"/>
                  </a:lnTo>
                  <a:lnTo>
                    <a:pt x="646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6" name="Freeform 19"/>
            <p:cNvSpPr>
              <a:spLocks/>
            </p:cNvSpPr>
            <p:nvPr/>
          </p:nvSpPr>
          <p:spPr bwMode="auto">
            <a:xfrm>
              <a:off x="7251700" y="4129088"/>
              <a:ext cx="42862" cy="47625"/>
            </a:xfrm>
            <a:custGeom>
              <a:avLst/>
              <a:gdLst>
                <a:gd name="T0" fmla="*/ 403 w 427"/>
                <a:gd name="T1" fmla="*/ 0 h 477"/>
                <a:gd name="T2" fmla="*/ 0 w 427"/>
                <a:gd name="T3" fmla="*/ 0 h 477"/>
                <a:gd name="T4" fmla="*/ 30 w 427"/>
                <a:gd name="T5" fmla="*/ 477 h 477"/>
                <a:gd name="T6" fmla="*/ 427 w 427"/>
                <a:gd name="T7" fmla="*/ 477 h 477"/>
                <a:gd name="T8" fmla="*/ 403 w 427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77">
                  <a:moveTo>
                    <a:pt x="403" y="0"/>
                  </a:moveTo>
                  <a:lnTo>
                    <a:pt x="0" y="0"/>
                  </a:lnTo>
                  <a:lnTo>
                    <a:pt x="30" y="477"/>
                  </a:lnTo>
                  <a:lnTo>
                    <a:pt x="427" y="477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Freeform 20"/>
            <p:cNvSpPr>
              <a:spLocks/>
            </p:cNvSpPr>
            <p:nvPr/>
          </p:nvSpPr>
          <p:spPr bwMode="auto">
            <a:xfrm>
              <a:off x="7464425" y="4191001"/>
              <a:ext cx="55562" cy="47625"/>
            </a:xfrm>
            <a:custGeom>
              <a:avLst/>
              <a:gdLst>
                <a:gd name="T0" fmla="*/ 24 w 568"/>
                <a:gd name="T1" fmla="*/ 478 h 478"/>
                <a:gd name="T2" fmla="*/ 568 w 568"/>
                <a:gd name="T3" fmla="*/ 478 h 478"/>
                <a:gd name="T4" fmla="*/ 568 w 568"/>
                <a:gd name="T5" fmla="*/ 0 h 478"/>
                <a:gd name="T6" fmla="*/ 0 w 568"/>
                <a:gd name="T7" fmla="*/ 0 h 478"/>
                <a:gd name="T8" fmla="*/ 24 w 568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478">
                  <a:moveTo>
                    <a:pt x="24" y="478"/>
                  </a:moveTo>
                  <a:lnTo>
                    <a:pt x="568" y="478"/>
                  </a:lnTo>
                  <a:lnTo>
                    <a:pt x="568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" name="Freeform 21"/>
            <p:cNvSpPr>
              <a:spLocks/>
            </p:cNvSpPr>
            <p:nvPr/>
          </p:nvSpPr>
          <p:spPr bwMode="auto">
            <a:xfrm>
              <a:off x="7467600" y="4254501"/>
              <a:ext cx="52387" cy="23813"/>
            </a:xfrm>
            <a:custGeom>
              <a:avLst/>
              <a:gdLst>
                <a:gd name="T0" fmla="*/ 13 w 537"/>
                <a:gd name="T1" fmla="*/ 253 h 253"/>
                <a:gd name="T2" fmla="*/ 537 w 537"/>
                <a:gd name="T3" fmla="*/ 253 h 253"/>
                <a:gd name="T4" fmla="*/ 537 w 537"/>
                <a:gd name="T5" fmla="*/ 0 h 253"/>
                <a:gd name="T6" fmla="*/ 0 w 537"/>
                <a:gd name="T7" fmla="*/ 0 h 253"/>
                <a:gd name="T8" fmla="*/ 13 w 537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53">
                  <a:moveTo>
                    <a:pt x="13" y="253"/>
                  </a:moveTo>
                  <a:lnTo>
                    <a:pt x="537" y="253"/>
                  </a:lnTo>
                  <a:lnTo>
                    <a:pt x="537" y="0"/>
                  </a:lnTo>
                  <a:lnTo>
                    <a:pt x="0" y="0"/>
                  </a:lnTo>
                  <a:lnTo>
                    <a:pt x="13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" name="Freeform 22"/>
            <p:cNvSpPr>
              <a:spLocks/>
            </p:cNvSpPr>
            <p:nvPr/>
          </p:nvSpPr>
          <p:spPr bwMode="auto">
            <a:xfrm>
              <a:off x="7461250" y="4129088"/>
              <a:ext cx="58737" cy="47625"/>
            </a:xfrm>
            <a:custGeom>
              <a:avLst/>
              <a:gdLst>
                <a:gd name="T0" fmla="*/ 0 w 599"/>
                <a:gd name="T1" fmla="*/ 0 h 477"/>
                <a:gd name="T2" fmla="*/ 25 w 599"/>
                <a:gd name="T3" fmla="*/ 477 h 477"/>
                <a:gd name="T4" fmla="*/ 599 w 599"/>
                <a:gd name="T5" fmla="*/ 477 h 477"/>
                <a:gd name="T6" fmla="*/ 599 w 599"/>
                <a:gd name="T7" fmla="*/ 0 h 477"/>
                <a:gd name="T8" fmla="*/ 0 w 59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477">
                  <a:moveTo>
                    <a:pt x="0" y="0"/>
                  </a:moveTo>
                  <a:lnTo>
                    <a:pt x="25" y="477"/>
                  </a:lnTo>
                  <a:lnTo>
                    <a:pt x="599" y="477"/>
                  </a:lnTo>
                  <a:lnTo>
                    <a:pt x="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>
              <a:off x="7312025" y="4254501"/>
              <a:ext cx="63500" cy="23813"/>
            </a:xfrm>
            <a:custGeom>
              <a:avLst/>
              <a:gdLst>
                <a:gd name="T0" fmla="*/ 0 w 641"/>
                <a:gd name="T1" fmla="*/ 0 h 253"/>
                <a:gd name="T2" fmla="*/ 12 w 641"/>
                <a:gd name="T3" fmla="*/ 253 h 253"/>
                <a:gd name="T4" fmla="*/ 641 w 641"/>
                <a:gd name="T5" fmla="*/ 253 h 253"/>
                <a:gd name="T6" fmla="*/ 628 w 641"/>
                <a:gd name="T7" fmla="*/ 0 h 253"/>
                <a:gd name="T8" fmla="*/ 0 w 641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53">
                  <a:moveTo>
                    <a:pt x="0" y="0"/>
                  </a:moveTo>
                  <a:lnTo>
                    <a:pt x="12" y="253"/>
                  </a:lnTo>
                  <a:lnTo>
                    <a:pt x="641" y="253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1" name="Freeform 24"/>
            <p:cNvSpPr>
              <a:spLocks/>
            </p:cNvSpPr>
            <p:nvPr/>
          </p:nvSpPr>
          <p:spPr bwMode="auto">
            <a:xfrm>
              <a:off x="7308850" y="4191001"/>
              <a:ext cx="65087" cy="47625"/>
            </a:xfrm>
            <a:custGeom>
              <a:avLst/>
              <a:gdLst>
                <a:gd name="T0" fmla="*/ 0 w 652"/>
                <a:gd name="T1" fmla="*/ 0 h 478"/>
                <a:gd name="T2" fmla="*/ 23 w 652"/>
                <a:gd name="T3" fmla="*/ 478 h 478"/>
                <a:gd name="T4" fmla="*/ 652 w 652"/>
                <a:gd name="T5" fmla="*/ 478 h 478"/>
                <a:gd name="T6" fmla="*/ 628 w 652"/>
                <a:gd name="T7" fmla="*/ 0 h 478"/>
                <a:gd name="T8" fmla="*/ 0 w 652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0" y="0"/>
                  </a:moveTo>
                  <a:lnTo>
                    <a:pt x="23" y="478"/>
                  </a:lnTo>
                  <a:lnTo>
                    <a:pt x="652" y="478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2" name="Freeform 25"/>
            <p:cNvSpPr>
              <a:spLocks/>
            </p:cNvSpPr>
            <p:nvPr/>
          </p:nvSpPr>
          <p:spPr bwMode="auto">
            <a:xfrm>
              <a:off x="7389813" y="4254501"/>
              <a:ext cx="63500" cy="23813"/>
            </a:xfrm>
            <a:custGeom>
              <a:avLst/>
              <a:gdLst>
                <a:gd name="T0" fmla="*/ 0 w 642"/>
                <a:gd name="T1" fmla="*/ 0 h 253"/>
                <a:gd name="T2" fmla="*/ 13 w 642"/>
                <a:gd name="T3" fmla="*/ 253 h 253"/>
                <a:gd name="T4" fmla="*/ 642 w 642"/>
                <a:gd name="T5" fmla="*/ 253 h 253"/>
                <a:gd name="T6" fmla="*/ 630 w 642"/>
                <a:gd name="T7" fmla="*/ 0 h 253"/>
                <a:gd name="T8" fmla="*/ 0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0" y="0"/>
                  </a:moveTo>
                  <a:lnTo>
                    <a:pt x="13" y="253"/>
                  </a:lnTo>
                  <a:lnTo>
                    <a:pt x="642" y="253"/>
                  </a:lnTo>
                  <a:lnTo>
                    <a:pt x="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" name="Freeform 26"/>
            <p:cNvSpPr>
              <a:spLocks/>
            </p:cNvSpPr>
            <p:nvPr/>
          </p:nvSpPr>
          <p:spPr bwMode="auto">
            <a:xfrm>
              <a:off x="7307263" y="4129088"/>
              <a:ext cx="63500" cy="47625"/>
            </a:xfrm>
            <a:custGeom>
              <a:avLst/>
              <a:gdLst>
                <a:gd name="T0" fmla="*/ 628 w 652"/>
                <a:gd name="T1" fmla="*/ 0 h 477"/>
                <a:gd name="T2" fmla="*/ 0 w 652"/>
                <a:gd name="T3" fmla="*/ 0 h 477"/>
                <a:gd name="T4" fmla="*/ 23 w 652"/>
                <a:gd name="T5" fmla="*/ 477 h 477"/>
                <a:gd name="T6" fmla="*/ 652 w 652"/>
                <a:gd name="T7" fmla="*/ 477 h 477"/>
                <a:gd name="T8" fmla="*/ 628 w 652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0"/>
                  </a:moveTo>
                  <a:lnTo>
                    <a:pt x="0" y="0"/>
                  </a:lnTo>
                  <a:lnTo>
                    <a:pt x="23" y="477"/>
                  </a:lnTo>
                  <a:lnTo>
                    <a:pt x="652" y="477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" name="Freeform 27"/>
            <p:cNvSpPr>
              <a:spLocks/>
            </p:cNvSpPr>
            <p:nvPr/>
          </p:nvSpPr>
          <p:spPr bwMode="auto">
            <a:xfrm>
              <a:off x="7200900" y="3968751"/>
              <a:ext cx="339725" cy="103188"/>
            </a:xfrm>
            <a:custGeom>
              <a:avLst/>
              <a:gdLst>
                <a:gd name="T0" fmla="*/ 351 w 3421"/>
                <a:gd name="T1" fmla="*/ 0 h 1032"/>
                <a:gd name="T2" fmla="*/ 3421 w 3421"/>
                <a:gd name="T3" fmla="*/ 0 h 1032"/>
                <a:gd name="T4" fmla="*/ 3421 w 3421"/>
                <a:gd name="T5" fmla="*/ 1032 h 1032"/>
                <a:gd name="T6" fmla="*/ 0 w 3421"/>
                <a:gd name="T7" fmla="*/ 1032 h 1032"/>
                <a:gd name="T8" fmla="*/ 351 w 3421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1" h="1032">
                  <a:moveTo>
                    <a:pt x="351" y="0"/>
                  </a:moveTo>
                  <a:lnTo>
                    <a:pt x="3421" y="0"/>
                  </a:lnTo>
                  <a:lnTo>
                    <a:pt x="3421" y="1032"/>
                  </a:lnTo>
                  <a:lnTo>
                    <a:pt x="0" y="1032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" name="Freeform 28"/>
            <p:cNvSpPr>
              <a:spLocks/>
            </p:cNvSpPr>
            <p:nvPr/>
          </p:nvSpPr>
          <p:spPr bwMode="auto">
            <a:xfrm>
              <a:off x="7224713" y="3952876"/>
              <a:ext cx="133350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Freeform 29"/>
            <p:cNvSpPr>
              <a:spLocks/>
            </p:cNvSpPr>
            <p:nvPr/>
          </p:nvSpPr>
          <p:spPr bwMode="auto">
            <a:xfrm>
              <a:off x="7242175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0 w 993"/>
                <a:gd name="T3" fmla="*/ 728 h 728"/>
                <a:gd name="T4" fmla="*/ 993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0" y="728"/>
                  </a:lnTo>
                  <a:lnTo>
                    <a:pt x="993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Freeform 30"/>
            <p:cNvSpPr>
              <a:spLocks/>
            </p:cNvSpPr>
            <p:nvPr/>
          </p:nvSpPr>
          <p:spPr bwMode="auto">
            <a:xfrm>
              <a:off x="7366000" y="3952876"/>
              <a:ext cx="131762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>
              <a:off x="7381875" y="3978276"/>
              <a:ext cx="98425" cy="71438"/>
            </a:xfrm>
            <a:custGeom>
              <a:avLst/>
              <a:gdLst>
                <a:gd name="T0" fmla="*/ 496 w 991"/>
                <a:gd name="T1" fmla="*/ 0 h 728"/>
                <a:gd name="T2" fmla="*/ 0 w 991"/>
                <a:gd name="T3" fmla="*/ 728 h 728"/>
                <a:gd name="T4" fmla="*/ 991 w 991"/>
                <a:gd name="T5" fmla="*/ 728 h 728"/>
                <a:gd name="T6" fmla="*/ 496 w 991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728">
                  <a:moveTo>
                    <a:pt x="496" y="0"/>
                  </a:moveTo>
                  <a:lnTo>
                    <a:pt x="0" y="728"/>
                  </a:lnTo>
                  <a:lnTo>
                    <a:pt x="991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Freeform 32"/>
            <p:cNvSpPr>
              <a:spLocks/>
            </p:cNvSpPr>
            <p:nvPr/>
          </p:nvSpPr>
          <p:spPr bwMode="auto">
            <a:xfrm>
              <a:off x="7759700" y="4043363"/>
              <a:ext cx="338137" cy="260350"/>
            </a:xfrm>
            <a:custGeom>
              <a:avLst/>
              <a:gdLst>
                <a:gd name="T0" fmla="*/ 3397 w 3397"/>
                <a:gd name="T1" fmla="*/ 252 h 2619"/>
                <a:gd name="T2" fmla="*/ 3196 w 3397"/>
                <a:gd name="T3" fmla="*/ 2619 h 2619"/>
                <a:gd name="T4" fmla="*/ 0 w 3397"/>
                <a:gd name="T5" fmla="*/ 2543 h 2619"/>
                <a:gd name="T6" fmla="*/ 0 w 3397"/>
                <a:gd name="T7" fmla="*/ 0 h 2619"/>
                <a:gd name="T8" fmla="*/ 3397 w 3397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7" h="2619">
                  <a:moveTo>
                    <a:pt x="3397" y="252"/>
                  </a:moveTo>
                  <a:lnTo>
                    <a:pt x="3196" y="2619"/>
                  </a:lnTo>
                  <a:lnTo>
                    <a:pt x="0" y="2543"/>
                  </a:lnTo>
                  <a:lnTo>
                    <a:pt x="0" y="0"/>
                  </a:lnTo>
                  <a:lnTo>
                    <a:pt x="3397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Freeform 33"/>
            <p:cNvSpPr>
              <a:spLocks/>
            </p:cNvSpPr>
            <p:nvPr/>
          </p:nvSpPr>
          <p:spPr bwMode="auto">
            <a:xfrm>
              <a:off x="7797800" y="4076701"/>
              <a:ext cx="61912" cy="38100"/>
            </a:xfrm>
            <a:custGeom>
              <a:avLst/>
              <a:gdLst>
                <a:gd name="T0" fmla="*/ 0 w 623"/>
                <a:gd name="T1" fmla="*/ 378 h 378"/>
                <a:gd name="T2" fmla="*/ 0 w 623"/>
                <a:gd name="T3" fmla="*/ 0 h 378"/>
                <a:gd name="T4" fmla="*/ 623 w 623"/>
                <a:gd name="T5" fmla="*/ 18 h 378"/>
                <a:gd name="T6" fmla="*/ 605 w 623"/>
                <a:gd name="T7" fmla="*/ 378 h 378"/>
                <a:gd name="T8" fmla="*/ 0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0" y="378"/>
                  </a:moveTo>
                  <a:lnTo>
                    <a:pt x="0" y="0"/>
                  </a:lnTo>
                  <a:lnTo>
                    <a:pt x="623" y="18"/>
                  </a:lnTo>
                  <a:lnTo>
                    <a:pt x="605" y="378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" name="Freeform 34"/>
            <p:cNvSpPr>
              <a:spLocks/>
            </p:cNvSpPr>
            <p:nvPr/>
          </p:nvSpPr>
          <p:spPr bwMode="auto">
            <a:xfrm>
              <a:off x="7869238" y="4129088"/>
              <a:ext cx="65087" cy="47625"/>
            </a:xfrm>
            <a:custGeom>
              <a:avLst/>
              <a:gdLst>
                <a:gd name="T0" fmla="*/ 628 w 652"/>
                <a:gd name="T1" fmla="*/ 477 h 477"/>
                <a:gd name="T2" fmla="*/ 0 w 652"/>
                <a:gd name="T3" fmla="*/ 477 h 477"/>
                <a:gd name="T4" fmla="*/ 23 w 652"/>
                <a:gd name="T5" fmla="*/ 0 h 477"/>
                <a:gd name="T6" fmla="*/ 652 w 652"/>
                <a:gd name="T7" fmla="*/ 0 h 477"/>
                <a:gd name="T8" fmla="*/ 628 w 652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477"/>
                  </a:moveTo>
                  <a:lnTo>
                    <a:pt x="0" y="477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Freeform 35"/>
            <p:cNvSpPr>
              <a:spLocks/>
            </p:cNvSpPr>
            <p:nvPr/>
          </p:nvSpPr>
          <p:spPr bwMode="auto">
            <a:xfrm>
              <a:off x="8021638" y="4191001"/>
              <a:ext cx="41275" cy="47625"/>
            </a:xfrm>
            <a:custGeom>
              <a:avLst/>
              <a:gdLst>
                <a:gd name="T0" fmla="*/ 25 w 419"/>
                <a:gd name="T1" fmla="*/ 0 h 478"/>
                <a:gd name="T2" fmla="*/ 419 w 419"/>
                <a:gd name="T3" fmla="*/ 0 h 478"/>
                <a:gd name="T4" fmla="*/ 388 w 419"/>
                <a:gd name="T5" fmla="*/ 478 h 478"/>
                <a:gd name="T6" fmla="*/ 0 w 419"/>
                <a:gd name="T7" fmla="*/ 478 h 478"/>
                <a:gd name="T8" fmla="*/ 25 w 419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78">
                  <a:moveTo>
                    <a:pt x="25" y="0"/>
                  </a:moveTo>
                  <a:lnTo>
                    <a:pt x="419" y="0"/>
                  </a:lnTo>
                  <a:lnTo>
                    <a:pt x="388" y="478"/>
                  </a:lnTo>
                  <a:lnTo>
                    <a:pt x="0" y="47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Freeform 36"/>
            <p:cNvSpPr>
              <a:spLocks/>
            </p:cNvSpPr>
            <p:nvPr/>
          </p:nvSpPr>
          <p:spPr bwMode="auto">
            <a:xfrm>
              <a:off x="8020050" y="4254501"/>
              <a:ext cx="39687" cy="23813"/>
            </a:xfrm>
            <a:custGeom>
              <a:avLst/>
              <a:gdLst>
                <a:gd name="T0" fmla="*/ 398 w 398"/>
                <a:gd name="T1" fmla="*/ 0 h 253"/>
                <a:gd name="T2" fmla="*/ 382 w 398"/>
                <a:gd name="T3" fmla="*/ 253 h 253"/>
                <a:gd name="T4" fmla="*/ 0 w 398"/>
                <a:gd name="T5" fmla="*/ 253 h 253"/>
                <a:gd name="T6" fmla="*/ 13 w 398"/>
                <a:gd name="T7" fmla="*/ 0 h 253"/>
                <a:gd name="T8" fmla="*/ 398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398" y="0"/>
                  </a:moveTo>
                  <a:lnTo>
                    <a:pt x="382" y="253"/>
                  </a:lnTo>
                  <a:lnTo>
                    <a:pt x="0" y="253"/>
                  </a:lnTo>
                  <a:lnTo>
                    <a:pt x="13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Freeform 37"/>
            <p:cNvSpPr>
              <a:spLocks/>
            </p:cNvSpPr>
            <p:nvPr/>
          </p:nvSpPr>
          <p:spPr bwMode="auto">
            <a:xfrm>
              <a:off x="7866063" y="4191001"/>
              <a:ext cx="65087" cy="47625"/>
            </a:xfrm>
            <a:custGeom>
              <a:avLst/>
              <a:gdLst>
                <a:gd name="T0" fmla="*/ 628 w 652"/>
                <a:gd name="T1" fmla="*/ 478 h 478"/>
                <a:gd name="T2" fmla="*/ 0 w 652"/>
                <a:gd name="T3" fmla="*/ 478 h 478"/>
                <a:gd name="T4" fmla="*/ 23 w 652"/>
                <a:gd name="T5" fmla="*/ 0 h 478"/>
                <a:gd name="T6" fmla="*/ 652 w 652"/>
                <a:gd name="T7" fmla="*/ 0 h 478"/>
                <a:gd name="T8" fmla="*/ 628 w 652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628" y="478"/>
                  </a:moveTo>
                  <a:lnTo>
                    <a:pt x="0" y="478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Freeform 38"/>
            <p:cNvSpPr>
              <a:spLocks/>
            </p:cNvSpPr>
            <p:nvPr/>
          </p:nvSpPr>
          <p:spPr bwMode="auto">
            <a:xfrm>
              <a:off x="7950200" y="4081463"/>
              <a:ext cx="63500" cy="33338"/>
            </a:xfrm>
            <a:custGeom>
              <a:avLst/>
              <a:gdLst>
                <a:gd name="T0" fmla="*/ 0 w 645"/>
                <a:gd name="T1" fmla="*/ 334 h 334"/>
                <a:gd name="T2" fmla="*/ 17 w 645"/>
                <a:gd name="T3" fmla="*/ 0 h 334"/>
                <a:gd name="T4" fmla="*/ 645 w 645"/>
                <a:gd name="T5" fmla="*/ 17 h 334"/>
                <a:gd name="T6" fmla="*/ 629 w 645"/>
                <a:gd name="T7" fmla="*/ 334 h 334"/>
                <a:gd name="T8" fmla="*/ 0 w 645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34">
                  <a:moveTo>
                    <a:pt x="0" y="334"/>
                  </a:moveTo>
                  <a:lnTo>
                    <a:pt x="17" y="0"/>
                  </a:lnTo>
                  <a:lnTo>
                    <a:pt x="645" y="17"/>
                  </a:lnTo>
                  <a:lnTo>
                    <a:pt x="62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Freeform 39"/>
            <p:cNvSpPr>
              <a:spLocks/>
            </p:cNvSpPr>
            <p:nvPr/>
          </p:nvSpPr>
          <p:spPr bwMode="auto">
            <a:xfrm>
              <a:off x="8027988" y="4083051"/>
              <a:ext cx="41275" cy="31750"/>
            </a:xfrm>
            <a:custGeom>
              <a:avLst/>
              <a:gdLst>
                <a:gd name="T0" fmla="*/ 16 w 426"/>
                <a:gd name="T1" fmla="*/ 0 h 313"/>
                <a:gd name="T2" fmla="*/ 426 w 426"/>
                <a:gd name="T3" fmla="*/ 10 h 313"/>
                <a:gd name="T4" fmla="*/ 407 w 426"/>
                <a:gd name="T5" fmla="*/ 313 h 313"/>
                <a:gd name="T6" fmla="*/ 0 w 426"/>
                <a:gd name="T7" fmla="*/ 313 h 313"/>
                <a:gd name="T8" fmla="*/ 16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16" y="0"/>
                  </a:moveTo>
                  <a:lnTo>
                    <a:pt x="426" y="10"/>
                  </a:lnTo>
                  <a:lnTo>
                    <a:pt x="407" y="313"/>
                  </a:lnTo>
                  <a:lnTo>
                    <a:pt x="0" y="3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Freeform 40"/>
            <p:cNvSpPr>
              <a:spLocks/>
            </p:cNvSpPr>
            <p:nvPr/>
          </p:nvSpPr>
          <p:spPr bwMode="auto">
            <a:xfrm>
              <a:off x="7872413" y="4078288"/>
              <a:ext cx="65087" cy="36513"/>
            </a:xfrm>
            <a:custGeom>
              <a:avLst/>
              <a:gdLst>
                <a:gd name="T0" fmla="*/ 0 w 645"/>
                <a:gd name="T1" fmla="*/ 357 h 357"/>
                <a:gd name="T2" fmla="*/ 17 w 645"/>
                <a:gd name="T3" fmla="*/ 0 h 357"/>
                <a:gd name="T4" fmla="*/ 645 w 645"/>
                <a:gd name="T5" fmla="*/ 18 h 357"/>
                <a:gd name="T6" fmla="*/ 628 w 645"/>
                <a:gd name="T7" fmla="*/ 357 h 357"/>
                <a:gd name="T8" fmla="*/ 0 w 64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57">
                  <a:moveTo>
                    <a:pt x="0" y="357"/>
                  </a:moveTo>
                  <a:lnTo>
                    <a:pt x="17" y="0"/>
                  </a:lnTo>
                  <a:lnTo>
                    <a:pt x="645" y="18"/>
                  </a:lnTo>
                  <a:lnTo>
                    <a:pt x="628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Freeform 41"/>
            <p:cNvSpPr>
              <a:spLocks/>
            </p:cNvSpPr>
            <p:nvPr/>
          </p:nvSpPr>
          <p:spPr bwMode="auto">
            <a:xfrm>
              <a:off x="8024813" y="4129088"/>
              <a:ext cx="42862" cy="47625"/>
            </a:xfrm>
            <a:custGeom>
              <a:avLst/>
              <a:gdLst>
                <a:gd name="T0" fmla="*/ 25 w 429"/>
                <a:gd name="T1" fmla="*/ 0 h 477"/>
                <a:gd name="T2" fmla="*/ 429 w 429"/>
                <a:gd name="T3" fmla="*/ 0 h 477"/>
                <a:gd name="T4" fmla="*/ 398 w 429"/>
                <a:gd name="T5" fmla="*/ 477 h 477"/>
                <a:gd name="T6" fmla="*/ 0 w 429"/>
                <a:gd name="T7" fmla="*/ 477 h 477"/>
                <a:gd name="T8" fmla="*/ 25 w 42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77">
                  <a:moveTo>
                    <a:pt x="25" y="0"/>
                  </a:moveTo>
                  <a:lnTo>
                    <a:pt x="429" y="0"/>
                  </a:lnTo>
                  <a:lnTo>
                    <a:pt x="398" y="477"/>
                  </a:lnTo>
                  <a:lnTo>
                    <a:pt x="0" y="47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9" name="Freeform 42"/>
            <p:cNvSpPr>
              <a:spLocks/>
            </p:cNvSpPr>
            <p:nvPr/>
          </p:nvSpPr>
          <p:spPr bwMode="auto">
            <a:xfrm>
              <a:off x="7797800" y="4191001"/>
              <a:ext cx="55562" cy="47625"/>
            </a:xfrm>
            <a:custGeom>
              <a:avLst/>
              <a:gdLst>
                <a:gd name="T0" fmla="*/ 544 w 567"/>
                <a:gd name="T1" fmla="*/ 478 h 478"/>
                <a:gd name="T2" fmla="*/ 0 w 567"/>
                <a:gd name="T3" fmla="*/ 478 h 478"/>
                <a:gd name="T4" fmla="*/ 0 w 567"/>
                <a:gd name="T5" fmla="*/ 0 h 478"/>
                <a:gd name="T6" fmla="*/ 567 w 567"/>
                <a:gd name="T7" fmla="*/ 0 h 478"/>
                <a:gd name="T8" fmla="*/ 544 w 567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478">
                  <a:moveTo>
                    <a:pt x="544" y="478"/>
                  </a:moveTo>
                  <a:lnTo>
                    <a:pt x="0" y="478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4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0" name="Freeform 43"/>
            <p:cNvSpPr>
              <a:spLocks/>
            </p:cNvSpPr>
            <p:nvPr/>
          </p:nvSpPr>
          <p:spPr bwMode="auto">
            <a:xfrm>
              <a:off x="7797800" y="4254501"/>
              <a:ext cx="53975" cy="23813"/>
            </a:xfrm>
            <a:custGeom>
              <a:avLst/>
              <a:gdLst>
                <a:gd name="T0" fmla="*/ 524 w 536"/>
                <a:gd name="T1" fmla="*/ 253 h 253"/>
                <a:gd name="T2" fmla="*/ 0 w 536"/>
                <a:gd name="T3" fmla="*/ 253 h 253"/>
                <a:gd name="T4" fmla="*/ 0 w 536"/>
                <a:gd name="T5" fmla="*/ 0 h 253"/>
                <a:gd name="T6" fmla="*/ 536 w 536"/>
                <a:gd name="T7" fmla="*/ 0 h 253"/>
                <a:gd name="T8" fmla="*/ 524 w 536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" h="253">
                  <a:moveTo>
                    <a:pt x="524" y="253"/>
                  </a:moveTo>
                  <a:lnTo>
                    <a:pt x="0" y="253"/>
                  </a:lnTo>
                  <a:lnTo>
                    <a:pt x="0" y="0"/>
                  </a:lnTo>
                  <a:lnTo>
                    <a:pt x="536" y="0"/>
                  </a:lnTo>
                  <a:lnTo>
                    <a:pt x="524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" name="Freeform 44"/>
            <p:cNvSpPr>
              <a:spLocks/>
            </p:cNvSpPr>
            <p:nvPr/>
          </p:nvSpPr>
          <p:spPr bwMode="auto">
            <a:xfrm>
              <a:off x="7797800" y="4129088"/>
              <a:ext cx="58737" cy="47625"/>
            </a:xfrm>
            <a:custGeom>
              <a:avLst/>
              <a:gdLst>
                <a:gd name="T0" fmla="*/ 598 w 598"/>
                <a:gd name="T1" fmla="*/ 0 h 477"/>
                <a:gd name="T2" fmla="*/ 574 w 598"/>
                <a:gd name="T3" fmla="*/ 477 h 477"/>
                <a:gd name="T4" fmla="*/ 0 w 598"/>
                <a:gd name="T5" fmla="*/ 477 h 477"/>
                <a:gd name="T6" fmla="*/ 0 w 598"/>
                <a:gd name="T7" fmla="*/ 0 h 477"/>
                <a:gd name="T8" fmla="*/ 598 w 598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477">
                  <a:moveTo>
                    <a:pt x="598" y="0"/>
                  </a:moveTo>
                  <a:lnTo>
                    <a:pt x="574" y="477"/>
                  </a:lnTo>
                  <a:lnTo>
                    <a:pt x="0" y="477"/>
                  </a:lnTo>
                  <a:lnTo>
                    <a:pt x="0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2" name="Freeform 45"/>
            <p:cNvSpPr>
              <a:spLocks/>
            </p:cNvSpPr>
            <p:nvPr/>
          </p:nvSpPr>
          <p:spPr bwMode="auto">
            <a:xfrm>
              <a:off x="7942263" y="4254501"/>
              <a:ext cx="63500" cy="23813"/>
            </a:xfrm>
            <a:custGeom>
              <a:avLst/>
              <a:gdLst>
                <a:gd name="T0" fmla="*/ 642 w 642"/>
                <a:gd name="T1" fmla="*/ 0 h 253"/>
                <a:gd name="T2" fmla="*/ 629 w 642"/>
                <a:gd name="T3" fmla="*/ 253 h 253"/>
                <a:gd name="T4" fmla="*/ 0 w 642"/>
                <a:gd name="T5" fmla="*/ 253 h 253"/>
                <a:gd name="T6" fmla="*/ 12 w 642"/>
                <a:gd name="T7" fmla="*/ 0 h 253"/>
                <a:gd name="T8" fmla="*/ 642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642" y="0"/>
                  </a:moveTo>
                  <a:lnTo>
                    <a:pt x="629" y="253"/>
                  </a:lnTo>
                  <a:lnTo>
                    <a:pt x="0" y="253"/>
                  </a:lnTo>
                  <a:lnTo>
                    <a:pt x="12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3" name="Freeform 46"/>
            <p:cNvSpPr>
              <a:spLocks/>
            </p:cNvSpPr>
            <p:nvPr/>
          </p:nvSpPr>
          <p:spPr bwMode="auto">
            <a:xfrm>
              <a:off x="7943850" y="4191001"/>
              <a:ext cx="65087" cy="47625"/>
            </a:xfrm>
            <a:custGeom>
              <a:avLst/>
              <a:gdLst>
                <a:gd name="T0" fmla="*/ 653 w 653"/>
                <a:gd name="T1" fmla="*/ 0 h 478"/>
                <a:gd name="T2" fmla="*/ 629 w 653"/>
                <a:gd name="T3" fmla="*/ 478 h 478"/>
                <a:gd name="T4" fmla="*/ 0 w 653"/>
                <a:gd name="T5" fmla="*/ 478 h 478"/>
                <a:gd name="T6" fmla="*/ 23 w 653"/>
                <a:gd name="T7" fmla="*/ 0 h 478"/>
                <a:gd name="T8" fmla="*/ 653 w 653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653" y="0"/>
                  </a:moveTo>
                  <a:lnTo>
                    <a:pt x="629" y="478"/>
                  </a:lnTo>
                  <a:lnTo>
                    <a:pt x="0" y="478"/>
                  </a:lnTo>
                  <a:lnTo>
                    <a:pt x="23" y="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4" name="Freeform 47"/>
            <p:cNvSpPr>
              <a:spLocks/>
            </p:cNvSpPr>
            <p:nvPr/>
          </p:nvSpPr>
          <p:spPr bwMode="auto">
            <a:xfrm>
              <a:off x="7864475" y="4254501"/>
              <a:ext cx="63500" cy="23813"/>
            </a:xfrm>
            <a:custGeom>
              <a:avLst/>
              <a:gdLst>
                <a:gd name="T0" fmla="*/ 640 w 640"/>
                <a:gd name="T1" fmla="*/ 0 h 253"/>
                <a:gd name="T2" fmla="*/ 628 w 640"/>
                <a:gd name="T3" fmla="*/ 253 h 253"/>
                <a:gd name="T4" fmla="*/ 0 w 640"/>
                <a:gd name="T5" fmla="*/ 253 h 253"/>
                <a:gd name="T6" fmla="*/ 11 w 640"/>
                <a:gd name="T7" fmla="*/ 0 h 253"/>
                <a:gd name="T8" fmla="*/ 640 w 640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253">
                  <a:moveTo>
                    <a:pt x="640" y="0"/>
                  </a:moveTo>
                  <a:lnTo>
                    <a:pt x="628" y="253"/>
                  </a:lnTo>
                  <a:lnTo>
                    <a:pt x="0" y="253"/>
                  </a:lnTo>
                  <a:lnTo>
                    <a:pt x="11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5" name="Freeform 48"/>
            <p:cNvSpPr>
              <a:spLocks/>
            </p:cNvSpPr>
            <p:nvPr/>
          </p:nvSpPr>
          <p:spPr bwMode="auto">
            <a:xfrm>
              <a:off x="7947025" y="4129088"/>
              <a:ext cx="65087" cy="47625"/>
            </a:xfrm>
            <a:custGeom>
              <a:avLst/>
              <a:gdLst>
                <a:gd name="T0" fmla="*/ 24 w 654"/>
                <a:gd name="T1" fmla="*/ 0 h 477"/>
                <a:gd name="T2" fmla="*/ 654 w 654"/>
                <a:gd name="T3" fmla="*/ 0 h 477"/>
                <a:gd name="T4" fmla="*/ 630 w 654"/>
                <a:gd name="T5" fmla="*/ 477 h 477"/>
                <a:gd name="T6" fmla="*/ 0 w 654"/>
                <a:gd name="T7" fmla="*/ 477 h 477"/>
                <a:gd name="T8" fmla="*/ 24 w 654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477">
                  <a:moveTo>
                    <a:pt x="24" y="0"/>
                  </a:moveTo>
                  <a:lnTo>
                    <a:pt x="654" y="0"/>
                  </a:lnTo>
                  <a:lnTo>
                    <a:pt x="630" y="477"/>
                  </a:lnTo>
                  <a:lnTo>
                    <a:pt x="0" y="47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6" name="Freeform 49"/>
            <p:cNvSpPr>
              <a:spLocks/>
            </p:cNvSpPr>
            <p:nvPr/>
          </p:nvSpPr>
          <p:spPr bwMode="auto">
            <a:xfrm>
              <a:off x="7777163" y="3968751"/>
              <a:ext cx="339725" cy="103188"/>
            </a:xfrm>
            <a:custGeom>
              <a:avLst/>
              <a:gdLst>
                <a:gd name="T0" fmla="*/ 3069 w 3422"/>
                <a:gd name="T1" fmla="*/ 0 h 1032"/>
                <a:gd name="T2" fmla="*/ 0 w 3422"/>
                <a:gd name="T3" fmla="*/ 0 h 1032"/>
                <a:gd name="T4" fmla="*/ 0 w 3422"/>
                <a:gd name="T5" fmla="*/ 1032 h 1032"/>
                <a:gd name="T6" fmla="*/ 3422 w 3422"/>
                <a:gd name="T7" fmla="*/ 1032 h 1032"/>
                <a:gd name="T8" fmla="*/ 3069 w 3422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2" h="1032">
                  <a:moveTo>
                    <a:pt x="3069" y="0"/>
                  </a:moveTo>
                  <a:lnTo>
                    <a:pt x="0" y="0"/>
                  </a:lnTo>
                  <a:lnTo>
                    <a:pt x="0" y="1032"/>
                  </a:lnTo>
                  <a:lnTo>
                    <a:pt x="3422" y="103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7" name="Freeform 50"/>
            <p:cNvSpPr>
              <a:spLocks/>
            </p:cNvSpPr>
            <p:nvPr/>
          </p:nvSpPr>
          <p:spPr bwMode="auto">
            <a:xfrm>
              <a:off x="7961313" y="3952876"/>
              <a:ext cx="131762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8" name="Freeform 51"/>
            <p:cNvSpPr>
              <a:spLocks/>
            </p:cNvSpPr>
            <p:nvPr/>
          </p:nvSpPr>
          <p:spPr bwMode="auto">
            <a:xfrm>
              <a:off x="7977188" y="3978276"/>
              <a:ext cx="98425" cy="71438"/>
            </a:xfrm>
            <a:custGeom>
              <a:avLst/>
              <a:gdLst>
                <a:gd name="T0" fmla="*/ 497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7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7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52"/>
            <p:cNvSpPr>
              <a:spLocks/>
            </p:cNvSpPr>
            <p:nvPr/>
          </p:nvSpPr>
          <p:spPr bwMode="auto">
            <a:xfrm>
              <a:off x="7820025" y="3952876"/>
              <a:ext cx="133350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53"/>
            <p:cNvSpPr>
              <a:spLocks/>
            </p:cNvSpPr>
            <p:nvPr/>
          </p:nvSpPr>
          <p:spPr bwMode="auto">
            <a:xfrm>
              <a:off x="7837488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54"/>
            <p:cNvSpPr>
              <a:spLocks/>
            </p:cNvSpPr>
            <p:nvPr/>
          </p:nvSpPr>
          <p:spPr bwMode="auto">
            <a:xfrm>
              <a:off x="7486650" y="3819526"/>
              <a:ext cx="336550" cy="484188"/>
            </a:xfrm>
            <a:custGeom>
              <a:avLst/>
              <a:gdLst>
                <a:gd name="T0" fmla="*/ 2978 w 3389"/>
                <a:gd name="T1" fmla="*/ 0 h 4885"/>
                <a:gd name="T2" fmla="*/ 2978 w 3389"/>
                <a:gd name="T3" fmla="*/ 352 h 4885"/>
                <a:gd name="T4" fmla="*/ 2525 w 3389"/>
                <a:gd name="T5" fmla="*/ 352 h 4885"/>
                <a:gd name="T6" fmla="*/ 2525 w 3389"/>
                <a:gd name="T7" fmla="*/ 0 h 4885"/>
                <a:gd name="T8" fmla="*/ 1921 w 3389"/>
                <a:gd name="T9" fmla="*/ 0 h 4885"/>
                <a:gd name="T10" fmla="*/ 1921 w 3389"/>
                <a:gd name="T11" fmla="*/ 352 h 4885"/>
                <a:gd name="T12" fmla="*/ 1468 w 3389"/>
                <a:gd name="T13" fmla="*/ 352 h 4885"/>
                <a:gd name="T14" fmla="*/ 1468 w 3389"/>
                <a:gd name="T15" fmla="*/ 0 h 4885"/>
                <a:gd name="T16" fmla="*/ 864 w 3389"/>
                <a:gd name="T17" fmla="*/ 0 h 4885"/>
                <a:gd name="T18" fmla="*/ 864 w 3389"/>
                <a:gd name="T19" fmla="*/ 352 h 4885"/>
                <a:gd name="T20" fmla="*/ 412 w 3389"/>
                <a:gd name="T21" fmla="*/ 352 h 4885"/>
                <a:gd name="T22" fmla="*/ 412 w 3389"/>
                <a:gd name="T23" fmla="*/ 0 h 4885"/>
                <a:gd name="T24" fmla="*/ 0 w 3389"/>
                <a:gd name="T25" fmla="*/ 0 h 4885"/>
                <a:gd name="T26" fmla="*/ 286 w 3389"/>
                <a:gd name="T27" fmla="*/ 4885 h 4885"/>
                <a:gd name="T28" fmla="*/ 3104 w 3389"/>
                <a:gd name="T29" fmla="*/ 4885 h 4885"/>
                <a:gd name="T30" fmla="*/ 3389 w 3389"/>
                <a:gd name="T31" fmla="*/ 0 h 4885"/>
                <a:gd name="T32" fmla="*/ 2978 w 3389"/>
                <a:gd name="T33" fmla="*/ 0 h 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9" h="4885">
                  <a:moveTo>
                    <a:pt x="2978" y="0"/>
                  </a:moveTo>
                  <a:lnTo>
                    <a:pt x="2978" y="352"/>
                  </a:lnTo>
                  <a:lnTo>
                    <a:pt x="2525" y="352"/>
                  </a:lnTo>
                  <a:lnTo>
                    <a:pt x="2525" y="0"/>
                  </a:lnTo>
                  <a:lnTo>
                    <a:pt x="1921" y="0"/>
                  </a:lnTo>
                  <a:lnTo>
                    <a:pt x="1921" y="352"/>
                  </a:lnTo>
                  <a:lnTo>
                    <a:pt x="1468" y="352"/>
                  </a:lnTo>
                  <a:lnTo>
                    <a:pt x="1468" y="0"/>
                  </a:lnTo>
                  <a:lnTo>
                    <a:pt x="864" y="0"/>
                  </a:lnTo>
                  <a:lnTo>
                    <a:pt x="864" y="352"/>
                  </a:lnTo>
                  <a:lnTo>
                    <a:pt x="412" y="352"/>
                  </a:lnTo>
                  <a:lnTo>
                    <a:pt x="412" y="0"/>
                  </a:lnTo>
                  <a:lnTo>
                    <a:pt x="0" y="0"/>
                  </a:lnTo>
                  <a:lnTo>
                    <a:pt x="286" y="4885"/>
                  </a:lnTo>
                  <a:lnTo>
                    <a:pt x="3104" y="4885"/>
                  </a:lnTo>
                  <a:lnTo>
                    <a:pt x="3389" y="0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55"/>
            <p:cNvSpPr>
              <a:spLocks/>
            </p:cNvSpPr>
            <p:nvPr/>
          </p:nvSpPr>
          <p:spPr bwMode="auto">
            <a:xfrm>
              <a:off x="7529513" y="3951288"/>
              <a:ext cx="63500" cy="73025"/>
            </a:xfrm>
            <a:custGeom>
              <a:avLst/>
              <a:gdLst>
                <a:gd name="T0" fmla="*/ 0 w 646"/>
                <a:gd name="T1" fmla="*/ 323 h 728"/>
                <a:gd name="T2" fmla="*/ 1 w 646"/>
                <a:gd name="T3" fmla="*/ 290 h 728"/>
                <a:gd name="T4" fmla="*/ 6 w 646"/>
                <a:gd name="T5" fmla="*/ 258 h 728"/>
                <a:gd name="T6" fmla="*/ 14 w 646"/>
                <a:gd name="T7" fmla="*/ 227 h 728"/>
                <a:gd name="T8" fmla="*/ 25 w 646"/>
                <a:gd name="T9" fmla="*/ 197 h 728"/>
                <a:gd name="T10" fmla="*/ 38 w 646"/>
                <a:gd name="T11" fmla="*/ 168 h 728"/>
                <a:gd name="T12" fmla="*/ 54 w 646"/>
                <a:gd name="T13" fmla="*/ 142 h 728"/>
                <a:gd name="T14" fmla="*/ 74 w 646"/>
                <a:gd name="T15" fmla="*/ 117 h 728"/>
                <a:gd name="T16" fmla="*/ 94 w 646"/>
                <a:gd name="T17" fmla="*/ 94 h 728"/>
                <a:gd name="T18" fmla="*/ 117 w 646"/>
                <a:gd name="T19" fmla="*/ 73 h 728"/>
                <a:gd name="T20" fmla="*/ 142 w 646"/>
                <a:gd name="T21" fmla="*/ 54 h 728"/>
                <a:gd name="T22" fmla="*/ 168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9 w 646"/>
                <a:gd name="T39" fmla="*/ 14 h 728"/>
                <a:gd name="T40" fmla="*/ 448 w 646"/>
                <a:gd name="T41" fmla="*/ 24 h 728"/>
                <a:gd name="T42" fmla="*/ 476 w 646"/>
                <a:gd name="T43" fmla="*/ 38 h 728"/>
                <a:gd name="T44" fmla="*/ 503 w 646"/>
                <a:gd name="T45" fmla="*/ 54 h 728"/>
                <a:gd name="T46" fmla="*/ 528 w 646"/>
                <a:gd name="T47" fmla="*/ 73 h 728"/>
                <a:gd name="T48" fmla="*/ 551 w 646"/>
                <a:gd name="T49" fmla="*/ 94 h 728"/>
                <a:gd name="T50" fmla="*/ 572 w 646"/>
                <a:gd name="T51" fmla="*/ 117 h 728"/>
                <a:gd name="T52" fmla="*/ 590 w 646"/>
                <a:gd name="T53" fmla="*/ 142 h 728"/>
                <a:gd name="T54" fmla="*/ 606 w 646"/>
                <a:gd name="T55" fmla="*/ 168 h 728"/>
                <a:gd name="T56" fmla="*/ 620 w 646"/>
                <a:gd name="T57" fmla="*/ 197 h 728"/>
                <a:gd name="T58" fmla="*/ 631 w 646"/>
                <a:gd name="T59" fmla="*/ 227 h 728"/>
                <a:gd name="T60" fmla="*/ 639 w 646"/>
                <a:gd name="T61" fmla="*/ 258 h 728"/>
                <a:gd name="T62" fmla="*/ 643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0" y="306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2"/>
                  </a:lnTo>
                  <a:lnTo>
                    <a:pt x="38" y="168"/>
                  </a:lnTo>
                  <a:lnTo>
                    <a:pt x="46" y="156"/>
                  </a:lnTo>
                  <a:lnTo>
                    <a:pt x="54" y="142"/>
                  </a:lnTo>
                  <a:lnTo>
                    <a:pt x="64" y="129"/>
                  </a:lnTo>
                  <a:lnTo>
                    <a:pt x="74" y="117"/>
                  </a:lnTo>
                  <a:lnTo>
                    <a:pt x="83" y="105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2" y="54"/>
                  </a:lnTo>
                  <a:lnTo>
                    <a:pt x="154" y="47"/>
                  </a:lnTo>
                  <a:lnTo>
                    <a:pt x="168" y="38"/>
                  </a:lnTo>
                  <a:lnTo>
                    <a:pt x="182" y="31"/>
                  </a:lnTo>
                  <a:lnTo>
                    <a:pt x="197" y="24"/>
                  </a:lnTo>
                  <a:lnTo>
                    <a:pt x="211" y="19"/>
                  </a:lnTo>
                  <a:lnTo>
                    <a:pt x="227" y="14"/>
                  </a:lnTo>
                  <a:lnTo>
                    <a:pt x="242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6" y="0"/>
                  </a:lnTo>
                  <a:lnTo>
                    <a:pt x="323" y="0"/>
                  </a:lnTo>
                  <a:lnTo>
                    <a:pt x="339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3" y="10"/>
                  </a:lnTo>
                  <a:lnTo>
                    <a:pt x="419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2" y="31"/>
                  </a:lnTo>
                  <a:lnTo>
                    <a:pt x="476" y="38"/>
                  </a:lnTo>
                  <a:lnTo>
                    <a:pt x="490" y="47"/>
                  </a:lnTo>
                  <a:lnTo>
                    <a:pt x="503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1" y="94"/>
                  </a:lnTo>
                  <a:lnTo>
                    <a:pt x="561" y="105"/>
                  </a:lnTo>
                  <a:lnTo>
                    <a:pt x="572" y="117"/>
                  </a:lnTo>
                  <a:lnTo>
                    <a:pt x="582" y="129"/>
                  </a:lnTo>
                  <a:lnTo>
                    <a:pt x="590" y="142"/>
                  </a:lnTo>
                  <a:lnTo>
                    <a:pt x="599" y="156"/>
                  </a:lnTo>
                  <a:lnTo>
                    <a:pt x="606" y="168"/>
                  </a:lnTo>
                  <a:lnTo>
                    <a:pt x="614" y="182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2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56"/>
            <p:cNvSpPr>
              <a:spLocks/>
            </p:cNvSpPr>
            <p:nvPr/>
          </p:nvSpPr>
          <p:spPr bwMode="auto">
            <a:xfrm>
              <a:off x="7586663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4 w 646"/>
                <a:gd name="T7" fmla="*/ 440 h 1409"/>
                <a:gd name="T8" fmla="*/ 26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5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8 w 646"/>
                <a:gd name="T29" fmla="*/ 13 h 1409"/>
                <a:gd name="T30" fmla="*/ 290 w 646"/>
                <a:gd name="T31" fmla="*/ 4 h 1409"/>
                <a:gd name="T32" fmla="*/ 323 w 646"/>
                <a:gd name="T33" fmla="*/ 0 h 1409"/>
                <a:gd name="T34" fmla="*/ 356 w 646"/>
                <a:gd name="T35" fmla="*/ 4 h 1409"/>
                <a:gd name="T36" fmla="*/ 388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3 w 646"/>
                <a:gd name="T45" fmla="*/ 107 h 1409"/>
                <a:gd name="T46" fmla="*/ 529 w 646"/>
                <a:gd name="T47" fmla="*/ 143 h 1409"/>
                <a:gd name="T48" fmla="*/ 551 w 646"/>
                <a:gd name="T49" fmla="*/ 184 h 1409"/>
                <a:gd name="T50" fmla="*/ 573 w 646"/>
                <a:gd name="T51" fmla="*/ 229 h 1409"/>
                <a:gd name="T52" fmla="*/ 591 w 646"/>
                <a:gd name="T53" fmla="*/ 276 h 1409"/>
                <a:gd name="T54" fmla="*/ 608 w 646"/>
                <a:gd name="T55" fmla="*/ 328 h 1409"/>
                <a:gd name="T56" fmla="*/ 620 w 646"/>
                <a:gd name="T57" fmla="*/ 382 h 1409"/>
                <a:gd name="T58" fmla="*/ 632 w 646"/>
                <a:gd name="T59" fmla="*/ 440 h 1409"/>
                <a:gd name="T60" fmla="*/ 640 w 646"/>
                <a:gd name="T61" fmla="*/ 499 h 1409"/>
                <a:gd name="T62" fmla="*/ 645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0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4" y="440"/>
                  </a:lnTo>
                  <a:lnTo>
                    <a:pt x="20" y="411"/>
                  </a:lnTo>
                  <a:lnTo>
                    <a:pt x="26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4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5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29" y="125"/>
                  </a:lnTo>
                  <a:lnTo>
                    <a:pt x="142" y="107"/>
                  </a:lnTo>
                  <a:lnTo>
                    <a:pt x="156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2" y="21"/>
                  </a:lnTo>
                  <a:lnTo>
                    <a:pt x="258" y="13"/>
                  </a:lnTo>
                  <a:lnTo>
                    <a:pt x="274" y="8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4"/>
                  </a:lnTo>
                  <a:lnTo>
                    <a:pt x="372" y="8"/>
                  </a:lnTo>
                  <a:lnTo>
                    <a:pt x="388" y="13"/>
                  </a:lnTo>
                  <a:lnTo>
                    <a:pt x="404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0" y="91"/>
                  </a:lnTo>
                  <a:lnTo>
                    <a:pt x="503" y="107"/>
                  </a:lnTo>
                  <a:lnTo>
                    <a:pt x="516" y="125"/>
                  </a:lnTo>
                  <a:lnTo>
                    <a:pt x="529" y="143"/>
                  </a:lnTo>
                  <a:lnTo>
                    <a:pt x="541" y="163"/>
                  </a:lnTo>
                  <a:lnTo>
                    <a:pt x="551" y="184"/>
                  </a:lnTo>
                  <a:lnTo>
                    <a:pt x="562" y="205"/>
                  </a:lnTo>
                  <a:lnTo>
                    <a:pt x="573" y="229"/>
                  </a:lnTo>
                  <a:lnTo>
                    <a:pt x="582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8" y="328"/>
                  </a:lnTo>
                  <a:lnTo>
                    <a:pt x="614" y="354"/>
                  </a:lnTo>
                  <a:lnTo>
                    <a:pt x="620" y="382"/>
                  </a:lnTo>
                  <a:lnTo>
                    <a:pt x="627" y="411"/>
                  </a:lnTo>
                  <a:lnTo>
                    <a:pt x="632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3" y="530"/>
                  </a:lnTo>
                  <a:lnTo>
                    <a:pt x="645" y="561"/>
                  </a:lnTo>
                  <a:lnTo>
                    <a:pt x="646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57"/>
            <p:cNvSpPr>
              <a:spLocks/>
            </p:cNvSpPr>
            <p:nvPr/>
          </p:nvSpPr>
          <p:spPr bwMode="auto">
            <a:xfrm>
              <a:off x="7661275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5 w 646"/>
                <a:gd name="T7" fmla="*/ 440 h 1409"/>
                <a:gd name="T8" fmla="*/ 25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4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7 w 646"/>
                <a:gd name="T29" fmla="*/ 13 h 1409"/>
                <a:gd name="T30" fmla="*/ 291 w 646"/>
                <a:gd name="T31" fmla="*/ 4 h 1409"/>
                <a:gd name="T32" fmla="*/ 324 w 646"/>
                <a:gd name="T33" fmla="*/ 0 h 1409"/>
                <a:gd name="T34" fmla="*/ 357 w 646"/>
                <a:gd name="T35" fmla="*/ 4 h 1409"/>
                <a:gd name="T36" fmla="*/ 389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4 w 646"/>
                <a:gd name="T45" fmla="*/ 107 h 1409"/>
                <a:gd name="T46" fmla="*/ 528 w 646"/>
                <a:gd name="T47" fmla="*/ 143 h 1409"/>
                <a:gd name="T48" fmla="*/ 552 w 646"/>
                <a:gd name="T49" fmla="*/ 184 h 1409"/>
                <a:gd name="T50" fmla="*/ 572 w 646"/>
                <a:gd name="T51" fmla="*/ 229 h 1409"/>
                <a:gd name="T52" fmla="*/ 591 w 646"/>
                <a:gd name="T53" fmla="*/ 276 h 1409"/>
                <a:gd name="T54" fmla="*/ 607 w 646"/>
                <a:gd name="T55" fmla="*/ 328 h 1409"/>
                <a:gd name="T56" fmla="*/ 621 w 646"/>
                <a:gd name="T57" fmla="*/ 382 h 1409"/>
                <a:gd name="T58" fmla="*/ 631 w 646"/>
                <a:gd name="T59" fmla="*/ 440 h 1409"/>
                <a:gd name="T60" fmla="*/ 640 w 646"/>
                <a:gd name="T61" fmla="*/ 499 h 1409"/>
                <a:gd name="T62" fmla="*/ 644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1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5" y="440"/>
                  </a:lnTo>
                  <a:lnTo>
                    <a:pt x="20" y="411"/>
                  </a:lnTo>
                  <a:lnTo>
                    <a:pt x="25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5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4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30" y="125"/>
                  </a:lnTo>
                  <a:lnTo>
                    <a:pt x="142" y="107"/>
                  </a:lnTo>
                  <a:lnTo>
                    <a:pt x="155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3" y="21"/>
                  </a:lnTo>
                  <a:lnTo>
                    <a:pt x="257" y="13"/>
                  </a:lnTo>
                  <a:lnTo>
                    <a:pt x="273" y="8"/>
                  </a:lnTo>
                  <a:lnTo>
                    <a:pt x="291" y="4"/>
                  </a:lnTo>
                  <a:lnTo>
                    <a:pt x="306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4"/>
                  </a:lnTo>
                  <a:lnTo>
                    <a:pt x="373" y="8"/>
                  </a:lnTo>
                  <a:lnTo>
                    <a:pt x="389" y="13"/>
                  </a:lnTo>
                  <a:lnTo>
                    <a:pt x="403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1" y="91"/>
                  </a:lnTo>
                  <a:lnTo>
                    <a:pt x="504" y="107"/>
                  </a:lnTo>
                  <a:lnTo>
                    <a:pt x="516" y="125"/>
                  </a:lnTo>
                  <a:lnTo>
                    <a:pt x="528" y="143"/>
                  </a:lnTo>
                  <a:lnTo>
                    <a:pt x="540" y="163"/>
                  </a:lnTo>
                  <a:lnTo>
                    <a:pt x="552" y="184"/>
                  </a:lnTo>
                  <a:lnTo>
                    <a:pt x="562" y="205"/>
                  </a:lnTo>
                  <a:lnTo>
                    <a:pt x="572" y="229"/>
                  </a:lnTo>
                  <a:lnTo>
                    <a:pt x="581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7" y="328"/>
                  </a:lnTo>
                  <a:lnTo>
                    <a:pt x="614" y="354"/>
                  </a:lnTo>
                  <a:lnTo>
                    <a:pt x="621" y="382"/>
                  </a:lnTo>
                  <a:lnTo>
                    <a:pt x="626" y="411"/>
                  </a:lnTo>
                  <a:lnTo>
                    <a:pt x="631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2" y="530"/>
                  </a:lnTo>
                  <a:lnTo>
                    <a:pt x="644" y="561"/>
                  </a:lnTo>
                  <a:lnTo>
                    <a:pt x="645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58"/>
            <p:cNvSpPr>
              <a:spLocks/>
            </p:cNvSpPr>
            <p:nvPr/>
          </p:nvSpPr>
          <p:spPr bwMode="auto">
            <a:xfrm>
              <a:off x="7615238" y="3951288"/>
              <a:ext cx="65087" cy="73025"/>
            </a:xfrm>
            <a:custGeom>
              <a:avLst/>
              <a:gdLst>
                <a:gd name="T0" fmla="*/ 0 w 647"/>
                <a:gd name="T1" fmla="*/ 323 h 728"/>
                <a:gd name="T2" fmla="*/ 2 w 647"/>
                <a:gd name="T3" fmla="*/ 290 h 728"/>
                <a:gd name="T4" fmla="*/ 6 w 647"/>
                <a:gd name="T5" fmla="*/ 258 h 728"/>
                <a:gd name="T6" fmla="*/ 15 w 647"/>
                <a:gd name="T7" fmla="*/ 227 h 728"/>
                <a:gd name="T8" fmla="*/ 25 w 647"/>
                <a:gd name="T9" fmla="*/ 197 h 728"/>
                <a:gd name="T10" fmla="*/ 39 w 647"/>
                <a:gd name="T11" fmla="*/ 168 h 728"/>
                <a:gd name="T12" fmla="*/ 55 w 647"/>
                <a:gd name="T13" fmla="*/ 142 h 728"/>
                <a:gd name="T14" fmla="*/ 73 w 647"/>
                <a:gd name="T15" fmla="*/ 117 h 728"/>
                <a:gd name="T16" fmla="*/ 95 w 647"/>
                <a:gd name="T17" fmla="*/ 94 h 728"/>
                <a:gd name="T18" fmla="*/ 118 w 647"/>
                <a:gd name="T19" fmla="*/ 73 h 728"/>
                <a:gd name="T20" fmla="*/ 143 w 647"/>
                <a:gd name="T21" fmla="*/ 54 h 728"/>
                <a:gd name="T22" fmla="*/ 169 w 647"/>
                <a:gd name="T23" fmla="*/ 38 h 728"/>
                <a:gd name="T24" fmla="*/ 198 w 647"/>
                <a:gd name="T25" fmla="*/ 24 h 728"/>
                <a:gd name="T26" fmla="*/ 227 w 647"/>
                <a:gd name="T27" fmla="*/ 14 h 728"/>
                <a:gd name="T28" fmla="*/ 258 w 647"/>
                <a:gd name="T29" fmla="*/ 6 h 728"/>
                <a:gd name="T30" fmla="*/ 291 w 647"/>
                <a:gd name="T31" fmla="*/ 1 h 728"/>
                <a:gd name="T32" fmla="*/ 324 w 647"/>
                <a:gd name="T33" fmla="*/ 0 h 728"/>
                <a:gd name="T34" fmla="*/ 357 w 647"/>
                <a:gd name="T35" fmla="*/ 1 h 728"/>
                <a:gd name="T36" fmla="*/ 389 w 647"/>
                <a:gd name="T37" fmla="*/ 6 h 728"/>
                <a:gd name="T38" fmla="*/ 420 w 647"/>
                <a:gd name="T39" fmla="*/ 14 h 728"/>
                <a:gd name="T40" fmla="*/ 449 w 647"/>
                <a:gd name="T41" fmla="*/ 24 h 728"/>
                <a:gd name="T42" fmla="*/ 477 w 647"/>
                <a:gd name="T43" fmla="*/ 38 h 728"/>
                <a:gd name="T44" fmla="*/ 504 w 647"/>
                <a:gd name="T45" fmla="*/ 54 h 728"/>
                <a:gd name="T46" fmla="*/ 528 w 647"/>
                <a:gd name="T47" fmla="*/ 73 h 728"/>
                <a:gd name="T48" fmla="*/ 552 w 647"/>
                <a:gd name="T49" fmla="*/ 94 h 728"/>
                <a:gd name="T50" fmla="*/ 573 w 647"/>
                <a:gd name="T51" fmla="*/ 117 h 728"/>
                <a:gd name="T52" fmla="*/ 591 w 647"/>
                <a:gd name="T53" fmla="*/ 142 h 728"/>
                <a:gd name="T54" fmla="*/ 607 w 647"/>
                <a:gd name="T55" fmla="*/ 168 h 728"/>
                <a:gd name="T56" fmla="*/ 621 w 647"/>
                <a:gd name="T57" fmla="*/ 197 h 728"/>
                <a:gd name="T58" fmla="*/ 632 w 647"/>
                <a:gd name="T59" fmla="*/ 227 h 728"/>
                <a:gd name="T60" fmla="*/ 640 w 647"/>
                <a:gd name="T61" fmla="*/ 258 h 728"/>
                <a:gd name="T62" fmla="*/ 644 w 647"/>
                <a:gd name="T63" fmla="*/ 290 h 728"/>
                <a:gd name="T64" fmla="*/ 647 w 647"/>
                <a:gd name="T65" fmla="*/ 323 h 728"/>
                <a:gd name="T66" fmla="*/ 50 w 647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8">
                  <a:moveTo>
                    <a:pt x="50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6" y="83"/>
                  </a:lnTo>
                  <a:lnTo>
                    <a:pt x="118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8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1" y="1"/>
                  </a:lnTo>
                  <a:lnTo>
                    <a:pt x="307" y="0"/>
                  </a:lnTo>
                  <a:lnTo>
                    <a:pt x="324" y="0"/>
                  </a:lnTo>
                  <a:lnTo>
                    <a:pt x="340" y="0"/>
                  </a:lnTo>
                  <a:lnTo>
                    <a:pt x="357" y="1"/>
                  </a:lnTo>
                  <a:lnTo>
                    <a:pt x="373" y="3"/>
                  </a:lnTo>
                  <a:lnTo>
                    <a:pt x="389" y="6"/>
                  </a:lnTo>
                  <a:lnTo>
                    <a:pt x="404" y="10"/>
                  </a:lnTo>
                  <a:lnTo>
                    <a:pt x="420" y="14"/>
                  </a:lnTo>
                  <a:lnTo>
                    <a:pt x="435" y="19"/>
                  </a:lnTo>
                  <a:lnTo>
                    <a:pt x="449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7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3" y="117"/>
                  </a:lnTo>
                  <a:lnTo>
                    <a:pt x="582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5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7" y="323"/>
                  </a:lnTo>
                  <a:lnTo>
                    <a:pt x="613" y="728"/>
                  </a:lnTo>
                  <a:lnTo>
                    <a:pt x="50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59"/>
            <p:cNvSpPr>
              <a:spLocks/>
            </p:cNvSpPr>
            <p:nvPr/>
          </p:nvSpPr>
          <p:spPr bwMode="auto">
            <a:xfrm>
              <a:off x="7702550" y="3951288"/>
              <a:ext cx="65087" cy="73025"/>
            </a:xfrm>
            <a:custGeom>
              <a:avLst/>
              <a:gdLst>
                <a:gd name="T0" fmla="*/ 0 w 646"/>
                <a:gd name="T1" fmla="*/ 323 h 728"/>
                <a:gd name="T2" fmla="*/ 2 w 646"/>
                <a:gd name="T3" fmla="*/ 290 h 728"/>
                <a:gd name="T4" fmla="*/ 6 w 646"/>
                <a:gd name="T5" fmla="*/ 258 h 728"/>
                <a:gd name="T6" fmla="*/ 15 w 646"/>
                <a:gd name="T7" fmla="*/ 227 h 728"/>
                <a:gd name="T8" fmla="*/ 25 w 646"/>
                <a:gd name="T9" fmla="*/ 197 h 728"/>
                <a:gd name="T10" fmla="*/ 39 w 646"/>
                <a:gd name="T11" fmla="*/ 168 h 728"/>
                <a:gd name="T12" fmla="*/ 55 w 646"/>
                <a:gd name="T13" fmla="*/ 142 h 728"/>
                <a:gd name="T14" fmla="*/ 73 w 646"/>
                <a:gd name="T15" fmla="*/ 117 h 728"/>
                <a:gd name="T16" fmla="*/ 95 w 646"/>
                <a:gd name="T17" fmla="*/ 94 h 728"/>
                <a:gd name="T18" fmla="*/ 117 w 646"/>
                <a:gd name="T19" fmla="*/ 73 h 728"/>
                <a:gd name="T20" fmla="*/ 143 w 646"/>
                <a:gd name="T21" fmla="*/ 54 h 728"/>
                <a:gd name="T22" fmla="*/ 169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8 w 646"/>
                <a:gd name="T39" fmla="*/ 14 h 728"/>
                <a:gd name="T40" fmla="*/ 448 w 646"/>
                <a:gd name="T41" fmla="*/ 24 h 728"/>
                <a:gd name="T42" fmla="*/ 477 w 646"/>
                <a:gd name="T43" fmla="*/ 38 h 728"/>
                <a:gd name="T44" fmla="*/ 504 w 646"/>
                <a:gd name="T45" fmla="*/ 54 h 728"/>
                <a:gd name="T46" fmla="*/ 528 w 646"/>
                <a:gd name="T47" fmla="*/ 73 h 728"/>
                <a:gd name="T48" fmla="*/ 552 w 646"/>
                <a:gd name="T49" fmla="*/ 94 h 728"/>
                <a:gd name="T50" fmla="*/ 572 w 646"/>
                <a:gd name="T51" fmla="*/ 117 h 728"/>
                <a:gd name="T52" fmla="*/ 591 w 646"/>
                <a:gd name="T53" fmla="*/ 142 h 728"/>
                <a:gd name="T54" fmla="*/ 607 w 646"/>
                <a:gd name="T55" fmla="*/ 168 h 728"/>
                <a:gd name="T56" fmla="*/ 621 w 646"/>
                <a:gd name="T57" fmla="*/ 197 h 728"/>
                <a:gd name="T58" fmla="*/ 632 w 646"/>
                <a:gd name="T59" fmla="*/ 227 h 728"/>
                <a:gd name="T60" fmla="*/ 639 w 646"/>
                <a:gd name="T61" fmla="*/ 258 h 728"/>
                <a:gd name="T62" fmla="*/ 644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7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7" y="0"/>
                  </a:lnTo>
                  <a:lnTo>
                    <a:pt x="323" y="0"/>
                  </a:lnTo>
                  <a:lnTo>
                    <a:pt x="340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4" y="10"/>
                  </a:lnTo>
                  <a:lnTo>
                    <a:pt x="418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2" y="117"/>
                  </a:lnTo>
                  <a:lnTo>
                    <a:pt x="581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4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60"/>
            <p:cNvSpPr>
              <a:spLocks/>
            </p:cNvSpPr>
            <p:nvPr/>
          </p:nvSpPr>
          <p:spPr bwMode="auto">
            <a:xfrm>
              <a:off x="7529513" y="4057651"/>
              <a:ext cx="63500" cy="73025"/>
            </a:xfrm>
            <a:custGeom>
              <a:avLst/>
              <a:gdLst>
                <a:gd name="T0" fmla="*/ 0 w 646"/>
                <a:gd name="T1" fmla="*/ 323 h 729"/>
                <a:gd name="T2" fmla="*/ 1 w 646"/>
                <a:gd name="T3" fmla="*/ 290 h 729"/>
                <a:gd name="T4" fmla="*/ 6 w 646"/>
                <a:gd name="T5" fmla="*/ 258 h 729"/>
                <a:gd name="T6" fmla="*/ 14 w 646"/>
                <a:gd name="T7" fmla="*/ 227 h 729"/>
                <a:gd name="T8" fmla="*/ 25 w 646"/>
                <a:gd name="T9" fmla="*/ 197 h 729"/>
                <a:gd name="T10" fmla="*/ 38 w 646"/>
                <a:gd name="T11" fmla="*/ 170 h 729"/>
                <a:gd name="T12" fmla="*/ 54 w 646"/>
                <a:gd name="T13" fmla="*/ 143 h 729"/>
                <a:gd name="T14" fmla="*/ 74 w 646"/>
                <a:gd name="T15" fmla="*/ 119 h 729"/>
                <a:gd name="T16" fmla="*/ 94 w 646"/>
                <a:gd name="T17" fmla="*/ 95 h 729"/>
                <a:gd name="T18" fmla="*/ 117 w 646"/>
                <a:gd name="T19" fmla="*/ 74 h 729"/>
                <a:gd name="T20" fmla="*/ 142 w 646"/>
                <a:gd name="T21" fmla="*/ 56 h 729"/>
                <a:gd name="T22" fmla="*/ 168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9 w 646"/>
                <a:gd name="T39" fmla="*/ 15 h 729"/>
                <a:gd name="T40" fmla="*/ 448 w 646"/>
                <a:gd name="T41" fmla="*/ 26 h 729"/>
                <a:gd name="T42" fmla="*/ 476 w 646"/>
                <a:gd name="T43" fmla="*/ 40 h 729"/>
                <a:gd name="T44" fmla="*/ 503 w 646"/>
                <a:gd name="T45" fmla="*/ 56 h 729"/>
                <a:gd name="T46" fmla="*/ 528 w 646"/>
                <a:gd name="T47" fmla="*/ 74 h 729"/>
                <a:gd name="T48" fmla="*/ 551 w 646"/>
                <a:gd name="T49" fmla="*/ 95 h 729"/>
                <a:gd name="T50" fmla="*/ 572 w 646"/>
                <a:gd name="T51" fmla="*/ 119 h 729"/>
                <a:gd name="T52" fmla="*/ 590 w 646"/>
                <a:gd name="T53" fmla="*/ 143 h 729"/>
                <a:gd name="T54" fmla="*/ 606 w 646"/>
                <a:gd name="T55" fmla="*/ 170 h 729"/>
                <a:gd name="T56" fmla="*/ 620 w 646"/>
                <a:gd name="T57" fmla="*/ 197 h 729"/>
                <a:gd name="T58" fmla="*/ 631 w 646"/>
                <a:gd name="T59" fmla="*/ 227 h 729"/>
                <a:gd name="T60" fmla="*/ 639 w 646"/>
                <a:gd name="T61" fmla="*/ 258 h 729"/>
                <a:gd name="T62" fmla="*/ 643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0" y="307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4"/>
                  </a:lnTo>
                  <a:lnTo>
                    <a:pt x="38" y="170"/>
                  </a:lnTo>
                  <a:lnTo>
                    <a:pt x="46" y="156"/>
                  </a:lnTo>
                  <a:lnTo>
                    <a:pt x="54" y="143"/>
                  </a:lnTo>
                  <a:lnTo>
                    <a:pt x="64" y="130"/>
                  </a:lnTo>
                  <a:lnTo>
                    <a:pt x="74" y="119"/>
                  </a:lnTo>
                  <a:lnTo>
                    <a:pt x="83" y="107"/>
                  </a:lnTo>
                  <a:lnTo>
                    <a:pt x="94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29" y="65"/>
                  </a:lnTo>
                  <a:lnTo>
                    <a:pt x="142" y="56"/>
                  </a:lnTo>
                  <a:lnTo>
                    <a:pt x="154" y="47"/>
                  </a:lnTo>
                  <a:lnTo>
                    <a:pt x="168" y="40"/>
                  </a:lnTo>
                  <a:lnTo>
                    <a:pt x="182" y="32"/>
                  </a:lnTo>
                  <a:lnTo>
                    <a:pt x="197" y="26"/>
                  </a:lnTo>
                  <a:lnTo>
                    <a:pt x="211" y="20"/>
                  </a:lnTo>
                  <a:lnTo>
                    <a:pt x="227" y="15"/>
                  </a:lnTo>
                  <a:lnTo>
                    <a:pt x="242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3" y="11"/>
                  </a:lnTo>
                  <a:lnTo>
                    <a:pt x="419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2" y="32"/>
                  </a:lnTo>
                  <a:lnTo>
                    <a:pt x="476" y="40"/>
                  </a:lnTo>
                  <a:lnTo>
                    <a:pt x="490" y="47"/>
                  </a:lnTo>
                  <a:lnTo>
                    <a:pt x="503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1" y="95"/>
                  </a:lnTo>
                  <a:lnTo>
                    <a:pt x="561" y="107"/>
                  </a:lnTo>
                  <a:lnTo>
                    <a:pt x="572" y="119"/>
                  </a:lnTo>
                  <a:lnTo>
                    <a:pt x="582" y="130"/>
                  </a:lnTo>
                  <a:lnTo>
                    <a:pt x="590" y="143"/>
                  </a:lnTo>
                  <a:lnTo>
                    <a:pt x="599" y="156"/>
                  </a:lnTo>
                  <a:lnTo>
                    <a:pt x="606" y="170"/>
                  </a:lnTo>
                  <a:lnTo>
                    <a:pt x="614" y="184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3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61"/>
            <p:cNvSpPr>
              <a:spLocks/>
            </p:cNvSpPr>
            <p:nvPr/>
          </p:nvSpPr>
          <p:spPr bwMode="auto">
            <a:xfrm>
              <a:off x="7615238" y="4057651"/>
              <a:ext cx="65087" cy="73025"/>
            </a:xfrm>
            <a:custGeom>
              <a:avLst/>
              <a:gdLst>
                <a:gd name="T0" fmla="*/ 0 w 647"/>
                <a:gd name="T1" fmla="*/ 323 h 729"/>
                <a:gd name="T2" fmla="*/ 2 w 647"/>
                <a:gd name="T3" fmla="*/ 290 h 729"/>
                <a:gd name="T4" fmla="*/ 6 w 647"/>
                <a:gd name="T5" fmla="*/ 258 h 729"/>
                <a:gd name="T6" fmla="*/ 15 w 647"/>
                <a:gd name="T7" fmla="*/ 227 h 729"/>
                <a:gd name="T8" fmla="*/ 25 w 647"/>
                <a:gd name="T9" fmla="*/ 197 h 729"/>
                <a:gd name="T10" fmla="*/ 39 w 647"/>
                <a:gd name="T11" fmla="*/ 170 h 729"/>
                <a:gd name="T12" fmla="*/ 55 w 647"/>
                <a:gd name="T13" fmla="*/ 143 h 729"/>
                <a:gd name="T14" fmla="*/ 73 w 647"/>
                <a:gd name="T15" fmla="*/ 119 h 729"/>
                <a:gd name="T16" fmla="*/ 95 w 647"/>
                <a:gd name="T17" fmla="*/ 95 h 729"/>
                <a:gd name="T18" fmla="*/ 118 w 647"/>
                <a:gd name="T19" fmla="*/ 74 h 729"/>
                <a:gd name="T20" fmla="*/ 143 w 647"/>
                <a:gd name="T21" fmla="*/ 56 h 729"/>
                <a:gd name="T22" fmla="*/ 169 w 647"/>
                <a:gd name="T23" fmla="*/ 40 h 729"/>
                <a:gd name="T24" fmla="*/ 198 w 647"/>
                <a:gd name="T25" fmla="*/ 26 h 729"/>
                <a:gd name="T26" fmla="*/ 227 w 647"/>
                <a:gd name="T27" fmla="*/ 15 h 729"/>
                <a:gd name="T28" fmla="*/ 258 w 647"/>
                <a:gd name="T29" fmla="*/ 7 h 729"/>
                <a:gd name="T30" fmla="*/ 291 w 647"/>
                <a:gd name="T31" fmla="*/ 2 h 729"/>
                <a:gd name="T32" fmla="*/ 324 w 647"/>
                <a:gd name="T33" fmla="*/ 0 h 729"/>
                <a:gd name="T34" fmla="*/ 357 w 647"/>
                <a:gd name="T35" fmla="*/ 2 h 729"/>
                <a:gd name="T36" fmla="*/ 389 w 647"/>
                <a:gd name="T37" fmla="*/ 7 h 729"/>
                <a:gd name="T38" fmla="*/ 420 w 647"/>
                <a:gd name="T39" fmla="*/ 15 h 729"/>
                <a:gd name="T40" fmla="*/ 449 w 647"/>
                <a:gd name="T41" fmla="*/ 26 h 729"/>
                <a:gd name="T42" fmla="*/ 477 w 647"/>
                <a:gd name="T43" fmla="*/ 40 h 729"/>
                <a:gd name="T44" fmla="*/ 504 w 647"/>
                <a:gd name="T45" fmla="*/ 56 h 729"/>
                <a:gd name="T46" fmla="*/ 528 w 647"/>
                <a:gd name="T47" fmla="*/ 74 h 729"/>
                <a:gd name="T48" fmla="*/ 552 w 647"/>
                <a:gd name="T49" fmla="*/ 95 h 729"/>
                <a:gd name="T50" fmla="*/ 573 w 647"/>
                <a:gd name="T51" fmla="*/ 119 h 729"/>
                <a:gd name="T52" fmla="*/ 591 w 647"/>
                <a:gd name="T53" fmla="*/ 143 h 729"/>
                <a:gd name="T54" fmla="*/ 607 w 647"/>
                <a:gd name="T55" fmla="*/ 170 h 729"/>
                <a:gd name="T56" fmla="*/ 621 w 647"/>
                <a:gd name="T57" fmla="*/ 197 h 729"/>
                <a:gd name="T58" fmla="*/ 632 w 647"/>
                <a:gd name="T59" fmla="*/ 227 h 729"/>
                <a:gd name="T60" fmla="*/ 640 w 647"/>
                <a:gd name="T61" fmla="*/ 258 h 729"/>
                <a:gd name="T62" fmla="*/ 644 w 647"/>
                <a:gd name="T63" fmla="*/ 290 h 729"/>
                <a:gd name="T64" fmla="*/ 647 w 647"/>
                <a:gd name="T65" fmla="*/ 323 h 729"/>
                <a:gd name="T66" fmla="*/ 50 w 647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9">
                  <a:moveTo>
                    <a:pt x="50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6" y="84"/>
                  </a:lnTo>
                  <a:lnTo>
                    <a:pt x="118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8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1" y="2"/>
                  </a:lnTo>
                  <a:lnTo>
                    <a:pt x="307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2"/>
                  </a:lnTo>
                  <a:lnTo>
                    <a:pt x="373" y="4"/>
                  </a:lnTo>
                  <a:lnTo>
                    <a:pt x="389" y="7"/>
                  </a:lnTo>
                  <a:lnTo>
                    <a:pt x="404" y="11"/>
                  </a:lnTo>
                  <a:lnTo>
                    <a:pt x="420" y="15"/>
                  </a:lnTo>
                  <a:lnTo>
                    <a:pt x="435" y="20"/>
                  </a:lnTo>
                  <a:lnTo>
                    <a:pt x="449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7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3" y="119"/>
                  </a:lnTo>
                  <a:lnTo>
                    <a:pt x="582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5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7" y="323"/>
                  </a:lnTo>
                  <a:lnTo>
                    <a:pt x="613" y="729"/>
                  </a:lnTo>
                  <a:lnTo>
                    <a:pt x="50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62"/>
            <p:cNvSpPr>
              <a:spLocks/>
            </p:cNvSpPr>
            <p:nvPr/>
          </p:nvSpPr>
          <p:spPr bwMode="auto">
            <a:xfrm>
              <a:off x="7702550" y="4057651"/>
              <a:ext cx="65087" cy="73025"/>
            </a:xfrm>
            <a:custGeom>
              <a:avLst/>
              <a:gdLst>
                <a:gd name="T0" fmla="*/ 0 w 646"/>
                <a:gd name="T1" fmla="*/ 323 h 729"/>
                <a:gd name="T2" fmla="*/ 2 w 646"/>
                <a:gd name="T3" fmla="*/ 290 h 729"/>
                <a:gd name="T4" fmla="*/ 6 w 646"/>
                <a:gd name="T5" fmla="*/ 258 h 729"/>
                <a:gd name="T6" fmla="*/ 15 w 646"/>
                <a:gd name="T7" fmla="*/ 227 h 729"/>
                <a:gd name="T8" fmla="*/ 25 w 646"/>
                <a:gd name="T9" fmla="*/ 197 h 729"/>
                <a:gd name="T10" fmla="*/ 39 w 646"/>
                <a:gd name="T11" fmla="*/ 170 h 729"/>
                <a:gd name="T12" fmla="*/ 55 w 646"/>
                <a:gd name="T13" fmla="*/ 143 h 729"/>
                <a:gd name="T14" fmla="*/ 73 w 646"/>
                <a:gd name="T15" fmla="*/ 119 h 729"/>
                <a:gd name="T16" fmla="*/ 95 w 646"/>
                <a:gd name="T17" fmla="*/ 95 h 729"/>
                <a:gd name="T18" fmla="*/ 117 w 646"/>
                <a:gd name="T19" fmla="*/ 74 h 729"/>
                <a:gd name="T20" fmla="*/ 143 w 646"/>
                <a:gd name="T21" fmla="*/ 56 h 729"/>
                <a:gd name="T22" fmla="*/ 169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8 w 646"/>
                <a:gd name="T39" fmla="*/ 15 h 729"/>
                <a:gd name="T40" fmla="*/ 448 w 646"/>
                <a:gd name="T41" fmla="*/ 26 h 729"/>
                <a:gd name="T42" fmla="*/ 477 w 646"/>
                <a:gd name="T43" fmla="*/ 40 h 729"/>
                <a:gd name="T44" fmla="*/ 504 w 646"/>
                <a:gd name="T45" fmla="*/ 56 h 729"/>
                <a:gd name="T46" fmla="*/ 528 w 646"/>
                <a:gd name="T47" fmla="*/ 74 h 729"/>
                <a:gd name="T48" fmla="*/ 552 w 646"/>
                <a:gd name="T49" fmla="*/ 95 h 729"/>
                <a:gd name="T50" fmla="*/ 572 w 646"/>
                <a:gd name="T51" fmla="*/ 119 h 729"/>
                <a:gd name="T52" fmla="*/ 591 w 646"/>
                <a:gd name="T53" fmla="*/ 143 h 729"/>
                <a:gd name="T54" fmla="*/ 607 w 646"/>
                <a:gd name="T55" fmla="*/ 170 h 729"/>
                <a:gd name="T56" fmla="*/ 621 w 646"/>
                <a:gd name="T57" fmla="*/ 197 h 729"/>
                <a:gd name="T58" fmla="*/ 632 w 646"/>
                <a:gd name="T59" fmla="*/ 227 h 729"/>
                <a:gd name="T60" fmla="*/ 639 w 646"/>
                <a:gd name="T61" fmla="*/ 258 h 729"/>
                <a:gd name="T62" fmla="*/ 644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7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7" y="1"/>
                  </a:lnTo>
                  <a:lnTo>
                    <a:pt x="323" y="0"/>
                  </a:lnTo>
                  <a:lnTo>
                    <a:pt x="340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4" y="11"/>
                  </a:lnTo>
                  <a:lnTo>
                    <a:pt x="418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2" y="119"/>
                  </a:lnTo>
                  <a:lnTo>
                    <a:pt x="581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4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Rectangle 63"/>
            <p:cNvSpPr>
              <a:spLocks noChangeArrowheads="1"/>
            </p:cNvSpPr>
            <p:nvPr/>
          </p:nvSpPr>
          <p:spPr bwMode="auto">
            <a:xfrm>
              <a:off x="7485063" y="4016376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Rectangle 64"/>
            <p:cNvSpPr>
              <a:spLocks noChangeArrowheads="1"/>
            </p:cNvSpPr>
            <p:nvPr/>
          </p:nvSpPr>
          <p:spPr bwMode="auto">
            <a:xfrm>
              <a:off x="7485063" y="4121151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Rectangle 65"/>
            <p:cNvSpPr>
              <a:spLocks noChangeArrowheads="1"/>
            </p:cNvSpPr>
            <p:nvPr/>
          </p:nvSpPr>
          <p:spPr bwMode="auto">
            <a:xfrm>
              <a:off x="7558088" y="3881438"/>
              <a:ext cx="104775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Rectangle 66"/>
            <p:cNvSpPr>
              <a:spLocks noChangeArrowheads="1"/>
            </p:cNvSpPr>
            <p:nvPr/>
          </p:nvSpPr>
          <p:spPr bwMode="auto">
            <a:xfrm>
              <a:off x="7605713" y="3883026"/>
              <a:ext cx="6350" cy="33338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Rectangle 67"/>
            <p:cNvSpPr>
              <a:spLocks noChangeArrowheads="1"/>
            </p:cNvSpPr>
            <p:nvPr/>
          </p:nvSpPr>
          <p:spPr bwMode="auto">
            <a:xfrm>
              <a:off x="7578725" y="3916363"/>
              <a:ext cx="141287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7672388" y="3921126"/>
              <a:ext cx="6350" cy="301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69"/>
            <p:cNvSpPr>
              <a:spLocks/>
            </p:cNvSpPr>
            <p:nvPr/>
          </p:nvSpPr>
          <p:spPr bwMode="auto">
            <a:xfrm>
              <a:off x="7529513" y="4162426"/>
              <a:ext cx="41275" cy="25400"/>
            </a:xfrm>
            <a:custGeom>
              <a:avLst/>
              <a:gdLst>
                <a:gd name="T0" fmla="*/ 0 w 410"/>
                <a:gd name="T1" fmla="*/ 0 h 261"/>
                <a:gd name="T2" fmla="*/ 0 w 410"/>
                <a:gd name="T3" fmla="*/ 261 h 261"/>
                <a:gd name="T4" fmla="*/ 410 w 410"/>
                <a:gd name="T5" fmla="*/ 261 h 261"/>
                <a:gd name="T6" fmla="*/ 410 w 410"/>
                <a:gd name="T7" fmla="*/ 210 h 261"/>
                <a:gd name="T8" fmla="*/ 396 w 410"/>
                <a:gd name="T9" fmla="*/ 210 h 261"/>
                <a:gd name="T10" fmla="*/ 360 w 410"/>
                <a:gd name="T11" fmla="*/ 210 h 261"/>
                <a:gd name="T12" fmla="*/ 308 w 410"/>
                <a:gd name="T13" fmla="*/ 210 h 261"/>
                <a:gd name="T14" fmla="*/ 247 w 410"/>
                <a:gd name="T15" fmla="*/ 210 h 261"/>
                <a:gd name="T16" fmla="*/ 183 w 410"/>
                <a:gd name="T17" fmla="*/ 210 h 261"/>
                <a:gd name="T18" fmla="*/ 124 w 410"/>
                <a:gd name="T19" fmla="*/ 210 h 261"/>
                <a:gd name="T20" fmla="*/ 77 w 410"/>
                <a:gd name="T21" fmla="*/ 210 h 261"/>
                <a:gd name="T22" fmla="*/ 50 w 410"/>
                <a:gd name="T23" fmla="*/ 210 h 261"/>
                <a:gd name="T24" fmla="*/ 50 w 410"/>
                <a:gd name="T25" fmla="*/ 190 h 261"/>
                <a:gd name="T26" fmla="*/ 50 w 410"/>
                <a:gd name="T27" fmla="*/ 161 h 261"/>
                <a:gd name="T28" fmla="*/ 50 w 410"/>
                <a:gd name="T29" fmla="*/ 127 h 261"/>
                <a:gd name="T30" fmla="*/ 50 w 410"/>
                <a:gd name="T31" fmla="*/ 91 h 261"/>
                <a:gd name="T32" fmla="*/ 50 w 410"/>
                <a:gd name="T33" fmla="*/ 57 h 261"/>
                <a:gd name="T34" fmla="*/ 50 w 410"/>
                <a:gd name="T35" fmla="*/ 28 h 261"/>
                <a:gd name="T36" fmla="*/ 50 w 410"/>
                <a:gd name="T37" fmla="*/ 8 h 261"/>
                <a:gd name="T38" fmla="*/ 50 w 410"/>
                <a:gd name="T39" fmla="*/ 0 h 261"/>
                <a:gd name="T40" fmla="*/ 0 w 410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0" h="261">
                  <a:moveTo>
                    <a:pt x="0" y="0"/>
                  </a:moveTo>
                  <a:lnTo>
                    <a:pt x="0" y="261"/>
                  </a:lnTo>
                  <a:lnTo>
                    <a:pt x="410" y="261"/>
                  </a:lnTo>
                  <a:lnTo>
                    <a:pt x="410" y="210"/>
                  </a:lnTo>
                  <a:lnTo>
                    <a:pt x="396" y="210"/>
                  </a:lnTo>
                  <a:lnTo>
                    <a:pt x="360" y="210"/>
                  </a:lnTo>
                  <a:lnTo>
                    <a:pt x="308" y="210"/>
                  </a:lnTo>
                  <a:lnTo>
                    <a:pt x="247" y="210"/>
                  </a:lnTo>
                  <a:lnTo>
                    <a:pt x="183" y="210"/>
                  </a:lnTo>
                  <a:lnTo>
                    <a:pt x="124" y="210"/>
                  </a:lnTo>
                  <a:lnTo>
                    <a:pt x="77" y="210"/>
                  </a:lnTo>
                  <a:lnTo>
                    <a:pt x="50" y="210"/>
                  </a:lnTo>
                  <a:lnTo>
                    <a:pt x="50" y="190"/>
                  </a:lnTo>
                  <a:lnTo>
                    <a:pt x="50" y="161"/>
                  </a:lnTo>
                  <a:lnTo>
                    <a:pt x="50" y="127"/>
                  </a:lnTo>
                  <a:lnTo>
                    <a:pt x="50" y="91"/>
                  </a:lnTo>
                  <a:lnTo>
                    <a:pt x="50" y="57"/>
                  </a:lnTo>
                  <a:lnTo>
                    <a:pt x="50" y="28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Rectangle 70"/>
            <p:cNvSpPr>
              <a:spLocks noChangeArrowheads="1"/>
            </p:cNvSpPr>
            <p:nvPr/>
          </p:nvSpPr>
          <p:spPr bwMode="auto">
            <a:xfrm>
              <a:off x="7739063" y="4178301"/>
              <a:ext cx="49212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Rectangle 71"/>
            <p:cNvSpPr>
              <a:spLocks noChangeArrowheads="1"/>
            </p:cNvSpPr>
            <p:nvPr/>
          </p:nvSpPr>
          <p:spPr bwMode="auto">
            <a:xfrm>
              <a:off x="7761288" y="4179888"/>
              <a:ext cx="4762" cy="44450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72"/>
            <p:cNvSpPr>
              <a:spLocks/>
            </p:cNvSpPr>
            <p:nvPr/>
          </p:nvSpPr>
          <p:spPr bwMode="auto">
            <a:xfrm>
              <a:off x="7078663" y="4279901"/>
              <a:ext cx="1196975" cy="68263"/>
            </a:xfrm>
            <a:custGeom>
              <a:avLst/>
              <a:gdLst>
                <a:gd name="T0" fmla="*/ 0 w 12071"/>
                <a:gd name="T1" fmla="*/ 461 h 691"/>
                <a:gd name="T2" fmla="*/ 85 w 12071"/>
                <a:gd name="T3" fmla="*/ 448 h 691"/>
                <a:gd name="T4" fmla="*/ 331 w 12071"/>
                <a:gd name="T5" fmla="*/ 413 h 691"/>
                <a:gd name="T6" fmla="*/ 510 w 12071"/>
                <a:gd name="T7" fmla="*/ 390 h 691"/>
                <a:gd name="T8" fmla="*/ 723 w 12071"/>
                <a:gd name="T9" fmla="*/ 362 h 691"/>
                <a:gd name="T10" fmla="*/ 969 w 12071"/>
                <a:gd name="T11" fmla="*/ 332 h 691"/>
                <a:gd name="T12" fmla="*/ 1245 w 12071"/>
                <a:gd name="T13" fmla="*/ 299 h 691"/>
                <a:gd name="T14" fmla="*/ 1550 w 12071"/>
                <a:gd name="T15" fmla="*/ 266 h 691"/>
                <a:gd name="T16" fmla="*/ 1882 w 12071"/>
                <a:gd name="T17" fmla="*/ 231 h 691"/>
                <a:gd name="T18" fmla="*/ 2238 w 12071"/>
                <a:gd name="T19" fmla="*/ 197 h 691"/>
                <a:gd name="T20" fmla="*/ 2618 w 12071"/>
                <a:gd name="T21" fmla="*/ 163 h 691"/>
                <a:gd name="T22" fmla="*/ 3019 w 12071"/>
                <a:gd name="T23" fmla="*/ 131 h 691"/>
                <a:gd name="T24" fmla="*/ 3439 w 12071"/>
                <a:gd name="T25" fmla="*/ 100 h 691"/>
                <a:gd name="T26" fmla="*/ 3876 w 12071"/>
                <a:gd name="T27" fmla="*/ 72 h 691"/>
                <a:gd name="T28" fmla="*/ 4327 w 12071"/>
                <a:gd name="T29" fmla="*/ 49 h 691"/>
                <a:gd name="T30" fmla="*/ 4793 w 12071"/>
                <a:gd name="T31" fmla="*/ 28 h 691"/>
                <a:gd name="T32" fmla="*/ 5269 w 12071"/>
                <a:gd name="T33" fmla="*/ 12 h 691"/>
                <a:gd name="T34" fmla="*/ 5756 w 12071"/>
                <a:gd name="T35" fmla="*/ 3 h 691"/>
                <a:gd name="T36" fmla="*/ 6250 w 12071"/>
                <a:gd name="T37" fmla="*/ 0 h 691"/>
                <a:gd name="T38" fmla="*/ 6750 w 12071"/>
                <a:gd name="T39" fmla="*/ 3 h 691"/>
                <a:gd name="T40" fmla="*/ 7253 w 12071"/>
                <a:gd name="T41" fmla="*/ 13 h 691"/>
                <a:gd name="T42" fmla="*/ 7757 w 12071"/>
                <a:gd name="T43" fmla="*/ 33 h 691"/>
                <a:gd name="T44" fmla="*/ 8263 w 12071"/>
                <a:gd name="T45" fmla="*/ 61 h 691"/>
                <a:gd name="T46" fmla="*/ 8766 w 12071"/>
                <a:gd name="T47" fmla="*/ 99 h 691"/>
                <a:gd name="T48" fmla="*/ 9265 w 12071"/>
                <a:gd name="T49" fmla="*/ 147 h 691"/>
                <a:gd name="T50" fmla="*/ 9759 w 12071"/>
                <a:gd name="T51" fmla="*/ 206 h 691"/>
                <a:gd name="T52" fmla="*/ 10244 w 12071"/>
                <a:gd name="T53" fmla="*/ 277 h 691"/>
                <a:gd name="T54" fmla="*/ 10720 w 12071"/>
                <a:gd name="T55" fmla="*/ 360 h 691"/>
                <a:gd name="T56" fmla="*/ 11184 w 12071"/>
                <a:gd name="T57" fmla="*/ 457 h 691"/>
                <a:gd name="T58" fmla="*/ 11635 w 12071"/>
                <a:gd name="T59" fmla="*/ 567 h 691"/>
                <a:gd name="T60" fmla="*/ 12071 w 12071"/>
                <a:gd name="T61" fmla="*/ 691 h 691"/>
                <a:gd name="T62" fmla="*/ 0 w 12071"/>
                <a:gd name="T63" fmla="*/ 46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71" h="691">
                  <a:moveTo>
                    <a:pt x="0" y="461"/>
                  </a:moveTo>
                  <a:lnTo>
                    <a:pt x="85" y="448"/>
                  </a:lnTo>
                  <a:lnTo>
                    <a:pt x="331" y="413"/>
                  </a:lnTo>
                  <a:lnTo>
                    <a:pt x="510" y="390"/>
                  </a:lnTo>
                  <a:lnTo>
                    <a:pt x="723" y="362"/>
                  </a:lnTo>
                  <a:lnTo>
                    <a:pt x="969" y="332"/>
                  </a:lnTo>
                  <a:lnTo>
                    <a:pt x="1245" y="299"/>
                  </a:lnTo>
                  <a:lnTo>
                    <a:pt x="1550" y="266"/>
                  </a:lnTo>
                  <a:lnTo>
                    <a:pt x="1882" y="231"/>
                  </a:lnTo>
                  <a:lnTo>
                    <a:pt x="2238" y="197"/>
                  </a:lnTo>
                  <a:lnTo>
                    <a:pt x="2618" y="163"/>
                  </a:lnTo>
                  <a:lnTo>
                    <a:pt x="3019" y="131"/>
                  </a:lnTo>
                  <a:lnTo>
                    <a:pt x="3439" y="100"/>
                  </a:lnTo>
                  <a:lnTo>
                    <a:pt x="3876" y="72"/>
                  </a:lnTo>
                  <a:lnTo>
                    <a:pt x="4327" y="49"/>
                  </a:lnTo>
                  <a:lnTo>
                    <a:pt x="4793" y="28"/>
                  </a:lnTo>
                  <a:lnTo>
                    <a:pt x="5269" y="12"/>
                  </a:lnTo>
                  <a:lnTo>
                    <a:pt x="5756" y="3"/>
                  </a:lnTo>
                  <a:lnTo>
                    <a:pt x="6250" y="0"/>
                  </a:lnTo>
                  <a:lnTo>
                    <a:pt x="6750" y="3"/>
                  </a:lnTo>
                  <a:lnTo>
                    <a:pt x="7253" y="13"/>
                  </a:lnTo>
                  <a:lnTo>
                    <a:pt x="7757" y="33"/>
                  </a:lnTo>
                  <a:lnTo>
                    <a:pt x="8263" y="61"/>
                  </a:lnTo>
                  <a:lnTo>
                    <a:pt x="8766" y="99"/>
                  </a:lnTo>
                  <a:lnTo>
                    <a:pt x="9265" y="147"/>
                  </a:lnTo>
                  <a:lnTo>
                    <a:pt x="9759" y="206"/>
                  </a:lnTo>
                  <a:lnTo>
                    <a:pt x="10244" y="277"/>
                  </a:lnTo>
                  <a:lnTo>
                    <a:pt x="10720" y="360"/>
                  </a:lnTo>
                  <a:lnTo>
                    <a:pt x="11184" y="457"/>
                  </a:lnTo>
                  <a:lnTo>
                    <a:pt x="11635" y="567"/>
                  </a:lnTo>
                  <a:lnTo>
                    <a:pt x="12071" y="69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9CB83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323528" y="3573016"/>
            <a:ext cx="1197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University</a:t>
            </a:r>
            <a:endParaRPr kumimoji="1" lang="ja-JP" altLang="en-US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6202058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6237312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03648" y="6237312"/>
            <a:ext cx="440204" cy="620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  <p:sp>
        <p:nvSpPr>
          <p:cNvPr id="16" name="上矢印 15"/>
          <p:cNvSpPr/>
          <p:nvPr/>
        </p:nvSpPr>
        <p:spPr>
          <a:xfrm rot="1693747">
            <a:off x="467544" y="5877272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5" name="上矢印 94"/>
          <p:cNvSpPr/>
          <p:nvPr/>
        </p:nvSpPr>
        <p:spPr>
          <a:xfrm rot="173439">
            <a:off x="978725" y="5954544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6" name="上矢印 95"/>
          <p:cNvSpPr/>
          <p:nvPr/>
        </p:nvSpPr>
        <p:spPr>
          <a:xfrm rot="20039659">
            <a:off x="1455857" y="5982058"/>
            <a:ext cx="216024" cy="288032"/>
          </a:xfrm>
          <a:prstGeom prst="up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 descr="スクリーンショット 2017-06-08 16.25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933055"/>
            <a:ext cx="1800200" cy="1722119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7" name="図 96" descr="スクリーンショット 2017-06-08 16.27.2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941168"/>
            <a:ext cx="2572086" cy="1340768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9" name="図 98" descr="downloa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877272"/>
            <a:ext cx="1728192" cy="46219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0" name="テキスト ボックス 99"/>
          <p:cNvSpPr txBox="1"/>
          <p:nvPr/>
        </p:nvSpPr>
        <p:spPr>
          <a:xfrm>
            <a:off x="4932040" y="4005064"/>
            <a:ext cx="6748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IRDB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612528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タイトル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Offer the total service for PID Registration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18F8C5-1052-4490-B983-A327E13C1FB4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  <p:grpSp>
        <p:nvGrpSpPr>
          <p:cNvPr id="52227" name="グループ化 4"/>
          <p:cNvGrpSpPr>
            <a:grpSpLocks/>
          </p:cNvGrpSpPr>
          <p:nvPr/>
        </p:nvGrpSpPr>
        <p:grpSpPr bwMode="auto">
          <a:xfrm>
            <a:off x="755576" y="1556792"/>
            <a:ext cx="7841837" cy="4802189"/>
            <a:chOff x="501449" y="892175"/>
            <a:chExt cx="6913764" cy="3921126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564935" y="2714871"/>
              <a:ext cx="6850278" cy="2098430"/>
            </a:xfrm>
            <a:prstGeom prst="roundRect">
              <a:avLst>
                <a:gd name="adj" fmla="val 10777"/>
              </a:avLst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981262" y="3977225"/>
              <a:ext cx="6328010" cy="714228"/>
            </a:xfrm>
            <a:prstGeom prst="roundRect">
              <a:avLst>
                <a:gd name="adj" fmla="val 21149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コネクタ 8"/>
            <p:cNvCxnSpPr/>
            <p:nvPr/>
          </p:nvCxnSpPr>
          <p:spPr bwMode="auto">
            <a:xfrm flipV="1">
              <a:off x="2332650" y="3839824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 bwMode="auto">
            <a:xfrm flipV="1">
              <a:off x="4411771" y="3851490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角丸四角形 10"/>
            <p:cNvSpPr/>
            <p:nvPr/>
          </p:nvSpPr>
          <p:spPr bwMode="auto">
            <a:xfrm>
              <a:off x="981262" y="2948011"/>
              <a:ext cx="6328010" cy="715524"/>
            </a:xfrm>
            <a:prstGeom prst="roundRect">
              <a:avLst>
                <a:gd name="adj" fmla="val 21202"/>
              </a:avLst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 bwMode="auto">
            <a:xfrm flipV="1">
              <a:off x="4500556" y="2797647"/>
              <a:ext cx="0" cy="1043473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角丸四角形 12"/>
            <p:cNvSpPr/>
            <p:nvPr/>
          </p:nvSpPr>
          <p:spPr bwMode="auto">
            <a:xfrm>
              <a:off x="503238" y="1921389"/>
              <a:ext cx="6911975" cy="714228"/>
            </a:xfrm>
            <a:prstGeom prst="roundRect">
              <a:avLst>
                <a:gd name="adj" fmla="val 30456"/>
              </a:avLst>
            </a:prstGeom>
            <a:solidFill>
              <a:srgbClr val="B3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4" name="角丸四角形 13"/>
            <p:cNvSpPr/>
            <p:nvPr/>
          </p:nvSpPr>
          <p:spPr bwMode="auto">
            <a:xfrm>
              <a:off x="501449" y="892175"/>
              <a:ext cx="6911975" cy="715524"/>
            </a:xfrm>
            <a:prstGeom prst="roundRect">
              <a:avLst>
                <a:gd name="adj" fmla="val 26776"/>
              </a:avLst>
            </a:prstGeom>
            <a:solidFill>
              <a:schemeClr val="accent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15" name="直線コネクタ 14"/>
            <p:cNvCxnSpPr/>
            <p:nvPr/>
          </p:nvCxnSpPr>
          <p:spPr bwMode="auto">
            <a:xfrm flipV="1">
              <a:off x="4187902" y="1472890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 bwMode="auto">
            <a:xfrm flipV="1">
              <a:off x="6517302" y="2805425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 bwMode="auto">
            <a:xfrm flipV="1">
              <a:off x="2950206" y="3847601"/>
              <a:ext cx="0" cy="438129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 bwMode="auto">
            <a:xfrm>
              <a:off x="2332650" y="3851490"/>
              <a:ext cx="1295833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 bwMode="auto">
            <a:xfrm flipV="1">
              <a:off x="3491536" y="2801536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 bwMode="auto">
            <a:xfrm flipV="1">
              <a:off x="6370019" y="1796950"/>
              <a:ext cx="0" cy="32535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 bwMode="auto">
            <a:xfrm flipV="1">
              <a:off x="3814526" y="1791765"/>
              <a:ext cx="0" cy="1008474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 bwMode="auto">
            <a:xfrm flipV="1">
              <a:off x="3618148" y="3839824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 bwMode="auto">
            <a:xfrm flipV="1">
              <a:off x="2572955" y="1796950"/>
              <a:ext cx="0" cy="32535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 bwMode="auto">
            <a:xfrm flipV="1">
              <a:off x="2483809" y="2801536"/>
              <a:ext cx="0" cy="1038287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 bwMode="auto">
            <a:xfrm>
              <a:off x="2483809" y="2805425"/>
              <a:ext cx="4033493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/>
            <p:cNvCxnSpPr/>
            <p:nvPr/>
          </p:nvCxnSpPr>
          <p:spPr bwMode="auto">
            <a:xfrm>
              <a:off x="2566494" y="1796950"/>
              <a:ext cx="3822904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テキスト ボックス 58"/>
            <p:cNvSpPr txBox="1">
              <a:spLocks noChangeArrowheads="1"/>
            </p:cNvSpPr>
            <p:nvPr/>
          </p:nvSpPr>
          <p:spPr bwMode="auto">
            <a:xfrm>
              <a:off x="1028572" y="3189111"/>
              <a:ext cx="933054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28" name="テキスト ボックス 58"/>
            <p:cNvSpPr txBox="1">
              <a:spLocks noChangeArrowheads="1"/>
            </p:cNvSpPr>
            <p:nvPr/>
          </p:nvSpPr>
          <p:spPr bwMode="auto">
            <a:xfrm>
              <a:off x="1112543" y="4165715"/>
              <a:ext cx="784658" cy="351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Associate</a:t>
              </a:r>
              <a:b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members</a:t>
              </a:r>
            </a:p>
          </p:txBody>
        </p:sp>
        <p:sp>
          <p:nvSpPr>
            <p:cNvPr id="52251" name="テキスト ボックス 58"/>
            <p:cNvSpPr txBox="1">
              <a:spLocks noChangeArrowheads="1"/>
            </p:cNvSpPr>
            <p:nvPr/>
          </p:nvSpPr>
          <p:spPr bwMode="auto">
            <a:xfrm>
              <a:off x="1071147" y="1068565"/>
              <a:ext cx="2651387" cy="42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kumimoji="1" sz="32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kumimoji="1" sz="28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kumimoji="1" sz="24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umimoji="1" sz="2000">
                  <a:solidFill>
                    <a:srgbClr val="141414"/>
                  </a:solidFill>
                  <a:latin typeface="Calibri" pitchFamily="34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International DOI Foundation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(IDF)</a:t>
              </a:r>
            </a:p>
          </p:txBody>
        </p:sp>
        <p:sp>
          <p:nvSpPr>
            <p:cNvPr id="30" name="テキスト ボックス 58"/>
            <p:cNvSpPr txBox="1">
              <a:spLocks noChangeArrowheads="1"/>
            </p:cNvSpPr>
            <p:nvPr/>
          </p:nvSpPr>
          <p:spPr bwMode="auto">
            <a:xfrm>
              <a:off x="712186" y="2070006"/>
              <a:ext cx="1185015" cy="42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Agencies</a:t>
              </a:r>
            </a:p>
          </p:txBody>
        </p:sp>
        <p:sp>
          <p:nvSpPr>
            <p:cNvPr id="31" name="角丸四角形 30"/>
            <p:cNvSpPr/>
            <p:nvPr/>
          </p:nvSpPr>
          <p:spPr bwMode="auto">
            <a:xfrm>
              <a:off x="269979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2" name="角丸四角形 31"/>
            <p:cNvSpPr/>
            <p:nvPr/>
          </p:nvSpPr>
          <p:spPr bwMode="auto">
            <a:xfrm>
              <a:off x="338601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3719389" y="998538"/>
              <a:ext cx="86518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205142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5938714" y="2024063"/>
              <a:ext cx="863600" cy="504825"/>
            </a:xfrm>
            <a:prstGeom prst="roundRect">
              <a:avLst/>
            </a:prstGeom>
            <a:ln w="3175" cmpd="sng">
              <a:solidFill>
                <a:srgbClr val="000000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6" name="角丸四角形 35"/>
            <p:cNvSpPr/>
            <p:nvPr/>
          </p:nvSpPr>
          <p:spPr bwMode="auto">
            <a:xfrm>
              <a:off x="210966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37" name="角丸四角形 36"/>
            <p:cNvSpPr/>
            <p:nvPr/>
          </p:nvSpPr>
          <p:spPr bwMode="auto">
            <a:xfrm>
              <a:off x="3347864" y="4075113"/>
              <a:ext cx="53560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61" name="Picture 25" descr="Layout 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3450" y="2038350"/>
              <a:ext cx="703263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テキスト ボックス 130"/>
            <p:cNvSpPr txBox="1">
              <a:spLocks noChangeArrowheads="1"/>
            </p:cNvSpPr>
            <p:nvPr/>
          </p:nvSpPr>
          <p:spPr bwMode="auto">
            <a:xfrm>
              <a:off x="3348129" y="4243582"/>
              <a:ext cx="468873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64" name="グループ化 5"/>
            <p:cNvGrpSpPr>
              <a:grpSpLocks/>
            </p:cNvGrpSpPr>
            <p:nvPr/>
          </p:nvGrpSpPr>
          <p:grpSpPr bwMode="auto">
            <a:xfrm>
              <a:off x="6084664" y="3054350"/>
              <a:ext cx="863600" cy="503238"/>
              <a:chOff x="6516167" y="3054350"/>
              <a:chExt cx="863600" cy="503238"/>
            </a:xfrm>
          </p:grpSpPr>
          <p:sp>
            <p:nvSpPr>
              <p:cNvPr id="74" name="角丸四角形 73"/>
              <p:cNvSpPr/>
              <p:nvPr/>
            </p:nvSpPr>
            <p:spPr bwMode="auto">
              <a:xfrm>
                <a:off x="6516167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sp>
            <p:nvSpPr>
              <p:cNvPr id="75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6726588" y="3189112"/>
                <a:ext cx="468873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solidFill>
                      <a:schemeClr val="bg2">
                        <a:lumMod val="50000"/>
                      </a:schemeClr>
                    </a:solidFill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etc.</a:t>
                </a:r>
                <a:endParaRPr lang="ja-JP" altLang="en-US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  <p:sp>
          <p:nvSpPr>
            <p:cNvPr id="43" name="テキスト ボックス 130"/>
            <p:cNvSpPr txBox="1">
              <a:spLocks noChangeArrowheads="1"/>
            </p:cNvSpPr>
            <p:nvPr/>
          </p:nvSpPr>
          <p:spPr bwMode="auto">
            <a:xfrm>
              <a:off x="2052295" y="4086744"/>
              <a:ext cx="1044704" cy="470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Academic </a:t>
              </a:r>
              <a:b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</a:b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societies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cxnSp>
          <p:nvCxnSpPr>
            <p:cNvPr id="45" name="直線コネクタ 44"/>
            <p:cNvCxnSpPr/>
            <p:nvPr/>
          </p:nvCxnSpPr>
          <p:spPr bwMode="auto">
            <a:xfrm flipV="1">
              <a:off x="5059038" y="3835935"/>
              <a:ext cx="0" cy="439425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 bwMode="auto">
            <a:xfrm>
              <a:off x="4404016" y="3851490"/>
              <a:ext cx="1313922" cy="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コネクタ 46"/>
            <p:cNvCxnSpPr/>
            <p:nvPr/>
          </p:nvCxnSpPr>
          <p:spPr bwMode="auto">
            <a:xfrm flipV="1">
              <a:off x="5707603" y="3835935"/>
              <a:ext cx="0" cy="322763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角丸四角形 47"/>
            <p:cNvSpPr/>
            <p:nvPr/>
          </p:nvSpPr>
          <p:spPr bwMode="auto">
            <a:xfrm>
              <a:off x="4768753" y="4075113"/>
              <a:ext cx="535607" cy="503237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49" name="角丸四角形 48"/>
            <p:cNvSpPr/>
            <p:nvPr/>
          </p:nvSpPr>
          <p:spPr bwMode="auto">
            <a:xfrm>
              <a:off x="4120682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0" name="角丸四角形 49"/>
            <p:cNvSpPr/>
            <p:nvPr/>
          </p:nvSpPr>
          <p:spPr bwMode="auto">
            <a:xfrm>
              <a:off x="5416823" y="4075113"/>
              <a:ext cx="535607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51" name="テキスト ボックス 130"/>
            <p:cNvSpPr txBox="1">
              <a:spLocks noChangeArrowheads="1"/>
            </p:cNvSpPr>
            <p:nvPr/>
          </p:nvSpPr>
          <p:spPr bwMode="auto">
            <a:xfrm>
              <a:off x="5405645" y="4220918"/>
              <a:ext cx="468873" cy="25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etc.</a:t>
              </a:r>
              <a:endParaRPr lang="ja-JP" altLang="en-US" sz="14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sp>
          <p:nvSpPr>
            <p:cNvPr id="52" name="テキスト ボックス 130"/>
            <p:cNvSpPr txBox="1">
              <a:spLocks noChangeArrowheads="1"/>
            </p:cNvSpPr>
            <p:nvPr/>
          </p:nvSpPr>
          <p:spPr bwMode="auto">
            <a:xfrm>
              <a:off x="4120147" y="4175351"/>
              <a:ext cx="1146630" cy="294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108000" bIns="36000" anchor="ctr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Universities</a:t>
              </a:r>
              <a:endParaRPr lang="ja-JP" altLang="en-US" sz="14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76" name="グループ化 4"/>
            <p:cNvGrpSpPr>
              <a:grpSpLocks/>
            </p:cNvGrpSpPr>
            <p:nvPr/>
          </p:nvGrpSpPr>
          <p:grpSpPr bwMode="auto">
            <a:xfrm>
              <a:off x="2052638" y="3054350"/>
              <a:ext cx="863600" cy="522287"/>
              <a:chOff x="2052638" y="3054350"/>
              <a:chExt cx="863600" cy="522287"/>
            </a:xfrm>
          </p:grpSpPr>
          <p:sp>
            <p:nvSpPr>
              <p:cNvPr id="72" name="角丸四角形 71"/>
              <p:cNvSpPr/>
              <p:nvPr/>
            </p:nvSpPr>
            <p:spPr bwMode="auto">
              <a:xfrm>
                <a:off x="2052638" y="3054350"/>
                <a:ext cx="863600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5" name="図 20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5513" y="3063874"/>
                <a:ext cx="577850" cy="512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55" name="直線コネクタ 54"/>
            <p:cNvCxnSpPr/>
            <p:nvPr/>
          </p:nvCxnSpPr>
          <p:spPr bwMode="auto">
            <a:xfrm flipV="1">
              <a:off x="5111652" y="1791765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角丸四角形 55"/>
            <p:cNvSpPr/>
            <p:nvPr/>
          </p:nvSpPr>
          <p:spPr bwMode="auto">
            <a:xfrm>
              <a:off x="4662364" y="2024063"/>
              <a:ext cx="863600" cy="504825"/>
            </a:xfrm>
            <a:prstGeom prst="round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pic>
          <p:nvPicPr>
            <p:cNvPr id="52279" name="Picture 9" descr="https://www.datacite.org/sites/all/themes/datacite/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050" y="2039938"/>
              <a:ext cx="514350" cy="4889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" name="テキスト ボックス 58"/>
            <p:cNvSpPr txBox="1">
              <a:spLocks noChangeArrowheads="1"/>
            </p:cNvSpPr>
            <p:nvPr/>
          </p:nvSpPr>
          <p:spPr bwMode="auto">
            <a:xfrm>
              <a:off x="584631" y="3697715"/>
              <a:ext cx="749544" cy="276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6000" tIns="0" rIns="36000" bIns="0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DOI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1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Registrant</a:t>
              </a:r>
            </a:p>
          </p:txBody>
        </p:sp>
        <p:pic>
          <p:nvPicPr>
            <p:cNvPr id="52281" name="Picture 6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847" y="1011709"/>
              <a:ext cx="417376" cy="3773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テキスト ボックス 130"/>
            <p:cNvSpPr txBox="1">
              <a:spLocks noChangeArrowheads="1"/>
            </p:cNvSpPr>
            <p:nvPr/>
          </p:nvSpPr>
          <p:spPr bwMode="auto">
            <a:xfrm>
              <a:off x="3995400" y="1356229"/>
              <a:ext cx="357845" cy="18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7800" indent="-177800"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900" b="1" dirty="0">
                  <a:solidFill>
                    <a:schemeClr val="bg2">
                      <a:lumMod val="50000"/>
                    </a:schemeClr>
                  </a:solidFill>
                  <a:latin typeface="メイリオ" pitchFamily="50" charset="-128"/>
                  <a:ea typeface="メイリオ" pitchFamily="50" charset="-128"/>
                  <a:cs typeface="メイリオ" pitchFamily="50" charset="-128"/>
                </a:rPr>
                <a:t>IDF</a:t>
              </a:r>
              <a:endParaRPr lang="ja-JP" altLang="en-US" sz="900" b="1" dirty="0">
                <a:solidFill>
                  <a:schemeClr val="bg2">
                    <a:lumMod val="50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  <p:grpSp>
          <p:nvGrpSpPr>
            <p:cNvPr id="52283" name="グループ化 5"/>
            <p:cNvGrpSpPr>
              <a:grpSpLocks/>
            </p:cNvGrpSpPr>
            <p:nvPr/>
          </p:nvGrpSpPr>
          <p:grpSpPr bwMode="auto">
            <a:xfrm>
              <a:off x="4068440" y="3054350"/>
              <a:ext cx="863600" cy="504825"/>
              <a:chOff x="4500563" y="3054350"/>
              <a:chExt cx="863600" cy="504825"/>
            </a:xfrm>
          </p:grpSpPr>
          <p:sp>
            <p:nvSpPr>
              <p:cNvPr id="70" name="角丸四角形 69"/>
              <p:cNvSpPr/>
              <p:nvPr/>
            </p:nvSpPr>
            <p:spPr bwMode="auto">
              <a:xfrm>
                <a:off x="4500563" y="305435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3" name="Picture 6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2806" y="3121301"/>
                <a:ext cx="522288" cy="399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2" name="直線コネクタ 61"/>
            <p:cNvCxnSpPr/>
            <p:nvPr/>
          </p:nvCxnSpPr>
          <p:spPr bwMode="auto">
            <a:xfrm flipV="1">
              <a:off x="5508283" y="2801536"/>
              <a:ext cx="0" cy="324060"/>
            </a:xfrm>
            <a:prstGeom prst="line">
              <a:avLst/>
            </a:prstGeom>
            <a:ln w="254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285" name="グループ化 1"/>
            <p:cNvGrpSpPr>
              <a:grpSpLocks/>
            </p:cNvGrpSpPr>
            <p:nvPr/>
          </p:nvGrpSpPr>
          <p:grpSpPr bwMode="auto">
            <a:xfrm>
              <a:off x="3041650" y="3052763"/>
              <a:ext cx="863600" cy="504825"/>
              <a:chOff x="7956376" y="3670300"/>
              <a:chExt cx="863600" cy="504825"/>
            </a:xfrm>
          </p:grpSpPr>
          <p:sp>
            <p:nvSpPr>
              <p:cNvPr id="68" name="角丸四角形 67"/>
              <p:cNvSpPr/>
              <p:nvPr/>
            </p:nvSpPr>
            <p:spPr bwMode="auto">
              <a:xfrm>
                <a:off x="7956376" y="3670300"/>
                <a:ext cx="863600" cy="504825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91" name="図 3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4121" y="3700461"/>
                <a:ext cx="588109" cy="4445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2286" name="グループ化 1"/>
            <p:cNvGrpSpPr>
              <a:grpSpLocks/>
            </p:cNvGrpSpPr>
            <p:nvPr/>
          </p:nvGrpSpPr>
          <p:grpSpPr bwMode="auto">
            <a:xfrm>
              <a:off x="5019923" y="3054350"/>
              <a:ext cx="912863" cy="554582"/>
              <a:chOff x="3491929" y="3054350"/>
              <a:chExt cx="912863" cy="554582"/>
            </a:xfrm>
          </p:grpSpPr>
          <p:sp>
            <p:nvSpPr>
              <p:cNvPr id="65" name="角丸四角形 64"/>
              <p:cNvSpPr/>
              <p:nvPr/>
            </p:nvSpPr>
            <p:spPr bwMode="auto">
              <a:xfrm>
                <a:off x="3539605" y="3054350"/>
                <a:ext cx="865187" cy="503238"/>
              </a:xfrm>
              <a:prstGeom prst="roundRect">
                <a:avLst/>
              </a:prstGeom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ja-JP" altLang="en-US"/>
              </a:p>
            </p:txBody>
          </p:sp>
          <p:pic>
            <p:nvPicPr>
              <p:cNvPr id="52288" name="図 74" descr="マーク_K_m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2816" y="3081338"/>
                <a:ext cx="304800" cy="300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" name="テキスト ボックス 130"/>
              <p:cNvSpPr txBox="1">
                <a:spLocks noChangeArrowheads="1"/>
              </p:cNvSpPr>
              <p:nvPr/>
            </p:nvSpPr>
            <p:spPr bwMode="auto">
              <a:xfrm>
                <a:off x="3491929" y="3357623"/>
                <a:ext cx="511894" cy="2513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marL="177800" indent="-177800"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  <a:defRPr/>
                </a:pPr>
                <a:r>
                  <a:rPr lang="en-US" altLang="ja-JP" sz="1400" b="1" dirty="0">
                    <a:latin typeface="メイリオ" pitchFamily="50" charset="-128"/>
                    <a:ea typeface="メイリオ" pitchFamily="50" charset="-128"/>
                    <a:cs typeface="メイリオ" pitchFamily="50" charset="-128"/>
                  </a:rPr>
                  <a:t>NDL</a:t>
                </a:r>
                <a:endParaRPr lang="ja-JP" altLang="en-US" sz="1400" b="1" dirty="0">
                  <a:latin typeface="メイリオ" pitchFamily="50" charset="-128"/>
                  <a:ea typeface="メイリオ" pitchFamily="50" charset="-128"/>
                  <a:cs typeface="メイリオ" pitchFamily="50" charset="-128"/>
                </a:endParaRPr>
              </a:p>
            </p:txBody>
          </p:sp>
        </p:grpSp>
      </p:grpSp>
      <p:sp>
        <p:nvSpPr>
          <p:cNvPr id="2" name="角丸四角形 1"/>
          <p:cNvSpPr/>
          <p:nvPr/>
        </p:nvSpPr>
        <p:spPr>
          <a:xfrm>
            <a:off x="3995936" y="2924944"/>
            <a:ext cx="1008112" cy="64807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角丸四角形 72"/>
          <p:cNvSpPr/>
          <p:nvPr/>
        </p:nvSpPr>
        <p:spPr>
          <a:xfrm>
            <a:off x="827584" y="3789040"/>
            <a:ext cx="7704856" cy="25202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角丸四角形 75"/>
          <p:cNvSpPr/>
          <p:nvPr/>
        </p:nvSpPr>
        <p:spPr bwMode="auto">
          <a:xfrm>
            <a:off x="7092280" y="2996952"/>
            <a:ext cx="979526" cy="618257"/>
          </a:xfrm>
          <a:prstGeom prst="roundRect">
            <a:avLst/>
          </a:prstGeom>
          <a:ln w="3175" cmpd="sng">
            <a:solidFill>
              <a:srgbClr val="0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77" name="角丸四角形 76"/>
          <p:cNvSpPr/>
          <p:nvPr/>
        </p:nvSpPr>
        <p:spPr bwMode="auto">
          <a:xfrm>
            <a:off x="7308304" y="3068960"/>
            <a:ext cx="979526" cy="618257"/>
          </a:xfrm>
          <a:prstGeom prst="roundRect">
            <a:avLst/>
          </a:prstGeom>
          <a:ln w="3175" cmpd="sng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上矢印 3"/>
          <p:cNvSpPr/>
          <p:nvPr/>
        </p:nvSpPr>
        <p:spPr>
          <a:xfrm rot="16200000">
            <a:off x="3599892" y="3032956"/>
            <a:ext cx="360040" cy="57606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" name="上矢印 77"/>
          <p:cNvSpPr/>
          <p:nvPr/>
        </p:nvSpPr>
        <p:spPr>
          <a:xfrm rot="5400000" flipH="1">
            <a:off x="5040052" y="3032956"/>
            <a:ext cx="360040" cy="576064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9" name="図 7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784" y="3140968"/>
            <a:ext cx="872016" cy="3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9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Offer the total service for PID Registration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2E358A-7041-46E1-9CB7-586AA3B98BF1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5" name="下矢印 4"/>
          <p:cNvSpPr/>
          <p:nvPr/>
        </p:nvSpPr>
        <p:spPr>
          <a:xfrm rot="4960835" flipH="1" flipV="1">
            <a:off x="6301993" y="3756691"/>
            <a:ext cx="445907" cy="1575305"/>
          </a:xfrm>
          <a:prstGeom prst="downArrow">
            <a:avLst>
              <a:gd name="adj1" fmla="val 50000"/>
              <a:gd name="adj2" fmla="val 7359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6" name="下矢印 5"/>
          <p:cNvSpPr>
            <a:spLocks noChangeAspect="1"/>
          </p:cNvSpPr>
          <p:nvPr/>
        </p:nvSpPr>
        <p:spPr>
          <a:xfrm rot="4960835" flipH="1" flipV="1">
            <a:off x="6303594" y="3766067"/>
            <a:ext cx="437034" cy="1580336"/>
          </a:xfrm>
          <a:prstGeom prst="downArrow">
            <a:avLst>
              <a:gd name="adj1" fmla="val 50000"/>
              <a:gd name="adj2" fmla="val 73599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" name="下矢印 7"/>
          <p:cNvSpPr/>
          <p:nvPr/>
        </p:nvSpPr>
        <p:spPr>
          <a:xfrm rot="16200000" flipV="1">
            <a:off x="2598595" y="4434232"/>
            <a:ext cx="311951" cy="160671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0" name="スライド番号プレースホルダ 3"/>
          <p:cNvSpPr txBox="1">
            <a:spLocks/>
          </p:cNvSpPr>
          <p:nvPr/>
        </p:nvSpPr>
        <p:spPr>
          <a:xfrm>
            <a:off x="5436096" y="7088832"/>
            <a:ext cx="46831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rgbClr val="FFFFFF"/>
                </a:solidFill>
                <a:latin typeface="Arial" charset="0"/>
                <a:ea typeface="ＭＳ Ｐゴシック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ＭＳ Ｐゴシック" pitchFamily="50" charset="-128"/>
                <a:cs typeface="+mn-cs"/>
              </a:defRPr>
            </a:lvl9pPr>
          </a:lstStyle>
          <a:p>
            <a:pPr>
              <a:defRPr/>
            </a:pPr>
            <a:fld id="{297DDFDE-750A-4781-91FA-164B75057440}" type="slidenum">
              <a:rPr lang="en-US" altLang="ja-JP" sz="1000" smtClean="0"/>
              <a:pPr>
                <a:defRPr/>
              </a:pPr>
              <a:t>23</a:t>
            </a:fld>
            <a:endParaRPr lang="en-US" altLang="ja-JP" sz="1000" dirty="0"/>
          </a:p>
        </p:txBody>
      </p:sp>
      <p:sp>
        <p:nvSpPr>
          <p:cNvPr id="11" name="角丸四角形 10"/>
          <p:cNvSpPr/>
          <p:nvPr/>
        </p:nvSpPr>
        <p:spPr>
          <a:xfrm>
            <a:off x="1731659" y="1472208"/>
            <a:ext cx="5641982" cy="1296144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1003">
            <a:schemeClr val="lt1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12" name="Picture 2" descr="C:\Users\Norman\Documents\Tertius\DOI\Marketing\Logos_Norman\DOI_CMY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264" y="1627364"/>
            <a:ext cx="1152381" cy="105346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66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2995923" y="1970868"/>
            <a:ext cx="77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240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IDF</a:t>
            </a:r>
            <a:endParaRPr kumimoji="1" lang="ja-JP" altLang="en-US" sz="240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4" name="下矢印 13"/>
          <p:cNvSpPr/>
          <p:nvPr/>
        </p:nvSpPr>
        <p:spPr>
          <a:xfrm rot="18749455" flipV="1">
            <a:off x="5795366" y="5357149"/>
            <a:ext cx="193750" cy="864406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5" name="下矢印 14"/>
          <p:cNvSpPr/>
          <p:nvPr/>
        </p:nvSpPr>
        <p:spPr>
          <a:xfrm rot="21256245" flipV="1">
            <a:off x="4857961" y="5471876"/>
            <a:ext cx="255385" cy="708322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6" name="下矢印 15"/>
          <p:cNvSpPr/>
          <p:nvPr/>
        </p:nvSpPr>
        <p:spPr>
          <a:xfrm rot="1319244" flipH="1" flipV="1">
            <a:off x="3784949" y="5444642"/>
            <a:ext cx="284752" cy="625222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7" name="下矢印 16"/>
          <p:cNvSpPr/>
          <p:nvPr/>
        </p:nvSpPr>
        <p:spPr>
          <a:xfrm rot="2047648" flipH="1" flipV="1">
            <a:off x="2086131" y="6230707"/>
            <a:ext cx="216167" cy="459994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19416944" flipH="1" flipV="1">
            <a:off x="2841856" y="6201203"/>
            <a:ext cx="204862" cy="605781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19" name="下矢印 18"/>
          <p:cNvSpPr/>
          <p:nvPr/>
        </p:nvSpPr>
        <p:spPr>
          <a:xfrm rot="19416944" flipH="1" flipV="1">
            <a:off x="6902732" y="6144412"/>
            <a:ext cx="219417" cy="559746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20" name="Picture 71" descr="http://www.advess.net/media/database_server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56" y="1818814"/>
            <a:ext cx="685712" cy="670564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915776" y="4386644"/>
            <a:ext cx="1408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1050" b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Articles</a:t>
            </a:r>
            <a:endParaRPr kumimoji="1" lang="ja-JP" altLang="en-US" sz="1050" b="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635896" y="5705197"/>
            <a:ext cx="1620929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 &amp; </a:t>
            </a: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メタデータ</a:t>
            </a:r>
          </a:p>
        </p:txBody>
      </p:sp>
      <p:pic>
        <p:nvPicPr>
          <p:cNvPr id="26" name="Picture 17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018790"/>
            <a:ext cx="1286277" cy="4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6023163" y="596962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kern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590835" y="601132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lang="en-US" altLang="ja-JP" sz="110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</a:t>
            </a:r>
            <a:r>
              <a:rPr lang="en-US" altLang="ja-JP" sz="1100" kern="0" noProof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lang="en-US" altLang="ja-JP" sz="110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275856" y="6000145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kern="0" dirty="0" err="1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66499" y="6584776"/>
            <a:ext cx="989277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771800" y="6584776"/>
            <a:ext cx="989277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lang="en-US" altLang="ja-JP" sz="1050" kern="0" noProof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32240" y="6584776"/>
            <a:ext cx="1050642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kern="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4" name="下矢印 33"/>
          <p:cNvSpPr/>
          <p:nvPr/>
        </p:nvSpPr>
        <p:spPr>
          <a:xfrm rot="3216706" flipV="1">
            <a:off x="2992108" y="5281265"/>
            <a:ext cx="205079" cy="1014658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045759" y="5979588"/>
            <a:ext cx="989277" cy="261610"/>
          </a:xfrm>
          <a:prstGeom prst="rect">
            <a:avLst/>
          </a:prstGeom>
          <a:gradFill rotWithShape="1">
            <a:gsLst>
              <a:gs pos="0">
                <a:srgbClr val="CCFF99"/>
              </a:gs>
              <a:gs pos="45000">
                <a:srgbClr val="FFFFCC"/>
              </a:gs>
              <a:gs pos="100000">
                <a:srgbClr val="CCFF99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4C5A6A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10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Mem</a:t>
            </a:r>
            <a:r>
              <a:rPr kumimoji="1" lang="en-US" altLang="ja-JP" sz="110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.</a:t>
            </a:r>
            <a:endParaRPr kumimoji="1" lang="ja-JP" altLang="en-US" sz="110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6101521" y="2237512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kumimoji="1" lang="en-US" altLang="ja-JP" sz="180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LHS</a:t>
            </a:r>
            <a:endParaRPr kumimoji="1" lang="ja-JP" altLang="en-US" sz="180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7" name="下矢印 36"/>
          <p:cNvSpPr/>
          <p:nvPr/>
        </p:nvSpPr>
        <p:spPr>
          <a:xfrm rot="1920470" flipV="1">
            <a:off x="1491876" y="2508288"/>
            <a:ext cx="800072" cy="147420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8" name="正方形/長方形 37"/>
          <p:cNvSpPr/>
          <p:nvPr/>
        </p:nvSpPr>
        <p:spPr bwMode="auto">
          <a:xfrm>
            <a:off x="683568" y="3699212"/>
            <a:ext cx="1633494" cy="6862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F5F5F"/>
              </a:buClr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下矢印 38"/>
          <p:cNvSpPr/>
          <p:nvPr/>
        </p:nvSpPr>
        <p:spPr>
          <a:xfrm rot="17922081" flipV="1">
            <a:off x="2535931" y="4016875"/>
            <a:ext cx="465212" cy="1140223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944287" y="3931582"/>
            <a:ext cx="2995866" cy="1533991"/>
          </a:xfrm>
          <a:prstGeom prst="round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1">
            <a:schemeClr val="accent2"/>
          </a:lnRef>
          <a:fillRef idx="1003">
            <a:schemeClr val="dk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2" name="Picture 41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94" y="4064496"/>
            <a:ext cx="2443123" cy="638220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91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下矢印 43"/>
          <p:cNvSpPr/>
          <p:nvPr/>
        </p:nvSpPr>
        <p:spPr>
          <a:xfrm rot="19386442" flipV="1">
            <a:off x="6888103" y="2401671"/>
            <a:ext cx="800072" cy="1745734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5" name="正方形/長方形 44"/>
          <p:cNvSpPr/>
          <p:nvPr/>
        </p:nvSpPr>
        <p:spPr bwMode="auto">
          <a:xfrm>
            <a:off x="7272424" y="3704576"/>
            <a:ext cx="1116000" cy="1080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>
                <a:srgbClr val="5F5F5F"/>
              </a:buClr>
              <a:buSzTx/>
              <a:buFontTx/>
              <a:buNone/>
              <a:tabLst/>
            </a:pPr>
            <a:endParaRPr kumimoji="0" lang="ja-JP" alt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03594" y="3315779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7" name="下矢印 46"/>
          <p:cNvSpPr/>
          <p:nvPr/>
        </p:nvSpPr>
        <p:spPr>
          <a:xfrm flipV="1">
            <a:off x="4053999" y="2656116"/>
            <a:ext cx="800072" cy="1275465"/>
          </a:xfrm>
          <a:prstGeom prst="downArrow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4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651" y="3907807"/>
            <a:ext cx="955765" cy="732753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36000"/>
              </a:schemeClr>
            </a:glow>
          </a:effectLst>
          <a:extLst/>
        </p:spPr>
      </p:pic>
      <p:sp>
        <p:nvSpPr>
          <p:cNvPr id="49" name="テキスト ボックス 48"/>
          <p:cNvSpPr txBox="1"/>
          <p:nvPr/>
        </p:nvSpPr>
        <p:spPr>
          <a:xfrm>
            <a:off x="5964742" y="4795245"/>
            <a:ext cx="14088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ct val="0"/>
              </a:spcBef>
              <a:buClrTx/>
            </a:pPr>
            <a:r>
              <a:rPr lang="en-US" altLang="ja-JP" sz="1050" dirty="0">
                <a:solidFill>
                  <a:srgbClr val="292934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Research Data</a:t>
            </a:r>
            <a:endParaRPr kumimoji="1" lang="ja-JP" altLang="en-US" sz="1050" b="0" dirty="0">
              <a:solidFill>
                <a:srgbClr val="292934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0" name="下矢印 49"/>
          <p:cNvSpPr/>
          <p:nvPr/>
        </p:nvSpPr>
        <p:spPr>
          <a:xfrm rot="2047648" flipH="1" flipV="1">
            <a:off x="5973602" y="6201266"/>
            <a:ext cx="216167" cy="459994"/>
          </a:xfrm>
          <a:prstGeom prst="downArrow">
            <a:avLst>
              <a:gd name="adj1" fmla="val 36179"/>
              <a:gd name="adj2" fmla="val 50000"/>
            </a:avLst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323092" y="6584776"/>
            <a:ext cx="1121116" cy="253916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45000">
                <a:srgbClr val="FFFFCC"/>
              </a:gs>
              <a:gs pos="100000">
                <a:srgbClr val="FFFF66"/>
              </a:gs>
            </a:gsLst>
            <a:path path="circle">
              <a:fillToRect l="100000" t="100000" r="100000" b="100000"/>
            </a:path>
          </a:gradFill>
          <a:ln w="9525" cap="flat" cmpd="sng" algn="ctr">
            <a:solidFill>
              <a:srgbClr val="79463D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 err="1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 Assoc.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523" y="3800620"/>
            <a:ext cx="1452896" cy="511355"/>
          </a:xfrm>
          <a:prstGeom prst="rect">
            <a:avLst/>
          </a:prstGeom>
        </p:spPr>
      </p:pic>
      <p:sp>
        <p:nvSpPr>
          <p:cNvPr id="53" name="テキスト ボックス 52"/>
          <p:cNvSpPr txBox="1"/>
          <p:nvPr/>
        </p:nvSpPr>
        <p:spPr>
          <a:xfrm>
            <a:off x="3563888" y="3323207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6300192" y="3326154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, </a:t>
            </a: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URL</a:t>
            </a:r>
            <a:endParaRPr kumimoji="1" lang="ja-JP" altLang="en-US" sz="1050" i="0" u="none" strike="noStrike" kern="0" cap="none" spc="0" normalizeH="0" baseline="0" noProof="0" dirty="0">
              <a:ln>
                <a:noFill/>
              </a:ln>
              <a:solidFill>
                <a:srgbClr val="93A299">
                  <a:lumMod val="50000"/>
                </a:srgb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955994" y="4640560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ja-JP" altLang="en-US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050" kern="0" dirty="0" err="1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Crossref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Metadata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6062186" y="5000600"/>
            <a:ext cx="1894190" cy="234286"/>
          </a:xfrm>
          <a:prstGeom prst="rect">
            <a:avLst/>
          </a:prstGeom>
          <a:solidFill>
            <a:srgbClr val="D2533C">
              <a:lumMod val="20000"/>
              <a:lumOff val="80000"/>
            </a:srgbClr>
          </a:solidFill>
        </p:spPr>
        <p:txBody>
          <a:bodyPr wrap="square" lIns="36000" tIns="36000" rIns="36000" bIns="36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i="0" u="none" strike="noStrike" kern="0" cap="none" spc="0" normalizeH="0" baseline="0" noProof="0" dirty="0">
                <a:ln>
                  <a:noFill/>
                </a:ln>
                <a:solidFill>
                  <a:srgbClr val="93A299">
                    <a:lumMod val="50000"/>
                  </a:srgb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DOI</a:t>
            </a:r>
            <a:r>
              <a:rPr kumimoji="1" lang="ja-JP" altLang="en-US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、</a:t>
            </a:r>
            <a:r>
              <a:rPr kumimoji="1" lang="en-US" altLang="ja-JP" sz="1050" kern="0" dirty="0" err="1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DataCite</a:t>
            </a:r>
            <a:r>
              <a:rPr kumimoji="1" lang="en-US" altLang="ja-JP" sz="1050" kern="0" dirty="0">
                <a:solidFill>
                  <a:srgbClr val="93A299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Metadata</a:t>
            </a:r>
          </a:p>
        </p:txBody>
      </p:sp>
      <p:grpSp>
        <p:nvGrpSpPr>
          <p:cNvPr id="57" name="グループ化 3"/>
          <p:cNvGrpSpPr/>
          <p:nvPr/>
        </p:nvGrpSpPr>
        <p:grpSpPr>
          <a:xfrm>
            <a:off x="4767064" y="4568552"/>
            <a:ext cx="680175" cy="833116"/>
            <a:chOff x="6948343" y="4437112"/>
            <a:chExt cx="1312930" cy="1608150"/>
          </a:xfrm>
        </p:grpSpPr>
        <p:sp>
          <p:nvSpPr>
            <p:cNvPr id="58" name="円柱 57"/>
            <p:cNvSpPr/>
            <p:nvPr/>
          </p:nvSpPr>
          <p:spPr>
            <a:xfrm>
              <a:off x="6948343" y="4437112"/>
              <a:ext cx="1312930" cy="1608150"/>
            </a:xfrm>
            <a:prstGeom prst="can">
              <a:avLst>
                <a:gd name="adj" fmla="val 18763"/>
              </a:avLst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3000">
                  <a:schemeClr val="accent3">
                    <a:lumMod val="40000"/>
                    <a:lumOff val="60000"/>
                  </a:schemeClr>
                </a:gs>
                <a:gs pos="78000">
                  <a:schemeClr val="accent3">
                    <a:lumMod val="75000"/>
                  </a:schemeClr>
                </a:gs>
              </a:gsLst>
              <a:lin ang="0" scaled="1"/>
            </a:gradFill>
            <a:ln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6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7020592" y="4746511"/>
              <a:ext cx="356458" cy="7129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b="1" dirty="0">
                <a:solidFill>
                  <a:schemeClr val="tx2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3470920" y="5000600"/>
            <a:ext cx="1452311" cy="334313"/>
          </a:xfrm>
          <a:prstGeom prst="rect">
            <a:avLst/>
          </a:prstGeom>
          <a:solidFill>
            <a:srgbClr val="F7DDD8"/>
          </a:solidFill>
          <a:ln/>
          <a:effectLst>
            <a:glow rad="63500">
              <a:schemeClr val="bg1"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tIns="7200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JaLC</a:t>
            </a:r>
            <a:r>
              <a:rPr kumimoji="1" lang="ja-JP" altLang="en-US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kumimoji="1" lang="en-US" altLang="ja-JP" sz="1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Metadata</a:t>
            </a:r>
            <a:endParaRPr kumimoji="1" lang="ja-JP" altLang="en-US" sz="1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92889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タイトル 1">
            <a:extLst>
              <a:ext uri="{FF2B5EF4-FFF2-40B4-BE49-F238E27FC236}">
                <a16:creationId xmlns:a16="http://schemas.microsoft.com/office/drawing/2014/main" id="{F7740601-6963-7C48-A5FC-3E147887D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954">
                <a:latin typeface="Yu Gothic UI Semilight" panose="020B0604030504040204" pitchFamily="34" charset="-128"/>
                <a:ea typeface="Yu Gothic UI Semilight" panose="020B0604030504040204" pitchFamily="34" charset="-128"/>
              </a:rPr>
              <a:t>Change in the Number of DOIs (chronological)</a:t>
            </a:r>
            <a:endParaRPr lang="ja-JP" altLang="en-US" sz="2954">
              <a:latin typeface="Yu Gothic UI Semilight" panose="020B0604030504040204" pitchFamily="34" charset="-128"/>
              <a:ea typeface="Yu Gothic UI Semilight" panose="020B0604030504040204" pitchFamily="34" charset="-128"/>
            </a:endParaRPr>
          </a:p>
        </p:txBody>
      </p:sp>
      <p:sp>
        <p:nvSpPr>
          <p:cNvPr id="12291" name="スライド番号プレースホルダー 4">
            <a:extLst>
              <a:ext uri="{FF2B5EF4-FFF2-40B4-BE49-F238E27FC236}">
                <a16:creationId xmlns:a16="http://schemas.microsoft.com/office/drawing/2014/main" id="{DC7B816F-EDFB-B84F-8660-BB6848027F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954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85817" indent="-263776">
              <a:spcBef>
                <a:spcPct val="20000"/>
              </a:spcBef>
              <a:buFont typeface="Arial" panose="020B0604020202020204" pitchFamily="34" charset="0"/>
              <a:buChar char="–"/>
              <a:defRPr kumimoji="1" sz="258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055103" indent="-211021">
              <a:spcBef>
                <a:spcPct val="20000"/>
              </a:spcBef>
              <a:buFont typeface="Arial" panose="020B0604020202020204" pitchFamily="34" charset="0"/>
              <a:buChar char="•"/>
              <a:defRPr kumimoji="1" sz="2215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477145" indent="-211021">
              <a:spcBef>
                <a:spcPct val="20000"/>
              </a:spcBef>
              <a:buFont typeface="Arial" panose="020B0604020202020204" pitchFamily="34" charset="0"/>
              <a:buChar char="–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1899186" indent="-211021">
              <a:spcBef>
                <a:spcPct val="20000"/>
              </a:spcBef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321227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743269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165310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587351" indent="-21102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846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BA0A11-AB5B-044B-8151-AF39C6BF355E}" type="slidenum">
              <a:rPr lang="ja-JP" altLang="en-US" sz="1108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ja-JP" altLang="en-US" sz="1108"/>
          </a:p>
        </p:txBody>
      </p:sp>
      <p:pic>
        <p:nvPicPr>
          <p:cNvPr id="12292" name="Picture 25" descr="Layout A">
            <a:extLst>
              <a:ext uri="{FF2B5EF4-FFF2-40B4-BE49-F238E27FC236}">
                <a16:creationId xmlns:a16="http://schemas.microsoft.com/office/drawing/2014/main" id="{D407188F-9D21-304A-986F-1C145C1F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62" y="315058"/>
            <a:ext cx="706315" cy="5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テキスト ボックス 1">
            <a:extLst>
              <a:ext uri="{FF2B5EF4-FFF2-40B4-BE49-F238E27FC236}">
                <a16:creationId xmlns:a16="http://schemas.microsoft.com/office/drawing/2014/main" id="{7B2D41A3-6CA9-7D4D-8839-952975D37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4804" y="1525467"/>
            <a:ext cx="279888" cy="34810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rgbClr val="141414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62">
                <a:solidFill>
                  <a:schemeClr val="tx1"/>
                </a:solidFill>
              </a:rPr>
              <a:t>K</a:t>
            </a:r>
            <a:endParaRPr lang="ja-JP" altLang="en-US" sz="1662">
              <a:solidFill>
                <a:schemeClr val="tx1"/>
              </a:solidFill>
            </a:endParaRPr>
          </a:p>
        </p:txBody>
      </p:sp>
      <p:graphicFrame>
        <p:nvGraphicFramePr>
          <p:cNvPr id="9" name="グラフ 8">
            <a:extLst>
              <a:ext uri="{FF2B5EF4-FFF2-40B4-BE49-F238E27FC236}">
                <a16:creationId xmlns:a16="http://schemas.microsoft.com/office/drawing/2014/main" id="{D0955A07-DED4-433C-AB96-7F38733AF2B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986" y="1359878"/>
          <a:ext cx="8304069" cy="536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テキスト ボックス 1">
            <a:extLst>
              <a:ext uri="{FF2B5EF4-FFF2-40B4-BE49-F238E27FC236}">
                <a16:creationId xmlns:a16="http://schemas.microsoft.com/office/drawing/2014/main" id="{D3B46A15-B4B9-4265-80F8-D2C1A8F8E4EF}"/>
              </a:ext>
            </a:extLst>
          </p:cNvPr>
          <p:cNvSpPr txBox="1"/>
          <p:nvPr/>
        </p:nvSpPr>
        <p:spPr>
          <a:xfrm>
            <a:off x="6403731" y="1680797"/>
            <a:ext cx="1525466" cy="372208"/>
          </a:xfrm>
          <a:prstGeom prst="rect">
            <a:avLst/>
          </a:prstGeom>
        </p:spPr>
        <p:txBody>
          <a:bodyPr rIns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>
              <a:tabLst>
                <a:tab pos="2492388" algn="ctr"/>
                <a:tab pos="4984777" algn="r"/>
              </a:tabLst>
              <a:defRPr/>
            </a:pPr>
            <a:r>
              <a:rPr lang="en-US" sz="1662" kern="100" dirty="0" err="1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JaLC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 DOI </a:t>
            </a:r>
            <a:r>
              <a:rPr lang="en-US" altLang="ja-JP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5.4</a:t>
            </a:r>
            <a:r>
              <a:rPr lang="en-US" sz="1662" kern="100" dirty="0">
                <a:solidFill>
                  <a:srgbClr val="FF0000"/>
                </a:solidFill>
                <a:latin typeface="Yu Gothic UI" panose="020B0500000000000000" pitchFamily="50" charset="-128"/>
                <a:ea typeface="Yu Gothic UI" panose="020B0500000000000000" pitchFamily="50" charset="-128"/>
                <a:cs typeface="Times New Roman" panose="02020603050405020304" pitchFamily="18" charset="0"/>
              </a:rPr>
              <a:t>M</a:t>
            </a:r>
            <a:endParaRPr lang="ja-JP" altLang="en-US" sz="2215" kern="100" dirty="0">
              <a:solidFill>
                <a:srgbClr val="FF0000"/>
              </a:solidFill>
              <a:latin typeface="Yu Gothic UI" panose="020B0500000000000000" pitchFamily="50" charset="-128"/>
              <a:ea typeface="Yu Gothic UI" panose="020B05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矢印: 上下 1">
            <a:extLst>
              <a:ext uri="{FF2B5EF4-FFF2-40B4-BE49-F238E27FC236}">
                <a16:creationId xmlns:a16="http://schemas.microsoft.com/office/drawing/2014/main" id="{A9EABF32-BA72-44EC-8251-C3BAD92E03B6}"/>
              </a:ext>
            </a:extLst>
          </p:cNvPr>
          <p:cNvSpPr/>
          <p:nvPr/>
        </p:nvSpPr>
        <p:spPr>
          <a:xfrm>
            <a:off x="7448805" y="2121584"/>
            <a:ext cx="48357" cy="1375996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1662"/>
          </a:p>
        </p:txBody>
      </p:sp>
      <p:sp>
        <p:nvSpPr>
          <p:cNvPr id="12297" name="テキスト ボックス 2">
            <a:extLst>
              <a:ext uri="{FF2B5EF4-FFF2-40B4-BE49-F238E27FC236}">
                <a16:creationId xmlns:a16="http://schemas.microsoft.com/office/drawing/2014/main" id="{1B1B37F6-EB6A-E547-AF3E-ABB4C2FDD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3453" y="2500290"/>
            <a:ext cx="857250" cy="88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ja-JP" sz="1292"/>
              <a:t>NDL Digital collection</a:t>
            </a:r>
          </a:p>
          <a:p>
            <a:r>
              <a:rPr lang="en-US" altLang="ja-JP" sz="1292"/>
              <a:t>2.5M</a:t>
            </a:r>
            <a:endParaRPr lang="ja-JP" altLang="en-US" sz="1292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00F68D04-671F-8041-B50E-6AB61A453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708" y="5335449"/>
            <a:ext cx="2390863" cy="325346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90,000*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0963774F-DF3D-954E-99B8-75921EF90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31" y="5100146"/>
            <a:ext cx="3449515" cy="308291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National Diet Library’s Doctoral Thesis</a:t>
            </a:r>
            <a:r>
              <a:rPr kumimoji="0" lang="ja-JP" altLang="en-US" sz="1200" b="1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 </a:t>
            </a:r>
            <a:r>
              <a:rPr kumimoji="0" lang="en-US" altLang="ja-JP" sz="1200" b="1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: </a:t>
            </a:r>
            <a:r>
              <a:rPr kumimoji="0" lang="en-US" altLang="ja-JP" sz="1200" b="1" u="sng" dirty="0">
                <a:solidFill>
                  <a:srgbClr val="7030A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140,000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D0B7D14-8A2C-314B-BD8A-562BA12A9431}"/>
              </a:ext>
            </a:extLst>
          </p:cNvPr>
          <p:cNvSpPr txBox="1"/>
          <p:nvPr/>
        </p:nvSpPr>
        <p:spPr>
          <a:xfrm>
            <a:off x="3380041" y="4903335"/>
            <a:ext cx="34495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kumimoji="0"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&lt;- NPO Japan Medical Abstracts Society</a:t>
            </a:r>
            <a:r>
              <a:rPr lang="en-US" altLang="ja-JP" sz="1200" b="1" dirty="0">
                <a:solidFill>
                  <a:schemeClr val="accent2">
                    <a:lumMod val="75000"/>
                  </a:schemeClr>
                </a:solidFill>
                <a:latin typeface="+mn-lt"/>
                <a:sym typeface="Lucida Grande" charset="0"/>
              </a:rPr>
              <a:t>: 380,000</a:t>
            </a:r>
            <a:endParaRPr kumimoji="0" lang="en-US" altLang="ja-JP" sz="1200" b="1" dirty="0">
              <a:solidFill>
                <a:schemeClr val="accent2">
                  <a:lumMod val="75000"/>
                </a:schemeClr>
              </a:solidFill>
              <a:latin typeface="+mn-lt"/>
              <a:sym typeface="Lucida Grande" charset="0"/>
            </a:endParaRP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9CACA7B0-B296-5C44-832E-007074EBF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344" y="4708783"/>
            <a:ext cx="2178567" cy="31380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:cdr="http://schemas.openxmlformats.org/drawingml/2006/chartDrawing" xmlns:c="http://schemas.openxmlformats.org/drawingml/2006/chart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ts val="1800"/>
              </a:lnSpc>
              <a:spcBef>
                <a:spcPct val="10000"/>
              </a:spcBef>
              <a:buClr>
                <a:srgbClr val="5F5F5F"/>
              </a:buClr>
              <a:buNone/>
            </a:pPr>
            <a:r>
              <a:rPr kumimoji="0" lang="en-US" altLang="ja-JP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&lt;- J-STAGE Article</a:t>
            </a:r>
            <a:r>
              <a:rPr kumimoji="0" lang="ja-JP" altLang="en-US" sz="1200" b="1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：</a:t>
            </a:r>
            <a:r>
              <a:rPr kumimoji="0" lang="en-US" altLang="ja-JP" sz="1200" b="1" u="sng" dirty="0">
                <a:solidFill>
                  <a:srgbClr val="0070C0"/>
                </a:solidFill>
                <a:latin typeface="+mn-lt"/>
                <a:ea typeface="メイリオ" pitchFamily="50" charset="-128"/>
                <a:cs typeface="メイリオ" pitchFamily="50" charset="-128"/>
              </a:rPr>
              <a:t>200,000*</a:t>
            </a:r>
            <a:endParaRPr kumimoji="0" lang="en-US" altLang="ja-JP" sz="1200" b="1" dirty="0">
              <a:solidFill>
                <a:srgbClr val="0070C0"/>
              </a:solidFill>
              <a:latin typeface="+mn-lt"/>
              <a:ea typeface="メイリオ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5574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ID for Researchers</a:t>
            </a:r>
            <a:endParaRPr kumimoji="1" lang="ja-JP" altLang="en-US" dirty="0"/>
          </a:p>
        </p:txBody>
      </p:sp>
      <p:sp>
        <p:nvSpPr>
          <p:cNvPr id="14" name="コンテンツ プレースホルダー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ORCID ID</a:t>
            </a:r>
          </a:p>
          <a:p>
            <a:r>
              <a:rPr lang="en-US" altLang="ja-JP" dirty="0"/>
              <a:t>e-rad/KAKEN ID: </a:t>
            </a:r>
          </a:p>
          <a:p>
            <a:pPr lvl="1"/>
            <a:r>
              <a:rPr lang="en-US" altLang="ja-JP" dirty="0"/>
              <a:t>Provided for grant application by MEXT (Ministry of Education, </a:t>
            </a:r>
            <a:r>
              <a:rPr lang="mr-IN" altLang="ja-JP" dirty="0"/>
              <a:t>…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Almost all researchers in universities are registered</a:t>
            </a:r>
          </a:p>
          <a:p>
            <a:pPr lvl="1"/>
            <a:endParaRPr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723960" y="524941"/>
            <a:ext cx="1066800" cy="329184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3" name="図形グループ 2"/>
          <p:cNvGrpSpPr/>
          <p:nvPr/>
        </p:nvGrpSpPr>
        <p:grpSpPr>
          <a:xfrm>
            <a:off x="427488" y="2999549"/>
            <a:ext cx="8749480" cy="3888432"/>
            <a:chOff x="427488" y="2999549"/>
            <a:chExt cx="8749480" cy="3888432"/>
          </a:xfrm>
        </p:grpSpPr>
        <p:pic>
          <p:nvPicPr>
            <p:cNvPr id="5" name="図 4" descr="image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1824" y="4151677"/>
              <a:ext cx="1872208" cy="452954"/>
            </a:xfrm>
            <a:prstGeom prst="rect">
              <a:avLst/>
            </a:prstGeom>
          </p:spPr>
        </p:pic>
        <p:pic>
          <p:nvPicPr>
            <p:cNvPr id="6" name="図 5" descr="downloa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8168" y="3719629"/>
              <a:ext cx="1665228" cy="770011"/>
            </a:xfrm>
            <a:prstGeom prst="rect">
              <a:avLst/>
            </a:prstGeom>
          </p:spPr>
        </p:pic>
        <p:pic>
          <p:nvPicPr>
            <p:cNvPr id="7" name="図 6" descr="スクリーンショット 2017-06-13 8.20.0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20" y="3935653"/>
              <a:ext cx="1584176" cy="669819"/>
            </a:xfrm>
            <a:prstGeom prst="rect">
              <a:avLst/>
            </a:prstGeom>
          </p:spPr>
        </p:pic>
        <p:pic>
          <p:nvPicPr>
            <p:cNvPr id="8" name="図 7" descr="download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5600" y="5447821"/>
              <a:ext cx="2366679" cy="331859"/>
            </a:xfrm>
            <a:prstGeom prst="rect">
              <a:avLst/>
            </a:prstGeom>
          </p:spPr>
        </p:pic>
        <p:sp>
          <p:nvSpPr>
            <p:cNvPr id="9" name="角丸四角形 8"/>
            <p:cNvSpPr/>
            <p:nvPr/>
          </p:nvSpPr>
          <p:spPr>
            <a:xfrm>
              <a:off x="5324032" y="6455933"/>
              <a:ext cx="2016224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Universities</a:t>
              </a:r>
              <a:endParaRPr kumimoji="1" lang="ja-JP" altLang="en-US" dirty="0"/>
            </a:p>
          </p:txBody>
        </p:sp>
        <p:sp>
          <p:nvSpPr>
            <p:cNvPr id="10" name="角丸四角形 9"/>
            <p:cNvSpPr/>
            <p:nvPr/>
          </p:nvSpPr>
          <p:spPr>
            <a:xfrm>
              <a:off x="2299696" y="6455933"/>
              <a:ext cx="2016224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dirty="0"/>
                <a:t>Researchers</a:t>
              </a:r>
              <a:endParaRPr kumimoji="1" lang="ja-JP" altLang="en-US" dirty="0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1867648" y="4583725"/>
              <a:ext cx="1368152" cy="307777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US" altLang="ja-JP" sz="1400" dirty="0">
                  <a:solidFill>
                    <a:prstClr val="black"/>
                  </a:solidFill>
                </a:rPr>
                <a:t>e-rad/KAKEN ID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cxnSp>
          <p:nvCxnSpPr>
            <p:cNvPr id="23" name="直線矢印コネクタ 22"/>
            <p:cNvCxnSpPr/>
            <p:nvPr/>
          </p:nvCxnSpPr>
          <p:spPr>
            <a:xfrm flipH="1">
              <a:off x="4819976" y="4151677"/>
              <a:ext cx="1656184" cy="144016"/>
            </a:xfrm>
            <a:prstGeom prst="straightConnector1">
              <a:avLst/>
            </a:prstGeom>
            <a:ln>
              <a:solidFill>
                <a:srgbClr val="97C72C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 flipH="1">
              <a:off x="6476160" y="4583725"/>
              <a:ext cx="360040" cy="1944216"/>
            </a:xfrm>
            <a:prstGeom prst="straightConnector1">
              <a:avLst/>
            </a:prstGeom>
            <a:ln>
              <a:solidFill>
                <a:srgbClr val="97C72C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H="1">
              <a:off x="2659736" y="4655733"/>
              <a:ext cx="1008112" cy="720080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>
              <a:off x="1579616" y="4583725"/>
              <a:ext cx="504056" cy="864096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H="1">
              <a:off x="2227688" y="4295693"/>
              <a:ext cx="1152128" cy="0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>
              <a:endCxn id="10" idx="0"/>
            </p:cNvCxnSpPr>
            <p:nvPr/>
          </p:nvCxnSpPr>
          <p:spPr>
            <a:xfrm>
              <a:off x="3091784" y="5807861"/>
              <a:ext cx="216024" cy="648072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直線矢印コネクタ 40"/>
            <p:cNvCxnSpPr/>
            <p:nvPr/>
          </p:nvCxnSpPr>
          <p:spPr>
            <a:xfrm flipH="1">
              <a:off x="3523832" y="4511717"/>
              <a:ext cx="3240360" cy="1872208"/>
            </a:xfrm>
            <a:prstGeom prst="straightConnector1">
              <a:avLst/>
            </a:prstGeom>
            <a:ln>
              <a:solidFill>
                <a:srgbClr val="97C72C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>
              <a:endCxn id="9" idx="0"/>
            </p:cNvCxnSpPr>
            <p:nvPr/>
          </p:nvCxnSpPr>
          <p:spPr>
            <a:xfrm>
              <a:off x="3523832" y="5807861"/>
              <a:ext cx="2808312" cy="648072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角丸四角形 48"/>
            <p:cNvSpPr/>
            <p:nvPr/>
          </p:nvSpPr>
          <p:spPr>
            <a:xfrm>
              <a:off x="1579616" y="3143565"/>
              <a:ext cx="1728192" cy="4320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ja-JP" dirty="0"/>
                <a:t>Gov. Funders</a:t>
              </a:r>
              <a:endParaRPr kumimoji="1" lang="ja-JP" altLang="en-US" dirty="0"/>
            </a:p>
          </p:txBody>
        </p:sp>
        <p:cxnSp>
          <p:nvCxnSpPr>
            <p:cNvPr id="50" name="直線矢印コネクタ 49"/>
            <p:cNvCxnSpPr/>
            <p:nvPr/>
          </p:nvCxnSpPr>
          <p:spPr>
            <a:xfrm flipH="1" flipV="1">
              <a:off x="2875760" y="3647621"/>
              <a:ext cx="1008112" cy="432048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直線矢印コネクタ 52"/>
            <p:cNvCxnSpPr/>
            <p:nvPr/>
          </p:nvCxnSpPr>
          <p:spPr>
            <a:xfrm flipH="1">
              <a:off x="1219576" y="3647621"/>
              <a:ext cx="1008112" cy="360040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55" name="図 54" descr="download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7848" y="3287581"/>
              <a:ext cx="1656184" cy="354410"/>
            </a:xfrm>
            <a:prstGeom prst="rect">
              <a:avLst/>
            </a:prstGeom>
          </p:spPr>
        </p:pic>
        <p:sp>
          <p:nvSpPr>
            <p:cNvPr id="56" name="正方形/長方形 55"/>
            <p:cNvSpPr/>
            <p:nvPr/>
          </p:nvSpPr>
          <p:spPr>
            <a:xfrm>
              <a:off x="7052224" y="4727741"/>
              <a:ext cx="864096" cy="30777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n-US" altLang="ja-JP" sz="1400" dirty="0">
                  <a:solidFill>
                    <a:prstClr val="black"/>
                  </a:solidFill>
                </a:rPr>
                <a:t>ORCID ID</a:t>
              </a:r>
              <a:endParaRPr lang="ja-JP" alt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57" name="円/楕円 56"/>
            <p:cNvSpPr/>
            <p:nvPr/>
          </p:nvSpPr>
          <p:spPr>
            <a:xfrm>
              <a:off x="427488" y="2999549"/>
              <a:ext cx="4680520" cy="288032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/楕円 57"/>
            <p:cNvSpPr/>
            <p:nvPr/>
          </p:nvSpPr>
          <p:spPr>
            <a:xfrm>
              <a:off x="4747968" y="2999549"/>
              <a:ext cx="4429000" cy="2880320"/>
            </a:xfrm>
            <a:prstGeom prst="ellipse">
              <a:avLst/>
            </a:prstGeom>
            <a:noFill/>
            <a:ln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0" name="直線矢印コネクタ 59"/>
            <p:cNvCxnSpPr/>
            <p:nvPr/>
          </p:nvCxnSpPr>
          <p:spPr>
            <a:xfrm flipV="1">
              <a:off x="4099896" y="3647621"/>
              <a:ext cx="72008" cy="504056"/>
            </a:xfrm>
            <a:prstGeom prst="straightConnector1">
              <a:avLst/>
            </a:prstGeom>
            <a:ln>
              <a:solidFill>
                <a:srgbClr val="0F234F"/>
              </a:solidFill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円/楕円 10"/>
          <p:cNvSpPr/>
          <p:nvPr/>
        </p:nvSpPr>
        <p:spPr>
          <a:xfrm>
            <a:off x="4355976" y="3861048"/>
            <a:ext cx="1008112" cy="1008112"/>
          </a:xfrm>
          <a:prstGeom prst="ellipse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14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図 6" descr="スクリーンショット 2017-06-14 21.38.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" y="404664"/>
            <a:ext cx="5313453" cy="5373216"/>
          </a:xfrm>
          <a:prstGeom prst="rect">
            <a:avLst/>
          </a:prstGeom>
        </p:spPr>
      </p:pic>
      <p:pic>
        <p:nvPicPr>
          <p:cNvPr id="5" name="図 4" descr="スクリーンショット 2017-06-14 11.18.05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84784"/>
            <a:ext cx="5319733" cy="544522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1560" y="6237312"/>
            <a:ext cx="153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ORCID Page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350438" y="6381328"/>
            <a:ext cx="282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KAKEN Researcher Page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0" y="3789040"/>
            <a:ext cx="1259632" cy="288032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>
            <a:stCxn id="10" idx="3"/>
          </p:cNvCxnSpPr>
          <p:nvPr/>
        </p:nvCxnSpPr>
        <p:spPr>
          <a:xfrm flipV="1">
            <a:off x="1259632" y="2276872"/>
            <a:ext cx="3024336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1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>
                <a:latin typeface="+mj-lt"/>
              </a:rPr>
              <a:t>Scholarly Information Infrastructure in NII</a:t>
            </a:r>
            <a:endParaRPr kumimoji="1" lang="ja-JP" altLang="en-US" dirty="0">
              <a:latin typeface="+mj-lt"/>
            </a:endParaRP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69679" y="1972087"/>
            <a:ext cx="8752052" cy="3172884"/>
          </a:xfrm>
          <a:prstGeom prst="cloudCallout">
            <a:avLst>
              <a:gd name="adj1" fmla="val 34162"/>
              <a:gd name="adj2" fmla="val 25087"/>
            </a:avLst>
          </a:prstGeom>
          <a:solidFill>
            <a:schemeClr val="bg1">
              <a:lumMod val="85000"/>
              <a:alpha val="44000"/>
            </a:schemeClr>
          </a:solidFill>
          <a:ln w="38100">
            <a:solidFill>
              <a:schemeClr val="bg2">
                <a:lumMod val="40000"/>
                <a:lumOff val="60000"/>
              </a:schemeClr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ja-JP" altLang="ja-JP" sz="3200">
              <a:solidFill>
                <a:srgbClr val="FFFFFF"/>
              </a:solidFill>
              <a:latin typeface="Arial" panose="020B0604020202020204" pitchFamily="34" charset="0"/>
              <a:ea typeface="HGP創英角ｺﾞｼｯｸUB" pitchFamily="50" charset="-128"/>
              <a:cs typeface="Arial" panose="020B0604020202020204" pitchFamily="34" charset="0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3566572" y="5089937"/>
            <a:ext cx="4248547" cy="1028701"/>
          </a:xfrm>
          <a:prstGeom prst="roundRect">
            <a:avLst/>
          </a:prstGeom>
          <a:solidFill>
            <a:srgbClr val="EFC867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直線矢印コネクタ 5"/>
          <p:cNvCxnSpPr>
            <a:stCxn id="42" idx="2"/>
          </p:cNvCxnSpPr>
          <p:nvPr/>
        </p:nvCxnSpPr>
        <p:spPr>
          <a:xfrm flipH="1">
            <a:off x="1403331" y="3931062"/>
            <a:ext cx="5556" cy="1259072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7185328" y="2713925"/>
            <a:ext cx="1533525" cy="539750"/>
          </a:xfrm>
          <a:prstGeom prst="can">
            <a:avLst>
              <a:gd name="adj" fmla="val 250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KAKEN</a:t>
            </a:r>
          </a:p>
        </p:txBody>
      </p:sp>
      <p:cxnSp>
        <p:nvCxnSpPr>
          <p:cNvPr id="9" name="直線矢印コネクタ 8"/>
          <p:cNvCxnSpPr>
            <a:stCxn id="43" idx="4"/>
            <a:endCxn id="39" idx="2"/>
          </p:cNvCxnSpPr>
          <p:nvPr/>
        </p:nvCxnSpPr>
        <p:spPr>
          <a:xfrm>
            <a:off x="2303443" y="2936175"/>
            <a:ext cx="1020763" cy="96044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210"/>
          <p:cNvGrpSpPr>
            <a:grpSpLocks/>
          </p:cNvGrpSpPr>
          <p:nvPr/>
        </p:nvGrpSpPr>
        <p:grpSpPr bwMode="auto">
          <a:xfrm>
            <a:off x="3892407" y="5336571"/>
            <a:ext cx="1243012" cy="755650"/>
            <a:chOff x="4352922" y="5546754"/>
            <a:chExt cx="1243020" cy="904880"/>
          </a:xfrm>
        </p:grpSpPr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4352922" y="5546754"/>
              <a:ext cx="658816" cy="539886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AutoShape 10"/>
            <p:cNvSpPr>
              <a:spLocks noChangeArrowheads="1"/>
            </p:cNvSpPr>
            <p:nvPr/>
          </p:nvSpPr>
          <p:spPr bwMode="auto">
            <a:xfrm>
              <a:off x="4498973" y="5657012"/>
              <a:ext cx="658816" cy="539886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AutoShape 10"/>
            <p:cNvSpPr>
              <a:spLocks noChangeArrowheads="1"/>
            </p:cNvSpPr>
            <p:nvPr/>
          </p:nvSpPr>
          <p:spPr bwMode="auto">
            <a:xfrm>
              <a:off x="4645024" y="5765371"/>
              <a:ext cx="658816" cy="539886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>
              <a:off x="4791075" y="5839509"/>
              <a:ext cx="658816" cy="539886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>
              <a:lvl1pPr eaLnBrk="0" hangingPunct="0"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600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/>
              <a:r>
                <a:rPr lang="en-US" altLang="ja-JP" sz="10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16" name="AutoShape 10"/>
            <p:cNvSpPr>
              <a:spLocks noChangeArrowheads="1"/>
            </p:cNvSpPr>
            <p:nvPr/>
          </p:nvSpPr>
          <p:spPr bwMode="auto">
            <a:xfrm>
              <a:off x="4937126" y="5911748"/>
              <a:ext cx="658816" cy="539886"/>
            </a:xfrm>
            <a:prstGeom prst="can">
              <a:avLst>
                <a:gd name="adj" fmla="val 25000"/>
              </a:avLst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>
                <a:defRPr/>
              </a:pPr>
              <a:r>
                <a: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Institutional</a:t>
              </a:r>
            </a:p>
            <a:p>
              <a:pPr algn="ctr">
                <a:defRPr/>
              </a:pPr>
              <a:r>
                <a: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repository</a:t>
              </a:r>
            </a:p>
          </p:txBody>
        </p:sp>
      </p:grpSp>
      <p:cxnSp>
        <p:nvCxnSpPr>
          <p:cNvPr id="17" name="直線矢印コネクタ 16"/>
          <p:cNvCxnSpPr>
            <a:endCxn id="64" idx="0"/>
          </p:cNvCxnSpPr>
          <p:nvPr/>
        </p:nvCxnSpPr>
        <p:spPr>
          <a:xfrm>
            <a:off x="4422159" y="3931062"/>
            <a:ext cx="247601" cy="780168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3906819" y="3931062"/>
            <a:ext cx="131638" cy="1428749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33"/>
          <p:cNvSpPr txBox="1">
            <a:spLocks noChangeArrowheads="1"/>
          </p:cNvSpPr>
          <p:nvPr/>
        </p:nvSpPr>
        <p:spPr bwMode="auto">
          <a:xfrm>
            <a:off x="5089319" y="1983819"/>
            <a:ext cx="1722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 information</a:t>
            </a:r>
            <a:endParaRPr lang="ja-JP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34"/>
          <p:cNvSpPr txBox="1">
            <a:spLocks noChangeArrowheads="1"/>
          </p:cNvSpPr>
          <p:nvPr/>
        </p:nvSpPr>
        <p:spPr bwMode="auto">
          <a:xfrm>
            <a:off x="6990153" y="1983819"/>
            <a:ext cx="1893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Information</a:t>
            </a:r>
            <a:endParaRPr lang="ja-JP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135"/>
          <p:cNvSpPr>
            <a:spLocks noChangeArrowheads="1"/>
          </p:cNvSpPr>
          <p:nvPr/>
        </p:nvSpPr>
        <p:spPr bwMode="auto">
          <a:xfrm>
            <a:off x="3399443" y="5746232"/>
            <a:ext cx="1022716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</a:p>
          <a:p>
            <a:pPr eaLnBrk="1" hangingPunct="1"/>
            <a: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 institutions</a:t>
            </a:r>
            <a:endParaRPr lang="ja-JP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026203" y="4858162"/>
            <a:ext cx="0" cy="460375"/>
          </a:xfrm>
          <a:prstGeom prst="straightConnector1">
            <a:avLst/>
          </a:prstGeom>
          <a:ln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AutoShape 10"/>
          <p:cNvSpPr>
            <a:spLocks noChangeArrowheads="1"/>
          </p:cNvSpPr>
          <p:nvPr/>
        </p:nvSpPr>
        <p:spPr bwMode="auto">
          <a:xfrm>
            <a:off x="718936" y="5135241"/>
            <a:ext cx="658813" cy="539750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900"/>
              </a:lnSpc>
              <a:defRPr/>
            </a:pP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J-Stage</a:t>
            </a:r>
          </a:p>
          <a:p>
            <a:pPr algn="ctr">
              <a:lnSpc>
                <a:spcPts val="900"/>
              </a:lnSpc>
              <a:defRPr/>
            </a:pP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(JST)</a:t>
            </a:r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>
            <a:off x="1412674" y="5135241"/>
            <a:ext cx="658812" cy="539750"/>
          </a:xfrm>
          <a:prstGeom prst="can">
            <a:avLst>
              <a:gd name="adj" fmla="val 25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900"/>
              </a:lnSpc>
              <a:defRPr/>
            </a:pP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NDL </a:t>
            </a:r>
          </a:p>
        </p:txBody>
      </p:sp>
      <p:sp>
        <p:nvSpPr>
          <p:cNvPr id="25" name="テキスト ボックス 162"/>
          <p:cNvSpPr txBox="1">
            <a:spLocks noChangeArrowheads="1"/>
          </p:cNvSpPr>
          <p:nvPr/>
        </p:nvSpPr>
        <p:spPr bwMode="auto">
          <a:xfrm>
            <a:off x="290890" y="5718586"/>
            <a:ext cx="21836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Linkage to other DB services</a:t>
            </a:r>
            <a:endParaRPr lang="ja-JP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グループ化 108"/>
          <p:cNvGrpSpPr>
            <a:grpSpLocks/>
          </p:cNvGrpSpPr>
          <p:nvPr/>
        </p:nvGrpSpPr>
        <p:grpSpPr bwMode="auto">
          <a:xfrm>
            <a:off x="5352907" y="5245511"/>
            <a:ext cx="1658937" cy="835025"/>
            <a:chOff x="5821363" y="5387497"/>
            <a:chExt cx="1658937" cy="1040291"/>
          </a:xfrm>
        </p:grpSpPr>
        <p:grpSp>
          <p:nvGrpSpPr>
            <p:cNvPr id="28" name="グループ化 106"/>
            <p:cNvGrpSpPr>
              <a:grpSpLocks/>
            </p:cNvGrpSpPr>
            <p:nvPr/>
          </p:nvGrpSpPr>
          <p:grpSpPr bwMode="auto">
            <a:xfrm>
              <a:off x="6392863" y="5387497"/>
              <a:ext cx="1087437" cy="682320"/>
              <a:chOff x="6392863" y="5387497"/>
              <a:chExt cx="1087437" cy="682320"/>
            </a:xfrm>
          </p:grpSpPr>
          <p:sp>
            <p:nvSpPr>
              <p:cNvPr id="35" name="AutoShape 10"/>
              <p:cNvSpPr>
                <a:spLocks noChangeArrowheads="1"/>
              </p:cNvSpPr>
              <p:nvPr/>
            </p:nvSpPr>
            <p:spPr bwMode="auto">
              <a:xfrm>
                <a:off x="6392863" y="5387497"/>
                <a:ext cx="658812" cy="539923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AutoShape 10"/>
              <p:cNvSpPr>
                <a:spLocks noChangeArrowheads="1"/>
              </p:cNvSpPr>
              <p:nvPr/>
            </p:nvSpPr>
            <p:spPr bwMode="auto">
              <a:xfrm>
                <a:off x="6607175" y="5458696"/>
                <a:ext cx="658813" cy="539923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AutoShape 10"/>
              <p:cNvSpPr>
                <a:spLocks noChangeArrowheads="1"/>
              </p:cNvSpPr>
              <p:nvPr/>
            </p:nvSpPr>
            <p:spPr bwMode="auto">
              <a:xfrm>
                <a:off x="6821488" y="5529894"/>
                <a:ext cx="658812" cy="539923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グループ化 107"/>
            <p:cNvGrpSpPr>
              <a:grpSpLocks/>
            </p:cNvGrpSpPr>
            <p:nvPr/>
          </p:nvGrpSpPr>
          <p:grpSpPr bwMode="auto">
            <a:xfrm>
              <a:off x="5821363" y="5602288"/>
              <a:ext cx="1516062" cy="825500"/>
              <a:chOff x="5821363" y="5602288"/>
              <a:chExt cx="1516062" cy="825500"/>
            </a:xfrm>
          </p:grpSpPr>
          <p:sp>
            <p:nvSpPr>
              <p:cNvPr id="30" name="AutoShape 10"/>
              <p:cNvSpPr>
                <a:spLocks noChangeArrowheads="1"/>
              </p:cNvSpPr>
              <p:nvPr/>
            </p:nvSpPr>
            <p:spPr bwMode="auto">
              <a:xfrm>
                <a:off x="5821363" y="5603072"/>
                <a:ext cx="658812" cy="539922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AutoShape 10"/>
              <p:cNvSpPr>
                <a:spLocks noChangeArrowheads="1"/>
              </p:cNvSpPr>
              <p:nvPr/>
            </p:nvSpPr>
            <p:spPr bwMode="auto">
              <a:xfrm>
                <a:off x="6035675" y="5674270"/>
                <a:ext cx="658813" cy="539922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AutoShape 10"/>
              <p:cNvSpPr>
                <a:spLocks noChangeArrowheads="1"/>
              </p:cNvSpPr>
              <p:nvPr/>
            </p:nvSpPr>
            <p:spPr bwMode="auto">
              <a:xfrm>
                <a:off x="6249988" y="5745469"/>
                <a:ext cx="658812" cy="539922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AutoShape 10"/>
              <p:cNvSpPr>
                <a:spLocks noChangeArrowheads="1"/>
              </p:cNvSpPr>
              <p:nvPr/>
            </p:nvSpPr>
            <p:spPr bwMode="auto">
              <a:xfrm>
                <a:off x="6464300" y="5816667"/>
                <a:ext cx="658813" cy="539922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endParaRPr lang="en-US" altLang="ja-JP" sz="1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AutoShape 10"/>
              <p:cNvSpPr>
                <a:spLocks noChangeArrowheads="1"/>
              </p:cNvSpPr>
              <p:nvPr/>
            </p:nvSpPr>
            <p:spPr bwMode="auto">
              <a:xfrm>
                <a:off x="6678613" y="5887866"/>
                <a:ext cx="658812" cy="539922"/>
              </a:xfrm>
              <a:prstGeom prst="can">
                <a:avLst>
                  <a:gd name="adj" fmla="val 25000"/>
                </a:avLst>
              </a:prstGeom>
              <a:ln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en-US" altLang="ja-JP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Univ.</a:t>
                </a:r>
              </a:p>
              <a:p>
                <a:pPr algn="ctr">
                  <a:defRPr/>
                </a:pPr>
                <a:r>
                  <a:rPr lang="en-US" altLang="ja-JP" sz="1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Library</a:t>
                </a:r>
              </a:p>
            </p:txBody>
          </p:sp>
        </p:grpSp>
      </p:grpSp>
      <p:sp>
        <p:nvSpPr>
          <p:cNvPr id="38" name="正方形/長方形 136"/>
          <p:cNvSpPr>
            <a:spLocks noChangeArrowheads="1"/>
          </p:cNvSpPr>
          <p:nvPr/>
        </p:nvSpPr>
        <p:spPr bwMode="auto">
          <a:xfrm>
            <a:off x="6737244" y="5746232"/>
            <a:ext cx="1187450" cy="3693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xtLst/>
        </p:spPr>
        <p:txBody>
          <a:bodyPr lIns="0" tIns="0" rIns="0" bIns="0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</a:t>
            </a:r>
            <a:b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ja-JP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1,200 libraries</a:t>
            </a:r>
            <a:endParaRPr lang="ja-JP" altLang="en-US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utoShape 11"/>
          <p:cNvSpPr>
            <a:spLocks noChangeArrowheads="1"/>
          </p:cNvSpPr>
          <p:nvPr/>
        </p:nvSpPr>
        <p:spPr bwMode="auto">
          <a:xfrm>
            <a:off x="3324206" y="2794888"/>
            <a:ext cx="1428750" cy="474662"/>
          </a:xfrm>
          <a:prstGeom prst="can">
            <a:avLst>
              <a:gd name="adj" fmla="val 250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JAIRO</a:t>
            </a:r>
          </a:p>
        </p:txBody>
      </p:sp>
      <p:sp>
        <p:nvSpPr>
          <p:cNvPr id="40" name="角丸四角形 39"/>
          <p:cNvSpPr/>
          <p:nvPr/>
        </p:nvSpPr>
        <p:spPr>
          <a:xfrm>
            <a:off x="7536549" y="4643563"/>
            <a:ext cx="657225" cy="35718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JSPS</a:t>
            </a:r>
            <a:endParaRPr lang="ja-JP" alt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角丸四角形 40"/>
          <p:cNvSpPr/>
          <p:nvPr/>
        </p:nvSpPr>
        <p:spPr>
          <a:xfrm>
            <a:off x="8266799" y="4642367"/>
            <a:ext cx="657225" cy="357188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MEXT</a:t>
            </a:r>
            <a:endParaRPr lang="ja-JP" alt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5"/>
          <p:cNvSpPr>
            <a:spLocks noChangeArrowheads="1"/>
          </p:cNvSpPr>
          <p:nvPr/>
        </p:nvSpPr>
        <p:spPr bwMode="auto">
          <a:xfrm>
            <a:off x="708006" y="3265291"/>
            <a:ext cx="1401762" cy="665771"/>
          </a:xfrm>
          <a:prstGeom prst="rect">
            <a:avLst/>
          </a:prstGeom>
          <a:solidFill>
            <a:srgbClr val="CCFF99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and links of Japanese journal articles</a:t>
            </a:r>
            <a:endParaRPr lang="ja-JP" alt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ja-JP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M records</a:t>
            </a:r>
            <a:endParaRPr lang="ja-JP" alt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utoShape 52"/>
          <p:cNvSpPr>
            <a:spLocks noChangeArrowheads="1"/>
          </p:cNvSpPr>
          <p:nvPr/>
        </p:nvSpPr>
        <p:spPr bwMode="auto">
          <a:xfrm>
            <a:off x="603231" y="2618675"/>
            <a:ext cx="1700212" cy="635000"/>
          </a:xfrm>
          <a:prstGeom prst="can">
            <a:avLst>
              <a:gd name="adj" fmla="val 250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CiNii</a:t>
            </a:r>
          </a:p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Articles</a:t>
            </a:r>
            <a:endParaRPr lang="en-US" altLang="ja-JP" sz="1100">
              <a:solidFill>
                <a:srgbClr val="FFFFFF"/>
              </a:solidFill>
              <a:latin typeface="Arial" panose="020B06040202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cxnSp>
        <p:nvCxnSpPr>
          <p:cNvPr id="45" name="直線矢印コネクタ 44"/>
          <p:cNvCxnSpPr>
            <a:stCxn id="52" idx="2"/>
            <a:endCxn id="40" idx="0"/>
          </p:cNvCxnSpPr>
          <p:nvPr/>
        </p:nvCxnSpPr>
        <p:spPr>
          <a:xfrm flipH="1">
            <a:off x="7865162" y="3917600"/>
            <a:ext cx="86928" cy="725963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/>
          <p:cNvCxnSpPr>
            <a:endCxn id="41" idx="0"/>
          </p:cNvCxnSpPr>
          <p:nvPr/>
        </p:nvCxnSpPr>
        <p:spPr>
          <a:xfrm>
            <a:off x="8193774" y="3917600"/>
            <a:ext cx="401638" cy="724767"/>
          </a:xfrm>
          <a:prstGeom prst="straightConnector1">
            <a:avLst/>
          </a:prstGeom>
          <a:ln>
            <a:solidFill>
              <a:srgbClr val="C00000"/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3222476" y="3273837"/>
            <a:ext cx="1671278" cy="657225"/>
          </a:xfrm>
          <a:prstGeom prst="rect">
            <a:avLst/>
          </a:prstGeom>
          <a:solidFill>
            <a:srgbClr val="CCFF99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 and links of Japanese institutional repositories</a:t>
            </a:r>
            <a:endParaRPr lang="ja-JP" alt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ja-JP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2.22 M records</a:t>
            </a:r>
            <a:endParaRPr lang="ja-JP" alt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45"/>
          <p:cNvSpPr>
            <a:spLocks noChangeArrowheads="1"/>
          </p:cNvSpPr>
          <p:nvPr/>
        </p:nvSpPr>
        <p:spPr bwMode="auto">
          <a:xfrm>
            <a:off x="7145630" y="3267383"/>
            <a:ext cx="1612920" cy="650217"/>
          </a:xfrm>
          <a:prstGeom prst="rect">
            <a:avLst/>
          </a:prstGeom>
          <a:solidFill>
            <a:srgbClr val="CCFF99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reports of MEXT </a:t>
            </a:r>
          </a:p>
          <a:p>
            <a:pPr algn="ctr" eaLnBrk="1" hangingPunct="1"/>
            <a:r>
              <a:rPr lang="en-US" altLang="ja-JP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 scientific researches</a:t>
            </a:r>
            <a:endParaRPr lang="ja-JP" altLang="en-US" sz="1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ja-JP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760 K record</a:t>
            </a:r>
            <a:endParaRPr lang="ja-JP" alt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3713143" y="4154899"/>
            <a:ext cx="828000" cy="25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</a:t>
            </a:r>
            <a:endParaRPr lang="ja-JP" alt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946924" y="4712112"/>
            <a:ext cx="828000" cy="25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ja-JP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</a:t>
            </a:r>
            <a:endParaRPr lang="ja-JP" alt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7707293" y="4191165"/>
            <a:ext cx="828000" cy="25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digitization</a:t>
            </a:r>
            <a:endParaRPr lang="ja-JP" alt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6176657" y="4869739"/>
            <a:ext cx="828000" cy="252000"/>
          </a:xfrm>
          <a:prstGeom prst="rect">
            <a:avLst/>
          </a:prstGeom>
          <a:solidFill>
            <a:srgbClr val="FFC000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</a:t>
            </a:r>
            <a:endParaRPr lang="ja-JP" altLang="en-US" sz="11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AutoShape 10"/>
          <p:cNvSpPr>
            <a:spLocks noChangeArrowheads="1"/>
          </p:cNvSpPr>
          <p:nvPr/>
        </p:nvSpPr>
        <p:spPr bwMode="auto">
          <a:xfrm>
            <a:off x="5481691" y="4310474"/>
            <a:ext cx="1103312" cy="539750"/>
          </a:xfrm>
          <a:prstGeom prst="can">
            <a:avLst>
              <a:gd name="adj" fmla="val 25000"/>
            </a:avLst>
          </a:prstGeom>
          <a:solidFill>
            <a:srgbClr val="448057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100" dirty="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NACSIS-CAT</a:t>
            </a:r>
          </a:p>
        </p:txBody>
      </p:sp>
      <p:sp>
        <p:nvSpPr>
          <p:cNvPr id="59" name="テキスト ボックス 104"/>
          <p:cNvSpPr txBox="1">
            <a:spLocks noChangeArrowheads="1"/>
          </p:cNvSpPr>
          <p:nvPr/>
        </p:nvSpPr>
        <p:spPr bwMode="auto">
          <a:xfrm>
            <a:off x="7909229" y="5088349"/>
            <a:ext cx="1114425" cy="508000"/>
          </a:xfrm>
          <a:prstGeom prst="rect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just" eaLnBrk="1" hangingPunct="1"/>
            <a:r>
              <a:rPr lang="en-US" altLang="ja-JP" sz="9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Note: The record numbers are as of March 2016</a:t>
            </a:r>
          </a:p>
        </p:txBody>
      </p:sp>
      <p:sp>
        <p:nvSpPr>
          <p:cNvPr id="60" name="AutoShape 10"/>
          <p:cNvSpPr>
            <a:spLocks noChangeArrowheads="1"/>
          </p:cNvSpPr>
          <p:nvPr/>
        </p:nvSpPr>
        <p:spPr bwMode="auto">
          <a:xfrm>
            <a:off x="4196739" y="4950943"/>
            <a:ext cx="950912" cy="482600"/>
          </a:xfrm>
          <a:prstGeom prst="can">
            <a:avLst>
              <a:gd name="adj" fmla="val 25000"/>
            </a:avLst>
          </a:prstGeom>
          <a:solidFill>
            <a:srgbClr val="C00000"/>
          </a:solidFill>
          <a:ln w="31750">
            <a:noFill/>
            <a:round/>
            <a:headEnd/>
            <a:tailEnd/>
          </a:ln>
        </p:spPr>
        <p:txBody>
          <a:bodyPr wrap="none" anchor="ctr">
            <a:normAutofit fontScale="70000" lnSpcReduction="20000"/>
          </a:bodyPr>
          <a:lstStyle/>
          <a:p>
            <a:pPr algn="ctr">
              <a:defRPr/>
            </a:pPr>
            <a:r>
              <a:rPr lang="en-US" altLang="ja-JP" sz="1100" dirty="0">
                <a:solidFill>
                  <a:srgbClr val="FFFFFF"/>
                </a:solidFill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Repositories</a:t>
            </a:r>
          </a:p>
          <a:p>
            <a:pPr algn="ctr">
              <a:defRPr/>
            </a:pPr>
            <a:r>
              <a:rPr lang="en-US" altLang="ja-JP" sz="1100" dirty="0">
                <a:solidFill>
                  <a:srgbClr val="FFFFFF"/>
                </a:solidFill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Cloud</a:t>
            </a:r>
            <a:r>
              <a:rPr lang="ja-JP" altLang="en-US" sz="1100" dirty="0">
                <a:solidFill>
                  <a:srgbClr val="FFFFFF"/>
                </a:solidFill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 </a:t>
            </a:r>
            <a:r>
              <a:rPr lang="en-US" altLang="ja-JP" sz="1100" dirty="0">
                <a:solidFill>
                  <a:srgbClr val="FFFFFF"/>
                </a:solidFill>
                <a:latin typeface="Arial" panose="020B0604020202020204" pitchFamily="34" charset="0"/>
                <a:ea typeface="HGPｺﾞｼｯｸE" pitchFamily="50" charset="-128"/>
                <a:cs typeface="Arial" panose="020B0604020202020204" pitchFamily="34" charset="0"/>
              </a:rPr>
              <a:t>Service</a:t>
            </a:r>
          </a:p>
        </p:txBody>
      </p:sp>
      <p:sp>
        <p:nvSpPr>
          <p:cNvPr id="61" name="AutoShape 52"/>
          <p:cNvSpPr>
            <a:spLocks noChangeArrowheads="1"/>
          </p:cNvSpPr>
          <p:nvPr/>
        </p:nvSpPr>
        <p:spPr bwMode="auto">
          <a:xfrm>
            <a:off x="5174489" y="2713925"/>
            <a:ext cx="1603375" cy="539750"/>
          </a:xfrm>
          <a:prstGeom prst="can">
            <a:avLst>
              <a:gd name="adj" fmla="val 25000"/>
            </a:avLst>
          </a:prstGeom>
          <a:solidFill>
            <a:srgbClr val="3333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CiNii</a:t>
            </a:r>
          </a:p>
          <a:p>
            <a:pPr algn="ctr" eaLnBrk="1" hangingPunct="1"/>
            <a:r>
              <a:rPr lang="en-US" altLang="ja-JP" sz="1200">
                <a:solidFill>
                  <a:srgbClr val="FFFFFF"/>
                </a:solidFill>
                <a:latin typeface="Arial" panose="020B0604020202020204" pitchFamily="34" charset="0"/>
                <a:ea typeface="HGPｺﾞｼｯｸE" panose="020B0900000000000000" pitchFamily="50" charset="-128"/>
                <a:cs typeface="Arial" panose="020B0604020202020204" pitchFamily="34" charset="0"/>
              </a:rPr>
              <a:t>Books</a:t>
            </a:r>
            <a:endParaRPr lang="en-US" altLang="ja-JP" sz="1100">
              <a:solidFill>
                <a:srgbClr val="FFFFFF"/>
              </a:solidFill>
              <a:latin typeface="Arial" panose="020B0604020202020204" pitchFamily="34" charset="0"/>
              <a:ea typeface="HGPｺﾞｼｯｸE" panose="020B09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62" name="Rectangle 47"/>
          <p:cNvSpPr>
            <a:spLocks noChangeArrowheads="1"/>
          </p:cNvSpPr>
          <p:nvPr/>
        </p:nvSpPr>
        <p:spPr bwMode="auto">
          <a:xfrm>
            <a:off x="5008778" y="3265351"/>
            <a:ext cx="2028703" cy="671362"/>
          </a:xfrm>
          <a:prstGeom prst="rect">
            <a:avLst/>
          </a:prstGeom>
          <a:solidFill>
            <a:srgbClr val="CCFF99"/>
          </a:solidFill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lIns="0" rIns="0" anchor="ctr"/>
          <a:lstStyle/>
          <a:p>
            <a:pPr algn="ctr">
              <a:lnSpc>
                <a:spcPts val="1000"/>
              </a:lnSpc>
              <a:defRPr/>
            </a:pPr>
            <a:r>
              <a:rPr lang="en-US" altLang="ja-JP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 of materials held by universities</a:t>
            </a:r>
          </a:p>
          <a:p>
            <a:pPr algn="ctr">
              <a:lnSpc>
                <a:spcPts val="1000"/>
              </a:lnSpc>
              <a:defRPr/>
            </a:pPr>
            <a:r>
              <a:rPr lang="en-US" altLang="ja-JP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Bibliographic info 11 M records</a:t>
            </a:r>
          </a:p>
          <a:p>
            <a:pPr algn="ctr">
              <a:lnSpc>
                <a:spcPts val="1000"/>
              </a:lnSpc>
              <a:defRPr/>
            </a:pPr>
            <a:r>
              <a:rPr lang="en-US" altLang="ja-JP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Holding information 130 M records</a:t>
            </a:r>
          </a:p>
        </p:txBody>
      </p:sp>
      <p:cxnSp>
        <p:nvCxnSpPr>
          <p:cNvPr id="63" name="直線矢印コネクタ 62"/>
          <p:cNvCxnSpPr>
            <a:stCxn id="62" idx="2"/>
            <a:endCxn id="58" idx="1"/>
          </p:cNvCxnSpPr>
          <p:nvPr/>
        </p:nvCxnSpPr>
        <p:spPr>
          <a:xfrm>
            <a:off x="6023130" y="3936713"/>
            <a:ext cx="10217" cy="373761"/>
          </a:xfrm>
          <a:prstGeom prst="straightConnector1">
            <a:avLst/>
          </a:prstGeom>
          <a:ln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4" name="図 111" descr="logo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466" y="4711230"/>
            <a:ext cx="89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79" descr="KAKEN Reserch Themes and Deliverables Database of Grants-in-Aid for Scientific Resear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28" y="2359480"/>
            <a:ext cx="15843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81" descr="CiNii Artic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6" y="2273755"/>
            <a:ext cx="153511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83" descr="http://jairo.nii.ac.jp/images/en_top_b001..gif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68" y="2440442"/>
            <a:ext cx="1531938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85" descr="CiNii books - NII Retrieval service for NACSIS-CAT Databas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57" y="2334080"/>
            <a:ext cx="1595438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テキスト ボックス 133"/>
          <p:cNvSpPr txBox="1">
            <a:spLocks noChangeArrowheads="1"/>
          </p:cNvSpPr>
          <p:nvPr/>
        </p:nvSpPr>
        <p:spPr bwMode="auto">
          <a:xfrm>
            <a:off x="465119" y="1983819"/>
            <a:ext cx="197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articles</a:t>
            </a:r>
            <a:endParaRPr lang="ja-JP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テキスト ボックス 133"/>
          <p:cNvSpPr txBox="1">
            <a:spLocks noChangeArrowheads="1"/>
          </p:cNvSpPr>
          <p:nvPr/>
        </p:nvSpPr>
        <p:spPr bwMode="auto">
          <a:xfrm>
            <a:off x="3297218" y="1983819"/>
            <a:ext cx="141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algn="ctr" eaLnBrk="1" hangingPunct="1"/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articles</a:t>
            </a:r>
            <a:endParaRPr lang="ja-JP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テキスト ボックス 1"/>
          <p:cNvSpPr txBox="1">
            <a:spLocks noChangeArrowheads="1"/>
          </p:cNvSpPr>
          <p:nvPr/>
        </p:nvSpPr>
        <p:spPr bwMode="auto">
          <a:xfrm>
            <a:off x="974833" y="1229678"/>
            <a:ext cx="7218941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600" dirty="0">
                <a:solidFill>
                  <a:srgbClr val="008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Scholarly information is disseminated through various portals provided by NII, in which the information is compiled with the collaboration with universities.  </a:t>
            </a:r>
            <a:endParaRPr lang="ja-JP" altLang="en-US" sz="1600" dirty="0">
              <a:solidFill>
                <a:srgbClr val="008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テキスト ボックス 120"/>
          <p:cNvSpPr txBox="1">
            <a:spLocks noChangeArrowheads="1"/>
          </p:cNvSpPr>
          <p:nvPr/>
        </p:nvSpPr>
        <p:spPr bwMode="auto">
          <a:xfrm>
            <a:off x="4047783" y="5357653"/>
            <a:ext cx="3286125" cy="307975"/>
          </a:xfrm>
          <a:prstGeom prst="rect">
            <a:avLst/>
          </a:prstGeom>
          <a:ln/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60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9pPr>
          </a:lstStyle>
          <a:p>
            <a:pPr eaLnBrk="1" hangingPunct="1"/>
            <a:r>
              <a:rPr lang="en-US" altLang="ja-JP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and Research Institutions</a:t>
            </a:r>
            <a:endParaRPr lang="ja-JP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スライド番号プレースホルダー 7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52452-05D1-4BBA-A605-687A031DD92F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81" name="左右矢印 80"/>
          <p:cNvSpPr/>
          <p:nvPr/>
        </p:nvSpPr>
        <p:spPr>
          <a:xfrm>
            <a:off x="1763688" y="2564904"/>
            <a:ext cx="5832648" cy="504056"/>
          </a:xfrm>
          <a:prstGeom prst="leftRightArrow">
            <a:avLst/>
          </a:prstGeom>
          <a:solidFill>
            <a:srgbClr val="FF0000">
              <a:alpha val="3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ID/Metadata for Object/Person/Project</a:t>
            </a:r>
            <a:endParaRPr kumimoji="1" lang="ja-JP" altLang="en-US" dirty="0"/>
          </a:p>
        </p:txBody>
      </p:sp>
      <p:pic>
        <p:nvPicPr>
          <p:cNvPr id="74" name="図 7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6256" y="6424786"/>
            <a:ext cx="2267744" cy="4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27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Research Data Infrastructure for Open Science in NII</a:t>
            </a:r>
            <a:endParaRPr kumimoji="1" lang="ja-JP" altLang="en-US" sz="3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52452-05D1-4BBA-A605-687A031DD92F}" type="slidenum">
              <a:rPr kumimoji="1" lang="ja-JP" altLang="en-US" smtClean="0"/>
              <a:t>28</a:t>
            </a:fld>
            <a:endParaRPr kumimoji="1" lang="ja-JP" altLang="en-US"/>
          </a:p>
        </p:txBody>
      </p:sp>
      <p:grpSp>
        <p:nvGrpSpPr>
          <p:cNvPr id="394" name="グループ化 393"/>
          <p:cNvGrpSpPr/>
          <p:nvPr/>
        </p:nvGrpSpPr>
        <p:grpSpPr>
          <a:xfrm rot="3440661">
            <a:off x="3214338" y="5893472"/>
            <a:ext cx="341228" cy="509957"/>
            <a:chOff x="7019715" y="5267157"/>
            <a:chExt cx="504613" cy="754131"/>
          </a:xfrm>
          <a:solidFill>
            <a:srgbClr val="00B050"/>
          </a:solidFill>
        </p:grpSpPr>
        <p:sp>
          <p:nvSpPr>
            <p:cNvPr id="395" name="円/楕円 4101"/>
            <p:cNvSpPr/>
            <p:nvPr/>
          </p:nvSpPr>
          <p:spPr>
            <a:xfrm>
              <a:off x="7019715" y="5420208"/>
              <a:ext cx="120763" cy="1207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6" name="円/楕円 412"/>
            <p:cNvSpPr/>
            <p:nvPr/>
          </p:nvSpPr>
          <p:spPr>
            <a:xfrm>
              <a:off x="7403565" y="5413329"/>
              <a:ext cx="120763" cy="1207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97" name="直線コネクタ 396"/>
            <p:cNvCxnSpPr>
              <a:stCxn id="395" idx="0"/>
            </p:cNvCxnSpPr>
            <p:nvPr/>
          </p:nvCxnSpPr>
          <p:spPr>
            <a:xfrm flipH="1" flipV="1">
              <a:off x="7080096" y="5275895"/>
              <a:ext cx="1" cy="144313"/>
            </a:xfrm>
            <a:prstGeom prst="lin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直線コネクタ 397"/>
            <p:cNvCxnSpPr/>
            <p:nvPr/>
          </p:nvCxnSpPr>
          <p:spPr>
            <a:xfrm flipH="1" flipV="1">
              <a:off x="7463945" y="5267157"/>
              <a:ext cx="1" cy="144313"/>
            </a:xfrm>
            <a:prstGeom prst="lin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線コネクタ 398"/>
            <p:cNvCxnSpPr/>
            <p:nvPr/>
          </p:nvCxnSpPr>
          <p:spPr>
            <a:xfrm>
              <a:off x="7168266" y="5420208"/>
              <a:ext cx="101658" cy="355651"/>
            </a:xfrm>
            <a:prstGeom prst="lin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0" name="円/楕円 420"/>
            <p:cNvSpPr/>
            <p:nvPr/>
          </p:nvSpPr>
          <p:spPr>
            <a:xfrm>
              <a:off x="7213172" y="5761205"/>
              <a:ext cx="120763" cy="120763"/>
            </a:xfrm>
            <a:prstGeom prst="ellipse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01" name="直線コネクタ 400"/>
            <p:cNvCxnSpPr/>
            <p:nvPr/>
          </p:nvCxnSpPr>
          <p:spPr>
            <a:xfrm flipH="1" flipV="1">
              <a:off x="7269924" y="5876975"/>
              <a:ext cx="1" cy="144313"/>
            </a:xfrm>
            <a:prstGeom prst="line">
              <a:avLst/>
            </a:prstGeom>
            <a:grpFill/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2" name="正方形/長方形 401"/>
          <p:cNvSpPr/>
          <p:nvPr/>
        </p:nvSpPr>
        <p:spPr>
          <a:xfrm>
            <a:off x="1052534" y="1593637"/>
            <a:ext cx="2376264" cy="43204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dirty="0">
                <a:latin typeface="Arial Rounded MT Bold" panose="020F0704030504030204" pitchFamily="34" charset="0"/>
              </a:rPr>
              <a:t>Discovery Service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03" name="正方形/長方形 402"/>
          <p:cNvSpPr/>
          <p:nvPr/>
        </p:nvSpPr>
        <p:spPr>
          <a:xfrm>
            <a:off x="6654601" y="4868170"/>
            <a:ext cx="2299408" cy="432048"/>
          </a:xfrm>
          <a:prstGeom prst="rect">
            <a:avLst/>
          </a:prstGeom>
          <a:solidFill>
            <a:srgbClr val="FF8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dirty="0">
                <a:latin typeface="Arial Rounded MT Bold" panose="020F0704030504030204" pitchFamily="34" charset="0"/>
              </a:rPr>
              <a:t>Publication Platform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404" name="正方形/長方形 403"/>
          <p:cNvSpPr/>
          <p:nvPr/>
        </p:nvSpPr>
        <p:spPr>
          <a:xfrm>
            <a:off x="2699792" y="927017"/>
            <a:ext cx="4392000" cy="2340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isometricTopUp">
              <a:rot lat="21300000" lon="16800000" rev="5400000"/>
            </a:camera>
            <a:lightRig rig="threePt" dir="t">
              <a:rot lat="0" lon="0" rev="16800000"/>
            </a:lightRig>
          </a:scene3d>
          <a:sp3d extrusionH="342900" prstMaterial="plastic">
            <a:extrusionClr>
              <a:schemeClr val="bg1"/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5" name="正方形/長方形 404"/>
          <p:cNvSpPr/>
          <p:nvPr/>
        </p:nvSpPr>
        <p:spPr>
          <a:xfrm>
            <a:off x="4527995" y="2312827"/>
            <a:ext cx="5400000" cy="3240000"/>
          </a:xfrm>
          <a:prstGeom prst="rect">
            <a:avLst/>
          </a:prstGeom>
          <a:solidFill>
            <a:srgbClr val="FFAF57"/>
          </a:solidFill>
          <a:ln>
            <a:noFill/>
          </a:ln>
          <a:scene3d>
            <a:camera prst="isometricTopUp">
              <a:rot lat="21300000" lon="16800000" rev="5400000"/>
            </a:camera>
            <a:lightRig rig="threePt" dir="t">
              <a:rot lat="0" lon="0" rev="16800000"/>
            </a:lightRig>
          </a:scene3d>
          <a:sp3d extrusionH="342900" prstMaterial="plastic">
            <a:extrusionClr>
              <a:schemeClr val="bg1">
                <a:lumMod val="95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6" name="正方形/長方形 405"/>
          <p:cNvSpPr/>
          <p:nvPr/>
        </p:nvSpPr>
        <p:spPr>
          <a:xfrm>
            <a:off x="-738727" y="2269284"/>
            <a:ext cx="5400000" cy="3240000"/>
          </a:xfrm>
          <a:prstGeom prst="rect">
            <a:avLst/>
          </a:prstGeom>
          <a:solidFill>
            <a:srgbClr val="9797FF"/>
          </a:solidFill>
          <a:ln>
            <a:noFill/>
          </a:ln>
          <a:scene3d>
            <a:camera prst="isometricTopUp">
              <a:rot lat="21300000" lon="16800000" rev="5400000"/>
            </a:camera>
            <a:lightRig rig="threePt" dir="t">
              <a:rot lat="0" lon="0" rev="16800000"/>
            </a:lightRig>
          </a:scene3d>
          <a:sp3d extrusionH="342900" prstMaterial="plastic">
            <a:extrusionClr>
              <a:schemeClr val="bg1">
                <a:lumMod val="95000"/>
              </a:schemeClr>
            </a:extrusionClr>
            <a:contourClr>
              <a:schemeClr val="bg1">
                <a:lumMod val="6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7" name="テキスト ボックス 406"/>
          <p:cNvSpPr txBox="1"/>
          <p:nvPr/>
        </p:nvSpPr>
        <p:spPr>
          <a:xfrm>
            <a:off x="110053" y="4386813"/>
            <a:ext cx="332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Arial Rounded MT Bold" panose="020F0704030504030204" pitchFamily="34" charset="0"/>
              </a:rPr>
              <a:t>Research Data Management System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grpSp>
        <p:nvGrpSpPr>
          <p:cNvPr id="408" name="グループ化 407"/>
          <p:cNvGrpSpPr/>
          <p:nvPr/>
        </p:nvGrpSpPr>
        <p:grpSpPr>
          <a:xfrm>
            <a:off x="107504" y="4758033"/>
            <a:ext cx="755650" cy="234951"/>
            <a:chOff x="1117600" y="5006975"/>
            <a:chExt cx="755650" cy="234951"/>
          </a:xfrm>
        </p:grpSpPr>
        <p:pic>
          <p:nvPicPr>
            <p:cNvPr id="409" name="Picture 17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6825" y="5076825"/>
              <a:ext cx="1651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" name="Picture 17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00" y="5045075"/>
              <a:ext cx="233363" cy="196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" name="Picture 1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913" y="5006975"/>
              <a:ext cx="76200" cy="7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" name="Freeform 180"/>
            <p:cNvSpPr>
              <a:spLocks noEditPoints="1"/>
            </p:cNvSpPr>
            <p:nvPr/>
          </p:nvSpPr>
          <p:spPr bwMode="auto">
            <a:xfrm>
              <a:off x="1341438" y="5014913"/>
              <a:ext cx="57150" cy="58738"/>
            </a:xfrm>
            <a:custGeom>
              <a:avLst/>
              <a:gdLst>
                <a:gd name="T0" fmla="*/ 7 w 27"/>
                <a:gd name="T1" fmla="*/ 2 h 28"/>
                <a:gd name="T2" fmla="*/ 2 w 27"/>
                <a:gd name="T3" fmla="*/ 21 h 28"/>
                <a:gd name="T4" fmla="*/ 21 w 27"/>
                <a:gd name="T5" fmla="*/ 26 h 28"/>
                <a:gd name="T6" fmla="*/ 26 w 27"/>
                <a:gd name="T7" fmla="*/ 7 h 28"/>
                <a:gd name="T8" fmla="*/ 20 w 27"/>
                <a:gd name="T9" fmla="*/ 2 h 28"/>
                <a:gd name="T10" fmla="*/ 22 w 27"/>
                <a:gd name="T11" fmla="*/ 8 h 28"/>
                <a:gd name="T12" fmla="*/ 20 w 27"/>
                <a:gd name="T13" fmla="*/ 11 h 28"/>
                <a:gd name="T14" fmla="*/ 23 w 27"/>
                <a:gd name="T15" fmla="*/ 14 h 28"/>
                <a:gd name="T16" fmla="*/ 22 w 27"/>
                <a:gd name="T17" fmla="*/ 14 h 28"/>
                <a:gd name="T18" fmla="*/ 22 w 27"/>
                <a:gd name="T19" fmla="*/ 14 h 28"/>
                <a:gd name="T20" fmla="*/ 20 w 27"/>
                <a:gd name="T21" fmla="*/ 20 h 28"/>
                <a:gd name="T22" fmla="*/ 16 w 27"/>
                <a:gd name="T23" fmla="*/ 20 h 28"/>
                <a:gd name="T24" fmla="*/ 15 w 27"/>
                <a:gd name="T25" fmla="*/ 8 h 28"/>
                <a:gd name="T26" fmla="*/ 11 w 27"/>
                <a:gd name="T27" fmla="*/ 7 h 28"/>
                <a:gd name="T28" fmla="*/ 8 w 27"/>
                <a:gd name="T29" fmla="*/ 17 h 28"/>
                <a:gd name="T30" fmla="*/ 10 w 27"/>
                <a:gd name="T31" fmla="*/ 24 h 28"/>
                <a:gd name="T32" fmla="*/ 16 w 27"/>
                <a:gd name="T33" fmla="*/ 21 h 28"/>
                <a:gd name="T34" fmla="*/ 19 w 27"/>
                <a:gd name="T35" fmla="*/ 17 h 28"/>
                <a:gd name="T36" fmla="*/ 14 w 27"/>
                <a:gd name="T37" fmla="*/ 13 h 28"/>
                <a:gd name="T38" fmla="*/ 17 w 27"/>
                <a:gd name="T39" fmla="*/ 3 h 28"/>
                <a:gd name="T40" fmla="*/ 15 w 27"/>
                <a:gd name="T41" fmla="*/ 2 h 28"/>
                <a:gd name="T42" fmla="*/ 15 w 27"/>
                <a:gd name="T43" fmla="*/ 3 h 28"/>
                <a:gd name="T44" fmla="*/ 10 w 27"/>
                <a:gd name="T45" fmla="*/ 4 h 28"/>
                <a:gd name="T46" fmla="*/ 8 w 27"/>
                <a:gd name="T47" fmla="*/ 1 h 28"/>
                <a:gd name="T48" fmla="*/ 8 w 27"/>
                <a:gd name="T49" fmla="*/ 8 h 28"/>
                <a:gd name="T50" fmla="*/ 8 w 27"/>
                <a:gd name="T51" fmla="*/ 16 h 28"/>
                <a:gd name="T52" fmla="*/ 8 w 27"/>
                <a:gd name="T53" fmla="*/ 20 h 28"/>
                <a:gd name="T54" fmla="*/ 4 w 27"/>
                <a:gd name="T55" fmla="*/ 8 h 28"/>
                <a:gd name="T56" fmla="*/ 4 w 27"/>
                <a:gd name="T57" fmla="*/ 8 h 28"/>
                <a:gd name="T58" fmla="*/ 3 w 27"/>
                <a:gd name="T59" fmla="*/ 16 h 28"/>
                <a:gd name="T60" fmla="*/ 4 w 27"/>
                <a:gd name="T61" fmla="*/ 10 h 28"/>
                <a:gd name="T62" fmla="*/ 1 w 27"/>
                <a:gd name="T63" fmla="*/ 9 h 28"/>
                <a:gd name="T64" fmla="*/ 2 w 27"/>
                <a:gd name="T65" fmla="*/ 15 h 28"/>
                <a:gd name="T66" fmla="*/ 1 w 27"/>
                <a:gd name="T67" fmla="*/ 19 h 28"/>
                <a:gd name="T68" fmla="*/ 1 w 27"/>
                <a:gd name="T69" fmla="*/ 20 h 28"/>
                <a:gd name="T70" fmla="*/ 7 w 27"/>
                <a:gd name="T71" fmla="*/ 24 h 28"/>
                <a:gd name="T72" fmla="*/ 7 w 27"/>
                <a:gd name="T73" fmla="*/ 23 h 28"/>
                <a:gd name="T74" fmla="*/ 7 w 27"/>
                <a:gd name="T75" fmla="*/ 16 h 28"/>
                <a:gd name="T76" fmla="*/ 5 w 27"/>
                <a:gd name="T77" fmla="*/ 8 h 28"/>
                <a:gd name="T78" fmla="*/ 7 w 27"/>
                <a:gd name="T79" fmla="*/ 5 h 28"/>
                <a:gd name="T80" fmla="*/ 8 w 27"/>
                <a:gd name="T81" fmla="*/ 24 h 28"/>
                <a:gd name="T82" fmla="*/ 9 w 27"/>
                <a:gd name="T83" fmla="*/ 27 h 28"/>
                <a:gd name="T84" fmla="*/ 12 w 27"/>
                <a:gd name="T85" fmla="*/ 25 h 28"/>
                <a:gd name="T86" fmla="*/ 16 w 27"/>
                <a:gd name="T87" fmla="*/ 25 h 28"/>
                <a:gd name="T88" fmla="*/ 17 w 27"/>
                <a:gd name="T89" fmla="*/ 25 h 28"/>
                <a:gd name="T90" fmla="*/ 18 w 27"/>
                <a:gd name="T91" fmla="*/ 24 h 28"/>
                <a:gd name="T92" fmla="*/ 19 w 27"/>
                <a:gd name="T93" fmla="*/ 17 h 28"/>
                <a:gd name="T94" fmla="*/ 19 w 27"/>
                <a:gd name="T95" fmla="*/ 11 h 28"/>
                <a:gd name="T96" fmla="*/ 18 w 27"/>
                <a:gd name="T97" fmla="*/ 4 h 28"/>
                <a:gd name="T98" fmla="*/ 19 w 27"/>
                <a:gd name="T99" fmla="*/ 4 h 28"/>
                <a:gd name="T100" fmla="*/ 20 w 27"/>
                <a:gd name="T101" fmla="*/ 23 h 28"/>
                <a:gd name="T102" fmla="*/ 26 w 27"/>
                <a:gd name="T103" fmla="*/ 20 h 28"/>
                <a:gd name="T104" fmla="*/ 24 w 27"/>
                <a:gd name="T105" fmla="*/ 18 h 28"/>
                <a:gd name="T106" fmla="*/ 25 w 27"/>
                <a:gd name="T107" fmla="*/ 15 h 28"/>
                <a:gd name="T108" fmla="*/ 25 w 27"/>
                <a:gd name="T109" fmla="*/ 11 h 28"/>
                <a:gd name="T110" fmla="*/ 26 w 27"/>
                <a:gd name="T111" fmla="*/ 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7" h="28">
                  <a:moveTo>
                    <a:pt x="22" y="5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0" y="1"/>
                    <a:pt x="19" y="1"/>
                    <a:pt x="17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9"/>
                    <a:pt x="0" y="11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2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9" y="27"/>
                    <a:pt x="10" y="28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7"/>
                    <a:pt x="20" y="27"/>
                    <a:pt x="21" y="26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7" y="19"/>
                    <a:pt x="27" y="18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6" y="7"/>
                  </a:cubicBezTo>
                  <a:lnTo>
                    <a:pt x="22" y="5"/>
                  </a:lnTo>
                  <a:close/>
                  <a:moveTo>
                    <a:pt x="26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3" y="6"/>
                    <a:pt x="23" y="6"/>
                  </a:cubicBezTo>
                  <a:lnTo>
                    <a:pt x="26" y="8"/>
                  </a:lnTo>
                  <a:close/>
                  <a:moveTo>
                    <a:pt x="20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2"/>
                  </a:lnTo>
                  <a:close/>
                  <a:moveTo>
                    <a:pt x="20" y="5"/>
                  </a:moveTo>
                  <a:cubicBezTo>
                    <a:pt x="22" y="6"/>
                    <a:pt x="22" y="6"/>
                    <a:pt x="22" y="6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0" y="8"/>
                    <a:pt x="20" y="8"/>
                    <a:pt x="20" y="8"/>
                  </a:cubicBezTo>
                  <a:lnTo>
                    <a:pt x="20" y="5"/>
                  </a:lnTo>
                  <a:close/>
                  <a:moveTo>
                    <a:pt x="20" y="8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0" y="11"/>
                    <a:pt x="20" y="11"/>
                    <a:pt x="20" y="11"/>
                  </a:cubicBezTo>
                  <a:lnTo>
                    <a:pt x="20" y="8"/>
                  </a:lnTo>
                  <a:close/>
                  <a:moveTo>
                    <a:pt x="23" y="14"/>
                  </a:moveTo>
                  <a:cubicBezTo>
                    <a:pt x="24" y="12"/>
                    <a:pt x="24" y="12"/>
                    <a:pt x="24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6"/>
                    <a:pt x="24" y="16"/>
                    <a:pt x="24" y="16"/>
                  </a:cubicBezTo>
                  <a:lnTo>
                    <a:pt x="23" y="14"/>
                  </a:lnTo>
                  <a:close/>
                  <a:moveTo>
                    <a:pt x="24" y="16"/>
                  </a:moveTo>
                  <a:cubicBezTo>
                    <a:pt x="24" y="18"/>
                    <a:pt x="24" y="18"/>
                    <a:pt x="24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2" y="14"/>
                    <a:pt x="22" y="14"/>
                    <a:pt x="22" y="14"/>
                  </a:cubicBezTo>
                  <a:lnTo>
                    <a:pt x="24" y="16"/>
                  </a:lnTo>
                  <a:close/>
                  <a:moveTo>
                    <a:pt x="22" y="14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2"/>
                    <a:pt x="24" y="12"/>
                    <a:pt x="24" y="12"/>
                  </a:cubicBezTo>
                  <a:lnTo>
                    <a:pt x="22" y="14"/>
                  </a:lnTo>
                  <a:close/>
                  <a:moveTo>
                    <a:pt x="20" y="12"/>
                  </a:moveTo>
                  <a:cubicBezTo>
                    <a:pt x="22" y="14"/>
                    <a:pt x="22" y="14"/>
                    <a:pt x="22" y="14"/>
                  </a:cubicBezTo>
                  <a:cubicBezTo>
                    <a:pt x="20" y="16"/>
                    <a:pt x="20" y="16"/>
                    <a:pt x="20" y="16"/>
                  </a:cubicBezTo>
                  <a:lnTo>
                    <a:pt x="20" y="12"/>
                  </a:lnTo>
                  <a:close/>
                  <a:moveTo>
                    <a:pt x="20" y="17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17"/>
                  </a:lnTo>
                  <a:close/>
                  <a:moveTo>
                    <a:pt x="12" y="8"/>
                  </a:moveTo>
                  <a:cubicBezTo>
                    <a:pt x="16" y="8"/>
                    <a:pt x="16" y="8"/>
                    <a:pt x="16" y="8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2" y="8"/>
                  </a:lnTo>
                  <a:close/>
                  <a:moveTo>
                    <a:pt x="16" y="20"/>
                  </a:moveTo>
                  <a:cubicBezTo>
                    <a:pt x="12" y="20"/>
                    <a:pt x="12" y="20"/>
                    <a:pt x="12" y="20"/>
                  </a:cubicBezTo>
                  <a:cubicBezTo>
                    <a:pt x="14" y="15"/>
                    <a:pt x="14" y="15"/>
                    <a:pt x="14" y="15"/>
                  </a:cubicBezTo>
                  <a:lnTo>
                    <a:pt x="16" y="20"/>
                  </a:lnTo>
                  <a:close/>
                  <a:moveTo>
                    <a:pt x="12" y="8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5" y="8"/>
                    <a:pt x="15" y="8"/>
                    <a:pt x="15" y="8"/>
                  </a:cubicBezTo>
                  <a:lnTo>
                    <a:pt x="12" y="8"/>
                  </a:lnTo>
                  <a:close/>
                  <a:moveTo>
                    <a:pt x="11" y="7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3" y="6"/>
                    <a:pt x="13" y="6"/>
                    <a:pt x="13" y="6"/>
                  </a:cubicBezTo>
                  <a:lnTo>
                    <a:pt x="11" y="7"/>
                  </a:lnTo>
                  <a:close/>
                  <a:moveTo>
                    <a:pt x="13" y="13"/>
                  </a:moveTo>
                  <a:cubicBezTo>
                    <a:pt x="8" y="11"/>
                    <a:pt x="8" y="11"/>
                    <a:pt x="8" y="11"/>
                  </a:cubicBezTo>
                  <a:cubicBezTo>
                    <a:pt x="11" y="9"/>
                    <a:pt x="11" y="9"/>
                    <a:pt x="11" y="9"/>
                  </a:cubicBezTo>
                  <a:lnTo>
                    <a:pt x="13" y="13"/>
                  </a:lnTo>
                  <a:close/>
                  <a:moveTo>
                    <a:pt x="11" y="19"/>
                  </a:moveTo>
                  <a:cubicBezTo>
                    <a:pt x="8" y="17"/>
                    <a:pt x="8" y="17"/>
                    <a:pt x="8" y="17"/>
                  </a:cubicBezTo>
                  <a:cubicBezTo>
                    <a:pt x="13" y="15"/>
                    <a:pt x="13" y="15"/>
                    <a:pt x="13" y="15"/>
                  </a:cubicBezTo>
                  <a:lnTo>
                    <a:pt x="11" y="19"/>
                  </a:lnTo>
                  <a:close/>
                  <a:moveTo>
                    <a:pt x="11" y="21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lnTo>
                    <a:pt x="11" y="21"/>
                  </a:lnTo>
                  <a:close/>
                  <a:moveTo>
                    <a:pt x="12" y="20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12" y="20"/>
                  </a:lnTo>
                  <a:close/>
                  <a:moveTo>
                    <a:pt x="16" y="21"/>
                  </a:move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4" y="22"/>
                    <a:pt x="14" y="22"/>
                    <a:pt x="14" y="22"/>
                  </a:cubicBezTo>
                  <a:lnTo>
                    <a:pt x="16" y="21"/>
                  </a:lnTo>
                  <a:close/>
                  <a:moveTo>
                    <a:pt x="14" y="15"/>
                  </a:moveTo>
                  <a:cubicBezTo>
                    <a:pt x="19" y="17"/>
                    <a:pt x="19" y="17"/>
                    <a:pt x="19" y="17"/>
                  </a:cubicBezTo>
                  <a:cubicBezTo>
                    <a:pt x="16" y="19"/>
                    <a:pt x="16" y="19"/>
                    <a:pt x="16" y="19"/>
                  </a:cubicBezTo>
                  <a:lnTo>
                    <a:pt x="14" y="15"/>
                  </a:lnTo>
                  <a:close/>
                  <a:moveTo>
                    <a:pt x="14" y="13"/>
                  </a:moveTo>
                  <a:cubicBezTo>
                    <a:pt x="16" y="9"/>
                    <a:pt x="16" y="9"/>
                    <a:pt x="16" y="9"/>
                  </a:cubicBezTo>
                  <a:cubicBezTo>
                    <a:pt x="19" y="11"/>
                    <a:pt x="19" y="11"/>
                    <a:pt x="19" y="11"/>
                  </a:cubicBezTo>
                  <a:lnTo>
                    <a:pt x="14" y="13"/>
                  </a:lnTo>
                  <a:close/>
                  <a:moveTo>
                    <a:pt x="16" y="7"/>
                  </a:moveTo>
                  <a:cubicBezTo>
                    <a:pt x="14" y="6"/>
                    <a:pt x="14" y="6"/>
                    <a:pt x="14" y="6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lnTo>
                    <a:pt x="16" y="7"/>
                  </a:lnTo>
                  <a:close/>
                  <a:moveTo>
                    <a:pt x="17" y="3"/>
                  </a:moveTo>
                  <a:cubicBezTo>
                    <a:pt x="19" y="1"/>
                    <a:pt x="19" y="1"/>
                    <a:pt x="19" y="1"/>
                  </a:cubicBezTo>
                  <a:cubicBezTo>
                    <a:pt x="18" y="4"/>
                    <a:pt x="18" y="4"/>
                    <a:pt x="18" y="4"/>
                  </a:cubicBezTo>
                  <a:lnTo>
                    <a:pt x="17" y="3"/>
                  </a:lnTo>
                  <a:close/>
                  <a:moveTo>
                    <a:pt x="18" y="1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5" y="2"/>
                    <a:pt x="15" y="2"/>
                    <a:pt x="15" y="2"/>
                  </a:cubicBezTo>
                  <a:lnTo>
                    <a:pt x="18" y="1"/>
                  </a:lnTo>
                  <a:close/>
                  <a:moveTo>
                    <a:pt x="15" y="3"/>
                  </a:moveTo>
                  <a:cubicBezTo>
                    <a:pt x="14" y="5"/>
                    <a:pt x="14" y="5"/>
                    <a:pt x="14" y="5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lnTo>
                    <a:pt x="15" y="3"/>
                  </a:lnTo>
                  <a:close/>
                  <a:moveTo>
                    <a:pt x="13" y="2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1"/>
                    <a:pt x="9" y="1"/>
                    <a:pt x="9" y="1"/>
                  </a:cubicBezTo>
                  <a:lnTo>
                    <a:pt x="13" y="2"/>
                  </a:lnTo>
                  <a:close/>
                  <a:moveTo>
                    <a:pt x="11" y="3"/>
                  </a:moveTo>
                  <a:cubicBezTo>
                    <a:pt x="10" y="4"/>
                    <a:pt x="10" y="4"/>
                    <a:pt x="10" y="4"/>
                  </a:cubicBezTo>
                  <a:cubicBezTo>
                    <a:pt x="9" y="1"/>
                    <a:pt x="9" y="1"/>
                    <a:pt x="9" y="1"/>
                  </a:cubicBezTo>
                  <a:lnTo>
                    <a:pt x="11" y="3"/>
                  </a:lnTo>
                  <a:close/>
                  <a:moveTo>
                    <a:pt x="8" y="1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lnTo>
                    <a:pt x="8" y="1"/>
                  </a:lnTo>
                  <a:close/>
                  <a:moveTo>
                    <a:pt x="8" y="5"/>
                  </a:moveTo>
                  <a:cubicBezTo>
                    <a:pt x="9" y="4"/>
                    <a:pt x="9" y="4"/>
                    <a:pt x="9" y="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8"/>
                    <a:pt x="8" y="8"/>
                    <a:pt x="8" y="8"/>
                  </a:cubicBezTo>
                  <a:lnTo>
                    <a:pt x="8" y="5"/>
                  </a:lnTo>
                  <a:close/>
                  <a:moveTo>
                    <a:pt x="8" y="8"/>
                  </a:moveTo>
                  <a:cubicBezTo>
                    <a:pt x="10" y="8"/>
                    <a:pt x="10" y="8"/>
                    <a:pt x="10" y="8"/>
                  </a:cubicBezTo>
                  <a:cubicBezTo>
                    <a:pt x="8" y="11"/>
                    <a:pt x="8" y="11"/>
                    <a:pt x="8" y="11"/>
                  </a:cubicBezTo>
                  <a:lnTo>
                    <a:pt x="8" y="8"/>
                  </a:lnTo>
                  <a:close/>
                  <a:moveTo>
                    <a:pt x="8" y="12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8" y="17"/>
                  </a:moveTo>
                  <a:cubicBezTo>
                    <a:pt x="10" y="20"/>
                    <a:pt x="10" y="20"/>
                    <a:pt x="10" y="20"/>
                  </a:cubicBezTo>
                  <a:cubicBezTo>
                    <a:pt x="8" y="20"/>
                    <a:pt x="8" y="20"/>
                    <a:pt x="8" y="20"/>
                  </a:cubicBezTo>
                  <a:lnTo>
                    <a:pt x="8" y="17"/>
                  </a:lnTo>
                  <a:close/>
                  <a:moveTo>
                    <a:pt x="8" y="20"/>
                  </a:moveTo>
                  <a:cubicBezTo>
                    <a:pt x="11" y="20"/>
                    <a:pt x="11" y="20"/>
                    <a:pt x="11" y="20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3"/>
                    <a:pt x="8" y="23"/>
                    <a:pt x="8" y="23"/>
                  </a:cubicBezTo>
                  <a:lnTo>
                    <a:pt x="8" y="20"/>
                  </a:lnTo>
                  <a:close/>
                  <a:moveTo>
                    <a:pt x="5" y="6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lnTo>
                    <a:pt x="5" y="6"/>
                  </a:lnTo>
                  <a:close/>
                  <a:moveTo>
                    <a:pt x="4" y="8"/>
                  </a:moveTo>
                  <a:cubicBezTo>
                    <a:pt x="4" y="9"/>
                    <a:pt x="4" y="9"/>
                    <a:pt x="4" y="9"/>
                  </a:cubicBezTo>
                  <a:cubicBezTo>
                    <a:pt x="1" y="8"/>
                    <a:pt x="1" y="8"/>
                    <a:pt x="1" y="8"/>
                  </a:cubicBezTo>
                  <a:lnTo>
                    <a:pt x="4" y="8"/>
                  </a:lnTo>
                  <a:close/>
                  <a:moveTo>
                    <a:pt x="5" y="14"/>
                  </a:moveTo>
                  <a:cubicBezTo>
                    <a:pt x="7" y="16"/>
                    <a:pt x="7" y="16"/>
                    <a:pt x="7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6"/>
                    <a:pt x="3" y="16"/>
                    <a:pt x="3" y="16"/>
                  </a:cubicBezTo>
                  <a:lnTo>
                    <a:pt x="5" y="14"/>
                  </a:lnTo>
                  <a:close/>
                  <a:moveTo>
                    <a:pt x="3" y="16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lnTo>
                    <a:pt x="3" y="16"/>
                  </a:lnTo>
                  <a:close/>
                  <a:moveTo>
                    <a:pt x="3" y="12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5" y="14"/>
                    <a:pt x="5" y="14"/>
                    <a:pt x="5" y="14"/>
                  </a:cubicBezTo>
                  <a:lnTo>
                    <a:pt x="3" y="12"/>
                  </a:lnTo>
                  <a:close/>
                  <a:moveTo>
                    <a:pt x="3" y="10"/>
                  </a:moveTo>
                  <a:cubicBezTo>
                    <a:pt x="3" y="11"/>
                    <a:pt x="3" y="11"/>
                    <a:pt x="3" y="11"/>
                  </a:cubicBezTo>
                  <a:cubicBezTo>
                    <a:pt x="1" y="9"/>
                    <a:pt x="1" y="9"/>
                    <a:pt x="1" y="9"/>
                  </a:cubicBezTo>
                  <a:lnTo>
                    <a:pt x="3" y="10"/>
                  </a:lnTo>
                  <a:close/>
                  <a:moveTo>
                    <a:pt x="1" y="10"/>
                  </a:move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lnTo>
                    <a:pt x="1" y="10"/>
                  </a:lnTo>
                  <a:close/>
                  <a:moveTo>
                    <a:pt x="2" y="15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1" y="18"/>
                    <a:pt x="1" y="18"/>
                    <a:pt x="1" y="18"/>
                  </a:cubicBezTo>
                  <a:lnTo>
                    <a:pt x="2" y="15"/>
                  </a:lnTo>
                  <a:close/>
                  <a:moveTo>
                    <a:pt x="3" y="17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1" y="19"/>
                    <a:pt x="1" y="19"/>
                    <a:pt x="1" y="19"/>
                  </a:cubicBezTo>
                  <a:lnTo>
                    <a:pt x="3" y="17"/>
                  </a:lnTo>
                  <a:close/>
                  <a:moveTo>
                    <a:pt x="4" y="19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1" y="20"/>
                    <a:pt x="1" y="20"/>
                    <a:pt x="1" y="20"/>
                  </a:cubicBezTo>
                  <a:lnTo>
                    <a:pt x="4" y="19"/>
                  </a:lnTo>
                  <a:close/>
                  <a:moveTo>
                    <a:pt x="1" y="20"/>
                  </a:moveTo>
                  <a:cubicBezTo>
                    <a:pt x="4" y="20"/>
                    <a:pt x="4" y="20"/>
                    <a:pt x="4" y="20"/>
                  </a:cubicBezTo>
                  <a:cubicBezTo>
                    <a:pt x="5" y="22"/>
                    <a:pt x="5" y="22"/>
                    <a:pt x="5" y="22"/>
                  </a:cubicBezTo>
                  <a:lnTo>
                    <a:pt x="1" y="20"/>
                  </a:lnTo>
                  <a:close/>
                  <a:moveTo>
                    <a:pt x="7" y="26"/>
                  </a:moveTo>
                  <a:cubicBezTo>
                    <a:pt x="6" y="23"/>
                    <a:pt x="6" y="23"/>
                    <a:pt x="6" y="23"/>
                  </a:cubicBezTo>
                  <a:cubicBezTo>
                    <a:pt x="7" y="24"/>
                    <a:pt x="7" y="24"/>
                    <a:pt x="7" y="24"/>
                  </a:cubicBezTo>
                  <a:lnTo>
                    <a:pt x="7" y="26"/>
                  </a:lnTo>
                  <a:close/>
                  <a:moveTo>
                    <a:pt x="7" y="23"/>
                  </a:moveTo>
                  <a:cubicBezTo>
                    <a:pt x="6" y="22"/>
                    <a:pt x="6" y="22"/>
                    <a:pt x="6" y="22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7" y="20"/>
                    <a:pt x="7" y="20"/>
                    <a:pt x="7" y="20"/>
                  </a:cubicBezTo>
                  <a:lnTo>
                    <a:pt x="7" y="23"/>
                  </a:lnTo>
                  <a:close/>
                  <a:moveTo>
                    <a:pt x="7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7"/>
                    <a:pt x="7" y="17"/>
                    <a:pt x="7" y="17"/>
                  </a:cubicBezTo>
                  <a:lnTo>
                    <a:pt x="7" y="20"/>
                  </a:lnTo>
                  <a:close/>
                  <a:moveTo>
                    <a:pt x="7" y="16"/>
                  </a:moveTo>
                  <a:cubicBezTo>
                    <a:pt x="6" y="14"/>
                    <a:pt x="6" y="14"/>
                    <a:pt x="6" y="14"/>
                  </a:cubicBezTo>
                  <a:cubicBezTo>
                    <a:pt x="7" y="12"/>
                    <a:pt x="7" y="12"/>
                    <a:pt x="7" y="12"/>
                  </a:cubicBezTo>
                  <a:lnTo>
                    <a:pt x="7" y="16"/>
                  </a:lnTo>
                  <a:close/>
                  <a:moveTo>
                    <a:pt x="7" y="11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8"/>
                    <a:pt x="7" y="8"/>
                    <a:pt x="7" y="8"/>
                  </a:cubicBezTo>
                  <a:lnTo>
                    <a:pt x="7" y="11"/>
                  </a:lnTo>
                  <a:close/>
                  <a:moveTo>
                    <a:pt x="7" y="8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7" y="5"/>
                    <a:pt x="7" y="5"/>
                    <a:pt x="7" y="5"/>
                  </a:cubicBezTo>
                  <a:lnTo>
                    <a:pt x="7" y="8"/>
                  </a:lnTo>
                  <a:close/>
                  <a:moveTo>
                    <a:pt x="7" y="5"/>
                  </a:moveTo>
                  <a:cubicBezTo>
                    <a:pt x="6" y="5"/>
                    <a:pt x="6" y="5"/>
                    <a:pt x="6" y="5"/>
                  </a:cubicBezTo>
                  <a:cubicBezTo>
                    <a:pt x="7" y="2"/>
                    <a:pt x="7" y="2"/>
                    <a:pt x="7" y="2"/>
                  </a:cubicBezTo>
                  <a:lnTo>
                    <a:pt x="7" y="5"/>
                  </a:lnTo>
                  <a:close/>
                  <a:moveTo>
                    <a:pt x="8" y="24"/>
                  </a:moveTo>
                  <a:cubicBezTo>
                    <a:pt x="9" y="24"/>
                    <a:pt x="9" y="24"/>
                    <a:pt x="9" y="24"/>
                  </a:cubicBezTo>
                  <a:cubicBezTo>
                    <a:pt x="8" y="27"/>
                    <a:pt x="8" y="27"/>
                    <a:pt x="8" y="27"/>
                  </a:cubicBezTo>
                  <a:lnTo>
                    <a:pt x="8" y="24"/>
                  </a:lnTo>
                  <a:close/>
                  <a:moveTo>
                    <a:pt x="10" y="24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9" y="27"/>
                    <a:pt x="9" y="27"/>
                    <a:pt x="9" y="27"/>
                  </a:cubicBezTo>
                  <a:lnTo>
                    <a:pt x="10" y="24"/>
                  </a:lnTo>
                  <a:close/>
                  <a:moveTo>
                    <a:pt x="9" y="27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3" y="26"/>
                    <a:pt x="13" y="26"/>
                    <a:pt x="13" y="26"/>
                  </a:cubicBezTo>
                  <a:lnTo>
                    <a:pt x="9" y="27"/>
                  </a:lnTo>
                  <a:close/>
                  <a:moveTo>
                    <a:pt x="12" y="25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4" y="25"/>
                    <a:pt x="14" y="25"/>
                    <a:pt x="14" y="25"/>
                  </a:cubicBezTo>
                  <a:lnTo>
                    <a:pt x="12" y="25"/>
                  </a:lnTo>
                  <a:close/>
                  <a:moveTo>
                    <a:pt x="15" y="26"/>
                  </a:moveTo>
                  <a:cubicBezTo>
                    <a:pt x="16" y="25"/>
                    <a:pt x="16" y="25"/>
                    <a:pt x="16" y="25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5" y="26"/>
                  </a:lnTo>
                  <a:close/>
                  <a:moveTo>
                    <a:pt x="17" y="25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7" y="25"/>
                  </a:lnTo>
                  <a:close/>
                  <a:moveTo>
                    <a:pt x="19" y="27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9" y="24"/>
                    <a:pt x="19" y="24"/>
                    <a:pt x="19" y="24"/>
                  </a:cubicBezTo>
                  <a:lnTo>
                    <a:pt x="19" y="27"/>
                  </a:lnTo>
                  <a:close/>
                  <a:moveTo>
                    <a:pt x="19" y="23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lnTo>
                    <a:pt x="19" y="23"/>
                  </a:lnTo>
                  <a:close/>
                  <a:moveTo>
                    <a:pt x="19" y="20"/>
                  </a:moveTo>
                  <a:cubicBezTo>
                    <a:pt x="17" y="20"/>
                    <a:pt x="17" y="20"/>
                    <a:pt x="17" y="20"/>
                  </a:cubicBezTo>
                  <a:cubicBezTo>
                    <a:pt x="19" y="17"/>
                    <a:pt x="19" y="17"/>
                    <a:pt x="19" y="17"/>
                  </a:cubicBezTo>
                  <a:lnTo>
                    <a:pt x="19" y="20"/>
                  </a:lnTo>
                  <a:close/>
                  <a:moveTo>
                    <a:pt x="19" y="16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16"/>
                  </a:lnTo>
                  <a:close/>
                  <a:moveTo>
                    <a:pt x="19" y="11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9" y="8"/>
                    <a:pt x="19" y="8"/>
                    <a:pt x="19" y="8"/>
                  </a:cubicBezTo>
                  <a:lnTo>
                    <a:pt x="19" y="11"/>
                  </a:lnTo>
                  <a:close/>
                  <a:moveTo>
                    <a:pt x="19" y="8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5"/>
                    <a:pt x="19" y="5"/>
                    <a:pt x="19" y="5"/>
                  </a:cubicBezTo>
                  <a:lnTo>
                    <a:pt x="19" y="8"/>
                  </a:lnTo>
                  <a:close/>
                  <a:moveTo>
                    <a:pt x="19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9" y="1"/>
                    <a:pt x="19" y="1"/>
                    <a:pt x="19" y="1"/>
                  </a:cubicBezTo>
                  <a:lnTo>
                    <a:pt x="19" y="4"/>
                  </a:lnTo>
                  <a:close/>
                  <a:moveTo>
                    <a:pt x="20" y="26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21" y="23"/>
                    <a:pt x="21" y="23"/>
                    <a:pt x="21" y="23"/>
                  </a:cubicBezTo>
                  <a:lnTo>
                    <a:pt x="20" y="26"/>
                  </a:lnTo>
                  <a:close/>
                  <a:moveTo>
                    <a:pt x="22" y="22"/>
                  </a:moveTo>
                  <a:cubicBezTo>
                    <a:pt x="20" y="23"/>
                    <a:pt x="20" y="23"/>
                    <a:pt x="20" y="23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2" y="20"/>
                    <a:pt x="22" y="20"/>
                    <a:pt x="22" y="20"/>
                  </a:cubicBezTo>
                  <a:lnTo>
                    <a:pt x="22" y="22"/>
                  </a:lnTo>
                  <a:close/>
                  <a:moveTo>
                    <a:pt x="23" y="2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3" y="22"/>
                  </a:lnTo>
                  <a:close/>
                  <a:moveTo>
                    <a:pt x="23" y="20"/>
                  </a:moveTo>
                  <a:cubicBezTo>
                    <a:pt x="24" y="19"/>
                    <a:pt x="24" y="19"/>
                    <a:pt x="24" y="19"/>
                  </a:cubicBezTo>
                  <a:cubicBezTo>
                    <a:pt x="26" y="20"/>
                    <a:pt x="26" y="20"/>
                    <a:pt x="26" y="20"/>
                  </a:cubicBezTo>
                  <a:lnTo>
                    <a:pt x="23" y="20"/>
                  </a:lnTo>
                  <a:close/>
                  <a:moveTo>
                    <a:pt x="24" y="18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7" y="19"/>
                    <a:pt x="27" y="19"/>
                    <a:pt x="27" y="19"/>
                  </a:cubicBezTo>
                  <a:lnTo>
                    <a:pt x="24" y="18"/>
                  </a:lnTo>
                  <a:close/>
                  <a:moveTo>
                    <a:pt x="27" y="18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25" y="15"/>
                    <a:pt x="25" y="15"/>
                    <a:pt x="25" y="15"/>
                  </a:cubicBezTo>
                  <a:lnTo>
                    <a:pt x="27" y="18"/>
                  </a:lnTo>
                  <a:close/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7" y="10"/>
                    <a:pt x="27" y="10"/>
                    <a:pt x="27" y="10"/>
                  </a:cubicBezTo>
                  <a:lnTo>
                    <a:pt x="25" y="13"/>
                  </a:lnTo>
                  <a:close/>
                  <a:moveTo>
                    <a:pt x="25" y="11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7" y="9"/>
                    <a:pt x="27" y="9"/>
                    <a:pt x="27" y="9"/>
                  </a:cubicBezTo>
                  <a:lnTo>
                    <a:pt x="25" y="11"/>
                  </a:lnTo>
                  <a:close/>
                  <a:moveTo>
                    <a:pt x="24" y="9"/>
                  </a:moveTo>
                  <a:cubicBezTo>
                    <a:pt x="23" y="8"/>
                    <a:pt x="23" y="8"/>
                    <a:pt x="23" y="8"/>
                  </a:cubicBezTo>
                  <a:cubicBezTo>
                    <a:pt x="26" y="8"/>
                    <a:pt x="26" y="8"/>
                    <a:pt x="26" y="8"/>
                  </a:cubicBezTo>
                  <a:lnTo>
                    <a:pt x="24" y="9"/>
                  </a:lnTo>
                  <a:close/>
                </a:path>
              </a:pathLst>
            </a:custGeom>
            <a:solidFill>
              <a:srgbClr val="8AA3C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413" name="Picture 18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438" y="5140325"/>
              <a:ext cx="1206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4" name="Picture 18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838" y="5141913"/>
              <a:ext cx="152400" cy="100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5" name="Picture 18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200" y="5140325"/>
              <a:ext cx="1460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6" name="Picture 18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213" y="5089525"/>
              <a:ext cx="1635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7" name="Picture 18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5072063"/>
              <a:ext cx="177800" cy="6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8" name="Freeform 186"/>
            <p:cNvSpPr>
              <a:spLocks/>
            </p:cNvSpPr>
            <p:nvPr/>
          </p:nvSpPr>
          <p:spPr bwMode="auto">
            <a:xfrm>
              <a:off x="1589088" y="5081588"/>
              <a:ext cx="122238" cy="61913"/>
            </a:xfrm>
            <a:custGeom>
              <a:avLst/>
              <a:gdLst>
                <a:gd name="T0" fmla="*/ 49 w 58"/>
                <a:gd name="T1" fmla="*/ 10 h 29"/>
                <a:gd name="T2" fmla="*/ 48 w 58"/>
                <a:gd name="T3" fmla="*/ 10 h 29"/>
                <a:gd name="T4" fmla="*/ 48 w 58"/>
                <a:gd name="T5" fmla="*/ 10 h 29"/>
                <a:gd name="T6" fmla="*/ 38 w 58"/>
                <a:gd name="T7" fmla="*/ 0 h 29"/>
                <a:gd name="T8" fmla="*/ 29 w 58"/>
                <a:gd name="T9" fmla="*/ 7 h 29"/>
                <a:gd name="T10" fmla="*/ 20 w 58"/>
                <a:gd name="T11" fmla="*/ 0 h 29"/>
                <a:gd name="T12" fmla="*/ 12 w 58"/>
                <a:gd name="T13" fmla="*/ 8 h 29"/>
                <a:gd name="T14" fmla="*/ 21 w 58"/>
                <a:gd name="T15" fmla="*/ 15 h 29"/>
                <a:gd name="T16" fmla="*/ 19 w 58"/>
                <a:gd name="T17" fmla="*/ 15 h 29"/>
                <a:gd name="T18" fmla="*/ 10 w 58"/>
                <a:gd name="T19" fmla="*/ 10 h 29"/>
                <a:gd name="T20" fmla="*/ 0 w 58"/>
                <a:gd name="T21" fmla="*/ 19 h 29"/>
                <a:gd name="T22" fmla="*/ 10 w 58"/>
                <a:gd name="T23" fmla="*/ 29 h 29"/>
                <a:gd name="T24" fmla="*/ 10 w 58"/>
                <a:gd name="T25" fmla="*/ 29 h 29"/>
                <a:gd name="T26" fmla="*/ 43 w 58"/>
                <a:gd name="T27" fmla="*/ 29 h 29"/>
                <a:gd name="T28" fmla="*/ 38 w 58"/>
                <a:gd name="T29" fmla="*/ 24 h 29"/>
                <a:gd name="T30" fmla="*/ 40 w 58"/>
                <a:gd name="T31" fmla="*/ 24 h 29"/>
                <a:gd name="T32" fmla="*/ 49 w 58"/>
                <a:gd name="T33" fmla="*/ 29 h 29"/>
                <a:gd name="T34" fmla="*/ 58 w 58"/>
                <a:gd name="T35" fmla="*/ 20 h 29"/>
                <a:gd name="T36" fmla="*/ 49 w 58"/>
                <a:gd name="T37" fmla="*/ 1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8" h="29">
                  <a:moveTo>
                    <a:pt x="49" y="10"/>
                  </a:moveTo>
                  <a:cubicBezTo>
                    <a:pt x="48" y="10"/>
                    <a:pt x="48" y="10"/>
                    <a:pt x="48" y="1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5"/>
                    <a:pt x="43" y="0"/>
                    <a:pt x="38" y="0"/>
                  </a:cubicBezTo>
                  <a:cubicBezTo>
                    <a:pt x="34" y="0"/>
                    <a:pt x="30" y="3"/>
                    <a:pt x="29" y="7"/>
                  </a:cubicBezTo>
                  <a:cubicBezTo>
                    <a:pt x="28" y="3"/>
                    <a:pt x="25" y="0"/>
                    <a:pt x="20" y="0"/>
                  </a:cubicBezTo>
                  <a:cubicBezTo>
                    <a:pt x="16" y="0"/>
                    <a:pt x="12" y="4"/>
                    <a:pt x="12" y="8"/>
                  </a:cubicBezTo>
                  <a:cubicBezTo>
                    <a:pt x="16" y="9"/>
                    <a:pt x="19" y="11"/>
                    <a:pt x="21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7" y="12"/>
                    <a:pt x="14" y="10"/>
                    <a:pt x="10" y="10"/>
                  </a:cubicBezTo>
                  <a:cubicBezTo>
                    <a:pt x="5" y="10"/>
                    <a:pt x="0" y="14"/>
                    <a:pt x="0" y="19"/>
                  </a:cubicBezTo>
                  <a:cubicBezTo>
                    <a:pt x="0" y="25"/>
                    <a:pt x="4" y="29"/>
                    <a:pt x="10" y="29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1" y="28"/>
                    <a:pt x="39" y="26"/>
                    <a:pt x="38" y="24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42" y="27"/>
                    <a:pt x="45" y="29"/>
                    <a:pt x="49" y="29"/>
                  </a:cubicBezTo>
                  <a:cubicBezTo>
                    <a:pt x="54" y="29"/>
                    <a:pt x="58" y="25"/>
                    <a:pt x="58" y="20"/>
                  </a:cubicBezTo>
                  <a:cubicBezTo>
                    <a:pt x="58" y="14"/>
                    <a:pt x="54" y="10"/>
                    <a:pt x="49" y="10"/>
                  </a:cubicBezTo>
                  <a:close/>
                </a:path>
              </a:pathLst>
            </a:custGeom>
            <a:solidFill>
              <a:srgbClr val="005CA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419" name="Picture 18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625" y="5111750"/>
              <a:ext cx="150813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0" name="Picture 18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3038" y="5126038"/>
              <a:ext cx="163513" cy="2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1" name="Freeform 189"/>
            <p:cNvSpPr>
              <a:spLocks/>
            </p:cNvSpPr>
            <p:nvPr/>
          </p:nvSpPr>
          <p:spPr bwMode="auto">
            <a:xfrm>
              <a:off x="1644650" y="5099050"/>
              <a:ext cx="228600" cy="133350"/>
            </a:xfrm>
            <a:custGeom>
              <a:avLst/>
              <a:gdLst>
                <a:gd name="T0" fmla="*/ 108 w 108"/>
                <a:gd name="T1" fmla="*/ 0 h 63"/>
                <a:gd name="T2" fmla="*/ 47 w 108"/>
                <a:gd name="T3" fmla="*/ 0 h 63"/>
                <a:gd name="T4" fmla="*/ 28 w 108"/>
                <a:gd name="T5" fmla="*/ 35 h 63"/>
                <a:gd name="T6" fmla="*/ 55 w 108"/>
                <a:gd name="T7" fmla="*/ 35 h 63"/>
                <a:gd name="T8" fmla="*/ 62 w 108"/>
                <a:gd name="T9" fmla="*/ 40 h 63"/>
                <a:gd name="T10" fmla="*/ 55 w 108"/>
                <a:gd name="T11" fmla="*/ 49 h 63"/>
                <a:gd name="T12" fmla="*/ 47 w 108"/>
                <a:gd name="T13" fmla="*/ 53 h 63"/>
                <a:gd name="T14" fmla="*/ 0 w 108"/>
                <a:gd name="T15" fmla="*/ 63 h 63"/>
                <a:gd name="T16" fmla="*/ 57 w 108"/>
                <a:gd name="T17" fmla="*/ 63 h 63"/>
                <a:gd name="T18" fmla="*/ 72 w 108"/>
                <a:gd name="T19" fmla="*/ 59 h 63"/>
                <a:gd name="T20" fmla="*/ 80 w 108"/>
                <a:gd name="T21" fmla="*/ 52 h 63"/>
                <a:gd name="T22" fmla="*/ 85 w 108"/>
                <a:gd name="T23" fmla="*/ 43 h 63"/>
                <a:gd name="T24" fmla="*/ 85 w 108"/>
                <a:gd name="T25" fmla="*/ 27 h 63"/>
                <a:gd name="T26" fmla="*/ 73 w 108"/>
                <a:gd name="T27" fmla="*/ 21 h 63"/>
                <a:gd name="T28" fmla="*/ 58 w 108"/>
                <a:gd name="T29" fmla="*/ 21 h 63"/>
                <a:gd name="T30" fmla="*/ 63 w 108"/>
                <a:gd name="T31" fmla="*/ 11 h 63"/>
                <a:gd name="T32" fmla="*/ 91 w 108"/>
                <a:gd name="T33" fmla="*/ 6 h 63"/>
                <a:gd name="T34" fmla="*/ 108 w 108"/>
                <a:gd name="T3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8" h="63">
                  <a:moveTo>
                    <a:pt x="108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9" y="35"/>
                    <a:pt x="62" y="36"/>
                    <a:pt x="62" y="40"/>
                  </a:cubicBezTo>
                  <a:cubicBezTo>
                    <a:pt x="61" y="43"/>
                    <a:pt x="58" y="47"/>
                    <a:pt x="55" y="49"/>
                  </a:cubicBezTo>
                  <a:cubicBezTo>
                    <a:pt x="53" y="51"/>
                    <a:pt x="50" y="53"/>
                    <a:pt x="47" y="53"/>
                  </a:cubicBezTo>
                  <a:cubicBezTo>
                    <a:pt x="46" y="54"/>
                    <a:pt x="0" y="63"/>
                    <a:pt x="0" y="63"/>
                  </a:cubicBezTo>
                  <a:cubicBezTo>
                    <a:pt x="57" y="63"/>
                    <a:pt x="57" y="63"/>
                    <a:pt x="57" y="63"/>
                  </a:cubicBezTo>
                  <a:cubicBezTo>
                    <a:pt x="62" y="63"/>
                    <a:pt x="69" y="62"/>
                    <a:pt x="72" y="59"/>
                  </a:cubicBezTo>
                  <a:cubicBezTo>
                    <a:pt x="76" y="57"/>
                    <a:pt x="78" y="55"/>
                    <a:pt x="80" y="52"/>
                  </a:cubicBezTo>
                  <a:cubicBezTo>
                    <a:pt x="82" y="49"/>
                    <a:pt x="84" y="46"/>
                    <a:pt x="85" y="43"/>
                  </a:cubicBezTo>
                  <a:cubicBezTo>
                    <a:pt x="86" y="40"/>
                    <a:pt x="89" y="32"/>
                    <a:pt x="85" y="27"/>
                  </a:cubicBezTo>
                  <a:cubicBezTo>
                    <a:pt x="82" y="23"/>
                    <a:pt x="77" y="21"/>
                    <a:pt x="73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63" y="11"/>
                    <a:pt x="63" y="11"/>
                    <a:pt x="63" y="11"/>
                  </a:cubicBezTo>
                  <a:cubicBezTo>
                    <a:pt x="63" y="11"/>
                    <a:pt x="83" y="9"/>
                    <a:pt x="91" y="6"/>
                  </a:cubicBezTo>
                  <a:cubicBezTo>
                    <a:pt x="101" y="3"/>
                    <a:pt x="108" y="0"/>
                    <a:pt x="108" y="0"/>
                  </a:cubicBezTo>
                  <a:close/>
                </a:path>
              </a:pathLst>
            </a:custGeom>
            <a:solidFill>
              <a:srgbClr val="F5A2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422" name="図 4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14" y="4960876"/>
            <a:ext cx="398302" cy="410251"/>
          </a:xfrm>
          <a:prstGeom prst="rect">
            <a:avLst/>
          </a:prstGeom>
        </p:spPr>
      </p:pic>
      <p:sp>
        <p:nvSpPr>
          <p:cNvPr id="423" name="フローチャート: 磁気ディスク 422"/>
          <p:cNvSpPr/>
          <p:nvPr/>
        </p:nvSpPr>
        <p:spPr>
          <a:xfrm>
            <a:off x="3941193" y="1545691"/>
            <a:ext cx="1854943" cy="827349"/>
          </a:xfrm>
          <a:prstGeom prst="flowChartMagneticDisk">
            <a:avLst/>
          </a:prstGeom>
          <a:solidFill>
            <a:srgbClr val="C7E9F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4" name="フローチャート: 磁気ディスク 423"/>
          <p:cNvSpPr/>
          <p:nvPr/>
        </p:nvSpPr>
        <p:spPr>
          <a:xfrm>
            <a:off x="6876256" y="1473684"/>
            <a:ext cx="720080" cy="576064"/>
          </a:xfrm>
          <a:prstGeom prst="flowChartMagneticDisk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1200" dirty="0"/>
              <a:t>DOI</a:t>
            </a:r>
            <a:endParaRPr kumimoji="1" lang="ja-JP" altLang="en-US" sz="1200" dirty="0"/>
          </a:p>
        </p:txBody>
      </p:sp>
      <p:sp>
        <p:nvSpPr>
          <p:cNvPr id="425" name="フローチャート: 磁気ディスク 424"/>
          <p:cNvSpPr/>
          <p:nvPr/>
        </p:nvSpPr>
        <p:spPr>
          <a:xfrm>
            <a:off x="6732240" y="2049748"/>
            <a:ext cx="720080" cy="576064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6" name="フローチャート: 磁気ディスク 425"/>
          <p:cNvSpPr/>
          <p:nvPr/>
        </p:nvSpPr>
        <p:spPr>
          <a:xfrm>
            <a:off x="6574554" y="2265772"/>
            <a:ext cx="720080" cy="576064"/>
          </a:xfrm>
          <a:prstGeom prst="flowChartMagneticDisk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1000"/>
              </a:lnSpc>
            </a:pPr>
            <a:r>
              <a:rPr kumimoji="1" lang="en-US" altLang="ja-JP" sz="1200" dirty="0"/>
              <a:t>Subject</a:t>
            </a:r>
          </a:p>
          <a:p>
            <a:pPr algn="ctr">
              <a:lnSpc>
                <a:spcPts val="1000"/>
              </a:lnSpc>
            </a:pPr>
            <a:r>
              <a:rPr lang="en-US" altLang="ja-JP" sz="1200" dirty="0"/>
              <a:t>Repository</a:t>
            </a:r>
            <a:endParaRPr kumimoji="1" lang="ja-JP" altLang="en-US" sz="1200" dirty="0"/>
          </a:p>
        </p:txBody>
      </p:sp>
      <p:sp>
        <p:nvSpPr>
          <p:cNvPr id="427" name="Rectangle 38"/>
          <p:cNvSpPr>
            <a:spLocks noChangeArrowheads="1"/>
          </p:cNvSpPr>
          <p:nvPr/>
        </p:nvSpPr>
        <p:spPr bwMode="auto">
          <a:xfrm>
            <a:off x="3995936" y="1962882"/>
            <a:ext cx="1740339" cy="301965"/>
          </a:xfrm>
          <a:prstGeom prst="rect">
            <a:avLst/>
          </a:prstGeom>
          <a:solidFill>
            <a:srgbClr val="30BCE4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Metadata Management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28" name="グループ化 427"/>
          <p:cNvGrpSpPr/>
          <p:nvPr/>
        </p:nvGrpSpPr>
        <p:grpSpPr>
          <a:xfrm>
            <a:off x="4444148" y="1689708"/>
            <a:ext cx="903288" cy="255588"/>
            <a:chOff x="4151313" y="2341563"/>
            <a:chExt cx="903288" cy="255588"/>
          </a:xfrm>
        </p:grpSpPr>
        <p:sp>
          <p:nvSpPr>
            <p:cNvPr id="429" name="Freeform 12"/>
            <p:cNvSpPr>
              <a:spLocks/>
            </p:cNvSpPr>
            <p:nvPr/>
          </p:nvSpPr>
          <p:spPr bwMode="auto">
            <a:xfrm>
              <a:off x="4575175" y="2379663"/>
              <a:ext cx="239713" cy="203200"/>
            </a:xfrm>
            <a:custGeom>
              <a:avLst/>
              <a:gdLst>
                <a:gd name="T0" fmla="*/ 97 w 114"/>
                <a:gd name="T1" fmla="*/ 28 h 96"/>
                <a:gd name="T2" fmla="*/ 98 w 114"/>
                <a:gd name="T3" fmla="*/ 26 h 96"/>
                <a:gd name="T4" fmla="*/ 96 w 114"/>
                <a:gd name="T5" fmla="*/ 25 h 96"/>
                <a:gd name="T6" fmla="*/ 88 w 114"/>
                <a:gd name="T7" fmla="*/ 25 h 96"/>
                <a:gd name="T8" fmla="*/ 65 w 114"/>
                <a:gd name="T9" fmla="*/ 17 h 96"/>
                <a:gd name="T10" fmla="*/ 58 w 114"/>
                <a:gd name="T11" fmla="*/ 13 h 96"/>
                <a:gd name="T12" fmla="*/ 58 w 114"/>
                <a:gd name="T13" fmla="*/ 8 h 96"/>
                <a:gd name="T14" fmla="*/ 61 w 114"/>
                <a:gd name="T15" fmla="*/ 4 h 96"/>
                <a:gd name="T16" fmla="*/ 56 w 114"/>
                <a:gd name="T17" fmla="*/ 0 h 96"/>
                <a:gd name="T18" fmla="*/ 52 w 114"/>
                <a:gd name="T19" fmla="*/ 4 h 96"/>
                <a:gd name="T20" fmla="*/ 55 w 114"/>
                <a:gd name="T21" fmla="*/ 8 h 96"/>
                <a:gd name="T22" fmla="*/ 55 w 114"/>
                <a:gd name="T23" fmla="*/ 13 h 96"/>
                <a:gd name="T24" fmla="*/ 48 w 114"/>
                <a:gd name="T25" fmla="*/ 17 h 96"/>
                <a:gd name="T26" fmla="*/ 25 w 114"/>
                <a:gd name="T27" fmla="*/ 25 h 96"/>
                <a:gd name="T28" fmla="*/ 17 w 114"/>
                <a:gd name="T29" fmla="*/ 25 h 96"/>
                <a:gd name="T30" fmla="*/ 15 w 114"/>
                <a:gd name="T31" fmla="*/ 26 h 96"/>
                <a:gd name="T32" fmla="*/ 16 w 114"/>
                <a:gd name="T33" fmla="*/ 28 h 96"/>
                <a:gd name="T34" fmla="*/ 1 w 114"/>
                <a:gd name="T35" fmla="*/ 65 h 96"/>
                <a:gd name="T36" fmla="*/ 5 w 114"/>
                <a:gd name="T37" fmla="*/ 65 h 96"/>
                <a:gd name="T38" fmla="*/ 17 w 114"/>
                <a:gd name="T39" fmla="*/ 34 h 96"/>
                <a:gd name="T40" fmla="*/ 31 w 114"/>
                <a:gd name="T41" fmla="*/ 68 h 96"/>
                <a:gd name="T42" fmla="*/ 0 w 114"/>
                <a:gd name="T43" fmla="*/ 68 h 96"/>
                <a:gd name="T44" fmla="*/ 17 w 114"/>
                <a:gd name="T45" fmla="*/ 81 h 96"/>
                <a:gd name="T46" fmla="*/ 35 w 114"/>
                <a:gd name="T47" fmla="*/ 68 h 96"/>
                <a:gd name="T48" fmla="*/ 18 w 114"/>
                <a:gd name="T49" fmla="*/ 28 h 96"/>
                <a:gd name="T50" fmla="*/ 49 w 114"/>
                <a:gd name="T51" fmla="*/ 28 h 96"/>
                <a:gd name="T52" fmla="*/ 54 w 114"/>
                <a:gd name="T53" fmla="*/ 31 h 96"/>
                <a:gd name="T54" fmla="*/ 54 w 114"/>
                <a:gd name="T55" fmla="*/ 83 h 96"/>
                <a:gd name="T56" fmla="*/ 27 w 114"/>
                <a:gd name="T57" fmla="*/ 93 h 96"/>
                <a:gd name="T58" fmla="*/ 27 w 114"/>
                <a:gd name="T59" fmla="*/ 96 h 96"/>
                <a:gd name="T60" fmla="*/ 86 w 114"/>
                <a:gd name="T61" fmla="*/ 96 h 96"/>
                <a:gd name="T62" fmla="*/ 86 w 114"/>
                <a:gd name="T63" fmla="*/ 93 h 96"/>
                <a:gd name="T64" fmla="*/ 59 w 114"/>
                <a:gd name="T65" fmla="*/ 83 h 96"/>
                <a:gd name="T66" fmla="*/ 59 w 114"/>
                <a:gd name="T67" fmla="*/ 31 h 96"/>
                <a:gd name="T68" fmla="*/ 63 w 114"/>
                <a:gd name="T69" fmla="*/ 28 h 96"/>
                <a:gd name="T70" fmla="*/ 95 w 114"/>
                <a:gd name="T71" fmla="*/ 28 h 96"/>
                <a:gd name="T72" fmla="*/ 80 w 114"/>
                <a:gd name="T73" fmla="*/ 65 h 96"/>
                <a:gd name="T74" fmla="*/ 83 w 114"/>
                <a:gd name="T75" fmla="*/ 65 h 96"/>
                <a:gd name="T76" fmla="*/ 96 w 114"/>
                <a:gd name="T77" fmla="*/ 34 h 96"/>
                <a:gd name="T78" fmla="*/ 110 w 114"/>
                <a:gd name="T79" fmla="*/ 68 h 96"/>
                <a:gd name="T80" fmla="*/ 78 w 114"/>
                <a:gd name="T81" fmla="*/ 68 h 96"/>
                <a:gd name="T82" fmla="*/ 96 w 114"/>
                <a:gd name="T83" fmla="*/ 81 h 96"/>
                <a:gd name="T84" fmla="*/ 114 w 114"/>
                <a:gd name="T85" fmla="*/ 68 h 96"/>
                <a:gd name="T86" fmla="*/ 97 w 114"/>
                <a:gd name="T87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96">
                  <a:moveTo>
                    <a:pt x="97" y="28"/>
                  </a:moveTo>
                  <a:cubicBezTo>
                    <a:pt x="97" y="28"/>
                    <a:pt x="98" y="27"/>
                    <a:pt x="98" y="26"/>
                  </a:cubicBezTo>
                  <a:cubicBezTo>
                    <a:pt x="98" y="25"/>
                    <a:pt x="97" y="25"/>
                    <a:pt x="96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1" y="23"/>
                    <a:pt x="74" y="19"/>
                    <a:pt x="65" y="17"/>
                  </a:cubicBezTo>
                  <a:cubicBezTo>
                    <a:pt x="63" y="15"/>
                    <a:pt x="61" y="13"/>
                    <a:pt x="58" y="13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0" y="8"/>
                    <a:pt x="61" y="6"/>
                    <a:pt x="61" y="4"/>
                  </a:cubicBezTo>
                  <a:cubicBezTo>
                    <a:pt x="61" y="2"/>
                    <a:pt x="59" y="0"/>
                    <a:pt x="56" y="0"/>
                  </a:cubicBezTo>
                  <a:cubicBezTo>
                    <a:pt x="54" y="0"/>
                    <a:pt x="52" y="2"/>
                    <a:pt x="52" y="4"/>
                  </a:cubicBezTo>
                  <a:cubicBezTo>
                    <a:pt x="52" y="6"/>
                    <a:pt x="53" y="8"/>
                    <a:pt x="55" y="8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2" y="13"/>
                    <a:pt x="49" y="15"/>
                    <a:pt x="48" y="17"/>
                  </a:cubicBezTo>
                  <a:cubicBezTo>
                    <a:pt x="39" y="19"/>
                    <a:pt x="32" y="23"/>
                    <a:pt x="25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5" y="27"/>
                    <a:pt x="16" y="28"/>
                    <a:pt x="16" y="28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5"/>
                    <a:pt x="7" y="81"/>
                    <a:pt x="17" y="81"/>
                  </a:cubicBezTo>
                  <a:cubicBezTo>
                    <a:pt x="27" y="81"/>
                    <a:pt x="35" y="75"/>
                    <a:pt x="35" y="6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0" y="30"/>
                    <a:pt x="52" y="30"/>
                    <a:pt x="54" y="31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41" y="84"/>
                    <a:pt x="31" y="89"/>
                    <a:pt x="27" y="93"/>
                  </a:cubicBezTo>
                  <a:cubicBezTo>
                    <a:pt x="27" y="94"/>
                    <a:pt x="27" y="94"/>
                    <a:pt x="27" y="96"/>
                  </a:cubicBezTo>
                  <a:cubicBezTo>
                    <a:pt x="28" y="96"/>
                    <a:pt x="84" y="96"/>
                    <a:pt x="86" y="96"/>
                  </a:cubicBezTo>
                  <a:cubicBezTo>
                    <a:pt x="86" y="94"/>
                    <a:pt x="86" y="94"/>
                    <a:pt x="86" y="93"/>
                  </a:cubicBezTo>
                  <a:cubicBezTo>
                    <a:pt x="82" y="89"/>
                    <a:pt x="72" y="84"/>
                    <a:pt x="59" y="83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61" y="30"/>
                    <a:pt x="62" y="30"/>
                    <a:pt x="63" y="28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75"/>
                    <a:pt x="86" y="81"/>
                    <a:pt x="96" y="81"/>
                  </a:cubicBezTo>
                  <a:cubicBezTo>
                    <a:pt x="106" y="81"/>
                    <a:pt x="114" y="75"/>
                    <a:pt x="114" y="68"/>
                  </a:cubicBezTo>
                  <a:lnTo>
                    <a:pt x="97" y="2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" name="Freeform 13"/>
            <p:cNvSpPr>
              <a:spLocks noEditPoints="1"/>
            </p:cNvSpPr>
            <p:nvPr/>
          </p:nvSpPr>
          <p:spPr bwMode="auto">
            <a:xfrm>
              <a:off x="4818063" y="2341563"/>
              <a:ext cx="236538" cy="247650"/>
            </a:xfrm>
            <a:custGeom>
              <a:avLst/>
              <a:gdLst>
                <a:gd name="T0" fmla="*/ 23 w 112"/>
                <a:gd name="T1" fmla="*/ 60 h 117"/>
                <a:gd name="T2" fmla="*/ 23 w 112"/>
                <a:gd name="T3" fmla="*/ 89 h 117"/>
                <a:gd name="T4" fmla="*/ 100 w 112"/>
                <a:gd name="T5" fmla="*/ 111 h 117"/>
                <a:gd name="T6" fmla="*/ 110 w 112"/>
                <a:gd name="T7" fmla="*/ 56 h 117"/>
                <a:gd name="T8" fmla="*/ 82 w 112"/>
                <a:gd name="T9" fmla="*/ 97 h 117"/>
                <a:gd name="T10" fmla="*/ 83 w 112"/>
                <a:gd name="T11" fmla="*/ 100 h 117"/>
                <a:gd name="T12" fmla="*/ 51 w 112"/>
                <a:gd name="T13" fmla="*/ 97 h 117"/>
                <a:gd name="T14" fmla="*/ 53 w 112"/>
                <a:gd name="T15" fmla="*/ 97 h 117"/>
                <a:gd name="T16" fmla="*/ 51 w 112"/>
                <a:gd name="T17" fmla="*/ 99 h 117"/>
                <a:gd name="T18" fmla="*/ 56 w 112"/>
                <a:gd name="T19" fmla="*/ 102 h 117"/>
                <a:gd name="T20" fmla="*/ 51 w 112"/>
                <a:gd name="T21" fmla="*/ 104 h 117"/>
                <a:gd name="T22" fmla="*/ 45 w 112"/>
                <a:gd name="T23" fmla="*/ 97 h 117"/>
                <a:gd name="T24" fmla="*/ 48 w 112"/>
                <a:gd name="T25" fmla="*/ 99 h 117"/>
                <a:gd name="T26" fmla="*/ 47 w 112"/>
                <a:gd name="T27" fmla="*/ 101 h 117"/>
                <a:gd name="T28" fmla="*/ 47 w 112"/>
                <a:gd name="T29" fmla="*/ 104 h 117"/>
                <a:gd name="T30" fmla="*/ 36 w 112"/>
                <a:gd name="T31" fmla="*/ 98 h 117"/>
                <a:gd name="T32" fmla="*/ 41 w 112"/>
                <a:gd name="T33" fmla="*/ 97 h 117"/>
                <a:gd name="T34" fmla="*/ 40 w 112"/>
                <a:gd name="T35" fmla="*/ 100 h 117"/>
                <a:gd name="T36" fmla="*/ 39 w 112"/>
                <a:gd name="T37" fmla="*/ 101 h 117"/>
                <a:gd name="T38" fmla="*/ 34 w 112"/>
                <a:gd name="T39" fmla="*/ 104 h 117"/>
                <a:gd name="T40" fmla="*/ 29 w 112"/>
                <a:gd name="T41" fmla="*/ 98 h 117"/>
                <a:gd name="T42" fmla="*/ 32 w 112"/>
                <a:gd name="T43" fmla="*/ 100 h 117"/>
                <a:gd name="T44" fmla="*/ 27 w 112"/>
                <a:gd name="T45" fmla="*/ 109 h 117"/>
                <a:gd name="T46" fmla="*/ 21 w 112"/>
                <a:gd name="T47" fmla="*/ 109 h 117"/>
                <a:gd name="T48" fmla="*/ 25 w 112"/>
                <a:gd name="T49" fmla="*/ 106 h 117"/>
                <a:gd name="T50" fmla="*/ 30 w 112"/>
                <a:gd name="T51" fmla="*/ 104 h 117"/>
                <a:gd name="T52" fmla="*/ 25 w 112"/>
                <a:gd name="T53" fmla="*/ 103 h 117"/>
                <a:gd name="T54" fmla="*/ 29 w 112"/>
                <a:gd name="T55" fmla="*/ 101 h 117"/>
                <a:gd name="T56" fmla="*/ 56 w 112"/>
                <a:gd name="T57" fmla="*/ 109 h 117"/>
                <a:gd name="T58" fmla="*/ 55 w 112"/>
                <a:gd name="T59" fmla="*/ 110 h 117"/>
                <a:gd name="T60" fmla="*/ 32 w 112"/>
                <a:gd name="T61" fmla="*/ 107 h 117"/>
                <a:gd name="T62" fmla="*/ 54 w 112"/>
                <a:gd name="T63" fmla="*/ 106 h 117"/>
                <a:gd name="T64" fmla="*/ 56 w 112"/>
                <a:gd name="T65" fmla="*/ 107 h 117"/>
                <a:gd name="T66" fmla="*/ 59 w 112"/>
                <a:gd name="T67" fmla="*/ 97 h 117"/>
                <a:gd name="T68" fmla="*/ 63 w 112"/>
                <a:gd name="T69" fmla="*/ 100 h 117"/>
                <a:gd name="T70" fmla="*/ 59 w 112"/>
                <a:gd name="T71" fmla="*/ 104 h 117"/>
                <a:gd name="T72" fmla="*/ 65 w 112"/>
                <a:gd name="T73" fmla="*/ 104 h 117"/>
                <a:gd name="T74" fmla="*/ 60 w 112"/>
                <a:gd name="T75" fmla="*/ 104 h 117"/>
                <a:gd name="T76" fmla="*/ 64 w 112"/>
                <a:gd name="T77" fmla="*/ 110 h 117"/>
                <a:gd name="T78" fmla="*/ 59 w 112"/>
                <a:gd name="T79" fmla="*/ 107 h 117"/>
                <a:gd name="T80" fmla="*/ 60 w 112"/>
                <a:gd name="T81" fmla="*/ 106 h 117"/>
                <a:gd name="T82" fmla="*/ 64 w 112"/>
                <a:gd name="T83" fmla="*/ 106 h 117"/>
                <a:gd name="T84" fmla="*/ 66 w 112"/>
                <a:gd name="T85" fmla="*/ 109 h 117"/>
                <a:gd name="T86" fmla="*/ 74 w 112"/>
                <a:gd name="T87" fmla="*/ 97 h 117"/>
                <a:gd name="T88" fmla="*/ 75 w 112"/>
                <a:gd name="T89" fmla="*/ 100 h 117"/>
                <a:gd name="T90" fmla="*/ 72 w 112"/>
                <a:gd name="T91" fmla="*/ 103 h 117"/>
                <a:gd name="T92" fmla="*/ 78 w 112"/>
                <a:gd name="T93" fmla="*/ 103 h 117"/>
                <a:gd name="T94" fmla="*/ 77 w 112"/>
                <a:gd name="T95" fmla="*/ 104 h 117"/>
                <a:gd name="T96" fmla="*/ 80 w 112"/>
                <a:gd name="T97" fmla="*/ 110 h 117"/>
                <a:gd name="T98" fmla="*/ 75 w 112"/>
                <a:gd name="T99" fmla="*/ 106 h 117"/>
                <a:gd name="T100" fmla="*/ 81 w 112"/>
                <a:gd name="T101" fmla="*/ 109 h 117"/>
                <a:gd name="T102" fmla="*/ 90 w 112"/>
                <a:gd name="T103" fmla="*/ 109 h 117"/>
                <a:gd name="T104" fmla="*/ 83 w 112"/>
                <a:gd name="T105" fmla="*/ 106 h 117"/>
                <a:gd name="T106" fmla="*/ 87 w 112"/>
                <a:gd name="T107" fmla="*/ 104 h 117"/>
                <a:gd name="T108" fmla="*/ 80 w 112"/>
                <a:gd name="T109" fmla="*/ 102 h 117"/>
                <a:gd name="T110" fmla="*/ 27 w 112"/>
                <a:gd name="T111" fmla="*/ 79 h 117"/>
                <a:gd name="T112" fmla="*/ 22 w 112"/>
                <a:gd name="T113" fmla="*/ 63 h 117"/>
                <a:gd name="T114" fmla="*/ 6 w 112"/>
                <a:gd name="T115" fmla="*/ 65 h 117"/>
                <a:gd name="T116" fmla="*/ 7 w 112"/>
                <a:gd name="T117" fmla="*/ 30 h 117"/>
                <a:gd name="T118" fmla="*/ 102 w 112"/>
                <a:gd name="T119" fmla="*/ 3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" h="117">
                  <a:moveTo>
                    <a:pt x="112" y="43"/>
                  </a:moveTo>
                  <a:cubicBezTo>
                    <a:pt x="111" y="41"/>
                    <a:pt x="111" y="40"/>
                    <a:pt x="111" y="39"/>
                  </a:cubicBezTo>
                  <a:cubicBezTo>
                    <a:pt x="111" y="39"/>
                    <a:pt x="111" y="39"/>
                    <a:pt x="111" y="39"/>
                  </a:cubicBezTo>
                  <a:cubicBezTo>
                    <a:pt x="111" y="43"/>
                    <a:pt x="110" y="46"/>
                    <a:pt x="108" y="49"/>
                  </a:cubicBezTo>
                  <a:cubicBezTo>
                    <a:pt x="107" y="51"/>
                    <a:pt x="105" y="53"/>
                    <a:pt x="103" y="54"/>
                  </a:cubicBezTo>
                  <a:cubicBezTo>
                    <a:pt x="102" y="56"/>
                    <a:pt x="99" y="58"/>
                    <a:pt x="96" y="60"/>
                  </a:cubicBezTo>
                  <a:cubicBezTo>
                    <a:pt x="94" y="61"/>
                    <a:pt x="92" y="62"/>
                    <a:pt x="89" y="63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2"/>
                    <a:pt x="86" y="49"/>
                    <a:pt x="82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6" y="49"/>
                    <a:pt x="23" y="52"/>
                    <a:pt x="23" y="56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4" y="61"/>
                    <a:pt x="27" y="6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4"/>
                    <a:pt x="28" y="53"/>
                    <a:pt x="30" y="53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3" y="53"/>
                    <a:pt x="85" y="54"/>
                    <a:pt x="85" y="56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5" y="90"/>
                    <a:pt x="83" y="92"/>
                    <a:pt x="82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28" y="92"/>
                    <a:pt x="27" y="90"/>
                    <a:pt x="27" y="88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5" y="81"/>
                    <a:pt x="24" y="81"/>
                    <a:pt x="23" y="80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92"/>
                    <a:pt x="25" y="94"/>
                    <a:pt x="28" y="95"/>
                  </a:cubicBezTo>
                  <a:cubicBezTo>
                    <a:pt x="26" y="95"/>
                    <a:pt x="24" y="96"/>
                    <a:pt x="23" y="97"/>
                  </a:cubicBezTo>
                  <a:cubicBezTo>
                    <a:pt x="22" y="98"/>
                    <a:pt x="21" y="99"/>
                    <a:pt x="21" y="100"/>
                  </a:cubicBezTo>
                  <a:cubicBezTo>
                    <a:pt x="18" y="103"/>
                    <a:pt x="15" y="106"/>
                    <a:pt x="13" y="110"/>
                  </a:cubicBezTo>
                  <a:cubicBezTo>
                    <a:pt x="12" y="110"/>
                    <a:pt x="11" y="111"/>
                    <a:pt x="11" y="112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2" y="117"/>
                    <a:pt x="13" y="117"/>
                    <a:pt x="14" y="117"/>
                  </a:cubicBezTo>
                  <a:cubicBezTo>
                    <a:pt x="16" y="117"/>
                    <a:pt x="93" y="117"/>
                    <a:pt x="96" y="117"/>
                  </a:cubicBezTo>
                  <a:cubicBezTo>
                    <a:pt x="97" y="117"/>
                    <a:pt x="98" y="117"/>
                    <a:pt x="99" y="117"/>
                  </a:cubicBezTo>
                  <a:cubicBezTo>
                    <a:pt x="100" y="117"/>
                    <a:pt x="101" y="117"/>
                    <a:pt x="101" y="116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12"/>
                    <a:pt x="101" y="111"/>
                    <a:pt x="100" y="111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8" y="109"/>
                    <a:pt x="97" y="107"/>
                    <a:pt x="96" y="106"/>
                  </a:cubicBezTo>
                  <a:cubicBezTo>
                    <a:pt x="94" y="103"/>
                    <a:pt x="91" y="100"/>
                    <a:pt x="89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8" y="96"/>
                    <a:pt x="87" y="96"/>
                    <a:pt x="86" y="96"/>
                  </a:cubicBezTo>
                  <a:cubicBezTo>
                    <a:pt x="86" y="95"/>
                    <a:pt x="85" y="95"/>
                    <a:pt x="84" y="95"/>
                  </a:cubicBezTo>
                  <a:cubicBezTo>
                    <a:pt x="87" y="94"/>
                    <a:pt x="89" y="92"/>
                    <a:pt x="89" y="89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0" y="77"/>
                    <a:pt x="91" y="77"/>
                    <a:pt x="92" y="76"/>
                  </a:cubicBezTo>
                  <a:cubicBezTo>
                    <a:pt x="95" y="74"/>
                    <a:pt x="99" y="72"/>
                    <a:pt x="101" y="70"/>
                  </a:cubicBezTo>
                  <a:cubicBezTo>
                    <a:pt x="103" y="69"/>
                    <a:pt x="104" y="67"/>
                    <a:pt x="106" y="66"/>
                  </a:cubicBezTo>
                  <a:cubicBezTo>
                    <a:pt x="107" y="64"/>
                    <a:pt x="108" y="63"/>
                    <a:pt x="109" y="61"/>
                  </a:cubicBezTo>
                  <a:cubicBezTo>
                    <a:pt x="109" y="59"/>
                    <a:pt x="110" y="58"/>
                    <a:pt x="110" y="56"/>
                  </a:cubicBezTo>
                  <a:cubicBezTo>
                    <a:pt x="110" y="55"/>
                    <a:pt x="110" y="54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2" y="44"/>
                    <a:pt x="112" y="43"/>
                  </a:cubicBezTo>
                  <a:close/>
                  <a:moveTo>
                    <a:pt x="78" y="97"/>
                  </a:moveTo>
                  <a:cubicBezTo>
                    <a:pt x="78" y="97"/>
                    <a:pt x="78" y="97"/>
                    <a:pt x="78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83" y="100"/>
                    <a:pt x="82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79" y="100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8"/>
                    <a:pt x="78" y="98"/>
                    <a:pt x="78" y="98"/>
                  </a:cubicBezTo>
                  <a:lnTo>
                    <a:pt x="78" y="97"/>
                  </a:lnTo>
                  <a:close/>
                  <a:moveTo>
                    <a:pt x="51" y="99"/>
                  </a:moveTo>
                  <a:cubicBezTo>
                    <a:pt x="51" y="99"/>
                    <a:pt x="51" y="99"/>
                    <a:pt x="51" y="99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8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1" y="102"/>
                    <a:pt x="51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101"/>
                    <a:pt x="53" y="101"/>
                    <a:pt x="54" y="101"/>
                  </a:cubicBezTo>
                  <a:cubicBezTo>
                    <a:pt x="54" y="101"/>
                    <a:pt x="56" y="101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lnTo>
                    <a:pt x="51" y="103"/>
                  </a:lnTo>
                  <a:close/>
                  <a:moveTo>
                    <a:pt x="43" y="99"/>
                  </a:moveTo>
                  <a:cubicBezTo>
                    <a:pt x="43" y="99"/>
                    <a:pt x="43" y="99"/>
                    <a:pt x="43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9" y="97"/>
                    <a:pt x="49" y="98"/>
                  </a:cubicBezTo>
                  <a:cubicBezTo>
                    <a:pt x="49" y="98"/>
                    <a:pt x="49" y="99"/>
                    <a:pt x="49" y="99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100"/>
                    <a:pt x="47" y="100"/>
                    <a:pt x="46" y="100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4" y="100"/>
                    <a:pt x="44" y="100"/>
                    <a:pt x="43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3" y="99"/>
                    <a:pt x="43" y="99"/>
                    <a:pt x="43" y="99"/>
                  </a:cubicBezTo>
                  <a:close/>
                  <a:moveTo>
                    <a:pt x="42" y="103"/>
                  </a:move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3" y="101"/>
                    <a:pt x="45" y="101"/>
                    <a:pt x="46" y="101"/>
                  </a:cubicBezTo>
                  <a:cubicBezTo>
                    <a:pt x="46" y="101"/>
                    <a:pt x="46" y="101"/>
                    <a:pt x="47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lnTo>
                    <a:pt x="42" y="103"/>
                  </a:lnTo>
                  <a:close/>
                  <a:moveTo>
                    <a:pt x="36" y="99"/>
                  </a:move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1" y="98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38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lose/>
                  <a:moveTo>
                    <a:pt x="34" y="102"/>
                  </a:moveTo>
                  <a:cubicBezTo>
                    <a:pt x="34" y="102"/>
                    <a:pt x="34" y="102"/>
                    <a:pt x="34" y="102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5" y="101"/>
                    <a:pt x="36" y="101"/>
                    <a:pt x="37" y="101"/>
                  </a:cubicBezTo>
                  <a:cubicBezTo>
                    <a:pt x="38" y="101"/>
                    <a:pt x="38" y="101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7" y="104"/>
                    <a:pt x="37" y="104"/>
                    <a:pt x="36" y="104"/>
                  </a:cubicBezTo>
                  <a:cubicBezTo>
                    <a:pt x="36" y="104"/>
                    <a:pt x="35" y="104"/>
                    <a:pt x="35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2"/>
                    <a:pt x="34" y="102"/>
                  </a:cubicBezTo>
                  <a:close/>
                  <a:moveTo>
                    <a:pt x="28" y="99"/>
                  </a:moveTo>
                  <a:cubicBezTo>
                    <a:pt x="28" y="99"/>
                    <a:pt x="28" y="99"/>
                    <a:pt x="28" y="99"/>
                  </a:cubicBezTo>
                  <a:cubicBezTo>
                    <a:pt x="28" y="98"/>
                    <a:pt x="29" y="98"/>
                    <a:pt x="29" y="98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30" y="97"/>
                    <a:pt x="31" y="97"/>
                    <a:pt x="32" y="97"/>
                  </a:cubicBezTo>
                  <a:cubicBezTo>
                    <a:pt x="33" y="97"/>
                    <a:pt x="33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0" y="100"/>
                    <a:pt x="30" y="100"/>
                    <a:pt x="29" y="100"/>
                  </a:cubicBezTo>
                  <a:cubicBezTo>
                    <a:pt x="29" y="100"/>
                    <a:pt x="28" y="100"/>
                    <a:pt x="28" y="99"/>
                  </a:cubicBezTo>
                  <a:close/>
                  <a:moveTo>
                    <a:pt x="29" y="107"/>
                  </a:moveTo>
                  <a:cubicBezTo>
                    <a:pt x="29" y="107"/>
                    <a:pt x="29" y="107"/>
                    <a:pt x="29" y="107"/>
                  </a:cubicBezTo>
                  <a:cubicBezTo>
                    <a:pt x="29" y="107"/>
                    <a:pt x="29" y="107"/>
                    <a:pt x="28" y="108"/>
                  </a:cubicBezTo>
                  <a:cubicBezTo>
                    <a:pt x="28" y="108"/>
                    <a:pt x="28" y="109"/>
                    <a:pt x="28" y="109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10"/>
                    <a:pt x="27" y="110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4" y="110"/>
                    <a:pt x="23" y="110"/>
                    <a:pt x="22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6" y="106"/>
                    <a:pt x="27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9" y="106"/>
                    <a:pt x="29" y="106"/>
                    <a:pt x="29" y="106"/>
                  </a:cubicBezTo>
                  <a:cubicBezTo>
                    <a:pt x="29" y="106"/>
                    <a:pt x="29" y="106"/>
                    <a:pt x="29" y="106"/>
                  </a:cubicBezTo>
                  <a:lnTo>
                    <a:pt x="29" y="107"/>
                  </a:lnTo>
                  <a:close/>
                  <a:moveTo>
                    <a:pt x="31" y="103"/>
                  </a:moveTo>
                  <a:cubicBezTo>
                    <a:pt x="31" y="103"/>
                    <a:pt x="31" y="103"/>
                    <a:pt x="31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7" y="104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30" y="101"/>
                    <a:pt x="30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2"/>
                    <a:pt x="31" y="103"/>
                    <a:pt x="31" y="103"/>
                  </a:cubicBezTo>
                  <a:cubicBezTo>
                    <a:pt x="31" y="103"/>
                    <a:pt x="31" y="103"/>
                    <a:pt x="31" y="103"/>
                  </a:cubicBezTo>
                  <a:close/>
                  <a:moveTo>
                    <a:pt x="56" y="109"/>
                  </a:move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2" y="110"/>
                    <a:pt x="33" y="110"/>
                    <a:pt x="32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8"/>
                    <a:pt x="31" y="108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53" y="106"/>
                    <a:pt x="54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7"/>
                    <a:pt x="56" y="108"/>
                    <a:pt x="56" y="108"/>
                  </a:cubicBezTo>
                  <a:lnTo>
                    <a:pt x="56" y="109"/>
                  </a:lnTo>
                  <a:close/>
                  <a:moveTo>
                    <a:pt x="59" y="99"/>
                  </a:move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97"/>
                    <a:pt x="64" y="97"/>
                    <a:pt x="64" y="98"/>
                  </a:cubicBezTo>
                  <a:cubicBezTo>
                    <a:pt x="64" y="98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lose/>
                  <a:moveTo>
                    <a:pt x="59" y="104"/>
                  </a:move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9" y="102"/>
                    <a:pt x="59" y="102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61" y="101"/>
                    <a:pt x="62" y="101"/>
                  </a:cubicBezTo>
                  <a:cubicBezTo>
                    <a:pt x="63" y="101"/>
                    <a:pt x="64" y="101"/>
                    <a:pt x="64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3" y="104"/>
                    <a:pt x="62" y="104"/>
                    <a:pt x="61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lnTo>
                    <a:pt x="59" y="104"/>
                  </a:lnTo>
                  <a:close/>
                  <a:moveTo>
                    <a:pt x="66" y="109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2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0" y="110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8"/>
                    <a:pt x="59" y="108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6" y="109"/>
                    <a:pt x="66" y="109"/>
                    <a:pt x="66" y="109"/>
                  </a:cubicBezTo>
                  <a:close/>
                  <a:moveTo>
                    <a:pt x="71" y="99"/>
                  </a:move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3" y="100"/>
                    <a:pt x="73" y="100"/>
                    <a:pt x="72" y="100"/>
                  </a:cubicBezTo>
                  <a:lnTo>
                    <a:pt x="71" y="99"/>
                  </a:lnTo>
                  <a:close/>
                  <a:moveTo>
                    <a:pt x="73" y="104"/>
                  </a:moveTo>
                  <a:cubicBezTo>
                    <a:pt x="72" y="103"/>
                    <a:pt x="72" y="103"/>
                    <a:pt x="72" y="103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3" y="101"/>
                    <a:pt x="74" y="101"/>
                    <a:pt x="74" y="101"/>
                  </a:cubicBezTo>
                  <a:cubicBezTo>
                    <a:pt x="75" y="101"/>
                    <a:pt x="77" y="101"/>
                    <a:pt x="77" y="102"/>
                  </a:cubicBezTo>
                  <a:cubicBezTo>
                    <a:pt x="78" y="102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5" y="104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4"/>
                    <a:pt x="73" y="104"/>
                    <a:pt x="73" y="104"/>
                  </a:cubicBezTo>
                  <a:close/>
                  <a:moveTo>
                    <a:pt x="8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5" y="109"/>
                    <a:pt x="75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6"/>
                    <a:pt x="77" y="106"/>
                    <a:pt x="78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9" y="106"/>
                    <a:pt x="79" y="106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1" y="109"/>
                    <a:pt x="81" y="109"/>
                    <a:pt x="81" y="109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8" y="106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0" y="108"/>
                    <a:pt x="90" y="108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8" y="110"/>
                    <a:pt x="87" y="110"/>
                    <a:pt x="86" y="110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5" y="110"/>
                    <a:pt x="85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8"/>
                    <a:pt x="84" y="108"/>
                    <a:pt x="83" y="108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7" y="106"/>
                    <a:pt x="87" y="106"/>
                    <a:pt x="87" y="106"/>
                  </a:cubicBezTo>
                  <a:close/>
                  <a:moveTo>
                    <a:pt x="86" y="102"/>
                  </a:moveTo>
                  <a:cubicBezTo>
                    <a:pt x="86" y="103"/>
                    <a:pt x="86" y="103"/>
                    <a:pt x="86" y="103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5" y="104"/>
                    <a:pt x="85" y="104"/>
                  </a:cubicBezTo>
                  <a:cubicBezTo>
                    <a:pt x="84" y="104"/>
                    <a:pt x="84" y="104"/>
                    <a:pt x="83" y="104"/>
                  </a:cubicBezTo>
                  <a:cubicBezTo>
                    <a:pt x="82" y="104"/>
                    <a:pt x="82" y="104"/>
                    <a:pt x="81" y="104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1"/>
                    <a:pt x="82" y="101"/>
                    <a:pt x="82" y="101"/>
                  </a:cubicBezTo>
                  <a:cubicBezTo>
                    <a:pt x="83" y="101"/>
                    <a:pt x="85" y="101"/>
                    <a:pt x="86" y="102"/>
                  </a:cubicBezTo>
                  <a:close/>
                  <a:moveTo>
                    <a:pt x="19" y="76"/>
                  </a:moveTo>
                  <a:cubicBezTo>
                    <a:pt x="20" y="77"/>
                    <a:pt x="20" y="77"/>
                    <a:pt x="20" y="77"/>
                  </a:cubicBezTo>
                  <a:cubicBezTo>
                    <a:pt x="21" y="77"/>
                    <a:pt x="21" y="77"/>
                    <a:pt x="22" y="77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4" y="78"/>
                    <a:pt x="25" y="79"/>
                    <a:pt x="27" y="79"/>
                  </a:cubicBezTo>
                  <a:cubicBezTo>
                    <a:pt x="28" y="79"/>
                    <a:pt x="29" y="80"/>
                    <a:pt x="31" y="80"/>
                  </a:cubicBezTo>
                  <a:cubicBezTo>
                    <a:pt x="36" y="81"/>
                    <a:pt x="42" y="81"/>
                    <a:pt x="43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9" y="68"/>
                    <a:pt x="35" y="67"/>
                    <a:pt x="31" y="66"/>
                  </a:cubicBezTo>
                  <a:cubicBezTo>
                    <a:pt x="29" y="66"/>
                    <a:pt x="28" y="65"/>
                    <a:pt x="27" y="65"/>
                  </a:cubicBezTo>
                  <a:cubicBezTo>
                    <a:pt x="25" y="64"/>
                    <a:pt x="24" y="64"/>
                    <a:pt x="23" y="64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2"/>
                    <a:pt x="16" y="61"/>
                    <a:pt x="13" y="59"/>
                  </a:cubicBezTo>
                  <a:cubicBezTo>
                    <a:pt x="10" y="57"/>
                    <a:pt x="8" y="54"/>
                    <a:pt x="6" y="52"/>
                  </a:cubicBezTo>
                  <a:cubicBezTo>
                    <a:pt x="5" y="51"/>
                    <a:pt x="4" y="50"/>
                    <a:pt x="4" y="49"/>
                  </a:cubicBezTo>
                  <a:cubicBezTo>
                    <a:pt x="2" y="46"/>
                    <a:pt x="1" y="43"/>
                    <a:pt x="1" y="40"/>
                  </a:cubicBezTo>
                  <a:cubicBezTo>
                    <a:pt x="0" y="40"/>
                    <a:pt x="0" y="41"/>
                    <a:pt x="0" y="42"/>
                  </a:cubicBezTo>
                  <a:cubicBezTo>
                    <a:pt x="0" y="44"/>
                    <a:pt x="0" y="46"/>
                    <a:pt x="0" y="4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2" y="56"/>
                    <a:pt x="2" y="57"/>
                  </a:cubicBezTo>
                  <a:cubicBezTo>
                    <a:pt x="2" y="58"/>
                    <a:pt x="2" y="59"/>
                    <a:pt x="3" y="60"/>
                  </a:cubicBezTo>
                  <a:cubicBezTo>
                    <a:pt x="3" y="62"/>
                    <a:pt x="4" y="64"/>
                    <a:pt x="6" y="65"/>
                  </a:cubicBezTo>
                  <a:cubicBezTo>
                    <a:pt x="8" y="68"/>
                    <a:pt x="11" y="71"/>
                    <a:pt x="15" y="73"/>
                  </a:cubicBezTo>
                  <a:cubicBezTo>
                    <a:pt x="16" y="74"/>
                    <a:pt x="18" y="75"/>
                    <a:pt x="19" y="76"/>
                  </a:cubicBezTo>
                  <a:close/>
                  <a:moveTo>
                    <a:pt x="3" y="41"/>
                  </a:moveTo>
                  <a:cubicBezTo>
                    <a:pt x="4" y="42"/>
                    <a:pt x="4" y="43"/>
                    <a:pt x="5" y="45"/>
                  </a:cubicBezTo>
                  <a:cubicBezTo>
                    <a:pt x="6" y="41"/>
                    <a:pt x="9" y="38"/>
                    <a:pt x="11" y="36"/>
                  </a:cubicBezTo>
                  <a:cubicBezTo>
                    <a:pt x="14" y="33"/>
                    <a:pt x="19" y="31"/>
                    <a:pt x="24" y="29"/>
                  </a:cubicBezTo>
                  <a:cubicBezTo>
                    <a:pt x="27" y="27"/>
                    <a:pt x="31" y="26"/>
                    <a:pt x="35" y="2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29" y="18"/>
                    <a:pt x="25" y="19"/>
                    <a:pt x="22" y="20"/>
                  </a:cubicBezTo>
                  <a:cubicBezTo>
                    <a:pt x="18" y="22"/>
                    <a:pt x="15" y="23"/>
                    <a:pt x="13" y="25"/>
                  </a:cubicBezTo>
                  <a:cubicBezTo>
                    <a:pt x="11" y="26"/>
                    <a:pt x="10" y="27"/>
                    <a:pt x="8" y="28"/>
                  </a:cubicBezTo>
                  <a:cubicBezTo>
                    <a:pt x="8" y="29"/>
                    <a:pt x="7" y="29"/>
                    <a:pt x="7" y="30"/>
                  </a:cubicBezTo>
                  <a:cubicBezTo>
                    <a:pt x="4" y="33"/>
                    <a:pt x="3" y="36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lose/>
                  <a:moveTo>
                    <a:pt x="102" y="37"/>
                  </a:moveTo>
                  <a:cubicBezTo>
                    <a:pt x="104" y="38"/>
                    <a:pt x="106" y="42"/>
                    <a:pt x="107" y="45"/>
                  </a:cubicBezTo>
                  <a:cubicBezTo>
                    <a:pt x="108" y="44"/>
                    <a:pt x="108" y="42"/>
                    <a:pt x="108" y="40"/>
                  </a:cubicBezTo>
                  <a:cubicBezTo>
                    <a:pt x="108" y="40"/>
                    <a:pt x="108" y="40"/>
                    <a:pt x="108" y="39"/>
                  </a:cubicBezTo>
                  <a:cubicBezTo>
                    <a:pt x="108" y="35"/>
                    <a:pt x="107" y="31"/>
                    <a:pt x="104" y="28"/>
                  </a:cubicBezTo>
                  <a:cubicBezTo>
                    <a:pt x="102" y="26"/>
                    <a:pt x="100" y="25"/>
                    <a:pt x="97" y="23"/>
                  </a:cubicBezTo>
                  <a:cubicBezTo>
                    <a:pt x="94" y="22"/>
                    <a:pt x="91" y="20"/>
                    <a:pt x="87" y="19"/>
                  </a:cubicBezTo>
                  <a:cubicBezTo>
                    <a:pt x="84" y="18"/>
                    <a:pt x="81" y="17"/>
                    <a:pt x="77" y="16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2" y="26"/>
                    <a:pt x="86" y="28"/>
                    <a:pt x="90" y="29"/>
                  </a:cubicBezTo>
                  <a:cubicBezTo>
                    <a:pt x="95" y="31"/>
                    <a:pt x="99" y="34"/>
                    <a:pt x="102" y="37"/>
                  </a:cubicBezTo>
                  <a:close/>
                  <a:moveTo>
                    <a:pt x="56" y="43"/>
                  </a:moveTo>
                  <a:cubicBezTo>
                    <a:pt x="63" y="43"/>
                    <a:pt x="75" y="42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1"/>
                    <a:pt x="63" y="0"/>
                    <a:pt x="56" y="0"/>
                  </a:cubicBezTo>
                  <a:cubicBezTo>
                    <a:pt x="49" y="0"/>
                    <a:pt x="37" y="1"/>
                    <a:pt x="37" y="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42"/>
                    <a:pt x="49" y="43"/>
                    <a:pt x="56" y="43"/>
                  </a:cubicBezTo>
                  <a:close/>
                  <a:moveTo>
                    <a:pt x="56" y="2"/>
                  </a:moveTo>
                  <a:cubicBezTo>
                    <a:pt x="65" y="2"/>
                    <a:pt x="72" y="4"/>
                    <a:pt x="72" y="6"/>
                  </a:cubicBezTo>
                  <a:cubicBezTo>
                    <a:pt x="72" y="8"/>
                    <a:pt x="65" y="10"/>
                    <a:pt x="56" y="10"/>
                  </a:cubicBezTo>
                  <a:cubicBezTo>
                    <a:pt x="47" y="10"/>
                    <a:pt x="40" y="8"/>
                    <a:pt x="40" y="6"/>
                  </a:cubicBezTo>
                  <a:cubicBezTo>
                    <a:pt x="40" y="4"/>
                    <a:pt x="47" y="2"/>
                    <a:pt x="56" y="2"/>
                  </a:cubicBez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1" name="Freeform 14"/>
            <p:cNvSpPr>
              <a:spLocks noEditPoints="1"/>
            </p:cNvSpPr>
            <p:nvPr/>
          </p:nvSpPr>
          <p:spPr bwMode="auto">
            <a:xfrm>
              <a:off x="4365625" y="2362200"/>
              <a:ext cx="192088" cy="233363"/>
            </a:xfrm>
            <a:custGeom>
              <a:avLst/>
              <a:gdLst>
                <a:gd name="T0" fmla="*/ 48 w 91"/>
                <a:gd name="T1" fmla="*/ 70 h 110"/>
                <a:gd name="T2" fmla="*/ 16 w 91"/>
                <a:gd name="T3" fmla="*/ 74 h 110"/>
                <a:gd name="T4" fmla="*/ 48 w 91"/>
                <a:gd name="T5" fmla="*/ 46 h 110"/>
                <a:gd name="T6" fmla="*/ 16 w 91"/>
                <a:gd name="T7" fmla="*/ 49 h 110"/>
                <a:gd name="T8" fmla="*/ 48 w 91"/>
                <a:gd name="T9" fmla="*/ 46 h 110"/>
                <a:gd name="T10" fmla="*/ 79 w 91"/>
                <a:gd name="T11" fmla="*/ 37 h 110"/>
                <a:gd name="T12" fmla="*/ 81 w 91"/>
                <a:gd name="T13" fmla="*/ 33 h 110"/>
                <a:gd name="T14" fmla="*/ 77 w 91"/>
                <a:gd name="T15" fmla="*/ 40 h 110"/>
                <a:gd name="T16" fmla="*/ 16 w 91"/>
                <a:gd name="T17" fmla="*/ 33 h 110"/>
                <a:gd name="T18" fmla="*/ 43 w 91"/>
                <a:gd name="T19" fmla="*/ 37 h 110"/>
                <a:gd name="T20" fmla="*/ 16 w 91"/>
                <a:gd name="T21" fmla="*/ 86 h 110"/>
                <a:gd name="T22" fmla="*/ 43 w 91"/>
                <a:gd name="T23" fmla="*/ 83 h 110"/>
                <a:gd name="T24" fmla="*/ 16 w 91"/>
                <a:gd name="T25" fmla="*/ 86 h 110"/>
                <a:gd name="T26" fmla="*/ 4 w 91"/>
                <a:gd name="T27" fmla="*/ 105 h 110"/>
                <a:gd name="T28" fmla="*/ 13 w 91"/>
                <a:gd name="T29" fmla="*/ 13 h 110"/>
                <a:gd name="T30" fmla="*/ 0 w 91"/>
                <a:gd name="T31" fmla="*/ 8 h 110"/>
                <a:gd name="T32" fmla="*/ 81 w 91"/>
                <a:gd name="T33" fmla="*/ 110 h 110"/>
                <a:gd name="T34" fmla="*/ 77 w 91"/>
                <a:gd name="T35" fmla="*/ 63 h 110"/>
                <a:gd name="T36" fmla="*/ 43 w 91"/>
                <a:gd name="T37" fmla="*/ 58 h 110"/>
                <a:gd name="T38" fmla="*/ 16 w 91"/>
                <a:gd name="T39" fmla="*/ 62 h 110"/>
                <a:gd name="T40" fmla="*/ 43 w 91"/>
                <a:gd name="T41" fmla="*/ 58 h 110"/>
                <a:gd name="T42" fmla="*/ 21 w 91"/>
                <a:gd name="T43" fmla="*/ 8 h 110"/>
                <a:gd name="T44" fmla="*/ 32 w 91"/>
                <a:gd name="T45" fmla="*/ 7 h 110"/>
                <a:gd name="T46" fmla="*/ 41 w 91"/>
                <a:gd name="T47" fmla="*/ 0 h 110"/>
                <a:gd name="T48" fmla="*/ 49 w 91"/>
                <a:gd name="T49" fmla="*/ 7 h 110"/>
                <a:gd name="T50" fmla="*/ 60 w 91"/>
                <a:gd name="T51" fmla="*/ 8 h 110"/>
                <a:gd name="T52" fmla="*/ 66 w 91"/>
                <a:gd name="T53" fmla="*/ 15 h 110"/>
                <a:gd name="T54" fmla="*/ 15 w 91"/>
                <a:gd name="T55" fmla="*/ 13 h 110"/>
                <a:gd name="T56" fmla="*/ 41 w 91"/>
                <a:gd name="T57" fmla="*/ 7 h 110"/>
                <a:gd name="T58" fmla="*/ 41 w 91"/>
                <a:gd name="T59" fmla="*/ 4 h 110"/>
                <a:gd name="T60" fmla="*/ 70 w 91"/>
                <a:gd name="T61" fmla="*/ 98 h 110"/>
                <a:gd name="T62" fmla="*/ 11 w 91"/>
                <a:gd name="T63" fmla="*/ 21 h 110"/>
                <a:gd name="T64" fmla="*/ 70 w 91"/>
                <a:gd name="T65" fmla="*/ 26 h 110"/>
                <a:gd name="T66" fmla="*/ 74 w 91"/>
                <a:gd name="T67" fmla="*/ 18 h 110"/>
                <a:gd name="T68" fmla="*/ 7 w 91"/>
                <a:gd name="T69" fmla="*/ 102 h 110"/>
                <a:gd name="T70" fmla="*/ 74 w 91"/>
                <a:gd name="T71" fmla="*/ 68 h 110"/>
                <a:gd name="T72" fmla="*/ 70 w 91"/>
                <a:gd name="T73" fmla="*/ 98 h 110"/>
                <a:gd name="T74" fmla="*/ 70 w 91"/>
                <a:gd name="T75" fmla="*/ 48 h 110"/>
                <a:gd name="T76" fmla="*/ 74 w 91"/>
                <a:gd name="T77" fmla="*/ 45 h 110"/>
                <a:gd name="T78" fmla="*/ 79 w 91"/>
                <a:gd name="T79" fmla="*/ 12 h 110"/>
                <a:gd name="T80" fmla="*/ 81 w 91"/>
                <a:gd name="T81" fmla="*/ 8 h 110"/>
                <a:gd name="T82" fmla="*/ 68 w 91"/>
                <a:gd name="T83" fmla="*/ 13 h 110"/>
                <a:gd name="T84" fmla="*/ 77 w 91"/>
                <a:gd name="T85" fmla="*/ 16 h 110"/>
                <a:gd name="T86" fmla="*/ 91 w 91"/>
                <a:gd name="T87" fmla="*/ 15 h 110"/>
                <a:gd name="T88" fmla="*/ 57 w 91"/>
                <a:gd name="T89" fmla="*/ 49 h 110"/>
                <a:gd name="T90" fmla="*/ 58 w 91"/>
                <a:gd name="T91" fmla="*/ 33 h 110"/>
                <a:gd name="T92" fmla="*/ 80 w 91"/>
                <a:gd name="T93" fmla="*/ 15 h 110"/>
                <a:gd name="T94" fmla="*/ 91 w 91"/>
                <a:gd name="T95" fmla="*/ 39 h 110"/>
                <a:gd name="T96" fmla="*/ 57 w 91"/>
                <a:gd name="T97" fmla="*/ 73 h 110"/>
                <a:gd name="T98" fmla="*/ 58 w 91"/>
                <a:gd name="T99" fmla="*/ 58 h 110"/>
                <a:gd name="T100" fmla="*/ 80 w 91"/>
                <a:gd name="T10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10">
                  <a:moveTo>
                    <a:pt x="16" y="70"/>
                  </a:moveTo>
                  <a:cubicBezTo>
                    <a:pt x="48" y="70"/>
                    <a:pt x="48" y="70"/>
                    <a:pt x="48" y="70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16" y="74"/>
                    <a:pt x="16" y="74"/>
                    <a:pt x="16" y="74"/>
                  </a:cubicBezTo>
                  <a:lnTo>
                    <a:pt x="16" y="70"/>
                  </a:lnTo>
                  <a:close/>
                  <a:moveTo>
                    <a:pt x="48" y="46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48" y="49"/>
                    <a:pt x="48" y="49"/>
                    <a:pt x="48" y="49"/>
                  </a:cubicBezTo>
                  <a:lnTo>
                    <a:pt x="48" y="46"/>
                  </a:lnTo>
                  <a:close/>
                  <a:moveTo>
                    <a:pt x="77" y="40"/>
                  </a:moveTo>
                  <a:cubicBezTo>
                    <a:pt x="79" y="37"/>
                    <a:pt x="79" y="37"/>
                    <a:pt x="79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77" y="39"/>
                    <a:pt x="77" y="39"/>
                    <a:pt x="77" y="39"/>
                  </a:cubicBezTo>
                  <a:lnTo>
                    <a:pt x="77" y="40"/>
                  </a:lnTo>
                  <a:close/>
                  <a:moveTo>
                    <a:pt x="43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3" y="33"/>
                  </a:lnTo>
                  <a:close/>
                  <a:moveTo>
                    <a:pt x="16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16" y="83"/>
                    <a:pt x="16" y="83"/>
                    <a:pt x="16" y="83"/>
                  </a:cubicBezTo>
                  <a:lnTo>
                    <a:pt x="16" y="86"/>
                  </a:lnTo>
                  <a:close/>
                  <a:moveTo>
                    <a:pt x="77" y="105"/>
                  </a:moveTo>
                  <a:cubicBezTo>
                    <a:pt x="4" y="105"/>
                    <a:pt x="4" y="105"/>
                    <a:pt x="4" y="105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5" y="9"/>
                    <a:pt x="17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7" y="63"/>
                    <a:pt x="77" y="63"/>
                    <a:pt x="77" y="63"/>
                  </a:cubicBezTo>
                  <a:lnTo>
                    <a:pt x="77" y="105"/>
                  </a:lnTo>
                  <a:close/>
                  <a:moveTo>
                    <a:pt x="43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43" y="62"/>
                    <a:pt x="43" y="62"/>
                    <a:pt x="43" y="62"/>
                  </a:cubicBezTo>
                  <a:lnTo>
                    <a:pt x="43" y="58"/>
                  </a:lnTo>
                  <a:close/>
                  <a:moveTo>
                    <a:pt x="15" y="13"/>
                  </a:moveTo>
                  <a:cubicBezTo>
                    <a:pt x="16" y="10"/>
                    <a:pt x="19" y="9"/>
                    <a:pt x="21" y="8"/>
                  </a:cubicBezTo>
                  <a:cubicBezTo>
                    <a:pt x="24" y="7"/>
                    <a:pt x="26" y="7"/>
                    <a:pt x="29" y="7"/>
                  </a:cubicBezTo>
                  <a:cubicBezTo>
                    <a:pt x="30" y="7"/>
                    <a:pt x="31" y="7"/>
                    <a:pt x="32" y="7"/>
                  </a:cubicBezTo>
                  <a:cubicBezTo>
                    <a:pt x="32" y="7"/>
                    <a:pt x="33" y="7"/>
                    <a:pt x="33" y="7"/>
                  </a:cubicBezTo>
                  <a:cubicBezTo>
                    <a:pt x="33" y="3"/>
                    <a:pt x="36" y="0"/>
                    <a:pt x="41" y="0"/>
                  </a:cubicBezTo>
                  <a:cubicBezTo>
                    <a:pt x="45" y="0"/>
                    <a:pt x="48" y="3"/>
                    <a:pt x="48" y="7"/>
                  </a:cubicBezTo>
                  <a:cubicBezTo>
                    <a:pt x="48" y="7"/>
                    <a:pt x="49" y="7"/>
                    <a:pt x="49" y="7"/>
                  </a:cubicBezTo>
                  <a:cubicBezTo>
                    <a:pt x="50" y="7"/>
                    <a:pt x="51" y="7"/>
                    <a:pt x="53" y="7"/>
                  </a:cubicBezTo>
                  <a:cubicBezTo>
                    <a:pt x="55" y="7"/>
                    <a:pt x="58" y="7"/>
                    <a:pt x="60" y="8"/>
                  </a:cubicBezTo>
                  <a:cubicBezTo>
                    <a:pt x="63" y="9"/>
                    <a:pt x="65" y="10"/>
                    <a:pt x="66" y="13"/>
                  </a:cubicBezTo>
                  <a:cubicBezTo>
                    <a:pt x="66" y="13"/>
                    <a:pt x="66" y="15"/>
                    <a:pt x="66" y="15"/>
                  </a:cubicBezTo>
                  <a:cubicBezTo>
                    <a:pt x="54" y="15"/>
                    <a:pt x="28" y="15"/>
                    <a:pt x="15" y="15"/>
                  </a:cubicBezTo>
                  <a:cubicBezTo>
                    <a:pt x="15" y="15"/>
                    <a:pt x="15" y="13"/>
                    <a:pt x="15" y="13"/>
                  </a:cubicBezTo>
                  <a:close/>
                  <a:moveTo>
                    <a:pt x="37" y="7"/>
                  </a:moveTo>
                  <a:cubicBezTo>
                    <a:pt x="38" y="7"/>
                    <a:pt x="39" y="7"/>
                    <a:pt x="41" y="7"/>
                  </a:cubicBezTo>
                  <a:cubicBezTo>
                    <a:pt x="42" y="7"/>
                    <a:pt x="43" y="7"/>
                    <a:pt x="44" y="7"/>
                  </a:cubicBezTo>
                  <a:cubicBezTo>
                    <a:pt x="44" y="5"/>
                    <a:pt x="43" y="4"/>
                    <a:pt x="41" y="4"/>
                  </a:cubicBezTo>
                  <a:cubicBezTo>
                    <a:pt x="39" y="4"/>
                    <a:pt x="37" y="5"/>
                    <a:pt x="37" y="7"/>
                  </a:cubicBezTo>
                  <a:close/>
                  <a:moveTo>
                    <a:pt x="70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0" y="73"/>
                    <a:pt x="70" y="73"/>
                    <a:pt x="70" y="73"/>
                  </a:cubicBezTo>
                  <a:lnTo>
                    <a:pt x="70" y="98"/>
                  </a:lnTo>
                  <a:close/>
                  <a:moveTo>
                    <a:pt x="74" y="43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4" y="45"/>
                    <a:pt x="74" y="45"/>
                    <a:pt x="74" y="45"/>
                  </a:cubicBezTo>
                  <a:lnTo>
                    <a:pt x="74" y="43"/>
                  </a:lnTo>
                  <a:close/>
                  <a:moveTo>
                    <a:pt x="79" y="12"/>
                  </a:moveTo>
                  <a:cubicBezTo>
                    <a:pt x="81" y="12"/>
                    <a:pt x="81" y="12"/>
                    <a:pt x="81" y="12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6" y="9"/>
                    <a:pt x="67" y="11"/>
                    <a:pt x="68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6"/>
                    <a:pt x="77" y="16"/>
                    <a:pt x="77" y="16"/>
                  </a:cubicBezTo>
                  <a:lnTo>
                    <a:pt x="79" y="12"/>
                  </a:lnTo>
                  <a:close/>
                  <a:moveTo>
                    <a:pt x="91" y="15"/>
                  </a:moveTo>
                  <a:cubicBezTo>
                    <a:pt x="67" y="49"/>
                    <a:pt x="67" y="49"/>
                    <a:pt x="6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80" y="15"/>
                    <a:pt x="80" y="15"/>
                    <a:pt x="80" y="15"/>
                  </a:cubicBezTo>
                  <a:lnTo>
                    <a:pt x="91" y="15"/>
                  </a:lnTo>
                  <a:close/>
                  <a:moveTo>
                    <a:pt x="91" y="39"/>
                  </a:moveTo>
                  <a:cubicBezTo>
                    <a:pt x="67" y="73"/>
                    <a:pt x="67" y="73"/>
                    <a:pt x="6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80" y="39"/>
                    <a:pt x="80" y="39"/>
                    <a:pt x="80" y="39"/>
                  </a:cubicBezTo>
                  <a:lnTo>
                    <a:pt x="91" y="39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2" name="Freeform 15"/>
            <p:cNvSpPr>
              <a:spLocks/>
            </p:cNvSpPr>
            <p:nvPr/>
          </p:nvSpPr>
          <p:spPr bwMode="auto">
            <a:xfrm>
              <a:off x="4151313" y="2374900"/>
              <a:ext cx="173038" cy="217488"/>
            </a:xfrm>
            <a:custGeom>
              <a:avLst/>
              <a:gdLst>
                <a:gd name="T0" fmla="*/ 3 w 109"/>
                <a:gd name="T1" fmla="*/ 3 h 137"/>
                <a:gd name="T2" fmla="*/ 3 w 109"/>
                <a:gd name="T3" fmla="*/ 6 h 137"/>
                <a:gd name="T4" fmla="*/ 104 w 109"/>
                <a:gd name="T5" fmla="*/ 6 h 137"/>
                <a:gd name="T6" fmla="*/ 104 w 109"/>
                <a:gd name="T7" fmla="*/ 76 h 137"/>
                <a:gd name="T8" fmla="*/ 89 w 109"/>
                <a:gd name="T9" fmla="*/ 132 h 137"/>
                <a:gd name="T10" fmla="*/ 7 w 109"/>
                <a:gd name="T11" fmla="*/ 132 h 137"/>
                <a:gd name="T12" fmla="*/ 5 w 109"/>
                <a:gd name="T13" fmla="*/ 3 h 137"/>
                <a:gd name="T14" fmla="*/ 3 w 109"/>
                <a:gd name="T15" fmla="*/ 3 h 137"/>
                <a:gd name="T16" fmla="*/ 3 w 109"/>
                <a:gd name="T17" fmla="*/ 6 h 137"/>
                <a:gd name="T18" fmla="*/ 3 w 109"/>
                <a:gd name="T19" fmla="*/ 3 h 137"/>
                <a:gd name="T20" fmla="*/ 0 w 109"/>
                <a:gd name="T21" fmla="*/ 3 h 137"/>
                <a:gd name="T22" fmla="*/ 1 w 109"/>
                <a:gd name="T23" fmla="*/ 137 h 137"/>
                <a:gd name="T24" fmla="*/ 93 w 109"/>
                <a:gd name="T25" fmla="*/ 137 h 137"/>
                <a:gd name="T26" fmla="*/ 109 w 109"/>
                <a:gd name="T27" fmla="*/ 76 h 137"/>
                <a:gd name="T28" fmla="*/ 109 w 109"/>
                <a:gd name="T29" fmla="*/ 0 h 137"/>
                <a:gd name="T30" fmla="*/ 0 w 109"/>
                <a:gd name="T31" fmla="*/ 0 h 137"/>
                <a:gd name="T32" fmla="*/ 0 w 109"/>
                <a:gd name="T33" fmla="*/ 3 h 137"/>
                <a:gd name="T34" fmla="*/ 3 w 109"/>
                <a:gd name="T35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7">
                  <a:moveTo>
                    <a:pt x="3" y="3"/>
                  </a:moveTo>
                  <a:lnTo>
                    <a:pt x="3" y="6"/>
                  </a:lnTo>
                  <a:lnTo>
                    <a:pt x="104" y="6"/>
                  </a:lnTo>
                  <a:lnTo>
                    <a:pt x="104" y="76"/>
                  </a:lnTo>
                  <a:lnTo>
                    <a:pt x="89" y="132"/>
                  </a:lnTo>
                  <a:lnTo>
                    <a:pt x="7" y="132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137"/>
                  </a:lnTo>
                  <a:lnTo>
                    <a:pt x="93" y="137"/>
                  </a:lnTo>
                  <a:lnTo>
                    <a:pt x="109" y="76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3" name="Freeform 16"/>
            <p:cNvSpPr>
              <a:spLocks/>
            </p:cNvSpPr>
            <p:nvPr/>
          </p:nvSpPr>
          <p:spPr bwMode="auto">
            <a:xfrm>
              <a:off x="4252913" y="2484438"/>
              <a:ext cx="71438" cy="112713"/>
            </a:xfrm>
            <a:custGeom>
              <a:avLst/>
              <a:gdLst>
                <a:gd name="T0" fmla="*/ 40 w 45"/>
                <a:gd name="T1" fmla="*/ 10 h 71"/>
                <a:gd name="T2" fmla="*/ 38 w 45"/>
                <a:gd name="T3" fmla="*/ 8 h 71"/>
                <a:gd name="T4" fmla="*/ 0 w 45"/>
                <a:gd name="T5" fmla="*/ 50 h 71"/>
                <a:gd name="T6" fmla="*/ 26 w 45"/>
                <a:gd name="T7" fmla="*/ 71 h 71"/>
                <a:gd name="T8" fmla="*/ 45 w 45"/>
                <a:gd name="T9" fmla="*/ 0 h 71"/>
                <a:gd name="T10" fmla="*/ 38 w 45"/>
                <a:gd name="T11" fmla="*/ 8 h 71"/>
                <a:gd name="T12" fmla="*/ 40 w 45"/>
                <a:gd name="T13" fmla="*/ 10 h 71"/>
                <a:gd name="T14" fmla="*/ 37 w 45"/>
                <a:gd name="T15" fmla="*/ 10 h 71"/>
                <a:gd name="T16" fmla="*/ 24 w 45"/>
                <a:gd name="T17" fmla="*/ 62 h 71"/>
                <a:gd name="T18" fmla="*/ 8 w 45"/>
                <a:gd name="T19" fmla="*/ 48 h 71"/>
                <a:gd name="T20" fmla="*/ 42 w 45"/>
                <a:gd name="T21" fmla="*/ 12 h 71"/>
                <a:gd name="T22" fmla="*/ 40 w 45"/>
                <a:gd name="T23" fmla="*/ 10 h 71"/>
                <a:gd name="T24" fmla="*/ 37 w 45"/>
                <a:gd name="T25" fmla="*/ 10 h 71"/>
                <a:gd name="T26" fmla="*/ 40 w 45"/>
                <a:gd name="T2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71">
                  <a:moveTo>
                    <a:pt x="40" y="10"/>
                  </a:moveTo>
                  <a:lnTo>
                    <a:pt x="38" y="8"/>
                  </a:lnTo>
                  <a:lnTo>
                    <a:pt x="0" y="50"/>
                  </a:lnTo>
                  <a:lnTo>
                    <a:pt x="26" y="71"/>
                  </a:lnTo>
                  <a:lnTo>
                    <a:pt x="45" y="0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24" y="62"/>
                  </a:lnTo>
                  <a:lnTo>
                    <a:pt x="8" y="48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4" name="Freeform 17"/>
            <p:cNvSpPr>
              <a:spLocks/>
            </p:cNvSpPr>
            <p:nvPr/>
          </p:nvSpPr>
          <p:spPr bwMode="auto">
            <a:xfrm>
              <a:off x="4184650" y="2478088"/>
              <a:ext cx="109538" cy="0"/>
            </a:xfrm>
            <a:custGeom>
              <a:avLst/>
              <a:gdLst>
                <a:gd name="T0" fmla="*/ 0 w 69"/>
                <a:gd name="T1" fmla="*/ 69 w 69"/>
                <a:gd name="T2" fmla="*/ 0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0" y="0"/>
                  </a:move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5" name="Line 18"/>
            <p:cNvSpPr>
              <a:spLocks noChangeShapeType="1"/>
            </p:cNvSpPr>
            <p:nvPr/>
          </p:nvSpPr>
          <p:spPr bwMode="auto">
            <a:xfrm>
              <a:off x="4184650" y="2478088"/>
              <a:ext cx="1095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6" name="Rectangle 19"/>
            <p:cNvSpPr>
              <a:spLocks noChangeArrowheads="1"/>
            </p:cNvSpPr>
            <p:nvPr/>
          </p:nvSpPr>
          <p:spPr bwMode="auto">
            <a:xfrm>
              <a:off x="4184650" y="2474913"/>
              <a:ext cx="10953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7" name="Freeform 20"/>
            <p:cNvSpPr>
              <a:spLocks/>
            </p:cNvSpPr>
            <p:nvPr/>
          </p:nvSpPr>
          <p:spPr bwMode="auto">
            <a:xfrm>
              <a:off x="4184650" y="2474913"/>
              <a:ext cx="109538" cy="7938"/>
            </a:xfrm>
            <a:custGeom>
              <a:avLst/>
              <a:gdLst>
                <a:gd name="T0" fmla="*/ 0 w 69"/>
                <a:gd name="T1" fmla="*/ 5 h 5"/>
                <a:gd name="T2" fmla="*/ 69 w 69"/>
                <a:gd name="T3" fmla="*/ 5 h 5"/>
                <a:gd name="T4" fmla="*/ 69 w 69"/>
                <a:gd name="T5" fmla="*/ 0 h 5"/>
                <a:gd name="T6" fmla="*/ 0 w 6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">
                  <a:moveTo>
                    <a:pt x="0" y="5"/>
                  </a:moveTo>
                  <a:lnTo>
                    <a:pt x="69" y="5"/>
                  </a:lnTo>
                  <a:lnTo>
                    <a:pt x="6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8" name="Freeform 21"/>
            <p:cNvSpPr>
              <a:spLocks/>
            </p:cNvSpPr>
            <p:nvPr/>
          </p:nvSpPr>
          <p:spPr bwMode="auto">
            <a:xfrm>
              <a:off x="4184650" y="2497138"/>
              <a:ext cx="88900" cy="0"/>
            </a:xfrm>
            <a:custGeom>
              <a:avLst/>
              <a:gdLst>
                <a:gd name="T0" fmla="*/ 0 w 56"/>
                <a:gd name="T1" fmla="*/ 56 w 56"/>
                <a:gd name="T2" fmla="*/ 0 w 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9" name="Line 22"/>
            <p:cNvSpPr>
              <a:spLocks noChangeShapeType="1"/>
            </p:cNvSpPr>
            <p:nvPr/>
          </p:nvSpPr>
          <p:spPr bwMode="auto">
            <a:xfrm>
              <a:off x="4184650" y="2497138"/>
              <a:ext cx="889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0" name="Rectangle 23"/>
            <p:cNvSpPr>
              <a:spLocks noChangeArrowheads="1"/>
            </p:cNvSpPr>
            <p:nvPr/>
          </p:nvSpPr>
          <p:spPr bwMode="auto">
            <a:xfrm>
              <a:off x="4184650" y="2493963"/>
              <a:ext cx="88900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1" name="Freeform 24"/>
            <p:cNvSpPr>
              <a:spLocks/>
            </p:cNvSpPr>
            <p:nvPr/>
          </p:nvSpPr>
          <p:spPr bwMode="auto">
            <a:xfrm>
              <a:off x="4184650" y="2493963"/>
              <a:ext cx="88900" cy="7938"/>
            </a:xfrm>
            <a:custGeom>
              <a:avLst/>
              <a:gdLst>
                <a:gd name="T0" fmla="*/ 0 w 56"/>
                <a:gd name="T1" fmla="*/ 5 h 5"/>
                <a:gd name="T2" fmla="*/ 56 w 56"/>
                <a:gd name="T3" fmla="*/ 5 h 5"/>
                <a:gd name="T4" fmla="*/ 56 w 56"/>
                <a:gd name="T5" fmla="*/ 0 h 5"/>
                <a:gd name="T6" fmla="*/ 0 w 5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lnTo>
                    <a:pt x="56" y="5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2" name="Freeform 25"/>
            <p:cNvSpPr>
              <a:spLocks/>
            </p:cNvSpPr>
            <p:nvPr/>
          </p:nvSpPr>
          <p:spPr bwMode="auto">
            <a:xfrm>
              <a:off x="4184650" y="2516188"/>
              <a:ext cx="65088" cy="0"/>
            </a:xfrm>
            <a:custGeom>
              <a:avLst/>
              <a:gdLst>
                <a:gd name="T0" fmla="*/ 0 w 41"/>
                <a:gd name="T1" fmla="*/ 41 w 41"/>
                <a:gd name="T2" fmla="*/ 0 w 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1">
                  <a:moveTo>
                    <a:pt x="0" y="0"/>
                  </a:move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3" name="Line 26"/>
            <p:cNvSpPr>
              <a:spLocks noChangeShapeType="1"/>
            </p:cNvSpPr>
            <p:nvPr/>
          </p:nvSpPr>
          <p:spPr bwMode="auto">
            <a:xfrm>
              <a:off x="4184650" y="2516188"/>
              <a:ext cx="650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4" name="Rectangle 27"/>
            <p:cNvSpPr>
              <a:spLocks noChangeArrowheads="1"/>
            </p:cNvSpPr>
            <p:nvPr/>
          </p:nvSpPr>
          <p:spPr bwMode="auto">
            <a:xfrm>
              <a:off x="4184650" y="2513013"/>
              <a:ext cx="6508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5" name="Freeform 28"/>
            <p:cNvSpPr>
              <a:spLocks/>
            </p:cNvSpPr>
            <p:nvPr/>
          </p:nvSpPr>
          <p:spPr bwMode="auto">
            <a:xfrm>
              <a:off x="4184650" y="2513013"/>
              <a:ext cx="65088" cy="7938"/>
            </a:xfrm>
            <a:custGeom>
              <a:avLst/>
              <a:gdLst>
                <a:gd name="T0" fmla="*/ 0 w 41"/>
                <a:gd name="T1" fmla="*/ 5 h 5"/>
                <a:gd name="T2" fmla="*/ 41 w 41"/>
                <a:gd name="T3" fmla="*/ 5 h 5"/>
                <a:gd name="T4" fmla="*/ 41 w 41"/>
                <a:gd name="T5" fmla="*/ 0 h 5"/>
                <a:gd name="T6" fmla="*/ 0 w 4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">
                  <a:moveTo>
                    <a:pt x="0" y="5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6" name="Freeform 29"/>
            <p:cNvSpPr>
              <a:spLocks/>
            </p:cNvSpPr>
            <p:nvPr/>
          </p:nvSpPr>
          <p:spPr bwMode="auto">
            <a:xfrm>
              <a:off x="4184650" y="2540000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7" name="Line 30"/>
            <p:cNvSpPr>
              <a:spLocks noChangeShapeType="1"/>
            </p:cNvSpPr>
            <p:nvPr/>
          </p:nvSpPr>
          <p:spPr bwMode="auto">
            <a:xfrm>
              <a:off x="4184650" y="2540000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8" name="Rectangle 31"/>
            <p:cNvSpPr>
              <a:spLocks noChangeArrowheads="1"/>
            </p:cNvSpPr>
            <p:nvPr/>
          </p:nvSpPr>
          <p:spPr bwMode="auto">
            <a:xfrm>
              <a:off x="4184650" y="2535238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49" name="Freeform 32"/>
            <p:cNvSpPr>
              <a:spLocks/>
            </p:cNvSpPr>
            <p:nvPr/>
          </p:nvSpPr>
          <p:spPr bwMode="auto">
            <a:xfrm>
              <a:off x="4184650" y="2535238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0" name="Freeform 33"/>
            <p:cNvSpPr>
              <a:spLocks/>
            </p:cNvSpPr>
            <p:nvPr/>
          </p:nvSpPr>
          <p:spPr bwMode="auto">
            <a:xfrm>
              <a:off x="4184650" y="2559050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1" name="Line 34"/>
            <p:cNvSpPr>
              <a:spLocks noChangeShapeType="1"/>
            </p:cNvSpPr>
            <p:nvPr/>
          </p:nvSpPr>
          <p:spPr bwMode="auto">
            <a:xfrm>
              <a:off x="4184650" y="2559050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2" name="Rectangle 35"/>
            <p:cNvSpPr>
              <a:spLocks noChangeArrowheads="1"/>
            </p:cNvSpPr>
            <p:nvPr/>
          </p:nvSpPr>
          <p:spPr bwMode="auto">
            <a:xfrm>
              <a:off x="4184650" y="2554288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3" name="Freeform 36"/>
            <p:cNvSpPr>
              <a:spLocks/>
            </p:cNvSpPr>
            <p:nvPr/>
          </p:nvSpPr>
          <p:spPr bwMode="auto">
            <a:xfrm>
              <a:off x="4184650" y="2554288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4" name="Freeform 37"/>
            <p:cNvSpPr>
              <a:spLocks/>
            </p:cNvSpPr>
            <p:nvPr/>
          </p:nvSpPr>
          <p:spPr bwMode="auto">
            <a:xfrm>
              <a:off x="4176713" y="2398713"/>
              <a:ext cx="76200" cy="65088"/>
            </a:xfrm>
            <a:custGeom>
              <a:avLst/>
              <a:gdLst>
                <a:gd name="T0" fmla="*/ 45 w 48"/>
                <a:gd name="T1" fmla="*/ 38 h 41"/>
                <a:gd name="T2" fmla="*/ 45 w 48"/>
                <a:gd name="T3" fmla="*/ 36 h 41"/>
                <a:gd name="T4" fmla="*/ 5 w 48"/>
                <a:gd name="T5" fmla="*/ 36 h 41"/>
                <a:gd name="T6" fmla="*/ 5 w 48"/>
                <a:gd name="T7" fmla="*/ 5 h 41"/>
                <a:gd name="T8" fmla="*/ 42 w 48"/>
                <a:gd name="T9" fmla="*/ 5 h 41"/>
                <a:gd name="T10" fmla="*/ 42 w 48"/>
                <a:gd name="T11" fmla="*/ 38 h 41"/>
                <a:gd name="T12" fmla="*/ 45 w 48"/>
                <a:gd name="T13" fmla="*/ 38 h 41"/>
                <a:gd name="T14" fmla="*/ 45 w 48"/>
                <a:gd name="T15" fmla="*/ 36 h 41"/>
                <a:gd name="T16" fmla="*/ 45 w 48"/>
                <a:gd name="T17" fmla="*/ 38 h 41"/>
                <a:gd name="T18" fmla="*/ 48 w 48"/>
                <a:gd name="T19" fmla="*/ 38 h 41"/>
                <a:gd name="T20" fmla="*/ 48 w 48"/>
                <a:gd name="T21" fmla="*/ 0 h 41"/>
                <a:gd name="T22" fmla="*/ 0 w 48"/>
                <a:gd name="T23" fmla="*/ 0 h 41"/>
                <a:gd name="T24" fmla="*/ 0 w 48"/>
                <a:gd name="T25" fmla="*/ 41 h 41"/>
                <a:gd name="T26" fmla="*/ 48 w 48"/>
                <a:gd name="T27" fmla="*/ 41 h 41"/>
                <a:gd name="T28" fmla="*/ 48 w 48"/>
                <a:gd name="T29" fmla="*/ 38 h 41"/>
                <a:gd name="T30" fmla="*/ 45 w 48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1">
                  <a:moveTo>
                    <a:pt x="45" y="38"/>
                  </a:moveTo>
                  <a:lnTo>
                    <a:pt x="45" y="36"/>
                  </a:lnTo>
                  <a:lnTo>
                    <a:pt x="5" y="36"/>
                  </a:lnTo>
                  <a:lnTo>
                    <a:pt x="5" y="5"/>
                  </a:lnTo>
                  <a:lnTo>
                    <a:pt x="42" y="5"/>
                  </a:lnTo>
                  <a:lnTo>
                    <a:pt x="42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55" name="グループ化 454"/>
          <p:cNvGrpSpPr/>
          <p:nvPr/>
        </p:nvGrpSpPr>
        <p:grpSpPr>
          <a:xfrm>
            <a:off x="7812360" y="3855961"/>
            <a:ext cx="688976" cy="254000"/>
            <a:chOff x="5952290" y="2807046"/>
            <a:chExt cx="688976" cy="254000"/>
          </a:xfrm>
        </p:grpSpPr>
        <p:sp>
          <p:nvSpPr>
            <p:cNvPr id="456" name="Freeform 12"/>
            <p:cNvSpPr>
              <a:spLocks/>
            </p:cNvSpPr>
            <p:nvPr/>
          </p:nvSpPr>
          <p:spPr bwMode="auto">
            <a:xfrm>
              <a:off x="6161840" y="2845146"/>
              <a:ext cx="239713" cy="203200"/>
            </a:xfrm>
            <a:custGeom>
              <a:avLst/>
              <a:gdLst>
                <a:gd name="T0" fmla="*/ 97 w 114"/>
                <a:gd name="T1" fmla="*/ 28 h 96"/>
                <a:gd name="T2" fmla="*/ 98 w 114"/>
                <a:gd name="T3" fmla="*/ 26 h 96"/>
                <a:gd name="T4" fmla="*/ 96 w 114"/>
                <a:gd name="T5" fmla="*/ 25 h 96"/>
                <a:gd name="T6" fmla="*/ 88 w 114"/>
                <a:gd name="T7" fmla="*/ 25 h 96"/>
                <a:gd name="T8" fmla="*/ 65 w 114"/>
                <a:gd name="T9" fmla="*/ 17 h 96"/>
                <a:gd name="T10" fmla="*/ 58 w 114"/>
                <a:gd name="T11" fmla="*/ 13 h 96"/>
                <a:gd name="T12" fmla="*/ 58 w 114"/>
                <a:gd name="T13" fmla="*/ 8 h 96"/>
                <a:gd name="T14" fmla="*/ 61 w 114"/>
                <a:gd name="T15" fmla="*/ 4 h 96"/>
                <a:gd name="T16" fmla="*/ 56 w 114"/>
                <a:gd name="T17" fmla="*/ 0 h 96"/>
                <a:gd name="T18" fmla="*/ 52 w 114"/>
                <a:gd name="T19" fmla="*/ 4 h 96"/>
                <a:gd name="T20" fmla="*/ 55 w 114"/>
                <a:gd name="T21" fmla="*/ 8 h 96"/>
                <a:gd name="T22" fmla="*/ 55 w 114"/>
                <a:gd name="T23" fmla="*/ 13 h 96"/>
                <a:gd name="T24" fmla="*/ 48 w 114"/>
                <a:gd name="T25" fmla="*/ 17 h 96"/>
                <a:gd name="T26" fmla="*/ 25 w 114"/>
                <a:gd name="T27" fmla="*/ 25 h 96"/>
                <a:gd name="T28" fmla="*/ 17 w 114"/>
                <a:gd name="T29" fmla="*/ 25 h 96"/>
                <a:gd name="T30" fmla="*/ 15 w 114"/>
                <a:gd name="T31" fmla="*/ 26 h 96"/>
                <a:gd name="T32" fmla="*/ 16 w 114"/>
                <a:gd name="T33" fmla="*/ 28 h 96"/>
                <a:gd name="T34" fmla="*/ 1 w 114"/>
                <a:gd name="T35" fmla="*/ 65 h 96"/>
                <a:gd name="T36" fmla="*/ 5 w 114"/>
                <a:gd name="T37" fmla="*/ 65 h 96"/>
                <a:gd name="T38" fmla="*/ 17 w 114"/>
                <a:gd name="T39" fmla="*/ 34 h 96"/>
                <a:gd name="T40" fmla="*/ 31 w 114"/>
                <a:gd name="T41" fmla="*/ 68 h 96"/>
                <a:gd name="T42" fmla="*/ 0 w 114"/>
                <a:gd name="T43" fmla="*/ 68 h 96"/>
                <a:gd name="T44" fmla="*/ 17 w 114"/>
                <a:gd name="T45" fmla="*/ 81 h 96"/>
                <a:gd name="T46" fmla="*/ 35 w 114"/>
                <a:gd name="T47" fmla="*/ 68 h 96"/>
                <a:gd name="T48" fmla="*/ 18 w 114"/>
                <a:gd name="T49" fmla="*/ 28 h 96"/>
                <a:gd name="T50" fmla="*/ 49 w 114"/>
                <a:gd name="T51" fmla="*/ 28 h 96"/>
                <a:gd name="T52" fmla="*/ 54 w 114"/>
                <a:gd name="T53" fmla="*/ 31 h 96"/>
                <a:gd name="T54" fmla="*/ 54 w 114"/>
                <a:gd name="T55" fmla="*/ 83 h 96"/>
                <a:gd name="T56" fmla="*/ 27 w 114"/>
                <a:gd name="T57" fmla="*/ 93 h 96"/>
                <a:gd name="T58" fmla="*/ 27 w 114"/>
                <a:gd name="T59" fmla="*/ 96 h 96"/>
                <a:gd name="T60" fmla="*/ 86 w 114"/>
                <a:gd name="T61" fmla="*/ 96 h 96"/>
                <a:gd name="T62" fmla="*/ 86 w 114"/>
                <a:gd name="T63" fmla="*/ 93 h 96"/>
                <a:gd name="T64" fmla="*/ 59 w 114"/>
                <a:gd name="T65" fmla="*/ 83 h 96"/>
                <a:gd name="T66" fmla="*/ 59 w 114"/>
                <a:gd name="T67" fmla="*/ 31 h 96"/>
                <a:gd name="T68" fmla="*/ 63 w 114"/>
                <a:gd name="T69" fmla="*/ 28 h 96"/>
                <a:gd name="T70" fmla="*/ 95 w 114"/>
                <a:gd name="T71" fmla="*/ 28 h 96"/>
                <a:gd name="T72" fmla="*/ 80 w 114"/>
                <a:gd name="T73" fmla="*/ 65 h 96"/>
                <a:gd name="T74" fmla="*/ 83 w 114"/>
                <a:gd name="T75" fmla="*/ 65 h 96"/>
                <a:gd name="T76" fmla="*/ 96 w 114"/>
                <a:gd name="T77" fmla="*/ 34 h 96"/>
                <a:gd name="T78" fmla="*/ 110 w 114"/>
                <a:gd name="T79" fmla="*/ 68 h 96"/>
                <a:gd name="T80" fmla="*/ 78 w 114"/>
                <a:gd name="T81" fmla="*/ 68 h 96"/>
                <a:gd name="T82" fmla="*/ 96 w 114"/>
                <a:gd name="T83" fmla="*/ 81 h 96"/>
                <a:gd name="T84" fmla="*/ 114 w 114"/>
                <a:gd name="T85" fmla="*/ 68 h 96"/>
                <a:gd name="T86" fmla="*/ 97 w 114"/>
                <a:gd name="T87" fmla="*/ 2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4" h="96">
                  <a:moveTo>
                    <a:pt x="97" y="28"/>
                  </a:moveTo>
                  <a:cubicBezTo>
                    <a:pt x="97" y="28"/>
                    <a:pt x="98" y="27"/>
                    <a:pt x="98" y="26"/>
                  </a:cubicBezTo>
                  <a:cubicBezTo>
                    <a:pt x="98" y="25"/>
                    <a:pt x="97" y="25"/>
                    <a:pt x="96" y="25"/>
                  </a:cubicBezTo>
                  <a:cubicBezTo>
                    <a:pt x="88" y="25"/>
                    <a:pt x="88" y="25"/>
                    <a:pt x="88" y="25"/>
                  </a:cubicBezTo>
                  <a:cubicBezTo>
                    <a:pt x="81" y="23"/>
                    <a:pt x="74" y="19"/>
                    <a:pt x="65" y="17"/>
                  </a:cubicBezTo>
                  <a:cubicBezTo>
                    <a:pt x="63" y="15"/>
                    <a:pt x="61" y="13"/>
                    <a:pt x="58" y="13"/>
                  </a:cubicBezTo>
                  <a:cubicBezTo>
                    <a:pt x="58" y="8"/>
                    <a:pt x="58" y="8"/>
                    <a:pt x="58" y="8"/>
                  </a:cubicBezTo>
                  <a:cubicBezTo>
                    <a:pt x="60" y="8"/>
                    <a:pt x="61" y="6"/>
                    <a:pt x="61" y="4"/>
                  </a:cubicBezTo>
                  <a:cubicBezTo>
                    <a:pt x="61" y="2"/>
                    <a:pt x="59" y="0"/>
                    <a:pt x="56" y="0"/>
                  </a:cubicBezTo>
                  <a:cubicBezTo>
                    <a:pt x="54" y="0"/>
                    <a:pt x="52" y="2"/>
                    <a:pt x="52" y="4"/>
                  </a:cubicBezTo>
                  <a:cubicBezTo>
                    <a:pt x="52" y="6"/>
                    <a:pt x="53" y="8"/>
                    <a:pt x="55" y="8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2" y="13"/>
                    <a:pt x="49" y="15"/>
                    <a:pt x="48" y="17"/>
                  </a:cubicBezTo>
                  <a:cubicBezTo>
                    <a:pt x="39" y="19"/>
                    <a:pt x="32" y="23"/>
                    <a:pt x="25" y="25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6" y="25"/>
                    <a:pt x="15" y="25"/>
                    <a:pt x="15" y="26"/>
                  </a:cubicBezTo>
                  <a:cubicBezTo>
                    <a:pt x="15" y="27"/>
                    <a:pt x="16" y="28"/>
                    <a:pt x="16" y="28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5" y="65"/>
                    <a:pt x="5" y="65"/>
                    <a:pt x="5" y="65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31" y="68"/>
                    <a:pt x="31" y="68"/>
                    <a:pt x="31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5"/>
                    <a:pt x="7" y="81"/>
                    <a:pt x="17" y="81"/>
                  </a:cubicBezTo>
                  <a:cubicBezTo>
                    <a:pt x="27" y="81"/>
                    <a:pt x="35" y="75"/>
                    <a:pt x="35" y="6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50" y="30"/>
                    <a:pt x="52" y="30"/>
                    <a:pt x="54" y="31"/>
                  </a:cubicBezTo>
                  <a:cubicBezTo>
                    <a:pt x="54" y="83"/>
                    <a:pt x="54" y="83"/>
                    <a:pt x="54" y="83"/>
                  </a:cubicBezTo>
                  <a:cubicBezTo>
                    <a:pt x="41" y="84"/>
                    <a:pt x="31" y="89"/>
                    <a:pt x="27" y="93"/>
                  </a:cubicBezTo>
                  <a:cubicBezTo>
                    <a:pt x="27" y="94"/>
                    <a:pt x="27" y="94"/>
                    <a:pt x="27" y="96"/>
                  </a:cubicBezTo>
                  <a:cubicBezTo>
                    <a:pt x="28" y="96"/>
                    <a:pt x="84" y="96"/>
                    <a:pt x="86" y="96"/>
                  </a:cubicBezTo>
                  <a:cubicBezTo>
                    <a:pt x="86" y="94"/>
                    <a:pt x="86" y="94"/>
                    <a:pt x="86" y="93"/>
                  </a:cubicBezTo>
                  <a:cubicBezTo>
                    <a:pt x="82" y="89"/>
                    <a:pt x="72" y="84"/>
                    <a:pt x="59" y="83"/>
                  </a:cubicBezTo>
                  <a:cubicBezTo>
                    <a:pt x="59" y="31"/>
                    <a:pt x="59" y="31"/>
                    <a:pt x="59" y="31"/>
                  </a:cubicBezTo>
                  <a:cubicBezTo>
                    <a:pt x="61" y="30"/>
                    <a:pt x="62" y="30"/>
                    <a:pt x="63" y="28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80" y="65"/>
                    <a:pt x="80" y="65"/>
                    <a:pt x="80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96" y="34"/>
                    <a:pt x="96" y="34"/>
                    <a:pt x="96" y="34"/>
                  </a:cubicBezTo>
                  <a:cubicBezTo>
                    <a:pt x="110" y="68"/>
                    <a:pt x="110" y="68"/>
                    <a:pt x="110" y="68"/>
                  </a:cubicBezTo>
                  <a:cubicBezTo>
                    <a:pt x="78" y="68"/>
                    <a:pt x="78" y="68"/>
                    <a:pt x="78" y="68"/>
                  </a:cubicBezTo>
                  <a:cubicBezTo>
                    <a:pt x="78" y="75"/>
                    <a:pt x="86" y="81"/>
                    <a:pt x="96" y="81"/>
                  </a:cubicBezTo>
                  <a:cubicBezTo>
                    <a:pt x="106" y="81"/>
                    <a:pt x="114" y="75"/>
                    <a:pt x="114" y="68"/>
                  </a:cubicBezTo>
                  <a:lnTo>
                    <a:pt x="97" y="2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7" name="Freeform 13"/>
            <p:cNvSpPr>
              <a:spLocks noEditPoints="1"/>
            </p:cNvSpPr>
            <p:nvPr/>
          </p:nvSpPr>
          <p:spPr bwMode="auto">
            <a:xfrm>
              <a:off x="6404728" y="2807046"/>
              <a:ext cx="236538" cy="247650"/>
            </a:xfrm>
            <a:custGeom>
              <a:avLst/>
              <a:gdLst>
                <a:gd name="T0" fmla="*/ 23 w 112"/>
                <a:gd name="T1" fmla="*/ 60 h 117"/>
                <a:gd name="T2" fmla="*/ 23 w 112"/>
                <a:gd name="T3" fmla="*/ 89 h 117"/>
                <a:gd name="T4" fmla="*/ 100 w 112"/>
                <a:gd name="T5" fmla="*/ 111 h 117"/>
                <a:gd name="T6" fmla="*/ 110 w 112"/>
                <a:gd name="T7" fmla="*/ 56 h 117"/>
                <a:gd name="T8" fmla="*/ 82 w 112"/>
                <a:gd name="T9" fmla="*/ 97 h 117"/>
                <a:gd name="T10" fmla="*/ 83 w 112"/>
                <a:gd name="T11" fmla="*/ 100 h 117"/>
                <a:gd name="T12" fmla="*/ 51 w 112"/>
                <a:gd name="T13" fmla="*/ 97 h 117"/>
                <a:gd name="T14" fmla="*/ 53 w 112"/>
                <a:gd name="T15" fmla="*/ 97 h 117"/>
                <a:gd name="T16" fmla="*/ 51 w 112"/>
                <a:gd name="T17" fmla="*/ 99 h 117"/>
                <a:gd name="T18" fmla="*/ 56 w 112"/>
                <a:gd name="T19" fmla="*/ 102 h 117"/>
                <a:gd name="T20" fmla="*/ 51 w 112"/>
                <a:gd name="T21" fmla="*/ 104 h 117"/>
                <a:gd name="T22" fmla="*/ 45 w 112"/>
                <a:gd name="T23" fmla="*/ 97 h 117"/>
                <a:gd name="T24" fmla="*/ 48 w 112"/>
                <a:gd name="T25" fmla="*/ 99 h 117"/>
                <a:gd name="T26" fmla="*/ 47 w 112"/>
                <a:gd name="T27" fmla="*/ 101 h 117"/>
                <a:gd name="T28" fmla="*/ 47 w 112"/>
                <a:gd name="T29" fmla="*/ 104 h 117"/>
                <a:gd name="T30" fmla="*/ 36 w 112"/>
                <a:gd name="T31" fmla="*/ 98 h 117"/>
                <a:gd name="T32" fmla="*/ 41 w 112"/>
                <a:gd name="T33" fmla="*/ 97 h 117"/>
                <a:gd name="T34" fmla="*/ 40 w 112"/>
                <a:gd name="T35" fmla="*/ 100 h 117"/>
                <a:gd name="T36" fmla="*/ 39 w 112"/>
                <a:gd name="T37" fmla="*/ 101 h 117"/>
                <a:gd name="T38" fmla="*/ 34 w 112"/>
                <a:gd name="T39" fmla="*/ 104 h 117"/>
                <a:gd name="T40" fmla="*/ 29 w 112"/>
                <a:gd name="T41" fmla="*/ 98 h 117"/>
                <a:gd name="T42" fmla="*/ 32 w 112"/>
                <a:gd name="T43" fmla="*/ 100 h 117"/>
                <a:gd name="T44" fmla="*/ 27 w 112"/>
                <a:gd name="T45" fmla="*/ 109 h 117"/>
                <a:gd name="T46" fmla="*/ 21 w 112"/>
                <a:gd name="T47" fmla="*/ 109 h 117"/>
                <a:gd name="T48" fmla="*/ 25 w 112"/>
                <a:gd name="T49" fmla="*/ 106 h 117"/>
                <a:gd name="T50" fmla="*/ 30 w 112"/>
                <a:gd name="T51" fmla="*/ 104 h 117"/>
                <a:gd name="T52" fmla="*/ 25 w 112"/>
                <a:gd name="T53" fmla="*/ 103 h 117"/>
                <a:gd name="T54" fmla="*/ 29 w 112"/>
                <a:gd name="T55" fmla="*/ 101 h 117"/>
                <a:gd name="T56" fmla="*/ 56 w 112"/>
                <a:gd name="T57" fmla="*/ 109 h 117"/>
                <a:gd name="T58" fmla="*/ 55 w 112"/>
                <a:gd name="T59" fmla="*/ 110 h 117"/>
                <a:gd name="T60" fmla="*/ 32 w 112"/>
                <a:gd name="T61" fmla="*/ 107 h 117"/>
                <a:gd name="T62" fmla="*/ 54 w 112"/>
                <a:gd name="T63" fmla="*/ 106 h 117"/>
                <a:gd name="T64" fmla="*/ 56 w 112"/>
                <a:gd name="T65" fmla="*/ 107 h 117"/>
                <a:gd name="T66" fmla="*/ 59 w 112"/>
                <a:gd name="T67" fmla="*/ 97 h 117"/>
                <a:gd name="T68" fmla="*/ 63 w 112"/>
                <a:gd name="T69" fmla="*/ 100 h 117"/>
                <a:gd name="T70" fmla="*/ 59 w 112"/>
                <a:gd name="T71" fmla="*/ 104 h 117"/>
                <a:gd name="T72" fmla="*/ 65 w 112"/>
                <a:gd name="T73" fmla="*/ 104 h 117"/>
                <a:gd name="T74" fmla="*/ 60 w 112"/>
                <a:gd name="T75" fmla="*/ 104 h 117"/>
                <a:gd name="T76" fmla="*/ 64 w 112"/>
                <a:gd name="T77" fmla="*/ 110 h 117"/>
                <a:gd name="T78" fmla="*/ 59 w 112"/>
                <a:gd name="T79" fmla="*/ 107 h 117"/>
                <a:gd name="T80" fmla="*/ 60 w 112"/>
                <a:gd name="T81" fmla="*/ 106 h 117"/>
                <a:gd name="T82" fmla="*/ 64 w 112"/>
                <a:gd name="T83" fmla="*/ 106 h 117"/>
                <a:gd name="T84" fmla="*/ 66 w 112"/>
                <a:gd name="T85" fmla="*/ 109 h 117"/>
                <a:gd name="T86" fmla="*/ 74 w 112"/>
                <a:gd name="T87" fmla="*/ 97 h 117"/>
                <a:gd name="T88" fmla="*/ 75 w 112"/>
                <a:gd name="T89" fmla="*/ 100 h 117"/>
                <a:gd name="T90" fmla="*/ 72 w 112"/>
                <a:gd name="T91" fmla="*/ 103 h 117"/>
                <a:gd name="T92" fmla="*/ 78 w 112"/>
                <a:gd name="T93" fmla="*/ 103 h 117"/>
                <a:gd name="T94" fmla="*/ 77 w 112"/>
                <a:gd name="T95" fmla="*/ 104 h 117"/>
                <a:gd name="T96" fmla="*/ 80 w 112"/>
                <a:gd name="T97" fmla="*/ 110 h 117"/>
                <a:gd name="T98" fmla="*/ 75 w 112"/>
                <a:gd name="T99" fmla="*/ 106 h 117"/>
                <a:gd name="T100" fmla="*/ 81 w 112"/>
                <a:gd name="T101" fmla="*/ 109 h 117"/>
                <a:gd name="T102" fmla="*/ 90 w 112"/>
                <a:gd name="T103" fmla="*/ 109 h 117"/>
                <a:gd name="T104" fmla="*/ 83 w 112"/>
                <a:gd name="T105" fmla="*/ 106 h 117"/>
                <a:gd name="T106" fmla="*/ 87 w 112"/>
                <a:gd name="T107" fmla="*/ 104 h 117"/>
                <a:gd name="T108" fmla="*/ 80 w 112"/>
                <a:gd name="T109" fmla="*/ 102 h 117"/>
                <a:gd name="T110" fmla="*/ 27 w 112"/>
                <a:gd name="T111" fmla="*/ 79 h 117"/>
                <a:gd name="T112" fmla="*/ 22 w 112"/>
                <a:gd name="T113" fmla="*/ 63 h 117"/>
                <a:gd name="T114" fmla="*/ 6 w 112"/>
                <a:gd name="T115" fmla="*/ 65 h 117"/>
                <a:gd name="T116" fmla="*/ 7 w 112"/>
                <a:gd name="T117" fmla="*/ 30 h 117"/>
                <a:gd name="T118" fmla="*/ 102 w 112"/>
                <a:gd name="T119" fmla="*/ 3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2" h="117">
                  <a:moveTo>
                    <a:pt x="112" y="43"/>
                  </a:moveTo>
                  <a:cubicBezTo>
                    <a:pt x="111" y="41"/>
                    <a:pt x="111" y="40"/>
                    <a:pt x="111" y="39"/>
                  </a:cubicBezTo>
                  <a:cubicBezTo>
                    <a:pt x="111" y="39"/>
                    <a:pt x="111" y="39"/>
                    <a:pt x="111" y="39"/>
                  </a:cubicBezTo>
                  <a:cubicBezTo>
                    <a:pt x="111" y="43"/>
                    <a:pt x="110" y="46"/>
                    <a:pt x="108" y="49"/>
                  </a:cubicBezTo>
                  <a:cubicBezTo>
                    <a:pt x="107" y="51"/>
                    <a:pt x="105" y="53"/>
                    <a:pt x="103" y="54"/>
                  </a:cubicBezTo>
                  <a:cubicBezTo>
                    <a:pt x="102" y="56"/>
                    <a:pt x="99" y="58"/>
                    <a:pt x="96" y="60"/>
                  </a:cubicBezTo>
                  <a:cubicBezTo>
                    <a:pt x="94" y="61"/>
                    <a:pt x="92" y="62"/>
                    <a:pt x="89" y="63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6"/>
                    <a:pt x="89" y="56"/>
                    <a:pt x="89" y="56"/>
                  </a:cubicBezTo>
                  <a:cubicBezTo>
                    <a:pt x="89" y="52"/>
                    <a:pt x="86" y="49"/>
                    <a:pt x="82" y="49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26" y="49"/>
                    <a:pt x="23" y="52"/>
                    <a:pt x="23" y="56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23" y="60"/>
                    <a:pt x="24" y="61"/>
                    <a:pt x="27" y="6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4"/>
                    <a:pt x="28" y="53"/>
                    <a:pt x="30" y="53"/>
                  </a:cubicBezTo>
                  <a:cubicBezTo>
                    <a:pt x="82" y="53"/>
                    <a:pt x="82" y="53"/>
                    <a:pt x="82" y="53"/>
                  </a:cubicBezTo>
                  <a:cubicBezTo>
                    <a:pt x="83" y="53"/>
                    <a:pt x="85" y="54"/>
                    <a:pt x="85" y="56"/>
                  </a:cubicBezTo>
                  <a:cubicBezTo>
                    <a:pt x="85" y="88"/>
                    <a:pt x="85" y="88"/>
                    <a:pt x="85" y="88"/>
                  </a:cubicBezTo>
                  <a:cubicBezTo>
                    <a:pt x="85" y="90"/>
                    <a:pt x="83" y="92"/>
                    <a:pt x="82" y="92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28" y="92"/>
                    <a:pt x="27" y="90"/>
                    <a:pt x="27" y="88"/>
                  </a:cubicBezTo>
                  <a:cubicBezTo>
                    <a:pt x="27" y="81"/>
                    <a:pt x="27" y="81"/>
                    <a:pt x="27" y="81"/>
                  </a:cubicBezTo>
                  <a:cubicBezTo>
                    <a:pt x="25" y="81"/>
                    <a:pt x="24" y="81"/>
                    <a:pt x="23" y="80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3" y="92"/>
                    <a:pt x="25" y="94"/>
                    <a:pt x="28" y="95"/>
                  </a:cubicBezTo>
                  <a:cubicBezTo>
                    <a:pt x="26" y="95"/>
                    <a:pt x="24" y="96"/>
                    <a:pt x="23" y="97"/>
                  </a:cubicBezTo>
                  <a:cubicBezTo>
                    <a:pt x="22" y="98"/>
                    <a:pt x="21" y="99"/>
                    <a:pt x="21" y="100"/>
                  </a:cubicBezTo>
                  <a:cubicBezTo>
                    <a:pt x="18" y="103"/>
                    <a:pt x="15" y="106"/>
                    <a:pt x="13" y="110"/>
                  </a:cubicBezTo>
                  <a:cubicBezTo>
                    <a:pt x="12" y="110"/>
                    <a:pt x="11" y="111"/>
                    <a:pt x="11" y="112"/>
                  </a:cubicBezTo>
                  <a:cubicBezTo>
                    <a:pt x="11" y="115"/>
                    <a:pt x="11" y="115"/>
                    <a:pt x="11" y="115"/>
                  </a:cubicBezTo>
                  <a:cubicBezTo>
                    <a:pt x="11" y="116"/>
                    <a:pt x="11" y="116"/>
                    <a:pt x="11" y="116"/>
                  </a:cubicBezTo>
                  <a:cubicBezTo>
                    <a:pt x="12" y="117"/>
                    <a:pt x="13" y="117"/>
                    <a:pt x="14" y="117"/>
                  </a:cubicBezTo>
                  <a:cubicBezTo>
                    <a:pt x="16" y="117"/>
                    <a:pt x="93" y="117"/>
                    <a:pt x="96" y="117"/>
                  </a:cubicBezTo>
                  <a:cubicBezTo>
                    <a:pt x="97" y="117"/>
                    <a:pt x="98" y="117"/>
                    <a:pt x="99" y="117"/>
                  </a:cubicBezTo>
                  <a:cubicBezTo>
                    <a:pt x="100" y="117"/>
                    <a:pt x="101" y="117"/>
                    <a:pt x="101" y="116"/>
                  </a:cubicBezTo>
                  <a:cubicBezTo>
                    <a:pt x="101" y="112"/>
                    <a:pt x="101" y="112"/>
                    <a:pt x="101" y="112"/>
                  </a:cubicBezTo>
                  <a:cubicBezTo>
                    <a:pt x="101" y="112"/>
                    <a:pt x="101" y="111"/>
                    <a:pt x="100" y="111"/>
                  </a:cubicBezTo>
                  <a:cubicBezTo>
                    <a:pt x="99" y="110"/>
                    <a:pt x="99" y="110"/>
                    <a:pt x="99" y="110"/>
                  </a:cubicBezTo>
                  <a:cubicBezTo>
                    <a:pt x="98" y="109"/>
                    <a:pt x="97" y="107"/>
                    <a:pt x="96" y="106"/>
                  </a:cubicBezTo>
                  <a:cubicBezTo>
                    <a:pt x="94" y="103"/>
                    <a:pt x="91" y="100"/>
                    <a:pt x="89" y="97"/>
                  </a:cubicBezTo>
                  <a:cubicBezTo>
                    <a:pt x="88" y="97"/>
                    <a:pt x="88" y="97"/>
                    <a:pt x="88" y="97"/>
                  </a:cubicBezTo>
                  <a:cubicBezTo>
                    <a:pt x="88" y="96"/>
                    <a:pt x="87" y="96"/>
                    <a:pt x="86" y="96"/>
                  </a:cubicBezTo>
                  <a:cubicBezTo>
                    <a:pt x="86" y="95"/>
                    <a:pt x="85" y="95"/>
                    <a:pt x="84" y="95"/>
                  </a:cubicBezTo>
                  <a:cubicBezTo>
                    <a:pt x="87" y="94"/>
                    <a:pt x="89" y="92"/>
                    <a:pt x="89" y="89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0" y="77"/>
                    <a:pt x="91" y="77"/>
                    <a:pt x="92" y="76"/>
                  </a:cubicBezTo>
                  <a:cubicBezTo>
                    <a:pt x="95" y="74"/>
                    <a:pt x="99" y="72"/>
                    <a:pt x="101" y="70"/>
                  </a:cubicBezTo>
                  <a:cubicBezTo>
                    <a:pt x="103" y="69"/>
                    <a:pt x="104" y="67"/>
                    <a:pt x="106" y="66"/>
                  </a:cubicBezTo>
                  <a:cubicBezTo>
                    <a:pt x="107" y="64"/>
                    <a:pt x="108" y="63"/>
                    <a:pt x="109" y="61"/>
                  </a:cubicBezTo>
                  <a:cubicBezTo>
                    <a:pt x="109" y="59"/>
                    <a:pt x="110" y="58"/>
                    <a:pt x="110" y="56"/>
                  </a:cubicBezTo>
                  <a:cubicBezTo>
                    <a:pt x="110" y="55"/>
                    <a:pt x="110" y="54"/>
                    <a:pt x="111" y="53"/>
                  </a:cubicBezTo>
                  <a:cubicBezTo>
                    <a:pt x="111" y="53"/>
                    <a:pt x="111" y="53"/>
                    <a:pt x="111" y="53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6"/>
                    <a:pt x="111" y="46"/>
                    <a:pt x="111" y="46"/>
                  </a:cubicBezTo>
                  <a:cubicBezTo>
                    <a:pt x="111" y="45"/>
                    <a:pt x="112" y="44"/>
                    <a:pt x="112" y="43"/>
                  </a:cubicBezTo>
                  <a:close/>
                  <a:moveTo>
                    <a:pt x="78" y="97"/>
                  </a:moveTo>
                  <a:cubicBezTo>
                    <a:pt x="78" y="97"/>
                    <a:pt x="78" y="97"/>
                    <a:pt x="78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0" y="97"/>
                    <a:pt x="80" y="97"/>
                    <a:pt x="81" y="97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2" y="97"/>
                    <a:pt x="82" y="97"/>
                    <a:pt x="82" y="97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3" y="98"/>
                    <a:pt x="83" y="98"/>
                    <a:pt x="83" y="98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4" y="99"/>
                    <a:pt x="84" y="99"/>
                    <a:pt x="84" y="99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100"/>
                    <a:pt x="83" y="100"/>
                    <a:pt x="83" y="100"/>
                  </a:cubicBezTo>
                  <a:cubicBezTo>
                    <a:pt x="83" y="100"/>
                    <a:pt x="83" y="100"/>
                    <a:pt x="82" y="100"/>
                  </a:cubicBezTo>
                  <a:cubicBezTo>
                    <a:pt x="80" y="100"/>
                    <a:pt x="80" y="100"/>
                    <a:pt x="80" y="100"/>
                  </a:cubicBezTo>
                  <a:cubicBezTo>
                    <a:pt x="80" y="100"/>
                    <a:pt x="79" y="100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78" y="99"/>
                    <a:pt x="78" y="99"/>
                    <a:pt x="78" y="99"/>
                  </a:cubicBezTo>
                  <a:cubicBezTo>
                    <a:pt x="78" y="98"/>
                    <a:pt x="78" y="98"/>
                    <a:pt x="78" y="98"/>
                  </a:cubicBezTo>
                  <a:lnTo>
                    <a:pt x="78" y="97"/>
                  </a:lnTo>
                  <a:close/>
                  <a:moveTo>
                    <a:pt x="51" y="99"/>
                  </a:moveTo>
                  <a:cubicBezTo>
                    <a:pt x="51" y="99"/>
                    <a:pt x="51" y="99"/>
                    <a:pt x="51" y="99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8"/>
                    <a:pt x="51" y="98"/>
                    <a:pt x="51" y="98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3" y="97"/>
                    <a:pt x="53" y="97"/>
                    <a:pt x="53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56" y="97"/>
                    <a:pt x="56" y="97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8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6" y="100"/>
                    <a:pt x="54" y="100"/>
                    <a:pt x="54" y="100"/>
                  </a:cubicBezTo>
                  <a:cubicBezTo>
                    <a:pt x="53" y="100"/>
                    <a:pt x="53" y="100"/>
                    <a:pt x="52" y="100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ubicBezTo>
                    <a:pt x="51" y="99"/>
                    <a:pt x="51" y="99"/>
                    <a:pt x="51" y="99"/>
                  </a:cubicBezTo>
                  <a:close/>
                  <a:moveTo>
                    <a:pt x="51" y="103"/>
                  </a:move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1" y="103"/>
                    <a:pt x="51" y="103"/>
                  </a:cubicBezTo>
                  <a:cubicBezTo>
                    <a:pt x="51" y="103"/>
                    <a:pt x="51" y="102"/>
                    <a:pt x="51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1" y="101"/>
                    <a:pt x="53" y="101"/>
                    <a:pt x="54" y="101"/>
                  </a:cubicBezTo>
                  <a:cubicBezTo>
                    <a:pt x="54" y="101"/>
                    <a:pt x="56" y="101"/>
                    <a:pt x="56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lnTo>
                    <a:pt x="51" y="103"/>
                  </a:lnTo>
                  <a:close/>
                  <a:moveTo>
                    <a:pt x="43" y="99"/>
                  </a:moveTo>
                  <a:cubicBezTo>
                    <a:pt x="43" y="99"/>
                    <a:pt x="43" y="99"/>
                    <a:pt x="43" y="99"/>
                  </a:cubicBezTo>
                  <a:cubicBezTo>
                    <a:pt x="44" y="99"/>
                    <a:pt x="44" y="99"/>
                    <a:pt x="44" y="99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8"/>
                    <a:pt x="44" y="98"/>
                    <a:pt x="44" y="98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4" y="97"/>
                    <a:pt x="44" y="97"/>
                    <a:pt x="44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6" y="97"/>
                    <a:pt x="46" y="97"/>
                    <a:pt x="46" y="97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7"/>
                    <a:pt x="47" y="97"/>
                    <a:pt x="47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8" y="97"/>
                    <a:pt x="48" y="97"/>
                  </a:cubicBezTo>
                  <a:cubicBezTo>
                    <a:pt x="48" y="97"/>
                    <a:pt x="49" y="97"/>
                    <a:pt x="49" y="98"/>
                  </a:cubicBezTo>
                  <a:cubicBezTo>
                    <a:pt x="49" y="98"/>
                    <a:pt x="49" y="99"/>
                    <a:pt x="49" y="99"/>
                  </a:cubicBezTo>
                  <a:cubicBezTo>
                    <a:pt x="49" y="99"/>
                    <a:pt x="49" y="99"/>
                    <a:pt x="49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100"/>
                    <a:pt x="47" y="100"/>
                    <a:pt x="46" y="100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44" y="100"/>
                    <a:pt x="44" y="100"/>
                    <a:pt x="43" y="99"/>
                  </a:cubicBezTo>
                  <a:cubicBezTo>
                    <a:pt x="43" y="99"/>
                    <a:pt x="43" y="99"/>
                    <a:pt x="43" y="99"/>
                  </a:cubicBezTo>
                  <a:cubicBezTo>
                    <a:pt x="43" y="99"/>
                    <a:pt x="43" y="99"/>
                    <a:pt x="43" y="99"/>
                  </a:cubicBezTo>
                  <a:close/>
                  <a:moveTo>
                    <a:pt x="42" y="103"/>
                  </a:moveTo>
                  <a:cubicBezTo>
                    <a:pt x="42" y="103"/>
                    <a:pt x="42" y="103"/>
                    <a:pt x="42" y="103"/>
                  </a:cubicBezTo>
                  <a:cubicBezTo>
                    <a:pt x="42" y="103"/>
                    <a:pt x="42" y="103"/>
                    <a:pt x="42" y="103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3" y="102"/>
                    <a:pt x="43" y="102"/>
                    <a:pt x="43" y="102"/>
                  </a:cubicBezTo>
                  <a:cubicBezTo>
                    <a:pt x="43" y="101"/>
                    <a:pt x="45" y="101"/>
                    <a:pt x="46" y="101"/>
                  </a:cubicBezTo>
                  <a:cubicBezTo>
                    <a:pt x="46" y="101"/>
                    <a:pt x="46" y="101"/>
                    <a:pt x="47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7" y="101"/>
                    <a:pt x="47" y="101"/>
                    <a:pt x="47" y="101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2"/>
                    <a:pt x="48" y="102"/>
                    <a:pt x="48" y="102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3"/>
                    <a:pt x="48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7" y="104"/>
                    <a:pt x="47" y="104"/>
                    <a:pt x="47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6" y="104"/>
                    <a:pt x="46" y="104"/>
                    <a:pt x="46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4"/>
                    <a:pt x="42" y="104"/>
                    <a:pt x="42" y="104"/>
                  </a:cubicBezTo>
                  <a:lnTo>
                    <a:pt x="42" y="103"/>
                  </a:lnTo>
                  <a:close/>
                  <a:moveTo>
                    <a:pt x="36" y="99"/>
                  </a:moveTo>
                  <a:cubicBezTo>
                    <a:pt x="36" y="99"/>
                    <a:pt x="36" y="99"/>
                    <a:pt x="36" y="99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7" y="98"/>
                    <a:pt x="37" y="98"/>
                    <a:pt x="37" y="98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7" y="97"/>
                    <a:pt x="37" y="97"/>
                    <a:pt x="37" y="97"/>
                  </a:cubicBezTo>
                  <a:cubicBezTo>
                    <a:pt x="38" y="97"/>
                    <a:pt x="38" y="97"/>
                    <a:pt x="38" y="97"/>
                  </a:cubicBezTo>
                  <a:cubicBezTo>
                    <a:pt x="39" y="97"/>
                    <a:pt x="39" y="97"/>
                    <a:pt x="39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7"/>
                    <a:pt x="41" y="97"/>
                    <a:pt x="41" y="97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1" y="98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40" y="100"/>
                    <a:pt x="40" y="100"/>
                    <a:pt x="40" y="100"/>
                  </a:cubicBezTo>
                  <a:cubicBezTo>
                    <a:pt x="39" y="100"/>
                    <a:pt x="39" y="100"/>
                    <a:pt x="39" y="100"/>
                  </a:cubicBezTo>
                  <a:cubicBezTo>
                    <a:pt x="39" y="100"/>
                    <a:pt x="39" y="100"/>
                    <a:pt x="38" y="100"/>
                  </a:cubicBezTo>
                  <a:cubicBezTo>
                    <a:pt x="37" y="100"/>
                    <a:pt x="37" y="100"/>
                    <a:pt x="37" y="100"/>
                  </a:cubicBezTo>
                  <a:cubicBezTo>
                    <a:pt x="36" y="100"/>
                    <a:pt x="36" y="100"/>
                    <a:pt x="36" y="99"/>
                  </a:cubicBezTo>
                  <a:cubicBezTo>
                    <a:pt x="36" y="99"/>
                    <a:pt x="36" y="99"/>
                    <a:pt x="36" y="99"/>
                  </a:cubicBezTo>
                  <a:close/>
                  <a:moveTo>
                    <a:pt x="34" y="102"/>
                  </a:moveTo>
                  <a:cubicBezTo>
                    <a:pt x="34" y="102"/>
                    <a:pt x="34" y="102"/>
                    <a:pt x="34" y="102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4" y="102"/>
                    <a:pt x="34" y="102"/>
                    <a:pt x="34" y="102"/>
                  </a:cubicBezTo>
                  <a:cubicBezTo>
                    <a:pt x="35" y="101"/>
                    <a:pt x="36" y="101"/>
                    <a:pt x="37" y="101"/>
                  </a:cubicBezTo>
                  <a:cubicBezTo>
                    <a:pt x="38" y="101"/>
                    <a:pt x="38" y="101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39" y="101"/>
                    <a:pt x="39" y="101"/>
                    <a:pt x="39" y="101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40" y="102"/>
                    <a:pt x="40" y="102"/>
                    <a:pt x="40" y="102"/>
                  </a:cubicBezTo>
                  <a:cubicBezTo>
                    <a:pt x="39" y="103"/>
                    <a:pt x="39" y="103"/>
                    <a:pt x="39" y="103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9" y="104"/>
                    <a:pt x="39" y="104"/>
                    <a:pt x="39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8" y="104"/>
                    <a:pt x="38" y="104"/>
                    <a:pt x="38" y="104"/>
                  </a:cubicBezTo>
                  <a:cubicBezTo>
                    <a:pt x="37" y="104"/>
                    <a:pt x="37" y="104"/>
                    <a:pt x="36" y="104"/>
                  </a:cubicBezTo>
                  <a:cubicBezTo>
                    <a:pt x="36" y="104"/>
                    <a:pt x="35" y="104"/>
                    <a:pt x="35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4"/>
                    <a:pt x="34" y="104"/>
                    <a:pt x="34" y="104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3"/>
                    <a:pt x="34" y="103"/>
                  </a:cubicBezTo>
                  <a:cubicBezTo>
                    <a:pt x="34" y="103"/>
                    <a:pt x="34" y="102"/>
                    <a:pt x="34" y="102"/>
                  </a:cubicBezTo>
                  <a:close/>
                  <a:moveTo>
                    <a:pt x="28" y="99"/>
                  </a:moveTo>
                  <a:cubicBezTo>
                    <a:pt x="28" y="99"/>
                    <a:pt x="28" y="99"/>
                    <a:pt x="28" y="99"/>
                  </a:cubicBezTo>
                  <a:cubicBezTo>
                    <a:pt x="28" y="98"/>
                    <a:pt x="29" y="98"/>
                    <a:pt x="29" y="98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30" y="97"/>
                    <a:pt x="31" y="97"/>
                    <a:pt x="32" y="97"/>
                  </a:cubicBezTo>
                  <a:cubicBezTo>
                    <a:pt x="33" y="97"/>
                    <a:pt x="33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7"/>
                    <a:pt x="34" y="97"/>
                    <a:pt x="34" y="97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4" y="98"/>
                    <a:pt x="34" y="98"/>
                    <a:pt x="34" y="98"/>
                  </a:cubicBezTo>
                  <a:cubicBezTo>
                    <a:pt x="33" y="98"/>
                    <a:pt x="33" y="98"/>
                    <a:pt x="33" y="98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3" y="99"/>
                    <a:pt x="33" y="99"/>
                    <a:pt x="33" y="99"/>
                  </a:cubicBezTo>
                  <a:cubicBezTo>
                    <a:pt x="33" y="100"/>
                    <a:pt x="33" y="100"/>
                    <a:pt x="33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2" y="100"/>
                    <a:pt x="32" y="100"/>
                    <a:pt x="32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0" y="100"/>
                    <a:pt x="30" y="100"/>
                    <a:pt x="29" y="100"/>
                  </a:cubicBezTo>
                  <a:cubicBezTo>
                    <a:pt x="29" y="100"/>
                    <a:pt x="28" y="100"/>
                    <a:pt x="28" y="99"/>
                  </a:cubicBezTo>
                  <a:close/>
                  <a:moveTo>
                    <a:pt x="29" y="107"/>
                  </a:moveTo>
                  <a:cubicBezTo>
                    <a:pt x="29" y="107"/>
                    <a:pt x="29" y="107"/>
                    <a:pt x="29" y="107"/>
                  </a:cubicBezTo>
                  <a:cubicBezTo>
                    <a:pt x="29" y="107"/>
                    <a:pt x="29" y="107"/>
                    <a:pt x="28" y="108"/>
                  </a:cubicBezTo>
                  <a:cubicBezTo>
                    <a:pt x="28" y="108"/>
                    <a:pt x="28" y="109"/>
                    <a:pt x="28" y="109"/>
                  </a:cubicBezTo>
                  <a:cubicBezTo>
                    <a:pt x="28" y="109"/>
                    <a:pt x="28" y="109"/>
                    <a:pt x="28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10"/>
                    <a:pt x="27" y="110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5" y="110"/>
                    <a:pt x="25" y="110"/>
                    <a:pt x="25" y="110"/>
                  </a:cubicBezTo>
                  <a:cubicBezTo>
                    <a:pt x="24" y="110"/>
                    <a:pt x="23" y="110"/>
                    <a:pt x="22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2" y="110"/>
                    <a:pt x="22" y="110"/>
                    <a:pt x="22" y="110"/>
                  </a:cubicBezTo>
                  <a:cubicBezTo>
                    <a:pt x="21" y="110"/>
                    <a:pt x="21" y="110"/>
                    <a:pt x="21" y="110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1" y="109"/>
                    <a:pt x="21" y="109"/>
                    <a:pt x="21" y="109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3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4" y="106"/>
                    <a:pt x="24" y="106"/>
                    <a:pt x="24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26" y="106"/>
                    <a:pt x="27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8" y="106"/>
                    <a:pt x="28" y="106"/>
                    <a:pt x="28" y="106"/>
                  </a:cubicBezTo>
                  <a:cubicBezTo>
                    <a:pt x="29" y="106"/>
                    <a:pt x="29" y="106"/>
                    <a:pt x="29" y="106"/>
                  </a:cubicBezTo>
                  <a:cubicBezTo>
                    <a:pt x="29" y="106"/>
                    <a:pt x="29" y="106"/>
                    <a:pt x="29" y="106"/>
                  </a:cubicBezTo>
                  <a:lnTo>
                    <a:pt x="29" y="107"/>
                  </a:lnTo>
                  <a:close/>
                  <a:moveTo>
                    <a:pt x="31" y="103"/>
                  </a:moveTo>
                  <a:cubicBezTo>
                    <a:pt x="31" y="103"/>
                    <a:pt x="31" y="103"/>
                    <a:pt x="31" y="103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30" y="104"/>
                    <a:pt x="30" y="104"/>
                    <a:pt x="30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28" y="104"/>
                    <a:pt x="28" y="104"/>
                    <a:pt x="28" y="104"/>
                  </a:cubicBezTo>
                  <a:cubicBezTo>
                    <a:pt x="27" y="104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6" y="104"/>
                    <a:pt x="26" y="104"/>
                    <a:pt x="26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4"/>
                    <a:pt x="25" y="104"/>
                    <a:pt x="25" y="104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5" y="103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6" y="102"/>
                    <a:pt x="26" y="102"/>
                    <a:pt x="26" y="102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8" y="101"/>
                    <a:pt x="28" y="101"/>
                    <a:pt x="28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101"/>
                    <a:pt x="30" y="101"/>
                    <a:pt x="30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1" y="101"/>
                    <a:pt x="31" y="101"/>
                    <a:pt x="31" y="101"/>
                  </a:cubicBezTo>
                  <a:cubicBezTo>
                    <a:pt x="32" y="102"/>
                    <a:pt x="32" y="102"/>
                    <a:pt x="32" y="102"/>
                  </a:cubicBezTo>
                  <a:cubicBezTo>
                    <a:pt x="31" y="102"/>
                    <a:pt x="31" y="103"/>
                    <a:pt x="31" y="103"/>
                  </a:cubicBezTo>
                  <a:cubicBezTo>
                    <a:pt x="31" y="103"/>
                    <a:pt x="31" y="103"/>
                    <a:pt x="31" y="103"/>
                  </a:cubicBezTo>
                  <a:close/>
                  <a:moveTo>
                    <a:pt x="56" y="109"/>
                  </a:move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6" y="110"/>
                    <a:pt x="56" y="110"/>
                    <a:pt x="56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5" y="110"/>
                    <a:pt x="55" y="110"/>
                    <a:pt x="55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2" y="110"/>
                    <a:pt x="33" y="110"/>
                    <a:pt x="32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31" y="110"/>
                    <a:pt x="31" y="110"/>
                    <a:pt x="31" y="110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108"/>
                    <a:pt x="31" y="108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2" y="106"/>
                    <a:pt x="32" y="106"/>
                    <a:pt x="32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3" y="106"/>
                    <a:pt x="33" y="106"/>
                    <a:pt x="33" y="106"/>
                  </a:cubicBezTo>
                  <a:cubicBezTo>
                    <a:pt x="34" y="106"/>
                    <a:pt x="34" y="106"/>
                    <a:pt x="34" y="106"/>
                  </a:cubicBezTo>
                  <a:cubicBezTo>
                    <a:pt x="34" y="106"/>
                    <a:pt x="53" y="106"/>
                    <a:pt x="54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5" y="106"/>
                    <a:pt x="55" y="106"/>
                    <a:pt x="55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6"/>
                    <a:pt x="56" y="106"/>
                    <a:pt x="56" y="106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7"/>
                    <a:pt x="56" y="107"/>
                    <a:pt x="56" y="107"/>
                  </a:cubicBezTo>
                  <a:cubicBezTo>
                    <a:pt x="56" y="107"/>
                    <a:pt x="56" y="108"/>
                    <a:pt x="56" y="108"/>
                  </a:cubicBezTo>
                  <a:lnTo>
                    <a:pt x="56" y="109"/>
                  </a:lnTo>
                  <a:close/>
                  <a:moveTo>
                    <a:pt x="59" y="99"/>
                  </a:move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59" y="97"/>
                    <a:pt x="59" y="97"/>
                    <a:pt x="59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7"/>
                    <a:pt x="62" y="97"/>
                    <a:pt x="62" y="97"/>
                  </a:cubicBezTo>
                  <a:cubicBezTo>
                    <a:pt x="63" y="97"/>
                    <a:pt x="63" y="97"/>
                    <a:pt x="63" y="97"/>
                  </a:cubicBezTo>
                  <a:cubicBezTo>
                    <a:pt x="63" y="97"/>
                    <a:pt x="64" y="97"/>
                    <a:pt x="64" y="98"/>
                  </a:cubicBezTo>
                  <a:cubicBezTo>
                    <a:pt x="64" y="98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lose/>
                  <a:moveTo>
                    <a:pt x="59" y="104"/>
                  </a:move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9" y="102"/>
                    <a:pt x="59" y="102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61" y="101"/>
                    <a:pt x="62" y="101"/>
                  </a:cubicBezTo>
                  <a:cubicBezTo>
                    <a:pt x="63" y="101"/>
                    <a:pt x="64" y="101"/>
                    <a:pt x="64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2"/>
                    <a:pt x="65" y="102"/>
                    <a:pt x="65" y="102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4" y="104"/>
                    <a:pt x="64" y="104"/>
                    <a:pt x="64" y="104"/>
                  </a:cubicBezTo>
                  <a:cubicBezTo>
                    <a:pt x="63" y="104"/>
                    <a:pt x="62" y="104"/>
                    <a:pt x="61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4"/>
                    <a:pt x="60" y="104"/>
                    <a:pt x="60" y="104"/>
                  </a:cubicBezTo>
                  <a:lnTo>
                    <a:pt x="59" y="104"/>
                  </a:lnTo>
                  <a:close/>
                  <a:moveTo>
                    <a:pt x="66" y="109"/>
                  </a:moveTo>
                  <a:cubicBezTo>
                    <a:pt x="66" y="109"/>
                    <a:pt x="66" y="109"/>
                    <a:pt x="66" y="109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3" y="110"/>
                    <a:pt x="62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0" y="110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9"/>
                    <a:pt x="60" y="109"/>
                    <a:pt x="60" y="109"/>
                  </a:cubicBezTo>
                  <a:cubicBezTo>
                    <a:pt x="60" y="108"/>
                    <a:pt x="59" y="108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7"/>
                    <a:pt x="59" y="107"/>
                    <a:pt x="59" y="107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4" y="106"/>
                    <a:pt x="64" y="106"/>
                    <a:pt x="64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5" y="106"/>
                    <a:pt x="65" y="106"/>
                    <a:pt x="65" y="106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66" y="109"/>
                    <a:pt x="66" y="109"/>
                    <a:pt x="66" y="109"/>
                  </a:cubicBezTo>
                  <a:close/>
                  <a:moveTo>
                    <a:pt x="71" y="99"/>
                  </a:move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0" y="98"/>
                    <a:pt x="70" y="98"/>
                    <a:pt x="70" y="98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0" y="97"/>
                    <a:pt x="70" y="97"/>
                    <a:pt x="70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4" y="97"/>
                    <a:pt x="74" y="97"/>
                    <a:pt x="74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7"/>
                    <a:pt x="75" y="97"/>
                    <a:pt x="75" y="97"/>
                  </a:cubicBezTo>
                  <a:cubicBezTo>
                    <a:pt x="75" y="98"/>
                    <a:pt x="75" y="98"/>
                    <a:pt x="75" y="98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5" y="100"/>
                    <a:pt x="75" y="100"/>
                    <a:pt x="75" y="100"/>
                  </a:cubicBezTo>
                  <a:cubicBezTo>
                    <a:pt x="74" y="100"/>
                    <a:pt x="74" y="100"/>
                    <a:pt x="74" y="100"/>
                  </a:cubicBezTo>
                  <a:cubicBezTo>
                    <a:pt x="73" y="100"/>
                    <a:pt x="73" y="100"/>
                    <a:pt x="72" y="100"/>
                  </a:cubicBezTo>
                  <a:lnTo>
                    <a:pt x="71" y="99"/>
                  </a:lnTo>
                  <a:close/>
                  <a:moveTo>
                    <a:pt x="73" y="104"/>
                  </a:moveTo>
                  <a:cubicBezTo>
                    <a:pt x="72" y="103"/>
                    <a:pt x="72" y="103"/>
                    <a:pt x="72" y="103"/>
                  </a:cubicBezTo>
                  <a:cubicBezTo>
                    <a:pt x="72" y="103"/>
                    <a:pt x="72" y="103"/>
                    <a:pt x="72" y="103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2"/>
                    <a:pt x="72" y="102"/>
                    <a:pt x="72" y="102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3" y="101"/>
                    <a:pt x="74" y="101"/>
                    <a:pt x="74" y="101"/>
                  </a:cubicBezTo>
                  <a:cubicBezTo>
                    <a:pt x="75" y="101"/>
                    <a:pt x="77" y="101"/>
                    <a:pt x="77" y="102"/>
                  </a:cubicBezTo>
                  <a:cubicBezTo>
                    <a:pt x="78" y="102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8" y="104"/>
                    <a:pt x="78" y="104"/>
                    <a:pt x="78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7" y="104"/>
                    <a:pt x="77" y="104"/>
                    <a:pt x="77" y="104"/>
                  </a:cubicBezTo>
                  <a:cubicBezTo>
                    <a:pt x="76" y="104"/>
                    <a:pt x="75" y="104"/>
                    <a:pt x="74" y="104"/>
                  </a:cubicBezTo>
                  <a:cubicBezTo>
                    <a:pt x="74" y="104"/>
                    <a:pt x="74" y="104"/>
                    <a:pt x="74" y="104"/>
                  </a:cubicBezTo>
                  <a:cubicBezTo>
                    <a:pt x="74" y="104"/>
                    <a:pt x="73" y="104"/>
                    <a:pt x="73" y="104"/>
                  </a:cubicBezTo>
                  <a:close/>
                  <a:moveTo>
                    <a:pt x="81" y="109"/>
                  </a:move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1" y="109"/>
                    <a:pt x="81" y="109"/>
                    <a:pt x="81" y="109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80" y="110"/>
                    <a:pt x="80" y="110"/>
                    <a:pt x="80" y="110"/>
                  </a:cubicBezTo>
                  <a:cubicBezTo>
                    <a:pt x="79" y="110"/>
                    <a:pt x="79" y="110"/>
                    <a:pt x="79" y="110"/>
                  </a:cubicBezTo>
                  <a:cubicBezTo>
                    <a:pt x="77" y="110"/>
                    <a:pt x="77" y="110"/>
                    <a:pt x="77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6" y="110"/>
                    <a:pt x="76" y="110"/>
                  </a:cubicBezTo>
                  <a:cubicBezTo>
                    <a:pt x="76" y="110"/>
                    <a:pt x="75" y="109"/>
                    <a:pt x="75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74" y="108"/>
                    <a:pt x="74" y="108"/>
                    <a:pt x="74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07"/>
                    <a:pt x="74" y="107"/>
                    <a:pt x="74" y="107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4" y="106"/>
                    <a:pt x="74" y="106"/>
                    <a:pt x="74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5" y="106"/>
                    <a:pt x="75" y="106"/>
                    <a:pt x="75" y="106"/>
                  </a:cubicBezTo>
                  <a:cubicBezTo>
                    <a:pt x="76" y="106"/>
                    <a:pt x="77" y="106"/>
                    <a:pt x="78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8" y="106"/>
                    <a:pt x="78" y="106"/>
                    <a:pt x="78" y="106"/>
                  </a:cubicBezTo>
                  <a:cubicBezTo>
                    <a:pt x="79" y="106"/>
                    <a:pt x="79" y="106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7"/>
                    <a:pt x="80" y="107"/>
                    <a:pt x="80" y="107"/>
                  </a:cubicBezTo>
                  <a:cubicBezTo>
                    <a:pt x="80" y="108"/>
                    <a:pt x="80" y="108"/>
                    <a:pt x="80" y="108"/>
                  </a:cubicBezTo>
                  <a:cubicBezTo>
                    <a:pt x="81" y="109"/>
                    <a:pt x="81" y="109"/>
                    <a:pt x="81" y="109"/>
                  </a:cubicBezTo>
                  <a:close/>
                  <a:moveTo>
                    <a:pt x="87" y="106"/>
                  </a:moveTo>
                  <a:cubicBezTo>
                    <a:pt x="87" y="106"/>
                    <a:pt x="87" y="106"/>
                    <a:pt x="87" y="106"/>
                  </a:cubicBezTo>
                  <a:cubicBezTo>
                    <a:pt x="87" y="106"/>
                    <a:pt x="87" y="106"/>
                    <a:pt x="87" y="106"/>
                  </a:cubicBezTo>
                  <a:cubicBezTo>
                    <a:pt x="88" y="106"/>
                    <a:pt x="88" y="106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89" y="107"/>
                    <a:pt x="89" y="107"/>
                    <a:pt x="89" y="107"/>
                  </a:cubicBezTo>
                  <a:cubicBezTo>
                    <a:pt x="90" y="108"/>
                    <a:pt x="90" y="108"/>
                    <a:pt x="90" y="108"/>
                  </a:cubicBezTo>
                  <a:cubicBezTo>
                    <a:pt x="90" y="108"/>
                    <a:pt x="90" y="108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09"/>
                    <a:pt x="90" y="109"/>
                    <a:pt x="90" y="109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88" y="110"/>
                    <a:pt x="87" y="110"/>
                    <a:pt x="86" y="110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5" y="110"/>
                    <a:pt x="85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4" y="108"/>
                    <a:pt x="84" y="108"/>
                    <a:pt x="83" y="108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07"/>
                    <a:pt x="83" y="107"/>
                    <a:pt x="83" y="107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3" y="106"/>
                    <a:pt x="83" y="106"/>
                    <a:pt x="8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6" y="106"/>
                    <a:pt x="86" y="106"/>
                    <a:pt x="86" y="106"/>
                  </a:cubicBezTo>
                  <a:cubicBezTo>
                    <a:pt x="87" y="106"/>
                    <a:pt x="87" y="106"/>
                    <a:pt x="87" y="106"/>
                  </a:cubicBezTo>
                  <a:close/>
                  <a:moveTo>
                    <a:pt x="86" y="102"/>
                  </a:moveTo>
                  <a:cubicBezTo>
                    <a:pt x="86" y="103"/>
                    <a:pt x="86" y="103"/>
                    <a:pt x="86" y="103"/>
                  </a:cubicBezTo>
                  <a:cubicBezTo>
                    <a:pt x="87" y="103"/>
                    <a:pt x="87" y="103"/>
                    <a:pt x="87" y="103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7" y="104"/>
                    <a:pt x="87" y="104"/>
                    <a:pt x="8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86" y="104"/>
                    <a:pt x="85" y="104"/>
                    <a:pt x="85" y="104"/>
                  </a:cubicBezTo>
                  <a:cubicBezTo>
                    <a:pt x="84" y="104"/>
                    <a:pt x="84" y="104"/>
                    <a:pt x="83" y="104"/>
                  </a:cubicBezTo>
                  <a:cubicBezTo>
                    <a:pt x="82" y="104"/>
                    <a:pt x="82" y="104"/>
                    <a:pt x="81" y="104"/>
                  </a:cubicBezTo>
                  <a:cubicBezTo>
                    <a:pt x="81" y="104"/>
                    <a:pt x="81" y="104"/>
                    <a:pt x="81" y="104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1" y="103"/>
                    <a:pt x="81" y="103"/>
                  </a:cubicBezTo>
                  <a:cubicBezTo>
                    <a:pt x="81" y="103"/>
                    <a:pt x="80" y="102"/>
                    <a:pt x="80" y="102"/>
                  </a:cubicBezTo>
                  <a:cubicBezTo>
                    <a:pt x="80" y="102"/>
                    <a:pt x="80" y="102"/>
                    <a:pt x="80" y="102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0" y="101"/>
                    <a:pt x="80" y="101"/>
                    <a:pt x="80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1" y="101"/>
                    <a:pt x="81" y="101"/>
                    <a:pt x="81" y="101"/>
                  </a:cubicBezTo>
                  <a:cubicBezTo>
                    <a:pt x="82" y="101"/>
                    <a:pt x="82" y="101"/>
                    <a:pt x="82" y="101"/>
                  </a:cubicBezTo>
                  <a:cubicBezTo>
                    <a:pt x="83" y="101"/>
                    <a:pt x="85" y="101"/>
                    <a:pt x="86" y="102"/>
                  </a:cubicBezTo>
                  <a:close/>
                  <a:moveTo>
                    <a:pt x="19" y="76"/>
                  </a:moveTo>
                  <a:cubicBezTo>
                    <a:pt x="20" y="77"/>
                    <a:pt x="20" y="77"/>
                    <a:pt x="20" y="77"/>
                  </a:cubicBezTo>
                  <a:cubicBezTo>
                    <a:pt x="21" y="77"/>
                    <a:pt x="21" y="77"/>
                    <a:pt x="22" y="77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3" y="78"/>
                    <a:pt x="23" y="78"/>
                    <a:pt x="23" y="78"/>
                  </a:cubicBezTo>
                  <a:cubicBezTo>
                    <a:pt x="24" y="78"/>
                    <a:pt x="25" y="79"/>
                    <a:pt x="27" y="79"/>
                  </a:cubicBezTo>
                  <a:cubicBezTo>
                    <a:pt x="28" y="79"/>
                    <a:pt x="29" y="80"/>
                    <a:pt x="31" y="80"/>
                  </a:cubicBezTo>
                  <a:cubicBezTo>
                    <a:pt x="36" y="81"/>
                    <a:pt x="42" y="81"/>
                    <a:pt x="43" y="81"/>
                  </a:cubicBezTo>
                  <a:cubicBezTo>
                    <a:pt x="43" y="85"/>
                    <a:pt x="43" y="85"/>
                    <a:pt x="43" y="85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49" y="69"/>
                    <a:pt x="49" y="69"/>
                    <a:pt x="49" y="69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9" y="68"/>
                    <a:pt x="35" y="67"/>
                    <a:pt x="31" y="66"/>
                  </a:cubicBezTo>
                  <a:cubicBezTo>
                    <a:pt x="29" y="66"/>
                    <a:pt x="28" y="65"/>
                    <a:pt x="27" y="65"/>
                  </a:cubicBezTo>
                  <a:cubicBezTo>
                    <a:pt x="25" y="64"/>
                    <a:pt x="24" y="64"/>
                    <a:pt x="23" y="64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22" y="63"/>
                    <a:pt x="22" y="63"/>
                    <a:pt x="22" y="63"/>
                  </a:cubicBezTo>
                  <a:cubicBezTo>
                    <a:pt x="19" y="62"/>
                    <a:pt x="16" y="61"/>
                    <a:pt x="13" y="59"/>
                  </a:cubicBezTo>
                  <a:cubicBezTo>
                    <a:pt x="10" y="57"/>
                    <a:pt x="8" y="54"/>
                    <a:pt x="6" y="52"/>
                  </a:cubicBezTo>
                  <a:cubicBezTo>
                    <a:pt x="5" y="51"/>
                    <a:pt x="4" y="50"/>
                    <a:pt x="4" y="49"/>
                  </a:cubicBezTo>
                  <a:cubicBezTo>
                    <a:pt x="2" y="46"/>
                    <a:pt x="1" y="43"/>
                    <a:pt x="1" y="40"/>
                  </a:cubicBezTo>
                  <a:cubicBezTo>
                    <a:pt x="0" y="40"/>
                    <a:pt x="0" y="41"/>
                    <a:pt x="0" y="42"/>
                  </a:cubicBezTo>
                  <a:cubicBezTo>
                    <a:pt x="0" y="44"/>
                    <a:pt x="0" y="46"/>
                    <a:pt x="0" y="47"/>
                  </a:cubicBezTo>
                  <a:cubicBezTo>
                    <a:pt x="1" y="48"/>
                    <a:pt x="1" y="48"/>
                    <a:pt x="1" y="48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2" y="56"/>
                    <a:pt x="2" y="57"/>
                  </a:cubicBezTo>
                  <a:cubicBezTo>
                    <a:pt x="2" y="58"/>
                    <a:pt x="2" y="59"/>
                    <a:pt x="3" y="60"/>
                  </a:cubicBezTo>
                  <a:cubicBezTo>
                    <a:pt x="3" y="62"/>
                    <a:pt x="4" y="64"/>
                    <a:pt x="6" y="65"/>
                  </a:cubicBezTo>
                  <a:cubicBezTo>
                    <a:pt x="8" y="68"/>
                    <a:pt x="11" y="71"/>
                    <a:pt x="15" y="73"/>
                  </a:cubicBezTo>
                  <a:cubicBezTo>
                    <a:pt x="16" y="74"/>
                    <a:pt x="18" y="75"/>
                    <a:pt x="19" y="76"/>
                  </a:cubicBezTo>
                  <a:close/>
                  <a:moveTo>
                    <a:pt x="3" y="41"/>
                  </a:moveTo>
                  <a:cubicBezTo>
                    <a:pt x="4" y="42"/>
                    <a:pt x="4" y="43"/>
                    <a:pt x="5" y="45"/>
                  </a:cubicBezTo>
                  <a:cubicBezTo>
                    <a:pt x="6" y="41"/>
                    <a:pt x="9" y="38"/>
                    <a:pt x="11" y="36"/>
                  </a:cubicBezTo>
                  <a:cubicBezTo>
                    <a:pt x="14" y="33"/>
                    <a:pt x="19" y="31"/>
                    <a:pt x="24" y="29"/>
                  </a:cubicBezTo>
                  <a:cubicBezTo>
                    <a:pt x="27" y="27"/>
                    <a:pt x="31" y="26"/>
                    <a:pt x="35" y="2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4" y="17"/>
                    <a:pt x="33" y="17"/>
                    <a:pt x="33" y="17"/>
                  </a:cubicBezTo>
                  <a:cubicBezTo>
                    <a:pt x="29" y="18"/>
                    <a:pt x="25" y="19"/>
                    <a:pt x="22" y="20"/>
                  </a:cubicBezTo>
                  <a:cubicBezTo>
                    <a:pt x="18" y="22"/>
                    <a:pt x="15" y="23"/>
                    <a:pt x="13" y="25"/>
                  </a:cubicBezTo>
                  <a:cubicBezTo>
                    <a:pt x="11" y="26"/>
                    <a:pt x="10" y="27"/>
                    <a:pt x="8" y="28"/>
                  </a:cubicBezTo>
                  <a:cubicBezTo>
                    <a:pt x="8" y="29"/>
                    <a:pt x="7" y="29"/>
                    <a:pt x="7" y="30"/>
                  </a:cubicBezTo>
                  <a:cubicBezTo>
                    <a:pt x="4" y="33"/>
                    <a:pt x="3" y="36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lose/>
                  <a:moveTo>
                    <a:pt x="102" y="37"/>
                  </a:moveTo>
                  <a:cubicBezTo>
                    <a:pt x="104" y="38"/>
                    <a:pt x="106" y="42"/>
                    <a:pt x="107" y="45"/>
                  </a:cubicBezTo>
                  <a:cubicBezTo>
                    <a:pt x="108" y="44"/>
                    <a:pt x="108" y="42"/>
                    <a:pt x="108" y="40"/>
                  </a:cubicBezTo>
                  <a:cubicBezTo>
                    <a:pt x="108" y="40"/>
                    <a:pt x="108" y="40"/>
                    <a:pt x="108" y="39"/>
                  </a:cubicBezTo>
                  <a:cubicBezTo>
                    <a:pt x="108" y="35"/>
                    <a:pt x="107" y="31"/>
                    <a:pt x="104" y="28"/>
                  </a:cubicBezTo>
                  <a:cubicBezTo>
                    <a:pt x="102" y="26"/>
                    <a:pt x="100" y="25"/>
                    <a:pt x="97" y="23"/>
                  </a:cubicBezTo>
                  <a:cubicBezTo>
                    <a:pt x="94" y="22"/>
                    <a:pt x="91" y="20"/>
                    <a:pt x="87" y="19"/>
                  </a:cubicBezTo>
                  <a:cubicBezTo>
                    <a:pt x="84" y="18"/>
                    <a:pt x="81" y="17"/>
                    <a:pt x="77" y="16"/>
                  </a:cubicBezTo>
                  <a:cubicBezTo>
                    <a:pt x="77" y="25"/>
                    <a:pt x="77" y="25"/>
                    <a:pt x="77" y="25"/>
                  </a:cubicBezTo>
                  <a:cubicBezTo>
                    <a:pt x="82" y="26"/>
                    <a:pt x="86" y="28"/>
                    <a:pt x="90" y="29"/>
                  </a:cubicBezTo>
                  <a:cubicBezTo>
                    <a:pt x="95" y="31"/>
                    <a:pt x="99" y="34"/>
                    <a:pt x="102" y="37"/>
                  </a:cubicBezTo>
                  <a:close/>
                  <a:moveTo>
                    <a:pt x="56" y="43"/>
                  </a:moveTo>
                  <a:cubicBezTo>
                    <a:pt x="63" y="43"/>
                    <a:pt x="75" y="42"/>
                    <a:pt x="75" y="37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5" y="1"/>
                    <a:pt x="63" y="0"/>
                    <a:pt x="56" y="0"/>
                  </a:cubicBezTo>
                  <a:cubicBezTo>
                    <a:pt x="49" y="0"/>
                    <a:pt x="37" y="1"/>
                    <a:pt x="37" y="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42"/>
                    <a:pt x="49" y="43"/>
                    <a:pt x="56" y="43"/>
                  </a:cubicBezTo>
                  <a:close/>
                  <a:moveTo>
                    <a:pt x="56" y="2"/>
                  </a:moveTo>
                  <a:cubicBezTo>
                    <a:pt x="65" y="2"/>
                    <a:pt x="72" y="4"/>
                    <a:pt x="72" y="6"/>
                  </a:cubicBezTo>
                  <a:cubicBezTo>
                    <a:pt x="72" y="8"/>
                    <a:pt x="65" y="10"/>
                    <a:pt x="56" y="10"/>
                  </a:cubicBezTo>
                  <a:cubicBezTo>
                    <a:pt x="47" y="10"/>
                    <a:pt x="40" y="8"/>
                    <a:pt x="40" y="6"/>
                  </a:cubicBezTo>
                  <a:cubicBezTo>
                    <a:pt x="40" y="4"/>
                    <a:pt x="47" y="2"/>
                    <a:pt x="56" y="2"/>
                  </a:cubicBez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58" name="Freeform 14"/>
            <p:cNvSpPr>
              <a:spLocks noEditPoints="1"/>
            </p:cNvSpPr>
            <p:nvPr/>
          </p:nvSpPr>
          <p:spPr bwMode="auto">
            <a:xfrm>
              <a:off x="5952290" y="2827683"/>
              <a:ext cx="192088" cy="233363"/>
            </a:xfrm>
            <a:custGeom>
              <a:avLst/>
              <a:gdLst>
                <a:gd name="T0" fmla="*/ 48 w 91"/>
                <a:gd name="T1" fmla="*/ 70 h 110"/>
                <a:gd name="T2" fmla="*/ 16 w 91"/>
                <a:gd name="T3" fmla="*/ 74 h 110"/>
                <a:gd name="T4" fmla="*/ 48 w 91"/>
                <a:gd name="T5" fmla="*/ 46 h 110"/>
                <a:gd name="T6" fmla="*/ 16 w 91"/>
                <a:gd name="T7" fmla="*/ 49 h 110"/>
                <a:gd name="T8" fmla="*/ 48 w 91"/>
                <a:gd name="T9" fmla="*/ 46 h 110"/>
                <a:gd name="T10" fmla="*/ 79 w 91"/>
                <a:gd name="T11" fmla="*/ 37 h 110"/>
                <a:gd name="T12" fmla="*/ 81 w 91"/>
                <a:gd name="T13" fmla="*/ 33 h 110"/>
                <a:gd name="T14" fmla="*/ 77 w 91"/>
                <a:gd name="T15" fmla="*/ 40 h 110"/>
                <a:gd name="T16" fmla="*/ 16 w 91"/>
                <a:gd name="T17" fmla="*/ 33 h 110"/>
                <a:gd name="T18" fmla="*/ 43 w 91"/>
                <a:gd name="T19" fmla="*/ 37 h 110"/>
                <a:gd name="T20" fmla="*/ 16 w 91"/>
                <a:gd name="T21" fmla="*/ 86 h 110"/>
                <a:gd name="T22" fmla="*/ 43 w 91"/>
                <a:gd name="T23" fmla="*/ 83 h 110"/>
                <a:gd name="T24" fmla="*/ 16 w 91"/>
                <a:gd name="T25" fmla="*/ 86 h 110"/>
                <a:gd name="T26" fmla="*/ 4 w 91"/>
                <a:gd name="T27" fmla="*/ 105 h 110"/>
                <a:gd name="T28" fmla="*/ 13 w 91"/>
                <a:gd name="T29" fmla="*/ 13 h 110"/>
                <a:gd name="T30" fmla="*/ 0 w 91"/>
                <a:gd name="T31" fmla="*/ 8 h 110"/>
                <a:gd name="T32" fmla="*/ 81 w 91"/>
                <a:gd name="T33" fmla="*/ 110 h 110"/>
                <a:gd name="T34" fmla="*/ 77 w 91"/>
                <a:gd name="T35" fmla="*/ 63 h 110"/>
                <a:gd name="T36" fmla="*/ 43 w 91"/>
                <a:gd name="T37" fmla="*/ 58 h 110"/>
                <a:gd name="T38" fmla="*/ 16 w 91"/>
                <a:gd name="T39" fmla="*/ 62 h 110"/>
                <a:gd name="T40" fmla="*/ 43 w 91"/>
                <a:gd name="T41" fmla="*/ 58 h 110"/>
                <a:gd name="T42" fmla="*/ 21 w 91"/>
                <a:gd name="T43" fmla="*/ 8 h 110"/>
                <a:gd name="T44" fmla="*/ 32 w 91"/>
                <a:gd name="T45" fmla="*/ 7 h 110"/>
                <a:gd name="T46" fmla="*/ 41 w 91"/>
                <a:gd name="T47" fmla="*/ 0 h 110"/>
                <a:gd name="T48" fmla="*/ 49 w 91"/>
                <a:gd name="T49" fmla="*/ 7 h 110"/>
                <a:gd name="T50" fmla="*/ 60 w 91"/>
                <a:gd name="T51" fmla="*/ 8 h 110"/>
                <a:gd name="T52" fmla="*/ 66 w 91"/>
                <a:gd name="T53" fmla="*/ 15 h 110"/>
                <a:gd name="T54" fmla="*/ 15 w 91"/>
                <a:gd name="T55" fmla="*/ 13 h 110"/>
                <a:gd name="T56" fmla="*/ 41 w 91"/>
                <a:gd name="T57" fmla="*/ 7 h 110"/>
                <a:gd name="T58" fmla="*/ 41 w 91"/>
                <a:gd name="T59" fmla="*/ 4 h 110"/>
                <a:gd name="T60" fmla="*/ 70 w 91"/>
                <a:gd name="T61" fmla="*/ 98 h 110"/>
                <a:gd name="T62" fmla="*/ 11 w 91"/>
                <a:gd name="T63" fmla="*/ 21 h 110"/>
                <a:gd name="T64" fmla="*/ 70 w 91"/>
                <a:gd name="T65" fmla="*/ 26 h 110"/>
                <a:gd name="T66" fmla="*/ 74 w 91"/>
                <a:gd name="T67" fmla="*/ 18 h 110"/>
                <a:gd name="T68" fmla="*/ 7 w 91"/>
                <a:gd name="T69" fmla="*/ 102 h 110"/>
                <a:gd name="T70" fmla="*/ 74 w 91"/>
                <a:gd name="T71" fmla="*/ 68 h 110"/>
                <a:gd name="T72" fmla="*/ 70 w 91"/>
                <a:gd name="T73" fmla="*/ 98 h 110"/>
                <a:gd name="T74" fmla="*/ 70 w 91"/>
                <a:gd name="T75" fmla="*/ 48 h 110"/>
                <a:gd name="T76" fmla="*/ 74 w 91"/>
                <a:gd name="T77" fmla="*/ 45 h 110"/>
                <a:gd name="T78" fmla="*/ 79 w 91"/>
                <a:gd name="T79" fmla="*/ 12 h 110"/>
                <a:gd name="T80" fmla="*/ 81 w 91"/>
                <a:gd name="T81" fmla="*/ 8 h 110"/>
                <a:gd name="T82" fmla="*/ 68 w 91"/>
                <a:gd name="T83" fmla="*/ 13 h 110"/>
                <a:gd name="T84" fmla="*/ 77 w 91"/>
                <a:gd name="T85" fmla="*/ 16 h 110"/>
                <a:gd name="T86" fmla="*/ 91 w 91"/>
                <a:gd name="T87" fmla="*/ 15 h 110"/>
                <a:gd name="T88" fmla="*/ 57 w 91"/>
                <a:gd name="T89" fmla="*/ 49 h 110"/>
                <a:gd name="T90" fmla="*/ 58 w 91"/>
                <a:gd name="T91" fmla="*/ 33 h 110"/>
                <a:gd name="T92" fmla="*/ 80 w 91"/>
                <a:gd name="T93" fmla="*/ 15 h 110"/>
                <a:gd name="T94" fmla="*/ 91 w 91"/>
                <a:gd name="T95" fmla="*/ 39 h 110"/>
                <a:gd name="T96" fmla="*/ 57 w 91"/>
                <a:gd name="T97" fmla="*/ 73 h 110"/>
                <a:gd name="T98" fmla="*/ 58 w 91"/>
                <a:gd name="T99" fmla="*/ 58 h 110"/>
                <a:gd name="T100" fmla="*/ 80 w 91"/>
                <a:gd name="T101" fmla="*/ 3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91" h="110">
                  <a:moveTo>
                    <a:pt x="16" y="70"/>
                  </a:moveTo>
                  <a:cubicBezTo>
                    <a:pt x="48" y="70"/>
                    <a:pt x="48" y="70"/>
                    <a:pt x="48" y="70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16" y="74"/>
                    <a:pt x="16" y="74"/>
                    <a:pt x="16" y="74"/>
                  </a:cubicBezTo>
                  <a:lnTo>
                    <a:pt x="16" y="70"/>
                  </a:lnTo>
                  <a:close/>
                  <a:moveTo>
                    <a:pt x="48" y="46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48" y="49"/>
                    <a:pt x="48" y="49"/>
                    <a:pt x="48" y="49"/>
                  </a:cubicBezTo>
                  <a:lnTo>
                    <a:pt x="48" y="46"/>
                  </a:lnTo>
                  <a:close/>
                  <a:moveTo>
                    <a:pt x="77" y="40"/>
                  </a:moveTo>
                  <a:cubicBezTo>
                    <a:pt x="79" y="37"/>
                    <a:pt x="79" y="37"/>
                    <a:pt x="79" y="37"/>
                  </a:cubicBezTo>
                  <a:cubicBezTo>
                    <a:pt x="81" y="37"/>
                    <a:pt x="81" y="37"/>
                    <a:pt x="81" y="37"/>
                  </a:cubicBezTo>
                  <a:cubicBezTo>
                    <a:pt x="81" y="33"/>
                    <a:pt x="81" y="33"/>
                    <a:pt x="81" y="33"/>
                  </a:cubicBezTo>
                  <a:cubicBezTo>
                    <a:pt x="77" y="39"/>
                    <a:pt x="77" y="39"/>
                    <a:pt x="77" y="39"/>
                  </a:cubicBezTo>
                  <a:lnTo>
                    <a:pt x="77" y="40"/>
                  </a:lnTo>
                  <a:close/>
                  <a:moveTo>
                    <a:pt x="43" y="33"/>
                  </a:moveTo>
                  <a:cubicBezTo>
                    <a:pt x="16" y="33"/>
                    <a:pt x="16" y="33"/>
                    <a:pt x="16" y="33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43" y="33"/>
                  </a:lnTo>
                  <a:close/>
                  <a:moveTo>
                    <a:pt x="16" y="86"/>
                  </a:moveTo>
                  <a:cubicBezTo>
                    <a:pt x="43" y="86"/>
                    <a:pt x="43" y="86"/>
                    <a:pt x="43" y="86"/>
                  </a:cubicBezTo>
                  <a:cubicBezTo>
                    <a:pt x="43" y="83"/>
                    <a:pt x="43" y="83"/>
                    <a:pt x="43" y="83"/>
                  </a:cubicBezTo>
                  <a:cubicBezTo>
                    <a:pt x="16" y="83"/>
                    <a:pt x="16" y="83"/>
                    <a:pt x="16" y="83"/>
                  </a:cubicBezTo>
                  <a:lnTo>
                    <a:pt x="16" y="86"/>
                  </a:lnTo>
                  <a:close/>
                  <a:moveTo>
                    <a:pt x="77" y="105"/>
                  </a:moveTo>
                  <a:cubicBezTo>
                    <a:pt x="4" y="105"/>
                    <a:pt x="4" y="105"/>
                    <a:pt x="4" y="105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1"/>
                    <a:pt x="15" y="9"/>
                    <a:pt x="17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81" y="110"/>
                    <a:pt x="81" y="110"/>
                    <a:pt x="81" y="110"/>
                  </a:cubicBezTo>
                  <a:cubicBezTo>
                    <a:pt x="81" y="57"/>
                    <a:pt x="81" y="57"/>
                    <a:pt x="81" y="57"/>
                  </a:cubicBezTo>
                  <a:cubicBezTo>
                    <a:pt x="77" y="63"/>
                    <a:pt x="77" y="63"/>
                    <a:pt x="77" y="63"/>
                  </a:cubicBezTo>
                  <a:lnTo>
                    <a:pt x="77" y="105"/>
                  </a:lnTo>
                  <a:close/>
                  <a:moveTo>
                    <a:pt x="43" y="58"/>
                  </a:moveTo>
                  <a:cubicBezTo>
                    <a:pt x="16" y="58"/>
                    <a:pt x="16" y="58"/>
                    <a:pt x="16" y="58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43" y="62"/>
                    <a:pt x="43" y="62"/>
                    <a:pt x="43" y="62"/>
                  </a:cubicBezTo>
                  <a:lnTo>
                    <a:pt x="43" y="58"/>
                  </a:lnTo>
                  <a:close/>
                  <a:moveTo>
                    <a:pt x="15" y="13"/>
                  </a:moveTo>
                  <a:cubicBezTo>
                    <a:pt x="16" y="10"/>
                    <a:pt x="19" y="9"/>
                    <a:pt x="21" y="8"/>
                  </a:cubicBezTo>
                  <a:cubicBezTo>
                    <a:pt x="24" y="7"/>
                    <a:pt x="26" y="7"/>
                    <a:pt x="29" y="7"/>
                  </a:cubicBezTo>
                  <a:cubicBezTo>
                    <a:pt x="30" y="7"/>
                    <a:pt x="31" y="7"/>
                    <a:pt x="32" y="7"/>
                  </a:cubicBezTo>
                  <a:cubicBezTo>
                    <a:pt x="32" y="7"/>
                    <a:pt x="33" y="7"/>
                    <a:pt x="33" y="7"/>
                  </a:cubicBezTo>
                  <a:cubicBezTo>
                    <a:pt x="33" y="3"/>
                    <a:pt x="36" y="0"/>
                    <a:pt x="41" y="0"/>
                  </a:cubicBezTo>
                  <a:cubicBezTo>
                    <a:pt x="45" y="0"/>
                    <a:pt x="48" y="3"/>
                    <a:pt x="48" y="7"/>
                  </a:cubicBezTo>
                  <a:cubicBezTo>
                    <a:pt x="48" y="7"/>
                    <a:pt x="49" y="7"/>
                    <a:pt x="49" y="7"/>
                  </a:cubicBezTo>
                  <a:cubicBezTo>
                    <a:pt x="50" y="7"/>
                    <a:pt x="51" y="7"/>
                    <a:pt x="53" y="7"/>
                  </a:cubicBezTo>
                  <a:cubicBezTo>
                    <a:pt x="55" y="7"/>
                    <a:pt x="58" y="7"/>
                    <a:pt x="60" y="8"/>
                  </a:cubicBezTo>
                  <a:cubicBezTo>
                    <a:pt x="63" y="9"/>
                    <a:pt x="65" y="10"/>
                    <a:pt x="66" y="13"/>
                  </a:cubicBezTo>
                  <a:cubicBezTo>
                    <a:pt x="66" y="13"/>
                    <a:pt x="66" y="15"/>
                    <a:pt x="66" y="15"/>
                  </a:cubicBezTo>
                  <a:cubicBezTo>
                    <a:pt x="54" y="15"/>
                    <a:pt x="28" y="15"/>
                    <a:pt x="15" y="15"/>
                  </a:cubicBezTo>
                  <a:cubicBezTo>
                    <a:pt x="15" y="15"/>
                    <a:pt x="15" y="13"/>
                    <a:pt x="15" y="13"/>
                  </a:cubicBezTo>
                  <a:close/>
                  <a:moveTo>
                    <a:pt x="37" y="7"/>
                  </a:moveTo>
                  <a:cubicBezTo>
                    <a:pt x="38" y="7"/>
                    <a:pt x="39" y="7"/>
                    <a:pt x="41" y="7"/>
                  </a:cubicBezTo>
                  <a:cubicBezTo>
                    <a:pt x="42" y="7"/>
                    <a:pt x="43" y="7"/>
                    <a:pt x="44" y="7"/>
                  </a:cubicBezTo>
                  <a:cubicBezTo>
                    <a:pt x="44" y="5"/>
                    <a:pt x="43" y="4"/>
                    <a:pt x="41" y="4"/>
                  </a:cubicBezTo>
                  <a:cubicBezTo>
                    <a:pt x="39" y="4"/>
                    <a:pt x="37" y="5"/>
                    <a:pt x="37" y="7"/>
                  </a:cubicBezTo>
                  <a:close/>
                  <a:moveTo>
                    <a:pt x="70" y="98"/>
                  </a:moveTo>
                  <a:cubicBezTo>
                    <a:pt x="11" y="98"/>
                    <a:pt x="11" y="98"/>
                    <a:pt x="11" y="98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70" y="21"/>
                    <a:pt x="70" y="21"/>
                    <a:pt x="70" y="21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18"/>
                    <a:pt x="74" y="18"/>
                    <a:pt x="74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02"/>
                    <a:pt x="7" y="102"/>
                    <a:pt x="7" y="102"/>
                  </a:cubicBezTo>
                  <a:cubicBezTo>
                    <a:pt x="74" y="102"/>
                    <a:pt x="74" y="102"/>
                    <a:pt x="74" y="102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0" y="73"/>
                    <a:pt x="70" y="73"/>
                    <a:pt x="70" y="73"/>
                  </a:cubicBezTo>
                  <a:lnTo>
                    <a:pt x="70" y="98"/>
                  </a:lnTo>
                  <a:close/>
                  <a:moveTo>
                    <a:pt x="74" y="43"/>
                  </a:moveTo>
                  <a:cubicBezTo>
                    <a:pt x="70" y="48"/>
                    <a:pt x="70" y="48"/>
                    <a:pt x="70" y="48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74" y="45"/>
                    <a:pt x="74" y="45"/>
                    <a:pt x="74" y="45"/>
                  </a:cubicBezTo>
                  <a:lnTo>
                    <a:pt x="74" y="43"/>
                  </a:lnTo>
                  <a:close/>
                  <a:moveTo>
                    <a:pt x="79" y="12"/>
                  </a:moveTo>
                  <a:cubicBezTo>
                    <a:pt x="81" y="12"/>
                    <a:pt x="81" y="12"/>
                    <a:pt x="81" y="12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6" y="9"/>
                    <a:pt x="67" y="11"/>
                    <a:pt x="68" y="13"/>
                  </a:cubicBezTo>
                  <a:cubicBezTo>
                    <a:pt x="77" y="13"/>
                    <a:pt x="77" y="13"/>
                    <a:pt x="77" y="13"/>
                  </a:cubicBezTo>
                  <a:cubicBezTo>
                    <a:pt x="77" y="16"/>
                    <a:pt x="77" y="16"/>
                    <a:pt x="77" y="16"/>
                  </a:cubicBezTo>
                  <a:lnTo>
                    <a:pt x="79" y="12"/>
                  </a:lnTo>
                  <a:close/>
                  <a:moveTo>
                    <a:pt x="91" y="15"/>
                  </a:moveTo>
                  <a:cubicBezTo>
                    <a:pt x="67" y="49"/>
                    <a:pt x="67" y="49"/>
                    <a:pt x="6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62" y="41"/>
                    <a:pt x="62" y="41"/>
                    <a:pt x="62" y="41"/>
                  </a:cubicBezTo>
                  <a:cubicBezTo>
                    <a:pt x="80" y="15"/>
                    <a:pt x="80" y="15"/>
                    <a:pt x="80" y="15"/>
                  </a:cubicBezTo>
                  <a:lnTo>
                    <a:pt x="91" y="15"/>
                  </a:lnTo>
                  <a:close/>
                  <a:moveTo>
                    <a:pt x="91" y="39"/>
                  </a:moveTo>
                  <a:cubicBezTo>
                    <a:pt x="67" y="73"/>
                    <a:pt x="67" y="73"/>
                    <a:pt x="67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48" y="58"/>
                    <a:pt x="48" y="58"/>
                    <a:pt x="48" y="58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80" y="39"/>
                    <a:pt x="80" y="39"/>
                    <a:pt x="80" y="39"/>
                  </a:cubicBezTo>
                  <a:lnTo>
                    <a:pt x="91" y="39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cxnSp>
        <p:nvCxnSpPr>
          <p:cNvPr id="459" name="直線矢印コネクタ 458"/>
          <p:cNvCxnSpPr/>
          <p:nvPr/>
        </p:nvCxnSpPr>
        <p:spPr>
          <a:xfrm flipH="1">
            <a:off x="5814759" y="1757053"/>
            <a:ext cx="1051667" cy="0"/>
          </a:xfrm>
          <a:prstGeom prst="straightConnector1">
            <a:avLst/>
          </a:prstGeom>
          <a:ln w="57150">
            <a:solidFill>
              <a:srgbClr val="504D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直線矢印コネクタ 459"/>
          <p:cNvCxnSpPr/>
          <p:nvPr/>
        </p:nvCxnSpPr>
        <p:spPr>
          <a:xfrm flipH="1" flipV="1">
            <a:off x="5814760" y="2193764"/>
            <a:ext cx="907130" cy="13933"/>
          </a:xfrm>
          <a:prstGeom prst="straightConnector1">
            <a:avLst/>
          </a:prstGeom>
          <a:ln w="57150">
            <a:solidFill>
              <a:srgbClr val="504D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2" name="テキスト ボックス 461"/>
          <p:cNvSpPr txBox="1"/>
          <p:nvPr/>
        </p:nvSpPr>
        <p:spPr>
          <a:xfrm>
            <a:off x="404462" y="2072114"/>
            <a:ext cx="3467616" cy="10669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00B0F0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Linking Func between Article and Data</a:t>
            </a:r>
          </a:p>
          <a:p>
            <a:pPr defTabSz="266700"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00B0F0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Researcher and Research Project</a:t>
            </a:r>
            <a:br>
              <a:rPr lang="en-US" altLang="ja-JP" sz="1400" dirty="0"/>
            </a:br>
            <a:r>
              <a:rPr lang="en-US" altLang="ja-JP" sz="1400" dirty="0"/>
              <a:t>	Identification and Management Func</a:t>
            </a:r>
          </a:p>
          <a:p>
            <a:pPr defTabSz="266700">
              <a:lnSpc>
                <a:spcPts val="1400"/>
              </a:lnSpc>
              <a:spcAft>
                <a:spcPts val="300"/>
              </a:spcAft>
            </a:pPr>
            <a:r>
              <a:rPr kumimoji="1" lang="ja-JP" altLang="en-US" sz="1400" dirty="0">
                <a:solidFill>
                  <a:srgbClr val="00B0F0"/>
                </a:solidFill>
              </a:rPr>
              <a:t>●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Data Exchange with International </a:t>
            </a:r>
            <a:br>
              <a:rPr kumimoji="1" lang="en-US" altLang="ja-JP" sz="1400" dirty="0"/>
            </a:br>
            <a:r>
              <a:rPr kumimoji="1" lang="en-US" altLang="ja-JP" sz="1400" dirty="0"/>
              <a:t>	Discovery Service</a:t>
            </a:r>
            <a:endParaRPr kumimoji="1" lang="ja-JP" altLang="en-US" sz="1400" dirty="0"/>
          </a:p>
        </p:txBody>
      </p:sp>
      <p:sp>
        <p:nvSpPr>
          <p:cNvPr id="465" name="Rectangle 582"/>
          <p:cNvSpPr>
            <a:spLocks noChangeArrowheads="1"/>
          </p:cNvSpPr>
          <p:nvPr/>
        </p:nvSpPr>
        <p:spPr bwMode="auto">
          <a:xfrm>
            <a:off x="179512" y="4081828"/>
            <a:ext cx="1648965" cy="283276"/>
          </a:xfrm>
          <a:prstGeom prst="rect">
            <a:avLst/>
          </a:prstGeom>
          <a:solidFill>
            <a:srgbClr val="3D51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Access Control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66" name="Rectangle 582"/>
          <p:cNvSpPr>
            <a:spLocks noChangeArrowheads="1"/>
          </p:cNvSpPr>
          <p:nvPr/>
        </p:nvSpPr>
        <p:spPr bwMode="auto">
          <a:xfrm>
            <a:off x="1922987" y="4074250"/>
            <a:ext cx="1648965" cy="283276"/>
          </a:xfrm>
          <a:prstGeom prst="rect">
            <a:avLst/>
          </a:prstGeom>
          <a:solidFill>
            <a:srgbClr val="3D51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Metadata </a:t>
            </a:r>
            <a:r>
              <a:rPr lang="en-US" altLang="ja-JP" sz="12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Mng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467" name="グループ化 466"/>
          <p:cNvGrpSpPr/>
          <p:nvPr/>
        </p:nvGrpSpPr>
        <p:grpSpPr>
          <a:xfrm>
            <a:off x="3124683" y="2720417"/>
            <a:ext cx="430213" cy="669925"/>
            <a:chOff x="3360738" y="3113088"/>
            <a:chExt cx="430213" cy="669925"/>
          </a:xfrm>
        </p:grpSpPr>
        <p:sp>
          <p:nvSpPr>
            <p:cNvPr id="468" name="Freeform 148"/>
            <p:cNvSpPr>
              <a:spLocks/>
            </p:cNvSpPr>
            <p:nvPr/>
          </p:nvSpPr>
          <p:spPr bwMode="auto">
            <a:xfrm>
              <a:off x="3360738" y="3117850"/>
              <a:ext cx="430213" cy="665163"/>
            </a:xfrm>
            <a:custGeom>
              <a:avLst/>
              <a:gdLst>
                <a:gd name="T0" fmla="*/ 150 w 204"/>
                <a:gd name="T1" fmla="*/ 0 h 315"/>
                <a:gd name="T2" fmla="*/ 85 w 204"/>
                <a:gd name="T3" fmla="*/ 66 h 315"/>
                <a:gd name="T4" fmla="*/ 48 w 204"/>
                <a:gd name="T5" fmla="*/ 208 h 315"/>
                <a:gd name="T6" fmla="*/ 7 w 204"/>
                <a:gd name="T7" fmla="*/ 210 h 315"/>
                <a:gd name="T8" fmla="*/ 1 w 204"/>
                <a:gd name="T9" fmla="*/ 213 h 315"/>
                <a:gd name="T10" fmla="*/ 3 w 204"/>
                <a:gd name="T11" fmla="*/ 220 h 315"/>
                <a:gd name="T12" fmla="*/ 62 w 204"/>
                <a:gd name="T13" fmla="*/ 274 h 315"/>
                <a:gd name="T14" fmla="*/ 104 w 204"/>
                <a:gd name="T15" fmla="*/ 313 h 315"/>
                <a:gd name="T16" fmla="*/ 108 w 204"/>
                <a:gd name="T17" fmla="*/ 315 h 315"/>
                <a:gd name="T18" fmla="*/ 109 w 204"/>
                <a:gd name="T19" fmla="*/ 315 h 315"/>
                <a:gd name="T20" fmla="*/ 113 w 204"/>
                <a:gd name="T21" fmla="*/ 312 h 315"/>
                <a:gd name="T22" fmla="*/ 113 w 204"/>
                <a:gd name="T23" fmla="*/ 312 h 315"/>
                <a:gd name="T24" fmla="*/ 144 w 204"/>
                <a:gd name="T25" fmla="*/ 257 h 315"/>
                <a:gd name="T26" fmla="*/ 179 w 204"/>
                <a:gd name="T27" fmla="*/ 195 h 315"/>
                <a:gd name="T28" fmla="*/ 178 w 204"/>
                <a:gd name="T29" fmla="*/ 188 h 315"/>
                <a:gd name="T30" fmla="*/ 173 w 204"/>
                <a:gd name="T31" fmla="*/ 186 h 315"/>
                <a:gd name="T32" fmla="*/ 172 w 204"/>
                <a:gd name="T33" fmla="*/ 186 h 315"/>
                <a:gd name="T34" fmla="*/ 133 w 204"/>
                <a:gd name="T35" fmla="*/ 196 h 315"/>
                <a:gd name="T36" fmla="*/ 157 w 204"/>
                <a:gd name="T37" fmla="*/ 113 h 315"/>
                <a:gd name="T38" fmla="*/ 201 w 204"/>
                <a:gd name="T39" fmla="*/ 69 h 315"/>
                <a:gd name="T40" fmla="*/ 204 w 204"/>
                <a:gd name="T41" fmla="*/ 65 h 315"/>
                <a:gd name="T42" fmla="*/ 203 w 204"/>
                <a:gd name="T43" fmla="*/ 61 h 315"/>
                <a:gd name="T44" fmla="*/ 182 w 204"/>
                <a:gd name="T45" fmla="*/ 32 h 315"/>
                <a:gd name="T46" fmla="*/ 163 w 204"/>
                <a:gd name="T47" fmla="*/ 32 h 315"/>
                <a:gd name="T48" fmla="*/ 150 w 204"/>
                <a:gd name="T49" fmla="*/ 18 h 315"/>
                <a:gd name="T50" fmla="*/ 150 w 204"/>
                <a:gd name="T51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4" h="315">
                  <a:moveTo>
                    <a:pt x="150" y="0"/>
                  </a:moveTo>
                  <a:cubicBezTo>
                    <a:pt x="125" y="17"/>
                    <a:pt x="103" y="39"/>
                    <a:pt x="85" y="66"/>
                  </a:cubicBezTo>
                  <a:cubicBezTo>
                    <a:pt x="57" y="110"/>
                    <a:pt x="45" y="160"/>
                    <a:pt x="48" y="208"/>
                  </a:cubicBezTo>
                  <a:cubicBezTo>
                    <a:pt x="7" y="210"/>
                    <a:pt x="7" y="210"/>
                    <a:pt x="7" y="210"/>
                  </a:cubicBezTo>
                  <a:cubicBezTo>
                    <a:pt x="4" y="210"/>
                    <a:pt x="2" y="211"/>
                    <a:pt x="1" y="213"/>
                  </a:cubicBezTo>
                  <a:cubicBezTo>
                    <a:pt x="0" y="216"/>
                    <a:pt x="1" y="218"/>
                    <a:pt x="3" y="220"/>
                  </a:cubicBezTo>
                  <a:cubicBezTo>
                    <a:pt x="62" y="274"/>
                    <a:pt x="62" y="274"/>
                    <a:pt x="62" y="274"/>
                  </a:cubicBezTo>
                  <a:cubicBezTo>
                    <a:pt x="104" y="313"/>
                    <a:pt x="104" y="313"/>
                    <a:pt x="104" y="313"/>
                  </a:cubicBezTo>
                  <a:cubicBezTo>
                    <a:pt x="105" y="314"/>
                    <a:pt x="106" y="315"/>
                    <a:pt x="108" y="315"/>
                  </a:cubicBezTo>
                  <a:cubicBezTo>
                    <a:pt x="108" y="315"/>
                    <a:pt x="108" y="315"/>
                    <a:pt x="109" y="315"/>
                  </a:cubicBezTo>
                  <a:cubicBezTo>
                    <a:pt x="110" y="314"/>
                    <a:pt x="112" y="313"/>
                    <a:pt x="113" y="312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44" y="257"/>
                    <a:pt x="144" y="257"/>
                    <a:pt x="144" y="257"/>
                  </a:cubicBezTo>
                  <a:cubicBezTo>
                    <a:pt x="179" y="195"/>
                    <a:pt x="179" y="195"/>
                    <a:pt x="179" y="195"/>
                  </a:cubicBezTo>
                  <a:cubicBezTo>
                    <a:pt x="180" y="193"/>
                    <a:pt x="180" y="190"/>
                    <a:pt x="178" y="188"/>
                  </a:cubicBezTo>
                  <a:cubicBezTo>
                    <a:pt x="177" y="187"/>
                    <a:pt x="175" y="186"/>
                    <a:pt x="173" y="186"/>
                  </a:cubicBezTo>
                  <a:cubicBezTo>
                    <a:pt x="173" y="186"/>
                    <a:pt x="172" y="186"/>
                    <a:pt x="172" y="186"/>
                  </a:cubicBezTo>
                  <a:cubicBezTo>
                    <a:pt x="133" y="196"/>
                    <a:pt x="133" y="196"/>
                    <a:pt x="133" y="196"/>
                  </a:cubicBezTo>
                  <a:cubicBezTo>
                    <a:pt x="133" y="168"/>
                    <a:pt x="141" y="139"/>
                    <a:pt x="157" y="113"/>
                  </a:cubicBezTo>
                  <a:cubicBezTo>
                    <a:pt x="169" y="95"/>
                    <a:pt x="184" y="80"/>
                    <a:pt x="201" y="69"/>
                  </a:cubicBezTo>
                  <a:cubicBezTo>
                    <a:pt x="202" y="68"/>
                    <a:pt x="203" y="67"/>
                    <a:pt x="204" y="65"/>
                  </a:cubicBezTo>
                  <a:cubicBezTo>
                    <a:pt x="204" y="64"/>
                    <a:pt x="203" y="62"/>
                    <a:pt x="203" y="61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156" y="32"/>
                    <a:pt x="150" y="25"/>
                    <a:pt x="150" y="18"/>
                  </a:cubicBez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9" name="Freeform 149"/>
            <p:cNvSpPr>
              <a:spLocks/>
            </p:cNvSpPr>
            <p:nvPr/>
          </p:nvSpPr>
          <p:spPr bwMode="auto">
            <a:xfrm>
              <a:off x="3676650" y="3113088"/>
              <a:ext cx="66675" cy="73025"/>
            </a:xfrm>
            <a:custGeom>
              <a:avLst/>
              <a:gdLst>
                <a:gd name="T0" fmla="*/ 5 w 32"/>
                <a:gd name="T1" fmla="*/ 0 h 34"/>
                <a:gd name="T2" fmla="*/ 2 w 32"/>
                <a:gd name="T3" fmla="*/ 1 h 34"/>
                <a:gd name="T4" fmla="*/ 0 w 32"/>
                <a:gd name="T5" fmla="*/ 2 h 34"/>
                <a:gd name="T6" fmla="*/ 0 w 32"/>
                <a:gd name="T7" fmla="*/ 20 h 34"/>
                <a:gd name="T8" fmla="*/ 13 w 32"/>
                <a:gd name="T9" fmla="*/ 34 h 34"/>
                <a:gd name="T10" fmla="*/ 32 w 32"/>
                <a:gd name="T11" fmla="*/ 34 h 34"/>
                <a:gd name="T12" fmla="*/ 10 w 32"/>
                <a:gd name="T13" fmla="*/ 2 h 34"/>
                <a:gd name="T14" fmla="*/ 5 w 32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7"/>
                    <a:pt x="6" y="34"/>
                    <a:pt x="1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solidFill>
              <a:srgbClr val="BBBA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70" name="グループ化 469"/>
          <p:cNvGrpSpPr/>
          <p:nvPr/>
        </p:nvGrpSpPr>
        <p:grpSpPr>
          <a:xfrm rot="7538399">
            <a:off x="5688125" y="2670063"/>
            <a:ext cx="430213" cy="669925"/>
            <a:chOff x="3360738" y="3113088"/>
            <a:chExt cx="430213" cy="669925"/>
          </a:xfrm>
        </p:grpSpPr>
        <p:sp>
          <p:nvSpPr>
            <p:cNvPr id="471" name="Freeform 148"/>
            <p:cNvSpPr>
              <a:spLocks/>
            </p:cNvSpPr>
            <p:nvPr/>
          </p:nvSpPr>
          <p:spPr bwMode="auto">
            <a:xfrm>
              <a:off x="3360738" y="3117850"/>
              <a:ext cx="430213" cy="665163"/>
            </a:xfrm>
            <a:custGeom>
              <a:avLst/>
              <a:gdLst>
                <a:gd name="T0" fmla="*/ 150 w 204"/>
                <a:gd name="T1" fmla="*/ 0 h 315"/>
                <a:gd name="T2" fmla="*/ 85 w 204"/>
                <a:gd name="T3" fmla="*/ 66 h 315"/>
                <a:gd name="T4" fmla="*/ 48 w 204"/>
                <a:gd name="T5" fmla="*/ 208 h 315"/>
                <a:gd name="T6" fmla="*/ 7 w 204"/>
                <a:gd name="T7" fmla="*/ 210 h 315"/>
                <a:gd name="T8" fmla="*/ 1 w 204"/>
                <a:gd name="T9" fmla="*/ 213 h 315"/>
                <a:gd name="T10" fmla="*/ 3 w 204"/>
                <a:gd name="T11" fmla="*/ 220 h 315"/>
                <a:gd name="T12" fmla="*/ 62 w 204"/>
                <a:gd name="T13" fmla="*/ 274 h 315"/>
                <a:gd name="T14" fmla="*/ 104 w 204"/>
                <a:gd name="T15" fmla="*/ 313 h 315"/>
                <a:gd name="T16" fmla="*/ 108 w 204"/>
                <a:gd name="T17" fmla="*/ 315 h 315"/>
                <a:gd name="T18" fmla="*/ 109 w 204"/>
                <a:gd name="T19" fmla="*/ 315 h 315"/>
                <a:gd name="T20" fmla="*/ 113 w 204"/>
                <a:gd name="T21" fmla="*/ 312 h 315"/>
                <a:gd name="T22" fmla="*/ 113 w 204"/>
                <a:gd name="T23" fmla="*/ 312 h 315"/>
                <a:gd name="T24" fmla="*/ 144 w 204"/>
                <a:gd name="T25" fmla="*/ 257 h 315"/>
                <a:gd name="T26" fmla="*/ 179 w 204"/>
                <a:gd name="T27" fmla="*/ 195 h 315"/>
                <a:gd name="T28" fmla="*/ 178 w 204"/>
                <a:gd name="T29" fmla="*/ 188 h 315"/>
                <a:gd name="T30" fmla="*/ 173 w 204"/>
                <a:gd name="T31" fmla="*/ 186 h 315"/>
                <a:gd name="T32" fmla="*/ 172 w 204"/>
                <a:gd name="T33" fmla="*/ 186 h 315"/>
                <a:gd name="T34" fmla="*/ 133 w 204"/>
                <a:gd name="T35" fmla="*/ 196 h 315"/>
                <a:gd name="T36" fmla="*/ 157 w 204"/>
                <a:gd name="T37" fmla="*/ 113 h 315"/>
                <a:gd name="T38" fmla="*/ 201 w 204"/>
                <a:gd name="T39" fmla="*/ 69 h 315"/>
                <a:gd name="T40" fmla="*/ 204 w 204"/>
                <a:gd name="T41" fmla="*/ 65 h 315"/>
                <a:gd name="T42" fmla="*/ 203 w 204"/>
                <a:gd name="T43" fmla="*/ 61 h 315"/>
                <a:gd name="T44" fmla="*/ 182 w 204"/>
                <a:gd name="T45" fmla="*/ 32 h 315"/>
                <a:gd name="T46" fmla="*/ 163 w 204"/>
                <a:gd name="T47" fmla="*/ 32 h 315"/>
                <a:gd name="T48" fmla="*/ 150 w 204"/>
                <a:gd name="T49" fmla="*/ 18 h 315"/>
                <a:gd name="T50" fmla="*/ 150 w 204"/>
                <a:gd name="T51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4" h="315">
                  <a:moveTo>
                    <a:pt x="150" y="0"/>
                  </a:moveTo>
                  <a:cubicBezTo>
                    <a:pt x="125" y="17"/>
                    <a:pt x="103" y="39"/>
                    <a:pt x="85" y="66"/>
                  </a:cubicBezTo>
                  <a:cubicBezTo>
                    <a:pt x="57" y="110"/>
                    <a:pt x="45" y="160"/>
                    <a:pt x="48" y="208"/>
                  </a:cubicBezTo>
                  <a:cubicBezTo>
                    <a:pt x="7" y="210"/>
                    <a:pt x="7" y="210"/>
                    <a:pt x="7" y="210"/>
                  </a:cubicBezTo>
                  <a:cubicBezTo>
                    <a:pt x="4" y="210"/>
                    <a:pt x="2" y="211"/>
                    <a:pt x="1" y="213"/>
                  </a:cubicBezTo>
                  <a:cubicBezTo>
                    <a:pt x="0" y="216"/>
                    <a:pt x="1" y="218"/>
                    <a:pt x="3" y="220"/>
                  </a:cubicBezTo>
                  <a:cubicBezTo>
                    <a:pt x="62" y="274"/>
                    <a:pt x="62" y="274"/>
                    <a:pt x="62" y="274"/>
                  </a:cubicBezTo>
                  <a:cubicBezTo>
                    <a:pt x="104" y="313"/>
                    <a:pt x="104" y="313"/>
                    <a:pt x="104" y="313"/>
                  </a:cubicBezTo>
                  <a:cubicBezTo>
                    <a:pt x="105" y="314"/>
                    <a:pt x="106" y="315"/>
                    <a:pt x="108" y="315"/>
                  </a:cubicBezTo>
                  <a:cubicBezTo>
                    <a:pt x="108" y="315"/>
                    <a:pt x="108" y="315"/>
                    <a:pt x="109" y="315"/>
                  </a:cubicBezTo>
                  <a:cubicBezTo>
                    <a:pt x="110" y="314"/>
                    <a:pt x="112" y="313"/>
                    <a:pt x="113" y="312"/>
                  </a:cubicBezTo>
                  <a:cubicBezTo>
                    <a:pt x="113" y="312"/>
                    <a:pt x="113" y="312"/>
                    <a:pt x="113" y="312"/>
                  </a:cubicBezTo>
                  <a:cubicBezTo>
                    <a:pt x="144" y="257"/>
                    <a:pt x="144" y="257"/>
                    <a:pt x="144" y="257"/>
                  </a:cubicBezTo>
                  <a:cubicBezTo>
                    <a:pt x="179" y="195"/>
                    <a:pt x="179" y="195"/>
                    <a:pt x="179" y="195"/>
                  </a:cubicBezTo>
                  <a:cubicBezTo>
                    <a:pt x="180" y="193"/>
                    <a:pt x="180" y="190"/>
                    <a:pt x="178" y="188"/>
                  </a:cubicBezTo>
                  <a:cubicBezTo>
                    <a:pt x="177" y="187"/>
                    <a:pt x="175" y="186"/>
                    <a:pt x="173" y="186"/>
                  </a:cubicBezTo>
                  <a:cubicBezTo>
                    <a:pt x="173" y="186"/>
                    <a:pt x="172" y="186"/>
                    <a:pt x="172" y="186"/>
                  </a:cubicBezTo>
                  <a:cubicBezTo>
                    <a:pt x="133" y="196"/>
                    <a:pt x="133" y="196"/>
                    <a:pt x="133" y="196"/>
                  </a:cubicBezTo>
                  <a:cubicBezTo>
                    <a:pt x="133" y="168"/>
                    <a:pt x="141" y="139"/>
                    <a:pt x="157" y="113"/>
                  </a:cubicBezTo>
                  <a:cubicBezTo>
                    <a:pt x="169" y="95"/>
                    <a:pt x="184" y="80"/>
                    <a:pt x="201" y="69"/>
                  </a:cubicBezTo>
                  <a:cubicBezTo>
                    <a:pt x="202" y="68"/>
                    <a:pt x="203" y="67"/>
                    <a:pt x="204" y="65"/>
                  </a:cubicBezTo>
                  <a:cubicBezTo>
                    <a:pt x="204" y="64"/>
                    <a:pt x="203" y="62"/>
                    <a:pt x="203" y="61"/>
                  </a:cubicBezTo>
                  <a:cubicBezTo>
                    <a:pt x="182" y="32"/>
                    <a:pt x="182" y="32"/>
                    <a:pt x="182" y="32"/>
                  </a:cubicBezTo>
                  <a:cubicBezTo>
                    <a:pt x="163" y="32"/>
                    <a:pt x="163" y="32"/>
                    <a:pt x="163" y="32"/>
                  </a:cubicBezTo>
                  <a:cubicBezTo>
                    <a:pt x="156" y="32"/>
                    <a:pt x="150" y="25"/>
                    <a:pt x="150" y="18"/>
                  </a:cubicBez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2" name="Freeform 149"/>
            <p:cNvSpPr>
              <a:spLocks/>
            </p:cNvSpPr>
            <p:nvPr/>
          </p:nvSpPr>
          <p:spPr bwMode="auto">
            <a:xfrm>
              <a:off x="3676650" y="3113088"/>
              <a:ext cx="66675" cy="73025"/>
            </a:xfrm>
            <a:custGeom>
              <a:avLst/>
              <a:gdLst>
                <a:gd name="T0" fmla="*/ 5 w 32"/>
                <a:gd name="T1" fmla="*/ 0 h 34"/>
                <a:gd name="T2" fmla="*/ 2 w 32"/>
                <a:gd name="T3" fmla="*/ 1 h 34"/>
                <a:gd name="T4" fmla="*/ 0 w 32"/>
                <a:gd name="T5" fmla="*/ 2 h 34"/>
                <a:gd name="T6" fmla="*/ 0 w 32"/>
                <a:gd name="T7" fmla="*/ 20 h 34"/>
                <a:gd name="T8" fmla="*/ 13 w 32"/>
                <a:gd name="T9" fmla="*/ 34 h 34"/>
                <a:gd name="T10" fmla="*/ 32 w 32"/>
                <a:gd name="T11" fmla="*/ 34 h 34"/>
                <a:gd name="T12" fmla="*/ 10 w 32"/>
                <a:gd name="T13" fmla="*/ 2 h 34"/>
                <a:gd name="T14" fmla="*/ 5 w 32"/>
                <a:gd name="T1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4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0" y="2"/>
                    <a:pt x="0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7"/>
                    <a:pt x="6" y="34"/>
                    <a:pt x="13" y="34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1"/>
                    <a:pt x="7" y="0"/>
                    <a:pt x="5" y="0"/>
                  </a:cubicBezTo>
                </a:path>
              </a:pathLst>
            </a:custGeom>
            <a:solidFill>
              <a:srgbClr val="BBBAB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473" name="雲 472"/>
          <p:cNvSpPr/>
          <p:nvPr/>
        </p:nvSpPr>
        <p:spPr>
          <a:xfrm>
            <a:off x="5648908" y="3183022"/>
            <a:ext cx="1442884" cy="913630"/>
          </a:xfrm>
          <a:prstGeom prst="cloud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74" name="グループ化 473"/>
          <p:cNvGrpSpPr/>
          <p:nvPr/>
        </p:nvGrpSpPr>
        <p:grpSpPr>
          <a:xfrm>
            <a:off x="6084168" y="3751651"/>
            <a:ext cx="534382" cy="223459"/>
            <a:chOff x="5737978" y="2839175"/>
            <a:chExt cx="534382" cy="223459"/>
          </a:xfrm>
        </p:grpSpPr>
        <p:sp>
          <p:nvSpPr>
            <p:cNvPr id="475" name="Freeform 15"/>
            <p:cNvSpPr>
              <a:spLocks/>
            </p:cNvSpPr>
            <p:nvPr/>
          </p:nvSpPr>
          <p:spPr bwMode="auto">
            <a:xfrm>
              <a:off x="5737978" y="2840383"/>
              <a:ext cx="173038" cy="217488"/>
            </a:xfrm>
            <a:custGeom>
              <a:avLst/>
              <a:gdLst>
                <a:gd name="T0" fmla="*/ 3 w 109"/>
                <a:gd name="T1" fmla="*/ 3 h 137"/>
                <a:gd name="T2" fmla="*/ 3 w 109"/>
                <a:gd name="T3" fmla="*/ 6 h 137"/>
                <a:gd name="T4" fmla="*/ 104 w 109"/>
                <a:gd name="T5" fmla="*/ 6 h 137"/>
                <a:gd name="T6" fmla="*/ 104 w 109"/>
                <a:gd name="T7" fmla="*/ 76 h 137"/>
                <a:gd name="T8" fmla="*/ 89 w 109"/>
                <a:gd name="T9" fmla="*/ 132 h 137"/>
                <a:gd name="T10" fmla="*/ 7 w 109"/>
                <a:gd name="T11" fmla="*/ 132 h 137"/>
                <a:gd name="T12" fmla="*/ 5 w 109"/>
                <a:gd name="T13" fmla="*/ 3 h 137"/>
                <a:gd name="T14" fmla="*/ 3 w 109"/>
                <a:gd name="T15" fmla="*/ 3 h 137"/>
                <a:gd name="T16" fmla="*/ 3 w 109"/>
                <a:gd name="T17" fmla="*/ 6 h 137"/>
                <a:gd name="T18" fmla="*/ 3 w 109"/>
                <a:gd name="T19" fmla="*/ 3 h 137"/>
                <a:gd name="T20" fmla="*/ 0 w 109"/>
                <a:gd name="T21" fmla="*/ 3 h 137"/>
                <a:gd name="T22" fmla="*/ 1 w 109"/>
                <a:gd name="T23" fmla="*/ 137 h 137"/>
                <a:gd name="T24" fmla="*/ 93 w 109"/>
                <a:gd name="T25" fmla="*/ 137 h 137"/>
                <a:gd name="T26" fmla="*/ 109 w 109"/>
                <a:gd name="T27" fmla="*/ 76 h 137"/>
                <a:gd name="T28" fmla="*/ 109 w 109"/>
                <a:gd name="T29" fmla="*/ 0 h 137"/>
                <a:gd name="T30" fmla="*/ 0 w 109"/>
                <a:gd name="T31" fmla="*/ 0 h 137"/>
                <a:gd name="T32" fmla="*/ 0 w 109"/>
                <a:gd name="T33" fmla="*/ 3 h 137"/>
                <a:gd name="T34" fmla="*/ 3 w 109"/>
                <a:gd name="T35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7">
                  <a:moveTo>
                    <a:pt x="3" y="3"/>
                  </a:moveTo>
                  <a:lnTo>
                    <a:pt x="3" y="6"/>
                  </a:lnTo>
                  <a:lnTo>
                    <a:pt x="104" y="6"/>
                  </a:lnTo>
                  <a:lnTo>
                    <a:pt x="104" y="76"/>
                  </a:lnTo>
                  <a:lnTo>
                    <a:pt x="89" y="132"/>
                  </a:lnTo>
                  <a:lnTo>
                    <a:pt x="7" y="132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137"/>
                  </a:lnTo>
                  <a:lnTo>
                    <a:pt x="93" y="137"/>
                  </a:lnTo>
                  <a:lnTo>
                    <a:pt x="109" y="76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6" name="Freeform 16"/>
            <p:cNvSpPr>
              <a:spLocks/>
            </p:cNvSpPr>
            <p:nvPr/>
          </p:nvSpPr>
          <p:spPr bwMode="auto">
            <a:xfrm>
              <a:off x="5839578" y="2949921"/>
              <a:ext cx="71438" cy="112713"/>
            </a:xfrm>
            <a:custGeom>
              <a:avLst/>
              <a:gdLst>
                <a:gd name="T0" fmla="*/ 40 w 45"/>
                <a:gd name="T1" fmla="*/ 10 h 71"/>
                <a:gd name="T2" fmla="*/ 38 w 45"/>
                <a:gd name="T3" fmla="*/ 8 h 71"/>
                <a:gd name="T4" fmla="*/ 0 w 45"/>
                <a:gd name="T5" fmla="*/ 50 h 71"/>
                <a:gd name="T6" fmla="*/ 26 w 45"/>
                <a:gd name="T7" fmla="*/ 71 h 71"/>
                <a:gd name="T8" fmla="*/ 45 w 45"/>
                <a:gd name="T9" fmla="*/ 0 h 71"/>
                <a:gd name="T10" fmla="*/ 38 w 45"/>
                <a:gd name="T11" fmla="*/ 8 h 71"/>
                <a:gd name="T12" fmla="*/ 40 w 45"/>
                <a:gd name="T13" fmla="*/ 10 h 71"/>
                <a:gd name="T14" fmla="*/ 37 w 45"/>
                <a:gd name="T15" fmla="*/ 10 h 71"/>
                <a:gd name="T16" fmla="*/ 24 w 45"/>
                <a:gd name="T17" fmla="*/ 62 h 71"/>
                <a:gd name="T18" fmla="*/ 8 w 45"/>
                <a:gd name="T19" fmla="*/ 48 h 71"/>
                <a:gd name="T20" fmla="*/ 42 w 45"/>
                <a:gd name="T21" fmla="*/ 12 h 71"/>
                <a:gd name="T22" fmla="*/ 40 w 45"/>
                <a:gd name="T23" fmla="*/ 10 h 71"/>
                <a:gd name="T24" fmla="*/ 37 w 45"/>
                <a:gd name="T25" fmla="*/ 10 h 71"/>
                <a:gd name="T26" fmla="*/ 40 w 45"/>
                <a:gd name="T2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71">
                  <a:moveTo>
                    <a:pt x="40" y="10"/>
                  </a:moveTo>
                  <a:lnTo>
                    <a:pt x="38" y="8"/>
                  </a:lnTo>
                  <a:lnTo>
                    <a:pt x="0" y="50"/>
                  </a:lnTo>
                  <a:lnTo>
                    <a:pt x="26" y="71"/>
                  </a:lnTo>
                  <a:lnTo>
                    <a:pt x="45" y="0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24" y="62"/>
                  </a:lnTo>
                  <a:lnTo>
                    <a:pt x="8" y="48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7" name="Freeform 17"/>
            <p:cNvSpPr>
              <a:spLocks/>
            </p:cNvSpPr>
            <p:nvPr/>
          </p:nvSpPr>
          <p:spPr bwMode="auto">
            <a:xfrm>
              <a:off x="5771315" y="2943571"/>
              <a:ext cx="109538" cy="0"/>
            </a:xfrm>
            <a:custGeom>
              <a:avLst/>
              <a:gdLst>
                <a:gd name="T0" fmla="*/ 0 w 69"/>
                <a:gd name="T1" fmla="*/ 69 w 69"/>
                <a:gd name="T2" fmla="*/ 0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0" y="0"/>
                  </a:move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8" name="Line 18"/>
            <p:cNvSpPr>
              <a:spLocks noChangeShapeType="1"/>
            </p:cNvSpPr>
            <p:nvPr/>
          </p:nvSpPr>
          <p:spPr bwMode="auto">
            <a:xfrm>
              <a:off x="5771315" y="2943571"/>
              <a:ext cx="1095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9" name="Rectangle 19"/>
            <p:cNvSpPr>
              <a:spLocks noChangeArrowheads="1"/>
            </p:cNvSpPr>
            <p:nvPr/>
          </p:nvSpPr>
          <p:spPr bwMode="auto">
            <a:xfrm>
              <a:off x="5771315" y="2940396"/>
              <a:ext cx="10953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0" name="Freeform 20"/>
            <p:cNvSpPr>
              <a:spLocks/>
            </p:cNvSpPr>
            <p:nvPr/>
          </p:nvSpPr>
          <p:spPr bwMode="auto">
            <a:xfrm>
              <a:off x="5771315" y="2940396"/>
              <a:ext cx="109538" cy="7938"/>
            </a:xfrm>
            <a:custGeom>
              <a:avLst/>
              <a:gdLst>
                <a:gd name="T0" fmla="*/ 0 w 69"/>
                <a:gd name="T1" fmla="*/ 5 h 5"/>
                <a:gd name="T2" fmla="*/ 69 w 69"/>
                <a:gd name="T3" fmla="*/ 5 h 5"/>
                <a:gd name="T4" fmla="*/ 69 w 69"/>
                <a:gd name="T5" fmla="*/ 0 h 5"/>
                <a:gd name="T6" fmla="*/ 0 w 6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">
                  <a:moveTo>
                    <a:pt x="0" y="5"/>
                  </a:moveTo>
                  <a:lnTo>
                    <a:pt x="69" y="5"/>
                  </a:lnTo>
                  <a:lnTo>
                    <a:pt x="6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1" name="Freeform 21"/>
            <p:cNvSpPr>
              <a:spLocks/>
            </p:cNvSpPr>
            <p:nvPr/>
          </p:nvSpPr>
          <p:spPr bwMode="auto">
            <a:xfrm>
              <a:off x="5771315" y="2962621"/>
              <a:ext cx="88900" cy="0"/>
            </a:xfrm>
            <a:custGeom>
              <a:avLst/>
              <a:gdLst>
                <a:gd name="T0" fmla="*/ 0 w 56"/>
                <a:gd name="T1" fmla="*/ 56 w 56"/>
                <a:gd name="T2" fmla="*/ 0 w 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2" name="Line 22"/>
            <p:cNvSpPr>
              <a:spLocks noChangeShapeType="1"/>
            </p:cNvSpPr>
            <p:nvPr/>
          </p:nvSpPr>
          <p:spPr bwMode="auto">
            <a:xfrm>
              <a:off x="5771315" y="2962621"/>
              <a:ext cx="889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3" name="Rectangle 23"/>
            <p:cNvSpPr>
              <a:spLocks noChangeArrowheads="1"/>
            </p:cNvSpPr>
            <p:nvPr/>
          </p:nvSpPr>
          <p:spPr bwMode="auto">
            <a:xfrm>
              <a:off x="5771315" y="2959446"/>
              <a:ext cx="88900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4" name="Freeform 24"/>
            <p:cNvSpPr>
              <a:spLocks/>
            </p:cNvSpPr>
            <p:nvPr/>
          </p:nvSpPr>
          <p:spPr bwMode="auto">
            <a:xfrm>
              <a:off x="5771315" y="2959446"/>
              <a:ext cx="88900" cy="7938"/>
            </a:xfrm>
            <a:custGeom>
              <a:avLst/>
              <a:gdLst>
                <a:gd name="T0" fmla="*/ 0 w 56"/>
                <a:gd name="T1" fmla="*/ 5 h 5"/>
                <a:gd name="T2" fmla="*/ 56 w 56"/>
                <a:gd name="T3" fmla="*/ 5 h 5"/>
                <a:gd name="T4" fmla="*/ 56 w 56"/>
                <a:gd name="T5" fmla="*/ 0 h 5"/>
                <a:gd name="T6" fmla="*/ 0 w 5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lnTo>
                    <a:pt x="56" y="5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5" name="Freeform 25"/>
            <p:cNvSpPr>
              <a:spLocks/>
            </p:cNvSpPr>
            <p:nvPr/>
          </p:nvSpPr>
          <p:spPr bwMode="auto">
            <a:xfrm>
              <a:off x="5771315" y="2981671"/>
              <a:ext cx="65088" cy="0"/>
            </a:xfrm>
            <a:custGeom>
              <a:avLst/>
              <a:gdLst>
                <a:gd name="T0" fmla="*/ 0 w 41"/>
                <a:gd name="T1" fmla="*/ 41 w 41"/>
                <a:gd name="T2" fmla="*/ 0 w 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1">
                  <a:moveTo>
                    <a:pt x="0" y="0"/>
                  </a:move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6" name="Line 26"/>
            <p:cNvSpPr>
              <a:spLocks noChangeShapeType="1"/>
            </p:cNvSpPr>
            <p:nvPr/>
          </p:nvSpPr>
          <p:spPr bwMode="auto">
            <a:xfrm>
              <a:off x="5771315" y="2981671"/>
              <a:ext cx="650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7" name="Rectangle 27"/>
            <p:cNvSpPr>
              <a:spLocks noChangeArrowheads="1"/>
            </p:cNvSpPr>
            <p:nvPr/>
          </p:nvSpPr>
          <p:spPr bwMode="auto">
            <a:xfrm>
              <a:off x="5771315" y="2978496"/>
              <a:ext cx="6508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8" name="Freeform 28"/>
            <p:cNvSpPr>
              <a:spLocks/>
            </p:cNvSpPr>
            <p:nvPr/>
          </p:nvSpPr>
          <p:spPr bwMode="auto">
            <a:xfrm>
              <a:off x="5771315" y="2978496"/>
              <a:ext cx="65088" cy="7938"/>
            </a:xfrm>
            <a:custGeom>
              <a:avLst/>
              <a:gdLst>
                <a:gd name="T0" fmla="*/ 0 w 41"/>
                <a:gd name="T1" fmla="*/ 5 h 5"/>
                <a:gd name="T2" fmla="*/ 41 w 41"/>
                <a:gd name="T3" fmla="*/ 5 h 5"/>
                <a:gd name="T4" fmla="*/ 41 w 41"/>
                <a:gd name="T5" fmla="*/ 0 h 5"/>
                <a:gd name="T6" fmla="*/ 0 w 4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">
                  <a:moveTo>
                    <a:pt x="0" y="5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9" name="Freeform 29"/>
            <p:cNvSpPr>
              <a:spLocks/>
            </p:cNvSpPr>
            <p:nvPr/>
          </p:nvSpPr>
          <p:spPr bwMode="auto">
            <a:xfrm>
              <a:off x="5771315" y="3005483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0" name="Line 30"/>
            <p:cNvSpPr>
              <a:spLocks noChangeShapeType="1"/>
            </p:cNvSpPr>
            <p:nvPr/>
          </p:nvSpPr>
          <p:spPr bwMode="auto">
            <a:xfrm>
              <a:off x="5771315" y="3005483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" name="Rectangle 31"/>
            <p:cNvSpPr>
              <a:spLocks noChangeArrowheads="1"/>
            </p:cNvSpPr>
            <p:nvPr/>
          </p:nvSpPr>
          <p:spPr bwMode="auto">
            <a:xfrm>
              <a:off x="5771315" y="3000721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2" name="Freeform 32"/>
            <p:cNvSpPr>
              <a:spLocks/>
            </p:cNvSpPr>
            <p:nvPr/>
          </p:nvSpPr>
          <p:spPr bwMode="auto">
            <a:xfrm>
              <a:off x="5771315" y="3000721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3" name="Freeform 33"/>
            <p:cNvSpPr>
              <a:spLocks/>
            </p:cNvSpPr>
            <p:nvPr/>
          </p:nvSpPr>
          <p:spPr bwMode="auto">
            <a:xfrm>
              <a:off x="5771315" y="3024533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4" name="Line 34"/>
            <p:cNvSpPr>
              <a:spLocks noChangeShapeType="1"/>
            </p:cNvSpPr>
            <p:nvPr/>
          </p:nvSpPr>
          <p:spPr bwMode="auto">
            <a:xfrm>
              <a:off x="5771315" y="3024533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5" name="Rectangle 35"/>
            <p:cNvSpPr>
              <a:spLocks noChangeArrowheads="1"/>
            </p:cNvSpPr>
            <p:nvPr/>
          </p:nvSpPr>
          <p:spPr bwMode="auto">
            <a:xfrm>
              <a:off x="5771315" y="3019771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6" name="Freeform 36"/>
            <p:cNvSpPr>
              <a:spLocks/>
            </p:cNvSpPr>
            <p:nvPr/>
          </p:nvSpPr>
          <p:spPr bwMode="auto">
            <a:xfrm>
              <a:off x="5771315" y="3019771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7" name="Freeform 37"/>
            <p:cNvSpPr>
              <a:spLocks/>
            </p:cNvSpPr>
            <p:nvPr/>
          </p:nvSpPr>
          <p:spPr bwMode="auto">
            <a:xfrm>
              <a:off x="5763378" y="2864196"/>
              <a:ext cx="76200" cy="65088"/>
            </a:xfrm>
            <a:custGeom>
              <a:avLst/>
              <a:gdLst>
                <a:gd name="T0" fmla="*/ 45 w 48"/>
                <a:gd name="T1" fmla="*/ 38 h 41"/>
                <a:gd name="T2" fmla="*/ 45 w 48"/>
                <a:gd name="T3" fmla="*/ 36 h 41"/>
                <a:gd name="T4" fmla="*/ 5 w 48"/>
                <a:gd name="T5" fmla="*/ 36 h 41"/>
                <a:gd name="T6" fmla="*/ 5 w 48"/>
                <a:gd name="T7" fmla="*/ 5 h 41"/>
                <a:gd name="T8" fmla="*/ 42 w 48"/>
                <a:gd name="T9" fmla="*/ 5 h 41"/>
                <a:gd name="T10" fmla="*/ 42 w 48"/>
                <a:gd name="T11" fmla="*/ 38 h 41"/>
                <a:gd name="T12" fmla="*/ 45 w 48"/>
                <a:gd name="T13" fmla="*/ 38 h 41"/>
                <a:gd name="T14" fmla="*/ 45 w 48"/>
                <a:gd name="T15" fmla="*/ 36 h 41"/>
                <a:gd name="T16" fmla="*/ 45 w 48"/>
                <a:gd name="T17" fmla="*/ 38 h 41"/>
                <a:gd name="T18" fmla="*/ 48 w 48"/>
                <a:gd name="T19" fmla="*/ 38 h 41"/>
                <a:gd name="T20" fmla="*/ 48 w 48"/>
                <a:gd name="T21" fmla="*/ 0 h 41"/>
                <a:gd name="T22" fmla="*/ 0 w 48"/>
                <a:gd name="T23" fmla="*/ 0 h 41"/>
                <a:gd name="T24" fmla="*/ 0 w 48"/>
                <a:gd name="T25" fmla="*/ 41 h 41"/>
                <a:gd name="T26" fmla="*/ 48 w 48"/>
                <a:gd name="T27" fmla="*/ 41 h 41"/>
                <a:gd name="T28" fmla="*/ 48 w 48"/>
                <a:gd name="T29" fmla="*/ 38 h 41"/>
                <a:gd name="T30" fmla="*/ 45 w 48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1">
                  <a:moveTo>
                    <a:pt x="45" y="38"/>
                  </a:moveTo>
                  <a:lnTo>
                    <a:pt x="45" y="36"/>
                  </a:lnTo>
                  <a:lnTo>
                    <a:pt x="5" y="36"/>
                  </a:lnTo>
                  <a:lnTo>
                    <a:pt x="5" y="5"/>
                  </a:lnTo>
                  <a:lnTo>
                    <a:pt x="42" y="5"/>
                  </a:lnTo>
                  <a:lnTo>
                    <a:pt x="42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8" name="Freeform 15"/>
            <p:cNvSpPr>
              <a:spLocks/>
            </p:cNvSpPr>
            <p:nvPr/>
          </p:nvSpPr>
          <p:spPr bwMode="auto">
            <a:xfrm>
              <a:off x="5919067" y="2840383"/>
              <a:ext cx="173038" cy="217488"/>
            </a:xfrm>
            <a:custGeom>
              <a:avLst/>
              <a:gdLst>
                <a:gd name="T0" fmla="*/ 3 w 109"/>
                <a:gd name="T1" fmla="*/ 3 h 137"/>
                <a:gd name="T2" fmla="*/ 3 w 109"/>
                <a:gd name="T3" fmla="*/ 6 h 137"/>
                <a:gd name="T4" fmla="*/ 104 w 109"/>
                <a:gd name="T5" fmla="*/ 6 h 137"/>
                <a:gd name="T6" fmla="*/ 104 w 109"/>
                <a:gd name="T7" fmla="*/ 76 h 137"/>
                <a:gd name="T8" fmla="*/ 89 w 109"/>
                <a:gd name="T9" fmla="*/ 132 h 137"/>
                <a:gd name="T10" fmla="*/ 7 w 109"/>
                <a:gd name="T11" fmla="*/ 132 h 137"/>
                <a:gd name="T12" fmla="*/ 5 w 109"/>
                <a:gd name="T13" fmla="*/ 3 h 137"/>
                <a:gd name="T14" fmla="*/ 3 w 109"/>
                <a:gd name="T15" fmla="*/ 3 h 137"/>
                <a:gd name="T16" fmla="*/ 3 w 109"/>
                <a:gd name="T17" fmla="*/ 6 h 137"/>
                <a:gd name="T18" fmla="*/ 3 w 109"/>
                <a:gd name="T19" fmla="*/ 3 h 137"/>
                <a:gd name="T20" fmla="*/ 0 w 109"/>
                <a:gd name="T21" fmla="*/ 3 h 137"/>
                <a:gd name="T22" fmla="*/ 1 w 109"/>
                <a:gd name="T23" fmla="*/ 137 h 137"/>
                <a:gd name="T24" fmla="*/ 93 w 109"/>
                <a:gd name="T25" fmla="*/ 137 h 137"/>
                <a:gd name="T26" fmla="*/ 109 w 109"/>
                <a:gd name="T27" fmla="*/ 76 h 137"/>
                <a:gd name="T28" fmla="*/ 109 w 109"/>
                <a:gd name="T29" fmla="*/ 0 h 137"/>
                <a:gd name="T30" fmla="*/ 0 w 109"/>
                <a:gd name="T31" fmla="*/ 0 h 137"/>
                <a:gd name="T32" fmla="*/ 0 w 109"/>
                <a:gd name="T33" fmla="*/ 3 h 137"/>
                <a:gd name="T34" fmla="*/ 3 w 109"/>
                <a:gd name="T35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7">
                  <a:moveTo>
                    <a:pt x="3" y="3"/>
                  </a:moveTo>
                  <a:lnTo>
                    <a:pt x="3" y="6"/>
                  </a:lnTo>
                  <a:lnTo>
                    <a:pt x="104" y="6"/>
                  </a:lnTo>
                  <a:lnTo>
                    <a:pt x="104" y="76"/>
                  </a:lnTo>
                  <a:lnTo>
                    <a:pt x="89" y="132"/>
                  </a:lnTo>
                  <a:lnTo>
                    <a:pt x="7" y="132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137"/>
                  </a:lnTo>
                  <a:lnTo>
                    <a:pt x="93" y="137"/>
                  </a:lnTo>
                  <a:lnTo>
                    <a:pt x="109" y="76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9" name="Freeform 16"/>
            <p:cNvSpPr>
              <a:spLocks/>
            </p:cNvSpPr>
            <p:nvPr/>
          </p:nvSpPr>
          <p:spPr bwMode="auto">
            <a:xfrm>
              <a:off x="6020667" y="2949921"/>
              <a:ext cx="71438" cy="112713"/>
            </a:xfrm>
            <a:custGeom>
              <a:avLst/>
              <a:gdLst>
                <a:gd name="T0" fmla="*/ 40 w 45"/>
                <a:gd name="T1" fmla="*/ 10 h 71"/>
                <a:gd name="T2" fmla="*/ 38 w 45"/>
                <a:gd name="T3" fmla="*/ 8 h 71"/>
                <a:gd name="T4" fmla="*/ 0 w 45"/>
                <a:gd name="T5" fmla="*/ 50 h 71"/>
                <a:gd name="T6" fmla="*/ 26 w 45"/>
                <a:gd name="T7" fmla="*/ 71 h 71"/>
                <a:gd name="T8" fmla="*/ 45 w 45"/>
                <a:gd name="T9" fmla="*/ 0 h 71"/>
                <a:gd name="T10" fmla="*/ 38 w 45"/>
                <a:gd name="T11" fmla="*/ 8 h 71"/>
                <a:gd name="T12" fmla="*/ 40 w 45"/>
                <a:gd name="T13" fmla="*/ 10 h 71"/>
                <a:gd name="T14" fmla="*/ 37 w 45"/>
                <a:gd name="T15" fmla="*/ 10 h 71"/>
                <a:gd name="T16" fmla="*/ 24 w 45"/>
                <a:gd name="T17" fmla="*/ 62 h 71"/>
                <a:gd name="T18" fmla="*/ 8 w 45"/>
                <a:gd name="T19" fmla="*/ 48 h 71"/>
                <a:gd name="T20" fmla="*/ 42 w 45"/>
                <a:gd name="T21" fmla="*/ 12 h 71"/>
                <a:gd name="T22" fmla="*/ 40 w 45"/>
                <a:gd name="T23" fmla="*/ 10 h 71"/>
                <a:gd name="T24" fmla="*/ 37 w 45"/>
                <a:gd name="T25" fmla="*/ 10 h 71"/>
                <a:gd name="T26" fmla="*/ 40 w 45"/>
                <a:gd name="T2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71">
                  <a:moveTo>
                    <a:pt x="40" y="10"/>
                  </a:moveTo>
                  <a:lnTo>
                    <a:pt x="38" y="8"/>
                  </a:lnTo>
                  <a:lnTo>
                    <a:pt x="0" y="50"/>
                  </a:lnTo>
                  <a:lnTo>
                    <a:pt x="26" y="71"/>
                  </a:lnTo>
                  <a:lnTo>
                    <a:pt x="45" y="0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24" y="62"/>
                  </a:lnTo>
                  <a:lnTo>
                    <a:pt x="8" y="48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0" name="Freeform 17"/>
            <p:cNvSpPr>
              <a:spLocks/>
            </p:cNvSpPr>
            <p:nvPr/>
          </p:nvSpPr>
          <p:spPr bwMode="auto">
            <a:xfrm>
              <a:off x="5952404" y="2943571"/>
              <a:ext cx="109538" cy="0"/>
            </a:xfrm>
            <a:custGeom>
              <a:avLst/>
              <a:gdLst>
                <a:gd name="T0" fmla="*/ 0 w 69"/>
                <a:gd name="T1" fmla="*/ 69 w 69"/>
                <a:gd name="T2" fmla="*/ 0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0" y="0"/>
                  </a:move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1" name="Line 18"/>
            <p:cNvSpPr>
              <a:spLocks noChangeShapeType="1"/>
            </p:cNvSpPr>
            <p:nvPr/>
          </p:nvSpPr>
          <p:spPr bwMode="auto">
            <a:xfrm>
              <a:off x="5952404" y="2943571"/>
              <a:ext cx="1095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2" name="Rectangle 19"/>
            <p:cNvSpPr>
              <a:spLocks noChangeArrowheads="1"/>
            </p:cNvSpPr>
            <p:nvPr/>
          </p:nvSpPr>
          <p:spPr bwMode="auto">
            <a:xfrm>
              <a:off x="5952404" y="2940396"/>
              <a:ext cx="10953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3" name="Freeform 20"/>
            <p:cNvSpPr>
              <a:spLocks/>
            </p:cNvSpPr>
            <p:nvPr/>
          </p:nvSpPr>
          <p:spPr bwMode="auto">
            <a:xfrm>
              <a:off x="5952404" y="2940396"/>
              <a:ext cx="109538" cy="7938"/>
            </a:xfrm>
            <a:custGeom>
              <a:avLst/>
              <a:gdLst>
                <a:gd name="T0" fmla="*/ 0 w 69"/>
                <a:gd name="T1" fmla="*/ 5 h 5"/>
                <a:gd name="T2" fmla="*/ 69 w 69"/>
                <a:gd name="T3" fmla="*/ 5 h 5"/>
                <a:gd name="T4" fmla="*/ 69 w 69"/>
                <a:gd name="T5" fmla="*/ 0 h 5"/>
                <a:gd name="T6" fmla="*/ 0 w 6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">
                  <a:moveTo>
                    <a:pt x="0" y="5"/>
                  </a:moveTo>
                  <a:lnTo>
                    <a:pt x="69" y="5"/>
                  </a:lnTo>
                  <a:lnTo>
                    <a:pt x="6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4" name="Freeform 21"/>
            <p:cNvSpPr>
              <a:spLocks/>
            </p:cNvSpPr>
            <p:nvPr/>
          </p:nvSpPr>
          <p:spPr bwMode="auto">
            <a:xfrm>
              <a:off x="5952404" y="2962621"/>
              <a:ext cx="88900" cy="0"/>
            </a:xfrm>
            <a:custGeom>
              <a:avLst/>
              <a:gdLst>
                <a:gd name="T0" fmla="*/ 0 w 56"/>
                <a:gd name="T1" fmla="*/ 56 w 56"/>
                <a:gd name="T2" fmla="*/ 0 w 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5" name="Line 22"/>
            <p:cNvSpPr>
              <a:spLocks noChangeShapeType="1"/>
            </p:cNvSpPr>
            <p:nvPr/>
          </p:nvSpPr>
          <p:spPr bwMode="auto">
            <a:xfrm>
              <a:off x="5952404" y="2962621"/>
              <a:ext cx="889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6" name="Rectangle 23"/>
            <p:cNvSpPr>
              <a:spLocks noChangeArrowheads="1"/>
            </p:cNvSpPr>
            <p:nvPr/>
          </p:nvSpPr>
          <p:spPr bwMode="auto">
            <a:xfrm>
              <a:off x="5952404" y="2959446"/>
              <a:ext cx="88900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7" name="Freeform 24"/>
            <p:cNvSpPr>
              <a:spLocks/>
            </p:cNvSpPr>
            <p:nvPr/>
          </p:nvSpPr>
          <p:spPr bwMode="auto">
            <a:xfrm>
              <a:off x="5952404" y="2959446"/>
              <a:ext cx="88900" cy="7938"/>
            </a:xfrm>
            <a:custGeom>
              <a:avLst/>
              <a:gdLst>
                <a:gd name="T0" fmla="*/ 0 w 56"/>
                <a:gd name="T1" fmla="*/ 5 h 5"/>
                <a:gd name="T2" fmla="*/ 56 w 56"/>
                <a:gd name="T3" fmla="*/ 5 h 5"/>
                <a:gd name="T4" fmla="*/ 56 w 56"/>
                <a:gd name="T5" fmla="*/ 0 h 5"/>
                <a:gd name="T6" fmla="*/ 0 w 5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lnTo>
                    <a:pt x="56" y="5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8" name="Freeform 25"/>
            <p:cNvSpPr>
              <a:spLocks/>
            </p:cNvSpPr>
            <p:nvPr/>
          </p:nvSpPr>
          <p:spPr bwMode="auto">
            <a:xfrm>
              <a:off x="5952404" y="2981671"/>
              <a:ext cx="65088" cy="0"/>
            </a:xfrm>
            <a:custGeom>
              <a:avLst/>
              <a:gdLst>
                <a:gd name="T0" fmla="*/ 0 w 41"/>
                <a:gd name="T1" fmla="*/ 41 w 41"/>
                <a:gd name="T2" fmla="*/ 0 w 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1">
                  <a:moveTo>
                    <a:pt x="0" y="0"/>
                  </a:move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9" name="Line 26"/>
            <p:cNvSpPr>
              <a:spLocks noChangeShapeType="1"/>
            </p:cNvSpPr>
            <p:nvPr/>
          </p:nvSpPr>
          <p:spPr bwMode="auto">
            <a:xfrm>
              <a:off x="5952404" y="2981671"/>
              <a:ext cx="650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0" name="Rectangle 27"/>
            <p:cNvSpPr>
              <a:spLocks noChangeArrowheads="1"/>
            </p:cNvSpPr>
            <p:nvPr/>
          </p:nvSpPr>
          <p:spPr bwMode="auto">
            <a:xfrm>
              <a:off x="5952404" y="2978496"/>
              <a:ext cx="6508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1" name="Freeform 28"/>
            <p:cNvSpPr>
              <a:spLocks/>
            </p:cNvSpPr>
            <p:nvPr/>
          </p:nvSpPr>
          <p:spPr bwMode="auto">
            <a:xfrm>
              <a:off x="5952404" y="2978496"/>
              <a:ext cx="65088" cy="7938"/>
            </a:xfrm>
            <a:custGeom>
              <a:avLst/>
              <a:gdLst>
                <a:gd name="T0" fmla="*/ 0 w 41"/>
                <a:gd name="T1" fmla="*/ 5 h 5"/>
                <a:gd name="T2" fmla="*/ 41 w 41"/>
                <a:gd name="T3" fmla="*/ 5 h 5"/>
                <a:gd name="T4" fmla="*/ 41 w 41"/>
                <a:gd name="T5" fmla="*/ 0 h 5"/>
                <a:gd name="T6" fmla="*/ 0 w 4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">
                  <a:moveTo>
                    <a:pt x="0" y="5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2" name="Freeform 29"/>
            <p:cNvSpPr>
              <a:spLocks/>
            </p:cNvSpPr>
            <p:nvPr/>
          </p:nvSpPr>
          <p:spPr bwMode="auto">
            <a:xfrm>
              <a:off x="5952404" y="3005483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3" name="Line 30"/>
            <p:cNvSpPr>
              <a:spLocks noChangeShapeType="1"/>
            </p:cNvSpPr>
            <p:nvPr/>
          </p:nvSpPr>
          <p:spPr bwMode="auto">
            <a:xfrm>
              <a:off x="5952404" y="3005483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4" name="Rectangle 31"/>
            <p:cNvSpPr>
              <a:spLocks noChangeArrowheads="1"/>
            </p:cNvSpPr>
            <p:nvPr/>
          </p:nvSpPr>
          <p:spPr bwMode="auto">
            <a:xfrm>
              <a:off x="5952404" y="3000721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5" name="Freeform 32"/>
            <p:cNvSpPr>
              <a:spLocks/>
            </p:cNvSpPr>
            <p:nvPr/>
          </p:nvSpPr>
          <p:spPr bwMode="auto">
            <a:xfrm>
              <a:off x="5952404" y="3000721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6" name="Freeform 33"/>
            <p:cNvSpPr>
              <a:spLocks/>
            </p:cNvSpPr>
            <p:nvPr/>
          </p:nvSpPr>
          <p:spPr bwMode="auto">
            <a:xfrm>
              <a:off x="5952404" y="3024533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7" name="Line 34"/>
            <p:cNvSpPr>
              <a:spLocks noChangeShapeType="1"/>
            </p:cNvSpPr>
            <p:nvPr/>
          </p:nvSpPr>
          <p:spPr bwMode="auto">
            <a:xfrm>
              <a:off x="5952404" y="3024533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8" name="Rectangle 35"/>
            <p:cNvSpPr>
              <a:spLocks noChangeArrowheads="1"/>
            </p:cNvSpPr>
            <p:nvPr/>
          </p:nvSpPr>
          <p:spPr bwMode="auto">
            <a:xfrm>
              <a:off x="5952404" y="3019771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19" name="Freeform 36"/>
            <p:cNvSpPr>
              <a:spLocks/>
            </p:cNvSpPr>
            <p:nvPr/>
          </p:nvSpPr>
          <p:spPr bwMode="auto">
            <a:xfrm>
              <a:off x="5952404" y="3019771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0" name="Freeform 37"/>
            <p:cNvSpPr>
              <a:spLocks/>
            </p:cNvSpPr>
            <p:nvPr/>
          </p:nvSpPr>
          <p:spPr bwMode="auto">
            <a:xfrm>
              <a:off x="5944467" y="2864196"/>
              <a:ext cx="76200" cy="65088"/>
            </a:xfrm>
            <a:custGeom>
              <a:avLst/>
              <a:gdLst>
                <a:gd name="T0" fmla="*/ 45 w 48"/>
                <a:gd name="T1" fmla="*/ 38 h 41"/>
                <a:gd name="T2" fmla="*/ 45 w 48"/>
                <a:gd name="T3" fmla="*/ 36 h 41"/>
                <a:gd name="T4" fmla="*/ 5 w 48"/>
                <a:gd name="T5" fmla="*/ 36 h 41"/>
                <a:gd name="T6" fmla="*/ 5 w 48"/>
                <a:gd name="T7" fmla="*/ 5 h 41"/>
                <a:gd name="T8" fmla="*/ 42 w 48"/>
                <a:gd name="T9" fmla="*/ 5 h 41"/>
                <a:gd name="T10" fmla="*/ 42 w 48"/>
                <a:gd name="T11" fmla="*/ 38 h 41"/>
                <a:gd name="T12" fmla="*/ 45 w 48"/>
                <a:gd name="T13" fmla="*/ 38 h 41"/>
                <a:gd name="T14" fmla="*/ 45 w 48"/>
                <a:gd name="T15" fmla="*/ 36 h 41"/>
                <a:gd name="T16" fmla="*/ 45 w 48"/>
                <a:gd name="T17" fmla="*/ 38 h 41"/>
                <a:gd name="T18" fmla="*/ 48 w 48"/>
                <a:gd name="T19" fmla="*/ 38 h 41"/>
                <a:gd name="T20" fmla="*/ 48 w 48"/>
                <a:gd name="T21" fmla="*/ 0 h 41"/>
                <a:gd name="T22" fmla="*/ 0 w 48"/>
                <a:gd name="T23" fmla="*/ 0 h 41"/>
                <a:gd name="T24" fmla="*/ 0 w 48"/>
                <a:gd name="T25" fmla="*/ 41 h 41"/>
                <a:gd name="T26" fmla="*/ 48 w 48"/>
                <a:gd name="T27" fmla="*/ 41 h 41"/>
                <a:gd name="T28" fmla="*/ 48 w 48"/>
                <a:gd name="T29" fmla="*/ 38 h 41"/>
                <a:gd name="T30" fmla="*/ 45 w 48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1">
                  <a:moveTo>
                    <a:pt x="45" y="38"/>
                  </a:moveTo>
                  <a:lnTo>
                    <a:pt x="45" y="36"/>
                  </a:lnTo>
                  <a:lnTo>
                    <a:pt x="5" y="36"/>
                  </a:lnTo>
                  <a:lnTo>
                    <a:pt x="5" y="5"/>
                  </a:lnTo>
                  <a:lnTo>
                    <a:pt x="42" y="5"/>
                  </a:lnTo>
                  <a:lnTo>
                    <a:pt x="42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1" name="Freeform 15"/>
            <p:cNvSpPr>
              <a:spLocks/>
            </p:cNvSpPr>
            <p:nvPr/>
          </p:nvSpPr>
          <p:spPr bwMode="auto">
            <a:xfrm>
              <a:off x="6099322" y="2839175"/>
              <a:ext cx="173038" cy="217488"/>
            </a:xfrm>
            <a:custGeom>
              <a:avLst/>
              <a:gdLst>
                <a:gd name="T0" fmla="*/ 3 w 109"/>
                <a:gd name="T1" fmla="*/ 3 h 137"/>
                <a:gd name="T2" fmla="*/ 3 w 109"/>
                <a:gd name="T3" fmla="*/ 6 h 137"/>
                <a:gd name="T4" fmla="*/ 104 w 109"/>
                <a:gd name="T5" fmla="*/ 6 h 137"/>
                <a:gd name="T6" fmla="*/ 104 w 109"/>
                <a:gd name="T7" fmla="*/ 76 h 137"/>
                <a:gd name="T8" fmla="*/ 89 w 109"/>
                <a:gd name="T9" fmla="*/ 132 h 137"/>
                <a:gd name="T10" fmla="*/ 7 w 109"/>
                <a:gd name="T11" fmla="*/ 132 h 137"/>
                <a:gd name="T12" fmla="*/ 5 w 109"/>
                <a:gd name="T13" fmla="*/ 3 h 137"/>
                <a:gd name="T14" fmla="*/ 3 w 109"/>
                <a:gd name="T15" fmla="*/ 3 h 137"/>
                <a:gd name="T16" fmla="*/ 3 w 109"/>
                <a:gd name="T17" fmla="*/ 6 h 137"/>
                <a:gd name="T18" fmla="*/ 3 w 109"/>
                <a:gd name="T19" fmla="*/ 3 h 137"/>
                <a:gd name="T20" fmla="*/ 0 w 109"/>
                <a:gd name="T21" fmla="*/ 3 h 137"/>
                <a:gd name="T22" fmla="*/ 1 w 109"/>
                <a:gd name="T23" fmla="*/ 137 h 137"/>
                <a:gd name="T24" fmla="*/ 93 w 109"/>
                <a:gd name="T25" fmla="*/ 137 h 137"/>
                <a:gd name="T26" fmla="*/ 109 w 109"/>
                <a:gd name="T27" fmla="*/ 76 h 137"/>
                <a:gd name="T28" fmla="*/ 109 w 109"/>
                <a:gd name="T29" fmla="*/ 0 h 137"/>
                <a:gd name="T30" fmla="*/ 0 w 109"/>
                <a:gd name="T31" fmla="*/ 0 h 137"/>
                <a:gd name="T32" fmla="*/ 0 w 109"/>
                <a:gd name="T33" fmla="*/ 3 h 137"/>
                <a:gd name="T34" fmla="*/ 3 w 109"/>
                <a:gd name="T35" fmla="*/ 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9" h="137">
                  <a:moveTo>
                    <a:pt x="3" y="3"/>
                  </a:moveTo>
                  <a:lnTo>
                    <a:pt x="3" y="6"/>
                  </a:lnTo>
                  <a:lnTo>
                    <a:pt x="104" y="6"/>
                  </a:lnTo>
                  <a:lnTo>
                    <a:pt x="104" y="76"/>
                  </a:lnTo>
                  <a:lnTo>
                    <a:pt x="89" y="132"/>
                  </a:lnTo>
                  <a:lnTo>
                    <a:pt x="7" y="132"/>
                  </a:lnTo>
                  <a:lnTo>
                    <a:pt x="5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3" y="3"/>
                  </a:lnTo>
                  <a:lnTo>
                    <a:pt x="0" y="3"/>
                  </a:lnTo>
                  <a:lnTo>
                    <a:pt x="1" y="137"/>
                  </a:lnTo>
                  <a:lnTo>
                    <a:pt x="93" y="137"/>
                  </a:lnTo>
                  <a:lnTo>
                    <a:pt x="109" y="76"/>
                  </a:lnTo>
                  <a:lnTo>
                    <a:pt x="109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3" y="3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2" name="Freeform 16"/>
            <p:cNvSpPr>
              <a:spLocks/>
            </p:cNvSpPr>
            <p:nvPr/>
          </p:nvSpPr>
          <p:spPr bwMode="auto">
            <a:xfrm>
              <a:off x="6200922" y="2948713"/>
              <a:ext cx="71438" cy="112713"/>
            </a:xfrm>
            <a:custGeom>
              <a:avLst/>
              <a:gdLst>
                <a:gd name="T0" fmla="*/ 40 w 45"/>
                <a:gd name="T1" fmla="*/ 10 h 71"/>
                <a:gd name="T2" fmla="*/ 38 w 45"/>
                <a:gd name="T3" fmla="*/ 8 h 71"/>
                <a:gd name="T4" fmla="*/ 0 w 45"/>
                <a:gd name="T5" fmla="*/ 50 h 71"/>
                <a:gd name="T6" fmla="*/ 26 w 45"/>
                <a:gd name="T7" fmla="*/ 71 h 71"/>
                <a:gd name="T8" fmla="*/ 45 w 45"/>
                <a:gd name="T9" fmla="*/ 0 h 71"/>
                <a:gd name="T10" fmla="*/ 38 w 45"/>
                <a:gd name="T11" fmla="*/ 8 h 71"/>
                <a:gd name="T12" fmla="*/ 40 w 45"/>
                <a:gd name="T13" fmla="*/ 10 h 71"/>
                <a:gd name="T14" fmla="*/ 37 w 45"/>
                <a:gd name="T15" fmla="*/ 10 h 71"/>
                <a:gd name="T16" fmla="*/ 24 w 45"/>
                <a:gd name="T17" fmla="*/ 62 h 71"/>
                <a:gd name="T18" fmla="*/ 8 w 45"/>
                <a:gd name="T19" fmla="*/ 48 h 71"/>
                <a:gd name="T20" fmla="*/ 42 w 45"/>
                <a:gd name="T21" fmla="*/ 12 h 71"/>
                <a:gd name="T22" fmla="*/ 40 w 45"/>
                <a:gd name="T23" fmla="*/ 10 h 71"/>
                <a:gd name="T24" fmla="*/ 37 w 45"/>
                <a:gd name="T25" fmla="*/ 10 h 71"/>
                <a:gd name="T26" fmla="*/ 40 w 45"/>
                <a:gd name="T2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71">
                  <a:moveTo>
                    <a:pt x="40" y="10"/>
                  </a:moveTo>
                  <a:lnTo>
                    <a:pt x="38" y="8"/>
                  </a:lnTo>
                  <a:lnTo>
                    <a:pt x="0" y="50"/>
                  </a:lnTo>
                  <a:lnTo>
                    <a:pt x="26" y="71"/>
                  </a:lnTo>
                  <a:lnTo>
                    <a:pt x="45" y="0"/>
                  </a:lnTo>
                  <a:lnTo>
                    <a:pt x="38" y="8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24" y="62"/>
                  </a:lnTo>
                  <a:lnTo>
                    <a:pt x="8" y="48"/>
                  </a:lnTo>
                  <a:lnTo>
                    <a:pt x="42" y="12"/>
                  </a:lnTo>
                  <a:lnTo>
                    <a:pt x="40" y="10"/>
                  </a:lnTo>
                  <a:lnTo>
                    <a:pt x="37" y="10"/>
                  </a:lnTo>
                  <a:lnTo>
                    <a:pt x="40" y="10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3" name="Freeform 17"/>
            <p:cNvSpPr>
              <a:spLocks/>
            </p:cNvSpPr>
            <p:nvPr/>
          </p:nvSpPr>
          <p:spPr bwMode="auto">
            <a:xfrm>
              <a:off x="6132659" y="2942363"/>
              <a:ext cx="109538" cy="0"/>
            </a:xfrm>
            <a:custGeom>
              <a:avLst/>
              <a:gdLst>
                <a:gd name="T0" fmla="*/ 0 w 69"/>
                <a:gd name="T1" fmla="*/ 69 w 69"/>
                <a:gd name="T2" fmla="*/ 0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9">
                  <a:moveTo>
                    <a:pt x="0" y="0"/>
                  </a:move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4" name="Line 18"/>
            <p:cNvSpPr>
              <a:spLocks noChangeShapeType="1"/>
            </p:cNvSpPr>
            <p:nvPr/>
          </p:nvSpPr>
          <p:spPr bwMode="auto">
            <a:xfrm>
              <a:off x="6132659" y="2942363"/>
              <a:ext cx="10953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5" name="Rectangle 19"/>
            <p:cNvSpPr>
              <a:spLocks noChangeArrowheads="1"/>
            </p:cNvSpPr>
            <p:nvPr/>
          </p:nvSpPr>
          <p:spPr bwMode="auto">
            <a:xfrm>
              <a:off x="6132659" y="2939188"/>
              <a:ext cx="10953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6" name="Freeform 20"/>
            <p:cNvSpPr>
              <a:spLocks/>
            </p:cNvSpPr>
            <p:nvPr/>
          </p:nvSpPr>
          <p:spPr bwMode="auto">
            <a:xfrm>
              <a:off x="6132659" y="2939188"/>
              <a:ext cx="109538" cy="7938"/>
            </a:xfrm>
            <a:custGeom>
              <a:avLst/>
              <a:gdLst>
                <a:gd name="T0" fmla="*/ 0 w 69"/>
                <a:gd name="T1" fmla="*/ 5 h 5"/>
                <a:gd name="T2" fmla="*/ 69 w 69"/>
                <a:gd name="T3" fmla="*/ 5 h 5"/>
                <a:gd name="T4" fmla="*/ 69 w 69"/>
                <a:gd name="T5" fmla="*/ 0 h 5"/>
                <a:gd name="T6" fmla="*/ 0 w 69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5">
                  <a:moveTo>
                    <a:pt x="0" y="5"/>
                  </a:moveTo>
                  <a:lnTo>
                    <a:pt x="69" y="5"/>
                  </a:lnTo>
                  <a:lnTo>
                    <a:pt x="69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7" name="Freeform 21"/>
            <p:cNvSpPr>
              <a:spLocks/>
            </p:cNvSpPr>
            <p:nvPr/>
          </p:nvSpPr>
          <p:spPr bwMode="auto">
            <a:xfrm>
              <a:off x="6132659" y="2961413"/>
              <a:ext cx="88900" cy="0"/>
            </a:xfrm>
            <a:custGeom>
              <a:avLst/>
              <a:gdLst>
                <a:gd name="T0" fmla="*/ 0 w 56"/>
                <a:gd name="T1" fmla="*/ 56 w 56"/>
                <a:gd name="T2" fmla="*/ 0 w 5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6">
                  <a:moveTo>
                    <a:pt x="0" y="0"/>
                  </a:moveTo>
                  <a:lnTo>
                    <a:pt x="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8" name="Line 22"/>
            <p:cNvSpPr>
              <a:spLocks noChangeShapeType="1"/>
            </p:cNvSpPr>
            <p:nvPr/>
          </p:nvSpPr>
          <p:spPr bwMode="auto">
            <a:xfrm>
              <a:off x="6132659" y="2961413"/>
              <a:ext cx="889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9" name="Rectangle 23"/>
            <p:cNvSpPr>
              <a:spLocks noChangeArrowheads="1"/>
            </p:cNvSpPr>
            <p:nvPr/>
          </p:nvSpPr>
          <p:spPr bwMode="auto">
            <a:xfrm>
              <a:off x="6132659" y="2958238"/>
              <a:ext cx="88900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0" name="Freeform 24"/>
            <p:cNvSpPr>
              <a:spLocks/>
            </p:cNvSpPr>
            <p:nvPr/>
          </p:nvSpPr>
          <p:spPr bwMode="auto">
            <a:xfrm>
              <a:off x="6132659" y="2958238"/>
              <a:ext cx="88900" cy="7938"/>
            </a:xfrm>
            <a:custGeom>
              <a:avLst/>
              <a:gdLst>
                <a:gd name="T0" fmla="*/ 0 w 56"/>
                <a:gd name="T1" fmla="*/ 5 h 5"/>
                <a:gd name="T2" fmla="*/ 56 w 56"/>
                <a:gd name="T3" fmla="*/ 5 h 5"/>
                <a:gd name="T4" fmla="*/ 56 w 56"/>
                <a:gd name="T5" fmla="*/ 0 h 5"/>
                <a:gd name="T6" fmla="*/ 0 w 5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">
                  <a:moveTo>
                    <a:pt x="0" y="5"/>
                  </a:moveTo>
                  <a:lnTo>
                    <a:pt x="56" y="5"/>
                  </a:lnTo>
                  <a:lnTo>
                    <a:pt x="56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1" name="Freeform 25"/>
            <p:cNvSpPr>
              <a:spLocks/>
            </p:cNvSpPr>
            <p:nvPr/>
          </p:nvSpPr>
          <p:spPr bwMode="auto">
            <a:xfrm>
              <a:off x="6132659" y="2980463"/>
              <a:ext cx="65088" cy="0"/>
            </a:xfrm>
            <a:custGeom>
              <a:avLst/>
              <a:gdLst>
                <a:gd name="T0" fmla="*/ 0 w 41"/>
                <a:gd name="T1" fmla="*/ 41 w 41"/>
                <a:gd name="T2" fmla="*/ 0 w 4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41">
                  <a:moveTo>
                    <a:pt x="0" y="0"/>
                  </a:move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2" name="Line 26"/>
            <p:cNvSpPr>
              <a:spLocks noChangeShapeType="1"/>
            </p:cNvSpPr>
            <p:nvPr/>
          </p:nvSpPr>
          <p:spPr bwMode="auto">
            <a:xfrm>
              <a:off x="6132659" y="2980463"/>
              <a:ext cx="65088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3" name="Rectangle 27"/>
            <p:cNvSpPr>
              <a:spLocks noChangeArrowheads="1"/>
            </p:cNvSpPr>
            <p:nvPr/>
          </p:nvSpPr>
          <p:spPr bwMode="auto">
            <a:xfrm>
              <a:off x="6132659" y="2977288"/>
              <a:ext cx="65088" cy="7938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4" name="Freeform 28"/>
            <p:cNvSpPr>
              <a:spLocks/>
            </p:cNvSpPr>
            <p:nvPr/>
          </p:nvSpPr>
          <p:spPr bwMode="auto">
            <a:xfrm>
              <a:off x="6132659" y="2977288"/>
              <a:ext cx="65088" cy="7938"/>
            </a:xfrm>
            <a:custGeom>
              <a:avLst/>
              <a:gdLst>
                <a:gd name="T0" fmla="*/ 0 w 41"/>
                <a:gd name="T1" fmla="*/ 5 h 5"/>
                <a:gd name="T2" fmla="*/ 41 w 41"/>
                <a:gd name="T3" fmla="*/ 5 h 5"/>
                <a:gd name="T4" fmla="*/ 41 w 41"/>
                <a:gd name="T5" fmla="*/ 0 h 5"/>
                <a:gd name="T6" fmla="*/ 0 w 4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5">
                  <a:moveTo>
                    <a:pt x="0" y="5"/>
                  </a:moveTo>
                  <a:lnTo>
                    <a:pt x="41" y="5"/>
                  </a:lnTo>
                  <a:lnTo>
                    <a:pt x="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5" name="Freeform 29"/>
            <p:cNvSpPr>
              <a:spLocks/>
            </p:cNvSpPr>
            <p:nvPr/>
          </p:nvSpPr>
          <p:spPr bwMode="auto">
            <a:xfrm>
              <a:off x="6132659" y="3004275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6" name="Line 30"/>
            <p:cNvSpPr>
              <a:spLocks noChangeShapeType="1"/>
            </p:cNvSpPr>
            <p:nvPr/>
          </p:nvSpPr>
          <p:spPr bwMode="auto">
            <a:xfrm>
              <a:off x="6132659" y="3004275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7" name="Rectangle 31"/>
            <p:cNvSpPr>
              <a:spLocks noChangeArrowheads="1"/>
            </p:cNvSpPr>
            <p:nvPr/>
          </p:nvSpPr>
          <p:spPr bwMode="auto">
            <a:xfrm>
              <a:off x="6132659" y="2999513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8" name="Freeform 32"/>
            <p:cNvSpPr>
              <a:spLocks/>
            </p:cNvSpPr>
            <p:nvPr/>
          </p:nvSpPr>
          <p:spPr bwMode="auto">
            <a:xfrm>
              <a:off x="6132659" y="2999513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9" name="Freeform 33"/>
            <p:cNvSpPr>
              <a:spLocks/>
            </p:cNvSpPr>
            <p:nvPr/>
          </p:nvSpPr>
          <p:spPr bwMode="auto">
            <a:xfrm>
              <a:off x="6132659" y="3023325"/>
              <a:ext cx="44450" cy="0"/>
            </a:xfrm>
            <a:custGeom>
              <a:avLst/>
              <a:gdLst>
                <a:gd name="T0" fmla="*/ 0 w 28"/>
                <a:gd name="T1" fmla="*/ 28 w 28"/>
                <a:gd name="T2" fmla="*/ 0 w 2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8">
                  <a:moveTo>
                    <a:pt x="0" y="0"/>
                  </a:move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0" name="Line 34"/>
            <p:cNvSpPr>
              <a:spLocks noChangeShapeType="1"/>
            </p:cNvSpPr>
            <p:nvPr/>
          </p:nvSpPr>
          <p:spPr bwMode="auto">
            <a:xfrm>
              <a:off x="6132659" y="3023325"/>
              <a:ext cx="4445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1" name="Rectangle 35"/>
            <p:cNvSpPr>
              <a:spLocks noChangeArrowheads="1"/>
            </p:cNvSpPr>
            <p:nvPr/>
          </p:nvSpPr>
          <p:spPr bwMode="auto">
            <a:xfrm>
              <a:off x="6132659" y="3018563"/>
              <a:ext cx="44450" cy="9525"/>
            </a:xfrm>
            <a:prstGeom prst="rect">
              <a:avLst/>
            </a:pr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2" name="Freeform 36"/>
            <p:cNvSpPr>
              <a:spLocks/>
            </p:cNvSpPr>
            <p:nvPr/>
          </p:nvSpPr>
          <p:spPr bwMode="auto">
            <a:xfrm>
              <a:off x="6132659" y="3018563"/>
              <a:ext cx="44450" cy="9525"/>
            </a:xfrm>
            <a:custGeom>
              <a:avLst/>
              <a:gdLst>
                <a:gd name="T0" fmla="*/ 0 w 28"/>
                <a:gd name="T1" fmla="*/ 6 h 6"/>
                <a:gd name="T2" fmla="*/ 28 w 28"/>
                <a:gd name="T3" fmla="*/ 6 h 6"/>
                <a:gd name="T4" fmla="*/ 28 w 28"/>
                <a:gd name="T5" fmla="*/ 0 h 6"/>
                <a:gd name="T6" fmla="*/ 0 w 28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6">
                  <a:moveTo>
                    <a:pt x="0" y="6"/>
                  </a:moveTo>
                  <a:lnTo>
                    <a:pt x="28" y="6"/>
                  </a:lnTo>
                  <a:lnTo>
                    <a:pt x="28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3" name="Freeform 37"/>
            <p:cNvSpPr>
              <a:spLocks/>
            </p:cNvSpPr>
            <p:nvPr/>
          </p:nvSpPr>
          <p:spPr bwMode="auto">
            <a:xfrm>
              <a:off x="6124722" y="2862988"/>
              <a:ext cx="76200" cy="65088"/>
            </a:xfrm>
            <a:custGeom>
              <a:avLst/>
              <a:gdLst>
                <a:gd name="T0" fmla="*/ 45 w 48"/>
                <a:gd name="T1" fmla="*/ 38 h 41"/>
                <a:gd name="T2" fmla="*/ 45 w 48"/>
                <a:gd name="T3" fmla="*/ 36 h 41"/>
                <a:gd name="T4" fmla="*/ 5 w 48"/>
                <a:gd name="T5" fmla="*/ 36 h 41"/>
                <a:gd name="T6" fmla="*/ 5 w 48"/>
                <a:gd name="T7" fmla="*/ 5 h 41"/>
                <a:gd name="T8" fmla="*/ 42 w 48"/>
                <a:gd name="T9" fmla="*/ 5 h 41"/>
                <a:gd name="T10" fmla="*/ 42 w 48"/>
                <a:gd name="T11" fmla="*/ 38 h 41"/>
                <a:gd name="T12" fmla="*/ 45 w 48"/>
                <a:gd name="T13" fmla="*/ 38 h 41"/>
                <a:gd name="T14" fmla="*/ 45 w 48"/>
                <a:gd name="T15" fmla="*/ 36 h 41"/>
                <a:gd name="T16" fmla="*/ 45 w 48"/>
                <a:gd name="T17" fmla="*/ 38 h 41"/>
                <a:gd name="T18" fmla="*/ 48 w 48"/>
                <a:gd name="T19" fmla="*/ 38 h 41"/>
                <a:gd name="T20" fmla="*/ 48 w 48"/>
                <a:gd name="T21" fmla="*/ 0 h 41"/>
                <a:gd name="T22" fmla="*/ 0 w 48"/>
                <a:gd name="T23" fmla="*/ 0 h 41"/>
                <a:gd name="T24" fmla="*/ 0 w 48"/>
                <a:gd name="T25" fmla="*/ 41 h 41"/>
                <a:gd name="T26" fmla="*/ 48 w 48"/>
                <a:gd name="T27" fmla="*/ 41 h 41"/>
                <a:gd name="T28" fmla="*/ 48 w 48"/>
                <a:gd name="T29" fmla="*/ 38 h 41"/>
                <a:gd name="T30" fmla="*/ 45 w 48"/>
                <a:gd name="T3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41">
                  <a:moveTo>
                    <a:pt x="45" y="38"/>
                  </a:moveTo>
                  <a:lnTo>
                    <a:pt x="45" y="36"/>
                  </a:lnTo>
                  <a:lnTo>
                    <a:pt x="5" y="36"/>
                  </a:lnTo>
                  <a:lnTo>
                    <a:pt x="5" y="5"/>
                  </a:lnTo>
                  <a:lnTo>
                    <a:pt x="42" y="5"/>
                  </a:lnTo>
                  <a:lnTo>
                    <a:pt x="42" y="38"/>
                  </a:lnTo>
                  <a:lnTo>
                    <a:pt x="45" y="38"/>
                  </a:lnTo>
                  <a:lnTo>
                    <a:pt x="45" y="36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48" y="0"/>
                  </a:lnTo>
                  <a:lnTo>
                    <a:pt x="0" y="0"/>
                  </a:lnTo>
                  <a:lnTo>
                    <a:pt x="0" y="41"/>
                  </a:lnTo>
                  <a:lnTo>
                    <a:pt x="48" y="41"/>
                  </a:lnTo>
                  <a:lnTo>
                    <a:pt x="48" y="38"/>
                  </a:lnTo>
                  <a:lnTo>
                    <a:pt x="45" y="38"/>
                  </a:lnTo>
                  <a:close/>
                </a:path>
              </a:pathLst>
            </a:custGeom>
            <a:solidFill>
              <a:srgbClr val="22A23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544" name="角丸四角形 543"/>
          <p:cNvSpPr/>
          <p:nvPr/>
        </p:nvSpPr>
        <p:spPr>
          <a:xfrm>
            <a:off x="5863705" y="3309193"/>
            <a:ext cx="1007761" cy="4072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400"/>
              </a:lnSpc>
            </a:pPr>
            <a:r>
              <a:rPr kumimoji="1" lang="en-US" altLang="ja-JP" sz="1400" dirty="0">
                <a:latin typeface="Arial Rounded MT Bold" panose="020F0704030504030204" pitchFamily="34" charset="0"/>
              </a:rPr>
              <a:t>Journal Article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cxnSp>
        <p:nvCxnSpPr>
          <p:cNvPr id="545" name="直線矢印コネクタ 544"/>
          <p:cNvCxnSpPr/>
          <p:nvPr/>
        </p:nvCxnSpPr>
        <p:spPr>
          <a:xfrm flipH="1" flipV="1">
            <a:off x="6861687" y="3515333"/>
            <a:ext cx="638760" cy="2791"/>
          </a:xfrm>
          <a:prstGeom prst="straightConnector1">
            <a:avLst/>
          </a:prstGeom>
          <a:ln w="57150">
            <a:solidFill>
              <a:srgbClr val="504D8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6" name="角丸四角形 545"/>
          <p:cNvSpPr/>
          <p:nvPr/>
        </p:nvSpPr>
        <p:spPr>
          <a:xfrm>
            <a:off x="7525916" y="3396130"/>
            <a:ext cx="1294556" cy="4092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>
              <a:lnSpc>
                <a:spcPts val="1400"/>
              </a:lnSpc>
            </a:pPr>
            <a:r>
              <a:rPr kumimoji="1" lang="en-US" altLang="ja-JP" sz="1400" dirty="0">
                <a:latin typeface="Arial Rounded MT Bold" panose="020F0704030504030204" pitchFamily="34" charset="0"/>
              </a:rPr>
              <a:t>Supplemental</a:t>
            </a:r>
            <a:br>
              <a:rPr kumimoji="1" lang="en-US" altLang="ja-JP" sz="1400" dirty="0">
                <a:latin typeface="Arial Rounded MT Bold" panose="020F0704030504030204" pitchFamily="34" charset="0"/>
              </a:rPr>
            </a:br>
            <a:r>
              <a:rPr kumimoji="1" lang="en-US" altLang="ja-JP" sz="1400" dirty="0">
                <a:latin typeface="Arial Rounded MT Bold" panose="020F0704030504030204" pitchFamily="34" charset="0"/>
              </a:rPr>
              <a:t>Data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547" name="正方形/長方形 546"/>
          <p:cNvSpPr/>
          <p:nvPr/>
        </p:nvSpPr>
        <p:spPr>
          <a:xfrm>
            <a:off x="5634506" y="3986415"/>
            <a:ext cx="2115835" cy="244381"/>
          </a:xfrm>
          <a:prstGeom prst="rect">
            <a:avLst/>
          </a:prstGeom>
          <a:solidFill>
            <a:srgbClr val="FF8A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400"/>
              </a:lnSpc>
            </a:pPr>
            <a:r>
              <a:rPr kumimoji="1" lang="en-US" altLang="ja-JP" sz="1100" dirty="0"/>
              <a:t>Institutional Research Data </a:t>
            </a:r>
            <a:r>
              <a:rPr kumimoji="1" lang="en-US" altLang="ja-JP" sz="1100" dirty="0" err="1"/>
              <a:t>Mng</a:t>
            </a:r>
            <a:endParaRPr kumimoji="1" lang="ja-JP" altLang="en-US" sz="1100" dirty="0"/>
          </a:p>
        </p:txBody>
      </p:sp>
      <p:sp>
        <p:nvSpPr>
          <p:cNvPr id="548" name="Freeform 143"/>
          <p:cNvSpPr>
            <a:spLocks/>
          </p:cNvSpPr>
          <p:nvPr/>
        </p:nvSpPr>
        <p:spPr bwMode="auto">
          <a:xfrm>
            <a:off x="2915816" y="4693307"/>
            <a:ext cx="3651933" cy="640234"/>
          </a:xfrm>
          <a:custGeom>
            <a:avLst/>
            <a:gdLst>
              <a:gd name="T0" fmla="*/ 1158 w 1244"/>
              <a:gd name="T1" fmla="*/ 0 h 262"/>
              <a:gd name="T2" fmla="*/ 1138 w 1244"/>
              <a:gd name="T3" fmla="*/ 0 h 262"/>
              <a:gd name="T4" fmla="*/ 1116 w 1244"/>
              <a:gd name="T5" fmla="*/ 24 h 262"/>
              <a:gd name="T6" fmla="*/ 1068 w 1244"/>
              <a:gd name="T7" fmla="*/ 75 h 262"/>
              <a:gd name="T8" fmla="*/ 1067 w 1244"/>
              <a:gd name="T9" fmla="*/ 82 h 262"/>
              <a:gd name="T10" fmla="*/ 1073 w 1244"/>
              <a:gd name="T11" fmla="*/ 85 h 262"/>
              <a:gd name="T12" fmla="*/ 1073 w 1244"/>
              <a:gd name="T13" fmla="*/ 85 h 262"/>
              <a:gd name="T14" fmla="*/ 1112 w 1244"/>
              <a:gd name="T15" fmla="*/ 85 h 262"/>
              <a:gd name="T16" fmla="*/ 1074 w 1244"/>
              <a:gd name="T17" fmla="*/ 156 h 262"/>
              <a:gd name="T18" fmla="*/ 1068 w 1244"/>
              <a:gd name="T19" fmla="*/ 156 h 262"/>
              <a:gd name="T20" fmla="*/ 939 w 1244"/>
              <a:gd name="T21" fmla="*/ 196 h 262"/>
              <a:gd name="T22" fmla="*/ 558 w 1244"/>
              <a:gd name="T23" fmla="*/ 196 h 262"/>
              <a:gd name="T24" fmla="*/ 422 w 1244"/>
              <a:gd name="T25" fmla="*/ 197 h 262"/>
              <a:gd name="T26" fmla="*/ 251 w 1244"/>
              <a:gd name="T27" fmla="*/ 192 h 262"/>
              <a:gd name="T28" fmla="*/ 134 w 1244"/>
              <a:gd name="T29" fmla="*/ 116 h 262"/>
              <a:gd name="T30" fmla="*/ 86 w 1244"/>
              <a:gd name="T31" fmla="*/ 17 h 262"/>
              <a:gd name="T32" fmla="*/ 0 w 1244"/>
              <a:gd name="T33" fmla="*/ 33 h 262"/>
              <a:gd name="T34" fmla="*/ 61 w 1244"/>
              <a:gd name="T35" fmla="*/ 168 h 262"/>
              <a:gd name="T36" fmla="*/ 236 w 1244"/>
              <a:gd name="T37" fmla="*/ 258 h 262"/>
              <a:gd name="T38" fmla="*/ 977 w 1244"/>
              <a:gd name="T39" fmla="*/ 262 h 262"/>
              <a:gd name="T40" fmla="*/ 1042 w 1244"/>
              <a:gd name="T41" fmla="*/ 260 h 262"/>
              <a:gd name="T42" fmla="*/ 1048 w 1244"/>
              <a:gd name="T43" fmla="*/ 261 h 262"/>
              <a:gd name="T44" fmla="*/ 1049 w 1244"/>
              <a:gd name="T45" fmla="*/ 260 h 262"/>
              <a:gd name="T46" fmla="*/ 1128 w 1244"/>
              <a:gd name="T47" fmla="*/ 222 h 262"/>
              <a:gd name="T48" fmla="*/ 1129 w 1244"/>
              <a:gd name="T49" fmla="*/ 222 h 262"/>
              <a:gd name="T50" fmla="*/ 1161 w 1244"/>
              <a:gd name="T51" fmla="*/ 182 h 262"/>
              <a:gd name="T52" fmla="*/ 1197 w 1244"/>
              <a:gd name="T53" fmla="*/ 93 h 262"/>
              <a:gd name="T54" fmla="*/ 1237 w 1244"/>
              <a:gd name="T55" fmla="*/ 102 h 262"/>
              <a:gd name="T56" fmla="*/ 1238 w 1244"/>
              <a:gd name="T57" fmla="*/ 102 h 262"/>
              <a:gd name="T58" fmla="*/ 1243 w 1244"/>
              <a:gd name="T59" fmla="*/ 99 h 262"/>
              <a:gd name="T60" fmla="*/ 1243 w 1244"/>
              <a:gd name="T61" fmla="*/ 92 h 262"/>
              <a:gd name="T62" fmla="*/ 1198 w 1244"/>
              <a:gd name="T63" fmla="*/ 25 h 262"/>
              <a:gd name="T64" fmla="*/ 1191 w 1244"/>
              <a:gd name="T65" fmla="*/ 15 h 262"/>
              <a:gd name="T66" fmla="*/ 1158 w 1244"/>
              <a:gd name="T67" fmla="*/ 15 h 262"/>
              <a:gd name="T68" fmla="*/ 1158 w 1244"/>
              <a:gd name="T69" fmla="*/ 0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244" h="262">
                <a:moveTo>
                  <a:pt x="1158" y="0"/>
                </a:moveTo>
                <a:cubicBezTo>
                  <a:pt x="1138" y="0"/>
                  <a:pt x="1138" y="0"/>
                  <a:pt x="1138" y="0"/>
                </a:cubicBezTo>
                <a:cubicBezTo>
                  <a:pt x="1116" y="24"/>
                  <a:pt x="1116" y="24"/>
                  <a:pt x="1116" y="24"/>
                </a:cubicBezTo>
                <a:cubicBezTo>
                  <a:pt x="1068" y="75"/>
                  <a:pt x="1068" y="75"/>
                  <a:pt x="1068" y="75"/>
                </a:cubicBezTo>
                <a:cubicBezTo>
                  <a:pt x="1067" y="77"/>
                  <a:pt x="1066" y="80"/>
                  <a:pt x="1067" y="82"/>
                </a:cubicBezTo>
                <a:cubicBezTo>
                  <a:pt x="1068" y="84"/>
                  <a:pt x="1070" y="85"/>
                  <a:pt x="1073" y="85"/>
                </a:cubicBezTo>
                <a:cubicBezTo>
                  <a:pt x="1073" y="85"/>
                  <a:pt x="1073" y="85"/>
                  <a:pt x="1073" y="85"/>
                </a:cubicBezTo>
                <a:cubicBezTo>
                  <a:pt x="1112" y="85"/>
                  <a:pt x="1112" y="85"/>
                  <a:pt x="1112" y="85"/>
                </a:cubicBezTo>
                <a:cubicBezTo>
                  <a:pt x="1106" y="111"/>
                  <a:pt x="1093" y="136"/>
                  <a:pt x="1074" y="156"/>
                </a:cubicBezTo>
                <a:cubicBezTo>
                  <a:pt x="1068" y="156"/>
                  <a:pt x="1068" y="156"/>
                  <a:pt x="1068" y="156"/>
                </a:cubicBezTo>
                <a:cubicBezTo>
                  <a:pt x="1068" y="156"/>
                  <a:pt x="1058" y="196"/>
                  <a:pt x="939" y="196"/>
                </a:cubicBezTo>
                <a:cubicBezTo>
                  <a:pt x="821" y="196"/>
                  <a:pt x="558" y="196"/>
                  <a:pt x="558" y="196"/>
                </a:cubicBezTo>
                <a:cubicBezTo>
                  <a:pt x="558" y="196"/>
                  <a:pt x="493" y="197"/>
                  <a:pt x="422" y="197"/>
                </a:cubicBezTo>
                <a:cubicBezTo>
                  <a:pt x="350" y="197"/>
                  <a:pt x="274" y="196"/>
                  <a:pt x="251" y="192"/>
                </a:cubicBezTo>
                <a:cubicBezTo>
                  <a:pt x="205" y="184"/>
                  <a:pt x="160" y="152"/>
                  <a:pt x="134" y="116"/>
                </a:cubicBezTo>
                <a:cubicBezTo>
                  <a:pt x="108" y="80"/>
                  <a:pt x="86" y="17"/>
                  <a:pt x="86" y="17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16" y="126"/>
                  <a:pt x="61" y="168"/>
                </a:cubicBezTo>
                <a:cubicBezTo>
                  <a:pt x="107" y="210"/>
                  <a:pt x="184" y="256"/>
                  <a:pt x="236" y="258"/>
                </a:cubicBezTo>
                <a:cubicBezTo>
                  <a:pt x="288" y="260"/>
                  <a:pt x="900" y="262"/>
                  <a:pt x="977" y="262"/>
                </a:cubicBezTo>
                <a:cubicBezTo>
                  <a:pt x="1007" y="262"/>
                  <a:pt x="1027" y="262"/>
                  <a:pt x="1042" y="260"/>
                </a:cubicBezTo>
                <a:cubicBezTo>
                  <a:pt x="1045" y="260"/>
                  <a:pt x="1046" y="261"/>
                  <a:pt x="1048" y="261"/>
                </a:cubicBezTo>
                <a:cubicBezTo>
                  <a:pt x="1048" y="261"/>
                  <a:pt x="1049" y="261"/>
                  <a:pt x="1049" y="260"/>
                </a:cubicBezTo>
                <a:cubicBezTo>
                  <a:pt x="1077" y="250"/>
                  <a:pt x="1104" y="245"/>
                  <a:pt x="1128" y="222"/>
                </a:cubicBezTo>
                <a:cubicBezTo>
                  <a:pt x="1129" y="222"/>
                  <a:pt x="1129" y="222"/>
                  <a:pt x="1129" y="222"/>
                </a:cubicBezTo>
                <a:cubicBezTo>
                  <a:pt x="1144" y="209"/>
                  <a:pt x="1155" y="195"/>
                  <a:pt x="1161" y="182"/>
                </a:cubicBezTo>
                <a:cubicBezTo>
                  <a:pt x="1179" y="155"/>
                  <a:pt x="1191" y="125"/>
                  <a:pt x="1197" y="93"/>
                </a:cubicBezTo>
                <a:cubicBezTo>
                  <a:pt x="1237" y="102"/>
                  <a:pt x="1237" y="102"/>
                  <a:pt x="1237" y="102"/>
                </a:cubicBezTo>
                <a:cubicBezTo>
                  <a:pt x="1237" y="102"/>
                  <a:pt x="1237" y="102"/>
                  <a:pt x="1238" y="102"/>
                </a:cubicBezTo>
                <a:cubicBezTo>
                  <a:pt x="1240" y="102"/>
                  <a:pt x="1241" y="101"/>
                  <a:pt x="1243" y="99"/>
                </a:cubicBezTo>
                <a:cubicBezTo>
                  <a:pt x="1244" y="97"/>
                  <a:pt x="1244" y="94"/>
                  <a:pt x="1243" y="92"/>
                </a:cubicBezTo>
                <a:cubicBezTo>
                  <a:pt x="1198" y="25"/>
                  <a:pt x="1198" y="25"/>
                  <a:pt x="1198" y="25"/>
                </a:cubicBezTo>
                <a:cubicBezTo>
                  <a:pt x="1191" y="15"/>
                  <a:pt x="1191" y="15"/>
                  <a:pt x="1191" y="15"/>
                </a:cubicBezTo>
                <a:cubicBezTo>
                  <a:pt x="1158" y="15"/>
                  <a:pt x="1158" y="15"/>
                  <a:pt x="1158" y="15"/>
                </a:cubicBezTo>
                <a:cubicBezTo>
                  <a:pt x="1158" y="0"/>
                  <a:pt x="1158" y="0"/>
                  <a:pt x="1158" y="0"/>
                </a:cubicBezTo>
              </a:path>
            </a:pathLst>
          </a:custGeom>
          <a:solidFill>
            <a:srgbClr val="BFBEBE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49" name="フローチャート: 磁気ディスク 548"/>
          <p:cNvSpPr/>
          <p:nvPr/>
        </p:nvSpPr>
        <p:spPr>
          <a:xfrm>
            <a:off x="3380523" y="5428114"/>
            <a:ext cx="583531" cy="487078"/>
          </a:xfrm>
          <a:prstGeom prst="flowChartMagneticDisk">
            <a:avLst/>
          </a:prstGeom>
          <a:solidFill>
            <a:srgbClr val="E15F9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Hot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sp>
        <p:nvSpPr>
          <p:cNvPr id="550" name="フローチャート: 磁気ディスク 549"/>
          <p:cNvSpPr/>
          <p:nvPr/>
        </p:nvSpPr>
        <p:spPr>
          <a:xfrm>
            <a:off x="4025852" y="5425582"/>
            <a:ext cx="583531" cy="487078"/>
          </a:xfrm>
          <a:prstGeom prst="flowChartMagneticDisk">
            <a:avLst/>
          </a:prstGeom>
          <a:solidFill>
            <a:srgbClr val="E15F9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Hot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sp>
        <p:nvSpPr>
          <p:cNvPr id="551" name="フローチャート: 磁気ディスク 550"/>
          <p:cNvSpPr/>
          <p:nvPr/>
        </p:nvSpPr>
        <p:spPr>
          <a:xfrm>
            <a:off x="4676323" y="5420166"/>
            <a:ext cx="583531" cy="487078"/>
          </a:xfrm>
          <a:prstGeom prst="flowChartMagneticDisk">
            <a:avLst/>
          </a:prstGeom>
          <a:solidFill>
            <a:srgbClr val="E15F9E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Hot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sp>
        <p:nvSpPr>
          <p:cNvPr id="552" name="フローチャート: 磁気ディスク 551"/>
          <p:cNvSpPr/>
          <p:nvPr/>
        </p:nvSpPr>
        <p:spPr>
          <a:xfrm>
            <a:off x="3672288" y="5792416"/>
            <a:ext cx="583531" cy="487078"/>
          </a:xfrm>
          <a:prstGeom prst="flowChartMagneticDisk">
            <a:avLst/>
          </a:prstGeom>
          <a:solidFill>
            <a:srgbClr val="86CCCB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Cold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sp>
        <p:nvSpPr>
          <p:cNvPr id="553" name="フローチャート: 磁気ディスク 552"/>
          <p:cNvSpPr/>
          <p:nvPr/>
        </p:nvSpPr>
        <p:spPr>
          <a:xfrm>
            <a:off x="4317617" y="5789884"/>
            <a:ext cx="583531" cy="487078"/>
          </a:xfrm>
          <a:prstGeom prst="flowChartMagneticDisk">
            <a:avLst/>
          </a:prstGeom>
          <a:solidFill>
            <a:srgbClr val="86CCCB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Cold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sp>
        <p:nvSpPr>
          <p:cNvPr id="554" name="フローチャート: 磁気ディスク 553"/>
          <p:cNvSpPr/>
          <p:nvPr/>
        </p:nvSpPr>
        <p:spPr>
          <a:xfrm>
            <a:off x="4968088" y="5784468"/>
            <a:ext cx="583531" cy="487078"/>
          </a:xfrm>
          <a:prstGeom prst="flowChartMagneticDisk">
            <a:avLst/>
          </a:prstGeom>
          <a:solidFill>
            <a:srgbClr val="86CCCB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72000" rIns="0" bIns="0" rtlCol="0" anchor="ctr"/>
          <a:lstStyle/>
          <a:p>
            <a:pPr algn="ctr">
              <a:lnSpc>
                <a:spcPts val="800"/>
              </a:lnSpc>
            </a:pPr>
            <a:r>
              <a:rPr kumimoji="1" lang="en-US" altLang="ja-JP" sz="1050" dirty="0"/>
              <a:t>Cold</a:t>
            </a:r>
            <a:br>
              <a:rPr kumimoji="1" lang="en-US" altLang="ja-JP" sz="1050" dirty="0"/>
            </a:br>
            <a:r>
              <a:rPr kumimoji="1" lang="en-US" altLang="ja-JP" sz="1050" dirty="0"/>
              <a:t>Storage</a:t>
            </a:r>
            <a:endParaRPr kumimoji="1" lang="ja-JP" altLang="en-US" sz="1050" dirty="0"/>
          </a:p>
        </p:txBody>
      </p:sp>
      <p:grpSp>
        <p:nvGrpSpPr>
          <p:cNvPr id="555" name="グループ化 554"/>
          <p:cNvGrpSpPr/>
          <p:nvPr/>
        </p:nvGrpSpPr>
        <p:grpSpPr>
          <a:xfrm>
            <a:off x="3150976" y="2518813"/>
            <a:ext cx="3011756" cy="2719634"/>
            <a:chOff x="3150976" y="2313889"/>
            <a:chExt cx="3011756" cy="2719634"/>
          </a:xfrm>
        </p:grpSpPr>
        <p:sp>
          <p:nvSpPr>
            <p:cNvPr id="556" name="二等辺三角形 555"/>
            <p:cNvSpPr/>
            <p:nvPr/>
          </p:nvSpPr>
          <p:spPr>
            <a:xfrm>
              <a:off x="3150976" y="2313889"/>
              <a:ext cx="3011756" cy="2664296"/>
            </a:xfrm>
            <a:prstGeom prst="triangle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grpSp>
          <p:nvGrpSpPr>
            <p:cNvPr id="557" name="グループ化 556"/>
            <p:cNvGrpSpPr/>
            <p:nvPr/>
          </p:nvGrpSpPr>
          <p:grpSpPr>
            <a:xfrm>
              <a:off x="5045899" y="4397861"/>
              <a:ext cx="534382" cy="223459"/>
              <a:chOff x="5737978" y="2839175"/>
              <a:chExt cx="534382" cy="223459"/>
            </a:xfrm>
          </p:grpSpPr>
          <p:sp>
            <p:nvSpPr>
              <p:cNvPr id="675" name="Freeform 15"/>
              <p:cNvSpPr>
                <a:spLocks/>
              </p:cNvSpPr>
              <p:nvPr/>
            </p:nvSpPr>
            <p:spPr bwMode="auto">
              <a:xfrm>
                <a:off x="5737978" y="2840383"/>
                <a:ext cx="173038" cy="217488"/>
              </a:xfrm>
              <a:custGeom>
                <a:avLst/>
                <a:gdLst>
                  <a:gd name="T0" fmla="*/ 3 w 109"/>
                  <a:gd name="T1" fmla="*/ 3 h 137"/>
                  <a:gd name="T2" fmla="*/ 3 w 109"/>
                  <a:gd name="T3" fmla="*/ 6 h 137"/>
                  <a:gd name="T4" fmla="*/ 104 w 109"/>
                  <a:gd name="T5" fmla="*/ 6 h 137"/>
                  <a:gd name="T6" fmla="*/ 104 w 109"/>
                  <a:gd name="T7" fmla="*/ 76 h 137"/>
                  <a:gd name="T8" fmla="*/ 89 w 109"/>
                  <a:gd name="T9" fmla="*/ 132 h 137"/>
                  <a:gd name="T10" fmla="*/ 7 w 109"/>
                  <a:gd name="T11" fmla="*/ 132 h 137"/>
                  <a:gd name="T12" fmla="*/ 5 w 109"/>
                  <a:gd name="T13" fmla="*/ 3 h 137"/>
                  <a:gd name="T14" fmla="*/ 3 w 109"/>
                  <a:gd name="T15" fmla="*/ 3 h 137"/>
                  <a:gd name="T16" fmla="*/ 3 w 109"/>
                  <a:gd name="T17" fmla="*/ 6 h 137"/>
                  <a:gd name="T18" fmla="*/ 3 w 109"/>
                  <a:gd name="T19" fmla="*/ 3 h 137"/>
                  <a:gd name="T20" fmla="*/ 0 w 109"/>
                  <a:gd name="T21" fmla="*/ 3 h 137"/>
                  <a:gd name="T22" fmla="*/ 1 w 109"/>
                  <a:gd name="T23" fmla="*/ 137 h 137"/>
                  <a:gd name="T24" fmla="*/ 93 w 109"/>
                  <a:gd name="T25" fmla="*/ 137 h 137"/>
                  <a:gd name="T26" fmla="*/ 109 w 109"/>
                  <a:gd name="T27" fmla="*/ 76 h 137"/>
                  <a:gd name="T28" fmla="*/ 109 w 109"/>
                  <a:gd name="T29" fmla="*/ 0 h 137"/>
                  <a:gd name="T30" fmla="*/ 0 w 109"/>
                  <a:gd name="T31" fmla="*/ 0 h 137"/>
                  <a:gd name="T32" fmla="*/ 0 w 109"/>
                  <a:gd name="T33" fmla="*/ 3 h 137"/>
                  <a:gd name="T34" fmla="*/ 3 w 109"/>
                  <a:gd name="T35" fmla="*/ 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" h="137">
                    <a:moveTo>
                      <a:pt x="3" y="3"/>
                    </a:moveTo>
                    <a:lnTo>
                      <a:pt x="3" y="6"/>
                    </a:lnTo>
                    <a:lnTo>
                      <a:pt x="104" y="6"/>
                    </a:lnTo>
                    <a:lnTo>
                      <a:pt x="104" y="76"/>
                    </a:lnTo>
                    <a:lnTo>
                      <a:pt x="89" y="132"/>
                    </a:lnTo>
                    <a:lnTo>
                      <a:pt x="7" y="132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137"/>
                    </a:lnTo>
                    <a:lnTo>
                      <a:pt x="93" y="137"/>
                    </a:lnTo>
                    <a:lnTo>
                      <a:pt x="109" y="76"/>
                    </a:lnTo>
                    <a:lnTo>
                      <a:pt x="10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6" name="Freeform 16"/>
              <p:cNvSpPr>
                <a:spLocks/>
              </p:cNvSpPr>
              <p:nvPr/>
            </p:nvSpPr>
            <p:spPr bwMode="auto">
              <a:xfrm>
                <a:off x="5839578" y="2949921"/>
                <a:ext cx="71438" cy="112713"/>
              </a:xfrm>
              <a:custGeom>
                <a:avLst/>
                <a:gdLst>
                  <a:gd name="T0" fmla="*/ 40 w 45"/>
                  <a:gd name="T1" fmla="*/ 10 h 71"/>
                  <a:gd name="T2" fmla="*/ 38 w 45"/>
                  <a:gd name="T3" fmla="*/ 8 h 71"/>
                  <a:gd name="T4" fmla="*/ 0 w 45"/>
                  <a:gd name="T5" fmla="*/ 50 h 71"/>
                  <a:gd name="T6" fmla="*/ 26 w 45"/>
                  <a:gd name="T7" fmla="*/ 71 h 71"/>
                  <a:gd name="T8" fmla="*/ 45 w 45"/>
                  <a:gd name="T9" fmla="*/ 0 h 71"/>
                  <a:gd name="T10" fmla="*/ 38 w 45"/>
                  <a:gd name="T11" fmla="*/ 8 h 71"/>
                  <a:gd name="T12" fmla="*/ 40 w 45"/>
                  <a:gd name="T13" fmla="*/ 10 h 71"/>
                  <a:gd name="T14" fmla="*/ 37 w 45"/>
                  <a:gd name="T15" fmla="*/ 10 h 71"/>
                  <a:gd name="T16" fmla="*/ 24 w 45"/>
                  <a:gd name="T17" fmla="*/ 62 h 71"/>
                  <a:gd name="T18" fmla="*/ 8 w 45"/>
                  <a:gd name="T19" fmla="*/ 48 h 71"/>
                  <a:gd name="T20" fmla="*/ 42 w 45"/>
                  <a:gd name="T21" fmla="*/ 12 h 71"/>
                  <a:gd name="T22" fmla="*/ 40 w 45"/>
                  <a:gd name="T23" fmla="*/ 10 h 71"/>
                  <a:gd name="T24" fmla="*/ 37 w 45"/>
                  <a:gd name="T25" fmla="*/ 10 h 71"/>
                  <a:gd name="T26" fmla="*/ 40 w 45"/>
                  <a:gd name="T27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71">
                    <a:moveTo>
                      <a:pt x="40" y="10"/>
                    </a:moveTo>
                    <a:lnTo>
                      <a:pt x="38" y="8"/>
                    </a:lnTo>
                    <a:lnTo>
                      <a:pt x="0" y="50"/>
                    </a:lnTo>
                    <a:lnTo>
                      <a:pt x="26" y="71"/>
                    </a:lnTo>
                    <a:lnTo>
                      <a:pt x="45" y="0"/>
                    </a:lnTo>
                    <a:lnTo>
                      <a:pt x="38" y="8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24" y="62"/>
                    </a:lnTo>
                    <a:lnTo>
                      <a:pt x="8" y="48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7" name="Freeform 17"/>
              <p:cNvSpPr>
                <a:spLocks/>
              </p:cNvSpPr>
              <p:nvPr/>
            </p:nvSpPr>
            <p:spPr bwMode="auto">
              <a:xfrm>
                <a:off x="5771315" y="2943571"/>
                <a:ext cx="109538" cy="0"/>
              </a:xfrm>
              <a:custGeom>
                <a:avLst/>
                <a:gdLst>
                  <a:gd name="T0" fmla="*/ 0 w 69"/>
                  <a:gd name="T1" fmla="*/ 69 w 69"/>
                  <a:gd name="T2" fmla="*/ 0 w 6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">
                    <a:moveTo>
                      <a:pt x="0" y="0"/>
                    </a:move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8" name="Line 18"/>
              <p:cNvSpPr>
                <a:spLocks noChangeShapeType="1"/>
              </p:cNvSpPr>
              <p:nvPr/>
            </p:nvSpPr>
            <p:spPr bwMode="auto">
              <a:xfrm>
                <a:off x="5771315" y="2943571"/>
                <a:ext cx="10953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9" name="Rectangle 19"/>
              <p:cNvSpPr>
                <a:spLocks noChangeArrowheads="1"/>
              </p:cNvSpPr>
              <p:nvPr/>
            </p:nvSpPr>
            <p:spPr bwMode="auto">
              <a:xfrm>
                <a:off x="5771315" y="2940396"/>
                <a:ext cx="10953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0" name="Freeform 20"/>
              <p:cNvSpPr>
                <a:spLocks/>
              </p:cNvSpPr>
              <p:nvPr/>
            </p:nvSpPr>
            <p:spPr bwMode="auto">
              <a:xfrm>
                <a:off x="5771315" y="2940396"/>
                <a:ext cx="109538" cy="7938"/>
              </a:xfrm>
              <a:custGeom>
                <a:avLst/>
                <a:gdLst>
                  <a:gd name="T0" fmla="*/ 0 w 69"/>
                  <a:gd name="T1" fmla="*/ 5 h 5"/>
                  <a:gd name="T2" fmla="*/ 69 w 69"/>
                  <a:gd name="T3" fmla="*/ 5 h 5"/>
                  <a:gd name="T4" fmla="*/ 69 w 69"/>
                  <a:gd name="T5" fmla="*/ 0 h 5"/>
                  <a:gd name="T6" fmla="*/ 0 w 6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">
                    <a:moveTo>
                      <a:pt x="0" y="5"/>
                    </a:moveTo>
                    <a:lnTo>
                      <a:pt x="69" y="5"/>
                    </a:lnTo>
                    <a:lnTo>
                      <a:pt x="69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1" name="Freeform 21"/>
              <p:cNvSpPr>
                <a:spLocks/>
              </p:cNvSpPr>
              <p:nvPr/>
            </p:nvSpPr>
            <p:spPr bwMode="auto">
              <a:xfrm>
                <a:off x="5771315" y="2962621"/>
                <a:ext cx="88900" cy="0"/>
              </a:xfrm>
              <a:custGeom>
                <a:avLst/>
                <a:gdLst>
                  <a:gd name="T0" fmla="*/ 0 w 56"/>
                  <a:gd name="T1" fmla="*/ 56 w 56"/>
                  <a:gd name="T2" fmla="*/ 0 w 5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6">
                    <a:moveTo>
                      <a:pt x="0" y="0"/>
                    </a:moveTo>
                    <a:lnTo>
                      <a:pt x="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2" name="Line 22"/>
              <p:cNvSpPr>
                <a:spLocks noChangeShapeType="1"/>
              </p:cNvSpPr>
              <p:nvPr/>
            </p:nvSpPr>
            <p:spPr bwMode="auto">
              <a:xfrm>
                <a:off x="5771315" y="2962621"/>
                <a:ext cx="889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3" name="Rectangle 23"/>
              <p:cNvSpPr>
                <a:spLocks noChangeArrowheads="1"/>
              </p:cNvSpPr>
              <p:nvPr/>
            </p:nvSpPr>
            <p:spPr bwMode="auto">
              <a:xfrm>
                <a:off x="5771315" y="2959446"/>
                <a:ext cx="88900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4" name="Freeform 24"/>
              <p:cNvSpPr>
                <a:spLocks/>
              </p:cNvSpPr>
              <p:nvPr/>
            </p:nvSpPr>
            <p:spPr bwMode="auto">
              <a:xfrm>
                <a:off x="5771315" y="2959446"/>
                <a:ext cx="88900" cy="7938"/>
              </a:xfrm>
              <a:custGeom>
                <a:avLst/>
                <a:gdLst>
                  <a:gd name="T0" fmla="*/ 0 w 56"/>
                  <a:gd name="T1" fmla="*/ 5 h 5"/>
                  <a:gd name="T2" fmla="*/ 56 w 56"/>
                  <a:gd name="T3" fmla="*/ 5 h 5"/>
                  <a:gd name="T4" fmla="*/ 56 w 56"/>
                  <a:gd name="T5" fmla="*/ 0 h 5"/>
                  <a:gd name="T6" fmla="*/ 0 w 5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">
                    <a:moveTo>
                      <a:pt x="0" y="5"/>
                    </a:moveTo>
                    <a:lnTo>
                      <a:pt x="56" y="5"/>
                    </a:lnTo>
                    <a:lnTo>
                      <a:pt x="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5" name="Freeform 25"/>
              <p:cNvSpPr>
                <a:spLocks/>
              </p:cNvSpPr>
              <p:nvPr/>
            </p:nvSpPr>
            <p:spPr bwMode="auto">
              <a:xfrm>
                <a:off x="5771315" y="2981671"/>
                <a:ext cx="65088" cy="0"/>
              </a:xfrm>
              <a:custGeom>
                <a:avLst/>
                <a:gdLst>
                  <a:gd name="T0" fmla="*/ 0 w 41"/>
                  <a:gd name="T1" fmla="*/ 41 w 41"/>
                  <a:gd name="T2" fmla="*/ 0 w 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1">
                    <a:moveTo>
                      <a:pt x="0" y="0"/>
                    </a:move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6" name="Line 26"/>
              <p:cNvSpPr>
                <a:spLocks noChangeShapeType="1"/>
              </p:cNvSpPr>
              <p:nvPr/>
            </p:nvSpPr>
            <p:spPr bwMode="auto">
              <a:xfrm>
                <a:off x="5771315" y="2981671"/>
                <a:ext cx="650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7" name="Rectangle 27"/>
              <p:cNvSpPr>
                <a:spLocks noChangeArrowheads="1"/>
              </p:cNvSpPr>
              <p:nvPr/>
            </p:nvSpPr>
            <p:spPr bwMode="auto">
              <a:xfrm>
                <a:off x="5771315" y="2978496"/>
                <a:ext cx="6508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8" name="Freeform 28"/>
              <p:cNvSpPr>
                <a:spLocks/>
              </p:cNvSpPr>
              <p:nvPr/>
            </p:nvSpPr>
            <p:spPr bwMode="auto">
              <a:xfrm>
                <a:off x="5771315" y="2978496"/>
                <a:ext cx="65088" cy="7938"/>
              </a:xfrm>
              <a:custGeom>
                <a:avLst/>
                <a:gdLst>
                  <a:gd name="T0" fmla="*/ 0 w 41"/>
                  <a:gd name="T1" fmla="*/ 5 h 5"/>
                  <a:gd name="T2" fmla="*/ 41 w 41"/>
                  <a:gd name="T3" fmla="*/ 5 h 5"/>
                  <a:gd name="T4" fmla="*/ 41 w 41"/>
                  <a:gd name="T5" fmla="*/ 0 h 5"/>
                  <a:gd name="T6" fmla="*/ 0 w 4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5">
                    <a:moveTo>
                      <a:pt x="0" y="5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89" name="Freeform 29"/>
              <p:cNvSpPr>
                <a:spLocks/>
              </p:cNvSpPr>
              <p:nvPr/>
            </p:nvSpPr>
            <p:spPr bwMode="auto">
              <a:xfrm>
                <a:off x="5771315" y="3005483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0" name="Line 30"/>
              <p:cNvSpPr>
                <a:spLocks noChangeShapeType="1"/>
              </p:cNvSpPr>
              <p:nvPr/>
            </p:nvSpPr>
            <p:spPr bwMode="auto">
              <a:xfrm>
                <a:off x="5771315" y="3005483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1" name="Rectangle 31"/>
              <p:cNvSpPr>
                <a:spLocks noChangeArrowheads="1"/>
              </p:cNvSpPr>
              <p:nvPr/>
            </p:nvSpPr>
            <p:spPr bwMode="auto">
              <a:xfrm>
                <a:off x="5771315" y="3000721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2" name="Freeform 32"/>
              <p:cNvSpPr>
                <a:spLocks/>
              </p:cNvSpPr>
              <p:nvPr/>
            </p:nvSpPr>
            <p:spPr bwMode="auto">
              <a:xfrm>
                <a:off x="5771315" y="3000721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3" name="Freeform 33"/>
              <p:cNvSpPr>
                <a:spLocks/>
              </p:cNvSpPr>
              <p:nvPr/>
            </p:nvSpPr>
            <p:spPr bwMode="auto">
              <a:xfrm>
                <a:off x="5771315" y="3024533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4" name="Line 34"/>
              <p:cNvSpPr>
                <a:spLocks noChangeShapeType="1"/>
              </p:cNvSpPr>
              <p:nvPr/>
            </p:nvSpPr>
            <p:spPr bwMode="auto">
              <a:xfrm>
                <a:off x="5771315" y="3024533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5" name="Rectangle 35"/>
              <p:cNvSpPr>
                <a:spLocks noChangeArrowheads="1"/>
              </p:cNvSpPr>
              <p:nvPr/>
            </p:nvSpPr>
            <p:spPr bwMode="auto">
              <a:xfrm>
                <a:off x="5771315" y="3019771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6" name="Freeform 36"/>
              <p:cNvSpPr>
                <a:spLocks/>
              </p:cNvSpPr>
              <p:nvPr/>
            </p:nvSpPr>
            <p:spPr bwMode="auto">
              <a:xfrm>
                <a:off x="5771315" y="3019771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7" name="Freeform 37"/>
              <p:cNvSpPr>
                <a:spLocks/>
              </p:cNvSpPr>
              <p:nvPr/>
            </p:nvSpPr>
            <p:spPr bwMode="auto">
              <a:xfrm>
                <a:off x="5763378" y="2864196"/>
                <a:ext cx="76200" cy="65088"/>
              </a:xfrm>
              <a:custGeom>
                <a:avLst/>
                <a:gdLst>
                  <a:gd name="T0" fmla="*/ 45 w 48"/>
                  <a:gd name="T1" fmla="*/ 38 h 41"/>
                  <a:gd name="T2" fmla="*/ 45 w 48"/>
                  <a:gd name="T3" fmla="*/ 36 h 41"/>
                  <a:gd name="T4" fmla="*/ 5 w 48"/>
                  <a:gd name="T5" fmla="*/ 36 h 41"/>
                  <a:gd name="T6" fmla="*/ 5 w 48"/>
                  <a:gd name="T7" fmla="*/ 5 h 41"/>
                  <a:gd name="T8" fmla="*/ 42 w 48"/>
                  <a:gd name="T9" fmla="*/ 5 h 41"/>
                  <a:gd name="T10" fmla="*/ 42 w 48"/>
                  <a:gd name="T11" fmla="*/ 38 h 41"/>
                  <a:gd name="T12" fmla="*/ 45 w 48"/>
                  <a:gd name="T13" fmla="*/ 38 h 41"/>
                  <a:gd name="T14" fmla="*/ 45 w 48"/>
                  <a:gd name="T15" fmla="*/ 36 h 41"/>
                  <a:gd name="T16" fmla="*/ 45 w 48"/>
                  <a:gd name="T17" fmla="*/ 38 h 41"/>
                  <a:gd name="T18" fmla="*/ 48 w 48"/>
                  <a:gd name="T19" fmla="*/ 38 h 41"/>
                  <a:gd name="T20" fmla="*/ 48 w 48"/>
                  <a:gd name="T21" fmla="*/ 0 h 41"/>
                  <a:gd name="T22" fmla="*/ 0 w 48"/>
                  <a:gd name="T23" fmla="*/ 0 h 41"/>
                  <a:gd name="T24" fmla="*/ 0 w 48"/>
                  <a:gd name="T25" fmla="*/ 41 h 41"/>
                  <a:gd name="T26" fmla="*/ 48 w 48"/>
                  <a:gd name="T27" fmla="*/ 41 h 41"/>
                  <a:gd name="T28" fmla="*/ 48 w 48"/>
                  <a:gd name="T29" fmla="*/ 38 h 41"/>
                  <a:gd name="T30" fmla="*/ 45 w 48"/>
                  <a:gd name="T3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41">
                    <a:moveTo>
                      <a:pt x="45" y="38"/>
                    </a:moveTo>
                    <a:lnTo>
                      <a:pt x="45" y="36"/>
                    </a:lnTo>
                    <a:lnTo>
                      <a:pt x="5" y="36"/>
                    </a:lnTo>
                    <a:lnTo>
                      <a:pt x="5" y="5"/>
                    </a:lnTo>
                    <a:lnTo>
                      <a:pt x="42" y="5"/>
                    </a:lnTo>
                    <a:lnTo>
                      <a:pt x="42" y="38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48" y="41"/>
                    </a:lnTo>
                    <a:lnTo>
                      <a:pt x="48" y="38"/>
                    </a:lnTo>
                    <a:lnTo>
                      <a:pt x="45" y="38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8" name="Freeform 15"/>
              <p:cNvSpPr>
                <a:spLocks/>
              </p:cNvSpPr>
              <p:nvPr/>
            </p:nvSpPr>
            <p:spPr bwMode="auto">
              <a:xfrm>
                <a:off x="5919067" y="2840383"/>
                <a:ext cx="173038" cy="217488"/>
              </a:xfrm>
              <a:custGeom>
                <a:avLst/>
                <a:gdLst>
                  <a:gd name="T0" fmla="*/ 3 w 109"/>
                  <a:gd name="T1" fmla="*/ 3 h 137"/>
                  <a:gd name="T2" fmla="*/ 3 w 109"/>
                  <a:gd name="T3" fmla="*/ 6 h 137"/>
                  <a:gd name="T4" fmla="*/ 104 w 109"/>
                  <a:gd name="T5" fmla="*/ 6 h 137"/>
                  <a:gd name="T6" fmla="*/ 104 w 109"/>
                  <a:gd name="T7" fmla="*/ 76 h 137"/>
                  <a:gd name="T8" fmla="*/ 89 w 109"/>
                  <a:gd name="T9" fmla="*/ 132 h 137"/>
                  <a:gd name="T10" fmla="*/ 7 w 109"/>
                  <a:gd name="T11" fmla="*/ 132 h 137"/>
                  <a:gd name="T12" fmla="*/ 5 w 109"/>
                  <a:gd name="T13" fmla="*/ 3 h 137"/>
                  <a:gd name="T14" fmla="*/ 3 w 109"/>
                  <a:gd name="T15" fmla="*/ 3 h 137"/>
                  <a:gd name="T16" fmla="*/ 3 w 109"/>
                  <a:gd name="T17" fmla="*/ 6 h 137"/>
                  <a:gd name="T18" fmla="*/ 3 w 109"/>
                  <a:gd name="T19" fmla="*/ 3 h 137"/>
                  <a:gd name="T20" fmla="*/ 0 w 109"/>
                  <a:gd name="T21" fmla="*/ 3 h 137"/>
                  <a:gd name="T22" fmla="*/ 1 w 109"/>
                  <a:gd name="T23" fmla="*/ 137 h 137"/>
                  <a:gd name="T24" fmla="*/ 93 w 109"/>
                  <a:gd name="T25" fmla="*/ 137 h 137"/>
                  <a:gd name="T26" fmla="*/ 109 w 109"/>
                  <a:gd name="T27" fmla="*/ 76 h 137"/>
                  <a:gd name="T28" fmla="*/ 109 w 109"/>
                  <a:gd name="T29" fmla="*/ 0 h 137"/>
                  <a:gd name="T30" fmla="*/ 0 w 109"/>
                  <a:gd name="T31" fmla="*/ 0 h 137"/>
                  <a:gd name="T32" fmla="*/ 0 w 109"/>
                  <a:gd name="T33" fmla="*/ 3 h 137"/>
                  <a:gd name="T34" fmla="*/ 3 w 109"/>
                  <a:gd name="T35" fmla="*/ 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" h="137">
                    <a:moveTo>
                      <a:pt x="3" y="3"/>
                    </a:moveTo>
                    <a:lnTo>
                      <a:pt x="3" y="6"/>
                    </a:lnTo>
                    <a:lnTo>
                      <a:pt x="104" y="6"/>
                    </a:lnTo>
                    <a:lnTo>
                      <a:pt x="104" y="76"/>
                    </a:lnTo>
                    <a:lnTo>
                      <a:pt x="89" y="132"/>
                    </a:lnTo>
                    <a:lnTo>
                      <a:pt x="7" y="132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137"/>
                    </a:lnTo>
                    <a:lnTo>
                      <a:pt x="93" y="137"/>
                    </a:lnTo>
                    <a:lnTo>
                      <a:pt x="109" y="76"/>
                    </a:lnTo>
                    <a:lnTo>
                      <a:pt x="10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99" name="Freeform 16"/>
              <p:cNvSpPr>
                <a:spLocks/>
              </p:cNvSpPr>
              <p:nvPr/>
            </p:nvSpPr>
            <p:spPr bwMode="auto">
              <a:xfrm>
                <a:off x="6020667" y="2949921"/>
                <a:ext cx="71438" cy="112713"/>
              </a:xfrm>
              <a:custGeom>
                <a:avLst/>
                <a:gdLst>
                  <a:gd name="T0" fmla="*/ 40 w 45"/>
                  <a:gd name="T1" fmla="*/ 10 h 71"/>
                  <a:gd name="T2" fmla="*/ 38 w 45"/>
                  <a:gd name="T3" fmla="*/ 8 h 71"/>
                  <a:gd name="T4" fmla="*/ 0 w 45"/>
                  <a:gd name="T5" fmla="*/ 50 h 71"/>
                  <a:gd name="T6" fmla="*/ 26 w 45"/>
                  <a:gd name="T7" fmla="*/ 71 h 71"/>
                  <a:gd name="T8" fmla="*/ 45 w 45"/>
                  <a:gd name="T9" fmla="*/ 0 h 71"/>
                  <a:gd name="T10" fmla="*/ 38 w 45"/>
                  <a:gd name="T11" fmla="*/ 8 h 71"/>
                  <a:gd name="T12" fmla="*/ 40 w 45"/>
                  <a:gd name="T13" fmla="*/ 10 h 71"/>
                  <a:gd name="T14" fmla="*/ 37 w 45"/>
                  <a:gd name="T15" fmla="*/ 10 h 71"/>
                  <a:gd name="T16" fmla="*/ 24 w 45"/>
                  <a:gd name="T17" fmla="*/ 62 h 71"/>
                  <a:gd name="T18" fmla="*/ 8 w 45"/>
                  <a:gd name="T19" fmla="*/ 48 h 71"/>
                  <a:gd name="T20" fmla="*/ 42 w 45"/>
                  <a:gd name="T21" fmla="*/ 12 h 71"/>
                  <a:gd name="T22" fmla="*/ 40 w 45"/>
                  <a:gd name="T23" fmla="*/ 10 h 71"/>
                  <a:gd name="T24" fmla="*/ 37 w 45"/>
                  <a:gd name="T25" fmla="*/ 10 h 71"/>
                  <a:gd name="T26" fmla="*/ 40 w 45"/>
                  <a:gd name="T27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71">
                    <a:moveTo>
                      <a:pt x="40" y="10"/>
                    </a:moveTo>
                    <a:lnTo>
                      <a:pt x="38" y="8"/>
                    </a:lnTo>
                    <a:lnTo>
                      <a:pt x="0" y="50"/>
                    </a:lnTo>
                    <a:lnTo>
                      <a:pt x="26" y="71"/>
                    </a:lnTo>
                    <a:lnTo>
                      <a:pt x="45" y="0"/>
                    </a:lnTo>
                    <a:lnTo>
                      <a:pt x="38" y="8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24" y="62"/>
                    </a:lnTo>
                    <a:lnTo>
                      <a:pt x="8" y="48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0" name="Freeform 17"/>
              <p:cNvSpPr>
                <a:spLocks/>
              </p:cNvSpPr>
              <p:nvPr/>
            </p:nvSpPr>
            <p:spPr bwMode="auto">
              <a:xfrm>
                <a:off x="5952404" y="2943571"/>
                <a:ext cx="109538" cy="0"/>
              </a:xfrm>
              <a:custGeom>
                <a:avLst/>
                <a:gdLst>
                  <a:gd name="T0" fmla="*/ 0 w 69"/>
                  <a:gd name="T1" fmla="*/ 69 w 69"/>
                  <a:gd name="T2" fmla="*/ 0 w 6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">
                    <a:moveTo>
                      <a:pt x="0" y="0"/>
                    </a:move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1" name="Line 18"/>
              <p:cNvSpPr>
                <a:spLocks noChangeShapeType="1"/>
              </p:cNvSpPr>
              <p:nvPr/>
            </p:nvSpPr>
            <p:spPr bwMode="auto">
              <a:xfrm>
                <a:off x="5952404" y="2943571"/>
                <a:ext cx="10953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2" name="Rectangle 19"/>
              <p:cNvSpPr>
                <a:spLocks noChangeArrowheads="1"/>
              </p:cNvSpPr>
              <p:nvPr/>
            </p:nvSpPr>
            <p:spPr bwMode="auto">
              <a:xfrm>
                <a:off x="5952404" y="2940396"/>
                <a:ext cx="10953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3" name="Freeform 20"/>
              <p:cNvSpPr>
                <a:spLocks/>
              </p:cNvSpPr>
              <p:nvPr/>
            </p:nvSpPr>
            <p:spPr bwMode="auto">
              <a:xfrm>
                <a:off x="5952404" y="2940396"/>
                <a:ext cx="109538" cy="7938"/>
              </a:xfrm>
              <a:custGeom>
                <a:avLst/>
                <a:gdLst>
                  <a:gd name="T0" fmla="*/ 0 w 69"/>
                  <a:gd name="T1" fmla="*/ 5 h 5"/>
                  <a:gd name="T2" fmla="*/ 69 w 69"/>
                  <a:gd name="T3" fmla="*/ 5 h 5"/>
                  <a:gd name="T4" fmla="*/ 69 w 69"/>
                  <a:gd name="T5" fmla="*/ 0 h 5"/>
                  <a:gd name="T6" fmla="*/ 0 w 6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">
                    <a:moveTo>
                      <a:pt x="0" y="5"/>
                    </a:moveTo>
                    <a:lnTo>
                      <a:pt x="69" y="5"/>
                    </a:lnTo>
                    <a:lnTo>
                      <a:pt x="69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4" name="Freeform 21"/>
              <p:cNvSpPr>
                <a:spLocks/>
              </p:cNvSpPr>
              <p:nvPr/>
            </p:nvSpPr>
            <p:spPr bwMode="auto">
              <a:xfrm>
                <a:off x="5952404" y="2962621"/>
                <a:ext cx="88900" cy="0"/>
              </a:xfrm>
              <a:custGeom>
                <a:avLst/>
                <a:gdLst>
                  <a:gd name="T0" fmla="*/ 0 w 56"/>
                  <a:gd name="T1" fmla="*/ 56 w 56"/>
                  <a:gd name="T2" fmla="*/ 0 w 5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6">
                    <a:moveTo>
                      <a:pt x="0" y="0"/>
                    </a:moveTo>
                    <a:lnTo>
                      <a:pt x="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5" name="Line 22"/>
              <p:cNvSpPr>
                <a:spLocks noChangeShapeType="1"/>
              </p:cNvSpPr>
              <p:nvPr/>
            </p:nvSpPr>
            <p:spPr bwMode="auto">
              <a:xfrm>
                <a:off x="5952404" y="2962621"/>
                <a:ext cx="889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6" name="Rectangle 23"/>
              <p:cNvSpPr>
                <a:spLocks noChangeArrowheads="1"/>
              </p:cNvSpPr>
              <p:nvPr/>
            </p:nvSpPr>
            <p:spPr bwMode="auto">
              <a:xfrm>
                <a:off x="5952404" y="2959446"/>
                <a:ext cx="88900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7" name="Freeform 24"/>
              <p:cNvSpPr>
                <a:spLocks/>
              </p:cNvSpPr>
              <p:nvPr/>
            </p:nvSpPr>
            <p:spPr bwMode="auto">
              <a:xfrm>
                <a:off x="5952404" y="2959446"/>
                <a:ext cx="88900" cy="7938"/>
              </a:xfrm>
              <a:custGeom>
                <a:avLst/>
                <a:gdLst>
                  <a:gd name="T0" fmla="*/ 0 w 56"/>
                  <a:gd name="T1" fmla="*/ 5 h 5"/>
                  <a:gd name="T2" fmla="*/ 56 w 56"/>
                  <a:gd name="T3" fmla="*/ 5 h 5"/>
                  <a:gd name="T4" fmla="*/ 56 w 56"/>
                  <a:gd name="T5" fmla="*/ 0 h 5"/>
                  <a:gd name="T6" fmla="*/ 0 w 5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">
                    <a:moveTo>
                      <a:pt x="0" y="5"/>
                    </a:moveTo>
                    <a:lnTo>
                      <a:pt x="56" y="5"/>
                    </a:lnTo>
                    <a:lnTo>
                      <a:pt x="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8" name="Freeform 25"/>
              <p:cNvSpPr>
                <a:spLocks/>
              </p:cNvSpPr>
              <p:nvPr/>
            </p:nvSpPr>
            <p:spPr bwMode="auto">
              <a:xfrm>
                <a:off x="5952404" y="2981671"/>
                <a:ext cx="65088" cy="0"/>
              </a:xfrm>
              <a:custGeom>
                <a:avLst/>
                <a:gdLst>
                  <a:gd name="T0" fmla="*/ 0 w 41"/>
                  <a:gd name="T1" fmla="*/ 41 w 41"/>
                  <a:gd name="T2" fmla="*/ 0 w 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1">
                    <a:moveTo>
                      <a:pt x="0" y="0"/>
                    </a:move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09" name="Line 26"/>
              <p:cNvSpPr>
                <a:spLocks noChangeShapeType="1"/>
              </p:cNvSpPr>
              <p:nvPr/>
            </p:nvSpPr>
            <p:spPr bwMode="auto">
              <a:xfrm>
                <a:off x="5952404" y="2981671"/>
                <a:ext cx="650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0" name="Rectangle 27"/>
              <p:cNvSpPr>
                <a:spLocks noChangeArrowheads="1"/>
              </p:cNvSpPr>
              <p:nvPr/>
            </p:nvSpPr>
            <p:spPr bwMode="auto">
              <a:xfrm>
                <a:off x="5952404" y="2978496"/>
                <a:ext cx="6508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1" name="Freeform 28"/>
              <p:cNvSpPr>
                <a:spLocks/>
              </p:cNvSpPr>
              <p:nvPr/>
            </p:nvSpPr>
            <p:spPr bwMode="auto">
              <a:xfrm>
                <a:off x="5952404" y="2978496"/>
                <a:ext cx="65088" cy="7938"/>
              </a:xfrm>
              <a:custGeom>
                <a:avLst/>
                <a:gdLst>
                  <a:gd name="T0" fmla="*/ 0 w 41"/>
                  <a:gd name="T1" fmla="*/ 5 h 5"/>
                  <a:gd name="T2" fmla="*/ 41 w 41"/>
                  <a:gd name="T3" fmla="*/ 5 h 5"/>
                  <a:gd name="T4" fmla="*/ 41 w 41"/>
                  <a:gd name="T5" fmla="*/ 0 h 5"/>
                  <a:gd name="T6" fmla="*/ 0 w 4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5">
                    <a:moveTo>
                      <a:pt x="0" y="5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2" name="Freeform 29"/>
              <p:cNvSpPr>
                <a:spLocks/>
              </p:cNvSpPr>
              <p:nvPr/>
            </p:nvSpPr>
            <p:spPr bwMode="auto">
              <a:xfrm>
                <a:off x="5952404" y="3005483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3" name="Line 30"/>
              <p:cNvSpPr>
                <a:spLocks noChangeShapeType="1"/>
              </p:cNvSpPr>
              <p:nvPr/>
            </p:nvSpPr>
            <p:spPr bwMode="auto">
              <a:xfrm>
                <a:off x="5952404" y="3005483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4" name="Rectangle 31"/>
              <p:cNvSpPr>
                <a:spLocks noChangeArrowheads="1"/>
              </p:cNvSpPr>
              <p:nvPr/>
            </p:nvSpPr>
            <p:spPr bwMode="auto">
              <a:xfrm>
                <a:off x="5952404" y="3000721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5" name="Freeform 32"/>
              <p:cNvSpPr>
                <a:spLocks/>
              </p:cNvSpPr>
              <p:nvPr/>
            </p:nvSpPr>
            <p:spPr bwMode="auto">
              <a:xfrm>
                <a:off x="5952404" y="3000721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6" name="Freeform 33"/>
              <p:cNvSpPr>
                <a:spLocks/>
              </p:cNvSpPr>
              <p:nvPr/>
            </p:nvSpPr>
            <p:spPr bwMode="auto">
              <a:xfrm>
                <a:off x="5952404" y="3024533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7" name="Line 34"/>
              <p:cNvSpPr>
                <a:spLocks noChangeShapeType="1"/>
              </p:cNvSpPr>
              <p:nvPr/>
            </p:nvSpPr>
            <p:spPr bwMode="auto">
              <a:xfrm>
                <a:off x="5952404" y="3024533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8" name="Rectangle 35"/>
              <p:cNvSpPr>
                <a:spLocks noChangeArrowheads="1"/>
              </p:cNvSpPr>
              <p:nvPr/>
            </p:nvSpPr>
            <p:spPr bwMode="auto">
              <a:xfrm>
                <a:off x="5952404" y="3019771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19" name="Freeform 36"/>
              <p:cNvSpPr>
                <a:spLocks/>
              </p:cNvSpPr>
              <p:nvPr/>
            </p:nvSpPr>
            <p:spPr bwMode="auto">
              <a:xfrm>
                <a:off x="5952404" y="3019771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0" name="Freeform 37"/>
              <p:cNvSpPr>
                <a:spLocks/>
              </p:cNvSpPr>
              <p:nvPr/>
            </p:nvSpPr>
            <p:spPr bwMode="auto">
              <a:xfrm>
                <a:off x="5944467" y="2864196"/>
                <a:ext cx="76200" cy="65088"/>
              </a:xfrm>
              <a:custGeom>
                <a:avLst/>
                <a:gdLst>
                  <a:gd name="T0" fmla="*/ 45 w 48"/>
                  <a:gd name="T1" fmla="*/ 38 h 41"/>
                  <a:gd name="T2" fmla="*/ 45 w 48"/>
                  <a:gd name="T3" fmla="*/ 36 h 41"/>
                  <a:gd name="T4" fmla="*/ 5 w 48"/>
                  <a:gd name="T5" fmla="*/ 36 h 41"/>
                  <a:gd name="T6" fmla="*/ 5 w 48"/>
                  <a:gd name="T7" fmla="*/ 5 h 41"/>
                  <a:gd name="T8" fmla="*/ 42 w 48"/>
                  <a:gd name="T9" fmla="*/ 5 h 41"/>
                  <a:gd name="T10" fmla="*/ 42 w 48"/>
                  <a:gd name="T11" fmla="*/ 38 h 41"/>
                  <a:gd name="T12" fmla="*/ 45 w 48"/>
                  <a:gd name="T13" fmla="*/ 38 h 41"/>
                  <a:gd name="T14" fmla="*/ 45 w 48"/>
                  <a:gd name="T15" fmla="*/ 36 h 41"/>
                  <a:gd name="T16" fmla="*/ 45 w 48"/>
                  <a:gd name="T17" fmla="*/ 38 h 41"/>
                  <a:gd name="T18" fmla="*/ 48 w 48"/>
                  <a:gd name="T19" fmla="*/ 38 h 41"/>
                  <a:gd name="T20" fmla="*/ 48 w 48"/>
                  <a:gd name="T21" fmla="*/ 0 h 41"/>
                  <a:gd name="T22" fmla="*/ 0 w 48"/>
                  <a:gd name="T23" fmla="*/ 0 h 41"/>
                  <a:gd name="T24" fmla="*/ 0 w 48"/>
                  <a:gd name="T25" fmla="*/ 41 h 41"/>
                  <a:gd name="T26" fmla="*/ 48 w 48"/>
                  <a:gd name="T27" fmla="*/ 41 h 41"/>
                  <a:gd name="T28" fmla="*/ 48 w 48"/>
                  <a:gd name="T29" fmla="*/ 38 h 41"/>
                  <a:gd name="T30" fmla="*/ 45 w 48"/>
                  <a:gd name="T3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41">
                    <a:moveTo>
                      <a:pt x="45" y="38"/>
                    </a:moveTo>
                    <a:lnTo>
                      <a:pt x="45" y="36"/>
                    </a:lnTo>
                    <a:lnTo>
                      <a:pt x="5" y="36"/>
                    </a:lnTo>
                    <a:lnTo>
                      <a:pt x="5" y="5"/>
                    </a:lnTo>
                    <a:lnTo>
                      <a:pt x="42" y="5"/>
                    </a:lnTo>
                    <a:lnTo>
                      <a:pt x="42" y="38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48" y="41"/>
                    </a:lnTo>
                    <a:lnTo>
                      <a:pt x="48" y="38"/>
                    </a:lnTo>
                    <a:lnTo>
                      <a:pt x="45" y="38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1" name="Freeform 15"/>
              <p:cNvSpPr>
                <a:spLocks/>
              </p:cNvSpPr>
              <p:nvPr/>
            </p:nvSpPr>
            <p:spPr bwMode="auto">
              <a:xfrm>
                <a:off x="6099322" y="2839175"/>
                <a:ext cx="173038" cy="217488"/>
              </a:xfrm>
              <a:custGeom>
                <a:avLst/>
                <a:gdLst>
                  <a:gd name="T0" fmla="*/ 3 w 109"/>
                  <a:gd name="T1" fmla="*/ 3 h 137"/>
                  <a:gd name="T2" fmla="*/ 3 w 109"/>
                  <a:gd name="T3" fmla="*/ 6 h 137"/>
                  <a:gd name="T4" fmla="*/ 104 w 109"/>
                  <a:gd name="T5" fmla="*/ 6 h 137"/>
                  <a:gd name="T6" fmla="*/ 104 w 109"/>
                  <a:gd name="T7" fmla="*/ 76 h 137"/>
                  <a:gd name="T8" fmla="*/ 89 w 109"/>
                  <a:gd name="T9" fmla="*/ 132 h 137"/>
                  <a:gd name="T10" fmla="*/ 7 w 109"/>
                  <a:gd name="T11" fmla="*/ 132 h 137"/>
                  <a:gd name="T12" fmla="*/ 5 w 109"/>
                  <a:gd name="T13" fmla="*/ 3 h 137"/>
                  <a:gd name="T14" fmla="*/ 3 w 109"/>
                  <a:gd name="T15" fmla="*/ 3 h 137"/>
                  <a:gd name="T16" fmla="*/ 3 w 109"/>
                  <a:gd name="T17" fmla="*/ 6 h 137"/>
                  <a:gd name="T18" fmla="*/ 3 w 109"/>
                  <a:gd name="T19" fmla="*/ 3 h 137"/>
                  <a:gd name="T20" fmla="*/ 0 w 109"/>
                  <a:gd name="T21" fmla="*/ 3 h 137"/>
                  <a:gd name="T22" fmla="*/ 1 w 109"/>
                  <a:gd name="T23" fmla="*/ 137 h 137"/>
                  <a:gd name="T24" fmla="*/ 93 w 109"/>
                  <a:gd name="T25" fmla="*/ 137 h 137"/>
                  <a:gd name="T26" fmla="*/ 109 w 109"/>
                  <a:gd name="T27" fmla="*/ 76 h 137"/>
                  <a:gd name="T28" fmla="*/ 109 w 109"/>
                  <a:gd name="T29" fmla="*/ 0 h 137"/>
                  <a:gd name="T30" fmla="*/ 0 w 109"/>
                  <a:gd name="T31" fmla="*/ 0 h 137"/>
                  <a:gd name="T32" fmla="*/ 0 w 109"/>
                  <a:gd name="T33" fmla="*/ 3 h 137"/>
                  <a:gd name="T34" fmla="*/ 3 w 109"/>
                  <a:gd name="T35" fmla="*/ 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9" h="137">
                    <a:moveTo>
                      <a:pt x="3" y="3"/>
                    </a:moveTo>
                    <a:lnTo>
                      <a:pt x="3" y="6"/>
                    </a:lnTo>
                    <a:lnTo>
                      <a:pt x="104" y="6"/>
                    </a:lnTo>
                    <a:lnTo>
                      <a:pt x="104" y="76"/>
                    </a:lnTo>
                    <a:lnTo>
                      <a:pt x="89" y="132"/>
                    </a:lnTo>
                    <a:lnTo>
                      <a:pt x="7" y="132"/>
                    </a:lnTo>
                    <a:lnTo>
                      <a:pt x="5" y="3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1" y="137"/>
                    </a:lnTo>
                    <a:lnTo>
                      <a:pt x="93" y="137"/>
                    </a:lnTo>
                    <a:lnTo>
                      <a:pt x="109" y="76"/>
                    </a:lnTo>
                    <a:lnTo>
                      <a:pt x="109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3" y="3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2" name="Freeform 16"/>
              <p:cNvSpPr>
                <a:spLocks/>
              </p:cNvSpPr>
              <p:nvPr/>
            </p:nvSpPr>
            <p:spPr bwMode="auto">
              <a:xfrm>
                <a:off x="6200922" y="2948713"/>
                <a:ext cx="71438" cy="112713"/>
              </a:xfrm>
              <a:custGeom>
                <a:avLst/>
                <a:gdLst>
                  <a:gd name="T0" fmla="*/ 40 w 45"/>
                  <a:gd name="T1" fmla="*/ 10 h 71"/>
                  <a:gd name="T2" fmla="*/ 38 w 45"/>
                  <a:gd name="T3" fmla="*/ 8 h 71"/>
                  <a:gd name="T4" fmla="*/ 0 w 45"/>
                  <a:gd name="T5" fmla="*/ 50 h 71"/>
                  <a:gd name="T6" fmla="*/ 26 w 45"/>
                  <a:gd name="T7" fmla="*/ 71 h 71"/>
                  <a:gd name="T8" fmla="*/ 45 w 45"/>
                  <a:gd name="T9" fmla="*/ 0 h 71"/>
                  <a:gd name="T10" fmla="*/ 38 w 45"/>
                  <a:gd name="T11" fmla="*/ 8 h 71"/>
                  <a:gd name="T12" fmla="*/ 40 w 45"/>
                  <a:gd name="T13" fmla="*/ 10 h 71"/>
                  <a:gd name="T14" fmla="*/ 37 w 45"/>
                  <a:gd name="T15" fmla="*/ 10 h 71"/>
                  <a:gd name="T16" fmla="*/ 24 w 45"/>
                  <a:gd name="T17" fmla="*/ 62 h 71"/>
                  <a:gd name="T18" fmla="*/ 8 w 45"/>
                  <a:gd name="T19" fmla="*/ 48 h 71"/>
                  <a:gd name="T20" fmla="*/ 42 w 45"/>
                  <a:gd name="T21" fmla="*/ 12 h 71"/>
                  <a:gd name="T22" fmla="*/ 40 w 45"/>
                  <a:gd name="T23" fmla="*/ 10 h 71"/>
                  <a:gd name="T24" fmla="*/ 37 w 45"/>
                  <a:gd name="T25" fmla="*/ 10 h 71"/>
                  <a:gd name="T26" fmla="*/ 40 w 45"/>
                  <a:gd name="T27" fmla="*/ 1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5" h="71">
                    <a:moveTo>
                      <a:pt x="40" y="10"/>
                    </a:moveTo>
                    <a:lnTo>
                      <a:pt x="38" y="8"/>
                    </a:lnTo>
                    <a:lnTo>
                      <a:pt x="0" y="50"/>
                    </a:lnTo>
                    <a:lnTo>
                      <a:pt x="26" y="71"/>
                    </a:lnTo>
                    <a:lnTo>
                      <a:pt x="45" y="0"/>
                    </a:lnTo>
                    <a:lnTo>
                      <a:pt x="38" y="8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24" y="62"/>
                    </a:lnTo>
                    <a:lnTo>
                      <a:pt x="8" y="48"/>
                    </a:lnTo>
                    <a:lnTo>
                      <a:pt x="42" y="12"/>
                    </a:lnTo>
                    <a:lnTo>
                      <a:pt x="40" y="10"/>
                    </a:lnTo>
                    <a:lnTo>
                      <a:pt x="37" y="10"/>
                    </a:lnTo>
                    <a:lnTo>
                      <a:pt x="40" y="10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3" name="Freeform 17"/>
              <p:cNvSpPr>
                <a:spLocks/>
              </p:cNvSpPr>
              <p:nvPr/>
            </p:nvSpPr>
            <p:spPr bwMode="auto">
              <a:xfrm>
                <a:off x="6132659" y="2942363"/>
                <a:ext cx="109538" cy="0"/>
              </a:xfrm>
              <a:custGeom>
                <a:avLst/>
                <a:gdLst>
                  <a:gd name="T0" fmla="*/ 0 w 69"/>
                  <a:gd name="T1" fmla="*/ 69 w 69"/>
                  <a:gd name="T2" fmla="*/ 0 w 6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69">
                    <a:moveTo>
                      <a:pt x="0" y="0"/>
                    </a:move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4" name="Line 18"/>
              <p:cNvSpPr>
                <a:spLocks noChangeShapeType="1"/>
              </p:cNvSpPr>
              <p:nvPr/>
            </p:nvSpPr>
            <p:spPr bwMode="auto">
              <a:xfrm>
                <a:off x="6132659" y="2942363"/>
                <a:ext cx="10953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5" name="Rectangle 19"/>
              <p:cNvSpPr>
                <a:spLocks noChangeArrowheads="1"/>
              </p:cNvSpPr>
              <p:nvPr/>
            </p:nvSpPr>
            <p:spPr bwMode="auto">
              <a:xfrm>
                <a:off x="6132659" y="2939188"/>
                <a:ext cx="10953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6" name="Freeform 20"/>
              <p:cNvSpPr>
                <a:spLocks/>
              </p:cNvSpPr>
              <p:nvPr/>
            </p:nvSpPr>
            <p:spPr bwMode="auto">
              <a:xfrm>
                <a:off x="6132659" y="2939188"/>
                <a:ext cx="109538" cy="7938"/>
              </a:xfrm>
              <a:custGeom>
                <a:avLst/>
                <a:gdLst>
                  <a:gd name="T0" fmla="*/ 0 w 69"/>
                  <a:gd name="T1" fmla="*/ 5 h 5"/>
                  <a:gd name="T2" fmla="*/ 69 w 69"/>
                  <a:gd name="T3" fmla="*/ 5 h 5"/>
                  <a:gd name="T4" fmla="*/ 69 w 69"/>
                  <a:gd name="T5" fmla="*/ 0 h 5"/>
                  <a:gd name="T6" fmla="*/ 0 w 6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" h="5">
                    <a:moveTo>
                      <a:pt x="0" y="5"/>
                    </a:moveTo>
                    <a:lnTo>
                      <a:pt x="69" y="5"/>
                    </a:lnTo>
                    <a:lnTo>
                      <a:pt x="69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7" name="Freeform 21"/>
              <p:cNvSpPr>
                <a:spLocks/>
              </p:cNvSpPr>
              <p:nvPr/>
            </p:nvSpPr>
            <p:spPr bwMode="auto">
              <a:xfrm>
                <a:off x="6132659" y="2961413"/>
                <a:ext cx="88900" cy="0"/>
              </a:xfrm>
              <a:custGeom>
                <a:avLst/>
                <a:gdLst>
                  <a:gd name="T0" fmla="*/ 0 w 56"/>
                  <a:gd name="T1" fmla="*/ 56 w 56"/>
                  <a:gd name="T2" fmla="*/ 0 w 5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56">
                    <a:moveTo>
                      <a:pt x="0" y="0"/>
                    </a:moveTo>
                    <a:lnTo>
                      <a:pt x="5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8" name="Line 22"/>
              <p:cNvSpPr>
                <a:spLocks noChangeShapeType="1"/>
              </p:cNvSpPr>
              <p:nvPr/>
            </p:nvSpPr>
            <p:spPr bwMode="auto">
              <a:xfrm>
                <a:off x="6132659" y="2961413"/>
                <a:ext cx="8890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29" name="Rectangle 23"/>
              <p:cNvSpPr>
                <a:spLocks noChangeArrowheads="1"/>
              </p:cNvSpPr>
              <p:nvPr/>
            </p:nvSpPr>
            <p:spPr bwMode="auto">
              <a:xfrm>
                <a:off x="6132659" y="2958238"/>
                <a:ext cx="88900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0" name="Freeform 24"/>
              <p:cNvSpPr>
                <a:spLocks/>
              </p:cNvSpPr>
              <p:nvPr/>
            </p:nvSpPr>
            <p:spPr bwMode="auto">
              <a:xfrm>
                <a:off x="6132659" y="2958238"/>
                <a:ext cx="88900" cy="7938"/>
              </a:xfrm>
              <a:custGeom>
                <a:avLst/>
                <a:gdLst>
                  <a:gd name="T0" fmla="*/ 0 w 56"/>
                  <a:gd name="T1" fmla="*/ 5 h 5"/>
                  <a:gd name="T2" fmla="*/ 56 w 56"/>
                  <a:gd name="T3" fmla="*/ 5 h 5"/>
                  <a:gd name="T4" fmla="*/ 56 w 56"/>
                  <a:gd name="T5" fmla="*/ 0 h 5"/>
                  <a:gd name="T6" fmla="*/ 0 w 56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5">
                    <a:moveTo>
                      <a:pt x="0" y="5"/>
                    </a:moveTo>
                    <a:lnTo>
                      <a:pt x="56" y="5"/>
                    </a:lnTo>
                    <a:lnTo>
                      <a:pt x="56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1" name="Freeform 25"/>
              <p:cNvSpPr>
                <a:spLocks/>
              </p:cNvSpPr>
              <p:nvPr/>
            </p:nvSpPr>
            <p:spPr bwMode="auto">
              <a:xfrm>
                <a:off x="6132659" y="2980463"/>
                <a:ext cx="65088" cy="0"/>
              </a:xfrm>
              <a:custGeom>
                <a:avLst/>
                <a:gdLst>
                  <a:gd name="T0" fmla="*/ 0 w 41"/>
                  <a:gd name="T1" fmla="*/ 41 w 41"/>
                  <a:gd name="T2" fmla="*/ 0 w 4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41">
                    <a:moveTo>
                      <a:pt x="0" y="0"/>
                    </a:moveTo>
                    <a:lnTo>
                      <a:pt x="4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2" name="Line 26"/>
              <p:cNvSpPr>
                <a:spLocks noChangeShapeType="1"/>
              </p:cNvSpPr>
              <p:nvPr/>
            </p:nvSpPr>
            <p:spPr bwMode="auto">
              <a:xfrm>
                <a:off x="6132659" y="2980463"/>
                <a:ext cx="65088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3" name="Rectangle 27"/>
              <p:cNvSpPr>
                <a:spLocks noChangeArrowheads="1"/>
              </p:cNvSpPr>
              <p:nvPr/>
            </p:nvSpPr>
            <p:spPr bwMode="auto">
              <a:xfrm>
                <a:off x="6132659" y="2977288"/>
                <a:ext cx="65088" cy="7938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4" name="Freeform 28"/>
              <p:cNvSpPr>
                <a:spLocks/>
              </p:cNvSpPr>
              <p:nvPr/>
            </p:nvSpPr>
            <p:spPr bwMode="auto">
              <a:xfrm>
                <a:off x="6132659" y="2977288"/>
                <a:ext cx="65088" cy="7938"/>
              </a:xfrm>
              <a:custGeom>
                <a:avLst/>
                <a:gdLst>
                  <a:gd name="T0" fmla="*/ 0 w 41"/>
                  <a:gd name="T1" fmla="*/ 5 h 5"/>
                  <a:gd name="T2" fmla="*/ 41 w 41"/>
                  <a:gd name="T3" fmla="*/ 5 h 5"/>
                  <a:gd name="T4" fmla="*/ 41 w 41"/>
                  <a:gd name="T5" fmla="*/ 0 h 5"/>
                  <a:gd name="T6" fmla="*/ 0 w 41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" h="5">
                    <a:moveTo>
                      <a:pt x="0" y="5"/>
                    </a:moveTo>
                    <a:lnTo>
                      <a:pt x="41" y="5"/>
                    </a:lnTo>
                    <a:lnTo>
                      <a:pt x="4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5" name="Freeform 29"/>
              <p:cNvSpPr>
                <a:spLocks/>
              </p:cNvSpPr>
              <p:nvPr/>
            </p:nvSpPr>
            <p:spPr bwMode="auto">
              <a:xfrm>
                <a:off x="6132659" y="3004275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6" name="Line 30"/>
              <p:cNvSpPr>
                <a:spLocks noChangeShapeType="1"/>
              </p:cNvSpPr>
              <p:nvPr/>
            </p:nvSpPr>
            <p:spPr bwMode="auto">
              <a:xfrm>
                <a:off x="6132659" y="3004275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7" name="Rectangle 31"/>
              <p:cNvSpPr>
                <a:spLocks noChangeArrowheads="1"/>
              </p:cNvSpPr>
              <p:nvPr/>
            </p:nvSpPr>
            <p:spPr bwMode="auto">
              <a:xfrm>
                <a:off x="6132659" y="2999513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8" name="Freeform 32"/>
              <p:cNvSpPr>
                <a:spLocks/>
              </p:cNvSpPr>
              <p:nvPr/>
            </p:nvSpPr>
            <p:spPr bwMode="auto">
              <a:xfrm>
                <a:off x="6132659" y="2999513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39" name="Freeform 33"/>
              <p:cNvSpPr>
                <a:spLocks/>
              </p:cNvSpPr>
              <p:nvPr/>
            </p:nvSpPr>
            <p:spPr bwMode="auto">
              <a:xfrm>
                <a:off x="6132659" y="3023325"/>
                <a:ext cx="44450" cy="0"/>
              </a:xfrm>
              <a:custGeom>
                <a:avLst/>
                <a:gdLst>
                  <a:gd name="T0" fmla="*/ 0 w 28"/>
                  <a:gd name="T1" fmla="*/ 28 w 28"/>
                  <a:gd name="T2" fmla="*/ 0 w 28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8">
                    <a:moveTo>
                      <a:pt x="0" y="0"/>
                    </a:moveTo>
                    <a:lnTo>
                      <a:pt x="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0" name="Line 34"/>
              <p:cNvSpPr>
                <a:spLocks noChangeShapeType="1"/>
              </p:cNvSpPr>
              <p:nvPr/>
            </p:nvSpPr>
            <p:spPr bwMode="auto">
              <a:xfrm>
                <a:off x="6132659" y="3023325"/>
                <a:ext cx="4445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1" name="Rectangle 35"/>
              <p:cNvSpPr>
                <a:spLocks noChangeArrowheads="1"/>
              </p:cNvSpPr>
              <p:nvPr/>
            </p:nvSpPr>
            <p:spPr bwMode="auto">
              <a:xfrm>
                <a:off x="6132659" y="3018563"/>
                <a:ext cx="44450" cy="9525"/>
              </a:xfrm>
              <a:prstGeom prst="rect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2" name="Freeform 36"/>
              <p:cNvSpPr>
                <a:spLocks/>
              </p:cNvSpPr>
              <p:nvPr/>
            </p:nvSpPr>
            <p:spPr bwMode="auto">
              <a:xfrm>
                <a:off x="6132659" y="3018563"/>
                <a:ext cx="44450" cy="9525"/>
              </a:xfrm>
              <a:custGeom>
                <a:avLst/>
                <a:gdLst>
                  <a:gd name="T0" fmla="*/ 0 w 28"/>
                  <a:gd name="T1" fmla="*/ 6 h 6"/>
                  <a:gd name="T2" fmla="*/ 28 w 28"/>
                  <a:gd name="T3" fmla="*/ 6 h 6"/>
                  <a:gd name="T4" fmla="*/ 28 w 28"/>
                  <a:gd name="T5" fmla="*/ 0 h 6"/>
                  <a:gd name="T6" fmla="*/ 0 w 28"/>
                  <a:gd name="T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6">
                    <a:moveTo>
                      <a:pt x="0" y="6"/>
                    </a:moveTo>
                    <a:lnTo>
                      <a:pt x="28" y="6"/>
                    </a:lnTo>
                    <a:lnTo>
                      <a:pt x="28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743" name="Freeform 37"/>
              <p:cNvSpPr>
                <a:spLocks/>
              </p:cNvSpPr>
              <p:nvPr/>
            </p:nvSpPr>
            <p:spPr bwMode="auto">
              <a:xfrm>
                <a:off x="6124722" y="2862988"/>
                <a:ext cx="76200" cy="65088"/>
              </a:xfrm>
              <a:custGeom>
                <a:avLst/>
                <a:gdLst>
                  <a:gd name="T0" fmla="*/ 45 w 48"/>
                  <a:gd name="T1" fmla="*/ 38 h 41"/>
                  <a:gd name="T2" fmla="*/ 45 w 48"/>
                  <a:gd name="T3" fmla="*/ 36 h 41"/>
                  <a:gd name="T4" fmla="*/ 5 w 48"/>
                  <a:gd name="T5" fmla="*/ 36 h 41"/>
                  <a:gd name="T6" fmla="*/ 5 w 48"/>
                  <a:gd name="T7" fmla="*/ 5 h 41"/>
                  <a:gd name="T8" fmla="*/ 42 w 48"/>
                  <a:gd name="T9" fmla="*/ 5 h 41"/>
                  <a:gd name="T10" fmla="*/ 42 w 48"/>
                  <a:gd name="T11" fmla="*/ 38 h 41"/>
                  <a:gd name="T12" fmla="*/ 45 w 48"/>
                  <a:gd name="T13" fmla="*/ 38 h 41"/>
                  <a:gd name="T14" fmla="*/ 45 w 48"/>
                  <a:gd name="T15" fmla="*/ 36 h 41"/>
                  <a:gd name="T16" fmla="*/ 45 w 48"/>
                  <a:gd name="T17" fmla="*/ 38 h 41"/>
                  <a:gd name="T18" fmla="*/ 48 w 48"/>
                  <a:gd name="T19" fmla="*/ 38 h 41"/>
                  <a:gd name="T20" fmla="*/ 48 w 48"/>
                  <a:gd name="T21" fmla="*/ 0 h 41"/>
                  <a:gd name="T22" fmla="*/ 0 w 48"/>
                  <a:gd name="T23" fmla="*/ 0 h 41"/>
                  <a:gd name="T24" fmla="*/ 0 w 48"/>
                  <a:gd name="T25" fmla="*/ 41 h 41"/>
                  <a:gd name="T26" fmla="*/ 48 w 48"/>
                  <a:gd name="T27" fmla="*/ 41 h 41"/>
                  <a:gd name="T28" fmla="*/ 48 w 48"/>
                  <a:gd name="T29" fmla="*/ 38 h 41"/>
                  <a:gd name="T30" fmla="*/ 45 w 48"/>
                  <a:gd name="T3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41">
                    <a:moveTo>
                      <a:pt x="45" y="38"/>
                    </a:moveTo>
                    <a:lnTo>
                      <a:pt x="45" y="36"/>
                    </a:lnTo>
                    <a:lnTo>
                      <a:pt x="5" y="36"/>
                    </a:lnTo>
                    <a:lnTo>
                      <a:pt x="5" y="5"/>
                    </a:lnTo>
                    <a:lnTo>
                      <a:pt x="42" y="5"/>
                    </a:lnTo>
                    <a:lnTo>
                      <a:pt x="42" y="38"/>
                    </a:lnTo>
                    <a:lnTo>
                      <a:pt x="45" y="38"/>
                    </a:lnTo>
                    <a:lnTo>
                      <a:pt x="45" y="36"/>
                    </a:lnTo>
                    <a:lnTo>
                      <a:pt x="45" y="38"/>
                    </a:lnTo>
                    <a:lnTo>
                      <a:pt x="48" y="38"/>
                    </a:lnTo>
                    <a:lnTo>
                      <a:pt x="48" y="0"/>
                    </a:lnTo>
                    <a:lnTo>
                      <a:pt x="0" y="0"/>
                    </a:lnTo>
                    <a:lnTo>
                      <a:pt x="0" y="41"/>
                    </a:lnTo>
                    <a:lnTo>
                      <a:pt x="48" y="41"/>
                    </a:lnTo>
                    <a:lnTo>
                      <a:pt x="48" y="38"/>
                    </a:lnTo>
                    <a:lnTo>
                      <a:pt x="45" y="38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58" name="グループ化 557"/>
            <p:cNvGrpSpPr/>
            <p:nvPr/>
          </p:nvGrpSpPr>
          <p:grpSpPr>
            <a:xfrm>
              <a:off x="3707904" y="4363432"/>
              <a:ext cx="688976" cy="254000"/>
              <a:chOff x="5952290" y="2807046"/>
              <a:chExt cx="688976" cy="254000"/>
            </a:xfrm>
          </p:grpSpPr>
          <p:sp>
            <p:nvSpPr>
              <p:cNvPr id="672" name="Freeform 12"/>
              <p:cNvSpPr>
                <a:spLocks/>
              </p:cNvSpPr>
              <p:nvPr/>
            </p:nvSpPr>
            <p:spPr bwMode="auto">
              <a:xfrm>
                <a:off x="6161840" y="2845146"/>
                <a:ext cx="239713" cy="203200"/>
              </a:xfrm>
              <a:custGeom>
                <a:avLst/>
                <a:gdLst>
                  <a:gd name="T0" fmla="*/ 97 w 114"/>
                  <a:gd name="T1" fmla="*/ 28 h 96"/>
                  <a:gd name="T2" fmla="*/ 98 w 114"/>
                  <a:gd name="T3" fmla="*/ 26 h 96"/>
                  <a:gd name="T4" fmla="*/ 96 w 114"/>
                  <a:gd name="T5" fmla="*/ 25 h 96"/>
                  <a:gd name="T6" fmla="*/ 88 w 114"/>
                  <a:gd name="T7" fmla="*/ 25 h 96"/>
                  <a:gd name="T8" fmla="*/ 65 w 114"/>
                  <a:gd name="T9" fmla="*/ 17 h 96"/>
                  <a:gd name="T10" fmla="*/ 58 w 114"/>
                  <a:gd name="T11" fmla="*/ 13 h 96"/>
                  <a:gd name="T12" fmla="*/ 58 w 114"/>
                  <a:gd name="T13" fmla="*/ 8 h 96"/>
                  <a:gd name="T14" fmla="*/ 61 w 114"/>
                  <a:gd name="T15" fmla="*/ 4 h 96"/>
                  <a:gd name="T16" fmla="*/ 56 w 114"/>
                  <a:gd name="T17" fmla="*/ 0 h 96"/>
                  <a:gd name="T18" fmla="*/ 52 w 114"/>
                  <a:gd name="T19" fmla="*/ 4 h 96"/>
                  <a:gd name="T20" fmla="*/ 55 w 114"/>
                  <a:gd name="T21" fmla="*/ 8 h 96"/>
                  <a:gd name="T22" fmla="*/ 55 w 114"/>
                  <a:gd name="T23" fmla="*/ 13 h 96"/>
                  <a:gd name="T24" fmla="*/ 48 w 114"/>
                  <a:gd name="T25" fmla="*/ 17 h 96"/>
                  <a:gd name="T26" fmla="*/ 25 w 114"/>
                  <a:gd name="T27" fmla="*/ 25 h 96"/>
                  <a:gd name="T28" fmla="*/ 17 w 114"/>
                  <a:gd name="T29" fmla="*/ 25 h 96"/>
                  <a:gd name="T30" fmla="*/ 15 w 114"/>
                  <a:gd name="T31" fmla="*/ 26 h 96"/>
                  <a:gd name="T32" fmla="*/ 16 w 114"/>
                  <a:gd name="T33" fmla="*/ 28 h 96"/>
                  <a:gd name="T34" fmla="*/ 1 w 114"/>
                  <a:gd name="T35" fmla="*/ 65 h 96"/>
                  <a:gd name="T36" fmla="*/ 5 w 114"/>
                  <a:gd name="T37" fmla="*/ 65 h 96"/>
                  <a:gd name="T38" fmla="*/ 17 w 114"/>
                  <a:gd name="T39" fmla="*/ 34 h 96"/>
                  <a:gd name="T40" fmla="*/ 31 w 114"/>
                  <a:gd name="T41" fmla="*/ 68 h 96"/>
                  <a:gd name="T42" fmla="*/ 0 w 114"/>
                  <a:gd name="T43" fmla="*/ 68 h 96"/>
                  <a:gd name="T44" fmla="*/ 17 w 114"/>
                  <a:gd name="T45" fmla="*/ 81 h 96"/>
                  <a:gd name="T46" fmla="*/ 35 w 114"/>
                  <a:gd name="T47" fmla="*/ 68 h 96"/>
                  <a:gd name="T48" fmla="*/ 18 w 114"/>
                  <a:gd name="T49" fmla="*/ 28 h 96"/>
                  <a:gd name="T50" fmla="*/ 49 w 114"/>
                  <a:gd name="T51" fmla="*/ 28 h 96"/>
                  <a:gd name="T52" fmla="*/ 54 w 114"/>
                  <a:gd name="T53" fmla="*/ 31 h 96"/>
                  <a:gd name="T54" fmla="*/ 54 w 114"/>
                  <a:gd name="T55" fmla="*/ 83 h 96"/>
                  <a:gd name="T56" fmla="*/ 27 w 114"/>
                  <a:gd name="T57" fmla="*/ 93 h 96"/>
                  <a:gd name="T58" fmla="*/ 27 w 114"/>
                  <a:gd name="T59" fmla="*/ 96 h 96"/>
                  <a:gd name="T60" fmla="*/ 86 w 114"/>
                  <a:gd name="T61" fmla="*/ 96 h 96"/>
                  <a:gd name="T62" fmla="*/ 86 w 114"/>
                  <a:gd name="T63" fmla="*/ 93 h 96"/>
                  <a:gd name="T64" fmla="*/ 59 w 114"/>
                  <a:gd name="T65" fmla="*/ 83 h 96"/>
                  <a:gd name="T66" fmla="*/ 59 w 114"/>
                  <a:gd name="T67" fmla="*/ 31 h 96"/>
                  <a:gd name="T68" fmla="*/ 63 w 114"/>
                  <a:gd name="T69" fmla="*/ 28 h 96"/>
                  <a:gd name="T70" fmla="*/ 95 w 114"/>
                  <a:gd name="T71" fmla="*/ 28 h 96"/>
                  <a:gd name="T72" fmla="*/ 80 w 114"/>
                  <a:gd name="T73" fmla="*/ 65 h 96"/>
                  <a:gd name="T74" fmla="*/ 83 w 114"/>
                  <a:gd name="T75" fmla="*/ 65 h 96"/>
                  <a:gd name="T76" fmla="*/ 96 w 114"/>
                  <a:gd name="T77" fmla="*/ 34 h 96"/>
                  <a:gd name="T78" fmla="*/ 110 w 114"/>
                  <a:gd name="T79" fmla="*/ 68 h 96"/>
                  <a:gd name="T80" fmla="*/ 78 w 114"/>
                  <a:gd name="T81" fmla="*/ 68 h 96"/>
                  <a:gd name="T82" fmla="*/ 96 w 114"/>
                  <a:gd name="T83" fmla="*/ 81 h 96"/>
                  <a:gd name="T84" fmla="*/ 114 w 114"/>
                  <a:gd name="T85" fmla="*/ 68 h 96"/>
                  <a:gd name="T86" fmla="*/ 97 w 114"/>
                  <a:gd name="T87" fmla="*/ 2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14" h="96">
                    <a:moveTo>
                      <a:pt x="97" y="28"/>
                    </a:moveTo>
                    <a:cubicBezTo>
                      <a:pt x="97" y="28"/>
                      <a:pt x="98" y="27"/>
                      <a:pt x="98" y="26"/>
                    </a:cubicBezTo>
                    <a:cubicBezTo>
                      <a:pt x="98" y="25"/>
                      <a:pt x="97" y="25"/>
                      <a:pt x="96" y="25"/>
                    </a:cubicBezTo>
                    <a:cubicBezTo>
                      <a:pt x="88" y="25"/>
                      <a:pt x="88" y="25"/>
                      <a:pt x="88" y="25"/>
                    </a:cubicBezTo>
                    <a:cubicBezTo>
                      <a:pt x="81" y="23"/>
                      <a:pt x="74" y="19"/>
                      <a:pt x="65" y="17"/>
                    </a:cubicBezTo>
                    <a:cubicBezTo>
                      <a:pt x="63" y="15"/>
                      <a:pt x="61" y="13"/>
                      <a:pt x="58" y="13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0" y="8"/>
                      <a:pt x="61" y="6"/>
                      <a:pt x="61" y="4"/>
                    </a:cubicBezTo>
                    <a:cubicBezTo>
                      <a:pt x="61" y="2"/>
                      <a:pt x="59" y="0"/>
                      <a:pt x="56" y="0"/>
                    </a:cubicBezTo>
                    <a:cubicBezTo>
                      <a:pt x="54" y="0"/>
                      <a:pt x="52" y="2"/>
                      <a:pt x="52" y="4"/>
                    </a:cubicBezTo>
                    <a:cubicBezTo>
                      <a:pt x="52" y="6"/>
                      <a:pt x="53" y="8"/>
                      <a:pt x="55" y="8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2" y="13"/>
                      <a:pt x="49" y="15"/>
                      <a:pt x="48" y="17"/>
                    </a:cubicBezTo>
                    <a:cubicBezTo>
                      <a:pt x="39" y="19"/>
                      <a:pt x="32" y="23"/>
                      <a:pt x="25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5" y="25"/>
                      <a:pt x="15" y="26"/>
                    </a:cubicBezTo>
                    <a:cubicBezTo>
                      <a:pt x="15" y="27"/>
                      <a:pt x="16" y="28"/>
                      <a:pt x="16" y="28"/>
                    </a:cubicBezTo>
                    <a:cubicBezTo>
                      <a:pt x="1" y="65"/>
                      <a:pt x="1" y="65"/>
                      <a:pt x="1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0" y="68"/>
                      <a:pt x="0" y="68"/>
                      <a:pt x="0" y="68"/>
                    </a:cubicBezTo>
                    <a:cubicBezTo>
                      <a:pt x="0" y="75"/>
                      <a:pt x="7" y="81"/>
                      <a:pt x="17" y="81"/>
                    </a:cubicBezTo>
                    <a:cubicBezTo>
                      <a:pt x="27" y="81"/>
                      <a:pt x="35" y="75"/>
                      <a:pt x="35" y="6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0" y="30"/>
                      <a:pt x="52" y="30"/>
                      <a:pt x="54" y="31"/>
                    </a:cubicBezTo>
                    <a:cubicBezTo>
                      <a:pt x="54" y="83"/>
                      <a:pt x="54" y="83"/>
                      <a:pt x="54" y="83"/>
                    </a:cubicBezTo>
                    <a:cubicBezTo>
                      <a:pt x="41" y="84"/>
                      <a:pt x="31" y="89"/>
                      <a:pt x="27" y="93"/>
                    </a:cubicBezTo>
                    <a:cubicBezTo>
                      <a:pt x="27" y="94"/>
                      <a:pt x="27" y="94"/>
                      <a:pt x="27" y="96"/>
                    </a:cubicBezTo>
                    <a:cubicBezTo>
                      <a:pt x="28" y="96"/>
                      <a:pt x="84" y="96"/>
                      <a:pt x="86" y="96"/>
                    </a:cubicBezTo>
                    <a:cubicBezTo>
                      <a:pt x="86" y="94"/>
                      <a:pt x="86" y="94"/>
                      <a:pt x="86" y="93"/>
                    </a:cubicBezTo>
                    <a:cubicBezTo>
                      <a:pt x="82" y="89"/>
                      <a:pt x="72" y="84"/>
                      <a:pt x="59" y="83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61" y="30"/>
                      <a:pt x="62" y="30"/>
                      <a:pt x="63" y="28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3" y="65"/>
                      <a:pt x="83" y="65"/>
                      <a:pt x="83" y="65"/>
                    </a:cubicBezTo>
                    <a:cubicBezTo>
                      <a:pt x="96" y="34"/>
                      <a:pt x="96" y="34"/>
                      <a:pt x="96" y="34"/>
                    </a:cubicBezTo>
                    <a:cubicBezTo>
                      <a:pt x="110" y="68"/>
                      <a:pt x="110" y="68"/>
                      <a:pt x="110" y="68"/>
                    </a:cubicBezTo>
                    <a:cubicBezTo>
                      <a:pt x="78" y="68"/>
                      <a:pt x="78" y="68"/>
                      <a:pt x="78" y="68"/>
                    </a:cubicBezTo>
                    <a:cubicBezTo>
                      <a:pt x="78" y="75"/>
                      <a:pt x="86" y="81"/>
                      <a:pt x="96" y="81"/>
                    </a:cubicBezTo>
                    <a:cubicBezTo>
                      <a:pt x="106" y="81"/>
                      <a:pt x="114" y="75"/>
                      <a:pt x="114" y="68"/>
                    </a:cubicBezTo>
                    <a:lnTo>
                      <a:pt x="97" y="28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3" name="Freeform 13"/>
              <p:cNvSpPr>
                <a:spLocks noEditPoints="1"/>
              </p:cNvSpPr>
              <p:nvPr/>
            </p:nvSpPr>
            <p:spPr bwMode="auto">
              <a:xfrm>
                <a:off x="6404728" y="2807046"/>
                <a:ext cx="236538" cy="247650"/>
              </a:xfrm>
              <a:custGeom>
                <a:avLst/>
                <a:gdLst>
                  <a:gd name="T0" fmla="*/ 23 w 112"/>
                  <a:gd name="T1" fmla="*/ 60 h 117"/>
                  <a:gd name="T2" fmla="*/ 23 w 112"/>
                  <a:gd name="T3" fmla="*/ 89 h 117"/>
                  <a:gd name="T4" fmla="*/ 100 w 112"/>
                  <a:gd name="T5" fmla="*/ 111 h 117"/>
                  <a:gd name="T6" fmla="*/ 110 w 112"/>
                  <a:gd name="T7" fmla="*/ 56 h 117"/>
                  <a:gd name="T8" fmla="*/ 82 w 112"/>
                  <a:gd name="T9" fmla="*/ 97 h 117"/>
                  <a:gd name="T10" fmla="*/ 83 w 112"/>
                  <a:gd name="T11" fmla="*/ 100 h 117"/>
                  <a:gd name="T12" fmla="*/ 51 w 112"/>
                  <a:gd name="T13" fmla="*/ 97 h 117"/>
                  <a:gd name="T14" fmla="*/ 53 w 112"/>
                  <a:gd name="T15" fmla="*/ 97 h 117"/>
                  <a:gd name="T16" fmla="*/ 51 w 112"/>
                  <a:gd name="T17" fmla="*/ 99 h 117"/>
                  <a:gd name="T18" fmla="*/ 56 w 112"/>
                  <a:gd name="T19" fmla="*/ 102 h 117"/>
                  <a:gd name="T20" fmla="*/ 51 w 112"/>
                  <a:gd name="T21" fmla="*/ 104 h 117"/>
                  <a:gd name="T22" fmla="*/ 45 w 112"/>
                  <a:gd name="T23" fmla="*/ 97 h 117"/>
                  <a:gd name="T24" fmla="*/ 48 w 112"/>
                  <a:gd name="T25" fmla="*/ 99 h 117"/>
                  <a:gd name="T26" fmla="*/ 47 w 112"/>
                  <a:gd name="T27" fmla="*/ 101 h 117"/>
                  <a:gd name="T28" fmla="*/ 47 w 112"/>
                  <a:gd name="T29" fmla="*/ 104 h 117"/>
                  <a:gd name="T30" fmla="*/ 36 w 112"/>
                  <a:gd name="T31" fmla="*/ 98 h 117"/>
                  <a:gd name="T32" fmla="*/ 41 w 112"/>
                  <a:gd name="T33" fmla="*/ 97 h 117"/>
                  <a:gd name="T34" fmla="*/ 40 w 112"/>
                  <a:gd name="T35" fmla="*/ 100 h 117"/>
                  <a:gd name="T36" fmla="*/ 39 w 112"/>
                  <a:gd name="T37" fmla="*/ 101 h 117"/>
                  <a:gd name="T38" fmla="*/ 34 w 112"/>
                  <a:gd name="T39" fmla="*/ 104 h 117"/>
                  <a:gd name="T40" fmla="*/ 29 w 112"/>
                  <a:gd name="T41" fmla="*/ 98 h 117"/>
                  <a:gd name="T42" fmla="*/ 32 w 112"/>
                  <a:gd name="T43" fmla="*/ 100 h 117"/>
                  <a:gd name="T44" fmla="*/ 27 w 112"/>
                  <a:gd name="T45" fmla="*/ 109 h 117"/>
                  <a:gd name="T46" fmla="*/ 21 w 112"/>
                  <a:gd name="T47" fmla="*/ 109 h 117"/>
                  <a:gd name="T48" fmla="*/ 25 w 112"/>
                  <a:gd name="T49" fmla="*/ 106 h 117"/>
                  <a:gd name="T50" fmla="*/ 30 w 112"/>
                  <a:gd name="T51" fmla="*/ 104 h 117"/>
                  <a:gd name="T52" fmla="*/ 25 w 112"/>
                  <a:gd name="T53" fmla="*/ 103 h 117"/>
                  <a:gd name="T54" fmla="*/ 29 w 112"/>
                  <a:gd name="T55" fmla="*/ 101 h 117"/>
                  <a:gd name="T56" fmla="*/ 56 w 112"/>
                  <a:gd name="T57" fmla="*/ 109 h 117"/>
                  <a:gd name="T58" fmla="*/ 55 w 112"/>
                  <a:gd name="T59" fmla="*/ 110 h 117"/>
                  <a:gd name="T60" fmla="*/ 32 w 112"/>
                  <a:gd name="T61" fmla="*/ 107 h 117"/>
                  <a:gd name="T62" fmla="*/ 54 w 112"/>
                  <a:gd name="T63" fmla="*/ 106 h 117"/>
                  <a:gd name="T64" fmla="*/ 56 w 112"/>
                  <a:gd name="T65" fmla="*/ 107 h 117"/>
                  <a:gd name="T66" fmla="*/ 59 w 112"/>
                  <a:gd name="T67" fmla="*/ 97 h 117"/>
                  <a:gd name="T68" fmla="*/ 63 w 112"/>
                  <a:gd name="T69" fmla="*/ 100 h 117"/>
                  <a:gd name="T70" fmla="*/ 59 w 112"/>
                  <a:gd name="T71" fmla="*/ 104 h 117"/>
                  <a:gd name="T72" fmla="*/ 65 w 112"/>
                  <a:gd name="T73" fmla="*/ 104 h 117"/>
                  <a:gd name="T74" fmla="*/ 60 w 112"/>
                  <a:gd name="T75" fmla="*/ 104 h 117"/>
                  <a:gd name="T76" fmla="*/ 64 w 112"/>
                  <a:gd name="T77" fmla="*/ 110 h 117"/>
                  <a:gd name="T78" fmla="*/ 59 w 112"/>
                  <a:gd name="T79" fmla="*/ 107 h 117"/>
                  <a:gd name="T80" fmla="*/ 60 w 112"/>
                  <a:gd name="T81" fmla="*/ 106 h 117"/>
                  <a:gd name="T82" fmla="*/ 64 w 112"/>
                  <a:gd name="T83" fmla="*/ 106 h 117"/>
                  <a:gd name="T84" fmla="*/ 66 w 112"/>
                  <a:gd name="T85" fmla="*/ 109 h 117"/>
                  <a:gd name="T86" fmla="*/ 74 w 112"/>
                  <a:gd name="T87" fmla="*/ 97 h 117"/>
                  <a:gd name="T88" fmla="*/ 75 w 112"/>
                  <a:gd name="T89" fmla="*/ 100 h 117"/>
                  <a:gd name="T90" fmla="*/ 72 w 112"/>
                  <a:gd name="T91" fmla="*/ 103 h 117"/>
                  <a:gd name="T92" fmla="*/ 78 w 112"/>
                  <a:gd name="T93" fmla="*/ 103 h 117"/>
                  <a:gd name="T94" fmla="*/ 77 w 112"/>
                  <a:gd name="T95" fmla="*/ 104 h 117"/>
                  <a:gd name="T96" fmla="*/ 80 w 112"/>
                  <a:gd name="T97" fmla="*/ 110 h 117"/>
                  <a:gd name="T98" fmla="*/ 75 w 112"/>
                  <a:gd name="T99" fmla="*/ 106 h 117"/>
                  <a:gd name="T100" fmla="*/ 81 w 112"/>
                  <a:gd name="T101" fmla="*/ 109 h 117"/>
                  <a:gd name="T102" fmla="*/ 90 w 112"/>
                  <a:gd name="T103" fmla="*/ 109 h 117"/>
                  <a:gd name="T104" fmla="*/ 83 w 112"/>
                  <a:gd name="T105" fmla="*/ 106 h 117"/>
                  <a:gd name="T106" fmla="*/ 87 w 112"/>
                  <a:gd name="T107" fmla="*/ 104 h 117"/>
                  <a:gd name="T108" fmla="*/ 80 w 112"/>
                  <a:gd name="T109" fmla="*/ 102 h 117"/>
                  <a:gd name="T110" fmla="*/ 27 w 112"/>
                  <a:gd name="T111" fmla="*/ 79 h 117"/>
                  <a:gd name="T112" fmla="*/ 22 w 112"/>
                  <a:gd name="T113" fmla="*/ 63 h 117"/>
                  <a:gd name="T114" fmla="*/ 6 w 112"/>
                  <a:gd name="T115" fmla="*/ 65 h 117"/>
                  <a:gd name="T116" fmla="*/ 7 w 112"/>
                  <a:gd name="T117" fmla="*/ 30 h 117"/>
                  <a:gd name="T118" fmla="*/ 102 w 112"/>
                  <a:gd name="T119" fmla="*/ 3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2" h="117">
                    <a:moveTo>
                      <a:pt x="112" y="43"/>
                    </a:moveTo>
                    <a:cubicBezTo>
                      <a:pt x="111" y="41"/>
                      <a:pt x="111" y="40"/>
                      <a:pt x="111" y="39"/>
                    </a:cubicBezTo>
                    <a:cubicBezTo>
                      <a:pt x="111" y="39"/>
                      <a:pt x="111" y="39"/>
                      <a:pt x="111" y="39"/>
                    </a:cubicBezTo>
                    <a:cubicBezTo>
                      <a:pt x="111" y="43"/>
                      <a:pt x="110" y="46"/>
                      <a:pt x="108" y="49"/>
                    </a:cubicBezTo>
                    <a:cubicBezTo>
                      <a:pt x="107" y="51"/>
                      <a:pt x="105" y="53"/>
                      <a:pt x="103" y="54"/>
                    </a:cubicBezTo>
                    <a:cubicBezTo>
                      <a:pt x="102" y="56"/>
                      <a:pt x="99" y="58"/>
                      <a:pt x="96" y="60"/>
                    </a:cubicBezTo>
                    <a:cubicBezTo>
                      <a:pt x="94" y="61"/>
                      <a:pt x="92" y="62"/>
                      <a:pt x="89" y="63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56"/>
                      <a:pt x="89" y="56"/>
                      <a:pt x="89" y="56"/>
                    </a:cubicBezTo>
                    <a:cubicBezTo>
                      <a:pt x="89" y="52"/>
                      <a:pt x="86" y="49"/>
                      <a:pt x="82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6" y="49"/>
                      <a:pt x="23" y="52"/>
                      <a:pt x="23" y="56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4" y="61"/>
                      <a:pt x="27" y="61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7" y="54"/>
                      <a:pt x="28" y="53"/>
                      <a:pt x="30" y="53"/>
                    </a:cubicBezTo>
                    <a:cubicBezTo>
                      <a:pt x="82" y="53"/>
                      <a:pt x="82" y="53"/>
                      <a:pt x="82" y="53"/>
                    </a:cubicBezTo>
                    <a:cubicBezTo>
                      <a:pt x="83" y="53"/>
                      <a:pt x="85" y="54"/>
                      <a:pt x="85" y="56"/>
                    </a:cubicBezTo>
                    <a:cubicBezTo>
                      <a:pt x="85" y="88"/>
                      <a:pt x="85" y="88"/>
                      <a:pt x="85" y="88"/>
                    </a:cubicBezTo>
                    <a:cubicBezTo>
                      <a:pt x="85" y="90"/>
                      <a:pt x="83" y="92"/>
                      <a:pt x="82" y="92"/>
                    </a:cubicBezTo>
                    <a:cubicBezTo>
                      <a:pt x="30" y="92"/>
                      <a:pt x="30" y="92"/>
                      <a:pt x="30" y="92"/>
                    </a:cubicBezTo>
                    <a:cubicBezTo>
                      <a:pt x="28" y="92"/>
                      <a:pt x="27" y="90"/>
                      <a:pt x="27" y="88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5" y="81"/>
                      <a:pt x="24" y="81"/>
                      <a:pt x="23" y="80"/>
                    </a:cubicBezTo>
                    <a:cubicBezTo>
                      <a:pt x="23" y="89"/>
                      <a:pt x="23" y="89"/>
                      <a:pt x="23" y="89"/>
                    </a:cubicBezTo>
                    <a:cubicBezTo>
                      <a:pt x="23" y="92"/>
                      <a:pt x="25" y="94"/>
                      <a:pt x="28" y="95"/>
                    </a:cubicBezTo>
                    <a:cubicBezTo>
                      <a:pt x="26" y="95"/>
                      <a:pt x="24" y="96"/>
                      <a:pt x="23" y="97"/>
                    </a:cubicBezTo>
                    <a:cubicBezTo>
                      <a:pt x="22" y="98"/>
                      <a:pt x="21" y="99"/>
                      <a:pt x="21" y="100"/>
                    </a:cubicBezTo>
                    <a:cubicBezTo>
                      <a:pt x="18" y="103"/>
                      <a:pt x="15" y="106"/>
                      <a:pt x="13" y="110"/>
                    </a:cubicBezTo>
                    <a:cubicBezTo>
                      <a:pt x="12" y="110"/>
                      <a:pt x="11" y="111"/>
                      <a:pt x="11" y="112"/>
                    </a:cubicBezTo>
                    <a:cubicBezTo>
                      <a:pt x="11" y="115"/>
                      <a:pt x="11" y="115"/>
                      <a:pt x="11" y="115"/>
                    </a:cubicBezTo>
                    <a:cubicBezTo>
                      <a:pt x="11" y="116"/>
                      <a:pt x="11" y="116"/>
                      <a:pt x="11" y="116"/>
                    </a:cubicBezTo>
                    <a:cubicBezTo>
                      <a:pt x="12" y="117"/>
                      <a:pt x="13" y="117"/>
                      <a:pt x="14" y="117"/>
                    </a:cubicBezTo>
                    <a:cubicBezTo>
                      <a:pt x="16" y="117"/>
                      <a:pt x="93" y="117"/>
                      <a:pt x="96" y="117"/>
                    </a:cubicBezTo>
                    <a:cubicBezTo>
                      <a:pt x="97" y="117"/>
                      <a:pt x="98" y="117"/>
                      <a:pt x="99" y="117"/>
                    </a:cubicBezTo>
                    <a:cubicBezTo>
                      <a:pt x="100" y="117"/>
                      <a:pt x="101" y="117"/>
                      <a:pt x="101" y="116"/>
                    </a:cubicBezTo>
                    <a:cubicBezTo>
                      <a:pt x="101" y="112"/>
                      <a:pt x="101" y="112"/>
                      <a:pt x="101" y="112"/>
                    </a:cubicBezTo>
                    <a:cubicBezTo>
                      <a:pt x="101" y="112"/>
                      <a:pt x="101" y="111"/>
                      <a:pt x="100" y="111"/>
                    </a:cubicBezTo>
                    <a:cubicBezTo>
                      <a:pt x="99" y="110"/>
                      <a:pt x="99" y="110"/>
                      <a:pt x="99" y="110"/>
                    </a:cubicBezTo>
                    <a:cubicBezTo>
                      <a:pt x="98" y="109"/>
                      <a:pt x="97" y="107"/>
                      <a:pt x="96" y="106"/>
                    </a:cubicBezTo>
                    <a:cubicBezTo>
                      <a:pt x="94" y="103"/>
                      <a:pt x="91" y="100"/>
                      <a:pt x="89" y="97"/>
                    </a:cubicBezTo>
                    <a:cubicBezTo>
                      <a:pt x="88" y="97"/>
                      <a:pt x="88" y="97"/>
                      <a:pt x="88" y="97"/>
                    </a:cubicBezTo>
                    <a:cubicBezTo>
                      <a:pt x="88" y="96"/>
                      <a:pt x="87" y="96"/>
                      <a:pt x="86" y="96"/>
                    </a:cubicBezTo>
                    <a:cubicBezTo>
                      <a:pt x="86" y="95"/>
                      <a:pt x="85" y="95"/>
                      <a:pt x="84" y="95"/>
                    </a:cubicBezTo>
                    <a:cubicBezTo>
                      <a:pt x="87" y="94"/>
                      <a:pt x="89" y="92"/>
                      <a:pt x="89" y="89"/>
                    </a:cubicBezTo>
                    <a:cubicBezTo>
                      <a:pt x="89" y="77"/>
                      <a:pt x="89" y="77"/>
                      <a:pt x="89" y="77"/>
                    </a:cubicBezTo>
                    <a:cubicBezTo>
                      <a:pt x="90" y="77"/>
                      <a:pt x="91" y="77"/>
                      <a:pt x="92" y="76"/>
                    </a:cubicBezTo>
                    <a:cubicBezTo>
                      <a:pt x="95" y="74"/>
                      <a:pt x="99" y="72"/>
                      <a:pt x="101" y="70"/>
                    </a:cubicBezTo>
                    <a:cubicBezTo>
                      <a:pt x="103" y="69"/>
                      <a:pt x="104" y="67"/>
                      <a:pt x="106" y="66"/>
                    </a:cubicBezTo>
                    <a:cubicBezTo>
                      <a:pt x="107" y="64"/>
                      <a:pt x="108" y="63"/>
                      <a:pt x="109" y="61"/>
                    </a:cubicBezTo>
                    <a:cubicBezTo>
                      <a:pt x="109" y="59"/>
                      <a:pt x="110" y="58"/>
                      <a:pt x="110" y="56"/>
                    </a:cubicBezTo>
                    <a:cubicBezTo>
                      <a:pt x="110" y="55"/>
                      <a:pt x="110" y="54"/>
                      <a:pt x="111" y="53"/>
                    </a:cubicBezTo>
                    <a:cubicBezTo>
                      <a:pt x="111" y="53"/>
                      <a:pt x="111" y="53"/>
                      <a:pt x="111" y="53"/>
                    </a:cubicBezTo>
                    <a:cubicBezTo>
                      <a:pt x="111" y="46"/>
                      <a:pt x="111" y="46"/>
                      <a:pt x="111" y="46"/>
                    </a:cubicBezTo>
                    <a:cubicBezTo>
                      <a:pt x="111" y="46"/>
                      <a:pt x="111" y="46"/>
                      <a:pt x="111" y="46"/>
                    </a:cubicBezTo>
                    <a:cubicBezTo>
                      <a:pt x="111" y="45"/>
                      <a:pt x="112" y="44"/>
                      <a:pt x="112" y="43"/>
                    </a:cubicBezTo>
                    <a:close/>
                    <a:moveTo>
                      <a:pt x="78" y="97"/>
                    </a:moveTo>
                    <a:cubicBezTo>
                      <a:pt x="78" y="97"/>
                      <a:pt x="78" y="97"/>
                      <a:pt x="78" y="97"/>
                    </a:cubicBezTo>
                    <a:cubicBezTo>
                      <a:pt x="79" y="97"/>
                      <a:pt x="79" y="97"/>
                      <a:pt x="79" y="97"/>
                    </a:cubicBezTo>
                    <a:cubicBezTo>
                      <a:pt x="79" y="97"/>
                      <a:pt x="79" y="97"/>
                      <a:pt x="79" y="97"/>
                    </a:cubicBezTo>
                    <a:cubicBezTo>
                      <a:pt x="80" y="97"/>
                      <a:pt x="80" y="97"/>
                      <a:pt x="81" y="97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2" y="97"/>
                      <a:pt x="82" y="97"/>
                      <a:pt x="82" y="97"/>
                    </a:cubicBezTo>
                    <a:cubicBezTo>
                      <a:pt x="82" y="97"/>
                      <a:pt x="82" y="97"/>
                      <a:pt x="82" y="97"/>
                    </a:cubicBezTo>
                    <a:cubicBezTo>
                      <a:pt x="82" y="97"/>
                      <a:pt x="82" y="97"/>
                      <a:pt x="82" y="97"/>
                    </a:cubicBezTo>
                    <a:cubicBezTo>
                      <a:pt x="82" y="97"/>
                      <a:pt x="82" y="97"/>
                      <a:pt x="82" y="97"/>
                    </a:cubicBezTo>
                    <a:cubicBezTo>
                      <a:pt x="82" y="97"/>
                      <a:pt x="82" y="97"/>
                      <a:pt x="82" y="97"/>
                    </a:cubicBezTo>
                    <a:cubicBezTo>
                      <a:pt x="83" y="98"/>
                      <a:pt x="83" y="98"/>
                      <a:pt x="83" y="98"/>
                    </a:cubicBezTo>
                    <a:cubicBezTo>
                      <a:pt x="83" y="98"/>
                      <a:pt x="83" y="98"/>
                      <a:pt x="83" y="98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4" y="99"/>
                      <a:pt x="84" y="99"/>
                      <a:pt x="84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99"/>
                      <a:pt x="83" y="99"/>
                      <a:pt x="83" y="99"/>
                    </a:cubicBezTo>
                    <a:cubicBezTo>
                      <a:pt x="83" y="100"/>
                      <a:pt x="83" y="100"/>
                      <a:pt x="83" y="100"/>
                    </a:cubicBezTo>
                    <a:cubicBezTo>
                      <a:pt x="83" y="100"/>
                      <a:pt x="83" y="100"/>
                      <a:pt x="82" y="100"/>
                    </a:cubicBezTo>
                    <a:cubicBezTo>
                      <a:pt x="80" y="100"/>
                      <a:pt x="80" y="100"/>
                      <a:pt x="80" y="100"/>
                    </a:cubicBezTo>
                    <a:cubicBezTo>
                      <a:pt x="80" y="100"/>
                      <a:pt x="79" y="100"/>
                      <a:pt x="79" y="99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79" y="99"/>
                      <a:pt x="79" y="99"/>
                      <a:pt x="79" y="99"/>
                    </a:cubicBezTo>
                    <a:cubicBezTo>
                      <a:pt x="78" y="99"/>
                      <a:pt x="78" y="99"/>
                      <a:pt x="78" y="99"/>
                    </a:cubicBezTo>
                    <a:cubicBezTo>
                      <a:pt x="78" y="98"/>
                      <a:pt x="78" y="98"/>
                      <a:pt x="78" y="98"/>
                    </a:cubicBezTo>
                    <a:lnTo>
                      <a:pt x="78" y="97"/>
                    </a:lnTo>
                    <a:close/>
                    <a:moveTo>
                      <a:pt x="51" y="99"/>
                    </a:move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8"/>
                      <a:pt x="51" y="98"/>
                      <a:pt x="51" y="98"/>
                    </a:cubicBezTo>
                    <a:cubicBezTo>
                      <a:pt x="51" y="97"/>
                      <a:pt x="51" y="97"/>
                      <a:pt x="51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2" y="97"/>
                      <a:pt x="52" y="97"/>
                      <a:pt x="52" y="97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3" y="97"/>
                      <a:pt x="53" y="97"/>
                      <a:pt x="53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5" y="97"/>
                      <a:pt x="55" y="97"/>
                      <a:pt x="55" y="97"/>
                    </a:cubicBezTo>
                    <a:cubicBezTo>
                      <a:pt x="56" y="97"/>
                      <a:pt x="56" y="97"/>
                      <a:pt x="56" y="97"/>
                    </a:cubicBezTo>
                    <a:cubicBezTo>
                      <a:pt x="56" y="98"/>
                      <a:pt x="56" y="98"/>
                      <a:pt x="56" y="98"/>
                    </a:cubicBezTo>
                    <a:cubicBezTo>
                      <a:pt x="56" y="98"/>
                      <a:pt x="56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99"/>
                      <a:pt x="56" y="99"/>
                      <a:pt x="56" y="99"/>
                    </a:cubicBezTo>
                    <a:cubicBezTo>
                      <a:pt x="56" y="100"/>
                      <a:pt x="54" y="100"/>
                      <a:pt x="54" y="100"/>
                    </a:cubicBezTo>
                    <a:cubicBezTo>
                      <a:pt x="53" y="100"/>
                      <a:pt x="53" y="100"/>
                      <a:pt x="52" y="100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ubicBezTo>
                      <a:pt x="51" y="99"/>
                      <a:pt x="51" y="99"/>
                      <a:pt x="51" y="99"/>
                    </a:cubicBezTo>
                    <a:close/>
                    <a:moveTo>
                      <a:pt x="51" y="103"/>
                    </a:moveTo>
                    <a:cubicBezTo>
                      <a:pt x="51" y="103"/>
                      <a:pt x="51" y="103"/>
                      <a:pt x="51" y="103"/>
                    </a:cubicBezTo>
                    <a:cubicBezTo>
                      <a:pt x="51" y="103"/>
                      <a:pt x="51" y="103"/>
                      <a:pt x="51" y="103"/>
                    </a:cubicBezTo>
                    <a:cubicBezTo>
                      <a:pt x="51" y="103"/>
                      <a:pt x="51" y="102"/>
                      <a:pt x="51" y="102"/>
                    </a:cubicBezTo>
                    <a:cubicBezTo>
                      <a:pt x="51" y="102"/>
                      <a:pt x="51" y="102"/>
                      <a:pt x="51" y="102"/>
                    </a:cubicBezTo>
                    <a:cubicBezTo>
                      <a:pt x="51" y="101"/>
                      <a:pt x="53" y="101"/>
                      <a:pt x="54" y="101"/>
                    </a:cubicBezTo>
                    <a:cubicBezTo>
                      <a:pt x="54" y="101"/>
                      <a:pt x="56" y="101"/>
                      <a:pt x="56" y="102"/>
                    </a:cubicBezTo>
                    <a:cubicBezTo>
                      <a:pt x="56" y="102"/>
                      <a:pt x="56" y="102"/>
                      <a:pt x="56" y="102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56" y="103"/>
                      <a:pt x="56" y="103"/>
                      <a:pt x="56" y="103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6" y="104"/>
                      <a:pt x="56" y="104"/>
                      <a:pt x="56" y="104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51" y="104"/>
                      <a:pt x="51" y="104"/>
                      <a:pt x="51" y="104"/>
                    </a:cubicBezTo>
                    <a:cubicBezTo>
                      <a:pt x="51" y="104"/>
                      <a:pt x="51" y="104"/>
                      <a:pt x="51" y="104"/>
                    </a:cubicBezTo>
                    <a:lnTo>
                      <a:pt x="51" y="103"/>
                    </a:lnTo>
                    <a:close/>
                    <a:moveTo>
                      <a:pt x="43" y="99"/>
                    </a:moveTo>
                    <a:cubicBezTo>
                      <a:pt x="43" y="99"/>
                      <a:pt x="43" y="99"/>
                      <a:pt x="43" y="99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44" y="98"/>
                      <a:pt x="44" y="98"/>
                      <a:pt x="44" y="98"/>
                    </a:cubicBezTo>
                    <a:cubicBezTo>
                      <a:pt x="44" y="98"/>
                      <a:pt x="44" y="98"/>
                      <a:pt x="44" y="98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5" y="97"/>
                      <a:pt x="45" y="97"/>
                      <a:pt x="45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6" y="97"/>
                      <a:pt x="46" y="97"/>
                    </a:cubicBezTo>
                    <a:cubicBezTo>
                      <a:pt x="46" y="97"/>
                      <a:pt x="47" y="97"/>
                      <a:pt x="47" y="97"/>
                    </a:cubicBezTo>
                    <a:cubicBezTo>
                      <a:pt x="47" y="97"/>
                      <a:pt x="47" y="97"/>
                      <a:pt x="47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8" y="97"/>
                      <a:pt x="48" y="97"/>
                      <a:pt x="48" y="97"/>
                    </a:cubicBezTo>
                    <a:cubicBezTo>
                      <a:pt x="48" y="97"/>
                      <a:pt x="49" y="97"/>
                      <a:pt x="49" y="98"/>
                    </a:cubicBezTo>
                    <a:cubicBezTo>
                      <a:pt x="49" y="98"/>
                      <a:pt x="49" y="99"/>
                      <a:pt x="49" y="99"/>
                    </a:cubicBezTo>
                    <a:cubicBezTo>
                      <a:pt x="49" y="99"/>
                      <a:pt x="49" y="99"/>
                      <a:pt x="49" y="99"/>
                    </a:cubicBezTo>
                    <a:cubicBezTo>
                      <a:pt x="48" y="99"/>
                      <a:pt x="48" y="99"/>
                      <a:pt x="48" y="99"/>
                    </a:cubicBezTo>
                    <a:cubicBezTo>
                      <a:pt x="48" y="99"/>
                      <a:pt x="48" y="99"/>
                      <a:pt x="48" y="99"/>
                    </a:cubicBezTo>
                    <a:cubicBezTo>
                      <a:pt x="48" y="100"/>
                      <a:pt x="47" y="100"/>
                      <a:pt x="46" y="100"/>
                    </a:cubicBezTo>
                    <a:cubicBezTo>
                      <a:pt x="45" y="100"/>
                      <a:pt x="45" y="100"/>
                      <a:pt x="45" y="100"/>
                    </a:cubicBezTo>
                    <a:cubicBezTo>
                      <a:pt x="44" y="100"/>
                      <a:pt x="44" y="100"/>
                      <a:pt x="43" y="99"/>
                    </a:cubicBezTo>
                    <a:cubicBezTo>
                      <a:pt x="43" y="99"/>
                      <a:pt x="43" y="99"/>
                      <a:pt x="43" y="99"/>
                    </a:cubicBezTo>
                    <a:cubicBezTo>
                      <a:pt x="43" y="99"/>
                      <a:pt x="43" y="99"/>
                      <a:pt x="43" y="99"/>
                    </a:cubicBezTo>
                    <a:close/>
                    <a:moveTo>
                      <a:pt x="42" y="103"/>
                    </a:moveTo>
                    <a:cubicBezTo>
                      <a:pt x="42" y="103"/>
                      <a:pt x="42" y="103"/>
                      <a:pt x="42" y="103"/>
                    </a:cubicBezTo>
                    <a:cubicBezTo>
                      <a:pt x="42" y="103"/>
                      <a:pt x="42" y="103"/>
                      <a:pt x="42" y="103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3" y="101"/>
                      <a:pt x="45" y="101"/>
                      <a:pt x="46" y="101"/>
                    </a:cubicBezTo>
                    <a:cubicBezTo>
                      <a:pt x="46" y="101"/>
                      <a:pt x="46" y="101"/>
                      <a:pt x="47" y="101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7" y="101"/>
                      <a:pt x="47" y="101"/>
                      <a:pt x="47" y="101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8" y="103"/>
                      <a:pt x="48" y="103"/>
                      <a:pt x="48" y="103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47" y="104"/>
                      <a:pt x="47" y="104"/>
                      <a:pt x="47" y="104"/>
                    </a:cubicBezTo>
                    <a:cubicBezTo>
                      <a:pt x="47" y="104"/>
                      <a:pt x="47" y="104"/>
                      <a:pt x="47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6" y="104"/>
                      <a:pt x="46" y="104"/>
                      <a:pt x="46" y="104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104"/>
                      <a:pt x="42" y="104"/>
                      <a:pt x="42" y="104"/>
                    </a:cubicBezTo>
                    <a:cubicBezTo>
                      <a:pt x="42" y="104"/>
                      <a:pt x="42" y="104"/>
                      <a:pt x="42" y="104"/>
                    </a:cubicBezTo>
                    <a:lnTo>
                      <a:pt x="42" y="103"/>
                    </a:lnTo>
                    <a:close/>
                    <a:moveTo>
                      <a:pt x="36" y="99"/>
                    </a:moveTo>
                    <a:cubicBezTo>
                      <a:pt x="36" y="99"/>
                      <a:pt x="36" y="99"/>
                      <a:pt x="36" y="99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6" y="98"/>
                      <a:pt x="36" y="98"/>
                      <a:pt x="36" y="98"/>
                    </a:cubicBezTo>
                    <a:cubicBezTo>
                      <a:pt x="37" y="98"/>
                      <a:pt x="37" y="98"/>
                      <a:pt x="37" y="98"/>
                    </a:cubicBezTo>
                    <a:cubicBezTo>
                      <a:pt x="37" y="97"/>
                      <a:pt x="37" y="97"/>
                      <a:pt x="37" y="97"/>
                    </a:cubicBezTo>
                    <a:cubicBezTo>
                      <a:pt x="37" y="97"/>
                      <a:pt x="37" y="97"/>
                      <a:pt x="37" y="97"/>
                    </a:cubicBezTo>
                    <a:cubicBezTo>
                      <a:pt x="37" y="97"/>
                      <a:pt x="37" y="97"/>
                      <a:pt x="37" y="97"/>
                    </a:cubicBezTo>
                    <a:cubicBezTo>
                      <a:pt x="37" y="97"/>
                      <a:pt x="37" y="97"/>
                      <a:pt x="37" y="97"/>
                    </a:cubicBezTo>
                    <a:cubicBezTo>
                      <a:pt x="38" y="97"/>
                      <a:pt x="38" y="97"/>
                      <a:pt x="38" y="97"/>
                    </a:cubicBezTo>
                    <a:cubicBezTo>
                      <a:pt x="39" y="97"/>
                      <a:pt x="39" y="97"/>
                      <a:pt x="39" y="97"/>
                    </a:cubicBezTo>
                    <a:cubicBezTo>
                      <a:pt x="40" y="97"/>
                      <a:pt x="40" y="97"/>
                      <a:pt x="40" y="97"/>
                    </a:cubicBezTo>
                    <a:cubicBezTo>
                      <a:pt x="40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7"/>
                      <a:pt x="41" y="97"/>
                      <a:pt x="41" y="97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8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1" y="99"/>
                      <a:pt x="41" y="99"/>
                      <a:pt x="41" y="99"/>
                    </a:cubicBezTo>
                    <a:cubicBezTo>
                      <a:pt x="40" y="99"/>
                      <a:pt x="40" y="99"/>
                      <a:pt x="40" y="99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40" y="100"/>
                      <a:pt x="40" y="100"/>
                      <a:pt x="40" y="100"/>
                    </a:cubicBezTo>
                    <a:cubicBezTo>
                      <a:pt x="39" y="100"/>
                      <a:pt x="39" y="100"/>
                      <a:pt x="39" y="100"/>
                    </a:cubicBezTo>
                    <a:cubicBezTo>
                      <a:pt x="39" y="100"/>
                      <a:pt x="39" y="100"/>
                      <a:pt x="38" y="100"/>
                    </a:cubicBezTo>
                    <a:cubicBezTo>
                      <a:pt x="37" y="100"/>
                      <a:pt x="37" y="100"/>
                      <a:pt x="37" y="100"/>
                    </a:cubicBezTo>
                    <a:cubicBezTo>
                      <a:pt x="36" y="100"/>
                      <a:pt x="36" y="100"/>
                      <a:pt x="36" y="99"/>
                    </a:cubicBezTo>
                    <a:cubicBezTo>
                      <a:pt x="36" y="99"/>
                      <a:pt x="36" y="99"/>
                      <a:pt x="36" y="99"/>
                    </a:cubicBezTo>
                    <a:close/>
                    <a:moveTo>
                      <a:pt x="34" y="102"/>
                    </a:moveTo>
                    <a:cubicBezTo>
                      <a:pt x="34" y="102"/>
                      <a:pt x="34" y="102"/>
                      <a:pt x="34" y="102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34" y="102"/>
                      <a:pt x="34" y="102"/>
                      <a:pt x="34" y="102"/>
                    </a:cubicBezTo>
                    <a:cubicBezTo>
                      <a:pt x="35" y="101"/>
                      <a:pt x="36" y="101"/>
                      <a:pt x="37" y="101"/>
                    </a:cubicBezTo>
                    <a:cubicBezTo>
                      <a:pt x="38" y="101"/>
                      <a:pt x="38" y="101"/>
                      <a:pt x="39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39" y="101"/>
                      <a:pt x="39" y="101"/>
                      <a:pt x="39" y="101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39" y="103"/>
                      <a:pt x="39" y="103"/>
                      <a:pt x="39" y="103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39" y="104"/>
                      <a:pt x="39" y="104"/>
                      <a:pt x="39" y="104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38" y="104"/>
                      <a:pt x="38" y="104"/>
                      <a:pt x="38" y="104"/>
                    </a:cubicBezTo>
                    <a:cubicBezTo>
                      <a:pt x="37" y="104"/>
                      <a:pt x="37" y="104"/>
                      <a:pt x="36" y="104"/>
                    </a:cubicBezTo>
                    <a:cubicBezTo>
                      <a:pt x="36" y="104"/>
                      <a:pt x="35" y="104"/>
                      <a:pt x="35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4"/>
                      <a:pt x="34" y="104"/>
                      <a:pt x="34" y="104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4" y="103"/>
                      <a:pt x="34" y="103"/>
                    </a:cubicBezTo>
                    <a:cubicBezTo>
                      <a:pt x="34" y="103"/>
                      <a:pt x="34" y="102"/>
                      <a:pt x="34" y="102"/>
                    </a:cubicBezTo>
                    <a:close/>
                    <a:moveTo>
                      <a:pt x="28" y="99"/>
                    </a:moveTo>
                    <a:cubicBezTo>
                      <a:pt x="28" y="99"/>
                      <a:pt x="28" y="99"/>
                      <a:pt x="28" y="99"/>
                    </a:cubicBezTo>
                    <a:cubicBezTo>
                      <a:pt x="28" y="98"/>
                      <a:pt x="29" y="98"/>
                      <a:pt x="29" y="9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30" y="97"/>
                      <a:pt x="31" y="97"/>
                      <a:pt x="32" y="97"/>
                    </a:cubicBezTo>
                    <a:cubicBezTo>
                      <a:pt x="33" y="97"/>
                      <a:pt x="33" y="97"/>
                      <a:pt x="34" y="97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3" y="98"/>
                      <a:pt x="33" y="98"/>
                      <a:pt x="33" y="98"/>
                    </a:cubicBezTo>
                    <a:cubicBezTo>
                      <a:pt x="33" y="99"/>
                      <a:pt x="33" y="99"/>
                      <a:pt x="33" y="99"/>
                    </a:cubicBezTo>
                    <a:cubicBezTo>
                      <a:pt x="33" y="99"/>
                      <a:pt x="33" y="99"/>
                      <a:pt x="33" y="99"/>
                    </a:cubicBezTo>
                    <a:cubicBezTo>
                      <a:pt x="33" y="100"/>
                      <a:pt x="33" y="100"/>
                      <a:pt x="33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1" y="100"/>
                      <a:pt x="31" y="100"/>
                      <a:pt x="31" y="100"/>
                    </a:cubicBezTo>
                    <a:cubicBezTo>
                      <a:pt x="30" y="100"/>
                      <a:pt x="30" y="100"/>
                      <a:pt x="29" y="100"/>
                    </a:cubicBezTo>
                    <a:cubicBezTo>
                      <a:pt x="29" y="100"/>
                      <a:pt x="28" y="100"/>
                      <a:pt x="28" y="99"/>
                    </a:cubicBezTo>
                    <a:close/>
                    <a:moveTo>
                      <a:pt x="29" y="107"/>
                    </a:moveTo>
                    <a:cubicBezTo>
                      <a:pt x="29" y="107"/>
                      <a:pt x="29" y="107"/>
                      <a:pt x="29" y="107"/>
                    </a:cubicBezTo>
                    <a:cubicBezTo>
                      <a:pt x="29" y="107"/>
                      <a:pt x="29" y="107"/>
                      <a:pt x="28" y="108"/>
                    </a:cubicBezTo>
                    <a:cubicBezTo>
                      <a:pt x="28" y="108"/>
                      <a:pt x="28" y="109"/>
                      <a:pt x="28" y="109"/>
                    </a:cubicBezTo>
                    <a:cubicBezTo>
                      <a:pt x="28" y="109"/>
                      <a:pt x="28" y="109"/>
                      <a:pt x="28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10"/>
                      <a:pt x="27" y="110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24" y="110"/>
                      <a:pt x="23" y="110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2" y="110"/>
                      <a:pt x="22" y="110"/>
                      <a:pt x="22" y="110"/>
                    </a:cubicBezTo>
                    <a:cubicBezTo>
                      <a:pt x="21" y="110"/>
                      <a:pt x="21" y="110"/>
                      <a:pt x="21" y="110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3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6" y="106"/>
                      <a:pt x="27" y="106"/>
                      <a:pt x="28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8" y="106"/>
                      <a:pt x="28" y="106"/>
                      <a:pt x="28" y="106"/>
                    </a:cubicBezTo>
                    <a:cubicBezTo>
                      <a:pt x="29" y="106"/>
                      <a:pt x="29" y="106"/>
                      <a:pt x="29" y="106"/>
                    </a:cubicBezTo>
                    <a:cubicBezTo>
                      <a:pt x="29" y="106"/>
                      <a:pt x="29" y="106"/>
                      <a:pt x="29" y="106"/>
                    </a:cubicBezTo>
                    <a:lnTo>
                      <a:pt x="29" y="107"/>
                    </a:lnTo>
                    <a:close/>
                    <a:moveTo>
                      <a:pt x="31" y="103"/>
                    </a:moveTo>
                    <a:cubicBezTo>
                      <a:pt x="31" y="103"/>
                      <a:pt x="31" y="103"/>
                      <a:pt x="31" y="103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1" y="104"/>
                      <a:pt x="31" y="104"/>
                      <a:pt x="31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30" y="104"/>
                      <a:pt x="30" y="104"/>
                      <a:pt x="30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9" y="104"/>
                      <a:pt x="29" y="104"/>
                      <a:pt x="29" y="104"/>
                    </a:cubicBezTo>
                    <a:cubicBezTo>
                      <a:pt x="28" y="104"/>
                      <a:pt x="28" y="104"/>
                      <a:pt x="28" y="104"/>
                    </a:cubicBezTo>
                    <a:cubicBezTo>
                      <a:pt x="27" y="104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6" y="104"/>
                      <a:pt x="26" y="104"/>
                      <a:pt x="26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4"/>
                      <a:pt x="25" y="104"/>
                      <a:pt x="25" y="104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3"/>
                      <a:pt x="26" y="102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6" y="102"/>
                      <a:pt x="26" y="102"/>
                      <a:pt x="26" y="102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101"/>
                      <a:pt x="30" y="101"/>
                      <a:pt x="30" y="101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2" y="102"/>
                      <a:pt x="32" y="102"/>
                      <a:pt x="32" y="102"/>
                    </a:cubicBezTo>
                    <a:cubicBezTo>
                      <a:pt x="31" y="102"/>
                      <a:pt x="31" y="103"/>
                      <a:pt x="31" y="103"/>
                    </a:cubicBezTo>
                    <a:cubicBezTo>
                      <a:pt x="31" y="103"/>
                      <a:pt x="31" y="103"/>
                      <a:pt x="31" y="103"/>
                    </a:cubicBezTo>
                    <a:close/>
                    <a:moveTo>
                      <a:pt x="56" y="109"/>
                    </a:move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09"/>
                      <a:pt x="56" y="109"/>
                      <a:pt x="56" y="109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6" y="110"/>
                      <a:pt x="56" y="110"/>
                      <a:pt x="56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5" y="110"/>
                      <a:pt x="55" y="110"/>
                      <a:pt x="55" y="110"/>
                    </a:cubicBezTo>
                    <a:cubicBezTo>
                      <a:pt x="54" y="110"/>
                      <a:pt x="54" y="110"/>
                      <a:pt x="54" y="110"/>
                    </a:cubicBezTo>
                    <a:cubicBezTo>
                      <a:pt x="52" y="110"/>
                      <a:pt x="33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2" y="110"/>
                      <a:pt x="32" y="110"/>
                      <a:pt x="32" y="110"/>
                    </a:cubicBezTo>
                    <a:cubicBezTo>
                      <a:pt x="31" y="110"/>
                      <a:pt x="31" y="110"/>
                      <a:pt x="31" y="110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108"/>
                      <a:pt x="31" y="108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7"/>
                      <a:pt x="32" y="107"/>
                      <a:pt x="32" y="107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2" y="106"/>
                      <a:pt x="32" y="106"/>
                      <a:pt x="32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3" y="106"/>
                      <a:pt x="33" y="106"/>
                      <a:pt x="33" y="106"/>
                    </a:cubicBezTo>
                    <a:cubicBezTo>
                      <a:pt x="34" y="106"/>
                      <a:pt x="34" y="106"/>
                      <a:pt x="34" y="106"/>
                    </a:cubicBezTo>
                    <a:cubicBezTo>
                      <a:pt x="34" y="106"/>
                      <a:pt x="53" y="106"/>
                      <a:pt x="54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6"/>
                      <a:pt x="56" y="106"/>
                      <a:pt x="56" y="106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6" y="107"/>
                      <a:pt x="56" y="107"/>
                    </a:cubicBezTo>
                    <a:cubicBezTo>
                      <a:pt x="56" y="107"/>
                      <a:pt x="56" y="108"/>
                      <a:pt x="56" y="108"/>
                    </a:cubicBezTo>
                    <a:lnTo>
                      <a:pt x="56" y="109"/>
                    </a:lnTo>
                    <a:close/>
                    <a:moveTo>
                      <a:pt x="59" y="99"/>
                    </a:move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59" y="98"/>
                      <a:pt x="59" y="98"/>
                      <a:pt x="59" y="98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59" y="97"/>
                      <a:pt x="59" y="97"/>
                      <a:pt x="59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1" y="97"/>
                      <a:pt x="61" y="97"/>
                      <a:pt x="61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3" y="97"/>
                      <a:pt x="64" y="97"/>
                      <a:pt x="64" y="98"/>
                    </a:cubicBezTo>
                    <a:cubicBezTo>
                      <a:pt x="64" y="98"/>
                      <a:pt x="64" y="99"/>
                      <a:pt x="64" y="99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4" y="99"/>
                      <a:pt x="64" y="99"/>
                      <a:pt x="64" y="99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3" y="100"/>
                      <a:pt x="63" y="100"/>
                      <a:pt x="63" y="100"/>
                    </a:cubicBezTo>
                    <a:cubicBezTo>
                      <a:pt x="62" y="100"/>
                      <a:pt x="62" y="100"/>
                      <a:pt x="61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60" y="100"/>
                      <a:pt x="60" y="100"/>
                      <a:pt x="60" y="100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100"/>
                      <a:pt x="59" y="100"/>
                      <a:pt x="59" y="100"/>
                    </a:cubicBezTo>
                    <a:cubicBezTo>
                      <a:pt x="59" y="99"/>
                      <a:pt x="59" y="99"/>
                      <a:pt x="59" y="99"/>
                    </a:cubicBezTo>
                    <a:cubicBezTo>
                      <a:pt x="59" y="99"/>
                      <a:pt x="59" y="99"/>
                      <a:pt x="59" y="99"/>
                    </a:cubicBezTo>
                    <a:close/>
                    <a:moveTo>
                      <a:pt x="59" y="104"/>
                    </a:move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9" y="103"/>
                      <a:pt x="59" y="103"/>
                    </a:cubicBezTo>
                    <a:cubicBezTo>
                      <a:pt x="59" y="103"/>
                      <a:pt x="59" y="102"/>
                      <a:pt x="59" y="102"/>
                    </a:cubicBezTo>
                    <a:cubicBezTo>
                      <a:pt x="59" y="102"/>
                      <a:pt x="59" y="102"/>
                      <a:pt x="59" y="102"/>
                    </a:cubicBezTo>
                    <a:cubicBezTo>
                      <a:pt x="59" y="101"/>
                      <a:pt x="61" y="101"/>
                      <a:pt x="62" y="101"/>
                    </a:cubicBezTo>
                    <a:cubicBezTo>
                      <a:pt x="63" y="101"/>
                      <a:pt x="64" y="101"/>
                      <a:pt x="64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5" y="102"/>
                      <a:pt x="65" y="102"/>
                      <a:pt x="65" y="102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65" y="103"/>
                      <a:pt x="65" y="103"/>
                      <a:pt x="65" y="103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5" y="104"/>
                      <a:pt x="65" y="104"/>
                      <a:pt x="65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4" y="104"/>
                      <a:pt x="64" y="104"/>
                      <a:pt x="64" y="104"/>
                    </a:cubicBezTo>
                    <a:cubicBezTo>
                      <a:pt x="63" y="104"/>
                      <a:pt x="62" y="104"/>
                      <a:pt x="61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0" y="104"/>
                      <a:pt x="60" y="104"/>
                      <a:pt x="60" y="104"/>
                    </a:cubicBezTo>
                    <a:lnTo>
                      <a:pt x="59" y="104"/>
                    </a:lnTo>
                    <a:close/>
                    <a:moveTo>
                      <a:pt x="66" y="109"/>
                    </a:moveTo>
                    <a:cubicBezTo>
                      <a:pt x="66" y="109"/>
                      <a:pt x="66" y="109"/>
                      <a:pt x="66" y="109"/>
                    </a:cubicBezTo>
                    <a:cubicBezTo>
                      <a:pt x="65" y="110"/>
                      <a:pt x="65" y="110"/>
                      <a:pt x="65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63" y="110"/>
                      <a:pt x="62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1" y="110"/>
                      <a:pt x="61" y="110"/>
                      <a:pt x="61" y="110"/>
                    </a:cubicBezTo>
                    <a:cubicBezTo>
                      <a:pt x="60" y="110"/>
                      <a:pt x="60" y="109"/>
                      <a:pt x="60" y="109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60" y="109"/>
                      <a:pt x="60" y="109"/>
                      <a:pt x="60" y="109"/>
                    </a:cubicBezTo>
                    <a:cubicBezTo>
                      <a:pt x="60" y="108"/>
                      <a:pt x="59" y="108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59" y="106"/>
                      <a:pt x="59" y="106"/>
                      <a:pt x="59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0" y="106"/>
                      <a:pt x="60" y="106"/>
                      <a:pt x="60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1" y="106"/>
                      <a:pt x="61" y="106"/>
                      <a:pt x="61" y="106"/>
                    </a:cubicBezTo>
                    <a:cubicBezTo>
                      <a:pt x="62" y="106"/>
                      <a:pt x="62" y="106"/>
                      <a:pt x="62" y="106"/>
                    </a:cubicBezTo>
                    <a:cubicBezTo>
                      <a:pt x="63" y="106"/>
                      <a:pt x="63" y="106"/>
                      <a:pt x="63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5" y="106"/>
                      <a:pt x="65" y="106"/>
                      <a:pt x="65" y="106"/>
                    </a:cubicBezTo>
                    <a:cubicBezTo>
                      <a:pt x="66" y="107"/>
                      <a:pt x="66" y="107"/>
                      <a:pt x="66" y="107"/>
                    </a:cubicBezTo>
                    <a:cubicBezTo>
                      <a:pt x="66" y="108"/>
                      <a:pt x="66" y="108"/>
                      <a:pt x="66" y="108"/>
                    </a:cubicBezTo>
                    <a:cubicBezTo>
                      <a:pt x="66" y="109"/>
                      <a:pt x="66" y="109"/>
                      <a:pt x="66" y="109"/>
                    </a:cubicBezTo>
                    <a:cubicBezTo>
                      <a:pt x="66" y="109"/>
                      <a:pt x="66" y="109"/>
                      <a:pt x="66" y="109"/>
                    </a:cubicBezTo>
                    <a:close/>
                    <a:moveTo>
                      <a:pt x="71" y="99"/>
                    </a:moveTo>
                    <a:cubicBezTo>
                      <a:pt x="71" y="99"/>
                      <a:pt x="71" y="99"/>
                      <a:pt x="71" y="99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71" y="99"/>
                      <a:pt x="71" y="99"/>
                      <a:pt x="71" y="99"/>
                    </a:cubicBezTo>
                    <a:cubicBezTo>
                      <a:pt x="71" y="98"/>
                      <a:pt x="71" y="98"/>
                      <a:pt x="71" y="98"/>
                    </a:cubicBezTo>
                    <a:cubicBezTo>
                      <a:pt x="70" y="98"/>
                      <a:pt x="70" y="98"/>
                      <a:pt x="70" y="98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1" y="97"/>
                      <a:pt x="71" y="97"/>
                      <a:pt x="72" y="97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74" y="97"/>
                      <a:pt x="74" y="97"/>
                      <a:pt x="74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75" y="98"/>
                      <a:pt x="75" y="98"/>
                      <a:pt x="75" y="98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5" y="100"/>
                      <a:pt x="75" y="100"/>
                      <a:pt x="75" y="100"/>
                    </a:cubicBezTo>
                    <a:cubicBezTo>
                      <a:pt x="74" y="100"/>
                      <a:pt x="74" y="100"/>
                      <a:pt x="74" y="100"/>
                    </a:cubicBezTo>
                    <a:cubicBezTo>
                      <a:pt x="73" y="100"/>
                      <a:pt x="73" y="100"/>
                      <a:pt x="72" y="100"/>
                    </a:cubicBezTo>
                    <a:lnTo>
                      <a:pt x="71" y="99"/>
                    </a:lnTo>
                    <a:close/>
                    <a:moveTo>
                      <a:pt x="73" y="104"/>
                    </a:moveTo>
                    <a:cubicBezTo>
                      <a:pt x="72" y="103"/>
                      <a:pt x="72" y="103"/>
                      <a:pt x="72" y="103"/>
                    </a:cubicBezTo>
                    <a:cubicBezTo>
                      <a:pt x="72" y="103"/>
                      <a:pt x="72" y="103"/>
                      <a:pt x="72" y="103"/>
                    </a:cubicBezTo>
                    <a:cubicBezTo>
                      <a:pt x="72" y="102"/>
                      <a:pt x="72" y="102"/>
                      <a:pt x="72" y="102"/>
                    </a:cubicBezTo>
                    <a:cubicBezTo>
                      <a:pt x="72" y="102"/>
                      <a:pt x="72" y="102"/>
                      <a:pt x="72" y="102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2" y="101"/>
                      <a:pt x="72" y="101"/>
                      <a:pt x="72" y="101"/>
                    </a:cubicBezTo>
                    <a:cubicBezTo>
                      <a:pt x="73" y="101"/>
                      <a:pt x="73" y="101"/>
                      <a:pt x="73" y="101"/>
                    </a:cubicBezTo>
                    <a:cubicBezTo>
                      <a:pt x="73" y="101"/>
                      <a:pt x="74" y="101"/>
                      <a:pt x="74" y="101"/>
                    </a:cubicBezTo>
                    <a:cubicBezTo>
                      <a:pt x="75" y="101"/>
                      <a:pt x="77" y="101"/>
                      <a:pt x="77" y="102"/>
                    </a:cubicBezTo>
                    <a:cubicBezTo>
                      <a:pt x="78" y="102"/>
                      <a:pt x="78" y="103"/>
                      <a:pt x="78" y="103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3"/>
                      <a:pt x="78" y="103"/>
                      <a:pt x="78" y="103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8" y="104"/>
                      <a:pt x="78" y="104"/>
                      <a:pt x="78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7" y="104"/>
                      <a:pt x="77" y="104"/>
                      <a:pt x="77" y="104"/>
                    </a:cubicBezTo>
                    <a:cubicBezTo>
                      <a:pt x="76" y="104"/>
                      <a:pt x="75" y="104"/>
                      <a:pt x="74" y="104"/>
                    </a:cubicBezTo>
                    <a:cubicBezTo>
                      <a:pt x="74" y="104"/>
                      <a:pt x="74" y="104"/>
                      <a:pt x="74" y="104"/>
                    </a:cubicBezTo>
                    <a:cubicBezTo>
                      <a:pt x="74" y="104"/>
                      <a:pt x="73" y="104"/>
                      <a:pt x="73" y="104"/>
                    </a:cubicBezTo>
                    <a:close/>
                    <a:moveTo>
                      <a:pt x="81" y="109"/>
                    </a:move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1" y="109"/>
                      <a:pt x="81" y="109"/>
                      <a:pt x="81" y="109"/>
                    </a:cubicBezTo>
                    <a:cubicBezTo>
                      <a:pt x="80" y="110"/>
                      <a:pt x="80" y="110"/>
                      <a:pt x="80" y="110"/>
                    </a:cubicBezTo>
                    <a:cubicBezTo>
                      <a:pt x="80" y="110"/>
                      <a:pt x="80" y="110"/>
                      <a:pt x="80" y="110"/>
                    </a:cubicBezTo>
                    <a:cubicBezTo>
                      <a:pt x="80" y="110"/>
                      <a:pt x="80" y="110"/>
                      <a:pt x="80" y="110"/>
                    </a:cubicBezTo>
                    <a:cubicBezTo>
                      <a:pt x="80" y="110"/>
                      <a:pt x="80" y="110"/>
                      <a:pt x="80" y="110"/>
                    </a:cubicBezTo>
                    <a:cubicBezTo>
                      <a:pt x="79" y="110"/>
                      <a:pt x="79" y="110"/>
                      <a:pt x="79" y="110"/>
                    </a:cubicBezTo>
                    <a:cubicBezTo>
                      <a:pt x="77" y="110"/>
                      <a:pt x="77" y="110"/>
                      <a:pt x="77" y="110"/>
                    </a:cubicBezTo>
                    <a:cubicBezTo>
                      <a:pt x="76" y="110"/>
                      <a:pt x="76" y="110"/>
                      <a:pt x="76" y="110"/>
                    </a:cubicBezTo>
                    <a:cubicBezTo>
                      <a:pt x="76" y="110"/>
                      <a:pt x="76" y="110"/>
                      <a:pt x="76" y="110"/>
                    </a:cubicBezTo>
                    <a:cubicBezTo>
                      <a:pt x="76" y="110"/>
                      <a:pt x="75" y="109"/>
                      <a:pt x="75" y="109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74" y="108"/>
                      <a:pt x="74" y="108"/>
                      <a:pt x="74" y="107"/>
                    </a:cubicBezTo>
                    <a:cubicBezTo>
                      <a:pt x="74" y="107"/>
                      <a:pt x="74" y="107"/>
                      <a:pt x="74" y="107"/>
                    </a:cubicBezTo>
                    <a:cubicBezTo>
                      <a:pt x="74" y="107"/>
                      <a:pt x="74" y="107"/>
                      <a:pt x="74" y="107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4" y="106"/>
                      <a:pt x="74" y="106"/>
                      <a:pt x="74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5" y="106"/>
                      <a:pt x="75" y="106"/>
                      <a:pt x="75" y="106"/>
                    </a:cubicBezTo>
                    <a:cubicBezTo>
                      <a:pt x="76" y="106"/>
                      <a:pt x="77" y="106"/>
                      <a:pt x="78" y="106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78" y="106"/>
                      <a:pt x="78" y="106"/>
                      <a:pt x="78" y="106"/>
                    </a:cubicBezTo>
                    <a:cubicBezTo>
                      <a:pt x="79" y="106"/>
                      <a:pt x="79" y="106"/>
                      <a:pt x="80" y="107"/>
                    </a:cubicBezTo>
                    <a:cubicBezTo>
                      <a:pt x="80" y="107"/>
                      <a:pt x="80" y="107"/>
                      <a:pt x="80" y="107"/>
                    </a:cubicBezTo>
                    <a:cubicBezTo>
                      <a:pt x="80" y="107"/>
                      <a:pt x="80" y="107"/>
                      <a:pt x="80" y="107"/>
                    </a:cubicBezTo>
                    <a:cubicBezTo>
                      <a:pt x="80" y="108"/>
                      <a:pt x="80" y="108"/>
                      <a:pt x="80" y="108"/>
                    </a:cubicBezTo>
                    <a:cubicBezTo>
                      <a:pt x="81" y="109"/>
                      <a:pt x="81" y="109"/>
                      <a:pt x="81" y="109"/>
                    </a:cubicBezTo>
                    <a:close/>
                    <a:moveTo>
                      <a:pt x="87" y="106"/>
                    </a:moveTo>
                    <a:cubicBezTo>
                      <a:pt x="87" y="106"/>
                      <a:pt x="87" y="106"/>
                      <a:pt x="87" y="106"/>
                    </a:cubicBezTo>
                    <a:cubicBezTo>
                      <a:pt x="87" y="106"/>
                      <a:pt x="87" y="106"/>
                      <a:pt x="87" y="106"/>
                    </a:cubicBezTo>
                    <a:cubicBezTo>
                      <a:pt x="88" y="106"/>
                      <a:pt x="88" y="106"/>
                      <a:pt x="89" y="107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89" y="107"/>
                      <a:pt x="89" y="107"/>
                      <a:pt x="89" y="107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8"/>
                      <a:pt x="90" y="108"/>
                      <a:pt x="90" y="109"/>
                    </a:cubicBezTo>
                    <a:cubicBezTo>
                      <a:pt x="90" y="109"/>
                      <a:pt x="90" y="109"/>
                      <a:pt x="90" y="109"/>
                    </a:cubicBezTo>
                    <a:cubicBezTo>
                      <a:pt x="90" y="109"/>
                      <a:pt x="90" y="109"/>
                      <a:pt x="90" y="109"/>
                    </a:cubicBezTo>
                    <a:cubicBezTo>
                      <a:pt x="90" y="109"/>
                      <a:pt x="90" y="109"/>
                      <a:pt x="90" y="109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88" y="110"/>
                      <a:pt x="87" y="110"/>
                      <a:pt x="86" y="110"/>
                    </a:cubicBezTo>
                    <a:cubicBezTo>
                      <a:pt x="86" y="110"/>
                      <a:pt x="86" y="110"/>
                      <a:pt x="86" y="110"/>
                    </a:cubicBezTo>
                    <a:cubicBezTo>
                      <a:pt x="85" y="110"/>
                      <a:pt x="85" y="109"/>
                      <a:pt x="84" y="109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08"/>
                      <a:pt x="84" y="108"/>
                      <a:pt x="83" y="108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83" y="107"/>
                      <a:pt x="83" y="107"/>
                      <a:pt x="83" y="107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3" y="106"/>
                      <a:pt x="83" y="106"/>
                      <a:pt x="83" y="106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7" y="106"/>
                      <a:pt x="87" y="106"/>
                      <a:pt x="87" y="106"/>
                    </a:cubicBezTo>
                    <a:close/>
                    <a:moveTo>
                      <a:pt x="86" y="102"/>
                    </a:moveTo>
                    <a:cubicBezTo>
                      <a:pt x="86" y="103"/>
                      <a:pt x="86" y="103"/>
                      <a:pt x="86" y="103"/>
                    </a:cubicBezTo>
                    <a:cubicBezTo>
                      <a:pt x="87" y="103"/>
                      <a:pt x="87" y="103"/>
                      <a:pt x="87" y="103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87" y="104"/>
                      <a:pt x="87" y="104"/>
                      <a:pt x="87" y="104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6" y="104"/>
                      <a:pt x="86" y="104"/>
                      <a:pt x="86" y="104"/>
                    </a:cubicBezTo>
                    <a:cubicBezTo>
                      <a:pt x="86" y="104"/>
                      <a:pt x="85" y="104"/>
                      <a:pt x="85" y="104"/>
                    </a:cubicBezTo>
                    <a:cubicBezTo>
                      <a:pt x="84" y="104"/>
                      <a:pt x="84" y="104"/>
                      <a:pt x="83" y="104"/>
                    </a:cubicBezTo>
                    <a:cubicBezTo>
                      <a:pt x="82" y="104"/>
                      <a:pt x="82" y="104"/>
                      <a:pt x="81" y="104"/>
                    </a:cubicBezTo>
                    <a:cubicBezTo>
                      <a:pt x="81" y="104"/>
                      <a:pt x="81" y="104"/>
                      <a:pt x="81" y="104"/>
                    </a:cubicBezTo>
                    <a:cubicBezTo>
                      <a:pt x="81" y="103"/>
                      <a:pt x="81" y="103"/>
                      <a:pt x="81" y="103"/>
                    </a:cubicBezTo>
                    <a:cubicBezTo>
                      <a:pt x="81" y="103"/>
                      <a:pt x="81" y="103"/>
                      <a:pt x="81" y="103"/>
                    </a:cubicBezTo>
                    <a:cubicBezTo>
                      <a:pt x="81" y="103"/>
                      <a:pt x="80" y="102"/>
                      <a:pt x="80" y="102"/>
                    </a:cubicBezTo>
                    <a:cubicBezTo>
                      <a:pt x="80" y="102"/>
                      <a:pt x="80" y="102"/>
                      <a:pt x="80" y="102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0" y="101"/>
                      <a:pt x="80" y="101"/>
                      <a:pt x="80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1" y="101"/>
                      <a:pt x="81" y="101"/>
                      <a:pt x="81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3" y="101"/>
                      <a:pt x="85" y="101"/>
                      <a:pt x="86" y="102"/>
                    </a:cubicBezTo>
                    <a:close/>
                    <a:moveTo>
                      <a:pt x="19" y="76"/>
                    </a:moveTo>
                    <a:cubicBezTo>
                      <a:pt x="20" y="77"/>
                      <a:pt x="20" y="77"/>
                      <a:pt x="20" y="77"/>
                    </a:cubicBezTo>
                    <a:cubicBezTo>
                      <a:pt x="21" y="77"/>
                      <a:pt x="21" y="77"/>
                      <a:pt x="22" y="77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3" y="78"/>
                      <a:pt x="23" y="78"/>
                      <a:pt x="23" y="78"/>
                    </a:cubicBezTo>
                    <a:cubicBezTo>
                      <a:pt x="24" y="78"/>
                      <a:pt x="25" y="79"/>
                      <a:pt x="27" y="79"/>
                    </a:cubicBezTo>
                    <a:cubicBezTo>
                      <a:pt x="28" y="79"/>
                      <a:pt x="29" y="80"/>
                      <a:pt x="31" y="80"/>
                    </a:cubicBezTo>
                    <a:cubicBezTo>
                      <a:pt x="36" y="81"/>
                      <a:pt x="42" y="81"/>
                      <a:pt x="43" y="81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48" y="80"/>
                      <a:pt x="48" y="80"/>
                      <a:pt x="48" y="80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39" y="68"/>
                      <a:pt x="35" y="67"/>
                      <a:pt x="31" y="66"/>
                    </a:cubicBezTo>
                    <a:cubicBezTo>
                      <a:pt x="29" y="66"/>
                      <a:pt x="28" y="65"/>
                      <a:pt x="27" y="65"/>
                    </a:cubicBezTo>
                    <a:cubicBezTo>
                      <a:pt x="25" y="64"/>
                      <a:pt x="24" y="64"/>
                      <a:pt x="23" y="64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19" y="62"/>
                      <a:pt x="16" y="61"/>
                      <a:pt x="13" y="59"/>
                    </a:cubicBezTo>
                    <a:cubicBezTo>
                      <a:pt x="10" y="57"/>
                      <a:pt x="8" y="54"/>
                      <a:pt x="6" y="52"/>
                    </a:cubicBezTo>
                    <a:cubicBezTo>
                      <a:pt x="5" y="51"/>
                      <a:pt x="4" y="50"/>
                      <a:pt x="4" y="49"/>
                    </a:cubicBezTo>
                    <a:cubicBezTo>
                      <a:pt x="2" y="46"/>
                      <a:pt x="1" y="43"/>
                      <a:pt x="1" y="40"/>
                    </a:cubicBezTo>
                    <a:cubicBezTo>
                      <a:pt x="0" y="40"/>
                      <a:pt x="0" y="41"/>
                      <a:pt x="0" y="42"/>
                    </a:cubicBezTo>
                    <a:cubicBezTo>
                      <a:pt x="0" y="44"/>
                      <a:pt x="0" y="46"/>
                      <a:pt x="0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54"/>
                      <a:pt x="1" y="54"/>
                      <a:pt x="1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5"/>
                      <a:pt x="2" y="56"/>
                      <a:pt x="2" y="57"/>
                    </a:cubicBezTo>
                    <a:cubicBezTo>
                      <a:pt x="2" y="58"/>
                      <a:pt x="2" y="59"/>
                      <a:pt x="3" y="60"/>
                    </a:cubicBezTo>
                    <a:cubicBezTo>
                      <a:pt x="3" y="62"/>
                      <a:pt x="4" y="64"/>
                      <a:pt x="6" y="65"/>
                    </a:cubicBezTo>
                    <a:cubicBezTo>
                      <a:pt x="8" y="68"/>
                      <a:pt x="11" y="71"/>
                      <a:pt x="15" y="73"/>
                    </a:cubicBezTo>
                    <a:cubicBezTo>
                      <a:pt x="16" y="74"/>
                      <a:pt x="18" y="75"/>
                      <a:pt x="19" y="76"/>
                    </a:cubicBezTo>
                    <a:close/>
                    <a:moveTo>
                      <a:pt x="3" y="41"/>
                    </a:moveTo>
                    <a:cubicBezTo>
                      <a:pt x="4" y="42"/>
                      <a:pt x="4" y="43"/>
                      <a:pt x="5" y="45"/>
                    </a:cubicBezTo>
                    <a:cubicBezTo>
                      <a:pt x="6" y="41"/>
                      <a:pt x="9" y="38"/>
                      <a:pt x="11" y="36"/>
                    </a:cubicBezTo>
                    <a:cubicBezTo>
                      <a:pt x="14" y="33"/>
                      <a:pt x="19" y="31"/>
                      <a:pt x="24" y="29"/>
                    </a:cubicBezTo>
                    <a:cubicBezTo>
                      <a:pt x="27" y="27"/>
                      <a:pt x="31" y="26"/>
                      <a:pt x="35" y="2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4" y="17"/>
                      <a:pt x="33" y="17"/>
                      <a:pt x="33" y="17"/>
                    </a:cubicBezTo>
                    <a:cubicBezTo>
                      <a:pt x="29" y="18"/>
                      <a:pt x="25" y="19"/>
                      <a:pt x="22" y="20"/>
                    </a:cubicBezTo>
                    <a:cubicBezTo>
                      <a:pt x="18" y="22"/>
                      <a:pt x="15" y="23"/>
                      <a:pt x="13" y="25"/>
                    </a:cubicBezTo>
                    <a:cubicBezTo>
                      <a:pt x="11" y="26"/>
                      <a:pt x="10" y="27"/>
                      <a:pt x="8" y="28"/>
                    </a:cubicBezTo>
                    <a:cubicBezTo>
                      <a:pt x="8" y="29"/>
                      <a:pt x="7" y="29"/>
                      <a:pt x="7" y="30"/>
                    </a:cubicBezTo>
                    <a:cubicBezTo>
                      <a:pt x="4" y="33"/>
                      <a:pt x="3" y="36"/>
                      <a:pt x="3" y="39"/>
                    </a:cubicBezTo>
                    <a:cubicBezTo>
                      <a:pt x="3" y="40"/>
                      <a:pt x="3" y="40"/>
                      <a:pt x="3" y="41"/>
                    </a:cubicBezTo>
                    <a:close/>
                    <a:moveTo>
                      <a:pt x="102" y="37"/>
                    </a:moveTo>
                    <a:cubicBezTo>
                      <a:pt x="104" y="38"/>
                      <a:pt x="106" y="42"/>
                      <a:pt x="107" y="45"/>
                    </a:cubicBezTo>
                    <a:cubicBezTo>
                      <a:pt x="108" y="44"/>
                      <a:pt x="108" y="42"/>
                      <a:pt x="108" y="40"/>
                    </a:cubicBezTo>
                    <a:cubicBezTo>
                      <a:pt x="108" y="40"/>
                      <a:pt x="108" y="40"/>
                      <a:pt x="108" y="39"/>
                    </a:cubicBezTo>
                    <a:cubicBezTo>
                      <a:pt x="108" y="35"/>
                      <a:pt x="107" y="31"/>
                      <a:pt x="104" y="28"/>
                    </a:cubicBezTo>
                    <a:cubicBezTo>
                      <a:pt x="102" y="26"/>
                      <a:pt x="100" y="25"/>
                      <a:pt x="97" y="23"/>
                    </a:cubicBezTo>
                    <a:cubicBezTo>
                      <a:pt x="94" y="22"/>
                      <a:pt x="91" y="20"/>
                      <a:pt x="87" y="19"/>
                    </a:cubicBezTo>
                    <a:cubicBezTo>
                      <a:pt x="84" y="18"/>
                      <a:pt x="81" y="17"/>
                      <a:pt x="77" y="16"/>
                    </a:cubicBezTo>
                    <a:cubicBezTo>
                      <a:pt x="77" y="25"/>
                      <a:pt x="77" y="25"/>
                      <a:pt x="77" y="25"/>
                    </a:cubicBezTo>
                    <a:cubicBezTo>
                      <a:pt x="82" y="26"/>
                      <a:pt x="86" y="28"/>
                      <a:pt x="90" y="29"/>
                    </a:cubicBezTo>
                    <a:cubicBezTo>
                      <a:pt x="95" y="31"/>
                      <a:pt x="99" y="34"/>
                      <a:pt x="102" y="37"/>
                    </a:cubicBezTo>
                    <a:close/>
                    <a:moveTo>
                      <a:pt x="56" y="43"/>
                    </a:moveTo>
                    <a:cubicBezTo>
                      <a:pt x="63" y="43"/>
                      <a:pt x="75" y="42"/>
                      <a:pt x="75" y="37"/>
                    </a:cubicBezTo>
                    <a:cubicBezTo>
                      <a:pt x="75" y="6"/>
                      <a:pt x="75" y="6"/>
                      <a:pt x="75" y="6"/>
                    </a:cubicBezTo>
                    <a:cubicBezTo>
                      <a:pt x="75" y="1"/>
                      <a:pt x="63" y="0"/>
                      <a:pt x="56" y="0"/>
                    </a:cubicBezTo>
                    <a:cubicBezTo>
                      <a:pt x="49" y="0"/>
                      <a:pt x="37" y="1"/>
                      <a:pt x="37" y="6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42"/>
                      <a:pt x="49" y="43"/>
                      <a:pt x="56" y="43"/>
                    </a:cubicBezTo>
                    <a:close/>
                    <a:moveTo>
                      <a:pt x="56" y="2"/>
                    </a:moveTo>
                    <a:cubicBezTo>
                      <a:pt x="65" y="2"/>
                      <a:pt x="72" y="4"/>
                      <a:pt x="72" y="6"/>
                    </a:cubicBezTo>
                    <a:cubicBezTo>
                      <a:pt x="72" y="8"/>
                      <a:pt x="65" y="10"/>
                      <a:pt x="56" y="10"/>
                    </a:cubicBezTo>
                    <a:cubicBezTo>
                      <a:pt x="47" y="10"/>
                      <a:pt x="40" y="8"/>
                      <a:pt x="40" y="6"/>
                    </a:cubicBezTo>
                    <a:cubicBezTo>
                      <a:pt x="40" y="4"/>
                      <a:pt x="47" y="2"/>
                      <a:pt x="56" y="2"/>
                    </a:cubicBez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4" name="Freeform 14"/>
              <p:cNvSpPr>
                <a:spLocks noEditPoints="1"/>
              </p:cNvSpPr>
              <p:nvPr/>
            </p:nvSpPr>
            <p:spPr bwMode="auto">
              <a:xfrm>
                <a:off x="5952290" y="2827683"/>
                <a:ext cx="192088" cy="233363"/>
              </a:xfrm>
              <a:custGeom>
                <a:avLst/>
                <a:gdLst>
                  <a:gd name="T0" fmla="*/ 48 w 91"/>
                  <a:gd name="T1" fmla="*/ 70 h 110"/>
                  <a:gd name="T2" fmla="*/ 16 w 91"/>
                  <a:gd name="T3" fmla="*/ 74 h 110"/>
                  <a:gd name="T4" fmla="*/ 48 w 91"/>
                  <a:gd name="T5" fmla="*/ 46 h 110"/>
                  <a:gd name="T6" fmla="*/ 16 w 91"/>
                  <a:gd name="T7" fmla="*/ 49 h 110"/>
                  <a:gd name="T8" fmla="*/ 48 w 91"/>
                  <a:gd name="T9" fmla="*/ 46 h 110"/>
                  <a:gd name="T10" fmla="*/ 79 w 91"/>
                  <a:gd name="T11" fmla="*/ 37 h 110"/>
                  <a:gd name="T12" fmla="*/ 81 w 91"/>
                  <a:gd name="T13" fmla="*/ 33 h 110"/>
                  <a:gd name="T14" fmla="*/ 77 w 91"/>
                  <a:gd name="T15" fmla="*/ 40 h 110"/>
                  <a:gd name="T16" fmla="*/ 16 w 91"/>
                  <a:gd name="T17" fmla="*/ 33 h 110"/>
                  <a:gd name="T18" fmla="*/ 43 w 91"/>
                  <a:gd name="T19" fmla="*/ 37 h 110"/>
                  <a:gd name="T20" fmla="*/ 16 w 91"/>
                  <a:gd name="T21" fmla="*/ 86 h 110"/>
                  <a:gd name="T22" fmla="*/ 43 w 91"/>
                  <a:gd name="T23" fmla="*/ 83 h 110"/>
                  <a:gd name="T24" fmla="*/ 16 w 91"/>
                  <a:gd name="T25" fmla="*/ 86 h 110"/>
                  <a:gd name="T26" fmla="*/ 4 w 91"/>
                  <a:gd name="T27" fmla="*/ 105 h 110"/>
                  <a:gd name="T28" fmla="*/ 13 w 91"/>
                  <a:gd name="T29" fmla="*/ 13 h 110"/>
                  <a:gd name="T30" fmla="*/ 0 w 91"/>
                  <a:gd name="T31" fmla="*/ 8 h 110"/>
                  <a:gd name="T32" fmla="*/ 81 w 91"/>
                  <a:gd name="T33" fmla="*/ 110 h 110"/>
                  <a:gd name="T34" fmla="*/ 77 w 91"/>
                  <a:gd name="T35" fmla="*/ 63 h 110"/>
                  <a:gd name="T36" fmla="*/ 43 w 91"/>
                  <a:gd name="T37" fmla="*/ 58 h 110"/>
                  <a:gd name="T38" fmla="*/ 16 w 91"/>
                  <a:gd name="T39" fmla="*/ 62 h 110"/>
                  <a:gd name="T40" fmla="*/ 43 w 91"/>
                  <a:gd name="T41" fmla="*/ 58 h 110"/>
                  <a:gd name="T42" fmla="*/ 21 w 91"/>
                  <a:gd name="T43" fmla="*/ 8 h 110"/>
                  <a:gd name="T44" fmla="*/ 32 w 91"/>
                  <a:gd name="T45" fmla="*/ 7 h 110"/>
                  <a:gd name="T46" fmla="*/ 41 w 91"/>
                  <a:gd name="T47" fmla="*/ 0 h 110"/>
                  <a:gd name="T48" fmla="*/ 49 w 91"/>
                  <a:gd name="T49" fmla="*/ 7 h 110"/>
                  <a:gd name="T50" fmla="*/ 60 w 91"/>
                  <a:gd name="T51" fmla="*/ 8 h 110"/>
                  <a:gd name="T52" fmla="*/ 66 w 91"/>
                  <a:gd name="T53" fmla="*/ 15 h 110"/>
                  <a:gd name="T54" fmla="*/ 15 w 91"/>
                  <a:gd name="T55" fmla="*/ 13 h 110"/>
                  <a:gd name="T56" fmla="*/ 41 w 91"/>
                  <a:gd name="T57" fmla="*/ 7 h 110"/>
                  <a:gd name="T58" fmla="*/ 41 w 91"/>
                  <a:gd name="T59" fmla="*/ 4 h 110"/>
                  <a:gd name="T60" fmla="*/ 70 w 91"/>
                  <a:gd name="T61" fmla="*/ 98 h 110"/>
                  <a:gd name="T62" fmla="*/ 11 w 91"/>
                  <a:gd name="T63" fmla="*/ 21 h 110"/>
                  <a:gd name="T64" fmla="*/ 70 w 91"/>
                  <a:gd name="T65" fmla="*/ 26 h 110"/>
                  <a:gd name="T66" fmla="*/ 74 w 91"/>
                  <a:gd name="T67" fmla="*/ 18 h 110"/>
                  <a:gd name="T68" fmla="*/ 7 w 91"/>
                  <a:gd name="T69" fmla="*/ 102 h 110"/>
                  <a:gd name="T70" fmla="*/ 74 w 91"/>
                  <a:gd name="T71" fmla="*/ 68 h 110"/>
                  <a:gd name="T72" fmla="*/ 70 w 91"/>
                  <a:gd name="T73" fmla="*/ 98 h 110"/>
                  <a:gd name="T74" fmla="*/ 70 w 91"/>
                  <a:gd name="T75" fmla="*/ 48 h 110"/>
                  <a:gd name="T76" fmla="*/ 74 w 91"/>
                  <a:gd name="T77" fmla="*/ 45 h 110"/>
                  <a:gd name="T78" fmla="*/ 79 w 91"/>
                  <a:gd name="T79" fmla="*/ 12 h 110"/>
                  <a:gd name="T80" fmla="*/ 81 w 91"/>
                  <a:gd name="T81" fmla="*/ 8 h 110"/>
                  <a:gd name="T82" fmla="*/ 68 w 91"/>
                  <a:gd name="T83" fmla="*/ 13 h 110"/>
                  <a:gd name="T84" fmla="*/ 77 w 91"/>
                  <a:gd name="T85" fmla="*/ 16 h 110"/>
                  <a:gd name="T86" fmla="*/ 91 w 91"/>
                  <a:gd name="T87" fmla="*/ 15 h 110"/>
                  <a:gd name="T88" fmla="*/ 57 w 91"/>
                  <a:gd name="T89" fmla="*/ 49 h 110"/>
                  <a:gd name="T90" fmla="*/ 58 w 91"/>
                  <a:gd name="T91" fmla="*/ 33 h 110"/>
                  <a:gd name="T92" fmla="*/ 80 w 91"/>
                  <a:gd name="T93" fmla="*/ 15 h 110"/>
                  <a:gd name="T94" fmla="*/ 91 w 91"/>
                  <a:gd name="T95" fmla="*/ 39 h 110"/>
                  <a:gd name="T96" fmla="*/ 57 w 91"/>
                  <a:gd name="T97" fmla="*/ 73 h 110"/>
                  <a:gd name="T98" fmla="*/ 58 w 91"/>
                  <a:gd name="T99" fmla="*/ 58 h 110"/>
                  <a:gd name="T100" fmla="*/ 80 w 91"/>
                  <a:gd name="T101" fmla="*/ 39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1" h="110">
                    <a:moveTo>
                      <a:pt x="16" y="70"/>
                    </a:moveTo>
                    <a:cubicBezTo>
                      <a:pt x="48" y="70"/>
                      <a:pt x="48" y="70"/>
                      <a:pt x="48" y="70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16" y="74"/>
                      <a:pt x="16" y="74"/>
                      <a:pt x="16" y="74"/>
                    </a:cubicBezTo>
                    <a:lnTo>
                      <a:pt x="16" y="70"/>
                    </a:lnTo>
                    <a:close/>
                    <a:moveTo>
                      <a:pt x="48" y="46"/>
                    </a:move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48" y="49"/>
                      <a:pt x="48" y="49"/>
                      <a:pt x="48" y="49"/>
                    </a:cubicBezTo>
                    <a:lnTo>
                      <a:pt x="48" y="46"/>
                    </a:lnTo>
                    <a:close/>
                    <a:moveTo>
                      <a:pt x="77" y="40"/>
                    </a:moveTo>
                    <a:cubicBezTo>
                      <a:pt x="79" y="37"/>
                      <a:pt x="79" y="37"/>
                      <a:pt x="79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77" y="39"/>
                      <a:pt x="77" y="39"/>
                      <a:pt x="77" y="39"/>
                    </a:cubicBezTo>
                    <a:lnTo>
                      <a:pt x="77" y="40"/>
                    </a:lnTo>
                    <a:close/>
                    <a:moveTo>
                      <a:pt x="43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3" y="37"/>
                      <a:pt x="43" y="37"/>
                      <a:pt x="43" y="37"/>
                    </a:cubicBezTo>
                    <a:lnTo>
                      <a:pt x="43" y="33"/>
                    </a:lnTo>
                    <a:close/>
                    <a:moveTo>
                      <a:pt x="16" y="86"/>
                    </a:moveTo>
                    <a:cubicBezTo>
                      <a:pt x="43" y="86"/>
                      <a:pt x="43" y="86"/>
                      <a:pt x="43" y="86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16" y="83"/>
                      <a:pt x="16" y="83"/>
                      <a:pt x="16" y="83"/>
                    </a:cubicBezTo>
                    <a:lnTo>
                      <a:pt x="16" y="86"/>
                    </a:lnTo>
                    <a:close/>
                    <a:moveTo>
                      <a:pt x="77" y="105"/>
                    </a:move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1"/>
                      <a:pt x="15" y="9"/>
                      <a:pt x="17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81" y="110"/>
                      <a:pt x="81" y="110"/>
                      <a:pt x="81" y="110"/>
                    </a:cubicBezTo>
                    <a:cubicBezTo>
                      <a:pt x="81" y="57"/>
                      <a:pt x="81" y="57"/>
                      <a:pt x="81" y="57"/>
                    </a:cubicBezTo>
                    <a:cubicBezTo>
                      <a:pt x="77" y="63"/>
                      <a:pt x="77" y="63"/>
                      <a:pt x="77" y="63"/>
                    </a:cubicBezTo>
                    <a:lnTo>
                      <a:pt x="77" y="105"/>
                    </a:lnTo>
                    <a:close/>
                    <a:moveTo>
                      <a:pt x="43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43" y="62"/>
                      <a:pt x="43" y="62"/>
                      <a:pt x="43" y="62"/>
                    </a:cubicBezTo>
                    <a:lnTo>
                      <a:pt x="43" y="58"/>
                    </a:lnTo>
                    <a:close/>
                    <a:moveTo>
                      <a:pt x="15" y="13"/>
                    </a:moveTo>
                    <a:cubicBezTo>
                      <a:pt x="16" y="10"/>
                      <a:pt x="19" y="9"/>
                      <a:pt x="21" y="8"/>
                    </a:cubicBezTo>
                    <a:cubicBezTo>
                      <a:pt x="24" y="7"/>
                      <a:pt x="26" y="7"/>
                      <a:pt x="29" y="7"/>
                    </a:cubicBezTo>
                    <a:cubicBezTo>
                      <a:pt x="30" y="7"/>
                      <a:pt x="31" y="7"/>
                      <a:pt x="32" y="7"/>
                    </a:cubicBezTo>
                    <a:cubicBezTo>
                      <a:pt x="32" y="7"/>
                      <a:pt x="33" y="7"/>
                      <a:pt x="33" y="7"/>
                    </a:cubicBezTo>
                    <a:cubicBezTo>
                      <a:pt x="33" y="3"/>
                      <a:pt x="36" y="0"/>
                      <a:pt x="41" y="0"/>
                    </a:cubicBezTo>
                    <a:cubicBezTo>
                      <a:pt x="45" y="0"/>
                      <a:pt x="48" y="3"/>
                      <a:pt x="48" y="7"/>
                    </a:cubicBezTo>
                    <a:cubicBezTo>
                      <a:pt x="48" y="7"/>
                      <a:pt x="49" y="7"/>
                      <a:pt x="49" y="7"/>
                    </a:cubicBezTo>
                    <a:cubicBezTo>
                      <a:pt x="50" y="7"/>
                      <a:pt x="51" y="7"/>
                      <a:pt x="53" y="7"/>
                    </a:cubicBezTo>
                    <a:cubicBezTo>
                      <a:pt x="55" y="7"/>
                      <a:pt x="58" y="7"/>
                      <a:pt x="60" y="8"/>
                    </a:cubicBezTo>
                    <a:cubicBezTo>
                      <a:pt x="63" y="9"/>
                      <a:pt x="65" y="10"/>
                      <a:pt x="66" y="13"/>
                    </a:cubicBezTo>
                    <a:cubicBezTo>
                      <a:pt x="66" y="13"/>
                      <a:pt x="66" y="15"/>
                      <a:pt x="66" y="15"/>
                    </a:cubicBezTo>
                    <a:cubicBezTo>
                      <a:pt x="54" y="15"/>
                      <a:pt x="28" y="15"/>
                      <a:pt x="15" y="15"/>
                    </a:cubicBezTo>
                    <a:cubicBezTo>
                      <a:pt x="15" y="15"/>
                      <a:pt x="15" y="13"/>
                      <a:pt x="15" y="13"/>
                    </a:cubicBezTo>
                    <a:close/>
                    <a:moveTo>
                      <a:pt x="37" y="7"/>
                    </a:moveTo>
                    <a:cubicBezTo>
                      <a:pt x="38" y="7"/>
                      <a:pt x="39" y="7"/>
                      <a:pt x="41" y="7"/>
                    </a:cubicBezTo>
                    <a:cubicBezTo>
                      <a:pt x="42" y="7"/>
                      <a:pt x="43" y="7"/>
                      <a:pt x="44" y="7"/>
                    </a:cubicBezTo>
                    <a:cubicBezTo>
                      <a:pt x="44" y="5"/>
                      <a:pt x="43" y="4"/>
                      <a:pt x="41" y="4"/>
                    </a:cubicBezTo>
                    <a:cubicBezTo>
                      <a:pt x="39" y="4"/>
                      <a:pt x="37" y="5"/>
                      <a:pt x="37" y="7"/>
                    </a:cubicBezTo>
                    <a:close/>
                    <a:moveTo>
                      <a:pt x="70" y="98"/>
                    </a:moveTo>
                    <a:cubicBezTo>
                      <a:pt x="11" y="98"/>
                      <a:pt x="11" y="98"/>
                      <a:pt x="11" y="98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02"/>
                      <a:pt x="7" y="102"/>
                      <a:pt x="7" y="102"/>
                    </a:cubicBezTo>
                    <a:cubicBezTo>
                      <a:pt x="74" y="102"/>
                      <a:pt x="74" y="102"/>
                      <a:pt x="74" y="102"/>
                    </a:cubicBezTo>
                    <a:cubicBezTo>
                      <a:pt x="74" y="68"/>
                      <a:pt x="74" y="68"/>
                      <a:pt x="74" y="68"/>
                    </a:cubicBezTo>
                    <a:cubicBezTo>
                      <a:pt x="70" y="73"/>
                      <a:pt x="70" y="73"/>
                      <a:pt x="70" y="73"/>
                    </a:cubicBezTo>
                    <a:lnTo>
                      <a:pt x="70" y="98"/>
                    </a:lnTo>
                    <a:close/>
                    <a:moveTo>
                      <a:pt x="74" y="43"/>
                    </a:moveTo>
                    <a:cubicBezTo>
                      <a:pt x="70" y="48"/>
                      <a:pt x="70" y="48"/>
                      <a:pt x="70" y="48"/>
                    </a:cubicBezTo>
                    <a:cubicBezTo>
                      <a:pt x="70" y="50"/>
                      <a:pt x="70" y="50"/>
                      <a:pt x="70" y="50"/>
                    </a:cubicBezTo>
                    <a:cubicBezTo>
                      <a:pt x="74" y="45"/>
                      <a:pt x="74" y="45"/>
                      <a:pt x="74" y="45"/>
                    </a:cubicBezTo>
                    <a:lnTo>
                      <a:pt x="74" y="43"/>
                    </a:lnTo>
                    <a:close/>
                    <a:moveTo>
                      <a:pt x="79" y="12"/>
                    </a:move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8"/>
                      <a:pt x="81" y="8"/>
                      <a:pt x="81" y="8"/>
                    </a:cubicBezTo>
                    <a:cubicBezTo>
                      <a:pt x="65" y="8"/>
                      <a:pt x="65" y="8"/>
                      <a:pt x="65" y="8"/>
                    </a:cubicBezTo>
                    <a:cubicBezTo>
                      <a:pt x="66" y="9"/>
                      <a:pt x="67" y="11"/>
                      <a:pt x="68" y="13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7" y="16"/>
                      <a:pt x="77" y="16"/>
                      <a:pt x="77" y="16"/>
                    </a:cubicBezTo>
                    <a:lnTo>
                      <a:pt x="79" y="12"/>
                    </a:lnTo>
                    <a:close/>
                    <a:moveTo>
                      <a:pt x="91" y="15"/>
                    </a:moveTo>
                    <a:cubicBezTo>
                      <a:pt x="67" y="49"/>
                      <a:pt x="67" y="49"/>
                      <a:pt x="6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58" y="33"/>
                      <a:pt x="58" y="33"/>
                      <a:pt x="58" y="33"/>
                    </a:cubicBezTo>
                    <a:cubicBezTo>
                      <a:pt x="62" y="41"/>
                      <a:pt x="62" y="41"/>
                      <a:pt x="62" y="41"/>
                    </a:cubicBezTo>
                    <a:cubicBezTo>
                      <a:pt x="80" y="15"/>
                      <a:pt x="80" y="15"/>
                      <a:pt x="80" y="15"/>
                    </a:cubicBezTo>
                    <a:lnTo>
                      <a:pt x="91" y="15"/>
                    </a:lnTo>
                    <a:close/>
                    <a:moveTo>
                      <a:pt x="91" y="39"/>
                    </a:moveTo>
                    <a:cubicBezTo>
                      <a:pt x="67" y="73"/>
                      <a:pt x="67" y="73"/>
                      <a:pt x="67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48" y="58"/>
                      <a:pt x="48" y="58"/>
                      <a:pt x="48" y="58"/>
                    </a:cubicBezTo>
                    <a:cubicBezTo>
                      <a:pt x="58" y="58"/>
                      <a:pt x="58" y="58"/>
                      <a:pt x="58" y="58"/>
                    </a:cubicBezTo>
                    <a:cubicBezTo>
                      <a:pt x="62" y="66"/>
                      <a:pt x="62" y="66"/>
                      <a:pt x="62" y="66"/>
                    </a:cubicBezTo>
                    <a:cubicBezTo>
                      <a:pt x="80" y="39"/>
                      <a:pt x="80" y="39"/>
                      <a:pt x="80" y="39"/>
                    </a:cubicBezTo>
                    <a:lnTo>
                      <a:pt x="91" y="39"/>
                    </a:ln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59" name="二等辺三角形 558"/>
            <p:cNvSpPr/>
            <p:nvPr/>
          </p:nvSpPr>
          <p:spPr>
            <a:xfrm rot="14400000">
              <a:off x="3162505" y="4754394"/>
              <a:ext cx="294044" cy="264213"/>
            </a:xfrm>
            <a:prstGeom prst="triangle">
              <a:avLst/>
            </a:prstGeom>
            <a:solidFill>
              <a:srgbClr val="3D519A"/>
            </a:solidFill>
            <a:ln w="19050">
              <a:solidFill>
                <a:srgbClr val="3D51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0" name="二等辺三角形 559"/>
            <p:cNvSpPr/>
            <p:nvPr/>
          </p:nvSpPr>
          <p:spPr>
            <a:xfrm rot="14400000">
              <a:off x="5777073" y="4754394"/>
              <a:ext cx="294044" cy="264213"/>
            </a:xfrm>
            <a:prstGeom prst="triangle">
              <a:avLst/>
            </a:prstGeom>
            <a:solidFill>
              <a:srgbClr val="FF8A09"/>
            </a:solidFill>
            <a:ln w="19050">
              <a:solidFill>
                <a:srgbClr val="FF8A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1" name="二等辺三角形 560"/>
            <p:cNvSpPr/>
            <p:nvPr/>
          </p:nvSpPr>
          <p:spPr>
            <a:xfrm rot="14400000">
              <a:off x="4469149" y="2446527"/>
              <a:ext cx="294044" cy="264213"/>
            </a:xfrm>
            <a:prstGeom prst="triangle">
              <a:avLst/>
            </a:prstGeom>
            <a:solidFill>
              <a:srgbClr val="30BCE4"/>
            </a:solidFill>
            <a:ln w="19050">
              <a:solidFill>
                <a:srgbClr val="30BC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2" name="テキスト ボックス 561"/>
            <p:cNvSpPr txBox="1"/>
            <p:nvPr/>
          </p:nvSpPr>
          <p:spPr>
            <a:xfrm>
              <a:off x="4009140" y="3789040"/>
              <a:ext cx="13409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Data Depositor</a:t>
              </a:r>
              <a:endParaRPr kumimoji="1" lang="ja-JP" altLang="en-US" sz="1200" dirty="0">
                <a:solidFill>
                  <a:srgbClr val="00B05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563" name="角丸四角形吹き出し 562"/>
            <p:cNvSpPr/>
            <p:nvPr/>
          </p:nvSpPr>
          <p:spPr>
            <a:xfrm>
              <a:off x="4908332" y="4089852"/>
              <a:ext cx="827844" cy="228634"/>
            </a:xfrm>
            <a:prstGeom prst="wedgeRoundRectCallout">
              <a:avLst>
                <a:gd name="adj1" fmla="val -1785"/>
                <a:gd name="adj2" fmla="val 8154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Archive</a:t>
              </a:r>
              <a:endParaRPr kumimoji="1" lang="ja-JP" altLang="en-US" sz="1200" dirty="0">
                <a:solidFill>
                  <a:srgbClr val="00B050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564" name="角丸四角形吹き出し 563"/>
            <p:cNvSpPr/>
            <p:nvPr/>
          </p:nvSpPr>
          <p:spPr>
            <a:xfrm>
              <a:off x="3606489" y="4104261"/>
              <a:ext cx="827844" cy="228634"/>
            </a:xfrm>
            <a:prstGeom prst="wedgeRoundRectCallout">
              <a:avLst>
                <a:gd name="adj1" fmla="val -1785"/>
                <a:gd name="adj2" fmla="val 8154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kumimoji="1" lang="en-US" altLang="ja-JP" sz="1200" dirty="0" err="1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Exp</a:t>
              </a:r>
              <a:r>
                <a:rPr kumimoji="1" lang="en-US" altLang="ja-JP" sz="12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/Store</a:t>
              </a:r>
              <a:endParaRPr kumimoji="1" lang="ja-JP" altLang="en-US" sz="1200" dirty="0">
                <a:solidFill>
                  <a:srgbClr val="00B050"/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565" name="グループ化 564"/>
            <p:cNvGrpSpPr/>
            <p:nvPr/>
          </p:nvGrpSpPr>
          <p:grpSpPr>
            <a:xfrm>
              <a:off x="4527615" y="3388798"/>
              <a:ext cx="286500" cy="347457"/>
              <a:chOff x="4505326" y="3905251"/>
              <a:chExt cx="223838" cy="271463"/>
            </a:xfrm>
          </p:grpSpPr>
          <p:sp>
            <p:nvSpPr>
              <p:cNvPr id="670" name="Freeform 440"/>
              <p:cNvSpPr>
                <a:spLocks/>
              </p:cNvSpPr>
              <p:nvPr/>
            </p:nvSpPr>
            <p:spPr bwMode="auto">
              <a:xfrm>
                <a:off x="4505326" y="4006851"/>
                <a:ext cx="223838" cy="169863"/>
              </a:xfrm>
              <a:custGeom>
                <a:avLst/>
                <a:gdLst>
                  <a:gd name="T0" fmla="*/ 106 w 106"/>
                  <a:gd name="T1" fmla="*/ 52 h 81"/>
                  <a:gd name="T2" fmla="*/ 53 w 106"/>
                  <a:gd name="T3" fmla="*/ 0 h 81"/>
                  <a:gd name="T4" fmla="*/ 0 w 106"/>
                  <a:gd name="T5" fmla="*/ 52 h 81"/>
                  <a:gd name="T6" fmla="*/ 106 w 106"/>
                  <a:gd name="T7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81">
                    <a:moveTo>
                      <a:pt x="106" y="52"/>
                    </a:moveTo>
                    <a:cubicBezTo>
                      <a:pt x="106" y="23"/>
                      <a:pt x="82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106" y="81"/>
                      <a:pt x="106" y="52"/>
                    </a:cubicBez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71" name="Oval 441"/>
              <p:cNvSpPr>
                <a:spLocks noChangeArrowheads="1"/>
              </p:cNvSpPr>
              <p:nvPr/>
            </p:nvSpPr>
            <p:spPr bwMode="auto">
              <a:xfrm>
                <a:off x="4549776" y="3905251"/>
                <a:ext cx="134938" cy="139700"/>
              </a:xfrm>
              <a:prstGeom prst="ellipse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66" name="角丸四角形吹き出し 565"/>
            <p:cNvSpPr/>
            <p:nvPr/>
          </p:nvSpPr>
          <p:spPr>
            <a:xfrm>
              <a:off x="4102780" y="2912334"/>
              <a:ext cx="1098906" cy="228634"/>
            </a:xfrm>
            <a:prstGeom prst="wedgeRoundRectCallout">
              <a:avLst>
                <a:gd name="adj1" fmla="val -1785"/>
                <a:gd name="adj2" fmla="val 81545"/>
                <a:gd name="adj3" fmla="val 16667"/>
              </a:avLst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2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Search/Find</a:t>
              </a:r>
              <a:endParaRPr kumimoji="1" lang="ja-JP" altLang="en-US" sz="1200" dirty="0">
                <a:solidFill>
                  <a:srgbClr val="00B050"/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567" name="グループ化 566"/>
            <p:cNvGrpSpPr/>
            <p:nvPr/>
          </p:nvGrpSpPr>
          <p:grpSpPr>
            <a:xfrm>
              <a:off x="4140559" y="3381377"/>
              <a:ext cx="1062037" cy="263525"/>
              <a:chOff x="4070351" y="3917951"/>
              <a:chExt cx="1062037" cy="263525"/>
            </a:xfrm>
          </p:grpSpPr>
          <p:sp>
            <p:nvSpPr>
              <p:cNvPr id="573" name="Freeform 454"/>
              <p:cNvSpPr>
                <a:spLocks/>
              </p:cNvSpPr>
              <p:nvPr/>
            </p:nvSpPr>
            <p:spPr bwMode="auto">
              <a:xfrm>
                <a:off x="4821238" y="3963988"/>
                <a:ext cx="0" cy="139700"/>
              </a:xfrm>
              <a:custGeom>
                <a:avLst/>
                <a:gdLst>
                  <a:gd name="T0" fmla="*/ 0 h 88"/>
                  <a:gd name="T1" fmla="*/ 88 h 88"/>
                  <a:gd name="T2" fmla="*/ 0 h 8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88">
                    <a:moveTo>
                      <a:pt x="0" y="0"/>
                    </a:moveTo>
                    <a:lnTo>
                      <a:pt x="0" y="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" name="Line 455"/>
              <p:cNvSpPr>
                <a:spLocks noChangeShapeType="1"/>
              </p:cNvSpPr>
              <p:nvPr/>
            </p:nvSpPr>
            <p:spPr bwMode="auto">
              <a:xfrm>
                <a:off x="4821238" y="3963988"/>
                <a:ext cx="0" cy="139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5" name="Rectangle 456"/>
              <p:cNvSpPr>
                <a:spLocks noChangeArrowheads="1"/>
              </p:cNvSpPr>
              <p:nvPr/>
            </p:nvSpPr>
            <p:spPr bwMode="auto">
              <a:xfrm>
                <a:off x="4818063" y="3963988"/>
                <a:ext cx="7938" cy="1397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6" name="Freeform 457"/>
              <p:cNvSpPr>
                <a:spLocks/>
              </p:cNvSpPr>
              <p:nvPr/>
            </p:nvSpPr>
            <p:spPr bwMode="auto">
              <a:xfrm>
                <a:off x="4818063" y="3963988"/>
                <a:ext cx="7938" cy="139700"/>
              </a:xfrm>
              <a:custGeom>
                <a:avLst/>
                <a:gdLst>
                  <a:gd name="T0" fmla="*/ 0 w 5"/>
                  <a:gd name="T1" fmla="*/ 0 h 88"/>
                  <a:gd name="T2" fmla="*/ 0 w 5"/>
                  <a:gd name="T3" fmla="*/ 88 h 88"/>
                  <a:gd name="T4" fmla="*/ 5 w 5"/>
                  <a:gd name="T5" fmla="*/ 88 h 88"/>
                  <a:gd name="T6" fmla="*/ 5 w 5"/>
                  <a:gd name="T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88">
                    <a:moveTo>
                      <a:pt x="0" y="0"/>
                    </a:moveTo>
                    <a:lnTo>
                      <a:pt x="0" y="88"/>
                    </a:lnTo>
                    <a:lnTo>
                      <a:pt x="5" y="88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7" name="Freeform 458"/>
              <p:cNvSpPr>
                <a:spLocks/>
              </p:cNvSpPr>
              <p:nvPr/>
            </p:nvSpPr>
            <p:spPr bwMode="auto">
              <a:xfrm>
                <a:off x="4794251" y="3927476"/>
                <a:ext cx="96838" cy="185738"/>
              </a:xfrm>
              <a:custGeom>
                <a:avLst/>
                <a:gdLst>
                  <a:gd name="T0" fmla="*/ 4 w 61"/>
                  <a:gd name="T1" fmla="*/ 26 h 117"/>
                  <a:gd name="T2" fmla="*/ 5 w 61"/>
                  <a:gd name="T3" fmla="*/ 28 h 117"/>
                  <a:gd name="T4" fmla="*/ 55 w 61"/>
                  <a:gd name="T5" fmla="*/ 11 h 117"/>
                  <a:gd name="T6" fmla="*/ 55 w 61"/>
                  <a:gd name="T7" fmla="*/ 111 h 117"/>
                  <a:gd name="T8" fmla="*/ 8 w 61"/>
                  <a:gd name="T9" fmla="*/ 111 h 117"/>
                  <a:gd name="T10" fmla="*/ 8 w 61"/>
                  <a:gd name="T11" fmla="*/ 26 h 117"/>
                  <a:gd name="T12" fmla="*/ 4 w 61"/>
                  <a:gd name="T13" fmla="*/ 26 h 117"/>
                  <a:gd name="T14" fmla="*/ 5 w 61"/>
                  <a:gd name="T15" fmla="*/ 28 h 117"/>
                  <a:gd name="T16" fmla="*/ 4 w 61"/>
                  <a:gd name="T17" fmla="*/ 26 h 117"/>
                  <a:gd name="T18" fmla="*/ 0 w 61"/>
                  <a:gd name="T19" fmla="*/ 26 h 117"/>
                  <a:gd name="T20" fmla="*/ 0 w 61"/>
                  <a:gd name="T21" fmla="*/ 117 h 117"/>
                  <a:gd name="T22" fmla="*/ 61 w 61"/>
                  <a:gd name="T23" fmla="*/ 117 h 117"/>
                  <a:gd name="T24" fmla="*/ 61 w 61"/>
                  <a:gd name="T25" fmla="*/ 0 h 117"/>
                  <a:gd name="T26" fmla="*/ 0 w 61"/>
                  <a:gd name="T27" fmla="*/ 23 h 117"/>
                  <a:gd name="T28" fmla="*/ 0 w 61"/>
                  <a:gd name="T29" fmla="*/ 26 h 117"/>
                  <a:gd name="T30" fmla="*/ 4 w 61"/>
                  <a:gd name="T31" fmla="*/ 2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117">
                    <a:moveTo>
                      <a:pt x="4" y="26"/>
                    </a:moveTo>
                    <a:lnTo>
                      <a:pt x="5" y="28"/>
                    </a:lnTo>
                    <a:lnTo>
                      <a:pt x="55" y="11"/>
                    </a:lnTo>
                    <a:lnTo>
                      <a:pt x="55" y="111"/>
                    </a:lnTo>
                    <a:lnTo>
                      <a:pt x="8" y="111"/>
                    </a:lnTo>
                    <a:lnTo>
                      <a:pt x="8" y="26"/>
                    </a:lnTo>
                    <a:lnTo>
                      <a:pt x="4" y="26"/>
                    </a:lnTo>
                    <a:lnTo>
                      <a:pt x="5" y="28"/>
                    </a:lnTo>
                    <a:lnTo>
                      <a:pt x="4" y="26"/>
                    </a:lnTo>
                    <a:lnTo>
                      <a:pt x="0" y="26"/>
                    </a:lnTo>
                    <a:lnTo>
                      <a:pt x="0" y="117"/>
                    </a:lnTo>
                    <a:lnTo>
                      <a:pt x="61" y="117"/>
                    </a:lnTo>
                    <a:lnTo>
                      <a:pt x="61" y="0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4" y="26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8" name="Freeform 459"/>
              <p:cNvSpPr>
                <a:spLocks/>
              </p:cNvSpPr>
              <p:nvPr/>
            </p:nvSpPr>
            <p:spPr bwMode="auto">
              <a:xfrm>
                <a:off x="4894263" y="3930651"/>
                <a:ext cx="20638" cy="180975"/>
              </a:xfrm>
              <a:custGeom>
                <a:avLst/>
                <a:gdLst>
                  <a:gd name="T0" fmla="*/ 0 w 13"/>
                  <a:gd name="T1" fmla="*/ 0 h 114"/>
                  <a:gd name="T2" fmla="*/ 13 w 13"/>
                  <a:gd name="T3" fmla="*/ 12 h 114"/>
                  <a:gd name="T4" fmla="*/ 13 w 13"/>
                  <a:gd name="T5" fmla="*/ 111 h 114"/>
                  <a:gd name="T6" fmla="*/ 0 w 13"/>
                  <a:gd name="T7" fmla="*/ 114 h 114"/>
                  <a:gd name="T8" fmla="*/ 0 w 13"/>
                  <a:gd name="T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4">
                    <a:moveTo>
                      <a:pt x="0" y="0"/>
                    </a:moveTo>
                    <a:lnTo>
                      <a:pt x="13" y="12"/>
                    </a:lnTo>
                    <a:lnTo>
                      <a:pt x="13" y="111"/>
                    </a:lnTo>
                    <a:lnTo>
                      <a:pt x="0" y="1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9" name="Freeform 460"/>
              <p:cNvSpPr>
                <a:spLocks/>
              </p:cNvSpPr>
              <p:nvPr/>
            </p:nvSpPr>
            <p:spPr bwMode="auto">
              <a:xfrm>
                <a:off x="4891088" y="3925888"/>
                <a:ext cx="25400" cy="187325"/>
              </a:xfrm>
              <a:custGeom>
                <a:avLst/>
                <a:gdLst>
                  <a:gd name="T0" fmla="*/ 2 w 16"/>
                  <a:gd name="T1" fmla="*/ 3 h 118"/>
                  <a:gd name="T2" fmla="*/ 0 w 16"/>
                  <a:gd name="T3" fmla="*/ 4 h 118"/>
                  <a:gd name="T4" fmla="*/ 14 w 16"/>
                  <a:gd name="T5" fmla="*/ 16 h 118"/>
                  <a:gd name="T6" fmla="*/ 14 w 16"/>
                  <a:gd name="T7" fmla="*/ 113 h 118"/>
                  <a:gd name="T8" fmla="*/ 3 w 16"/>
                  <a:gd name="T9" fmla="*/ 116 h 118"/>
                  <a:gd name="T10" fmla="*/ 3 w 16"/>
                  <a:gd name="T11" fmla="*/ 3 h 118"/>
                  <a:gd name="T12" fmla="*/ 2 w 16"/>
                  <a:gd name="T13" fmla="*/ 3 h 118"/>
                  <a:gd name="T14" fmla="*/ 0 w 16"/>
                  <a:gd name="T15" fmla="*/ 4 h 118"/>
                  <a:gd name="T16" fmla="*/ 2 w 16"/>
                  <a:gd name="T17" fmla="*/ 3 h 118"/>
                  <a:gd name="T18" fmla="*/ 0 w 16"/>
                  <a:gd name="T19" fmla="*/ 3 h 118"/>
                  <a:gd name="T20" fmla="*/ 0 w 16"/>
                  <a:gd name="T21" fmla="*/ 118 h 118"/>
                  <a:gd name="T22" fmla="*/ 16 w 16"/>
                  <a:gd name="T23" fmla="*/ 116 h 118"/>
                  <a:gd name="T24" fmla="*/ 16 w 16"/>
                  <a:gd name="T25" fmla="*/ 15 h 118"/>
                  <a:gd name="T26" fmla="*/ 0 w 16"/>
                  <a:gd name="T27" fmla="*/ 0 h 118"/>
                  <a:gd name="T28" fmla="*/ 0 w 16"/>
                  <a:gd name="T29" fmla="*/ 3 h 118"/>
                  <a:gd name="T30" fmla="*/ 2 w 16"/>
                  <a:gd name="T31" fmla="*/ 3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8">
                    <a:moveTo>
                      <a:pt x="2" y="3"/>
                    </a:moveTo>
                    <a:lnTo>
                      <a:pt x="0" y="4"/>
                    </a:lnTo>
                    <a:lnTo>
                      <a:pt x="14" y="16"/>
                    </a:lnTo>
                    <a:lnTo>
                      <a:pt x="14" y="113"/>
                    </a:lnTo>
                    <a:lnTo>
                      <a:pt x="3" y="116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118"/>
                    </a:lnTo>
                    <a:lnTo>
                      <a:pt x="16" y="116"/>
                    </a:lnTo>
                    <a:lnTo>
                      <a:pt x="16" y="15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0" name="Freeform 461"/>
              <p:cNvSpPr>
                <a:spLocks/>
              </p:cNvSpPr>
              <p:nvPr/>
            </p:nvSpPr>
            <p:spPr bwMode="auto">
              <a:xfrm>
                <a:off x="4768851" y="3989388"/>
                <a:ext cx="61913" cy="122238"/>
              </a:xfrm>
              <a:custGeom>
                <a:avLst/>
                <a:gdLst>
                  <a:gd name="T0" fmla="*/ 0 w 39"/>
                  <a:gd name="T1" fmla="*/ 13 h 77"/>
                  <a:gd name="T2" fmla="*/ 39 w 39"/>
                  <a:gd name="T3" fmla="*/ 0 h 77"/>
                  <a:gd name="T4" fmla="*/ 39 w 39"/>
                  <a:gd name="T5" fmla="*/ 77 h 77"/>
                  <a:gd name="T6" fmla="*/ 0 w 39"/>
                  <a:gd name="T7" fmla="*/ 77 h 77"/>
                  <a:gd name="T8" fmla="*/ 0 w 39"/>
                  <a:gd name="T9" fmla="*/ 13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77">
                    <a:moveTo>
                      <a:pt x="0" y="13"/>
                    </a:moveTo>
                    <a:lnTo>
                      <a:pt x="39" y="0"/>
                    </a:lnTo>
                    <a:lnTo>
                      <a:pt x="39" y="77"/>
                    </a:lnTo>
                    <a:lnTo>
                      <a:pt x="0" y="77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1" name="Freeform 462"/>
              <p:cNvSpPr>
                <a:spLocks/>
              </p:cNvSpPr>
              <p:nvPr/>
            </p:nvSpPr>
            <p:spPr bwMode="auto">
              <a:xfrm>
                <a:off x="4765676" y="3983038"/>
                <a:ext cx="68263" cy="133350"/>
              </a:xfrm>
              <a:custGeom>
                <a:avLst/>
                <a:gdLst>
                  <a:gd name="T0" fmla="*/ 2 w 43"/>
                  <a:gd name="T1" fmla="*/ 17 h 84"/>
                  <a:gd name="T2" fmla="*/ 4 w 43"/>
                  <a:gd name="T3" fmla="*/ 20 h 84"/>
                  <a:gd name="T4" fmla="*/ 38 w 43"/>
                  <a:gd name="T5" fmla="*/ 8 h 84"/>
                  <a:gd name="T6" fmla="*/ 38 w 43"/>
                  <a:gd name="T7" fmla="*/ 78 h 84"/>
                  <a:gd name="T8" fmla="*/ 5 w 43"/>
                  <a:gd name="T9" fmla="*/ 78 h 84"/>
                  <a:gd name="T10" fmla="*/ 5 w 43"/>
                  <a:gd name="T11" fmla="*/ 17 h 84"/>
                  <a:gd name="T12" fmla="*/ 2 w 43"/>
                  <a:gd name="T13" fmla="*/ 17 h 84"/>
                  <a:gd name="T14" fmla="*/ 4 w 43"/>
                  <a:gd name="T15" fmla="*/ 20 h 84"/>
                  <a:gd name="T16" fmla="*/ 2 w 43"/>
                  <a:gd name="T17" fmla="*/ 17 h 84"/>
                  <a:gd name="T18" fmla="*/ 0 w 43"/>
                  <a:gd name="T19" fmla="*/ 17 h 84"/>
                  <a:gd name="T20" fmla="*/ 0 w 43"/>
                  <a:gd name="T21" fmla="*/ 84 h 84"/>
                  <a:gd name="T22" fmla="*/ 43 w 43"/>
                  <a:gd name="T23" fmla="*/ 84 h 84"/>
                  <a:gd name="T24" fmla="*/ 43 w 43"/>
                  <a:gd name="T25" fmla="*/ 0 h 84"/>
                  <a:gd name="T26" fmla="*/ 0 w 43"/>
                  <a:gd name="T27" fmla="*/ 16 h 84"/>
                  <a:gd name="T28" fmla="*/ 0 w 43"/>
                  <a:gd name="T29" fmla="*/ 17 h 84"/>
                  <a:gd name="T30" fmla="*/ 2 w 43"/>
                  <a:gd name="T31" fmla="*/ 17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" h="84">
                    <a:moveTo>
                      <a:pt x="2" y="17"/>
                    </a:moveTo>
                    <a:lnTo>
                      <a:pt x="4" y="20"/>
                    </a:lnTo>
                    <a:lnTo>
                      <a:pt x="38" y="8"/>
                    </a:lnTo>
                    <a:lnTo>
                      <a:pt x="38" y="78"/>
                    </a:lnTo>
                    <a:lnTo>
                      <a:pt x="5" y="78"/>
                    </a:lnTo>
                    <a:lnTo>
                      <a:pt x="5" y="17"/>
                    </a:lnTo>
                    <a:lnTo>
                      <a:pt x="2" y="17"/>
                    </a:lnTo>
                    <a:lnTo>
                      <a:pt x="4" y="20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0" y="84"/>
                    </a:lnTo>
                    <a:lnTo>
                      <a:pt x="43" y="84"/>
                    </a:lnTo>
                    <a:lnTo>
                      <a:pt x="43" y="0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17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2" name="Freeform 463"/>
              <p:cNvSpPr>
                <a:spLocks/>
              </p:cNvSpPr>
              <p:nvPr/>
            </p:nvSpPr>
            <p:spPr bwMode="auto">
              <a:xfrm>
                <a:off x="4840288" y="3951288"/>
                <a:ext cx="0" cy="152400"/>
              </a:xfrm>
              <a:custGeom>
                <a:avLst/>
                <a:gdLst>
                  <a:gd name="T0" fmla="*/ 0 h 96"/>
                  <a:gd name="T1" fmla="*/ 96 h 96"/>
                  <a:gd name="T2" fmla="*/ 0 h 9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96">
                    <a:moveTo>
                      <a:pt x="0" y="0"/>
                    </a:moveTo>
                    <a:lnTo>
                      <a:pt x="0" y="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3" name="Line 464"/>
              <p:cNvSpPr>
                <a:spLocks noChangeShapeType="1"/>
              </p:cNvSpPr>
              <p:nvPr/>
            </p:nvSpPr>
            <p:spPr bwMode="auto">
              <a:xfrm>
                <a:off x="4840288" y="3951288"/>
                <a:ext cx="0" cy="1524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4" name="Rectangle 465"/>
              <p:cNvSpPr>
                <a:spLocks noChangeArrowheads="1"/>
              </p:cNvSpPr>
              <p:nvPr/>
            </p:nvSpPr>
            <p:spPr bwMode="auto">
              <a:xfrm>
                <a:off x="4837113" y="3951288"/>
                <a:ext cx="7938" cy="1524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5" name="Freeform 466"/>
              <p:cNvSpPr>
                <a:spLocks/>
              </p:cNvSpPr>
              <p:nvPr/>
            </p:nvSpPr>
            <p:spPr bwMode="auto">
              <a:xfrm>
                <a:off x="4837113" y="3951288"/>
                <a:ext cx="7938" cy="152400"/>
              </a:xfrm>
              <a:custGeom>
                <a:avLst/>
                <a:gdLst>
                  <a:gd name="T0" fmla="*/ 0 w 5"/>
                  <a:gd name="T1" fmla="*/ 0 h 96"/>
                  <a:gd name="T2" fmla="*/ 0 w 5"/>
                  <a:gd name="T3" fmla="*/ 96 h 96"/>
                  <a:gd name="T4" fmla="*/ 5 w 5"/>
                  <a:gd name="T5" fmla="*/ 96 h 96"/>
                  <a:gd name="T6" fmla="*/ 5 w 5"/>
                  <a:gd name="T7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96">
                    <a:moveTo>
                      <a:pt x="0" y="0"/>
                    </a:moveTo>
                    <a:lnTo>
                      <a:pt x="0" y="96"/>
                    </a:lnTo>
                    <a:lnTo>
                      <a:pt x="5" y="9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6" name="Freeform 467"/>
              <p:cNvSpPr>
                <a:spLocks/>
              </p:cNvSpPr>
              <p:nvPr/>
            </p:nvSpPr>
            <p:spPr bwMode="auto">
              <a:xfrm>
                <a:off x="4859338" y="3944938"/>
                <a:ext cx="0" cy="158750"/>
              </a:xfrm>
              <a:custGeom>
                <a:avLst/>
                <a:gdLst>
                  <a:gd name="T0" fmla="*/ 0 h 100"/>
                  <a:gd name="T1" fmla="*/ 100 h 100"/>
                  <a:gd name="T2" fmla="*/ 0 h 10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00">
                    <a:moveTo>
                      <a:pt x="0" y="0"/>
                    </a:move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7" name="Line 468"/>
              <p:cNvSpPr>
                <a:spLocks noChangeShapeType="1"/>
              </p:cNvSpPr>
              <p:nvPr/>
            </p:nvSpPr>
            <p:spPr bwMode="auto">
              <a:xfrm>
                <a:off x="4859338" y="3944938"/>
                <a:ext cx="0" cy="1587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8" name="Rectangle 469"/>
              <p:cNvSpPr>
                <a:spLocks noChangeArrowheads="1"/>
              </p:cNvSpPr>
              <p:nvPr/>
            </p:nvSpPr>
            <p:spPr bwMode="auto">
              <a:xfrm>
                <a:off x="4856163" y="3944938"/>
                <a:ext cx="7938" cy="1587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89" name="Freeform 470"/>
              <p:cNvSpPr>
                <a:spLocks/>
              </p:cNvSpPr>
              <p:nvPr/>
            </p:nvSpPr>
            <p:spPr bwMode="auto">
              <a:xfrm>
                <a:off x="4856163" y="3944938"/>
                <a:ext cx="7938" cy="158750"/>
              </a:xfrm>
              <a:custGeom>
                <a:avLst/>
                <a:gdLst>
                  <a:gd name="T0" fmla="*/ 0 w 5"/>
                  <a:gd name="T1" fmla="*/ 0 h 100"/>
                  <a:gd name="T2" fmla="*/ 0 w 5"/>
                  <a:gd name="T3" fmla="*/ 100 h 100"/>
                  <a:gd name="T4" fmla="*/ 5 w 5"/>
                  <a:gd name="T5" fmla="*/ 100 h 100"/>
                  <a:gd name="T6" fmla="*/ 5 w 5"/>
                  <a:gd name="T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00">
                    <a:moveTo>
                      <a:pt x="0" y="0"/>
                    </a:moveTo>
                    <a:lnTo>
                      <a:pt x="0" y="100"/>
                    </a:lnTo>
                    <a:lnTo>
                      <a:pt x="5" y="100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0" name="Freeform 471"/>
              <p:cNvSpPr>
                <a:spLocks/>
              </p:cNvSpPr>
              <p:nvPr/>
            </p:nvSpPr>
            <p:spPr bwMode="auto">
              <a:xfrm>
                <a:off x="4791076" y="4003676"/>
                <a:ext cx="0" cy="107950"/>
              </a:xfrm>
              <a:custGeom>
                <a:avLst/>
                <a:gdLst>
                  <a:gd name="T0" fmla="*/ 0 h 68"/>
                  <a:gd name="T1" fmla="*/ 68 h 68"/>
                  <a:gd name="T2" fmla="*/ 0 h 6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68">
                    <a:moveTo>
                      <a:pt x="0" y="0"/>
                    </a:moveTo>
                    <a:lnTo>
                      <a:pt x="0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1" name="Line 472"/>
              <p:cNvSpPr>
                <a:spLocks noChangeShapeType="1"/>
              </p:cNvSpPr>
              <p:nvPr/>
            </p:nvSpPr>
            <p:spPr bwMode="auto">
              <a:xfrm>
                <a:off x="4791076" y="4003676"/>
                <a:ext cx="0" cy="10795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2" name="Rectangle 473"/>
              <p:cNvSpPr>
                <a:spLocks noChangeArrowheads="1"/>
              </p:cNvSpPr>
              <p:nvPr/>
            </p:nvSpPr>
            <p:spPr bwMode="auto">
              <a:xfrm>
                <a:off x="4786313" y="4003676"/>
                <a:ext cx="6350" cy="1079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3" name="Freeform 474"/>
              <p:cNvSpPr>
                <a:spLocks/>
              </p:cNvSpPr>
              <p:nvPr/>
            </p:nvSpPr>
            <p:spPr bwMode="auto">
              <a:xfrm>
                <a:off x="4786313" y="4003676"/>
                <a:ext cx="6350" cy="107950"/>
              </a:xfrm>
              <a:custGeom>
                <a:avLst/>
                <a:gdLst>
                  <a:gd name="T0" fmla="*/ 0 w 4"/>
                  <a:gd name="T1" fmla="*/ 0 h 68"/>
                  <a:gd name="T2" fmla="*/ 0 w 4"/>
                  <a:gd name="T3" fmla="*/ 68 h 68"/>
                  <a:gd name="T4" fmla="*/ 4 w 4"/>
                  <a:gd name="T5" fmla="*/ 68 h 68"/>
                  <a:gd name="T6" fmla="*/ 4 w 4"/>
                  <a:gd name="T7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68">
                    <a:moveTo>
                      <a:pt x="0" y="0"/>
                    </a:moveTo>
                    <a:lnTo>
                      <a:pt x="0" y="68"/>
                    </a:lnTo>
                    <a:lnTo>
                      <a:pt x="4" y="68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4" name="Freeform 475"/>
              <p:cNvSpPr>
                <a:spLocks/>
              </p:cNvSpPr>
              <p:nvPr/>
            </p:nvSpPr>
            <p:spPr bwMode="auto">
              <a:xfrm>
                <a:off x="4811713" y="3997326"/>
                <a:ext cx="0" cy="114300"/>
              </a:xfrm>
              <a:custGeom>
                <a:avLst/>
                <a:gdLst>
                  <a:gd name="T0" fmla="*/ 0 h 72"/>
                  <a:gd name="T1" fmla="*/ 72 h 72"/>
                  <a:gd name="T2" fmla="*/ 0 h 7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72">
                    <a:moveTo>
                      <a:pt x="0" y="0"/>
                    </a:moveTo>
                    <a:lnTo>
                      <a:pt x="0" y="7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5" name="Line 476"/>
              <p:cNvSpPr>
                <a:spLocks noChangeShapeType="1"/>
              </p:cNvSpPr>
              <p:nvPr/>
            </p:nvSpPr>
            <p:spPr bwMode="auto">
              <a:xfrm>
                <a:off x="4811713" y="3997326"/>
                <a:ext cx="0" cy="1143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6" name="Rectangle 477"/>
              <p:cNvSpPr>
                <a:spLocks noChangeArrowheads="1"/>
              </p:cNvSpPr>
              <p:nvPr/>
            </p:nvSpPr>
            <p:spPr bwMode="auto">
              <a:xfrm>
                <a:off x="4806951" y="3997326"/>
                <a:ext cx="7938" cy="1143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7" name="Freeform 478"/>
              <p:cNvSpPr>
                <a:spLocks/>
              </p:cNvSpPr>
              <p:nvPr/>
            </p:nvSpPr>
            <p:spPr bwMode="auto">
              <a:xfrm>
                <a:off x="4806951" y="3997326"/>
                <a:ext cx="7938" cy="114300"/>
              </a:xfrm>
              <a:custGeom>
                <a:avLst/>
                <a:gdLst>
                  <a:gd name="T0" fmla="*/ 0 w 5"/>
                  <a:gd name="T1" fmla="*/ 0 h 72"/>
                  <a:gd name="T2" fmla="*/ 0 w 5"/>
                  <a:gd name="T3" fmla="*/ 72 h 72"/>
                  <a:gd name="T4" fmla="*/ 5 w 5"/>
                  <a:gd name="T5" fmla="*/ 72 h 72"/>
                  <a:gd name="T6" fmla="*/ 5 w 5"/>
                  <a:gd name="T7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72">
                    <a:moveTo>
                      <a:pt x="0" y="0"/>
                    </a:moveTo>
                    <a:lnTo>
                      <a:pt x="0" y="72"/>
                    </a:lnTo>
                    <a:lnTo>
                      <a:pt x="5" y="72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8" name="Freeform 479"/>
              <p:cNvSpPr>
                <a:spLocks/>
              </p:cNvSpPr>
              <p:nvPr/>
            </p:nvSpPr>
            <p:spPr bwMode="auto">
              <a:xfrm>
                <a:off x="4833938" y="3984626"/>
                <a:ext cx="17463" cy="128588"/>
              </a:xfrm>
              <a:custGeom>
                <a:avLst/>
                <a:gdLst>
                  <a:gd name="T0" fmla="*/ 0 w 11"/>
                  <a:gd name="T1" fmla="*/ 0 h 81"/>
                  <a:gd name="T2" fmla="*/ 11 w 11"/>
                  <a:gd name="T3" fmla="*/ 8 h 81"/>
                  <a:gd name="T4" fmla="*/ 11 w 11"/>
                  <a:gd name="T5" fmla="*/ 80 h 81"/>
                  <a:gd name="T6" fmla="*/ 0 w 11"/>
                  <a:gd name="T7" fmla="*/ 81 h 81"/>
                  <a:gd name="T8" fmla="*/ 0 w 11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81">
                    <a:moveTo>
                      <a:pt x="0" y="0"/>
                    </a:moveTo>
                    <a:lnTo>
                      <a:pt x="11" y="8"/>
                    </a:lnTo>
                    <a:lnTo>
                      <a:pt x="11" y="80"/>
                    </a:lnTo>
                    <a:lnTo>
                      <a:pt x="0" y="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99" name="Freeform 480"/>
              <p:cNvSpPr>
                <a:spLocks/>
              </p:cNvSpPr>
              <p:nvPr/>
            </p:nvSpPr>
            <p:spPr bwMode="auto">
              <a:xfrm>
                <a:off x="4832351" y="3983038"/>
                <a:ext cx="19050" cy="133350"/>
              </a:xfrm>
              <a:custGeom>
                <a:avLst/>
                <a:gdLst>
                  <a:gd name="T0" fmla="*/ 1 w 12"/>
                  <a:gd name="T1" fmla="*/ 1 h 84"/>
                  <a:gd name="T2" fmla="*/ 1 w 12"/>
                  <a:gd name="T3" fmla="*/ 3 h 84"/>
                  <a:gd name="T4" fmla="*/ 11 w 12"/>
                  <a:gd name="T5" fmla="*/ 11 h 84"/>
                  <a:gd name="T6" fmla="*/ 11 w 12"/>
                  <a:gd name="T7" fmla="*/ 80 h 84"/>
                  <a:gd name="T8" fmla="*/ 3 w 12"/>
                  <a:gd name="T9" fmla="*/ 81 h 84"/>
                  <a:gd name="T10" fmla="*/ 3 w 12"/>
                  <a:gd name="T11" fmla="*/ 1 h 84"/>
                  <a:gd name="T12" fmla="*/ 1 w 12"/>
                  <a:gd name="T13" fmla="*/ 1 h 84"/>
                  <a:gd name="T14" fmla="*/ 1 w 12"/>
                  <a:gd name="T15" fmla="*/ 3 h 84"/>
                  <a:gd name="T16" fmla="*/ 1 w 12"/>
                  <a:gd name="T17" fmla="*/ 1 h 84"/>
                  <a:gd name="T18" fmla="*/ 0 w 12"/>
                  <a:gd name="T19" fmla="*/ 1 h 84"/>
                  <a:gd name="T20" fmla="*/ 0 w 12"/>
                  <a:gd name="T21" fmla="*/ 84 h 84"/>
                  <a:gd name="T22" fmla="*/ 12 w 12"/>
                  <a:gd name="T23" fmla="*/ 82 h 84"/>
                  <a:gd name="T24" fmla="*/ 12 w 12"/>
                  <a:gd name="T25" fmla="*/ 9 h 84"/>
                  <a:gd name="T26" fmla="*/ 0 w 12"/>
                  <a:gd name="T27" fmla="*/ 0 h 84"/>
                  <a:gd name="T28" fmla="*/ 0 w 12"/>
                  <a:gd name="T29" fmla="*/ 1 h 84"/>
                  <a:gd name="T30" fmla="*/ 1 w 12"/>
                  <a:gd name="T31" fmla="*/ 1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" h="84">
                    <a:moveTo>
                      <a:pt x="1" y="1"/>
                    </a:moveTo>
                    <a:lnTo>
                      <a:pt x="1" y="3"/>
                    </a:lnTo>
                    <a:lnTo>
                      <a:pt x="11" y="11"/>
                    </a:lnTo>
                    <a:lnTo>
                      <a:pt x="11" y="80"/>
                    </a:lnTo>
                    <a:lnTo>
                      <a:pt x="3" y="8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84"/>
                    </a:lnTo>
                    <a:lnTo>
                      <a:pt x="12" y="82"/>
                    </a:lnTo>
                    <a:lnTo>
                      <a:pt x="12" y="9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0" name="Freeform 481"/>
              <p:cNvSpPr>
                <a:spLocks/>
              </p:cNvSpPr>
              <p:nvPr/>
            </p:nvSpPr>
            <p:spPr bwMode="auto">
              <a:xfrm>
                <a:off x="4929188" y="4010026"/>
                <a:ext cx="203200" cy="171450"/>
              </a:xfrm>
              <a:custGeom>
                <a:avLst/>
                <a:gdLst>
                  <a:gd name="T0" fmla="*/ 2 w 96"/>
                  <a:gd name="T1" fmla="*/ 80 h 81"/>
                  <a:gd name="T2" fmla="*/ 10 w 96"/>
                  <a:gd name="T3" fmla="*/ 80 h 81"/>
                  <a:gd name="T4" fmla="*/ 12 w 96"/>
                  <a:gd name="T5" fmla="*/ 79 h 81"/>
                  <a:gd name="T6" fmla="*/ 13 w 96"/>
                  <a:gd name="T7" fmla="*/ 78 h 81"/>
                  <a:gd name="T8" fmla="*/ 13 w 96"/>
                  <a:gd name="T9" fmla="*/ 21 h 81"/>
                  <a:gd name="T10" fmla="*/ 66 w 96"/>
                  <a:gd name="T11" fmla="*/ 6 h 81"/>
                  <a:gd name="T12" fmla="*/ 66 w 96"/>
                  <a:gd name="T13" fmla="*/ 79 h 81"/>
                  <a:gd name="T14" fmla="*/ 66 w 96"/>
                  <a:gd name="T15" fmla="*/ 81 h 81"/>
                  <a:gd name="T16" fmla="*/ 68 w 96"/>
                  <a:gd name="T17" fmla="*/ 81 h 81"/>
                  <a:gd name="T18" fmla="*/ 94 w 96"/>
                  <a:gd name="T19" fmla="*/ 81 h 81"/>
                  <a:gd name="T20" fmla="*/ 96 w 96"/>
                  <a:gd name="T21" fmla="*/ 79 h 81"/>
                  <a:gd name="T22" fmla="*/ 94 w 96"/>
                  <a:gd name="T23" fmla="*/ 77 h 81"/>
                  <a:gd name="T24" fmla="*/ 70 w 96"/>
                  <a:gd name="T25" fmla="*/ 77 h 81"/>
                  <a:gd name="T26" fmla="*/ 70 w 96"/>
                  <a:gd name="T27" fmla="*/ 3 h 81"/>
                  <a:gd name="T28" fmla="*/ 69 w 96"/>
                  <a:gd name="T29" fmla="*/ 1 h 81"/>
                  <a:gd name="T30" fmla="*/ 67 w 96"/>
                  <a:gd name="T31" fmla="*/ 1 h 81"/>
                  <a:gd name="T32" fmla="*/ 10 w 96"/>
                  <a:gd name="T33" fmla="*/ 17 h 81"/>
                  <a:gd name="T34" fmla="*/ 8 w 96"/>
                  <a:gd name="T35" fmla="*/ 19 h 81"/>
                  <a:gd name="T36" fmla="*/ 8 w 96"/>
                  <a:gd name="T37" fmla="*/ 76 h 81"/>
                  <a:gd name="T38" fmla="*/ 2 w 96"/>
                  <a:gd name="T39" fmla="*/ 76 h 81"/>
                  <a:gd name="T40" fmla="*/ 0 w 96"/>
                  <a:gd name="T41" fmla="*/ 78 h 81"/>
                  <a:gd name="T42" fmla="*/ 2 w 96"/>
                  <a:gd name="T43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6" h="81">
                    <a:moveTo>
                      <a:pt x="2" y="80"/>
                    </a:moveTo>
                    <a:cubicBezTo>
                      <a:pt x="10" y="80"/>
                      <a:pt x="10" y="80"/>
                      <a:pt x="10" y="80"/>
                    </a:cubicBezTo>
                    <a:cubicBezTo>
                      <a:pt x="11" y="80"/>
                      <a:pt x="12" y="80"/>
                      <a:pt x="12" y="79"/>
                    </a:cubicBezTo>
                    <a:cubicBezTo>
                      <a:pt x="12" y="79"/>
                      <a:pt x="13" y="78"/>
                      <a:pt x="13" y="78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66" y="80"/>
                      <a:pt x="66" y="80"/>
                      <a:pt x="66" y="81"/>
                    </a:cubicBezTo>
                    <a:cubicBezTo>
                      <a:pt x="67" y="81"/>
                      <a:pt x="67" y="81"/>
                      <a:pt x="68" y="81"/>
                    </a:cubicBezTo>
                    <a:cubicBezTo>
                      <a:pt x="94" y="81"/>
                      <a:pt x="94" y="81"/>
                      <a:pt x="94" y="81"/>
                    </a:cubicBezTo>
                    <a:cubicBezTo>
                      <a:pt x="95" y="81"/>
                      <a:pt x="96" y="80"/>
                      <a:pt x="96" y="79"/>
                    </a:cubicBezTo>
                    <a:cubicBezTo>
                      <a:pt x="96" y="78"/>
                      <a:pt x="95" y="77"/>
                      <a:pt x="94" y="77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2"/>
                      <a:pt x="70" y="1"/>
                      <a:pt x="69" y="1"/>
                    </a:cubicBezTo>
                    <a:cubicBezTo>
                      <a:pt x="69" y="1"/>
                      <a:pt x="68" y="0"/>
                      <a:pt x="67" y="1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8" y="18"/>
                      <a:pt x="8" y="19"/>
                    </a:cubicBezTo>
                    <a:cubicBezTo>
                      <a:pt x="8" y="76"/>
                      <a:pt x="8" y="76"/>
                      <a:pt x="8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6"/>
                      <a:pt x="0" y="77"/>
                      <a:pt x="0" y="78"/>
                    </a:cubicBezTo>
                    <a:cubicBezTo>
                      <a:pt x="0" y="79"/>
                      <a:pt x="1" y="80"/>
                      <a:pt x="2" y="80"/>
                    </a:cubicBez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1" name="Rectangle 482"/>
              <p:cNvSpPr>
                <a:spLocks noChangeArrowheads="1"/>
              </p:cNvSpPr>
              <p:nvPr/>
            </p:nvSpPr>
            <p:spPr bwMode="auto">
              <a:xfrm>
                <a:off x="4975226" y="4065588"/>
                <a:ext cx="6350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2" name="Freeform 483"/>
              <p:cNvSpPr>
                <a:spLocks/>
              </p:cNvSpPr>
              <p:nvPr/>
            </p:nvSpPr>
            <p:spPr bwMode="auto">
              <a:xfrm>
                <a:off x="4975226" y="4065588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3" name="Freeform 484"/>
              <p:cNvSpPr>
                <a:spLocks noEditPoints="1"/>
              </p:cNvSpPr>
              <p:nvPr/>
            </p:nvSpPr>
            <p:spPr bwMode="auto">
              <a:xfrm>
                <a:off x="4975226" y="4084638"/>
                <a:ext cx="6350" cy="38100"/>
              </a:xfrm>
              <a:custGeom>
                <a:avLst/>
                <a:gdLst>
                  <a:gd name="T0" fmla="*/ 0 w 4"/>
                  <a:gd name="T1" fmla="*/ 16 h 24"/>
                  <a:gd name="T2" fmla="*/ 0 w 4"/>
                  <a:gd name="T3" fmla="*/ 24 h 24"/>
                  <a:gd name="T4" fmla="*/ 4 w 4"/>
                  <a:gd name="T5" fmla="*/ 24 h 24"/>
                  <a:gd name="T6" fmla="*/ 4 w 4"/>
                  <a:gd name="T7" fmla="*/ 16 h 24"/>
                  <a:gd name="T8" fmla="*/ 0 w 4"/>
                  <a:gd name="T9" fmla="*/ 16 h 24"/>
                  <a:gd name="T10" fmla="*/ 0 w 4"/>
                  <a:gd name="T11" fmla="*/ 0 h 24"/>
                  <a:gd name="T12" fmla="*/ 0 w 4"/>
                  <a:gd name="T13" fmla="*/ 8 h 24"/>
                  <a:gd name="T14" fmla="*/ 4 w 4"/>
                  <a:gd name="T15" fmla="*/ 8 h 24"/>
                  <a:gd name="T16" fmla="*/ 4 w 4"/>
                  <a:gd name="T17" fmla="*/ 0 h 24"/>
                  <a:gd name="T18" fmla="*/ 0 w 4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4">
                    <a:moveTo>
                      <a:pt x="0" y="16"/>
                    </a:moveTo>
                    <a:lnTo>
                      <a:pt x="0" y="24"/>
                    </a:lnTo>
                    <a:lnTo>
                      <a:pt x="4" y="24"/>
                    </a:lnTo>
                    <a:lnTo>
                      <a:pt x="4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4" name="Rectangle 485"/>
              <p:cNvSpPr>
                <a:spLocks noChangeArrowheads="1"/>
              </p:cNvSpPr>
              <p:nvPr/>
            </p:nvSpPr>
            <p:spPr bwMode="auto">
              <a:xfrm>
                <a:off x="4975226" y="4135438"/>
                <a:ext cx="6350" cy="317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5" name="Freeform 486"/>
              <p:cNvSpPr>
                <a:spLocks/>
              </p:cNvSpPr>
              <p:nvPr/>
            </p:nvSpPr>
            <p:spPr bwMode="auto">
              <a:xfrm>
                <a:off x="4975226" y="4135438"/>
                <a:ext cx="6350" cy="3175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2 h 2"/>
                  <a:gd name="T4" fmla="*/ 4 w 4"/>
                  <a:gd name="T5" fmla="*/ 2 h 2"/>
                  <a:gd name="T6" fmla="*/ 4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6" name="Rectangle 487"/>
              <p:cNvSpPr>
                <a:spLocks noChangeArrowheads="1"/>
              </p:cNvSpPr>
              <p:nvPr/>
            </p:nvSpPr>
            <p:spPr bwMode="auto">
              <a:xfrm>
                <a:off x="4992688" y="4064001"/>
                <a:ext cx="7938" cy="317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7" name="Freeform 488"/>
              <p:cNvSpPr>
                <a:spLocks/>
              </p:cNvSpPr>
              <p:nvPr/>
            </p:nvSpPr>
            <p:spPr bwMode="auto">
              <a:xfrm>
                <a:off x="4992688" y="4064001"/>
                <a:ext cx="7938" cy="317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8" name="Freeform 489"/>
              <p:cNvSpPr>
                <a:spLocks noEditPoints="1"/>
              </p:cNvSpPr>
              <p:nvPr/>
            </p:nvSpPr>
            <p:spPr bwMode="auto">
              <a:xfrm>
                <a:off x="4992688" y="4079876"/>
                <a:ext cx="7938" cy="38100"/>
              </a:xfrm>
              <a:custGeom>
                <a:avLst/>
                <a:gdLst>
                  <a:gd name="T0" fmla="*/ 0 w 5"/>
                  <a:gd name="T1" fmla="*/ 16 h 24"/>
                  <a:gd name="T2" fmla="*/ 0 w 5"/>
                  <a:gd name="T3" fmla="*/ 24 h 24"/>
                  <a:gd name="T4" fmla="*/ 5 w 5"/>
                  <a:gd name="T5" fmla="*/ 24 h 24"/>
                  <a:gd name="T6" fmla="*/ 5 w 5"/>
                  <a:gd name="T7" fmla="*/ 16 h 24"/>
                  <a:gd name="T8" fmla="*/ 0 w 5"/>
                  <a:gd name="T9" fmla="*/ 16 h 24"/>
                  <a:gd name="T10" fmla="*/ 0 w 5"/>
                  <a:gd name="T11" fmla="*/ 0 h 24"/>
                  <a:gd name="T12" fmla="*/ 0 w 5"/>
                  <a:gd name="T13" fmla="*/ 8 h 24"/>
                  <a:gd name="T14" fmla="*/ 5 w 5"/>
                  <a:gd name="T15" fmla="*/ 8 h 24"/>
                  <a:gd name="T16" fmla="*/ 5 w 5"/>
                  <a:gd name="T17" fmla="*/ 0 h 24"/>
                  <a:gd name="T18" fmla="*/ 0 w 5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24">
                    <a:moveTo>
                      <a:pt x="0" y="16"/>
                    </a:moveTo>
                    <a:lnTo>
                      <a:pt x="0" y="24"/>
                    </a:lnTo>
                    <a:lnTo>
                      <a:pt x="5" y="24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09" name="Rectangle 490"/>
              <p:cNvSpPr>
                <a:spLocks noChangeArrowheads="1"/>
              </p:cNvSpPr>
              <p:nvPr/>
            </p:nvSpPr>
            <p:spPr bwMode="auto">
              <a:xfrm>
                <a:off x="4992688" y="4130676"/>
                <a:ext cx="7938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0" name="Freeform 491"/>
              <p:cNvSpPr>
                <a:spLocks/>
              </p:cNvSpPr>
              <p:nvPr/>
            </p:nvSpPr>
            <p:spPr bwMode="auto">
              <a:xfrm>
                <a:off x="4992688" y="4130676"/>
                <a:ext cx="7938" cy="635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1" name="Rectangle 492"/>
              <p:cNvSpPr>
                <a:spLocks noChangeArrowheads="1"/>
              </p:cNvSpPr>
              <p:nvPr/>
            </p:nvSpPr>
            <p:spPr bwMode="auto">
              <a:xfrm>
                <a:off x="5010151" y="4059238"/>
                <a:ext cx="7938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2" name="Freeform 493"/>
              <p:cNvSpPr>
                <a:spLocks/>
              </p:cNvSpPr>
              <p:nvPr/>
            </p:nvSpPr>
            <p:spPr bwMode="auto">
              <a:xfrm>
                <a:off x="5010151" y="4059238"/>
                <a:ext cx="7938" cy="635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3" name="Freeform 494"/>
              <p:cNvSpPr>
                <a:spLocks noEditPoints="1"/>
              </p:cNvSpPr>
              <p:nvPr/>
            </p:nvSpPr>
            <p:spPr bwMode="auto">
              <a:xfrm>
                <a:off x="5010151" y="4078288"/>
                <a:ext cx="7938" cy="38100"/>
              </a:xfrm>
              <a:custGeom>
                <a:avLst/>
                <a:gdLst>
                  <a:gd name="T0" fmla="*/ 0 w 5"/>
                  <a:gd name="T1" fmla="*/ 16 h 24"/>
                  <a:gd name="T2" fmla="*/ 0 w 5"/>
                  <a:gd name="T3" fmla="*/ 24 h 24"/>
                  <a:gd name="T4" fmla="*/ 5 w 5"/>
                  <a:gd name="T5" fmla="*/ 24 h 24"/>
                  <a:gd name="T6" fmla="*/ 5 w 5"/>
                  <a:gd name="T7" fmla="*/ 16 h 24"/>
                  <a:gd name="T8" fmla="*/ 0 w 5"/>
                  <a:gd name="T9" fmla="*/ 16 h 24"/>
                  <a:gd name="T10" fmla="*/ 0 w 5"/>
                  <a:gd name="T11" fmla="*/ 0 h 24"/>
                  <a:gd name="T12" fmla="*/ 0 w 5"/>
                  <a:gd name="T13" fmla="*/ 8 h 24"/>
                  <a:gd name="T14" fmla="*/ 5 w 5"/>
                  <a:gd name="T15" fmla="*/ 8 h 24"/>
                  <a:gd name="T16" fmla="*/ 5 w 5"/>
                  <a:gd name="T17" fmla="*/ 0 h 24"/>
                  <a:gd name="T18" fmla="*/ 0 w 5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24">
                    <a:moveTo>
                      <a:pt x="0" y="16"/>
                    </a:moveTo>
                    <a:lnTo>
                      <a:pt x="0" y="24"/>
                    </a:lnTo>
                    <a:lnTo>
                      <a:pt x="5" y="24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4" name="Rectangle 495"/>
              <p:cNvSpPr>
                <a:spLocks noChangeArrowheads="1"/>
              </p:cNvSpPr>
              <p:nvPr/>
            </p:nvSpPr>
            <p:spPr bwMode="auto">
              <a:xfrm>
                <a:off x="5010151" y="4129088"/>
                <a:ext cx="7938" cy="317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5" name="Freeform 496"/>
              <p:cNvSpPr>
                <a:spLocks/>
              </p:cNvSpPr>
              <p:nvPr/>
            </p:nvSpPr>
            <p:spPr bwMode="auto">
              <a:xfrm>
                <a:off x="5010151" y="4129088"/>
                <a:ext cx="7938" cy="3175"/>
              </a:xfrm>
              <a:custGeom>
                <a:avLst/>
                <a:gdLst>
                  <a:gd name="T0" fmla="*/ 0 w 5"/>
                  <a:gd name="T1" fmla="*/ 0 h 2"/>
                  <a:gd name="T2" fmla="*/ 0 w 5"/>
                  <a:gd name="T3" fmla="*/ 2 h 2"/>
                  <a:gd name="T4" fmla="*/ 5 w 5"/>
                  <a:gd name="T5" fmla="*/ 2 h 2"/>
                  <a:gd name="T6" fmla="*/ 5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0" y="0"/>
                    </a:moveTo>
                    <a:lnTo>
                      <a:pt x="0" y="2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6" name="Rectangle 497"/>
              <p:cNvSpPr>
                <a:spLocks noChangeArrowheads="1"/>
              </p:cNvSpPr>
              <p:nvPr/>
            </p:nvSpPr>
            <p:spPr bwMode="auto">
              <a:xfrm>
                <a:off x="5026026" y="4054476"/>
                <a:ext cx="9525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7" name="Freeform 498"/>
              <p:cNvSpPr>
                <a:spLocks/>
              </p:cNvSpPr>
              <p:nvPr/>
            </p:nvSpPr>
            <p:spPr bwMode="auto">
              <a:xfrm>
                <a:off x="5026026" y="4054476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8" name="Freeform 499"/>
              <p:cNvSpPr>
                <a:spLocks noEditPoints="1"/>
              </p:cNvSpPr>
              <p:nvPr/>
            </p:nvSpPr>
            <p:spPr bwMode="auto">
              <a:xfrm>
                <a:off x="5026026" y="4073526"/>
                <a:ext cx="9525" cy="38100"/>
              </a:xfrm>
              <a:custGeom>
                <a:avLst/>
                <a:gdLst>
                  <a:gd name="T0" fmla="*/ 0 w 6"/>
                  <a:gd name="T1" fmla="*/ 16 h 24"/>
                  <a:gd name="T2" fmla="*/ 0 w 6"/>
                  <a:gd name="T3" fmla="*/ 24 h 24"/>
                  <a:gd name="T4" fmla="*/ 6 w 6"/>
                  <a:gd name="T5" fmla="*/ 24 h 24"/>
                  <a:gd name="T6" fmla="*/ 6 w 6"/>
                  <a:gd name="T7" fmla="*/ 16 h 24"/>
                  <a:gd name="T8" fmla="*/ 0 w 6"/>
                  <a:gd name="T9" fmla="*/ 16 h 24"/>
                  <a:gd name="T10" fmla="*/ 0 w 6"/>
                  <a:gd name="T11" fmla="*/ 0 h 24"/>
                  <a:gd name="T12" fmla="*/ 0 w 6"/>
                  <a:gd name="T13" fmla="*/ 8 h 24"/>
                  <a:gd name="T14" fmla="*/ 6 w 6"/>
                  <a:gd name="T15" fmla="*/ 8 h 24"/>
                  <a:gd name="T16" fmla="*/ 6 w 6"/>
                  <a:gd name="T17" fmla="*/ 0 h 24"/>
                  <a:gd name="T18" fmla="*/ 0 w 6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0" y="16"/>
                    </a:moveTo>
                    <a:lnTo>
                      <a:pt x="0" y="24"/>
                    </a:lnTo>
                    <a:lnTo>
                      <a:pt x="6" y="24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19" name="Rectangle 500"/>
              <p:cNvSpPr>
                <a:spLocks noChangeArrowheads="1"/>
              </p:cNvSpPr>
              <p:nvPr/>
            </p:nvSpPr>
            <p:spPr bwMode="auto">
              <a:xfrm>
                <a:off x="5026026" y="4122738"/>
                <a:ext cx="9525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0" name="Freeform 501"/>
              <p:cNvSpPr>
                <a:spLocks/>
              </p:cNvSpPr>
              <p:nvPr/>
            </p:nvSpPr>
            <p:spPr bwMode="auto">
              <a:xfrm>
                <a:off x="5026026" y="4122738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1" name="Rectangle 502"/>
              <p:cNvSpPr>
                <a:spLocks noChangeArrowheads="1"/>
              </p:cNvSpPr>
              <p:nvPr/>
            </p:nvSpPr>
            <p:spPr bwMode="auto">
              <a:xfrm>
                <a:off x="4984751" y="4154488"/>
                <a:ext cx="7938" cy="2222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2" name="Freeform 503"/>
              <p:cNvSpPr>
                <a:spLocks/>
              </p:cNvSpPr>
              <p:nvPr/>
            </p:nvSpPr>
            <p:spPr bwMode="auto">
              <a:xfrm>
                <a:off x="4984751" y="4154488"/>
                <a:ext cx="7938" cy="22225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14 h 14"/>
                  <a:gd name="T4" fmla="*/ 5 w 5"/>
                  <a:gd name="T5" fmla="*/ 14 h 14"/>
                  <a:gd name="T6" fmla="*/ 5 w 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0" y="14"/>
                    </a:lnTo>
                    <a:lnTo>
                      <a:pt x="5" y="1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3" name="Rectangle 504"/>
              <p:cNvSpPr>
                <a:spLocks noChangeArrowheads="1"/>
              </p:cNvSpPr>
              <p:nvPr/>
            </p:nvSpPr>
            <p:spPr bwMode="auto">
              <a:xfrm>
                <a:off x="4997451" y="4154488"/>
                <a:ext cx="7938" cy="2222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4" name="Freeform 505"/>
              <p:cNvSpPr>
                <a:spLocks/>
              </p:cNvSpPr>
              <p:nvPr/>
            </p:nvSpPr>
            <p:spPr bwMode="auto">
              <a:xfrm>
                <a:off x="4997451" y="4154488"/>
                <a:ext cx="7938" cy="22225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14 h 14"/>
                  <a:gd name="T4" fmla="*/ 5 w 5"/>
                  <a:gd name="T5" fmla="*/ 14 h 14"/>
                  <a:gd name="T6" fmla="*/ 5 w 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0" y="14"/>
                    </a:lnTo>
                    <a:lnTo>
                      <a:pt x="5" y="1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5" name="Rectangle 506"/>
              <p:cNvSpPr>
                <a:spLocks noChangeArrowheads="1"/>
              </p:cNvSpPr>
              <p:nvPr/>
            </p:nvSpPr>
            <p:spPr bwMode="auto">
              <a:xfrm>
                <a:off x="5011738" y="4154488"/>
                <a:ext cx="7938" cy="2222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6" name="Freeform 507"/>
              <p:cNvSpPr>
                <a:spLocks/>
              </p:cNvSpPr>
              <p:nvPr/>
            </p:nvSpPr>
            <p:spPr bwMode="auto">
              <a:xfrm>
                <a:off x="5011738" y="4154488"/>
                <a:ext cx="7938" cy="22225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14 h 14"/>
                  <a:gd name="T4" fmla="*/ 5 w 5"/>
                  <a:gd name="T5" fmla="*/ 14 h 14"/>
                  <a:gd name="T6" fmla="*/ 5 w 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0" y="14"/>
                    </a:lnTo>
                    <a:lnTo>
                      <a:pt x="5" y="1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7" name="Rectangle 508"/>
              <p:cNvSpPr>
                <a:spLocks noChangeArrowheads="1"/>
              </p:cNvSpPr>
              <p:nvPr/>
            </p:nvSpPr>
            <p:spPr bwMode="auto">
              <a:xfrm>
                <a:off x="5024438" y="4154488"/>
                <a:ext cx="7938" cy="22225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8" name="Freeform 509"/>
              <p:cNvSpPr>
                <a:spLocks/>
              </p:cNvSpPr>
              <p:nvPr/>
            </p:nvSpPr>
            <p:spPr bwMode="auto">
              <a:xfrm>
                <a:off x="5024438" y="4154488"/>
                <a:ext cx="7938" cy="22225"/>
              </a:xfrm>
              <a:custGeom>
                <a:avLst/>
                <a:gdLst>
                  <a:gd name="T0" fmla="*/ 0 w 5"/>
                  <a:gd name="T1" fmla="*/ 0 h 14"/>
                  <a:gd name="T2" fmla="*/ 0 w 5"/>
                  <a:gd name="T3" fmla="*/ 14 h 14"/>
                  <a:gd name="T4" fmla="*/ 5 w 5"/>
                  <a:gd name="T5" fmla="*/ 14 h 14"/>
                  <a:gd name="T6" fmla="*/ 5 w 5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4">
                    <a:moveTo>
                      <a:pt x="0" y="0"/>
                    </a:moveTo>
                    <a:lnTo>
                      <a:pt x="0" y="14"/>
                    </a:lnTo>
                    <a:lnTo>
                      <a:pt x="5" y="1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29" name="Freeform 510"/>
              <p:cNvSpPr>
                <a:spLocks/>
              </p:cNvSpPr>
              <p:nvPr/>
            </p:nvSpPr>
            <p:spPr bwMode="auto">
              <a:xfrm>
                <a:off x="5081588" y="4013201"/>
                <a:ext cx="38100" cy="161925"/>
              </a:xfrm>
              <a:custGeom>
                <a:avLst/>
                <a:gdLst>
                  <a:gd name="T0" fmla="*/ 0 w 24"/>
                  <a:gd name="T1" fmla="*/ 4 h 102"/>
                  <a:gd name="T2" fmla="*/ 18 w 24"/>
                  <a:gd name="T3" fmla="*/ 12 h 102"/>
                  <a:gd name="T4" fmla="*/ 18 w 24"/>
                  <a:gd name="T5" fmla="*/ 102 h 102"/>
                  <a:gd name="T6" fmla="*/ 24 w 24"/>
                  <a:gd name="T7" fmla="*/ 102 h 102"/>
                  <a:gd name="T8" fmla="*/ 24 w 24"/>
                  <a:gd name="T9" fmla="*/ 9 h 102"/>
                  <a:gd name="T10" fmla="*/ 1 w 24"/>
                  <a:gd name="T11" fmla="*/ 0 h 102"/>
                  <a:gd name="T12" fmla="*/ 0 w 24"/>
                  <a:gd name="T13" fmla="*/ 4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02">
                    <a:moveTo>
                      <a:pt x="0" y="4"/>
                    </a:moveTo>
                    <a:lnTo>
                      <a:pt x="18" y="12"/>
                    </a:lnTo>
                    <a:lnTo>
                      <a:pt x="18" y="102"/>
                    </a:lnTo>
                    <a:lnTo>
                      <a:pt x="24" y="102"/>
                    </a:lnTo>
                    <a:lnTo>
                      <a:pt x="24" y="9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0" name="Freeform 511"/>
              <p:cNvSpPr>
                <a:spLocks/>
              </p:cNvSpPr>
              <p:nvPr/>
            </p:nvSpPr>
            <p:spPr bwMode="auto">
              <a:xfrm>
                <a:off x="4070351" y="4008438"/>
                <a:ext cx="204788" cy="171450"/>
              </a:xfrm>
              <a:custGeom>
                <a:avLst/>
                <a:gdLst>
                  <a:gd name="T0" fmla="*/ 3 w 97"/>
                  <a:gd name="T1" fmla="*/ 80 h 81"/>
                  <a:gd name="T2" fmla="*/ 11 w 97"/>
                  <a:gd name="T3" fmla="*/ 80 h 81"/>
                  <a:gd name="T4" fmla="*/ 13 w 97"/>
                  <a:gd name="T5" fmla="*/ 79 h 81"/>
                  <a:gd name="T6" fmla="*/ 13 w 97"/>
                  <a:gd name="T7" fmla="*/ 77 h 81"/>
                  <a:gd name="T8" fmla="*/ 13 w 97"/>
                  <a:gd name="T9" fmla="*/ 20 h 81"/>
                  <a:gd name="T10" fmla="*/ 66 w 97"/>
                  <a:gd name="T11" fmla="*/ 5 h 81"/>
                  <a:gd name="T12" fmla="*/ 66 w 97"/>
                  <a:gd name="T13" fmla="*/ 79 h 81"/>
                  <a:gd name="T14" fmla="*/ 67 w 97"/>
                  <a:gd name="T15" fmla="*/ 80 h 81"/>
                  <a:gd name="T16" fmla="*/ 68 w 97"/>
                  <a:gd name="T17" fmla="*/ 81 h 81"/>
                  <a:gd name="T18" fmla="*/ 95 w 97"/>
                  <a:gd name="T19" fmla="*/ 81 h 81"/>
                  <a:gd name="T20" fmla="*/ 97 w 97"/>
                  <a:gd name="T21" fmla="*/ 79 h 81"/>
                  <a:gd name="T22" fmla="*/ 95 w 97"/>
                  <a:gd name="T23" fmla="*/ 76 h 81"/>
                  <a:gd name="T24" fmla="*/ 71 w 97"/>
                  <a:gd name="T25" fmla="*/ 76 h 81"/>
                  <a:gd name="T26" fmla="*/ 71 w 97"/>
                  <a:gd name="T27" fmla="*/ 2 h 81"/>
                  <a:gd name="T28" fmla="*/ 70 w 97"/>
                  <a:gd name="T29" fmla="*/ 1 h 81"/>
                  <a:gd name="T30" fmla="*/ 68 w 97"/>
                  <a:gd name="T31" fmla="*/ 0 h 81"/>
                  <a:gd name="T32" fmla="*/ 11 w 97"/>
                  <a:gd name="T33" fmla="*/ 17 h 81"/>
                  <a:gd name="T34" fmla="*/ 9 w 97"/>
                  <a:gd name="T35" fmla="*/ 19 h 81"/>
                  <a:gd name="T36" fmla="*/ 9 w 97"/>
                  <a:gd name="T37" fmla="*/ 75 h 81"/>
                  <a:gd name="T38" fmla="*/ 3 w 97"/>
                  <a:gd name="T39" fmla="*/ 75 h 81"/>
                  <a:gd name="T40" fmla="*/ 0 w 97"/>
                  <a:gd name="T41" fmla="*/ 77 h 81"/>
                  <a:gd name="T42" fmla="*/ 3 w 97"/>
                  <a:gd name="T43" fmla="*/ 8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7" h="81">
                    <a:moveTo>
                      <a:pt x="3" y="80"/>
                    </a:moveTo>
                    <a:cubicBezTo>
                      <a:pt x="11" y="80"/>
                      <a:pt x="11" y="80"/>
                      <a:pt x="11" y="80"/>
                    </a:cubicBezTo>
                    <a:cubicBezTo>
                      <a:pt x="12" y="80"/>
                      <a:pt x="12" y="79"/>
                      <a:pt x="13" y="79"/>
                    </a:cubicBezTo>
                    <a:cubicBezTo>
                      <a:pt x="13" y="79"/>
                      <a:pt x="13" y="78"/>
                      <a:pt x="13" y="77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66" y="5"/>
                      <a:pt x="66" y="5"/>
                      <a:pt x="66" y="5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66" y="79"/>
                      <a:pt x="67" y="80"/>
                      <a:pt x="67" y="80"/>
                    </a:cubicBezTo>
                    <a:cubicBezTo>
                      <a:pt x="67" y="81"/>
                      <a:pt x="68" y="81"/>
                      <a:pt x="68" y="81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6" y="81"/>
                      <a:pt x="97" y="80"/>
                      <a:pt x="97" y="79"/>
                    </a:cubicBezTo>
                    <a:cubicBezTo>
                      <a:pt x="97" y="77"/>
                      <a:pt x="96" y="76"/>
                      <a:pt x="95" y="76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71" y="2"/>
                      <a:pt x="70" y="1"/>
                      <a:pt x="70" y="1"/>
                    </a:cubicBezTo>
                    <a:cubicBezTo>
                      <a:pt x="69" y="0"/>
                      <a:pt x="69" y="0"/>
                      <a:pt x="68" y="0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9" y="18"/>
                      <a:pt x="9" y="19"/>
                    </a:cubicBezTo>
                    <a:cubicBezTo>
                      <a:pt x="9" y="75"/>
                      <a:pt x="9" y="75"/>
                      <a:pt x="9" y="75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1" y="75"/>
                      <a:pt x="0" y="76"/>
                      <a:pt x="0" y="77"/>
                    </a:cubicBezTo>
                    <a:cubicBezTo>
                      <a:pt x="0" y="79"/>
                      <a:pt x="1" y="80"/>
                      <a:pt x="3" y="80"/>
                    </a:cubicBez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1" name="Rectangle 512"/>
              <p:cNvSpPr>
                <a:spLocks noChangeArrowheads="1"/>
              </p:cNvSpPr>
              <p:nvPr/>
            </p:nvSpPr>
            <p:spPr bwMode="auto">
              <a:xfrm>
                <a:off x="4117976" y="4064001"/>
                <a:ext cx="7938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2" name="Freeform 513"/>
              <p:cNvSpPr>
                <a:spLocks/>
              </p:cNvSpPr>
              <p:nvPr/>
            </p:nvSpPr>
            <p:spPr bwMode="auto">
              <a:xfrm>
                <a:off x="4117976" y="4064001"/>
                <a:ext cx="7938" cy="635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3" name="Freeform 514"/>
              <p:cNvSpPr>
                <a:spLocks noEditPoints="1"/>
              </p:cNvSpPr>
              <p:nvPr/>
            </p:nvSpPr>
            <p:spPr bwMode="auto">
              <a:xfrm>
                <a:off x="4117976" y="4079876"/>
                <a:ext cx="7938" cy="38100"/>
              </a:xfrm>
              <a:custGeom>
                <a:avLst/>
                <a:gdLst>
                  <a:gd name="T0" fmla="*/ 0 w 5"/>
                  <a:gd name="T1" fmla="*/ 16 h 24"/>
                  <a:gd name="T2" fmla="*/ 0 w 5"/>
                  <a:gd name="T3" fmla="*/ 24 h 24"/>
                  <a:gd name="T4" fmla="*/ 5 w 5"/>
                  <a:gd name="T5" fmla="*/ 24 h 24"/>
                  <a:gd name="T6" fmla="*/ 5 w 5"/>
                  <a:gd name="T7" fmla="*/ 16 h 24"/>
                  <a:gd name="T8" fmla="*/ 0 w 5"/>
                  <a:gd name="T9" fmla="*/ 16 h 24"/>
                  <a:gd name="T10" fmla="*/ 0 w 5"/>
                  <a:gd name="T11" fmla="*/ 0 h 24"/>
                  <a:gd name="T12" fmla="*/ 0 w 5"/>
                  <a:gd name="T13" fmla="*/ 8 h 24"/>
                  <a:gd name="T14" fmla="*/ 5 w 5"/>
                  <a:gd name="T15" fmla="*/ 8 h 24"/>
                  <a:gd name="T16" fmla="*/ 5 w 5"/>
                  <a:gd name="T17" fmla="*/ 0 h 24"/>
                  <a:gd name="T18" fmla="*/ 0 w 5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24">
                    <a:moveTo>
                      <a:pt x="0" y="16"/>
                    </a:moveTo>
                    <a:lnTo>
                      <a:pt x="0" y="24"/>
                    </a:lnTo>
                    <a:lnTo>
                      <a:pt x="5" y="24"/>
                    </a:lnTo>
                    <a:lnTo>
                      <a:pt x="5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5" y="8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4" name="Rectangle 515"/>
              <p:cNvSpPr>
                <a:spLocks noChangeArrowheads="1"/>
              </p:cNvSpPr>
              <p:nvPr/>
            </p:nvSpPr>
            <p:spPr bwMode="auto">
              <a:xfrm>
                <a:off x="4117976" y="4130676"/>
                <a:ext cx="7938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5" name="Freeform 516"/>
              <p:cNvSpPr>
                <a:spLocks/>
              </p:cNvSpPr>
              <p:nvPr/>
            </p:nvSpPr>
            <p:spPr bwMode="auto">
              <a:xfrm>
                <a:off x="4117976" y="4130676"/>
                <a:ext cx="7938" cy="635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6" name="Rectangle 517"/>
              <p:cNvSpPr>
                <a:spLocks noChangeArrowheads="1"/>
              </p:cNvSpPr>
              <p:nvPr/>
            </p:nvSpPr>
            <p:spPr bwMode="auto">
              <a:xfrm>
                <a:off x="4133851" y="4059238"/>
                <a:ext cx="9525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7" name="Freeform 518"/>
              <p:cNvSpPr>
                <a:spLocks/>
              </p:cNvSpPr>
              <p:nvPr/>
            </p:nvSpPr>
            <p:spPr bwMode="auto">
              <a:xfrm>
                <a:off x="4133851" y="4059238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8" name="Freeform 519"/>
              <p:cNvSpPr>
                <a:spLocks noEditPoints="1"/>
              </p:cNvSpPr>
              <p:nvPr/>
            </p:nvSpPr>
            <p:spPr bwMode="auto">
              <a:xfrm>
                <a:off x="4133851" y="4078288"/>
                <a:ext cx="9525" cy="38100"/>
              </a:xfrm>
              <a:custGeom>
                <a:avLst/>
                <a:gdLst>
                  <a:gd name="T0" fmla="*/ 0 w 6"/>
                  <a:gd name="T1" fmla="*/ 16 h 24"/>
                  <a:gd name="T2" fmla="*/ 0 w 6"/>
                  <a:gd name="T3" fmla="*/ 24 h 24"/>
                  <a:gd name="T4" fmla="*/ 6 w 6"/>
                  <a:gd name="T5" fmla="*/ 24 h 24"/>
                  <a:gd name="T6" fmla="*/ 6 w 6"/>
                  <a:gd name="T7" fmla="*/ 16 h 24"/>
                  <a:gd name="T8" fmla="*/ 0 w 6"/>
                  <a:gd name="T9" fmla="*/ 16 h 24"/>
                  <a:gd name="T10" fmla="*/ 0 w 6"/>
                  <a:gd name="T11" fmla="*/ 0 h 24"/>
                  <a:gd name="T12" fmla="*/ 0 w 6"/>
                  <a:gd name="T13" fmla="*/ 8 h 24"/>
                  <a:gd name="T14" fmla="*/ 6 w 6"/>
                  <a:gd name="T15" fmla="*/ 8 h 24"/>
                  <a:gd name="T16" fmla="*/ 6 w 6"/>
                  <a:gd name="T17" fmla="*/ 0 h 24"/>
                  <a:gd name="T18" fmla="*/ 0 w 6"/>
                  <a:gd name="T1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24">
                    <a:moveTo>
                      <a:pt x="0" y="16"/>
                    </a:moveTo>
                    <a:lnTo>
                      <a:pt x="0" y="24"/>
                    </a:lnTo>
                    <a:lnTo>
                      <a:pt x="6" y="24"/>
                    </a:lnTo>
                    <a:lnTo>
                      <a:pt x="6" y="16"/>
                    </a:lnTo>
                    <a:lnTo>
                      <a:pt x="0" y="16"/>
                    </a:lnTo>
                    <a:close/>
                    <a:moveTo>
                      <a:pt x="0" y="0"/>
                    </a:moveTo>
                    <a:lnTo>
                      <a:pt x="0" y="8"/>
                    </a:lnTo>
                    <a:lnTo>
                      <a:pt x="6" y="8"/>
                    </a:lnTo>
                    <a:lnTo>
                      <a:pt x="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9" name="Rectangle 520"/>
              <p:cNvSpPr>
                <a:spLocks noChangeArrowheads="1"/>
              </p:cNvSpPr>
              <p:nvPr/>
            </p:nvSpPr>
            <p:spPr bwMode="auto">
              <a:xfrm>
                <a:off x="4133851" y="4125913"/>
                <a:ext cx="9525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0" name="Freeform 521"/>
              <p:cNvSpPr>
                <a:spLocks/>
              </p:cNvSpPr>
              <p:nvPr/>
            </p:nvSpPr>
            <p:spPr bwMode="auto">
              <a:xfrm>
                <a:off x="4133851" y="4125913"/>
                <a:ext cx="9525" cy="6350"/>
              </a:xfrm>
              <a:custGeom>
                <a:avLst/>
                <a:gdLst>
                  <a:gd name="T0" fmla="*/ 0 w 6"/>
                  <a:gd name="T1" fmla="*/ 0 h 4"/>
                  <a:gd name="T2" fmla="*/ 0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4"/>
                    </a:lnTo>
                    <a:lnTo>
                      <a:pt x="6" y="4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1" name="Rectangle 522"/>
              <p:cNvSpPr>
                <a:spLocks noChangeArrowheads="1"/>
              </p:cNvSpPr>
              <p:nvPr/>
            </p:nvSpPr>
            <p:spPr bwMode="auto">
              <a:xfrm>
                <a:off x="4152901" y="4057651"/>
                <a:ext cx="6350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2" name="Freeform 523"/>
              <p:cNvSpPr>
                <a:spLocks/>
              </p:cNvSpPr>
              <p:nvPr/>
            </p:nvSpPr>
            <p:spPr bwMode="auto">
              <a:xfrm>
                <a:off x="4152901" y="4057651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3" name="Freeform 524"/>
              <p:cNvSpPr>
                <a:spLocks noEditPoints="1"/>
              </p:cNvSpPr>
              <p:nvPr/>
            </p:nvSpPr>
            <p:spPr bwMode="auto">
              <a:xfrm>
                <a:off x="4152901" y="4076701"/>
                <a:ext cx="6350" cy="34925"/>
              </a:xfrm>
              <a:custGeom>
                <a:avLst/>
                <a:gdLst>
                  <a:gd name="T0" fmla="*/ 0 w 4"/>
                  <a:gd name="T1" fmla="*/ 14 h 22"/>
                  <a:gd name="T2" fmla="*/ 0 w 4"/>
                  <a:gd name="T3" fmla="*/ 22 h 22"/>
                  <a:gd name="T4" fmla="*/ 4 w 4"/>
                  <a:gd name="T5" fmla="*/ 22 h 22"/>
                  <a:gd name="T6" fmla="*/ 4 w 4"/>
                  <a:gd name="T7" fmla="*/ 14 h 22"/>
                  <a:gd name="T8" fmla="*/ 0 w 4"/>
                  <a:gd name="T9" fmla="*/ 14 h 22"/>
                  <a:gd name="T10" fmla="*/ 0 w 4"/>
                  <a:gd name="T11" fmla="*/ 0 h 22"/>
                  <a:gd name="T12" fmla="*/ 0 w 4"/>
                  <a:gd name="T13" fmla="*/ 6 h 22"/>
                  <a:gd name="T14" fmla="*/ 4 w 4"/>
                  <a:gd name="T15" fmla="*/ 6 h 22"/>
                  <a:gd name="T16" fmla="*/ 4 w 4"/>
                  <a:gd name="T17" fmla="*/ 0 h 22"/>
                  <a:gd name="T18" fmla="*/ 0 w 4"/>
                  <a:gd name="T1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2">
                    <a:moveTo>
                      <a:pt x="0" y="14"/>
                    </a:moveTo>
                    <a:lnTo>
                      <a:pt x="0" y="22"/>
                    </a:lnTo>
                    <a:lnTo>
                      <a:pt x="4" y="22"/>
                    </a:lnTo>
                    <a:lnTo>
                      <a:pt x="4" y="14"/>
                    </a:lnTo>
                    <a:lnTo>
                      <a:pt x="0" y="14"/>
                    </a:lnTo>
                    <a:close/>
                    <a:moveTo>
                      <a:pt x="0" y="0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4" name="Rectangle 525"/>
              <p:cNvSpPr>
                <a:spLocks noChangeArrowheads="1"/>
              </p:cNvSpPr>
              <p:nvPr/>
            </p:nvSpPr>
            <p:spPr bwMode="auto">
              <a:xfrm>
                <a:off x="4152901" y="4124326"/>
                <a:ext cx="6350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5" name="Freeform 526"/>
              <p:cNvSpPr>
                <a:spLocks/>
              </p:cNvSpPr>
              <p:nvPr/>
            </p:nvSpPr>
            <p:spPr bwMode="auto">
              <a:xfrm>
                <a:off x="4152901" y="4124326"/>
                <a:ext cx="6350" cy="6350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4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6" name="Rectangle 527"/>
              <p:cNvSpPr>
                <a:spLocks noChangeArrowheads="1"/>
              </p:cNvSpPr>
              <p:nvPr/>
            </p:nvSpPr>
            <p:spPr bwMode="auto">
              <a:xfrm>
                <a:off x="4170363" y="4052888"/>
                <a:ext cx="7938" cy="4763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7" name="Freeform 528"/>
              <p:cNvSpPr>
                <a:spLocks/>
              </p:cNvSpPr>
              <p:nvPr/>
            </p:nvSpPr>
            <p:spPr bwMode="auto">
              <a:xfrm>
                <a:off x="4170363" y="4052888"/>
                <a:ext cx="7938" cy="4763"/>
              </a:xfrm>
              <a:custGeom>
                <a:avLst/>
                <a:gdLst>
                  <a:gd name="T0" fmla="*/ 0 w 5"/>
                  <a:gd name="T1" fmla="*/ 0 h 3"/>
                  <a:gd name="T2" fmla="*/ 0 w 5"/>
                  <a:gd name="T3" fmla="*/ 3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0" y="0"/>
                    </a:moveTo>
                    <a:lnTo>
                      <a:pt x="0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8" name="Freeform 529"/>
              <p:cNvSpPr>
                <a:spLocks noEditPoints="1"/>
              </p:cNvSpPr>
              <p:nvPr/>
            </p:nvSpPr>
            <p:spPr bwMode="auto">
              <a:xfrm>
                <a:off x="4170363" y="4070351"/>
                <a:ext cx="7938" cy="36513"/>
              </a:xfrm>
              <a:custGeom>
                <a:avLst/>
                <a:gdLst>
                  <a:gd name="T0" fmla="*/ 0 w 5"/>
                  <a:gd name="T1" fmla="*/ 15 h 23"/>
                  <a:gd name="T2" fmla="*/ 0 w 5"/>
                  <a:gd name="T3" fmla="*/ 23 h 23"/>
                  <a:gd name="T4" fmla="*/ 5 w 5"/>
                  <a:gd name="T5" fmla="*/ 23 h 23"/>
                  <a:gd name="T6" fmla="*/ 5 w 5"/>
                  <a:gd name="T7" fmla="*/ 15 h 23"/>
                  <a:gd name="T8" fmla="*/ 0 w 5"/>
                  <a:gd name="T9" fmla="*/ 15 h 23"/>
                  <a:gd name="T10" fmla="*/ 0 w 5"/>
                  <a:gd name="T11" fmla="*/ 0 h 23"/>
                  <a:gd name="T12" fmla="*/ 0 w 5"/>
                  <a:gd name="T13" fmla="*/ 7 h 23"/>
                  <a:gd name="T14" fmla="*/ 5 w 5"/>
                  <a:gd name="T15" fmla="*/ 7 h 23"/>
                  <a:gd name="T16" fmla="*/ 5 w 5"/>
                  <a:gd name="T17" fmla="*/ 0 h 23"/>
                  <a:gd name="T18" fmla="*/ 0 w 5"/>
                  <a:gd name="T1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23">
                    <a:moveTo>
                      <a:pt x="0" y="15"/>
                    </a:moveTo>
                    <a:lnTo>
                      <a:pt x="0" y="23"/>
                    </a:lnTo>
                    <a:lnTo>
                      <a:pt x="5" y="23"/>
                    </a:lnTo>
                    <a:lnTo>
                      <a:pt x="5" y="15"/>
                    </a:lnTo>
                    <a:lnTo>
                      <a:pt x="0" y="15"/>
                    </a:lnTo>
                    <a:close/>
                    <a:moveTo>
                      <a:pt x="0" y="0"/>
                    </a:moveTo>
                    <a:lnTo>
                      <a:pt x="0" y="7"/>
                    </a:lnTo>
                    <a:lnTo>
                      <a:pt x="5" y="7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49" name="Rectangle 530"/>
              <p:cNvSpPr>
                <a:spLocks noChangeArrowheads="1"/>
              </p:cNvSpPr>
              <p:nvPr/>
            </p:nvSpPr>
            <p:spPr bwMode="auto">
              <a:xfrm>
                <a:off x="4170363" y="4119563"/>
                <a:ext cx="7938" cy="635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0" name="Freeform 531"/>
              <p:cNvSpPr>
                <a:spLocks/>
              </p:cNvSpPr>
              <p:nvPr/>
            </p:nvSpPr>
            <p:spPr bwMode="auto">
              <a:xfrm>
                <a:off x="4170363" y="4119563"/>
                <a:ext cx="7938" cy="635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4 h 4"/>
                  <a:gd name="T4" fmla="*/ 5 w 5"/>
                  <a:gd name="T5" fmla="*/ 4 h 4"/>
                  <a:gd name="T6" fmla="*/ 5 w 5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lnTo>
                      <a:pt x="0" y="4"/>
                    </a:lnTo>
                    <a:lnTo>
                      <a:pt x="5" y="4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1" name="Rectangle 532"/>
              <p:cNvSpPr>
                <a:spLocks noChangeArrowheads="1"/>
              </p:cNvSpPr>
              <p:nvPr/>
            </p:nvSpPr>
            <p:spPr bwMode="auto">
              <a:xfrm>
                <a:off x="4127501" y="4149726"/>
                <a:ext cx="9525" cy="254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2" name="Freeform 533"/>
              <p:cNvSpPr>
                <a:spLocks/>
              </p:cNvSpPr>
              <p:nvPr/>
            </p:nvSpPr>
            <p:spPr bwMode="auto">
              <a:xfrm>
                <a:off x="4127501" y="4149726"/>
                <a:ext cx="9525" cy="25400"/>
              </a:xfrm>
              <a:custGeom>
                <a:avLst/>
                <a:gdLst>
                  <a:gd name="T0" fmla="*/ 0 w 6"/>
                  <a:gd name="T1" fmla="*/ 0 h 16"/>
                  <a:gd name="T2" fmla="*/ 0 w 6"/>
                  <a:gd name="T3" fmla="*/ 16 h 16"/>
                  <a:gd name="T4" fmla="*/ 6 w 6"/>
                  <a:gd name="T5" fmla="*/ 16 h 16"/>
                  <a:gd name="T6" fmla="*/ 6 w 6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6">
                    <a:moveTo>
                      <a:pt x="0" y="0"/>
                    </a:moveTo>
                    <a:lnTo>
                      <a:pt x="0" y="16"/>
                    </a:lnTo>
                    <a:lnTo>
                      <a:pt x="6" y="16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3" name="Rectangle 534"/>
              <p:cNvSpPr>
                <a:spLocks noChangeArrowheads="1"/>
              </p:cNvSpPr>
              <p:nvPr/>
            </p:nvSpPr>
            <p:spPr bwMode="auto">
              <a:xfrm>
                <a:off x="4140201" y="4149726"/>
                <a:ext cx="9525" cy="254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4" name="Freeform 535"/>
              <p:cNvSpPr>
                <a:spLocks/>
              </p:cNvSpPr>
              <p:nvPr/>
            </p:nvSpPr>
            <p:spPr bwMode="auto">
              <a:xfrm>
                <a:off x="4140201" y="4149726"/>
                <a:ext cx="9525" cy="25400"/>
              </a:xfrm>
              <a:custGeom>
                <a:avLst/>
                <a:gdLst>
                  <a:gd name="T0" fmla="*/ 0 w 6"/>
                  <a:gd name="T1" fmla="*/ 0 h 16"/>
                  <a:gd name="T2" fmla="*/ 0 w 6"/>
                  <a:gd name="T3" fmla="*/ 16 h 16"/>
                  <a:gd name="T4" fmla="*/ 6 w 6"/>
                  <a:gd name="T5" fmla="*/ 16 h 16"/>
                  <a:gd name="T6" fmla="*/ 6 w 6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6">
                    <a:moveTo>
                      <a:pt x="0" y="0"/>
                    </a:moveTo>
                    <a:lnTo>
                      <a:pt x="0" y="16"/>
                    </a:lnTo>
                    <a:lnTo>
                      <a:pt x="6" y="16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5" name="Rectangle 536"/>
              <p:cNvSpPr>
                <a:spLocks noChangeArrowheads="1"/>
              </p:cNvSpPr>
              <p:nvPr/>
            </p:nvSpPr>
            <p:spPr bwMode="auto">
              <a:xfrm>
                <a:off x="4152901" y="4149726"/>
                <a:ext cx="9525" cy="254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6" name="Freeform 537"/>
              <p:cNvSpPr>
                <a:spLocks/>
              </p:cNvSpPr>
              <p:nvPr/>
            </p:nvSpPr>
            <p:spPr bwMode="auto">
              <a:xfrm>
                <a:off x="4152901" y="4149726"/>
                <a:ext cx="9525" cy="25400"/>
              </a:xfrm>
              <a:custGeom>
                <a:avLst/>
                <a:gdLst>
                  <a:gd name="T0" fmla="*/ 0 w 6"/>
                  <a:gd name="T1" fmla="*/ 0 h 16"/>
                  <a:gd name="T2" fmla="*/ 0 w 6"/>
                  <a:gd name="T3" fmla="*/ 16 h 16"/>
                  <a:gd name="T4" fmla="*/ 6 w 6"/>
                  <a:gd name="T5" fmla="*/ 16 h 16"/>
                  <a:gd name="T6" fmla="*/ 6 w 6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6">
                    <a:moveTo>
                      <a:pt x="0" y="0"/>
                    </a:moveTo>
                    <a:lnTo>
                      <a:pt x="0" y="16"/>
                    </a:lnTo>
                    <a:lnTo>
                      <a:pt x="6" y="16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7" name="Rectangle 538"/>
              <p:cNvSpPr>
                <a:spLocks noChangeArrowheads="1"/>
              </p:cNvSpPr>
              <p:nvPr/>
            </p:nvSpPr>
            <p:spPr bwMode="auto">
              <a:xfrm>
                <a:off x="4168776" y="4149726"/>
                <a:ext cx="7938" cy="25400"/>
              </a:xfrm>
              <a:prstGeom prst="rect">
                <a:avLst/>
              </a:pr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8" name="Freeform 539"/>
              <p:cNvSpPr>
                <a:spLocks/>
              </p:cNvSpPr>
              <p:nvPr/>
            </p:nvSpPr>
            <p:spPr bwMode="auto">
              <a:xfrm>
                <a:off x="4168776" y="4149726"/>
                <a:ext cx="7938" cy="25400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5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lnTo>
                      <a:pt x="0" y="16"/>
                    </a:lnTo>
                    <a:lnTo>
                      <a:pt x="5" y="16"/>
                    </a:lnTo>
                    <a:lnTo>
                      <a:pt x="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59" name="Freeform 540"/>
              <p:cNvSpPr>
                <a:spLocks/>
              </p:cNvSpPr>
              <p:nvPr/>
            </p:nvSpPr>
            <p:spPr bwMode="auto">
              <a:xfrm>
                <a:off x="4222751" y="4008438"/>
                <a:ext cx="39688" cy="165100"/>
              </a:xfrm>
              <a:custGeom>
                <a:avLst/>
                <a:gdLst>
                  <a:gd name="T0" fmla="*/ 0 w 25"/>
                  <a:gd name="T1" fmla="*/ 5 h 104"/>
                  <a:gd name="T2" fmla="*/ 20 w 25"/>
                  <a:gd name="T3" fmla="*/ 13 h 104"/>
                  <a:gd name="T4" fmla="*/ 20 w 25"/>
                  <a:gd name="T5" fmla="*/ 104 h 104"/>
                  <a:gd name="T6" fmla="*/ 25 w 25"/>
                  <a:gd name="T7" fmla="*/ 104 h 104"/>
                  <a:gd name="T8" fmla="*/ 25 w 25"/>
                  <a:gd name="T9" fmla="*/ 9 h 104"/>
                  <a:gd name="T10" fmla="*/ 3 w 25"/>
                  <a:gd name="T11" fmla="*/ 0 h 104"/>
                  <a:gd name="T12" fmla="*/ 0 w 25"/>
                  <a:gd name="T13" fmla="*/ 5 h 104"/>
                  <a:gd name="T14" fmla="*/ 0 w 25"/>
                  <a:gd name="T15" fmla="*/ 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04">
                    <a:moveTo>
                      <a:pt x="0" y="5"/>
                    </a:moveTo>
                    <a:lnTo>
                      <a:pt x="20" y="13"/>
                    </a:lnTo>
                    <a:lnTo>
                      <a:pt x="20" y="104"/>
                    </a:lnTo>
                    <a:lnTo>
                      <a:pt x="25" y="104"/>
                    </a:lnTo>
                    <a:lnTo>
                      <a:pt x="25" y="9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0" name="Freeform 541"/>
              <p:cNvSpPr>
                <a:spLocks/>
              </p:cNvSpPr>
              <p:nvPr/>
            </p:nvSpPr>
            <p:spPr bwMode="auto">
              <a:xfrm>
                <a:off x="4349751" y="3976688"/>
                <a:ext cx="15875" cy="128588"/>
              </a:xfrm>
              <a:custGeom>
                <a:avLst/>
                <a:gdLst>
                  <a:gd name="T0" fmla="*/ 0 w 10"/>
                  <a:gd name="T1" fmla="*/ 0 h 81"/>
                  <a:gd name="T2" fmla="*/ 10 w 10"/>
                  <a:gd name="T3" fmla="*/ 8 h 81"/>
                  <a:gd name="T4" fmla="*/ 10 w 10"/>
                  <a:gd name="T5" fmla="*/ 80 h 81"/>
                  <a:gd name="T6" fmla="*/ 0 w 10"/>
                  <a:gd name="T7" fmla="*/ 81 h 81"/>
                  <a:gd name="T8" fmla="*/ 0 w 10"/>
                  <a:gd name="T9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81">
                    <a:moveTo>
                      <a:pt x="0" y="0"/>
                    </a:moveTo>
                    <a:lnTo>
                      <a:pt x="10" y="8"/>
                    </a:lnTo>
                    <a:lnTo>
                      <a:pt x="10" y="80"/>
                    </a:lnTo>
                    <a:lnTo>
                      <a:pt x="0" y="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1" name="Freeform 542"/>
              <p:cNvSpPr>
                <a:spLocks/>
              </p:cNvSpPr>
              <p:nvPr/>
            </p:nvSpPr>
            <p:spPr bwMode="auto">
              <a:xfrm>
                <a:off x="4349751" y="3971926"/>
                <a:ext cx="15875" cy="134938"/>
              </a:xfrm>
              <a:custGeom>
                <a:avLst/>
                <a:gdLst>
                  <a:gd name="T0" fmla="*/ 0 w 10"/>
                  <a:gd name="T1" fmla="*/ 3 h 85"/>
                  <a:gd name="T2" fmla="*/ 0 w 10"/>
                  <a:gd name="T3" fmla="*/ 3 h 85"/>
                  <a:gd name="T4" fmla="*/ 9 w 10"/>
                  <a:gd name="T5" fmla="*/ 11 h 85"/>
                  <a:gd name="T6" fmla="*/ 9 w 10"/>
                  <a:gd name="T7" fmla="*/ 81 h 85"/>
                  <a:gd name="T8" fmla="*/ 1 w 10"/>
                  <a:gd name="T9" fmla="*/ 83 h 85"/>
                  <a:gd name="T10" fmla="*/ 1 w 10"/>
                  <a:gd name="T11" fmla="*/ 3 h 85"/>
                  <a:gd name="T12" fmla="*/ 0 w 10"/>
                  <a:gd name="T13" fmla="*/ 3 h 85"/>
                  <a:gd name="T14" fmla="*/ 0 w 10"/>
                  <a:gd name="T15" fmla="*/ 3 h 85"/>
                  <a:gd name="T16" fmla="*/ 0 w 10"/>
                  <a:gd name="T17" fmla="*/ 3 h 85"/>
                  <a:gd name="T18" fmla="*/ 0 w 10"/>
                  <a:gd name="T19" fmla="*/ 3 h 85"/>
                  <a:gd name="T20" fmla="*/ 0 w 10"/>
                  <a:gd name="T21" fmla="*/ 85 h 85"/>
                  <a:gd name="T22" fmla="*/ 10 w 10"/>
                  <a:gd name="T23" fmla="*/ 83 h 85"/>
                  <a:gd name="T24" fmla="*/ 10 w 10"/>
                  <a:gd name="T25" fmla="*/ 11 h 85"/>
                  <a:gd name="T26" fmla="*/ 0 w 10"/>
                  <a:gd name="T27" fmla="*/ 0 h 85"/>
                  <a:gd name="T28" fmla="*/ 0 w 10"/>
                  <a:gd name="T29" fmla="*/ 3 h 85"/>
                  <a:gd name="T30" fmla="*/ 0 w 10"/>
                  <a:gd name="T31" fmla="*/ 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" h="85">
                    <a:moveTo>
                      <a:pt x="0" y="3"/>
                    </a:moveTo>
                    <a:lnTo>
                      <a:pt x="0" y="3"/>
                    </a:lnTo>
                    <a:lnTo>
                      <a:pt x="9" y="11"/>
                    </a:lnTo>
                    <a:lnTo>
                      <a:pt x="9" y="81"/>
                    </a:lnTo>
                    <a:lnTo>
                      <a:pt x="1" y="83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85"/>
                    </a:lnTo>
                    <a:lnTo>
                      <a:pt x="10" y="83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2" name="Freeform 543"/>
              <p:cNvSpPr>
                <a:spLocks/>
              </p:cNvSpPr>
              <p:nvPr/>
            </p:nvSpPr>
            <p:spPr bwMode="auto">
              <a:xfrm>
                <a:off x="4311651" y="3917951"/>
                <a:ext cx="96838" cy="187325"/>
              </a:xfrm>
              <a:custGeom>
                <a:avLst/>
                <a:gdLst>
                  <a:gd name="T0" fmla="*/ 3 w 61"/>
                  <a:gd name="T1" fmla="*/ 25 h 118"/>
                  <a:gd name="T2" fmla="*/ 4 w 61"/>
                  <a:gd name="T3" fmla="*/ 29 h 118"/>
                  <a:gd name="T4" fmla="*/ 53 w 61"/>
                  <a:gd name="T5" fmla="*/ 10 h 118"/>
                  <a:gd name="T6" fmla="*/ 53 w 61"/>
                  <a:gd name="T7" fmla="*/ 110 h 118"/>
                  <a:gd name="T8" fmla="*/ 7 w 61"/>
                  <a:gd name="T9" fmla="*/ 110 h 118"/>
                  <a:gd name="T10" fmla="*/ 7 w 61"/>
                  <a:gd name="T11" fmla="*/ 25 h 118"/>
                  <a:gd name="T12" fmla="*/ 3 w 61"/>
                  <a:gd name="T13" fmla="*/ 25 h 118"/>
                  <a:gd name="T14" fmla="*/ 4 w 61"/>
                  <a:gd name="T15" fmla="*/ 29 h 118"/>
                  <a:gd name="T16" fmla="*/ 3 w 61"/>
                  <a:gd name="T17" fmla="*/ 25 h 118"/>
                  <a:gd name="T18" fmla="*/ 0 w 61"/>
                  <a:gd name="T19" fmla="*/ 25 h 118"/>
                  <a:gd name="T20" fmla="*/ 0 w 61"/>
                  <a:gd name="T21" fmla="*/ 118 h 118"/>
                  <a:gd name="T22" fmla="*/ 61 w 61"/>
                  <a:gd name="T23" fmla="*/ 118 h 118"/>
                  <a:gd name="T24" fmla="*/ 61 w 61"/>
                  <a:gd name="T25" fmla="*/ 0 h 118"/>
                  <a:gd name="T26" fmla="*/ 0 w 61"/>
                  <a:gd name="T27" fmla="*/ 22 h 118"/>
                  <a:gd name="T28" fmla="*/ 0 w 61"/>
                  <a:gd name="T29" fmla="*/ 25 h 118"/>
                  <a:gd name="T30" fmla="*/ 3 w 61"/>
                  <a:gd name="T31" fmla="*/ 2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1" h="118">
                    <a:moveTo>
                      <a:pt x="3" y="25"/>
                    </a:moveTo>
                    <a:lnTo>
                      <a:pt x="4" y="29"/>
                    </a:lnTo>
                    <a:lnTo>
                      <a:pt x="53" y="10"/>
                    </a:lnTo>
                    <a:lnTo>
                      <a:pt x="53" y="110"/>
                    </a:lnTo>
                    <a:lnTo>
                      <a:pt x="7" y="110"/>
                    </a:lnTo>
                    <a:lnTo>
                      <a:pt x="7" y="25"/>
                    </a:lnTo>
                    <a:lnTo>
                      <a:pt x="3" y="25"/>
                    </a:lnTo>
                    <a:lnTo>
                      <a:pt x="4" y="29"/>
                    </a:lnTo>
                    <a:lnTo>
                      <a:pt x="3" y="25"/>
                    </a:lnTo>
                    <a:lnTo>
                      <a:pt x="0" y="25"/>
                    </a:lnTo>
                    <a:lnTo>
                      <a:pt x="0" y="118"/>
                    </a:lnTo>
                    <a:lnTo>
                      <a:pt x="61" y="118"/>
                    </a:lnTo>
                    <a:lnTo>
                      <a:pt x="61" y="0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3" y="25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3" name="Freeform 544"/>
              <p:cNvSpPr>
                <a:spLocks/>
              </p:cNvSpPr>
              <p:nvPr/>
            </p:nvSpPr>
            <p:spPr bwMode="auto">
              <a:xfrm>
                <a:off x="4408488" y="3921126"/>
                <a:ext cx="20638" cy="182563"/>
              </a:xfrm>
              <a:custGeom>
                <a:avLst/>
                <a:gdLst>
                  <a:gd name="T0" fmla="*/ 0 w 13"/>
                  <a:gd name="T1" fmla="*/ 0 h 115"/>
                  <a:gd name="T2" fmla="*/ 13 w 13"/>
                  <a:gd name="T3" fmla="*/ 12 h 115"/>
                  <a:gd name="T4" fmla="*/ 13 w 13"/>
                  <a:gd name="T5" fmla="*/ 112 h 115"/>
                  <a:gd name="T6" fmla="*/ 0 w 13"/>
                  <a:gd name="T7" fmla="*/ 115 h 115"/>
                  <a:gd name="T8" fmla="*/ 0 w 13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15">
                    <a:moveTo>
                      <a:pt x="0" y="0"/>
                    </a:moveTo>
                    <a:lnTo>
                      <a:pt x="13" y="12"/>
                    </a:lnTo>
                    <a:lnTo>
                      <a:pt x="13" y="112"/>
                    </a:lnTo>
                    <a:lnTo>
                      <a:pt x="0" y="1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4" name="Freeform 545"/>
              <p:cNvSpPr>
                <a:spLocks/>
              </p:cNvSpPr>
              <p:nvPr/>
            </p:nvSpPr>
            <p:spPr bwMode="auto">
              <a:xfrm>
                <a:off x="4406901" y="3917951"/>
                <a:ext cx="25400" cy="187325"/>
              </a:xfrm>
              <a:custGeom>
                <a:avLst/>
                <a:gdLst>
                  <a:gd name="T0" fmla="*/ 1 w 16"/>
                  <a:gd name="T1" fmla="*/ 2 h 118"/>
                  <a:gd name="T2" fmla="*/ 0 w 16"/>
                  <a:gd name="T3" fmla="*/ 4 h 118"/>
                  <a:gd name="T4" fmla="*/ 13 w 16"/>
                  <a:gd name="T5" fmla="*/ 14 h 118"/>
                  <a:gd name="T6" fmla="*/ 13 w 16"/>
                  <a:gd name="T7" fmla="*/ 113 h 118"/>
                  <a:gd name="T8" fmla="*/ 2 w 16"/>
                  <a:gd name="T9" fmla="*/ 115 h 118"/>
                  <a:gd name="T10" fmla="*/ 2 w 16"/>
                  <a:gd name="T11" fmla="*/ 2 h 118"/>
                  <a:gd name="T12" fmla="*/ 1 w 16"/>
                  <a:gd name="T13" fmla="*/ 2 h 118"/>
                  <a:gd name="T14" fmla="*/ 0 w 16"/>
                  <a:gd name="T15" fmla="*/ 4 h 118"/>
                  <a:gd name="T16" fmla="*/ 1 w 16"/>
                  <a:gd name="T17" fmla="*/ 2 h 118"/>
                  <a:gd name="T18" fmla="*/ 0 w 16"/>
                  <a:gd name="T19" fmla="*/ 2 h 118"/>
                  <a:gd name="T20" fmla="*/ 0 w 16"/>
                  <a:gd name="T21" fmla="*/ 118 h 118"/>
                  <a:gd name="T22" fmla="*/ 16 w 16"/>
                  <a:gd name="T23" fmla="*/ 115 h 118"/>
                  <a:gd name="T24" fmla="*/ 16 w 16"/>
                  <a:gd name="T25" fmla="*/ 13 h 118"/>
                  <a:gd name="T26" fmla="*/ 0 w 16"/>
                  <a:gd name="T27" fmla="*/ 0 h 118"/>
                  <a:gd name="T28" fmla="*/ 0 w 16"/>
                  <a:gd name="T29" fmla="*/ 2 h 118"/>
                  <a:gd name="T30" fmla="*/ 1 w 16"/>
                  <a:gd name="T31" fmla="*/ 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8">
                    <a:moveTo>
                      <a:pt x="1" y="2"/>
                    </a:moveTo>
                    <a:lnTo>
                      <a:pt x="0" y="4"/>
                    </a:lnTo>
                    <a:lnTo>
                      <a:pt x="13" y="14"/>
                    </a:lnTo>
                    <a:lnTo>
                      <a:pt x="13" y="113"/>
                    </a:lnTo>
                    <a:lnTo>
                      <a:pt x="2" y="115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18"/>
                    </a:lnTo>
                    <a:lnTo>
                      <a:pt x="16" y="115"/>
                    </a:lnTo>
                    <a:lnTo>
                      <a:pt x="16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5" name="Freeform 546"/>
              <p:cNvSpPr>
                <a:spLocks/>
              </p:cNvSpPr>
              <p:nvPr/>
            </p:nvSpPr>
            <p:spPr bwMode="auto">
              <a:xfrm>
                <a:off x="4284663" y="3978276"/>
                <a:ext cx="60325" cy="125413"/>
              </a:xfrm>
              <a:custGeom>
                <a:avLst/>
                <a:gdLst>
                  <a:gd name="T0" fmla="*/ 0 w 38"/>
                  <a:gd name="T1" fmla="*/ 15 h 79"/>
                  <a:gd name="T2" fmla="*/ 38 w 38"/>
                  <a:gd name="T3" fmla="*/ 0 h 79"/>
                  <a:gd name="T4" fmla="*/ 38 w 38"/>
                  <a:gd name="T5" fmla="*/ 79 h 79"/>
                  <a:gd name="T6" fmla="*/ 0 w 38"/>
                  <a:gd name="T7" fmla="*/ 79 h 79"/>
                  <a:gd name="T8" fmla="*/ 0 w 38"/>
                  <a:gd name="T9" fmla="*/ 15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9">
                    <a:moveTo>
                      <a:pt x="0" y="15"/>
                    </a:moveTo>
                    <a:lnTo>
                      <a:pt x="38" y="0"/>
                    </a:lnTo>
                    <a:lnTo>
                      <a:pt x="38" y="79"/>
                    </a:lnTo>
                    <a:lnTo>
                      <a:pt x="0" y="79"/>
                    </a:lnTo>
                    <a:lnTo>
                      <a:pt x="0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6" name="Freeform 547"/>
              <p:cNvSpPr>
                <a:spLocks/>
              </p:cNvSpPr>
              <p:nvPr/>
            </p:nvSpPr>
            <p:spPr bwMode="auto">
              <a:xfrm>
                <a:off x="4279901" y="3975101"/>
                <a:ext cx="69850" cy="131763"/>
              </a:xfrm>
              <a:custGeom>
                <a:avLst/>
                <a:gdLst>
                  <a:gd name="T0" fmla="*/ 3 w 44"/>
                  <a:gd name="T1" fmla="*/ 17 h 83"/>
                  <a:gd name="T2" fmla="*/ 4 w 44"/>
                  <a:gd name="T3" fmla="*/ 20 h 83"/>
                  <a:gd name="T4" fmla="*/ 38 w 44"/>
                  <a:gd name="T5" fmla="*/ 6 h 83"/>
                  <a:gd name="T6" fmla="*/ 38 w 44"/>
                  <a:gd name="T7" fmla="*/ 78 h 83"/>
                  <a:gd name="T8" fmla="*/ 5 w 44"/>
                  <a:gd name="T9" fmla="*/ 78 h 83"/>
                  <a:gd name="T10" fmla="*/ 5 w 44"/>
                  <a:gd name="T11" fmla="*/ 17 h 83"/>
                  <a:gd name="T12" fmla="*/ 3 w 44"/>
                  <a:gd name="T13" fmla="*/ 17 h 83"/>
                  <a:gd name="T14" fmla="*/ 4 w 44"/>
                  <a:gd name="T15" fmla="*/ 20 h 83"/>
                  <a:gd name="T16" fmla="*/ 3 w 44"/>
                  <a:gd name="T17" fmla="*/ 17 h 83"/>
                  <a:gd name="T18" fmla="*/ 0 w 44"/>
                  <a:gd name="T19" fmla="*/ 17 h 83"/>
                  <a:gd name="T20" fmla="*/ 0 w 44"/>
                  <a:gd name="T21" fmla="*/ 83 h 83"/>
                  <a:gd name="T22" fmla="*/ 44 w 44"/>
                  <a:gd name="T23" fmla="*/ 83 h 83"/>
                  <a:gd name="T24" fmla="*/ 44 w 44"/>
                  <a:gd name="T25" fmla="*/ 0 h 83"/>
                  <a:gd name="T26" fmla="*/ 0 w 44"/>
                  <a:gd name="T27" fmla="*/ 16 h 83"/>
                  <a:gd name="T28" fmla="*/ 0 w 44"/>
                  <a:gd name="T29" fmla="*/ 17 h 83"/>
                  <a:gd name="T30" fmla="*/ 3 w 44"/>
                  <a:gd name="T31" fmla="*/ 1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83">
                    <a:moveTo>
                      <a:pt x="3" y="17"/>
                    </a:moveTo>
                    <a:lnTo>
                      <a:pt x="4" y="20"/>
                    </a:lnTo>
                    <a:lnTo>
                      <a:pt x="38" y="6"/>
                    </a:lnTo>
                    <a:lnTo>
                      <a:pt x="38" y="78"/>
                    </a:lnTo>
                    <a:lnTo>
                      <a:pt x="5" y="78"/>
                    </a:lnTo>
                    <a:lnTo>
                      <a:pt x="5" y="17"/>
                    </a:lnTo>
                    <a:lnTo>
                      <a:pt x="3" y="17"/>
                    </a:lnTo>
                    <a:lnTo>
                      <a:pt x="4" y="20"/>
                    </a:lnTo>
                    <a:lnTo>
                      <a:pt x="3" y="17"/>
                    </a:lnTo>
                    <a:lnTo>
                      <a:pt x="0" y="17"/>
                    </a:lnTo>
                    <a:lnTo>
                      <a:pt x="0" y="83"/>
                    </a:lnTo>
                    <a:lnTo>
                      <a:pt x="44" y="83"/>
                    </a:lnTo>
                    <a:lnTo>
                      <a:pt x="44" y="0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3" y="17"/>
                    </a:lnTo>
                    <a:close/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7" name="Freeform 548"/>
              <p:cNvSpPr>
                <a:spLocks/>
              </p:cNvSpPr>
              <p:nvPr/>
            </p:nvSpPr>
            <p:spPr bwMode="auto">
              <a:xfrm>
                <a:off x="4291013" y="4010026"/>
                <a:ext cx="49213" cy="23813"/>
              </a:xfrm>
              <a:custGeom>
                <a:avLst/>
                <a:gdLst>
                  <a:gd name="T0" fmla="*/ 3 w 24"/>
                  <a:gd name="T1" fmla="*/ 10 h 11"/>
                  <a:gd name="T2" fmla="*/ 22 w 24"/>
                  <a:gd name="T3" fmla="*/ 4 h 11"/>
                  <a:gd name="T4" fmla="*/ 24 w 24"/>
                  <a:gd name="T5" fmla="*/ 2 h 11"/>
                  <a:gd name="T6" fmla="*/ 21 w 24"/>
                  <a:gd name="T7" fmla="*/ 0 h 11"/>
                  <a:gd name="T8" fmla="*/ 2 w 24"/>
                  <a:gd name="T9" fmla="*/ 6 h 11"/>
                  <a:gd name="T10" fmla="*/ 0 w 24"/>
                  <a:gd name="T11" fmla="*/ 9 h 11"/>
                  <a:gd name="T12" fmla="*/ 3 w 24"/>
                  <a:gd name="T1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1">
                    <a:moveTo>
                      <a:pt x="3" y="1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4"/>
                      <a:pt x="24" y="3"/>
                      <a:pt x="24" y="2"/>
                    </a:cubicBezTo>
                    <a:cubicBezTo>
                      <a:pt x="24" y="0"/>
                      <a:pt x="22" y="0"/>
                      <a:pt x="21" y="0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7"/>
                      <a:pt x="0" y="8"/>
                      <a:pt x="0" y="9"/>
                    </a:cubicBezTo>
                    <a:cubicBezTo>
                      <a:pt x="1" y="10"/>
                      <a:pt x="2" y="11"/>
                      <a:pt x="3" y="10"/>
                    </a:cubicBezTo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8" name="Freeform 549"/>
              <p:cNvSpPr>
                <a:spLocks/>
              </p:cNvSpPr>
              <p:nvPr/>
            </p:nvSpPr>
            <p:spPr bwMode="auto">
              <a:xfrm>
                <a:off x="4291013" y="4035426"/>
                <a:ext cx="49213" cy="22225"/>
              </a:xfrm>
              <a:custGeom>
                <a:avLst/>
                <a:gdLst>
                  <a:gd name="T0" fmla="*/ 3 w 24"/>
                  <a:gd name="T1" fmla="*/ 10 h 10"/>
                  <a:gd name="T2" fmla="*/ 22 w 24"/>
                  <a:gd name="T3" fmla="*/ 4 h 10"/>
                  <a:gd name="T4" fmla="*/ 24 w 24"/>
                  <a:gd name="T5" fmla="*/ 2 h 10"/>
                  <a:gd name="T6" fmla="*/ 21 w 24"/>
                  <a:gd name="T7" fmla="*/ 0 h 10"/>
                  <a:gd name="T8" fmla="*/ 2 w 24"/>
                  <a:gd name="T9" fmla="*/ 5 h 10"/>
                  <a:gd name="T10" fmla="*/ 0 w 24"/>
                  <a:gd name="T11" fmla="*/ 8 h 10"/>
                  <a:gd name="T12" fmla="*/ 3 w 24"/>
                  <a:gd name="T13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10">
                    <a:moveTo>
                      <a:pt x="3" y="10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4" y="4"/>
                      <a:pt x="24" y="3"/>
                      <a:pt x="24" y="2"/>
                    </a:cubicBezTo>
                    <a:cubicBezTo>
                      <a:pt x="24" y="0"/>
                      <a:pt x="22" y="0"/>
                      <a:pt x="21" y="0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9"/>
                      <a:pt x="2" y="10"/>
                      <a:pt x="3" y="10"/>
                    </a:cubicBezTo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69" name="Freeform 550"/>
              <p:cNvSpPr>
                <a:spLocks/>
              </p:cNvSpPr>
              <p:nvPr/>
            </p:nvSpPr>
            <p:spPr bwMode="auto">
              <a:xfrm>
                <a:off x="4291013" y="4060826"/>
                <a:ext cx="49213" cy="19050"/>
              </a:xfrm>
              <a:custGeom>
                <a:avLst/>
                <a:gdLst>
                  <a:gd name="T0" fmla="*/ 2 w 24"/>
                  <a:gd name="T1" fmla="*/ 9 h 9"/>
                  <a:gd name="T2" fmla="*/ 22 w 24"/>
                  <a:gd name="T3" fmla="*/ 4 h 9"/>
                  <a:gd name="T4" fmla="*/ 24 w 24"/>
                  <a:gd name="T5" fmla="*/ 2 h 9"/>
                  <a:gd name="T6" fmla="*/ 21 w 24"/>
                  <a:gd name="T7" fmla="*/ 0 h 9"/>
                  <a:gd name="T8" fmla="*/ 1 w 24"/>
                  <a:gd name="T9" fmla="*/ 4 h 9"/>
                  <a:gd name="T10" fmla="*/ 0 w 24"/>
                  <a:gd name="T11" fmla="*/ 7 h 9"/>
                  <a:gd name="T12" fmla="*/ 2 w 24"/>
                  <a:gd name="T13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" h="9">
                    <a:moveTo>
                      <a:pt x="2" y="9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4" y="3"/>
                      <a:pt x="24" y="2"/>
                    </a:cubicBezTo>
                    <a:cubicBezTo>
                      <a:pt x="24" y="0"/>
                      <a:pt x="23" y="0"/>
                      <a:pt x="21" y="0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2" y="9"/>
                    </a:cubicBezTo>
                  </a:path>
                </a:pathLst>
              </a:custGeom>
              <a:solidFill>
                <a:srgbClr val="299A3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68" name="テキスト ボックス 567"/>
            <p:cNvSpPr txBox="1"/>
            <p:nvPr/>
          </p:nvSpPr>
          <p:spPr>
            <a:xfrm>
              <a:off x="4209933" y="3143798"/>
              <a:ext cx="9294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1200" dirty="0">
                  <a:solidFill>
                    <a:srgbClr val="00B050"/>
                  </a:solidFill>
                  <a:latin typeface="Arial Rounded MT Bold" panose="020F0704030504030204" pitchFamily="34" charset="0"/>
                </a:rPr>
                <a:t>Data User</a:t>
              </a:r>
              <a:endParaRPr kumimoji="1" lang="ja-JP" altLang="en-US" sz="1200" dirty="0">
                <a:solidFill>
                  <a:srgbClr val="00B050"/>
                </a:solidFill>
                <a:latin typeface="Arial Rounded MT Bold" panose="020F0704030504030204" pitchFamily="34" charset="0"/>
              </a:endParaRPr>
            </a:p>
          </p:txBody>
        </p:sp>
        <p:grpSp>
          <p:nvGrpSpPr>
            <p:cNvPr id="569" name="グループ化 568"/>
            <p:cNvGrpSpPr/>
            <p:nvPr/>
          </p:nvGrpSpPr>
          <p:grpSpPr>
            <a:xfrm>
              <a:off x="4539329" y="4018319"/>
              <a:ext cx="286500" cy="347457"/>
              <a:chOff x="4505326" y="3905251"/>
              <a:chExt cx="223838" cy="271463"/>
            </a:xfrm>
          </p:grpSpPr>
          <p:sp>
            <p:nvSpPr>
              <p:cNvPr id="571" name="Freeform 440"/>
              <p:cNvSpPr>
                <a:spLocks/>
              </p:cNvSpPr>
              <p:nvPr/>
            </p:nvSpPr>
            <p:spPr bwMode="auto">
              <a:xfrm>
                <a:off x="4505326" y="4006851"/>
                <a:ext cx="223838" cy="169863"/>
              </a:xfrm>
              <a:custGeom>
                <a:avLst/>
                <a:gdLst>
                  <a:gd name="T0" fmla="*/ 106 w 106"/>
                  <a:gd name="T1" fmla="*/ 52 h 81"/>
                  <a:gd name="T2" fmla="*/ 53 w 106"/>
                  <a:gd name="T3" fmla="*/ 0 h 81"/>
                  <a:gd name="T4" fmla="*/ 0 w 106"/>
                  <a:gd name="T5" fmla="*/ 52 h 81"/>
                  <a:gd name="T6" fmla="*/ 106 w 106"/>
                  <a:gd name="T7" fmla="*/ 52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" h="81">
                    <a:moveTo>
                      <a:pt x="106" y="52"/>
                    </a:moveTo>
                    <a:cubicBezTo>
                      <a:pt x="106" y="23"/>
                      <a:pt x="82" y="0"/>
                      <a:pt x="53" y="0"/>
                    </a:cubicBezTo>
                    <a:cubicBezTo>
                      <a:pt x="24" y="0"/>
                      <a:pt x="0" y="23"/>
                      <a:pt x="0" y="52"/>
                    </a:cubicBezTo>
                    <a:cubicBezTo>
                      <a:pt x="0" y="81"/>
                      <a:pt x="106" y="81"/>
                      <a:pt x="106" y="52"/>
                    </a:cubicBezTo>
                    <a:close/>
                  </a:path>
                </a:pathLst>
              </a:cu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2" name="Oval 441"/>
              <p:cNvSpPr>
                <a:spLocks noChangeArrowheads="1"/>
              </p:cNvSpPr>
              <p:nvPr/>
            </p:nvSpPr>
            <p:spPr bwMode="auto">
              <a:xfrm>
                <a:off x="4549776" y="3905251"/>
                <a:ext cx="134938" cy="139700"/>
              </a:xfrm>
              <a:prstGeom prst="ellipse">
                <a:avLst/>
              </a:prstGeom>
              <a:solidFill>
                <a:srgbClr val="22A239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70" name="角丸四角形 569"/>
            <p:cNvSpPr/>
            <p:nvPr/>
          </p:nvSpPr>
          <p:spPr>
            <a:xfrm>
              <a:off x="4788375" y="4639359"/>
              <a:ext cx="900000" cy="251598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1400" dirty="0">
                  <a:latin typeface="Arial Rounded MT Bold" panose="020F0704030504030204" pitchFamily="34" charset="0"/>
                </a:rPr>
                <a:t>Article</a:t>
              </a:r>
              <a:endParaRPr kumimoji="1" lang="ja-JP" altLang="en-US" sz="1400" dirty="0">
                <a:latin typeface="Arial Rounded MT Bold" panose="020F0704030504030204" pitchFamily="34" charset="0"/>
              </a:endParaRPr>
            </a:p>
          </p:txBody>
        </p:sp>
      </p:grpSp>
      <p:sp>
        <p:nvSpPr>
          <p:cNvPr id="744" name="テキスト ボックス 743"/>
          <p:cNvSpPr txBox="1"/>
          <p:nvPr/>
        </p:nvSpPr>
        <p:spPr>
          <a:xfrm>
            <a:off x="404462" y="5458743"/>
            <a:ext cx="3032690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3D519A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High Speed Access using SINET5</a:t>
            </a:r>
          </a:p>
          <a:p>
            <a:pPr defTabSz="266700"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3D519A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Data Sharing Func using</a:t>
            </a:r>
            <a:br>
              <a:rPr lang="en-US" altLang="ja-JP" sz="1400" dirty="0"/>
            </a:br>
            <a:r>
              <a:rPr lang="en-US" altLang="ja-JP" sz="1400" dirty="0"/>
              <a:t>	Virtual NW and ID Federation</a:t>
            </a:r>
          </a:p>
          <a:p>
            <a:pPr>
              <a:lnSpc>
                <a:spcPts val="1400"/>
              </a:lnSpc>
              <a:spcAft>
                <a:spcPts val="300"/>
              </a:spcAft>
            </a:pPr>
            <a:r>
              <a:rPr kumimoji="1" lang="ja-JP" altLang="en-US" sz="1400" dirty="0">
                <a:solidFill>
                  <a:srgbClr val="3D519A"/>
                </a:solidFill>
              </a:rPr>
              <a:t>●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Effective Data Storage Switcher</a:t>
            </a:r>
            <a:endParaRPr kumimoji="1" lang="ja-JP" altLang="en-US" sz="1400" dirty="0"/>
          </a:p>
        </p:txBody>
      </p:sp>
      <p:sp>
        <p:nvSpPr>
          <p:cNvPr id="745" name="テキスト ボックス 744"/>
          <p:cNvSpPr txBox="1"/>
          <p:nvPr/>
        </p:nvSpPr>
        <p:spPr>
          <a:xfrm>
            <a:off x="5561062" y="5572610"/>
            <a:ext cx="3288529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FF8A09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Data oriented Self-Archiving Func</a:t>
            </a:r>
          </a:p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ja-JP" altLang="en-US" sz="1400" dirty="0">
                <a:solidFill>
                  <a:srgbClr val="FF8A09"/>
                </a:solidFill>
              </a:rPr>
              <a:t>●</a:t>
            </a:r>
            <a:r>
              <a:rPr lang="ja-JP" altLang="en-US" sz="1400" dirty="0"/>
              <a:t> </a:t>
            </a:r>
            <a:r>
              <a:rPr lang="en-US" altLang="ja-JP" sz="1400" dirty="0"/>
              <a:t>Versioning and auto-Packaging Func</a:t>
            </a:r>
          </a:p>
          <a:p>
            <a:pPr defTabSz="266700">
              <a:lnSpc>
                <a:spcPts val="1400"/>
              </a:lnSpc>
              <a:spcAft>
                <a:spcPts val="300"/>
              </a:spcAft>
              <a:tabLst>
                <a:tab pos="266700" algn="l"/>
              </a:tabLst>
            </a:pPr>
            <a:r>
              <a:rPr kumimoji="1" lang="ja-JP" altLang="en-US" sz="1400" dirty="0">
                <a:solidFill>
                  <a:srgbClr val="FF8A09"/>
                </a:solidFill>
              </a:rPr>
              <a:t>●</a:t>
            </a:r>
            <a:r>
              <a:rPr kumimoji="1" lang="ja-JP" altLang="en-US" sz="1400" dirty="0"/>
              <a:t> </a:t>
            </a:r>
            <a:r>
              <a:rPr kumimoji="1" lang="en-US" altLang="ja-JP" sz="1400" dirty="0"/>
              <a:t>User Dependent </a:t>
            </a:r>
            <a:r>
              <a:rPr lang="en-US" altLang="ja-JP" sz="1400" dirty="0"/>
              <a:t>Personal </a:t>
            </a:r>
            <a:r>
              <a:rPr kumimoji="1" lang="en-US" altLang="ja-JP" sz="1400" dirty="0"/>
              <a:t>Data </a:t>
            </a:r>
            <a:br>
              <a:rPr kumimoji="1" lang="en-US" altLang="ja-JP" sz="1400" dirty="0"/>
            </a:br>
            <a:r>
              <a:rPr kumimoji="1" lang="en-US" altLang="ja-JP" sz="1400" dirty="0"/>
              <a:t>	Pseudonym Func</a:t>
            </a:r>
            <a:endParaRPr kumimoji="1" lang="ja-JP" altLang="en-US" sz="1400" dirty="0"/>
          </a:p>
        </p:txBody>
      </p:sp>
      <p:sp>
        <p:nvSpPr>
          <p:cNvPr id="746" name="テキスト ボックス 745"/>
          <p:cNvSpPr txBox="1"/>
          <p:nvPr/>
        </p:nvSpPr>
        <p:spPr>
          <a:xfrm>
            <a:off x="5940152" y="4406267"/>
            <a:ext cx="246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Rounded MT Bold" panose="020F0704030504030204" pitchFamily="34" charset="0"/>
              </a:rPr>
              <a:t>Research Data Repository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747" name="左右矢印 746"/>
          <p:cNvSpPr/>
          <p:nvPr/>
        </p:nvSpPr>
        <p:spPr>
          <a:xfrm>
            <a:off x="3142986" y="5190081"/>
            <a:ext cx="1011050" cy="288032"/>
          </a:xfrm>
          <a:prstGeom prst="leftRightArrow">
            <a:avLst>
              <a:gd name="adj1" fmla="val 70932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1600" dirty="0"/>
              <a:t>Private</a:t>
            </a:r>
            <a:endParaRPr kumimoji="1" lang="ja-JP" altLang="en-US" sz="1600" dirty="0"/>
          </a:p>
        </p:txBody>
      </p:sp>
      <p:sp>
        <p:nvSpPr>
          <p:cNvPr id="748" name="左右矢印 747"/>
          <p:cNvSpPr/>
          <p:nvPr/>
        </p:nvSpPr>
        <p:spPr>
          <a:xfrm>
            <a:off x="4153775" y="5188922"/>
            <a:ext cx="1011050" cy="288032"/>
          </a:xfrm>
          <a:prstGeom prst="leftRightArrow">
            <a:avLst>
              <a:gd name="adj1" fmla="val 74421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1600" dirty="0"/>
              <a:t>Shared</a:t>
            </a:r>
            <a:endParaRPr kumimoji="1" lang="ja-JP" altLang="en-US" sz="1600" dirty="0"/>
          </a:p>
        </p:txBody>
      </p:sp>
      <p:sp>
        <p:nvSpPr>
          <p:cNvPr id="749" name="左右矢印 748"/>
          <p:cNvSpPr/>
          <p:nvPr/>
        </p:nvSpPr>
        <p:spPr>
          <a:xfrm>
            <a:off x="5161870" y="5190081"/>
            <a:ext cx="1011050" cy="288032"/>
          </a:xfrm>
          <a:prstGeom prst="leftRightArrow">
            <a:avLst>
              <a:gd name="adj1" fmla="val 70932"/>
              <a:gd name="adj2" fmla="val 5000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1600" dirty="0"/>
              <a:t>Public</a:t>
            </a:r>
            <a:endParaRPr kumimoji="1" lang="ja-JP" altLang="en-US" sz="1600" dirty="0"/>
          </a:p>
        </p:txBody>
      </p:sp>
      <p:sp>
        <p:nvSpPr>
          <p:cNvPr id="750" name="正方形/長方形 749"/>
          <p:cNvSpPr/>
          <p:nvPr/>
        </p:nvSpPr>
        <p:spPr>
          <a:xfrm>
            <a:off x="855971" y="4867071"/>
            <a:ext cx="2131127" cy="432048"/>
          </a:xfrm>
          <a:prstGeom prst="rect">
            <a:avLst/>
          </a:prstGeom>
          <a:solidFill>
            <a:srgbClr val="3D51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dirty="0">
                <a:latin typeface="Arial Rounded MT Bold" panose="020F0704030504030204" pitchFamily="34" charset="0"/>
              </a:rPr>
              <a:t>RDM Platform</a:t>
            </a:r>
            <a:endParaRPr kumimoji="1" lang="ja-JP" altLang="en-US" dirty="0">
              <a:latin typeface="Arial Rounded MT Bold" panose="020F0704030504030204" pitchFamily="34" charset="0"/>
            </a:endParaRPr>
          </a:p>
        </p:txBody>
      </p:sp>
      <p:sp>
        <p:nvSpPr>
          <p:cNvPr id="751" name="テキスト ボックス 750"/>
          <p:cNvSpPr txBox="1"/>
          <p:nvPr/>
        </p:nvSpPr>
        <p:spPr>
          <a:xfrm>
            <a:off x="3766852" y="2481796"/>
            <a:ext cx="1766125" cy="307777"/>
          </a:xfrm>
          <a:prstGeom prst="rect">
            <a:avLst/>
          </a:prstGeom>
          <a:solidFill>
            <a:srgbClr val="C7C7C7">
              <a:alpha val="2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400" dirty="0">
                <a:latin typeface="Arial Rounded MT Bold" panose="020F0704030504030204" pitchFamily="34" charset="0"/>
              </a:rPr>
              <a:t>Discovery Service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752" name="フローチャート: 磁気ディスク 751"/>
          <p:cNvSpPr/>
          <p:nvPr/>
        </p:nvSpPr>
        <p:spPr>
          <a:xfrm>
            <a:off x="7812360" y="1552603"/>
            <a:ext cx="979179" cy="1232911"/>
          </a:xfrm>
          <a:prstGeom prst="flowChartMagneticDisk">
            <a:avLst/>
          </a:prstGeom>
          <a:solidFill>
            <a:srgbClr val="C7E9F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144000" rIns="0" bIns="0" rtlCol="0" anchor="ctr"/>
          <a:lstStyle/>
          <a:p>
            <a:pPr algn="ctr">
              <a:lnSpc>
                <a:spcPts val="1400"/>
              </a:lnSpc>
            </a:pPr>
            <a:r>
              <a:rPr lang="en-US" altLang="ja-JP" sz="1200" dirty="0"/>
              <a:t>International</a:t>
            </a:r>
          </a:p>
          <a:p>
            <a:pPr algn="ctr">
              <a:lnSpc>
                <a:spcPts val="1400"/>
              </a:lnSpc>
            </a:pPr>
            <a:r>
              <a:rPr lang="en-US" altLang="ja-JP" sz="1200" dirty="0"/>
              <a:t>Metadata</a:t>
            </a:r>
          </a:p>
          <a:p>
            <a:pPr algn="ctr">
              <a:lnSpc>
                <a:spcPts val="1400"/>
              </a:lnSpc>
            </a:pPr>
            <a:r>
              <a:rPr lang="en-US" altLang="ja-JP" sz="1200" dirty="0"/>
              <a:t>Aggregator</a:t>
            </a:r>
          </a:p>
        </p:txBody>
      </p:sp>
      <p:sp>
        <p:nvSpPr>
          <p:cNvPr id="753" name="角丸四角形吹き出し 752"/>
          <p:cNvSpPr/>
          <p:nvPr/>
        </p:nvSpPr>
        <p:spPr>
          <a:xfrm>
            <a:off x="2891116" y="6326501"/>
            <a:ext cx="2905020" cy="226128"/>
          </a:xfrm>
          <a:prstGeom prst="wedgeRoundRectCallout">
            <a:avLst>
              <a:gd name="adj1" fmla="val 19852"/>
              <a:gd name="adj2" fmla="val -84410"/>
              <a:gd name="adj3" fmla="val 16667"/>
            </a:avLst>
          </a:prstGeom>
          <a:noFill/>
          <a:ln>
            <a:solidFill>
              <a:srgbClr val="504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0" rtlCol="0" anchor="ctr"/>
          <a:lstStyle/>
          <a:p>
            <a:pPr algn="ctr"/>
            <a:r>
              <a:rPr kumimoji="1" lang="en-US" altLang="ja-JP" sz="1200" dirty="0">
                <a:solidFill>
                  <a:srgbClr val="504D8E"/>
                </a:solidFill>
              </a:rPr>
              <a:t>Storage Area for Long-term Preservation</a:t>
            </a:r>
            <a:endParaRPr kumimoji="1" lang="ja-JP" altLang="en-US" sz="1200" dirty="0">
              <a:solidFill>
                <a:srgbClr val="504D8E"/>
              </a:solidFill>
            </a:endParaRPr>
          </a:p>
        </p:txBody>
      </p:sp>
      <p:sp>
        <p:nvSpPr>
          <p:cNvPr id="754" name="角丸四角形吹き出し 753"/>
          <p:cNvSpPr/>
          <p:nvPr/>
        </p:nvSpPr>
        <p:spPr>
          <a:xfrm>
            <a:off x="2344002" y="3058804"/>
            <a:ext cx="672626" cy="207474"/>
          </a:xfrm>
          <a:prstGeom prst="wedgeRoundRectCallout">
            <a:avLst>
              <a:gd name="adj1" fmla="val 62502"/>
              <a:gd name="adj2" fmla="val 3736"/>
              <a:gd name="adj3" fmla="val 16667"/>
            </a:avLst>
          </a:prstGeom>
          <a:noFill/>
          <a:ln>
            <a:solidFill>
              <a:srgbClr val="504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200" dirty="0">
                <a:solidFill>
                  <a:srgbClr val="504D8E"/>
                </a:solidFill>
              </a:rPr>
              <a:t>Re-use</a:t>
            </a:r>
            <a:endParaRPr kumimoji="1" lang="ja-JP" altLang="en-US" sz="1200" dirty="0">
              <a:solidFill>
                <a:srgbClr val="504D8E"/>
              </a:solidFill>
            </a:endParaRPr>
          </a:p>
        </p:txBody>
      </p:sp>
      <p:sp>
        <p:nvSpPr>
          <p:cNvPr id="755" name="角丸四角形吹き出し 754"/>
          <p:cNvSpPr/>
          <p:nvPr/>
        </p:nvSpPr>
        <p:spPr>
          <a:xfrm>
            <a:off x="6186968" y="2916673"/>
            <a:ext cx="1640317" cy="210333"/>
          </a:xfrm>
          <a:prstGeom prst="wedgeRoundRectCallout">
            <a:avLst>
              <a:gd name="adj1" fmla="val -57034"/>
              <a:gd name="adj2" fmla="val -14191"/>
              <a:gd name="adj3" fmla="val 16667"/>
            </a:avLst>
          </a:prstGeom>
          <a:noFill/>
          <a:ln>
            <a:solidFill>
              <a:srgbClr val="504D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ja-JP" sz="1200" dirty="0">
                <a:solidFill>
                  <a:srgbClr val="504D8E"/>
                </a:solidFill>
              </a:rPr>
              <a:t>Metadata Aggregation</a:t>
            </a:r>
            <a:endParaRPr kumimoji="1" lang="ja-JP" altLang="en-US" sz="1200" dirty="0">
              <a:solidFill>
                <a:srgbClr val="504D8E"/>
              </a:solidFill>
            </a:endParaRPr>
          </a:p>
        </p:txBody>
      </p:sp>
      <p:sp>
        <p:nvSpPr>
          <p:cNvPr id="756" name="二等辺三角形 755"/>
          <p:cNvSpPr/>
          <p:nvPr/>
        </p:nvSpPr>
        <p:spPr>
          <a:xfrm flipH="1">
            <a:off x="4600511" y="2881292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7" name="正方形/長方形 756"/>
          <p:cNvSpPr/>
          <p:nvPr/>
        </p:nvSpPr>
        <p:spPr>
          <a:xfrm flipH="1">
            <a:off x="4616566" y="2940288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8" name="正方形/長方形 757"/>
          <p:cNvSpPr/>
          <p:nvPr/>
        </p:nvSpPr>
        <p:spPr>
          <a:xfrm flipH="1">
            <a:off x="4616566" y="2988529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59" name="正方形/長方形 758"/>
          <p:cNvSpPr/>
          <p:nvPr/>
        </p:nvSpPr>
        <p:spPr>
          <a:xfrm flipH="1">
            <a:off x="4616566" y="3033212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0" name="正方形/長方形 759"/>
          <p:cNvSpPr/>
          <p:nvPr/>
        </p:nvSpPr>
        <p:spPr>
          <a:xfrm flipH="1">
            <a:off x="4616566" y="3081454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1" name="二等辺三角形 760"/>
          <p:cNvSpPr/>
          <p:nvPr/>
        </p:nvSpPr>
        <p:spPr>
          <a:xfrm rot="5400000">
            <a:off x="5773619" y="4880791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2" name="正方形/長方形 761"/>
          <p:cNvSpPr/>
          <p:nvPr/>
        </p:nvSpPr>
        <p:spPr>
          <a:xfrm rot="5400000">
            <a:off x="5744671" y="4895324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3" name="正方形/長方形 762"/>
          <p:cNvSpPr/>
          <p:nvPr/>
        </p:nvSpPr>
        <p:spPr>
          <a:xfrm rot="5400000">
            <a:off x="5699988" y="4895324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4" name="正方形/長方形 763"/>
          <p:cNvSpPr/>
          <p:nvPr/>
        </p:nvSpPr>
        <p:spPr>
          <a:xfrm rot="5400000">
            <a:off x="5652287" y="4895324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5" name="正方形/長方形 764"/>
          <p:cNvSpPr/>
          <p:nvPr/>
        </p:nvSpPr>
        <p:spPr>
          <a:xfrm rot="5400000">
            <a:off x="5607604" y="4895324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6" name="二等辺三角形 765"/>
          <p:cNvSpPr/>
          <p:nvPr/>
        </p:nvSpPr>
        <p:spPr>
          <a:xfrm rot="5400000">
            <a:off x="5773620" y="5014481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7" name="正方形/長方形 766"/>
          <p:cNvSpPr/>
          <p:nvPr/>
        </p:nvSpPr>
        <p:spPr>
          <a:xfrm rot="5400000">
            <a:off x="5655891" y="4943251"/>
            <a:ext cx="75891" cy="2075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8" name="二等辺三角形 767"/>
          <p:cNvSpPr/>
          <p:nvPr/>
        </p:nvSpPr>
        <p:spPr>
          <a:xfrm rot="16200000" flipH="1">
            <a:off x="3421545" y="4886253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9" name="正方形/長方形 768"/>
          <p:cNvSpPr/>
          <p:nvPr/>
        </p:nvSpPr>
        <p:spPr>
          <a:xfrm rot="16200000" flipH="1">
            <a:off x="3482603" y="4900786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0" name="正方形/長方形 769"/>
          <p:cNvSpPr/>
          <p:nvPr/>
        </p:nvSpPr>
        <p:spPr>
          <a:xfrm rot="16200000" flipH="1">
            <a:off x="3530303" y="4900786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1" name="正方形/長方形 770"/>
          <p:cNvSpPr/>
          <p:nvPr/>
        </p:nvSpPr>
        <p:spPr>
          <a:xfrm rot="16200000" flipH="1">
            <a:off x="3574986" y="4900786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2" name="正方形/長方形 771"/>
          <p:cNvSpPr/>
          <p:nvPr/>
        </p:nvSpPr>
        <p:spPr>
          <a:xfrm rot="16200000" flipH="1">
            <a:off x="3619669" y="4900786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3" name="正方形/長方形 772"/>
          <p:cNvSpPr/>
          <p:nvPr/>
        </p:nvSpPr>
        <p:spPr>
          <a:xfrm rot="16200000" flipH="1">
            <a:off x="3578589" y="4948713"/>
            <a:ext cx="75891" cy="2075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4" name="二等辺三角形 773"/>
          <p:cNvSpPr/>
          <p:nvPr/>
        </p:nvSpPr>
        <p:spPr>
          <a:xfrm rot="16200000" flipH="1">
            <a:off x="3428752" y="5019943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5" name="角丸四角形 774"/>
          <p:cNvSpPr/>
          <p:nvPr/>
        </p:nvSpPr>
        <p:spPr>
          <a:xfrm>
            <a:off x="3619420" y="4844283"/>
            <a:ext cx="900000" cy="2515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en-US" altLang="ja-JP" sz="1400" dirty="0" err="1">
                <a:latin typeface="Arial Rounded MT Bold" panose="020F0704030504030204" pitchFamily="34" charset="0"/>
              </a:rPr>
              <a:t>Exp</a:t>
            </a:r>
            <a:r>
              <a:rPr kumimoji="1" lang="en-US" altLang="ja-JP" sz="1400" dirty="0">
                <a:latin typeface="Arial Rounded MT Bold" panose="020F0704030504030204" pitchFamily="34" charset="0"/>
              </a:rPr>
              <a:t> Data</a:t>
            </a:r>
            <a:endParaRPr kumimoji="1" lang="ja-JP" alt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776" name="二等辺三角形 775"/>
          <p:cNvSpPr/>
          <p:nvPr/>
        </p:nvSpPr>
        <p:spPr>
          <a:xfrm rot="16200000" flipH="1">
            <a:off x="8047966" y="3015697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7" name="正方形/長方形 776"/>
          <p:cNvSpPr/>
          <p:nvPr/>
        </p:nvSpPr>
        <p:spPr>
          <a:xfrm rot="16200000" flipH="1">
            <a:off x="8112041" y="3030230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8" name="正方形/長方形 777"/>
          <p:cNvSpPr/>
          <p:nvPr/>
        </p:nvSpPr>
        <p:spPr>
          <a:xfrm rot="16200000" flipH="1">
            <a:off x="8156724" y="3030230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79" name="正方形/長方形 778"/>
          <p:cNvSpPr/>
          <p:nvPr/>
        </p:nvSpPr>
        <p:spPr>
          <a:xfrm rot="16200000" flipH="1">
            <a:off x="8201407" y="3030230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0" name="正方形/長方形 779"/>
          <p:cNvSpPr/>
          <p:nvPr/>
        </p:nvSpPr>
        <p:spPr>
          <a:xfrm rot="16200000" flipH="1">
            <a:off x="8246090" y="3030230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1" name="二等辺三角形 780"/>
          <p:cNvSpPr/>
          <p:nvPr/>
        </p:nvSpPr>
        <p:spPr>
          <a:xfrm rot="16200000" flipH="1">
            <a:off x="8048891" y="3149388"/>
            <a:ext cx="108000" cy="6506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2" name="正方形/長方形 781"/>
          <p:cNvSpPr/>
          <p:nvPr/>
        </p:nvSpPr>
        <p:spPr>
          <a:xfrm rot="16200000" flipH="1">
            <a:off x="8203440" y="3076587"/>
            <a:ext cx="75891" cy="2106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3" name="テキスト ボックス 782"/>
          <p:cNvSpPr txBox="1"/>
          <p:nvPr/>
        </p:nvSpPr>
        <p:spPr>
          <a:xfrm>
            <a:off x="8294961" y="2933540"/>
            <a:ext cx="638316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kumimoji="1" lang="en-US" altLang="ja-JP" sz="800" dirty="0"/>
              <a:t>User Flow</a:t>
            </a:r>
          </a:p>
          <a:p>
            <a:pPr>
              <a:lnSpc>
                <a:spcPts val="1100"/>
              </a:lnSpc>
            </a:pPr>
            <a:r>
              <a:rPr lang="en-US" altLang="ja-JP" sz="800" dirty="0"/>
              <a:t>Data Flow</a:t>
            </a:r>
            <a:endParaRPr kumimoji="1" lang="ja-JP" altLang="en-US" sz="800" dirty="0"/>
          </a:p>
        </p:txBody>
      </p:sp>
      <p:sp>
        <p:nvSpPr>
          <p:cNvPr id="784" name="正方形/長方形 783"/>
          <p:cNvSpPr/>
          <p:nvPr/>
        </p:nvSpPr>
        <p:spPr>
          <a:xfrm>
            <a:off x="7956376" y="2913844"/>
            <a:ext cx="976901" cy="39405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85" name="正方形/長方形 784"/>
          <p:cNvSpPr/>
          <p:nvPr/>
        </p:nvSpPr>
        <p:spPr>
          <a:xfrm rot="16200000" flipH="1">
            <a:off x="8290754" y="3028721"/>
            <a:ext cx="75891" cy="36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86" name="Picture 2" descr="JAIRO Cloud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3" r="47142" b="-2"/>
          <a:stretch/>
        </p:blipFill>
        <p:spPr bwMode="auto">
          <a:xfrm>
            <a:off x="7124665" y="5243288"/>
            <a:ext cx="783652" cy="3009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7" name="正方形/長方形 786"/>
          <p:cNvSpPr/>
          <p:nvPr/>
        </p:nvSpPr>
        <p:spPr>
          <a:xfrm>
            <a:off x="7965729" y="5411787"/>
            <a:ext cx="696857" cy="1610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400" dirty="0">
                <a:latin typeface="Arial Rounded MT Bold" panose="020F0704030504030204" pitchFamily="34" charset="0"/>
              </a:rPr>
              <a:t>for Data</a:t>
            </a:r>
            <a:endParaRPr lang="ja-JP" altLang="en-US" sz="1400" dirty="0"/>
          </a:p>
        </p:txBody>
      </p:sp>
      <p:pic>
        <p:nvPicPr>
          <p:cNvPr id="788" name="Picture 106"/>
          <p:cNvPicPr>
            <a:picLocks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-5344" r="38927" b="-1"/>
          <a:stretch/>
        </p:blipFill>
        <p:spPr bwMode="auto">
          <a:xfrm>
            <a:off x="1600428" y="1337828"/>
            <a:ext cx="689912" cy="29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9" name="正方形/長方形 788"/>
          <p:cNvSpPr/>
          <p:nvPr/>
        </p:nvSpPr>
        <p:spPr>
          <a:xfrm>
            <a:off x="2340295" y="1467512"/>
            <a:ext cx="696857" cy="16107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1200"/>
              </a:lnSpc>
            </a:pPr>
            <a:r>
              <a:rPr lang="en-US" altLang="ja-JP" sz="1400" dirty="0">
                <a:latin typeface="Arial Rounded MT Bold" panose="020F0704030504030204" pitchFamily="34" charset="0"/>
              </a:rPr>
              <a:t>for Data</a:t>
            </a:r>
            <a:endParaRPr lang="ja-JP" altLang="en-US" sz="1400" dirty="0"/>
          </a:p>
        </p:txBody>
      </p:sp>
      <p:pic>
        <p:nvPicPr>
          <p:cNvPr id="791" name="Picture 6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00808"/>
            <a:ext cx="368811" cy="36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61" name="直線矢印コネクタ 460"/>
          <p:cNvCxnSpPr/>
          <p:nvPr/>
        </p:nvCxnSpPr>
        <p:spPr>
          <a:xfrm flipH="1">
            <a:off x="5814759" y="1965619"/>
            <a:ext cx="1997601" cy="0"/>
          </a:xfrm>
          <a:prstGeom prst="straightConnector1">
            <a:avLst/>
          </a:prstGeom>
          <a:ln w="57150">
            <a:solidFill>
              <a:srgbClr val="504D8E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図 5" descr="social_data-09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924944"/>
            <a:ext cx="1584176" cy="950201"/>
          </a:xfrm>
          <a:prstGeom prst="rect">
            <a:avLst/>
          </a:prstGeom>
        </p:spPr>
      </p:pic>
      <p:sp>
        <p:nvSpPr>
          <p:cNvPr id="463" name="Rectangle 582"/>
          <p:cNvSpPr>
            <a:spLocks noChangeArrowheads="1"/>
          </p:cNvSpPr>
          <p:nvPr/>
        </p:nvSpPr>
        <p:spPr bwMode="auto">
          <a:xfrm>
            <a:off x="183518" y="3729387"/>
            <a:ext cx="1648965" cy="283276"/>
          </a:xfrm>
          <a:prstGeom prst="rect">
            <a:avLst/>
          </a:prstGeom>
          <a:solidFill>
            <a:srgbClr val="3D51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Research Data </a:t>
            </a:r>
            <a:r>
              <a:rPr lang="en-US" altLang="ja-JP" sz="1200" dirty="0" err="1">
                <a:solidFill>
                  <a:schemeClr val="bg1"/>
                </a:solidFill>
                <a:latin typeface="Arial Rounded MT Bold" panose="020F0704030504030204" pitchFamily="34" charset="0"/>
              </a:rPr>
              <a:t>Mng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64" name="Rectangle 582"/>
          <p:cNvSpPr>
            <a:spLocks noChangeArrowheads="1"/>
          </p:cNvSpPr>
          <p:nvPr/>
        </p:nvSpPr>
        <p:spPr bwMode="auto">
          <a:xfrm>
            <a:off x="1926169" y="3729387"/>
            <a:ext cx="1648965" cy="283276"/>
          </a:xfrm>
          <a:prstGeom prst="rect">
            <a:avLst/>
          </a:prstGeom>
          <a:solidFill>
            <a:srgbClr val="3D519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User Interface</a:t>
            </a:r>
            <a:endParaRPr lang="ja-JP" altLang="en-US" sz="12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92" name="Picture 9" descr="https://www.datacite.org/sites/all/themes/datacite/logo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24744"/>
            <a:ext cx="443087" cy="4547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3" name="図 79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64288" y="1124744"/>
            <a:ext cx="723133" cy="254511"/>
          </a:xfrm>
          <a:prstGeom prst="rect">
            <a:avLst/>
          </a:prstGeom>
        </p:spPr>
      </p:pic>
      <p:pic>
        <p:nvPicPr>
          <p:cNvPr id="794" name="Picture 41" descr="\\Zk00045A\共有データ\500_【JaLC(原課）】\550_【普及】\ロゴ\【一式】納品物\png\Layout B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1196752"/>
            <a:ext cx="789232" cy="206172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>
                <a:alpha val="91000"/>
              </a:scheme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0" name="図 78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76256" y="6424786"/>
            <a:ext cx="2267744" cy="43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65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Interoperability is the key for global scholarly communication</a:t>
            </a:r>
          </a:p>
          <a:p>
            <a:endParaRPr lang="en-US" altLang="ja-JP" dirty="0"/>
          </a:p>
          <a:p>
            <a:r>
              <a:rPr lang="en-US" altLang="ja-JP" dirty="0"/>
              <a:t>Participate the global activity</a:t>
            </a:r>
          </a:p>
          <a:p>
            <a:r>
              <a:rPr lang="en-US" altLang="ja-JP" dirty="0"/>
              <a:t>Bridge the gap between the global and local situations</a:t>
            </a:r>
          </a:p>
          <a:p>
            <a:pPr lvl="1"/>
            <a:r>
              <a:rPr lang="en-US" altLang="ja-JP" dirty="0"/>
              <a:t>ID Level</a:t>
            </a:r>
          </a:p>
          <a:p>
            <a:pPr lvl="1"/>
            <a:r>
              <a:rPr lang="en-US" altLang="ja-JP" dirty="0"/>
              <a:t>Metadata Level</a:t>
            </a:r>
          </a:p>
          <a:p>
            <a:pPr lvl="1"/>
            <a:r>
              <a:rPr lang="en-US" altLang="ja-JP" dirty="0"/>
              <a:t>Data Level</a:t>
            </a:r>
          </a:p>
          <a:p>
            <a:pPr lvl="1"/>
            <a:r>
              <a:rPr lang="en-US" altLang="ja-JP" dirty="0"/>
              <a:t>System Level 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図 4" descr="Swindon_Magic_Roundabout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140968"/>
            <a:ext cx="4410490" cy="3528392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6642556"/>
            <a:ext cx="93304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r-IN" altLang="ja-JP" sz="800" dirty="0"/>
              <a:t>https://ja.wikipedia.org/wiki/%E3%83%A9%E3%82%A6%E3%83%B3%E3%83%89%E3%82%A2%E3%83%90%E3%82%A6%E3%83%88#/media/File:Swindon_Magic_Roundabout.svg</a:t>
            </a:r>
            <a:endParaRPr lang="ja-JP" altLang="en-US" sz="800" dirty="0"/>
          </a:p>
        </p:txBody>
      </p:sp>
      <p:pic>
        <p:nvPicPr>
          <p:cNvPr id="8" name="図 7" descr="street-sign-1514313_12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704" y="3140968"/>
            <a:ext cx="2664296" cy="199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6249" y="4601181"/>
            <a:ext cx="9137752" cy="6419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0" y="464396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2234375"/>
            <a:ext cx="9144000" cy="6419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0" y="218228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249" y="5805264"/>
            <a:ext cx="9137752" cy="1052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323896" y="1556792"/>
            <a:ext cx="4435486" cy="5256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Researchers </a:t>
            </a:r>
            <a:r>
              <a:rPr lang="en-US" altLang="ja-JP" dirty="0"/>
              <a:t>now</a:t>
            </a:r>
            <a:endParaRPr kumimoji="1" lang="ja-JP" altLang="en-US" dirty="0"/>
          </a:p>
        </p:txBody>
      </p:sp>
      <p:pic>
        <p:nvPicPr>
          <p:cNvPr id="3074" name="Picture 2" descr="C:\Users\takeda\AppData\Local\Microsoft\Windows\Temporary Internet Files\Content.IE5\G8FC9513\MC9000190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876279"/>
            <a:ext cx="1632449" cy="1513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" y="2350991"/>
            <a:ext cx="1182514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2451987"/>
            <a:ext cx="1182513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akeda\AppData\Local\Microsoft\Windows\Temporary Internet Files\Content.IE5\90CLBR39\MC90033561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896" y="2234377"/>
            <a:ext cx="1167554" cy="9374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eda\AppData\Local\Microsoft\Windows\Temporary Internet Files\Content.IE5\G8FC9513\MC900056761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88" y="2129687"/>
            <a:ext cx="1432594" cy="11468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79" y="4421808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50" y="4462539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右矢印 5"/>
          <p:cNvSpPr/>
          <p:nvPr/>
        </p:nvSpPr>
        <p:spPr>
          <a:xfrm>
            <a:off x="1702081" y="2443628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1917844" y="4773918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6814388" y="2420888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>
            <a:off x="6814388" y="4730361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 rot="16200000">
            <a:off x="4366689" y="4419585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04970" y="4604641"/>
            <a:ext cx="91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Data use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68346" y="4590997"/>
            <a:ext cx="147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Data publishing</a:t>
            </a:r>
            <a:endParaRPr kumimoji="1" lang="ja-JP" altLang="en-US" sz="1600" dirty="0"/>
          </a:p>
        </p:txBody>
      </p:sp>
      <p:sp>
        <p:nvSpPr>
          <p:cNvPr id="11" name="角丸四角形 10"/>
          <p:cNvSpPr/>
          <p:nvPr/>
        </p:nvSpPr>
        <p:spPr>
          <a:xfrm>
            <a:off x="3267602" y="1421287"/>
            <a:ext cx="5764052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Research, Writing &amp; </a:t>
            </a:r>
            <a:r>
              <a:rPr lang="en-US" altLang="ja-JP" sz="2800" dirty="0">
                <a:solidFill>
                  <a:srgbClr val="FF0000"/>
                </a:solidFill>
              </a:rPr>
              <a:t>Data publishing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27" name="右矢印 26"/>
          <p:cNvSpPr/>
          <p:nvPr/>
        </p:nvSpPr>
        <p:spPr>
          <a:xfrm rot="16200000">
            <a:off x="3414875" y="5005191"/>
            <a:ext cx="1478032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右矢印 27"/>
          <p:cNvSpPr/>
          <p:nvPr/>
        </p:nvSpPr>
        <p:spPr>
          <a:xfrm rot="5400000" flipV="1">
            <a:off x="4760111" y="4476861"/>
            <a:ext cx="42137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44686" y="198884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papers</a:t>
            </a:r>
            <a:endParaRPr kumimoji="1" lang="ja-JP" altLang="en-US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89612" y="4361029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data</a:t>
            </a:r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268158" y="562059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research target</a:t>
            </a:r>
            <a:endParaRPr kumimoji="1" lang="ja-JP" altLang="en-US" dirty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518679" y="3254645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Survey</a:t>
            </a:r>
            <a:endParaRPr kumimoji="1" lang="ja-JP" altLang="en-US" sz="1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5540383" y="3276511"/>
            <a:ext cx="1387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Paper working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644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/>
        </p:nvSpPr>
        <p:spPr>
          <a:xfrm>
            <a:off x="0" y="3933058"/>
            <a:ext cx="9144000" cy="1310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0" y="2234376"/>
            <a:ext cx="9144000" cy="16986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0" y="2260852"/>
            <a:ext cx="9144000" cy="489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0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0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0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0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ja-JP" sz="1200" b="1" dirty="0">
                <a:solidFill>
                  <a:schemeClr val="bg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1011011101011011111000111100001101010101011111000111100001101010101011101011011111000111100001101010101011101011011101011011111000111100001101010101011111000111100001101010101011101011011111000111100001101010101011101011011101011011111000111100001101010101011111000111100001101010101011101011011111000111100001101010101011111100001101010101111111001110000110101010100110101010100001101010101110001111000011010101010111010110111110001111000011010101010111111000011010101011111110011100001101010101001101010101000011010101010</a:t>
            </a:r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ja-JP" altLang="en-US" sz="1200" b="1" dirty="0">
              <a:solidFill>
                <a:schemeClr val="bg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6249" y="5805264"/>
            <a:ext cx="9137752" cy="105273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/>
          <p:cNvSpPr/>
          <p:nvPr/>
        </p:nvSpPr>
        <p:spPr>
          <a:xfrm>
            <a:off x="2323896" y="1556792"/>
            <a:ext cx="4435486" cy="5256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Researcher</a:t>
            </a:r>
            <a:r>
              <a:rPr lang="ja-JP" altLang="en-US" dirty="0"/>
              <a:t> </a:t>
            </a:r>
            <a:r>
              <a:rPr lang="en-US" altLang="ja-JP" dirty="0"/>
              <a:t>in</a:t>
            </a:r>
            <a:r>
              <a:rPr lang="ja-JP" altLang="en-US" dirty="0"/>
              <a:t> </a:t>
            </a:r>
            <a:r>
              <a:rPr lang="en-US" altLang="ja-JP" dirty="0"/>
              <a:t>Future</a:t>
            </a:r>
            <a:endParaRPr kumimoji="1" lang="ja-JP" altLang="en-US" dirty="0"/>
          </a:p>
        </p:txBody>
      </p:sp>
      <p:pic>
        <p:nvPicPr>
          <p:cNvPr id="3074" name="Picture 2" descr="C:\Users\takeda\AppData\Local\Microsoft\Windows\Temporary Internet Files\Content.IE5\G8FC9513\MC900019006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876279"/>
            <a:ext cx="1632449" cy="1513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6" y="2350991"/>
            <a:ext cx="1182514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2451987"/>
            <a:ext cx="1182513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79" y="4421808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50" y="4462539"/>
            <a:ext cx="54924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右矢印 15"/>
          <p:cNvSpPr/>
          <p:nvPr/>
        </p:nvSpPr>
        <p:spPr>
          <a:xfrm>
            <a:off x="1973995" y="3791066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>
            <a:off x="6735669" y="3758445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89612" y="4361029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dirty="0"/>
              <a:t>Data</a:t>
            </a:r>
            <a:endParaRPr kumimoji="1" lang="ja-JP" altLang="en-US" dirty="0"/>
          </a:p>
        </p:txBody>
      </p:sp>
      <p:sp>
        <p:nvSpPr>
          <p:cNvPr id="22" name="右矢印 21"/>
          <p:cNvSpPr/>
          <p:nvPr/>
        </p:nvSpPr>
        <p:spPr>
          <a:xfrm rot="16200000">
            <a:off x="4366688" y="5678755"/>
            <a:ext cx="349901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23895" y="3763778"/>
            <a:ext cx="91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Data use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255977" y="3750134"/>
            <a:ext cx="14796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Data publishing</a:t>
            </a:r>
            <a:endParaRPr kumimoji="1" lang="ja-JP" altLang="en-US" sz="1600" dirty="0"/>
          </a:p>
        </p:txBody>
      </p:sp>
      <p:sp>
        <p:nvSpPr>
          <p:cNvPr id="9" name="角丸四角形 8"/>
          <p:cNvSpPr/>
          <p:nvPr/>
        </p:nvSpPr>
        <p:spPr>
          <a:xfrm>
            <a:off x="755576" y="1366975"/>
            <a:ext cx="3024336" cy="86409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200" dirty="0"/>
              <a:t>Integration of papers &amp; data</a:t>
            </a:r>
            <a:endParaRPr lang="ja-JP" altLang="en-US" sz="3200" dirty="0"/>
          </a:p>
        </p:txBody>
      </p:sp>
      <p:sp>
        <p:nvSpPr>
          <p:cNvPr id="29" name="角丸四角形 28"/>
          <p:cNvSpPr/>
          <p:nvPr/>
        </p:nvSpPr>
        <p:spPr>
          <a:xfrm>
            <a:off x="6281163" y="1319519"/>
            <a:ext cx="291581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bg1"/>
                </a:solidFill>
              </a:rPr>
              <a:t>Data publishing</a:t>
            </a:r>
            <a:endParaRPr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角丸四角形 10"/>
          <p:cNvSpPr/>
          <p:nvPr/>
        </p:nvSpPr>
        <p:spPr>
          <a:xfrm>
            <a:off x="2051721" y="5157192"/>
            <a:ext cx="5544616" cy="83273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Research = Data Supply-chain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07665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1147686" y="3967729"/>
            <a:ext cx="6858000" cy="47409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169622" y="3140970"/>
            <a:ext cx="6858000" cy="4740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15616" y="4715852"/>
            <a:ext cx="6966774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2581383" y="5164695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右矢印 26"/>
          <p:cNvSpPr/>
          <p:nvPr/>
        </p:nvSpPr>
        <p:spPr>
          <a:xfrm>
            <a:off x="6385003" y="4773918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147686" y="4421810"/>
            <a:ext cx="6853314" cy="1198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143000" y="2234375"/>
            <a:ext cx="6858000" cy="941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923929" y="4715852"/>
            <a:ext cx="12141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142327" y="2202564"/>
            <a:ext cx="6858000" cy="396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3625438" y="2846685"/>
            <a:ext cx="1780033" cy="1927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868" y="11248"/>
            <a:ext cx="9066576" cy="393416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solidFill>
                  <a:schemeClr val="bg1"/>
                </a:solidFill>
              </a:rPr>
              <a:t>Research Activities</a:t>
            </a:r>
            <a:r>
              <a:rPr lang="en-US" altLang="ja-JP" sz="2800" dirty="0">
                <a:solidFill>
                  <a:schemeClr val="bg1"/>
                </a:solidFill>
              </a:rPr>
              <a:t> and Related Entities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pic>
        <p:nvPicPr>
          <p:cNvPr id="3074" name="Picture 2" descr="C:\Users\takeda\AppData\Local\Microsoft\Windows\Temporary Internet Files\Content.IE5\G8FC9513\MC9000190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23" y="2876279"/>
            <a:ext cx="1224337" cy="1513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74" y="2992087"/>
            <a:ext cx="886886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05" y="2896962"/>
            <a:ext cx="886885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27" y="3928176"/>
            <a:ext cx="41193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05" y="3946352"/>
            <a:ext cx="41193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右矢印 5"/>
          <p:cNvSpPr/>
          <p:nvPr/>
        </p:nvSpPr>
        <p:spPr>
          <a:xfrm rot="1240536">
            <a:off x="2859384" y="31092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9940" y="3425791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Survey</a:t>
            </a:r>
            <a:endParaRPr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59354" y="2980378"/>
            <a:ext cx="139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Article Writing</a:t>
            </a:r>
            <a:endParaRPr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58704" y="4739401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Data</a:t>
            </a:r>
            <a:endParaRPr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73836" y="2666031"/>
            <a:ext cx="1274004" cy="626701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/>
          <a:p>
            <a:r>
              <a:rPr lang="en-US" altLang="ja-JP" dirty="0"/>
              <a:t>Digital Articles</a:t>
            </a:r>
            <a:endParaRPr lang="ja-JP" altLang="en-US" dirty="0"/>
          </a:p>
        </p:txBody>
      </p:sp>
      <p:sp>
        <p:nvSpPr>
          <p:cNvPr id="35" name="右矢印 34"/>
          <p:cNvSpPr/>
          <p:nvPr/>
        </p:nvSpPr>
        <p:spPr>
          <a:xfrm rot="20737447">
            <a:off x="2865898" y="4090298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43809" y="4483879"/>
            <a:ext cx="141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Acquiring Data</a:t>
            </a:r>
            <a:endParaRPr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086392" y="4624910"/>
            <a:ext cx="1477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Publishing Data</a:t>
            </a:r>
            <a:endParaRPr lang="ja-JP" altLang="en-US" sz="1600" dirty="0"/>
          </a:p>
        </p:txBody>
      </p:sp>
      <p:sp>
        <p:nvSpPr>
          <p:cNvPr id="45" name="角丸四角形 44"/>
          <p:cNvSpPr/>
          <p:nvPr/>
        </p:nvSpPr>
        <p:spPr>
          <a:xfrm>
            <a:off x="1143000" y="2625153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6233564" y="2663141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右矢印 51"/>
          <p:cNvSpPr/>
          <p:nvPr/>
        </p:nvSpPr>
        <p:spPr>
          <a:xfrm rot="20737447">
            <a:off x="5365945" y="3260664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右矢印 52"/>
          <p:cNvSpPr/>
          <p:nvPr/>
        </p:nvSpPr>
        <p:spPr>
          <a:xfrm rot="1240536">
            <a:off x="5386604" y="41053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右矢印 54"/>
          <p:cNvSpPr/>
          <p:nvPr/>
        </p:nvSpPr>
        <p:spPr>
          <a:xfrm rot="20737447">
            <a:off x="179412" y="327015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右矢印 55"/>
          <p:cNvSpPr/>
          <p:nvPr/>
        </p:nvSpPr>
        <p:spPr>
          <a:xfrm rot="1240536">
            <a:off x="200071" y="4114851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7" name="右矢印 56"/>
          <p:cNvSpPr/>
          <p:nvPr/>
        </p:nvSpPr>
        <p:spPr>
          <a:xfrm rot="1240536">
            <a:off x="7974553" y="3240057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右矢印 57"/>
          <p:cNvSpPr/>
          <p:nvPr/>
        </p:nvSpPr>
        <p:spPr>
          <a:xfrm rot="20737447">
            <a:off x="7981068" y="422109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4" name="角丸四角形 133"/>
          <p:cNvSpPr/>
          <p:nvPr/>
        </p:nvSpPr>
        <p:spPr>
          <a:xfrm>
            <a:off x="2843809" y="5911054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960759" y="6402583"/>
            <a:ext cx="767192" cy="2154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角丸四角形 140"/>
          <p:cNvSpPr/>
          <p:nvPr/>
        </p:nvSpPr>
        <p:spPr>
          <a:xfrm>
            <a:off x="2712595" y="5993147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67" name="グループ化 66"/>
          <p:cNvGrpSpPr/>
          <p:nvPr/>
        </p:nvGrpSpPr>
        <p:grpSpPr>
          <a:xfrm>
            <a:off x="2877846" y="6074679"/>
            <a:ext cx="809200" cy="570606"/>
            <a:chOff x="7078663" y="3819526"/>
            <a:chExt cx="1196975" cy="528638"/>
          </a:xfrm>
        </p:grpSpPr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7221538" y="4043363"/>
              <a:ext cx="336550" cy="260350"/>
            </a:xfrm>
            <a:custGeom>
              <a:avLst/>
              <a:gdLst>
                <a:gd name="T0" fmla="*/ 0 w 3396"/>
                <a:gd name="T1" fmla="*/ 252 h 2619"/>
                <a:gd name="T2" fmla="*/ 201 w 3396"/>
                <a:gd name="T3" fmla="*/ 2619 h 2619"/>
                <a:gd name="T4" fmla="*/ 3396 w 3396"/>
                <a:gd name="T5" fmla="*/ 2543 h 2619"/>
                <a:gd name="T6" fmla="*/ 3396 w 3396"/>
                <a:gd name="T7" fmla="*/ 0 h 2619"/>
                <a:gd name="T8" fmla="*/ 0 w 3396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6" h="2619">
                  <a:moveTo>
                    <a:pt x="0" y="252"/>
                  </a:moveTo>
                  <a:lnTo>
                    <a:pt x="201" y="2619"/>
                  </a:lnTo>
                  <a:lnTo>
                    <a:pt x="3396" y="2543"/>
                  </a:lnTo>
                  <a:lnTo>
                    <a:pt x="3396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7458075" y="4076701"/>
              <a:ext cx="61912" cy="38100"/>
            </a:xfrm>
            <a:custGeom>
              <a:avLst/>
              <a:gdLst>
                <a:gd name="T0" fmla="*/ 623 w 623"/>
                <a:gd name="T1" fmla="*/ 378 h 378"/>
                <a:gd name="T2" fmla="*/ 623 w 623"/>
                <a:gd name="T3" fmla="*/ 0 h 378"/>
                <a:gd name="T4" fmla="*/ 0 w 623"/>
                <a:gd name="T5" fmla="*/ 18 h 378"/>
                <a:gd name="T6" fmla="*/ 18 w 623"/>
                <a:gd name="T7" fmla="*/ 378 h 378"/>
                <a:gd name="T8" fmla="*/ 623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623" y="378"/>
                  </a:moveTo>
                  <a:lnTo>
                    <a:pt x="623" y="0"/>
                  </a:lnTo>
                  <a:lnTo>
                    <a:pt x="0" y="18"/>
                  </a:lnTo>
                  <a:lnTo>
                    <a:pt x="18" y="378"/>
                  </a:lnTo>
                  <a:lnTo>
                    <a:pt x="623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7383463" y="4129088"/>
              <a:ext cx="65087" cy="47625"/>
            </a:xfrm>
            <a:custGeom>
              <a:avLst/>
              <a:gdLst>
                <a:gd name="T0" fmla="*/ 23 w 653"/>
                <a:gd name="T1" fmla="*/ 477 h 477"/>
                <a:gd name="T2" fmla="*/ 653 w 653"/>
                <a:gd name="T3" fmla="*/ 477 h 477"/>
                <a:gd name="T4" fmla="*/ 629 w 653"/>
                <a:gd name="T5" fmla="*/ 0 h 477"/>
                <a:gd name="T6" fmla="*/ 0 w 653"/>
                <a:gd name="T7" fmla="*/ 0 h 477"/>
                <a:gd name="T8" fmla="*/ 23 w 653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7">
                  <a:moveTo>
                    <a:pt x="23" y="477"/>
                  </a:moveTo>
                  <a:lnTo>
                    <a:pt x="653" y="477"/>
                  </a:lnTo>
                  <a:lnTo>
                    <a:pt x="629" y="0"/>
                  </a:lnTo>
                  <a:lnTo>
                    <a:pt x="0" y="0"/>
                  </a:lnTo>
                  <a:lnTo>
                    <a:pt x="23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7254875" y="4191001"/>
              <a:ext cx="41275" cy="47625"/>
            </a:xfrm>
            <a:custGeom>
              <a:avLst/>
              <a:gdLst>
                <a:gd name="T0" fmla="*/ 394 w 418"/>
                <a:gd name="T1" fmla="*/ 0 h 478"/>
                <a:gd name="T2" fmla="*/ 0 w 418"/>
                <a:gd name="T3" fmla="*/ 0 h 478"/>
                <a:gd name="T4" fmla="*/ 30 w 418"/>
                <a:gd name="T5" fmla="*/ 478 h 478"/>
                <a:gd name="T6" fmla="*/ 418 w 418"/>
                <a:gd name="T7" fmla="*/ 478 h 478"/>
                <a:gd name="T8" fmla="*/ 394 w 418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78">
                  <a:moveTo>
                    <a:pt x="394" y="0"/>
                  </a:moveTo>
                  <a:lnTo>
                    <a:pt x="0" y="0"/>
                  </a:lnTo>
                  <a:lnTo>
                    <a:pt x="30" y="478"/>
                  </a:lnTo>
                  <a:lnTo>
                    <a:pt x="418" y="47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7259638" y="4254501"/>
              <a:ext cx="39687" cy="23813"/>
            </a:xfrm>
            <a:custGeom>
              <a:avLst/>
              <a:gdLst>
                <a:gd name="T0" fmla="*/ 0 w 398"/>
                <a:gd name="T1" fmla="*/ 0 h 253"/>
                <a:gd name="T2" fmla="*/ 17 w 398"/>
                <a:gd name="T3" fmla="*/ 253 h 253"/>
                <a:gd name="T4" fmla="*/ 398 w 398"/>
                <a:gd name="T5" fmla="*/ 253 h 253"/>
                <a:gd name="T6" fmla="*/ 385 w 398"/>
                <a:gd name="T7" fmla="*/ 0 h 253"/>
                <a:gd name="T8" fmla="*/ 0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0" y="0"/>
                  </a:moveTo>
                  <a:lnTo>
                    <a:pt x="17" y="253"/>
                  </a:lnTo>
                  <a:lnTo>
                    <a:pt x="398" y="253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7386638" y="4191001"/>
              <a:ext cx="65087" cy="47625"/>
            </a:xfrm>
            <a:custGeom>
              <a:avLst/>
              <a:gdLst>
                <a:gd name="T0" fmla="*/ 24 w 653"/>
                <a:gd name="T1" fmla="*/ 478 h 478"/>
                <a:gd name="T2" fmla="*/ 653 w 653"/>
                <a:gd name="T3" fmla="*/ 478 h 478"/>
                <a:gd name="T4" fmla="*/ 630 w 653"/>
                <a:gd name="T5" fmla="*/ 0 h 478"/>
                <a:gd name="T6" fmla="*/ 0 w 653"/>
                <a:gd name="T7" fmla="*/ 0 h 478"/>
                <a:gd name="T8" fmla="*/ 24 w 653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24" y="478"/>
                  </a:moveTo>
                  <a:lnTo>
                    <a:pt x="653" y="478"/>
                  </a:lnTo>
                  <a:lnTo>
                    <a:pt x="630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7304088" y="4081463"/>
              <a:ext cx="63500" cy="33338"/>
            </a:xfrm>
            <a:custGeom>
              <a:avLst/>
              <a:gdLst>
                <a:gd name="T0" fmla="*/ 644 w 644"/>
                <a:gd name="T1" fmla="*/ 334 h 334"/>
                <a:gd name="T2" fmla="*/ 628 w 644"/>
                <a:gd name="T3" fmla="*/ 0 h 334"/>
                <a:gd name="T4" fmla="*/ 0 w 644"/>
                <a:gd name="T5" fmla="*/ 17 h 334"/>
                <a:gd name="T6" fmla="*/ 15 w 644"/>
                <a:gd name="T7" fmla="*/ 334 h 334"/>
                <a:gd name="T8" fmla="*/ 644 w 644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4" h="334">
                  <a:moveTo>
                    <a:pt x="644" y="334"/>
                  </a:moveTo>
                  <a:lnTo>
                    <a:pt x="628" y="0"/>
                  </a:lnTo>
                  <a:lnTo>
                    <a:pt x="0" y="17"/>
                  </a:lnTo>
                  <a:lnTo>
                    <a:pt x="15" y="334"/>
                  </a:lnTo>
                  <a:lnTo>
                    <a:pt x="644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7248525" y="4083051"/>
              <a:ext cx="42862" cy="31750"/>
            </a:xfrm>
            <a:custGeom>
              <a:avLst/>
              <a:gdLst>
                <a:gd name="T0" fmla="*/ 411 w 426"/>
                <a:gd name="T1" fmla="*/ 0 h 313"/>
                <a:gd name="T2" fmla="*/ 0 w 426"/>
                <a:gd name="T3" fmla="*/ 10 h 313"/>
                <a:gd name="T4" fmla="*/ 20 w 426"/>
                <a:gd name="T5" fmla="*/ 313 h 313"/>
                <a:gd name="T6" fmla="*/ 426 w 426"/>
                <a:gd name="T7" fmla="*/ 313 h 313"/>
                <a:gd name="T8" fmla="*/ 411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411" y="0"/>
                  </a:moveTo>
                  <a:lnTo>
                    <a:pt x="0" y="10"/>
                  </a:lnTo>
                  <a:lnTo>
                    <a:pt x="20" y="313"/>
                  </a:lnTo>
                  <a:lnTo>
                    <a:pt x="426" y="313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7381875" y="4078288"/>
              <a:ext cx="63500" cy="36513"/>
            </a:xfrm>
            <a:custGeom>
              <a:avLst/>
              <a:gdLst>
                <a:gd name="T0" fmla="*/ 646 w 646"/>
                <a:gd name="T1" fmla="*/ 357 h 357"/>
                <a:gd name="T2" fmla="*/ 628 w 646"/>
                <a:gd name="T3" fmla="*/ 0 h 357"/>
                <a:gd name="T4" fmla="*/ 0 w 646"/>
                <a:gd name="T5" fmla="*/ 18 h 357"/>
                <a:gd name="T6" fmla="*/ 16 w 646"/>
                <a:gd name="T7" fmla="*/ 357 h 357"/>
                <a:gd name="T8" fmla="*/ 646 w 646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6" h="357">
                  <a:moveTo>
                    <a:pt x="646" y="357"/>
                  </a:moveTo>
                  <a:lnTo>
                    <a:pt x="628" y="0"/>
                  </a:lnTo>
                  <a:lnTo>
                    <a:pt x="0" y="18"/>
                  </a:lnTo>
                  <a:lnTo>
                    <a:pt x="16" y="357"/>
                  </a:lnTo>
                  <a:lnTo>
                    <a:pt x="646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7251700" y="4129088"/>
              <a:ext cx="42862" cy="47625"/>
            </a:xfrm>
            <a:custGeom>
              <a:avLst/>
              <a:gdLst>
                <a:gd name="T0" fmla="*/ 403 w 427"/>
                <a:gd name="T1" fmla="*/ 0 h 477"/>
                <a:gd name="T2" fmla="*/ 0 w 427"/>
                <a:gd name="T3" fmla="*/ 0 h 477"/>
                <a:gd name="T4" fmla="*/ 30 w 427"/>
                <a:gd name="T5" fmla="*/ 477 h 477"/>
                <a:gd name="T6" fmla="*/ 427 w 427"/>
                <a:gd name="T7" fmla="*/ 477 h 477"/>
                <a:gd name="T8" fmla="*/ 403 w 427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77">
                  <a:moveTo>
                    <a:pt x="403" y="0"/>
                  </a:moveTo>
                  <a:lnTo>
                    <a:pt x="0" y="0"/>
                  </a:lnTo>
                  <a:lnTo>
                    <a:pt x="30" y="477"/>
                  </a:lnTo>
                  <a:lnTo>
                    <a:pt x="427" y="477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>
              <a:off x="7464425" y="4191001"/>
              <a:ext cx="55562" cy="47625"/>
            </a:xfrm>
            <a:custGeom>
              <a:avLst/>
              <a:gdLst>
                <a:gd name="T0" fmla="*/ 24 w 568"/>
                <a:gd name="T1" fmla="*/ 478 h 478"/>
                <a:gd name="T2" fmla="*/ 568 w 568"/>
                <a:gd name="T3" fmla="*/ 478 h 478"/>
                <a:gd name="T4" fmla="*/ 568 w 568"/>
                <a:gd name="T5" fmla="*/ 0 h 478"/>
                <a:gd name="T6" fmla="*/ 0 w 568"/>
                <a:gd name="T7" fmla="*/ 0 h 478"/>
                <a:gd name="T8" fmla="*/ 24 w 568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478">
                  <a:moveTo>
                    <a:pt x="24" y="478"/>
                  </a:moveTo>
                  <a:lnTo>
                    <a:pt x="568" y="478"/>
                  </a:lnTo>
                  <a:lnTo>
                    <a:pt x="568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21"/>
            <p:cNvSpPr>
              <a:spLocks/>
            </p:cNvSpPr>
            <p:nvPr/>
          </p:nvSpPr>
          <p:spPr bwMode="auto">
            <a:xfrm>
              <a:off x="7467600" y="4254501"/>
              <a:ext cx="52387" cy="23813"/>
            </a:xfrm>
            <a:custGeom>
              <a:avLst/>
              <a:gdLst>
                <a:gd name="T0" fmla="*/ 13 w 537"/>
                <a:gd name="T1" fmla="*/ 253 h 253"/>
                <a:gd name="T2" fmla="*/ 537 w 537"/>
                <a:gd name="T3" fmla="*/ 253 h 253"/>
                <a:gd name="T4" fmla="*/ 537 w 537"/>
                <a:gd name="T5" fmla="*/ 0 h 253"/>
                <a:gd name="T6" fmla="*/ 0 w 537"/>
                <a:gd name="T7" fmla="*/ 0 h 253"/>
                <a:gd name="T8" fmla="*/ 13 w 537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53">
                  <a:moveTo>
                    <a:pt x="13" y="253"/>
                  </a:moveTo>
                  <a:lnTo>
                    <a:pt x="537" y="253"/>
                  </a:lnTo>
                  <a:lnTo>
                    <a:pt x="537" y="0"/>
                  </a:lnTo>
                  <a:lnTo>
                    <a:pt x="0" y="0"/>
                  </a:lnTo>
                  <a:lnTo>
                    <a:pt x="13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22"/>
            <p:cNvSpPr>
              <a:spLocks/>
            </p:cNvSpPr>
            <p:nvPr/>
          </p:nvSpPr>
          <p:spPr bwMode="auto">
            <a:xfrm>
              <a:off x="7461250" y="4129088"/>
              <a:ext cx="58737" cy="47625"/>
            </a:xfrm>
            <a:custGeom>
              <a:avLst/>
              <a:gdLst>
                <a:gd name="T0" fmla="*/ 0 w 599"/>
                <a:gd name="T1" fmla="*/ 0 h 477"/>
                <a:gd name="T2" fmla="*/ 25 w 599"/>
                <a:gd name="T3" fmla="*/ 477 h 477"/>
                <a:gd name="T4" fmla="*/ 599 w 599"/>
                <a:gd name="T5" fmla="*/ 477 h 477"/>
                <a:gd name="T6" fmla="*/ 599 w 599"/>
                <a:gd name="T7" fmla="*/ 0 h 477"/>
                <a:gd name="T8" fmla="*/ 0 w 59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477">
                  <a:moveTo>
                    <a:pt x="0" y="0"/>
                  </a:moveTo>
                  <a:lnTo>
                    <a:pt x="25" y="477"/>
                  </a:lnTo>
                  <a:lnTo>
                    <a:pt x="599" y="477"/>
                  </a:lnTo>
                  <a:lnTo>
                    <a:pt x="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3"/>
            <p:cNvSpPr>
              <a:spLocks/>
            </p:cNvSpPr>
            <p:nvPr/>
          </p:nvSpPr>
          <p:spPr bwMode="auto">
            <a:xfrm>
              <a:off x="7312025" y="4254501"/>
              <a:ext cx="63500" cy="23813"/>
            </a:xfrm>
            <a:custGeom>
              <a:avLst/>
              <a:gdLst>
                <a:gd name="T0" fmla="*/ 0 w 641"/>
                <a:gd name="T1" fmla="*/ 0 h 253"/>
                <a:gd name="T2" fmla="*/ 12 w 641"/>
                <a:gd name="T3" fmla="*/ 253 h 253"/>
                <a:gd name="T4" fmla="*/ 641 w 641"/>
                <a:gd name="T5" fmla="*/ 253 h 253"/>
                <a:gd name="T6" fmla="*/ 628 w 641"/>
                <a:gd name="T7" fmla="*/ 0 h 253"/>
                <a:gd name="T8" fmla="*/ 0 w 641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53">
                  <a:moveTo>
                    <a:pt x="0" y="0"/>
                  </a:moveTo>
                  <a:lnTo>
                    <a:pt x="12" y="253"/>
                  </a:lnTo>
                  <a:lnTo>
                    <a:pt x="641" y="253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7308850" y="4191001"/>
              <a:ext cx="65087" cy="47625"/>
            </a:xfrm>
            <a:custGeom>
              <a:avLst/>
              <a:gdLst>
                <a:gd name="T0" fmla="*/ 0 w 652"/>
                <a:gd name="T1" fmla="*/ 0 h 478"/>
                <a:gd name="T2" fmla="*/ 23 w 652"/>
                <a:gd name="T3" fmla="*/ 478 h 478"/>
                <a:gd name="T4" fmla="*/ 652 w 652"/>
                <a:gd name="T5" fmla="*/ 478 h 478"/>
                <a:gd name="T6" fmla="*/ 628 w 652"/>
                <a:gd name="T7" fmla="*/ 0 h 478"/>
                <a:gd name="T8" fmla="*/ 0 w 652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0" y="0"/>
                  </a:moveTo>
                  <a:lnTo>
                    <a:pt x="23" y="478"/>
                  </a:lnTo>
                  <a:lnTo>
                    <a:pt x="652" y="478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7389813" y="4254501"/>
              <a:ext cx="63500" cy="23813"/>
            </a:xfrm>
            <a:custGeom>
              <a:avLst/>
              <a:gdLst>
                <a:gd name="T0" fmla="*/ 0 w 642"/>
                <a:gd name="T1" fmla="*/ 0 h 253"/>
                <a:gd name="T2" fmla="*/ 13 w 642"/>
                <a:gd name="T3" fmla="*/ 253 h 253"/>
                <a:gd name="T4" fmla="*/ 642 w 642"/>
                <a:gd name="T5" fmla="*/ 253 h 253"/>
                <a:gd name="T6" fmla="*/ 630 w 642"/>
                <a:gd name="T7" fmla="*/ 0 h 253"/>
                <a:gd name="T8" fmla="*/ 0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0" y="0"/>
                  </a:moveTo>
                  <a:lnTo>
                    <a:pt x="13" y="253"/>
                  </a:lnTo>
                  <a:lnTo>
                    <a:pt x="642" y="253"/>
                  </a:lnTo>
                  <a:lnTo>
                    <a:pt x="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7307263" y="4129088"/>
              <a:ext cx="63500" cy="47625"/>
            </a:xfrm>
            <a:custGeom>
              <a:avLst/>
              <a:gdLst>
                <a:gd name="T0" fmla="*/ 628 w 652"/>
                <a:gd name="T1" fmla="*/ 0 h 477"/>
                <a:gd name="T2" fmla="*/ 0 w 652"/>
                <a:gd name="T3" fmla="*/ 0 h 477"/>
                <a:gd name="T4" fmla="*/ 23 w 652"/>
                <a:gd name="T5" fmla="*/ 477 h 477"/>
                <a:gd name="T6" fmla="*/ 652 w 652"/>
                <a:gd name="T7" fmla="*/ 477 h 477"/>
                <a:gd name="T8" fmla="*/ 628 w 652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0"/>
                  </a:moveTo>
                  <a:lnTo>
                    <a:pt x="0" y="0"/>
                  </a:lnTo>
                  <a:lnTo>
                    <a:pt x="23" y="477"/>
                  </a:lnTo>
                  <a:lnTo>
                    <a:pt x="652" y="477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7200900" y="3968751"/>
              <a:ext cx="339725" cy="103188"/>
            </a:xfrm>
            <a:custGeom>
              <a:avLst/>
              <a:gdLst>
                <a:gd name="T0" fmla="*/ 351 w 3421"/>
                <a:gd name="T1" fmla="*/ 0 h 1032"/>
                <a:gd name="T2" fmla="*/ 3421 w 3421"/>
                <a:gd name="T3" fmla="*/ 0 h 1032"/>
                <a:gd name="T4" fmla="*/ 3421 w 3421"/>
                <a:gd name="T5" fmla="*/ 1032 h 1032"/>
                <a:gd name="T6" fmla="*/ 0 w 3421"/>
                <a:gd name="T7" fmla="*/ 1032 h 1032"/>
                <a:gd name="T8" fmla="*/ 351 w 3421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1" h="1032">
                  <a:moveTo>
                    <a:pt x="351" y="0"/>
                  </a:moveTo>
                  <a:lnTo>
                    <a:pt x="3421" y="0"/>
                  </a:lnTo>
                  <a:lnTo>
                    <a:pt x="3421" y="1032"/>
                  </a:lnTo>
                  <a:lnTo>
                    <a:pt x="0" y="1032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7224713" y="3952876"/>
              <a:ext cx="133350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7242175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0 w 993"/>
                <a:gd name="T3" fmla="*/ 728 h 728"/>
                <a:gd name="T4" fmla="*/ 993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0" y="728"/>
                  </a:lnTo>
                  <a:lnTo>
                    <a:pt x="993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7366000" y="3952876"/>
              <a:ext cx="131762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>
              <a:off x="7381875" y="3978276"/>
              <a:ext cx="98425" cy="71438"/>
            </a:xfrm>
            <a:custGeom>
              <a:avLst/>
              <a:gdLst>
                <a:gd name="T0" fmla="*/ 496 w 991"/>
                <a:gd name="T1" fmla="*/ 0 h 728"/>
                <a:gd name="T2" fmla="*/ 0 w 991"/>
                <a:gd name="T3" fmla="*/ 728 h 728"/>
                <a:gd name="T4" fmla="*/ 991 w 991"/>
                <a:gd name="T5" fmla="*/ 728 h 728"/>
                <a:gd name="T6" fmla="*/ 496 w 991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728">
                  <a:moveTo>
                    <a:pt x="496" y="0"/>
                  </a:moveTo>
                  <a:lnTo>
                    <a:pt x="0" y="728"/>
                  </a:lnTo>
                  <a:lnTo>
                    <a:pt x="991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32"/>
            <p:cNvSpPr>
              <a:spLocks/>
            </p:cNvSpPr>
            <p:nvPr/>
          </p:nvSpPr>
          <p:spPr bwMode="auto">
            <a:xfrm>
              <a:off x="7759700" y="4043363"/>
              <a:ext cx="338137" cy="260350"/>
            </a:xfrm>
            <a:custGeom>
              <a:avLst/>
              <a:gdLst>
                <a:gd name="T0" fmla="*/ 3397 w 3397"/>
                <a:gd name="T1" fmla="*/ 252 h 2619"/>
                <a:gd name="T2" fmla="*/ 3196 w 3397"/>
                <a:gd name="T3" fmla="*/ 2619 h 2619"/>
                <a:gd name="T4" fmla="*/ 0 w 3397"/>
                <a:gd name="T5" fmla="*/ 2543 h 2619"/>
                <a:gd name="T6" fmla="*/ 0 w 3397"/>
                <a:gd name="T7" fmla="*/ 0 h 2619"/>
                <a:gd name="T8" fmla="*/ 3397 w 3397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7" h="2619">
                  <a:moveTo>
                    <a:pt x="3397" y="252"/>
                  </a:moveTo>
                  <a:lnTo>
                    <a:pt x="3196" y="2619"/>
                  </a:lnTo>
                  <a:lnTo>
                    <a:pt x="0" y="2543"/>
                  </a:lnTo>
                  <a:lnTo>
                    <a:pt x="0" y="0"/>
                  </a:lnTo>
                  <a:lnTo>
                    <a:pt x="3397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33"/>
            <p:cNvSpPr>
              <a:spLocks/>
            </p:cNvSpPr>
            <p:nvPr/>
          </p:nvSpPr>
          <p:spPr bwMode="auto">
            <a:xfrm>
              <a:off x="7797800" y="4076701"/>
              <a:ext cx="61912" cy="38100"/>
            </a:xfrm>
            <a:custGeom>
              <a:avLst/>
              <a:gdLst>
                <a:gd name="T0" fmla="*/ 0 w 623"/>
                <a:gd name="T1" fmla="*/ 378 h 378"/>
                <a:gd name="T2" fmla="*/ 0 w 623"/>
                <a:gd name="T3" fmla="*/ 0 h 378"/>
                <a:gd name="T4" fmla="*/ 623 w 623"/>
                <a:gd name="T5" fmla="*/ 18 h 378"/>
                <a:gd name="T6" fmla="*/ 605 w 623"/>
                <a:gd name="T7" fmla="*/ 378 h 378"/>
                <a:gd name="T8" fmla="*/ 0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0" y="378"/>
                  </a:moveTo>
                  <a:lnTo>
                    <a:pt x="0" y="0"/>
                  </a:lnTo>
                  <a:lnTo>
                    <a:pt x="623" y="18"/>
                  </a:lnTo>
                  <a:lnTo>
                    <a:pt x="605" y="378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7869238" y="4129088"/>
              <a:ext cx="65087" cy="47625"/>
            </a:xfrm>
            <a:custGeom>
              <a:avLst/>
              <a:gdLst>
                <a:gd name="T0" fmla="*/ 628 w 652"/>
                <a:gd name="T1" fmla="*/ 477 h 477"/>
                <a:gd name="T2" fmla="*/ 0 w 652"/>
                <a:gd name="T3" fmla="*/ 477 h 477"/>
                <a:gd name="T4" fmla="*/ 23 w 652"/>
                <a:gd name="T5" fmla="*/ 0 h 477"/>
                <a:gd name="T6" fmla="*/ 652 w 652"/>
                <a:gd name="T7" fmla="*/ 0 h 477"/>
                <a:gd name="T8" fmla="*/ 628 w 652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477"/>
                  </a:moveTo>
                  <a:lnTo>
                    <a:pt x="0" y="477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8021638" y="4191001"/>
              <a:ext cx="41275" cy="47625"/>
            </a:xfrm>
            <a:custGeom>
              <a:avLst/>
              <a:gdLst>
                <a:gd name="T0" fmla="*/ 25 w 419"/>
                <a:gd name="T1" fmla="*/ 0 h 478"/>
                <a:gd name="T2" fmla="*/ 419 w 419"/>
                <a:gd name="T3" fmla="*/ 0 h 478"/>
                <a:gd name="T4" fmla="*/ 388 w 419"/>
                <a:gd name="T5" fmla="*/ 478 h 478"/>
                <a:gd name="T6" fmla="*/ 0 w 419"/>
                <a:gd name="T7" fmla="*/ 478 h 478"/>
                <a:gd name="T8" fmla="*/ 25 w 419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78">
                  <a:moveTo>
                    <a:pt x="25" y="0"/>
                  </a:moveTo>
                  <a:lnTo>
                    <a:pt x="419" y="0"/>
                  </a:lnTo>
                  <a:lnTo>
                    <a:pt x="388" y="478"/>
                  </a:lnTo>
                  <a:lnTo>
                    <a:pt x="0" y="47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8020050" y="4254501"/>
              <a:ext cx="39687" cy="23813"/>
            </a:xfrm>
            <a:custGeom>
              <a:avLst/>
              <a:gdLst>
                <a:gd name="T0" fmla="*/ 398 w 398"/>
                <a:gd name="T1" fmla="*/ 0 h 253"/>
                <a:gd name="T2" fmla="*/ 382 w 398"/>
                <a:gd name="T3" fmla="*/ 253 h 253"/>
                <a:gd name="T4" fmla="*/ 0 w 398"/>
                <a:gd name="T5" fmla="*/ 253 h 253"/>
                <a:gd name="T6" fmla="*/ 13 w 398"/>
                <a:gd name="T7" fmla="*/ 0 h 253"/>
                <a:gd name="T8" fmla="*/ 398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398" y="0"/>
                  </a:moveTo>
                  <a:lnTo>
                    <a:pt x="382" y="253"/>
                  </a:lnTo>
                  <a:lnTo>
                    <a:pt x="0" y="253"/>
                  </a:lnTo>
                  <a:lnTo>
                    <a:pt x="13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37"/>
            <p:cNvSpPr>
              <a:spLocks/>
            </p:cNvSpPr>
            <p:nvPr/>
          </p:nvSpPr>
          <p:spPr bwMode="auto">
            <a:xfrm>
              <a:off x="7866063" y="4191001"/>
              <a:ext cx="65087" cy="47625"/>
            </a:xfrm>
            <a:custGeom>
              <a:avLst/>
              <a:gdLst>
                <a:gd name="T0" fmla="*/ 628 w 652"/>
                <a:gd name="T1" fmla="*/ 478 h 478"/>
                <a:gd name="T2" fmla="*/ 0 w 652"/>
                <a:gd name="T3" fmla="*/ 478 h 478"/>
                <a:gd name="T4" fmla="*/ 23 w 652"/>
                <a:gd name="T5" fmla="*/ 0 h 478"/>
                <a:gd name="T6" fmla="*/ 652 w 652"/>
                <a:gd name="T7" fmla="*/ 0 h 478"/>
                <a:gd name="T8" fmla="*/ 628 w 652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628" y="478"/>
                  </a:moveTo>
                  <a:lnTo>
                    <a:pt x="0" y="478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7950200" y="4081463"/>
              <a:ext cx="63500" cy="33338"/>
            </a:xfrm>
            <a:custGeom>
              <a:avLst/>
              <a:gdLst>
                <a:gd name="T0" fmla="*/ 0 w 645"/>
                <a:gd name="T1" fmla="*/ 334 h 334"/>
                <a:gd name="T2" fmla="*/ 17 w 645"/>
                <a:gd name="T3" fmla="*/ 0 h 334"/>
                <a:gd name="T4" fmla="*/ 645 w 645"/>
                <a:gd name="T5" fmla="*/ 17 h 334"/>
                <a:gd name="T6" fmla="*/ 629 w 645"/>
                <a:gd name="T7" fmla="*/ 334 h 334"/>
                <a:gd name="T8" fmla="*/ 0 w 645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34">
                  <a:moveTo>
                    <a:pt x="0" y="334"/>
                  </a:moveTo>
                  <a:lnTo>
                    <a:pt x="17" y="0"/>
                  </a:lnTo>
                  <a:lnTo>
                    <a:pt x="645" y="17"/>
                  </a:lnTo>
                  <a:lnTo>
                    <a:pt x="62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8027988" y="4083051"/>
              <a:ext cx="41275" cy="31750"/>
            </a:xfrm>
            <a:custGeom>
              <a:avLst/>
              <a:gdLst>
                <a:gd name="T0" fmla="*/ 16 w 426"/>
                <a:gd name="T1" fmla="*/ 0 h 313"/>
                <a:gd name="T2" fmla="*/ 426 w 426"/>
                <a:gd name="T3" fmla="*/ 10 h 313"/>
                <a:gd name="T4" fmla="*/ 407 w 426"/>
                <a:gd name="T5" fmla="*/ 313 h 313"/>
                <a:gd name="T6" fmla="*/ 0 w 426"/>
                <a:gd name="T7" fmla="*/ 313 h 313"/>
                <a:gd name="T8" fmla="*/ 16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16" y="0"/>
                  </a:moveTo>
                  <a:lnTo>
                    <a:pt x="426" y="10"/>
                  </a:lnTo>
                  <a:lnTo>
                    <a:pt x="407" y="313"/>
                  </a:lnTo>
                  <a:lnTo>
                    <a:pt x="0" y="3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>
              <a:off x="7872413" y="4078288"/>
              <a:ext cx="65087" cy="36513"/>
            </a:xfrm>
            <a:custGeom>
              <a:avLst/>
              <a:gdLst>
                <a:gd name="T0" fmla="*/ 0 w 645"/>
                <a:gd name="T1" fmla="*/ 357 h 357"/>
                <a:gd name="T2" fmla="*/ 17 w 645"/>
                <a:gd name="T3" fmla="*/ 0 h 357"/>
                <a:gd name="T4" fmla="*/ 645 w 645"/>
                <a:gd name="T5" fmla="*/ 18 h 357"/>
                <a:gd name="T6" fmla="*/ 628 w 645"/>
                <a:gd name="T7" fmla="*/ 357 h 357"/>
                <a:gd name="T8" fmla="*/ 0 w 64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57">
                  <a:moveTo>
                    <a:pt x="0" y="357"/>
                  </a:moveTo>
                  <a:lnTo>
                    <a:pt x="17" y="0"/>
                  </a:lnTo>
                  <a:lnTo>
                    <a:pt x="645" y="18"/>
                  </a:lnTo>
                  <a:lnTo>
                    <a:pt x="628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8024813" y="4129088"/>
              <a:ext cx="42862" cy="47625"/>
            </a:xfrm>
            <a:custGeom>
              <a:avLst/>
              <a:gdLst>
                <a:gd name="T0" fmla="*/ 25 w 429"/>
                <a:gd name="T1" fmla="*/ 0 h 477"/>
                <a:gd name="T2" fmla="*/ 429 w 429"/>
                <a:gd name="T3" fmla="*/ 0 h 477"/>
                <a:gd name="T4" fmla="*/ 398 w 429"/>
                <a:gd name="T5" fmla="*/ 477 h 477"/>
                <a:gd name="T6" fmla="*/ 0 w 429"/>
                <a:gd name="T7" fmla="*/ 477 h 477"/>
                <a:gd name="T8" fmla="*/ 25 w 42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77">
                  <a:moveTo>
                    <a:pt x="25" y="0"/>
                  </a:moveTo>
                  <a:lnTo>
                    <a:pt x="429" y="0"/>
                  </a:lnTo>
                  <a:lnTo>
                    <a:pt x="398" y="477"/>
                  </a:lnTo>
                  <a:lnTo>
                    <a:pt x="0" y="47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7797800" y="4191001"/>
              <a:ext cx="55562" cy="47625"/>
            </a:xfrm>
            <a:custGeom>
              <a:avLst/>
              <a:gdLst>
                <a:gd name="T0" fmla="*/ 544 w 567"/>
                <a:gd name="T1" fmla="*/ 478 h 478"/>
                <a:gd name="T2" fmla="*/ 0 w 567"/>
                <a:gd name="T3" fmla="*/ 478 h 478"/>
                <a:gd name="T4" fmla="*/ 0 w 567"/>
                <a:gd name="T5" fmla="*/ 0 h 478"/>
                <a:gd name="T6" fmla="*/ 567 w 567"/>
                <a:gd name="T7" fmla="*/ 0 h 478"/>
                <a:gd name="T8" fmla="*/ 544 w 567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478">
                  <a:moveTo>
                    <a:pt x="544" y="478"/>
                  </a:moveTo>
                  <a:lnTo>
                    <a:pt x="0" y="478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4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7797800" y="4254501"/>
              <a:ext cx="53975" cy="23813"/>
            </a:xfrm>
            <a:custGeom>
              <a:avLst/>
              <a:gdLst>
                <a:gd name="T0" fmla="*/ 524 w 536"/>
                <a:gd name="T1" fmla="*/ 253 h 253"/>
                <a:gd name="T2" fmla="*/ 0 w 536"/>
                <a:gd name="T3" fmla="*/ 253 h 253"/>
                <a:gd name="T4" fmla="*/ 0 w 536"/>
                <a:gd name="T5" fmla="*/ 0 h 253"/>
                <a:gd name="T6" fmla="*/ 536 w 536"/>
                <a:gd name="T7" fmla="*/ 0 h 253"/>
                <a:gd name="T8" fmla="*/ 524 w 536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" h="253">
                  <a:moveTo>
                    <a:pt x="524" y="253"/>
                  </a:moveTo>
                  <a:lnTo>
                    <a:pt x="0" y="253"/>
                  </a:lnTo>
                  <a:lnTo>
                    <a:pt x="0" y="0"/>
                  </a:lnTo>
                  <a:lnTo>
                    <a:pt x="536" y="0"/>
                  </a:lnTo>
                  <a:lnTo>
                    <a:pt x="524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7797800" y="4129088"/>
              <a:ext cx="58737" cy="47625"/>
            </a:xfrm>
            <a:custGeom>
              <a:avLst/>
              <a:gdLst>
                <a:gd name="T0" fmla="*/ 598 w 598"/>
                <a:gd name="T1" fmla="*/ 0 h 477"/>
                <a:gd name="T2" fmla="*/ 574 w 598"/>
                <a:gd name="T3" fmla="*/ 477 h 477"/>
                <a:gd name="T4" fmla="*/ 0 w 598"/>
                <a:gd name="T5" fmla="*/ 477 h 477"/>
                <a:gd name="T6" fmla="*/ 0 w 598"/>
                <a:gd name="T7" fmla="*/ 0 h 477"/>
                <a:gd name="T8" fmla="*/ 598 w 598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477">
                  <a:moveTo>
                    <a:pt x="598" y="0"/>
                  </a:moveTo>
                  <a:lnTo>
                    <a:pt x="574" y="477"/>
                  </a:lnTo>
                  <a:lnTo>
                    <a:pt x="0" y="477"/>
                  </a:lnTo>
                  <a:lnTo>
                    <a:pt x="0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45"/>
            <p:cNvSpPr>
              <a:spLocks/>
            </p:cNvSpPr>
            <p:nvPr/>
          </p:nvSpPr>
          <p:spPr bwMode="auto">
            <a:xfrm>
              <a:off x="7942263" y="4254501"/>
              <a:ext cx="63500" cy="23813"/>
            </a:xfrm>
            <a:custGeom>
              <a:avLst/>
              <a:gdLst>
                <a:gd name="T0" fmla="*/ 642 w 642"/>
                <a:gd name="T1" fmla="*/ 0 h 253"/>
                <a:gd name="T2" fmla="*/ 629 w 642"/>
                <a:gd name="T3" fmla="*/ 253 h 253"/>
                <a:gd name="T4" fmla="*/ 0 w 642"/>
                <a:gd name="T5" fmla="*/ 253 h 253"/>
                <a:gd name="T6" fmla="*/ 12 w 642"/>
                <a:gd name="T7" fmla="*/ 0 h 253"/>
                <a:gd name="T8" fmla="*/ 642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642" y="0"/>
                  </a:moveTo>
                  <a:lnTo>
                    <a:pt x="629" y="253"/>
                  </a:lnTo>
                  <a:lnTo>
                    <a:pt x="0" y="253"/>
                  </a:lnTo>
                  <a:lnTo>
                    <a:pt x="12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46"/>
            <p:cNvSpPr>
              <a:spLocks/>
            </p:cNvSpPr>
            <p:nvPr/>
          </p:nvSpPr>
          <p:spPr bwMode="auto">
            <a:xfrm>
              <a:off x="7943850" y="4191001"/>
              <a:ext cx="65087" cy="47625"/>
            </a:xfrm>
            <a:custGeom>
              <a:avLst/>
              <a:gdLst>
                <a:gd name="T0" fmla="*/ 653 w 653"/>
                <a:gd name="T1" fmla="*/ 0 h 478"/>
                <a:gd name="T2" fmla="*/ 629 w 653"/>
                <a:gd name="T3" fmla="*/ 478 h 478"/>
                <a:gd name="T4" fmla="*/ 0 w 653"/>
                <a:gd name="T5" fmla="*/ 478 h 478"/>
                <a:gd name="T6" fmla="*/ 23 w 653"/>
                <a:gd name="T7" fmla="*/ 0 h 478"/>
                <a:gd name="T8" fmla="*/ 653 w 653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653" y="0"/>
                  </a:moveTo>
                  <a:lnTo>
                    <a:pt x="629" y="478"/>
                  </a:lnTo>
                  <a:lnTo>
                    <a:pt x="0" y="478"/>
                  </a:lnTo>
                  <a:lnTo>
                    <a:pt x="23" y="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47"/>
            <p:cNvSpPr>
              <a:spLocks/>
            </p:cNvSpPr>
            <p:nvPr/>
          </p:nvSpPr>
          <p:spPr bwMode="auto">
            <a:xfrm>
              <a:off x="7864475" y="4254501"/>
              <a:ext cx="63500" cy="23813"/>
            </a:xfrm>
            <a:custGeom>
              <a:avLst/>
              <a:gdLst>
                <a:gd name="T0" fmla="*/ 640 w 640"/>
                <a:gd name="T1" fmla="*/ 0 h 253"/>
                <a:gd name="T2" fmla="*/ 628 w 640"/>
                <a:gd name="T3" fmla="*/ 253 h 253"/>
                <a:gd name="T4" fmla="*/ 0 w 640"/>
                <a:gd name="T5" fmla="*/ 253 h 253"/>
                <a:gd name="T6" fmla="*/ 11 w 640"/>
                <a:gd name="T7" fmla="*/ 0 h 253"/>
                <a:gd name="T8" fmla="*/ 640 w 640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253">
                  <a:moveTo>
                    <a:pt x="640" y="0"/>
                  </a:moveTo>
                  <a:lnTo>
                    <a:pt x="628" y="253"/>
                  </a:lnTo>
                  <a:lnTo>
                    <a:pt x="0" y="253"/>
                  </a:lnTo>
                  <a:lnTo>
                    <a:pt x="11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48"/>
            <p:cNvSpPr>
              <a:spLocks/>
            </p:cNvSpPr>
            <p:nvPr/>
          </p:nvSpPr>
          <p:spPr bwMode="auto">
            <a:xfrm>
              <a:off x="7947025" y="4129088"/>
              <a:ext cx="65087" cy="47625"/>
            </a:xfrm>
            <a:custGeom>
              <a:avLst/>
              <a:gdLst>
                <a:gd name="T0" fmla="*/ 24 w 654"/>
                <a:gd name="T1" fmla="*/ 0 h 477"/>
                <a:gd name="T2" fmla="*/ 654 w 654"/>
                <a:gd name="T3" fmla="*/ 0 h 477"/>
                <a:gd name="T4" fmla="*/ 630 w 654"/>
                <a:gd name="T5" fmla="*/ 477 h 477"/>
                <a:gd name="T6" fmla="*/ 0 w 654"/>
                <a:gd name="T7" fmla="*/ 477 h 477"/>
                <a:gd name="T8" fmla="*/ 24 w 654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477">
                  <a:moveTo>
                    <a:pt x="24" y="0"/>
                  </a:moveTo>
                  <a:lnTo>
                    <a:pt x="654" y="0"/>
                  </a:lnTo>
                  <a:lnTo>
                    <a:pt x="630" y="477"/>
                  </a:lnTo>
                  <a:lnTo>
                    <a:pt x="0" y="47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49"/>
            <p:cNvSpPr>
              <a:spLocks/>
            </p:cNvSpPr>
            <p:nvPr/>
          </p:nvSpPr>
          <p:spPr bwMode="auto">
            <a:xfrm>
              <a:off x="7777163" y="3968751"/>
              <a:ext cx="339725" cy="103188"/>
            </a:xfrm>
            <a:custGeom>
              <a:avLst/>
              <a:gdLst>
                <a:gd name="T0" fmla="*/ 3069 w 3422"/>
                <a:gd name="T1" fmla="*/ 0 h 1032"/>
                <a:gd name="T2" fmla="*/ 0 w 3422"/>
                <a:gd name="T3" fmla="*/ 0 h 1032"/>
                <a:gd name="T4" fmla="*/ 0 w 3422"/>
                <a:gd name="T5" fmla="*/ 1032 h 1032"/>
                <a:gd name="T6" fmla="*/ 3422 w 3422"/>
                <a:gd name="T7" fmla="*/ 1032 h 1032"/>
                <a:gd name="T8" fmla="*/ 3069 w 3422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2" h="1032">
                  <a:moveTo>
                    <a:pt x="3069" y="0"/>
                  </a:moveTo>
                  <a:lnTo>
                    <a:pt x="0" y="0"/>
                  </a:lnTo>
                  <a:lnTo>
                    <a:pt x="0" y="1032"/>
                  </a:lnTo>
                  <a:lnTo>
                    <a:pt x="3422" y="103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50"/>
            <p:cNvSpPr>
              <a:spLocks/>
            </p:cNvSpPr>
            <p:nvPr/>
          </p:nvSpPr>
          <p:spPr bwMode="auto">
            <a:xfrm>
              <a:off x="7961313" y="3952876"/>
              <a:ext cx="131762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51"/>
            <p:cNvSpPr>
              <a:spLocks/>
            </p:cNvSpPr>
            <p:nvPr/>
          </p:nvSpPr>
          <p:spPr bwMode="auto">
            <a:xfrm>
              <a:off x="7977188" y="3978276"/>
              <a:ext cx="98425" cy="71438"/>
            </a:xfrm>
            <a:custGeom>
              <a:avLst/>
              <a:gdLst>
                <a:gd name="T0" fmla="*/ 497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7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7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52"/>
            <p:cNvSpPr>
              <a:spLocks/>
            </p:cNvSpPr>
            <p:nvPr/>
          </p:nvSpPr>
          <p:spPr bwMode="auto">
            <a:xfrm>
              <a:off x="7820025" y="3952876"/>
              <a:ext cx="133350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53"/>
            <p:cNvSpPr>
              <a:spLocks/>
            </p:cNvSpPr>
            <p:nvPr/>
          </p:nvSpPr>
          <p:spPr bwMode="auto">
            <a:xfrm>
              <a:off x="7837488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54"/>
            <p:cNvSpPr>
              <a:spLocks/>
            </p:cNvSpPr>
            <p:nvPr/>
          </p:nvSpPr>
          <p:spPr bwMode="auto">
            <a:xfrm>
              <a:off x="7486650" y="3819526"/>
              <a:ext cx="336550" cy="484188"/>
            </a:xfrm>
            <a:custGeom>
              <a:avLst/>
              <a:gdLst>
                <a:gd name="T0" fmla="*/ 2978 w 3389"/>
                <a:gd name="T1" fmla="*/ 0 h 4885"/>
                <a:gd name="T2" fmla="*/ 2978 w 3389"/>
                <a:gd name="T3" fmla="*/ 352 h 4885"/>
                <a:gd name="T4" fmla="*/ 2525 w 3389"/>
                <a:gd name="T5" fmla="*/ 352 h 4885"/>
                <a:gd name="T6" fmla="*/ 2525 w 3389"/>
                <a:gd name="T7" fmla="*/ 0 h 4885"/>
                <a:gd name="T8" fmla="*/ 1921 w 3389"/>
                <a:gd name="T9" fmla="*/ 0 h 4885"/>
                <a:gd name="T10" fmla="*/ 1921 w 3389"/>
                <a:gd name="T11" fmla="*/ 352 h 4885"/>
                <a:gd name="T12" fmla="*/ 1468 w 3389"/>
                <a:gd name="T13" fmla="*/ 352 h 4885"/>
                <a:gd name="T14" fmla="*/ 1468 w 3389"/>
                <a:gd name="T15" fmla="*/ 0 h 4885"/>
                <a:gd name="T16" fmla="*/ 864 w 3389"/>
                <a:gd name="T17" fmla="*/ 0 h 4885"/>
                <a:gd name="T18" fmla="*/ 864 w 3389"/>
                <a:gd name="T19" fmla="*/ 352 h 4885"/>
                <a:gd name="T20" fmla="*/ 412 w 3389"/>
                <a:gd name="T21" fmla="*/ 352 h 4885"/>
                <a:gd name="T22" fmla="*/ 412 w 3389"/>
                <a:gd name="T23" fmla="*/ 0 h 4885"/>
                <a:gd name="T24" fmla="*/ 0 w 3389"/>
                <a:gd name="T25" fmla="*/ 0 h 4885"/>
                <a:gd name="T26" fmla="*/ 286 w 3389"/>
                <a:gd name="T27" fmla="*/ 4885 h 4885"/>
                <a:gd name="T28" fmla="*/ 3104 w 3389"/>
                <a:gd name="T29" fmla="*/ 4885 h 4885"/>
                <a:gd name="T30" fmla="*/ 3389 w 3389"/>
                <a:gd name="T31" fmla="*/ 0 h 4885"/>
                <a:gd name="T32" fmla="*/ 2978 w 3389"/>
                <a:gd name="T33" fmla="*/ 0 h 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9" h="4885">
                  <a:moveTo>
                    <a:pt x="2978" y="0"/>
                  </a:moveTo>
                  <a:lnTo>
                    <a:pt x="2978" y="352"/>
                  </a:lnTo>
                  <a:lnTo>
                    <a:pt x="2525" y="352"/>
                  </a:lnTo>
                  <a:lnTo>
                    <a:pt x="2525" y="0"/>
                  </a:lnTo>
                  <a:lnTo>
                    <a:pt x="1921" y="0"/>
                  </a:lnTo>
                  <a:lnTo>
                    <a:pt x="1921" y="352"/>
                  </a:lnTo>
                  <a:lnTo>
                    <a:pt x="1468" y="352"/>
                  </a:lnTo>
                  <a:lnTo>
                    <a:pt x="1468" y="0"/>
                  </a:lnTo>
                  <a:lnTo>
                    <a:pt x="864" y="0"/>
                  </a:lnTo>
                  <a:lnTo>
                    <a:pt x="864" y="352"/>
                  </a:lnTo>
                  <a:lnTo>
                    <a:pt x="412" y="352"/>
                  </a:lnTo>
                  <a:lnTo>
                    <a:pt x="412" y="0"/>
                  </a:lnTo>
                  <a:lnTo>
                    <a:pt x="0" y="0"/>
                  </a:lnTo>
                  <a:lnTo>
                    <a:pt x="286" y="4885"/>
                  </a:lnTo>
                  <a:lnTo>
                    <a:pt x="3104" y="4885"/>
                  </a:lnTo>
                  <a:lnTo>
                    <a:pt x="3389" y="0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55"/>
            <p:cNvSpPr>
              <a:spLocks/>
            </p:cNvSpPr>
            <p:nvPr/>
          </p:nvSpPr>
          <p:spPr bwMode="auto">
            <a:xfrm>
              <a:off x="7529513" y="3951288"/>
              <a:ext cx="63500" cy="73025"/>
            </a:xfrm>
            <a:custGeom>
              <a:avLst/>
              <a:gdLst>
                <a:gd name="T0" fmla="*/ 0 w 646"/>
                <a:gd name="T1" fmla="*/ 323 h 728"/>
                <a:gd name="T2" fmla="*/ 1 w 646"/>
                <a:gd name="T3" fmla="*/ 290 h 728"/>
                <a:gd name="T4" fmla="*/ 6 w 646"/>
                <a:gd name="T5" fmla="*/ 258 h 728"/>
                <a:gd name="T6" fmla="*/ 14 w 646"/>
                <a:gd name="T7" fmla="*/ 227 h 728"/>
                <a:gd name="T8" fmla="*/ 25 w 646"/>
                <a:gd name="T9" fmla="*/ 197 h 728"/>
                <a:gd name="T10" fmla="*/ 38 w 646"/>
                <a:gd name="T11" fmla="*/ 168 h 728"/>
                <a:gd name="T12" fmla="*/ 54 w 646"/>
                <a:gd name="T13" fmla="*/ 142 h 728"/>
                <a:gd name="T14" fmla="*/ 74 w 646"/>
                <a:gd name="T15" fmla="*/ 117 h 728"/>
                <a:gd name="T16" fmla="*/ 94 w 646"/>
                <a:gd name="T17" fmla="*/ 94 h 728"/>
                <a:gd name="T18" fmla="*/ 117 w 646"/>
                <a:gd name="T19" fmla="*/ 73 h 728"/>
                <a:gd name="T20" fmla="*/ 142 w 646"/>
                <a:gd name="T21" fmla="*/ 54 h 728"/>
                <a:gd name="T22" fmla="*/ 168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9 w 646"/>
                <a:gd name="T39" fmla="*/ 14 h 728"/>
                <a:gd name="T40" fmla="*/ 448 w 646"/>
                <a:gd name="T41" fmla="*/ 24 h 728"/>
                <a:gd name="T42" fmla="*/ 476 w 646"/>
                <a:gd name="T43" fmla="*/ 38 h 728"/>
                <a:gd name="T44" fmla="*/ 503 w 646"/>
                <a:gd name="T45" fmla="*/ 54 h 728"/>
                <a:gd name="T46" fmla="*/ 528 w 646"/>
                <a:gd name="T47" fmla="*/ 73 h 728"/>
                <a:gd name="T48" fmla="*/ 551 w 646"/>
                <a:gd name="T49" fmla="*/ 94 h 728"/>
                <a:gd name="T50" fmla="*/ 572 w 646"/>
                <a:gd name="T51" fmla="*/ 117 h 728"/>
                <a:gd name="T52" fmla="*/ 590 w 646"/>
                <a:gd name="T53" fmla="*/ 142 h 728"/>
                <a:gd name="T54" fmla="*/ 606 w 646"/>
                <a:gd name="T55" fmla="*/ 168 h 728"/>
                <a:gd name="T56" fmla="*/ 620 w 646"/>
                <a:gd name="T57" fmla="*/ 197 h 728"/>
                <a:gd name="T58" fmla="*/ 631 w 646"/>
                <a:gd name="T59" fmla="*/ 227 h 728"/>
                <a:gd name="T60" fmla="*/ 639 w 646"/>
                <a:gd name="T61" fmla="*/ 258 h 728"/>
                <a:gd name="T62" fmla="*/ 643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0" y="306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2"/>
                  </a:lnTo>
                  <a:lnTo>
                    <a:pt x="38" y="168"/>
                  </a:lnTo>
                  <a:lnTo>
                    <a:pt x="46" y="156"/>
                  </a:lnTo>
                  <a:lnTo>
                    <a:pt x="54" y="142"/>
                  </a:lnTo>
                  <a:lnTo>
                    <a:pt x="64" y="129"/>
                  </a:lnTo>
                  <a:lnTo>
                    <a:pt x="74" y="117"/>
                  </a:lnTo>
                  <a:lnTo>
                    <a:pt x="83" y="105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2" y="54"/>
                  </a:lnTo>
                  <a:lnTo>
                    <a:pt x="154" y="47"/>
                  </a:lnTo>
                  <a:lnTo>
                    <a:pt x="168" y="38"/>
                  </a:lnTo>
                  <a:lnTo>
                    <a:pt x="182" y="31"/>
                  </a:lnTo>
                  <a:lnTo>
                    <a:pt x="197" y="24"/>
                  </a:lnTo>
                  <a:lnTo>
                    <a:pt x="211" y="19"/>
                  </a:lnTo>
                  <a:lnTo>
                    <a:pt x="227" y="14"/>
                  </a:lnTo>
                  <a:lnTo>
                    <a:pt x="242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6" y="0"/>
                  </a:lnTo>
                  <a:lnTo>
                    <a:pt x="323" y="0"/>
                  </a:lnTo>
                  <a:lnTo>
                    <a:pt x="339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3" y="10"/>
                  </a:lnTo>
                  <a:lnTo>
                    <a:pt x="419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2" y="31"/>
                  </a:lnTo>
                  <a:lnTo>
                    <a:pt x="476" y="38"/>
                  </a:lnTo>
                  <a:lnTo>
                    <a:pt x="490" y="47"/>
                  </a:lnTo>
                  <a:lnTo>
                    <a:pt x="503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1" y="94"/>
                  </a:lnTo>
                  <a:lnTo>
                    <a:pt x="561" y="105"/>
                  </a:lnTo>
                  <a:lnTo>
                    <a:pt x="572" y="117"/>
                  </a:lnTo>
                  <a:lnTo>
                    <a:pt x="582" y="129"/>
                  </a:lnTo>
                  <a:lnTo>
                    <a:pt x="590" y="142"/>
                  </a:lnTo>
                  <a:lnTo>
                    <a:pt x="599" y="156"/>
                  </a:lnTo>
                  <a:lnTo>
                    <a:pt x="606" y="168"/>
                  </a:lnTo>
                  <a:lnTo>
                    <a:pt x="614" y="182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2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56"/>
            <p:cNvSpPr>
              <a:spLocks/>
            </p:cNvSpPr>
            <p:nvPr/>
          </p:nvSpPr>
          <p:spPr bwMode="auto">
            <a:xfrm>
              <a:off x="7586663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4 w 646"/>
                <a:gd name="T7" fmla="*/ 440 h 1409"/>
                <a:gd name="T8" fmla="*/ 26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5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8 w 646"/>
                <a:gd name="T29" fmla="*/ 13 h 1409"/>
                <a:gd name="T30" fmla="*/ 290 w 646"/>
                <a:gd name="T31" fmla="*/ 4 h 1409"/>
                <a:gd name="T32" fmla="*/ 323 w 646"/>
                <a:gd name="T33" fmla="*/ 0 h 1409"/>
                <a:gd name="T34" fmla="*/ 356 w 646"/>
                <a:gd name="T35" fmla="*/ 4 h 1409"/>
                <a:gd name="T36" fmla="*/ 388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3 w 646"/>
                <a:gd name="T45" fmla="*/ 107 h 1409"/>
                <a:gd name="T46" fmla="*/ 529 w 646"/>
                <a:gd name="T47" fmla="*/ 143 h 1409"/>
                <a:gd name="T48" fmla="*/ 551 w 646"/>
                <a:gd name="T49" fmla="*/ 184 h 1409"/>
                <a:gd name="T50" fmla="*/ 573 w 646"/>
                <a:gd name="T51" fmla="*/ 229 h 1409"/>
                <a:gd name="T52" fmla="*/ 591 w 646"/>
                <a:gd name="T53" fmla="*/ 276 h 1409"/>
                <a:gd name="T54" fmla="*/ 608 w 646"/>
                <a:gd name="T55" fmla="*/ 328 h 1409"/>
                <a:gd name="T56" fmla="*/ 620 w 646"/>
                <a:gd name="T57" fmla="*/ 382 h 1409"/>
                <a:gd name="T58" fmla="*/ 632 w 646"/>
                <a:gd name="T59" fmla="*/ 440 h 1409"/>
                <a:gd name="T60" fmla="*/ 640 w 646"/>
                <a:gd name="T61" fmla="*/ 499 h 1409"/>
                <a:gd name="T62" fmla="*/ 645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0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4" y="440"/>
                  </a:lnTo>
                  <a:lnTo>
                    <a:pt x="20" y="411"/>
                  </a:lnTo>
                  <a:lnTo>
                    <a:pt x="26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4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5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29" y="125"/>
                  </a:lnTo>
                  <a:lnTo>
                    <a:pt x="142" y="107"/>
                  </a:lnTo>
                  <a:lnTo>
                    <a:pt x="156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2" y="21"/>
                  </a:lnTo>
                  <a:lnTo>
                    <a:pt x="258" y="13"/>
                  </a:lnTo>
                  <a:lnTo>
                    <a:pt x="274" y="8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4"/>
                  </a:lnTo>
                  <a:lnTo>
                    <a:pt x="372" y="8"/>
                  </a:lnTo>
                  <a:lnTo>
                    <a:pt x="388" y="13"/>
                  </a:lnTo>
                  <a:lnTo>
                    <a:pt x="404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0" y="91"/>
                  </a:lnTo>
                  <a:lnTo>
                    <a:pt x="503" y="107"/>
                  </a:lnTo>
                  <a:lnTo>
                    <a:pt x="516" y="125"/>
                  </a:lnTo>
                  <a:lnTo>
                    <a:pt x="529" y="143"/>
                  </a:lnTo>
                  <a:lnTo>
                    <a:pt x="541" y="163"/>
                  </a:lnTo>
                  <a:lnTo>
                    <a:pt x="551" y="184"/>
                  </a:lnTo>
                  <a:lnTo>
                    <a:pt x="562" y="205"/>
                  </a:lnTo>
                  <a:lnTo>
                    <a:pt x="573" y="229"/>
                  </a:lnTo>
                  <a:lnTo>
                    <a:pt x="582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8" y="328"/>
                  </a:lnTo>
                  <a:lnTo>
                    <a:pt x="614" y="354"/>
                  </a:lnTo>
                  <a:lnTo>
                    <a:pt x="620" y="382"/>
                  </a:lnTo>
                  <a:lnTo>
                    <a:pt x="627" y="411"/>
                  </a:lnTo>
                  <a:lnTo>
                    <a:pt x="632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3" y="530"/>
                  </a:lnTo>
                  <a:lnTo>
                    <a:pt x="645" y="561"/>
                  </a:lnTo>
                  <a:lnTo>
                    <a:pt x="646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57"/>
            <p:cNvSpPr>
              <a:spLocks/>
            </p:cNvSpPr>
            <p:nvPr/>
          </p:nvSpPr>
          <p:spPr bwMode="auto">
            <a:xfrm>
              <a:off x="7661275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5 w 646"/>
                <a:gd name="T7" fmla="*/ 440 h 1409"/>
                <a:gd name="T8" fmla="*/ 25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4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7 w 646"/>
                <a:gd name="T29" fmla="*/ 13 h 1409"/>
                <a:gd name="T30" fmla="*/ 291 w 646"/>
                <a:gd name="T31" fmla="*/ 4 h 1409"/>
                <a:gd name="T32" fmla="*/ 324 w 646"/>
                <a:gd name="T33" fmla="*/ 0 h 1409"/>
                <a:gd name="T34" fmla="*/ 357 w 646"/>
                <a:gd name="T35" fmla="*/ 4 h 1409"/>
                <a:gd name="T36" fmla="*/ 389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4 w 646"/>
                <a:gd name="T45" fmla="*/ 107 h 1409"/>
                <a:gd name="T46" fmla="*/ 528 w 646"/>
                <a:gd name="T47" fmla="*/ 143 h 1409"/>
                <a:gd name="T48" fmla="*/ 552 w 646"/>
                <a:gd name="T49" fmla="*/ 184 h 1409"/>
                <a:gd name="T50" fmla="*/ 572 w 646"/>
                <a:gd name="T51" fmla="*/ 229 h 1409"/>
                <a:gd name="T52" fmla="*/ 591 w 646"/>
                <a:gd name="T53" fmla="*/ 276 h 1409"/>
                <a:gd name="T54" fmla="*/ 607 w 646"/>
                <a:gd name="T55" fmla="*/ 328 h 1409"/>
                <a:gd name="T56" fmla="*/ 621 w 646"/>
                <a:gd name="T57" fmla="*/ 382 h 1409"/>
                <a:gd name="T58" fmla="*/ 631 w 646"/>
                <a:gd name="T59" fmla="*/ 440 h 1409"/>
                <a:gd name="T60" fmla="*/ 640 w 646"/>
                <a:gd name="T61" fmla="*/ 499 h 1409"/>
                <a:gd name="T62" fmla="*/ 644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1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5" y="440"/>
                  </a:lnTo>
                  <a:lnTo>
                    <a:pt x="20" y="411"/>
                  </a:lnTo>
                  <a:lnTo>
                    <a:pt x="25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5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4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30" y="125"/>
                  </a:lnTo>
                  <a:lnTo>
                    <a:pt x="142" y="107"/>
                  </a:lnTo>
                  <a:lnTo>
                    <a:pt x="155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3" y="21"/>
                  </a:lnTo>
                  <a:lnTo>
                    <a:pt x="257" y="13"/>
                  </a:lnTo>
                  <a:lnTo>
                    <a:pt x="273" y="8"/>
                  </a:lnTo>
                  <a:lnTo>
                    <a:pt x="291" y="4"/>
                  </a:lnTo>
                  <a:lnTo>
                    <a:pt x="306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4"/>
                  </a:lnTo>
                  <a:lnTo>
                    <a:pt x="373" y="8"/>
                  </a:lnTo>
                  <a:lnTo>
                    <a:pt x="389" y="13"/>
                  </a:lnTo>
                  <a:lnTo>
                    <a:pt x="403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1" y="91"/>
                  </a:lnTo>
                  <a:lnTo>
                    <a:pt x="504" y="107"/>
                  </a:lnTo>
                  <a:lnTo>
                    <a:pt x="516" y="125"/>
                  </a:lnTo>
                  <a:lnTo>
                    <a:pt x="528" y="143"/>
                  </a:lnTo>
                  <a:lnTo>
                    <a:pt x="540" y="163"/>
                  </a:lnTo>
                  <a:lnTo>
                    <a:pt x="552" y="184"/>
                  </a:lnTo>
                  <a:lnTo>
                    <a:pt x="562" y="205"/>
                  </a:lnTo>
                  <a:lnTo>
                    <a:pt x="572" y="229"/>
                  </a:lnTo>
                  <a:lnTo>
                    <a:pt x="581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7" y="328"/>
                  </a:lnTo>
                  <a:lnTo>
                    <a:pt x="614" y="354"/>
                  </a:lnTo>
                  <a:lnTo>
                    <a:pt x="621" y="382"/>
                  </a:lnTo>
                  <a:lnTo>
                    <a:pt x="626" y="411"/>
                  </a:lnTo>
                  <a:lnTo>
                    <a:pt x="631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2" y="530"/>
                  </a:lnTo>
                  <a:lnTo>
                    <a:pt x="644" y="561"/>
                  </a:lnTo>
                  <a:lnTo>
                    <a:pt x="645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58"/>
            <p:cNvSpPr>
              <a:spLocks/>
            </p:cNvSpPr>
            <p:nvPr/>
          </p:nvSpPr>
          <p:spPr bwMode="auto">
            <a:xfrm>
              <a:off x="7615238" y="3951288"/>
              <a:ext cx="65087" cy="73025"/>
            </a:xfrm>
            <a:custGeom>
              <a:avLst/>
              <a:gdLst>
                <a:gd name="T0" fmla="*/ 0 w 647"/>
                <a:gd name="T1" fmla="*/ 323 h 728"/>
                <a:gd name="T2" fmla="*/ 2 w 647"/>
                <a:gd name="T3" fmla="*/ 290 h 728"/>
                <a:gd name="T4" fmla="*/ 6 w 647"/>
                <a:gd name="T5" fmla="*/ 258 h 728"/>
                <a:gd name="T6" fmla="*/ 15 w 647"/>
                <a:gd name="T7" fmla="*/ 227 h 728"/>
                <a:gd name="T8" fmla="*/ 25 w 647"/>
                <a:gd name="T9" fmla="*/ 197 h 728"/>
                <a:gd name="T10" fmla="*/ 39 w 647"/>
                <a:gd name="T11" fmla="*/ 168 h 728"/>
                <a:gd name="T12" fmla="*/ 55 w 647"/>
                <a:gd name="T13" fmla="*/ 142 h 728"/>
                <a:gd name="T14" fmla="*/ 73 w 647"/>
                <a:gd name="T15" fmla="*/ 117 h 728"/>
                <a:gd name="T16" fmla="*/ 95 w 647"/>
                <a:gd name="T17" fmla="*/ 94 h 728"/>
                <a:gd name="T18" fmla="*/ 118 w 647"/>
                <a:gd name="T19" fmla="*/ 73 h 728"/>
                <a:gd name="T20" fmla="*/ 143 w 647"/>
                <a:gd name="T21" fmla="*/ 54 h 728"/>
                <a:gd name="T22" fmla="*/ 169 w 647"/>
                <a:gd name="T23" fmla="*/ 38 h 728"/>
                <a:gd name="T24" fmla="*/ 198 w 647"/>
                <a:gd name="T25" fmla="*/ 24 h 728"/>
                <a:gd name="T26" fmla="*/ 227 w 647"/>
                <a:gd name="T27" fmla="*/ 14 h 728"/>
                <a:gd name="T28" fmla="*/ 258 w 647"/>
                <a:gd name="T29" fmla="*/ 6 h 728"/>
                <a:gd name="T30" fmla="*/ 291 w 647"/>
                <a:gd name="T31" fmla="*/ 1 h 728"/>
                <a:gd name="T32" fmla="*/ 324 w 647"/>
                <a:gd name="T33" fmla="*/ 0 h 728"/>
                <a:gd name="T34" fmla="*/ 357 w 647"/>
                <a:gd name="T35" fmla="*/ 1 h 728"/>
                <a:gd name="T36" fmla="*/ 389 w 647"/>
                <a:gd name="T37" fmla="*/ 6 h 728"/>
                <a:gd name="T38" fmla="*/ 420 w 647"/>
                <a:gd name="T39" fmla="*/ 14 h 728"/>
                <a:gd name="T40" fmla="*/ 449 w 647"/>
                <a:gd name="T41" fmla="*/ 24 h 728"/>
                <a:gd name="T42" fmla="*/ 477 w 647"/>
                <a:gd name="T43" fmla="*/ 38 h 728"/>
                <a:gd name="T44" fmla="*/ 504 w 647"/>
                <a:gd name="T45" fmla="*/ 54 h 728"/>
                <a:gd name="T46" fmla="*/ 528 w 647"/>
                <a:gd name="T47" fmla="*/ 73 h 728"/>
                <a:gd name="T48" fmla="*/ 552 w 647"/>
                <a:gd name="T49" fmla="*/ 94 h 728"/>
                <a:gd name="T50" fmla="*/ 573 w 647"/>
                <a:gd name="T51" fmla="*/ 117 h 728"/>
                <a:gd name="T52" fmla="*/ 591 w 647"/>
                <a:gd name="T53" fmla="*/ 142 h 728"/>
                <a:gd name="T54" fmla="*/ 607 w 647"/>
                <a:gd name="T55" fmla="*/ 168 h 728"/>
                <a:gd name="T56" fmla="*/ 621 w 647"/>
                <a:gd name="T57" fmla="*/ 197 h 728"/>
                <a:gd name="T58" fmla="*/ 632 w 647"/>
                <a:gd name="T59" fmla="*/ 227 h 728"/>
                <a:gd name="T60" fmla="*/ 640 w 647"/>
                <a:gd name="T61" fmla="*/ 258 h 728"/>
                <a:gd name="T62" fmla="*/ 644 w 647"/>
                <a:gd name="T63" fmla="*/ 290 h 728"/>
                <a:gd name="T64" fmla="*/ 647 w 647"/>
                <a:gd name="T65" fmla="*/ 323 h 728"/>
                <a:gd name="T66" fmla="*/ 50 w 647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8">
                  <a:moveTo>
                    <a:pt x="50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6" y="83"/>
                  </a:lnTo>
                  <a:lnTo>
                    <a:pt x="118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8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1" y="1"/>
                  </a:lnTo>
                  <a:lnTo>
                    <a:pt x="307" y="0"/>
                  </a:lnTo>
                  <a:lnTo>
                    <a:pt x="324" y="0"/>
                  </a:lnTo>
                  <a:lnTo>
                    <a:pt x="340" y="0"/>
                  </a:lnTo>
                  <a:lnTo>
                    <a:pt x="357" y="1"/>
                  </a:lnTo>
                  <a:lnTo>
                    <a:pt x="373" y="3"/>
                  </a:lnTo>
                  <a:lnTo>
                    <a:pt x="389" y="6"/>
                  </a:lnTo>
                  <a:lnTo>
                    <a:pt x="404" y="10"/>
                  </a:lnTo>
                  <a:lnTo>
                    <a:pt x="420" y="14"/>
                  </a:lnTo>
                  <a:lnTo>
                    <a:pt x="435" y="19"/>
                  </a:lnTo>
                  <a:lnTo>
                    <a:pt x="449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7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3" y="117"/>
                  </a:lnTo>
                  <a:lnTo>
                    <a:pt x="582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5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7" y="323"/>
                  </a:lnTo>
                  <a:lnTo>
                    <a:pt x="613" y="728"/>
                  </a:lnTo>
                  <a:lnTo>
                    <a:pt x="50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59"/>
            <p:cNvSpPr>
              <a:spLocks/>
            </p:cNvSpPr>
            <p:nvPr/>
          </p:nvSpPr>
          <p:spPr bwMode="auto">
            <a:xfrm>
              <a:off x="7702550" y="3951288"/>
              <a:ext cx="65087" cy="73025"/>
            </a:xfrm>
            <a:custGeom>
              <a:avLst/>
              <a:gdLst>
                <a:gd name="T0" fmla="*/ 0 w 646"/>
                <a:gd name="T1" fmla="*/ 323 h 728"/>
                <a:gd name="T2" fmla="*/ 2 w 646"/>
                <a:gd name="T3" fmla="*/ 290 h 728"/>
                <a:gd name="T4" fmla="*/ 6 w 646"/>
                <a:gd name="T5" fmla="*/ 258 h 728"/>
                <a:gd name="T6" fmla="*/ 15 w 646"/>
                <a:gd name="T7" fmla="*/ 227 h 728"/>
                <a:gd name="T8" fmla="*/ 25 w 646"/>
                <a:gd name="T9" fmla="*/ 197 h 728"/>
                <a:gd name="T10" fmla="*/ 39 w 646"/>
                <a:gd name="T11" fmla="*/ 168 h 728"/>
                <a:gd name="T12" fmla="*/ 55 w 646"/>
                <a:gd name="T13" fmla="*/ 142 h 728"/>
                <a:gd name="T14" fmla="*/ 73 w 646"/>
                <a:gd name="T15" fmla="*/ 117 h 728"/>
                <a:gd name="T16" fmla="*/ 95 w 646"/>
                <a:gd name="T17" fmla="*/ 94 h 728"/>
                <a:gd name="T18" fmla="*/ 117 w 646"/>
                <a:gd name="T19" fmla="*/ 73 h 728"/>
                <a:gd name="T20" fmla="*/ 143 w 646"/>
                <a:gd name="T21" fmla="*/ 54 h 728"/>
                <a:gd name="T22" fmla="*/ 169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8 w 646"/>
                <a:gd name="T39" fmla="*/ 14 h 728"/>
                <a:gd name="T40" fmla="*/ 448 w 646"/>
                <a:gd name="T41" fmla="*/ 24 h 728"/>
                <a:gd name="T42" fmla="*/ 477 w 646"/>
                <a:gd name="T43" fmla="*/ 38 h 728"/>
                <a:gd name="T44" fmla="*/ 504 w 646"/>
                <a:gd name="T45" fmla="*/ 54 h 728"/>
                <a:gd name="T46" fmla="*/ 528 w 646"/>
                <a:gd name="T47" fmla="*/ 73 h 728"/>
                <a:gd name="T48" fmla="*/ 552 w 646"/>
                <a:gd name="T49" fmla="*/ 94 h 728"/>
                <a:gd name="T50" fmla="*/ 572 w 646"/>
                <a:gd name="T51" fmla="*/ 117 h 728"/>
                <a:gd name="T52" fmla="*/ 591 w 646"/>
                <a:gd name="T53" fmla="*/ 142 h 728"/>
                <a:gd name="T54" fmla="*/ 607 w 646"/>
                <a:gd name="T55" fmla="*/ 168 h 728"/>
                <a:gd name="T56" fmla="*/ 621 w 646"/>
                <a:gd name="T57" fmla="*/ 197 h 728"/>
                <a:gd name="T58" fmla="*/ 632 w 646"/>
                <a:gd name="T59" fmla="*/ 227 h 728"/>
                <a:gd name="T60" fmla="*/ 639 w 646"/>
                <a:gd name="T61" fmla="*/ 258 h 728"/>
                <a:gd name="T62" fmla="*/ 644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7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7" y="0"/>
                  </a:lnTo>
                  <a:lnTo>
                    <a:pt x="323" y="0"/>
                  </a:lnTo>
                  <a:lnTo>
                    <a:pt x="340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4" y="10"/>
                  </a:lnTo>
                  <a:lnTo>
                    <a:pt x="418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2" y="117"/>
                  </a:lnTo>
                  <a:lnTo>
                    <a:pt x="581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4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60"/>
            <p:cNvSpPr>
              <a:spLocks/>
            </p:cNvSpPr>
            <p:nvPr/>
          </p:nvSpPr>
          <p:spPr bwMode="auto">
            <a:xfrm>
              <a:off x="7529513" y="4057651"/>
              <a:ext cx="63500" cy="73025"/>
            </a:xfrm>
            <a:custGeom>
              <a:avLst/>
              <a:gdLst>
                <a:gd name="T0" fmla="*/ 0 w 646"/>
                <a:gd name="T1" fmla="*/ 323 h 729"/>
                <a:gd name="T2" fmla="*/ 1 w 646"/>
                <a:gd name="T3" fmla="*/ 290 h 729"/>
                <a:gd name="T4" fmla="*/ 6 w 646"/>
                <a:gd name="T5" fmla="*/ 258 h 729"/>
                <a:gd name="T6" fmla="*/ 14 w 646"/>
                <a:gd name="T7" fmla="*/ 227 h 729"/>
                <a:gd name="T8" fmla="*/ 25 w 646"/>
                <a:gd name="T9" fmla="*/ 197 h 729"/>
                <a:gd name="T10" fmla="*/ 38 w 646"/>
                <a:gd name="T11" fmla="*/ 170 h 729"/>
                <a:gd name="T12" fmla="*/ 54 w 646"/>
                <a:gd name="T13" fmla="*/ 143 h 729"/>
                <a:gd name="T14" fmla="*/ 74 w 646"/>
                <a:gd name="T15" fmla="*/ 119 h 729"/>
                <a:gd name="T16" fmla="*/ 94 w 646"/>
                <a:gd name="T17" fmla="*/ 95 h 729"/>
                <a:gd name="T18" fmla="*/ 117 w 646"/>
                <a:gd name="T19" fmla="*/ 74 h 729"/>
                <a:gd name="T20" fmla="*/ 142 w 646"/>
                <a:gd name="T21" fmla="*/ 56 h 729"/>
                <a:gd name="T22" fmla="*/ 168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9 w 646"/>
                <a:gd name="T39" fmla="*/ 15 h 729"/>
                <a:gd name="T40" fmla="*/ 448 w 646"/>
                <a:gd name="T41" fmla="*/ 26 h 729"/>
                <a:gd name="T42" fmla="*/ 476 w 646"/>
                <a:gd name="T43" fmla="*/ 40 h 729"/>
                <a:gd name="T44" fmla="*/ 503 w 646"/>
                <a:gd name="T45" fmla="*/ 56 h 729"/>
                <a:gd name="T46" fmla="*/ 528 w 646"/>
                <a:gd name="T47" fmla="*/ 74 h 729"/>
                <a:gd name="T48" fmla="*/ 551 w 646"/>
                <a:gd name="T49" fmla="*/ 95 h 729"/>
                <a:gd name="T50" fmla="*/ 572 w 646"/>
                <a:gd name="T51" fmla="*/ 119 h 729"/>
                <a:gd name="T52" fmla="*/ 590 w 646"/>
                <a:gd name="T53" fmla="*/ 143 h 729"/>
                <a:gd name="T54" fmla="*/ 606 w 646"/>
                <a:gd name="T55" fmla="*/ 170 h 729"/>
                <a:gd name="T56" fmla="*/ 620 w 646"/>
                <a:gd name="T57" fmla="*/ 197 h 729"/>
                <a:gd name="T58" fmla="*/ 631 w 646"/>
                <a:gd name="T59" fmla="*/ 227 h 729"/>
                <a:gd name="T60" fmla="*/ 639 w 646"/>
                <a:gd name="T61" fmla="*/ 258 h 729"/>
                <a:gd name="T62" fmla="*/ 643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0" y="307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4"/>
                  </a:lnTo>
                  <a:lnTo>
                    <a:pt x="38" y="170"/>
                  </a:lnTo>
                  <a:lnTo>
                    <a:pt x="46" y="156"/>
                  </a:lnTo>
                  <a:lnTo>
                    <a:pt x="54" y="143"/>
                  </a:lnTo>
                  <a:lnTo>
                    <a:pt x="64" y="130"/>
                  </a:lnTo>
                  <a:lnTo>
                    <a:pt x="74" y="119"/>
                  </a:lnTo>
                  <a:lnTo>
                    <a:pt x="83" y="107"/>
                  </a:lnTo>
                  <a:lnTo>
                    <a:pt x="94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29" y="65"/>
                  </a:lnTo>
                  <a:lnTo>
                    <a:pt x="142" y="56"/>
                  </a:lnTo>
                  <a:lnTo>
                    <a:pt x="154" y="47"/>
                  </a:lnTo>
                  <a:lnTo>
                    <a:pt x="168" y="40"/>
                  </a:lnTo>
                  <a:lnTo>
                    <a:pt x="182" y="32"/>
                  </a:lnTo>
                  <a:lnTo>
                    <a:pt x="197" y="26"/>
                  </a:lnTo>
                  <a:lnTo>
                    <a:pt x="211" y="20"/>
                  </a:lnTo>
                  <a:lnTo>
                    <a:pt x="227" y="15"/>
                  </a:lnTo>
                  <a:lnTo>
                    <a:pt x="242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3" y="11"/>
                  </a:lnTo>
                  <a:lnTo>
                    <a:pt x="419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2" y="32"/>
                  </a:lnTo>
                  <a:lnTo>
                    <a:pt x="476" y="40"/>
                  </a:lnTo>
                  <a:lnTo>
                    <a:pt x="490" y="47"/>
                  </a:lnTo>
                  <a:lnTo>
                    <a:pt x="503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1" y="95"/>
                  </a:lnTo>
                  <a:lnTo>
                    <a:pt x="561" y="107"/>
                  </a:lnTo>
                  <a:lnTo>
                    <a:pt x="572" y="119"/>
                  </a:lnTo>
                  <a:lnTo>
                    <a:pt x="582" y="130"/>
                  </a:lnTo>
                  <a:lnTo>
                    <a:pt x="590" y="143"/>
                  </a:lnTo>
                  <a:lnTo>
                    <a:pt x="599" y="156"/>
                  </a:lnTo>
                  <a:lnTo>
                    <a:pt x="606" y="170"/>
                  </a:lnTo>
                  <a:lnTo>
                    <a:pt x="614" y="184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3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61"/>
            <p:cNvSpPr>
              <a:spLocks/>
            </p:cNvSpPr>
            <p:nvPr/>
          </p:nvSpPr>
          <p:spPr bwMode="auto">
            <a:xfrm>
              <a:off x="7615238" y="4057651"/>
              <a:ext cx="65087" cy="73025"/>
            </a:xfrm>
            <a:custGeom>
              <a:avLst/>
              <a:gdLst>
                <a:gd name="T0" fmla="*/ 0 w 647"/>
                <a:gd name="T1" fmla="*/ 323 h 729"/>
                <a:gd name="T2" fmla="*/ 2 w 647"/>
                <a:gd name="T3" fmla="*/ 290 h 729"/>
                <a:gd name="T4" fmla="*/ 6 w 647"/>
                <a:gd name="T5" fmla="*/ 258 h 729"/>
                <a:gd name="T6" fmla="*/ 15 w 647"/>
                <a:gd name="T7" fmla="*/ 227 h 729"/>
                <a:gd name="T8" fmla="*/ 25 w 647"/>
                <a:gd name="T9" fmla="*/ 197 h 729"/>
                <a:gd name="T10" fmla="*/ 39 w 647"/>
                <a:gd name="T11" fmla="*/ 170 h 729"/>
                <a:gd name="T12" fmla="*/ 55 w 647"/>
                <a:gd name="T13" fmla="*/ 143 h 729"/>
                <a:gd name="T14" fmla="*/ 73 w 647"/>
                <a:gd name="T15" fmla="*/ 119 h 729"/>
                <a:gd name="T16" fmla="*/ 95 w 647"/>
                <a:gd name="T17" fmla="*/ 95 h 729"/>
                <a:gd name="T18" fmla="*/ 118 w 647"/>
                <a:gd name="T19" fmla="*/ 74 h 729"/>
                <a:gd name="T20" fmla="*/ 143 w 647"/>
                <a:gd name="T21" fmla="*/ 56 h 729"/>
                <a:gd name="T22" fmla="*/ 169 w 647"/>
                <a:gd name="T23" fmla="*/ 40 h 729"/>
                <a:gd name="T24" fmla="*/ 198 w 647"/>
                <a:gd name="T25" fmla="*/ 26 h 729"/>
                <a:gd name="T26" fmla="*/ 227 w 647"/>
                <a:gd name="T27" fmla="*/ 15 h 729"/>
                <a:gd name="T28" fmla="*/ 258 w 647"/>
                <a:gd name="T29" fmla="*/ 7 h 729"/>
                <a:gd name="T30" fmla="*/ 291 w 647"/>
                <a:gd name="T31" fmla="*/ 2 h 729"/>
                <a:gd name="T32" fmla="*/ 324 w 647"/>
                <a:gd name="T33" fmla="*/ 0 h 729"/>
                <a:gd name="T34" fmla="*/ 357 w 647"/>
                <a:gd name="T35" fmla="*/ 2 h 729"/>
                <a:gd name="T36" fmla="*/ 389 w 647"/>
                <a:gd name="T37" fmla="*/ 7 h 729"/>
                <a:gd name="T38" fmla="*/ 420 w 647"/>
                <a:gd name="T39" fmla="*/ 15 h 729"/>
                <a:gd name="T40" fmla="*/ 449 w 647"/>
                <a:gd name="T41" fmla="*/ 26 h 729"/>
                <a:gd name="T42" fmla="*/ 477 w 647"/>
                <a:gd name="T43" fmla="*/ 40 h 729"/>
                <a:gd name="T44" fmla="*/ 504 w 647"/>
                <a:gd name="T45" fmla="*/ 56 h 729"/>
                <a:gd name="T46" fmla="*/ 528 w 647"/>
                <a:gd name="T47" fmla="*/ 74 h 729"/>
                <a:gd name="T48" fmla="*/ 552 w 647"/>
                <a:gd name="T49" fmla="*/ 95 h 729"/>
                <a:gd name="T50" fmla="*/ 573 w 647"/>
                <a:gd name="T51" fmla="*/ 119 h 729"/>
                <a:gd name="T52" fmla="*/ 591 w 647"/>
                <a:gd name="T53" fmla="*/ 143 h 729"/>
                <a:gd name="T54" fmla="*/ 607 w 647"/>
                <a:gd name="T55" fmla="*/ 170 h 729"/>
                <a:gd name="T56" fmla="*/ 621 w 647"/>
                <a:gd name="T57" fmla="*/ 197 h 729"/>
                <a:gd name="T58" fmla="*/ 632 w 647"/>
                <a:gd name="T59" fmla="*/ 227 h 729"/>
                <a:gd name="T60" fmla="*/ 640 w 647"/>
                <a:gd name="T61" fmla="*/ 258 h 729"/>
                <a:gd name="T62" fmla="*/ 644 w 647"/>
                <a:gd name="T63" fmla="*/ 290 h 729"/>
                <a:gd name="T64" fmla="*/ 647 w 647"/>
                <a:gd name="T65" fmla="*/ 323 h 729"/>
                <a:gd name="T66" fmla="*/ 50 w 647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9">
                  <a:moveTo>
                    <a:pt x="50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6" y="84"/>
                  </a:lnTo>
                  <a:lnTo>
                    <a:pt x="118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8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1" y="2"/>
                  </a:lnTo>
                  <a:lnTo>
                    <a:pt x="307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2"/>
                  </a:lnTo>
                  <a:lnTo>
                    <a:pt x="373" y="4"/>
                  </a:lnTo>
                  <a:lnTo>
                    <a:pt x="389" y="7"/>
                  </a:lnTo>
                  <a:lnTo>
                    <a:pt x="404" y="11"/>
                  </a:lnTo>
                  <a:lnTo>
                    <a:pt x="420" y="15"/>
                  </a:lnTo>
                  <a:lnTo>
                    <a:pt x="435" y="20"/>
                  </a:lnTo>
                  <a:lnTo>
                    <a:pt x="449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7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3" y="119"/>
                  </a:lnTo>
                  <a:lnTo>
                    <a:pt x="582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5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7" y="323"/>
                  </a:lnTo>
                  <a:lnTo>
                    <a:pt x="613" y="729"/>
                  </a:lnTo>
                  <a:lnTo>
                    <a:pt x="50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62"/>
            <p:cNvSpPr>
              <a:spLocks/>
            </p:cNvSpPr>
            <p:nvPr/>
          </p:nvSpPr>
          <p:spPr bwMode="auto">
            <a:xfrm>
              <a:off x="7702550" y="4057651"/>
              <a:ext cx="65087" cy="73025"/>
            </a:xfrm>
            <a:custGeom>
              <a:avLst/>
              <a:gdLst>
                <a:gd name="T0" fmla="*/ 0 w 646"/>
                <a:gd name="T1" fmla="*/ 323 h 729"/>
                <a:gd name="T2" fmla="*/ 2 w 646"/>
                <a:gd name="T3" fmla="*/ 290 h 729"/>
                <a:gd name="T4" fmla="*/ 6 w 646"/>
                <a:gd name="T5" fmla="*/ 258 h 729"/>
                <a:gd name="T6" fmla="*/ 15 w 646"/>
                <a:gd name="T7" fmla="*/ 227 h 729"/>
                <a:gd name="T8" fmla="*/ 25 w 646"/>
                <a:gd name="T9" fmla="*/ 197 h 729"/>
                <a:gd name="T10" fmla="*/ 39 w 646"/>
                <a:gd name="T11" fmla="*/ 170 h 729"/>
                <a:gd name="T12" fmla="*/ 55 w 646"/>
                <a:gd name="T13" fmla="*/ 143 h 729"/>
                <a:gd name="T14" fmla="*/ 73 w 646"/>
                <a:gd name="T15" fmla="*/ 119 h 729"/>
                <a:gd name="T16" fmla="*/ 95 w 646"/>
                <a:gd name="T17" fmla="*/ 95 h 729"/>
                <a:gd name="T18" fmla="*/ 117 w 646"/>
                <a:gd name="T19" fmla="*/ 74 h 729"/>
                <a:gd name="T20" fmla="*/ 143 w 646"/>
                <a:gd name="T21" fmla="*/ 56 h 729"/>
                <a:gd name="T22" fmla="*/ 169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8 w 646"/>
                <a:gd name="T39" fmla="*/ 15 h 729"/>
                <a:gd name="T40" fmla="*/ 448 w 646"/>
                <a:gd name="T41" fmla="*/ 26 h 729"/>
                <a:gd name="T42" fmla="*/ 477 w 646"/>
                <a:gd name="T43" fmla="*/ 40 h 729"/>
                <a:gd name="T44" fmla="*/ 504 w 646"/>
                <a:gd name="T45" fmla="*/ 56 h 729"/>
                <a:gd name="T46" fmla="*/ 528 w 646"/>
                <a:gd name="T47" fmla="*/ 74 h 729"/>
                <a:gd name="T48" fmla="*/ 552 w 646"/>
                <a:gd name="T49" fmla="*/ 95 h 729"/>
                <a:gd name="T50" fmla="*/ 572 w 646"/>
                <a:gd name="T51" fmla="*/ 119 h 729"/>
                <a:gd name="T52" fmla="*/ 591 w 646"/>
                <a:gd name="T53" fmla="*/ 143 h 729"/>
                <a:gd name="T54" fmla="*/ 607 w 646"/>
                <a:gd name="T55" fmla="*/ 170 h 729"/>
                <a:gd name="T56" fmla="*/ 621 w 646"/>
                <a:gd name="T57" fmla="*/ 197 h 729"/>
                <a:gd name="T58" fmla="*/ 632 w 646"/>
                <a:gd name="T59" fmla="*/ 227 h 729"/>
                <a:gd name="T60" fmla="*/ 639 w 646"/>
                <a:gd name="T61" fmla="*/ 258 h 729"/>
                <a:gd name="T62" fmla="*/ 644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7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7" y="1"/>
                  </a:lnTo>
                  <a:lnTo>
                    <a:pt x="323" y="0"/>
                  </a:lnTo>
                  <a:lnTo>
                    <a:pt x="340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4" y="11"/>
                  </a:lnTo>
                  <a:lnTo>
                    <a:pt x="418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2" y="119"/>
                  </a:lnTo>
                  <a:lnTo>
                    <a:pt x="581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4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Rectangle 63"/>
            <p:cNvSpPr>
              <a:spLocks noChangeArrowheads="1"/>
            </p:cNvSpPr>
            <p:nvPr/>
          </p:nvSpPr>
          <p:spPr bwMode="auto">
            <a:xfrm>
              <a:off x="7485063" y="4016376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Rectangle 64"/>
            <p:cNvSpPr>
              <a:spLocks noChangeArrowheads="1"/>
            </p:cNvSpPr>
            <p:nvPr/>
          </p:nvSpPr>
          <p:spPr bwMode="auto">
            <a:xfrm>
              <a:off x="7485063" y="4121151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Rectangle 65"/>
            <p:cNvSpPr>
              <a:spLocks noChangeArrowheads="1"/>
            </p:cNvSpPr>
            <p:nvPr/>
          </p:nvSpPr>
          <p:spPr bwMode="auto">
            <a:xfrm>
              <a:off x="7558088" y="3881438"/>
              <a:ext cx="104775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Rectangle 66"/>
            <p:cNvSpPr>
              <a:spLocks noChangeArrowheads="1"/>
            </p:cNvSpPr>
            <p:nvPr/>
          </p:nvSpPr>
          <p:spPr bwMode="auto">
            <a:xfrm>
              <a:off x="7605713" y="3883026"/>
              <a:ext cx="6350" cy="33338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Rectangle 67"/>
            <p:cNvSpPr>
              <a:spLocks noChangeArrowheads="1"/>
            </p:cNvSpPr>
            <p:nvPr/>
          </p:nvSpPr>
          <p:spPr bwMode="auto">
            <a:xfrm>
              <a:off x="7578725" y="3916363"/>
              <a:ext cx="141287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Rectangle 68"/>
            <p:cNvSpPr>
              <a:spLocks noChangeArrowheads="1"/>
            </p:cNvSpPr>
            <p:nvPr/>
          </p:nvSpPr>
          <p:spPr bwMode="auto">
            <a:xfrm>
              <a:off x="7672388" y="3921126"/>
              <a:ext cx="6350" cy="301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69"/>
            <p:cNvSpPr>
              <a:spLocks/>
            </p:cNvSpPr>
            <p:nvPr/>
          </p:nvSpPr>
          <p:spPr bwMode="auto">
            <a:xfrm>
              <a:off x="7529513" y="4162426"/>
              <a:ext cx="41275" cy="25400"/>
            </a:xfrm>
            <a:custGeom>
              <a:avLst/>
              <a:gdLst>
                <a:gd name="T0" fmla="*/ 0 w 410"/>
                <a:gd name="T1" fmla="*/ 0 h 261"/>
                <a:gd name="T2" fmla="*/ 0 w 410"/>
                <a:gd name="T3" fmla="*/ 261 h 261"/>
                <a:gd name="T4" fmla="*/ 410 w 410"/>
                <a:gd name="T5" fmla="*/ 261 h 261"/>
                <a:gd name="T6" fmla="*/ 410 w 410"/>
                <a:gd name="T7" fmla="*/ 210 h 261"/>
                <a:gd name="T8" fmla="*/ 396 w 410"/>
                <a:gd name="T9" fmla="*/ 210 h 261"/>
                <a:gd name="T10" fmla="*/ 360 w 410"/>
                <a:gd name="T11" fmla="*/ 210 h 261"/>
                <a:gd name="T12" fmla="*/ 308 w 410"/>
                <a:gd name="T13" fmla="*/ 210 h 261"/>
                <a:gd name="T14" fmla="*/ 247 w 410"/>
                <a:gd name="T15" fmla="*/ 210 h 261"/>
                <a:gd name="T16" fmla="*/ 183 w 410"/>
                <a:gd name="T17" fmla="*/ 210 h 261"/>
                <a:gd name="T18" fmla="*/ 124 w 410"/>
                <a:gd name="T19" fmla="*/ 210 h 261"/>
                <a:gd name="T20" fmla="*/ 77 w 410"/>
                <a:gd name="T21" fmla="*/ 210 h 261"/>
                <a:gd name="T22" fmla="*/ 50 w 410"/>
                <a:gd name="T23" fmla="*/ 210 h 261"/>
                <a:gd name="T24" fmla="*/ 50 w 410"/>
                <a:gd name="T25" fmla="*/ 190 h 261"/>
                <a:gd name="T26" fmla="*/ 50 w 410"/>
                <a:gd name="T27" fmla="*/ 161 h 261"/>
                <a:gd name="T28" fmla="*/ 50 w 410"/>
                <a:gd name="T29" fmla="*/ 127 h 261"/>
                <a:gd name="T30" fmla="*/ 50 w 410"/>
                <a:gd name="T31" fmla="*/ 91 h 261"/>
                <a:gd name="T32" fmla="*/ 50 w 410"/>
                <a:gd name="T33" fmla="*/ 57 h 261"/>
                <a:gd name="T34" fmla="*/ 50 w 410"/>
                <a:gd name="T35" fmla="*/ 28 h 261"/>
                <a:gd name="T36" fmla="*/ 50 w 410"/>
                <a:gd name="T37" fmla="*/ 8 h 261"/>
                <a:gd name="T38" fmla="*/ 50 w 410"/>
                <a:gd name="T39" fmla="*/ 0 h 261"/>
                <a:gd name="T40" fmla="*/ 0 w 410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0" h="261">
                  <a:moveTo>
                    <a:pt x="0" y="0"/>
                  </a:moveTo>
                  <a:lnTo>
                    <a:pt x="0" y="261"/>
                  </a:lnTo>
                  <a:lnTo>
                    <a:pt x="410" y="261"/>
                  </a:lnTo>
                  <a:lnTo>
                    <a:pt x="410" y="210"/>
                  </a:lnTo>
                  <a:lnTo>
                    <a:pt x="396" y="210"/>
                  </a:lnTo>
                  <a:lnTo>
                    <a:pt x="360" y="210"/>
                  </a:lnTo>
                  <a:lnTo>
                    <a:pt x="308" y="210"/>
                  </a:lnTo>
                  <a:lnTo>
                    <a:pt x="247" y="210"/>
                  </a:lnTo>
                  <a:lnTo>
                    <a:pt x="183" y="210"/>
                  </a:lnTo>
                  <a:lnTo>
                    <a:pt x="124" y="210"/>
                  </a:lnTo>
                  <a:lnTo>
                    <a:pt x="77" y="210"/>
                  </a:lnTo>
                  <a:lnTo>
                    <a:pt x="50" y="210"/>
                  </a:lnTo>
                  <a:lnTo>
                    <a:pt x="50" y="190"/>
                  </a:lnTo>
                  <a:lnTo>
                    <a:pt x="50" y="161"/>
                  </a:lnTo>
                  <a:lnTo>
                    <a:pt x="50" y="127"/>
                  </a:lnTo>
                  <a:lnTo>
                    <a:pt x="50" y="91"/>
                  </a:lnTo>
                  <a:lnTo>
                    <a:pt x="50" y="57"/>
                  </a:lnTo>
                  <a:lnTo>
                    <a:pt x="50" y="28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Rectangle 70"/>
            <p:cNvSpPr>
              <a:spLocks noChangeArrowheads="1"/>
            </p:cNvSpPr>
            <p:nvPr/>
          </p:nvSpPr>
          <p:spPr bwMode="auto">
            <a:xfrm>
              <a:off x="7739063" y="4178301"/>
              <a:ext cx="49212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Rectangle 71"/>
            <p:cNvSpPr>
              <a:spLocks noChangeArrowheads="1"/>
            </p:cNvSpPr>
            <p:nvPr/>
          </p:nvSpPr>
          <p:spPr bwMode="auto">
            <a:xfrm>
              <a:off x="7761288" y="4179888"/>
              <a:ext cx="4762" cy="44450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72"/>
            <p:cNvSpPr>
              <a:spLocks/>
            </p:cNvSpPr>
            <p:nvPr/>
          </p:nvSpPr>
          <p:spPr bwMode="auto">
            <a:xfrm>
              <a:off x="7078663" y="4279901"/>
              <a:ext cx="1196975" cy="68263"/>
            </a:xfrm>
            <a:custGeom>
              <a:avLst/>
              <a:gdLst>
                <a:gd name="T0" fmla="*/ 0 w 12071"/>
                <a:gd name="T1" fmla="*/ 461 h 691"/>
                <a:gd name="T2" fmla="*/ 85 w 12071"/>
                <a:gd name="T3" fmla="*/ 448 h 691"/>
                <a:gd name="T4" fmla="*/ 331 w 12071"/>
                <a:gd name="T5" fmla="*/ 413 h 691"/>
                <a:gd name="T6" fmla="*/ 510 w 12071"/>
                <a:gd name="T7" fmla="*/ 390 h 691"/>
                <a:gd name="T8" fmla="*/ 723 w 12071"/>
                <a:gd name="T9" fmla="*/ 362 h 691"/>
                <a:gd name="T10" fmla="*/ 969 w 12071"/>
                <a:gd name="T11" fmla="*/ 332 h 691"/>
                <a:gd name="T12" fmla="*/ 1245 w 12071"/>
                <a:gd name="T13" fmla="*/ 299 h 691"/>
                <a:gd name="T14" fmla="*/ 1550 w 12071"/>
                <a:gd name="T15" fmla="*/ 266 h 691"/>
                <a:gd name="T16" fmla="*/ 1882 w 12071"/>
                <a:gd name="T17" fmla="*/ 231 h 691"/>
                <a:gd name="T18" fmla="*/ 2238 w 12071"/>
                <a:gd name="T19" fmla="*/ 197 h 691"/>
                <a:gd name="T20" fmla="*/ 2618 w 12071"/>
                <a:gd name="T21" fmla="*/ 163 h 691"/>
                <a:gd name="T22" fmla="*/ 3019 w 12071"/>
                <a:gd name="T23" fmla="*/ 131 h 691"/>
                <a:gd name="T24" fmla="*/ 3439 w 12071"/>
                <a:gd name="T25" fmla="*/ 100 h 691"/>
                <a:gd name="T26" fmla="*/ 3876 w 12071"/>
                <a:gd name="T27" fmla="*/ 72 h 691"/>
                <a:gd name="T28" fmla="*/ 4327 w 12071"/>
                <a:gd name="T29" fmla="*/ 49 h 691"/>
                <a:gd name="T30" fmla="*/ 4793 w 12071"/>
                <a:gd name="T31" fmla="*/ 28 h 691"/>
                <a:gd name="T32" fmla="*/ 5269 w 12071"/>
                <a:gd name="T33" fmla="*/ 12 h 691"/>
                <a:gd name="T34" fmla="*/ 5756 w 12071"/>
                <a:gd name="T35" fmla="*/ 3 h 691"/>
                <a:gd name="T36" fmla="*/ 6250 w 12071"/>
                <a:gd name="T37" fmla="*/ 0 h 691"/>
                <a:gd name="T38" fmla="*/ 6750 w 12071"/>
                <a:gd name="T39" fmla="*/ 3 h 691"/>
                <a:gd name="T40" fmla="*/ 7253 w 12071"/>
                <a:gd name="T41" fmla="*/ 13 h 691"/>
                <a:gd name="T42" fmla="*/ 7757 w 12071"/>
                <a:gd name="T43" fmla="*/ 33 h 691"/>
                <a:gd name="T44" fmla="*/ 8263 w 12071"/>
                <a:gd name="T45" fmla="*/ 61 h 691"/>
                <a:gd name="T46" fmla="*/ 8766 w 12071"/>
                <a:gd name="T47" fmla="*/ 99 h 691"/>
                <a:gd name="T48" fmla="*/ 9265 w 12071"/>
                <a:gd name="T49" fmla="*/ 147 h 691"/>
                <a:gd name="T50" fmla="*/ 9759 w 12071"/>
                <a:gd name="T51" fmla="*/ 206 h 691"/>
                <a:gd name="T52" fmla="*/ 10244 w 12071"/>
                <a:gd name="T53" fmla="*/ 277 h 691"/>
                <a:gd name="T54" fmla="*/ 10720 w 12071"/>
                <a:gd name="T55" fmla="*/ 360 h 691"/>
                <a:gd name="T56" fmla="*/ 11184 w 12071"/>
                <a:gd name="T57" fmla="*/ 457 h 691"/>
                <a:gd name="T58" fmla="*/ 11635 w 12071"/>
                <a:gd name="T59" fmla="*/ 567 h 691"/>
                <a:gd name="T60" fmla="*/ 12071 w 12071"/>
                <a:gd name="T61" fmla="*/ 691 h 691"/>
                <a:gd name="T62" fmla="*/ 0 w 12071"/>
                <a:gd name="T63" fmla="*/ 46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71" h="691">
                  <a:moveTo>
                    <a:pt x="0" y="461"/>
                  </a:moveTo>
                  <a:lnTo>
                    <a:pt x="85" y="448"/>
                  </a:lnTo>
                  <a:lnTo>
                    <a:pt x="331" y="413"/>
                  </a:lnTo>
                  <a:lnTo>
                    <a:pt x="510" y="390"/>
                  </a:lnTo>
                  <a:lnTo>
                    <a:pt x="723" y="362"/>
                  </a:lnTo>
                  <a:lnTo>
                    <a:pt x="969" y="332"/>
                  </a:lnTo>
                  <a:lnTo>
                    <a:pt x="1245" y="299"/>
                  </a:lnTo>
                  <a:lnTo>
                    <a:pt x="1550" y="266"/>
                  </a:lnTo>
                  <a:lnTo>
                    <a:pt x="1882" y="231"/>
                  </a:lnTo>
                  <a:lnTo>
                    <a:pt x="2238" y="197"/>
                  </a:lnTo>
                  <a:lnTo>
                    <a:pt x="2618" y="163"/>
                  </a:lnTo>
                  <a:lnTo>
                    <a:pt x="3019" y="131"/>
                  </a:lnTo>
                  <a:lnTo>
                    <a:pt x="3439" y="100"/>
                  </a:lnTo>
                  <a:lnTo>
                    <a:pt x="3876" y="72"/>
                  </a:lnTo>
                  <a:lnTo>
                    <a:pt x="4327" y="49"/>
                  </a:lnTo>
                  <a:lnTo>
                    <a:pt x="4793" y="28"/>
                  </a:lnTo>
                  <a:lnTo>
                    <a:pt x="5269" y="12"/>
                  </a:lnTo>
                  <a:lnTo>
                    <a:pt x="5756" y="3"/>
                  </a:lnTo>
                  <a:lnTo>
                    <a:pt x="6250" y="0"/>
                  </a:lnTo>
                  <a:lnTo>
                    <a:pt x="6750" y="3"/>
                  </a:lnTo>
                  <a:lnTo>
                    <a:pt x="7253" y="13"/>
                  </a:lnTo>
                  <a:lnTo>
                    <a:pt x="7757" y="33"/>
                  </a:lnTo>
                  <a:lnTo>
                    <a:pt x="8263" y="61"/>
                  </a:lnTo>
                  <a:lnTo>
                    <a:pt x="8766" y="99"/>
                  </a:lnTo>
                  <a:lnTo>
                    <a:pt x="9265" y="147"/>
                  </a:lnTo>
                  <a:lnTo>
                    <a:pt x="9759" y="206"/>
                  </a:lnTo>
                  <a:lnTo>
                    <a:pt x="10244" y="277"/>
                  </a:lnTo>
                  <a:lnTo>
                    <a:pt x="10720" y="360"/>
                  </a:lnTo>
                  <a:lnTo>
                    <a:pt x="11184" y="457"/>
                  </a:lnTo>
                  <a:lnTo>
                    <a:pt x="11635" y="567"/>
                  </a:lnTo>
                  <a:lnTo>
                    <a:pt x="12071" y="69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9CB83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44" name="テキスト ボックス 143"/>
          <p:cNvSpPr txBox="1"/>
          <p:nvPr/>
        </p:nvSpPr>
        <p:spPr>
          <a:xfrm>
            <a:off x="2081451" y="6525193"/>
            <a:ext cx="1621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Funding agencies</a:t>
            </a:r>
            <a:endParaRPr lang="ja-JP" altLang="en-US" sz="1600" dirty="0"/>
          </a:p>
        </p:txBody>
      </p:sp>
      <p:pic>
        <p:nvPicPr>
          <p:cNvPr id="216" name="Picture 141" descr="C:\Users\takeda\AppData\Local\Microsoft\Windows\Temporary Internet Files\Content.IE5\LV2YV73W\MC900440395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35" y="6319009"/>
            <a:ext cx="304350" cy="40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図形グループ 6"/>
          <p:cNvGrpSpPr/>
          <p:nvPr/>
        </p:nvGrpSpPr>
        <p:grpSpPr>
          <a:xfrm>
            <a:off x="4285565" y="418870"/>
            <a:ext cx="2070512" cy="2528724"/>
            <a:chOff x="4285565" y="418870"/>
            <a:chExt cx="2070512" cy="2528724"/>
          </a:xfrm>
        </p:grpSpPr>
        <p:grpSp>
          <p:nvGrpSpPr>
            <p:cNvPr id="11" name="グループ化 10"/>
            <p:cNvGrpSpPr/>
            <p:nvPr/>
          </p:nvGrpSpPr>
          <p:grpSpPr>
            <a:xfrm>
              <a:off x="4711828" y="1419916"/>
              <a:ext cx="852526" cy="864649"/>
              <a:chOff x="6282437" y="1327193"/>
              <a:chExt cx="1136701" cy="1012663"/>
            </a:xfrm>
          </p:grpSpPr>
          <p:pic>
            <p:nvPicPr>
              <p:cNvPr id="59" name="Picture 2" descr="C:\Users\takeda\AppData\Local\Microsoft\Windows\Temporary Internet Files\Content.IE5\G8FC9513\MC90001900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1358" y="1462181"/>
                <a:ext cx="681854" cy="632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0" name="円/楕円 59"/>
              <p:cNvSpPr/>
              <p:nvPr/>
            </p:nvSpPr>
            <p:spPr>
              <a:xfrm>
                <a:off x="6282437" y="1327193"/>
                <a:ext cx="1136701" cy="1012663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1" name="グループ化 60"/>
            <p:cNvGrpSpPr/>
            <p:nvPr/>
          </p:nvGrpSpPr>
          <p:grpSpPr>
            <a:xfrm>
              <a:off x="5503551" y="860054"/>
              <a:ext cx="852526" cy="864649"/>
              <a:chOff x="6282437" y="1327193"/>
              <a:chExt cx="1136701" cy="1012663"/>
            </a:xfrm>
          </p:grpSpPr>
          <p:pic>
            <p:nvPicPr>
              <p:cNvPr id="62" name="Picture 2" descr="C:\Users\takeda\AppData\Local\Microsoft\Windows\Temporary Internet Files\Content.IE5\G8FC9513\MC90001900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1358" y="1462181"/>
                <a:ext cx="681854" cy="632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3" name="円/楕円 62"/>
              <p:cNvSpPr/>
              <p:nvPr/>
            </p:nvSpPr>
            <p:spPr>
              <a:xfrm>
                <a:off x="6282437" y="1327193"/>
                <a:ext cx="1136701" cy="1012663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grpSp>
          <p:nvGrpSpPr>
            <p:cNvPr id="64" name="グループ化 63"/>
            <p:cNvGrpSpPr/>
            <p:nvPr/>
          </p:nvGrpSpPr>
          <p:grpSpPr>
            <a:xfrm>
              <a:off x="4285565" y="418870"/>
              <a:ext cx="852526" cy="864649"/>
              <a:chOff x="6282437" y="1327193"/>
              <a:chExt cx="1136701" cy="1012663"/>
            </a:xfrm>
          </p:grpSpPr>
          <p:pic>
            <p:nvPicPr>
              <p:cNvPr id="65" name="Picture 2" descr="C:\Users\takeda\AppData\Local\Microsoft\Windows\Temporary Internet Files\Content.IE5\G8FC9513\MC900019006[1].wm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31358" y="1462181"/>
                <a:ext cx="681854" cy="632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円/楕円 65"/>
              <p:cNvSpPr/>
              <p:nvPr/>
            </p:nvSpPr>
            <p:spPr>
              <a:xfrm>
                <a:off x="6282437" y="1327193"/>
                <a:ext cx="1136701" cy="1012663"/>
              </a:xfrm>
              <a:prstGeom prst="ellipse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</p:grpSp>
        <p:cxnSp>
          <p:nvCxnSpPr>
            <p:cNvPr id="222" name="直線矢印コネクタ 221"/>
            <p:cNvCxnSpPr/>
            <p:nvPr/>
          </p:nvCxnSpPr>
          <p:spPr>
            <a:xfrm flipH="1" flipV="1">
              <a:off x="4515455" y="1355265"/>
              <a:ext cx="201887" cy="1478960"/>
            </a:xfrm>
            <a:prstGeom prst="straightConnector1">
              <a:avLst/>
            </a:prstGeom>
            <a:ln w="76200">
              <a:solidFill>
                <a:srgbClr val="AC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直線矢印コネクタ 224"/>
            <p:cNvCxnSpPr>
              <a:endCxn id="63" idx="4"/>
            </p:cNvCxnSpPr>
            <p:nvPr/>
          </p:nvCxnSpPr>
          <p:spPr>
            <a:xfrm flipV="1">
              <a:off x="4887491" y="1724703"/>
              <a:ext cx="1042323" cy="1222891"/>
            </a:xfrm>
            <a:prstGeom prst="straightConnector1">
              <a:avLst/>
            </a:prstGeom>
            <a:ln w="76200">
              <a:solidFill>
                <a:srgbClr val="AC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直線矢印コネクタ 227"/>
            <p:cNvCxnSpPr/>
            <p:nvPr/>
          </p:nvCxnSpPr>
          <p:spPr>
            <a:xfrm flipV="1">
              <a:off x="4769033" y="2267940"/>
              <a:ext cx="331245" cy="629023"/>
            </a:xfrm>
            <a:prstGeom prst="straightConnector1">
              <a:avLst/>
            </a:prstGeom>
            <a:ln w="76200">
              <a:solidFill>
                <a:srgbClr val="AC000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図形グループ 8"/>
          <p:cNvGrpSpPr/>
          <p:nvPr/>
        </p:nvGrpSpPr>
        <p:grpSpPr>
          <a:xfrm>
            <a:off x="1989154" y="696429"/>
            <a:ext cx="2143364" cy="2235332"/>
            <a:chOff x="1989154" y="696429"/>
            <a:chExt cx="2143364" cy="2235332"/>
          </a:xfrm>
        </p:grpSpPr>
        <p:sp>
          <p:nvSpPr>
            <p:cNvPr id="146" name="角丸四角形 145"/>
            <p:cNvSpPr/>
            <p:nvPr/>
          </p:nvSpPr>
          <p:spPr>
            <a:xfrm>
              <a:off x="2751511" y="696429"/>
              <a:ext cx="1088312" cy="850860"/>
            </a:xfrm>
            <a:prstGeom prst="roundRect">
              <a:avLst>
                <a:gd name="adj" fmla="val 15593"/>
              </a:avLst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7" name="角丸四角形 146"/>
            <p:cNvSpPr/>
            <p:nvPr/>
          </p:nvSpPr>
          <p:spPr>
            <a:xfrm>
              <a:off x="2620298" y="778522"/>
              <a:ext cx="108831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grpSp>
          <p:nvGrpSpPr>
            <p:cNvPr id="148" name="グループ化 147"/>
            <p:cNvGrpSpPr/>
            <p:nvPr/>
          </p:nvGrpSpPr>
          <p:grpSpPr>
            <a:xfrm>
              <a:off x="2785548" y="860054"/>
              <a:ext cx="809200" cy="570606"/>
              <a:chOff x="7078663" y="3819526"/>
              <a:chExt cx="1196975" cy="528638"/>
            </a:xfrm>
          </p:grpSpPr>
          <p:sp>
            <p:nvSpPr>
              <p:cNvPr id="149" name="Freeform 10"/>
              <p:cNvSpPr>
                <a:spLocks/>
              </p:cNvSpPr>
              <p:nvPr/>
            </p:nvSpPr>
            <p:spPr bwMode="auto">
              <a:xfrm>
                <a:off x="7221538" y="4043363"/>
                <a:ext cx="336550" cy="260350"/>
              </a:xfrm>
              <a:custGeom>
                <a:avLst/>
                <a:gdLst>
                  <a:gd name="T0" fmla="*/ 0 w 3396"/>
                  <a:gd name="T1" fmla="*/ 252 h 2619"/>
                  <a:gd name="T2" fmla="*/ 201 w 3396"/>
                  <a:gd name="T3" fmla="*/ 2619 h 2619"/>
                  <a:gd name="T4" fmla="*/ 3396 w 3396"/>
                  <a:gd name="T5" fmla="*/ 2543 h 2619"/>
                  <a:gd name="T6" fmla="*/ 3396 w 3396"/>
                  <a:gd name="T7" fmla="*/ 0 h 2619"/>
                  <a:gd name="T8" fmla="*/ 0 w 3396"/>
                  <a:gd name="T9" fmla="*/ 252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6" h="2619">
                    <a:moveTo>
                      <a:pt x="0" y="252"/>
                    </a:moveTo>
                    <a:lnTo>
                      <a:pt x="201" y="2619"/>
                    </a:lnTo>
                    <a:lnTo>
                      <a:pt x="3396" y="2543"/>
                    </a:lnTo>
                    <a:lnTo>
                      <a:pt x="3396" y="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8659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" name="Freeform 11"/>
              <p:cNvSpPr>
                <a:spLocks/>
              </p:cNvSpPr>
              <p:nvPr/>
            </p:nvSpPr>
            <p:spPr bwMode="auto">
              <a:xfrm>
                <a:off x="7458075" y="4076701"/>
                <a:ext cx="61912" cy="38100"/>
              </a:xfrm>
              <a:custGeom>
                <a:avLst/>
                <a:gdLst>
                  <a:gd name="T0" fmla="*/ 623 w 623"/>
                  <a:gd name="T1" fmla="*/ 378 h 378"/>
                  <a:gd name="T2" fmla="*/ 623 w 623"/>
                  <a:gd name="T3" fmla="*/ 0 h 378"/>
                  <a:gd name="T4" fmla="*/ 0 w 623"/>
                  <a:gd name="T5" fmla="*/ 18 h 378"/>
                  <a:gd name="T6" fmla="*/ 18 w 623"/>
                  <a:gd name="T7" fmla="*/ 378 h 378"/>
                  <a:gd name="T8" fmla="*/ 623 w 623"/>
                  <a:gd name="T9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3" h="378">
                    <a:moveTo>
                      <a:pt x="623" y="378"/>
                    </a:moveTo>
                    <a:lnTo>
                      <a:pt x="623" y="0"/>
                    </a:lnTo>
                    <a:lnTo>
                      <a:pt x="0" y="18"/>
                    </a:lnTo>
                    <a:lnTo>
                      <a:pt x="18" y="378"/>
                    </a:lnTo>
                    <a:lnTo>
                      <a:pt x="623" y="3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1" name="Freeform 12"/>
              <p:cNvSpPr>
                <a:spLocks/>
              </p:cNvSpPr>
              <p:nvPr/>
            </p:nvSpPr>
            <p:spPr bwMode="auto">
              <a:xfrm>
                <a:off x="7383463" y="4129088"/>
                <a:ext cx="65087" cy="47625"/>
              </a:xfrm>
              <a:custGeom>
                <a:avLst/>
                <a:gdLst>
                  <a:gd name="T0" fmla="*/ 23 w 653"/>
                  <a:gd name="T1" fmla="*/ 477 h 477"/>
                  <a:gd name="T2" fmla="*/ 653 w 653"/>
                  <a:gd name="T3" fmla="*/ 477 h 477"/>
                  <a:gd name="T4" fmla="*/ 629 w 653"/>
                  <a:gd name="T5" fmla="*/ 0 h 477"/>
                  <a:gd name="T6" fmla="*/ 0 w 653"/>
                  <a:gd name="T7" fmla="*/ 0 h 477"/>
                  <a:gd name="T8" fmla="*/ 23 w 653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3" h="477">
                    <a:moveTo>
                      <a:pt x="23" y="477"/>
                    </a:moveTo>
                    <a:lnTo>
                      <a:pt x="653" y="477"/>
                    </a:lnTo>
                    <a:lnTo>
                      <a:pt x="629" y="0"/>
                    </a:lnTo>
                    <a:lnTo>
                      <a:pt x="0" y="0"/>
                    </a:lnTo>
                    <a:lnTo>
                      <a:pt x="23" y="477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2" name="Freeform 13"/>
              <p:cNvSpPr>
                <a:spLocks/>
              </p:cNvSpPr>
              <p:nvPr/>
            </p:nvSpPr>
            <p:spPr bwMode="auto">
              <a:xfrm>
                <a:off x="7254875" y="4191001"/>
                <a:ext cx="41275" cy="47625"/>
              </a:xfrm>
              <a:custGeom>
                <a:avLst/>
                <a:gdLst>
                  <a:gd name="T0" fmla="*/ 394 w 418"/>
                  <a:gd name="T1" fmla="*/ 0 h 478"/>
                  <a:gd name="T2" fmla="*/ 0 w 418"/>
                  <a:gd name="T3" fmla="*/ 0 h 478"/>
                  <a:gd name="T4" fmla="*/ 30 w 418"/>
                  <a:gd name="T5" fmla="*/ 478 h 478"/>
                  <a:gd name="T6" fmla="*/ 418 w 418"/>
                  <a:gd name="T7" fmla="*/ 478 h 478"/>
                  <a:gd name="T8" fmla="*/ 394 w 418"/>
                  <a:gd name="T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8" h="478">
                    <a:moveTo>
                      <a:pt x="394" y="0"/>
                    </a:moveTo>
                    <a:lnTo>
                      <a:pt x="0" y="0"/>
                    </a:lnTo>
                    <a:lnTo>
                      <a:pt x="30" y="478"/>
                    </a:lnTo>
                    <a:lnTo>
                      <a:pt x="418" y="478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3" name="Freeform 14"/>
              <p:cNvSpPr>
                <a:spLocks/>
              </p:cNvSpPr>
              <p:nvPr/>
            </p:nvSpPr>
            <p:spPr bwMode="auto">
              <a:xfrm>
                <a:off x="7259638" y="4254501"/>
                <a:ext cx="39687" cy="23813"/>
              </a:xfrm>
              <a:custGeom>
                <a:avLst/>
                <a:gdLst>
                  <a:gd name="T0" fmla="*/ 0 w 398"/>
                  <a:gd name="T1" fmla="*/ 0 h 253"/>
                  <a:gd name="T2" fmla="*/ 17 w 398"/>
                  <a:gd name="T3" fmla="*/ 253 h 253"/>
                  <a:gd name="T4" fmla="*/ 398 w 398"/>
                  <a:gd name="T5" fmla="*/ 253 h 253"/>
                  <a:gd name="T6" fmla="*/ 385 w 398"/>
                  <a:gd name="T7" fmla="*/ 0 h 253"/>
                  <a:gd name="T8" fmla="*/ 0 w 398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253">
                    <a:moveTo>
                      <a:pt x="0" y="0"/>
                    </a:moveTo>
                    <a:lnTo>
                      <a:pt x="17" y="253"/>
                    </a:lnTo>
                    <a:lnTo>
                      <a:pt x="398" y="253"/>
                    </a:lnTo>
                    <a:lnTo>
                      <a:pt x="3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4" name="Freeform 15"/>
              <p:cNvSpPr>
                <a:spLocks/>
              </p:cNvSpPr>
              <p:nvPr/>
            </p:nvSpPr>
            <p:spPr bwMode="auto">
              <a:xfrm>
                <a:off x="7386638" y="4191001"/>
                <a:ext cx="65087" cy="47625"/>
              </a:xfrm>
              <a:custGeom>
                <a:avLst/>
                <a:gdLst>
                  <a:gd name="T0" fmla="*/ 24 w 653"/>
                  <a:gd name="T1" fmla="*/ 478 h 478"/>
                  <a:gd name="T2" fmla="*/ 653 w 653"/>
                  <a:gd name="T3" fmla="*/ 478 h 478"/>
                  <a:gd name="T4" fmla="*/ 630 w 653"/>
                  <a:gd name="T5" fmla="*/ 0 h 478"/>
                  <a:gd name="T6" fmla="*/ 0 w 653"/>
                  <a:gd name="T7" fmla="*/ 0 h 478"/>
                  <a:gd name="T8" fmla="*/ 24 w 653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3" h="478">
                    <a:moveTo>
                      <a:pt x="24" y="478"/>
                    </a:moveTo>
                    <a:lnTo>
                      <a:pt x="653" y="478"/>
                    </a:lnTo>
                    <a:lnTo>
                      <a:pt x="630" y="0"/>
                    </a:lnTo>
                    <a:lnTo>
                      <a:pt x="0" y="0"/>
                    </a:lnTo>
                    <a:lnTo>
                      <a:pt x="24" y="4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5" name="Freeform 16"/>
              <p:cNvSpPr>
                <a:spLocks/>
              </p:cNvSpPr>
              <p:nvPr/>
            </p:nvSpPr>
            <p:spPr bwMode="auto">
              <a:xfrm>
                <a:off x="7304088" y="4081463"/>
                <a:ext cx="63500" cy="33338"/>
              </a:xfrm>
              <a:custGeom>
                <a:avLst/>
                <a:gdLst>
                  <a:gd name="T0" fmla="*/ 644 w 644"/>
                  <a:gd name="T1" fmla="*/ 334 h 334"/>
                  <a:gd name="T2" fmla="*/ 628 w 644"/>
                  <a:gd name="T3" fmla="*/ 0 h 334"/>
                  <a:gd name="T4" fmla="*/ 0 w 644"/>
                  <a:gd name="T5" fmla="*/ 17 h 334"/>
                  <a:gd name="T6" fmla="*/ 15 w 644"/>
                  <a:gd name="T7" fmla="*/ 334 h 334"/>
                  <a:gd name="T8" fmla="*/ 644 w 644"/>
                  <a:gd name="T9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4" h="334">
                    <a:moveTo>
                      <a:pt x="644" y="334"/>
                    </a:moveTo>
                    <a:lnTo>
                      <a:pt x="628" y="0"/>
                    </a:lnTo>
                    <a:lnTo>
                      <a:pt x="0" y="17"/>
                    </a:lnTo>
                    <a:lnTo>
                      <a:pt x="15" y="334"/>
                    </a:lnTo>
                    <a:lnTo>
                      <a:pt x="644" y="334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6" name="Freeform 17"/>
              <p:cNvSpPr>
                <a:spLocks/>
              </p:cNvSpPr>
              <p:nvPr/>
            </p:nvSpPr>
            <p:spPr bwMode="auto">
              <a:xfrm>
                <a:off x="7248525" y="4083051"/>
                <a:ext cx="42862" cy="31750"/>
              </a:xfrm>
              <a:custGeom>
                <a:avLst/>
                <a:gdLst>
                  <a:gd name="T0" fmla="*/ 411 w 426"/>
                  <a:gd name="T1" fmla="*/ 0 h 313"/>
                  <a:gd name="T2" fmla="*/ 0 w 426"/>
                  <a:gd name="T3" fmla="*/ 10 h 313"/>
                  <a:gd name="T4" fmla="*/ 20 w 426"/>
                  <a:gd name="T5" fmla="*/ 313 h 313"/>
                  <a:gd name="T6" fmla="*/ 426 w 426"/>
                  <a:gd name="T7" fmla="*/ 313 h 313"/>
                  <a:gd name="T8" fmla="*/ 411 w 426"/>
                  <a:gd name="T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313">
                    <a:moveTo>
                      <a:pt x="411" y="0"/>
                    </a:moveTo>
                    <a:lnTo>
                      <a:pt x="0" y="10"/>
                    </a:lnTo>
                    <a:lnTo>
                      <a:pt x="20" y="313"/>
                    </a:lnTo>
                    <a:lnTo>
                      <a:pt x="426" y="313"/>
                    </a:lnTo>
                    <a:lnTo>
                      <a:pt x="411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7" name="Freeform 18"/>
              <p:cNvSpPr>
                <a:spLocks/>
              </p:cNvSpPr>
              <p:nvPr/>
            </p:nvSpPr>
            <p:spPr bwMode="auto">
              <a:xfrm>
                <a:off x="7381875" y="4078288"/>
                <a:ext cx="63500" cy="36513"/>
              </a:xfrm>
              <a:custGeom>
                <a:avLst/>
                <a:gdLst>
                  <a:gd name="T0" fmla="*/ 646 w 646"/>
                  <a:gd name="T1" fmla="*/ 357 h 357"/>
                  <a:gd name="T2" fmla="*/ 628 w 646"/>
                  <a:gd name="T3" fmla="*/ 0 h 357"/>
                  <a:gd name="T4" fmla="*/ 0 w 646"/>
                  <a:gd name="T5" fmla="*/ 18 h 357"/>
                  <a:gd name="T6" fmla="*/ 16 w 646"/>
                  <a:gd name="T7" fmla="*/ 357 h 357"/>
                  <a:gd name="T8" fmla="*/ 646 w 646"/>
                  <a:gd name="T9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6" h="357">
                    <a:moveTo>
                      <a:pt x="646" y="357"/>
                    </a:moveTo>
                    <a:lnTo>
                      <a:pt x="628" y="0"/>
                    </a:lnTo>
                    <a:lnTo>
                      <a:pt x="0" y="18"/>
                    </a:lnTo>
                    <a:lnTo>
                      <a:pt x="16" y="357"/>
                    </a:lnTo>
                    <a:lnTo>
                      <a:pt x="646" y="357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8" name="Freeform 19"/>
              <p:cNvSpPr>
                <a:spLocks/>
              </p:cNvSpPr>
              <p:nvPr/>
            </p:nvSpPr>
            <p:spPr bwMode="auto">
              <a:xfrm>
                <a:off x="7251700" y="4129088"/>
                <a:ext cx="42862" cy="47625"/>
              </a:xfrm>
              <a:custGeom>
                <a:avLst/>
                <a:gdLst>
                  <a:gd name="T0" fmla="*/ 403 w 427"/>
                  <a:gd name="T1" fmla="*/ 0 h 477"/>
                  <a:gd name="T2" fmla="*/ 0 w 427"/>
                  <a:gd name="T3" fmla="*/ 0 h 477"/>
                  <a:gd name="T4" fmla="*/ 30 w 427"/>
                  <a:gd name="T5" fmla="*/ 477 h 477"/>
                  <a:gd name="T6" fmla="*/ 427 w 427"/>
                  <a:gd name="T7" fmla="*/ 477 h 477"/>
                  <a:gd name="T8" fmla="*/ 403 w 427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7" h="477">
                    <a:moveTo>
                      <a:pt x="403" y="0"/>
                    </a:moveTo>
                    <a:lnTo>
                      <a:pt x="0" y="0"/>
                    </a:lnTo>
                    <a:lnTo>
                      <a:pt x="30" y="477"/>
                    </a:lnTo>
                    <a:lnTo>
                      <a:pt x="427" y="477"/>
                    </a:lnTo>
                    <a:lnTo>
                      <a:pt x="403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9" name="Freeform 20"/>
              <p:cNvSpPr>
                <a:spLocks/>
              </p:cNvSpPr>
              <p:nvPr/>
            </p:nvSpPr>
            <p:spPr bwMode="auto">
              <a:xfrm>
                <a:off x="7464425" y="4191001"/>
                <a:ext cx="55562" cy="47625"/>
              </a:xfrm>
              <a:custGeom>
                <a:avLst/>
                <a:gdLst>
                  <a:gd name="T0" fmla="*/ 24 w 568"/>
                  <a:gd name="T1" fmla="*/ 478 h 478"/>
                  <a:gd name="T2" fmla="*/ 568 w 568"/>
                  <a:gd name="T3" fmla="*/ 478 h 478"/>
                  <a:gd name="T4" fmla="*/ 568 w 568"/>
                  <a:gd name="T5" fmla="*/ 0 h 478"/>
                  <a:gd name="T6" fmla="*/ 0 w 568"/>
                  <a:gd name="T7" fmla="*/ 0 h 478"/>
                  <a:gd name="T8" fmla="*/ 24 w 568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8" h="478">
                    <a:moveTo>
                      <a:pt x="24" y="478"/>
                    </a:moveTo>
                    <a:lnTo>
                      <a:pt x="568" y="478"/>
                    </a:lnTo>
                    <a:lnTo>
                      <a:pt x="568" y="0"/>
                    </a:lnTo>
                    <a:lnTo>
                      <a:pt x="0" y="0"/>
                    </a:lnTo>
                    <a:lnTo>
                      <a:pt x="24" y="4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0" name="Freeform 21"/>
              <p:cNvSpPr>
                <a:spLocks/>
              </p:cNvSpPr>
              <p:nvPr/>
            </p:nvSpPr>
            <p:spPr bwMode="auto">
              <a:xfrm>
                <a:off x="7467600" y="4254501"/>
                <a:ext cx="52387" cy="23813"/>
              </a:xfrm>
              <a:custGeom>
                <a:avLst/>
                <a:gdLst>
                  <a:gd name="T0" fmla="*/ 13 w 537"/>
                  <a:gd name="T1" fmla="*/ 253 h 253"/>
                  <a:gd name="T2" fmla="*/ 537 w 537"/>
                  <a:gd name="T3" fmla="*/ 253 h 253"/>
                  <a:gd name="T4" fmla="*/ 537 w 537"/>
                  <a:gd name="T5" fmla="*/ 0 h 253"/>
                  <a:gd name="T6" fmla="*/ 0 w 537"/>
                  <a:gd name="T7" fmla="*/ 0 h 253"/>
                  <a:gd name="T8" fmla="*/ 13 w 537"/>
                  <a:gd name="T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7" h="253">
                    <a:moveTo>
                      <a:pt x="13" y="253"/>
                    </a:moveTo>
                    <a:lnTo>
                      <a:pt x="537" y="253"/>
                    </a:lnTo>
                    <a:lnTo>
                      <a:pt x="537" y="0"/>
                    </a:lnTo>
                    <a:lnTo>
                      <a:pt x="0" y="0"/>
                    </a:lnTo>
                    <a:lnTo>
                      <a:pt x="13" y="253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1" name="Freeform 22"/>
              <p:cNvSpPr>
                <a:spLocks/>
              </p:cNvSpPr>
              <p:nvPr/>
            </p:nvSpPr>
            <p:spPr bwMode="auto">
              <a:xfrm>
                <a:off x="7461250" y="4129088"/>
                <a:ext cx="58737" cy="47625"/>
              </a:xfrm>
              <a:custGeom>
                <a:avLst/>
                <a:gdLst>
                  <a:gd name="T0" fmla="*/ 0 w 599"/>
                  <a:gd name="T1" fmla="*/ 0 h 477"/>
                  <a:gd name="T2" fmla="*/ 25 w 599"/>
                  <a:gd name="T3" fmla="*/ 477 h 477"/>
                  <a:gd name="T4" fmla="*/ 599 w 599"/>
                  <a:gd name="T5" fmla="*/ 477 h 477"/>
                  <a:gd name="T6" fmla="*/ 599 w 599"/>
                  <a:gd name="T7" fmla="*/ 0 h 477"/>
                  <a:gd name="T8" fmla="*/ 0 w 599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9" h="477">
                    <a:moveTo>
                      <a:pt x="0" y="0"/>
                    </a:moveTo>
                    <a:lnTo>
                      <a:pt x="25" y="477"/>
                    </a:lnTo>
                    <a:lnTo>
                      <a:pt x="599" y="477"/>
                    </a:lnTo>
                    <a:lnTo>
                      <a:pt x="59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2" name="Freeform 23"/>
              <p:cNvSpPr>
                <a:spLocks/>
              </p:cNvSpPr>
              <p:nvPr/>
            </p:nvSpPr>
            <p:spPr bwMode="auto">
              <a:xfrm>
                <a:off x="7312025" y="4254501"/>
                <a:ext cx="63500" cy="23813"/>
              </a:xfrm>
              <a:custGeom>
                <a:avLst/>
                <a:gdLst>
                  <a:gd name="T0" fmla="*/ 0 w 641"/>
                  <a:gd name="T1" fmla="*/ 0 h 253"/>
                  <a:gd name="T2" fmla="*/ 12 w 641"/>
                  <a:gd name="T3" fmla="*/ 253 h 253"/>
                  <a:gd name="T4" fmla="*/ 641 w 641"/>
                  <a:gd name="T5" fmla="*/ 253 h 253"/>
                  <a:gd name="T6" fmla="*/ 628 w 641"/>
                  <a:gd name="T7" fmla="*/ 0 h 253"/>
                  <a:gd name="T8" fmla="*/ 0 w 641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1" h="253">
                    <a:moveTo>
                      <a:pt x="0" y="0"/>
                    </a:moveTo>
                    <a:lnTo>
                      <a:pt x="12" y="253"/>
                    </a:lnTo>
                    <a:lnTo>
                      <a:pt x="641" y="253"/>
                    </a:lnTo>
                    <a:lnTo>
                      <a:pt x="6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3" name="Freeform 24"/>
              <p:cNvSpPr>
                <a:spLocks/>
              </p:cNvSpPr>
              <p:nvPr/>
            </p:nvSpPr>
            <p:spPr bwMode="auto">
              <a:xfrm>
                <a:off x="7308850" y="4191001"/>
                <a:ext cx="65087" cy="47625"/>
              </a:xfrm>
              <a:custGeom>
                <a:avLst/>
                <a:gdLst>
                  <a:gd name="T0" fmla="*/ 0 w 652"/>
                  <a:gd name="T1" fmla="*/ 0 h 478"/>
                  <a:gd name="T2" fmla="*/ 23 w 652"/>
                  <a:gd name="T3" fmla="*/ 478 h 478"/>
                  <a:gd name="T4" fmla="*/ 652 w 652"/>
                  <a:gd name="T5" fmla="*/ 478 h 478"/>
                  <a:gd name="T6" fmla="*/ 628 w 652"/>
                  <a:gd name="T7" fmla="*/ 0 h 478"/>
                  <a:gd name="T8" fmla="*/ 0 w 652"/>
                  <a:gd name="T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2" h="478">
                    <a:moveTo>
                      <a:pt x="0" y="0"/>
                    </a:moveTo>
                    <a:lnTo>
                      <a:pt x="23" y="478"/>
                    </a:lnTo>
                    <a:lnTo>
                      <a:pt x="652" y="478"/>
                    </a:lnTo>
                    <a:lnTo>
                      <a:pt x="62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4" name="Freeform 25"/>
              <p:cNvSpPr>
                <a:spLocks/>
              </p:cNvSpPr>
              <p:nvPr/>
            </p:nvSpPr>
            <p:spPr bwMode="auto">
              <a:xfrm>
                <a:off x="7389813" y="4254501"/>
                <a:ext cx="63500" cy="23813"/>
              </a:xfrm>
              <a:custGeom>
                <a:avLst/>
                <a:gdLst>
                  <a:gd name="T0" fmla="*/ 0 w 642"/>
                  <a:gd name="T1" fmla="*/ 0 h 253"/>
                  <a:gd name="T2" fmla="*/ 13 w 642"/>
                  <a:gd name="T3" fmla="*/ 253 h 253"/>
                  <a:gd name="T4" fmla="*/ 642 w 642"/>
                  <a:gd name="T5" fmla="*/ 253 h 253"/>
                  <a:gd name="T6" fmla="*/ 630 w 642"/>
                  <a:gd name="T7" fmla="*/ 0 h 253"/>
                  <a:gd name="T8" fmla="*/ 0 w 64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2" h="253">
                    <a:moveTo>
                      <a:pt x="0" y="0"/>
                    </a:moveTo>
                    <a:lnTo>
                      <a:pt x="13" y="253"/>
                    </a:lnTo>
                    <a:lnTo>
                      <a:pt x="642" y="253"/>
                    </a:lnTo>
                    <a:lnTo>
                      <a:pt x="63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5" name="Freeform 26"/>
              <p:cNvSpPr>
                <a:spLocks/>
              </p:cNvSpPr>
              <p:nvPr/>
            </p:nvSpPr>
            <p:spPr bwMode="auto">
              <a:xfrm>
                <a:off x="7307263" y="4129088"/>
                <a:ext cx="63500" cy="47625"/>
              </a:xfrm>
              <a:custGeom>
                <a:avLst/>
                <a:gdLst>
                  <a:gd name="T0" fmla="*/ 628 w 652"/>
                  <a:gd name="T1" fmla="*/ 0 h 477"/>
                  <a:gd name="T2" fmla="*/ 0 w 652"/>
                  <a:gd name="T3" fmla="*/ 0 h 477"/>
                  <a:gd name="T4" fmla="*/ 23 w 652"/>
                  <a:gd name="T5" fmla="*/ 477 h 477"/>
                  <a:gd name="T6" fmla="*/ 652 w 652"/>
                  <a:gd name="T7" fmla="*/ 477 h 477"/>
                  <a:gd name="T8" fmla="*/ 628 w 652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2" h="477">
                    <a:moveTo>
                      <a:pt x="628" y="0"/>
                    </a:moveTo>
                    <a:lnTo>
                      <a:pt x="0" y="0"/>
                    </a:lnTo>
                    <a:lnTo>
                      <a:pt x="23" y="477"/>
                    </a:lnTo>
                    <a:lnTo>
                      <a:pt x="652" y="477"/>
                    </a:ln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6" name="Freeform 27"/>
              <p:cNvSpPr>
                <a:spLocks/>
              </p:cNvSpPr>
              <p:nvPr/>
            </p:nvSpPr>
            <p:spPr bwMode="auto">
              <a:xfrm>
                <a:off x="7200900" y="3968751"/>
                <a:ext cx="339725" cy="103188"/>
              </a:xfrm>
              <a:custGeom>
                <a:avLst/>
                <a:gdLst>
                  <a:gd name="T0" fmla="*/ 351 w 3421"/>
                  <a:gd name="T1" fmla="*/ 0 h 1032"/>
                  <a:gd name="T2" fmla="*/ 3421 w 3421"/>
                  <a:gd name="T3" fmla="*/ 0 h 1032"/>
                  <a:gd name="T4" fmla="*/ 3421 w 3421"/>
                  <a:gd name="T5" fmla="*/ 1032 h 1032"/>
                  <a:gd name="T6" fmla="*/ 0 w 3421"/>
                  <a:gd name="T7" fmla="*/ 1032 h 1032"/>
                  <a:gd name="T8" fmla="*/ 351 w 3421"/>
                  <a:gd name="T9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1" h="1032">
                    <a:moveTo>
                      <a:pt x="351" y="0"/>
                    </a:moveTo>
                    <a:lnTo>
                      <a:pt x="3421" y="0"/>
                    </a:lnTo>
                    <a:lnTo>
                      <a:pt x="3421" y="1032"/>
                    </a:lnTo>
                    <a:lnTo>
                      <a:pt x="0" y="1032"/>
                    </a:lnTo>
                    <a:lnTo>
                      <a:pt x="351" y="0"/>
                    </a:lnTo>
                    <a:close/>
                  </a:path>
                </a:pathLst>
              </a:custGeom>
              <a:solidFill>
                <a:srgbClr val="5833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7" name="Freeform 28"/>
              <p:cNvSpPr>
                <a:spLocks/>
              </p:cNvSpPr>
              <p:nvPr/>
            </p:nvSpPr>
            <p:spPr bwMode="auto">
              <a:xfrm>
                <a:off x="7224713" y="3952876"/>
                <a:ext cx="133350" cy="96838"/>
              </a:xfrm>
              <a:custGeom>
                <a:avLst/>
                <a:gdLst>
                  <a:gd name="T0" fmla="*/ 0 w 1337"/>
                  <a:gd name="T1" fmla="*/ 980 h 980"/>
                  <a:gd name="T2" fmla="*/ 669 w 1337"/>
                  <a:gd name="T3" fmla="*/ 0 h 980"/>
                  <a:gd name="T4" fmla="*/ 1337 w 1337"/>
                  <a:gd name="T5" fmla="*/ 980 h 980"/>
                  <a:gd name="T6" fmla="*/ 0 w 1337"/>
                  <a:gd name="T7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7" h="980">
                    <a:moveTo>
                      <a:pt x="0" y="980"/>
                    </a:moveTo>
                    <a:lnTo>
                      <a:pt x="669" y="0"/>
                    </a:lnTo>
                    <a:lnTo>
                      <a:pt x="1337" y="980"/>
                    </a:lnTo>
                    <a:lnTo>
                      <a:pt x="0" y="980"/>
                    </a:lnTo>
                    <a:close/>
                  </a:path>
                </a:pathLst>
              </a:custGeom>
              <a:solidFill>
                <a:srgbClr val="7C5F4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8" name="Freeform 29"/>
              <p:cNvSpPr>
                <a:spLocks/>
              </p:cNvSpPr>
              <p:nvPr/>
            </p:nvSpPr>
            <p:spPr bwMode="auto">
              <a:xfrm>
                <a:off x="7242175" y="3978276"/>
                <a:ext cx="98425" cy="71438"/>
              </a:xfrm>
              <a:custGeom>
                <a:avLst/>
                <a:gdLst>
                  <a:gd name="T0" fmla="*/ 496 w 993"/>
                  <a:gd name="T1" fmla="*/ 0 h 728"/>
                  <a:gd name="T2" fmla="*/ 0 w 993"/>
                  <a:gd name="T3" fmla="*/ 728 h 728"/>
                  <a:gd name="T4" fmla="*/ 993 w 993"/>
                  <a:gd name="T5" fmla="*/ 728 h 728"/>
                  <a:gd name="T6" fmla="*/ 496 w 993"/>
                  <a:gd name="T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" h="728">
                    <a:moveTo>
                      <a:pt x="496" y="0"/>
                    </a:moveTo>
                    <a:lnTo>
                      <a:pt x="0" y="728"/>
                    </a:lnTo>
                    <a:lnTo>
                      <a:pt x="993" y="72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966E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69" name="Freeform 30"/>
              <p:cNvSpPr>
                <a:spLocks/>
              </p:cNvSpPr>
              <p:nvPr/>
            </p:nvSpPr>
            <p:spPr bwMode="auto">
              <a:xfrm>
                <a:off x="7366000" y="3952876"/>
                <a:ext cx="131762" cy="96838"/>
              </a:xfrm>
              <a:custGeom>
                <a:avLst/>
                <a:gdLst>
                  <a:gd name="T0" fmla="*/ 0 w 1337"/>
                  <a:gd name="T1" fmla="*/ 980 h 980"/>
                  <a:gd name="T2" fmla="*/ 669 w 1337"/>
                  <a:gd name="T3" fmla="*/ 0 h 980"/>
                  <a:gd name="T4" fmla="*/ 1337 w 1337"/>
                  <a:gd name="T5" fmla="*/ 980 h 980"/>
                  <a:gd name="T6" fmla="*/ 0 w 1337"/>
                  <a:gd name="T7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7" h="980">
                    <a:moveTo>
                      <a:pt x="0" y="980"/>
                    </a:moveTo>
                    <a:lnTo>
                      <a:pt x="669" y="0"/>
                    </a:lnTo>
                    <a:lnTo>
                      <a:pt x="1337" y="980"/>
                    </a:lnTo>
                    <a:lnTo>
                      <a:pt x="0" y="980"/>
                    </a:lnTo>
                    <a:close/>
                  </a:path>
                </a:pathLst>
              </a:custGeom>
              <a:solidFill>
                <a:srgbClr val="7C5F4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0" name="Freeform 31"/>
              <p:cNvSpPr>
                <a:spLocks/>
              </p:cNvSpPr>
              <p:nvPr/>
            </p:nvSpPr>
            <p:spPr bwMode="auto">
              <a:xfrm>
                <a:off x="7381875" y="3978276"/>
                <a:ext cx="98425" cy="71438"/>
              </a:xfrm>
              <a:custGeom>
                <a:avLst/>
                <a:gdLst>
                  <a:gd name="T0" fmla="*/ 496 w 991"/>
                  <a:gd name="T1" fmla="*/ 0 h 728"/>
                  <a:gd name="T2" fmla="*/ 0 w 991"/>
                  <a:gd name="T3" fmla="*/ 728 h 728"/>
                  <a:gd name="T4" fmla="*/ 991 w 991"/>
                  <a:gd name="T5" fmla="*/ 728 h 728"/>
                  <a:gd name="T6" fmla="*/ 496 w 991"/>
                  <a:gd name="T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1" h="728">
                    <a:moveTo>
                      <a:pt x="496" y="0"/>
                    </a:moveTo>
                    <a:lnTo>
                      <a:pt x="0" y="728"/>
                    </a:lnTo>
                    <a:lnTo>
                      <a:pt x="991" y="72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966E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1" name="Freeform 32"/>
              <p:cNvSpPr>
                <a:spLocks/>
              </p:cNvSpPr>
              <p:nvPr/>
            </p:nvSpPr>
            <p:spPr bwMode="auto">
              <a:xfrm>
                <a:off x="7759700" y="4043363"/>
                <a:ext cx="338137" cy="260350"/>
              </a:xfrm>
              <a:custGeom>
                <a:avLst/>
                <a:gdLst>
                  <a:gd name="T0" fmla="*/ 3397 w 3397"/>
                  <a:gd name="T1" fmla="*/ 252 h 2619"/>
                  <a:gd name="T2" fmla="*/ 3196 w 3397"/>
                  <a:gd name="T3" fmla="*/ 2619 h 2619"/>
                  <a:gd name="T4" fmla="*/ 0 w 3397"/>
                  <a:gd name="T5" fmla="*/ 2543 h 2619"/>
                  <a:gd name="T6" fmla="*/ 0 w 3397"/>
                  <a:gd name="T7" fmla="*/ 0 h 2619"/>
                  <a:gd name="T8" fmla="*/ 3397 w 3397"/>
                  <a:gd name="T9" fmla="*/ 252 h 2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7" h="2619">
                    <a:moveTo>
                      <a:pt x="3397" y="252"/>
                    </a:moveTo>
                    <a:lnTo>
                      <a:pt x="3196" y="2619"/>
                    </a:lnTo>
                    <a:lnTo>
                      <a:pt x="0" y="2543"/>
                    </a:lnTo>
                    <a:lnTo>
                      <a:pt x="0" y="0"/>
                    </a:lnTo>
                    <a:lnTo>
                      <a:pt x="3397" y="252"/>
                    </a:lnTo>
                    <a:close/>
                  </a:path>
                </a:pathLst>
              </a:custGeom>
              <a:solidFill>
                <a:srgbClr val="865935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2" name="Freeform 33"/>
              <p:cNvSpPr>
                <a:spLocks/>
              </p:cNvSpPr>
              <p:nvPr/>
            </p:nvSpPr>
            <p:spPr bwMode="auto">
              <a:xfrm>
                <a:off x="7797800" y="4076701"/>
                <a:ext cx="61912" cy="38100"/>
              </a:xfrm>
              <a:custGeom>
                <a:avLst/>
                <a:gdLst>
                  <a:gd name="T0" fmla="*/ 0 w 623"/>
                  <a:gd name="T1" fmla="*/ 378 h 378"/>
                  <a:gd name="T2" fmla="*/ 0 w 623"/>
                  <a:gd name="T3" fmla="*/ 0 h 378"/>
                  <a:gd name="T4" fmla="*/ 623 w 623"/>
                  <a:gd name="T5" fmla="*/ 18 h 378"/>
                  <a:gd name="T6" fmla="*/ 605 w 623"/>
                  <a:gd name="T7" fmla="*/ 378 h 378"/>
                  <a:gd name="T8" fmla="*/ 0 w 623"/>
                  <a:gd name="T9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3" h="378">
                    <a:moveTo>
                      <a:pt x="0" y="378"/>
                    </a:moveTo>
                    <a:lnTo>
                      <a:pt x="0" y="0"/>
                    </a:lnTo>
                    <a:lnTo>
                      <a:pt x="623" y="18"/>
                    </a:lnTo>
                    <a:lnTo>
                      <a:pt x="605" y="378"/>
                    </a:lnTo>
                    <a:lnTo>
                      <a:pt x="0" y="3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3" name="Freeform 34"/>
              <p:cNvSpPr>
                <a:spLocks/>
              </p:cNvSpPr>
              <p:nvPr/>
            </p:nvSpPr>
            <p:spPr bwMode="auto">
              <a:xfrm>
                <a:off x="7869238" y="4129088"/>
                <a:ext cx="65087" cy="47625"/>
              </a:xfrm>
              <a:custGeom>
                <a:avLst/>
                <a:gdLst>
                  <a:gd name="T0" fmla="*/ 628 w 652"/>
                  <a:gd name="T1" fmla="*/ 477 h 477"/>
                  <a:gd name="T2" fmla="*/ 0 w 652"/>
                  <a:gd name="T3" fmla="*/ 477 h 477"/>
                  <a:gd name="T4" fmla="*/ 23 w 652"/>
                  <a:gd name="T5" fmla="*/ 0 h 477"/>
                  <a:gd name="T6" fmla="*/ 652 w 652"/>
                  <a:gd name="T7" fmla="*/ 0 h 477"/>
                  <a:gd name="T8" fmla="*/ 628 w 652"/>
                  <a:gd name="T9" fmla="*/ 477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2" h="477">
                    <a:moveTo>
                      <a:pt x="628" y="477"/>
                    </a:moveTo>
                    <a:lnTo>
                      <a:pt x="0" y="477"/>
                    </a:lnTo>
                    <a:lnTo>
                      <a:pt x="23" y="0"/>
                    </a:lnTo>
                    <a:lnTo>
                      <a:pt x="652" y="0"/>
                    </a:lnTo>
                    <a:lnTo>
                      <a:pt x="628" y="477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4" name="Freeform 35"/>
              <p:cNvSpPr>
                <a:spLocks/>
              </p:cNvSpPr>
              <p:nvPr/>
            </p:nvSpPr>
            <p:spPr bwMode="auto">
              <a:xfrm>
                <a:off x="8021638" y="4191001"/>
                <a:ext cx="41275" cy="47625"/>
              </a:xfrm>
              <a:custGeom>
                <a:avLst/>
                <a:gdLst>
                  <a:gd name="T0" fmla="*/ 25 w 419"/>
                  <a:gd name="T1" fmla="*/ 0 h 478"/>
                  <a:gd name="T2" fmla="*/ 419 w 419"/>
                  <a:gd name="T3" fmla="*/ 0 h 478"/>
                  <a:gd name="T4" fmla="*/ 388 w 419"/>
                  <a:gd name="T5" fmla="*/ 478 h 478"/>
                  <a:gd name="T6" fmla="*/ 0 w 419"/>
                  <a:gd name="T7" fmla="*/ 478 h 478"/>
                  <a:gd name="T8" fmla="*/ 25 w 419"/>
                  <a:gd name="T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9" h="478">
                    <a:moveTo>
                      <a:pt x="25" y="0"/>
                    </a:moveTo>
                    <a:lnTo>
                      <a:pt x="419" y="0"/>
                    </a:lnTo>
                    <a:lnTo>
                      <a:pt x="388" y="478"/>
                    </a:lnTo>
                    <a:lnTo>
                      <a:pt x="0" y="478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5" name="Freeform 36"/>
              <p:cNvSpPr>
                <a:spLocks/>
              </p:cNvSpPr>
              <p:nvPr/>
            </p:nvSpPr>
            <p:spPr bwMode="auto">
              <a:xfrm>
                <a:off x="8020050" y="4254501"/>
                <a:ext cx="39687" cy="23813"/>
              </a:xfrm>
              <a:custGeom>
                <a:avLst/>
                <a:gdLst>
                  <a:gd name="T0" fmla="*/ 398 w 398"/>
                  <a:gd name="T1" fmla="*/ 0 h 253"/>
                  <a:gd name="T2" fmla="*/ 382 w 398"/>
                  <a:gd name="T3" fmla="*/ 253 h 253"/>
                  <a:gd name="T4" fmla="*/ 0 w 398"/>
                  <a:gd name="T5" fmla="*/ 253 h 253"/>
                  <a:gd name="T6" fmla="*/ 13 w 398"/>
                  <a:gd name="T7" fmla="*/ 0 h 253"/>
                  <a:gd name="T8" fmla="*/ 398 w 398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253">
                    <a:moveTo>
                      <a:pt x="398" y="0"/>
                    </a:moveTo>
                    <a:lnTo>
                      <a:pt x="382" y="253"/>
                    </a:lnTo>
                    <a:lnTo>
                      <a:pt x="0" y="253"/>
                    </a:lnTo>
                    <a:lnTo>
                      <a:pt x="13" y="0"/>
                    </a:lnTo>
                    <a:lnTo>
                      <a:pt x="398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6" name="Freeform 37"/>
              <p:cNvSpPr>
                <a:spLocks/>
              </p:cNvSpPr>
              <p:nvPr/>
            </p:nvSpPr>
            <p:spPr bwMode="auto">
              <a:xfrm>
                <a:off x="7866063" y="4191001"/>
                <a:ext cx="65087" cy="47625"/>
              </a:xfrm>
              <a:custGeom>
                <a:avLst/>
                <a:gdLst>
                  <a:gd name="T0" fmla="*/ 628 w 652"/>
                  <a:gd name="T1" fmla="*/ 478 h 478"/>
                  <a:gd name="T2" fmla="*/ 0 w 652"/>
                  <a:gd name="T3" fmla="*/ 478 h 478"/>
                  <a:gd name="T4" fmla="*/ 23 w 652"/>
                  <a:gd name="T5" fmla="*/ 0 h 478"/>
                  <a:gd name="T6" fmla="*/ 652 w 652"/>
                  <a:gd name="T7" fmla="*/ 0 h 478"/>
                  <a:gd name="T8" fmla="*/ 628 w 652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2" h="478">
                    <a:moveTo>
                      <a:pt x="628" y="478"/>
                    </a:moveTo>
                    <a:lnTo>
                      <a:pt x="0" y="478"/>
                    </a:lnTo>
                    <a:lnTo>
                      <a:pt x="23" y="0"/>
                    </a:lnTo>
                    <a:lnTo>
                      <a:pt x="652" y="0"/>
                    </a:lnTo>
                    <a:lnTo>
                      <a:pt x="628" y="4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7" name="Freeform 38"/>
              <p:cNvSpPr>
                <a:spLocks/>
              </p:cNvSpPr>
              <p:nvPr/>
            </p:nvSpPr>
            <p:spPr bwMode="auto">
              <a:xfrm>
                <a:off x="7950200" y="4081463"/>
                <a:ext cx="63500" cy="33338"/>
              </a:xfrm>
              <a:custGeom>
                <a:avLst/>
                <a:gdLst>
                  <a:gd name="T0" fmla="*/ 0 w 645"/>
                  <a:gd name="T1" fmla="*/ 334 h 334"/>
                  <a:gd name="T2" fmla="*/ 17 w 645"/>
                  <a:gd name="T3" fmla="*/ 0 h 334"/>
                  <a:gd name="T4" fmla="*/ 645 w 645"/>
                  <a:gd name="T5" fmla="*/ 17 h 334"/>
                  <a:gd name="T6" fmla="*/ 629 w 645"/>
                  <a:gd name="T7" fmla="*/ 334 h 334"/>
                  <a:gd name="T8" fmla="*/ 0 w 645"/>
                  <a:gd name="T9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334">
                    <a:moveTo>
                      <a:pt x="0" y="334"/>
                    </a:moveTo>
                    <a:lnTo>
                      <a:pt x="17" y="0"/>
                    </a:lnTo>
                    <a:lnTo>
                      <a:pt x="645" y="17"/>
                    </a:lnTo>
                    <a:lnTo>
                      <a:pt x="629" y="334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8" name="Freeform 39"/>
              <p:cNvSpPr>
                <a:spLocks/>
              </p:cNvSpPr>
              <p:nvPr/>
            </p:nvSpPr>
            <p:spPr bwMode="auto">
              <a:xfrm>
                <a:off x="8027988" y="4083051"/>
                <a:ext cx="41275" cy="31750"/>
              </a:xfrm>
              <a:custGeom>
                <a:avLst/>
                <a:gdLst>
                  <a:gd name="T0" fmla="*/ 16 w 426"/>
                  <a:gd name="T1" fmla="*/ 0 h 313"/>
                  <a:gd name="T2" fmla="*/ 426 w 426"/>
                  <a:gd name="T3" fmla="*/ 10 h 313"/>
                  <a:gd name="T4" fmla="*/ 407 w 426"/>
                  <a:gd name="T5" fmla="*/ 313 h 313"/>
                  <a:gd name="T6" fmla="*/ 0 w 426"/>
                  <a:gd name="T7" fmla="*/ 313 h 313"/>
                  <a:gd name="T8" fmla="*/ 16 w 426"/>
                  <a:gd name="T9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313">
                    <a:moveTo>
                      <a:pt x="16" y="0"/>
                    </a:moveTo>
                    <a:lnTo>
                      <a:pt x="426" y="10"/>
                    </a:lnTo>
                    <a:lnTo>
                      <a:pt x="407" y="313"/>
                    </a:lnTo>
                    <a:lnTo>
                      <a:pt x="0" y="31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79" name="Freeform 40"/>
              <p:cNvSpPr>
                <a:spLocks/>
              </p:cNvSpPr>
              <p:nvPr/>
            </p:nvSpPr>
            <p:spPr bwMode="auto">
              <a:xfrm>
                <a:off x="7872413" y="4078288"/>
                <a:ext cx="65087" cy="36513"/>
              </a:xfrm>
              <a:custGeom>
                <a:avLst/>
                <a:gdLst>
                  <a:gd name="T0" fmla="*/ 0 w 645"/>
                  <a:gd name="T1" fmla="*/ 357 h 357"/>
                  <a:gd name="T2" fmla="*/ 17 w 645"/>
                  <a:gd name="T3" fmla="*/ 0 h 357"/>
                  <a:gd name="T4" fmla="*/ 645 w 645"/>
                  <a:gd name="T5" fmla="*/ 18 h 357"/>
                  <a:gd name="T6" fmla="*/ 628 w 645"/>
                  <a:gd name="T7" fmla="*/ 357 h 357"/>
                  <a:gd name="T8" fmla="*/ 0 w 645"/>
                  <a:gd name="T9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5" h="357">
                    <a:moveTo>
                      <a:pt x="0" y="357"/>
                    </a:moveTo>
                    <a:lnTo>
                      <a:pt x="17" y="0"/>
                    </a:lnTo>
                    <a:lnTo>
                      <a:pt x="645" y="18"/>
                    </a:lnTo>
                    <a:lnTo>
                      <a:pt x="628" y="357"/>
                    </a:lnTo>
                    <a:lnTo>
                      <a:pt x="0" y="357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0" name="Freeform 41"/>
              <p:cNvSpPr>
                <a:spLocks/>
              </p:cNvSpPr>
              <p:nvPr/>
            </p:nvSpPr>
            <p:spPr bwMode="auto">
              <a:xfrm>
                <a:off x="8024813" y="4129088"/>
                <a:ext cx="42862" cy="47625"/>
              </a:xfrm>
              <a:custGeom>
                <a:avLst/>
                <a:gdLst>
                  <a:gd name="T0" fmla="*/ 25 w 429"/>
                  <a:gd name="T1" fmla="*/ 0 h 477"/>
                  <a:gd name="T2" fmla="*/ 429 w 429"/>
                  <a:gd name="T3" fmla="*/ 0 h 477"/>
                  <a:gd name="T4" fmla="*/ 398 w 429"/>
                  <a:gd name="T5" fmla="*/ 477 h 477"/>
                  <a:gd name="T6" fmla="*/ 0 w 429"/>
                  <a:gd name="T7" fmla="*/ 477 h 477"/>
                  <a:gd name="T8" fmla="*/ 25 w 429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9" h="477">
                    <a:moveTo>
                      <a:pt x="25" y="0"/>
                    </a:moveTo>
                    <a:lnTo>
                      <a:pt x="429" y="0"/>
                    </a:lnTo>
                    <a:lnTo>
                      <a:pt x="398" y="477"/>
                    </a:lnTo>
                    <a:lnTo>
                      <a:pt x="0" y="477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1" name="Freeform 42"/>
              <p:cNvSpPr>
                <a:spLocks/>
              </p:cNvSpPr>
              <p:nvPr/>
            </p:nvSpPr>
            <p:spPr bwMode="auto">
              <a:xfrm>
                <a:off x="7797800" y="4191001"/>
                <a:ext cx="55562" cy="47625"/>
              </a:xfrm>
              <a:custGeom>
                <a:avLst/>
                <a:gdLst>
                  <a:gd name="T0" fmla="*/ 544 w 567"/>
                  <a:gd name="T1" fmla="*/ 478 h 478"/>
                  <a:gd name="T2" fmla="*/ 0 w 567"/>
                  <a:gd name="T3" fmla="*/ 478 h 478"/>
                  <a:gd name="T4" fmla="*/ 0 w 567"/>
                  <a:gd name="T5" fmla="*/ 0 h 478"/>
                  <a:gd name="T6" fmla="*/ 567 w 567"/>
                  <a:gd name="T7" fmla="*/ 0 h 478"/>
                  <a:gd name="T8" fmla="*/ 544 w 567"/>
                  <a:gd name="T9" fmla="*/ 478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7" h="478">
                    <a:moveTo>
                      <a:pt x="544" y="478"/>
                    </a:moveTo>
                    <a:lnTo>
                      <a:pt x="0" y="478"/>
                    </a:lnTo>
                    <a:lnTo>
                      <a:pt x="0" y="0"/>
                    </a:lnTo>
                    <a:lnTo>
                      <a:pt x="567" y="0"/>
                    </a:lnTo>
                    <a:lnTo>
                      <a:pt x="544" y="478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2" name="Freeform 43"/>
              <p:cNvSpPr>
                <a:spLocks/>
              </p:cNvSpPr>
              <p:nvPr/>
            </p:nvSpPr>
            <p:spPr bwMode="auto">
              <a:xfrm>
                <a:off x="7797800" y="4254501"/>
                <a:ext cx="53975" cy="23813"/>
              </a:xfrm>
              <a:custGeom>
                <a:avLst/>
                <a:gdLst>
                  <a:gd name="T0" fmla="*/ 524 w 536"/>
                  <a:gd name="T1" fmla="*/ 253 h 253"/>
                  <a:gd name="T2" fmla="*/ 0 w 536"/>
                  <a:gd name="T3" fmla="*/ 253 h 253"/>
                  <a:gd name="T4" fmla="*/ 0 w 536"/>
                  <a:gd name="T5" fmla="*/ 0 h 253"/>
                  <a:gd name="T6" fmla="*/ 536 w 536"/>
                  <a:gd name="T7" fmla="*/ 0 h 253"/>
                  <a:gd name="T8" fmla="*/ 524 w 536"/>
                  <a:gd name="T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6" h="253">
                    <a:moveTo>
                      <a:pt x="524" y="253"/>
                    </a:moveTo>
                    <a:lnTo>
                      <a:pt x="0" y="253"/>
                    </a:lnTo>
                    <a:lnTo>
                      <a:pt x="0" y="0"/>
                    </a:lnTo>
                    <a:lnTo>
                      <a:pt x="536" y="0"/>
                    </a:lnTo>
                    <a:lnTo>
                      <a:pt x="524" y="253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3" name="Freeform 44"/>
              <p:cNvSpPr>
                <a:spLocks/>
              </p:cNvSpPr>
              <p:nvPr/>
            </p:nvSpPr>
            <p:spPr bwMode="auto">
              <a:xfrm>
                <a:off x="7797800" y="4129088"/>
                <a:ext cx="58737" cy="47625"/>
              </a:xfrm>
              <a:custGeom>
                <a:avLst/>
                <a:gdLst>
                  <a:gd name="T0" fmla="*/ 598 w 598"/>
                  <a:gd name="T1" fmla="*/ 0 h 477"/>
                  <a:gd name="T2" fmla="*/ 574 w 598"/>
                  <a:gd name="T3" fmla="*/ 477 h 477"/>
                  <a:gd name="T4" fmla="*/ 0 w 598"/>
                  <a:gd name="T5" fmla="*/ 477 h 477"/>
                  <a:gd name="T6" fmla="*/ 0 w 598"/>
                  <a:gd name="T7" fmla="*/ 0 h 477"/>
                  <a:gd name="T8" fmla="*/ 598 w 598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8" h="477">
                    <a:moveTo>
                      <a:pt x="598" y="0"/>
                    </a:moveTo>
                    <a:lnTo>
                      <a:pt x="574" y="477"/>
                    </a:lnTo>
                    <a:lnTo>
                      <a:pt x="0" y="477"/>
                    </a:lnTo>
                    <a:lnTo>
                      <a:pt x="0" y="0"/>
                    </a:lnTo>
                    <a:lnTo>
                      <a:pt x="598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4" name="Freeform 45"/>
              <p:cNvSpPr>
                <a:spLocks/>
              </p:cNvSpPr>
              <p:nvPr/>
            </p:nvSpPr>
            <p:spPr bwMode="auto">
              <a:xfrm>
                <a:off x="7942263" y="4254501"/>
                <a:ext cx="63500" cy="23813"/>
              </a:xfrm>
              <a:custGeom>
                <a:avLst/>
                <a:gdLst>
                  <a:gd name="T0" fmla="*/ 642 w 642"/>
                  <a:gd name="T1" fmla="*/ 0 h 253"/>
                  <a:gd name="T2" fmla="*/ 629 w 642"/>
                  <a:gd name="T3" fmla="*/ 253 h 253"/>
                  <a:gd name="T4" fmla="*/ 0 w 642"/>
                  <a:gd name="T5" fmla="*/ 253 h 253"/>
                  <a:gd name="T6" fmla="*/ 12 w 642"/>
                  <a:gd name="T7" fmla="*/ 0 h 253"/>
                  <a:gd name="T8" fmla="*/ 642 w 642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2" h="253">
                    <a:moveTo>
                      <a:pt x="642" y="0"/>
                    </a:moveTo>
                    <a:lnTo>
                      <a:pt x="629" y="253"/>
                    </a:lnTo>
                    <a:lnTo>
                      <a:pt x="0" y="253"/>
                    </a:lnTo>
                    <a:lnTo>
                      <a:pt x="12" y="0"/>
                    </a:lnTo>
                    <a:lnTo>
                      <a:pt x="642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5" name="Freeform 46"/>
              <p:cNvSpPr>
                <a:spLocks/>
              </p:cNvSpPr>
              <p:nvPr/>
            </p:nvSpPr>
            <p:spPr bwMode="auto">
              <a:xfrm>
                <a:off x="7943850" y="4191001"/>
                <a:ext cx="65087" cy="47625"/>
              </a:xfrm>
              <a:custGeom>
                <a:avLst/>
                <a:gdLst>
                  <a:gd name="T0" fmla="*/ 653 w 653"/>
                  <a:gd name="T1" fmla="*/ 0 h 478"/>
                  <a:gd name="T2" fmla="*/ 629 w 653"/>
                  <a:gd name="T3" fmla="*/ 478 h 478"/>
                  <a:gd name="T4" fmla="*/ 0 w 653"/>
                  <a:gd name="T5" fmla="*/ 478 h 478"/>
                  <a:gd name="T6" fmla="*/ 23 w 653"/>
                  <a:gd name="T7" fmla="*/ 0 h 478"/>
                  <a:gd name="T8" fmla="*/ 653 w 653"/>
                  <a:gd name="T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3" h="478">
                    <a:moveTo>
                      <a:pt x="653" y="0"/>
                    </a:moveTo>
                    <a:lnTo>
                      <a:pt x="629" y="478"/>
                    </a:lnTo>
                    <a:lnTo>
                      <a:pt x="0" y="478"/>
                    </a:lnTo>
                    <a:lnTo>
                      <a:pt x="23" y="0"/>
                    </a:lnTo>
                    <a:lnTo>
                      <a:pt x="653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6" name="Freeform 47"/>
              <p:cNvSpPr>
                <a:spLocks/>
              </p:cNvSpPr>
              <p:nvPr/>
            </p:nvSpPr>
            <p:spPr bwMode="auto">
              <a:xfrm>
                <a:off x="7864475" y="4254501"/>
                <a:ext cx="63500" cy="23813"/>
              </a:xfrm>
              <a:custGeom>
                <a:avLst/>
                <a:gdLst>
                  <a:gd name="T0" fmla="*/ 640 w 640"/>
                  <a:gd name="T1" fmla="*/ 0 h 253"/>
                  <a:gd name="T2" fmla="*/ 628 w 640"/>
                  <a:gd name="T3" fmla="*/ 253 h 253"/>
                  <a:gd name="T4" fmla="*/ 0 w 640"/>
                  <a:gd name="T5" fmla="*/ 253 h 253"/>
                  <a:gd name="T6" fmla="*/ 11 w 640"/>
                  <a:gd name="T7" fmla="*/ 0 h 253"/>
                  <a:gd name="T8" fmla="*/ 640 w 640"/>
                  <a:gd name="T9" fmla="*/ 0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0" h="253">
                    <a:moveTo>
                      <a:pt x="640" y="0"/>
                    </a:moveTo>
                    <a:lnTo>
                      <a:pt x="628" y="253"/>
                    </a:lnTo>
                    <a:lnTo>
                      <a:pt x="0" y="253"/>
                    </a:lnTo>
                    <a:lnTo>
                      <a:pt x="11" y="0"/>
                    </a:lnTo>
                    <a:lnTo>
                      <a:pt x="640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7" name="Freeform 48"/>
              <p:cNvSpPr>
                <a:spLocks/>
              </p:cNvSpPr>
              <p:nvPr/>
            </p:nvSpPr>
            <p:spPr bwMode="auto">
              <a:xfrm>
                <a:off x="7947025" y="4129088"/>
                <a:ext cx="65087" cy="47625"/>
              </a:xfrm>
              <a:custGeom>
                <a:avLst/>
                <a:gdLst>
                  <a:gd name="T0" fmla="*/ 24 w 654"/>
                  <a:gd name="T1" fmla="*/ 0 h 477"/>
                  <a:gd name="T2" fmla="*/ 654 w 654"/>
                  <a:gd name="T3" fmla="*/ 0 h 477"/>
                  <a:gd name="T4" fmla="*/ 630 w 654"/>
                  <a:gd name="T5" fmla="*/ 477 h 477"/>
                  <a:gd name="T6" fmla="*/ 0 w 654"/>
                  <a:gd name="T7" fmla="*/ 477 h 477"/>
                  <a:gd name="T8" fmla="*/ 24 w 654"/>
                  <a:gd name="T9" fmla="*/ 0 h 4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4" h="477">
                    <a:moveTo>
                      <a:pt x="24" y="0"/>
                    </a:moveTo>
                    <a:lnTo>
                      <a:pt x="654" y="0"/>
                    </a:lnTo>
                    <a:lnTo>
                      <a:pt x="630" y="477"/>
                    </a:lnTo>
                    <a:lnTo>
                      <a:pt x="0" y="47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97CFD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8" name="Freeform 49"/>
              <p:cNvSpPr>
                <a:spLocks/>
              </p:cNvSpPr>
              <p:nvPr/>
            </p:nvSpPr>
            <p:spPr bwMode="auto">
              <a:xfrm>
                <a:off x="7777163" y="3968751"/>
                <a:ext cx="339725" cy="103188"/>
              </a:xfrm>
              <a:custGeom>
                <a:avLst/>
                <a:gdLst>
                  <a:gd name="T0" fmla="*/ 3069 w 3422"/>
                  <a:gd name="T1" fmla="*/ 0 h 1032"/>
                  <a:gd name="T2" fmla="*/ 0 w 3422"/>
                  <a:gd name="T3" fmla="*/ 0 h 1032"/>
                  <a:gd name="T4" fmla="*/ 0 w 3422"/>
                  <a:gd name="T5" fmla="*/ 1032 h 1032"/>
                  <a:gd name="T6" fmla="*/ 3422 w 3422"/>
                  <a:gd name="T7" fmla="*/ 1032 h 1032"/>
                  <a:gd name="T8" fmla="*/ 3069 w 3422"/>
                  <a:gd name="T9" fmla="*/ 0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2" h="1032">
                    <a:moveTo>
                      <a:pt x="3069" y="0"/>
                    </a:moveTo>
                    <a:lnTo>
                      <a:pt x="0" y="0"/>
                    </a:lnTo>
                    <a:lnTo>
                      <a:pt x="0" y="1032"/>
                    </a:lnTo>
                    <a:lnTo>
                      <a:pt x="3422" y="1032"/>
                    </a:lnTo>
                    <a:lnTo>
                      <a:pt x="3069" y="0"/>
                    </a:lnTo>
                    <a:close/>
                  </a:path>
                </a:pathLst>
              </a:custGeom>
              <a:solidFill>
                <a:srgbClr val="58332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89" name="Freeform 50"/>
              <p:cNvSpPr>
                <a:spLocks/>
              </p:cNvSpPr>
              <p:nvPr/>
            </p:nvSpPr>
            <p:spPr bwMode="auto">
              <a:xfrm>
                <a:off x="7961313" y="3952876"/>
                <a:ext cx="131762" cy="96838"/>
              </a:xfrm>
              <a:custGeom>
                <a:avLst/>
                <a:gdLst>
                  <a:gd name="T0" fmla="*/ 1337 w 1337"/>
                  <a:gd name="T1" fmla="*/ 980 h 980"/>
                  <a:gd name="T2" fmla="*/ 668 w 1337"/>
                  <a:gd name="T3" fmla="*/ 0 h 980"/>
                  <a:gd name="T4" fmla="*/ 0 w 1337"/>
                  <a:gd name="T5" fmla="*/ 980 h 980"/>
                  <a:gd name="T6" fmla="*/ 1337 w 1337"/>
                  <a:gd name="T7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7" h="980">
                    <a:moveTo>
                      <a:pt x="1337" y="980"/>
                    </a:moveTo>
                    <a:lnTo>
                      <a:pt x="668" y="0"/>
                    </a:lnTo>
                    <a:lnTo>
                      <a:pt x="0" y="980"/>
                    </a:lnTo>
                    <a:lnTo>
                      <a:pt x="1337" y="980"/>
                    </a:lnTo>
                    <a:close/>
                  </a:path>
                </a:pathLst>
              </a:custGeom>
              <a:solidFill>
                <a:srgbClr val="7C5F4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0" name="Freeform 51"/>
              <p:cNvSpPr>
                <a:spLocks/>
              </p:cNvSpPr>
              <p:nvPr/>
            </p:nvSpPr>
            <p:spPr bwMode="auto">
              <a:xfrm>
                <a:off x="7977188" y="3978276"/>
                <a:ext cx="98425" cy="71438"/>
              </a:xfrm>
              <a:custGeom>
                <a:avLst/>
                <a:gdLst>
                  <a:gd name="T0" fmla="*/ 497 w 993"/>
                  <a:gd name="T1" fmla="*/ 0 h 728"/>
                  <a:gd name="T2" fmla="*/ 993 w 993"/>
                  <a:gd name="T3" fmla="*/ 728 h 728"/>
                  <a:gd name="T4" fmla="*/ 0 w 993"/>
                  <a:gd name="T5" fmla="*/ 728 h 728"/>
                  <a:gd name="T6" fmla="*/ 497 w 993"/>
                  <a:gd name="T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" h="728">
                    <a:moveTo>
                      <a:pt x="497" y="0"/>
                    </a:moveTo>
                    <a:lnTo>
                      <a:pt x="993" y="728"/>
                    </a:lnTo>
                    <a:lnTo>
                      <a:pt x="0" y="728"/>
                    </a:lnTo>
                    <a:lnTo>
                      <a:pt x="497" y="0"/>
                    </a:lnTo>
                    <a:close/>
                  </a:path>
                </a:pathLst>
              </a:custGeom>
              <a:solidFill>
                <a:srgbClr val="966E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1" name="Freeform 52"/>
              <p:cNvSpPr>
                <a:spLocks/>
              </p:cNvSpPr>
              <p:nvPr/>
            </p:nvSpPr>
            <p:spPr bwMode="auto">
              <a:xfrm>
                <a:off x="7820025" y="3952876"/>
                <a:ext cx="133350" cy="96838"/>
              </a:xfrm>
              <a:custGeom>
                <a:avLst/>
                <a:gdLst>
                  <a:gd name="T0" fmla="*/ 1337 w 1337"/>
                  <a:gd name="T1" fmla="*/ 980 h 980"/>
                  <a:gd name="T2" fmla="*/ 668 w 1337"/>
                  <a:gd name="T3" fmla="*/ 0 h 980"/>
                  <a:gd name="T4" fmla="*/ 0 w 1337"/>
                  <a:gd name="T5" fmla="*/ 980 h 980"/>
                  <a:gd name="T6" fmla="*/ 1337 w 1337"/>
                  <a:gd name="T7" fmla="*/ 98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7" h="980">
                    <a:moveTo>
                      <a:pt x="1337" y="980"/>
                    </a:moveTo>
                    <a:lnTo>
                      <a:pt x="668" y="0"/>
                    </a:lnTo>
                    <a:lnTo>
                      <a:pt x="0" y="980"/>
                    </a:lnTo>
                    <a:lnTo>
                      <a:pt x="1337" y="980"/>
                    </a:lnTo>
                    <a:close/>
                  </a:path>
                </a:pathLst>
              </a:custGeom>
              <a:solidFill>
                <a:srgbClr val="7C5F4F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2" name="Freeform 53"/>
              <p:cNvSpPr>
                <a:spLocks/>
              </p:cNvSpPr>
              <p:nvPr/>
            </p:nvSpPr>
            <p:spPr bwMode="auto">
              <a:xfrm>
                <a:off x="7837488" y="3978276"/>
                <a:ext cx="98425" cy="71438"/>
              </a:xfrm>
              <a:custGeom>
                <a:avLst/>
                <a:gdLst>
                  <a:gd name="T0" fmla="*/ 496 w 993"/>
                  <a:gd name="T1" fmla="*/ 0 h 728"/>
                  <a:gd name="T2" fmla="*/ 993 w 993"/>
                  <a:gd name="T3" fmla="*/ 728 h 728"/>
                  <a:gd name="T4" fmla="*/ 0 w 993"/>
                  <a:gd name="T5" fmla="*/ 728 h 728"/>
                  <a:gd name="T6" fmla="*/ 496 w 993"/>
                  <a:gd name="T7" fmla="*/ 0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93" h="728">
                    <a:moveTo>
                      <a:pt x="496" y="0"/>
                    </a:moveTo>
                    <a:lnTo>
                      <a:pt x="993" y="728"/>
                    </a:lnTo>
                    <a:lnTo>
                      <a:pt x="0" y="728"/>
                    </a:lnTo>
                    <a:lnTo>
                      <a:pt x="496" y="0"/>
                    </a:lnTo>
                    <a:close/>
                  </a:path>
                </a:pathLst>
              </a:custGeom>
              <a:solidFill>
                <a:srgbClr val="966E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3" name="Freeform 54"/>
              <p:cNvSpPr>
                <a:spLocks/>
              </p:cNvSpPr>
              <p:nvPr/>
            </p:nvSpPr>
            <p:spPr bwMode="auto">
              <a:xfrm>
                <a:off x="7486650" y="3819526"/>
                <a:ext cx="336550" cy="484188"/>
              </a:xfrm>
              <a:custGeom>
                <a:avLst/>
                <a:gdLst>
                  <a:gd name="T0" fmla="*/ 2978 w 3389"/>
                  <a:gd name="T1" fmla="*/ 0 h 4885"/>
                  <a:gd name="T2" fmla="*/ 2978 w 3389"/>
                  <a:gd name="T3" fmla="*/ 352 h 4885"/>
                  <a:gd name="T4" fmla="*/ 2525 w 3389"/>
                  <a:gd name="T5" fmla="*/ 352 h 4885"/>
                  <a:gd name="T6" fmla="*/ 2525 w 3389"/>
                  <a:gd name="T7" fmla="*/ 0 h 4885"/>
                  <a:gd name="T8" fmla="*/ 1921 w 3389"/>
                  <a:gd name="T9" fmla="*/ 0 h 4885"/>
                  <a:gd name="T10" fmla="*/ 1921 w 3389"/>
                  <a:gd name="T11" fmla="*/ 352 h 4885"/>
                  <a:gd name="T12" fmla="*/ 1468 w 3389"/>
                  <a:gd name="T13" fmla="*/ 352 h 4885"/>
                  <a:gd name="T14" fmla="*/ 1468 w 3389"/>
                  <a:gd name="T15" fmla="*/ 0 h 4885"/>
                  <a:gd name="T16" fmla="*/ 864 w 3389"/>
                  <a:gd name="T17" fmla="*/ 0 h 4885"/>
                  <a:gd name="T18" fmla="*/ 864 w 3389"/>
                  <a:gd name="T19" fmla="*/ 352 h 4885"/>
                  <a:gd name="T20" fmla="*/ 412 w 3389"/>
                  <a:gd name="T21" fmla="*/ 352 h 4885"/>
                  <a:gd name="T22" fmla="*/ 412 w 3389"/>
                  <a:gd name="T23" fmla="*/ 0 h 4885"/>
                  <a:gd name="T24" fmla="*/ 0 w 3389"/>
                  <a:gd name="T25" fmla="*/ 0 h 4885"/>
                  <a:gd name="T26" fmla="*/ 286 w 3389"/>
                  <a:gd name="T27" fmla="*/ 4885 h 4885"/>
                  <a:gd name="T28" fmla="*/ 3104 w 3389"/>
                  <a:gd name="T29" fmla="*/ 4885 h 4885"/>
                  <a:gd name="T30" fmla="*/ 3389 w 3389"/>
                  <a:gd name="T31" fmla="*/ 0 h 4885"/>
                  <a:gd name="T32" fmla="*/ 2978 w 3389"/>
                  <a:gd name="T33" fmla="*/ 0 h 4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89" h="4885">
                    <a:moveTo>
                      <a:pt x="2978" y="0"/>
                    </a:moveTo>
                    <a:lnTo>
                      <a:pt x="2978" y="352"/>
                    </a:lnTo>
                    <a:lnTo>
                      <a:pt x="2525" y="352"/>
                    </a:lnTo>
                    <a:lnTo>
                      <a:pt x="2525" y="0"/>
                    </a:lnTo>
                    <a:lnTo>
                      <a:pt x="1921" y="0"/>
                    </a:lnTo>
                    <a:lnTo>
                      <a:pt x="1921" y="352"/>
                    </a:lnTo>
                    <a:lnTo>
                      <a:pt x="1468" y="352"/>
                    </a:lnTo>
                    <a:lnTo>
                      <a:pt x="1468" y="0"/>
                    </a:lnTo>
                    <a:lnTo>
                      <a:pt x="864" y="0"/>
                    </a:lnTo>
                    <a:lnTo>
                      <a:pt x="864" y="352"/>
                    </a:lnTo>
                    <a:lnTo>
                      <a:pt x="412" y="352"/>
                    </a:lnTo>
                    <a:lnTo>
                      <a:pt x="412" y="0"/>
                    </a:lnTo>
                    <a:lnTo>
                      <a:pt x="0" y="0"/>
                    </a:lnTo>
                    <a:lnTo>
                      <a:pt x="286" y="4885"/>
                    </a:lnTo>
                    <a:lnTo>
                      <a:pt x="3104" y="4885"/>
                    </a:lnTo>
                    <a:lnTo>
                      <a:pt x="3389" y="0"/>
                    </a:lnTo>
                    <a:lnTo>
                      <a:pt x="2978" y="0"/>
                    </a:lnTo>
                    <a:close/>
                  </a:path>
                </a:pathLst>
              </a:custGeom>
              <a:solidFill>
                <a:srgbClr val="966E4D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4" name="Freeform 55"/>
              <p:cNvSpPr>
                <a:spLocks/>
              </p:cNvSpPr>
              <p:nvPr/>
            </p:nvSpPr>
            <p:spPr bwMode="auto">
              <a:xfrm>
                <a:off x="7529513" y="3951288"/>
                <a:ext cx="63500" cy="73025"/>
              </a:xfrm>
              <a:custGeom>
                <a:avLst/>
                <a:gdLst>
                  <a:gd name="T0" fmla="*/ 0 w 646"/>
                  <a:gd name="T1" fmla="*/ 323 h 728"/>
                  <a:gd name="T2" fmla="*/ 1 w 646"/>
                  <a:gd name="T3" fmla="*/ 290 h 728"/>
                  <a:gd name="T4" fmla="*/ 6 w 646"/>
                  <a:gd name="T5" fmla="*/ 258 h 728"/>
                  <a:gd name="T6" fmla="*/ 14 w 646"/>
                  <a:gd name="T7" fmla="*/ 227 h 728"/>
                  <a:gd name="T8" fmla="*/ 25 w 646"/>
                  <a:gd name="T9" fmla="*/ 197 h 728"/>
                  <a:gd name="T10" fmla="*/ 38 w 646"/>
                  <a:gd name="T11" fmla="*/ 168 h 728"/>
                  <a:gd name="T12" fmla="*/ 54 w 646"/>
                  <a:gd name="T13" fmla="*/ 142 h 728"/>
                  <a:gd name="T14" fmla="*/ 74 w 646"/>
                  <a:gd name="T15" fmla="*/ 117 h 728"/>
                  <a:gd name="T16" fmla="*/ 94 w 646"/>
                  <a:gd name="T17" fmla="*/ 94 h 728"/>
                  <a:gd name="T18" fmla="*/ 117 w 646"/>
                  <a:gd name="T19" fmla="*/ 73 h 728"/>
                  <a:gd name="T20" fmla="*/ 142 w 646"/>
                  <a:gd name="T21" fmla="*/ 54 h 728"/>
                  <a:gd name="T22" fmla="*/ 168 w 646"/>
                  <a:gd name="T23" fmla="*/ 38 h 728"/>
                  <a:gd name="T24" fmla="*/ 197 w 646"/>
                  <a:gd name="T25" fmla="*/ 24 h 728"/>
                  <a:gd name="T26" fmla="*/ 227 w 646"/>
                  <a:gd name="T27" fmla="*/ 14 h 728"/>
                  <a:gd name="T28" fmla="*/ 258 w 646"/>
                  <a:gd name="T29" fmla="*/ 6 h 728"/>
                  <a:gd name="T30" fmla="*/ 290 w 646"/>
                  <a:gd name="T31" fmla="*/ 1 h 728"/>
                  <a:gd name="T32" fmla="*/ 323 w 646"/>
                  <a:gd name="T33" fmla="*/ 0 h 728"/>
                  <a:gd name="T34" fmla="*/ 356 w 646"/>
                  <a:gd name="T35" fmla="*/ 1 h 728"/>
                  <a:gd name="T36" fmla="*/ 388 w 646"/>
                  <a:gd name="T37" fmla="*/ 6 h 728"/>
                  <a:gd name="T38" fmla="*/ 419 w 646"/>
                  <a:gd name="T39" fmla="*/ 14 h 728"/>
                  <a:gd name="T40" fmla="*/ 448 w 646"/>
                  <a:gd name="T41" fmla="*/ 24 h 728"/>
                  <a:gd name="T42" fmla="*/ 476 w 646"/>
                  <a:gd name="T43" fmla="*/ 38 h 728"/>
                  <a:gd name="T44" fmla="*/ 503 w 646"/>
                  <a:gd name="T45" fmla="*/ 54 h 728"/>
                  <a:gd name="T46" fmla="*/ 528 w 646"/>
                  <a:gd name="T47" fmla="*/ 73 h 728"/>
                  <a:gd name="T48" fmla="*/ 551 w 646"/>
                  <a:gd name="T49" fmla="*/ 94 h 728"/>
                  <a:gd name="T50" fmla="*/ 572 w 646"/>
                  <a:gd name="T51" fmla="*/ 117 h 728"/>
                  <a:gd name="T52" fmla="*/ 590 w 646"/>
                  <a:gd name="T53" fmla="*/ 142 h 728"/>
                  <a:gd name="T54" fmla="*/ 606 w 646"/>
                  <a:gd name="T55" fmla="*/ 168 h 728"/>
                  <a:gd name="T56" fmla="*/ 620 w 646"/>
                  <a:gd name="T57" fmla="*/ 197 h 728"/>
                  <a:gd name="T58" fmla="*/ 631 w 646"/>
                  <a:gd name="T59" fmla="*/ 227 h 728"/>
                  <a:gd name="T60" fmla="*/ 639 w 646"/>
                  <a:gd name="T61" fmla="*/ 258 h 728"/>
                  <a:gd name="T62" fmla="*/ 643 w 646"/>
                  <a:gd name="T63" fmla="*/ 290 h 728"/>
                  <a:gd name="T64" fmla="*/ 646 w 646"/>
                  <a:gd name="T65" fmla="*/ 323 h 728"/>
                  <a:gd name="T66" fmla="*/ 49 w 646"/>
                  <a:gd name="T67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728">
                    <a:moveTo>
                      <a:pt x="49" y="728"/>
                    </a:moveTo>
                    <a:lnTo>
                      <a:pt x="0" y="323"/>
                    </a:lnTo>
                    <a:lnTo>
                      <a:pt x="0" y="306"/>
                    </a:lnTo>
                    <a:lnTo>
                      <a:pt x="1" y="290"/>
                    </a:lnTo>
                    <a:lnTo>
                      <a:pt x="3" y="274"/>
                    </a:lnTo>
                    <a:lnTo>
                      <a:pt x="6" y="258"/>
                    </a:lnTo>
                    <a:lnTo>
                      <a:pt x="10" y="242"/>
                    </a:lnTo>
                    <a:lnTo>
                      <a:pt x="14" y="227"/>
                    </a:lnTo>
                    <a:lnTo>
                      <a:pt x="19" y="212"/>
                    </a:lnTo>
                    <a:lnTo>
                      <a:pt x="25" y="197"/>
                    </a:lnTo>
                    <a:lnTo>
                      <a:pt x="31" y="182"/>
                    </a:lnTo>
                    <a:lnTo>
                      <a:pt x="38" y="168"/>
                    </a:lnTo>
                    <a:lnTo>
                      <a:pt x="46" y="156"/>
                    </a:lnTo>
                    <a:lnTo>
                      <a:pt x="54" y="142"/>
                    </a:lnTo>
                    <a:lnTo>
                      <a:pt x="64" y="129"/>
                    </a:lnTo>
                    <a:lnTo>
                      <a:pt x="74" y="117"/>
                    </a:lnTo>
                    <a:lnTo>
                      <a:pt x="83" y="105"/>
                    </a:lnTo>
                    <a:lnTo>
                      <a:pt x="94" y="94"/>
                    </a:lnTo>
                    <a:lnTo>
                      <a:pt x="105" y="83"/>
                    </a:lnTo>
                    <a:lnTo>
                      <a:pt x="117" y="73"/>
                    </a:lnTo>
                    <a:lnTo>
                      <a:pt x="129" y="64"/>
                    </a:lnTo>
                    <a:lnTo>
                      <a:pt x="142" y="54"/>
                    </a:lnTo>
                    <a:lnTo>
                      <a:pt x="154" y="47"/>
                    </a:lnTo>
                    <a:lnTo>
                      <a:pt x="168" y="38"/>
                    </a:lnTo>
                    <a:lnTo>
                      <a:pt x="182" y="31"/>
                    </a:lnTo>
                    <a:lnTo>
                      <a:pt x="197" y="24"/>
                    </a:lnTo>
                    <a:lnTo>
                      <a:pt x="211" y="19"/>
                    </a:lnTo>
                    <a:lnTo>
                      <a:pt x="227" y="14"/>
                    </a:lnTo>
                    <a:lnTo>
                      <a:pt x="242" y="10"/>
                    </a:lnTo>
                    <a:lnTo>
                      <a:pt x="258" y="6"/>
                    </a:lnTo>
                    <a:lnTo>
                      <a:pt x="274" y="3"/>
                    </a:lnTo>
                    <a:lnTo>
                      <a:pt x="290" y="1"/>
                    </a:lnTo>
                    <a:lnTo>
                      <a:pt x="306" y="0"/>
                    </a:lnTo>
                    <a:lnTo>
                      <a:pt x="323" y="0"/>
                    </a:lnTo>
                    <a:lnTo>
                      <a:pt x="339" y="0"/>
                    </a:lnTo>
                    <a:lnTo>
                      <a:pt x="356" y="1"/>
                    </a:lnTo>
                    <a:lnTo>
                      <a:pt x="372" y="3"/>
                    </a:lnTo>
                    <a:lnTo>
                      <a:pt x="388" y="6"/>
                    </a:lnTo>
                    <a:lnTo>
                      <a:pt x="403" y="10"/>
                    </a:lnTo>
                    <a:lnTo>
                      <a:pt x="419" y="14"/>
                    </a:lnTo>
                    <a:lnTo>
                      <a:pt x="434" y="19"/>
                    </a:lnTo>
                    <a:lnTo>
                      <a:pt x="448" y="24"/>
                    </a:lnTo>
                    <a:lnTo>
                      <a:pt x="462" y="31"/>
                    </a:lnTo>
                    <a:lnTo>
                      <a:pt x="476" y="38"/>
                    </a:lnTo>
                    <a:lnTo>
                      <a:pt x="490" y="47"/>
                    </a:lnTo>
                    <a:lnTo>
                      <a:pt x="503" y="54"/>
                    </a:lnTo>
                    <a:lnTo>
                      <a:pt x="516" y="64"/>
                    </a:lnTo>
                    <a:lnTo>
                      <a:pt x="528" y="73"/>
                    </a:lnTo>
                    <a:lnTo>
                      <a:pt x="540" y="83"/>
                    </a:lnTo>
                    <a:lnTo>
                      <a:pt x="551" y="94"/>
                    </a:lnTo>
                    <a:lnTo>
                      <a:pt x="561" y="105"/>
                    </a:lnTo>
                    <a:lnTo>
                      <a:pt x="572" y="117"/>
                    </a:lnTo>
                    <a:lnTo>
                      <a:pt x="582" y="129"/>
                    </a:lnTo>
                    <a:lnTo>
                      <a:pt x="590" y="142"/>
                    </a:lnTo>
                    <a:lnTo>
                      <a:pt x="599" y="156"/>
                    </a:lnTo>
                    <a:lnTo>
                      <a:pt x="606" y="168"/>
                    </a:lnTo>
                    <a:lnTo>
                      <a:pt x="614" y="182"/>
                    </a:lnTo>
                    <a:lnTo>
                      <a:pt x="620" y="197"/>
                    </a:lnTo>
                    <a:lnTo>
                      <a:pt x="625" y="212"/>
                    </a:lnTo>
                    <a:lnTo>
                      <a:pt x="631" y="227"/>
                    </a:lnTo>
                    <a:lnTo>
                      <a:pt x="635" y="242"/>
                    </a:lnTo>
                    <a:lnTo>
                      <a:pt x="639" y="258"/>
                    </a:lnTo>
                    <a:lnTo>
                      <a:pt x="641" y="274"/>
                    </a:lnTo>
                    <a:lnTo>
                      <a:pt x="643" y="290"/>
                    </a:lnTo>
                    <a:lnTo>
                      <a:pt x="646" y="306"/>
                    </a:lnTo>
                    <a:lnTo>
                      <a:pt x="646" y="323"/>
                    </a:lnTo>
                    <a:lnTo>
                      <a:pt x="613" y="728"/>
                    </a:lnTo>
                    <a:lnTo>
                      <a:pt x="49" y="728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5" name="Freeform 56"/>
              <p:cNvSpPr>
                <a:spLocks/>
              </p:cNvSpPr>
              <p:nvPr/>
            </p:nvSpPr>
            <p:spPr bwMode="auto">
              <a:xfrm>
                <a:off x="7586663" y="4164013"/>
                <a:ext cx="63500" cy="139700"/>
              </a:xfrm>
              <a:custGeom>
                <a:avLst/>
                <a:gdLst>
                  <a:gd name="T0" fmla="*/ 0 w 646"/>
                  <a:gd name="T1" fmla="*/ 625 h 1409"/>
                  <a:gd name="T2" fmla="*/ 2 w 646"/>
                  <a:gd name="T3" fmla="*/ 561 h 1409"/>
                  <a:gd name="T4" fmla="*/ 7 w 646"/>
                  <a:gd name="T5" fmla="*/ 499 h 1409"/>
                  <a:gd name="T6" fmla="*/ 14 w 646"/>
                  <a:gd name="T7" fmla="*/ 440 h 1409"/>
                  <a:gd name="T8" fmla="*/ 26 w 646"/>
                  <a:gd name="T9" fmla="*/ 382 h 1409"/>
                  <a:gd name="T10" fmla="*/ 39 w 646"/>
                  <a:gd name="T11" fmla="*/ 328 h 1409"/>
                  <a:gd name="T12" fmla="*/ 55 w 646"/>
                  <a:gd name="T13" fmla="*/ 276 h 1409"/>
                  <a:gd name="T14" fmla="*/ 74 w 646"/>
                  <a:gd name="T15" fmla="*/ 229 h 1409"/>
                  <a:gd name="T16" fmla="*/ 95 w 646"/>
                  <a:gd name="T17" fmla="*/ 184 h 1409"/>
                  <a:gd name="T18" fmla="*/ 118 w 646"/>
                  <a:gd name="T19" fmla="*/ 143 h 1409"/>
                  <a:gd name="T20" fmla="*/ 142 w 646"/>
                  <a:gd name="T21" fmla="*/ 107 h 1409"/>
                  <a:gd name="T22" fmla="*/ 169 w 646"/>
                  <a:gd name="T23" fmla="*/ 76 h 1409"/>
                  <a:gd name="T24" fmla="*/ 198 w 646"/>
                  <a:gd name="T25" fmla="*/ 49 h 1409"/>
                  <a:gd name="T26" fmla="*/ 227 w 646"/>
                  <a:gd name="T27" fmla="*/ 29 h 1409"/>
                  <a:gd name="T28" fmla="*/ 258 w 646"/>
                  <a:gd name="T29" fmla="*/ 13 h 1409"/>
                  <a:gd name="T30" fmla="*/ 290 w 646"/>
                  <a:gd name="T31" fmla="*/ 4 h 1409"/>
                  <a:gd name="T32" fmla="*/ 323 w 646"/>
                  <a:gd name="T33" fmla="*/ 0 h 1409"/>
                  <a:gd name="T34" fmla="*/ 356 w 646"/>
                  <a:gd name="T35" fmla="*/ 4 h 1409"/>
                  <a:gd name="T36" fmla="*/ 388 w 646"/>
                  <a:gd name="T37" fmla="*/ 13 h 1409"/>
                  <a:gd name="T38" fmla="*/ 419 w 646"/>
                  <a:gd name="T39" fmla="*/ 29 h 1409"/>
                  <a:gd name="T40" fmla="*/ 449 w 646"/>
                  <a:gd name="T41" fmla="*/ 49 h 1409"/>
                  <a:gd name="T42" fmla="*/ 477 w 646"/>
                  <a:gd name="T43" fmla="*/ 76 h 1409"/>
                  <a:gd name="T44" fmla="*/ 503 w 646"/>
                  <a:gd name="T45" fmla="*/ 107 h 1409"/>
                  <a:gd name="T46" fmla="*/ 529 w 646"/>
                  <a:gd name="T47" fmla="*/ 143 h 1409"/>
                  <a:gd name="T48" fmla="*/ 551 w 646"/>
                  <a:gd name="T49" fmla="*/ 184 h 1409"/>
                  <a:gd name="T50" fmla="*/ 573 w 646"/>
                  <a:gd name="T51" fmla="*/ 229 h 1409"/>
                  <a:gd name="T52" fmla="*/ 591 w 646"/>
                  <a:gd name="T53" fmla="*/ 276 h 1409"/>
                  <a:gd name="T54" fmla="*/ 608 w 646"/>
                  <a:gd name="T55" fmla="*/ 328 h 1409"/>
                  <a:gd name="T56" fmla="*/ 620 w 646"/>
                  <a:gd name="T57" fmla="*/ 382 h 1409"/>
                  <a:gd name="T58" fmla="*/ 632 w 646"/>
                  <a:gd name="T59" fmla="*/ 440 h 1409"/>
                  <a:gd name="T60" fmla="*/ 640 w 646"/>
                  <a:gd name="T61" fmla="*/ 499 h 1409"/>
                  <a:gd name="T62" fmla="*/ 645 w 646"/>
                  <a:gd name="T63" fmla="*/ 561 h 1409"/>
                  <a:gd name="T64" fmla="*/ 646 w 646"/>
                  <a:gd name="T65" fmla="*/ 625 h 1409"/>
                  <a:gd name="T66" fmla="*/ 49 w 646"/>
                  <a:gd name="T67" fmla="*/ 1409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1409">
                    <a:moveTo>
                      <a:pt x="49" y="1409"/>
                    </a:moveTo>
                    <a:lnTo>
                      <a:pt x="0" y="625"/>
                    </a:lnTo>
                    <a:lnTo>
                      <a:pt x="0" y="593"/>
                    </a:lnTo>
                    <a:lnTo>
                      <a:pt x="2" y="561"/>
                    </a:lnTo>
                    <a:lnTo>
                      <a:pt x="4" y="530"/>
                    </a:lnTo>
                    <a:lnTo>
                      <a:pt x="7" y="499"/>
                    </a:lnTo>
                    <a:lnTo>
                      <a:pt x="10" y="469"/>
                    </a:lnTo>
                    <a:lnTo>
                      <a:pt x="14" y="440"/>
                    </a:lnTo>
                    <a:lnTo>
                      <a:pt x="20" y="411"/>
                    </a:lnTo>
                    <a:lnTo>
                      <a:pt x="26" y="382"/>
                    </a:lnTo>
                    <a:lnTo>
                      <a:pt x="32" y="354"/>
                    </a:lnTo>
                    <a:lnTo>
                      <a:pt x="39" y="328"/>
                    </a:lnTo>
                    <a:lnTo>
                      <a:pt x="47" y="301"/>
                    </a:lnTo>
                    <a:lnTo>
                      <a:pt x="55" y="276"/>
                    </a:lnTo>
                    <a:lnTo>
                      <a:pt x="64" y="252"/>
                    </a:lnTo>
                    <a:lnTo>
                      <a:pt x="74" y="229"/>
                    </a:lnTo>
                    <a:lnTo>
                      <a:pt x="84" y="205"/>
                    </a:lnTo>
                    <a:lnTo>
                      <a:pt x="95" y="184"/>
                    </a:lnTo>
                    <a:lnTo>
                      <a:pt x="106" y="163"/>
                    </a:lnTo>
                    <a:lnTo>
                      <a:pt x="118" y="143"/>
                    </a:lnTo>
                    <a:lnTo>
                      <a:pt x="129" y="125"/>
                    </a:lnTo>
                    <a:lnTo>
                      <a:pt x="142" y="107"/>
                    </a:lnTo>
                    <a:lnTo>
                      <a:pt x="156" y="91"/>
                    </a:lnTo>
                    <a:lnTo>
                      <a:pt x="169" y="76"/>
                    </a:lnTo>
                    <a:lnTo>
                      <a:pt x="183" y="62"/>
                    </a:lnTo>
                    <a:lnTo>
                      <a:pt x="198" y="49"/>
                    </a:lnTo>
                    <a:lnTo>
                      <a:pt x="212" y="39"/>
                    </a:lnTo>
                    <a:lnTo>
                      <a:pt x="227" y="29"/>
                    </a:lnTo>
                    <a:lnTo>
                      <a:pt x="242" y="21"/>
                    </a:lnTo>
                    <a:lnTo>
                      <a:pt x="258" y="13"/>
                    </a:lnTo>
                    <a:lnTo>
                      <a:pt x="274" y="8"/>
                    </a:lnTo>
                    <a:lnTo>
                      <a:pt x="290" y="4"/>
                    </a:lnTo>
                    <a:lnTo>
                      <a:pt x="306" y="1"/>
                    </a:lnTo>
                    <a:lnTo>
                      <a:pt x="323" y="0"/>
                    </a:lnTo>
                    <a:lnTo>
                      <a:pt x="339" y="1"/>
                    </a:lnTo>
                    <a:lnTo>
                      <a:pt x="356" y="4"/>
                    </a:lnTo>
                    <a:lnTo>
                      <a:pt x="372" y="8"/>
                    </a:lnTo>
                    <a:lnTo>
                      <a:pt x="388" y="13"/>
                    </a:lnTo>
                    <a:lnTo>
                      <a:pt x="404" y="21"/>
                    </a:lnTo>
                    <a:lnTo>
                      <a:pt x="419" y="29"/>
                    </a:lnTo>
                    <a:lnTo>
                      <a:pt x="434" y="39"/>
                    </a:lnTo>
                    <a:lnTo>
                      <a:pt x="449" y="49"/>
                    </a:lnTo>
                    <a:lnTo>
                      <a:pt x="463" y="62"/>
                    </a:lnTo>
                    <a:lnTo>
                      <a:pt x="477" y="76"/>
                    </a:lnTo>
                    <a:lnTo>
                      <a:pt x="490" y="91"/>
                    </a:lnTo>
                    <a:lnTo>
                      <a:pt x="503" y="107"/>
                    </a:lnTo>
                    <a:lnTo>
                      <a:pt x="516" y="125"/>
                    </a:lnTo>
                    <a:lnTo>
                      <a:pt x="529" y="143"/>
                    </a:lnTo>
                    <a:lnTo>
                      <a:pt x="541" y="163"/>
                    </a:lnTo>
                    <a:lnTo>
                      <a:pt x="551" y="184"/>
                    </a:lnTo>
                    <a:lnTo>
                      <a:pt x="562" y="205"/>
                    </a:lnTo>
                    <a:lnTo>
                      <a:pt x="573" y="229"/>
                    </a:lnTo>
                    <a:lnTo>
                      <a:pt x="582" y="252"/>
                    </a:lnTo>
                    <a:lnTo>
                      <a:pt x="591" y="276"/>
                    </a:lnTo>
                    <a:lnTo>
                      <a:pt x="599" y="301"/>
                    </a:lnTo>
                    <a:lnTo>
                      <a:pt x="608" y="328"/>
                    </a:lnTo>
                    <a:lnTo>
                      <a:pt x="614" y="354"/>
                    </a:lnTo>
                    <a:lnTo>
                      <a:pt x="620" y="382"/>
                    </a:lnTo>
                    <a:lnTo>
                      <a:pt x="627" y="411"/>
                    </a:lnTo>
                    <a:lnTo>
                      <a:pt x="632" y="440"/>
                    </a:lnTo>
                    <a:lnTo>
                      <a:pt x="636" y="469"/>
                    </a:lnTo>
                    <a:lnTo>
                      <a:pt x="640" y="499"/>
                    </a:lnTo>
                    <a:lnTo>
                      <a:pt x="643" y="530"/>
                    </a:lnTo>
                    <a:lnTo>
                      <a:pt x="645" y="561"/>
                    </a:lnTo>
                    <a:lnTo>
                      <a:pt x="646" y="593"/>
                    </a:lnTo>
                    <a:lnTo>
                      <a:pt x="646" y="625"/>
                    </a:lnTo>
                    <a:lnTo>
                      <a:pt x="613" y="1409"/>
                    </a:lnTo>
                    <a:lnTo>
                      <a:pt x="49" y="1409"/>
                    </a:ln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6" name="Freeform 57"/>
              <p:cNvSpPr>
                <a:spLocks/>
              </p:cNvSpPr>
              <p:nvPr/>
            </p:nvSpPr>
            <p:spPr bwMode="auto">
              <a:xfrm>
                <a:off x="7661275" y="4164013"/>
                <a:ext cx="63500" cy="139700"/>
              </a:xfrm>
              <a:custGeom>
                <a:avLst/>
                <a:gdLst>
                  <a:gd name="T0" fmla="*/ 0 w 646"/>
                  <a:gd name="T1" fmla="*/ 625 h 1409"/>
                  <a:gd name="T2" fmla="*/ 2 w 646"/>
                  <a:gd name="T3" fmla="*/ 561 h 1409"/>
                  <a:gd name="T4" fmla="*/ 7 w 646"/>
                  <a:gd name="T5" fmla="*/ 499 h 1409"/>
                  <a:gd name="T6" fmla="*/ 15 w 646"/>
                  <a:gd name="T7" fmla="*/ 440 h 1409"/>
                  <a:gd name="T8" fmla="*/ 25 w 646"/>
                  <a:gd name="T9" fmla="*/ 382 h 1409"/>
                  <a:gd name="T10" fmla="*/ 39 w 646"/>
                  <a:gd name="T11" fmla="*/ 328 h 1409"/>
                  <a:gd name="T12" fmla="*/ 55 w 646"/>
                  <a:gd name="T13" fmla="*/ 276 h 1409"/>
                  <a:gd name="T14" fmla="*/ 74 w 646"/>
                  <a:gd name="T15" fmla="*/ 229 h 1409"/>
                  <a:gd name="T16" fmla="*/ 94 w 646"/>
                  <a:gd name="T17" fmla="*/ 184 h 1409"/>
                  <a:gd name="T18" fmla="*/ 118 w 646"/>
                  <a:gd name="T19" fmla="*/ 143 h 1409"/>
                  <a:gd name="T20" fmla="*/ 142 w 646"/>
                  <a:gd name="T21" fmla="*/ 107 h 1409"/>
                  <a:gd name="T22" fmla="*/ 169 w 646"/>
                  <a:gd name="T23" fmla="*/ 76 h 1409"/>
                  <a:gd name="T24" fmla="*/ 198 w 646"/>
                  <a:gd name="T25" fmla="*/ 49 h 1409"/>
                  <a:gd name="T26" fmla="*/ 227 w 646"/>
                  <a:gd name="T27" fmla="*/ 29 h 1409"/>
                  <a:gd name="T28" fmla="*/ 257 w 646"/>
                  <a:gd name="T29" fmla="*/ 13 h 1409"/>
                  <a:gd name="T30" fmla="*/ 291 w 646"/>
                  <a:gd name="T31" fmla="*/ 4 h 1409"/>
                  <a:gd name="T32" fmla="*/ 324 w 646"/>
                  <a:gd name="T33" fmla="*/ 0 h 1409"/>
                  <a:gd name="T34" fmla="*/ 357 w 646"/>
                  <a:gd name="T35" fmla="*/ 4 h 1409"/>
                  <a:gd name="T36" fmla="*/ 389 w 646"/>
                  <a:gd name="T37" fmla="*/ 13 h 1409"/>
                  <a:gd name="T38" fmla="*/ 419 w 646"/>
                  <a:gd name="T39" fmla="*/ 29 h 1409"/>
                  <a:gd name="T40" fmla="*/ 449 w 646"/>
                  <a:gd name="T41" fmla="*/ 49 h 1409"/>
                  <a:gd name="T42" fmla="*/ 477 w 646"/>
                  <a:gd name="T43" fmla="*/ 76 h 1409"/>
                  <a:gd name="T44" fmla="*/ 504 w 646"/>
                  <a:gd name="T45" fmla="*/ 107 h 1409"/>
                  <a:gd name="T46" fmla="*/ 528 w 646"/>
                  <a:gd name="T47" fmla="*/ 143 h 1409"/>
                  <a:gd name="T48" fmla="*/ 552 w 646"/>
                  <a:gd name="T49" fmla="*/ 184 h 1409"/>
                  <a:gd name="T50" fmla="*/ 572 w 646"/>
                  <a:gd name="T51" fmla="*/ 229 h 1409"/>
                  <a:gd name="T52" fmla="*/ 591 w 646"/>
                  <a:gd name="T53" fmla="*/ 276 h 1409"/>
                  <a:gd name="T54" fmla="*/ 607 w 646"/>
                  <a:gd name="T55" fmla="*/ 328 h 1409"/>
                  <a:gd name="T56" fmla="*/ 621 w 646"/>
                  <a:gd name="T57" fmla="*/ 382 h 1409"/>
                  <a:gd name="T58" fmla="*/ 631 w 646"/>
                  <a:gd name="T59" fmla="*/ 440 h 1409"/>
                  <a:gd name="T60" fmla="*/ 640 w 646"/>
                  <a:gd name="T61" fmla="*/ 499 h 1409"/>
                  <a:gd name="T62" fmla="*/ 644 w 646"/>
                  <a:gd name="T63" fmla="*/ 561 h 1409"/>
                  <a:gd name="T64" fmla="*/ 646 w 646"/>
                  <a:gd name="T65" fmla="*/ 625 h 1409"/>
                  <a:gd name="T66" fmla="*/ 49 w 646"/>
                  <a:gd name="T67" fmla="*/ 1409 h 1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1409">
                    <a:moveTo>
                      <a:pt x="49" y="1409"/>
                    </a:moveTo>
                    <a:lnTo>
                      <a:pt x="0" y="625"/>
                    </a:lnTo>
                    <a:lnTo>
                      <a:pt x="1" y="593"/>
                    </a:lnTo>
                    <a:lnTo>
                      <a:pt x="2" y="561"/>
                    </a:lnTo>
                    <a:lnTo>
                      <a:pt x="4" y="530"/>
                    </a:lnTo>
                    <a:lnTo>
                      <a:pt x="7" y="499"/>
                    </a:lnTo>
                    <a:lnTo>
                      <a:pt x="10" y="469"/>
                    </a:lnTo>
                    <a:lnTo>
                      <a:pt x="15" y="440"/>
                    </a:lnTo>
                    <a:lnTo>
                      <a:pt x="20" y="411"/>
                    </a:lnTo>
                    <a:lnTo>
                      <a:pt x="25" y="382"/>
                    </a:lnTo>
                    <a:lnTo>
                      <a:pt x="32" y="354"/>
                    </a:lnTo>
                    <a:lnTo>
                      <a:pt x="39" y="328"/>
                    </a:lnTo>
                    <a:lnTo>
                      <a:pt x="47" y="301"/>
                    </a:lnTo>
                    <a:lnTo>
                      <a:pt x="55" y="276"/>
                    </a:lnTo>
                    <a:lnTo>
                      <a:pt x="65" y="252"/>
                    </a:lnTo>
                    <a:lnTo>
                      <a:pt x="74" y="229"/>
                    </a:lnTo>
                    <a:lnTo>
                      <a:pt x="84" y="205"/>
                    </a:lnTo>
                    <a:lnTo>
                      <a:pt x="94" y="184"/>
                    </a:lnTo>
                    <a:lnTo>
                      <a:pt x="106" y="163"/>
                    </a:lnTo>
                    <a:lnTo>
                      <a:pt x="118" y="143"/>
                    </a:lnTo>
                    <a:lnTo>
                      <a:pt x="130" y="125"/>
                    </a:lnTo>
                    <a:lnTo>
                      <a:pt x="142" y="107"/>
                    </a:lnTo>
                    <a:lnTo>
                      <a:pt x="155" y="91"/>
                    </a:lnTo>
                    <a:lnTo>
                      <a:pt x="169" y="76"/>
                    </a:lnTo>
                    <a:lnTo>
                      <a:pt x="183" y="62"/>
                    </a:lnTo>
                    <a:lnTo>
                      <a:pt x="198" y="49"/>
                    </a:lnTo>
                    <a:lnTo>
                      <a:pt x="212" y="39"/>
                    </a:lnTo>
                    <a:lnTo>
                      <a:pt x="227" y="29"/>
                    </a:lnTo>
                    <a:lnTo>
                      <a:pt x="243" y="21"/>
                    </a:lnTo>
                    <a:lnTo>
                      <a:pt x="257" y="13"/>
                    </a:lnTo>
                    <a:lnTo>
                      <a:pt x="273" y="8"/>
                    </a:lnTo>
                    <a:lnTo>
                      <a:pt x="291" y="4"/>
                    </a:lnTo>
                    <a:lnTo>
                      <a:pt x="306" y="1"/>
                    </a:lnTo>
                    <a:lnTo>
                      <a:pt x="324" y="0"/>
                    </a:lnTo>
                    <a:lnTo>
                      <a:pt x="340" y="1"/>
                    </a:lnTo>
                    <a:lnTo>
                      <a:pt x="357" y="4"/>
                    </a:lnTo>
                    <a:lnTo>
                      <a:pt x="373" y="8"/>
                    </a:lnTo>
                    <a:lnTo>
                      <a:pt x="389" y="13"/>
                    </a:lnTo>
                    <a:lnTo>
                      <a:pt x="403" y="21"/>
                    </a:lnTo>
                    <a:lnTo>
                      <a:pt x="419" y="29"/>
                    </a:lnTo>
                    <a:lnTo>
                      <a:pt x="434" y="39"/>
                    </a:lnTo>
                    <a:lnTo>
                      <a:pt x="449" y="49"/>
                    </a:lnTo>
                    <a:lnTo>
                      <a:pt x="463" y="62"/>
                    </a:lnTo>
                    <a:lnTo>
                      <a:pt x="477" y="76"/>
                    </a:lnTo>
                    <a:lnTo>
                      <a:pt x="491" y="91"/>
                    </a:lnTo>
                    <a:lnTo>
                      <a:pt x="504" y="107"/>
                    </a:lnTo>
                    <a:lnTo>
                      <a:pt x="516" y="125"/>
                    </a:lnTo>
                    <a:lnTo>
                      <a:pt x="528" y="143"/>
                    </a:lnTo>
                    <a:lnTo>
                      <a:pt x="540" y="163"/>
                    </a:lnTo>
                    <a:lnTo>
                      <a:pt x="552" y="184"/>
                    </a:lnTo>
                    <a:lnTo>
                      <a:pt x="562" y="205"/>
                    </a:lnTo>
                    <a:lnTo>
                      <a:pt x="572" y="229"/>
                    </a:lnTo>
                    <a:lnTo>
                      <a:pt x="581" y="252"/>
                    </a:lnTo>
                    <a:lnTo>
                      <a:pt x="591" y="276"/>
                    </a:lnTo>
                    <a:lnTo>
                      <a:pt x="599" y="301"/>
                    </a:lnTo>
                    <a:lnTo>
                      <a:pt x="607" y="328"/>
                    </a:lnTo>
                    <a:lnTo>
                      <a:pt x="614" y="354"/>
                    </a:lnTo>
                    <a:lnTo>
                      <a:pt x="621" y="382"/>
                    </a:lnTo>
                    <a:lnTo>
                      <a:pt x="626" y="411"/>
                    </a:lnTo>
                    <a:lnTo>
                      <a:pt x="631" y="440"/>
                    </a:lnTo>
                    <a:lnTo>
                      <a:pt x="636" y="469"/>
                    </a:lnTo>
                    <a:lnTo>
                      <a:pt x="640" y="499"/>
                    </a:lnTo>
                    <a:lnTo>
                      <a:pt x="642" y="530"/>
                    </a:lnTo>
                    <a:lnTo>
                      <a:pt x="644" y="561"/>
                    </a:lnTo>
                    <a:lnTo>
                      <a:pt x="645" y="593"/>
                    </a:lnTo>
                    <a:lnTo>
                      <a:pt x="646" y="625"/>
                    </a:lnTo>
                    <a:lnTo>
                      <a:pt x="613" y="1409"/>
                    </a:lnTo>
                    <a:lnTo>
                      <a:pt x="49" y="1409"/>
                    </a:lnTo>
                    <a:close/>
                  </a:path>
                </a:pathLst>
              </a:custGeom>
              <a:solidFill>
                <a:srgbClr val="74472A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7" name="Freeform 58"/>
              <p:cNvSpPr>
                <a:spLocks/>
              </p:cNvSpPr>
              <p:nvPr/>
            </p:nvSpPr>
            <p:spPr bwMode="auto">
              <a:xfrm>
                <a:off x="7615238" y="3951288"/>
                <a:ext cx="65087" cy="73025"/>
              </a:xfrm>
              <a:custGeom>
                <a:avLst/>
                <a:gdLst>
                  <a:gd name="T0" fmla="*/ 0 w 647"/>
                  <a:gd name="T1" fmla="*/ 323 h 728"/>
                  <a:gd name="T2" fmla="*/ 2 w 647"/>
                  <a:gd name="T3" fmla="*/ 290 h 728"/>
                  <a:gd name="T4" fmla="*/ 6 w 647"/>
                  <a:gd name="T5" fmla="*/ 258 h 728"/>
                  <a:gd name="T6" fmla="*/ 15 w 647"/>
                  <a:gd name="T7" fmla="*/ 227 h 728"/>
                  <a:gd name="T8" fmla="*/ 25 w 647"/>
                  <a:gd name="T9" fmla="*/ 197 h 728"/>
                  <a:gd name="T10" fmla="*/ 39 w 647"/>
                  <a:gd name="T11" fmla="*/ 168 h 728"/>
                  <a:gd name="T12" fmla="*/ 55 w 647"/>
                  <a:gd name="T13" fmla="*/ 142 h 728"/>
                  <a:gd name="T14" fmla="*/ 73 w 647"/>
                  <a:gd name="T15" fmla="*/ 117 h 728"/>
                  <a:gd name="T16" fmla="*/ 95 w 647"/>
                  <a:gd name="T17" fmla="*/ 94 h 728"/>
                  <a:gd name="T18" fmla="*/ 118 w 647"/>
                  <a:gd name="T19" fmla="*/ 73 h 728"/>
                  <a:gd name="T20" fmla="*/ 143 w 647"/>
                  <a:gd name="T21" fmla="*/ 54 h 728"/>
                  <a:gd name="T22" fmla="*/ 169 w 647"/>
                  <a:gd name="T23" fmla="*/ 38 h 728"/>
                  <a:gd name="T24" fmla="*/ 198 w 647"/>
                  <a:gd name="T25" fmla="*/ 24 h 728"/>
                  <a:gd name="T26" fmla="*/ 227 w 647"/>
                  <a:gd name="T27" fmla="*/ 14 h 728"/>
                  <a:gd name="T28" fmla="*/ 258 w 647"/>
                  <a:gd name="T29" fmla="*/ 6 h 728"/>
                  <a:gd name="T30" fmla="*/ 291 w 647"/>
                  <a:gd name="T31" fmla="*/ 1 h 728"/>
                  <a:gd name="T32" fmla="*/ 324 w 647"/>
                  <a:gd name="T33" fmla="*/ 0 h 728"/>
                  <a:gd name="T34" fmla="*/ 357 w 647"/>
                  <a:gd name="T35" fmla="*/ 1 h 728"/>
                  <a:gd name="T36" fmla="*/ 389 w 647"/>
                  <a:gd name="T37" fmla="*/ 6 h 728"/>
                  <a:gd name="T38" fmla="*/ 420 w 647"/>
                  <a:gd name="T39" fmla="*/ 14 h 728"/>
                  <a:gd name="T40" fmla="*/ 449 w 647"/>
                  <a:gd name="T41" fmla="*/ 24 h 728"/>
                  <a:gd name="T42" fmla="*/ 477 w 647"/>
                  <a:gd name="T43" fmla="*/ 38 h 728"/>
                  <a:gd name="T44" fmla="*/ 504 w 647"/>
                  <a:gd name="T45" fmla="*/ 54 h 728"/>
                  <a:gd name="T46" fmla="*/ 528 w 647"/>
                  <a:gd name="T47" fmla="*/ 73 h 728"/>
                  <a:gd name="T48" fmla="*/ 552 w 647"/>
                  <a:gd name="T49" fmla="*/ 94 h 728"/>
                  <a:gd name="T50" fmla="*/ 573 w 647"/>
                  <a:gd name="T51" fmla="*/ 117 h 728"/>
                  <a:gd name="T52" fmla="*/ 591 w 647"/>
                  <a:gd name="T53" fmla="*/ 142 h 728"/>
                  <a:gd name="T54" fmla="*/ 607 w 647"/>
                  <a:gd name="T55" fmla="*/ 168 h 728"/>
                  <a:gd name="T56" fmla="*/ 621 w 647"/>
                  <a:gd name="T57" fmla="*/ 197 h 728"/>
                  <a:gd name="T58" fmla="*/ 632 w 647"/>
                  <a:gd name="T59" fmla="*/ 227 h 728"/>
                  <a:gd name="T60" fmla="*/ 640 w 647"/>
                  <a:gd name="T61" fmla="*/ 258 h 728"/>
                  <a:gd name="T62" fmla="*/ 644 w 647"/>
                  <a:gd name="T63" fmla="*/ 290 h 728"/>
                  <a:gd name="T64" fmla="*/ 647 w 647"/>
                  <a:gd name="T65" fmla="*/ 323 h 728"/>
                  <a:gd name="T66" fmla="*/ 50 w 647"/>
                  <a:gd name="T67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7" h="728">
                    <a:moveTo>
                      <a:pt x="50" y="728"/>
                    </a:moveTo>
                    <a:lnTo>
                      <a:pt x="0" y="323"/>
                    </a:lnTo>
                    <a:lnTo>
                      <a:pt x="1" y="306"/>
                    </a:lnTo>
                    <a:lnTo>
                      <a:pt x="2" y="290"/>
                    </a:lnTo>
                    <a:lnTo>
                      <a:pt x="4" y="274"/>
                    </a:lnTo>
                    <a:lnTo>
                      <a:pt x="6" y="258"/>
                    </a:lnTo>
                    <a:lnTo>
                      <a:pt x="11" y="242"/>
                    </a:lnTo>
                    <a:lnTo>
                      <a:pt x="15" y="227"/>
                    </a:lnTo>
                    <a:lnTo>
                      <a:pt x="20" y="212"/>
                    </a:lnTo>
                    <a:lnTo>
                      <a:pt x="25" y="197"/>
                    </a:lnTo>
                    <a:lnTo>
                      <a:pt x="32" y="182"/>
                    </a:lnTo>
                    <a:lnTo>
                      <a:pt x="39" y="168"/>
                    </a:lnTo>
                    <a:lnTo>
                      <a:pt x="47" y="156"/>
                    </a:lnTo>
                    <a:lnTo>
                      <a:pt x="55" y="142"/>
                    </a:lnTo>
                    <a:lnTo>
                      <a:pt x="64" y="129"/>
                    </a:lnTo>
                    <a:lnTo>
                      <a:pt x="73" y="117"/>
                    </a:lnTo>
                    <a:lnTo>
                      <a:pt x="84" y="105"/>
                    </a:lnTo>
                    <a:lnTo>
                      <a:pt x="95" y="94"/>
                    </a:lnTo>
                    <a:lnTo>
                      <a:pt x="106" y="83"/>
                    </a:lnTo>
                    <a:lnTo>
                      <a:pt x="118" y="73"/>
                    </a:lnTo>
                    <a:lnTo>
                      <a:pt x="130" y="64"/>
                    </a:lnTo>
                    <a:lnTo>
                      <a:pt x="143" y="54"/>
                    </a:lnTo>
                    <a:lnTo>
                      <a:pt x="155" y="47"/>
                    </a:lnTo>
                    <a:lnTo>
                      <a:pt x="169" y="38"/>
                    </a:lnTo>
                    <a:lnTo>
                      <a:pt x="183" y="31"/>
                    </a:lnTo>
                    <a:lnTo>
                      <a:pt x="198" y="24"/>
                    </a:lnTo>
                    <a:lnTo>
                      <a:pt x="212" y="19"/>
                    </a:lnTo>
                    <a:lnTo>
                      <a:pt x="227" y="14"/>
                    </a:lnTo>
                    <a:lnTo>
                      <a:pt x="243" y="10"/>
                    </a:lnTo>
                    <a:lnTo>
                      <a:pt x="258" y="6"/>
                    </a:lnTo>
                    <a:lnTo>
                      <a:pt x="274" y="3"/>
                    </a:lnTo>
                    <a:lnTo>
                      <a:pt x="291" y="1"/>
                    </a:lnTo>
                    <a:lnTo>
                      <a:pt x="307" y="0"/>
                    </a:lnTo>
                    <a:lnTo>
                      <a:pt x="324" y="0"/>
                    </a:lnTo>
                    <a:lnTo>
                      <a:pt x="340" y="0"/>
                    </a:lnTo>
                    <a:lnTo>
                      <a:pt x="357" y="1"/>
                    </a:lnTo>
                    <a:lnTo>
                      <a:pt x="373" y="3"/>
                    </a:lnTo>
                    <a:lnTo>
                      <a:pt x="389" y="6"/>
                    </a:lnTo>
                    <a:lnTo>
                      <a:pt x="404" y="10"/>
                    </a:lnTo>
                    <a:lnTo>
                      <a:pt x="420" y="14"/>
                    </a:lnTo>
                    <a:lnTo>
                      <a:pt x="435" y="19"/>
                    </a:lnTo>
                    <a:lnTo>
                      <a:pt x="449" y="24"/>
                    </a:lnTo>
                    <a:lnTo>
                      <a:pt x="463" y="31"/>
                    </a:lnTo>
                    <a:lnTo>
                      <a:pt x="477" y="38"/>
                    </a:lnTo>
                    <a:lnTo>
                      <a:pt x="491" y="47"/>
                    </a:lnTo>
                    <a:lnTo>
                      <a:pt x="504" y="54"/>
                    </a:lnTo>
                    <a:lnTo>
                      <a:pt x="517" y="64"/>
                    </a:lnTo>
                    <a:lnTo>
                      <a:pt x="528" y="73"/>
                    </a:lnTo>
                    <a:lnTo>
                      <a:pt x="540" y="83"/>
                    </a:lnTo>
                    <a:lnTo>
                      <a:pt x="552" y="94"/>
                    </a:lnTo>
                    <a:lnTo>
                      <a:pt x="562" y="105"/>
                    </a:lnTo>
                    <a:lnTo>
                      <a:pt x="573" y="117"/>
                    </a:lnTo>
                    <a:lnTo>
                      <a:pt x="582" y="129"/>
                    </a:lnTo>
                    <a:lnTo>
                      <a:pt x="591" y="142"/>
                    </a:lnTo>
                    <a:lnTo>
                      <a:pt x="600" y="156"/>
                    </a:lnTo>
                    <a:lnTo>
                      <a:pt x="607" y="168"/>
                    </a:lnTo>
                    <a:lnTo>
                      <a:pt x="615" y="182"/>
                    </a:lnTo>
                    <a:lnTo>
                      <a:pt x="621" y="197"/>
                    </a:lnTo>
                    <a:lnTo>
                      <a:pt x="626" y="212"/>
                    </a:lnTo>
                    <a:lnTo>
                      <a:pt x="632" y="227"/>
                    </a:lnTo>
                    <a:lnTo>
                      <a:pt x="636" y="242"/>
                    </a:lnTo>
                    <a:lnTo>
                      <a:pt x="640" y="258"/>
                    </a:lnTo>
                    <a:lnTo>
                      <a:pt x="642" y="274"/>
                    </a:lnTo>
                    <a:lnTo>
                      <a:pt x="644" y="290"/>
                    </a:lnTo>
                    <a:lnTo>
                      <a:pt x="645" y="306"/>
                    </a:lnTo>
                    <a:lnTo>
                      <a:pt x="647" y="323"/>
                    </a:lnTo>
                    <a:lnTo>
                      <a:pt x="613" y="728"/>
                    </a:lnTo>
                    <a:lnTo>
                      <a:pt x="50" y="728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8" name="Freeform 59"/>
              <p:cNvSpPr>
                <a:spLocks/>
              </p:cNvSpPr>
              <p:nvPr/>
            </p:nvSpPr>
            <p:spPr bwMode="auto">
              <a:xfrm>
                <a:off x="7702550" y="3951288"/>
                <a:ext cx="65087" cy="73025"/>
              </a:xfrm>
              <a:custGeom>
                <a:avLst/>
                <a:gdLst>
                  <a:gd name="T0" fmla="*/ 0 w 646"/>
                  <a:gd name="T1" fmla="*/ 323 h 728"/>
                  <a:gd name="T2" fmla="*/ 2 w 646"/>
                  <a:gd name="T3" fmla="*/ 290 h 728"/>
                  <a:gd name="T4" fmla="*/ 6 w 646"/>
                  <a:gd name="T5" fmla="*/ 258 h 728"/>
                  <a:gd name="T6" fmla="*/ 15 w 646"/>
                  <a:gd name="T7" fmla="*/ 227 h 728"/>
                  <a:gd name="T8" fmla="*/ 25 w 646"/>
                  <a:gd name="T9" fmla="*/ 197 h 728"/>
                  <a:gd name="T10" fmla="*/ 39 w 646"/>
                  <a:gd name="T11" fmla="*/ 168 h 728"/>
                  <a:gd name="T12" fmla="*/ 55 w 646"/>
                  <a:gd name="T13" fmla="*/ 142 h 728"/>
                  <a:gd name="T14" fmla="*/ 73 w 646"/>
                  <a:gd name="T15" fmla="*/ 117 h 728"/>
                  <a:gd name="T16" fmla="*/ 95 w 646"/>
                  <a:gd name="T17" fmla="*/ 94 h 728"/>
                  <a:gd name="T18" fmla="*/ 117 w 646"/>
                  <a:gd name="T19" fmla="*/ 73 h 728"/>
                  <a:gd name="T20" fmla="*/ 143 w 646"/>
                  <a:gd name="T21" fmla="*/ 54 h 728"/>
                  <a:gd name="T22" fmla="*/ 169 w 646"/>
                  <a:gd name="T23" fmla="*/ 38 h 728"/>
                  <a:gd name="T24" fmla="*/ 197 w 646"/>
                  <a:gd name="T25" fmla="*/ 24 h 728"/>
                  <a:gd name="T26" fmla="*/ 227 w 646"/>
                  <a:gd name="T27" fmla="*/ 14 h 728"/>
                  <a:gd name="T28" fmla="*/ 258 w 646"/>
                  <a:gd name="T29" fmla="*/ 6 h 728"/>
                  <a:gd name="T30" fmla="*/ 290 w 646"/>
                  <a:gd name="T31" fmla="*/ 1 h 728"/>
                  <a:gd name="T32" fmla="*/ 323 w 646"/>
                  <a:gd name="T33" fmla="*/ 0 h 728"/>
                  <a:gd name="T34" fmla="*/ 356 w 646"/>
                  <a:gd name="T35" fmla="*/ 1 h 728"/>
                  <a:gd name="T36" fmla="*/ 388 w 646"/>
                  <a:gd name="T37" fmla="*/ 6 h 728"/>
                  <a:gd name="T38" fmla="*/ 418 w 646"/>
                  <a:gd name="T39" fmla="*/ 14 h 728"/>
                  <a:gd name="T40" fmla="*/ 448 w 646"/>
                  <a:gd name="T41" fmla="*/ 24 h 728"/>
                  <a:gd name="T42" fmla="*/ 477 w 646"/>
                  <a:gd name="T43" fmla="*/ 38 h 728"/>
                  <a:gd name="T44" fmla="*/ 504 w 646"/>
                  <a:gd name="T45" fmla="*/ 54 h 728"/>
                  <a:gd name="T46" fmla="*/ 528 w 646"/>
                  <a:gd name="T47" fmla="*/ 73 h 728"/>
                  <a:gd name="T48" fmla="*/ 552 w 646"/>
                  <a:gd name="T49" fmla="*/ 94 h 728"/>
                  <a:gd name="T50" fmla="*/ 572 w 646"/>
                  <a:gd name="T51" fmla="*/ 117 h 728"/>
                  <a:gd name="T52" fmla="*/ 591 w 646"/>
                  <a:gd name="T53" fmla="*/ 142 h 728"/>
                  <a:gd name="T54" fmla="*/ 607 w 646"/>
                  <a:gd name="T55" fmla="*/ 168 h 728"/>
                  <a:gd name="T56" fmla="*/ 621 w 646"/>
                  <a:gd name="T57" fmla="*/ 197 h 728"/>
                  <a:gd name="T58" fmla="*/ 632 w 646"/>
                  <a:gd name="T59" fmla="*/ 227 h 728"/>
                  <a:gd name="T60" fmla="*/ 639 w 646"/>
                  <a:gd name="T61" fmla="*/ 258 h 728"/>
                  <a:gd name="T62" fmla="*/ 644 w 646"/>
                  <a:gd name="T63" fmla="*/ 290 h 728"/>
                  <a:gd name="T64" fmla="*/ 646 w 646"/>
                  <a:gd name="T65" fmla="*/ 323 h 728"/>
                  <a:gd name="T66" fmla="*/ 49 w 646"/>
                  <a:gd name="T67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728">
                    <a:moveTo>
                      <a:pt x="49" y="728"/>
                    </a:moveTo>
                    <a:lnTo>
                      <a:pt x="0" y="323"/>
                    </a:lnTo>
                    <a:lnTo>
                      <a:pt x="1" y="306"/>
                    </a:lnTo>
                    <a:lnTo>
                      <a:pt x="2" y="290"/>
                    </a:lnTo>
                    <a:lnTo>
                      <a:pt x="4" y="274"/>
                    </a:lnTo>
                    <a:lnTo>
                      <a:pt x="6" y="258"/>
                    </a:lnTo>
                    <a:lnTo>
                      <a:pt x="10" y="242"/>
                    </a:lnTo>
                    <a:lnTo>
                      <a:pt x="15" y="227"/>
                    </a:lnTo>
                    <a:lnTo>
                      <a:pt x="20" y="212"/>
                    </a:lnTo>
                    <a:lnTo>
                      <a:pt x="25" y="197"/>
                    </a:lnTo>
                    <a:lnTo>
                      <a:pt x="32" y="182"/>
                    </a:lnTo>
                    <a:lnTo>
                      <a:pt x="39" y="168"/>
                    </a:lnTo>
                    <a:lnTo>
                      <a:pt x="47" y="156"/>
                    </a:lnTo>
                    <a:lnTo>
                      <a:pt x="55" y="142"/>
                    </a:lnTo>
                    <a:lnTo>
                      <a:pt x="64" y="129"/>
                    </a:lnTo>
                    <a:lnTo>
                      <a:pt x="73" y="117"/>
                    </a:lnTo>
                    <a:lnTo>
                      <a:pt x="84" y="105"/>
                    </a:lnTo>
                    <a:lnTo>
                      <a:pt x="95" y="94"/>
                    </a:lnTo>
                    <a:lnTo>
                      <a:pt x="105" y="83"/>
                    </a:lnTo>
                    <a:lnTo>
                      <a:pt x="117" y="73"/>
                    </a:lnTo>
                    <a:lnTo>
                      <a:pt x="130" y="64"/>
                    </a:lnTo>
                    <a:lnTo>
                      <a:pt x="143" y="54"/>
                    </a:lnTo>
                    <a:lnTo>
                      <a:pt x="155" y="47"/>
                    </a:lnTo>
                    <a:lnTo>
                      <a:pt x="169" y="38"/>
                    </a:lnTo>
                    <a:lnTo>
                      <a:pt x="183" y="31"/>
                    </a:lnTo>
                    <a:lnTo>
                      <a:pt x="197" y="24"/>
                    </a:lnTo>
                    <a:lnTo>
                      <a:pt x="212" y="19"/>
                    </a:lnTo>
                    <a:lnTo>
                      <a:pt x="227" y="14"/>
                    </a:lnTo>
                    <a:lnTo>
                      <a:pt x="243" y="10"/>
                    </a:lnTo>
                    <a:lnTo>
                      <a:pt x="258" y="6"/>
                    </a:lnTo>
                    <a:lnTo>
                      <a:pt x="274" y="3"/>
                    </a:lnTo>
                    <a:lnTo>
                      <a:pt x="290" y="1"/>
                    </a:lnTo>
                    <a:lnTo>
                      <a:pt x="307" y="0"/>
                    </a:lnTo>
                    <a:lnTo>
                      <a:pt x="323" y="0"/>
                    </a:lnTo>
                    <a:lnTo>
                      <a:pt x="340" y="0"/>
                    </a:lnTo>
                    <a:lnTo>
                      <a:pt x="356" y="1"/>
                    </a:lnTo>
                    <a:lnTo>
                      <a:pt x="372" y="3"/>
                    </a:lnTo>
                    <a:lnTo>
                      <a:pt x="388" y="6"/>
                    </a:lnTo>
                    <a:lnTo>
                      <a:pt x="404" y="10"/>
                    </a:lnTo>
                    <a:lnTo>
                      <a:pt x="418" y="14"/>
                    </a:lnTo>
                    <a:lnTo>
                      <a:pt x="434" y="19"/>
                    </a:lnTo>
                    <a:lnTo>
                      <a:pt x="448" y="24"/>
                    </a:lnTo>
                    <a:lnTo>
                      <a:pt x="463" y="31"/>
                    </a:lnTo>
                    <a:lnTo>
                      <a:pt x="477" y="38"/>
                    </a:lnTo>
                    <a:lnTo>
                      <a:pt x="491" y="47"/>
                    </a:lnTo>
                    <a:lnTo>
                      <a:pt x="504" y="54"/>
                    </a:lnTo>
                    <a:lnTo>
                      <a:pt x="516" y="64"/>
                    </a:lnTo>
                    <a:lnTo>
                      <a:pt x="528" y="73"/>
                    </a:lnTo>
                    <a:lnTo>
                      <a:pt x="540" y="83"/>
                    </a:lnTo>
                    <a:lnTo>
                      <a:pt x="552" y="94"/>
                    </a:lnTo>
                    <a:lnTo>
                      <a:pt x="562" y="105"/>
                    </a:lnTo>
                    <a:lnTo>
                      <a:pt x="572" y="117"/>
                    </a:lnTo>
                    <a:lnTo>
                      <a:pt x="581" y="129"/>
                    </a:lnTo>
                    <a:lnTo>
                      <a:pt x="591" y="142"/>
                    </a:lnTo>
                    <a:lnTo>
                      <a:pt x="600" y="156"/>
                    </a:lnTo>
                    <a:lnTo>
                      <a:pt x="607" y="168"/>
                    </a:lnTo>
                    <a:lnTo>
                      <a:pt x="614" y="182"/>
                    </a:lnTo>
                    <a:lnTo>
                      <a:pt x="621" y="197"/>
                    </a:lnTo>
                    <a:lnTo>
                      <a:pt x="626" y="212"/>
                    </a:lnTo>
                    <a:lnTo>
                      <a:pt x="632" y="227"/>
                    </a:lnTo>
                    <a:lnTo>
                      <a:pt x="636" y="242"/>
                    </a:lnTo>
                    <a:lnTo>
                      <a:pt x="639" y="258"/>
                    </a:lnTo>
                    <a:lnTo>
                      <a:pt x="642" y="274"/>
                    </a:lnTo>
                    <a:lnTo>
                      <a:pt x="644" y="290"/>
                    </a:lnTo>
                    <a:lnTo>
                      <a:pt x="645" y="306"/>
                    </a:lnTo>
                    <a:lnTo>
                      <a:pt x="646" y="323"/>
                    </a:lnTo>
                    <a:lnTo>
                      <a:pt x="613" y="728"/>
                    </a:lnTo>
                    <a:lnTo>
                      <a:pt x="49" y="728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99" name="Freeform 60"/>
              <p:cNvSpPr>
                <a:spLocks/>
              </p:cNvSpPr>
              <p:nvPr/>
            </p:nvSpPr>
            <p:spPr bwMode="auto">
              <a:xfrm>
                <a:off x="7529513" y="4057651"/>
                <a:ext cx="63500" cy="73025"/>
              </a:xfrm>
              <a:custGeom>
                <a:avLst/>
                <a:gdLst>
                  <a:gd name="T0" fmla="*/ 0 w 646"/>
                  <a:gd name="T1" fmla="*/ 323 h 729"/>
                  <a:gd name="T2" fmla="*/ 1 w 646"/>
                  <a:gd name="T3" fmla="*/ 290 h 729"/>
                  <a:gd name="T4" fmla="*/ 6 w 646"/>
                  <a:gd name="T5" fmla="*/ 258 h 729"/>
                  <a:gd name="T6" fmla="*/ 14 w 646"/>
                  <a:gd name="T7" fmla="*/ 227 h 729"/>
                  <a:gd name="T8" fmla="*/ 25 w 646"/>
                  <a:gd name="T9" fmla="*/ 197 h 729"/>
                  <a:gd name="T10" fmla="*/ 38 w 646"/>
                  <a:gd name="T11" fmla="*/ 170 h 729"/>
                  <a:gd name="T12" fmla="*/ 54 w 646"/>
                  <a:gd name="T13" fmla="*/ 143 h 729"/>
                  <a:gd name="T14" fmla="*/ 74 w 646"/>
                  <a:gd name="T15" fmla="*/ 119 h 729"/>
                  <a:gd name="T16" fmla="*/ 94 w 646"/>
                  <a:gd name="T17" fmla="*/ 95 h 729"/>
                  <a:gd name="T18" fmla="*/ 117 w 646"/>
                  <a:gd name="T19" fmla="*/ 74 h 729"/>
                  <a:gd name="T20" fmla="*/ 142 w 646"/>
                  <a:gd name="T21" fmla="*/ 56 h 729"/>
                  <a:gd name="T22" fmla="*/ 168 w 646"/>
                  <a:gd name="T23" fmla="*/ 40 h 729"/>
                  <a:gd name="T24" fmla="*/ 197 w 646"/>
                  <a:gd name="T25" fmla="*/ 26 h 729"/>
                  <a:gd name="T26" fmla="*/ 227 w 646"/>
                  <a:gd name="T27" fmla="*/ 15 h 729"/>
                  <a:gd name="T28" fmla="*/ 258 w 646"/>
                  <a:gd name="T29" fmla="*/ 7 h 729"/>
                  <a:gd name="T30" fmla="*/ 290 w 646"/>
                  <a:gd name="T31" fmla="*/ 2 h 729"/>
                  <a:gd name="T32" fmla="*/ 323 w 646"/>
                  <a:gd name="T33" fmla="*/ 0 h 729"/>
                  <a:gd name="T34" fmla="*/ 356 w 646"/>
                  <a:gd name="T35" fmla="*/ 2 h 729"/>
                  <a:gd name="T36" fmla="*/ 388 w 646"/>
                  <a:gd name="T37" fmla="*/ 7 h 729"/>
                  <a:gd name="T38" fmla="*/ 419 w 646"/>
                  <a:gd name="T39" fmla="*/ 15 h 729"/>
                  <a:gd name="T40" fmla="*/ 448 w 646"/>
                  <a:gd name="T41" fmla="*/ 26 h 729"/>
                  <a:gd name="T42" fmla="*/ 476 w 646"/>
                  <a:gd name="T43" fmla="*/ 40 h 729"/>
                  <a:gd name="T44" fmla="*/ 503 w 646"/>
                  <a:gd name="T45" fmla="*/ 56 h 729"/>
                  <a:gd name="T46" fmla="*/ 528 w 646"/>
                  <a:gd name="T47" fmla="*/ 74 h 729"/>
                  <a:gd name="T48" fmla="*/ 551 w 646"/>
                  <a:gd name="T49" fmla="*/ 95 h 729"/>
                  <a:gd name="T50" fmla="*/ 572 w 646"/>
                  <a:gd name="T51" fmla="*/ 119 h 729"/>
                  <a:gd name="T52" fmla="*/ 590 w 646"/>
                  <a:gd name="T53" fmla="*/ 143 h 729"/>
                  <a:gd name="T54" fmla="*/ 606 w 646"/>
                  <a:gd name="T55" fmla="*/ 170 h 729"/>
                  <a:gd name="T56" fmla="*/ 620 w 646"/>
                  <a:gd name="T57" fmla="*/ 197 h 729"/>
                  <a:gd name="T58" fmla="*/ 631 w 646"/>
                  <a:gd name="T59" fmla="*/ 227 h 729"/>
                  <a:gd name="T60" fmla="*/ 639 w 646"/>
                  <a:gd name="T61" fmla="*/ 258 h 729"/>
                  <a:gd name="T62" fmla="*/ 643 w 646"/>
                  <a:gd name="T63" fmla="*/ 290 h 729"/>
                  <a:gd name="T64" fmla="*/ 646 w 646"/>
                  <a:gd name="T65" fmla="*/ 323 h 729"/>
                  <a:gd name="T66" fmla="*/ 49 w 646"/>
                  <a:gd name="T67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729">
                    <a:moveTo>
                      <a:pt x="49" y="729"/>
                    </a:moveTo>
                    <a:lnTo>
                      <a:pt x="0" y="323"/>
                    </a:lnTo>
                    <a:lnTo>
                      <a:pt x="0" y="307"/>
                    </a:lnTo>
                    <a:lnTo>
                      <a:pt x="1" y="290"/>
                    </a:lnTo>
                    <a:lnTo>
                      <a:pt x="3" y="274"/>
                    </a:lnTo>
                    <a:lnTo>
                      <a:pt x="6" y="258"/>
                    </a:lnTo>
                    <a:lnTo>
                      <a:pt x="10" y="243"/>
                    </a:lnTo>
                    <a:lnTo>
                      <a:pt x="14" y="227"/>
                    </a:lnTo>
                    <a:lnTo>
                      <a:pt x="19" y="212"/>
                    </a:lnTo>
                    <a:lnTo>
                      <a:pt x="25" y="197"/>
                    </a:lnTo>
                    <a:lnTo>
                      <a:pt x="31" y="184"/>
                    </a:lnTo>
                    <a:lnTo>
                      <a:pt x="38" y="170"/>
                    </a:lnTo>
                    <a:lnTo>
                      <a:pt x="46" y="156"/>
                    </a:lnTo>
                    <a:lnTo>
                      <a:pt x="54" y="143"/>
                    </a:lnTo>
                    <a:lnTo>
                      <a:pt x="64" y="130"/>
                    </a:lnTo>
                    <a:lnTo>
                      <a:pt x="74" y="119"/>
                    </a:lnTo>
                    <a:lnTo>
                      <a:pt x="83" y="107"/>
                    </a:lnTo>
                    <a:lnTo>
                      <a:pt x="94" y="95"/>
                    </a:lnTo>
                    <a:lnTo>
                      <a:pt x="105" y="84"/>
                    </a:lnTo>
                    <a:lnTo>
                      <a:pt x="117" y="74"/>
                    </a:lnTo>
                    <a:lnTo>
                      <a:pt x="129" y="65"/>
                    </a:lnTo>
                    <a:lnTo>
                      <a:pt x="142" y="56"/>
                    </a:lnTo>
                    <a:lnTo>
                      <a:pt x="154" y="47"/>
                    </a:lnTo>
                    <a:lnTo>
                      <a:pt x="168" y="40"/>
                    </a:lnTo>
                    <a:lnTo>
                      <a:pt x="182" y="32"/>
                    </a:lnTo>
                    <a:lnTo>
                      <a:pt x="197" y="26"/>
                    </a:lnTo>
                    <a:lnTo>
                      <a:pt x="211" y="20"/>
                    </a:lnTo>
                    <a:lnTo>
                      <a:pt x="227" y="15"/>
                    </a:lnTo>
                    <a:lnTo>
                      <a:pt x="242" y="11"/>
                    </a:lnTo>
                    <a:lnTo>
                      <a:pt x="258" y="7"/>
                    </a:lnTo>
                    <a:lnTo>
                      <a:pt x="274" y="4"/>
                    </a:lnTo>
                    <a:lnTo>
                      <a:pt x="290" y="2"/>
                    </a:lnTo>
                    <a:lnTo>
                      <a:pt x="306" y="1"/>
                    </a:lnTo>
                    <a:lnTo>
                      <a:pt x="323" y="0"/>
                    </a:lnTo>
                    <a:lnTo>
                      <a:pt x="339" y="1"/>
                    </a:lnTo>
                    <a:lnTo>
                      <a:pt x="356" y="2"/>
                    </a:lnTo>
                    <a:lnTo>
                      <a:pt x="372" y="4"/>
                    </a:lnTo>
                    <a:lnTo>
                      <a:pt x="388" y="7"/>
                    </a:lnTo>
                    <a:lnTo>
                      <a:pt x="403" y="11"/>
                    </a:lnTo>
                    <a:lnTo>
                      <a:pt x="419" y="15"/>
                    </a:lnTo>
                    <a:lnTo>
                      <a:pt x="434" y="20"/>
                    </a:lnTo>
                    <a:lnTo>
                      <a:pt x="448" y="26"/>
                    </a:lnTo>
                    <a:lnTo>
                      <a:pt x="462" y="32"/>
                    </a:lnTo>
                    <a:lnTo>
                      <a:pt x="476" y="40"/>
                    </a:lnTo>
                    <a:lnTo>
                      <a:pt x="490" y="47"/>
                    </a:lnTo>
                    <a:lnTo>
                      <a:pt x="503" y="56"/>
                    </a:lnTo>
                    <a:lnTo>
                      <a:pt x="516" y="65"/>
                    </a:lnTo>
                    <a:lnTo>
                      <a:pt x="528" y="74"/>
                    </a:lnTo>
                    <a:lnTo>
                      <a:pt x="540" y="84"/>
                    </a:lnTo>
                    <a:lnTo>
                      <a:pt x="551" y="95"/>
                    </a:lnTo>
                    <a:lnTo>
                      <a:pt x="561" y="107"/>
                    </a:lnTo>
                    <a:lnTo>
                      <a:pt x="572" y="119"/>
                    </a:lnTo>
                    <a:lnTo>
                      <a:pt x="582" y="130"/>
                    </a:lnTo>
                    <a:lnTo>
                      <a:pt x="590" y="143"/>
                    </a:lnTo>
                    <a:lnTo>
                      <a:pt x="599" y="156"/>
                    </a:lnTo>
                    <a:lnTo>
                      <a:pt x="606" y="170"/>
                    </a:lnTo>
                    <a:lnTo>
                      <a:pt x="614" y="184"/>
                    </a:lnTo>
                    <a:lnTo>
                      <a:pt x="620" y="197"/>
                    </a:lnTo>
                    <a:lnTo>
                      <a:pt x="625" y="212"/>
                    </a:lnTo>
                    <a:lnTo>
                      <a:pt x="631" y="227"/>
                    </a:lnTo>
                    <a:lnTo>
                      <a:pt x="635" y="243"/>
                    </a:lnTo>
                    <a:lnTo>
                      <a:pt x="639" y="258"/>
                    </a:lnTo>
                    <a:lnTo>
                      <a:pt x="641" y="274"/>
                    </a:lnTo>
                    <a:lnTo>
                      <a:pt x="643" y="290"/>
                    </a:lnTo>
                    <a:lnTo>
                      <a:pt x="646" y="307"/>
                    </a:lnTo>
                    <a:lnTo>
                      <a:pt x="646" y="323"/>
                    </a:lnTo>
                    <a:lnTo>
                      <a:pt x="613" y="729"/>
                    </a:lnTo>
                    <a:lnTo>
                      <a:pt x="49" y="729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0" name="Freeform 61"/>
              <p:cNvSpPr>
                <a:spLocks/>
              </p:cNvSpPr>
              <p:nvPr/>
            </p:nvSpPr>
            <p:spPr bwMode="auto">
              <a:xfrm>
                <a:off x="7615238" y="4057651"/>
                <a:ext cx="65087" cy="73025"/>
              </a:xfrm>
              <a:custGeom>
                <a:avLst/>
                <a:gdLst>
                  <a:gd name="T0" fmla="*/ 0 w 647"/>
                  <a:gd name="T1" fmla="*/ 323 h 729"/>
                  <a:gd name="T2" fmla="*/ 2 w 647"/>
                  <a:gd name="T3" fmla="*/ 290 h 729"/>
                  <a:gd name="T4" fmla="*/ 6 w 647"/>
                  <a:gd name="T5" fmla="*/ 258 h 729"/>
                  <a:gd name="T6" fmla="*/ 15 w 647"/>
                  <a:gd name="T7" fmla="*/ 227 h 729"/>
                  <a:gd name="T8" fmla="*/ 25 w 647"/>
                  <a:gd name="T9" fmla="*/ 197 h 729"/>
                  <a:gd name="T10" fmla="*/ 39 w 647"/>
                  <a:gd name="T11" fmla="*/ 170 h 729"/>
                  <a:gd name="T12" fmla="*/ 55 w 647"/>
                  <a:gd name="T13" fmla="*/ 143 h 729"/>
                  <a:gd name="T14" fmla="*/ 73 w 647"/>
                  <a:gd name="T15" fmla="*/ 119 h 729"/>
                  <a:gd name="T16" fmla="*/ 95 w 647"/>
                  <a:gd name="T17" fmla="*/ 95 h 729"/>
                  <a:gd name="T18" fmla="*/ 118 w 647"/>
                  <a:gd name="T19" fmla="*/ 74 h 729"/>
                  <a:gd name="T20" fmla="*/ 143 w 647"/>
                  <a:gd name="T21" fmla="*/ 56 h 729"/>
                  <a:gd name="T22" fmla="*/ 169 w 647"/>
                  <a:gd name="T23" fmla="*/ 40 h 729"/>
                  <a:gd name="T24" fmla="*/ 198 w 647"/>
                  <a:gd name="T25" fmla="*/ 26 h 729"/>
                  <a:gd name="T26" fmla="*/ 227 w 647"/>
                  <a:gd name="T27" fmla="*/ 15 h 729"/>
                  <a:gd name="T28" fmla="*/ 258 w 647"/>
                  <a:gd name="T29" fmla="*/ 7 h 729"/>
                  <a:gd name="T30" fmla="*/ 291 w 647"/>
                  <a:gd name="T31" fmla="*/ 2 h 729"/>
                  <a:gd name="T32" fmla="*/ 324 w 647"/>
                  <a:gd name="T33" fmla="*/ 0 h 729"/>
                  <a:gd name="T34" fmla="*/ 357 w 647"/>
                  <a:gd name="T35" fmla="*/ 2 h 729"/>
                  <a:gd name="T36" fmla="*/ 389 w 647"/>
                  <a:gd name="T37" fmla="*/ 7 h 729"/>
                  <a:gd name="T38" fmla="*/ 420 w 647"/>
                  <a:gd name="T39" fmla="*/ 15 h 729"/>
                  <a:gd name="T40" fmla="*/ 449 w 647"/>
                  <a:gd name="T41" fmla="*/ 26 h 729"/>
                  <a:gd name="T42" fmla="*/ 477 w 647"/>
                  <a:gd name="T43" fmla="*/ 40 h 729"/>
                  <a:gd name="T44" fmla="*/ 504 w 647"/>
                  <a:gd name="T45" fmla="*/ 56 h 729"/>
                  <a:gd name="T46" fmla="*/ 528 w 647"/>
                  <a:gd name="T47" fmla="*/ 74 h 729"/>
                  <a:gd name="T48" fmla="*/ 552 w 647"/>
                  <a:gd name="T49" fmla="*/ 95 h 729"/>
                  <a:gd name="T50" fmla="*/ 573 w 647"/>
                  <a:gd name="T51" fmla="*/ 119 h 729"/>
                  <a:gd name="T52" fmla="*/ 591 w 647"/>
                  <a:gd name="T53" fmla="*/ 143 h 729"/>
                  <a:gd name="T54" fmla="*/ 607 w 647"/>
                  <a:gd name="T55" fmla="*/ 170 h 729"/>
                  <a:gd name="T56" fmla="*/ 621 w 647"/>
                  <a:gd name="T57" fmla="*/ 197 h 729"/>
                  <a:gd name="T58" fmla="*/ 632 w 647"/>
                  <a:gd name="T59" fmla="*/ 227 h 729"/>
                  <a:gd name="T60" fmla="*/ 640 w 647"/>
                  <a:gd name="T61" fmla="*/ 258 h 729"/>
                  <a:gd name="T62" fmla="*/ 644 w 647"/>
                  <a:gd name="T63" fmla="*/ 290 h 729"/>
                  <a:gd name="T64" fmla="*/ 647 w 647"/>
                  <a:gd name="T65" fmla="*/ 323 h 729"/>
                  <a:gd name="T66" fmla="*/ 50 w 647"/>
                  <a:gd name="T67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7" h="729">
                    <a:moveTo>
                      <a:pt x="50" y="729"/>
                    </a:moveTo>
                    <a:lnTo>
                      <a:pt x="0" y="323"/>
                    </a:lnTo>
                    <a:lnTo>
                      <a:pt x="1" y="307"/>
                    </a:lnTo>
                    <a:lnTo>
                      <a:pt x="2" y="290"/>
                    </a:lnTo>
                    <a:lnTo>
                      <a:pt x="4" y="274"/>
                    </a:lnTo>
                    <a:lnTo>
                      <a:pt x="6" y="258"/>
                    </a:lnTo>
                    <a:lnTo>
                      <a:pt x="11" y="243"/>
                    </a:lnTo>
                    <a:lnTo>
                      <a:pt x="15" y="227"/>
                    </a:lnTo>
                    <a:lnTo>
                      <a:pt x="20" y="212"/>
                    </a:lnTo>
                    <a:lnTo>
                      <a:pt x="25" y="197"/>
                    </a:lnTo>
                    <a:lnTo>
                      <a:pt x="32" y="184"/>
                    </a:lnTo>
                    <a:lnTo>
                      <a:pt x="39" y="170"/>
                    </a:lnTo>
                    <a:lnTo>
                      <a:pt x="47" y="156"/>
                    </a:lnTo>
                    <a:lnTo>
                      <a:pt x="55" y="143"/>
                    </a:lnTo>
                    <a:lnTo>
                      <a:pt x="64" y="130"/>
                    </a:lnTo>
                    <a:lnTo>
                      <a:pt x="73" y="119"/>
                    </a:lnTo>
                    <a:lnTo>
                      <a:pt x="84" y="107"/>
                    </a:lnTo>
                    <a:lnTo>
                      <a:pt x="95" y="95"/>
                    </a:lnTo>
                    <a:lnTo>
                      <a:pt x="106" y="84"/>
                    </a:lnTo>
                    <a:lnTo>
                      <a:pt x="118" y="74"/>
                    </a:lnTo>
                    <a:lnTo>
                      <a:pt x="130" y="65"/>
                    </a:lnTo>
                    <a:lnTo>
                      <a:pt x="143" y="56"/>
                    </a:lnTo>
                    <a:lnTo>
                      <a:pt x="155" y="47"/>
                    </a:lnTo>
                    <a:lnTo>
                      <a:pt x="169" y="40"/>
                    </a:lnTo>
                    <a:lnTo>
                      <a:pt x="183" y="32"/>
                    </a:lnTo>
                    <a:lnTo>
                      <a:pt x="198" y="26"/>
                    </a:lnTo>
                    <a:lnTo>
                      <a:pt x="212" y="20"/>
                    </a:lnTo>
                    <a:lnTo>
                      <a:pt x="227" y="15"/>
                    </a:lnTo>
                    <a:lnTo>
                      <a:pt x="243" y="11"/>
                    </a:lnTo>
                    <a:lnTo>
                      <a:pt x="258" y="7"/>
                    </a:lnTo>
                    <a:lnTo>
                      <a:pt x="274" y="4"/>
                    </a:lnTo>
                    <a:lnTo>
                      <a:pt x="291" y="2"/>
                    </a:lnTo>
                    <a:lnTo>
                      <a:pt x="307" y="1"/>
                    </a:lnTo>
                    <a:lnTo>
                      <a:pt x="324" y="0"/>
                    </a:lnTo>
                    <a:lnTo>
                      <a:pt x="340" y="1"/>
                    </a:lnTo>
                    <a:lnTo>
                      <a:pt x="357" y="2"/>
                    </a:lnTo>
                    <a:lnTo>
                      <a:pt x="373" y="4"/>
                    </a:lnTo>
                    <a:lnTo>
                      <a:pt x="389" y="7"/>
                    </a:lnTo>
                    <a:lnTo>
                      <a:pt x="404" y="11"/>
                    </a:lnTo>
                    <a:lnTo>
                      <a:pt x="420" y="15"/>
                    </a:lnTo>
                    <a:lnTo>
                      <a:pt x="435" y="20"/>
                    </a:lnTo>
                    <a:lnTo>
                      <a:pt x="449" y="26"/>
                    </a:lnTo>
                    <a:lnTo>
                      <a:pt x="463" y="32"/>
                    </a:lnTo>
                    <a:lnTo>
                      <a:pt x="477" y="40"/>
                    </a:lnTo>
                    <a:lnTo>
                      <a:pt x="491" y="47"/>
                    </a:lnTo>
                    <a:lnTo>
                      <a:pt x="504" y="56"/>
                    </a:lnTo>
                    <a:lnTo>
                      <a:pt x="517" y="65"/>
                    </a:lnTo>
                    <a:lnTo>
                      <a:pt x="528" y="74"/>
                    </a:lnTo>
                    <a:lnTo>
                      <a:pt x="540" y="84"/>
                    </a:lnTo>
                    <a:lnTo>
                      <a:pt x="552" y="95"/>
                    </a:lnTo>
                    <a:lnTo>
                      <a:pt x="562" y="107"/>
                    </a:lnTo>
                    <a:lnTo>
                      <a:pt x="573" y="119"/>
                    </a:lnTo>
                    <a:lnTo>
                      <a:pt x="582" y="130"/>
                    </a:lnTo>
                    <a:lnTo>
                      <a:pt x="591" y="143"/>
                    </a:lnTo>
                    <a:lnTo>
                      <a:pt x="600" y="156"/>
                    </a:lnTo>
                    <a:lnTo>
                      <a:pt x="607" y="170"/>
                    </a:lnTo>
                    <a:lnTo>
                      <a:pt x="615" y="184"/>
                    </a:lnTo>
                    <a:lnTo>
                      <a:pt x="621" y="197"/>
                    </a:lnTo>
                    <a:lnTo>
                      <a:pt x="626" y="212"/>
                    </a:lnTo>
                    <a:lnTo>
                      <a:pt x="632" y="227"/>
                    </a:lnTo>
                    <a:lnTo>
                      <a:pt x="636" y="243"/>
                    </a:lnTo>
                    <a:lnTo>
                      <a:pt x="640" y="258"/>
                    </a:lnTo>
                    <a:lnTo>
                      <a:pt x="642" y="274"/>
                    </a:lnTo>
                    <a:lnTo>
                      <a:pt x="644" y="290"/>
                    </a:lnTo>
                    <a:lnTo>
                      <a:pt x="645" y="307"/>
                    </a:lnTo>
                    <a:lnTo>
                      <a:pt x="647" y="323"/>
                    </a:lnTo>
                    <a:lnTo>
                      <a:pt x="613" y="729"/>
                    </a:lnTo>
                    <a:lnTo>
                      <a:pt x="50" y="729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1" name="Freeform 62"/>
              <p:cNvSpPr>
                <a:spLocks/>
              </p:cNvSpPr>
              <p:nvPr/>
            </p:nvSpPr>
            <p:spPr bwMode="auto">
              <a:xfrm>
                <a:off x="7702550" y="4057651"/>
                <a:ext cx="65087" cy="73025"/>
              </a:xfrm>
              <a:custGeom>
                <a:avLst/>
                <a:gdLst>
                  <a:gd name="T0" fmla="*/ 0 w 646"/>
                  <a:gd name="T1" fmla="*/ 323 h 729"/>
                  <a:gd name="T2" fmla="*/ 2 w 646"/>
                  <a:gd name="T3" fmla="*/ 290 h 729"/>
                  <a:gd name="T4" fmla="*/ 6 w 646"/>
                  <a:gd name="T5" fmla="*/ 258 h 729"/>
                  <a:gd name="T6" fmla="*/ 15 w 646"/>
                  <a:gd name="T7" fmla="*/ 227 h 729"/>
                  <a:gd name="T8" fmla="*/ 25 w 646"/>
                  <a:gd name="T9" fmla="*/ 197 h 729"/>
                  <a:gd name="T10" fmla="*/ 39 w 646"/>
                  <a:gd name="T11" fmla="*/ 170 h 729"/>
                  <a:gd name="T12" fmla="*/ 55 w 646"/>
                  <a:gd name="T13" fmla="*/ 143 h 729"/>
                  <a:gd name="T14" fmla="*/ 73 w 646"/>
                  <a:gd name="T15" fmla="*/ 119 h 729"/>
                  <a:gd name="T16" fmla="*/ 95 w 646"/>
                  <a:gd name="T17" fmla="*/ 95 h 729"/>
                  <a:gd name="T18" fmla="*/ 117 w 646"/>
                  <a:gd name="T19" fmla="*/ 74 h 729"/>
                  <a:gd name="T20" fmla="*/ 143 w 646"/>
                  <a:gd name="T21" fmla="*/ 56 h 729"/>
                  <a:gd name="T22" fmla="*/ 169 w 646"/>
                  <a:gd name="T23" fmla="*/ 40 h 729"/>
                  <a:gd name="T24" fmla="*/ 197 w 646"/>
                  <a:gd name="T25" fmla="*/ 26 h 729"/>
                  <a:gd name="T26" fmla="*/ 227 w 646"/>
                  <a:gd name="T27" fmla="*/ 15 h 729"/>
                  <a:gd name="T28" fmla="*/ 258 w 646"/>
                  <a:gd name="T29" fmla="*/ 7 h 729"/>
                  <a:gd name="T30" fmla="*/ 290 w 646"/>
                  <a:gd name="T31" fmla="*/ 2 h 729"/>
                  <a:gd name="T32" fmla="*/ 323 w 646"/>
                  <a:gd name="T33" fmla="*/ 0 h 729"/>
                  <a:gd name="T34" fmla="*/ 356 w 646"/>
                  <a:gd name="T35" fmla="*/ 2 h 729"/>
                  <a:gd name="T36" fmla="*/ 388 w 646"/>
                  <a:gd name="T37" fmla="*/ 7 h 729"/>
                  <a:gd name="T38" fmla="*/ 418 w 646"/>
                  <a:gd name="T39" fmla="*/ 15 h 729"/>
                  <a:gd name="T40" fmla="*/ 448 w 646"/>
                  <a:gd name="T41" fmla="*/ 26 h 729"/>
                  <a:gd name="T42" fmla="*/ 477 w 646"/>
                  <a:gd name="T43" fmla="*/ 40 h 729"/>
                  <a:gd name="T44" fmla="*/ 504 w 646"/>
                  <a:gd name="T45" fmla="*/ 56 h 729"/>
                  <a:gd name="T46" fmla="*/ 528 w 646"/>
                  <a:gd name="T47" fmla="*/ 74 h 729"/>
                  <a:gd name="T48" fmla="*/ 552 w 646"/>
                  <a:gd name="T49" fmla="*/ 95 h 729"/>
                  <a:gd name="T50" fmla="*/ 572 w 646"/>
                  <a:gd name="T51" fmla="*/ 119 h 729"/>
                  <a:gd name="T52" fmla="*/ 591 w 646"/>
                  <a:gd name="T53" fmla="*/ 143 h 729"/>
                  <a:gd name="T54" fmla="*/ 607 w 646"/>
                  <a:gd name="T55" fmla="*/ 170 h 729"/>
                  <a:gd name="T56" fmla="*/ 621 w 646"/>
                  <a:gd name="T57" fmla="*/ 197 h 729"/>
                  <a:gd name="T58" fmla="*/ 632 w 646"/>
                  <a:gd name="T59" fmla="*/ 227 h 729"/>
                  <a:gd name="T60" fmla="*/ 639 w 646"/>
                  <a:gd name="T61" fmla="*/ 258 h 729"/>
                  <a:gd name="T62" fmla="*/ 644 w 646"/>
                  <a:gd name="T63" fmla="*/ 290 h 729"/>
                  <a:gd name="T64" fmla="*/ 646 w 646"/>
                  <a:gd name="T65" fmla="*/ 323 h 729"/>
                  <a:gd name="T66" fmla="*/ 49 w 646"/>
                  <a:gd name="T67" fmla="*/ 729 h 7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646" h="729">
                    <a:moveTo>
                      <a:pt x="49" y="729"/>
                    </a:moveTo>
                    <a:lnTo>
                      <a:pt x="0" y="323"/>
                    </a:lnTo>
                    <a:lnTo>
                      <a:pt x="1" y="307"/>
                    </a:lnTo>
                    <a:lnTo>
                      <a:pt x="2" y="290"/>
                    </a:lnTo>
                    <a:lnTo>
                      <a:pt x="4" y="274"/>
                    </a:lnTo>
                    <a:lnTo>
                      <a:pt x="6" y="258"/>
                    </a:lnTo>
                    <a:lnTo>
                      <a:pt x="10" y="243"/>
                    </a:lnTo>
                    <a:lnTo>
                      <a:pt x="15" y="227"/>
                    </a:lnTo>
                    <a:lnTo>
                      <a:pt x="20" y="212"/>
                    </a:lnTo>
                    <a:lnTo>
                      <a:pt x="25" y="197"/>
                    </a:lnTo>
                    <a:lnTo>
                      <a:pt x="32" y="184"/>
                    </a:lnTo>
                    <a:lnTo>
                      <a:pt x="39" y="170"/>
                    </a:lnTo>
                    <a:lnTo>
                      <a:pt x="47" y="156"/>
                    </a:lnTo>
                    <a:lnTo>
                      <a:pt x="55" y="143"/>
                    </a:lnTo>
                    <a:lnTo>
                      <a:pt x="64" y="130"/>
                    </a:lnTo>
                    <a:lnTo>
                      <a:pt x="73" y="119"/>
                    </a:lnTo>
                    <a:lnTo>
                      <a:pt x="84" y="107"/>
                    </a:lnTo>
                    <a:lnTo>
                      <a:pt x="95" y="95"/>
                    </a:lnTo>
                    <a:lnTo>
                      <a:pt x="105" y="84"/>
                    </a:lnTo>
                    <a:lnTo>
                      <a:pt x="117" y="74"/>
                    </a:lnTo>
                    <a:lnTo>
                      <a:pt x="130" y="65"/>
                    </a:lnTo>
                    <a:lnTo>
                      <a:pt x="143" y="56"/>
                    </a:lnTo>
                    <a:lnTo>
                      <a:pt x="155" y="47"/>
                    </a:lnTo>
                    <a:lnTo>
                      <a:pt x="169" y="40"/>
                    </a:lnTo>
                    <a:lnTo>
                      <a:pt x="183" y="32"/>
                    </a:lnTo>
                    <a:lnTo>
                      <a:pt x="197" y="26"/>
                    </a:lnTo>
                    <a:lnTo>
                      <a:pt x="212" y="20"/>
                    </a:lnTo>
                    <a:lnTo>
                      <a:pt x="227" y="15"/>
                    </a:lnTo>
                    <a:lnTo>
                      <a:pt x="243" y="11"/>
                    </a:lnTo>
                    <a:lnTo>
                      <a:pt x="258" y="7"/>
                    </a:lnTo>
                    <a:lnTo>
                      <a:pt x="274" y="4"/>
                    </a:lnTo>
                    <a:lnTo>
                      <a:pt x="290" y="2"/>
                    </a:lnTo>
                    <a:lnTo>
                      <a:pt x="307" y="1"/>
                    </a:lnTo>
                    <a:lnTo>
                      <a:pt x="323" y="0"/>
                    </a:lnTo>
                    <a:lnTo>
                      <a:pt x="340" y="1"/>
                    </a:lnTo>
                    <a:lnTo>
                      <a:pt x="356" y="2"/>
                    </a:lnTo>
                    <a:lnTo>
                      <a:pt x="372" y="4"/>
                    </a:lnTo>
                    <a:lnTo>
                      <a:pt x="388" y="7"/>
                    </a:lnTo>
                    <a:lnTo>
                      <a:pt x="404" y="11"/>
                    </a:lnTo>
                    <a:lnTo>
                      <a:pt x="418" y="15"/>
                    </a:lnTo>
                    <a:lnTo>
                      <a:pt x="434" y="20"/>
                    </a:lnTo>
                    <a:lnTo>
                      <a:pt x="448" y="26"/>
                    </a:lnTo>
                    <a:lnTo>
                      <a:pt x="463" y="32"/>
                    </a:lnTo>
                    <a:lnTo>
                      <a:pt x="477" y="40"/>
                    </a:lnTo>
                    <a:lnTo>
                      <a:pt x="491" y="47"/>
                    </a:lnTo>
                    <a:lnTo>
                      <a:pt x="504" y="56"/>
                    </a:lnTo>
                    <a:lnTo>
                      <a:pt x="516" y="65"/>
                    </a:lnTo>
                    <a:lnTo>
                      <a:pt x="528" y="74"/>
                    </a:lnTo>
                    <a:lnTo>
                      <a:pt x="540" y="84"/>
                    </a:lnTo>
                    <a:lnTo>
                      <a:pt x="552" y="95"/>
                    </a:lnTo>
                    <a:lnTo>
                      <a:pt x="562" y="107"/>
                    </a:lnTo>
                    <a:lnTo>
                      <a:pt x="572" y="119"/>
                    </a:lnTo>
                    <a:lnTo>
                      <a:pt x="581" y="130"/>
                    </a:lnTo>
                    <a:lnTo>
                      <a:pt x="591" y="143"/>
                    </a:lnTo>
                    <a:lnTo>
                      <a:pt x="600" y="156"/>
                    </a:lnTo>
                    <a:lnTo>
                      <a:pt x="607" y="170"/>
                    </a:lnTo>
                    <a:lnTo>
                      <a:pt x="614" y="184"/>
                    </a:lnTo>
                    <a:lnTo>
                      <a:pt x="621" y="197"/>
                    </a:lnTo>
                    <a:lnTo>
                      <a:pt x="626" y="212"/>
                    </a:lnTo>
                    <a:lnTo>
                      <a:pt x="632" y="227"/>
                    </a:lnTo>
                    <a:lnTo>
                      <a:pt x="636" y="243"/>
                    </a:lnTo>
                    <a:lnTo>
                      <a:pt x="639" y="258"/>
                    </a:lnTo>
                    <a:lnTo>
                      <a:pt x="642" y="274"/>
                    </a:lnTo>
                    <a:lnTo>
                      <a:pt x="644" y="290"/>
                    </a:lnTo>
                    <a:lnTo>
                      <a:pt x="645" y="307"/>
                    </a:lnTo>
                    <a:lnTo>
                      <a:pt x="646" y="323"/>
                    </a:lnTo>
                    <a:lnTo>
                      <a:pt x="613" y="729"/>
                    </a:lnTo>
                    <a:lnTo>
                      <a:pt x="49" y="729"/>
                    </a:lnTo>
                    <a:close/>
                  </a:path>
                </a:pathLst>
              </a:custGeom>
              <a:solidFill>
                <a:srgbClr val="C2C884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2" name="Rectangle 63"/>
              <p:cNvSpPr>
                <a:spLocks noChangeArrowheads="1"/>
              </p:cNvSpPr>
              <p:nvPr/>
            </p:nvSpPr>
            <p:spPr bwMode="auto">
              <a:xfrm>
                <a:off x="7485063" y="4016376"/>
                <a:ext cx="338137" cy="25400"/>
              </a:xfrm>
              <a:prstGeom prst="rect">
                <a:avLst/>
              </a:prstGeom>
              <a:solidFill>
                <a:srgbClr val="AD886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3" name="Rectangle 64"/>
              <p:cNvSpPr>
                <a:spLocks noChangeArrowheads="1"/>
              </p:cNvSpPr>
              <p:nvPr/>
            </p:nvSpPr>
            <p:spPr bwMode="auto">
              <a:xfrm>
                <a:off x="7485063" y="4121151"/>
                <a:ext cx="338137" cy="25400"/>
              </a:xfrm>
              <a:prstGeom prst="rect">
                <a:avLst/>
              </a:prstGeom>
              <a:solidFill>
                <a:srgbClr val="AD886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4" name="Rectangle 65"/>
              <p:cNvSpPr>
                <a:spLocks noChangeArrowheads="1"/>
              </p:cNvSpPr>
              <p:nvPr/>
            </p:nvSpPr>
            <p:spPr bwMode="auto">
              <a:xfrm>
                <a:off x="7558088" y="3881438"/>
                <a:ext cx="104775" cy="4763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" name="Rectangle 66"/>
              <p:cNvSpPr>
                <a:spLocks noChangeArrowheads="1"/>
              </p:cNvSpPr>
              <p:nvPr/>
            </p:nvSpPr>
            <p:spPr bwMode="auto">
              <a:xfrm>
                <a:off x="7605713" y="3883026"/>
                <a:ext cx="6350" cy="33338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" name="Rectangle 67"/>
              <p:cNvSpPr>
                <a:spLocks noChangeArrowheads="1"/>
              </p:cNvSpPr>
              <p:nvPr/>
            </p:nvSpPr>
            <p:spPr bwMode="auto">
              <a:xfrm>
                <a:off x="7578725" y="3916363"/>
                <a:ext cx="141287" cy="4763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" name="Rectangle 68"/>
              <p:cNvSpPr>
                <a:spLocks noChangeArrowheads="1"/>
              </p:cNvSpPr>
              <p:nvPr/>
            </p:nvSpPr>
            <p:spPr bwMode="auto">
              <a:xfrm>
                <a:off x="7672388" y="3921126"/>
                <a:ext cx="6350" cy="30163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" name="Freeform 69"/>
              <p:cNvSpPr>
                <a:spLocks/>
              </p:cNvSpPr>
              <p:nvPr/>
            </p:nvSpPr>
            <p:spPr bwMode="auto">
              <a:xfrm>
                <a:off x="7529513" y="4162426"/>
                <a:ext cx="41275" cy="25400"/>
              </a:xfrm>
              <a:custGeom>
                <a:avLst/>
                <a:gdLst>
                  <a:gd name="T0" fmla="*/ 0 w 410"/>
                  <a:gd name="T1" fmla="*/ 0 h 261"/>
                  <a:gd name="T2" fmla="*/ 0 w 410"/>
                  <a:gd name="T3" fmla="*/ 261 h 261"/>
                  <a:gd name="T4" fmla="*/ 410 w 410"/>
                  <a:gd name="T5" fmla="*/ 261 h 261"/>
                  <a:gd name="T6" fmla="*/ 410 w 410"/>
                  <a:gd name="T7" fmla="*/ 210 h 261"/>
                  <a:gd name="T8" fmla="*/ 396 w 410"/>
                  <a:gd name="T9" fmla="*/ 210 h 261"/>
                  <a:gd name="T10" fmla="*/ 360 w 410"/>
                  <a:gd name="T11" fmla="*/ 210 h 261"/>
                  <a:gd name="T12" fmla="*/ 308 w 410"/>
                  <a:gd name="T13" fmla="*/ 210 h 261"/>
                  <a:gd name="T14" fmla="*/ 247 w 410"/>
                  <a:gd name="T15" fmla="*/ 210 h 261"/>
                  <a:gd name="T16" fmla="*/ 183 w 410"/>
                  <a:gd name="T17" fmla="*/ 210 h 261"/>
                  <a:gd name="T18" fmla="*/ 124 w 410"/>
                  <a:gd name="T19" fmla="*/ 210 h 261"/>
                  <a:gd name="T20" fmla="*/ 77 w 410"/>
                  <a:gd name="T21" fmla="*/ 210 h 261"/>
                  <a:gd name="T22" fmla="*/ 50 w 410"/>
                  <a:gd name="T23" fmla="*/ 210 h 261"/>
                  <a:gd name="T24" fmla="*/ 50 w 410"/>
                  <a:gd name="T25" fmla="*/ 190 h 261"/>
                  <a:gd name="T26" fmla="*/ 50 w 410"/>
                  <a:gd name="T27" fmla="*/ 161 h 261"/>
                  <a:gd name="T28" fmla="*/ 50 w 410"/>
                  <a:gd name="T29" fmla="*/ 127 h 261"/>
                  <a:gd name="T30" fmla="*/ 50 w 410"/>
                  <a:gd name="T31" fmla="*/ 91 h 261"/>
                  <a:gd name="T32" fmla="*/ 50 w 410"/>
                  <a:gd name="T33" fmla="*/ 57 h 261"/>
                  <a:gd name="T34" fmla="*/ 50 w 410"/>
                  <a:gd name="T35" fmla="*/ 28 h 261"/>
                  <a:gd name="T36" fmla="*/ 50 w 410"/>
                  <a:gd name="T37" fmla="*/ 8 h 261"/>
                  <a:gd name="T38" fmla="*/ 50 w 410"/>
                  <a:gd name="T39" fmla="*/ 0 h 261"/>
                  <a:gd name="T40" fmla="*/ 0 w 410"/>
                  <a:gd name="T41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0" h="261">
                    <a:moveTo>
                      <a:pt x="0" y="0"/>
                    </a:moveTo>
                    <a:lnTo>
                      <a:pt x="0" y="261"/>
                    </a:lnTo>
                    <a:lnTo>
                      <a:pt x="410" y="261"/>
                    </a:lnTo>
                    <a:lnTo>
                      <a:pt x="410" y="210"/>
                    </a:lnTo>
                    <a:lnTo>
                      <a:pt x="396" y="210"/>
                    </a:lnTo>
                    <a:lnTo>
                      <a:pt x="360" y="210"/>
                    </a:lnTo>
                    <a:lnTo>
                      <a:pt x="308" y="210"/>
                    </a:lnTo>
                    <a:lnTo>
                      <a:pt x="247" y="210"/>
                    </a:lnTo>
                    <a:lnTo>
                      <a:pt x="183" y="210"/>
                    </a:lnTo>
                    <a:lnTo>
                      <a:pt x="124" y="210"/>
                    </a:lnTo>
                    <a:lnTo>
                      <a:pt x="77" y="210"/>
                    </a:lnTo>
                    <a:lnTo>
                      <a:pt x="50" y="210"/>
                    </a:lnTo>
                    <a:lnTo>
                      <a:pt x="50" y="190"/>
                    </a:lnTo>
                    <a:lnTo>
                      <a:pt x="50" y="161"/>
                    </a:lnTo>
                    <a:lnTo>
                      <a:pt x="50" y="127"/>
                    </a:lnTo>
                    <a:lnTo>
                      <a:pt x="50" y="91"/>
                    </a:lnTo>
                    <a:lnTo>
                      <a:pt x="50" y="57"/>
                    </a:lnTo>
                    <a:lnTo>
                      <a:pt x="50" y="28"/>
                    </a:lnTo>
                    <a:lnTo>
                      <a:pt x="50" y="8"/>
                    </a:lnTo>
                    <a:lnTo>
                      <a:pt x="5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9" name="Rectangle 70"/>
              <p:cNvSpPr>
                <a:spLocks noChangeArrowheads="1"/>
              </p:cNvSpPr>
              <p:nvPr/>
            </p:nvSpPr>
            <p:spPr bwMode="auto">
              <a:xfrm>
                <a:off x="7739063" y="4178301"/>
                <a:ext cx="49212" cy="4763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0" name="Rectangle 71"/>
              <p:cNvSpPr>
                <a:spLocks noChangeArrowheads="1"/>
              </p:cNvSpPr>
              <p:nvPr/>
            </p:nvSpPr>
            <p:spPr bwMode="auto">
              <a:xfrm>
                <a:off x="7761288" y="4179888"/>
                <a:ext cx="4762" cy="44450"/>
              </a:xfrm>
              <a:prstGeom prst="rect">
                <a:avLst/>
              </a:prstGeom>
              <a:solidFill>
                <a:srgbClr val="83532E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11" name="Freeform 72"/>
              <p:cNvSpPr>
                <a:spLocks/>
              </p:cNvSpPr>
              <p:nvPr/>
            </p:nvSpPr>
            <p:spPr bwMode="auto">
              <a:xfrm>
                <a:off x="7078663" y="4279901"/>
                <a:ext cx="1196975" cy="68263"/>
              </a:xfrm>
              <a:custGeom>
                <a:avLst/>
                <a:gdLst>
                  <a:gd name="T0" fmla="*/ 0 w 12071"/>
                  <a:gd name="T1" fmla="*/ 461 h 691"/>
                  <a:gd name="T2" fmla="*/ 85 w 12071"/>
                  <a:gd name="T3" fmla="*/ 448 h 691"/>
                  <a:gd name="T4" fmla="*/ 331 w 12071"/>
                  <a:gd name="T5" fmla="*/ 413 h 691"/>
                  <a:gd name="T6" fmla="*/ 510 w 12071"/>
                  <a:gd name="T7" fmla="*/ 390 h 691"/>
                  <a:gd name="T8" fmla="*/ 723 w 12071"/>
                  <a:gd name="T9" fmla="*/ 362 h 691"/>
                  <a:gd name="T10" fmla="*/ 969 w 12071"/>
                  <a:gd name="T11" fmla="*/ 332 h 691"/>
                  <a:gd name="T12" fmla="*/ 1245 w 12071"/>
                  <a:gd name="T13" fmla="*/ 299 h 691"/>
                  <a:gd name="T14" fmla="*/ 1550 w 12071"/>
                  <a:gd name="T15" fmla="*/ 266 h 691"/>
                  <a:gd name="T16" fmla="*/ 1882 w 12071"/>
                  <a:gd name="T17" fmla="*/ 231 h 691"/>
                  <a:gd name="T18" fmla="*/ 2238 w 12071"/>
                  <a:gd name="T19" fmla="*/ 197 h 691"/>
                  <a:gd name="T20" fmla="*/ 2618 w 12071"/>
                  <a:gd name="T21" fmla="*/ 163 h 691"/>
                  <a:gd name="T22" fmla="*/ 3019 w 12071"/>
                  <a:gd name="T23" fmla="*/ 131 h 691"/>
                  <a:gd name="T24" fmla="*/ 3439 w 12071"/>
                  <a:gd name="T25" fmla="*/ 100 h 691"/>
                  <a:gd name="T26" fmla="*/ 3876 w 12071"/>
                  <a:gd name="T27" fmla="*/ 72 h 691"/>
                  <a:gd name="T28" fmla="*/ 4327 w 12071"/>
                  <a:gd name="T29" fmla="*/ 49 h 691"/>
                  <a:gd name="T30" fmla="*/ 4793 w 12071"/>
                  <a:gd name="T31" fmla="*/ 28 h 691"/>
                  <a:gd name="T32" fmla="*/ 5269 w 12071"/>
                  <a:gd name="T33" fmla="*/ 12 h 691"/>
                  <a:gd name="T34" fmla="*/ 5756 w 12071"/>
                  <a:gd name="T35" fmla="*/ 3 h 691"/>
                  <a:gd name="T36" fmla="*/ 6250 w 12071"/>
                  <a:gd name="T37" fmla="*/ 0 h 691"/>
                  <a:gd name="T38" fmla="*/ 6750 w 12071"/>
                  <a:gd name="T39" fmla="*/ 3 h 691"/>
                  <a:gd name="T40" fmla="*/ 7253 w 12071"/>
                  <a:gd name="T41" fmla="*/ 13 h 691"/>
                  <a:gd name="T42" fmla="*/ 7757 w 12071"/>
                  <a:gd name="T43" fmla="*/ 33 h 691"/>
                  <a:gd name="T44" fmla="*/ 8263 w 12071"/>
                  <a:gd name="T45" fmla="*/ 61 h 691"/>
                  <a:gd name="T46" fmla="*/ 8766 w 12071"/>
                  <a:gd name="T47" fmla="*/ 99 h 691"/>
                  <a:gd name="T48" fmla="*/ 9265 w 12071"/>
                  <a:gd name="T49" fmla="*/ 147 h 691"/>
                  <a:gd name="T50" fmla="*/ 9759 w 12071"/>
                  <a:gd name="T51" fmla="*/ 206 h 691"/>
                  <a:gd name="T52" fmla="*/ 10244 w 12071"/>
                  <a:gd name="T53" fmla="*/ 277 h 691"/>
                  <a:gd name="T54" fmla="*/ 10720 w 12071"/>
                  <a:gd name="T55" fmla="*/ 360 h 691"/>
                  <a:gd name="T56" fmla="*/ 11184 w 12071"/>
                  <a:gd name="T57" fmla="*/ 457 h 691"/>
                  <a:gd name="T58" fmla="*/ 11635 w 12071"/>
                  <a:gd name="T59" fmla="*/ 567 h 691"/>
                  <a:gd name="T60" fmla="*/ 12071 w 12071"/>
                  <a:gd name="T61" fmla="*/ 691 h 691"/>
                  <a:gd name="T62" fmla="*/ 0 w 12071"/>
                  <a:gd name="T63" fmla="*/ 461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071" h="691">
                    <a:moveTo>
                      <a:pt x="0" y="461"/>
                    </a:moveTo>
                    <a:lnTo>
                      <a:pt x="85" y="448"/>
                    </a:lnTo>
                    <a:lnTo>
                      <a:pt x="331" y="413"/>
                    </a:lnTo>
                    <a:lnTo>
                      <a:pt x="510" y="390"/>
                    </a:lnTo>
                    <a:lnTo>
                      <a:pt x="723" y="362"/>
                    </a:lnTo>
                    <a:lnTo>
                      <a:pt x="969" y="332"/>
                    </a:lnTo>
                    <a:lnTo>
                      <a:pt x="1245" y="299"/>
                    </a:lnTo>
                    <a:lnTo>
                      <a:pt x="1550" y="266"/>
                    </a:lnTo>
                    <a:lnTo>
                      <a:pt x="1882" y="231"/>
                    </a:lnTo>
                    <a:lnTo>
                      <a:pt x="2238" y="197"/>
                    </a:lnTo>
                    <a:lnTo>
                      <a:pt x="2618" y="163"/>
                    </a:lnTo>
                    <a:lnTo>
                      <a:pt x="3019" y="131"/>
                    </a:lnTo>
                    <a:lnTo>
                      <a:pt x="3439" y="100"/>
                    </a:lnTo>
                    <a:lnTo>
                      <a:pt x="3876" y="72"/>
                    </a:lnTo>
                    <a:lnTo>
                      <a:pt x="4327" y="49"/>
                    </a:lnTo>
                    <a:lnTo>
                      <a:pt x="4793" y="28"/>
                    </a:lnTo>
                    <a:lnTo>
                      <a:pt x="5269" y="12"/>
                    </a:lnTo>
                    <a:lnTo>
                      <a:pt x="5756" y="3"/>
                    </a:lnTo>
                    <a:lnTo>
                      <a:pt x="6250" y="0"/>
                    </a:lnTo>
                    <a:lnTo>
                      <a:pt x="6750" y="3"/>
                    </a:lnTo>
                    <a:lnTo>
                      <a:pt x="7253" y="13"/>
                    </a:lnTo>
                    <a:lnTo>
                      <a:pt x="7757" y="33"/>
                    </a:lnTo>
                    <a:lnTo>
                      <a:pt x="8263" y="61"/>
                    </a:lnTo>
                    <a:lnTo>
                      <a:pt x="8766" y="99"/>
                    </a:lnTo>
                    <a:lnTo>
                      <a:pt x="9265" y="147"/>
                    </a:lnTo>
                    <a:lnTo>
                      <a:pt x="9759" y="206"/>
                    </a:lnTo>
                    <a:lnTo>
                      <a:pt x="10244" y="277"/>
                    </a:lnTo>
                    <a:lnTo>
                      <a:pt x="10720" y="360"/>
                    </a:lnTo>
                    <a:lnTo>
                      <a:pt x="11184" y="457"/>
                    </a:lnTo>
                    <a:lnTo>
                      <a:pt x="11635" y="567"/>
                    </a:lnTo>
                    <a:lnTo>
                      <a:pt x="12071" y="691"/>
                    </a:lnTo>
                    <a:lnTo>
                      <a:pt x="0" y="461"/>
                    </a:lnTo>
                    <a:close/>
                  </a:path>
                </a:pathLst>
              </a:custGeom>
              <a:solidFill>
                <a:srgbClr val="9CB836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12" name="テキスト ボックス 211"/>
            <p:cNvSpPr txBox="1"/>
            <p:nvPr/>
          </p:nvSpPr>
          <p:spPr>
            <a:xfrm>
              <a:off x="1989154" y="1310569"/>
              <a:ext cx="112582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Research</a:t>
              </a:r>
            </a:p>
            <a:p>
              <a:r>
                <a:rPr lang="en-US" altLang="ja-JP" sz="1600" dirty="0"/>
                <a:t>Institutions</a:t>
              </a:r>
              <a:endParaRPr lang="ja-JP" altLang="en-US" sz="1600" dirty="0"/>
            </a:p>
          </p:txBody>
        </p:sp>
        <p:cxnSp>
          <p:nvCxnSpPr>
            <p:cNvPr id="213" name="直線矢印コネクタ 212"/>
            <p:cNvCxnSpPr/>
            <p:nvPr/>
          </p:nvCxnSpPr>
          <p:spPr>
            <a:xfrm flipH="1" flipV="1">
              <a:off x="3504060" y="1724703"/>
              <a:ext cx="628458" cy="1207058"/>
            </a:xfrm>
            <a:prstGeom prst="straightConnector1">
              <a:avLst/>
            </a:prstGeom>
            <a:ln w="76200">
              <a:solidFill>
                <a:schemeClr val="accent6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1" name="テキスト ボックス 230"/>
            <p:cNvSpPr txBox="1"/>
            <p:nvPr/>
          </p:nvSpPr>
          <p:spPr>
            <a:xfrm>
              <a:off x="3192826" y="2023581"/>
              <a:ext cx="9197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affiliated</a:t>
              </a:r>
              <a:endParaRPr lang="ja-JP" altLang="en-US" sz="1600" dirty="0"/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4239920" y="4861922"/>
            <a:ext cx="2207245" cy="1979059"/>
            <a:chOff x="4239920" y="4861922"/>
            <a:chExt cx="2207245" cy="1979059"/>
          </a:xfrm>
        </p:grpSpPr>
        <p:sp>
          <p:nvSpPr>
            <p:cNvPr id="133" name="角丸四角形 132"/>
            <p:cNvSpPr/>
            <p:nvPr/>
          </p:nvSpPr>
          <p:spPr>
            <a:xfrm>
              <a:off x="5067568" y="5787184"/>
              <a:ext cx="1088312" cy="850860"/>
            </a:xfrm>
            <a:prstGeom prst="roundRect">
              <a:avLst>
                <a:gd name="adj" fmla="val 15593"/>
              </a:avLst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37" name="直線矢印コネクタ 136"/>
            <p:cNvCxnSpPr>
              <a:endCxn id="133" idx="0"/>
            </p:cNvCxnSpPr>
            <p:nvPr/>
          </p:nvCxnSpPr>
          <p:spPr>
            <a:xfrm>
              <a:off x="5000702" y="4861922"/>
              <a:ext cx="611022" cy="925262"/>
            </a:xfrm>
            <a:prstGeom prst="straightConnector1">
              <a:avLst/>
            </a:prstGeom>
            <a:ln w="76200">
              <a:solidFill>
                <a:srgbClr val="3818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角丸四角形 138"/>
            <p:cNvSpPr/>
            <p:nvPr/>
          </p:nvSpPr>
          <p:spPr>
            <a:xfrm>
              <a:off x="4919222" y="5874514"/>
              <a:ext cx="108831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140" name="角丸四角形 139"/>
            <p:cNvSpPr/>
            <p:nvPr/>
          </p:nvSpPr>
          <p:spPr>
            <a:xfrm>
              <a:off x="4773363" y="5961844"/>
              <a:ext cx="108831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132" name="Picture 141" descr="C:\Users\takeda\AppData\Local\Microsoft\Windows\Temporary Internet Files\Content.IE5\LV2YV73W\MC900440395[1]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9901" y="5993147"/>
              <a:ext cx="527988" cy="70398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5" name="テキスト ボックス 144"/>
            <p:cNvSpPr txBox="1"/>
            <p:nvPr/>
          </p:nvSpPr>
          <p:spPr>
            <a:xfrm>
              <a:off x="4239920" y="6502427"/>
              <a:ext cx="8573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Projects</a:t>
              </a:r>
              <a:endParaRPr lang="ja-JP" altLang="en-US" sz="1600" dirty="0"/>
            </a:p>
          </p:txBody>
        </p:sp>
        <p:sp>
          <p:nvSpPr>
            <p:cNvPr id="232" name="テキスト ボックス 231"/>
            <p:cNvSpPr txBox="1"/>
            <p:nvPr/>
          </p:nvSpPr>
          <p:spPr>
            <a:xfrm>
              <a:off x="5386458" y="5181624"/>
              <a:ext cx="1060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Supported</a:t>
              </a:r>
              <a:endParaRPr lang="ja-JP" altLang="en-US" sz="1600" dirty="0"/>
            </a:p>
          </p:txBody>
        </p:sp>
      </p:grpSp>
      <p:grpSp>
        <p:nvGrpSpPr>
          <p:cNvPr id="14" name="図形グループ 13"/>
          <p:cNvGrpSpPr/>
          <p:nvPr/>
        </p:nvGrpSpPr>
        <p:grpSpPr>
          <a:xfrm>
            <a:off x="6306198" y="635585"/>
            <a:ext cx="1777550" cy="1972380"/>
            <a:chOff x="6306198" y="635585"/>
            <a:chExt cx="1777550" cy="1972380"/>
          </a:xfrm>
        </p:grpSpPr>
        <p:pic>
          <p:nvPicPr>
            <p:cNvPr id="131" name="Picture 140" descr="C:\Users\takeda\AppData\Local\Microsoft\Windows\Temporary Internet Files\Content.IE5\FW5W5RAI\MC900216756[1].wm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2195" y="702080"/>
              <a:ext cx="526999" cy="69559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6" name="角丸四角形 135"/>
            <p:cNvSpPr/>
            <p:nvPr/>
          </p:nvSpPr>
          <p:spPr>
            <a:xfrm>
              <a:off x="6721537" y="635585"/>
              <a:ext cx="1088312" cy="850860"/>
            </a:xfrm>
            <a:prstGeom prst="roundRect">
              <a:avLst>
                <a:gd name="adj" fmla="val 15593"/>
              </a:avLst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42" name="直線矢印コネクタ 141"/>
            <p:cNvCxnSpPr/>
            <p:nvPr/>
          </p:nvCxnSpPr>
          <p:spPr>
            <a:xfrm flipV="1">
              <a:off x="7228570" y="1644895"/>
              <a:ext cx="1823" cy="963070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テキスト ボックス 232"/>
            <p:cNvSpPr txBox="1"/>
            <p:nvPr/>
          </p:nvSpPr>
          <p:spPr>
            <a:xfrm>
              <a:off x="6306198" y="1342918"/>
              <a:ext cx="17775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Academic Societies</a:t>
              </a:r>
              <a:endParaRPr lang="ja-JP" altLang="en-US" sz="1600" dirty="0"/>
            </a:p>
          </p:txBody>
        </p:sp>
      </p:grpSp>
      <p:sp>
        <p:nvSpPr>
          <p:cNvPr id="236" name="テキスト ボックス 235"/>
          <p:cNvSpPr txBox="1"/>
          <p:nvPr/>
        </p:nvSpPr>
        <p:spPr>
          <a:xfrm>
            <a:off x="444413" y="3644552"/>
            <a:ext cx="17401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i="1" dirty="0">
                <a:solidFill>
                  <a:schemeClr val="accent1">
                    <a:lumMod val="50000"/>
                  </a:schemeClr>
                </a:solidFill>
              </a:rPr>
              <a:t>Digital objects</a:t>
            </a:r>
            <a:endParaRPr lang="ja-JP" altLang="en-US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7" name="テキスト ボックス 236"/>
          <p:cNvSpPr txBox="1"/>
          <p:nvPr/>
        </p:nvSpPr>
        <p:spPr>
          <a:xfrm>
            <a:off x="7323516" y="3657709"/>
            <a:ext cx="17401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i="1" dirty="0">
                <a:solidFill>
                  <a:schemeClr val="accent1">
                    <a:lumMod val="50000"/>
                  </a:schemeClr>
                </a:solidFill>
              </a:rPr>
              <a:t>Digital objects</a:t>
            </a:r>
            <a:endParaRPr lang="ja-JP" altLang="en-US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14" name="グループ化 213"/>
          <p:cNvGrpSpPr/>
          <p:nvPr/>
        </p:nvGrpSpPr>
        <p:grpSpPr>
          <a:xfrm>
            <a:off x="7845316" y="468666"/>
            <a:ext cx="1380062" cy="2232752"/>
            <a:chOff x="10460421" y="468666"/>
            <a:chExt cx="1840082" cy="2232752"/>
          </a:xfrm>
        </p:grpSpPr>
        <p:sp>
          <p:nvSpPr>
            <p:cNvPr id="215" name="角丸四角形 214"/>
            <p:cNvSpPr/>
            <p:nvPr/>
          </p:nvSpPr>
          <p:spPr>
            <a:xfrm>
              <a:off x="10849421" y="468666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7" name="角丸四角形 216"/>
            <p:cNvSpPr/>
            <p:nvPr/>
          </p:nvSpPr>
          <p:spPr>
            <a:xfrm>
              <a:off x="10753902" y="561385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8" name="角丸四角形 217"/>
            <p:cNvSpPr/>
            <p:nvPr/>
          </p:nvSpPr>
          <p:spPr>
            <a:xfrm>
              <a:off x="10599551" y="668001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19" name="図 2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9" t="11850" r="40573" b="39841"/>
            <a:stretch/>
          </p:blipFill>
          <p:spPr>
            <a:xfrm>
              <a:off x="10932366" y="750046"/>
              <a:ext cx="803853" cy="653539"/>
            </a:xfrm>
            <a:prstGeom prst="rect">
              <a:avLst/>
            </a:prstGeom>
          </p:spPr>
        </p:pic>
        <p:cxnSp>
          <p:nvCxnSpPr>
            <p:cNvPr id="220" name="直線矢印コネクタ 219"/>
            <p:cNvCxnSpPr/>
            <p:nvPr/>
          </p:nvCxnSpPr>
          <p:spPr>
            <a:xfrm flipV="1">
              <a:off x="10460421" y="1612793"/>
              <a:ext cx="771884" cy="108862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テキスト ボックス 222"/>
            <p:cNvSpPr txBox="1"/>
            <p:nvPr/>
          </p:nvSpPr>
          <p:spPr>
            <a:xfrm>
              <a:off x="10491472" y="1458207"/>
              <a:ext cx="953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Topics</a:t>
              </a:r>
              <a:endParaRPr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85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 animBg="1"/>
      <p:bldP spid="141" grpId="0" animBg="1"/>
      <p:bldP spid="14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1147686" y="3967729"/>
            <a:ext cx="6858000" cy="47409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169622" y="3140970"/>
            <a:ext cx="6858000" cy="4740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15616" y="4715852"/>
            <a:ext cx="6966774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2581383" y="5164695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右矢印 26"/>
          <p:cNvSpPr/>
          <p:nvPr/>
        </p:nvSpPr>
        <p:spPr>
          <a:xfrm>
            <a:off x="6385003" y="4773918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147686" y="4421810"/>
            <a:ext cx="6853314" cy="1198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143000" y="2234375"/>
            <a:ext cx="6858000" cy="941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923929" y="4715852"/>
            <a:ext cx="12141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142327" y="2202564"/>
            <a:ext cx="6858000" cy="396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3625438" y="2846685"/>
            <a:ext cx="1780033" cy="1927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868" y="11248"/>
            <a:ext cx="9066576" cy="393416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solidFill>
                  <a:srgbClr val="FFFFFF"/>
                </a:solidFill>
              </a:rPr>
              <a:t>Research Activities</a:t>
            </a:r>
            <a:r>
              <a:rPr lang="en-US" altLang="ja-JP" sz="2800" dirty="0">
                <a:solidFill>
                  <a:srgbClr val="FFFFFF"/>
                </a:solidFill>
              </a:rPr>
              <a:t> and Related Entities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pic>
        <p:nvPicPr>
          <p:cNvPr id="3074" name="Picture 2" descr="C:\Users\takeda\AppData\Local\Microsoft\Windows\Temporary Internet Files\Content.IE5\G8FC9513\MC9000190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923" y="2876279"/>
            <a:ext cx="1224337" cy="15138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974" y="2992087"/>
            <a:ext cx="886886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akeda\AppData\Local\Microsoft\Windows\Temporary Internet Files\Content.IE5\DE7U5UCY\MC9002389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05" y="2896962"/>
            <a:ext cx="886885" cy="824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27" y="3928176"/>
            <a:ext cx="41193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takeda\AppData\Local\Microsoft\Windows\Temporary Internet Files\Content.IE5\90CLBR39\MC9002810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05" y="3946352"/>
            <a:ext cx="411930" cy="9191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右矢印 5"/>
          <p:cNvSpPr/>
          <p:nvPr/>
        </p:nvSpPr>
        <p:spPr>
          <a:xfrm rot="1240536">
            <a:off x="2859384" y="31092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9940" y="3425791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Survey</a:t>
            </a:r>
            <a:endParaRPr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59354" y="2980378"/>
            <a:ext cx="139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Article Writing</a:t>
            </a:r>
            <a:endParaRPr lang="ja-JP" altLang="en-US" sz="1600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358704" y="4739401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Data</a:t>
            </a:r>
            <a:endParaRPr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73836" y="2666031"/>
            <a:ext cx="1274004" cy="626701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/>
          <a:p>
            <a:r>
              <a:rPr lang="en-US" altLang="ja-JP" dirty="0"/>
              <a:t>Digital Articles</a:t>
            </a:r>
            <a:endParaRPr lang="ja-JP" altLang="en-US" dirty="0"/>
          </a:p>
        </p:txBody>
      </p:sp>
      <p:sp>
        <p:nvSpPr>
          <p:cNvPr id="35" name="右矢印 34"/>
          <p:cNvSpPr/>
          <p:nvPr/>
        </p:nvSpPr>
        <p:spPr>
          <a:xfrm rot="20737447">
            <a:off x="2865898" y="4090298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43809" y="4483879"/>
            <a:ext cx="141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Acquiring Data</a:t>
            </a:r>
            <a:endParaRPr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086392" y="4624910"/>
            <a:ext cx="1477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Publishing Data</a:t>
            </a:r>
            <a:endParaRPr lang="ja-JP" altLang="en-US" sz="1600" dirty="0"/>
          </a:p>
        </p:txBody>
      </p:sp>
      <p:sp>
        <p:nvSpPr>
          <p:cNvPr id="45" name="角丸四角形 44"/>
          <p:cNvSpPr/>
          <p:nvPr/>
        </p:nvSpPr>
        <p:spPr>
          <a:xfrm>
            <a:off x="1143000" y="2625153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6233564" y="2663141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右矢印 51"/>
          <p:cNvSpPr/>
          <p:nvPr/>
        </p:nvSpPr>
        <p:spPr>
          <a:xfrm rot="20737447">
            <a:off x="5365945" y="3260664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右矢印 52"/>
          <p:cNvSpPr/>
          <p:nvPr/>
        </p:nvSpPr>
        <p:spPr>
          <a:xfrm rot="1240536">
            <a:off x="5386604" y="41053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右矢印 54"/>
          <p:cNvSpPr/>
          <p:nvPr/>
        </p:nvSpPr>
        <p:spPr>
          <a:xfrm rot="20737447">
            <a:off x="179412" y="327015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右矢印 55"/>
          <p:cNvSpPr/>
          <p:nvPr/>
        </p:nvSpPr>
        <p:spPr>
          <a:xfrm rot="1240536">
            <a:off x="200071" y="4114851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7" name="右矢印 56"/>
          <p:cNvSpPr/>
          <p:nvPr/>
        </p:nvSpPr>
        <p:spPr>
          <a:xfrm rot="1240536">
            <a:off x="7974553" y="3240057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右矢印 57"/>
          <p:cNvSpPr/>
          <p:nvPr/>
        </p:nvSpPr>
        <p:spPr>
          <a:xfrm rot="20737447">
            <a:off x="7981068" y="422109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1" name="グループ化 10"/>
          <p:cNvGrpSpPr/>
          <p:nvPr/>
        </p:nvGrpSpPr>
        <p:grpSpPr>
          <a:xfrm>
            <a:off x="4711828" y="1419916"/>
            <a:ext cx="852526" cy="864649"/>
            <a:chOff x="6282437" y="1327193"/>
            <a:chExt cx="1136701" cy="1012663"/>
          </a:xfrm>
        </p:grpSpPr>
        <p:pic>
          <p:nvPicPr>
            <p:cNvPr id="59" name="Picture 2" descr="C:\Users\takeda\AppData\Local\Microsoft\Windows\Temporary Internet Files\Content.IE5\G8FC9513\MC90001900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58" y="1462181"/>
              <a:ext cx="681854" cy="6322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円/楕円 59"/>
            <p:cNvSpPr/>
            <p:nvPr/>
          </p:nvSpPr>
          <p:spPr>
            <a:xfrm>
              <a:off x="6282437" y="1327193"/>
              <a:ext cx="1136701" cy="101266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5503551" y="860054"/>
            <a:ext cx="852526" cy="864649"/>
            <a:chOff x="6282437" y="1327193"/>
            <a:chExt cx="1136701" cy="1012663"/>
          </a:xfrm>
        </p:grpSpPr>
        <p:pic>
          <p:nvPicPr>
            <p:cNvPr id="62" name="Picture 2" descr="C:\Users\takeda\AppData\Local\Microsoft\Windows\Temporary Internet Files\Content.IE5\G8FC9513\MC90001900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58" y="1462181"/>
              <a:ext cx="681854" cy="6322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円/楕円 62"/>
            <p:cNvSpPr/>
            <p:nvPr/>
          </p:nvSpPr>
          <p:spPr>
            <a:xfrm>
              <a:off x="6282437" y="1327193"/>
              <a:ext cx="1136701" cy="101266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4285565" y="418870"/>
            <a:ext cx="852526" cy="864649"/>
            <a:chOff x="6282437" y="1327193"/>
            <a:chExt cx="1136701" cy="1012663"/>
          </a:xfrm>
        </p:grpSpPr>
        <p:pic>
          <p:nvPicPr>
            <p:cNvPr id="65" name="Picture 2" descr="C:\Users\takeda\AppData\Local\Microsoft\Windows\Temporary Internet Files\Content.IE5\G8FC9513\MC900019006[1]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1358" y="1462181"/>
              <a:ext cx="681854" cy="63229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円/楕円 65"/>
            <p:cNvSpPr/>
            <p:nvPr/>
          </p:nvSpPr>
          <p:spPr>
            <a:xfrm>
              <a:off x="6282437" y="1327193"/>
              <a:ext cx="1136701" cy="1012663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</p:grpSp>
      <p:pic>
        <p:nvPicPr>
          <p:cNvPr id="131" name="Picture 140" descr="C:\Users\takeda\AppData\Local\Microsoft\Windows\Temporary Internet Files\Content.IE5\FW5W5RAI\MC90021675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195" y="702080"/>
            <a:ext cx="526999" cy="6955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角丸四角形 132"/>
          <p:cNvSpPr/>
          <p:nvPr/>
        </p:nvSpPr>
        <p:spPr>
          <a:xfrm>
            <a:off x="5067568" y="5787184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4" name="角丸四角形 133"/>
          <p:cNvSpPr/>
          <p:nvPr/>
        </p:nvSpPr>
        <p:spPr>
          <a:xfrm>
            <a:off x="2843809" y="5911054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6" name="角丸四角形 135"/>
          <p:cNvSpPr/>
          <p:nvPr/>
        </p:nvSpPr>
        <p:spPr>
          <a:xfrm>
            <a:off x="6721537" y="635585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960759" y="6402583"/>
            <a:ext cx="767192" cy="2154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/>
          <p:cNvCxnSpPr>
            <a:endCxn id="133" idx="0"/>
          </p:cNvCxnSpPr>
          <p:nvPr/>
        </p:nvCxnSpPr>
        <p:spPr>
          <a:xfrm>
            <a:off x="5000702" y="4861922"/>
            <a:ext cx="611022" cy="925262"/>
          </a:xfrm>
          <a:prstGeom prst="straightConnector1">
            <a:avLst/>
          </a:prstGeom>
          <a:ln w="76200">
            <a:solidFill>
              <a:srgbClr val="3818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4919222" y="5874514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0" name="角丸四角形 139"/>
          <p:cNvSpPr/>
          <p:nvPr/>
        </p:nvSpPr>
        <p:spPr>
          <a:xfrm>
            <a:off x="4773363" y="5961844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2" name="Picture 141" descr="C:\Users\takeda\AppData\Local\Microsoft\Windows\Temporary Internet Files\Content.IE5\LV2YV73W\MC900440395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01" y="5993147"/>
            <a:ext cx="527988" cy="7039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角丸四角形 140"/>
          <p:cNvSpPr/>
          <p:nvPr/>
        </p:nvSpPr>
        <p:spPr>
          <a:xfrm>
            <a:off x="2712595" y="5993147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67" name="グループ化 66"/>
          <p:cNvGrpSpPr/>
          <p:nvPr/>
        </p:nvGrpSpPr>
        <p:grpSpPr>
          <a:xfrm>
            <a:off x="2877846" y="6074679"/>
            <a:ext cx="809200" cy="570606"/>
            <a:chOff x="7078663" y="3819526"/>
            <a:chExt cx="1196975" cy="528638"/>
          </a:xfrm>
        </p:grpSpPr>
        <p:sp>
          <p:nvSpPr>
            <p:cNvPr id="68" name="Freeform 10"/>
            <p:cNvSpPr>
              <a:spLocks/>
            </p:cNvSpPr>
            <p:nvPr/>
          </p:nvSpPr>
          <p:spPr bwMode="auto">
            <a:xfrm>
              <a:off x="7221538" y="4043363"/>
              <a:ext cx="336550" cy="260350"/>
            </a:xfrm>
            <a:custGeom>
              <a:avLst/>
              <a:gdLst>
                <a:gd name="T0" fmla="*/ 0 w 3396"/>
                <a:gd name="T1" fmla="*/ 252 h 2619"/>
                <a:gd name="T2" fmla="*/ 201 w 3396"/>
                <a:gd name="T3" fmla="*/ 2619 h 2619"/>
                <a:gd name="T4" fmla="*/ 3396 w 3396"/>
                <a:gd name="T5" fmla="*/ 2543 h 2619"/>
                <a:gd name="T6" fmla="*/ 3396 w 3396"/>
                <a:gd name="T7" fmla="*/ 0 h 2619"/>
                <a:gd name="T8" fmla="*/ 0 w 3396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6" h="2619">
                  <a:moveTo>
                    <a:pt x="0" y="252"/>
                  </a:moveTo>
                  <a:lnTo>
                    <a:pt x="201" y="2619"/>
                  </a:lnTo>
                  <a:lnTo>
                    <a:pt x="3396" y="2543"/>
                  </a:lnTo>
                  <a:lnTo>
                    <a:pt x="3396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9" name="Freeform 11"/>
            <p:cNvSpPr>
              <a:spLocks/>
            </p:cNvSpPr>
            <p:nvPr/>
          </p:nvSpPr>
          <p:spPr bwMode="auto">
            <a:xfrm>
              <a:off x="7458075" y="4076701"/>
              <a:ext cx="61912" cy="38100"/>
            </a:xfrm>
            <a:custGeom>
              <a:avLst/>
              <a:gdLst>
                <a:gd name="T0" fmla="*/ 623 w 623"/>
                <a:gd name="T1" fmla="*/ 378 h 378"/>
                <a:gd name="T2" fmla="*/ 623 w 623"/>
                <a:gd name="T3" fmla="*/ 0 h 378"/>
                <a:gd name="T4" fmla="*/ 0 w 623"/>
                <a:gd name="T5" fmla="*/ 18 h 378"/>
                <a:gd name="T6" fmla="*/ 18 w 623"/>
                <a:gd name="T7" fmla="*/ 378 h 378"/>
                <a:gd name="T8" fmla="*/ 623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623" y="378"/>
                  </a:moveTo>
                  <a:lnTo>
                    <a:pt x="623" y="0"/>
                  </a:lnTo>
                  <a:lnTo>
                    <a:pt x="0" y="18"/>
                  </a:lnTo>
                  <a:lnTo>
                    <a:pt x="18" y="378"/>
                  </a:lnTo>
                  <a:lnTo>
                    <a:pt x="623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0" name="Freeform 12"/>
            <p:cNvSpPr>
              <a:spLocks/>
            </p:cNvSpPr>
            <p:nvPr/>
          </p:nvSpPr>
          <p:spPr bwMode="auto">
            <a:xfrm>
              <a:off x="7383463" y="4129088"/>
              <a:ext cx="65087" cy="47625"/>
            </a:xfrm>
            <a:custGeom>
              <a:avLst/>
              <a:gdLst>
                <a:gd name="T0" fmla="*/ 23 w 653"/>
                <a:gd name="T1" fmla="*/ 477 h 477"/>
                <a:gd name="T2" fmla="*/ 653 w 653"/>
                <a:gd name="T3" fmla="*/ 477 h 477"/>
                <a:gd name="T4" fmla="*/ 629 w 653"/>
                <a:gd name="T5" fmla="*/ 0 h 477"/>
                <a:gd name="T6" fmla="*/ 0 w 653"/>
                <a:gd name="T7" fmla="*/ 0 h 477"/>
                <a:gd name="T8" fmla="*/ 23 w 653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7">
                  <a:moveTo>
                    <a:pt x="23" y="477"/>
                  </a:moveTo>
                  <a:lnTo>
                    <a:pt x="653" y="477"/>
                  </a:lnTo>
                  <a:lnTo>
                    <a:pt x="629" y="0"/>
                  </a:lnTo>
                  <a:lnTo>
                    <a:pt x="0" y="0"/>
                  </a:lnTo>
                  <a:lnTo>
                    <a:pt x="23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1" name="Freeform 13"/>
            <p:cNvSpPr>
              <a:spLocks/>
            </p:cNvSpPr>
            <p:nvPr/>
          </p:nvSpPr>
          <p:spPr bwMode="auto">
            <a:xfrm>
              <a:off x="7254875" y="4191001"/>
              <a:ext cx="41275" cy="47625"/>
            </a:xfrm>
            <a:custGeom>
              <a:avLst/>
              <a:gdLst>
                <a:gd name="T0" fmla="*/ 394 w 418"/>
                <a:gd name="T1" fmla="*/ 0 h 478"/>
                <a:gd name="T2" fmla="*/ 0 w 418"/>
                <a:gd name="T3" fmla="*/ 0 h 478"/>
                <a:gd name="T4" fmla="*/ 30 w 418"/>
                <a:gd name="T5" fmla="*/ 478 h 478"/>
                <a:gd name="T6" fmla="*/ 418 w 418"/>
                <a:gd name="T7" fmla="*/ 478 h 478"/>
                <a:gd name="T8" fmla="*/ 394 w 418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78">
                  <a:moveTo>
                    <a:pt x="394" y="0"/>
                  </a:moveTo>
                  <a:lnTo>
                    <a:pt x="0" y="0"/>
                  </a:lnTo>
                  <a:lnTo>
                    <a:pt x="30" y="478"/>
                  </a:lnTo>
                  <a:lnTo>
                    <a:pt x="418" y="47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2" name="Freeform 14"/>
            <p:cNvSpPr>
              <a:spLocks/>
            </p:cNvSpPr>
            <p:nvPr/>
          </p:nvSpPr>
          <p:spPr bwMode="auto">
            <a:xfrm>
              <a:off x="7259638" y="4254501"/>
              <a:ext cx="39687" cy="23813"/>
            </a:xfrm>
            <a:custGeom>
              <a:avLst/>
              <a:gdLst>
                <a:gd name="T0" fmla="*/ 0 w 398"/>
                <a:gd name="T1" fmla="*/ 0 h 253"/>
                <a:gd name="T2" fmla="*/ 17 w 398"/>
                <a:gd name="T3" fmla="*/ 253 h 253"/>
                <a:gd name="T4" fmla="*/ 398 w 398"/>
                <a:gd name="T5" fmla="*/ 253 h 253"/>
                <a:gd name="T6" fmla="*/ 385 w 398"/>
                <a:gd name="T7" fmla="*/ 0 h 253"/>
                <a:gd name="T8" fmla="*/ 0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0" y="0"/>
                  </a:moveTo>
                  <a:lnTo>
                    <a:pt x="17" y="253"/>
                  </a:lnTo>
                  <a:lnTo>
                    <a:pt x="398" y="253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3" name="Freeform 15"/>
            <p:cNvSpPr>
              <a:spLocks/>
            </p:cNvSpPr>
            <p:nvPr/>
          </p:nvSpPr>
          <p:spPr bwMode="auto">
            <a:xfrm>
              <a:off x="7386638" y="4191001"/>
              <a:ext cx="65087" cy="47625"/>
            </a:xfrm>
            <a:custGeom>
              <a:avLst/>
              <a:gdLst>
                <a:gd name="T0" fmla="*/ 24 w 653"/>
                <a:gd name="T1" fmla="*/ 478 h 478"/>
                <a:gd name="T2" fmla="*/ 653 w 653"/>
                <a:gd name="T3" fmla="*/ 478 h 478"/>
                <a:gd name="T4" fmla="*/ 630 w 653"/>
                <a:gd name="T5" fmla="*/ 0 h 478"/>
                <a:gd name="T6" fmla="*/ 0 w 653"/>
                <a:gd name="T7" fmla="*/ 0 h 478"/>
                <a:gd name="T8" fmla="*/ 24 w 653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24" y="478"/>
                  </a:moveTo>
                  <a:lnTo>
                    <a:pt x="653" y="478"/>
                  </a:lnTo>
                  <a:lnTo>
                    <a:pt x="630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4" name="Freeform 16"/>
            <p:cNvSpPr>
              <a:spLocks/>
            </p:cNvSpPr>
            <p:nvPr/>
          </p:nvSpPr>
          <p:spPr bwMode="auto">
            <a:xfrm>
              <a:off x="7304088" y="4081463"/>
              <a:ext cx="63500" cy="33338"/>
            </a:xfrm>
            <a:custGeom>
              <a:avLst/>
              <a:gdLst>
                <a:gd name="T0" fmla="*/ 644 w 644"/>
                <a:gd name="T1" fmla="*/ 334 h 334"/>
                <a:gd name="T2" fmla="*/ 628 w 644"/>
                <a:gd name="T3" fmla="*/ 0 h 334"/>
                <a:gd name="T4" fmla="*/ 0 w 644"/>
                <a:gd name="T5" fmla="*/ 17 h 334"/>
                <a:gd name="T6" fmla="*/ 15 w 644"/>
                <a:gd name="T7" fmla="*/ 334 h 334"/>
                <a:gd name="T8" fmla="*/ 644 w 644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4" h="334">
                  <a:moveTo>
                    <a:pt x="644" y="334"/>
                  </a:moveTo>
                  <a:lnTo>
                    <a:pt x="628" y="0"/>
                  </a:lnTo>
                  <a:lnTo>
                    <a:pt x="0" y="17"/>
                  </a:lnTo>
                  <a:lnTo>
                    <a:pt x="15" y="334"/>
                  </a:lnTo>
                  <a:lnTo>
                    <a:pt x="644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5" name="Freeform 17"/>
            <p:cNvSpPr>
              <a:spLocks/>
            </p:cNvSpPr>
            <p:nvPr/>
          </p:nvSpPr>
          <p:spPr bwMode="auto">
            <a:xfrm>
              <a:off x="7248525" y="4083051"/>
              <a:ext cx="42862" cy="31750"/>
            </a:xfrm>
            <a:custGeom>
              <a:avLst/>
              <a:gdLst>
                <a:gd name="T0" fmla="*/ 411 w 426"/>
                <a:gd name="T1" fmla="*/ 0 h 313"/>
                <a:gd name="T2" fmla="*/ 0 w 426"/>
                <a:gd name="T3" fmla="*/ 10 h 313"/>
                <a:gd name="T4" fmla="*/ 20 w 426"/>
                <a:gd name="T5" fmla="*/ 313 h 313"/>
                <a:gd name="T6" fmla="*/ 426 w 426"/>
                <a:gd name="T7" fmla="*/ 313 h 313"/>
                <a:gd name="T8" fmla="*/ 411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411" y="0"/>
                  </a:moveTo>
                  <a:lnTo>
                    <a:pt x="0" y="10"/>
                  </a:lnTo>
                  <a:lnTo>
                    <a:pt x="20" y="313"/>
                  </a:lnTo>
                  <a:lnTo>
                    <a:pt x="426" y="313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6" name="Freeform 18"/>
            <p:cNvSpPr>
              <a:spLocks/>
            </p:cNvSpPr>
            <p:nvPr/>
          </p:nvSpPr>
          <p:spPr bwMode="auto">
            <a:xfrm>
              <a:off x="7381875" y="4078288"/>
              <a:ext cx="63500" cy="36513"/>
            </a:xfrm>
            <a:custGeom>
              <a:avLst/>
              <a:gdLst>
                <a:gd name="T0" fmla="*/ 646 w 646"/>
                <a:gd name="T1" fmla="*/ 357 h 357"/>
                <a:gd name="T2" fmla="*/ 628 w 646"/>
                <a:gd name="T3" fmla="*/ 0 h 357"/>
                <a:gd name="T4" fmla="*/ 0 w 646"/>
                <a:gd name="T5" fmla="*/ 18 h 357"/>
                <a:gd name="T6" fmla="*/ 16 w 646"/>
                <a:gd name="T7" fmla="*/ 357 h 357"/>
                <a:gd name="T8" fmla="*/ 646 w 646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6" h="357">
                  <a:moveTo>
                    <a:pt x="646" y="357"/>
                  </a:moveTo>
                  <a:lnTo>
                    <a:pt x="628" y="0"/>
                  </a:lnTo>
                  <a:lnTo>
                    <a:pt x="0" y="18"/>
                  </a:lnTo>
                  <a:lnTo>
                    <a:pt x="16" y="357"/>
                  </a:lnTo>
                  <a:lnTo>
                    <a:pt x="646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7" name="Freeform 19"/>
            <p:cNvSpPr>
              <a:spLocks/>
            </p:cNvSpPr>
            <p:nvPr/>
          </p:nvSpPr>
          <p:spPr bwMode="auto">
            <a:xfrm>
              <a:off x="7251700" y="4129088"/>
              <a:ext cx="42862" cy="47625"/>
            </a:xfrm>
            <a:custGeom>
              <a:avLst/>
              <a:gdLst>
                <a:gd name="T0" fmla="*/ 403 w 427"/>
                <a:gd name="T1" fmla="*/ 0 h 477"/>
                <a:gd name="T2" fmla="*/ 0 w 427"/>
                <a:gd name="T3" fmla="*/ 0 h 477"/>
                <a:gd name="T4" fmla="*/ 30 w 427"/>
                <a:gd name="T5" fmla="*/ 477 h 477"/>
                <a:gd name="T6" fmla="*/ 427 w 427"/>
                <a:gd name="T7" fmla="*/ 477 h 477"/>
                <a:gd name="T8" fmla="*/ 403 w 427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77">
                  <a:moveTo>
                    <a:pt x="403" y="0"/>
                  </a:moveTo>
                  <a:lnTo>
                    <a:pt x="0" y="0"/>
                  </a:lnTo>
                  <a:lnTo>
                    <a:pt x="30" y="477"/>
                  </a:lnTo>
                  <a:lnTo>
                    <a:pt x="427" y="477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8" name="Freeform 20"/>
            <p:cNvSpPr>
              <a:spLocks/>
            </p:cNvSpPr>
            <p:nvPr/>
          </p:nvSpPr>
          <p:spPr bwMode="auto">
            <a:xfrm>
              <a:off x="7464425" y="4191001"/>
              <a:ext cx="55562" cy="47625"/>
            </a:xfrm>
            <a:custGeom>
              <a:avLst/>
              <a:gdLst>
                <a:gd name="T0" fmla="*/ 24 w 568"/>
                <a:gd name="T1" fmla="*/ 478 h 478"/>
                <a:gd name="T2" fmla="*/ 568 w 568"/>
                <a:gd name="T3" fmla="*/ 478 h 478"/>
                <a:gd name="T4" fmla="*/ 568 w 568"/>
                <a:gd name="T5" fmla="*/ 0 h 478"/>
                <a:gd name="T6" fmla="*/ 0 w 568"/>
                <a:gd name="T7" fmla="*/ 0 h 478"/>
                <a:gd name="T8" fmla="*/ 24 w 568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478">
                  <a:moveTo>
                    <a:pt x="24" y="478"/>
                  </a:moveTo>
                  <a:lnTo>
                    <a:pt x="568" y="478"/>
                  </a:lnTo>
                  <a:lnTo>
                    <a:pt x="568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79" name="Freeform 21"/>
            <p:cNvSpPr>
              <a:spLocks/>
            </p:cNvSpPr>
            <p:nvPr/>
          </p:nvSpPr>
          <p:spPr bwMode="auto">
            <a:xfrm>
              <a:off x="7467600" y="4254501"/>
              <a:ext cx="52387" cy="23813"/>
            </a:xfrm>
            <a:custGeom>
              <a:avLst/>
              <a:gdLst>
                <a:gd name="T0" fmla="*/ 13 w 537"/>
                <a:gd name="T1" fmla="*/ 253 h 253"/>
                <a:gd name="T2" fmla="*/ 537 w 537"/>
                <a:gd name="T3" fmla="*/ 253 h 253"/>
                <a:gd name="T4" fmla="*/ 537 w 537"/>
                <a:gd name="T5" fmla="*/ 0 h 253"/>
                <a:gd name="T6" fmla="*/ 0 w 537"/>
                <a:gd name="T7" fmla="*/ 0 h 253"/>
                <a:gd name="T8" fmla="*/ 13 w 537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53">
                  <a:moveTo>
                    <a:pt x="13" y="253"/>
                  </a:moveTo>
                  <a:lnTo>
                    <a:pt x="537" y="253"/>
                  </a:lnTo>
                  <a:lnTo>
                    <a:pt x="537" y="0"/>
                  </a:lnTo>
                  <a:lnTo>
                    <a:pt x="0" y="0"/>
                  </a:lnTo>
                  <a:lnTo>
                    <a:pt x="13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0" name="Freeform 22"/>
            <p:cNvSpPr>
              <a:spLocks/>
            </p:cNvSpPr>
            <p:nvPr/>
          </p:nvSpPr>
          <p:spPr bwMode="auto">
            <a:xfrm>
              <a:off x="7461250" y="4129088"/>
              <a:ext cx="58737" cy="47625"/>
            </a:xfrm>
            <a:custGeom>
              <a:avLst/>
              <a:gdLst>
                <a:gd name="T0" fmla="*/ 0 w 599"/>
                <a:gd name="T1" fmla="*/ 0 h 477"/>
                <a:gd name="T2" fmla="*/ 25 w 599"/>
                <a:gd name="T3" fmla="*/ 477 h 477"/>
                <a:gd name="T4" fmla="*/ 599 w 599"/>
                <a:gd name="T5" fmla="*/ 477 h 477"/>
                <a:gd name="T6" fmla="*/ 599 w 599"/>
                <a:gd name="T7" fmla="*/ 0 h 477"/>
                <a:gd name="T8" fmla="*/ 0 w 59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477">
                  <a:moveTo>
                    <a:pt x="0" y="0"/>
                  </a:moveTo>
                  <a:lnTo>
                    <a:pt x="25" y="477"/>
                  </a:lnTo>
                  <a:lnTo>
                    <a:pt x="599" y="477"/>
                  </a:lnTo>
                  <a:lnTo>
                    <a:pt x="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1" name="Freeform 23"/>
            <p:cNvSpPr>
              <a:spLocks/>
            </p:cNvSpPr>
            <p:nvPr/>
          </p:nvSpPr>
          <p:spPr bwMode="auto">
            <a:xfrm>
              <a:off x="7312025" y="4254501"/>
              <a:ext cx="63500" cy="23813"/>
            </a:xfrm>
            <a:custGeom>
              <a:avLst/>
              <a:gdLst>
                <a:gd name="T0" fmla="*/ 0 w 641"/>
                <a:gd name="T1" fmla="*/ 0 h 253"/>
                <a:gd name="T2" fmla="*/ 12 w 641"/>
                <a:gd name="T3" fmla="*/ 253 h 253"/>
                <a:gd name="T4" fmla="*/ 641 w 641"/>
                <a:gd name="T5" fmla="*/ 253 h 253"/>
                <a:gd name="T6" fmla="*/ 628 w 641"/>
                <a:gd name="T7" fmla="*/ 0 h 253"/>
                <a:gd name="T8" fmla="*/ 0 w 641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53">
                  <a:moveTo>
                    <a:pt x="0" y="0"/>
                  </a:moveTo>
                  <a:lnTo>
                    <a:pt x="12" y="253"/>
                  </a:lnTo>
                  <a:lnTo>
                    <a:pt x="641" y="253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2" name="Freeform 24"/>
            <p:cNvSpPr>
              <a:spLocks/>
            </p:cNvSpPr>
            <p:nvPr/>
          </p:nvSpPr>
          <p:spPr bwMode="auto">
            <a:xfrm>
              <a:off x="7308850" y="4191001"/>
              <a:ext cx="65087" cy="47625"/>
            </a:xfrm>
            <a:custGeom>
              <a:avLst/>
              <a:gdLst>
                <a:gd name="T0" fmla="*/ 0 w 652"/>
                <a:gd name="T1" fmla="*/ 0 h 478"/>
                <a:gd name="T2" fmla="*/ 23 w 652"/>
                <a:gd name="T3" fmla="*/ 478 h 478"/>
                <a:gd name="T4" fmla="*/ 652 w 652"/>
                <a:gd name="T5" fmla="*/ 478 h 478"/>
                <a:gd name="T6" fmla="*/ 628 w 652"/>
                <a:gd name="T7" fmla="*/ 0 h 478"/>
                <a:gd name="T8" fmla="*/ 0 w 652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0" y="0"/>
                  </a:moveTo>
                  <a:lnTo>
                    <a:pt x="23" y="478"/>
                  </a:lnTo>
                  <a:lnTo>
                    <a:pt x="652" y="478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3" name="Freeform 25"/>
            <p:cNvSpPr>
              <a:spLocks/>
            </p:cNvSpPr>
            <p:nvPr/>
          </p:nvSpPr>
          <p:spPr bwMode="auto">
            <a:xfrm>
              <a:off x="7389813" y="4254501"/>
              <a:ext cx="63500" cy="23813"/>
            </a:xfrm>
            <a:custGeom>
              <a:avLst/>
              <a:gdLst>
                <a:gd name="T0" fmla="*/ 0 w 642"/>
                <a:gd name="T1" fmla="*/ 0 h 253"/>
                <a:gd name="T2" fmla="*/ 13 w 642"/>
                <a:gd name="T3" fmla="*/ 253 h 253"/>
                <a:gd name="T4" fmla="*/ 642 w 642"/>
                <a:gd name="T5" fmla="*/ 253 h 253"/>
                <a:gd name="T6" fmla="*/ 630 w 642"/>
                <a:gd name="T7" fmla="*/ 0 h 253"/>
                <a:gd name="T8" fmla="*/ 0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0" y="0"/>
                  </a:moveTo>
                  <a:lnTo>
                    <a:pt x="13" y="253"/>
                  </a:lnTo>
                  <a:lnTo>
                    <a:pt x="642" y="253"/>
                  </a:lnTo>
                  <a:lnTo>
                    <a:pt x="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4" name="Freeform 26"/>
            <p:cNvSpPr>
              <a:spLocks/>
            </p:cNvSpPr>
            <p:nvPr/>
          </p:nvSpPr>
          <p:spPr bwMode="auto">
            <a:xfrm>
              <a:off x="7307263" y="4129088"/>
              <a:ext cx="63500" cy="47625"/>
            </a:xfrm>
            <a:custGeom>
              <a:avLst/>
              <a:gdLst>
                <a:gd name="T0" fmla="*/ 628 w 652"/>
                <a:gd name="T1" fmla="*/ 0 h 477"/>
                <a:gd name="T2" fmla="*/ 0 w 652"/>
                <a:gd name="T3" fmla="*/ 0 h 477"/>
                <a:gd name="T4" fmla="*/ 23 w 652"/>
                <a:gd name="T5" fmla="*/ 477 h 477"/>
                <a:gd name="T6" fmla="*/ 652 w 652"/>
                <a:gd name="T7" fmla="*/ 477 h 477"/>
                <a:gd name="T8" fmla="*/ 628 w 652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0"/>
                  </a:moveTo>
                  <a:lnTo>
                    <a:pt x="0" y="0"/>
                  </a:lnTo>
                  <a:lnTo>
                    <a:pt x="23" y="477"/>
                  </a:lnTo>
                  <a:lnTo>
                    <a:pt x="652" y="477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5" name="Freeform 27"/>
            <p:cNvSpPr>
              <a:spLocks/>
            </p:cNvSpPr>
            <p:nvPr/>
          </p:nvSpPr>
          <p:spPr bwMode="auto">
            <a:xfrm>
              <a:off x="7200900" y="3968751"/>
              <a:ext cx="339725" cy="103188"/>
            </a:xfrm>
            <a:custGeom>
              <a:avLst/>
              <a:gdLst>
                <a:gd name="T0" fmla="*/ 351 w 3421"/>
                <a:gd name="T1" fmla="*/ 0 h 1032"/>
                <a:gd name="T2" fmla="*/ 3421 w 3421"/>
                <a:gd name="T3" fmla="*/ 0 h 1032"/>
                <a:gd name="T4" fmla="*/ 3421 w 3421"/>
                <a:gd name="T5" fmla="*/ 1032 h 1032"/>
                <a:gd name="T6" fmla="*/ 0 w 3421"/>
                <a:gd name="T7" fmla="*/ 1032 h 1032"/>
                <a:gd name="T8" fmla="*/ 351 w 3421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1" h="1032">
                  <a:moveTo>
                    <a:pt x="351" y="0"/>
                  </a:moveTo>
                  <a:lnTo>
                    <a:pt x="3421" y="0"/>
                  </a:lnTo>
                  <a:lnTo>
                    <a:pt x="3421" y="1032"/>
                  </a:lnTo>
                  <a:lnTo>
                    <a:pt x="0" y="1032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6" name="Freeform 28"/>
            <p:cNvSpPr>
              <a:spLocks/>
            </p:cNvSpPr>
            <p:nvPr/>
          </p:nvSpPr>
          <p:spPr bwMode="auto">
            <a:xfrm>
              <a:off x="7224713" y="3952876"/>
              <a:ext cx="133350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7" name="Freeform 29"/>
            <p:cNvSpPr>
              <a:spLocks/>
            </p:cNvSpPr>
            <p:nvPr/>
          </p:nvSpPr>
          <p:spPr bwMode="auto">
            <a:xfrm>
              <a:off x="7242175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0 w 993"/>
                <a:gd name="T3" fmla="*/ 728 h 728"/>
                <a:gd name="T4" fmla="*/ 993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0" y="728"/>
                  </a:lnTo>
                  <a:lnTo>
                    <a:pt x="993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8" name="Freeform 30"/>
            <p:cNvSpPr>
              <a:spLocks/>
            </p:cNvSpPr>
            <p:nvPr/>
          </p:nvSpPr>
          <p:spPr bwMode="auto">
            <a:xfrm>
              <a:off x="7366000" y="3952876"/>
              <a:ext cx="131762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89" name="Freeform 31"/>
            <p:cNvSpPr>
              <a:spLocks/>
            </p:cNvSpPr>
            <p:nvPr/>
          </p:nvSpPr>
          <p:spPr bwMode="auto">
            <a:xfrm>
              <a:off x="7381875" y="3978276"/>
              <a:ext cx="98425" cy="71438"/>
            </a:xfrm>
            <a:custGeom>
              <a:avLst/>
              <a:gdLst>
                <a:gd name="T0" fmla="*/ 496 w 991"/>
                <a:gd name="T1" fmla="*/ 0 h 728"/>
                <a:gd name="T2" fmla="*/ 0 w 991"/>
                <a:gd name="T3" fmla="*/ 728 h 728"/>
                <a:gd name="T4" fmla="*/ 991 w 991"/>
                <a:gd name="T5" fmla="*/ 728 h 728"/>
                <a:gd name="T6" fmla="*/ 496 w 991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728">
                  <a:moveTo>
                    <a:pt x="496" y="0"/>
                  </a:moveTo>
                  <a:lnTo>
                    <a:pt x="0" y="728"/>
                  </a:lnTo>
                  <a:lnTo>
                    <a:pt x="991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0" name="Freeform 32"/>
            <p:cNvSpPr>
              <a:spLocks/>
            </p:cNvSpPr>
            <p:nvPr/>
          </p:nvSpPr>
          <p:spPr bwMode="auto">
            <a:xfrm>
              <a:off x="7759700" y="4043363"/>
              <a:ext cx="338137" cy="260350"/>
            </a:xfrm>
            <a:custGeom>
              <a:avLst/>
              <a:gdLst>
                <a:gd name="T0" fmla="*/ 3397 w 3397"/>
                <a:gd name="T1" fmla="*/ 252 h 2619"/>
                <a:gd name="T2" fmla="*/ 3196 w 3397"/>
                <a:gd name="T3" fmla="*/ 2619 h 2619"/>
                <a:gd name="T4" fmla="*/ 0 w 3397"/>
                <a:gd name="T5" fmla="*/ 2543 h 2619"/>
                <a:gd name="T6" fmla="*/ 0 w 3397"/>
                <a:gd name="T7" fmla="*/ 0 h 2619"/>
                <a:gd name="T8" fmla="*/ 3397 w 3397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7" h="2619">
                  <a:moveTo>
                    <a:pt x="3397" y="252"/>
                  </a:moveTo>
                  <a:lnTo>
                    <a:pt x="3196" y="2619"/>
                  </a:lnTo>
                  <a:lnTo>
                    <a:pt x="0" y="2543"/>
                  </a:lnTo>
                  <a:lnTo>
                    <a:pt x="0" y="0"/>
                  </a:lnTo>
                  <a:lnTo>
                    <a:pt x="3397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1" name="Freeform 33"/>
            <p:cNvSpPr>
              <a:spLocks/>
            </p:cNvSpPr>
            <p:nvPr/>
          </p:nvSpPr>
          <p:spPr bwMode="auto">
            <a:xfrm>
              <a:off x="7797800" y="4076701"/>
              <a:ext cx="61912" cy="38100"/>
            </a:xfrm>
            <a:custGeom>
              <a:avLst/>
              <a:gdLst>
                <a:gd name="T0" fmla="*/ 0 w 623"/>
                <a:gd name="T1" fmla="*/ 378 h 378"/>
                <a:gd name="T2" fmla="*/ 0 w 623"/>
                <a:gd name="T3" fmla="*/ 0 h 378"/>
                <a:gd name="T4" fmla="*/ 623 w 623"/>
                <a:gd name="T5" fmla="*/ 18 h 378"/>
                <a:gd name="T6" fmla="*/ 605 w 623"/>
                <a:gd name="T7" fmla="*/ 378 h 378"/>
                <a:gd name="T8" fmla="*/ 0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0" y="378"/>
                  </a:moveTo>
                  <a:lnTo>
                    <a:pt x="0" y="0"/>
                  </a:lnTo>
                  <a:lnTo>
                    <a:pt x="623" y="18"/>
                  </a:lnTo>
                  <a:lnTo>
                    <a:pt x="605" y="378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7869238" y="4129088"/>
              <a:ext cx="65087" cy="47625"/>
            </a:xfrm>
            <a:custGeom>
              <a:avLst/>
              <a:gdLst>
                <a:gd name="T0" fmla="*/ 628 w 652"/>
                <a:gd name="T1" fmla="*/ 477 h 477"/>
                <a:gd name="T2" fmla="*/ 0 w 652"/>
                <a:gd name="T3" fmla="*/ 477 h 477"/>
                <a:gd name="T4" fmla="*/ 23 w 652"/>
                <a:gd name="T5" fmla="*/ 0 h 477"/>
                <a:gd name="T6" fmla="*/ 652 w 652"/>
                <a:gd name="T7" fmla="*/ 0 h 477"/>
                <a:gd name="T8" fmla="*/ 628 w 652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477"/>
                  </a:moveTo>
                  <a:lnTo>
                    <a:pt x="0" y="477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3" name="Freeform 35"/>
            <p:cNvSpPr>
              <a:spLocks/>
            </p:cNvSpPr>
            <p:nvPr/>
          </p:nvSpPr>
          <p:spPr bwMode="auto">
            <a:xfrm>
              <a:off x="8021638" y="4191001"/>
              <a:ext cx="41275" cy="47625"/>
            </a:xfrm>
            <a:custGeom>
              <a:avLst/>
              <a:gdLst>
                <a:gd name="T0" fmla="*/ 25 w 419"/>
                <a:gd name="T1" fmla="*/ 0 h 478"/>
                <a:gd name="T2" fmla="*/ 419 w 419"/>
                <a:gd name="T3" fmla="*/ 0 h 478"/>
                <a:gd name="T4" fmla="*/ 388 w 419"/>
                <a:gd name="T5" fmla="*/ 478 h 478"/>
                <a:gd name="T6" fmla="*/ 0 w 419"/>
                <a:gd name="T7" fmla="*/ 478 h 478"/>
                <a:gd name="T8" fmla="*/ 25 w 419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78">
                  <a:moveTo>
                    <a:pt x="25" y="0"/>
                  </a:moveTo>
                  <a:lnTo>
                    <a:pt x="419" y="0"/>
                  </a:lnTo>
                  <a:lnTo>
                    <a:pt x="388" y="478"/>
                  </a:lnTo>
                  <a:lnTo>
                    <a:pt x="0" y="47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4" name="Freeform 36"/>
            <p:cNvSpPr>
              <a:spLocks/>
            </p:cNvSpPr>
            <p:nvPr/>
          </p:nvSpPr>
          <p:spPr bwMode="auto">
            <a:xfrm>
              <a:off x="8020050" y="4254501"/>
              <a:ext cx="39687" cy="23813"/>
            </a:xfrm>
            <a:custGeom>
              <a:avLst/>
              <a:gdLst>
                <a:gd name="T0" fmla="*/ 398 w 398"/>
                <a:gd name="T1" fmla="*/ 0 h 253"/>
                <a:gd name="T2" fmla="*/ 382 w 398"/>
                <a:gd name="T3" fmla="*/ 253 h 253"/>
                <a:gd name="T4" fmla="*/ 0 w 398"/>
                <a:gd name="T5" fmla="*/ 253 h 253"/>
                <a:gd name="T6" fmla="*/ 13 w 398"/>
                <a:gd name="T7" fmla="*/ 0 h 253"/>
                <a:gd name="T8" fmla="*/ 398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398" y="0"/>
                  </a:moveTo>
                  <a:lnTo>
                    <a:pt x="382" y="253"/>
                  </a:lnTo>
                  <a:lnTo>
                    <a:pt x="0" y="253"/>
                  </a:lnTo>
                  <a:lnTo>
                    <a:pt x="13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5" name="Freeform 37"/>
            <p:cNvSpPr>
              <a:spLocks/>
            </p:cNvSpPr>
            <p:nvPr/>
          </p:nvSpPr>
          <p:spPr bwMode="auto">
            <a:xfrm>
              <a:off x="7866063" y="4191001"/>
              <a:ext cx="65087" cy="47625"/>
            </a:xfrm>
            <a:custGeom>
              <a:avLst/>
              <a:gdLst>
                <a:gd name="T0" fmla="*/ 628 w 652"/>
                <a:gd name="T1" fmla="*/ 478 h 478"/>
                <a:gd name="T2" fmla="*/ 0 w 652"/>
                <a:gd name="T3" fmla="*/ 478 h 478"/>
                <a:gd name="T4" fmla="*/ 23 w 652"/>
                <a:gd name="T5" fmla="*/ 0 h 478"/>
                <a:gd name="T6" fmla="*/ 652 w 652"/>
                <a:gd name="T7" fmla="*/ 0 h 478"/>
                <a:gd name="T8" fmla="*/ 628 w 652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628" y="478"/>
                  </a:moveTo>
                  <a:lnTo>
                    <a:pt x="0" y="478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6" name="Freeform 38"/>
            <p:cNvSpPr>
              <a:spLocks/>
            </p:cNvSpPr>
            <p:nvPr/>
          </p:nvSpPr>
          <p:spPr bwMode="auto">
            <a:xfrm>
              <a:off x="7950200" y="4081463"/>
              <a:ext cx="63500" cy="33338"/>
            </a:xfrm>
            <a:custGeom>
              <a:avLst/>
              <a:gdLst>
                <a:gd name="T0" fmla="*/ 0 w 645"/>
                <a:gd name="T1" fmla="*/ 334 h 334"/>
                <a:gd name="T2" fmla="*/ 17 w 645"/>
                <a:gd name="T3" fmla="*/ 0 h 334"/>
                <a:gd name="T4" fmla="*/ 645 w 645"/>
                <a:gd name="T5" fmla="*/ 17 h 334"/>
                <a:gd name="T6" fmla="*/ 629 w 645"/>
                <a:gd name="T7" fmla="*/ 334 h 334"/>
                <a:gd name="T8" fmla="*/ 0 w 645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34">
                  <a:moveTo>
                    <a:pt x="0" y="334"/>
                  </a:moveTo>
                  <a:lnTo>
                    <a:pt x="17" y="0"/>
                  </a:lnTo>
                  <a:lnTo>
                    <a:pt x="645" y="17"/>
                  </a:lnTo>
                  <a:lnTo>
                    <a:pt x="62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7" name="Freeform 39"/>
            <p:cNvSpPr>
              <a:spLocks/>
            </p:cNvSpPr>
            <p:nvPr/>
          </p:nvSpPr>
          <p:spPr bwMode="auto">
            <a:xfrm>
              <a:off x="8027988" y="4083051"/>
              <a:ext cx="41275" cy="31750"/>
            </a:xfrm>
            <a:custGeom>
              <a:avLst/>
              <a:gdLst>
                <a:gd name="T0" fmla="*/ 16 w 426"/>
                <a:gd name="T1" fmla="*/ 0 h 313"/>
                <a:gd name="T2" fmla="*/ 426 w 426"/>
                <a:gd name="T3" fmla="*/ 10 h 313"/>
                <a:gd name="T4" fmla="*/ 407 w 426"/>
                <a:gd name="T5" fmla="*/ 313 h 313"/>
                <a:gd name="T6" fmla="*/ 0 w 426"/>
                <a:gd name="T7" fmla="*/ 313 h 313"/>
                <a:gd name="T8" fmla="*/ 16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16" y="0"/>
                  </a:moveTo>
                  <a:lnTo>
                    <a:pt x="426" y="10"/>
                  </a:lnTo>
                  <a:lnTo>
                    <a:pt x="407" y="313"/>
                  </a:lnTo>
                  <a:lnTo>
                    <a:pt x="0" y="3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8" name="Freeform 40"/>
            <p:cNvSpPr>
              <a:spLocks/>
            </p:cNvSpPr>
            <p:nvPr/>
          </p:nvSpPr>
          <p:spPr bwMode="auto">
            <a:xfrm>
              <a:off x="7872413" y="4078288"/>
              <a:ext cx="65087" cy="36513"/>
            </a:xfrm>
            <a:custGeom>
              <a:avLst/>
              <a:gdLst>
                <a:gd name="T0" fmla="*/ 0 w 645"/>
                <a:gd name="T1" fmla="*/ 357 h 357"/>
                <a:gd name="T2" fmla="*/ 17 w 645"/>
                <a:gd name="T3" fmla="*/ 0 h 357"/>
                <a:gd name="T4" fmla="*/ 645 w 645"/>
                <a:gd name="T5" fmla="*/ 18 h 357"/>
                <a:gd name="T6" fmla="*/ 628 w 645"/>
                <a:gd name="T7" fmla="*/ 357 h 357"/>
                <a:gd name="T8" fmla="*/ 0 w 64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57">
                  <a:moveTo>
                    <a:pt x="0" y="357"/>
                  </a:moveTo>
                  <a:lnTo>
                    <a:pt x="17" y="0"/>
                  </a:lnTo>
                  <a:lnTo>
                    <a:pt x="645" y="18"/>
                  </a:lnTo>
                  <a:lnTo>
                    <a:pt x="628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8024813" y="4129088"/>
              <a:ext cx="42862" cy="47625"/>
            </a:xfrm>
            <a:custGeom>
              <a:avLst/>
              <a:gdLst>
                <a:gd name="T0" fmla="*/ 25 w 429"/>
                <a:gd name="T1" fmla="*/ 0 h 477"/>
                <a:gd name="T2" fmla="*/ 429 w 429"/>
                <a:gd name="T3" fmla="*/ 0 h 477"/>
                <a:gd name="T4" fmla="*/ 398 w 429"/>
                <a:gd name="T5" fmla="*/ 477 h 477"/>
                <a:gd name="T6" fmla="*/ 0 w 429"/>
                <a:gd name="T7" fmla="*/ 477 h 477"/>
                <a:gd name="T8" fmla="*/ 25 w 42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77">
                  <a:moveTo>
                    <a:pt x="25" y="0"/>
                  </a:moveTo>
                  <a:lnTo>
                    <a:pt x="429" y="0"/>
                  </a:lnTo>
                  <a:lnTo>
                    <a:pt x="398" y="477"/>
                  </a:lnTo>
                  <a:lnTo>
                    <a:pt x="0" y="47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7797800" y="4191001"/>
              <a:ext cx="55562" cy="47625"/>
            </a:xfrm>
            <a:custGeom>
              <a:avLst/>
              <a:gdLst>
                <a:gd name="T0" fmla="*/ 544 w 567"/>
                <a:gd name="T1" fmla="*/ 478 h 478"/>
                <a:gd name="T2" fmla="*/ 0 w 567"/>
                <a:gd name="T3" fmla="*/ 478 h 478"/>
                <a:gd name="T4" fmla="*/ 0 w 567"/>
                <a:gd name="T5" fmla="*/ 0 h 478"/>
                <a:gd name="T6" fmla="*/ 567 w 567"/>
                <a:gd name="T7" fmla="*/ 0 h 478"/>
                <a:gd name="T8" fmla="*/ 544 w 567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478">
                  <a:moveTo>
                    <a:pt x="544" y="478"/>
                  </a:moveTo>
                  <a:lnTo>
                    <a:pt x="0" y="478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4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7797800" y="4254501"/>
              <a:ext cx="53975" cy="23813"/>
            </a:xfrm>
            <a:custGeom>
              <a:avLst/>
              <a:gdLst>
                <a:gd name="T0" fmla="*/ 524 w 536"/>
                <a:gd name="T1" fmla="*/ 253 h 253"/>
                <a:gd name="T2" fmla="*/ 0 w 536"/>
                <a:gd name="T3" fmla="*/ 253 h 253"/>
                <a:gd name="T4" fmla="*/ 0 w 536"/>
                <a:gd name="T5" fmla="*/ 0 h 253"/>
                <a:gd name="T6" fmla="*/ 536 w 536"/>
                <a:gd name="T7" fmla="*/ 0 h 253"/>
                <a:gd name="T8" fmla="*/ 524 w 536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" h="253">
                  <a:moveTo>
                    <a:pt x="524" y="253"/>
                  </a:moveTo>
                  <a:lnTo>
                    <a:pt x="0" y="253"/>
                  </a:lnTo>
                  <a:lnTo>
                    <a:pt x="0" y="0"/>
                  </a:lnTo>
                  <a:lnTo>
                    <a:pt x="536" y="0"/>
                  </a:lnTo>
                  <a:lnTo>
                    <a:pt x="524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7797800" y="4129088"/>
              <a:ext cx="58737" cy="47625"/>
            </a:xfrm>
            <a:custGeom>
              <a:avLst/>
              <a:gdLst>
                <a:gd name="T0" fmla="*/ 598 w 598"/>
                <a:gd name="T1" fmla="*/ 0 h 477"/>
                <a:gd name="T2" fmla="*/ 574 w 598"/>
                <a:gd name="T3" fmla="*/ 477 h 477"/>
                <a:gd name="T4" fmla="*/ 0 w 598"/>
                <a:gd name="T5" fmla="*/ 477 h 477"/>
                <a:gd name="T6" fmla="*/ 0 w 598"/>
                <a:gd name="T7" fmla="*/ 0 h 477"/>
                <a:gd name="T8" fmla="*/ 598 w 598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477">
                  <a:moveTo>
                    <a:pt x="598" y="0"/>
                  </a:moveTo>
                  <a:lnTo>
                    <a:pt x="574" y="477"/>
                  </a:lnTo>
                  <a:lnTo>
                    <a:pt x="0" y="477"/>
                  </a:lnTo>
                  <a:lnTo>
                    <a:pt x="0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3" name="Freeform 45"/>
            <p:cNvSpPr>
              <a:spLocks/>
            </p:cNvSpPr>
            <p:nvPr/>
          </p:nvSpPr>
          <p:spPr bwMode="auto">
            <a:xfrm>
              <a:off x="7942263" y="4254501"/>
              <a:ext cx="63500" cy="23813"/>
            </a:xfrm>
            <a:custGeom>
              <a:avLst/>
              <a:gdLst>
                <a:gd name="T0" fmla="*/ 642 w 642"/>
                <a:gd name="T1" fmla="*/ 0 h 253"/>
                <a:gd name="T2" fmla="*/ 629 w 642"/>
                <a:gd name="T3" fmla="*/ 253 h 253"/>
                <a:gd name="T4" fmla="*/ 0 w 642"/>
                <a:gd name="T5" fmla="*/ 253 h 253"/>
                <a:gd name="T6" fmla="*/ 12 w 642"/>
                <a:gd name="T7" fmla="*/ 0 h 253"/>
                <a:gd name="T8" fmla="*/ 642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642" y="0"/>
                  </a:moveTo>
                  <a:lnTo>
                    <a:pt x="629" y="253"/>
                  </a:lnTo>
                  <a:lnTo>
                    <a:pt x="0" y="253"/>
                  </a:lnTo>
                  <a:lnTo>
                    <a:pt x="12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4" name="Freeform 46"/>
            <p:cNvSpPr>
              <a:spLocks/>
            </p:cNvSpPr>
            <p:nvPr/>
          </p:nvSpPr>
          <p:spPr bwMode="auto">
            <a:xfrm>
              <a:off x="7943850" y="4191001"/>
              <a:ext cx="65087" cy="47625"/>
            </a:xfrm>
            <a:custGeom>
              <a:avLst/>
              <a:gdLst>
                <a:gd name="T0" fmla="*/ 653 w 653"/>
                <a:gd name="T1" fmla="*/ 0 h 478"/>
                <a:gd name="T2" fmla="*/ 629 w 653"/>
                <a:gd name="T3" fmla="*/ 478 h 478"/>
                <a:gd name="T4" fmla="*/ 0 w 653"/>
                <a:gd name="T5" fmla="*/ 478 h 478"/>
                <a:gd name="T6" fmla="*/ 23 w 653"/>
                <a:gd name="T7" fmla="*/ 0 h 478"/>
                <a:gd name="T8" fmla="*/ 653 w 653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653" y="0"/>
                  </a:moveTo>
                  <a:lnTo>
                    <a:pt x="629" y="478"/>
                  </a:lnTo>
                  <a:lnTo>
                    <a:pt x="0" y="478"/>
                  </a:lnTo>
                  <a:lnTo>
                    <a:pt x="23" y="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5" name="Freeform 47"/>
            <p:cNvSpPr>
              <a:spLocks/>
            </p:cNvSpPr>
            <p:nvPr/>
          </p:nvSpPr>
          <p:spPr bwMode="auto">
            <a:xfrm>
              <a:off x="7864475" y="4254501"/>
              <a:ext cx="63500" cy="23813"/>
            </a:xfrm>
            <a:custGeom>
              <a:avLst/>
              <a:gdLst>
                <a:gd name="T0" fmla="*/ 640 w 640"/>
                <a:gd name="T1" fmla="*/ 0 h 253"/>
                <a:gd name="T2" fmla="*/ 628 w 640"/>
                <a:gd name="T3" fmla="*/ 253 h 253"/>
                <a:gd name="T4" fmla="*/ 0 w 640"/>
                <a:gd name="T5" fmla="*/ 253 h 253"/>
                <a:gd name="T6" fmla="*/ 11 w 640"/>
                <a:gd name="T7" fmla="*/ 0 h 253"/>
                <a:gd name="T8" fmla="*/ 640 w 640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253">
                  <a:moveTo>
                    <a:pt x="640" y="0"/>
                  </a:moveTo>
                  <a:lnTo>
                    <a:pt x="628" y="253"/>
                  </a:lnTo>
                  <a:lnTo>
                    <a:pt x="0" y="253"/>
                  </a:lnTo>
                  <a:lnTo>
                    <a:pt x="11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6" name="Freeform 48"/>
            <p:cNvSpPr>
              <a:spLocks/>
            </p:cNvSpPr>
            <p:nvPr/>
          </p:nvSpPr>
          <p:spPr bwMode="auto">
            <a:xfrm>
              <a:off x="7947025" y="4129088"/>
              <a:ext cx="65087" cy="47625"/>
            </a:xfrm>
            <a:custGeom>
              <a:avLst/>
              <a:gdLst>
                <a:gd name="T0" fmla="*/ 24 w 654"/>
                <a:gd name="T1" fmla="*/ 0 h 477"/>
                <a:gd name="T2" fmla="*/ 654 w 654"/>
                <a:gd name="T3" fmla="*/ 0 h 477"/>
                <a:gd name="T4" fmla="*/ 630 w 654"/>
                <a:gd name="T5" fmla="*/ 477 h 477"/>
                <a:gd name="T6" fmla="*/ 0 w 654"/>
                <a:gd name="T7" fmla="*/ 477 h 477"/>
                <a:gd name="T8" fmla="*/ 24 w 654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477">
                  <a:moveTo>
                    <a:pt x="24" y="0"/>
                  </a:moveTo>
                  <a:lnTo>
                    <a:pt x="654" y="0"/>
                  </a:lnTo>
                  <a:lnTo>
                    <a:pt x="630" y="477"/>
                  </a:lnTo>
                  <a:lnTo>
                    <a:pt x="0" y="47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7" name="Freeform 49"/>
            <p:cNvSpPr>
              <a:spLocks/>
            </p:cNvSpPr>
            <p:nvPr/>
          </p:nvSpPr>
          <p:spPr bwMode="auto">
            <a:xfrm>
              <a:off x="7777163" y="3968751"/>
              <a:ext cx="339725" cy="103188"/>
            </a:xfrm>
            <a:custGeom>
              <a:avLst/>
              <a:gdLst>
                <a:gd name="T0" fmla="*/ 3069 w 3422"/>
                <a:gd name="T1" fmla="*/ 0 h 1032"/>
                <a:gd name="T2" fmla="*/ 0 w 3422"/>
                <a:gd name="T3" fmla="*/ 0 h 1032"/>
                <a:gd name="T4" fmla="*/ 0 w 3422"/>
                <a:gd name="T5" fmla="*/ 1032 h 1032"/>
                <a:gd name="T6" fmla="*/ 3422 w 3422"/>
                <a:gd name="T7" fmla="*/ 1032 h 1032"/>
                <a:gd name="T8" fmla="*/ 3069 w 3422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2" h="1032">
                  <a:moveTo>
                    <a:pt x="3069" y="0"/>
                  </a:moveTo>
                  <a:lnTo>
                    <a:pt x="0" y="0"/>
                  </a:lnTo>
                  <a:lnTo>
                    <a:pt x="0" y="1032"/>
                  </a:lnTo>
                  <a:lnTo>
                    <a:pt x="3422" y="103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8" name="Freeform 50"/>
            <p:cNvSpPr>
              <a:spLocks/>
            </p:cNvSpPr>
            <p:nvPr/>
          </p:nvSpPr>
          <p:spPr bwMode="auto">
            <a:xfrm>
              <a:off x="7961313" y="3952876"/>
              <a:ext cx="131762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09" name="Freeform 51"/>
            <p:cNvSpPr>
              <a:spLocks/>
            </p:cNvSpPr>
            <p:nvPr/>
          </p:nvSpPr>
          <p:spPr bwMode="auto">
            <a:xfrm>
              <a:off x="7977188" y="3978276"/>
              <a:ext cx="98425" cy="71438"/>
            </a:xfrm>
            <a:custGeom>
              <a:avLst/>
              <a:gdLst>
                <a:gd name="T0" fmla="*/ 497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7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7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0" name="Freeform 52"/>
            <p:cNvSpPr>
              <a:spLocks/>
            </p:cNvSpPr>
            <p:nvPr/>
          </p:nvSpPr>
          <p:spPr bwMode="auto">
            <a:xfrm>
              <a:off x="7820025" y="3952876"/>
              <a:ext cx="133350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1" name="Freeform 53"/>
            <p:cNvSpPr>
              <a:spLocks/>
            </p:cNvSpPr>
            <p:nvPr/>
          </p:nvSpPr>
          <p:spPr bwMode="auto">
            <a:xfrm>
              <a:off x="7837488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2" name="Freeform 54"/>
            <p:cNvSpPr>
              <a:spLocks/>
            </p:cNvSpPr>
            <p:nvPr/>
          </p:nvSpPr>
          <p:spPr bwMode="auto">
            <a:xfrm>
              <a:off x="7486650" y="3819526"/>
              <a:ext cx="336550" cy="484188"/>
            </a:xfrm>
            <a:custGeom>
              <a:avLst/>
              <a:gdLst>
                <a:gd name="T0" fmla="*/ 2978 w 3389"/>
                <a:gd name="T1" fmla="*/ 0 h 4885"/>
                <a:gd name="T2" fmla="*/ 2978 w 3389"/>
                <a:gd name="T3" fmla="*/ 352 h 4885"/>
                <a:gd name="T4" fmla="*/ 2525 w 3389"/>
                <a:gd name="T5" fmla="*/ 352 h 4885"/>
                <a:gd name="T6" fmla="*/ 2525 w 3389"/>
                <a:gd name="T7" fmla="*/ 0 h 4885"/>
                <a:gd name="T8" fmla="*/ 1921 w 3389"/>
                <a:gd name="T9" fmla="*/ 0 h 4885"/>
                <a:gd name="T10" fmla="*/ 1921 w 3389"/>
                <a:gd name="T11" fmla="*/ 352 h 4885"/>
                <a:gd name="T12" fmla="*/ 1468 w 3389"/>
                <a:gd name="T13" fmla="*/ 352 h 4885"/>
                <a:gd name="T14" fmla="*/ 1468 w 3389"/>
                <a:gd name="T15" fmla="*/ 0 h 4885"/>
                <a:gd name="T16" fmla="*/ 864 w 3389"/>
                <a:gd name="T17" fmla="*/ 0 h 4885"/>
                <a:gd name="T18" fmla="*/ 864 w 3389"/>
                <a:gd name="T19" fmla="*/ 352 h 4885"/>
                <a:gd name="T20" fmla="*/ 412 w 3389"/>
                <a:gd name="T21" fmla="*/ 352 h 4885"/>
                <a:gd name="T22" fmla="*/ 412 w 3389"/>
                <a:gd name="T23" fmla="*/ 0 h 4885"/>
                <a:gd name="T24" fmla="*/ 0 w 3389"/>
                <a:gd name="T25" fmla="*/ 0 h 4885"/>
                <a:gd name="T26" fmla="*/ 286 w 3389"/>
                <a:gd name="T27" fmla="*/ 4885 h 4885"/>
                <a:gd name="T28" fmla="*/ 3104 w 3389"/>
                <a:gd name="T29" fmla="*/ 4885 h 4885"/>
                <a:gd name="T30" fmla="*/ 3389 w 3389"/>
                <a:gd name="T31" fmla="*/ 0 h 4885"/>
                <a:gd name="T32" fmla="*/ 2978 w 3389"/>
                <a:gd name="T33" fmla="*/ 0 h 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9" h="4885">
                  <a:moveTo>
                    <a:pt x="2978" y="0"/>
                  </a:moveTo>
                  <a:lnTo>
                    <a:pt x="2978" y="352"/>
                  </a:lnTo>
                  <a:lnTo>
                    <a:pt x="2525" y="352"/>
                  </a:lnTo>
                  <a:lnTo>
                    <a:pt x="2525" y="0"/>
                  </a:lnTo>
                  <a:lnTo>
                    <a:pt x="1921" y="0"/>
                  </a:lnTo>
                  <a:lnTo>
                    <a:pt x="1921" y="352"/>
                  </a:lnTo>
                  <a:lnTo>
                    <a:pt x="1468" y="352"/>
                  </a:lnTo>
                  <a:lnTo>
                    <a:pt x="1468" y="0"/>
                  </a:lnTo>
                  <a:lnTo>
                    <a:pt x="864" y="0"/>
                  </a:lnTo>
                  <a:lnTo>
                    <a:pt x="864" y="352"/>
                  </a:lnTo>
                  <a:lnTo>
                    <a:pt x="412" y="352"/>
                  </a:lnTo>
                  <a:lnTo>
                    <a:pt x="412" y="0"/>
                  </a:lnTo>
                  <a:lnTo>
                    <a:pt x="0" y="0"/>
                  </a:lnTo>
                  <a:lnTo>
                    <a:pt x="286" y="4885"/>
                  </a:lnTo>
                  <a:lnTo>
                    <a:pt x="3104" y="4885"/>
                  </a:lnTo>
                  <a:lnTo>
                    <a:pt x="3389" y="0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3" name="Freeform 55"/>
            <p:cNvSpPr>
              <a:spLocks/>
            </p:cNvSpPr>
            <p:nvPr/>
          </p:nvSpPr>
          <p:spPr bwMode="auto">
            <a:xfrm>
              <a:off x="7529513" y="3951288"/>
              <a:ext cx="63500" cy="73025"/>
            </a:xfrm>
            <a:custGeom>
              <a:avLst/>
              <a:gdLst>
                <a:gd name="T0" fmla="*/ 0 w 646"/>
                <a:gd name="T1" fmla="*/ 323 h 728"/>
                <a:gd name="T2" fmla="*/ 1 w 646"/>
                <a:gd name="T3" fmla="*/ 290 h 728"/>
                <a:gd name="T4" fmla="*/ 6 w 646"/>
                <a:gd name="T5" fmla="*/ 258 h 728"/>
                <a:gd name="T6" fmla="*/ 14 w 646"/>
                <a:gd name="T7" fmla="*/ 227 h 728"/>
                <a:gd name="T8" fmla="*/ 25 w 646"/>
                <a:gd name="T9" fmla="*/ 197 h 728"/>
                <a:gd name="T10" fmla="*/ 38 w 646"/>
                <a:gd name="T11" fmla="*/ 168 h 728"/>
                <a:gd name="T12" fmla="*/ 54 w 646"/>
                <a:gd name="T13" fmla="*/ 142 h 728"/>
                <a:gd name="T14" fmla="*/ 74 w 646"/>
                <a:gd name="T15" fmla="*/ 117 h 728"/>
                <a:gd name="T16" fmla="*/ 94 w 646"/>
                <a:gd name="T17" fmla="*/ 94 h 728"/>
                <a:gd name="T18" fmla="*/ 117 w 646"/>
                <a:gd name="T19" fmla="*/ 73 h 728"/>
                <a:gd name="T20" fmla="*/ 142 w 646"/>
                <a:gd name="T21" fmla="*/ 54 h 728"/>
                <a:gd name="T22" fmla="*/ 168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9 w 646"/>
                <a:gd name="T39" fmla="*/ 14 h 728"/>
                <a:gd name="T40" fmla="*/ 448 w 646"/>
                <a:gd name="T41" fmla="*/ 24 h 728"/>
                <a:gd name="T42" fmla="*/ 476 w 646"/>
                <a:gd name="T43" fmla="*/ 38 h 728"/>
                <a:gd name="T44" fmla="*/ 503 w 646"/>
                <a:gd name="T45" fmla="*/ 54 h 728"/>
                <a:gd name="T46" fmla="*/ 528 w 646"/>
                <a:gd name="T47" fmla="*/ 73 h 728"/>
                <a:gd name="T48" fmla="*/ 551 w 646"/>
                <a:gd name="T49" fmla="*/ 94 h 728"/>
                <a:gd name="T50" fmla="*/ 572 w 646"/>
                <a:gd name="T51" fmla="*/ 117 h 728"/>
                <a:gd name="T52" fmla="*/ 590 w 646"/>
                <a:gd name="T53" fmla="*/ 142 h 728"/>
                <a:gd name="T54" fmla="*/ 606 w 646"/>
                <a:gd name="T55" fmla="*/ 168 h 728"/>
                <a:gd name="T56" fmla="*/ 620 w 646"/>
                <a:gd name="T57" fmla="*/ 197 h 728"/>
                <a:gd name="T58" fmla="*/ 631 w 646"/>
                <a:gd name="T59" fmla="*/ 227 h 728"/>
                <a:gd name="T60" fmla="*/ 639 w 646"/>
                <a:gd name="T61" fmla="*/ 258 h 728"/>
                <a:gd name="T62" fmla="*/ 643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0" y="306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2"/>
                  </a:lnTo>
                  <a:lnTo>
                    <a:pt x="38" y="168"/>
                  </a:lnTo>
                  <a:lnTo>
                    <a:pt x="46" y="156"/>
                  </a:lnTo>
                  <a:lnTo>
                    <a:pt x="54" y="142"/>
                  </a:lnTo>
                  <a:lnTo>
                    <a:pt x="64" y="129"/>
                  </a:lnTo>
                  <a:lnTo>
                    <a:pt x="74" y="117"/>
                  </a:lnTo>
                  <a:lnTo>
                    <a:pt x="83" y="105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2" y="54"/>
                  </a:lnTo>
                  <a:lnTo>
                    <a:pt x="154" y="47"/>
                  </a:lnTo>
                  <a:lnTo>
                    <a:pt x="168" y="38"/>
                  </a:lnTo>
                  <a:lnTo>
                    <a:pt x="182" y="31"/>
                  </a:lnTo>
                  <a:lnTo>
                    <a:pt x="197" y="24"/>
                  </a:lnTo>
                  <a:lnTo>
                    <a:pt x="211" y="19"/>
                  </a:lnTo>
                  <a:lnTo>
                    <a:pt x="227" y="14"/>
                  </a:lnTo>
                  <a:lnTo>
                    <a:pt x="242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6" y="0"/>
                  </a:lnTo>
                  <a:lnTo>
                    <a:pt x="323" y="0"/>
                  </a:lnTo>
                  <a:lnTo>
                    <a:pt x="339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3" y="10"/>
                  </a:lnTo>
                  <a:lnTo>
                    <a:pt x="419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2" y="31"/>
                  </a:lnTo>
                  <a:lnTo>
                    <a:pt x="476" y="38"/>
                  </a:lnTo>
                  <a:lnTo>
                    <a:pt x="490" y="47"/>
                  </a:lnTo>
                  <a:lnTo>
                    <a:pt x="503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1" y="94"/>
                  </a:lnTo>
                  <a:lnTo>
                    <a:pt x="561" y="105"/>
                  </a:lnTo>
                  <a:lnTo>
                    <a:pt x="572" y="117"/>
                  </a:lnTo>
                  <a:lnTo>
                    <a:pt x="582" y="129"/>
                  </a:lnTo>
                  <a:lnTo>
                    <a:pt x="590" y="142"/>
                  </a:lnTo>
                  <a:lnTo>
                    <a:pt x="599" y="156"/>
                  </a:lnTo>
                  <a:lnTo>
                    <a:pt x="606" y="168"/>
                  </a:lnTo>
                  <a:lnTo>
                    <a:pt x="614" y="182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2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4" name="Freeform 56"/>
            <p:cNvSpPr>
              <a:spLocks/>
            </p:cNvSpPr>
            <p:nvPr/>
          </p:nvSpPr>
          <p:spPr bwMode="auto">
            <a:xfrm>
              <a:off x="7586663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4 w 646"/>
                <a:gd name="T7" fmla="*/ 440 h 1409"/>
                <a:gd name="T8" fmla="*/ 26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5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8 w 646"/>
                <a:gd name="T29" fmla="*/ 13 h 1409"/>
                <a:gd name="T30" fmla="*/ 290 w 646"/>
                <a:gd name="T31" fmla="*/ 4 h 1409"/>
                <a:gd name="T32" fmla="*/ 323 w 646"/>
                <a:gd name="T33" fmla="*/ 0 h 1409"/>
                <a:gd name="T34" fmla="*/ 356 w 646"/>
                <a:gd name="T35" fmla="*/ 4 h 1409"/>
                <a:gd name="T36" fmla="*/ 388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3 w 646"/>
                <a:gd name="T45" fmla="*/ 107 h 1409"/>
                <a:gd name="T46" fmla="*/ 529 w 646"/>
                <a:gd name="T47" fmla="*/ 143 h 1409"/>
                <a:gd name="T48" fmla="*/ 551 w 646"/>
                <a:gd name="T49" fmla="*/ 184 h 1409"/>
                <a:gd name="T50" fmla="*/ 573 w 646"/>
                <a:gd name="T51" fmla="*/ 229 h 1409"/>
                <a:gd name="T52" fmla="*/ 591 w 646"/>
                <a:gd name="T53" fmla="*/ 276 h 1409"/>
                <a:gd name="T54" fmla="*/ 608 w 646"/>
                <a:gd name="T55" fmla="*/ 328 h 1409"/>
                <a:gd name="T56" fmla="*/ 620 w 646"/>
                <a:gd name="T57" fmla="*/ 382 h 1409"/>
                <a:gd name="T58" fmla="*/ 632 w 646"/>
                <a:gd name="T59" fmla="*/ 440 h 1409"/>
                <a:gd name="T60" fmla="*/ 640 w 646"/>
                <a:gd name="T61" fmla="*/ 499 h 1409"/>
                <a:gd name="T62" fmla="*/ 645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0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4" y="440"/>
                  </a:lnTo>
                  <a:lnTo>
                    <a:pt x="20" y="411"/>
                  </a:lnTo>
                  <a:lnTo>
                    <a:pt x="26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4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5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29" y="125"/>
                  </a:lnTo>
                  <a:lnTo>
                    <a:pt x="142" y="107"/>
                  </a:lnTo>
                  <a:lnTo>
                    <a:pt x="156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2" y="21"/>
                  </a:lnTo>
                  <a:lnTo>
                    <a:pt x="258" y="13"/>
                  </a:lnTo>
                  <a:lnTo>
                    <a:pt x="274" y="8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4"/>
                  </a:lnTo>
                  <a:lnTo>
                    <a:pt x="372" y="8"/>
                  </a:lnTo>
                  <a:lnTo>
                    <a:pt x="388" y="13"/>
                  </a:lnTo>
                  <a:lnTo>
                    <a:pt x="404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0" y="91"/>
                  </a:lnTo>
                  <a:lnTo>
                    <a:pt x="503" y="107"/>
                  </a:lnTo>
                  <a:lnTo>
                    <a:pt x="516" y="125"/>
                  </a:lnTo>
                  <a:lnTo>
                    <a:pt x="529" y="143"/>
                  </a:lnTo>
                  <a:lnTo>
                    <a:pt x="541" y="163"/>
                  </a:lnTo>
                  <a:lnTo>
                    <a:pt x="551" y="184"/>
                  </a:lnTo>
                  <a:lnTo>
                    <a:pt x="562" y="205"/>
                  </a:lnTo>
                  <a:lnTo>
                    <a:pt x="573" y="229"/>
                  </a:lnTo>
                  <a:lnTo>
                    <a:pt x="582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8" y="328"/>
                  </a:lnTo>
                  <a:lnTo>
                    <a:pt x="614" y="354"/>
                  </a:lnTo>
                  <a:lnTo>
                    <a:pt x="620" y="382"/>
                  </a:lnTo>
                  <a:lnTo>
                    <a:pt x="627" y="411"/>
                  </a:lnTo>
                  <a:lnTo>
                    <a:pt x="632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3" y="530"/>
                  </a:lnTo>
                  <a:lnTo>
                    <a:pt x="645" y="561"/>
                  </a:lnTo>
                  <a:lnTo>
                    <a:pt x="646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5" name="Freeform 57"/>
            <p:cNvSpPr>
              <a:spLocks/>
            </p:cNvSpPr>
            <p:nvPr/>
          </p:nvSpPr>
          <p:spPr bwMode="auto">
            <a:xfrm>
              <a:off x="7661275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5 w 646"/>
                <a:gd name="T7" fmla="*/ 440 h 1409"/>
                <a:gd name="T8" fmla="*/ 25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4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7 w 646"/>
                <a:gd name="T29" fmla="*/ 13 h 1409"/>
                <a:gd name="T30" fmla="*/ 291 w 646"/>
                <a:gd name="T31" fmla="*/ 4 h 1409"/>
                <a:gd name="T32" fmla="*/ 324 w 646"/>
                <a:gd name="T33" fmla="*/ 0 h 1409"/>
                <a:gd name="T34" fmla="*/ 357 w 646"/>
                <a:gd name="T35" fmla="*/ 4 h 1409"/>
                <a:gd name="T36" fmla="*/ 389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4 w 646"/>
                <a:gd name="T45" fmla="*/ 107 h 1409"/>
                <a:gd name="T46" fmla="*/ 528 w 646"/>
                <a:gd name="T47" fmla="*/ 143 h 1409"/>
                <a:gd name="T48" fmla="*/ 552 w 646"/>
                <a:gd name="T49" fmla="*/ 184 h 1409"/>
                <a:gd name="T50" fmla="*/ 572 w 646"/>
                <a:gd name="T51" fmla="*/ 229 h 1409"/>
                <a:gd name="T52" fmla="*/ 591 w 646"/>
                <a:gd name="T53" fmla="*/ 276 h 1409"/>
                <a:gd name="T54" fmla="*/ 607 w 646"/>
                <a:gd name="T55" fmla="*/ 328 h 1409"/>
                <a:gd name="T56" fmla="*/ 621 w 646"/>
                <a:gd name="T57" fmla="*/ 382 h 1409"/>
                <a:gd name="T58" fmla="*/ 631 w 646"/>
                <a:gd name="T59" fmla="*/ 440 h 1409"/>
                <a:gd name="T60" fmla="*/ 640 w 646"/>
                <a:gd name="T61" fmla="*/ 499 h 1409"/>
                <a:gd name="T62" fmla="*/ 644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1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5" y="440"/>
                  </a:lnTo>
                  <a:lnTo>
                    <a:pt x="20" y="411"/>
                  </a:lnTo>
                  <a:lnTo>
                    <a:pt x="25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5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4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30" y="125"/>
                  </a:lnTo>
                  <a:lnTo>
                    <a:pt x="142" y="107"/>
                  </a:lnTo>
                  <a:lnTo>
                    <a:pt x="155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3" y="21"/>
                  </a:lnTo>
                  <a:lnTo>
                    <a:pt x="257" y="13"/>
                  </a:lnTo>
                  <a:lnTo>
                    <a:pt x="273" y="8"/>
                  </a:lnTo>
                  <a:lnTo>
                    <a:pt x="291" y="4"/>
                  </a:lnTo>
                  <a:lnTo>
                    <a:pt x="306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4"/>
                  </a:lnTo>
                  <a:lnTo>
                    <a:pt x="373" y="8"/>
                  </a:lnTo>
                  <a:lnTo>
                    <a:pt x="389" y="13"/>
                  </a:lnTo>
                  <a:lnTo>
                    <a:pt x="403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1" y="91"/>
                  </a:lnTo>
                  <a:lnTo>
                    <a:pt x="504" y="107"/>
                  </a:lnTo>
                  <a:lnTo>
                    <a:pt x="516" y="125"/>
                  </a:lnTo>
                  <a:lnTo>
                    <a:pt x="528" y="143"/>
                  </a:lnTo>
                  <a:lnTo>
                    <a:pt x="540" y="163"/>
                  </a:lnTo>
                  <a:lnTo>
                    <a:pt x="552" y="184"/>
                  </a:lnTo>
                  <a:lnTo>
                    <a:pt x="562" y="205"/>
                  </a:lnTo>
                  <a:lnTo>
                    <a:pt x="572" y="229"/>
                  </a:lnTo>
                  <a:lnTo>
                    <a:pt x="581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7" y="328"/>
                  </a:lnTo>
                  <a:lnTo>
                    <a:pt x="614" y="354"/>
                  </a:lnTo>
                  <a:lnTo>
                    <a:pt x="621" y="382"/>
                  </a:lnTo>
                  <a:lnTo>
                    <a:pt x="626" y="411"/>
                  </a:lnTo>
                  <a:lnTo>
                    <a:pt x="631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2" y="530"/>
                  </a:lnTo>
                  <a:lnTo>
                    <a:pt x="644" y="561"/>
                  </a:lnTo>
                  <a:lnTo>
                    <a:pt x="645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6" name="Freeform 58"/>
            <p:cNvSpPr>
              <a:spLocks/>
            </p:cNvSpPr>
            <p:nvPr/>
          </p:nvSpPr>
          <p:spPr bwMode="auto">
            <a:xfrm>
              <a:off x="7615238" y="3951288"/>
              <a:ext cx="65087" cy="73025"/>
            </a:xfrm>
            <a:custGeom>
              <a:avLst/>
              <a:gdLst>
                <a:gd name="T0" fmla="*/ 0 w 647"/>
                <a:gd name="T1" fmla="*/ 323 h 728"/>
                <a:gd name="T2" fmla="*/ 2 w 647"/>
                <a:gd name="T3" fmla="*/ 290 h 728"/>
                <a:gd name="T4" fmla="*/ 6 w 647"/>
                <a:gd name="T5" fmla="*/ 258 h 728"/>
                <a:gd name="T6" fmla="*/ 15 w 647"/>
                <a:gd name="T7" fmla="*/ 227 h 728"/>
                <a:gd name="T8" fmla="*/ 25 w 647"/>
                <a:gd name="T9" fmla="*/ 197 h 728"/>
                <a:gd name="T10" fmla="*/ 39 w 647"/>
                <a:gd name="T11" fmla="*/ 168 h 728"/>
                <a:gd name="T12" fmla="*/ 55 w 647"/>
                <a:gd name="T13" fmla="*/ 142 h 728"/>
                <a:gd name="T14" fmla="*/ 73 w 647"/>
                <a:gd name="T15" fmla="*/ 117 h 728"/>
                <a:gd name="T16" fmla="*/ 95 w 647"/>
                <a:gd name="T17" fmla="*/ 94 h 728"/>
                <a:gd name="T18" fmla="*/ 118 w 647"/>
                <a:gd name="T19" fmla="*/ 73 h 728"/>
                <a:gd name="T20" fmla="*/ 143 w 647"/>
                <a:gd name="T21" fmla="*/ 54 h 728"/>
                <a:gd name="T22" fmla="*/ 169 w 647"/>
                <a:gd name="T23" fmla="*/ 38 h 728"/>
                <a:gd name="T24" fmla="*/ 198 w 647"/>
                <a:gd name="T25" fmla="*/ 24 h 728"/>
                <a:gd name="T26" fmla="*/ 227 w 647"/>
                <a:gd name="T27" fmla="*/ 14 h 728"/>
                <a:gd name="T28" fmla="*/ 258 w 647"/>
                <a:gd name="T29" fmla="*/ 6 h 728"/>
                <a:gd name="T30" fmla="*/ 291 w 647"/>
                <a:gd name="T31" fmla="*/ 1 h 728"/>
                <a:gd name="T32" fmla="*/ 324 w 647"/>
                <a:gd name="T33" fmla="*/ 0 h 728"/>
                <a:gd name="T34" fmla="*/ 357 w 647"/>
                <a:gd name="T35" fmla="*/ 1 h 728"/>
                <a:gd name="T36" fmla="*/ 389 w 647"/>
                <a:gd name="T37" fmla="*/ 6 h 728"/>
                <a:gd name="T38" fmla="*/ 420 w 647"/>
                <a:gd name="T39" fmla="*/ 14 h 728"/>
                <a:gd name="T40" fmla="*/ 449 w 647"/>
                <a:gd name="T41" fmla="*/ 24 h 728"/>
                <a:gd name="T42" fmla="*/ 477 w 647"/>
                <a:gd name="T43" fmla="*/ 38 h 728"/>
                <a:gd name="T44" fmla="*/ 504 w 647"/>
                <a:gd name="T45" fmla="*/ 54 h 728"/>
                <a:gd name="T46" fmla="*/ 528 w 647"/>
                <a:gd name="T47" fmla="*/ 73 h 728"/>
                <a:gd name="T48" fmla="*/ 552 w 647"/>
                <a:gd name="T49" fmla="*/ 94 h 728"/>
                <a:gd name="T50" fmla="*/ 573 w 647"/>
                <a:gd name="T51" fmla="*/ 117 h 728"/>
                <a:gd name="T52" fmla="*/ 591 w 647"/>
                <a:gd name="T53" fmla="*/ 142 h 728"/>
                <a:gd name="T54" fmla="*/ 607 w 647"/>
                <a:gd name="T55" fmla="*/ 168 h 728"/>
                <a:gd name="T56" fmla="*/ 621 w 647"/>
                <a:gd name="T57" fmla="*/ 197 h 728"/>
                <a:gd name="T58" fmla="*/ 632 w 647"/>
                <a:gd name="T59" fmla="*/ 227 h 728"/>
                <a:gd name="T60" fmla="*/ 640 w 647"/>
                <a:gd name="T61" fmla="*/ 258 h 728"/>
                <a:gd name="T62" fmla="*/ 644 w 647"/>
                <a:gd name="T63" fmla="*/ 290 h 728"/>
                <a:gd name="T64" fmla="*/ 647 w 647"/>
                <a:gd name="T65" fmla="*/ 323 h 728"/>
                <a:gd name="T66" fmla="*/ 50 w 647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8">
                  <a:moveTo>
                    <a:pt x="50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6" y="83"/>
                  </a:lnTo>
                  <a:lnTo>
                    <a:pt x="118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8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1" y="1"/>
                  </a:lnTo>
                  <a:lnTo>
                    <a:pt x="307" y="0"/>
                  </a:lnTo>
                  <a:lnTo>
                    <a:pt x="324" y="0"/>
                  </a:lnTo>
                  <a:lnTo>
                    <a:pt x="340" y="0"/>
                  </a:lnTo>
                  <a:lnTo>
                    <a:pt x="357" y="1"/>
                  </a:lnTo>
                  <a:lnTo>
                    <a:pt x="373" y="3"/>
                  </a:lnTo>
                  <a:lnTo>
                    <a:pt x="389" y="6"/>
                  </a:lnTo>
                  <a:lnTo>
                    <a:pt x="404" y="10"/>
                  </a:lnTo>
                  <a:lnTo>
                    <a:pt x="420" y="14"/>
                  </a:lnTo>
                  <a:lnTo>
                    <a:pt x="435" y="19"/>
                  </a:lnTo>
                  <a:lnTo>
                    <a:pt x="449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7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3" y="117"/>
                  </a:lnTo>
                  <a:lnTo>
                    <a:pt x="582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5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7" y="323"/>
                  </a:lnTo>
                  <a:lnTo>
                    <a:pt x="613" y="728"/>
                  </a:lnTo>
                  <a:lnTo>
                    <a:pt x="50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7" name="Freeform 59"/>
            <p:cNvSpPr>
              <a:spLocks/>
            </p:cNvSpPr>
            <p:nvPr/>
          </p:nvSpPr>
          <p:spPr bwMode="auto">
            <a:xfrm>
              <a:off x="7702550" y="3951288"/>
              <a:ext cx="65087" cy="73025"/>
            </a:xfrm>
            <a:custGeom>
              <a:avLst/>
              <a:gdLst>
                <a:gd name="T0" fmla="*/ 0 w 646"/>
                <a:gd name="T1" fmla="*/ 323 h 728"/>
                <a:gd name="T2" fmla="*/ 2 w 646"/>
                <a:gd name="T3" fmla="*/ 290 h 728"/>
                <a:gd name="T4" fmla="*/ 6 w 646"/>
                <a:gd name="T5" fmla="*/ 258 h 728"/>
                <a:gd name="T6" fmla="*/ 15 w 646"/>
                <a:gd name="T7" fmla="*/ 227 h 728"/>
                <a:gd name="T8" fmla="*/ 25 w 646"/>
                <a:gd name="T9" fmla="*/ 197 h 728"/>
                <a:gd name="T10" fmla="*/ 39 w 646"/>
                <a:gd name="T11" fmla="*/ 168 h 728"/>
                <a:gd name="T12" fmla="*/ 55 w 646"/>
                <a:gd name="T13" fmla="*/ 142 h 728"/>
                <a:gd name="T14" fmla="*/ 73 w 646"/>
                <a:gd name="T15" fmla="*/ 117 h 728"/>
                <a:gd name="T16" fmla="*/ 95 w 646"/>
                <a:gd name="T17" fmla="*/ 94 h 728"/>
                <a:gd name="T18" fmla="*/ 117 w 646"/>
                <a:gd name="T19" fmla="*/ 73 h 728"/>
                <a:gd name="T20" fmla="*/ 143 w 646"/>
                <a:gd name="T21" fmla="*/ 54 h 728"/>
                <a:gd name="T22" fmla="*/ 169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8 w 646"/>
                <a:gd name="T39" fmla="*/ 14 h 728"/>
                <a:gd name="T40" fmla="*/ 448 w 646"/>
                <a:gd name="T41" fmla="*/ 24 h 728"/>
                <a:gd name="T42" fmla="*/ 477 w 646"/>
                <a:gd name="T43" fmla="*/ 38 h 728"/>
                <a:gd name="T44" fmla="*/ 504 w 646"/>
                <a:gd name="T45" fmla="*/ 54 h 728"/>
                <a:gd name="T46" fmla="*/ 528 w 646"/>
                <a:gd name="T47" fmla="*/ 73 h 728"/>
                <a:gd name="T48" fmla="*/ 552 w 646"/>
                <a:gd name="T49" fmla="*/ 94 h 728"/>
                <a:gd name="T50" fmla="*/ 572 w 646"/>
                <a:gd name="T51" fmla="*/ 117 h 728"/>
                <a:gd name="T52" fmla="*/ 591 w 646"/>
                <a:gd name="T53" fmla="*/ 142 h 728"/>
                <a:gd name="T54" fmla="*/ 607 w 646"/>
                <a:gd name="T55" fmla="*/ 168 h 728"/>
                <a:gd name="T56" fmla="*/ 621 w 646"/>
                <a:gd name="T57" fmla="*/ 197 h 728"/>
                <a:gd name="T58" fmla="*/ 632 w 646"/>
                <a:gd name="T59" fmla="*/ 227 h 728"/>
                <a:gd name="T60" fmla="*/ 639 w 646"/>
                <a:gd name="T61" fmla="*/ 258 h 728"/>
                <a:gd name="T62" fmla="*/ 644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7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7" y="0"/>
                  </a:lnTo>
                  <a:lnTo>
                    <a:pt x="323" y="0"/>
                  </a:lnTo>
                  <a:lnTo>
                    <a:pt x="340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4" y="10"/>
                  </a:lnTo>
                  <a:lnTo>
                    <a:pt x="418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2" y="117"/>
                  </a:lnTo>
                  <a:lnTo>
                    <a:pt x="581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4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8" name="Freeform 60"/>
            <p:cNvSpPr>
              <a:spLocks/>
            </p:cNvSpPr>
            <p:nvPr/>
          </p:nvSpPr>
          <p:spPr bwMode="auto">
            <a:xfrm>
              <a:off x="7529513" y="4057651"/>
              <a:ext cx="63500" cy="73025"/>
            </a:xfrm>
            <a:custGeom>
              <a:avLst/>
              <a:gdLst>
                <a:gd name="T0" fmla="*/ 0 w 646"/>
                <a:gd name="T1" fmla="*/ 323 h 729"/>
                <a:gd name="T2" fmla="*/ 1 w 646"/>
                <a:gd name="T3" fmla="*/ 290 h 729"/>
                <a:gd name="T4" fmla="*/ 6 w 646"/>
                <a:gd name="T5" fmla="*/ 258 h 729"/>
                <a:gd name="T6" fmla="*/ 14 w 646"/>
                <a:gd name="T7" fmla="*/ 227 h 729"/>
                <a:gd name="T8" fmla="*/ 25 w 646"/>
                <a:gd name="T9" fmla="*/ 197 h 729"/>
                <a:gd name="T10" fmla="*/ 38 w 646"/>
                <a:gd name="T11" fmla="*/ 170 h 729"/>
                <a:gd name="T12" fmla="*/ 54 w 646"/>
                <a:gd name="T13" fmla="*/ 143 h 729"/>
                <a:gd name="T14" fmla="*/ 74 w 646"/>
                <a:gd name="T15" fmla="*/ 119 h 729"/>
                <a:gd name="T16" fmla="*/ 94 w 646"/>
                <a:gd name="T17" fmla="*/ 95 h 729"/>
                <a:gd name="T18" fmla="*/ 117 w 646"/>
                <a:gd name="T19" fmla="*/ 74 h 729"/>
                <a:gd name="T20" fmla="*/ 142 w 646"/>
                <a:gd name="T21" fmla="*/ 56 h 729"/>
                <a:gd name="T22" fmla="*/ 168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9 w 646"/>
                <a:gd name="T39" fmla="*/ 15 h 729"/>
                <a:gd name="T40" fmla="*/ 448 w 646"/>
                <a:gd name="T41" fmla="*/ 26 h 729"/>
                <a:gd name="T42" fmla="*/ 476 w 646"/>
                <a:gd name="T43" fmla="*/ 40 h 729"/>
                <a:gd name="T44" fmla="*/ 503 w 646"/>
                <a:gd name="T45" fmla="*/ 56 h 729"/>
                <a:gd name="T46" fmla="*/ 528 w 646"/>
                <a:gd name="T47" fmla="*/ 74 h 729"/>
                <a:gd name="T48" fmla="*/ 551 w 646"/>
                <a:gd name="T49" fmla="*/ 95 h 729"/>
                <a:gd name="T50" fmla="*/ 572 w 646"/>
                <a:gd name="T51" fmla="*/ 119 h 729"/>
                <a:gd name="T52" fmla="*/ 590 w 646"/>
                <a:gd name="T53" fmla="*/ 143 h 729"/>
                <a:gd name="T54" fmla="*/ 606 w 646"/>
                <a:gd name="T55" fmla="*/ 170 h 729"/>
                <a:gd name="T56" fmla="*/ 620 w 646"/>
                <a:gd name="T57" fmla="*/ 197 h 729"/>
                <a:gd name="T58" fmla="*/ 631 w 646"/>
                <a:gd name="T59" fmla="*/ 227 h 729"/>
                <a:gd name="T60" fmla="*/ 639 w 646"/>
                <a:gd name="T61" fmla="*/ 258 h 729"/>
                <a:gd name="T62" fmla="*/ 643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0" y="307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4"/>
                  </a:lnTo>
                  <a:lnTo>
                    <a:pt x="38" y="170"/>
                  </a:lnTo>
                  <a:lnTo>
                    <a:pt x="46" y="156"/>
                  </a:lnTo>
                  <a:lnTo>
                    <a:pt x="54" y="143"/>
                  </a:lnTo>
                  <a:lnTo>
                    <a:pt x="64" y="130"/>
                  </a:lnTo>
                  <a:lnTo>
                    <a:pt x="74" y="119"/>
                  </a:lnTo>
                  <a:lnTo>
                    <a:pt x="83" y="107"/>
                  </a:lnTo>
                  <a:lnTo>
                    <a:pt x="94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29" y="65"/>
                  </a:lnTo>
                  <a:lnTo>
                    <a:pt x="142" y="56"/>
                  </a:lnTo>
                  <a:lnTo>
                    <a:pt x="154" y="47"/>
                  </a:lnTo>
                  <a:lnTo>
                    <a:pt x="168" y="40"/>
                  </a:lnTo>
                  <a:lnTo>
                    <a:pt x="182" y="32"/>
                  </a:lnTo>
                  <a:lnTo>
                    <a:pt x="197" y="26"/>
                  </a:lnTo>
                  <a:lnTo>
                    <a:pt x="211" y="20"/>
                  </a:lnTo>
                  <a:lnTo>
                    <a:pt x="227" y="15"/>
                  </a:lnTo>
                  <a:lnTo>
                    <a:pt x="242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3" y="11"/>
                  </a:lnTo>
                  <a:lnTo>
                    <a:pt x="419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2" y="32"/>
                  </a:lnTo>
                  <a:lnTo>
                    <a:pt x="476" y="40"/>
                  </a:lnTo>
                  <a:lnTo>
                    <a:pt x="490" y="47"/>
                  </a:lnTo>
                  <a:lnTo>
                    <a:pt x="503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1" y="95"/>
                  </a:lnTo>
                  <a:lnTo>
                    <a:pt x="561" y="107"/>
                  </a:lnTo>
                  <a:lnTo>
                    <a:pt x="572" y="119"/>
                  </a:lnTo>
                  <a:lnTo>
                    <a:pt x="582" y="130"/>
                  </a:lnTo>
                  <a:lnTo>
                    <a:pt x="590" y="143"/>
                  </a:lnTo>
                  <a:lnTo>
                    <a:pt x="599" y="156"/>
                  </a:lnTo>
                  <a:lnTo>
                    <a:pt x="606" y="170"/>
                  </a:lnTo>
                  <a:lnTo>
                    <a:pt x="614" y="184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3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19" name="Freeform 61"/>
            <p:cNvSpPr>
              <a:spLocks/>
            </p:cNvSpPr>
            <p:nvPr/>
          </p:nvSpPr>
          <p:spPr bwMode="auto">
            <a:xfrm>
              <a:off x="7615238" y="4057651"/>
              <a:ext cx="65087" cy="73025"/>
            </a:xfrm>
            <a:custGeom>
              <a:avLst/>
              <a:gdLst>
                <a:gd name="T0" fmla="*/ 0 w 647"/>
                <a:gd name="T1" fmla="*/ 323 h 729"/>
                <a:gd name="T2" fmla="*/ 2 w 647"/>
                <a:gd name="T3" fmla="*/ 290 h 729"/>
                <a:gd name="T4" fmla="*/ 6 w 647"/>
                <a:gd name="T5" fmla="*/ 258 h 729"/>
                <a:gd name="T6" fmla="*/ 15 w 647"/>
                <a:gd name="T7" fmla="*/ 227 h 729"/>
                <a:gd name="T8" fmla="*/ 25 w 647"/>
                <a:gd name="T9" fmla="*/ 197 h 729"/>
                <a:gd name="T10" fmla="*/ 39 w 647"/>
                <a:gd name="T11" fmla="*/ 170 h 729"/>
                <a:gd name="T12" fmla="*/ 55 w 647"/>
                <a:gd name="T13" fmla="*/ 143 h 729"/>
                <a:gd name="T14" fmla="*/ 73 w 647"/>
                <a:gd name="T15" fmla="*/ 119 h 729"/>
                <a:gd name="T16" fmla="*/ 95 w 647"/>
                <a:gd name="T17" fmla="*/ 95 h 729"/>
                <a:gd name="T18" fmla="*/ 118 w 647"/>
                <a:gd name="T19" fmla="*/ 74 h 729"/>
                <a:gd name="T20" fmla="*/ 143 w 647"/>
                <a:gd name="T21" fmla="*/ 56 h 729"/>
                <a:gd name="T22" fmla="*/ 169 w 647"/>
                <a:gd name="T23" fmla="*/ 40 h 729"/>
                <a:gd name="T24" fmla="*/ 198 w 647"/>
                <a:gd name="T25" fmla="*/ 26 h 729"/>
                <a:gd name="T26" fmla="*/ 227 w 647"/>
                <a:gd name="T27" fmla="*/ 15 h 729"/>
                <a:gd name="T28" fmla="*/ 258 w 647"/>
                <a:gd name="T29" fmla="*/ 7 h 729"/>
                <a:gd name="T30" fmla="*/ 291 w 647"/>
                <a:gd name="T31" fmla="*/ 2 h 729"/>
                <a:gd name="T32" fmla="*/ 324 w 647"/>
                <a:gd name="T33" fmla="*/ 0 h 729"/>
                <a:gd name="T34" fmla="*/ 357 w 647"/>
                <a:gd name="T35" fmla="*/ 2 h 729"/>
                <a:gd name="T36" fmla="*/ 389 w 647"/>
                <a:gd name="T37" fmla="*/ 7 h 729"/>
                <a:gd name="T38" fmla="*/ 420 w 647"/>
                <a:gd name="T39" fmla="*/ 15 h 729"/>
                <a:gd name="T40" fmla="*/ 449 w 647"/>
                <a:gd name="T41" fmla="*/ 26 h 729"/>
                <a:gd name="T42" fmla="*/ 477 w 647"/>
                <a:gd name="T43" fmla="*/ 40 h 729"/>
                <a:gd name="T44" fmla="*/ 504 w 647"/>
                <a:gd name="T45" fmla="*/ 56 h 729"/>
                <a:gd name="T46" fmla="*/ 528 w 647"/>
                <a:gd name="T47" fmla="*/ 74 h 729"/>
                <a:gd name="T48" fmla="*/ 552 w 647"/>
                <a:gd name="T49" fmla="*/ 95 h 729"/>
                <a:gd name="T50" fmla="*/ 573 w 647"/>
                <a:gd name="T51" fmla="*/ 119 h 729"/>
                <a:gd name="T52" fmla="*/ 591 w 647"/>
                <a:gd name="T53" fmla="*/ 143 h 729"/>
                <a:gd name="T54" fmla="*/ 607 w 647"/>
                <a:gd name="T55" fmla="*/ 170 h 729"/>
                <a:gd name="T56" fmla="*/ 621 w 647"/>
                <a:gd name="T57" fmla="*/ 197 h 729"/>
                <a:gd name="T58" fmla="*/ 632 w 647"/>
                <a:gd name="T59" fmla="*/ 227 h 729"/>
                <a:gd name="T60" fmla="*/ 640 w 647"/>
                <a:gd name="T61" fmla="*/ 258 h 729"/>
                <a:gd name="T62" fmla="*/ 644 w 647"/>
                <a:gd name="T63" fmla="*/ 290 h 729"/>
                <a:gd name="T64" fmla="*/ 647 w 647"/>
                <a:gd name="T65" fmla="*/ 323 h 729"/>
                <a:gd name="T66" fmla="*/ 50 w 647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9">
                  <a:moveTo>
                    <a:pt x="50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6" y="84"/>
                  </a:lnTo>
                  <a:lnTo>
                    <a:pt x="118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8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1" y="2"/>
                  </a:lnTo>
                  <a:lnTo>
                    <a:pt x="307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2"/>
                  </a:lnTo>
                  <a:lnTo>
                    <a:pt x="373" y="4"/>
                  </a:lnTo>
                  <a:lnTo>
                    <a:pt x="389" y="7"/>
                  </a:lnTo>
                  <a:lnTo>
                    <a:pt x="404" y="11"/>
                  </a:lnTo>
                  <a:lnTo>
                    <a:pt x="420" y="15"/>
                  </a:lnTo>
                  <a:lnTo>
                    <a:pt x="435" y="20"/>
                  </a:lnTo>
                  <a:lnTo>
                    <a:pt x="449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7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3" y="119"/>
                  </a:lnTo>
                  <a:lnTo>
                    <a:pt x="582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5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7" y="323"/>
                  </a:lnTo>
                  <a:lnTo>
                    <a:pt x="613" y="729"/>
                  </a:lnTo>
                  <a:lnTo>
                    <a:pt x="50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0" name="Freeform 62"/>
            <p:cNvSpPr>
              <a:spLocks/>
            </p:cNvSpPr>
            <p:nvPr/>
          </p:nvSpPr>
          <p:spPr bwMode="auto">
            <a:xfrm>
              <a:off x="7702550" y="4057651"/>
              <a:ext cx="65087" cy="73025"/>
            </a:xfrm>
            <a:custGeom>
              <a:avLst/>
              <a:gdLst>
                <a:gd name="T0" fmla="*/ 0 w 646"/>
                <a:gd name="T1" fmla="*/ 323 h 729"/>
                <a:gd name="T2" fmla="*/ 2 w 646"/>
                <a:gd name="T3" fmla="*/ 290 h 729"/>
                <a:gd name="T4" fmla="*/ 6 w 646"/>
                <a:gd name="T5" fmla="*/ 258 h 729"/>
                <a:gd name="T6" fmla="*/ 15 w 646"/>
                <a:gd name="T7" fmla="*/ 227 h 729"/>
                <a:gd name="T8" fmla="*/ 25 w 646"/>
                <a:gd name="T9" fmla="*/ 197 h 729"/>
                <a:gd name="T10" fmla="*/ 39 w 646"/>
                <a:gd name="T11" fmla="*/ 170 h 729"/>
                <a:gd name="T12" fmla="*/ 55 w 646"/>
                <a:gd name="T13" fmla="*/ 143 h 729"/>
                <a:gd name="T14" fmla="*/ 73 w 646"/>
                <a:gd name="T15" fmla="*/ 119 h 729"/>
                <a:gd name="T16" fmla="*/ 95 w 646"/>
                <a:gd name="T17" fmla="*/ 95 h 729"/>
                <a:gd name="T18" fmla="*/ 117 w 646"/>
                <a:gd name="T19" fmla="*/ 74 h 729"/>
                <a:gd name="T20" fmla="*/ 143 w 646"/>
                <a:gd name="T21" fmla="*/ 56 h 729"/>
                <a:gd name="T22" fmla="*/ 169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8 w 646"/>
                <a:gd name="T39" fmla="*/ 15 h 729"/>
                <a:gd name="T40" fmla="*/ 448 w 646"/>
                <a:gd name="T41" fmla="*/ 26 h 729"/>
                <a:gd name="T42" fmla="*/ 477 w 646"/>
                <a:gd name="T43" fmla="*/ 40 h 729"/>
                <a:gd name="T44" fmla="*/ 504 w 646"/>
                <a:gd name="T45" fmla="*/ 56 h 729"/>
                <a:gd name="T46" fmla="*/ 528 w 646"/>
                <a:gd name="T47" fmla="*/ 74 h 729"/>
                <a:gd name="T48" fmla="*/ 552 w 646"/>
                <a:gd name="T49" fmla="*/ 95 h 729"/>
                <a:gd name="T50" fmla="*/ 572 w 646"/>
                <a:gd name="T51" fmla="*/ 119 h 729"/>
                <a:gd name="T52" fmla="*/ 591 w 646"/>
                <a:gd name="T53" fmla="*/ 143 h 729"/>
                <a:gd name="T54" fmla="*/ 607 w 646"/>
                <a:gd name="T55" fmla="*/ 170 h 729"/>
                <a:gd name="T56" fmla="*/ 621 w 646"/>
                <a:gd name="T57" fmla="*/ 197 h 729"/>
                <a:gd name="T58" fmla="*/ 632 w 646"/>
                <a:gd name="T59" fmla="*/ 227 h 729"/>
                <a:gd name="T60" fmla="*/ 639 w 646"/>
                <a:gd name="T61" fmla="*/ 258 h 729"/>
                <a:gd name="T62" fmla="*/ 644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7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7" y="1"/>
                  </a:lnTo>
                  <a:lnTo>
                    <a:pt x="323" y="0"/>
                  </a:lnTo>
                  <a:lnTo>
                    <a:pt x="340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4" y="11"/>
                  </a:lnTo>
                  <a:lnTo>
                    <a:pt x="418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2" y="119"/>
                  </a:lnTo>
                  <a:lnTo>
                    <a:pt x="581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4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1" name="Rectangle 63"/>
            <p:cNvSpPr>
              <a:spLocks noChangeArrowheads="1"/>
            </p:cNvSpPr>
            <p:nvPr/>
          </p:nvSpPr>
          <p:spPr bwMode="auto">
            <a:xfrm>
              <a:off x="7485063" y="4016376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2" name="Rectangle 64"/>
            <p:cNvSpPr>
              <a:spLocks noChangeArrowheads="1"/>
            </p:cNvSpPr>
            <p:nvPr/>
          </p:nvSpPr>
          <p:spPr bwMode="auto">
            <a:xfrm>
              <a:off x="7485063" y="4121151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3" name="Rectangle 65"/>
            <p:cNvSpPr>
              <a:spLocks noChangeArrowheads="1"/>
            </p:cNvSpPr>
            <p:nvPr/>
          </p:nvSpPr>
          <p:spPr bwMode="auto">
            <a:xfrm>
              <a:off x="7558088" y="3881438"/>
              <a:ext cx="104775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4" name="Rectangle 66"/>
            <p:cNvSpPr>
              <a:spLocks noChangeArrowheads="1"/>
            </p:cNvSpPr>
            <p:nvPr/>
          </p:nvSpPr>
          <p:spPr bwMode="auto">
            <a:xfrm>
              <a:off x="7605713" y="3883026"/>
              <a:ext cx="6350" cy="33338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5" name="Rectangle 67"/>
            <p:cNvSpPr>
              <a:spLocks noChangeArrowheads="1"/>
            </p:cNvSpPr>
            <p:nvPr/>
          </p:nvSpPr>
          <p:spPr bwMode="auto">
            <a:xfrm>
              <a:off x="7578725" y="3916363"/>
              <a:ext cx="141287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6" name="Rectangle 68"/>
            <p:cNvSpPr>
              <a:spLocks noChangeArrowheads="1"/>
            </p:cNvSpPr>
            <p:nvPr/>
          </p:nvSpPr>
          <p:spPr bwMode="auto">
            <a:xfrm>
              <a:off x="7672388" y="3921126"/>
              <a:ext cx="6350" cy="301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7" name="Freeform 69"/>
            <p:cNvSpPr>
              <a:spLocks/>
            </p:cNvSpPr>
            <p:nvPr/>
          </p:nvSpPr>
          <p:spPr bwMode="auto">
            <a:xfrm>
              <a:off x="7529513" y="4162426"/>
              <a:ext cx="41275" cy="25400"/>
            </a:xfrm>
            <a:custGeom>
              <a:avLst/>
              <a:gdLst>
                <a:gd name="T0" fmla="*/ 0 w 410"/>
                <a:gd name="T1" fmla="*/ 0 h 261"/>
                <a:gd name="T2" fmla="*/ 0 w 410"/>
                <a:gd name="T3" fmla="*/ 261 h 261"/>
                <a:gd name="T4" fmla="*/ 410 w 410"/>
                <a:gd name="T5" fmla="*/ 261 h 261"/>
                <a:gd name="T6" fmla="*/ 410 w 410"/>
                <a:gd name="T7" fmla="*/ 210 h 261"/>
                <a:gd name="T8" fmla="*/ 396 w 410"/>
                <a:gd name="T9" fmla="*/ 210 h 261"/>
                <a:gd name="T10" fmla="*/ 360 w 410"/>
                <a:gd name="T11" fmla="*/ 210 h 261"/>
                <a:gd name="T12" fmla="*/ 308 w 410"/>
                <a:gd name="T13" fmla="*/ 210 h 261"/>
                <a:gd name="T14" fmla="*/ 247 w 410"/>
                <a:gd name="T15" fmla="*/ 210 h 261"/>
                <a:gd name="T16" fmla="*/ 183 w 410"/>
                <a:gd name="T17" fmla="*/ 210 h 261"/>
                <a:gd name="T18" fmla="*/ 124 w 410"/>
                <a:gd name="T19" fmla="*/ 210 h 261"/>
                <a:gd name="T20" fmla="*/ 77 w 410"/>
                <a:gd name="T21" fmla="*/ 210 h 261"/>
                <a:gd name="T22" fmla="*/ 50 w 410"/>
                <a:gd name="T23" fmla="*/ 210 h 261"/>
                <a:gd name="T24" fmla="*/ 50 w 410"/>
                <a:gd name="T25" fmla="*/ 190 h 261"/>
                <a:gd name="T26" fmla="*/ 50 w 410"/>
                <a:gd name="T27" fmla="*/ 161 h 261"/>
                <a:gd name="T28" fmla="*/ 50 w 410"/>
                <a:gd name="T29" fmla="*/ 127 h 261"/>
                <a:gd name="T30" fmla="*/ 50 w 410"/>
                <a:gd name="T31" fmla="*/ 91 h 261"/>
                <a:gd name="T32" fmla="*/ 50 w 410"/>
                <a:gd name="T33" fmla="*/ 57 h 261"/>
                <a:gd name="T34" fmla="*/ 50 w 410"/>
                <a:gd name="T35" fmla="*/ 28 h 261"/>
                <a:gd name="T36" fmla="*/ 50 w 410"/>
                <a:gd name="T37" fmla="*/ 8 h 261"/>
                <a:gd name="T38" fmla="*/ 50 w 410"/>
                <a:gd name="T39" fmla="*/ 0 h 261"/>
                <a:gd name="T40" fmla="*/ 0 w 410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0" h="261">
                  <a:moveTo>
                    <a:pt x="0" y="0"/>
                  </a:moveTo>
                  <a:lnTo>
                    <a:pt x="0" y="261"/>
                  </a:lnTo>
                  <a:lnTo>
                    <a:pt x="410" y="261"/>
                  </a:lnTo>
                  <a:lnTo>
                    <a:pt x="410" y="210"/>
                  </a:lnTo>
                  <a:lnTo>
                    <a:pt x="396" y="210"/>
                  </a:lnTo>
                  <a:lnTo>
                    <a:pt x="360" y="210"/>
                  </a:lnTo>
                  <a:lnTo>
                    <a:pt x="308" y="210"/>
                  </a:lnTo>
                  <a:lnTo>
                    <a:pt x="247" y="210"/>
                  </a:lnTo>
                  <a:lnTo>
                    <a:pt x="183" y="210"/>
                  </a:lnTo>
                  <a:lnTo>
                    <a:pt x="124" y="210"/>
                  </a:lnTo>
                  <a:lnTo>
                    <a:pt x="77" y="210"/>
                  </a:lnTo>
                  <a:lnTo>
                    <a:pt x="50" y="210"/>
                  </a:lnTo>
                  <a:lnTo>
                    <a:pt x="50" y="190"/>
                  </a:lnTo>
                  <a:lnTo>
                    <a:pt x="50" y="161"/>
                  </a:lnTo>
                  <a:lnTo>
                    <a:pt x="50" y="127"/>
                  </a:lnTo>
                  <a:lnTo>
                    <a:pt x="50" y="91"/>
                  </a:lnTo>
                  <a:lnTo>
                    <a:pt x="50" y="57"/>
                  </a:lnTo>
                  <a:lnTo>
                    <a:pt x="50" y="28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8" name="Rectangle 70"/>
            <p:cNvSpPr>
              <a:spLocks noChangeArrowheads="1"/>
            </p:cNvSpPr>
            <p:nvPr/>
          </p:nvSpPr>
          <p:spPr bwMode="auto">
            <a:xfrm>
              <a:off x="7739063" y="4178301"/>
              <a:ext cx="49212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29" name="Rectangle 71"/>
            <p:cNvSpPr>
              <a:spLocks noChangeArrowheads="1"/>
            </p:cNvSpPr>
            <p:nvPr/>
          </p:nvSpPr>
          <p:spPr bwMode="auto">
            <a:xfrm>
              <a:off x="7761288" y="4179888"/>
              <a:ext cx="4762" cy="44450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30" name="Freeform 72"/>
            <p:cNvSpPr>
              <a:spLocks/>
            </p:cNvSpPr>
            <p:nvPr/>
          </p:nvSpPr>
          <p:spPr bwMode="auto">
            <a:xfrm>
              <a:off x="7078663" y="4279901"/>
              <a:ext cx="1196975" cy="68263"/>
            </a:xfrm>
            <a:custGeom>
              <a:avLst/>
              <a:gdLst>
                <a:gd name="T0" fmla="*/ 0 w 12071"/>
                <a:gd name="T1" fmla="*/ 461 h 691"/>
                <a:gd name="T2" fmla="*/ 85 w 12071"/>
                <a:gd name="T3" fmla="*/ 448 h 691"/>
                <a:gd name="T4" fmla="*/ 331 w 12071"/>
                <a:gd name="T5" fmla="*/ 413 h 691"/>
                <a:gd name="T6" fmla="*/ 510 w 12071"/>
                <a:gd name="T7" fmla="*/ 390 h 691"/>
                <a:gd name="T8" fmla="*/ 723 w 12071"/>
                <a:gd name="T9" fmla="*/ 362 h 691"/>
                <a:gd name="T10" fmla="*/ 969 w 12071"/>
                <a:gd name="T11" fmla="*/ 332 h 691"/>
                <a:gd name="T12" fmla="*/ 1245 w 12071"/>
                <a:gd name="T13" fmla="*/ 299 h 691"/>
                <a:gd name="T14" fmla="*/ 1550 w 12071"/>
                <a:gd name="T15" fmla="*/ 266 h 691"/>
                <a:gd name="T16" fmla="*/ 1882 w 12071"/>
                <a:gd name="T17" fmla="*/ 231 h 691"/>
                <a:gd name="T18" fmla="*/ 2238 w 12071"/>
                <a:gd name="T19" fmla="*/ 197 h 691"/>
                <a:gd name="T20" fmla="*/ 2618 w 12071"/>
                <a:gd name="T21" fmla="*/ 163 h 691"/>
                <a:gd name="T22" fmla="*/ 3019 w 12071"/>
                <a:gd name="T23" fmla="*/ 131 h 691"/>
                <a:gd name="T24" fmla="*/ 3439 w 12071"/>
                <a:gd name="T25" fmla="*/ 100 h 691"/>
                <a:gd name="T26" fmla="*/ 3876 w 12071"/>
                <a:gd name="T27" fmla="*/ 72 h 691"/>
                <a:gd name="T28" fmla="*/ 4327 w 12071"/>
                <a:gd name="T29" fmla="*/ 49 h 691"/>
                <a:gd name="T30" fmla="*/ 4793 w 12071"/>
                <a:gd name="T31" fmla="*/ 28 h 691"/>
                <a:gd name="T32" fmla="*/ 5269 w 12071"/>
                <a:gd name="T33" fmla="*/ 12 h 691"/>
                <a:gd name="T34" fmla="*/ 5756 w 12071"/>
                <a:gd name="T35" fmla="*/ 3 h 691"/>
                <a:gd name="T36" fmla="*/ 6250 w 12071"/>
                <a:gd name="T37" fmla="*/ 0 h 691"/>
                <a:gd name="T38" fmla="*/ 6750 w 12071"/>
                <a:gd name="T39" fmla="*/ 3 h 691"/>
                <a:gd name="T40" fmla="*/ 7253 w 12071"/>
                <a:gd name="T41" fmla="*/ 13 h 691"/>
                <a:gd name="T42" fmla="*/ 7757 w 12071"/>
                <a:gd name="T43" fmla="*/ 33 h 691"/>
                <a:gd name="T44" fmla="*/ 8263 w 12071"/>
                <a:gd name="T45" fmla="*/ 61 h 691"/>
                <a:gd name="T46" fmla="*/ 8766 w 12071"/>
                <a:gd name="T47" fmla="*/ 99 h 691"/>
                <a:gd name="T48" fmla="*/ 9265 w 12071"/>
                <a:gd name="T49" fmla="*/ 147 h 691"/>
                <a:gd name="T50" fmla="*/ 9759 w 12071"/>
                <a:gd name="T51" fmla="*/ 206 h 691"/>
                <a:gd name="T52" fmla="*/ 10244 w 12071"/>
                <a:gd name="T53" fmla="*/ 277 h 691"/>
                <a:gd name="T54" fmla="*/ 10720 w 12071"/>
                <a:gd name="T55" fmla="*/ 360 h 691"/>
                <a:gd name="T56" fmla="*/ 11184 w 12071"/>
                <a:gd name="T57" fmla="*/ 457 h 691"/>
                <a:gd name="T58" fmla="*/ 11635 w 12071"/>
                <a:gd name="T59" fmla="*/ 567 h 691"/>
                <a:gd name="T60" fmla="*/ 12071 w 12071"/>
                <a:gd name="T61" fmla="*/ 691 h 691"/>
                <a:gd name="T62" fmla="*/ 0 w 12071"/>
                <a:gd name="T63" fmla="*/ 46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71" h="691">
                  <a:moveTo>
                    <a:pt x="0" y="461"/>
                  </a:moveTo>
                  <a:lnTo>
                    <a:pt x="85" y="448"/>
                  </a:lnTo>
                  <a:lnTo>
                    <a:pt x="331" y="413"/>
                  </a:lnTo>
                  <a:lnTo>
                    <a:pt x="510" y="390"/>
                  </a:lnTo>
                  <a:lnTo>
                    <a:pt x="723" y="362"/>
                  </a:lnTo>
                  <a:lnTo>
                    <a:pt x="969" y="332"/>
                  </a:lnTo>
                  <a:lnTo>
                    <a:pt x="1245" y="299"/>
                  </a:lnTo>
                  <a:lnTo>
                    <a:pt x="1550" y="266"/>
                  </a:lnTo>
                  <a:lnTo>
                    <a:pt x="1882" y="231"/>
                  </a:lnTo>
                  <a:lnTo>
                    <a:pt x="2238" y="197"/>
                  </a:lnTo>
                  <a:lnTo>
                    <a:pt x="2618" y="163"/>
                  </a:lnTo>
                  <a:lnTo>
                    <a:pt x="3019" y="131"/>
                  </a:lnTo>
                  <a:lnTo>
                    <a:pt x="3439" y="100"/>
                  </a:lnTo>
                  <a:lnTo>
                    <a:pt x="3876" y="72"/>
                  </a:lnTo>
                  <a:lnTo>
                    <a:pt x="4327" y="49"/>
                  </a:lnTo>
                  <a:lnTo>
                    <a:pt x="4793" y="28"/>
                  </a:lnTo>
                  <a:lnTo>
                    <a:pt x="5269" y="12"/>
                  </a:lnTo>
                  <a:lnTo>
                    <a:pt x="5756" y="3"/>
                  </a:lnTo>
                  <a:lnTo>
                    <a:pt x="6250" y="0"/>
                  </a:lnTo>
                  <a:lnTo>
                    <a:pt x="6750" y="3"/>
                  </a:lnTo>
                  <a:lnTo>
                    <a:pt x="7253" y="13"/>
                  </a:lnTo>
                  <a:lnTo>
                    <a:pt x="7757" y="33"/>
                  </a:lnTo>
                  <a:lnTo>
                    <a:pt x="8263" y="61"/>
                  </a:lnTo>
                  <a:lnTo>
                    <a:pt x="8766" y="99"/>
                  </a:lnTo>
                  <a:lnTo>
                    <a:pt x="9265" y="147"/>
                  </a:lnTo>
                  <a:lnTo>
                    <a:pt x="9759" y="206"/>
                  </a:lnTo>
                  <a:lnTo>
                    <a:pt x="10244" y="277"/>
                  </a:lnTo>
                  <a:lnTo>
                    <a:pt x="10720" y="360"/>
                  </a:lnTo>
                  <a:lnTo>
                    <a:pt x="11184" y="457"/>
                  </a:lnTo>
                  <a:lnTo>
                    <a:pt x="11635" y="567"/>
                  </a:lnTo>
                  <a:lnTo>
                    <a:pt x="12071" y="69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9CB83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cxnSp>
        <p:nvCxnSpPr>
          <p:cNvPr id="142" name="直線矢印コネクタ 141"/>
          <p:cNvCxnSpPr/>
          <p:nvPr/>
        </p:nvCxnSpPr>
        <p:spPr>
          <a:xfrm flipV="1">
            <a:off x="7228570" y="1644895"/>
            <a:ext cx="1823" cy="96307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2081451" y="6525193"/>
            <a:ext cx="1621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Funding agencies</a:t>
            </a:r>
            <a:endParaRPr lang="ja-JP" altLang="en-US" sz="1600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4239920" y="6502427"/>
            <a:ext cx="857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Projects</a:t>
            </a:r>
            <a:endParaRPr lang="ja-JP" altLang="en-US" sz="1600" dirty="0"/>
          </a:p>
        </p:txBody>
      </p:sp>
      <p:sp>
        <p:nvSpPr>
          <p:cNvPr id="146" name="角丸四角形 145"/>
          <p:cNvSpPr/>
          <p:nvPr/>
        </p:nvSpPr>
        <p:spPr>
          <a:xfrm>
            <a:off x="2751511" y="696429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7" name="角丸四角形 146"/>
          <p:cNvSpPr/>
          <p:nvPr/>
        </p:nvSpPr>
        <p:spPr>
          <a:xfrm>
            <a:off x="2620298" y="778522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48" name="グループ化 147"/>
          <p:cNvGrpSpPr/>
          <p:nvPr/>
        </p:nvGrpSpPr>
        <p:grpSpPr>
          <a:xfrm>
            <a:off x="2785548" y="860054"/>
            <a:ext cx="809200" cy="570606"/>
            <a:chOff x="7078663" y="3819526"/>
            <a:chExt cx="1196975" cy="528638"/>
          </a:xfrm>
        </p:grpSpPr>
        <p:sp>
          <p:nvSpPr>
            <p:cNvPr id="149" name="Freeform 10"/>
            <p:cNvSpPr>
              <a:spLocks/>
            </p:cNvSpPr>
            <p:nvPr/>
          </p:nvSpPr>
          <p:spPr bwMode="auto">
            <a:xfrm>
              <a:off x="7221538" y="4043363"/>
              <a:ext cx="336550" cy="260350"/>
            </a:xfrm>
            <a:custGeom>
              <a:avLst/>
              <a:gdLst>
                <a:gd name="T0" fmla="*/ 0 w 3396"/>
                <a:gd name="T1" fmla="*/ 252 h 2619"/>
                <a:gd name="T2" fmla="*/ 201 w 3396"/>
                <a:gd name="T3" fmla="*/ 2619 h 2619"/>
                <a:gd name="T4" fmla="*/ 3396 w 3396"/>
                <a:gd name="T5" fmla="*/ 2543 h 2619"/>
                <a:gd name="T6" fmla="*/ 3396 w 3396"/>
                <a:gd name="T7" fmla="*/ 0 h 2619"/>
                <a:gd name="T8" fmla="*/ 0 w 3396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6" h="2619">
                  <a:moveTo>
                    <a:pt x="0" y="252"/>
                  </a:moveTo>
                  <a:lnTo>
                    <a:pt x="201" y="2619"/>
                  </a:lnTo>
                  <a:lnTo>
                    <a:pt x="3396" y="2543"/>
                  </a:lnTo>
                  <a:lnTo>
                    <a:pt x="3396" y="0"/>
                  </a:lnTo>
                  <a:lnTo>
                    <a:pt x="0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0" name="Freeform 11"/>
            <p:cNvSpPr>
              <a:spLocks/>
            </p:cNvSpPr>
            <p:nvPr/>
          </p:nvSpPr>
          <p:spPr bwMode="auto">
            <a:xfrm>
              <a:off x="7458075" y="4076701"/>
              <a:ext cx="61912" cy="38100"/>
            </a:xfrm>
            <a:custGeom>
              <a:avLst/>
              <a:gdLst>
                <a:gd name="T0" fmla="*/ 623 w 623"/>
                <a:gd name="T1" fmla="*/ 378 h 378"/>
                <a:gd name="T2" fmla="*/ 623 w 623"/>
                <a:gd name="T3" fmla="*/ 0 h 378"/>
                <a:gd name="T4" fmla="*/ 0 w 623"/>
                <a:gd name="T5" fmla="*/ 18 h 378"/>
                <a:gd name="T6" fmla="*/ 18 w 623"/>
                <a:gd name="T7" fmla="*/ 378 h 378"/>
                <a:gd name="T8" fmla="*/ 623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623" y="378"/>
                  </a:moveTo>
                  <a:lnTo>
                    <a:pt x="623" y="0"/>
                  </a:lnTo>
                  <a:lnTo>
                    <a:pt x="0" y="18"/>
                  </a:lnTo>
                  <a:lnTo>
                    <a:pt x="18" y="378"/>
                  </a:lnTo>
                  <a:lnTo>
                    <a:pt x="623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1" name="Freeform 12"/>
            <p:cNvSpPr>
              <a:spLocks/>
            </p:cNvSpPr>
            <p:nvPr/>
          </p:nvSpPr>
          <p:spPr bwMode="auto">
            <a:xfrm>
              <a:off x="7383463" y="4129088"/>
              <a:ext cx="65087" cy="47625"/>
            </a:xfrm>
            <a:custGeom>
              <a:avLst/>
              <a:gdLst>
                <a:gd name="T0" fmla="*/ 23 w 653"/>
                <a:gd name="T1" fmla="*/ 477 h 477"/>
                <a:gd name="T2" fmla="*/ 653 w 653"/>
                <a:gd name="T3" fmla="*/ 477 h 477"/>
                <a:gd name="T4" fmla="*/ 629 w 653"/>
                <a:gd name="T5" fmla="*/ 0 h 477"/>
                <a:gd name="T6" fmla="*/ 0 w 653"/>
                <a:gd name="T7" fmla="*/ 0 h 477"/>
                <a:gd name="T8" fmla="*/ 23 w 653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7">
                  <a:moveTo>
                    <a:pt x="23" y="477"/>
                  </a:moveTo>
                  <a:lnTo>
                    <a:pt x="653" y="477"/>
                  </a:lnTo>
                  <a:lnTo>
                    <a:pt x="629" y="0"/>
                  </a:lnTo>
                  <a:lnTo>
                    <a:pt x="0" y="0"/>
                  </a:lnTo>
                  <a:lnTo>
                    <a:pt x="23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2" name="Freeform 13"/>
            <p:cNvSpPr>
              <a:spLocks/>
            </p:cNvSpPr>
            <p:nvPr/>
          </p:nvSpPr>
          <p:spPr bwMode="auto">
            <a:xfrm>
              <a:off x="7254875" y="4191001"/>
              <a:ext cx="41275" cy="47625"/>
            </a:xfrm>
            <a:custGeom>
              <a:avLst/>
              <a:gdLst>
                <a:gd name="T0" fmla="*/ 394 w 418"/>
                <a:gd name="T1" fmla="*/ 0 h 478"/>
                <a:gd name="T2" fmla="*/ 0 w 418"/>
                <a:gd name="T3" fmla="*/ 0 h 478"/>
                <a:gd name="T4" fmla="*/ 30 w 418"/>
                <a:gd name="T5" fmla="*/ 478 h 478"/>
                <a:gd name="T6" fmla="*/ 418 w 418"/>
                <a:gd name="T7" fmla="*/ 478 h 478"/>
                <a:gd name="T8" fmla="*/ 394 w 418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478">
                  <a:moveTo>
                    <a:pt x="394" y="0"/>
                  </a:moveTo>
                  <a:lnTo>
                    <a:pt x="0" y="0"/>
                  </a:lnTo>
                  <a:lnTo>
                    <a:pt x="30" y="478"/>
                  </a:lnTo>
                  <a:lnTo>
                    <a:pt x="418" y="47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3" name="Freeform 14"/>
            <p:cNvSpPr>
              <a:spLocks/>
            </p:cNvSpPr>
            <p:nvPr/>
          </p:nvSpPr>
          <p:spPr bwMode="auto">
            <a:xfrm>
              <a:off x="7259638" y="4254501"/>
              <a:ext cx="39687" cy="23813"/>
            </a:xfrm>
            <a:custGeom>
              <a:avLst/>
              <a:gdLst>
                <a:gd name="T0" fmla="*/ 0 w 398"/>
                <a:gd name="T1" fmla="*/ 0 h 253"/>
                <a:gd name="T2" fmla="*/ 17 w 398"/>
                <a:gd name="T3" fmla="*/ 253 h 253"/>
                <a:gd name="T4" fmla="*/ 398 w 398"/>
                <a:gd name="T5" fmla="*/ 253 h 253"/>
                <a:gd name="T6" fmla="*/ 385 w 398"/>
                <a:gd name="T7" fmla="*/ 0 h 253"/>
                <a:gd name="T8" fmla="*/ 0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0" y="0"/>
                  </a:moveTo>
                  <a:lnTo>
                    <a:pt x="17" y="253"/>
                  </a:lnTo>
                  <a:lnTo>
                    <a:pt x="398" y="253"/>
                  </a:lnTo>
                  <a:lnTo>
                    <a:pt x="3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4" name="Freeform 15"/>
            <p:cNvSpPr>
              <a:spLocks/>
            </p:cNvSpPr>
            <p:nvPr/>
          </p:nvSpPr>
          <p:spPr bwMode="auto">
            <a:xfrm>
              <a:off x="7386638" y="4191001"/>
              <a:ext cx="65087" cy="47625"/>
            </a:xfrm>
            <a:custGeom>
              <a:avLst/>
              <a:gdLst>
                <a:gd name="T0" fmla="*/ 24 w 653"/>
                <a:gd name="T1" fmla="*/ 478 h 478"/>
                <a:gd name="T2" fmla="*/ 653 w 653"/>
                <a:gd name="T3" fmla="*/ 478 h 478"/>
                <a:gd name="T4" fmla="*/ 630 w 653"/>
                <a:gd name="T5" fmla="*/ 0 h 478"/>
                <a:gd name="T6" fmla="*/ 0 w 653"/>
                <a:gd name="T7" fmla="*/ 0 h 478"/>
                <a:gd name="T8" fmla="*/ 24 w 653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24" y="478"/>
                  </a:moveTo>
                  <a:lnTo>
                    <a:pt x="653" y="478"/>
                  </a:lnTo>
                  <a:lnTo>
                    <a:pt x="630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5" name="Freeform 16"/>
            <p:cNvSpPr>
              <a:spLocks/>
            </p:cNvSpPr>
            <p:nvPr/>
          </p:nvSpPr>
          <p:spPr bwMode="auto">
            <a:xfrm>
              <a:off x="7304088" y="4081463"/>
              <a:ext cx="63500" cy="33338"/>
            </a:xfrm>
            <a:custGeom>
              <a:avLst/>
              <a:gdLst>
                <a:gd name="T0" fmla="*/ 644 w 644"/>
                <a:gd name="T1" fmla="*/ 334 h 334"/>
                <a:gd name="T2" fmla="*/ 628 w 644"/>
                <a:gd name="T3" fmla="*/ 0 h 334"/>
                <a:gd name="T4" fmla="*/ 0 w 644"/>
                <a:gd name="T5" fmla="*/ 17 h 334"/>
                <a:gd name="T6" fmla="*/ 15 w 644"/>
                <a:gd name="T7" fmla="*/ 334 h 334"/>
                <a:gd name="T8" fmla="*/ 644 w 644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4" h="334">
                  <a:moveTo>
                    <a:pt x="644" y="334"/>
                  </a:moveTo>
                  <a:lnTo>
                    <a:pt x="628" y="0"/>
                  </a:lnTo>
                  <a:lnTo>
                    <a:pt x="0" y="17"/>
                  </a:lnTo>
                  <a:lnTo>
                    <a:pt x="15" y="334"/>
                  </a:lnTo>
                  <a:lnTo>
                    <a:pt x="644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6" name="Freeform 17"/>
            <p:cNvSpPr>
              <a:spLocks/>
            </p:cNvSpPr>
            <p:nvPr/>
          </p:nvSpPr>
          <p:spPr bwMode="auto">
            <a:xfrm>
              <a:off x="7248525" y="4083051"/>
              <a:ext cx="42862" cy="31750"/>
            </a:xfrm>
            <a:custGeom>
              <a:avLst/>
              <a:gdLst>
                <a:gd name="T0" fmla="*/ 411 w 426"/>
                <a:gd name="T1" fmla="*/ 0 h 313"/>
                <a:gd name="T2" fmla="*/ 0 w 426"/>
                <a:gd name="T3" fmla="*/ 10 h 313"/>
                <a:gd name="T4" fmla="*/ 20 w 426"/>
                <a:gd name="T5" fmla="*/ 313 h 313"/>
                <a:gd name="T6" fmla="*/ 426 w 426"/>
                <a:gd name="T7" fmla="*/ 313 h 313"/>
                <a:gd name="T8" fmla="*/ 411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411" y="0"/>
                  </a:moveTo>
                  <a:lnTo>
                    <a:pt x="0" y="10"/>
                  </a:lnTo>
                  <a:lnTo>
                    <a:pt x="20" y="313"/>
                  </a:lnTo>
                  <a:lnTo>
                    <a:pt x="426" y="313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7" name="Freeform 18"/>
            <p:cNvSpPr>
              <a:spLocks/>
            </p:cNvSpPr>
            <p:nvPr/>
          </p:nvSpPr>
          <p:spPr bwMode="auto">
            <a:xfrm>
              <a:off x="7381875" y="4078288"/>
              <a:ext cx="63500" cy="36513"/>
            </a:xfrm>
            <a:custGeom>
              <a:avLst/>
              <a:gdLst>
                <a:gd name="T0" fmla="*/ 646 w 646"/>
                <a:gd name="T1" fmla="*/ 357 h 357"/>
                <a:gd name="T2" fmla="*/ 628 w 646"/>
                <a:gd name="T3" fmla="*/ 0 h 357"/>
                <a:gd name="T4" fmla="*/ 0 w 646"/>
                <a:gd name="T5" fmla="*/ 18 h 357"/>
                <a:gd name="T6" fmla="*/ 16 w 646"/>
                <a:gd name="T7" fmla="*/ 357 h 357"/>
                <a:gd name="T8" fmla="*/ 646 w 646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6" h="357">
                  <a:moveTo>
                    <a:pt x="646" y="357"/>
                  </a:moveTo>
                  <a:lnTo>
                    <a:pt x="628" y="0"/>
                  </a:lnTo>
                  <a:lnTo>
                    <a:pt x="0" y="18"/>
                  </a:lnTo>
                  <a:lnTo>
                    <a:pt x="16" y="357"/>
                  </a:lnTo>
                  <a:lnTo>
                    <a:pt x="646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8" name="Freeform 19"/>
            <p:cNvSpPr>
              <a:spLocks/>
            </p:cNvSpPr>
            <p:nvPr/>
          </p:nvSpPr>
          <p:spPr bwMode="auto">
            <a:xfrm>
              <a:off x="7251700" y="4129088"/>
              <a:ext cx="42862" cy="47625"/>
            </a:xfrm>
            <a:custGeom>
              <a:avLst/>
              <a:gdLst>
                <a:gd name="T0" fmla="*/ 403 w 427"/>
                <a:gd name="T1" fmla="*/ 0 h 477"/>
                <a:gd name="T2" fmla="*/ 0 w 427"/>
                <a:gd name="T3" fmla="*/ 0 h 477"/>
                <a:gd name="T4" fmla="*/ 30 w 427"/>
                <a:gd name="T5" fmla="*/ 477 h 477"/>
                <a:gd name="T6" fmla="*/ 427 w 427"/>
                <a:gd name="T7" fmla="*/ 477 h 477"/>
                <a:gd name="T8" fmla="*/ 403 w 427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7" h="477">
                  <a:moveTo>
                    <a:pt x="403" y="0"/>
                  </a:moveTo>
                  <a:lnTo>
                    <a:pt x="0" y="0"/>
                  </a:lnTo>
                  <a:lnTo>
                    <a:pt x="30" y="477"/>
                  </a:lnTo>
                  <a:lnTo>
                    <a:pt x="427" y="477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59" name="Freeform 20"/>
            <p:cNvSpPr>
              <a:spLocks/>
            </p:cNvSpPr>
            <p:nvPr/>
          </p:nvSpPr>
          <p:spPr bwMode="auto">
            <a:xfrm>
              <a:off x="7464425" y="4191001"/>
              <a:ext cx="55562" cy="47625"/>
            </a:xfrm>
            <a:custGeom>
              <a:avLst/>
              <a:gdLst>
                <a:gd name="T0" fmla="*/ 24 w 568"/>
                <a:gd name="T1" fmla="*/ 478 h 478"/>
                <a:gd name="T2" fmla="*/ 568 w 568"/>
                <a:gd name="T3" fmla="*/ 478 h 478"/>
                <a:gd name="T4" fmla="*/ 568 w 568"/>
                <a:gd name="T5" fmla="*/ 0 h 478"/>
                <a:gd name="T6" fmla="*/ 0 w 568"/>
                <a:gd name="T7" fmla="*/ 0 h 478"/>
                <a:gd name="T8" fmla="*/ 24 w 568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478">
                  <a:moveTo>
                    <a:pt x="24" y="478"/>
                  </a:moveTo>
                  <a:lnTo>
                    <a:pt x="568" y="478"/>
                  </a:lnTo>
                  <a:lnTo>
                    <a:pt x="568" y="0"/>
                  </a:lnTo>
                  <a:lnTo>
                    <a:pt x="0" y="0"/>
                  </a:lnTo>
                  <a:lnTo>
                    <a:pt x="2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0" name="Freeform 21"/>
            <p:cNvSpPr>
              <a:spLocks/>
            </p:cNvSpPr>
            <p:nvPr/>
          </p:nvSpPr>
          <p:spPr bwMode="auto">
            <a:xfrm>
              <a:off x="7467600" y="4254501"/>
              <a:ext cx="52387" cy="23813"/>
            </a:xfrm>
            <a:custGeom>
              <a:avLst/>
              <a:gdLst>
                <a:gd name="T0" fmla="*/ 13 w 537"/>
                <a:gd name="T1" fmla="*/ 253 h 253"/>
                <a:gd name="T2" fmla="*/ 537 w 537"/>
                <a:gd name="T3" fmla="*/ 253 h 253"/>
                <a:gd name="T4" fmla="*/ 537 w 537"/>
                <a:gd name="T5" fmla="*/ 0 h 253"/>
                <a:gd name="T6" fmla="*/ 0 w 537"/>
                <a:gd name="T7" fmla="*/ 0 h 253"/>
                <a:gd name="T8" fmla="*/ 13 w 537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7" h="253">
                  <a:moveTo>
                    <a:pt x="13" y="253"/>
                  </a:moveTo>
                  <a:lnTo>
                    <a:pt x="537" y="253"/>
                  </a:lnTo>
                  <a:lnTo>
                    <a:pt x="537" y="0"/>
                  </a:lnTo>
                  <a:lnTo>
                    <a:pt x="0" y="0"/>
                  </a:lnTo>
                  <a:lnTo>
                    <a:pt x="13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1" name="Freeform 22"/>
            <p:cNvSpPr>
              <a:spLocks/>
            </p:cNvSpPr>
            <p:nvPr/>
          </p:nvSpPr>
          <p:spPr bwMode="auto">
            <a:xfrm>
              <a:off x="7461250" y="4129088"/>
              <a:ext cx="58737" cy="47625"/>
            </a:xfrm>
            <a:custGeom>
              <a:avLst/>
              <a:gdLst>
                <a:gd name="T0" fmla="*/ 0 w 599"/>
                <a:gd name="T1" fmla="*/ 0 h 477"/>
                <a:gd name="T2" fmla="*/ 25 w 599"/>
                <a:gd name="T3" fmla="*/ 477 h 477"/>
                <a:gd name="T4" fmla="*/ 599 w 599"/>
                <a:gd name="T5" fmla="*/ 477 h 477"/>
                <a:gd name="T6" fmla="*/ 599 w 599"/>
                <a:gd name="T7" fmla="*/ 0 h 477"/>
                <a:gd name="T8" fmla="*/ 0 w 59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9" h="477">
                  <a:moveTo>
                    <a:pt x="0" y="0"/>
                  </a:moveTo>
                  <a:lnTo>
                    <a:pt x="25" y="477"/>
                  </a:lnTo>
                  <a:lnTo>
                    <a:pt x="599" y="477"/>
                  </a:lnTo>
                  <a:lnTo>
                    <a:pt x="5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2" name="Freeform 23"/>
            <p:cNvSpPr>
              <a:spLocks/>
            </p:cNvSpPr>
            <p:nvPr/>
          </p:nvSpPr>
          <p:spPr bwMode="auto">
            <a:xfrm>
              <a:off x="7312025" y="4254501"/>
              <a:ext cx="63500" cy="23813"/>
            </a:xfrm>
            <a:custGeom>
              <a:avLst/>
              <a:gdLst>
                <a:gd name="T0" fmla="*/ 0 w 641"/>
                <a:gd name="T1" fmla="*/ 0 h 253"/>
                <a:gd name="T2" fmla="*/ 12 w 641"/>
                <a:gd name="T3" fmla="*/ 253 h 253"/>
                <a:gd name="T4" fmla="*/ 641 w 641"/>
                <a:gd name="T5" fmla="*/ 253 h 253"/>
                <a:gd name="T6" fmla="*/ 628 w 641"/>
                <a:gd name="T7" fmla="*/ 0 h 253"/>
                <a:gd name="T8" fmla="*/ 0 w 641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1" h="253">
                  <a:moveTo>
                    <a:pt x="0" y="0"/>
                  </a:moveTo>
                  <a:lnTo>
                    <a:pt x="12" y="253"/>
                  </a:lnTo>
                  <a:lnTo>
                    <a:pt x="641" y="253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3" name="Freeform 24"/>
            <p:cNvSpPr>
              <a:spLocks/>
            </p:cNvSpPr>
            <p:nvPr/>
          </p:nvSpPr>
          <p:spPr bwMode="auto">
            <a:xfrm>
              <a:off x="7308850" y="4191001"/>
              <a:ext cx="65087" cy="47625"/>
            </a:xfrm>
            <a:custGeom>
              <a:avLst/>
              <a:gdLst>
                <a:gd name="T0" fmla="*/ 0 w 652"/>
                <a:gd name="T1" fmla="*/ 0 h 478"/>
                <a:gd name="T2" fmla="*/ 23 w 652"/>
                <a:gd name="T3" fmla="*/ 478 h 478"/>
                <a:gd name="T4" fmla="*/ 652 w 652"/>
                <a:gd name="T5" fmla="*/ 478 h 478"/>
                <a:gd name="T6" fmla="*/ 628 w 652"/>
                <a:gd name="T7" fmla="*/ 0 h 478"/>
                <a:gd name="T8" fmla="*/ 0 w 652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0" y="0"/>
                  </a:moveTo>
                  <a:lnTo>
                    <a:pt x="23" y="478"/>
                  </a:lnTo>
                  <a:lnTo>
                    <a:pt x="652" y="478"/>
                  </a:lnTo>
                  <a:lnTo>
                    <a:pt x="6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" name="Freeform 25"/>
            <p:cNvSpPr>
              <a:spLocks/>
            </p:cNvSpPr>
            <p:nvPr/>
          </p:nvSpPr>
          <p:spPr bwMode="auto">
            <a:xfrm>
              <a:off x="7389813" y="4254501"/>
              <a:ext cx="63500" cy="23813"/>
            </a:xfrm>
            <a:custGeom>
              <a:avLst/>
              <a:gdLst>
                <a:gd name="T0" fmla="*/ 0 w 642"/>
                <a:gd name="T1" fmla="*/ 0 h 253"/>
                <a:gd name="T2" fmla="*/ 13 w 642"/>
                <a:gd name="T3" fmla="*/ 253 h 253"/>
                <a:gd name="T4" fmla="*/ 642 w 642"/>
                <a:gd name="T5" fmla="*/ 253 h 253"/>
                <a:gd name="T6" fmla="*/ 630 w 642"/>
                <a:gd name="T7" fmla="*/ 0 h 253"/>
                <a:gd name="T8" fmla="*/ 0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0" y="0"/>
                  </a:moveTo>
                  <a:lnTo>
                    <a:pt x="13" y="253"/>
                  </a:lnTo>
                  <a:lnTo>
                    <a:pt x="642" y="253"/>
                  </a:lnTo>
                  <a:lnTo>
                    <a:pt x="63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5" name="Freeform 26"/>
            <p:cNvSpPr>
              <a:spLocks/>
            </p:cNvSpPr>
            <p:nvPr/>
          </p:nvSpPr>
          <p:spPr bwMode="auto">
            <a:xfrm>
              <a:off x="7307263" y="4129088"/>
              <a:ext cx="63500" cy="47625"/>
            </a:xfrm>
            <a:custGeom>
              <a:avLst/>
              <a:gdLst>
                <a:gd name="T0" fmla="*/ 628 w 652"/>
                <a:gd name="T1" fmla="*/ 0 h 477"/>
                <a:gd name="T2" fmla="*/ 0 w 652"/>
                <a:gd name="T3" fmla="*/ 0 h 477"/>
                <a:gd name="T4" fmla="*/ 23 w 652"/>
                <a:gd name="T5" fmla="*/ 477 h 477"/>
                <a:gd name="T6" fmla="*/ 652 w 652"/>
                <a:gd name="T7" fmla="*/ 477 h 477"/>
                <a:gd name="T8" fmla="*/ 628 w 652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0"/>
                  </a:moveTo>
                  <a:lnTo>
                    <a:pt x="0" y="0"/>
                  </a:lnTo>
                  <a:lnTo>
                    <a:pt x="23" y="477"/>
                  </a:lnTo>
                  <a:lnTo>
                    <a:pt x="652" y="477"/>
                  </a:lnTo>
                  <a:lnTo>
                    <a:pt x="62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6" name="Freeform 27"/>
            <p:cNvSpPr>
              <a:spLocks/>
            </p:cNvSpPr>
            <p:nvPr/>
          </p:nvSpPr>
          <p:spPr bwMode="auto">
            <a:xfrm>
              <a:off x="7200900" y="3968751"/>
              <a:ext cx="339725" cy="103188"/>
            </a:xfrm>
            <a:custGeom>
              <a:avLst/>
              <a:gdLst>
                <a:gd name="T0" fmla="*/ 351 w 3421"/>
                <a:gd name="T1" fmla="*/ 0 h 1032"/>
                <a:gd name="T2" fmla="*/ 3421 w 3421"/>
                <a:gd name="T3" fmla="*/ 0 h 1032"/>
                <a:gd name="T4" fmla="*/ 3421 w 3421"/>
                <a:gd name="T5" fmla="*/ 1032 h 1032"/>
                <a:gd name="T6" fmla="*/ 0 w 3421"/>
                <a:gd name="T7" fmla="*/ 1032 h 1032"/>
                <a:gd name="T8" fmla="*/ 351 w 3421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1" h="1032">
                  <a:moveTo>
                    <a:pt x="351" y="0"/>
                  </a:moveTo>
                  <a:lnTo>
                    <a:pt x="3421" y="0"/>
                  </a:lnTo>
                  <a:lnTo>
                    <a:pt x="3421" y="1032"/>
                  </a:lnTo>
                  <a:lnTo>
                    <a:pt x="0" y="1032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7" name="Freeform 28"/>
            <p:cNvSpPr>
              <a:spLocks/>
            </p:cNvSpPr>
            <p:nvPr/>
          </p:nvSpPr>
          <p:spPr bwMode="auto">
            <a:xfrm>
              <a:off x="7224713" y="3952876"/>
              <a:ext cx="133350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8" name="Freeform 29"/>
            <p:cNvSpPr>
              <a:spLocks/>
            </p:cNvSpPr>
            <p:nvPr/>
          </p:nvSpPr>
          <p:spPr bwMode="auto">
            <a:xfrm>
              <a:off x="7242175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0 w 993"/>
                <a:gd name="T3" fmla="*/ 728 h 728"/>
                <a:gd name="T4" fmla="*/ 993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0" y="728"/>
                  </a:lnTo>
                  <a:lnTo>
                    <a:pt x="993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9" name="Freeform 30"/>
            <p:cNvSpPr>
              <a:spLocks/>
            </p:cNvSpPr>
            <p:nvPr/>
          </p:nvSpPr>
          <p:spPr bwMode="auto">
            <a:xfrm>
              <a:off x="7366000" y="3952876"/>
              <a:ext cx="131762" cy="96838"/>
            </a:xfrm>
            <a:custGeom>
              <a:avLst/>
              <a:gdLst>
                <a:gd name="T0" fmla="*/ 0 w 1337"/>
                <a:gd name="T1" fmla="*/ 980 h 980"/>
                <a:gd name="T2" fmla="*/ 669 w 1337"/>
                <a:gd name="T3" fmla="*/ 0 h 980"/>
                <a:gd name="T4" fmla="*/ 1337 w 1337"/>
                <a:gd name="T5" fmla="*/ 980 h 980"/>
                <a:gd name="T6" fmla="*/ 0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0" y="980"/>
                  </a:moveTo>
                  <a:lnTo>
                    <a:pt x="669" y="0"/>
                  </a:lnTo>
                  <a:lnTo>
                    <a:pt x="1337" y="980"/>
                  </a:lnTo>
                  <a:lnTo>
                    <a:pt x="0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0" name="Freeform 31"/>
            <p:cNvSpPr>
              <a:spLocks/>
            </p:cNvSpPr>
            <p:nvPr/>
          </p:nvSpPr>
          <p:spPr bwMode="auto">
            <a:xfrm>
              <a:off x="7381875" y="3978276"/>
              <a:ext cx="98425" cy="71438"/>
            </a:xfrm>
            <a:custGeom>
              <a:avLst/>
              <a:gdLst>
                <a:gd name="T0" fmla="*/ 496 w 991"/>
                <a:gd name="T1" fmla="*/ 0 h 728"/>
                <a:gd name="T2" fmla="*/ 0 w 991"/>
                <a:gd name="T3" fmla="*/ 728 h 728"/>
                <a:gd name="T4" fmla="*/ 991 w 991"/>
                <a:gd name="T5" fmla="*/ 728 h 728"/>
                <a:gd name="T6" fmla="*/ 496 w 991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1" h="728">
                  <a:moveTo>
                    <a:pt x="496" y="0"/>
                  </a:moveTo>
                  <a:lnTo>
                    <a:pt x="0" y="728"/>
                  </a:lnTo>
                  <a:lnTo>
                    <a:pt x="991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1" name="Freeform 32"/>
            <p:cNvSpPr>
              <a:spLocks/>
            </p:cNvSpPr>
            <p:nvPr/>
          </p:nvSpPr>
          <p:spPr bwMode="auto">
            <a:xfrm>
              <a:off x="7759700" y="4043363"/>
              <a:ext cx="338137" cy="260350"/>
            </a:xfrm>
            <a:custGeom>
              <a:avLst/>
              <a:gdLst>
                <a:gd name="T0" fmla="*/ 3397 w 3397"/>
                <a:gd name="T1" fmla="*/ 252 h 2619"/>
                <a:gd name="T2" fmla="*/ 3196 w 3397"/>
                <a:gd name="T3" fmla="*/ 2619 h 2619"/>
                <a:gd name="T4" fmla="*/ 0 w 3397"/>
                <a:gd name="T5" fmla="*/ 2543 h 2619"/>
                <a:gd name="T6" fmla="*/ 0 w 3397"/>
                <a:gd name="T7" fmla="*/ 0 h 2619"/>
                <a:gd name="T8" fmla="*/ 3397 w 3397"/>
                <a:gd name="T9" fmla="*/ 252 h 2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97" h="2619">
                  <a:moveTo>
                    <a:pt x="3397" y="252"/>
                  </a:moveTo>
                  <a:lnTo>
                    <a:pt x="3196" y="2619"/>
                  </a:lnTo>
                  <a:lnTo>
                    <a:pt x="0" y="2543"/>
                  </a:lnTo>
                  <a:lnTo>
                    <a:pt x="0" y="0"/>
                  </a:lnTo>
                  <a:lnTo>
                    <a:pt x="3397" y="252"/>
                  </a:lnTo>
                  <a:close/>
                </a:path>
              </a:pathLst>
            </a:custGeom>
            <a:solidFill>
              <a:srgbClr val="86593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2" name="Freeform 33"/>
            <p:cNvSpPr>
              <a:spLocks/>
            </p:cNvSpPr>
            <p:nvPr/>
          </p:nvSpPr>
          <p:spPr bwMode="auto">
            <a:xfrm>
              <a:off x="7797800" y="4076701"/>
              <a:ext cx="61912" cy="38100"/>
            </a:xfrm>
            <a:custGeom>
              <a:avLst/>
              <a:gdLst>
                <a:gd name="T0" fmla="*/ 0 w 623"/>
                <a:gd name="T1" fmla="*/ 378 h 378"/>
                <a:gd name="T2" fmla="*/ 0 w 623"/>
                <a:gd name="T3" fmla="*/ 0 h 378"/>
                <a:gd name="T4" fmla="*/ 623 w 623"/>
                <a:gd name="T5" fmla="*/ 18 h 378"/>
                <a:gd name="T6" fmla="*/ 605 w 623"/>
                <a:gd name="T7" fmla="*/ 378 h 378"/>
                <a:gd name="T8" fmla="*/ 0 w 623"/>
                <a:gd name="T9" fmla="*/ 378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3" h="378">
                  <a:moveTo>
                    <a:pt x="0" y="378"/>
                  </a:moveTo>
                  <a:lnTo>
                    <a:pt x="0" y="0"/>
                  </a:lnTo>
                  <a:lnTo>
                    <a:pt x="623" y="18"/>
                  </a:lnTo>
                  <a:lnTo>
                    <a:pt x="605" y="378"/>
                  </a:lnTo>
                  <a:lnTo>
                    <a:pt x="0" y="3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3" name="Freeform 34"/>
            <p:cNvSpPr>
              <a:spLocks/>
            </p:cNvSpPr>
            <p:nvPr/>
          </p:nvSpPr>
          <p:spPr bwMode="auto">
            <a:xfrm>
              <a:off x="7869238" y="4129088"/>
              <a:ext cx="65087" cy="47625"/>
            </a:xfrm>
            <a:custGeom>
              <a:avLst/>
              <a:gdLst>
                <a:gd name="T0" fmla="*/ 628 w 652"/>
                <a:gd name="T1" fmla="*/ 477 h 477"/>
                <a:gd name="T2" fmla="*/ 0 w 652"/>
                <a:gd name="T3" fmla="*/ 477 h 477"/>
                <a:gd name="T4" fmla="*/ 23 w 652"/>
                <a:gd name="T5" fmla="*/ 0 h 477"/>
                <a:gd name="T6" fmla="*/ 652 w 652"/>
                <a:gd name="T7" fmla="*/ 0 h 477"/>
                <a:gd name="T8" fmla="*/ 628 w 652"/>
                <a:gd name="T9" fmla="*/ 47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7">
                  <a:moveTo>
                    <a:pt x="628" y="477"/>
                  </a:moveTo>
                  <a:lnTo>
                    <a:pt x="0" y="477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4" name="Freeform 35"/>
            <p:cNvSpPr>
              <a:spLocks/>
            </p:cNvSpPr>
            <p:nvPr/>
          </p:nvSpPr>
          <p:spPr bwMode="auto">
            <a:xfrm>
              <a:off x="8021638" y="4191001"/>
              <a:ext cx="41275" cy="47625"/>
            </a:xfrm>
            <a:custGeom>
              <a:avLst/>
              <a:gdLst>
                <a:gd name="T0" fmla="*/ 25 w 419"/>
                <a:gd name="T1" fmla="*/ 0 h 478"/>
                <a:gd name="T2" fmla="*/ 419 w 419"/>
                <a:gd name="T3" fmla="*/ 0 h 478"/>
                <a:gd name="T4" fmla="*/ 388 w 419"/>
                <a:gd name="T5" fmla="*/ 478 h 478"/>
                <a:gd name="T6" fmla="*/ 0 w 419"/>
                <a:gd name="T7" fmla="*/ 478 h 478"/>
                <a:gd name="T8" fmla="*/ 25 w 419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9" h="478">
                  <a:moveTo>
                    <a:pt x="25" y="0"/>
                  </a:moveTo>
                  <a:lnTo>
                    <a:pt x="419" y="0"/>
                  </a:lnTo>
                  <a:lnTo>
                    <a:pt x="388" y="478"/>
                  </a:lnTo>
                  <a:lnTo>
                    <a:pt x="0" y="47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5" name="Freeform 36"/>
            <p:cNvSpPr>
              <a:spLocks/>
            </p:cNvSpPr>
            <p:nvPr/>
          </p:nvSpPr>
          <p:spPr bwMode="auto">
            <a:xfrm>
              <a:off x="8020050" y="4254501"/>
              <a:ext cx="39687" cy="23813"/>
            </a:xfrm>
            <a:custGeom>
              <a:avLst/>
              <a:gdLst>
                <a:gd name="T0" fmla="*/ 398 w 398"/>
                <a:gd name="T1" fmla="*/ 0 h 253"/>
                <a:gd name="T2" fmla="*/ 382 w 398"/>
                <a:gd name="T3" fmla="*/ 253 h 253"/>
                <a:gd name="T4" fmla="*/ 0 w 398"/>
                <a:gd name="T5" fmla="*/ 253 h 253"/>
                <a:gd name="T6" fmla="*/ 13 w 398"/>
                <a:gd name="T7" fmla="*/ 0 h 253"/>
                <a:gd name="T8" fmla="*/ 398 w 39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253">
                  <a:moveTo>
                    <a:pt x="398" y="0"/>
                  </a:moveTo>
                  <a:lnTo>
                    <a:pt x="382" y="253"/>
                  </a:lnTo>
                  <a:lnTo>
                    <a:pt x="0" y="253"/>
                  </a:lnTo>
                  <a:lnTo>
                    <a:pt x="13" y="0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6" name="Freeform 37"/>
            <p:cNvSpPr>
              <a:spLocks/>
            </p:cNvSpPr>
            <p:nvPr/>
          </p:nvSpPr>
          <p:spPr bwMode="auto">
            <a:xfrm>
              <a:off x="7866063" y="4191001"/>
              <a:ext cx="65087" cy="47625"/>
            </a:xfrm>
            <a:custGeom>
              <a:avLst/>
              <a:gdLst>
                <a:gd name="T0" fmla="*/ 628 w 652"/>
                <a:gd name="T1" fmla="*/ 478 h 478"/>
                <a:gd name="T2" fmla="*/ 0 w 652"/>
                <a:gd name="T3" fmla="*/ 478 h 478"/>
                <a:gd name="T4" fmla="*/ 23 w 652"/>
                <a:gd name="T5" fmla="*/ 0 h 478"/>
                <a:gd name="T6" fmla="*/ 652 w 652"/>
                <a:gd name="T7" fmla="*/ 0 h 478"/>
                <a:gd name="T8" fmla="*/ 628 w 652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2" h="478">
                  <a:moveTo>
                    <a:pt x="628" y="478"/>
                  </a:moveTo>
                  <a:lnTo>
                    <a:pt x="0" y="478"/>
                  </a:lnTo>
                  <a:lnTo>
                    <a:pt x="23" y="0"/>
                  </a:lnTo>
                  <a:lnTo>
                    <a:pt x="652" y="0"/>
                  </a:lnTo>
                  <a:lnTo>
                    <a:pt x="628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7" name="Freeform 38"/>
            <p:cNvSpPr>
              <a:spLocks/>
            </p:cNvSpPr>
            <p:nvPr/>
          </p:nvSpPr>
          <p:spPr bwMode="auto">
            <a:xfrm>
              <a:off x="7950200" y="4081463"/>
              <a:ext cx="63500" cy="33338"/>
            </a:xfrm>
            <a:custGeom>
              <a:avLst/>
              <a:gdLst>
                <a:gd name="T0" fmla="*/ 0 w 645"/>
                <a:gd name="T1" fmla="*/ 334 h 334"/>
                <a:gd name="T2" fmla="*/ 17 w 645"/>
                <a:gd name="T3" fmla="*/ 0 h 334"/>
                <a:gd name="T4" fmla="*/ 645 w 645"/>
                <a:gd name="T5" fmla="*/ 17 h 334"/>
                <a:gd name="T6" fmla="*/ 629 w 645"/>
                <a:gd name="T7" fmla="*/ 334 h 334"/>
                <a:gd name="T8" fmla="*/ 0 w 645"/>
                <a:gd name="T9" fmla="*/ 33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34">
                  <a:moveTo>
                    <a:pt x="0" y="334"/>
                  </a:moveTo>
                  <a:lnTo>
                    <a:pt x="17" y="0"/>
                  </a:lnTo>
                  <a:lnTo>
                    <a:pt x="645" y="17"/>
                  </a:lnTo>
                  <a:lnTo>
                    <a:pt x="629" y="334"/>
                  </a:lnTo>
                  <a:lnTo>
                    <a:pt x="0" y="334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8" name="Freeform 39"/>
            <p:cNvSpPr>
              <a:spLocks/>
            </p:cNvSpPr>
            <p:nvPr/>
          </p:nvSpPr>
          <p:spPr bwMode="auto">
            <a:xfrm>
              <a:off x="8027988" y="4083051"/>
              <a:ext cx="41275" cy="31750"/>
            </a:xfrm>
            <a:custGeom>
              <a:avLst/>
              <a:gdLst>
                <a:gd name="T0" fmla="*/ 16 w 426"/>
                <a:gd name="T1" fmla="*/ 0 h 313"/>
                <a:gd name="T2" fmla="*/ 426 w 426"/>
                <a:gd name="T3" fmla="*/ 10 h 313"/>
                <a:gd name="T4" fmla="*/ 407 w 426"/>
                <a:gd name="T5" fmla="*/ 313 h 313"/>
                <a:gd name="T6" fmla="*/ 0 w 426"/>
                <a:gd name="T7" fmla="*/ 313 h 313"/>
                <a:gd name="T8" fmla="*/ 16 w 426"/>
                <a:gd name="T9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6" h="313">
                  <a:moveTo>
                    <a:pt x="16" y="0"/>
                  </a:moveTo>
                  <a:lnTo>
                    <a:pt x="426" y="10"/>
                  </a:lnTo>
                  <a:lnTo>
                    <a:pt x="407" y="313"/>
                  </a:lnTo>
                  <a:lnTo>
                    <a:pt x="0" y="313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79" name="Freeform 40"/>
            <p:cNvSpPr>
              <a:spLocks/>
            </p:cNvSpPr>
            <p:nvPr/>
          </p:nvSpPr>
          <p:spPr bwMode="auto">
            <a:xfrm>
              <a:off x="7872413" y="4078288"/>
              <a:ext cx="65087" cy="36513"/>
            </a:xfrm>
            <a:custGeom>
              <a:avLst/>
              <a:gdLst>
                <a:gd name="T0" fmla="*/ 0 w 645"/>
                <a:gd name="T1" fmla="*/ 357 h 357"/>
                <a:gd name="T2" fmla="*/ 17 w 645"/>
                <a:gd name="T3" fmla="*/ 0 h 357"/>
                <a:gd name="T4" fmla="*/ 645 w 645"/>
                <a:gd name="T5" fmla="*/ 18 h 357"/>
                <a:gd name="T6" fmla="*/ 628 w 645"/>
                <a:gd name="T7" fmla="*/ 357 h 357"/>
                <a:gd name="T8" fmla="*/ 0 w 645"/>
                <a:gd name="T9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5" h="357">
                  <a:moveTo>
                    <a:pt x="0" y="357"/>
                  </a:moveTo>
                  <a:lnTo>
                    <a:pt x="17" y="0"/>
                  </a:lnTo>
                  <a:lnTo>
                    <a:pt x="645" y="18"/>
                  </a:lnTo>
                  <a:lnTo>
                    <a:pt x="628" y="357"/>
                  </a:lnTo>
                  <a:lnTo>
                    <a:pt x="0" y="357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0" name="Freeform 41"/>
            <p:cNvSpPr>
              <a:spLocks/>
            </p:cNvSpPr>
            <p:nvPr/>
          </p:nvSpPr>
          <p:spPr bwMode="auto">
            <a:xfrm>
              <a:off x="8024813" y="4129088"/>
              <a:ext cx="42862" cy="47625"/>
            </a:xfrm>
            <a:custGeom>
              <a:avLst/>
              <a:gdLst>
                <a:gd name="T0" fmla="*/ 25 w 429"/>
                <a:gd name="T1" fmla="*/ 0 h 477"/>
                <a:gd name="T2" fmla="*/ 429 w 429"/>
                <a:gd name="T3" fmla="*/ 0 h 477"/>
                <a:gd name="T4" fmla="*/ 398 w 429"/>
                <a:gd name="T5" fmla="*/ 477 h 477"/>
                <a:gd name="T6" fmla="*/ 0 w 429"/>
                <a:gd name="T7" fmla="*/ 477 h 477"/>
                <a:gd name="T8" fmla="*/ 25 w 429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477">
                  <a:moveTo>
                    <a:pt x="25" y="0"/>
                  </a:moveTo>
                  <a:lnTo>
                    <a:pt x="429" y="0"/>
                  </a:lnTo>
                  <a:lnTo>
                    <a:pt x="398" y="477"/>
                  </a:lnTo>
                  <a:lnTo>
                    <a:pt x="0" y="477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1" name="Freeform 42"/>
            <p:cNvSpPr>
              <a:spLocks/>
            </p:cNvSpPr>
            <p:nvPr/>
          </p:nvSpPr>
          <p:spPr bwMode="auto">
            <a:xfrm>
              <a:off x="7797800" y="4191001"/>
              <a:ext cx="55562" cy="47625"/>
            </a:xfrm>
            <a:custGeom>
              <a:avLst/>
              <a:gdLst>
                <a:gd name="T0" fmla="*/ 544 w 567"/>
                <a:gd name="T1" fmla="*/ 478 h 478"/>
                <a:gd name="T2" fmla="*/ 0 w 567"/>
                <a:gd name="T3" fmla="*/ 478 h 478"/>
                <a:gd name="T4" fmla="*/ 0 w 567"/>
                <a:gd name="T5" fmla="*/ 0 h 478"/>
                <a:gd name="T6" fmla="*/ 567 w 567"/>
                <a:gd name="T7" fmla="*/ 0 h 478"/>
                <a:gd name="T8" fmla="*/ 544 w 567"/>
                <a:gd name="T9" fmla="*/ 478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478">
                  <a:moveTo>
                    <a:pt x="544" y="478"/>
                  </a:moveTo>
                  <a:lnTo>
                    <a:pt x="0" y="478"/>
                  </a:lnTo>
                  <a:lnTo>
                    <a:pt x="0" y="0"/>
                  </a:lnTo>
                  <a:lnTo>
                    <a:pt x="567" y="0"/>
                  </a:lnTo>
                  <a:lnTo>
                    <a:pt x="544" y="478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2" name="Freeform 43"/>
            <p:cNvSpPr>
              <a:spLocks/>
            </p:cNvSpPr>
            <p:nvPr/>
          </p:nvSpPr>
          <p:spPr bwMode="auto">
            <a:xfrm>
              <a:off x="7797800" y="4254501"/>
              <a:ext cx="53975" cy="23813"/>
            </a:xfrm>
            <a:custGeom>
              <a:avLst/>
              <a:gdLst>
                <a:gd name="T0" fmla="*/ 524 w 536"/>
                <a:gd name="T1" fmla="*/ 253 h 253"/>
                <a:gd name="T2" fmla="*/ 0 w 536"/>
                <a:gd name="T3" fmla="*/ 253 h 253"/>
                <a:gd name="T4" fmla="*/ 0 w 536"/>
                <a:gd name="T5" fmla="*/ 0 h 253"/>
                <a:gd name="T6" fmla="*/ 536 w 536"/>
                <a:gd name="T7" fmla="*/ 0 h 253"/>
                <a:gd name="T8" fmla="*/ 524 w 536"/>
                <a:gd name="T9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6" h="253">
                  <a:moveTo>
                    <a:pt x="524" y="253"/>
                  </a:moveTo>
                  <a:lnTo>
                    <a:pt x="0" y="253"/>
                  </a:lnTo>
                  <a:lnTo>
                    <a:pt x="0" y="0"/>
                  </a:lnTo>
                  <a:lnTo>
                    <a:pt x="536" y="0"/>
                  </a:lnTo>
                  <a:lnTo>
                    <a:pt x="524" y="253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3" name="Freeform 44"/>
            <p:cNvSpPr>
              <a:spLocks/>
            </p:cNvSpPr>
            <p:nvPr/>
          </p:nvSpPr>
          <p:spPr bwMode="auto">
            <a:xfrm>
              <a:off x="7797800" y="4129088"/>
              <a:ext cx="58737" cy="47625"/>
            </a:xfrm>
            <a:custGeom>
              <a:avLst/>
              <a:gdLst>
                <a:gd name="T0" fmla="*/ 598 w 598"/>
                <a:gd name="T1" fmla="*/ 0 h 477"/>
                <a:gd name="T2" fmla="*/ 574 w 598"/>
                <a:gd name="T3" fmla="*/ 477 h 477"/>
                <a:gd name="T4" fmla="*/ 0 w 598"/>
                <a:gd name="T5" fmla="*/ 477 h 477"/>
                <a:gd name="T6" fmla="*/ 0 w 598"/>
                <a:gd name="T7" fmla="*/ 0 h 477"/>
                <a:gd name="T8" fmla="*/ 598 w 598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8" h="477">
                  <a:moveTo>
                    <a:pt x="598" y="0"/>
                  </a:moveTo>
                  <a:lnTo>
                    <a:pt x="574" y="477"/>
                  </a:lnTo>
                  <a:lnTo>
                    <a:pt x="0" y="477"/>
                  </a:lnTo>
                  <a:lnTo>
                    <a:pt x="0" y="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4" name="Freeform 45"/>
            <p:cNvSpPr>
              <a:spLocks/>
            </p:cNvSpPr>
            <p:nvPr/>
          </p:nvSpPr>
          <p:spPr bwMode="auto">
            <a:xfrm>
              <a:off x="7942263" y="4254501"/>
              <a:ext cx="63500" cy="23813"/>
            </a:xfrm>
            <a:custGeom>
              <a:avLst/>
              <a:gdLst>
                <a:gd name="T0" fmla="*/ 642 w 642"/>
                <a:gd name="T1" fmla="*/ 0 h 253"/>
                <a:gd name="T2" fmla="*/ 629 w 642"/>
                <a:gd name="T3" fmla="*/ 253 h 253"/>
                <a:gd name="T4" fmla="*/ 0 w 642"/>
                <a:gd name="T5" fmla="*/ 253 h 253"/>
                <a:gd name="T6" fmla="*/ 12 w 642"/>
                <a:gd name="T7" fmla="*/ 0 h 253"/>
                <a:gd name="T8" fmla="*/ 642 w 642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2" h="253">
                  <a:moveTo>
                    <a:pt x="642" y="0"/>
                  </a:moveTo>
                  <a:lnTo>
                    <a:pt x="629" y="253"/>
                  </a:lnTo>
                  <a:lnTo>
                    <a:pt x="0" y="253"/>
                  </a:lnTo>
                  <a:lnTo>
                    <a:pt x="12" y="0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7943850" y="4191001"/>
              <a:ext cx="65087" cy="47625"/>
            </a:xfrm>
            <a:custGeom>
              <a:avLst/>
              <a:gdLst>
                <a:gd name="T0" fmla="*/ 653 w 653"/>
                <a:gd name="T1" fmla="*/ 0 h 478"/>
                <a:gd name="T2" fmla="*/ 629 w 653"/>
                <a:gd name="T3" fmla="*/ 478 h 478"/>
                <a:gd name="T4" fmla="*/ 0 w 653"/>
                <a:gd name="T5" fmla="*/ 478 h 478"/>
                <a:gd name="T6" fmla="*/ 23 w 653"/>
                <a:gd name="T7" fmla="*/ 0 h 478"/>
                <a:gd name="T8" fmla="*/ 653 w 653"/>
                <a:gd name="T9" fmla="*/ 0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3" h="478">
                  <a:moveTo>
                    <a:pt x="653" y="0"/>
                  </a:moveTo>
                  <a:lnTo>
                    <a:pt x="629" y="478"/>
                  </a:lnTo>
                  <a:lnTo>
                    <a:pt x="0" y="478"/>
                  </a:lnTo>
                  <a:lnTo>
                    <a:pt x="23" y="0"/>
                  </a:lnTo>
                  <a:lnTo>
                    <a:pt x="653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6" name="Freeform 47"/>
            <p:cNvSpPr>
              <a:spLocks/>
            </p:cNvSpPr>
            <p:nvPr/>
          </p:nvSpPr>
          <p:spPr bwMode="auto">
            <a:xfrm>
              <a:off x="7864475" y="4254501"/>
              <a:ext cx="63500" cy="23813"/>
            </a:xfrm>
            <a:custGeom>
              <a:avLst/>
              <a:gdLst>
                <a:gd name="T0" fmla="*/ 640 w 640"/>
                <a:gd name="T1" fmla="*/ 0 h 253"/>
                <a:gd name="T2" fmla="*/ 628 w 640"/>
                <a:gd name="T3" fmla="*/ 253 h 253"/>
                <a:gd name="T4" fmla="*/ 0 w 640"/>
                <a:gd name="T5" fmla="*/ 253 h 253"/>
                <a:gd name="T6" fmla="*/ 11 w 640"/>
                <a:gd name="T7" fmla="*/ 0 h 253"/>
                <a:gd name="T8" fmla="*/ 640 w 640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0" h="253">
                  <a:moveTo>
                    <a:pt x="640" y="0"/>
                  </a:moveTo>
                  <a:lnTo>
                    <a:pt x="628" y="253"/>
                  </a:lnTo>
                  <a:lnTo>
                    <a:pt x="0" y="253"/>
                  </a:lnTo>
                  <a:lnTo>
                    <a:pt x="11" y="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7" name="Freeform 48"/>
            <p:cNvSpPr>
              <a:spLocks/>
            </p:cNvSpPr>
            <p:nvPr/>
          </p:nvSpPr>
          <p:spPr bwMode="auto">
            <a:xfrm>
              <a:off x="7947025" y="4129088"/>
              <a:ext cx="65087" cy="47625"/>
            </a:xfrm>
            <a:custGeom>
              <a:avLst/>
              <a:gdLst>
                <a:gd name="T0" fmla="*/ 24 w 654"/>
                <a:gd name="T1" fmla="*/ 0 h 477"/>
                <a:gd name="T2" fmla="*/ 654 w 654"/>
                <a:gd name="T3" fmla="*/ 0 h 477"/>
                <a:gd name="T4" fmla="*/ 630 w 654"/>
                <a:gd name="T5" fmla="*/ 477 h 477"/>
                <a:gd name="T6" fmla="*/ 0 w 654"/>
                <a:gd name="T7" fmla="*/ 477 h 477"/>
                <a:gd name="T8" fmla="*/ 24 w 654"/>
                <a:gd name="T9" fmla="*/ 0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" h="477">
                  <a:moveTo>
                    <a:pt x="24" y="0"/>
                  </a:moveTo>
                  <a:lnTo>
                    <a:pt x="654" y="0"/>
                  </a:lnTo>
                  <a:lnTo>
                    <a:pt x="630" y="477"/>
                  </a:lnTo>
                  <a:lnTo>
                    <a:pt x="0" y="47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97CF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8" name="Freeform 49"/>
            <p:cNvSpPr>
              <a:spLocks/>
            </p:cNvSpPr>
            <p:nvPr/>
          </p:nvSpPr>
          <p:spPr bwMode="auto">
            <a:xfrm>
              <a:off x="7777163" y="3968751"/>
              <a:ext cx="339725" cy="103188"/>
            </a:xfrm>
            <a:custGeom>
              <a:avLst/>
              <a:gdLst>
                <a:gd name="T0" fmla="*/ 3069 w 3422"/>
                <a:gd name="T1" fmla="*/ 0 h 1032"/>
                <a:gd name="T2" fmla="*/ 0 w 3422"/>
                <a:gd name="T3" fmla="*/ 0 h 1032"/>
                <a:gd name="T4" fmla="*/ 0 w 3422"/>
                <a:gd name="T5" fmla="*/ 1032 h 1032"/>
                <a:gd name="T6" fmla="*/ 3422 w 3422"/>
                <a:gd name="T7" fmla="*/ 1032 h 1032"/>
                <a:gd name="T8" fmla="*/ 3069 w 3422"/>
                <a:gd name="T9" fmla="*/ 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2" h="1032">
                  <a:moveTo>
                    <a:pt x="3069" y="0"/>
                  </a:moveTo>
                  <a:lnTo>
                    <a:pt x="0" y="0"/>
                  </a:lnTo>
                  <a:lnTo>
                    <a:pt x="0" y="1032"/>
                  </a:lnTo>
                  <a:lnTo>
                    <a:pt x="3422" y="1032"/>
                  </a:lnTo>
                  <a:lnTo>
                    <a:pt x="3069" y="0"/>
                  </a:lnTo>
                  <a:close/>
                </a:path>
              </a:pathLst>
            </a:custGeom>
            <a:solidFill>
              <a:srgbClr val="58332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89" name="Freeform 50"/>
            <p:cNvSpPr>
              <a:spLocks/>
            </p:cNvSpPr>
            <p:nvPr/>
          </p:nvSpPr>
          <p:spPr bwMode="auto">
            <a:xfrm>
              <a:off x="7961313" y="3952876"/>
              <a:ext cx="131762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0" name="Freeform 51"/>
            <p:cNvSpPr>
              <a:spLocks/>
            </p:cNvSpPr>
            <p:nvPr/>
          </p:nvSpPr>
          <p:spPr bwMode="auto">
            <a:xfrm>
              <a:off x="7977188" y="3978276"/>
              <a:ext cx="98425" cy="71438"/>
            </a:xfrm>
            <a:custGeom>
              <a:avLst/>
              <a:gdLst>
                <a:gd name="T0" fmla="*/ 497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7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7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1" name="Freeform 52"/>
            <p:cNvSpPr>
              <a:spLocks/>
            </p:cNvSpPr>
            <p:nvPr/>
          </p:nvSpPr>
          <p:spPr bwMode="auto">
            <a:xfrm>
              <a:off x="7820025" y="3952876"/>
              <a:ext cx="133350" cy="96838"/>
            </a:xfrm>
            <a:custGeom>
              <a:avLst/>
              <a:gdLst>
                <a:gd name="T0" fmla="*/ 1337 w 1337"/>
                <a:gd name="T1" fmla="*/ 980 h 980"/>
                <a:gd name="T2" fmla="*/ 668 w 1337"/>
                <a:gd name="T3" fmla="*/ 0 h 980"/>
                <a:gd name="T4" fmla="*/ 0 w 1337"/>
                <a:gd name="T5" fmla="*/ 980 h 980"/>
                <a:gd name="T6" fmla="*/ 1337 w 1337"/>
                <a:gd name="T7" fmla="*/ 98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37" h="980">
                  <a:moveTo>
                    <a:pt x="1337" y="980"/>
                  </a:moveTo>
                  <a:lnTo>
                    <a:pt x="668" y="0"/>
                  </a:lnTo>
                  <a:lnTo>
                    <a:pt x="0" y="980"/>
                  </a:lnTo>
                  <a:lnTo>
                    <a:pt x="1337" y="980"/>
                  </a:lnTo>
                  <a:close/>
                </a:path>
              </a:pathLst>
            </a:custGeom>
            <a:solidFill>
              <a:srgbClr val="7C5F4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2" name="Freeform 53"/>
            <p:cNvSpPr>
              <a:spLocks/>
            </p:cNvSpPr>
            <p:nvPr/>
          </p:nvSpPr>
          <p:spPr bwMode="auto">
            <a:xfrm>
              <a:off x="7837488" y="3978276"/>
              <a:ext cx="98425" cy="71438"/>
            </a:xfrm>
            <a:custGeom>
              <a:avLst/>
              <a:gdLst>
                <a:gd name="T0" fmla="*/ 496 w 993"/>
                <a:gd name="T1" fmla="*/ 0 h 728"/>
                <a:gd name="T2" fmla="*/ 993 w 993"/>
                <a:gd name="T3" fmla="*/ 728 h 728"/>
                <a:gd name="T4" fmla="*/ 0 w 993"/>
                <a:gd name="T5" fmla="*/ 728 h 728"/>
                <a:gd name="T6" fmla="*/ 496 w 993"/>
                <a:gd name="T7" fmla="*/ 0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3" h="728">
                  <a:moveTo>
                    <a:pt x="496" y="0"/>
                  </a:moveTo>
                  <a:lnTo>
                    <a:pt x="993" y="728"/>
                  </a:lnTo>
                  <a:lnTo>
                    <a:pt x="0" y="728"/>
                  </a:lnTo>
                  <a:lnTo>
                    <a:pt x="496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3" name="Freeform 54"/>
            <p:cNvSpPr>
              <a:spLocks/>
            </p:cNvSpPr>
            <p:nvPr/>
          </p:nvSpPr>
          <p:spPr bwMode="auto">
            <a:xfrm>
              <a:off x="7486650" y="3819526"/>
              <a:ext cx="336550" cy="484188"/>
            </a:xfrm>
            <a:custGeom>
              <a:avLst/>
              <a:gdLst>
                <a:gd name="T0" fmla="*/ 2978 w 3389"/>
                <a:gd name="T1" fmla="*/ 0 h 4885"/>
                <a:gd name="T2" fmla="*/ 2978 w 3389"/>
                <a:gd name="T3" fmla="*/ 352 h 4885"/>
                <a:gd name="T4" fmla="*/ 2525 w 3389"/>
                <a:gd name="T5" fmla="*/ 352 h 4885"/>
                <a:gd name="T6" fmla="*/ 2525 w 3389"/>
                <a:gd name="T7" fmla="*/ 0 h 4885"/>
                <a:gd name="T8" fmla="*/ 1921 w 3389"/>
                <a:gd name="T9" fmla="*/ 0 h 4885"/>
                <a:gd name="T10" fmla="*/ 1921 w 3389"/>
                <a:gd name="T11" fmla="*/ 352 h 4885"/>
                <a:gd name="T12" fmla="*/ 1468 w 3389"/>
                <a:gd name="T13" fmla="*/ 352 h 4885"/>
                <a:gd name="T14" fmla="*/ 1468 w 3389"/>
                <a:gd name="T15" fmla="*/ 0 h 4885"/>
                <a:gd name="T16" fmla="*/ 864 w 3389"/>
                <a:gd name="T17" fmla="*/ 0 h 4885"/>
                <a:gd name="T18" fmla="*/ 864 w 3389"/>
                <a:gd name="T19" fmla="*/ 352 h 4885"/>
                <a:gd name="T20" fmla="*/ 412 w 3389"/>
                <a:gd name="T21" fmla="*/ 352 h 4885"/>
                <a:gd name="T22" fmla="*/ 412 w 3389"/>
                <a:gd name="T23" fmla="*/ 0 h 4885"/>
                <a:gd name="T24" fmla="*/ 0 w 3389"/>
                <a:gd name="T25" fmla="*/ 0 h 4885"/>
                <a:gd name="T26" fmla="*/ 286 w 3389"/>
                <a:gd name="T27" fmla="*/ 4885 h 4885"/>
                <a:gd name="T28" fmla="*/ 3104 w 3389"/>
                <a:gd name="T29" fmla="*/ 4885 h 4885"/>
                <a:gd name="T30" fmla="*/ 3389 w 3389"/>
                <a:gd name="T31" fmla="*/ 0 h 4885"/>
                <a:gd name="T32" fmla="*/ 2978 w 3389"/>
                <a:gd name="T33" fmla="*/ 0 h 4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89" h="4885">
                  <a:moveTo>
                    <a:pt x="2978" y="0"/>
                  </a:moveTo>
                  <a:lnTo>
                    <a:pt x="2978" y="352"/>
                  </a:lnTo>
                  <a:lnTo>
                    <a:pt x="2525" y="352"/>
                  </a:lnTo>
                  <a:lnTo>
                    <a:pt x="2525" y="0"/>
                  </a:lnTo>
                  <a:lnTo>
                    <a:pt x="1921" y="0"/>
                  </a:lnTo>
                  <a:lnTo>
                    <a:pt x="1921" y="352"/>
                  </a:lnTo>
                  <a:lnTo>
                    <a:pt x="1468" y="352"/>
                  </a:lnTo>
                  <a:lnTo>
                    <a:pt x="1468" y="0"/>
                  </a:lnTo>
                  <a:lnTo>
                    <a:pt x="864" y="0"/>
                  </a:lnTo>
                  <a:lnTo>
                    <a:pt x="864" y="352"/>
                  </a:lnTo>
                  <a:lnTo>
                    <a:pt x="412" y="352"/>
                  </a:lnTo>
                  <a:lnTo>
                    <a:pt x="412" y="0"/>
                  </a:lnTo>
                  <a:lnTo>
                    <a:pt x="0" y="0"/>
                  </a:lnTo>
                  <a:lnTo>
                    <a:pt x="286" y="4885"/>
                  </a:lnTo>
                  <a:lnTo>
                    <a:pt x="3104" y="4885"/>
                  </a:lnTo>
                  <a:lnTo>
                    <a:pt x="3389" y="0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966E4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4" name="Freeform 55"/>
            <p:cNvSpPr>
              <a:spLocks/>
            </p:cNvSpPr>
            <p:nvPr/>
          </p:nvSpPr>
          <p:spPr bwMode="auto">
            <a:xfrm>
              <a:off x="7529513" y="3951288"/>
              <a:ext cx="63500" cy="73025"/>
            </a:xfrm>
            <a:custGeom>
              <a:avLst/>
              <a:gdLst>
                <a:gd name="T0" fmla="*/ 0 w 646"/>
                <a:gd name="T1" fmla="*/ 323 h 728"/>
                <a:gd name="T2" fmla="*/ 1 w 646"/>
                <a:gd name="T3" fmla="*/ 290 h 728"/>
                <a:gd name="T4" fmla="*/ 6 w 646"/>
                <a:gd name="T5" fmla="*/ 258 h 728"/>
                <a:gd name="T6" fmla="*/ 14 w 646"/>
                <a:gd name="T7" fmla="*/ 227 h 728"/>
                <a:gd name="T8" fmla="*/ 25 w 646"/>
                <a:gd name="T9" fmla="*/ 197 h 728"/>
                <a:gd name="T10" fmla="*/ 38 w 646"/>
                <a:gd name="T11" fmla="*/ 168 h 728"/>
                <a:gd name="T12" fmla="*/ 54 w 646"/>
                <a:gd name="T13" fmla="*/ 142 h 728"/>
                <a:gd name="T14" fmla="*/ 74 w 646"/>
                <a:gd name="T15" fmla="*/ 117 h 728"/>
                <a:gd name="T16" fmla="*/ 94 w 646"/>
                <a:gd name="T17" fmla="*/ 94 h 728"/>
                <a:gd name="T18" fmla="*/ 117 w 646"/>
                <a:gd name="T19" fmla="*/ 73 h 728"/>
                <a:gd name="T20" fmla="*/ 142 w 646"/>
                <a:gd name="T21" fmla="*/ 54 h 728"/>
                <a:gd name="T22" fmla="*/ 168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9 w 646"/>
                <a:gd name="T39" fmla="*/ 14 h 728"/>
                <a:gd name="T40" fmla="*/ 448 w 646"/>
                <a:gd name="T41" fmla="*/ 24 h 728"/>
                <a:gd name="T42" fmla="*/ 476 w 646"/>
                <a:gd name="T43" fmla="*/ 38 h 728"/>
                <a:gd name="T44" fmla="*/ 503 w 646"/>
                <a:gd name="T45" fmla="*/ 54 h 728"/>
                <a:gd name="T46" fmla="*/ 528 w 646"/>
                <a:gd name="T47" fmla="*/ 73 h 728"/>
                <a:gd name="T48" fmla="*/ 551 w 646"/>
                <a:gd name="T49" fmla="*/ 94 h 728"/>
                <a:gd name="T50" fmla="*/ 572 w 646"/>
                <a:gd name="T51" fmla="*/ 117 h 728"/>
                <a:gd name="T52" fmla="*/ 590 w 646"/>
                <a:gd name="T53" fmla="*/ 142 h 728"/>
                <a:gd name="T54" fmla="*/ 606 w 646"/>
                <a:gd name="T55" fmla="*/ 168 h 728"/>
                <a:gd name="T56" fmla="*/ 620 w 646"/>
                <a:gd name="T57" fmla="*/ 197 h 728"/>
                <a:gd name="T58" fmla="*/ 631 w 646"/>
                <a:gd name="T59" fmla="*/ 227 h 728"/>
                <a:gd name="T60" fmla="*/ 639 w 646"/>
                <a:gd name="T61" fmla="*/ 258 h 728"/>
                <a:gd name="T62" fmla="*/ 643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0" y="306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2"/>
                  </a:lnTo>
                  <a:lnTo>
                    <a:pt x="38" y="168"/>
                  </a:lnTo>
                  <a:lnTo>
                    <a:pt x="46" y="156"/>
                  </a:lnTo>
                  <a:lnTo>
                    <a:pt x="54" y="142"/>
                  </a:lnTo>
                  <a:lnTo>
                    <a:pt x="64" y="129"/>
                  </a:lnTo>
                  <a:lnTo>
                    <a:pt x="74" y="117"/>
                  </a:lnTo>
                  <a:lnTo>
                    <a:pt x="83" y="105"/>
                  </a:lnTo>
                  <a:lnTo>
                    <a:pt x="94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29" y="64"/>
                  </a:lnTo>
                  <a:lnTo>
                    <a:pt x="142" y="54"/>
                  </a:lnTo>
                  <a:lnTo>
                    <a:pt x="154" y="47"/>
                  </a:lnTo>
                  <a:lnTo>
                    <a:pt x="168" y="38"/>
                  </a:lnTo>
                  <a:lnTo>
                    <a:pt x="182" y="31"/>
                  </a:lnTo>
                  <a:lnTo>
                    <a:pt x="197" y="24"/>
                  </a:lnTo>
                  <a:lnTo>
                    <a:pt x="211" y="19"/>
                  </a:lnTo>
                  <a:lnTo>
                    <a:pt x="227" y="14"/>
                  </a:lnTo>
                  <a:lnTo>
                    <a:pt x="242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6" y="0"/>
                  </a:lnTo>
                  <a:lnTo>
                    <a:pt x="323" y="0"/>
                  </a:lnTo>
                  <a:lnTo>
                    <a:pt x="339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3" y="10"/>
                  </a:lnTo>
                  <a:lnTo>
                    <a:pt x="419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2" y="31"/>
                  </a:lnTo>
                  <a:lnTo>
                    <a:pt x="476" y="38"/>
                  </a:lnTo>
                  <a:lnTo>
                    <a:pt x="490" y="47"/>
                  </a:lnTo>
                  <a:lnTo>
                    <a:pt x="503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1" y="94"/>
                  </a:lnTo>
                  <a:lnTo>
                    <a:pt x="561" y="105"/>
                  </a:lnTo>
                  <a:lnTo>
                    <a:pt x="572" y="117"/>
                  </a:lnTo>
                  <a:lnTo>
                    <a:pt x="582" y="129"/>
                  </a:lnTo>
                  <a:lnTo>
                    <a:pt x="590" y="142"/>
                  </a:lnTo>
                  <a:lnTo>
                    <a:pt x="599" y="156"/>
                  </a:lnTo>
                  <a:lnTo>
                    <a:pt x="606" y="168"/>
                  </a:lnTo>
                  <a:lnTo>
                    <a:pt x="614" y="182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2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5" name="Freeform 56"/>
            <p:cNvSpPr>
              <a:spLocks/>
            </p:cNvSpPr>
            <p:nvPr/>
          </p:nvSpPr>
          <p:spPr bwMode="auto">
            <a:xfrm>
              <a:off x="7586663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4 w 646"/>
                <a:gd name="T7" fmla="*/ 440 h 1409"/>
                <a:gd name="T8" fmla="*/ 26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5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8 w 646"/>
                <a:gd name="T29" fmla="*/ 13 h 1409"/>
                <a:gd name="T30" fmla="*/ 290 w 646"/>
                <a:gd name="T31" fmla="*/ 4 h 1409"/>
                <a:gd name="T32" fmla="*/ 323 w 646"/>
                <a:gd name="T33" fmla="*/ 0 h 1409"/>
                <a:gd name="T34" fmla="*/ 356 w 646"/>
                <a:gd name="T35" fmla="*/ 4 h 1409"/>
                <a:gd name="T36" fmla="*/ 388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3 w 646"/>
                <a:gd name="T45" fmla="*/ 107 h 1409"/>
                <a:gd name="T46" fmla="*/ 529 w 646"/>
                <a:gd name="T47" fmla="*/ 143 h 1409"/>
                <a:gd name="T48" fmla="*/ 551 w 646"/>
                <a:gd name="T49" fmla="*/ 184 h 1409"/>
                <a:gd name="T50" fmla="*/ 573 w 646"/>
                <a:gd name="T51" fmla="*/ 229 h 1409"/>
                <a:gd name="T52" fmla="*/ 591 w 646"/>
                <a:gd name="T53" fmla="*/ 276 h 1409"/>
                <a:gd name="T54" fmla="*/ 608 w 646"/>
                <a:gd name="T55" fmla="*/ 328 h 1409"/>
                <a:gd name="T56" fmla="*/ 620 w 646"/>
                <a:gd name="T57" fmla="*/ 382 h 1409"/>
                <a:gd name="T58" fmla="*/ 632 w 646"/>
                <a:gd name="T59" fmla="*/ 440 h 1409"/>
                <a:gd name="T60" fmla="*/ 640 w 646"/>
                <a:gd name="T61" fmla="*/ 499 h 1409"/>
                <a:gd name="T62" fmla="*/ 645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0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4" y="440"/>
                  </a:lnTo>
                  <a:lnTo>
                    <a:pt x="20" y="411"/>
                  </a:lnTo>
                  <a:lnTo>
                    <a:pt x="26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4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5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29" y="125"/>
                  </a:lnTo>
                  <a:lnTo>
                    <a:pt x="142" y="107"/>
                  </a:lnTo>
                  <a:lnTo>
                    <a:pt x="156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2" y="21"/>
                  </a:lnTo>
                  <a:lnTo>
                    <a:pt x="258" y="13"/>
                  </a:lnTo>
                  <a:lnTo>
                    <a:pt x="274" y="8"/>
                  </a:lnTo>
                  <a:lnTo>
                    <a:pt x="290" y="4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4"/>
                  </a:lnTo>
                  <a:lnTo>
                    <a:pt x="372" y="8"/>
                  </a:lnTo>
                  <a:lnTo>
                    <a:pt x="388" y="13"/>
                  </a:lnTo>
                  <a:lnTo>
                    <a:pt x="404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0" y="91"/>
                  </a:lnTo>
                  <a:lnTo>
                    <a:pt x="503" y="107"/>
                  </a:lnTo>
                  <a:lnTo>
                    <a:pt x="516" y="125"/>
                  </a:lnTo>
                  <a:lnTo>
                    <a:pt x="529" y="143"/>
                  </a:lnTo>
                  <a:lnTo>
                    <a:pt x="541" y="163"/>
                  </a:lnTo>
                  <a:lnTo>
                    <a:pt x="551" y="184"/>
                  </a:lnTo>
                  <a:lnTo>
                    <a:pt x="562" y="205"/>
                  </a:lnTo>
                  <a:lnTo>
                    <a:pt x="573" y="229"/>
                  </a:lnTo>
                  <a:lnTo>
                    <a:pt x="582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8" y="328"/>
                  </a:lnTo>
                  <a:lnTo>
                    <a:pt x="614" y="354"/>
                  </a:lnTo>
                  <a:lnTo>
                    <a:pt x="620" y="382"/>
                  </a:lnTo>
                  <a:lnTo>
                    <a:pt x="627" y="411"/>
                  </a:lnTo>
                  <a:lnTo>
                    <a:pt x="632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3" y="530"/>
                  </a:lnTo>
                  <a:lnTo>
                    <a:pt x="645" y="561"/>
                  </a:lnTo>
                  <a:lnTo>
                    <a:pt x="646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6" name="Freeform 57"/>
            <p:cNvSpPr>
              <a:spLocks/>
            </p:cNvSpPr>
            <p:nvPr/>
          </p:nvSpPr>
          <p:spPr bwMode="auto">
            <a:xfrm>
              <a:off x="7661275" y="4164013"/>
              <a:ext cx="63500" cy="139700"/>
            </a:xfrm>
            <a:custGeom>
              <a:avLst/>
              <a:gdLst>
                <a:gd name="T0" fmla="*/ 0 w 646"/>
                <a:gd name="T1" fmla="*/ 625 h 1409"/>
                <a:gd name="T2" fmla="*/ 2 w 646"/>
                <a:gd name="T3" fmla="*/ 561 h 1409"/>
                <a:gd name="T4" fmla="*/ 7 w 646"/>
                <a:gd name="T5" fmla="*/ 499 h 1409"/>
                <a:gd name="T6" fmla="*/ 15 w 646"/>
                <a:gd name="T7" fmla="*/ 440 h 1409"/>
                <a:gd name="T8" fmla="*/ 25 w 646"/>
                <a:gd name="T9" fmla="*/ 382 h 1409"/>
                <a:gd name="T10" fmla="*/ 39 w 646"/>
                <a:gd name="T11" fmla="*/ 328 h 1409"/>
                <a:gd name="T12" fmla="*/ 55 w 646"/>
                <a:gd name="T13" fmla="*/ 276 h 1409"/>
                <a:gd name="T14" fmla="*/ 74 w 646"/>
                <a:gd name="T15" fmla="*/ 229 h 1409"/>
                <a:gd name="T16" fmla="*/ 94 w 646"/>
                <a:gd name="T17" fmla="*/ 184 h 1409"/>
                <a:gd name="T18" fmla="*/ 118 w 646"/>
                <a:gd name="T19" fmla="*/ 143 h 1409"/>
                <a:gd name="T20" fmla="*/ 142 w 646"/>
                <a:gd name="T21" fmla="*/ 107 h 1409"/>
                <a:gd name="T22" fmla="*/ 169 w 646"/>
                <a:gd name="T23" fmla="*/ 76 h 1409"/>
                <a:gd name="T24" fmla="*/ 198 w 646"/>
                <a:gd name="T25" fmla="*/ 49 h 1409"/>
                <a:gd name="T26" fmla="*/ 227 w 646"/>
                <a:gd name="T27" fmla="*/ 29 h 1409"/>
                <a:gd name="T28" fmla="*/ 257 w 646"/>
                <a:gd name="T29" fmla="*/ 13 h 1409"/>
                <a:gd name="T30" fmla="*/ 291 w 646"/>
                <a:gd name="T31" fmla="*/ 4 h 1409"/>
                <a:gd name="T32" fmla="*/ 324 w 646"/>
                <a:gd name="T33" fmla="*/ 0 h 1409"/>
                <a:gd name="T34" fmla="*/ 357 w 646"/>
                <a:gd name="T35" fmla="*/ 4 h 1409"/>
                <a:gd name="T36" fmla="*/ 389 w 646"/>
                <a:gd name="T37" fmla="*/ 13 h 1409"/>
                <a:gd name="T38" fmla="*/ 419 w 646"/>
                <a:gd name="T39" fmla="*/ 29 h 1409"/>
                <a:gd name="T40" fmla="*/ 449 w 646"/>
                <a:gd name="T41" fmla="*/ 49 h 1409"/>
                <a:gd name="T42" fmla="*/ 477 w 646"/>
                <a:gd name="T43" fmla="*/ 76 h 1409"/>
                <a:gd name="T44" fmla="*/ 504 w 646"/>
                <a:gd name="T45" fmla="*/ 107 h 1409"/>
                <a:gd name="T46" fmla="*/ 528 w 646"/>
                <a:gd name="T47" fmla="*/ 143 h 1409"/>
                <a:gd name="T48" fmla="*/ 552 w 646"/>
                <a:gd name="T49" fmla="*/ 184 h 1409"/>
                <a:gd name="T50" fmla="*/ 572 w 646"/>
                <a:gd name="T51" fmla="*/ 229 h 1409"/>
                <a:gd name="T52" fmla="*/ 591 w 646"/>
                <a:gd name="T53" fmla="*/ 276 h 1409"/>
                <a:gd name="T54" fmla="*/ 607 w 646"/>
                <a:gd name="T55" fmla="*/ 328 h 1409"/>
                <a:gd name="T56" fmla="*/ 621 w 646"/>
                <a:gd name="T57" fmla="*/ 382 h 1409"/>
                <a:gd name="T58" fmla="*/ 631 w 646"/>
                <a:gd name="T59" fmla="*/ 440 h 1409"/>
                <a:gd name="T60" fmla="*/ 640 w 646"/>
                <a:gd name="T61" fmla="*/ 499 h 1409"/>
                <a:gd name="T62" fmla="*/ 644 w 646"/>
                <a:gd name="T63" fmla="*/ 561 h 1409"/>
                <a:gd name="T64" fmla="*/ 646 w 646"/>
                <a:gd name="T65" fmla="*/ 625 h 1409"/>
                <a:gd name="T66" fmla="*/ 49 w 646"/>
                <a:gd name="T67" fmla="*/ 1409 h 1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1409">
                  <a:moveTo>
                    <a:pt x="49" y="1409"/>
                  </a:moveTo>
                  <a:lnTo>
                    <a:pt x="0" y="625"/>
                  </a:lnTo>
                  <a:lnTo>
                    <a:pt x="1" y="593"/>
                  </a:lnTo>
                  <a:lnTo>
                    <a:pt x="2" y="561"/>
                  </a:lnTo>
                  <a:lnTo>
                    <a:pt x="4" y="530"/>
                  </a:lnTo>
                  <a:lnTo>
                    <a:pt x="7" y="499"/>
                  </a:lnTo>
                  <a:lnTo>
                    <a:pt x="10" y="469"/>
                  </a:lnTo>
                  <a:lnTo>
                    <a:pt x="15" y="440"/>
                  </a:lnTo>
                  <a:lnTo>
                    <a:pt x="20" y="411"/>
                  </a:lnTo>
                  <a:lnTo>
                    <a:pt x="25" y="382"/>
                  </a:lnTo>
                  <a:lnTo>
                    <a:pt x="32" y="354"/>
                  </a:lnTo>
                  <a:lnTo>
                    <a:pt x="39" y="328"/>
                  </a:lnTo>
                  <a:lnTo>
                    <a:pt x="47" y="301"/>
                  </a:lnTo>
                  <a:lnTo>
                    <a:pt x="55" y="276"/>
                  </a:lnTo>
                  <a:lnTo>
                    <a:pt x="65" y="252"/>
                  </a:lnTo>
                  <a:lnTo>
                    <a:pt x="74" y="229"/>
                  </a:lnTo>
                  <a:lnTo>
                    <a:pt x="84" y="205"/>
                  </a:lnTo>
                  <a:lnTo>
                    <a:pt x="94" y="184"/>
                  </a:lnTo>
                  <a:lnTo>
                    <a:pt x="106" y="163"/>
                  </a:lnTo>
                  <a:lnTo>
                    <a:pt x="118" y="143"/>
                  </a:lnTo>
                  <a:lnTo>
                    <a:pt x="130" y="125"/>
                  </a:lnTo>
                  <a:lnTo>
                    <a:pt x="142" y="107"/>
                  </a:lnTo>
                  <a:lnTo>
                    <a:pt x="155" y="91"/>
                  </a:lnTo>
                  <a:lnTo>
                    <a:pt x="169" y="76"/>
                  </a:lnTo>
                  <a:lnTo>
                    <a:pt x="183" y="62"/>
                  </a:lnTo>
                  <a:lnTo>
                    <a:pt x="198" y="49"/>
                  </a:lnTo>
                  <a:lnTo>
                    <a:pt x="212" y="39"/>
                  </a:lnTo>
                  <a:lnTo>
                    <a:pt x="227" y="29"/>
                  </a:lnTo>
                  <a:lnTo>
                    <a:pt x="243" y="21"/>
                  </a:lnTo>
                  <a:lnTo>
                    <a:pt x="257" y="13"/>
                  </a:lnTo>
                  <a:lnTo>
                    <a:pt x="273" y="8"/>
                  </a:lnTo>
                  <a:lnTo>
                    <a:pt x="291" y="4"/>
                  </a:lnTo>
                  <a:lnTo>
                    <a:pt x="306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4"/>
                  </a:lnTo>
                  <a:lnTo>
                    <a:pt x="373" y="8"/>
                  </a:lnTo>
                  <a:lnTo>
                    <a:pt x="389" y="13"/>
                  </a:lnTo>
                  <a:lnTo>
                    <a:pt x="403" y="21"/>
                  </a:lnTo>
                  <a:lnTo>
                    <a:pt x="419" y="29"/>
                  </a:lnTo>
                  <a:lnTo>
                    <a:pt x="434" y="39"/>
                  </a:lnTo>
                  <a:lnTo>
                    <a:pt x="449" y="49"/>
                  </a:lnTo>
                  <a:lnTo>
                    <a:pt x="463" y="62"/>
                  </a:lnTo>
                  <a:lnTo>
                    <a:pt x="477" y="76"/>
                  </a:lnTo>
                  <a:lnTo>
                    <a:pt x="491" y="91"/>
                  </a:lnTo>
                  <a:lnTo>
                    <a:pt x="504" y="107"/>
                  </a:lnTo>
                  <a:lnTo>
                    <a:pt x="516" y="125"/>
                  </a:lnTo>
                  <a:lnTo>
                    <a:pt x="528" y="143"/>
                  </a:lnTo>
                  <a:lnTo>
                    <a:pt x="540" y="163"/>
                  </a:lnTo>
                  <a:lnTo>
                    <a:pt x="552" y="184"/>
                  </a:lnTo>
                  <a:lnTo>
                    <a:pt x="562" y="205"/>
                  </a:lnTo>
                  <a:lnTo>
                    <a:pt x="572" y="229"/>
                  </a:lnTo>
                  <a:lnTo>
                    <a:pt x="581" y="252"/>
                  </a:lnTo>
                  <a:lnTo>
                    <a:pt x="591" y="276"/>
                  </a:lnTo>
                  <a:lnTo>
                    <a:pt x="599" y="301"/>
                  </a:lnTo>
                  <a:lnTo>
                    <a:pt x="607" y="328"/>
                  </a:lnTo>
                  <a:lnTo>
                    <a:pt x="614" y="354"/>
                  </a:lnTo>
                  <a:lnTo>
                    <a:pt x="621" y="382"/>
                  </a:lnTo>
                  <a:lnTo>
                    <a:pt x="626" y="411"/>
                  </a:lnTo>
                  <a:lnTo>
                    <a:pt x="631" y="440"/>
                  </a:lnTo>
                  <a:lnTo>
                    <a:pt x="636" y="469"/>
                  </a:lnTo>
                  <a:lnTo>
                    <a:pt x="640" y="499"/>
                  </a:lnTo>
                  <a:lnTo>
                    <a:pt x="642" y="530"/>
                  </a:lnTo>
                  <a:lnTo>
                    <a:pt x="644" y="561"/>
                  </a:lnTo>
                  <a:lnTo>
                    <a:pt x="645" y="593"/>
                  </a:lnTo>
                  <a:lnTo>
                    <a:pt x="646" y="625"/>
                  </a:lnTo>
                  <a:lnTo>
                    <a:pt x="613" y="1409"/>
                  </a:lnTo>
                  <a:lnTo>
                    <a:pt x="49" y="1409"/>
                  </a:lnTo>
                  <a:close/>
                </a:path>
              </a:pathLst>
            </a:custGeom>
            <a:solidFill>
              <a:srgbClr val="74472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7" name="Freeform 58"/>
            <p:cNvSpPr>
              <a:spLocks/>
            </p:cNvSpPr>
            <p:nvPr/>
          </p:nvSpPr>
          <p:spPr bwMode="auto">
            <a:xfrm>
              <a:off x="7615238" y="3951288"/>
              <a:ext cx="65087" cy="73025"/>
            </a:xfrm>
            <a:custGeom>
              <a:avLst/>
              <a:gdLst>
                <a:gd name="T0" fmla="*/ 0 w 647"/>
                <a:gd name="T1" fmla="*/ 323 h 728"/>
                <a:gd name="T2" fmla="*/ 2 w 647"/>
                <a:gd name="T3" fmla="*/ 290 h 728"/>
                <a:gd name="T4" fmla="*/ 6 w 647"/>
                <a:gd name="T5" fmla="*/ 258 h 728"/>
                <a:gd name="T6" fmla="*/ 15 w 647"/>
                <a:gd name="T7" fmla="*/ 227 h 728"/>
                <a:gd name="T8" fmla="*/ 25 w 647"/>
                <a:gd name="T9" fmla="*/ 197 h 728"/>
                <a:gd name="T10" fmla="*/ 39 w 647"/>
                <a:gd name="T11" fmla="*/ 168 h 728"/>
                <a:gd name="T12" fmla="*/ 55 w 647"/>
                <a:gd name="T13" fmla="*/ 142 h 728"/>
                <a:gd name="T14" fmla="*/ 73 w 647"/>
                <a:gd name="T15" fmla="*/ 117 h 728"/>
                <a:gd name="T16" fmla="*/ 95 w 647"/>
                <a:gd name="T17" fmla="*/ 94 h 728"/>
                <a:gd name="T18" fmla="*/ 118 w 647"/>
                <a:gd name="T19" fmla="*/ 73 h 728"/>
                <a:gd name="T20" fmla="*/ 143 w 647"/>
                <a:gd name="T21" fmla="*/ 54 h 728"/>
                <a:gd name="T22" fmla="*/ 169 w 647"/>
                <a:gd name="T23" fmla="*/ 38 h 728"/>
                <a:gd name="T24" fmla="*/ 198 w 647"/>
                <a:gd name="T25" fmla="*/ 24 h 728"/>
                <a:gd name="T26" fmla="*/ 227 w 647"/>
                <a:gd name="T27" fmla="*/ 14 h 728"/>
                <a:gd name="T28" fmla="*/ 258 w 647"/>
                <a:gd name="T29" fmla="*/ 6 h 728"/>
                <a:gd name="T30" fmla="*/ 291 w 647"/>
                <a:gd name="T31" fmla="*/ 1 h 728"/>
                <a:gd name="T32" fmla="*/ 324 w 647"/>
                <a:gd name="T33" fmla="*/ 0 h 728"/>
                <a:gd name="T34" fmla="*/ 357 w 647"/>
                <a:gd name="T35" fmla="*/ 1 h 728"/>
                <a:gd name="T36" fmla="*/ 389 w 647"/>
                <a:gd name="T37" fmla="*/ 6 h 728"/>
                <a:gd name="T38" fmla="*/ 420 w 647"/>
                <a:gd name="T39" fmla="*/ 14 h 728"/>
                <a:gd name="T40" fmla="*/ 449 w 647"/>
                <a:gd name="T41" fmla="*/ 24 h 728"/>
                <a:gd name="T42" fmla="*/ 477 w 647"/>
                <a:gd name="T43" fmla="*/ 38 h 728"/>
                <a:gd name="T44" fmla="*/ 504 w 647"/>
                <a:gd name="T45" fmla="*/ 54 h 728"/>
                <a:gd name="T46" fmla="*/ 528 w 647"/>
                <a:gd name="T47" fmla="*/ 73 h 728"/>
                <a:gd name="T48" fmla="*/ 552 w 647"/>
                <a:gd name="T49" fmla="*/ 94 h 728"/>
                <a:gd name="T50" fmla="*/ 573 w 647"/>
                <a:gd name="T51" fmla="*/ 117 h 728"/>
                <a:gd name="T52" fmla="*/ 591 w 647"/>
                <a:gd name="T53" fmla="*/ 142 h 728"/>
                <a:gd name="T54" fmla="*/ 607 w 647"/>
                <a:gd name="T55" fmla="*/ 168 h 728"/>
                <a:gd name="T56" fmla="*/ 621 w 647"/>
                <a:gd name="T57" fmla="*/ 197 h 728"/>
                <a:gd name="T58" fmla="*/ 632 w 647"/>
                <a:gd name="T59" fmla="*/ 227 h 728"/>
                <a:gd name="T60" fmla="*/ 640 w 647"/>
                <a:gd name="T61" fmla="*/ 258 h 728"/>
                <a:gd name="T62" fmla="*/ 644 w 647"/>
                <a:gd name="T63" fmla="*/ 290 h 728"/>
                <a:gd name="T64" fmla="*/ 647 w 647"/>
                <a:gd name="T65" fmla="*/ 323 h 728"/>
                <a:gd name="T66" fmla="*/ 50 w 647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8">
                  <a:moveTo>
                    <a:pt x="50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6" y="83"/>
                  </a:lnTo>
                  <a:lnTo>
                    <a:pt x="118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8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1" y="1"/>
                  </a:lnTo>
                  <a:lnTo>
                    <a:pt x="307" y="0"/>
                  </a:lnTo>
                  <a:lnTo>
                    <a:pt x="324" y="0"/>
                  </a:lnTo>
                  <a:lnTo>
                    <a:pt x="340" y="0"/>
                  </a:lnTo>
                  <a:lnTo>
                    <a:pt x="357" y="1"/>
                  </a:lnTo>
                  <a:lnTo>
                    <a:pt x="373" y="3"/>
                  </a:lnTo>
                  <a:lnTo>
                    <a:pt x="389" y="6"/>
                  </a:lnTo>
                  <a:lnTo>
                    <a:pt x="404" y="10"/>
                  </a:lnTo>
                  <a:lnTo>
                    <a:pt x="420" y="14"/>
                  </a:lnTo>
                  <a:lnTo>
                    <a:pt x="435" y="19"/>
                  </a:lnTo>
                  <a:lnTo>
                    <a:pt x="449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7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3" y="117"/>
                  </a:lnTo>
                  <a:lnTo>
                    <a:pt x="582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5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7" y="323"/>
                  </a:lnTo>
                  <a:lnTo>
                    <a:pt x="613" y="728"/>
                  </a:lnTo>
                  <a:lnTo>
                    <a:pt x="50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8" name="Freeform 59"/>
            <p:cNvSpPr>
              <a:spLocks/>
            </p:cNvSpPr>
            <p:nvPr/>
          </p:nvSpPr>
          <p:spPr bwMode="auto">
            <a:xfrm>
              <a:off x="7702550" y="3951288"/>
              <a:ext cx="65087" cy="73025"/>
            </a:xfrm>
            <a:custGeom>
              <a:avLst/>
              <a:gdLst>
                <a:gd name="T0" fmla="*/ 0 w 646"/>
                <a:gd name="T1" fmla="*/ 323 h 728"/>
                <a:gd name="T2" fmla="*/ 2 w 646"/>
                <a:gd name="T3" fmla="*/ 290 h 728"/>
                <a:gd name="T4" fmla="*/ 6 w 646"/>
                <a:gd name="T5" fmla="*/ 258 h 728"/>
                <a:gd name="T6" fmla="*/ 15 w 646"/>
                <a:gd name="T7" fmla="*/ 227 h 728"/>
                <a:gd name="T8" fmla="*/ 25 w 646"/>
                <a:gd name="T9" fmla="*/ 197 h 728"/>
                <a:gd name="T10" fmla="*/ 39 w 646"/>
                <a:gd name="T11" fmla="*/ 168 h 728"/>
                <a:gd name="T12" fmla="*/ 55 w 646"/>
                <a:gd name="T13" fmla="*/ 142 h 728"/>
                <a:gd name="T14" fmla="*/ 73 w 646"/>
                <a:gd name="T15" fmla="*/ 117 h 728"/>
                <a:gd name="T16" fmla="*/ 95 w 646"/>
                <a:gd name="T17" fmla="*/ 94 h 728"/>
                <a:gd name="T18" fmla="*/ 117 w 646"/>
                <a:gd name="T19" fmla="*/ 73 h 728"/>
                <a:gd name="T20" fmla="*/ 143 w 646"/>
                <a:gd name="T21" fmla="*/ 54 h 728"/>
                <a:gd name="T22" fmla="*/ 169 w 646"/>
                <a:gd name="T23" fmla="*/ 38 h 728"/>
                <a:gd name="T24" fmla="*/ 197 w 646"/>
                <a:gd name="T25" fmla="*/ 24 h 728"/>
                <a:gd name="T26" fmla="*/ 227 w 646"/>
                <a:gd name="T27" fmla="*/ 14 h 728"/>
                <a:gd name="T28" fmla="*/ 258 w 646"/>
                <a:gd name="T29" fmla="*/ 6 h 728"/>
                <a:gd name="T30" fmla="*/ 290 w 646"/>
                <a:gd name="T31" fmla="*/ 1 h 728"/>
                <a:gd name="T32" fmla="*/ 323 w 646"/>
                <a:gd name="T33" fmla="*/ 0 h 728"/>
                <a:gd name="T34" fmla="*/ 356 w 646"/>
                <a:gd name="T35" fmla="*/ 1 h 728"/>
                <a:gd name="T36" fmla="*/ 388 w 646"/>
                <a:gd name="T37" fmla="*/ 6 h 728"/>
                <a:gd name="T38" fmla="*/ 418 w 646"/>
                <a:gd name="T39" fmla="*/ 14 h 728"/>
                <a:gd name="T40" fmla="*/ 448 w 646"/>
                <a:gd name="T41" fmla="*/ 24 h 728"/>
                <a:gd name="T42" fmla="*/ 477 w 646"/>
                <a:gd name="T43" fmla="*/ 38 h 728"/>
                <a:gd name="T44" fmla="*/ 504 w 646"/>
                <a:gd name="T45" fmla="*/ 54 h 728"/>
                <a:gd name="T46" fmla="*/ 528 w 646"/>
                <a:gd name="T47" fmla="*/ 73 h 728"/>
                <a:gd name="T48" fmla="*/ 552 w 646"/>
                <a:gd name="T49" fmla="*/ 94 h 728"/>
                <a:gd name="T50" fmla="*/ 572 w 646"/>
                <a:gd name="T51" fmla="*/ 117 h 728"/>
                <a:gd name="T52" fmla="*/ 591 w 646"/>
                <a:gd name="T53" fmla="*/ 142 h 728"/>
                <a:gd name="T54" fmla="*/ 607 w 646"/>
                <a:gd name="T55" fmla="*/ 168 h 728"/>
                <a:gd name="T56" fmla="*/ 621 w 646"/>
                <a:gd name="T57" fmla="*/ 197 h 728"/>
                <a:gd name="T58" fmla="*/ 632 w 646"/>
                <a:gd name="T59" fmla="*/ 227 h 728"/>
                <a:gd name="T60" fmla="*/ 639 w 646"/>
                <a:gd name="T61" fmla="*/ 258 h 728"/>
                <a:gd name="T62" fmla="*/ 644 w 646"/>
                <a:gd name="T63" fmla="*/ 290 h 728"/>
                <a:gd name="T64" fmla="*/ 646 w 646"/>
                <a:gd name="T65" fmla="*/ 323 h 728"/>
                <a:gd name="T66" fmla="*/ 49 w 646"/>
                <a:gd name="T67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8">
                  <a:moveTo>
                    <a:pt x="49" y="728"/>
                  </a:moveTo>
                  <a:lnTo>
                    <a:pt x="0" y="323"/>
                  </a:lnTo>
                  <a:lnTo>
                    <a:pt x="1" y="306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2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2"/>
                  </a:lnTo>
                  <a:lnTo>
                    <a:pt x="39" y="168"/>
                  </a:lnTo>
                  <a:lnTo>
                    <a:pt x="47" y="156"/>
                  </a:lnTo>
                  <a:lnTo>
                    <a:pt x="55" y="142"/>
                  </a:lnTo>
                  <a:lnTo>
                    <a:pt x="64" y="129"/>
                  </a:lnTo>
                  <a:lnTo>
                    <a:pt x="73" y="117"/>
                  </a:lnTo>
                  <a:lnTo>
                    <a:pt x="84" y="105"/>
                  </a:lnTo>
                  <a:lnTo>
                    <a:pt x="95" y="94"/>
                  </a:lnTo>
                  <a:lnTo>
                    <a:pt x="105" y="83"/>
                  </a:lnTo>
                  <a:lnTo>
                    <a:pt x="117" y="73"/>
                  </a:lnTo>
                  <a:lnTo>
                    <a:pt x="130" y="64"/>
                  </a:lnTo>
                  <a:lnTo>
                    <a:pt x="143" y="54"/>
                  </a:lnTo>
                  <a:lnTo>
                    <a:pt x="155" y="47"/>
                  </a:lnTo>
                  <a:lnTo>
                    <a:pt x="169" y="38"/>
                  </a:lnTo>
                  <a:lnTo>
                    <a:pt x="183" y="31"/>
                  </a:lnTo>
                  <a:lnTo>
                    <a:pt x="197" y="24"/>
                  </a:lnTo>
                  <a:lnTo>
                    <a:pt x="212" y="19"/>
                  </a:lnTo>
                  <a:lnTo>
                    <a:pt x="227" y="14"/>
                  </a:lnTo>
                  <a:lnTo>
                    <a:pt x="243" y="10"/>
                  </a:lnTo>
                  <a:lnTo>
                    <a:pt x="258" y="6"/>
                  </a:lnTo>
                  <a:lnTo>
                    <a:pt x="274" y="3"/>
                  </a:lnTo>
                  <a:lnTo>
                    <a:pt x="290" y="1"/>
                  </a:lnTo>
                  <a:lnTo>
                    <a:pt x="307" y="0"/>
                  </a:lnTo>
                  <a:lnTo>
                    <a:pt x="323" y="0"/>
                  </a:lnTo>
                  <a:lnTo>
                    <a:pt x="340" y="0"/>
                  </a:lnTo>
                  <a:lnTo>
                    <a:pt x="356" y="1"/>
                  </a:lnTo>
                  <a:lnTo>
                    <a:pt x="372" y="3"/>
                  </a:lnTo>
                  <a:lnTo>
                    <a:pt x="388" y="6"/>
                  </a:lnTo>
                  <a:lnTo>
                    <a:pt x="404" y="10"/>
                  </a:lnTo>
                  <a:lnTo>
                    <a:pt x="418" y="14"/>
                  </a:lnTo>
                  <a:lnTo>
                    <a:pt x="434" y="19"/>
                  </a:lnTo>
                  <a:lnTo>
                    <a:pt x="448" y="24"/>
                  </a:lnTo>
                  <a:lnTo>
                    <a:pt x="463" y="31"/>
                  </a:lnTo>
                  <a:lnTo>
                    <a:pt x="477" y="38"/>
                  </a:lnTo>
                  <a:lnTo>
                    <a:pt x="491" y="47"/>
                  </a:lnTo>
                  <a:lnTo>
                    <a:pt x="504" y="54"/>
                  </a:lnTo>
                  <a:lnTo>
                    <a:pt x="516" y="64"/>
                  </a:lnTo>
                  <a:lnTo>
                    <a:pt x="528" y="73"/>
                  </a:lnTo>
                  <a:lnTo>
                    <a:pt x="540" y="83"/>
                  </a:lnTo>
                  <a:lnTo>
                    <a:pt x="552" y="94"/>
                  </a:lnTo>
                  <a:lnTo>
                    <a:pt x="562" y="105"/>
                  </a:lnTo>
                  <a:lnTo>
                    <a:pt x="572" y="117"/>
                  </a:lnTo>
                  <a:lnTo>
                    <a:pt x="581" y="129"/>
                  </a:lnTo>
                  <a:lnTo>
                    <a:pt x="591" y="142"/>
                  </a:lnTo>
                  <a:lnTo>
                    <a:pt x="600" y="156"/>
                  </a:lnTo>
                  <a:lnTo>
                    <a:pt x="607" y="168"/>
                  </a:lnTo>
                  <a:lnTo>
                    <a:pt x="614" y="182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2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6"/>
                  </a:lnTo>
                  <a:lnTo>
                    <a:pt x="646" y="323"/>
                  </a:lnTo>
                  <a:lnTo>
                    <a:pt x="613" y="728"/>
                  </a:lnTo>
                  <a:lnTo>
                    <a:pt x="49" y="728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99" name="Freeform 60"/>
            <p:cNvSpPr>
              <a:spLocks/>
            </p:cNvSpPr>
            <p:nvPr/>
          </p:nvSpPr>
          <p:spPr bwMode="auto">
            <a:xfrm>
              <a:off x="7529513" y="4057651"/>
              <a:ext cx="63500" cy="73025"/>
            </a:xfrm>
            <a:custGeom>
              <a:avLst/>
              <a:gdLst>
                <a:gd name="T0" fmla="*/ 0 w 646"/>
                <a:gd name="T1" fmla="*/ 323 h 729"/>
                <a:gd name="T2" fmla="*/ 1 w 646"/>
                <a:gd name="T3" fmla="*/ 290 h 729"/>
                <a:gd name="T4" fmla="*/ 6 w 646"/>
                <a:gd name="T5" fmla="*/ 258 h 729"/>
                <a:gd name="T6" fmla="*/ 14 w 646"/>
                <a:gd name="T7" fmla="*/ 227 h 729"/>
                <a:gd name="T8" fmla="*/ 25 w 646"/>
                <a:gd name="T9" fmla="*/ 197 h 729"/>
                <a:gd name="T10" fmla="*/ 38 w 646"/>
                <a:gd name="T11" fmla="*/ 170 h 729"/>
                <a:gd name="T12" fmla="*/ 54 w 646"/>
                <a:gd name="T13" fmla="*/ 143 h 729"/>
                <a:gd name="T14" fmla="*/ 74 w 646"/>
                <a:gd name="T15" fmla="*/ 119 h 729"/>
                <a:gd name="T16" fmla="*/ 94 w 646"/>
                <a:gd name="T17" fmla="*/ 95 h 729"/>
                <a:gd name="T18" fmla="*/ 117 w 646"/>
                <a:gd name="T19" fmla="*/ 74 h 729"/>
                <a:gd name="T20" fmla="*/ 142 w 646"/>
                <a:gd name="T21" fmla="*/ 56 h 729"/>
                <a:gd name="T22" fmla="*/ 168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9 w 646"/>
                <a:gd name="T39" fmla="*/ 15 h 729"/>
                <a:gd name="T40" fmla="*/ 448 w 646"/>
                <a:gd name="T41" fmla="*/ 26 h 729"/>
                <a:gd name="T42" fmla="*/ 476 w 646"/>
                <a:gd name="T43" fmla="*/ 40 h 729"/>
                <a:gd name="T44" fmla="*/ 503 w 646"/>
                <a:gd name="T45" fmla="*/ 56 h 729"/>
                <a:gd name="T46" fmla="*/ 528 w 646"/>
                <a:gd name="T47" fmla="*/ 74 h 729"/>
                <a:gd name="T48" fmla="*/ 551 w 646"/>
                <a:gd name="T49" fmla="*/ 95 h 729"/>
                <a:gd name="T50" fmla="*/ 572 w 646"/>
                <a:gd name="T51" fmla="*/ 119 h 729"/>
                <a:gd name="T52" fmla="*/ 590 w 646"/>
                <a:gd name="T53" fmla="*/ 143 h 729"/>
                <a:gd name="T54" fmla="*/ 606 w 646"/>
                <a:gd name="T55" fmla="*/ 170 h 729"/>
                <a:gd name="T56" fmla="*/ 620 w 646"/>
                <a:gd name="T57" fmla="*/ 197 h 729"/>
                <a:gd name="T58" fmla="*/ 631 w 646"/>
                <a:gd name="T59" fmla="*/ 227 h 729"/>
                <a:gd name="T60" fmla="*/ 639 w 646"/>
                <a:gd name="T61" fmla="*/ 258 h 729"/>
                <a:gd name="T62" fmla="*/ 643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0" y="307"/>
                  </a:lnTo>
                  <a:lnTo>
                    <a:pt x="1" y="290"/>
                  </a:lnTo>
                  <a:lnTo>
                    <a:pt x="3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4" y="227"/>
                  </a:lnTo>
                  <a:lnTo>
                    <a:pt x="19" y="212"/>
                  </a:lnTo>
                  <a:lnTo>
                    <a:pt x="25" y="197"/>
                  </a:lnTo>
                  <a:lnTo>
                    <a:pt x="31" y="184"/>
                  </a:lnTo>
                  <a:lnTo>
                    <a:pt x="38" y="170"/>
                  </a:lnTo>
                  <a:lnTo>
                    <a:pt x="46" y="156"/>
                  </a:lnTo>
                  <a:lnTo>
                    <a:pt x="54" y="143"/>
                  </a:lnTo>
                  <a:lnTo>
                    <a:pt x="64" y="130"/>
                  </a:lnTo>
                  <a:lnTo>
                    <a:pt x="74" y="119"/>
                  </a:lnTo>
                  <a:lnTo>
                    <a:pt x="83" y="107"/>
                  </a:lnTo>
                  <a:lnTo>
                    <a:pt x="94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29" y="65"/>
                  </a:lnTo>
                  <a:lnTo>
                    <a:pt x="142" y="56"/>
                  </a:lnTo>
                  <a:lnTo>
                    <a:pt x="154" y="47"/>
                  </a:lnTo>
                  <a:lnTo>
                    <a:pt x="168" y="40"/>
                  </a:lnTo>
                  <a:lnTo>
                    <a:pt x="182" y="32"/>
                  </a:lnTo>
                  <a:lnTo>
                    <a:pt x="197" y="26"/>
                  </a:lnTo>
                  <a:lnTo>
                    <a:pt x="211" y="20"/>
                  </a:lnTo>
                  <a:lnTo>
                    <a:pt x="227" y="15"/>
                  </a:lnTo>
                  <a:lnTo>
                    <a:pt x="242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6" y="1"/>
                  </a:lnTo>
                  <a:lnTo>
                    <a:pt x="323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3" y="11"/>
                  </a:lnTo>
                  <a:lnTo>
                    <a:pt x="419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2" y="32"/>
                  </a:lnTo>
                  <a:lnTo>
                    <a:pt x="476" y="40"/>
                  </a:lnTo>
                  <a:lnTo>
                    <a:pt x="490" y="47"/>
                  </a:lnTo>
                  <a:lnTo>
                    <a:pt x="503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1" y="95"/>
                  </a:lnTo>
                  <a:lnTo>
                    <a:pt x="561" y="107"/>
                  </a:lnTo>
                  <a:lnTo>
                    <a:pt x="572" y="119"/>
                  </a:lnTo>
                  <a:lnTo>
                    <a:pt x="582" y="130"/>
                  </a:lnTo>
                  <a:lnTo>
                    <a:pt x="590" y="143"/>
                  </a:lnTo>
                  <a:lnTo>
                    <a:pt x="599" y="156"/>
                  </a:lnTo>
                  <a:lnTo>
                    <a:pt x="606" y="170"/>
                  </a:lnTo>
                  <a:lnTo>
                    <a:pt x="614" y="184"/>
                  </a:lnTo>
                  <a:lnTo>
                    <a:pt x="620" y="197"/>
                  </a:lnTo>
                  <a:lnTo>
                    <a:pt x="625" y="212"/>
                  </a:lnTo>
                  <a:lnTo>
                    <a:pt x="631" y="227"/>
                  </a:lnTo>
                  <a:lnTo>
                    <a:pt x="635" y="243"/>
                  </a:lnTo>
                  <a:lnTo>
                    <a:pt x="639" y="258"/>
                  </a:lnTo>
                  <a:lnTo>
                    <a:pt x="641" y="274"/>
                  </a:lnTo>
                  <a:lnTo>
                    <a:pt x="643" y="290"/>
                  </a:lnTo>
                  <a:lnTo>
                    <a:pt x="646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0" name="Freeform 61"/>
            <p:cNvSpPr>
              <a:spLocks/>
            </p:cNvSpPr>
            <p:nvPr/>
          </p:nvSpPr>
          <p:spPr bwMode="auto">
            <a:xfrm>
              <a:off x="7615238" y="4057651"/>
              <a:ext cx="65087" cy="73025"/>
            </a:xfrm>
            <a:custGeom>
              <a:avLst/>
              <a:gdLst>
                <a:gd name="T0" fmla="*/ 0 w 647"/>
                <a:gd name="T1" fmla="*/ 323 h 729"/>
                <a:gd name="T2" fmla="*/ 2 w 647"/>
                <a:gd name="T3" fmla="*/ 290 h 729"/>
                <a:gd name="T4" fmla="*/ 6 w 647"/>
                <a:gd name="T5" fmla="*/ 258 h 729"/>
                <a:gd name="T6" fmla="*/ 15 w 647"/>
                <a:gd name="T7" fmla="*/ 227 h 729"/>
                <a:gd name="T8" fmla="*/ 25 w 647"/>
                <a:gd name="T9" fmla="*/ 197 h 729"/>
                <a:gd name="T10" fmla="*/ 39 w 647"/>
                <a:gd name="T11" fmla="*/ 170 h 729"/>
                <a:gd name="T12" fmla="*/ 55 w 647"/>
                <a:gd name="T13" fmla="*/ 143 h 729"/>
                <a:gd name="T14" fmla="*/ 73 w 647"/>
                <a:gd name="T15" fmla="*/ 119 h 729"/>
                <a:gd name="T16" fmla="*/ 95 w 647"/>
                <a:gd name="T17" fmla="*/ 95 h 729"/>
                <a:gd name="T18" fmla="*/ 118 w 647"/>
                <a:gd name="T19" fmla="*/ 74 h 729"/>
                <a:gd name="T20" fmla="*/ 143 w 647"/>
                <a:gd name="T21" fmla="*/ 56 h 729"/>
                <a:gd name="T22" fmla="*/ 169 w 647"/>
                <a:gd name="T23" fmla="*/ 40 h 729"/>
                <a:gd name="T24" fmla="*/ 198 w 647"/>
                <a:gd name="T25" fmla="*/ 26 h 729"/>
                <a:gd name="T26" fmla="*/ 227 w 647"/>
                <a:gd name="T27" fmla="*/ 15 h 729"/>
                <a:gd name="T28" fmla="*/ 258 w 647"/>
                <a:gd name="T29" fmla="*/ 7 h 729"/>
                <a:gd name="T30" fmla="*/ 291 w 647"/>
                <a:gd name="T31" fmla="*/ 2 h 729"/>
                <a:gd name="T32" fmla="*/ 324 w 647"/>
                <a:gd name="T33" fmla="*/ 0 h 729"/>
                <a:gd name="T34" fmla="*/ 357 w 647"/>
                <a:gd name="T35" fmla="*/ 2 h 729"/>
                <a:gd name="T36" fmla="*/ 389 w 647"/>
                <a:gd name="T37" fmla="*/ 7 h 729"/>
                <a:gd name="T38" fmla="*/ 420 w 647"/>
                <a:gd name="T39" fmla="*/ 15 h 729"/>
                <a:gd name="T40" fmla="*/ 449 w 647"/>
                <a:gd name="T41" fmla="*/ 26 h 729"/>
                <a:gd name="T42" fmla="*/ 477 w 647"/>
                <a:gd name="T43" fmla="*/ 40 h 729"/>
                <a:gd name="T44" fmla="*/ 504 w 647"/>
                <a:gd name="T45" fmla="*/ 56 h 729"/>
                <a:gd name="T46" fmla="*/ 528 w 647"/>
                <a:gd name="T47" fmla="*/ 74 h 729"/>
                <a:gd name="T48" fmla="*/ 552 w 647"/>
                <a:gd name="T49" fmla="*/ 95 h 729"/>
                <a:gd name="T50" fmla="*/ 573 w 647"/>
                <a:gd name="T51" fmla="*/ 119 h 729"/>
                <a:gd name="T52" fmla="*/ 591 w 647"/>
                <a:gd name="T53" fmla="*/ 143 h 729"/>
                <a:gd name="T54" fmla="*/ 607 w 647"/>
                <a:gd name="T55" fmla="*/ 170 h 729"/>
                <a:gd name="T56" fmla="*/ 621 w 647"/>
                <a:gd name="T57" fmla="*/ 197 h 729"/>
                <a:gd name="T58" fmla="*/ 632 w 647"/>
                <a:gd name="T59" fmla="*/ 227 h 729"/>
                <a:gd name="T60" fmla="*/ 640 w 647"/>
                <a:gd name="T61" fmla="*/ 258 h 729"/>
                <a:gd name="T62" fmla="*/ 644 w 647"/>
                <a:gd name="T63" fmla="*/ 290 h 729"/>
                <a:gd name="T64" fmla="*/ 647 w 647"/>
                <a:gd name="T65" fmla="*/ 323 h 729"/>
                <a:gd name="T66" fmla="*/ 50 w 647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7" h="729">
                  <a:moveTo>
                    <a:pt x="50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1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6" y="84"/>
                  </a:lnTo>
                  <a:lnTo>
                    <a:pt x="118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8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1" y="2"/>
                  </a:lnTo>
                  <a:lnTo>
                    <a:pt x="307" y="1"/>
                  </a:lnTo>
                  <a:lnTo>
                    <a:pt x="324" y="0"/>
                  </a:lnTo>
                  <a:lnTo>
                    <a:pt x="340" y="1"/>
                  </a:lnTo>
                  <a:lnTo>
                    <a:pt x="357" y="2"/>
                  </a:lnTo>
                  <a:lnTo>
                    <a:pt x="373" y="4"/>
                  </a:lnTo>
                  <a:lnTo>
                    <a:pt x="389" y="7"/>
                  </a:lnTo>
                  <a:lnTo>
                    <a:pt x="404" y="11"/>
                  </a:lnTo>
                  <a:lnTo>
                    <a:pt x="420" y="15"/>
                  </a:lnTo>
                  <a:lnTo>
                    <a:pt x="435" y="20"/>
                  </a:lnTo>
                  <a:lnTo>
                    <a:pt x="449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7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3" y="119"/>
                  </a:lnTo>
                  <a:lnTo>
                    <a:pt x="582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5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40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7" y="323"/>
                  </a:lnTo>
                  <a:lnTo>
                    <a:pt x="613" y="729"/>
                  </a:lnTo>
                  <a:lnTo>
                    <a:pt x="50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1" name="Freeform 62"/>
            <p:cNvSpPr>
              <a:spLocks/>
            </p:cNvSpPr>
            <p:nvPr/>
          </p:nvSpPr>
          <p:spPr bwMode="auto">
            <a:xfrm>
              <a:off x="7702550" y="4057651"/>
              <a:ext cx="65087" cy="73025"/>
            </a:xfrm>
            <a:custGeom>
              <a:avLst/>
              <a:gdLst>
                <a:gd name="T0" fmla="*/ 0 w 646"/>
                <a:gd name="T1" fmla="*/ 323 h 729"/>
                <a:gd name="T2" fmla="*/ 2 w 646"/>
                <a:gd name="T3" fmla="*/ 290 h 729"/>
                <a:gd name="T4" fmla="*/ 6 w 646"/>
                <a:gd name="T5" fmla="*/ 258 h 729"/>
                <a:gd name="T6" fmla="*/ 15 w 646"/>
                <a:gd name="T7" fmla="*/ 227 h 729"/>
                <a:gd name="T8" fmla="*/ 25 w 646"/>
                <a:gd name="T9" fmla="*/ 197 h 729"/>
                <a:gd name="T10" fmla="*/ 39 w 646"/>
                <a:gd name="T11" fmla="*/ 170 h 729"/>
                <a:gd name="T12" fmla="*/ 55 w 646"/>
                <a:gd name="T13" fmla="*/ 143 h 729"/>
                <a:gd name="T14" fmla="*/ 73 w 646"/>
                <a:gd name="T15" fmla="*/ 119 h 729"/>
                <a:gd name="T16" fmla="*/ 95 w 646"/>
                <a:gd name="T17" fmla="*/ 95 h 729"/>
                <a:gd name="T18" fmla="*/ 117 w 646"/>
                <a:gd name="T19" fmla="*/ 74 h 729"/>
                <a:gd name="T20" fmla="*/ 143 w 646"/>
                <a:gd name="T21" fmla="*/ 56 h 729"/>
                <a:gd name="T22" fmla="*/ 169 w 646"/>
                <a:gd name="T23" fmla="*/ 40 h 729"/>
                <a:gd name="T24" fmla="*/ 197 w 646"/>
                <a:gd name="T25" fmla="*/ 26 h 729"/>
                <a:gd name="T26" fmla="*/ 227 w 646"/>
                <a:gd name="T27" fmla="*/ 15 h 729"/>
                <a:gd name="T28" fmla="*/ 258 w 646"/>
                <a:gd name="T29" fmla="*/ 7 h 729"/>
                <a:gd name="T30" fmla="*/ 290 w 646"/>
                <a:gd name="T31" fmla="*/ 2 h 729"/>
                <a:gd name="T32" fmla="*/ 323 w 646"/>
                <a:gd name="T33" fmla="*/ 0 h 729"/>
                <a:gd name="T34" fmla="*/ 356 w 646"/>
                <a:gd name="T35" fmla="*/ 2 h 729"/>
                <a:gd name="T36" fmla="*/ 388 w 646"/>
                <a:gd name="T37" fmla="*/ 7 h 729"/>
                <a:gd name="T38" fmla="*/ 418 w 646"/>
                <a:gd name="T39" fmla="*/ 15 h 729"/>
                <a:gd name="T40" fmla="*/ 448 w 646"/>
                <a:gd name="T41" fmla="*/ 26 h 729"/>
                <a:gd name="T42" fmla="*/ 477 w 646"/>
                <a:gd name="T43" fmla="*/ 40 h 729"/>
                <a:gd name="T44" fmla="*/ 504 w 646"/>
                <a:gd name="T45" fmla="*/ 56 h 729"/>
                <a:gd name="T46" fmla="*/ 528 w 646"/>
                <a:gd name="T47" fmla="*/ 74 h 729"/>
                <a:gd name="T48" fmla="*/ 552 w 646"/>
                <a:gd name="T49" fmla="*/ 95 h 729"/>
                <a:gd name="T50" fmla="*/ 572 w 646"/>
                <a:gd name="T51" fmla="*/ 119 h 729"/>
                <a:gd name="T52" fmla="*/ 591 w 646"/>
                <a:gd name="T53" fmla="*/ 143 h 729"/>
                <a:gd name="T54" fmla="*/ 607 w 646"/>
                <a:gd name="T55" fmla="*/ 170 h 729"/>
                <a:gd name="T56" fmla="*/ 621 w 646"/>
                <a:gd name="T57" fmla="*/ 197 h 729"/>
                <a:gd name="T58" fmla="*/ 632 w 646"/>
                <a:gd name="T59" fmla="*/ 227 h 729"/>
                <a:gd name="T60" fmla="*/ 639 w 646"/>
                <a:gd name="T61" fmla="*/ 258 h 729"/>
                <a:gd name="T62" fmla="*/ 644 w 646"/>
                <a:gd name="T63" fmla="*/ 290 h 729"/>
                <a:gd name="T64" fmla="*/ 646 w 646"/>
                <a:gd name="T65" fmla="*/ 323 h 729"/>
                <a:gd name="T66" fmla="*/ 49 w 646"/>
                <a:gd name="T67" fmla="*/ 729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46" h="729">
                  <a:moveTo>
                    <a:pt x="49" y="729"/>
                  </a:moveTo>
                  <a:lnTo>
                    <a:pt x="0" y="323"/>
                  </a:lnTo>
                  <a:lnTo>
                    <a:pt x="1" y="307"/>
                  </a:lnTo>
                  <a:lnTo>
                    <a:pt x="2" y="290"/>
                  </a:lnTo>
                  <a:lnTo>
                    <a:pt x="4" y="274"/>
                  </a:lnTo>
                  <a:lnTo>
                    <a:pt x="6" y="258"/>
                  </a:lnTo>
                  <a:lnTo>
                    <a:pt x="10" y="243"/>
                  </a:lnTo>
                  <a:lnTo>
                    <a:pt x="15" y="227"/>
                  </a:lnTo>
                  <a:lnTo>
                    <a:pt x="20" y="212"/>
                  </a:lnTo>
                  <a:lnTo>
                    <a:pt x="25" y="197"/>
                  </a:lnTo>
                  <a:lnTo>
                    <a:pt x="32" y="184"/>
                  </a:lnTo>
                  <a:lnTo>
                    <a:pt x="39" y="170"/>
                  </a:lnTo>
                  <a:lnTo>
                    <a:pt x="47" y="156"/>
                  </a:lnTo>
                  <a:lnTo>
                    <a:pt x="55" y="143"/>
                  </a:lnTo>
                  <a:lnTo>
                    <a:pt x="64" y="130"/>
                  </a:lnTo>
                  <a:lnTo>
                    <a:pt x="73" y="119"/>
                  </a:lnTo>
                  <a:lnTo>
                    <a:pt x="84" y="107"/>
                  </a:lnTo>
                  <a:lnTo>
                    <a:pt x="95" y="95"/>
                  </a:lnTo>
                  <a:lnTo>
                    <a:pt x="105" y="84"/>
                  </a:lnTo>
                  <a:lnTo>
                    <a:pt x="117" y="74"/>
                  </a:lnTo>
                  <a:lnTo>
                    <a:pt x="130" y="65"/>
                  </a:lnTo>
                  <a:lnTo>
                    <a:pt x="143" y="56"/>
                  </a:lnTo>
                  <a:lnTo>
                    <a:pt x="155" y="47"/>
                  </a:lnTo>
                  <a:lnTo>
                    <a:pt x="169" y="40"/>
                  </a:lnTo>
                  <a:lnTo>
                    <a:pt x="183" y="32"/>
                  </a:lnTo>
                  <a:lnTo>
                    <a:pt x="197" y="26"/>
                  </a:lnTo>
                  <a:lnTo>
                    <a:pt x="212" y="20"/>
                  </a:lnTo>
                  <a:lnTo>
                    <a:pt x="227" y="15"/>
                  </a:lnTo>
                  <a:lnTo>
                    <a:pt x="243" y="11"/>
                  </a:lnTo>
                  <a:lnTo>
                    <a:pt x="258" y="7"/>
                  </a:lnTo>
                  <a:lnTo>
                    <a:pt x="274" y="4"/>
                  </a:lnTo>
                  <a:lnTo>
                    <a:pt x="290" y="2"/>
                  </a:lnTo>
                  <a:lnTo>
                    <a:pt x="307" y="1"/>
                  </a:lnTo>
                  <a:lnTo>
                    <a:pt x="323" y="0"/>
                  </a:lnTo>
                  <a:lnTo>
                    <a:pt x="340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7"/>
                  </a:lnTo>
                  <a:lnTo>
                    <a:pt x="404" y="11"/>
                  </a:lnTo>
                  <a:lnTo>
                    <a:pt x="418" y="15"/>
                  </a:lnTo>
                  <a:lnTo>
                    <a:pt x="434" y="20"/>
                  </a:lnTo>
                  <a:lnTo>
                    <a:pt x="448" y="26"/>
                  </a:lnTo>
                  <a:lnTo>
                    <a:pt x="463" y="32"/>
                  </a:lnTo>
                  <a:lnTo>
                    <a:pt x="477" y="40"/>
                  </a:lnTo>
                  <a:lnTo>
                    <a:pt x="491" y="47"/>
                  </a:lnTo>
                  <a:lnTo>
                    <a:pt x="504" y="56"/>
                  </a:lnTo>
                  <a:lnTo>
                    <a:pt x="516" y="65"/>
                  </a:lnTo>
                  <a:lnTo>
                    <a:pt x="528" y="74"/>
                  </a:lnTo>
                  <a:lnTo>
                    <a:pt x="540" y="84"/>
                  </a:lnTo>
                  <a:lnTo>
                    <a:pt x="552" y="95"/>
                  </a:lnTo>
                  <a:lnTo>
                    <a:pt x="562" y="107"/>
                  </a:lnTo>
                  <a:lnTo>
                    <a:pt x="572" y="119"/>
                  </a:lnTo>
                  <a:lnTo>
                    <a:pt x="581" y="130"/>
                  </a:lnTo>
                  <a:lnTo>
                    <a:pt x="591" y="143"/>
                  </a:lnTo>
                  <a:lnTo>
                    <a:pt x="600" y="156"/>
                  </a:lnTo>
                  <a:lnTo>
                    <a:pt x="607" y="170"/>
                  </a:lnTo>
                  <a:lnTo>
                    <a:pt x="614" y="184"/>
                  </a:lnTo>
                  <a:lnTo>
                    <a:pt x="621" y="197"/>
                  </a:lnTo>
                  <a:lnTo>
                    <a:pt x="626" y="212"/>
                  </a:lnTo>
                  <a:lnTo>
                    <a:pt x="632" y="227"/>
                  </a:lnTo>
                  <a:lnTo>
                    <a:pt x="636" y="243"/>
                  </a:lnTo>
                  <a:lnTo>
                    <a:pt x="639" y="258"/>
                  </a:lnTo>
                  <a:lnTo>
                    <a:pt x="642" y="274"/>
                  </a:lnTo>
                  <a:lnTo>
                    <a:pt x="644" y="290"/>
                  </a:lnTo>
                  <a:lnTo>
                    <a:pt x="645" y="307"/>
                  </a:lnTo>
                  <a:lnTo>
                    <a:pt x="646" y="323"/>
                  </a:lnTo>
                  <a:lnTo>
                    <a:pt x="613" y="729"/>
                  </a:lnTo>
                  <a:lnTo>
                    <a:pt x="49" y="729"/>
                  </a:lnTo>
                  <a:close/>
                </a:path>
              </a:pathLst>
            </a:custGeom>
            <a:solidFill>
              <a:srgbClr val="C2C884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2" name="Rectangle 63"/>
            <p:cNvSpPr>
              <a:spLocks noChangeArrowheads="1"/>
            </p:cNvSpPr>
            <p:nvPr/>
          </p:nvSpPr>
          <p:spPr bwMode="auto">
            <a:xfrm>
              <a:off x="7485063" y="4016376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3" name="Rectangle 64"/>
            <p:cNvSpPr>
              <a:spLocks noChangeArrowheads="1"/>
            </p:cNvSpPr>
            <p:nvPr/>
          </p:nvSpPr>
          <p:spPr bwMode="auto">
            <a:xfrm>
              <a:off x="7485063" y="4121151"/>
              <a:ext cx="338137" cy="25400"/>
            </a:xfrm>
            <a:prstGeom prst="rect">
              <a:avLst/>
            </a:prstGeom>
            <a:solidFill>
              <a:srgbClr val="AD886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4" name="Rectangle 65"/>
            <p:cNvSpPr>
              <a:spLocks noChangeArrowheads="1"/>
            </p:cNvSpPr>
            <p:nvPr/>
          </p:nvSpPr>
          <p:spPr bwMode="auto">
            <a:xfrm>
              <a:off x="7558088" y="3881438"/>
              <a:ext cx="104775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" name="Rectangle 66"/>
            <p:cNvSpPr>
              <a:spLocks noChangeArrowheads="1"/>
            </p:cNvSpPr>
            <p:nvPr/>
          </p:nvSpPr>
          <p:spPr bwMode="auto">
            <a:xfrm>
              <a:off x="7605713" y="3883026"/>
              <a:ext cx="6350" cy="33338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6" name="Rectangle 67"/>
            <p:cNvSpPr>
              <a:spLocks noChangeArrowheads="1"/>
            </p:cNvSpPr>
            <p:nvPr/>
          </p:nvSpPr>
          <p:spPr bwMode="auto">
            <a:xfrm>
              <a:off x="7578725" y="3916363"/>
              <a:ext cx="141287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7" name="Rectangle 68"/>
            <p:cNvSpPr>
              <a:spLocks noChangeArrowheads="1"/>
            </p:cNvSpPr>
            <p:nvPr/>
          </p:nvSpPr>
          <p:spPr bwMode="auto">
            <a:xfrm>
              <a:off x="7672388" y="3921126"/>
              <a:ext cx="6350" cy="301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8" name="Freeform 69"/>
            <p:cNvSpPr>
              <a:spLocks/>
            </p:cNvSpPr>
            <p:nvPr/>
          </p:nvSpPr>
          <p:spPr bwMode="auto">
            <a:xfrm>
              <a:off x="7529513" y="4162426"/>
              <a:ext cx="41275" cy="25400"/>
            </a:xfrm>
            <a:custGeom>
              <a:avLst/>
              <a:gdLst>
                <a:gd name="T0" fmla="*/ 0 w 410"/>
                <a:gd name="T1" fmla="*/ 0 h 261"/>
                <a:gd name="T2" fmla="*/ 0 w 410"/>
                <a:gd name="T3" fmla="*/ 261 h 261"/>
                <a:gd name="T4" fmla="*/ 410 w 410"/>
                <a:gd name="T5" fmla="*/ 261 h 261"/>
                <a:gd name="T6" fmla="*/ 410 w 410"/>
                <a:gd name="T7" fmla="*/ 210 h 261"/>
                <a:gd name="T8" fmla="*/ 396 w 410"/>
                <a:gd name="T9" fmla="*/ 210 h 261"/>
                <a:gd name="T10" fmla="*/ 360 w 410"/>
                <a:gd name="T11" fmla="*/ 210 h 261"/>
                <a:gd name="T12" fmla="*/ 308 w 410"/>
                <a:gd name="T13" fmla="*/ 210 h 261"/>
                <a:gd name="T14" fmla="*/ 247 w 410"/>
                <a:gd name="T15" fmla="*/ 210 h 261"/>
                <a:gd name="T16" fmla="*/ 183 w 410"/>
                <a:gd name="T17" fmla="*/ 210 h 261"/>
                <a:gd name="T18" fmla="*/ 124 w 410"/>
                <a:gd name="T19" fmla="*/ 210 h 261"/>
                <a:gd name="T20" fmla="*/ 77 w 410"/>
                <a:gd name="T21" fmla="*/ 210 h 261"/>
                <a:gd name="T22" fmla="*/ 50 w 410"/>
                <a:gd name="T23" fmla="*/ 210 h 261"/>
                <a:gd name="T24" fmla="*/ 50 w 410"/>
                <a:gd name="T25" fmla="*/ 190 h 261"/>
                <a:gd name="T26" fmla="*/ 50 w 410"/>
                <a:gd name="T27" fmla="*/ 161 h 261"/>
                <a:gd name="T28" fmla="*/ 50 w 410"/>
                <a:gd name="T29" fmla="*/ 127 h 261"/>
                <a:gd name="T30" fmla="*/ 50 w 410"/>
                <a:gd name="T31" fmla="*/ 91 h 261"/>
                <a:gd name="T32" fmla="*/ 50 w 410"/>
                <a:gd name="T33" fmla="*/ 57 h 261"/>
                <a:gd name="T34" fmla="*/ 50 w 410"/>
                <a:gd name="T35" fmla="*/ 28 h 261"/>
                <a:gd name="T36" fmla="*/ 50 w 410"/>
                <a:gd name="T37" fmla="*/ 8 h 261"/>
                <a:gd name="T38" fmla="*/ 50 w 410"/>
                <a:gd name="T39" fmla="*/ 0 h 261"/>
                <a:gd name="T40" fmla="*/ 0 w 410"/>
                <a:gd name="T41" fmla="*/ 0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10" h="261">
                  <a:moveTo>
                    <a:pt x="0" y="0"/>
                  </a:moveTo>
                  <a:lnTo>
                    <a:pt x="0" y="261"/>
                  </a:lnTo>
                  <a:lnTo>
                    <a:pt x="410" y="261"/>
                  </a:lnTo>
                  <a:lnTo>
                    <a:pt x="410" y="210"/>
                  </a:lnTo>
                  <a:lnTo>
                    <a:pt x="396" y="210"/>
                  </a:lnTo>
                  <a:lnTo>
                    <a:pt x="360" y="210"/>
                  </a:lnTo>
                  <a:lnTo>
                    <a:pt x="308" y="210"/>
                  </a:lnTo>
                  <a:lnTo>
                    <a:pt x="247" y="210"/>
                  </a:lnTo>
                  <a:lnTo>
                    <a:pt x="183" y="210"/>
                  </a:lnTo>
                  <a:lnTo>
                    <a:pt x="124" y="210"/>
                  </a:lnTo>
                  <a:lnTo>
                    <a:pt x="77" y="210"/>
                  </a:lnTo>
                  <a:lnTo>
                    <a:pt x="50" y="210"/>
                  </a:lnTo>
                  <a:lnTo>
                    <a:pt x="50" y="190"/>
                  </a:lnTo>
                  <a:lnTo>
                    <a:pt x="50" y="161"/>
                  </a:lnTo>
                  <a:lnTo>
                    <a:pt x="50" y="127"/>
                  </a:lnTo>
                  <a:lnTo>
                    <a:pt x="50" y="91"/>
                  </a:lnTo>
                  <a:lnTo>
                    <a:pt x="50" y="57"/>
                  </a:lnTo>
                  <a:lnTo>
                    <a:pt x="50" y="28"/>
                  </a:lnTo>
                  <a:lnTo>
                    <a:pt x="50" y="8"/>
                  </a:lnTo>
                  <a:lnTo>
                    <a:pt x="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9" name="Rectangle 70"/>
            <p:cNvSpPr>
              <a:spLocks noChangeArrowheads="1"/>
            </p:cNvSpPr>
            <p:nvPr/>
          </p:nvSpPr>
          <p:spPr bwMode="auto">
            <a:xfrm>
              <a:off x="7739063" y="4178301"/>
              <a:ext cx="49212" cy="4763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0" name="Rectangle 71"/>
            <p:cNvSpPr>
              <a:spLocks noChangeArrowheads="1"/>
            </p:cNvSpPr>
            <p:nvPr/>
          </p:nvSpPr>
          <p:spPr bwMode="auto">
            <a:xfrm>
              <a:off x="7761288" y="4179888"/>
              <a:ext cx="4762" cy="44450"/>
            </a:xfrm>
            <a:prstGeom prst="rect">
              <a:avLst/>
            </a:prstGeom>
            <a:solidFill>
              <a:srgbClr val="83532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11" name="Freeform 72"/>
            <p:cNvSpPr>
              <a:spLocks/>
            </p:cNvSpPr>
            <p:nvPr/>
          </p:nvSpPr>
          <p:spPr bwMode="auto">
            <a:xfrm>
              <a:off x="7078663" y="4279901"/>
              <a:ext cx="1196975" cy="68263"/>
            </a:xfrm>
            <a:custGeom>
              <a:avLst/>
              <a:gdLst>
                <a:gd name="T0" fmla="*/ 0 w 12071"/>
                <a:gd name="T1" fmla="*/ 461 h 691"/>
                <a:gd name="T2" fmla="*/ 85 w 12071"/>
                <a:gd name="T3" fmla="*/ 448 h 691"/>
                <a:gd name="T4" fmla="*/ 331 w 12071"/>
                <a:gd name="T5" fmla="*/ 413 h 691"/>
                <a:gd name="T6" fmla="*/ 510 w 12071"/>
                <a:gd name="T7" fmla="*/ 390 h 691"/>
                <a:gd name="T8" fmla="*/ 723 w 12071"/>
                <a:gd name="T9" fmla="*/ 362 h 691"/>
                <a:gd name="T10" fmla="*/ 969 w 12071"/>
                <a:gd name="T11" fmla="*/ 332 h 691"/>
                <a:gd name="T12" fmla="*/ 1245 w 12071"/>
                <a:gd name="T13" fmla="*/ 299 h 691"/>
                <a:gd name="T14" fmla="*/ 1550 w 12071"/>
                <a:gd name="T15" fmla="*/ 266 h 691"/>
                <a:gd name="T16" fmla="*/ 1882 w 12071"/>
                <a:gd name="T17" fmla="*/ 231 h 691"/>
                <a:gd name="T18" fmla="*/ 2238 w 12071"/>
                <a:gd name="T19" fmla="*/ 197 h 691"/>
                <a:gd name="T20" fmla="*/ 2618 w 12071"/>
                <a:gd name="T21" fmla="*/ 163 h 691"/>
                <a:gd name="T22" fmla="*/ 3019 w 12071"/>
                <a:gd name="T23" fmla="*/ 131 h 691"/>
                <a:gd name="T24" fmla="*/ 3439 w 12071"/>
                <a:gd name="T25" fmla="*/ 100 h 691"/>
                <a:gd name="T26" fmla="*/ 3876 w 12071"/>
                <a:gd name="T27" fmla="*/ 72 h 691"/>
                <a:gd name="T28" fmla="*/ 4327 w 12071"/>
                <a:gd name="T29" fmla="*/ 49 h 691"/>
                <a:gd name="T30" fmla="*/ 4793 w 12071"/>
                <a:gd name="T31" fmla="*/ 28 h 691"/>
                <a:gd name="T32" fmla="*/ 5269 w 12071"/>
                <a:gd name="T33" fmla="*/ 12 h 691"/>
                <a:gd name="T34" fmla="*/ 5756 w 12071"/>
                <a:gd name="T35" fmla="*/ 3 h 691"/>
                <a:gd name="T36" fmla="*/ 6250 w 12071"/>
                <a:gd name="T37" fmla="*/ 0 h 691"/>
                <a:gd name="T38" fmla="*/ 6750 w 12071"/>
                <a:gd name="T39" fmla="*/ 3 h 691"/>
                <a:gd name="T40" fmla="*/ 7253 w 12071"/>
                <a:gd name="T41" fmla="*/ 13 h 691"/>
                <a:gd name="T42" fmla="*/ 7757 w 12071"/>
                <a:gd name="T43" fmla="*/ 33 h 691"/>
                <a:gd name="T44" fmla="*/ 8263 w 12071"/>
                <a:gd name="T45" fmla="*/ 61 h 691"/>
                <a:gd name="T46" fmla="*/ 8766 w 12071"/>
                <a:gd name="T47" fmla="*/ 99 h 691"/>
                <a:gd name="T48" fmla="*/ 9265 w 12071"/>
                <a:gd name="T49" fmla="*/ 147 h 691"/>
                <a:gd name="T50" fmla="*/ 9759 w 12071"/>
                <a:gd name="T51" fmla="*/ 206 h 691"/>
                <a:gd name="T52" fmla="*/ 10244 w 12071"/>
                <a:gd name="T53" fmla="*/ 277 h 691"/>
                <a:gd name="T54" fmla="*/ 10720 w 12071"/>
                <a:gd name="T55" fmla="*/ 360 h 691"/>
                <a:gd name="T56" fmla="*/ 11184 w 12071"/>
                <a:gd name="T57" fmla="*/ 457 h 691"/>
                <a:gd name="T58" fmla="*/ 11635 w 12071"/>
                <a:gd name="T59" fmla="*/ 567 h 691"/>
                <a:gd name="T60" fmla="*/ 12071 w 12071"/>
                <a:gd name="T61" fmla="*/ 691 h 691"/>
                <a:gd name="T62" fmla="*/ 0 w 12071"/>
                <a:gd name="T63" fmla="*/ 461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071" h="691">
                  <a:moveTo>
                    <a:pt x="0" y="461"/>
                  </a:moveTo>
                  <a:lnTo>
                    <a:pt x="85" y="448"/>
                  </a:lnTo>
                  <a:lnTo>
                    <a:pt x="331" y="413"/>
                  </a:lnTo>
                  <a:lnTo>
                    <a:pt x="510" y="390"/>
                  </a:lnTo>
                  <a:lnTo>
                    <a:pt x="723" y="362"/>
                  </a:lnTo>
                  <a:lnTo>
                    <a:pt x="969" y="332"/>
                  </a:lnTo>
                  <a:lnTo>
                    <a:pt x="1245" y="299"/>
                  </a:lnTo>
                  <a:lnTo>
                    <a:pt x="1550" y="266"/>
                  </a:lnTo>
                  <a:lnTo>
                    <a:pt x="1882" y="231"/>
                  </a:lnTo>
                  <a:lnTo>
                    <a:pt x="2238" y="197"/>
                  </a:lnTo>
                  <a:lnTo>
                    <a:pt x="2618" y="163"/>
                  </a:lnTo>
                  <a:lnTo>
                    <a:pt x="3019" y="131"/>
                  </a:lnTo>
                  <a:lnTo>
                    <a:pt x="3439" y="100"/>
                  </a:lnTo>
                  <a:lnTo>
                    <a:pt x="3876" y="72"/>
                  </a:lnTo>
                  <a:lnTo>
                    <a:pt x="4327" y="49"/>
                  </a:lnTo>
                  <a:lnTo>
                    <a:pt x="4793" y="28"/>
                  </a:lnTo>
                  <a:lnTo>
                    <a:pt x="5269" y="12"/>
                  </a:lnTo>
                  <a:lnTo>
                    <a:pt x="5756" y="3"/>
                  </a:lnTo>
                  <a:lnTo>
                    <a:pt x="6250" y="0"/>
                  </a:lnTo>
                  <a:lnTo>
                    <a:pt x="6750" y="3"/>
                  </a:lnTo>
                  <a:lnTo>
                    <a:pt x="7253" y="13"/>
                  </a:lnTo>
                  <a:lnTo>
                    <a:pt x="7757" y="33"/>
                  </a:lnTo>
                  <a:lnTo>
                    <a:pt x="8263" y="61"/>
                  </a:lnTo>
                  <a:lnTo>
                    <a:pt x="8766" y="99"/>
                  </a:lnTo>
                  <a:lnTo>
                    <a:pt x="9265" y="147"/>
                  </a:lnTo>
                  <a:lnTo>
                    <a:pt x="9759" y="206"/>
                  </a:lnTo>
                  <a:lnTo>
                    <a:pt x="10244" y="277"/>
                  </a:lnTo>
                  <a:lnTo>
                    <a:pt x="10720" y="360"/>
                  </a:lnTo>
                  <a:lnTo>
                    <a:pt x="11184" y="457"/>
                  </a:lnTo>
                  <a:lnTo>
                    <a:pt x="11635" y="567"/>
                  </a:lnTo>
                  <a:lnTo>
                    <a:pt x="12071" y="691"/>
                  </a:lnTo>
                  <a:lnTo>
                    <a:pt x="0" y="461"/>
                  </a:lnTo>
                  <a:close/>
                </a:path>
              </a:pathLst>
            </a:custGeom>
            <a:solidFill>
              <a:srgbClr val="9CB836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12" name="テキスト ボックス 211"/>
          <p:cNvSpPr txBox="1"/>
          <p:nvPr/>
        </p:nvSpPr>
        <p:spPr>
          <a:xfrm>
            <a:off x="1989154" y="1310569"/>
            <a:ext cx="11258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Research</a:t>
            </a:r>
          </a:p>
          <a:p>
            <a:r>
              <a:rPr lang="en-US" altLang="ja-JP" sz="1600" dirty="0"/>
              <a:t>Institutions</a:t>
            </a:r>
            <a:endParaRPr lang="ja-JP" altLang="en-US" sz="1600" dirty="0"/>
          </a:p>
        </p:txBody>
      </p:sp>
      <p:cxnSp>
        <p:nvCxnSpPr>
          <p:cNvPr id="213" name="直線矢印コネクタ 212"/>
          <p:cNvCxnSpPr/>
          <p:nvPr/>
        </p:nvCxnSpPr>
        <p:spPr>
          <a:xfrm flipH="1" flipV="1">
            <a:off x="3504060" y="1724703"/>
            <a:ext cx="628458" cy="120705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6" name="Picture 141" descr="C:\Users\takeda\AppData\Local\Microsoft\Windows\Temporary Internet Files\Content.IE5\LV2YV73W\MC900440395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35" y="6319009"/>
            <a:ext cx="304350" cy="405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2" name="直線矢印コネクタ 221"/>
          <p:cNvCxnSpPr/>
          <p:nvPr/>
        </p:nvCxnSpPr>
        <p:spPr>
          <a:xfrm flipH="1" flipV="1">
            <a:off x="4515455" y="1355265"/>
            <a:ext cx="201887" cy="1478960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矢印コネクタ 224"/>
          <p:cNvCxnSpPr>
            <a:endCxn id="63" idx="4"/>
          </p:cNvCxnSpPr>
          <p:nvPr/>
        </p:nvCxnSpPr>
        <p:spPr>
          <a:xfrm flipV="1">
            <a:off x="4887491" y="1724703"/>
            <a:ext cx="1042323" cy="1222891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矢印コネクタ 227"/>
          <p:cNvCxnSpPr/>
          <p:nvPr/>
        </p:nvCxnSpPr>
        <p:spPr>
          <a:xfrm flipV="1">
            <a:off x="4769033" y="2267940"/>
            <a:ext cx="331245" cy="629023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テキスト ボックス 230"/>
          <p:cNvSpPr txBox="1"/>
          <p:nvPr/>
        </p:nvSpPr>
        <p:spPr>
          <a:xfrm>
            <a:off x="3192826" y="2023581"/>
            <a:ext cx="919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affiliated</a:t>
            </a:r>
            <a:endParaRPr lang="ja-JP" altLang="en-US" sz="1600" dirty="0"/>
          </a:p>
        </p:txBody>
      </p:sp>
      <p:sp>
        <p:nvSpPr>
          <p:cNvPr id="232" name="テキスト ボックス 231"/>
          <p:cNvSpPr txBox="1"/>
          <p:nvPr/>
        </p:nvSpPr>
        <p:spPr>
          <a:xfrm>
            <a:off x="5386458" y="5181624"/>
            <a:ext cx="1060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Supported</a:t>
            </a:r>
            <a:endParaRPr lang="ja-JP" altLang="en-US" sz="1600" dirty="0"/>
          </a:p>
        </p:txBody>
      </p:sp>
      <p:sp>
        <p:nvSpPr>
          <p:cNvPr id="233" name="テキスト ボックス 232"/>
          <p:cNvSpPr txBox="1"/>
          <p:nvPr/>
        </p:nvSpPr>
        <p:spPr>
          <a:xfrm>
            <a:off x="6306198" y="1342918"/>
            <a:ext cx="1777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Academic Societies</a:t>
            </a:r>
            <a:endParaRPr lang="ja-JP" altLang="en-US" sz="1600" dirty="0"/>
          </a:p>
        </p:txBody>
      </p:sp>
      <p:sp>
        <p:nvSpPr>
          <p:cNvPr id="236" name="テキスト ボックス 235"/>
          <p:cNvSpPr txBox="1"/>
          <p:nvPr/>
        </p:nvSpPr>
        <p:spPr>
          <a:xfrm>
            <a:off x="444413" y="3644552"/>
            <a:ext cx="17401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i="1" dirty="0">
                <a:solidFill>
                  <a:schemeClr val="accent1">
                    <a:lumMod val="50000"/>
                  </a:schemeClr>
                </a:solidFill>
              </a:rPr>
              <a:t>Digital objects</a:t>
            </a:r>
            <a:endParaRPr lang="ja-JP" altLang="en-US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7" name="テキスト ボックス 236"/>
          <p:cNvSpPr txBox="1"/>
          <p:nvPr/>
        </p:nvSpPr>
        <p:spPr>
          <a:xfrm>
            <a:off x="7323516" y="3657709"/>
            <a:ext cx="1740192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i="1" dirty="0">
                <a:solidFill>
                  <a:schemeClr val="accent1">
                    <a:lumMod val="50000"/>
                  </a:schemeClr>
                </a:solidFill>
              </a:rPr>
              <a:t>Digital objects</a:t>
            </a:r>
            <a:endParaRPr lang="ja-JP" altLang="en-US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14" name="グループ化 213"/>
          <p:cNvGrpSpPr/>
          <p:nvPr/>
        </p:nvGrpSpPr>
        <p:grpSpPr>
          <a:xfrm>
            <a:off x="7845316" y="468666"/>
            <a:ext cx="1380062" cy="2232752"/>
            <a:chOff x="10460421" y="468666"/>
            <a:chExt cx="1840082" cy="2232752"/>
          </a:xfrm>
        </p:grpSpPr>
        <p:sp>
          <p:nvSpPr>
            <p:cNvPr id="215" name="角丸四角形 214"/>
            <p:cNvSpPr/>
            <p:nvPr/>
          </p:nvSpPr>
          <p:spPr>
            <a:xfrm>
              <a:off x="10849421" y="468666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7" name="角丸四角形 216"/>
            <p:cNvSpPr/>
            <p:nvPr/>
          </p:nvSpPr>
          <p:spPr>
            <a:xfrm>
              <a:off x="10753902" y="561385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8" name="角丸四角形 217"/>
            <p:cNvSpPr/>
            <p:nvPr/>
          </p:nvSpPr>
          <p:spPr>
            <a:xfrm>
              <a:off x="10599551" y="668001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pic>
          <p:nvPicPr>
            <p:cNvPr id="219" name="図 2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9" t="11850" r="40573" b="39841"/>
            <a:stretch/>
          </p:blipFill>
          <p:spPr>
            <a:xfrm>
              <a:off x="10932366" y="750046"/>
              <a:ext cx="803853" cy="653539"/>
            </a:xfrm>
            <a:prstGeom prst="rect">
              <a:avLst/>
            </a:prstGeom>
          </p:spPr>
        </p:pic>
        <p:cxnSp>
          <p:nvCxnSpPr>
            <p:cNvPr id="220" name="直線矢印コネクタ 219"/>
            <p:cNvCxnSpPr/>
            <p:nvPr/>
          </p:nvCxnSpPr>
          <p:spPr>
            <a:xfrm flipV="1">
              <a:off x="10460421" y="1612793"/>
              <a:ext cx="771884" cy="108862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テキスト ボックス 222"/>
            <p:cNvSpPr txBox="1"/>
            <p:nvPr/>
          </p:nvSpPr>
          <p:spPr>
            <a:xfrm>
              <a:off x="10491472" y="1458207"/>
              <a:ext cx="9530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dirty="0"/>
                <a:t>Topics</a:t>
              </a:r>
              <a:endParaRPr lang="ja-JP" altLang="en-US" sz="1600" dirty="0"/>
            </a:p>
          </p:txBody>
        </p:sp>
      </p:grpSp>
      <p:grpSp>
        <p:nvGrpSpPr>
          <p:cNvPr id="221" name="グループ化 213"/>
          <p:cNvGrpSpPr/>
          <p:nvPr/>
        </p:nvGrpSpPr>
        <p:grpSpPr>
          <a:xfrm>
            <a:off x="4864690" y="4279246"/>
            <a:ext cx="389328" cy="592821"/>
            <a:chOff x="3322984" y="4992348"/>
            <a:chExt cx="389328" cy="592821"/>
          </a:xfrm>
        </p:grpSpPr>
        <p:pic>
          <p:nvPicPr>
            <p:cNvPr id="224" name="図 2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26" name="テキスト ボックス 225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27" name="グループ化 217"/>
          <p:cNvGrpSpPr/>
          <p:nvPr/>
        </p:nvGrpSpPr>
        <p:grpSpPr>
          <a:xfrm>
            <a:off x="2506034" y="4804918"/>
            <a:ext cx="389328" cy="592821"/>
            <a:chOff x="3322984" y="4992348"/>
            <a:chExt cx="389328" cy="592821"/>
          </a:xfrm>
        </p:grpSpPr>
        <p:pic>
          <p:nvPicPr>
            <p:cNvPr id="229" name="図 22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30" name="テキスト ボックス 229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34" name="グループ化 220"/>
          <p:cNvGrpSpPr/>
          <p:nvPr/>
        </p:nvGrpSpPr>
        <p:grpSpPr>
          <a:xfrm>
            <a:off x="7650652" y="4872067"/>
            <a:ext cx="389328" cy="592821"/>
            <a:chOff x="3322984" y="4992348"/>
            <a:chExt cx="389328" cy="592821"/>
          </a:xfrm>
        </p:grpSpPr>
        <p:pic>
          <p:nvPicPr>
            <p:cNvPr id="235" name="図 23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38" name="テキスト ボックス 237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39" name="グループ化 225"/>
          <p:cNvGrpSpPr/>
          <p:nvPr/>
        </p:nvGrpSpPr>
        <p:grpSpPr>
          <a:xfrm>
            <a:off x="6007534" y="1382680"/>
            <a:ext cx="389328" cy="592821"/>
            <a:chOff x="3322984" y="4992348"/>
            <a:chExt cx="389328" cy="592821"/>
          </a:xfrm>
        </p:grpSpPr>
        <p:pic>
          <p:nvPicPr>
            <p:cNvPr id="240" name="図 23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41" name="テキスト ボックス 240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42" name="グループ化 229"/>
          <p:cNvGrpSpPr/>
          <p:nvPr/>
        </p:nvGrpSpPr>
        <p:grpSpPr>
          <a:xfrm>
            <a:off x="7538161" y="961181"/>
            <a:ext cx="389328" cy="592821"/>
            <a:chOff x="3322984" y="4992348"/>
            <a:chExt cx="389328" cy="592821"/>
          </a:xfrm>
        </p:grpSpPr>
        <p:pic>
          <p:nvPicPr>
            <p:cNvPr id="243" name="図 2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44" name="テキスト ボックス 243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45" name="グループ化 235"/>
          <p:cNvGrpSpPr/>
          <p:nvPr/>
        </p:nvGrpSpPr>
        <p:grpSpPr>
          <a:xfrm>
            <a:off x="8802165" y="1014158"/>
            <a:ext cx="389328" cy="592821"/>
            <a:chOff x="3322984" y="4992348"/>
            <a:chExt cx="389328" cy="592821"/>
          </a:xfrm>
        </p:grpSpPr>
        <p:pic>
          <p:nvPicPr>
            <p:cNvPr id="246" name="図 24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47" name="テキスト ボックス 246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48" name="グループ化 238"/>
          <p:cNvGrpSpPr/>
          <p:nvPr/>
        </p:nvGrpSpPr>
        <p:grpSpPr>
          <a:xfrm>
            <a:off x="3527456" y="1185625"/>
            <a:ext cx="389328" cy="592821"/>
            <a:chOff x="3322984" y="4992348"/>
            <a:chExt cx="389328" cy="592821"/>
          </a:xfrm>
        </p:grpSpPr>
        <p:pic>
          <p:nvPicPr>
            <p:cNvPr id="249" name="図 24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50" name="テキスト ボックス 249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51" name="グループ化 241"/>
          <p:cNvGrpSpPr/>
          <p:nvPr/>
        </p:nvGrpSpPr>
        <p:grpSpPr>
          <a:xfrm>
            <a:off x="5059354" y="1895345"/>
            <a:ext cx="389328" cy="592821"/>
            <a:chOff x="3322984" y="4992348"/>
            <a:chExt cx="389328" cy="592821"/>
          </a:xfrm>
        </p:grpSpPr>
        <p:pic>
          <p:nvPicPr>
            <p:cNvPr id="252" name="図 25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53" name="テキスト ボックス 252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54" name="グループ化 244"/>
          <p:cNvGrpSpPr/>
          <p:nvPr/>
        </p:nvGrpSpPr>
        <p:grpSpPr>
          <a:xfrm>
            <a:off x="5667011" y="6364225"/>
            <a:ext cx="389328" cy="592821"/>
            <a:chOff x="3322984" y="4992348"/>
            <a:chExt cx="389328" cy="592821"/>
          </a:xfrm>
        </p:grpSpPr>
        <p:pic>
          <p:nvPicPr>
            <p:cNvPr id="255" name="図 25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56" name="テキスト ボックス 255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57" name="グループ化 247"/>
          <p:cNvGrpSpPr/>
          <p:nvPr/>
        </p:nvGrpSpPr>
        <p:grpSpPr>
          <a:xfrm>
            <a:off x="3686983" y="6314572"/>
            <a:ext cx="378953" cy="592821"/>
            <a:chOff x="2185728" y="4983779"/>
            <a:chExt cx="378953" cy="592821"/>
          </a:xfrm>
        </p:grpSpPr>
        <p:pic>
          <p:nvPicPr>
            <p:cNvPr id="258" name="図 2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72258" y="5097249"/>
              <a:ext cx="592821" cy="365882"/>
            </a:xfrm>
            <a:prstGeom prst="rect">
              <a:avLst/>
            </a:prstGeom>
          </p:spPr>
        </p:pic>
        <p:sp>
          <p:nvSpPr>
            <p:cNvPr id="259" name="テキスト ボックス 258"/>
            <p:cNvSpPr txBox="1"/>
            <p:nvPr/>
          </p:nvSpPr>
          <p:spPr>
            <a:xfrm>
              <a:off x="2198798" y="5247709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  <p:grpSp>
        <p:nvGrpSpPr>
          <p:cNvPr id="260" name="グループ化 241"/>
          <p:cNvGrpSpPr/>
          <p:nvPr/>
        </p:nvGrpSpPr>
        <p:grpSpPr>
          <a:xfrm>
            <a:off x="4905614" y="827095"/>
            <a:ext cx="389328" cy="592821"/>
            <a:chOff x="3322984" y="4992348"/>
            <a:chExt cx="389328" cy="592821"/>
          </a:xfrm>
        </p:grpSpPr>
        <p:pic>
          <p:nvPicPr>
            <p:cNvPr id="261" name="図 26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209514" y="5105818"/>
              <a:ext cx="592821" cy="365882"/>
            </a:xfrm>
            <a:prstGeom prst="rect">
              <a:avLst/>
            </a:prstGeom>
          </p:spPr>
        </p:pic>
        <p:sp>
          <p:nvSpPr>
            <p:cNvPr id="262" name="テキスト ボックス 261"/>
            <p:cNvSpPr txBox="1"/>
            <p:nvPr/>
          </p:nvSpPr>
          <p:spPr>
            <a:xfrm>
              <a:off x="3346429" y="5265313"/>
              <a:ext cx="36588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rPr>
                <a:t>ID</a:t>
              </a:r>
              <a:endParaRPr kumimoji="1" lang="ja-JP" altLang="en-US" sz="1200" dirty="0">
                <a:latin typeface="Adobe Gothic Std B" panose="020B0800000000000000" pitchFamily="34" charset="-128"/>
                <a:ea typeface="Adobe Gothic Std B" panose="020B0800000000000000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432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正方形/長方形 42"/>
          <p:cNvSpPr/>
          <p:nvPr/>
        </p:nvSpPr>
        <p:spPr>
          <a:xfrm>
            <a:off x="1147686" y="3967729"/>
            <a:ext cx="6858000" cy="47409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20000"/>
                  <a:lumOff val="80000"/>
                </a:schemeClr>
              </a:gs>
              <a:gs pos="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4" name="正方形/長方形 43"/>
          <p:cNvSpPr/>
          <p:nvPr/>
        </p:nvSpPr>
        <p:spPr>
          <a:xfrm>
            <a:off x="1169622" y="3140970"/>
            <a:ext cx="6858000" cy="4740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15616" y="4715852"/>
            <a:ext cx="6966774" cy="369332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6" name="右矢印 15"/>
          <p:cNvSpPr/>
          <p:nvPr/>
        </p:nvSpPr>
        <p:spPr>
          <a:xfrm>
            <a:off x="2581383" y="5164695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7" name="右矢印 26"/>
          <p:cNvSpPr/>
          <p:nvPr/>
        </p:nvSpPr>
        <p:spPr>
          <a:xfrm>
            <a:off x="6385003" y="4773918"/>
            <a:ext cx="262426" cy="311266"/>
          </a:xfrm>
          <a:prstGeom prst="rightArrow">
            <a:avLst/>
          </a:prstGeom>
          <a:solidFill>
            <a:schemeClr val="bg1"/>
          </a:solidFill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1147686" y="4421810"/>
            <a:ext cx="6853314" cy="11987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1143000" y="2234375"/>
            <a:ext cx="6858000" cy="9411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923929" y="4715852"/>
            <a:ext cx="121416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142327" y="2202564"/>
            <a:ext cx="6858000" cy="3966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3625438" y="2846685"/>
            <a:ext cx="1780033" cy="192723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868" y="11248"/>
            <a:ext cx="9066576" cy="393416"/>
          </a:xfrm>
        </p:spPr>
        <p:txBody>
          <a:bodyPr>
            <a:normAutofit fontScale="90000"/>
          </a:bodyPr>
          <a:lstStyle/>
          <a:p>
            <a:r>
              <a:rPr kumimoji="1" lang="en-US" altLang="ja-JP" sz="2800" dirty="0">
                <a:solidFill>
                  <a:srgbClr val="FFFFFF"/>
                </a:solidFill>
              </a:rPr>
              <a:t>Research Activities</a:t>
            </a:r>
            <a:r>
              <a:rPr lang="en-US" altLang="ja-JP" sz="2800" dirty="0">
                <a:solidFill>
                  <a:srgbClr val="FFFFFF"/>
                </a:solidFill>
              </a:rPr>
              <a:t> and Related Entities</a:t>
            </a:r>
            <a:endParaRPr kumimoji="1" lang="ja-JP" altLang="en-US" sz="2800" dirty="0">
              <a:solidFill>
                <a:srgbClr val="FFFFFF"/>
              </a:solidFill>
            </a:endParaRPr>
          </a:p>
        </p:txBody>
      </p:sp>
      <p:sp>
        <p:nvSpPr>
          <p:cNvPr id="6" name="右矢印 5"/>
          <p:cNvSpPr/>
          <p:nvPr/>
        </p:nvSpPr>
        <p:spPr>
          <a:xfrm rot="1240536">
            <a:off x="2859384" y="31092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939940" y="3425791"/>
            <a:ext cx="7489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Survey</a:t>
            </a:r>
            <a:endParaRPr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059354" y="2980378"/>
            <a:ext cx="1391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Article Writing</a:t>
            </a:r>
            <a:endParaRPr lang="ja-JP" altLang="en-US" sz="1600" dirty="0"/>
          </a:p>
        </p:txBody>
      </p:sp>
      <p:sp>
        <p:nvSpPr>
          <p:cNvPr id="35" name="右矢印 34"/>
          <p:cNvSpPr/>
          <p:nvPr/>
        </p:nvSpPr>
        <p:spPr>
          <a:xfrm rot="20737447">
            <a:off x="2865898" y="4090298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843809" y="4483879"/>
            <a:ext cx="141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Acquiring Data</a:t>
            </a:r>
            <a:endParaRPr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086392" y="4624910"/>
            <a:ext cx="1477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Publishing Data</a:t>
            </a:r>
            <a:endParaRPr lang="ja-JP" altLang="en-US" sz="1600" dirty="0"/>
          </a:p>
        </p:txBody>
      </p:sp>
      <p:sp>
        <p:nvSpPr>
          <p:cNvPr id="45" name="角丸四角形 44"/>
          <p:cNvSpPr/>
          <p:nvPr/>
        </p:nvSpPr>
        <p:spPr>
          <a:xfrm>
            <a:off x="1143000" y="2625153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1" name="角丸四角形 50"/>
          <p:cNvSpPr/>
          <p:nvPr/>
        </p:nvSpPr>
        <p:spPr>
          <a:xfrm>
            <a:off x="6233564" y="2663141"/>
            <a:ext cx="1659203" cy="2481477"/>
          </a:xfrm>
          <a:prstGeom prst="roundRect">
            <a:avLst>
              <a:gd name="adj" fmla="val 15593"/>
            </a:avLst>
          </a:pr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右矢印 51"/>
          <p:cNvSpPr/>
          <p:nvPr/>
        </p:nvSpPr>
        <p:spPr>
          <a:xfrm rot="20737447">
            <a:off x="5365945" y="3260664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3" name="右矢印 52"/>
          <p:cNvSpPr/>
          <p:nvPr/>
        </p:nvSpPr>
        <p:spPr>
          <a:xfrm rot="1240536">
            <a:off x="5386604" y="4105358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5" name="右矢印 54"/>
          <p:cNvSpPr/>
          <p:nvPr/>
        </p:nvSpPr>
        <p:spPr>
          <a:xfrm rot="20737447">
            <a:off x="179412" y="327015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右矢印 55"/>
          <p:cNvSpPr/>
          <p:nvPr/>
        </p:nvSpPr>
        <p:spPr>
          <a:xfrm rot="1240536">
            <a:off x="200071" y="4114851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7" name="右矢印 56"/>
          <p:cNvSpPr/>
          <p:nvPr/>
        </p:nvSpPr>
        <p:spPr>
          <a:xfrm rot="1240536">
            <a:off x="7974553" y="3240057"/>
            <a:ext cx="845006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右矢印 57"/>
          <p:cNvSpPr/>
          <p:nvPr/>
        </p:nvSpPr>
        <p:spPr>
          <a:xfrm rot="20737447">
            <a:off x="7981068" y="4221097"/>
            <a:ext cx="886324" cy="3112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円/楕円 59"/>
          <p:cNvSpPr/>
          <p:nvPr/>
        </p:nvSpPr>
        <p:spPr>
          <a:xfrm>
            <a:off x="4711828" y="1419916"/>
            <a:ext cx="852526" cy="864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3" name="円/楕円 62"/>
          <p:cNvSpPr/>
          <p:nvPr/>
        </p:nvSpPr>
        <p:spPr>
          <a:xfrm>
            <a:off x="5503551" y="860054"/>
            <a:ext cx="852526" cy="864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6" name="円/楕円 65"/>
          <p:cNvSpPr/>
          <p:nvPr/>
        </p:nvSpPr>
        <p:spPr>
          <a:xfrm>
            <a:off x="4285565" y="418870"/>
            <a:ext cx="852526" cy="86464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3" name="角丸四角形 132"/>
          <p:cNvSpPr/>
          <p:nvPr/>
        </p:nvSpPr>
        <p:spPr>
          <a:xfrm>
            <a:off x="5067568" y="5787184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4" name="角丸四角形 133"/>
          <p:cNvSpPr/>
          <p:nvPr/>
        </p:nvSpPr>
        <p:spPr>
          <a:xfrm>
            <a:off x="2843809" y="5911054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36" name="角丸四角形 135"/>
          <p:cNvSpPr/>
          <p:nvPr/>
        </p:nvSpPr>
        <p:spPr>
          <a:xfrm>
            <a:off x="6721537" y="635585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 flipH="1">
            <a:off x="3960759" y="6402583"/>
            <a:ext cx="767192" cy="2154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線矢印コネクタ 136"/>
          <p:cNvCxnSpPr>
            <a:endCxn id="133" idx="0"/>
          </p:cNvCxnSpPr>
          <p:nvPr/>
        </p:nvCxnSpPr>
        <p:spPr>
          <a:xfrm>
            <a:off x="5000702" y="4861922"/>
            <a:ext cx="611022" cy="925262"/>
          </a:xfrm>
          <a:prstGeom prst="straightConnector1">
            <a:avLst/>
          </a:prstGeom>
          <a:ln w="76200">
            <a:solidFill>
              <a:srgbClr val="3818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角丸四角形 138"/>
          <p:cNvSpPr/>
          <p:nvPr/>
        </p:nvSpPr>
        <p:spPr>
          <a:xfrm>
            <a:off x="4919222" y="5874514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0" name="角丸四角形 139"/>
          <p:cNvSpPr/>
          <p:nvPr/>
        </p:nvSpPr>
        <p:spPr>
          <a:xfrm>
            <a:off x="4773363" y="5961844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1" name="角丸四角形 140"/>
          <p:cNvSpPr/>
          <p:nvPr/>
        </p:nvSpPr>
        <p:spPr>
          <a:xfrm>
            <a:off x="2712595" y="5993147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142" name="直線矢印コネクタ 141"/>
          <p:cNvCxnSpPr/>
          <p:nvPr/>
        </p:nvCxnSpPr>
        <p:spPr>
          <a:xfrm flipV="1">
            <a:off x="7228570" y="1644895"/>
            <a:ext cx="1823" cy="963070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テキスト ボックス 143"/>
          <p:cNvSpPr txBox="1"/>
          <p:nvPr/>
        </p:nvSpPr>
        <p:spPr>
          <a:xfrm>
            <a:off x="2081451" y="6525193"/>
            <a:ext cx="1621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Funding agencies</a:t>
            </a:r>
            <a:endParaRPr lang="ja-JP" altLang="en-US" sz="1600" dirty="0"/>
          </a:p>
        </p:txBody>
      </p:sp>
      <p:sp>
        <p:nvSpPr>
          <p:cNvPr id="145" name="テキスト ボックス 144"/>
          <p:cNvSpPr txBox="1"/>
          <p:nvPr/>
        </p:nvSpPr>
        <p:spPr>
          <a:xfrm>
            <a:off x="4239920" y="6502427"/>
            <a:ext cx="857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Projects</a:t>
            </a:r>
            <a:endParaRPr lang="ja-JP" altLang="en-US" sz="1600" dirty="0"/>
          </a:p>
        </p:txBody>
      </p:sp>
      <p:sp>
        <p:nvSpPr>
          <p:cNvPr id="146" name="角丸四角形 145"/>
          <p:cNvSpPr/>
          <p:nvPr/>
        </p:nvSpPr>
        <p:spPr>
          <a:xfrm>
            <a:off x="2751511" y="696429"/>
            <a:ext cx="1088312" cy="850860"/>
          </a:xfrm>
          <a:prstGeom prst="roundRect">
            <a:avLst>
              <a:gd name="adj" fmla="val 15593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7" name="角丸四角形 146"/>
          <p:cNvSpPr/>
          <p:nvPr/>
        </p:nvSpPr>
        <p:spPr>
          <a:xfrm>
            <a:off x="2620298" y="778522"/>
            <a:ext cx="1088312" cy="850860"/>
          </a:xfrm>
          <a:prstGeom prst="roundRect">
            <a:avLst>
              <a:gd name="adj" fmla="val 15593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213" name="直線矢印コネクタ 212"/>
          <p:cNvCxnSpPr/>
          <p:nvPr/>
        </p:nvCxnSpPr>
        <p:spPr>
          <a:xfrm flipH="1" flipV="1">
            <a:off x="3504060" y="1724703"/>
            <a:ext cx="628458" cy="1207058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直線矢印コネクタ 221"/>
          <p:cNvCxnSpPr/>
          <p:nvPr/>
        </p:nvCxnSpPr>
        <p:spPr>
          <a:xfrm flipH="1" flipV="1">
            <a:off x="4515455" y="1355265"/>
            <a:ext cx="201887" cy="1478960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直線矢印コネクタ 224"/>
          <p:cNvCxnSpPr>
            <a:endCxn id="63" idx="4"/>
          </p:cNvCxnSpPr>
          <p:nvPr/>
        </p:nvCxnSpPr>
        <p:spPr>
          <a:xfrm flipV="1">
            <a:off x="4887491" y="1724703"/>
            <a:ext cx="1042323" cy="1222891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線矢印コネクタ 227"/>
          <p:cNvCxnSpPr/>
          <p:nvPr/>
        </p:nvCxnSpPr>
        <p:spPr>
          <a:xfrm flipV="1">
            <a:off x="4769033" y="2267940"/>
            <a:ext cx="331245" cy="629023"/>
          </a:xfrm>
          <a:prstGeom prst="straightConnector1">
            <a:avLst/>
          </a:prstGeom>
          <a:ln w="76200">
            <a:solidFill>
              <a:srgbClr val="AC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テキスト ボックス 230"/>
          <p:cNvSpPr txBox="1"/>
          <p:nvPr/>
        </p:nvSpPr>
        <p:spPr>
          <a:xfrm>
            <a:off x="3192826" y="2023581"/>
            <a:ext cx="919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affiliated</a:t>
            </a:r>
            <a:endParaRPr lang="ja-JP" altLang="en-US" sz="1600" dirty="0"/>
          </a:p>
        </p:txBody>
      </p:sp>
      <p:sp>
        <p:nvSpPr>
          <p:cNvPr id="232" name="テキスト ボックス 231"/>
          <p:cNvSpPr txBox="1"/>
          <p:nvPr/>
        </p:nvSpPr>
        <p:spPr>
          <a:xfrm>
            <a:off x="5386458" y="5181624"/>
            <a:ext cx="10607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Supported</a:t>
            </a:r>
            <a:endParaRPr lang="ja-JP" altLang="en-US" sz="1600" dirty="0"/>
          </a:p>
        </p:txBody>
      </p:sp>
      <p:grpSp>
        <p:nvGrpSpPr>
          <p:cNvPr id="214" name="グループ化 213"/>
          <p:cNvGrpSpPr/>
          <p:nvPr/>
        </p:nvGrpSpPr>
        <p:grpSpPr>
          <a:xfrm>
            <a:off x="7845316" y="468666"/>
            <a:ext cx="1380062" cy="2232752"/>
            <a:chOff x="10460421" y="468666"/>
            <a:chExt cx="1840082" cy="2232752"/>
          </a:xfrm>
        </p:grpSpPr>
        <p:sp>
          <p:nvSpPr>
            <p:cNvPr id="215" name="角丸四角形 214"/>
            <p:cNvSpPr/>
            <p:nvPr/>
          </p:nvSpPr>
          <p:spPr>
            <a:xfrm>
              <a:off x="10849421" y="468666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7" name="角丸四角形 216"/>
            <p:cNvSpPr/>
            <p:nvPr/>
          </p:nvSpPr>
          <p:spPr>
            <a:xfrm>
              <a:off x="10753902" y="561385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18" name="角丸四角形 217"/>
            <p:cNvSpPr/>
            <p:nvPr/>
          </p:nvSpPr>
          <p:spPr>
            <a:xfrm>
              <a:off x="10599551" y="668001"/>
              <a:ext cx="1451082" cy="850860"/>
            </a:xfrm>
            <a:prstGeom prst="roundRect">
              <a:avLst>
                <a:gd name="adj" fmla="val 15593"/>
              </a:avLst>
            </a:prstGeom>
            <a:solidFill>
              <a:schemeClr val="bg1"/>
            </a:solidFill>
            <a:ln w="76200">
              <a:solidFill>
                <a:srgbClr val="CC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220" name="直線矢印コネクタ 219"/>
            <p:cNvCxnSpPr/>
            <p:nvPr/>
          </p:nvCxnSpPr>
          <p:spPr>
            <a:xfrm flipV="1">
              <a:off x="10460421" y="1612793"/>
              <a:ext cx="771884" cy="1088625"/>
            </a:xfrm>
            <a:prstGeom prst="straightConnector1">
              <a:avLst/>
            </a:prstGeom>
            <a:ln w="76200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図形グループ 6"/>
          <p:cNvGrpSpPr/>
          <p:nvPr/>
        </p:nvGrpSpPr>
        <p:grpSpPr>
          <a:xfrm>
            <a:off x="2506034" y="827095"/>
            <a:ext cx="6685459" cy="6129951"/>
            <a:chOff x="2506034" y="827095"/>
            <a:chExt cx="6685459" cy="6129951"/>
          </a:xfrm>
        </p:grpSpPr>
        <p:grpSp>
          <p:nvGrpSpPr>
            <p:cNvPr id="221" name="グループ化 213"/>
            <p:cNvGrpSpPr/>
            <p:nvPr/>
          </p:nvGrpSpPr>
          <p:grpSpPr>
            <a:xfrm>
              <a:off x="4864690" y="4279246"/>
              <a:ext cx="389328" cy="592821"/>
              <a:chOff x="3322984" y="4992348"/>
              <a:chExt cx="389328" cy="592821"/>
            </a:xfrm>
          </p:grpSpPr>
          <p:pic>
            <p:nvPicPr>
              <p:cNvPr id="224" name="図 2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26" name="テキスト ボックス 225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27" name="グループ化 217"/>
            <p:cNvGrpSpPr/>
            <p:nvPr/>
          </p:nvGrpSpPr>
          <p:grpSpPr>
            <a:xfrm>
              <a:off x="2506034" y="4804918"/>
              <a:ext cx="389328" cy="592821"/>
              <a:chOff x="3322984" y="4992348"/>
              <a:chExt cx="389328" cy="592821"/>
            </a:xfrm>
          </p:grpSpPr>
          <p:pic>
            <p:nvPicPr>
              <p:cNvPr id="229" name="図 22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30" name="テキスト ボックス 229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34" name="グループ化 220"/>
            <p:cNvGrpSpPr/>
            <p:nvPr/>
          </p:nvGrpSpPr>
          <p:grpSpPr>
            <a:xfrm>
              <a:off x="7650652" y="4872067"/>
              <a:ext cx="389328" cy="592821"/>
              <a:chOff x="3322984" y="4992348"/>
              <a:chExt cx="389328" cy="592821"/>
            </a:xfrm>
          </p:grpSpPr>
          <p:pic>
            <p:nvPicPr>
              <p:cNvPr id="235" name="図 23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38" name="テキスト ボックス 237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39" name="グループ化 225"/>
            <p:cNvGrpSpPr/>
            <p:nvPr/>
          </p:nvGrpSpPr>
          <p:grpSpPr>
            <a:xfrm>
              <a:off x="6007534" y="1382680"/>
              <a:ext cx="389328" cy="592821"/>
              <a:chOff x="3322984" y="4992348"/>
              <a:chExt cx="389328" cy="592821"/>
            </a:xfrm>
          </p:grpSpPr>
          <p:pic>
            <p:nvPicPr>
              <p:cNvPr id="240" name="図 23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41" name="テキスト ボックス 240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42" name="グループ化 229"/>
            <p:cNvGrpSpPr/>
            <p:nvPr/>
          </p:nvGrpSpPr>
          <p:grpSpPr>
            <a:xfrm>
              <a:off x="7538161" y="961181"/>
              <a:ext cx="389328" cy="592821"/>
              <a:chOff x="3322984" y="4992348"/>
              <a:chExt cx="389328" cy="592821"/>
            </a:xfrm>
          </p:grpSpPr>
          <p:pic>
            <p:nvPicPr>
              <p:cNvPr id="243" name="図 24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44" name="テキスト ボックス 243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45" name="グループ化 235"/>
            <p:cNvGrpSpPr/>
            <p:nvPr/>
          </p:nvGrpSpPr>
          <p:grpSpPr>
            <a:xfrm>
              <a:off x="8802165" y="1014158"/>
              <a:ext cx="389328" cy="592821"/>
              <a:chOff x="3322984" y="4992348"/>
              <a:chExt cx="389328" cy="592821"/>
            </a:xfrm>
          </p:grpSpPr>
          <p:pic>
            <p:nvPicPr>
              <p:cNvPr id="246" name="図 24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47" name="テキスト ボックス 246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48" name="グループ化 238"/>
            <p:cNvGrpSpPr/>
            <p:nvPr/>
          </p:nvGrpSpPr>
          <p:grpSpPr>
            <a:xfrm>
              <a:off x="3527456" y="1185625"/>
              <a:ext cx="389328" cy="592821"/>
              <a:chOff x="3322984" y="4992348"/>
              <a:chExt cx="389328" cy="592821"/>
            </a:xfrm>
          </p:grpSpPr>
          <p:pic>
            <p:nvPicPr>
              <p:cNvPr id="249" name="図 24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50" name="テキスト ボックス 249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51" name="グループ化 241"/>
            <p:cNvGrpSpPr/>
            <p:nvPr/>
          </p:nvGrpSpPr>
          <p:grpSpPr>
            <a:xfrm>
              <a:off x="5059354" y="1895345"/>
              <a:ext cx="389328" cy="592821"/>
              <a:chOff x="3322984" y="4992348"/>
              <a:chExt cx="389328" cy="592821"/>
            </a:xfrm>
          </p:grpSpPr>
          <p:pic>
            <p:nvPicPr>
              <p:cNvPr id="252" name="図 2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53" name="テキスト ボックス 252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54" name="グループ化 244"/>
            <p:cNvGrpSpPr/>
            <p:nvPr/>
          </p:nvGrpSpPr>
          <p:grpSpPr>
            <a:xfrm>
              <a:off x="5667011" y="6364225"/>
              <a:ext cx="389328" cy="592821"/>
              <a:chOff x="3322984" y="4992348"/>
              <a:chExt cx="389328" cy="592821"/>
            </a:xfrm>
          </p:grpSpPr>
          <p:pic>
            <p:nvPicPr>
              <p:cNvPr id="255" name="図 2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56" name="テキスト ボックス 255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57" name="グループ化 247"/>
            <p:cNvGrpSpPr/>
            <p:nvPr/>
          </p:nvGrpSpPr>
          <p:grpSpPr>
            <a:xfrm>
              <a:off x="3686983" y="6314572"/>
              <a:ext cx="378953" cy="592821"/>
              <a:chOff x="2185728" y="4983779"/>
              <a:chExt cx="378953" cy="592821"/>
            </a:xfrm>
          </p:grpSpPr>
          <p:pic>
            <p:nvPicPr>
              <p:cNvPr id="258" name="図 25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2072258" y="5097249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59" name="テキスト ボックス 258"/>
              <p:cNvSpPr txBox="1"/>
              <p:nvPr/>
            </p:nvSpPr>
            <p:spPr>
              <a:xfrm>
                <a:off x="2198798" y="5247709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  <p:grpSp>
          <p:nvGrpSpPr>
            <p:cNvPr id="260" name="グループ化 241"/>
            <p:cNvGrpSpPr/>
            <p:nvPr/>
          </p:nvGrpSpPr>
          <p:grpSpPr>
            <a:xfrm>
              <a:off x="4905614" y="827095"/>
              <a:ext cx="389328" cy="592821"/>
              <a:chOff x="3322984" y="4992348"/>
              <a:chExt cx="389328" cy="592821"/>
            </a:xfrm>
          </p:grpSpPr>
          <p:pic>
            <p:nvPicPr>
              <p:cNvPr id="261" name="図 26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3209514" y="5105818"/>
                <a:ext cx="592821" cy="365882"/>
              </a:xfrm>
              <a:prstGeom prst="rect">
                <a:avLst/>
              </a:prstGeom>
            </p:spPr>
          </p:pic>
          <p:sp>
            <p:nvSpPr>
              <p:cNvPr id="262" name="テキスト ボックス 261"/>
              <p:cNvSpPr txBox="1"/>
              <p:nvPr/>
            </p:nvSpPr>
            <p:spPr>
              <a:xfrm>
                <a:off x="3346429" y="5265313"/>
                <a:ext cx="3658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200" dirty="0">
                    <a:latin typeface="Adobe Gothic Std B" panose="020B0800000000000000" pitchFamily="34" charset="-128"/>
                    <a:ea typeface="Adobe Gothic Std B" panose="020B0800000000000000" pitchFamily="34" charset="-128"/>
                  </a:rPr>
                  <a:t>ID</a:t>
                </a:r>
                <a:endParaRPr kumimoji="1" lang="ja-JP" altLang="en-US" sz="1200" dirty="0">
                  <a:latin typeface="Adobe Gothic Std B" panose="020B0800000000000000" pitchFamily="34" charset="-128"/>
                  <a:ea typeface="Adobe Gothic Std B" panose="020B0800000000000000" pitchFamily="34" charset="-128"/>
                </a:endParaRPr>
              </a:p>
            </p:txBody>
          </p:sp>
        </p:grpSp>
      </p:grpSp>
      <p:sp>
        <p:nvSpPr>
          <p:cNvPr id="263" name="テキスト ボックス 262"/>
          <p:cNvSpPr txBox="1"/>
          <p:nvPr/>
        </p:nvSpPr>
        <p:spPr>
          <a:xfrm>
            <a:off x="1358704" y="4739401"/>
            <a:ext cx="625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Data</a:t>
            </a:r>
            <a:endParaRPr lang="ja-JP" altLang="en-US" dirty="0"/>
          </a:p>
        </p:txBody>
      </p:sp>
      <p:sp>
        <p:nvSpPr>
          <p:cNvPr id="264" name="テキスト ボックス 263"/>
          <p:cNvSpPr txBox="1"/>
          <p:nvPr/>
        </p:nvSpPr>
        <p:spPr>
          <a:xfrm>
            <a:off x="1173836" y="2666031"/>
            <a:ext cx="1274004" cy="626701"/>
          </a:xfrm>
          <a:prstGeom prst="rect">
            <a:avLst/>
          </a:prstGeom>
          <a:noFill/>
        </p:spPr>
        <p:txBody>
          <a:bodyPr wrap="square" tIns="36000" bIns="36000" rtlCol="0">
            <a:spAutoFit/>
          </a:bodyPr>
          <a:lstStyle/>
          <a:p>
            <a:r>
              <a:rPr lang="en-US" altLang="ja-JP" dirty="0"/>
              <a:t>Digital Articles</a:t>
            </a:r>
            <a:endParaRPr lang="ja-JP" altLang="en-US" dirty="0"/>
          </a:p>
        </p:txBody>
      </p:sp>
      <p:sp>
        <p:nvSpPr>
          <p:cNvPr id="265" name="テキスト ボックス 264"/>
          <p:cNvSpPr txBox="1"/>
          <p:nvPr/>
        </p:nvSpPr>
        <p:spPr>
          <a:xfrm>
            <a:off x="1989154" y="1310569"/>
            <a:ext cx="112582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Research</a:t>
            </a:r>
          </a:p>
          <a:p>
            <a:r>
              <a:rPr lang="en-US" altLang="ja-JP" sz="1600" dirty="0"/>
              <a:t>Institutions</a:t>
            </a:r>
            <a:endParaRPr lang="ja-JP" altLang="en-US" sz="1600" dirty="0"/>
          </a:p>
        </p:txBody>
      </p:sp>
      <p:sp>
        <p:nvSpPr>
          <p:cNvPr id="266" name="テキスト ボックス 265"/>
          <p:cNvSpPr txBox="1"/>
          <p:nvPr/>
        </p:nvSpPr>
        <p:spPr>
          <a:xfrm>
            <a:off x="6306198" y="1342918"/>
            <a:ext cx="1777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Academic Societies</a:t>
            </a:r>
            <a:endParaRPr lang="ja-JP" altLang="en-US" sz="1600" dirty="0"/>
          </a:p>
        </p:txBody>
      </p:sp>
      <p:sp>
        <p:nvSpPr>
          <p:cNvPr id="267" name="テキスト ボックス 266"/>
          <p:cNvSpPr txBox="1"/>
          <p:nvPr/>
        </p:nvSpPr>
        <p:spPr>
          <a:xfrm>
            <a:off x="7868604" y="1458207"/>
            <a:ext cx="7147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Topics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35972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Global Infrastructure for Scholarly Communication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965" y="3192519"/>
            <a:ext cx="5530265" cy="3551824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585931"/>
            <a:ext cx="5550797" cy="4525963"/>
          </a:xfrm>
          <a:solidFill>
            <a:schemeClr val="bg1">
              <a:alpha val="45000"/>
            </a:schemeClr>
          </a:solidFill>
        </p:spPr>
        <p:txBody>
          <a:bodyPr>
            <a:normAutofit/>
          </a:bodyPr>
          <a:lstStyle/>
          <a:p>
            <a:r>
              <a:rPr kumimoji="1" lang="en-US" altLang="ja-JP" dirty="0"/>
              <a:t>ID for</a:t>
            </a:r>
          </a:p>
          <a:p>
            <a:pPr lvl="1"/>
            <a:r>
              <a:rPr lang="en-US" altLang="ja-JP" dirty="0"/>
              <a:t>Article</a:t>
            </a:r>
          </a:p>
          <a:p>
            <a:pPr lvl="1"/>
            <a:r>
              <a:rPr kumimoji="1" lang="en-US" altLang="ja-JP" dirty="0"/>
              <a:t>Data</a:t>
            </a:r>
          </a:p>
          <a:p>
            <a:pPr lvl="1"/>
            <a:r>
              <a:rPr lang="en-US" altLang="ja-JP" dirty="0"/>
              <a:t>Researcher</a:t>
            </a:r>
          </a:p>
          <a:p>
            <a:pPr lvl="1"/>
            <a:r>
              <a:rPr lang="en-US" altLang="ja-JP" dirty="0"/>
              <a:t>Institutions, affiliation</a:t>
            </a:r>
          </a:p>
          <a:p>
            <a:pPr lvl="1"/>
            <a:r>
              <a:rPr lang="en-US" altLang="ja-JP" dirty="0"/>
              <a:t>Funding agency, funded project</a:t>
            </a:r>
          </a:p>
          <a:p>
            <a:pPr lvl="1"/>
            <a:r>
              <a:rPr lang="en-US" altLang="ja-JP" dirty="0"/>
              <a:t>Academic society</a:t>
            </a:r>
          </a:p>
          <a:p>
            <a:pPr lvl="1"/>
            <a:r>
              <a:rPr lang="en-US" altLang="ja-JP" dirty="0"/>
              <a:t>Topic</a:t>
            </a:r>
          </a:p>
          <a:p>
            <a:pPr lvl="1"/>
            <a:r>
              <a:rPr lang="en-US" altLang="ja-JP" dirty="0"/>
              <a:t>…</a:t>
            </a:r>
          </a:p>
          <a:p>
            <a:pPr lvl="1"/>
            <a:endParaRPr kumimoji="1" lang="ja-JP" altLang="en-US" dirty="0"/>
          </a:p>
        </p:txBody>
      </p:sp>
      <p:pic>
        <p:nvPicPr>
          <p:cNvPr id="7" name="図 6" descr="スクリーンショット 2017-06-14 9.2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861048"/>
            <a:ext cx="1577348" cy="240852"/>
          </a:xfrm>
          <a:prstGeom prst="rect">
            <a:avLst/>
          </a:prstGeom>
        </p:spPr>
      </p:pic>
      <p:pic>
        <p:nvPicPr>
          <p:cNvPr id="9" name="図 8" descr="orcid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636912"/>
            <a:ext cx="1008112" cy="591087"/>
          </a:xfrm>
          <a:prstGeom prst="rect">
            <a:avLst/>
          </a:prstGeom>
        </p:spPr>
      </p:pic>
      <p:pic>
        <p:nvPicPr>
          <p:cNvPr id="11" name="図 10" descr="downloa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1158785" cy="407179"/>
          </a:xfrm>
          <a:prstGeom prst="rect">
            <a:avLst/>
          </a:prstGeom>
        </p:spPr>
      </p:pic>
      <p:pic>
        <p:nvPicPr>
          <p:cNvPr id="12" name="図 11" descr="downloa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276872"/>
            <a:ext cx="1342504" cy="438369"/>
          </a:xfrm>
          <a:prstGeom prst="rect">
            <a:avLst/>
          </a:prstGeom>
        </p:spPr>
      </p:pic>
      <p:pic>
        <p:nvPicPr>
          <p:cNvPr id="10" name="Picture 6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060848"/>
            <a:ext cx="473403" cy="462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589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Global Infrastructure for Scholarly Communication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544616"/>
          </a:xfrm>
        </p:spPr>
        <p:txBody>
          <a:bodyPr>
            <a:normAutofit/>
          </a:bodyPr>
          <a:lstStyle/>
          <a:p>
            <a:r>
              <a:rPr lang="en-US" altLang="ja-JP" dirty="0"/>
              <a:t>So the global activity is going on. </a:t>
            </a:r>
          </a:p>
          <a:p>
            <a:pPr lvl="1"/>
            <a:r>
              <a:rPr lang="en-US" altLang="ja-JP" dirty="0"/>
              <a:t>IDF, </a:t>
            </a:r>
            <a:r>
              <a:rPr lang="en-US" altLang="ja-JP" dirty="0" err="1"/>
              <a:t>CrossRef</a:t>
            </a:r>
            <a:r>
              <a:rPr lang="en-US" altLang="ja-JP" dirty="0"/>
              <a:t>, </a:t>
            </a:r>
            <a:r>
              <a:rPr lang="en-US" altLang="ja-JP" dirty="0" err="1"/>
              <a:t>DataCite</a:t>
            </a:r>
            <a:r>
              <a:rPr lang="en-US" altLang="ja-JP" dirty="0"/>
              <a:t>, ORCID  </a:t>
            </a:r>
            <a:r>
              <a:rPr lang="mr-IN" altLang="ja-JP" dirty="0"/>
              <a:t>…</a:t>
            </a:r>
            <a:endParaRPr lang="en-US" altLang="ja-JP" dirty="0"/>
          </a:p>
          <a:p>
            <a:r>
              <a:rPr lang="en-US" altLang="ja-JP" dirty="0"/>
              <a:t>Why is the nation-wide activity needed?</a:t>
            </a:r>
          </a:p>
          <a:p>
            <a:pPr lvl="1"/>
            <a:r>
              <a:rPr lang="en-US" altLang="ja-JP" dirty="0"/>
              <a:t>Realize </a:t>
            </a:r>
            <a:r>
              <a:rPr lang="en-US" altLang="ja-JP" dirty="0">
                <a:solidFill>
                  <a:srgbClr val="FF0000"/>
                </a:solidFill>
              </a:rPr>
              <a:t>interoperability</a:t>
            </a:r>
            <a:r>
              <a:rPr lang="en-US" altLang="ja-JP" dirty="0"/>
              <a:t> over </a:t>
            </a:r>
            <a:r>
              <a:rPr lang="en-US" altLang="ja-JP" dirty="0">
                <a:solidFill>
                  <a:srgbClr val="FF0000"/>
                </a:solidFill>
              </a:rPr>
              <a:t>difference</a:t>
            </a:r>
            <a:r>
              <a:rPr lang="en-US" altLang="ja-JP" dirty="0"/>
              <a:t> by nation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73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クラリティ">
  <a:themeElements>
    <a:clrScheme name="アーバン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クラリティ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6384</TotalTime>
  <Words>1238</Words>
  <Application>Microsoft Macintosh PowerPoint</Application>
  <PresentationFormat>画面に合わせる (4:3)</PresentationFormat>
  <Paragraphs>432</Paragraphs>
  <Slides>29</Slides>
  <Notes>4</Notes>
  <HiddenSlides>1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9" baseType="lpstr">
      <vt:lpstr>Adobe Gothic Std B</vt:lpstr>
      <vt:lpstr>Yu Gothic UI</vt:lpstr>
      <vt:lpstr>Yu Gothic UI Semilight</vt:lpstr>
      <vt:lpstr>メイリオ</vt:lpstr>
      <vt:lpstr>Arial</vt:lpstr>
      <vt:lpstr>Arial Rounded MT Bold</vt:lpstr>
      <vt:lpstr>Calibri</vt:lpstr>
      <vt:lpstr>Courier New</vt:lpstr>
      <vt:lpstr>Wingdings</vt:lpstr>
      <vt:lpstr>クラリティ</vt:lpstr>
      <vt:lpstr>Technical interoperability for open science</vt:lpstr>
      <vt:lpstr>Researcher before Digital Age</vt:lpstr>
      <vt:lpstr>Researchers now</vt:lpstr>
      <vt:lpstr>Researcher in Future</vt:lpstr>
      <vt:lpstr>Research Activities and Related Entities</vt:lpstr>
      <vt:lpstr>Research Activities and Related Entities</vt:lpstr>
      <vt:lpstr>Research Activities and Related Entities</vt:lpstr>
      <vt:lpstr>Global Infrastructure for Scholarly Communication</vt:lpstr>
      <vt:lpstr>Global Infrastructure for Scholarly Communication</vt:lpstr>
      <vt:lpstr>Global Infrastructure for Scholarly Communication</vt:lpstr>
      <vt:lpstr>Case study: DOI Registration Service</vt:lpstr>
      <vt:lpstr>Registration Agencies for DOI</vt:lpstr>
      <vt:lpstr>Research focused global RAs</vt:lpstr>
      <vt:lpstr>Regional RAs</vt:lpstr>
      <vt:lpstr>Japan Link Center (JaLC): A Registration Agency for DOI</vt:lpstr>
      <vt:lpstr>Role of JaLC as a national service</vt:lpstr>
      <vt:lpstr>Offer various ways for registration procedures</vt:lpstr>
      <vt:lpstr>Organizational structure of DOI Registration</vt:lpstr>
      <vt:lpstr>Organizational structure of DOI Registration</vt:lpstr>
      <vt:lpstr>Offer various ways for registration procedures</vt:lpstr>
      <vt:lpstr>Offer various ways for registration procedures</vt:lpstr>
      <vt:lpstr>Offer the total service for PID Registration</vt:lpstr>
      <vt:lpstr>Offer the total service for PID Registration</vt:lpstr>
      <vt:lpstr>Change in the Number of DOIs (chronological)</vt:lpstr>
      <vt:lpstr>ID for Researchers</vt:lpstr>
      <vt:lpstr>PowerPoint プレゼンテーション</vt:lpstr>
      <vt:lpstr>Scholarly Information Infrastructure in NII</vt:lpstr>
      <vt:lpstr>Research Data Infrastructure for Open Science in NII</vt:lpstr>
      <vt:lpstr>Summary</vt:lpstr>
    </vt:vector>
  </TitlesOfParts>
  <Company>JST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of JaLC</dc:title>
  <dc:creator>t2kato</dc:creator>
  <cp:lastModifiedBy>Microsoft Office ユーザー</cp:lastModifiedBy>
  <cp:revision>250</cp:revision>
  <dcterms:created xsi:type="dcterms:W3CDTF">2013-11-28T03:48:17Z</dcterms:created>
  <dcterms:modified xsi:type="dcterms:W3CDTF">2019-03-06T07:10:39Z</dcterms:modified>
</cp:coreProperties>
</file>