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22"/>
  </p:notesMasterIdLst>
  <p:sldIdLst>
    <p:sldId id="311" r:id="rId2"/>
    <p:sldId id="269" r:id="rId3"/>
    <p:sldId id="274" r:id="rId4"/>
    <p:sldId id="485" r:id="rId5"/>
    <p:sldId id="486" r:id="rId6"/>
    <p:sldId id="483" r:id="rId7"/>
    <p:sldId id="484" r:id="rId8"/>
    <p:sldId id="482" r:id="rId9"/>
    <p:sldId id="284" r:id="rId10"/>
    <p:sldId id="436" r:id="rId11"/>
    <p:sldId id="487" r:id="rId12"/>
    <p:sldId id="291" r:id="rId13"/>
    <p:sldId id="292" r:id="rId14"/>
    <p:sldId id="383" r:id="rId15"/>
    <p:sldId id="403" r:id="rId16"/>
    <p:sldId id="402" r:id="rId17"/>
    <p:sldId id="437" r:id="rId18"/>
    <p:sldId id="439" r:id="rId19"/>
    <p:sldId id="509" r:id="rId20"/>
    <p:sldId id="404" r:id="rId21"/>
    <p:sldId id="381" r:id="rId22"/>
    <p:sldId id="405" r:id="rId23"/>
    <p:sldId id="442" r:id="rId24"/>
    <p:sldId id="450" r:id="rId25"/>
    <p:sldId id="510" r:id="rId26"/>
    <p:sldId id="444" r:id="rId27"/>
    <p:sldId id="445" r:id="rId28"/>
    <p:sldId id="446" r:id="rId29"/>
    <p:sldId id="451" r:id="rId30"/>
    <p:sldId id="447" r:id="rId31"/>
    <p:sldId id="453" r:id="rId32"/>
    <p:sldId id="314" r:id="rId33"/>
    <p:sldId id="454" r:id="rId34"/>
    <p:sldId id="440" r:id="rId35"/>
    <p:sldId id="511" r:id="rId36"/>
    <p:sldId id="460" r:id="rId37"/>
    <p:sldId id="456" r:id="rId38"/>
    <p:sldId id="462" r:id="rId39"/>
    <p:sldId id="512" r:id="rId40"/>
    <p:sldId id="513" r:id="rId41"/>
    <p:sldId id="514" r:id="rId42"/>
    <p:sldId id="515" r:id="rId43"/>
    <p:sldId id="333" r:id="rId44"/>
    <p:sldId id="489" r:id="rId45"/>
    <p:sldId id="337" r:id="rId46"/>
    <p:sldId id="490" r:id="rId47"/>
    <p:sldId id="491" r:id="rId48"/>
    <p:sldId id="516" r:id="rId49"/>
    <p:sldId id="341" r:id="rId50"/>
    <p:sldId id="343" r:id="rId51"/>
    <p:sldId id="517" r:id="rId52"/>
    <p:sldId id="342" r:id="rId53"/>
    <p:sldId id="518" r:id="rId54"/>
    <p:sldId id="492" r:id="rId55"/>
    <p:sldId id="339" r:id="rId56"/>
    <p:sldId id="472" r:id="rId57"/>
    <p:sldId id="276" r:id="rId58"/>
    <p:sldId id="506" r:id="rId59"/>
    <p:sldId id="457" r:id="rId60"/>
    <p:sldId id="519" r:id="rId61"/>
    <p:sldId id="304" r:id="rId62"/>
    <p:sldId id="305" r:id="rId63"/>
    <p:sldId id="507" r:id="rId64"/>
    <p:sldId id="396" r:id="rId65"/>
    <p:sldId id="386" r:id="rId66"/>
    <p:sldId id="397" r:id="rId67"/>
    <p:sldId id="398" r:id="rId68"/>
    <p:sldId id="480" r:id="rId69"/>
    <p:sldId id="505" r:id="rId70"/>
    <p:sldId id="458" r:id="rId71"/>
    <p:sldId id="293" r:id="rId72"/>
    <p:sldId id="410" r:id="rId73"/>
    <p:sldId id="503" r:id="rId74"/>
    <p:sldId id="411" r:id="rId75"/>
    <p:sldId id="448" r:id="rId76"/>
    <p:sldId id="415" r:id="rId77"/>
    <p:sldId id="502" r:id="rId78"/>
    <p:sldId id="416" r:id="rId79"/>
    <p:sldId id="479" r:id="rId80"/>
    <p:sldId id="504" r:id="rId81"/>
    <p:sldId id="417" r:id="rId82"/>
    <p:sldId id="282" r:id="rId83"/>
    <p:sldId id="413" r:id="rId84"/>
    <p:sldId id="418" r:id="rId85"/>
    <p:sldId id="495" r:id="rId86"/>
    <p:sldId id="476" r:id="rId87"/>
    <p:sldId id="477" r:id="rId88"/>
    <p:sldId id="496" r:id="rId89"/>
    <p:sldId id="501" r:id="rId90"/>
    <p:sldId id="350" r:id="rId91"/>
    <p:sldId id="351" r:id="rId92"/>
    <p:sldId id="352" r:id="rId93"/>
    <p:sldId id="353" r:id="rId94"/>
    <p:sldId id="478" r:id="rId95"/>
    <p:sldId id="500" r:id="rId96"/>
    <p:sldId id="428" r:id="rId97"/>
    <p:sldId id="394" r:id="rId98"/>
    <p:sldId id="434" r:id="rId99"/>
    <p:sldId id="473" r:id="rId100"/>
    <p:sldId id="498" r:id="rId101"/>
    <p:sldId id="499" r:id="rId102"/>
    <p:sldId id="338" r:id="rId103"/>
    <p:sldId id="347" r:id="rId104"/>
    <p:sldId id="348" r:id="rId105"/>
    <p:sldId id="349" r:id="rId106"/>
    <p:sldId id="497" r:id="rId107"/>
    <p:sldId id="431" r:id="rId108"/>
    <p:sldId id="435" r:id="rId109"/>
    <p:sldId id="430" r:id="rId110"/>
    <p:sldId id="481" r:id="rId111"/>
    <p:sldId id="474" r:id="rId112"/>
    <p:sldId id="346" r:id="rId113"/>
    <p:sldId id="360" r:id="rId114"/>
    <p:sldId id="493" r:id="rId115"/>
    <p:sldId id="475" r:id="rId116"/>
    <p:sldId id="327" r:id="rId117"/>
    <p:sldId id="329" r:id="rId118"/>
    <p:sldId id="283" r:id="rId119"/>
    <p:sldId id="494" r:id="rId120"/>
    <p:sldId id="508" r:id="rId1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/>
    <p:restoredTop sz="78511"/>
  </p:normalViewPr>
  <p:slideViewPr>
    <p:cSldViewPr snapToGrid="0" snapToObjects="1">
      <p:cViewPr varScale="1">
        <p:scale>
          <a:sx n="113" d="100"/>
          <a:sy n="113" d="100"/>
        </p:scale>
        <p:origin x="2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366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3549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3849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1861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102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5142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4213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409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1728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5002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152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54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2418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492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7782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9635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4124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810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4228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0519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12922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600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50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22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39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5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20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45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52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7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37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4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65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8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16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59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7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7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18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1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53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57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18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42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79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086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08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458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329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292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2">
                  <a:lumMod val="50000"/>
                </a:schemeClr>
              </a:solidFill>
              <a:latin typeface="Helvetica Neue LT Pro 45 Light" charset="0"/>
              <a:ea typeface="Helvetica Neue LT Pro 45 Light" charset="0"/>
              <a:cs typeface="Helvetica Neue LT Pro 45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371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743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468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122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495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86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914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98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704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96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0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2">
                  <a:lumMod val="50000"/>
                </a:schemeClr>
              </a:solidFill>
              <a:latin typeface="Helvetica Neue LT Pro 45 Light" charset="0"/>
              <a:ea typeface="Helvetica Neue LT Pro 45 Light" charset="0"/>
              <a:cs typeface="Helvetica Neue LT Pro 45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62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555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398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267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65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187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332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793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031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96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74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2">
                  <a:lumMod val="50000"/>
                </a:schemeClr>
              </a:solidFill>
              <a:latin typeface="Helvetica Neue LT Pro 45 Light" charset="0"/>
              <a:ea typeface="Helvetica Neue LT Pro 45 Light" charset="0"/>
              <a:cs typeface="Helvetica Neue LT Pro 45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520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07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054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975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37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145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117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456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6364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2450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1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2">
                  <a:lumMod val="50000"/>
                </a:schemeClr>
              </a:solidFill>
              <a:latin typeface="Helvetica Neue LT Pro 45 Light" charset="0"/>
              <a:ea typeface="Helvetica Neue LT Pro 45 Light" charset="0"/>
              <a:cs typeface="Helvetica Neue LT Pro 45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388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198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784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1781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6664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686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9793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172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826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5129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64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2">
                  <a:lumMod val="50000"/>
                </a:schemeClr>
              </a:solidFill>
              <a:latin typeface="Helvetica Neue LT Pro 45 Light" charset="0"/>
              <a:ea typeface="Helvetica Neue LT Pro 45 Light" charset="0"/>
              <a:cs typeface="Helvetica Neue LT Pro 45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909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933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38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6469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0166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0817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4849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5782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6061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7492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0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2">
                  <a:lumMod val="50000"/>
                </a:schemeClr>
              </a:solidFill>
              <a:latin typeface="Helvetica Neue LT Pro 45 Light" charset="0"/>
              <a:ea typeface="Helvetica Neue LT Pro 45 Light" charset="0"/>
              <a:cs typeface="Helvetica Neue LT Pro 45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5482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9273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2557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0111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4142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73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4822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1602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514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6957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4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600" y="1620000"/>
            <a:ext cx="7772400" cy="1134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800" y="3027600"/>
            <a:ext cx="6858000" cy="16559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00" y="1620000"/>
            <a:ext cx="7887600" cy="1134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027600"/>
            <a:ext cx="7886700" cy="1655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20400"/>
            <a:ext cx="3886200" cy="437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0400"/>
            <a:ext cx="3886200" cy="437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6000"/>
            <a:ext cx="7886700" cy="77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2040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44800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2040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44800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20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werpont-slide-title_cell_dark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14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062066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20400"/>
            <a:ext cx="7887600" cy="437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vchmar@ebi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8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8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F196-F675-7F40-8C03-83657567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712"/>
            <a:ext cx="7887600" cy="1450372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+mn-lt"/>
                <a:sym typeface="Arial"/>
              </a:rPr>
              <a:t>Literature searching:</a:t>
            </a:r>
            <a:br>
              <a:rPr lang="en-GB" b="1" dirty="0">
                <a:solidFill>
                  <a:schemeClr val="tx2">
                    <a:lumMod val="50000"/>
                  </a:schemeClr>
                </a:solidFill>
                <a:latin typeface="+mn-lt"/>
                <a:sym typeface="Arial"/>
              </a:rPr>
            </a:b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+mn-lt"/>
                <a:sym typeface="Arial"/>
              </a:rPr>
              <a:t>skills and tools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Shape 106"/>
          <p:cNvSpPr txBox="1">
            <a:spLocks/>
          </p:cNvSpPr>
          <p:nvPr/>
        </p:nvSpPr>
        <p:spPr>
          <a:xfrm>
            <a:off x="3083522" y="5255715"/>
            <a:ext cx="3068809" cy="6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1" dirty="0">
                <a:solidFill>
                  <a:schemeClr val="tx2"/>
                </a:solidFill>
                <a:latin typeface="+mn-lt"/>
              </a:rPr>
              <a:t>Maria </a:t>
            </a:r>
            <a:r>
              <a:rPr lang="en-GB" sz="1600" b="1" dirty="0" err="1">
                <a:solidFill>
                  <a:schemeClr val="tx2"/>
                </a:solidFill>
                <a:latin typeface="+mn-lt"/>
              </a:rPr>
              <a:t>Levchenko</a:t>
            </a:r>
            <a:endParaRPr lang="en-GB" sz="1600" b="1" dirty="0">
              <a:solidFill>
                <a:schemeClr val="tx2"/>
              </a:solidFill>
              <a:latin typeface="+mn-lt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levchmar@ebi.ac.uk</a:t>
            </a:r>
            <a:endParaRPr lang="en-GB" sz="1600" b="1" dirty="0">
              <a:solidFill>
                <a:schemeClr val="tx2"/>
              </a:solidFill>
              <a:latin typeface="+mn-lt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77744-B2C5-5244-A386-8A729F4F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522" y="2221404"/>
            <a:ext cx="2832100" cy="2667000"/>
          </a:xfrm>
          <a:prstGeom prst="rect">
            <a:avLst/>
          </a:prstGeom>
        </p:spPr>
      </p:pic>
      <p:pic>
        <p:nvPicPr>
          <p:cNvPr id="1026" name="Picture 2" descr="Image result for cc by">
            <a:extLst>
              <a:ext uri="{FF2B5EF4-FFF2-40B4-BE49-F238E27FC236}">
                <a16:creationId xmlns:a16="http://schemas.microsoft.com/office/drawing/2014/main" id="{891373D2-29DD-764C-8F88-A83CE566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66" y="6308878"/>
            <a:ext cx="1337733" cy="47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B1338F-6DE8-D94D-88EB-1A8298EDE727}"/>
              </a:ext>
            </a:extLst>
          </p:cNvPr>
          <p:cNvSpPr/>
          <p:nvPr/>
        </p:nvSpPr>
        <p:spPr>
          <a:xfrm>
            <a:off x="3639934" y="6390602"/>
            <a:ext cx="1955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GB" b="1" dirty="0" err="1">
                <a:solidFill>
                  <a:schemeClr val="tx2"/>
                </a:solidFill>
              </a:rPr>
              <a:t>www.europepmc.org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9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77B8E8-0207-D24A-A743-53B2E5935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89"/>
          <a:stretch/>
        </p:blipFill>
        <p:spPr>
          <a:xfrm>
            <a:off x="628650" y="1880100"/>
            <a:ext cx="7970161" cy="2607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in Europe PMC</a:t>
            </a:r>
          </a:p>
        </p:txBody>
      </p:sp>
    </p:spTree>
    <p:extLst>
      <p:ext uri="{BB962C8B-B14F-4D97-AF65-F5344CB8AC3E}">
        <p14:creationId xmlns:p14="http://schemas.microsoft.com/office/powerpoint/2010/main" val="20372610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9436EF-CE80-3A4E-B594-464560C44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87" y="542150"/>
            <a:ext cx="8046579" cy="5125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DB201A-53BD-5144-A6AA-5A84FCF9E2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11" y="1219199"/>
            <a:ext cx="7780421" cy="458804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D762C7-6BA5-824A-8A61-0045A2AF96FA}"/>
              </a:ext>
            </a:extLst>
          </p:cNvPr>
          <p:cNvSpPr/>
          <p:nvPr/>
        </p:nvSpPr>
        <p:spPr bwMode="auto">
          <a:xfrm>
            <a:off x="689811" y="3511295"/>
            <a:ext cx="7780421" cy="268225"/>
          </a:xfrm>
          <a:prstGeom prst="roundRect">
            <a:avLst>
              <a:gd name="adj" fmla="val 5129"/>
            </a:avLst>
          </a:prstGeom>
          <a:noFill/>
          <a:ln w="381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0BF46EB-8E5B-6C49-986C-D4D9BEBC178D}"/>
              </a:ext>
            </a:extLst>
          </p:cNvPr>
          <p:cNvSpPr/>
          <p:nvPr/>
        </p:nvSpPr>
        <p:spPr bwMode="auto">
          <a:xfrm>
            <a:off x="689811" y="5096256"/>
            <a:ext cx="7780421" cy="280415"/>
          </a:xfrm>
          <a:prstGeom prst="roundRect">
            <a:avLst>
              <a:gd name="adj" fmla="val 5129"/>
            </a:avLst>
          </a:prstGeom>
          <a:noFill/>
          <a:ln w="381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9431D58-8CE1-3347-88DD-238F0999E839}"/>
              </a:ext>
            </a:extLst>
          </p:cNvPr>
          <p:cNvCxnSpPr>
            <a:cxnSpLocks/>
          </p:cNvCxnSpPr>
          <p:nvPr/>
        </p:nvCxnSpPr>
        <p:spPr>
          <a:xfrm flipH="1">
            <a:off x="6169446" y="2919470"/>
            <a:ext cx="363556" cy="4847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4BB5B4-7420-0C4A-AD4B-3D2FED8BB7AC}"/>
              </a:ext>
            </a:extLst>
          </p:cNvPr>
          <p:cNvCxnSpPr>
            <a:cxnSpLocks/>
          </p:cNvCxnSpPr>
          <p:nvPr/>
        </p:nvCxnSpPr>
        <p:spPr>
          <a:xfrm flipH="1" flipV="1">
            <a:off x="6090491" y="5462340"/>
            <a:ext cx="409460" cy="398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98766F-9D45-A04C-83CB-179500216265}"/>
              </a:ext>
            </a:extLst>
          </p:cNvPr>
          <p:cNvSpPr txBox="1"/>
          <p:nvPr/>
        </p:nvSpPr>
        <p:spPr>
          <a:xfrm>
            <a:off x="6702465" y="2434393"/>
            <a:ext cx="159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article mentions a PDB accession number in the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7F1C85-54AB-4D46-BEB0-E78B58058AEA}"/>
              </a:ext>
            </a:extLst>
          </p:cNvPr>
          <p:cNvSpPr txBox="1"/>
          <p:nvPr/>
        </p:nvSpPr>
        <p:spPr>
          <a:xfrm>
            <a:off x="6533002" y="5696308"/>
            <a:ext cx="193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article has been curated into </a:t>
            </a:r>
            <a:r>
              <a:rPr lang="en-US" sz="1200" dirty="0" err="1"/>
              <a:t>ArrayExpress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09948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A808F0E-98DD-4F4C-B5A0-0F405AB3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2" y="2608526"/>
            <a:ext cx="7887600" cy="13024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Searching for articles citing</a:t>
            </a:r>
            <a:br>
              <a:rPr lang="en-US" sz="4000" dirty="0"/>
            </a:br>
            <a:r>
              <a:rPr lang="en-US" sz="4000" dirty="0"/>
              <a:t>a specific data type </a:t>
            </a:r>
          </a:p>
        </p:txBody>
      </p:sp>
    </p:spTree>
    <p:extLst>
      <p:ext uri="{BB962C8B-B14F-4D97-AF65-F5344CB8AC3E}">
        <p14:creationId xmlns:p14="http://schemas.microsoft.com/office/powerpoint/2010/main" val="266221078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55" y="330574"/>
            <a:ext cx="7959436" cy="4416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5273A1-F608-A045-ADCD-A78F91AC40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60" y="648064"/>
            <a:ext cx="1159256" cy="2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116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55" y="330574"/>
            <a:ext cx="7959436" cy="853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55" y="1184564"/>
            <a:ext cx="7959436" cy="4800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40B185-F910-5D4D-A2DB-857420352E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60" y="648064"/>
            <a:ext cx="1159256" cy="2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107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55" y="330574"/>
            <a:ext cx="7959436" cy="853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55" y="1184564"/>
            <a:ext cx="7959436" cy="4800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242" y="2044439"/>
            <a:ext cx="2184254" cy="1571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8BA8A-EB48-504B-B22B-30D834150E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60" y="648064"/>
            <a:ext cx="1159256" cy="2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582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55" y="330574"/>
            <a:ext cx="7959436" cy="853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55" y="1184564"/>
            <a:ext cx="7959436" cy="4800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242" y="2044439"/>
            <a:ext cx="2184254" cy="157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73" y="3592940"/>
            <a:ext cx="2281823" cy="6977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5573" y="3429000"/>
            <a:ext cx="5195454" cy="255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572" y="3616036"/>
            <a:ext cx="7769851" cy="1226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DBA31-06C7-2D43-84F9-42D68F3731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60" y="648064"/>
            <a:ext cx="1159256" cy="2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3019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A808F0E-98DD-4F4C-B5A0-0F405AB3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2" y="2729711"/>
            <a:ext cx="7887600" cy="774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Searching for a specific dataset</a:t>
            </a:r>
          </a:p>
        </p:txBody>
      </p:sp>
    </p:spTree>
    <p:extLst>
      <p:ext uri="{BB962C8B-B14F-4D97-AF65-F5344CB8AC3E}">
        <p14:creationId xmlns:p14="http://schemas.microsoft.com/office/powerpoint/2010/main" val="24945723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29BB22-1917-A14B-85D2-8826CC5C56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1" y="1066801"/>
            <a:ext cx="7583466" cy="4942191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A808F0E-98DD-4F4C-B5A0-0F405AB3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Searching for a specific dataset</a:t>
            </a:r>
          </a:p>
        </p:txBody>
      </p:sp>
    </p:spTree>
    <p:extLst>
      <p:ext uri="{BB962C8B-B14F-4D97-AF65-F5344CB8AC3E}">
        <p14:creationId xmlns:p14="http://schemas.microsoft.com/office/powerpoint/2010/main" val="40971095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8E2CC7-59FF-9B44-BD58-B298235A6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776" y="1482275"/>
            <a:ext cx="8644536" cy="115190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93D9BCB-AF38-874C-B69A-1CD2C3887678}"/>
              </a:ext>
            </a:extLst>
          </p:cNvPr>
          <p:cNvSpPr txBox="1">
            <a:spLocks/>
          </p:cNvSpPr>
          <p:nvPr/>
        </p:nvSpPr>
        <p:spPr bwMode="auto">
          <a:xfrm>
            <a:off x="495750" y="2962909"/>
            <a:ext cx="8153400" cy="44835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525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HelveticaNeueLT Pro 45 Lt"/>
                <a:ea typeface="ＭＳ Ｐゴシック" charset="0"/>
                <a:cs typeface="HelveticaNeueLT Pro 45 Lt"/>
              </a:defRPr>
            </a:lvl1pPr>
            <a:lvl2pPr algn="l" defTabSz="9525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HelveticaNeueLT Pro 45 Lt" charset="0"/>
                <a:ea typeface="ＭＳ Ｐゴシック" charset="0"/>
                <a:cs typeface="HelveticaNeueLT Pro 45 Lt" charset="0"/>
              </a:defRPr>
            </a:lvl2pPr>
            <a:lvl3pPr algn="l" defTabSz="9525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HelveticaNeueLT Pro 45 Lt" charset="0"/>
                <a:ea typeface="ＭＳ Ｐゴシック" charset="0"/>
                <a:cs typeface="HelveticaNeueLT Pro 45 Lt" charset="0"/>
              </a:defRPr>
            </a:lvl3pPr>
            <a:lvl4pPr algn="l" defTabSz="9525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HelveticaNeueLT Pro 45 Lt" charset="0"/>
                <a:ea typeface="ＭＳ Ｐゴシック" charset="0"/>
                <a:cs typeface="HelveticaNeueLT Pro 45 Lt" charset="0"/>
              </a:defRPr>
            </a:lvl4pPr>
            <a:lvl5pPr algn="l" defTabSz="9525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HelveticaNeueLT Pro 45 Lt" charset="0"/>
                <a:ea typeface="ＭＳ Ｐゴシック" charset="0"/>
                <a:cs typeface="HelveticaNeueLT Pro 45 Lt" charset="0"/>
              </a:defRPr>
            </a:lvl5pPr>
            <a:lvl6pPr marL="220599" algn="l" defTabSz="955894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1"/>
                </a:solidFill>
                <a:latin typeface="Arial" charset="0"/>
              </a:defRPr>
            </a:lvl6pPr>
            <a:lvl7pPr marL="441176" algn="l" defTabSz="955894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1"/>
                </a:solidFill>
                <a:latin typeface="Arial" charset="0"/>
              </a:defRPr>
            </a:lvl7pPr>
            <a:lvl8pPr marL="661770" algn="l" defTabSz="955894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1"/>
                </a:solidFill>
                <a:latin typeface="Arial" charset="0"/>
              </a:defRPr>
            </a:lvl8pPr>
            <a:lvl9pPr marL="882370" algn="l" defTabSz="955894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  <a:latin typeface="+mn-lt"/>
              </a:rPr>
              <a:t>https://</a:t>
            </a:r>
            <a:r>
              <a:rPr lang="en-US" sz="2000" kern="0" dirty="0" err="1">
                <a:solidFill>
                  <a:schemeClr val="tx1"/>
                </a:solidFill>
                <a:latin typeface="+mn-lt"/>
              </a:rPr>
              <a:t>europepmc.org</a:t>
            </a:r>
            <a:r>
              <a:rPr lang="en-US" sz="2000" kern="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2000" kern="0" dirty="0" err="1">
                <a:solidFill>
                  <a:schemeClr val="tx1"/>
                </a:solidFill>
                <a:latin typeface="+mn-lt"/>
              </a:rPr>
              <a:t>Help#databasecitations</a:t>
            </a:r>
            <a:endParaRPr lang="en-US" sz="20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CBE3E9A-2F32-924B-8291-C28A3BC692DD}"/>
              </a:ext>
            </a:extLst>
          </p:cNvPr>
          <p:cNvSpPr txBox="1">
            <a:spLocks/>
          </p:cNvSpPr>
          <p:nvPr/>
        </p:nvSpPr>
        <p:spPr bwMode="auto">
          <a:xfrm>
            <a:off x="495750" y="3627527"/>
            <a:ext cx="5795322" cy="7006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525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HelveticaNeueLT Pro 45 Lt"/>
                <a:ea typeface="ＭＳ Ｐゴシック" charset="0"/>
                <a:cs typeface="HelveticaNeueLT Pro 45 Lt"/>
              </a:defRPr>
            </a:lvl1pPr>
            <a:lvl2pPr algn="l" defTabSz="9525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HelveticaNeueLT Pro 45 Lt" charset="0"/>
                <a:ea typeface="ＭＳ Ｐゴシック" charset="0"/>
                <a:cs typeface="HelveticaNeueLT Pro 45 Lt" charset="0"/>
              </a:defRPr>
            </a:lvl2pPr>
            <a:lvl3pPr algn="l" defTabSz="9525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HelveticaNeueLT Pro 45 Lt" charset="0"/>
                <a:ea typeface="ＭＳ Ｐゴシック" charset="0"/>
                <a:cs typeface="HelveticaNeueLT Pro 45 Lt" charset="0"/>
              </a:defRPr>
            </a:lvl3pPr>
            <a:lvl4pPr algn="l" defTabSz="9525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HelveticaNeueLT Pro 45 Lt" charset="0"/>
                <a:ea typeface="ＭＳ Ｐゴシック" charset="0"/>
                <a:cs typeface="HelveticaNeueLT Pro 45 Lt" charset="0"/>
              </a:defRPr>
            </a:lvl4pPr>
            <a:lvl5pPr algn="l" defTabSz="9525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HelveticaNeueLT Pro 45 Lt" charset="0"/>
                <a:ea typeface="ＭＳ Ｐゴシック" charset="0"/>
                <a:cs typeface="HelveticaNeueLT Pro 45 Lt" charset="0"/>
              </a:defRPr>
            </a:lvl5pPr>
            <a:lvl6pPr marL="220599" algn="l" defTabSz="955894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1"/>
                </a:solidFill>
                <a:latin typeface="Arial" charset="0"/>
              </a:defRPr>
            </a:lvl6pPr>
            <a:lvl7pPr marL="441176" algn="l" defTabSz="955894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1"/>
                </a:solidFill>
                <a:latin typeface="Arial" charset="0"/>
              </a:defRPr>
            </a:lvl7pPr>
            <a:lvl8pPr marL="661770" algn="l" defTabSz="955894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1"/>
                </a:solidFill>
                <a:latin typeface="Arial" charset="0"/>
              </a:defRPr>
            </a:lvl8pPr>
            <a:lvl9pPr marL="882370" algn="l" defTabSz="955894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tx1"/>
                </a:solidFill>
                <a:latin typeface="+mn-lt"/>
              </a:rPr>
              <a:t>Syntax - </a:t>
            </a:r>
            <a:r>
              <a:rPr lang="en-US" sz="3600" b="1" kern="0" dirty="0">
                <a:solidFill>
                  <a:schemeClr val="tx1"/>
                </a:solidFill>
                <a:latin typeface="+mn-lt"/>
              </a:rPr>
              <a:t>ACCESSION_ID:XXX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4B91AB6-7E29-FA40-8697-19F66685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Searching for a specific dataset</a:t>
            </a:r>
          </a:p>
        </p:txBody>
      </p:sp>
    </p:spTree>
    <p:extLst>
      <p:ext uri="{BB962C8B-B14F-4D97-AF65-F5344CB8AC3E}">
        <p14:creationId xmlns:p14="http://schemas.microsoft.com/office/powerpoint/2010/main" val="28829508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C187C2-FF54-8749-8D70-AFBB7E9AF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8229465" cy="950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F886BF-49C7-9443-93AE-54EDCF5C24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2242348"/>
            <a:ext cx="7572382" cy="11101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6FBA5-471F-D346-A9F7-8EA45330D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770" y="3488364"/>
            <a:ext cx="6608523" cy="942839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4A8595D-8BF3-2046-B89F-989CDDA2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Searching for a specific dataset</a:t>
            </a:r>
          </a:p>
        </p:txBody>
      </p:sp>
    </p:spTree>
    <p:extLst>
      <p:ext uri="{BB962C8B-B14F-4D97-AF65-F5344CB8AC3E}">
        <p14:creationId xmlns:p14="http://schemas.microsoft.com/office/powerpoint/2010/main" val="230509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77B8E8-0207-D24A-A743-53B2E5935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867"/>
          <a:stretch/>
        </p:blipFill>
        <p:spPr>
          <a:xfrm>
            <a:off x="587369" y="1828801"/>
            <a:ext cx="7970161" cy="2529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in Europe PMC</a:t>
            </a:r>
          </a:p>
        </p:txBody>
      </p:sp>
    </p:spTree>
    <p:extLst>
      <p:ext uri="{BB962C8B-B14F-4D97-AF65-F5344CB8AC3E}">
        <p14:creationId xmlns:p14="http://schemas.microsoft.com/office/powerpoint/2010/main" val="12550368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084F7C-ADC9-224B-8F5E-7C153A9D9E83}"/>
              </a:ext>
            </a:extLst>
          </p:cNvPr>
          <p:cNvSpPr txBox="1">
            <a:spLocks/>
          </p:cNvSpPr>
          <p:nvPr/>
        </p:nvSpPr>
        <p:spPr>
          <a:xfrm>
            <a:off x="781050" y="4584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One minute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2D67-987A-624E-BED9-55EACB34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2768"/>
            <a:ext cx="7887600" cy="4021632"/>
          </a:xfrm>
        </p:spPr>
        <p:txBody>
          <a:bodyPr>
            <a:normAutofit/>
          </a:bodyPr>
          <a:lstStyle/>
          <a:p>
            <a:r>
              <a:rPr lang="en-GB" sz="2400" dirty="0"/>
              <a:t>Find out how many articles have cited a structure of HIV-1 GP120 core complexed with CD4 and a neutralizing human antibody</a:t>
            </a:r>
          </a:p>
          <a:p>
            <a:pPr marL="0" indent="0">
              <a:buNone/>
            </a:pPr>
            <a:r>
              <a:rPr lang="en-GB" sz="2400" i="1" dirty="0"/>
              <a:t>PDB accession number 1gc1</a:t>
            </a:r>
          </a:p>
          <a:p>
            <a:endParaRPr lang="en-GB" sz="2400" dirty="0"/>
          </a:p>
          <a:p>
            <a:r>
              <a:rPr lang="en-GB" sz="2400" dirty="0"/>
              <a:t>Compare this number with the number of citations for the paper that described the 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CD089-D78E-F64B-ABFD-B5DDA94AC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817168"/>
            <a:ext cx="77089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9700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0475" y="2743200"/>
            <a:ext cx="7772400" cy="753750"/>
          </a:xfrm>
        </p:spPr>
        <p:txBody>
          <a:bodyPr/>
          <a:lstStyle/>
          <a:p>
            <a:r>
              <a:rPr lang="en-US" sz="3600" dirty="0"/>
              <a:t>Search cookbook: using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0946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Search syntax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49" y="1079999"/>
            <a:ext cx="7822259" cy="1937521"/>
          </a:xfrm>
        </p:spPr>
      </p:pic>
      <p:sp>
        <p:nvSpPr>
          <p:cNvPr id="7" name="Rectangle 6"/>
          <p:cNvSpPr/>
          <p:nvPr/>
        </p:nvSpPr>
        <p:spPr>
          <a:xfrm>
            <a:off x="744162" y="4192334"/>
            <a:ext cx="5801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+mn-lt"/>
              </a:rPr>
              <a:t>www.europepmc.org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Help#articlemetadata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44" y="2938262"/>
            <a:ext cx="7822263" cy="566938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42" y="3436107"/>
            <a:ext cx="7822265" cy="42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9346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1" y="1079998"/>
            <a:ext cx="7773328" cy="2650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Search syntax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687" y="3994468"/>
            <a:ext cx="8135563" cy="14817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0775" y="5125102"/>
            <a:ext cx="6289862" cy="5451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3122" y="5125102"/>
            <a:ext cx="1280669" cy="54512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59DA2-C628-3640-9794-288D74F80B11}"/>
              </a:ext>
            </a:extLst>
          </p:cNvPr>
          <p:cNvSpPr txBox="1"/>
          <p:nvPr/>
        </p:nvSpPr>
        <p:spPr>
          <a:xfrm>
            <a:off x="6128651" y="5216553"/>
            <a:ext cx="1847562" cy="259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u="sng" dirty="0" err="1">
                <a:solidFill>
                  <a:schemeClr val="accent5">
                    <a:lumMod val="50000"/>
                  </a:schemeClr>
                </a:solidFill>
              </a:rPr>
              <a:t>ACCESSION_TYPE:uniprot</a:t>
            </a:r>
            <a:endParaRPr lang="en-US" sz="1050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8062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084F7C-ADC9-224B-8F5E-7C153A9D9E83}"/>
              </a:ext>
            </a:extLst>
          </p:cNvPr>
          <p:cNvSpPr txBox="1">
            <a:spLocks/>
          </p:cNvSpPr>
          <p:nvPr/>
        </p:nvSpPr>
        <p:spPr>
          <a:xfrm>
            <a:off x="781050" y="4584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One minute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2D67-987A-624E-BED9-55EACB34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2768"/>
            <a:ext cx="7887600" cy="40216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Using syntax find articles that have been curated by uniport and cite a protein structure deposited in </a:t>
            </a:r>
            <a:r>
              <a:rPr lang="en-GB" dirty="0" err="1"/>
              <a:t>PDBe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722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0475" y="2743200"/>
            <a:ext cx="7772400" cy="753750"/>
          </a:xfrm>
        </p:spPr>
        <p:txBody>
          <a:bodyPr/>
          <a:lstStyle/>
          <a:p>
            <a:r>
              <a:rPr lang="en-US" sz="3600" dirty="0"/>
              <a:t>Saving a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1419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928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Saving a search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066800"/>
            <a:ext cx="8153400" cy="22727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71" y="3297902"/>
            <a:ext cx="7964261" cy="2327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8563" y="2727702"/>
            <a:ext cx="805160" cy="2479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8586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Europe PMC account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4" y="1219200"/>
            <a:ext cx="6976112" cy="4351338"/>
          </a:xfrm>
        </p:spPr>
      </p:pic>
    </p:spTree>
    <p:extLst>
      <p:ext uri="{BB962C8B-B14F-4D97-AF65-F5344CB8AC3E}">
        <p14:creationId xmlns:p14="http://schemas.microsoft.com/office/powerpoint/2010/main" val="200054759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50" y="1356881"/>
            <a:ext cx="8204499" cy="156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 descr="Figure 6.pn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50" y="2994200"/>
            <a:ext cx="8204502" cy="25280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Autofit/>
          </a:bodyPr>
          <a:lstStyle/>
          <a:p>
            <a:r>
              <a:rPr lang="en-US" sz="4000" dirty="0"/>
              <a:t>Europe PMC account</a:t>
            </a:r>
          </a:p>
        </p:txBody>
      </p:sp>
    </p:spTree>
    <p:extLst>
      <p:ext uri="{BB962C8B-B14F-4D97-AF65-F5344CB8AC3E}">
        <p14:creationId xmlns:p14="http://schemas.microsoft.com/office/powerpoint/2010/main" val="303736448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084F7C-ADC9-224B-8F5E-7C153A9D9E83}"/>
              </a:ext>
            </a:extLst>
          </p:cNvPr>
          <p:cNvSpPr txBox="1">
            <a:spLocks/>
          </p:cNvSpPr>
          <p:nvPr/>
        </p:nvSpPr>
        <p:spPr>
          <a:xfrm>
            <a:off x="781050" y="4584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One minute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2D67-987A-624E-BED9-55EACB34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2768"/>
            <a:ext cx="7887600" cy="4021632"/>
          </a:xfrm>
        </p:spPr>
        <p:txBody>
          <a:bodyPr/>
          <a:lstStyle/>
          <a:p>
            <a:r>
              <a:rPr lang="en-GB" dirty="0"/>
              <a:t>Create a search for articles that mention a protein of choice (e.g. p53) in the abstract published in August 2018.</a:t>
            </a:r>
          </a:p>
          <a:p>
            <a:endParaRPr lang="en-GB" dirty="0"/>
          </a:p>
          <a:p>
            <a:r>
              <a:rPr lang="en-GB" dirty="0"/>
              <a:t>Save your search. Run it from your account.</a:t>
            </a:r>
          </a:p>
          <a:p>
            <a:endParaRPr lang="en-GB" dirty="0"/>
          </a:p>
          <a:p>
            <a:r>
              <a:rPr lang="en-GB" dirty="0"/>
              <a:t>Edit the search to retrieve articles from September.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61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search for all the content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3EA708-0BDC-C14A-A07E-7C07649E7C35}"/>
              </a:ext>
            </a:extLst>
          </p:cNvPr>
          <p:cNvSpPr/>
          <p:nvPr/>
        </p:nvSpPr>
        <p:spPr>
          <a:xfrm>
            <a:off x="628650" y="5341825"/>
            <a:ext cx="78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Every keyword search queries the full text as well as abstracts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68A62-BB27-BD47-B04C-2760B72713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1439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0475" y="2743200"/>
            <a:ext cx="7772400" cy="753750"/>
          </a:xfrm>
        </p:spPr>
        <p:txBody>
          <a:bodyPr/>
          <a:lstStyle/>
          <a:p>
            <a:r>
              <a:rPr lang="en-US" sz="3600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6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2CDA2E-FE34-2047-A442-3E828C15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77" y="1066801"/>
            <a:ext cx="8496445" cy="3033252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AA25E21-FD13-AB46-87B1-7CE428CC627B}"/>
              </a:ext>
            </a:extLst>
          </p:cNvPr>
          <p:cNvSpPr/>
          <p:nvPr/>
        </p:nvSpPr>
        <p:spPr bwMode="auto">
          <a:xfrm>
            <a:off x="472191" y="1804086"/>
            <a:ext cx="1571762" cy="36089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99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2CDA2E-FE34-2047-A442-3E828C15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77" y="1066801"/>
            <a:ext cx="8496445" cy="2026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1BC723-A485-7B43-8B63-9BCBCB9DB3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77" y="3124905"/>
            <a:ext cx="8496445" cy="150088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06271E-3E42-2B43-9EF6-808F787B1B39}"/>
              </a:ext>
            </a:extLst>
          </p:cNvPr>
          <p:cNvSpPr/>
          <p:nvPr/>
        </p:nvSpPr>
        <p:spPr bwMode="auto">
          <a:xfrm>
            <a:off x="807857" y="2835796"/>
            <a:ext cx="662128" cy="257027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B82B1D-4354-594E-BDA9-2AA5EA2C103D}"/>
              </a:ext>
            </a:extLst>
          </p:cNvPr>
          <p:cNvSpPr/>
          <p:nvPr/>
        </p:nvSpPr>
        <p:spPr bwMode="auto">
          <a:xfrm>
            <a:off x="2638587" y="4400842"/>
            <a:ext cx="312957" cy="257027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9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2CDA2E-FE34-2047-A442-3E828C15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77" y="1066801"/>
            <a:ext cx="8496445" cy="2026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1BC723-A485-7B43-8B63-9BCBCB9DB3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77" y="3124905"/>
            <a:ext cx="8496445" cy="1500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39934D-1DE4-F54D-82CE-6ACDE76F1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77" y="4727002"/>
            <a:ext cx="8496445" cy="153507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A3C2585-89B8-9E4F-BECE-E43FA7AFE4FB}"/>
              </a:ext>
            </a:extLst>
          </p:cNvPr>
          <p:cNvSpPr/>
          <p:nvPr/>
        </p:nvSpPr>
        <p:spPr bwMode="auto">
          <a:xfrm>
            <a:off x="807857" y="2835796"/>
            <a:ext cx="662128" cy="257027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4E49032-E73A-C646-997E-6C816FA36144}"/>
              </a:ext>
            </a:extLst>
          </p:cNvPr>
          <p:cNvSpPr/>
          <p:nvPr/>
        </p:nvSpPr>
        <p:spPr bwMode="auto">
          <a:xfrm>
            <a:off x="2638587" y="4400842"/>
            <a:ext cx="312957" cy="257027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2603835-7F97-CA4E-AED7-1E3F6E9A010A}"/>
              </a:ext>
            </a:extLst>
          </p:cNvPr>
          <p:cNvSpPr/>
          <p:nvPr/>
        </p:nvSpPr>
        <p:spPr bwMode="auto">
          <a:xfrm>
            <a:off x="2638587" y="5961486"/>
            <a:ext cx="393980" cy="300588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19075"/>
            <a:ext cx="8153400" cy="39528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europepmc.org</a:t>
            </a:r>
            <a:r>
              <a:rPr lang="en-US" sz="2800" dirty="0"/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2588D-1C13-4448-A1B9-956CCCA966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5420"/>
            <a:ext cx="9144000" cy="538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9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5F28-FE94-4940-A63E-B573E6F4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 minute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6599-A599-4547-A267-1AFA6DCF4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0238"/>
            <a:ext cx="7887600" cy="2657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Your tools matter!</a:t>
            </a:r>
          </a:p>
          <a:p>
            <a:r>
              <a:rPr lang="en-US" sz="2400" dirty="0">
                <a:latin typeface="+mn-lt"/>
              </a:rPr>
              <a:t>Try out a couple of search queries related to your topic on Europe PMC, PubMed, and Google Scholar</a:t>
            </a:r>
          </a:p>
          <a:p>
            <a:r>
              <a:rPr lang="en-US" sz="2400" dirty="0">
                <a:latin typeface="+mn-lt"/>
              </a:rPr>
              <a:t>How much do your search results differ between the three resources?</a:t>
            </a:r>
          </a:p>
          <a:p>
            <a:r>
              <a:rPr lang="en-US" sz="2400" dirty="0">
                <a:latin typeface="+mn-lt"/>
              </a:rPr>
              <a:t>Is there a difference in the number of results?</a:t>
            </a:r>
          </a:p>
          <a:p>
            <a:r>
              <a:rPr lang="en-US" sz="2400" dirty="0">
                <a:latin typeface="+mn-lt"/>
              </a:rPr>
              <a:t>Is there a difference in the order of results?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8EAE70-BE41-294C-8A8D-27EF0C698146}"/>
              </a:ext>
            </a:extLst>
          </p:cNvPr>
          <p:cNvSpPr/>
          <p:nvPr/>
        </p:nvSpPr>
        <p:spPr>
          <a:xfrm>
            <a:off x="628650" y="5501624"/>
            <a:ext cx="2456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+mn-lt"/>
              </a:rPr>
              <a:t>scholar.google.co.uk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03E150-3359-E144-855A-ED73025F4EDF}"/>
              </a:ext>
            </a:extLst>
          </p:cNvPr>
          <p:cNvSpPr/>
          <p:nvPr/>
        </p:nvSpPr>
        <p:spPr>
          <a:xfrm>
            <a:off x="628650" y="4755469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+mn-lt"/>
              </a:rPr>
              <a:t>europepmc.org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EBC7A7-FB3E-A145-9014-31297D9D6E63}"/>
              </a:ext>
            </a:extLst>
          </p:cNvPr>
          <p:cNvSpPr/>
          <p:nvPr/>
        </p:nvSpPr>
        <p:spPr>
          <a:xfrm>
            <a:off x="628650" y="5122559"/>
            <a:ext cx="2986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+mn-lt"/>
              </a:rPr>
              <a:t>ncbi.nlm.nih.gov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pubmed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2345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0475" y="2743200"/>
            <a:ext cx="7772400" cy="753750"/>
          </a:xfrm>
        </p:spPr>
        <p:txBody>
          <a:bodyPr/>
          <a:lstStyle/>
          <a:p>
            <a:r>
              <a:rPr lang="en-US" sz="3600" dirty="0"/>
              <a:t>Keyword search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86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A808F0E-98DD-4F4C-B5A0-0F405AB3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2" y="2729711"/>
            <a:ext cx="7887600" cy="774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Booleans: AND OR NOT</a:t>
            </a:r>
          </a:p>
        </p:txBody>
      </p:sp>
    </p:spTree>
    <p:extLst>
      <p:ext uri="{BB962C8B-B14F-4D97-AF65-F5344CB8AC3E}">
        <p14:creationId xmlns:p14="http://schemas.microsoft.com/office/powerpoint/2010/main" val="72215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Contents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199"/>
            <a:ext cx="8153400" cy="47815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Literature research tools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Keyword search basics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Filtering and sorting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Finding data and evidence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Search cookbook: using syntax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Saving a search</a:t>
            </a:r>
          </a:p>
        </p:txBody>
      </p:sp>
    </p:spTree>
    <p:extLst>
      <p:ext uri="{BB962C8B-B14F-4D97-AF65-F5344CB8AC3E}">
        <p14:creationId xmlns:p14="http://schemas.microsoft.com/office/powerpoint/2010/main" val="166678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BD079-2337-CB49-8B8E-FC5005645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You can use Booleans (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AND, OR, NOT</a:t>
            </a:r>
            <a:r>
              <a:rPr lang="en-US" dirty="0">
                <a:latin typeface="+mn-lt"/>
              </a:rPr>
              <a:t>) for any query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p53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AND</a:t>
            </a:r>
            <a:r>
              <a:rPr lang="en-US" dirty="0">
                <a:latin typeface="+mn-lt"/>
              </a:rPr>
              <a:t> mutation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dna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AND</a:t>
            </a:r>
            <a:r>
              <a:rPr lang="en-US" dirty="0">
                <a:latin typeface="+mn-lt"/>
              </a:rPr>
              <a:t> damage</a:t>
            </a: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p53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NOT</a:t>
            </a:r>
            <a:r>
              <a:rPr lang="en-US" dirty="0">
                <a:latin typeface="+mn-lt"/>
              </a:rPr>
              <a:t> mutation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AND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dna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AND</a:t>
            </a:r>
            <a:r>
              <a:rPr lang="en-US" dirty="0">
                <a:latin typeface="+mn-lt"/>
              </a:rPr>
              <a:t> damage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 algn="just">
              <a:buNone/>
            </a:pPr>
            <a:r>
              <a:rPr lang="en-US" dirty="0">
                <a:latin typeface="+mn-lt"/>
              </a:rPr>
              <a:t>Use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AND, OR, NOT</a:t>
            </a:r>
            <a:r>
              <a:rPr lang="en-US" dirty="0">
                <a:latin typeface="+mn-lt"/>
              </a:rPr>
              <a:t>; don’t use </a:t>
            </a:r>
            <a:r>
              <a:rPr lang="en-US" b="1" i="1" strike="sngStrike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and, or, not</a:t>
            </a:r>
            <a:endParaRPr lang="en-US" b="1" strike="sngStrike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2A7F23-C940-F34C-9F69-D7D80BCF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Booleans: AND, OR, NOT</a:t>
            </a:r>
          </a:p>
        </p:txBody>
      </p:sp>
    </p:spTree>
    <p:extLst>
      <p:ext uri="{BB962C8B-B14F-4D97-AF65-F5344CB8AC3E}">
        <p14:creationId xmlns:p14="http://schemas.microsoft.com/office/powerpoint/2010/main" val="180934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BD079-2337-CB49-8B8E-FC5005645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>
              <a:latin typeface="+mn-lt"/>
            </a:endParaRPr>
          </a:p>
          <a:p>
            <a:pPr marL="0" indent="0" algn="just">
              <a:buNone/>
            </a:pPr>
            <a:r>
              <a:rPr lang="en-US" dirty="0">
                <a:latin typeface="+mn-lt"/>
              </a:rPr>
              <a:t>You keywords in the search are automatically combined using AND operator – no need to put it manually.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p53 mutation DNA damage = p53 </a:t>
            </a:r>
            <a:r>
              <a:rPr lang="en-US" i="1" dirty="0">
                <a:solidFill>
                  <a:schemeClr val="accent1"/>
                </a:solidFill>
                <a:latin typeface="+mn-lt"/>
              </a:rPr>
              <a:t>AND</a:t>
            </a:r>
            <a:r>
              <a:rPr lang="en-US" dirty="0">
                <a:latin typeface="+mn-lt"/>
              </a:rPr>
              <a:t> mutation </a:t>
            </a:r>
            <a:r>
              <a:rPr lang="en-US" i="1" dirty="0">
                <a:solidFill>
                  <a:schemeClr val="accent1"/>
                </a:solidFill>
                <a:latin typeface="+mn-lt"/>
              </a:rPr>
              <a:t>AND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dna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solidFill>
                  <a:schemeClr val="accent1"/>
                </a:solidFill>
                <a:latin typeface="+mn-lt"/>
              </a:rPr>
              <a:t>AND</a:t>
            </a:r>
            <a:r>
              <a:rPr lang="en-US" dirty="0">
                <a:latin typeface="+mn-lt"/>
              </a:rPr>
              <a:t> damage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6D1CFC-55D4-2441-8F2D-8A3C67CB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Booleans: AND, OR, NOT</a:t>
            </a:r>
          </a:p>
        </p:txBody>
      </p:sp>
    </p:spTree>
    <p:extLst>
      <p:ext uri="{BB962C8B-B14F-4D97-AF65-F5344CB8AC3E}">
        <p14:creationId xmlns:p14="http://schemas.microsoft.com/office/powerpoint/2010/main" val="2509265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BD079-2337-CB49-8B8E-FC5005645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+mn-lt"/>
              </a:rPr>
              <a:t>Combine keywords and operators using brackets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sz="2400" dirty="0">
                <a:latin typeface="+mn-lt"/>
              </a:rPr>
              <a:t>p53 mutation NOT (</a:t>
            </a:r>
            <a:r>
              <a:rPr lang="en-US" sz="2400" dirty="0" err="1">
                <a:latin typeface="+mn-lt"/>
              </a:rPr>
              <a:t>dna</a:t>
            </a:r>
            <a:r>
              <a:rPr lang="en-US" sz="2400" dirty="0">
                <a:latin typeface="+mn-lt"/>
              </a:rPr>
              <a:t> OR damage)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    =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p53 AND mutation NOT </a:t>
            </a:r>
            <a:r>
              <a:rPr lang="en-US" sz="2400" dirty="0" err="1">
                <a:solidFill>
                  <a:schemeClr val="accent1"/>
                </a:solidFill>
                <a:latin typeface="+mn-lt"/>
              </a:rPr>
              <a:t>dna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NOT damage</a:t>
            </a:r>
            <a:endParaRPr lang="en-US" sz="2400" i="1" dirty="0">
              <a:latin typeface="+mn-lt"/>
            </a:endParaRPr>
          </a:p>
          <a:p>
            <a:pPr marL="0" indent="0" algn="ctr">
              <a:buNone/>
            </a:pPr>
            <a:endParaRPr lang="en-US" sz="2400" i="1" dirty="0">
              <a:latin typeface="+mn-lt"/>
            </a:endParaRPr>
          </a:p>
          <a:p>
            <a:pPr marL="0" indent="0" algn="ctr">
              <a:buNone/>
            </a:pPr>
            <a:endParaRPr lang="en-US" sz="2400" i="1" dirty="0">
              <a:latin typeface="+mn-lt"/>
            </a:endParaRPr>
          </a:p>
          <a:p>
            <a:pPr marL="0" indent="0" algn="ctr">
              <a:buNone/>
            </a:pPr>
            <a:r>
              <a:rPr lang="en-US" sz="2400" dirty="0">
                <a:latin typeface="+mn-lt"/>
              </a:rPr>
              <a:t>p53 mutation NOT </a:t>
            </a:r>
            <a:r>
              <a:rPr lang="en-US" sz="2400" dirty="0" err="1">
                <a:latin typeface="+mn-lt"/>
              </a:rPr>
              <a:t>dna</a:t>
            </a:r>
            <a:r>
              <a:rPr lang="en-US" sz="2400" dirty="0">
                <a:latin typeface="+mn-lt"/>
              </a:rPr>
              <a:t> OR damage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    =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p53 AND mutation NOT </a:t>
            </a:r>
            <a:r>
              <a:rPr lang="en-US" sz="2400" dirty="0" err="1">
                <a:solidFill>
                  <a:schemeClr val="accent1"/>
                </a:solidFill>
                <a:latin typeface="+mn-lt"/>
              </a:rPr>
              <a:t>dna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OR damage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3283D1-3B87-6444-9394-724A3DEA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Booleans: AND, OR, NOT</a:t>
            </a:r>
          </a:p>
        </p:txBody>
      </p:sp>
    </p:spTree>
    <p:extLst>
      <p:ext uri="{BB962C8B-B14F-4D97-AF65-F5344CB8AC3E}">
        <p14:creationId xmlns:p14="http://schemas.microsoft.com/office/powerpoint/2010/main" val="328914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BD079-2337-CB49-8B8E-FC5005645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50" y="1473276"/>
            <a:ext cx="8153400" cy="59574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+mn-lt"/>
              </a:rPr>
              <a:t>p53 mutation </a:t>
            </a:r>
            <a:r>
              <a:rPr lang="en-US" sz="2800" dirty="0">
                <a:solidFill>
                  <a:schemeClr val="accent1"/>
                </a:solidFill>
                <a:latin typeface="+mn-lt"/>
              </a:rPr>
              <a:t>NOT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en-US" sz="2800" dirty="0" err="1">
                <a:latin typeface="+mn-lt"/>
              </a:rPr>
              <a:t>dna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+mn-lt"/>
              </a:rPr>
              <a:t>AND</a:t>
            </a:r>
            <a:r>
              <a:rPr lang="en-US" sz="2800" dirty="0">
                <a:latin typeface="+mn-lt"/>
              </a:rPr>
              <a:t> damage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B206773-E8CC-0A46-994D-92B2DE174704}"/>
              </a:ext>
            </a:extLst>
          </p:cNvPr>
          <p:cNvGrpSpPr/>
          <p:nvPr/>
        </p:nvGrpSpPr>
        <p:grpSpPr>
          <a:xfrm>
            <a:off x="716970" y="2170699"/>
            <a:ext cx="7786257" cy="3149445"/>
            <a:chOff x="692723" y="1810481"/>
            <a:chExt cx="7786257" cy="31494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DA6F42-2D8A-DF4C-833A-744F4CB4881B}"/>
                </a:ext>
              </a:extLst>
            </p:cNvPr>
            <p:cNvSpPr txBox="1"/>
            <p:nvPr/>
          </p:nvSpPr>
          <p:spPr>
            <a:xfrm>
              <a:off x="4965490" y="4336472"/>
              <a:ext cx="1050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+mn-lt"/>
                  <a:ea typeface="Helvetica Neue Light" panose="02000403000000020004" pitchFamily="2" charset="0"/>
                  <a:cs typeface="Helvetica Neue" panose="02000503000000020004" pitchFamily="2" charset="0"/>
                </a:rPr>
                <a:t>damage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30EDA6-2DCE-B341-B71B-F52451A8DC47}"/>
                </a:ext>
              </a:extLst>
            </p:cNvPr>
            <p:cNvGrpSpPr/>
            <p:nvPr/>
          </p:nvGrpSpPr>
          <p:grpSpPr>
            <a:xfrm>
              <a:off x="692723" y="1810481"/>
              <a:ext cx="1717964" cy="3131127"/>
              <a:chOff x="900543" y="1810481"/>
              <a:chExt cx="1717964" cy="313112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172A5F-3678-344B-8587-FA2273806E52}"/>
                  </a:ext>
                </a:extLst>
              </p:cNvPr>
              <p:cNvSpPr/>
              <p:nvPr/>
            </p:nvSpPr>
            <p:spPr bwMode="auto">
              <a:xfrm>
                <a:off x="900543" y="1810481"/>
                <a:ext cx="1717964" cy="313112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981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6DF45E-CC8A-6440-87E6-9F710A183041}"/>
                  </a:ext>
                </a:extLst>
              </p:cNvPr>
              <p:cNvSpPr txBox="1"/>
              <p:nvPr/>
            </p:nvSpPr>
            <p:spPr>
              <a:xfrm>
                <a:off x="1404301" y="2032154"/>
                <a:ext cx="5613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p53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62F0A9-90A9-7049-B14E-D9B8BF721037}"/>
                  </a:ext>
                </a:extLst>
              </p:cNvPr>
              <p:cNvSpPr txBox="1"/>
              <p:nvPr/>
            </p:nvSpPr>
            <p:spPr>
              <a:xfrm>
                <a:off x="1136073" y="2535612"/>
                <a:ext cx="13436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mutation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D5587D-AB1F-F245-9751-DA33B239F21E}"/>
                  </a:ext>
                </a:extLst>
              </p:cNvPr>
              <p:cNvSpPr txBox="1"/>
              <p:nvPr/>
            </p:nvSpPr>
            <p:spPr>
              <a:xfrm>
                <a:off x="1356210" y="3477491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DNA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A6B01C8-E4DB-2C47-91E1-A8BB9AC41789}"/>
                  </a:ext>
                </a:extLst>
              </p:cNvPr>
              <p:cNvCxnSpPr/>
              <p:nvPr/>
            </p:nvCxnSpPr>
            <p:spPr bwMode="auto">
              <a:xfrm>
                <a:off x="1136073" y="2092036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DBC4181-6514-DE48-AA92-8AA3B1D78CB1}"/>
                  </a:ext>
                </a:extLst>
              </p:cNvPr>
              <p:cNvCxnSpPr/>
              <p:nvPr/>
            </p:nvCxnSpPr>
            <p:spPr bwMode="auto">
              <a:xfrm>
                <a:off x="1136073" y="2452254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CF007A6-4C27-9C41-8CA3-7C4BA643B08D}"/>
                  </a:ext>
                </a:extLst>
              </p:cNvPr>
              <p:cNvCxnSpPr/>
              <p:nvPr/>
            </p:nvCxnSpPr>
            <p:spPr bwMode="auto">
              <a:xfrm>
                <a:off x="1136073" y="3075709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FA10CB3-C227-7147-8873-4116335634D5}"/>
                  </a:ext>
                </a:extLst>
              </p:cNvPr>
              <p:cNvCxnSpPr/>
              <p:nvPr/>
            </p:nvCxnSpPr>
            <p:spPr bwMode="auto">
              <a:xfrm>
                <a:off x="1136073" y="3422073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8ADF70A-B4C8-3147-A19E-9ABDB2CFFB2A}"/>
                  </a:ext>
                </a:extLst>
              </p:cNvPr>
              <p:cNvCxnSpPr/>
              <p:nvPr/>
            </p:nvCxnSpPr>
            <p:spPr bwMode="auto">
              <a:xfrm>
                <a:off x="1122218" y="4059381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D50BB24-749D-4C49-85A3-62643D97545D}"/>
                  </a:ext>
                </a:extLst>
              </p:cNvPr>
              <p:cNvCxnSpPr/>
              <p:nvPr/>
            </p:nvCxnSpPr>
            <p:spPr bwMode="auto">
              <a:xfrm>
                <a:off x="1122218" y="4350328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7CAA2A2-2A8C-4948-87D2-072402E78B2A}"/>
                </a:ext>
              </a:extLst>
            </p:cNvPr>
            <p:cNvGrpSpPr/>
            <p:nvPr/>
          </p:nvGrpSpPr>
          <p:grpSpPr>
            <a:xfrm>
              <a:off x="2775647" y="1828799"/>
              <a:ext cx="1717964" cy="3131127"/>
              <a:chOff x="900545" y="1828800"/>
              <a:chExt cx="1717964" cy="313112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2FAB3F-BCC8-A145-B836-F26A7B47FE44}"/>
                  </a:ext>
                </a:extLst>
              </p:cNvPr>
              <p:cNvSpPr/>
              <p:nvPr/>
            </p:nvSpPr>
            <p:spPr bwMode="auto">
              <a:xfrm>
                <a:off x="900545" y="1828800"/>
                <a:ext cx="1717964" cy="313112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981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19F034-F470-D24C-8E70-7B23835BE0DF}"/>
                  </a:ext>
                </a:extLst>
              </p:cNvPr>
              <p:cNvSpPr txBox="1"/>
              <p:nvPr/>
            </p:nvSpPr>
            <p:spPr>
              <a:xfrm>
                <a:off x="1404301" y="2032154"/>
                <a:ext cx="5613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p53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3816EF-ED29-F64C-8391-26580D242095}"/>
                  </a:ext>
                </a:extLst>
              </p:cNvPr>
              <p:cNvSpPr txBox="1"/>
              <p:nvPr/>
            </p:nvSpPr>
            <p:spPr>
              <a:xfrm>
                <a:off x="1136073" y="2535612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mutation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AB865BF-C817-7846-860A-D7C020B9E8CE}"/>
                  </a:ext>
                </a:extLst>
              </p:cNvPr>
              <p:cNvCxnSpPr/>
              <p:nvPr/>
            </p:nvCxnSpPr>
            <p:spPr bwMode="auto">
              <a:xfrm>
                <a:off x="1136073" y="2092036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680852B-CB7A-8046-8244-F793609FD817}"/>
                  </a:ext>
                </a:extLst>
              </p:cNvPr>
              <p:cNvCxnSpPr/>
              <p:nvPr/>
            </p:nvCxnSpPr>
            <p:spPr bwMode="auto">
              <a:xfrm>
                <a:off x="1136073" y="2452254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15EF0B1-1F7A-DF4B-A4E9-6C1A94572661}"/>
                  </a:ext>
                </a:extLst>
              </p:cNvPr>
              <p:cNvCxnSpPr/>
              <p:nvPr/>
            </p:nvCxnSpPr>
            <p:spPr bwMode="auto">
              <a:xfrm>
                <a:off x="1136073" y="3075709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9165CB9-151D-7547-981E-09CA495DA9BB}"/>
                  </a:ext>
                </a:extLst>
              </p:cNvPr>
              <p:cNvCxnSpPr/>
              <p:nvPr/>
            </p:nvCxnSpPr>
            <p:spPr bwMode="auto">
              <a:xfrm>
                <a:off x="1136073" y="3422073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B823EEC-7BDD-1E42-BB7A-8BB23949E7FD}"/>
                  </a:ext>
                </a:extLst>
              </p:cNvPr>
              <p:cNvCxnSpPr/>
              <p:nvPr/>
            </p:nvCxnSpPr>
            <p:spPr bwMode="auto">
              <a:xfrm>
                <a:off x="1122218" y="4059381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8AE90C8-9EBE-454F-A93A-16B8342CB47B}"/>
                  </a:ext>
                </a:extLst>
              </p:cNvPr>
              <p:cNvCxnSpPr/>
              <p:nvPr/>
            </p:nvCxnSpPr>
            <p:spPr bwMode="auto">
              <a:xfrm>
                <a:off x="1122218" y="4350328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6DB4216-84F8-5E4B-99F7-01C84766E90C}"/>
                </a:ext>
              </a:extLst>
            </p:cNvPr>
            <p:cNvGrpSpPr/>
            <p:nvPr/>
          </p:nvGrpSpPr>
          <p:grpSpPr>
            <a:xfrm>
              <a:off x="4727603" y="1814950"/>
              <a:ext cx="1717964" cy="3131127"/>
              <a:chOff x="900545" y="1828800"/>
              <a:chExt cx="1717964" cy="313112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455C55-0AED-8A4F-8AB3-2B9732D545DE}"/>
                  </a:ext>
                </a:extLst>
              </p:cNvPr>
              <p:cNvSpPr/>
              <p:nvPr/>
            </p:nvSpPr>
            <p:spPr bwMode="auto">
              <a:xfrm>
                <a:off x="900545" y="1828800"/>
                <a:ext cx="1717964" cy="313112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981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A226CB-F40B-EE4F-9E07-8E18C51A6EB2}"/>
                  </a:ext>
                </a:extLst>
              </p:cNvPr>
              <p:cNvSpPr txBox="1"/>
              <p:nvPr/>
            </p:nvSpPr>
            <p:spPr>
              <a:xfrm>
                <a:off x="1404301" y="2032154"/>
                <a:ext cx="5613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p53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634BD2-F86C-874B-90EA-83946BDBC1AC}"/>
                  </a:ext>
                </a:extLst>
              </p:cNvPr>
              <p:cNvSpPr txBox="1"/>
              <p:nvPr/>
            </p:nvSpPr>
            <p:spPr>
              <a:xfrm>
                <a:off x="1136073" y="2535612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mutation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35D2916-5C14-5D4D-85D0-72E6827190A5}"/>
                  </a:ext>
                </a:extLst>
              </p:cNvPr>
              <p:cNvSpPr txBox="1"/>
              <p:nvPr/>
            </p:nvSpPr>
            <p:spPr>
              <a:xfrm>
                <a:off x="1356210" y="3477491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DNA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4E72C7F-237F-E144-901A-39527A78D6F1}"/>
                  </a:ext>
                </a:extLst>
              </p:cNvPr>
              <p:cNvCxnSpPr/>
              <p:nvPr/>
            </p:nvCxnSpPr>
            <p:spPr bwMode="auto">
              <a:xfrm>
                <a:off x="1136073" y="2092036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9B45A29-B170-FF41-8DAD-CF9F60F5A4F6}"/>
                  </a:ext>
                </a:extLst>
              </p:cNvPr>
              <p:cNvCxnSpPr/>
              <p:nvPr/>
            </p:nvCxnSpPr>
            <p:spPr bwMode="auto">
              <a:xfrm>
                <a:off x="1136073" y="2452254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3B2EB24-1E33-3A42-9BE5-DD800BB9D731}"/>
                  </a:ext>
                </a:extLst>
              </p:cNvPr>
              <p:cNvCxnSpPr/>
              <p:nvPr/>
            </p:nvCxnSpPr>
            <p:spPr bwMode="auto">
              <a:xfrm>
                <a:off x="1136073" y="3075709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4877881-8851-DF4F-BB40-190B62A102B1}"/>
                  </a:ext>
                </a:extLst>
              </p:cNvPr>
              <p:cNvCxnSpPr/>
              <p:nvPr/>
            </p:nvCxnSpPr>
            <p:spPr bwMode="auto">
              <a:xfrm>
                <a:off x="1136073" y="3422073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BF7F4F6-9856-214E-9171-8E9EE4B10107}"/>
                  </a:ext>
                </a:extLst>
              </p:cNvPr>
              <p:cNvCxnSpPr/>
              <p:nvPr/>
            </p:nvCxnSpPr>
            <p:spPr bwMode="auto">
              <a:xfrm>
                <a:off x="1122218" y="4059381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18FCB7D-9D8A-D646-A24A-0A7BD9D905B9}"/>
                  </a:ext>
                </a:extLst>
              </p:cNvPr>
              <p:cNvCxnSpPr/>
              <p:nvPr/>
            </p:nvCxnSpPr>
            <p:spPr bwMode="auto">
              <a:xfrm>
                <a:off x="1122218" y="4350328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C5FA6AE-A91B-6A4A-A861-C5E2D32AAEDB}"/>
                </a:ext>
              </a:extLst>
            </p:cNvPr>
            <p:cNvGrpSpPr/>
            <p:nvPr/>
          </p:nvGrpSpPr>
          <p:grpSpPr>
            <a:xfrm>
              <a:off x="6761016" y="1810482"/>
              <a:ext cx="1717964" cy="3131127"/>
              <a:chOff x="900545" y="1828800"/>
              <a:chExt cx="1717964" cy="3131127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D4B7470-443E-D34E-B314-E4DF89D8DBDD}"/>
                  </a:ext>
                </a:extLst>
              </p:cNvPr>
              <p:cNvSpPr/>
              <p:nvPr/>
            </p:nvSpPr>
            <p:spPr bwMode="auto">
              <a:xfrm>
                <a:off x="900545" y="1828800"/>
                <a:ext cx="1717964" cy="313112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981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6B4D050-6226-274D-A3A9-43C8312A60BE}"/>
                  </a:ext>
                </a:extLst>
              </p:cNvPr>
              <p:cNvSpPr txBox="1"/>
              <p:nvPr/>
            </p:nvSpPr>
            <p:spPr>
              <a:xfrm>
                <a:off x="1404301" y="2032154"/>
                <a:ext cx="5613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p53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728255-4A2E-8749-9EAD-D8FE8C71BB9A}"/>
                  </a:ext>
                </a:extLst>
              </p:cNvPr>
              <p:cNvSpPr txBox="1"/>
              <p:nvPr/>
            </p:nvSpPr>
            <p:spPr>
              <a:xfrm>
                <a:off x="1136073" y="2535612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mutation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E1496B1-77A3-584E-8488-022FB9281BE8}"/>
                  </a:ext>
                </a:extLst>
              </p:cNvPr>
              <p:cNvCxnSpPr/>
              <p:nvPr/>
            </p:nvCxnSpPr>
            <p:spPr bwMode="auto">
              <a:xfrm>
                <a:off x="1136073" y="2092036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82B74FA-0B1C-DB42-A5E5-434AF888E2E0}"/>
                  </a:ext>
                </a:extLst>
              </p:cNvPr>
              <p:cNvCxnSpPr/>
              <p:nvPr/>
            </p:nvCxnSpPr>
            <p:spPr bwMode="auto">
              <a:xfrm>
                <a:off x="1136073" y="2452254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1B254B6-D3D6-D14F-98C3-6A91281F42D3}"/>
                  </a:ext>
                </a:extLst>
              </p:cNvPr>
              <p:cNvCxnSpPr/>
              <p:nvPr/>
            </p:nvCxnSpPr>
            <p:spPr bwMode="auto">
              <a:xfrm>
                <a:off x="1136073" y="3075709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AFE4AD6-DCAE-7443-AB5A-39DDB7BB404F}"/>
                  </a:ext>
                </a:extLst>
              </p:cNvPr>
              <p:cNvCxnSpPr/>
              <p:nvPr/>
            </p:nvCxnSpPr>
            <p:spPr bwMode="auto">
              <a:xfrm>
                <a:off x="1136073" y="3422073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94A83A3-3DC6-5A47-B462-F9CF97925D65}"/>
                  </a:ext>
                </a:extLst>
              </p:cNvPr>
              <p:cNvCxnSpPr/>
              <p:nvPr/>
            </p:nvCxnSpPr>
            <p:spPr bwMode="auto">
              <a:xfrm>
                <a:off x="1122218" y="4059381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F7B23DC-0DD0-914B-98AC-BF43E9CA06CC}"/>
                  </a:ext>
                </a:extLst>
              </p:cNvPr>
              <p:cNvCxnSpPr/>
              <p:nvPr/>
            </p:nvCxnSpPr>
            <p:spPr bwMode="auto">
              <a:xfrm>
                <a:off x="1122218" y="4350328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52C841B-2189-AA46-BB03-1E5B9B2E2AAB}"/>
                </a:ext>
              </a:extLst>
            </p:cNvPr>
            <p:cNvSpPr txBox="1"/>
            <p:nvPr/>
          </p:nvSpPr>
          <p:spPr>
            <a:xfrm>
              <a:off x="6948052" y="3491577"/>
              <a:ext cx="1050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+mn-lt"/>
                  <a:ea typeface="Helvetica Neue Light" panose="02000403000000020004" pitchFamily="2" charset="0"/>
                  <a:cs typeface="Helvetica Neue" panose="02000503000000020004" pitchFamily="2" charset="0"/>
                </a:rPr>
                <a:t>damage</a:t>
              </a:r>
            </a:p>
          </p:txBody>
        </p:sp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984C0070-7D62-2A4A-8158-9780F020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One minute challenge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A696361-7A5B-B547-B564-5C809F2BF21C}"/>
              </a:ext>
            </a:extLst>
          </p:cNvPr>
          <p:cNvSpPr txBox="1">
            <a:spLocks/>
          </p:cNvSpPr>
          <p:nvPr/>
        </p:nvSpPr>
        <p:spPr>
          <a:xfrm>
            <a:off x="441158" y="5535225"/>
            <a:ext cx="8153400" cy="595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</a:rPr>
              <a:t>Which of these documents will be in your search results?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367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BD079-2337-CB49-8B8E-FC5005645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50" y="1473276"/>
            <a:ext cx="8153400" cy="59574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+mn-lt"/>
              </a:rPr>
              <a:t>p53 mutation </a:t>
            </a:r>
            <a:r>
              <a:rPr lang="en-US" sz="2800" dirty="0">
                <a:solidFill>
                  <a:schemeClr val="accent1"/>
                </a:solidFill>
                <a:latin typeface="+mn-lt"/>
              </a:rPr>
              <a:t>NOT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en-US" sz="2800" dirty="0" err="1">
                <a:latin typeface="+mn-lt"/>
              </a:rPr>
              <a:t>dna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+mn-lt"/>
              </a:rPr>
              <a:t>AND</a:t>
            </a:r>
            <a:r>
              <a:rPr lang="en-US" sz="2800" dirty="0">
                <a:latin typeface="+mn-lt"/>
              </a:rPr>
              <a:t> damage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B206773-E8CC-0A46-994D-92B2DE174704}"/>
              </a:ext>
            </a:extLst>
          </p:cNvPr>
          <p:cNvGrpSpPr/>
          <p:nvPr/>
        </p:nvGrpSpPr>
        <p:grpSpPr>
          <a:xfrm>
            <a:off x="716970" y="2170699"/>
            <a:ext cx="7786257" cy="3149445"/>
            <a:chOff x="692723" y="1810481"/>
            <a:chExt cx="7786257" cy="31494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DA6F42-2D8A-DF4C-833A-744F4CB4881B}"/>
                </a:ext>
              </a:extLst>
            </p:cNvPr>
            <p:cNvSpPr txBox="1"/>
            <p:nvPr/>
          </p:nvSpPr>
          <p:spPr>
            <a:xfrm>
              <a:off x="4965490" y="4336472"/>
              <a:ext cx="1050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+mn-lt"/>
                  <a:ea typeface="Helvetica Neue Light" panose="02000403000000020004" pitchFamily="2" charset="0"/>
                  <a:cs typeface="Helvetica Neue" panose="02000503000000020004" pitchFamily="2" charset="0"/>
                </a:rPr>
                <a:t>damage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30EDA6-2DCE-B341-B71B-F52451A8DC47}"/>
                </a:ext>
              </a:extLst>
            </p:cNvPr>
            <p:cNvGrpSpPr/>
            <p:nvPr/>
          </p:nvGrpSpPr>
          <p:grpSpPr>
            <a:xfrm>
              <a:off x="692723" y="1810481"/>
              <a:ext cx="1717964" cy="3131127"/>
              <a:chOff x="900543" y="1810481"/>
              <a:chExt cx="1717964" cy="313112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172A5F-3678-344B-8587-FA2273806E52}"/>
                  </a:ext>
                </a:extLst>
              </p:cNvPr>
              <p:cNvSpPr/>
              <p:nvPr/>
            </p:nvSpPr>
            <p:spPr bwMode="auto">
              <a:xfrm>
                <a:off x="900543" y="1810481"/>
                <a:ext cx="1717964" cy="3131127"/>
              </a:xfrm>
              <a:prstGeom prst="rect">
                <a:avLst/>
              </a:prstGeom>
              <a:noFill/>
              <a:ln w="571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981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6DF45E-CC8A-6440-87E6-9F710A183041}"/>
                  </a:ext>
                </a:extLst>
              </p:cNvPr>
              <p:cNvSpPr txBox="1"/>
              <p:nvPr/>
            </p:nvSpPr>
            <p:spPr>
              <a:xfrm>
                <a:off x="1404301" y="2032154"/>
                <a:ext cx="5613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p53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62F0A9-90A9-7049-B14E-D9B8BF721037}"/>
                  </a:ext>
                </a:extLst>
              </p:cNvPr>
              <p:cNvSpPr txBox="1"/>
              <p:nvPr/>
            </p:nvSpPr>
            <p:spPr>
              <a:xfrm>
                <a:off x="1136073" y="2535612"/>
                <a:ext cx="13436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mutation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D5587D-AB1F-F245-9751-DA33B239F21E}"/>
                  </a:ext>
                </a:extLst>
              </p:cNvPr>
              <p:cNvSpPr txBox="1"/>
              <p:nvPr/>
            </p:nvSpPr>
            <p:spPr>
              <a:xfrm>
                <a:off x="1356210" y="3477491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DNA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A6B01C8-E4DB-2C47-91E1-A8BB9AC41789}"/>
                  </a:ext>
                </a:extLst>
              </p:cNvPr>
              <p:cNvCxnSpPr/>
              <p:nvPr/>
            </p:nvCxnSpPr>
            <p:spPr bwMode="auto">
              <a:xfrm>
                <a:off x="1136073" y="2092036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DBC4181-6514-DE48-AA92-8AA3B1D78CB1}"/>
                  </a:ext>
                </a:extLst>
              </p:cNvPr>
              <p:cNvCxnSpPr/>
              <p:nvPr/>
            </p:nvCxnSpPr>
            <p:spPr bwMode="auto">
              <a:xfrm>
                <a:off x="1136073" y="2452254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CF007A6-4C27-9C41-8CA3-7C4BA643B08D}"/>
                  </a:ext>
                </a:extLst>
              </p:cNvPr>
              <p:cNvCxnSpPr/>
              <p:nvPr/>
            </p:nvCxnSpPr>
            <p:spPr bwMode="auto">
              <a:xfrm>
                <a:off x="1136073" y="3075709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FA10CB3-C227-7147-8873-4116335634D5}"/>
                  </a:ext>
                </a:extLst>
              </p:cNvPr>
              <p:cNvCxnSpPr/>
              <p:nvPr/>
            </p:nvCxnSpPr>
            <p:spPr bwMode="auto">
              <a:xfrm>
                <a:off x="1136073" y="3422073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8ADF70A-B4C8-3147-A19E-9ABDB2CFFB2A}"/>
                  </a:ext>
                </a:extLst>
              </p:cNvPr>
              <p:cNvCxnSpPr/>
              <p:nvPr/>
            </p:nvCxnSpPr>
            <p:spPr bwMode="auto">
              <a:xfrm>
                <a:off x="1122218" y="4059381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D50BB24-749D-4C49-85A3-62643D97545D}"/>
                  </a:ext>
                </a:extLst>
              </p:cNvPr>
              <p:cNvCxnSpPr/>
              <p:nvPr/>
            </p:nvCxnSpPr>
            <p:spPr bwMode="auto">
              <a:xfrm>
                <a:off x="1122218" y="4350328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7CAA2A2-2A8C-4948-87D2-072402E78B2A}"/>
                </a:ext>
              </a:extLst>
            </p:cNvPr>
            <p:cNvGrpSpPr/>
            <p:nvPr/>
          </p:nvGrpSpPr>
          <p:grpSpPr>
            <a:xfrm>
              <a:off x="2775647" y="1828799"/>
              <a:ext cx="1717964" cy="3131127"/>
              <a:chOff x="900545" y="1828800"/>
              <a:chExt cx="1717964" cy="313112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2FAB3F-BCC8-A145-B836-F26A7B47FE44}"/>
                  </a:ext>
                </a:extLst>
              </p:cNvPr>
              <p:cNvSpPr/>
              <p:nvPr/>
            </p:nvSpPr>
            <p:spPr bwMode="auto">
              <a:xfrm>
                <a:off x="900545" y="1828800"/>
                <a:ext cx="1717964" cy="3131127"/>
              </a:xfrm>
              <a:prstGeom prst="rect">
                <a:avLst/>
              </a:prstGeom>
              <a:noFill/>
              <a:ln w="571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981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19F034-F470-D24C-8E70-7B23835BE0DF}"/>
                  </a:ext>
                </a:extLst>
              </p:cNvPr>
              <p:cNvSpPr txBox="1"/>
              <p:nvPr/>
            </p:nvSpPr>
            <p:spPr>
              <a:xfrm>
                <a:off x="1404301" y="2032154"/>
                <a:ext cx="5613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p53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3816EF-ED29-F64C-8391-26580D242095}"/>
                  </a:ext>
                </a:extLst>
              </p:cNvPr>
              <p:cNvSpPr txBox="1"/>
              <p:nvPr/>
            </p:nvSpPr>
            <p:spPr>
              <a:xfrm>
                <a:off x="1136073" y="2535612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mutation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AB865BF-C817-7846-860A-D7C020B9E8CE}"/>
                  </a:ext>
                </a:extLst>
              </p:cNvPr>
              <p:cNvCxnSpPr/>
              <p:nvPr/>
            </p:nvCxnSpPr>
            <p:spPr bwMode="auto">
              <a:xfrm>
                <a:off x="1136073" y="2092036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680852B-CB7A-8046-8244-F793609FD817}"/>
                  </a:ext>
                </a:extLst>
              </p:cNvPr>
              <p:cNvCxnSpPr/>
              <p:nvPr/>
            </p:nvCxnSpPr>
            <p:spPr bwMode="auto">
              <a:xfrm>
                <a:off x="1136073" y="2452254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15EF0B1-1F7A-DF4B-A4E9-6C1A94572661}"/>
                  </a:ext>
                </a:extLst>
              </p:cNvPr>
              <p:cNvCxnSpPr/>
              <p:nvPr/>
            </p:nvCxnSpPr>
            <p:spPr bwMode="auto">
              <a:xfrm>
                <a:off x="1136073" y="3075709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9165CB9-151D-7547-981E-09CA495DA9BB}"/>
                  </a:ext>
                </a:extLst>
              </p:cNvPr>
              <p:cNvCxnSpPr/>
              <p:nvPr/>
            </p:nvCxnSpPr>
            <p:spPr bwMode="auto">
              <a:xfrm>
                <a:off x="1136073" y="3422073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B823EEC-7BDD-1E42-BB7A-8BB23949E7FD}"/>
                  </a:ext>
                </a:extLst>
              </p:cNvPr>
              <p:cNvCxnSpPr/>
              <p:nvPr/>
            </p:nvCxnSpPr>
            <p:spPr bwMode="auto">
              <a:xfrm>
                <a:off x="1122218" y="4059381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8AE90C8-9EBE-454F-A93A-16B8342CB47B}"/>
                  </a:ext>
                </a:extLst>
              </p:cNvPr>
              <p:cNvCxnSpPr/>
              <p:nvPr/>
            </p:nvCxnSpPr>
            <p:spPr bwMode="auto">
              <a:xfrm>
                <a:off x="1122218" y="4350328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6DB4216-84F8-5E4B-99F7-01C84766E90C}"/>
                </a:ext>
              </a:extLst>
            </p:cNvPr>
            <p:cNvGrpSpPr/>
            <p:nvPr/>
          </p:nvGrpSpPr>
          <p:grpSpPr>
            <a:xfrm>
              <a:off x="4727603" y="1814950"/>
              <a:ext cx="1717964" cy="3131127"/>
              <a:chOff x="900545" y="1828800"/>
              <a:chExt cx="1717964" cy="313112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455C55-0AED-8A4F-8AB3-2B9732D545DE}"/>
                  </a:ext>
                </a:extLst>
              </p:cNvPr>
              <p:cNvSpPr/>
              <p:nvPr/>
            </p:nvSpPr>
            <p:spPr bwMode="auto">
              <a:xfrm>
                <a:off x="900545" y="1828800"/>
                <a:ext cx="1717964" cy="313112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981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A226CB-F40B-EE4F-9E07-8E18C51A6EB2}"/>
                  </a:ext>
                </a:extLst>
              </p:cNvPr>
              <p:cNvSpPr txBox="1"/>
              <p:nvPr/>
            </p:nvSpPr>
            <p:spPr>
              <a:xfrm>
                <a:off x="1404301" y="2032154"/>
                <a:ext cx="5613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p53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634BD2-F86C-874B-90EA-83946BDBC1AC}"/>
                  </a:ext>
                </a:extLst>
              </p:cNvPr>
              <p:cNvSpPr txBox="1"/>
              <p:nvPr/>
            </p:nvSpPr>
            <p:spPr>
              <a:xfrm>
                <a:off x="1136073" y="2535612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mutation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35D2916-5C14-5D4D-85D0-72E6827190A5}"/>
                  </a:ext>
                </a:extLst>
              </p:cNvPr>
              <p:cNvSpPr txBox="1"/>
              <p:nvPr/>
            </p:nvSpPr>
            <p:spPr>
              <a:xfrm>
                <a:off x="1356210" y="3477491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DNA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4E72C7F-237F-E144-901A-39527A78D6F1}"/>
                  </a:ext>
                </a:extLst>
              </p:cNvPr>
              <p:cNvCxnSpPr/>
              <p:nvPr/>
            </p:nvCxnSpPr>
            <p:spPr bwMode="auto">
              <a:xfrm>
                <a:off x="1136073" y="2092036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9B45A29-B170-FF41-8DAD-CF9F60F5A4F6}"/>
                  </a:ext>
                </a:extLst>
              </p:cNvPr>
              <p:cNvCxnSpPr/>
              <p:nvPr/>
            </p:nvCxnSpPr>
            <p:spPr bwMode="auto">
              <a:xfrm>
                <a:off x="1136073" y="2452254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3B2EB24-1E33-3A42-9BE5-DD800BB9D731}"/>
                  </a:ext>
                </a:extLst>
              </p:cNvPr>
              <p:cNvCxnSpPr/>
              <p:nvPr/>
            </p:nvCxnSpPr>
            <p:spPr bwMode="auto">
              <a:xfrm>
                <a:off x="1136073" y="3075709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4877881-8851-DF4F-BB40-190B62A102B1}"/>
                  </a:ext>
                </a:extLst>
              </p:cNvPr>
              <p:cNvCxnSpPr/>
              <p:nvPr/>
            </p:nvCxnSpPr>
            <p:spPr bwMode="auto">
              <a:xfrm>
                <a:off x="1136073" y="3422073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BF7F4F6-9856-214E-9171-8E9EE4B10107}"/>
                  </a:ext>
                </a:extLst>
              </p:cNvPr>
              <p:cNvCxnSpPr/>
              <p:nvPr/>
            </p:nvCxnSpPr>
            <p:spPr bwMode="auto">
              <a:xfrm>
                <a:off x="1122218" y="4059381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18FCB7D-9D8A-D646-A24A-0A7BD9D905B9}"/>
                  </a:ext>
                </a:extLst>
              </p:cNvPr>
              <p:cNvCxnSpPr/>
              <p:nvPr/>
            </p:nvCxnSpPr>
            <p:spPr bwMode="auto">
              <a:xfrm>
                <a:off x="1122218" y="4350328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C5FA6AE-A91B-6A4A-A861-C5E2D32AAEDB}"/>
                </a:ext>
              </a:extLst>
            </p:cNvPr>
            <p:cNvGrpSpPr/>
            <p:nvPr/>
          </p:nvGrpSpPr>
          <p:grpSpPr>
            <a:xfrm>
              <a:off x="6761016" y="1810482"/>
              <a:ext cx="1717964" cy="3131127"/>
              <a:chOff x="900545" y="1828800"/>
              <a:chExt cx="1717964" cy="3131127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D4B7470-443E-D34E-B314-E4DF89D8DBDD}"/>
                  </a:ext>
                </a:extLst>
              </p:cNvPr>
              <p:cNvSpPr/>
              <p:nvPr/>
            </p:nvSpPr>
            <p:spPr bwMode="auto">
              <a:xfrm>
                <a:off x="900545" y="1828800"/>
                <a:ext cx="1717964" cy="3131127"/>
              </a:xfrm>
              <a:prstGeom prst="rect">
                <a:avLst/>
              </a:prstGeom>
              <a:noFill/>
              <a:ln w="571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981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6B4D050-6226-274D-A3A9-43C8312A60BE}"/>
                  </a:ext>
                </a:extLst>
              </p:cNvPr>
              <p:cNvSpPr txBox="1"/>
              <p:nvPr/>
            </p:nvSpPr>
            <p:spPr>
              <a:xfrm>
                <a:off x="1404301" y="2032154"/>
                <a:ext cx="5613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p53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728255-4A2E-8749-9EAD-D8FE8C71BB9A}"/>
                  </a:ext>
                </a:extLst>
              </p:cNvPr>
              <p:cNvSpPr txBox="1"/>
              <p:nvPr/>
            </p:nvSpPr>
            <p:spPr>
              <a:xfrm>
                <a:off x="1136073" y="2535612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mutation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E1496B1-77A3-584E-8488-022FB9281BE8}"/>
                  </a:ext>
                </a:extLst>
              </p:cNvPr>
              <p:cNvCxnSpPr/>
              <p:nvPr/>
            </p:nvCxnSpPr>
            <p:spPr bwMode="auto">
              <a:xfrm>
                <a:off x="1136073" y="2092036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82B74FA-0B1C-DB42-A5E5-434AF888E2E0}"/>
                  </a:ext>
                </a:extLst>
              </p:cNvPr>
              <p:cNvCxnSpPr/>
              <p:nvPr/>
            </p:nvCxnSpPr>
            <p:spPr bwMode="auto">
              <a:xfrm>
                <a:off x="1136073" y="2452254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1B254B6-D3D6-D14F-98C3-6A91281F42D3}"/>
                  </a:ext>
                </a:extLst>
              </p:cNvPr>
              <p:cNvCxnSpPr/>
              <p:nvPr/>
            </p:nvCxnSpPr>
            <p:spPr bwMode="auto">
              <a:xfrm>
                <a:off x="1136073" y="3075709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AFE4AD6-DCAE-7443-AB5A-39DDB7BB404F}"/>
                  </a:ext>
                </a:extLst>
              </p:cNvPr>
              <p:cNvCxnSpPr/>
              <p:nvPr/>
            </p:nvCxnSpPr>
            <p:spPr bwMode="auto">
              <a:xfrm>
                <a:off x="1136073" y="3422073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94A83A3-3DC6-5A47-B462-F9CF97925D65}"/>
                  </a:ext>
                </a:extLst>
              </p:cNvPr>
              <p:cNvCxnSpPr/>
              <p:nvPr/>
            </p:nvCxnSpPr>
            <p:spPr bwMode="auto">
              <a:xfrm>
                <a:off x="1122218" y="4059381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F7B23DC-0DD0-914B-98AC-BF43E9CA06CC}"/>
                  </a:ext>
                </a:extLst>
              </p:cNvPr>
              <p:cNvCxnSpPr/>
              <p:nvPr/>
            </p:nvCxnSpPr>
            <p:spPr bwMode="auto">
              <a:xfrm>
                <a:off x="1122218" y="4350328"/>
                <a:ext cx="1274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52C841B-2189-AA46-BB03-1E5B9B2E2AAB}"/>
                </a:ext>
              </a:extLst>
            </p:cNvPr>
            <p:cNvSpPr txBox="1"/>
            <p:nvPr/>
          </p:nvSpPr>
          <p:spPr>
            <a:xfrm>
              <a:off x="6948052" y="3491577"/>
              <a:ext cx="1050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+mn-lt"/>
                  <a:ea typeface="Helvetica Neue Light" panose="02000403000000020004" pitchFamily="2" charset="0"/>
                  <a:cs typeface="Helvetica Neue" panose="02000503000000020004" pitchFamily="2" charset="0"/>
                </a:rPr>
                <a:t>damage</a:t>
              </a:r>
            </a:p>
          </p:txBody>
        </p:sp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984C0070-7D62-2A4A-8158-9780F020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One minute challenge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C0093C2-7BA9-6F45-92A5-886A7C9255F6}"/>
              </a:ext>
            </a:extLst>
          </p:cNvPr>
          <p:cNvCxnSpPr/>
          <p:nvPr/>
        </p:nvCxnSpPr>
        <p:spPr bwMode="auto">
          <a:xfrm>
            <a:off x="4751850" y="2170700"/>
            <a:ext cx="1717964" cy="31311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3EF378-E6A4-5540-9918-8A18AB7FA08D}"/>
              </a:ext>
            </a:extLst>
          </p:cNvPr>
          <p:cNvCxnSpPr/>
          <p:nvPr/>
        </p:nvCxnSpPr>
        <p:spPr bwMode="auto">
          <a:xfrm flipH="1">
            <a:off x="4751850" y="2170700"/>
            <a:ext cx="1717964" cy="31311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13896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A808F0E-98DD-4F4C-B5A0-0F405AB3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2" y="2729711"/>
            <a:ext cx="7887600" cy="774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Synonyms and exact matches</a:t>
            </a:r>
          </a:p>
        </p:txBody>
      </p:sp>
    </p:spTree>
    <p:extLst>
      <p:ext uri="{BB962C8B-B14F-4D97-AF65-F5344CB8AC3E}">
        <p14:creationId xmlns:p14="http://schemas.microsoft.com/office/powerpoint/2010/main" val="152444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BD079-2337-CB49-8B8E-FC5005645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latin typeface="+mn-lt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DNA damage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=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genotoxic stress</a:t>
            </a:r>
          </a:p>
          <a:p>
            <a:pPr marL="0" indent="0">
              <a:buNone/>
            </a:pPr>
            <a:r>
              <a:rPr lang="en-US" b="1" dirty="0">
                <a:latin typeface="+mn-lt"/>
                <a:ea typeface="Helvetica Neue Light" panose="02000403000000020004" pitchFamily="2" charset="0"/>
              </a:rPr>
              <a:t>Heart arrest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ea typeface="Helvetica Neue Light" panose="02000403000000020004" pitchFamily="2" charset="0"/>
              </a:rPr>
              <a:t>=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+mn-lt"/>
                <a:ea typeface="Helvetica Neue Light" panose="02000403000000020004" pitchFamily="2" charset="0"/>
              </a:rPr>
              <a:t>asystole</a:t>
            </a:r>
          </a:p>
          <a:p>
            <a:pPr marL="0" indent="0">
              <a:buNone/>
            </a:pPr>
            <a:r>
              <a:rPr lang="en-GB" b="1" dirty="0">
                <a:latin typeface="+mn-lt"/>
              </a:rPr>
              <a:t>TEAD-4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=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TEF-3, TEF3, TEFR-1, EFTR-2, HRTEF-1B, TCF13L1, RTEF1, TEA Domain Transcription Factor 4, TEA Domain Family Member 4, Transcription Factor 13-Like 1, Transcription Factor RTEF-1, Transcriptional Enhancer Factor 1-Related, Related Transcription Enhancer Factor 1B, Transcriptional Enhancer Factor TEF-3, Transcriptional Enhancer Factor 3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+mn-lt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5F2932-1F2A-4A48-B36A-601B9372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Synonyms and aliases</a:t>
            </a:r>
          </a:p>
        </p:txBody>
      </p:sp>
    </p:spTree>
    <p:extLst>
      <p:ext uri="{BB962C8B-B14F-4D97-AF65-F5344CB8AC3E}">
        <p14:creationId xmlns:p14="http://schemas.microsoft.com/office/powerpoint/2010/main" val="825492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063F1C8-41BB-E44E-B895-23D3817C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Synonyms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C235E-0016-0A48-A198-F4CC317748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77" y="1395419"/>
            <a:ext cx="8496445" cy="1434352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9D278E-DE5D-A849-AA2C-C45D8F528484}"/>
              </a:ext>
            </a:extLst>
          </p:cNvPr>
          <p:cNvSpPr/>
          <p:nvPr/>
        </p:nvSpPr>
        <p:spPr bwMode="auto">
          <a:xfrm>
            <a:off x="7745506" y="2139489"/>
            <a:ext cx="1085922" cy="361107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48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675F37-3751-1143-ABBB-A6667BB98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3044089"/>
            <a:ext cx="6510336" cy="1408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CB709F-94D6-D44A-AEE6-E04DB4EE2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4452382"/>
            <a:ext cx="6510336" cy="844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386961-035F-844F-B860-B6F6C85813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77" y="1395419"/>
            <a:ext cx="8496445" cy="143435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0A99213-A43C-0E46-B860-1DB8AC85F772}"/>
              </a:ext>
            </a:extLst>
          </p:cNvPr>
          <p:cNvSpPr/>
          <p:nvPr/>
        </p:nvSpPr>
        <p:spPr bwMode="auto">
          <a:xfrm>
            <a:off x="7745506" y="2139489"/>
            <a:ext cx="1085922" cy="361107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10AF4-4E08-B249-9A57-6B6B6D92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Synonyms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1B4742-38A1-1D47-B9BE-7E872B026986}"/>
              </a:ext>
            </a:extLst>
          </p:cNvPr>
          <p:cNvSpPr/>
          <p:nvPr/>
        </p:nvSpPr>
        <p:spPr>
          <a:xfrm>
            <a:off x="3716467" y="51236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Includes </a:t>
            </a:r>
            <a:r>
              <a:rPr lang="en-GB" sz="2400" dirty="0" err="1">
                <a:solidFill>
                  <a:schemeClr val="tx1"/>
                </a:solidFill>
                <a:latin typeface="+mn-lt"/>
              </a:rPr>
              <a:t>MeSH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 vocabulary</a:t>
            </a:r>
            <a:endParaRPr lang="en-GB" sz="24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5301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098E15-D882-5B4E-8121-1D70A46B4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1373686"/>
            <a:ext cx="7529513" cy="481148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0A99213-A43C-0E46-B860-1DB8AC85F772}"/>
              </a:ext>
            </a:extLst>
          </p:cNvPr>
          <p:cNvSpPr/>
          <p:nvPr/>
        </p:nvSpPr>
        <p:spPr bwMode="auto">
          <a:xfrm>
            <a:off x="1214436" y="3657600"/>
            <a:ext cx="2800352" cy="628650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10AF4-4E08-B249-9A57-6B6B6D92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Synonyms</a:t>
            </a:r>
          </a:p>
        </p:txBody>
      </p:sp>
    </p:spTree>
    <p:extLst>
      <p:ext uri="{BB962C8B-B14F-4D97-AF65-F5344CB8AC3E}">
        <p14:creationId xmlns:p14="http://schemas.microsoft.com/office/powerpoint/2010/main" val="100316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0475" y="2743200"/>
            <a:ext cx="7772400" cy="753750"/>
          </a:xfrm>
        </p:spPr>
        <p:txBody>
          <a:bodyPr/>
          <a:lstStyle/>
          <a:p>
            <a:r>
              <a:rPr lang="en-US" sz="3600" dirty="0"/>
              <a:t>Literature research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23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Even with synonyms off, your search includes word derivatives.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Example: search for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+mn-lt"/>
                <a:ea typeface="Helvetica Neue LT Pro 56" charset="0"/>
                <a:cs typeface="Helvetica Neue LT Pro 56" charset="0"/>
              </a:rPr>
              <a:t>mutation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includes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+mn-lt"/>
                <a:ea typeface="Helvetica Neue LT Pro 56" charset="0"/>
                <a:cs typeface="Helvetica Neue LT Pro 56" charset="0"/>
              </a:rPr>
              <a:t>mutations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+mn-lt"/>
                <a:ea typeface="Helvetica Neue LT Pro 56" charset="0"/>
                <a:cs typeface="Helvetica Neue LT Pro 56" charset="0"/>
              </a:rPr>
              <a:t>mutated, mutational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85" y="3799200"/>
            <a:ext cx="8259329" cy="1566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E419242-A992-5947-A3A2-CB287D0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/>
          <a:lstStyle/>
          <a:p>
            <a:r>
              <a:rPr lang="en-US" dirty="0"/>
              <a:t>Exact match and phrase search</a:t>
            </a:r>
          </a:p>
        </p:txBody>
      </p:sp>
    </p:spTree>
    <p:extLst>
      <p:ext uri="{BB962C8B-B14F-4D97-AF65-F5344CB8AC3E}">
        <p14:creationId xmlns:p14="http://schemas.microsoft.com/office/powerpoint/2010/main" val="3797617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Keywords string search will bring results where keywords appear in different parts of the document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Example: search for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plasmid design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includes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…design…plasmid </a:t>
            </a:r>
            <a:endParaRPr lang="en-US" b="1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19242-A992-5947-A3A2-CB287D0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/>
          <a:lstStyle/>
          <a:p>
            <a:r>
              <a:rPr lang="en-US" dirty="0"/>
              <a:t>Exact match and phrase 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69DC03-177A-DB45-B83F-10A5697CB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3892624"/>
            <a:ext cx="7915725" cy="18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26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Use double quotes </a:t>
            </a:r>
            <a:r>
              <a:rPr lang="en-US" dirty="0">
                <a:latin typeface="+mn-lt"/>
                <a:ea typeface="Helvetica Neue LT Pro 56" charset="0"/>
                <a:cs typeface="Helvetica Neue LT Pro 56" charset="0"/>
              </a:rPr>
              <a:t>f</a:t>
            </a:r>
            <a:r>
              <a:rPr lang="en-US" dirty="0">
                <a:latin typeface="+mn-lt"/>
              </a:rPr>
              <a:t>or exact match/phrase search</a:t>
            </a:r>
          </a:p>
          <a:p>
            <a:pPr marL="0" indent="0">
              <a:buNone/>
            </a:pPr>
            <a:endParaRPr lang="en-US" b="1" i="1" dirty="0">
              <a:latin typeface="+mn-lt"/>
              <a:ea typeface="Helvetica Neue LT Pro 56" charset="0"/>
              <a:cs typeface="Helvetica Neue LT Pro 56" charset="0"/>
            </a:endParaRPr>
          </a:p>
          <a:p>
            <a:pPr marL="0" indent="0">
              <a:buNone/>
            </a:pPr>
            <a:r>
              <a:rPr lang="en-US" dirty="0">
                <a:latin typeface="+mn-lt"/>
                <a:ea typeface="Helvetica Neue LT Pro 56" charset="0"/>
                <a:cs typeface="Helvetica Neue LT Pro 56" charset="0"/>
              </a:rPr>
              <a:t>Example: </a:t>
            </a:r>
            <a:r>
              <a:rPr lang="en-US" b="1" dirty="0">
                <a:latin typeface="+mn-lt"/>
                <a:ea typeface="Helvetica Neue LT Pro 56" charset="0"/>
                <a:cs typeface="Helvetica Neue LT Pro 56" charset="0"/>
              </a:rPr>
              <a:t>p53 mutation </a:t>
            </a:r>
            <a:r>
              <a:rPr lang="en-US" dirty="0">
                <a:latin typeface="+mn-lt"/>
                <a:ea typeface="Helvetica Neue LT Pro 56" charset="0"/>
                <a:cs typeface="Helvetica Neue LT Pro 56" charset="0"/>
              </a:rPr>
              <a:t>VS </a:t>
            </a:r>
            <a:r>
              <a:rPr lang="en-US" b="1" dirty="0">
                <a:latin typeface="+mn-lt"/>
                <a:ea typeface="Helvetica Neue LT Pro 56" charset="0"/>
                <a:cs typeface="Helvetica Neue LT Pro 56" charset="0"/>
              </a:rPr>
              <a:t>“p53 mutation”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dirty="0"/>
              <a:t>Exact match and phrase search</a:t>
            </a:r>
          </a:p>
        </p:txBody>
      </p:sp>
    </p:spTree>
    <p:extLst>
      <p:ext uri="{BB962C8B-B14F-4D97-AF65-F5344CB8AC3E}">
        <p14:creationId xmlns:p14="http://schemas.microsoft.com/office/powerpoint/2010/main" val="3576150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87E58F-73FF-3A41-A9B1-51AFFCD5ADDF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81654-22DC-1548-A0FF-1717A61CF7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48"/>
            <a:ext cx="7455411" cy="3334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F7322-DE74-644A-93D1-B642737F55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850" y="3333159"/>
            <a:ext cx="6915150" cy="352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15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mage result for hedgehog">
            <a:extLst>
              <a:ext uri="{FF2B5EF4-FFF2-40B4-BE49-F238E27FC236}">
                <a16:creationId xmlns:a16="http://schemas.microsoft.com/office/drawing/2014/main" id="{ADBB3220-3D9B-FF4D-B759-C2918800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439" y="2051041"/>
            <a:ext cx="4848822" cy="322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084F7C-ADC9-224B-8F5E-7C153A9D9E83}"/>
              </a:ext>
            </a:extLst>
          </p:cNvPr>
          <p:cNvSpPr txBox="1">
            <a:spLocks/>
          </p:cNvSpPr>
          <p:nvPr/>
        </p:nvSpPr>
        <p:spPr>
          <a:xfrm>
            <a:off x="781050" y="4584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One minute challenge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63A2B-A18A-4D48-81EF-7AF803C2853D}"/>
              </a:ext>
            </a:extLst>
          </p:cNvPr>
          <p:cNvSpPr txBox="1"/>
          <p:nvPr/>
        </p:nvSpPr>
        <p:spPr>
          <a:xfrm>
            <a:off x="1014413" y="1427025"/>
            <a:ext cx="297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Find the hedgehog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57F96-5CF4-344D-83E1-C514D771964B}"/>
              </a:ext>
            </a:extLst>
          </p:cNvPr>
          <p:cNvSpPr txBox="1"/>
          <p:nvPr/>
        </p:nvSpPr>
        <p:spPr>
          <a:xfrm>
            <a:off x="1014413" y="5373442"/>
            <a:ext cx="7654237" cy="71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Try searching for articles on hedgehog. Are there results for hedgehog the animal? How can you refine your search? </a:t>
            </a:r>
          </a:p>
        </p:txBody>
      </p:sp>
    </p:spTree>
    <p:extLst>
      <p:ext uri="{BB962C8B-B14F-4D97-AF65-F5344CB8AC3E}">
        <p14:creationId xmlns:p14="http://schemas.microsoft.com/office/powerpoint/2010/main" val="3304224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A808F0E-98DD-4F4C-B5A0-0F405AB3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2" y="2729711"/>
            <a:ext cx="7887600" cy="774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Bibliographic information</a:t>
            </a:r>
          </a:p>
        </p:txBody>
      </p:sp>
    </p:spTree>
    <p:extLst>
      <p:ext uri="{BB962C8B-B14F-4D97-AF65-F5344CB8AC3E}">
        <p14:creationId xmlns:p14="http://schemas.microsoft.com/office/powerpoint/2010/main" val="1472399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3AE755-DE57-F54D-B4CF-8E7F712E66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890387" cy="61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03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E06964D-E61E-D244-AC5B-C7EA5C1B96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77" y="2649145"/>
            <a:ext cx="5735775" cy="1586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653F28-B76B-4A4D-907E-CD1F717039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77" y="1066801"/>
            <a:ext cx="8496445" cy="1434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10A6A-6C31-3343-B842-7654FD572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04" y="4262795"/>
            <a:ext cx="5562000" cy="403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18FF4C-8B30-754F-9F65-D42B24551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54" y="4688226"/>
            <a:ext cx="5616000" cy="439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4CF5B2-3C66-024A-9702-8391022F4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399" y="5154733"/>
            <a:ext cx="5544000" cy="3531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4B5AC5-C34A-A444-985E-E6EE29B0ED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279" y="5520304"/>
            <a:ext cx="5616000" cy="395593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3E9480-D3EB-504D-AEB2-B846FE3CB803}"/>
              </a:ext>
            </a:extLst>
          </p:cNvPr>
          <p:cNvSpPr/>
          <p:nvPr/>
        </p:nvSpPr>
        <p:spPr bwMode="auto">
          <a:xfrm>
            <a:off x="7743824" y="1840801"/>
            <a:ext cx="1114498" cy="330899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52E0E90-5AE1-FF46-8C99-5DE6D7239B78}"/>
              </a:ext>
            </a:extLst>
          </p:cNvPr>
          <p:cNvSpPr/>
          <p:nvPr/>
        </p:nvSpPr>
        <p:spPr bwMode="auto">
          <a:xfrm>
            <a:off x="533399" y="1840801"/>
            <a:ext cx="1487934" cy="250467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9D3742F-D131-5141-B685-15331CB75D53}"/>
              </a:ext>
            </a:extLst>
          </p:cNvPr>
          <p:cNvSpPr txBox="1">
            <a:spLocks/>
          </p:cNvSpPr>
          <p:nvPr/>
        </p:nvSpPr>
        <p:spPr>
          <a:xfrm>
            <a:off x="781050" y="312096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Advanced search options</a:t>
            </a:r>
          </a:p>
        </p:txBody>
      </p:sp>
    </p:spTree>
    <p:extLst>
      <p:ext uri="{BB962C8B-B14F-4D97-AF65-F5344CB8AC3E}">
        <p14:creationId xmlns:p14="http://schemas.microsoft.com/office/powerpoint/2010/main" val="2423755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67992C-8C46-B943-8743-3EEE3D852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9" y="346364"/>
            <a:ext cx="8159141" cy="5642974"/>
          </a:xfr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69D4AD8-8CE1-1243-9AEA-03A56671046F}"/>
              </a:ext>
            </a:extLst>
          </p:cNvPr>
          <p:cNvGrpSpPr/>
          <p:nvPr/>
        </p:nvGrpSpPr>
        <p:grpSpPr>
          <a:xfrm>
            <a:off x="724052" y="1262409"/>
            <a:ext cx="2030109" cy="1139891"/>
            <a:chOff x="682908" y="1828803"/>
            <a:chExt cx="1770926" cy="9943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FC00DB-DA7B-2B4F-8414-3088BEF2473B}"/>
                </a:ext>
              </a:extLst>
            </p:cNvPr>
            <p:cNvSpPr txBox="1"/>
            <p:nvPr/>
          </p:nvSpPr>
          <p:spPr>
            <a:xfrm>
              <a:off x="682908" y="1828803"/>
              <a:ext cx="1770926" cy="295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Blood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F11A53-F0AC-5647-B0A3-13DBF9A9DD57}"/>
                </a:ext>
              </a:extLst>
            </p:cNvPr>
            <p:cNvSpPr txBox="1"/>
            <p:nvPr/>
          </p:nvSpPr>
          <p:spPr>
            <a:xfrm>
              <a:off x="682908" y="2527834"/>
              <a:ext cx="1770926" cy="295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chemeClr val="tx1"/>
                  </a:solidFill>
                </a:rPr>
                <a:t>Blood</a:t>
              </a:r>
              <a:endParaRPr lang="en-US" sz="16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293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A808F0E-98DD-4F4C-B5A0-0F405AB3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2" y="2729711"/>
            <a:ext cx="7887600" cy="122534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Searching in different parts</a:t>
            </a:r>
            <a:br>
              <a:rPr lang="en-US" sz="4000" dirty="0"/>
            </a:br>
            <a:r>
              <a:rPr lang="en-US" sz="4000" dirty="0"/>
              <a:t>of the article</a:t>
            </a:r>
          </a:p>
        </p:txBody>
      </p:sp>
    </p:spTree>
    <p:extLst>
      <p:ext uri="{BB962C8B-B14F-4D97-AF65-F5344CB8AC3E}">
        <p14:creationId xmlns:p14="http://schemas.microsoft.com/office/powerpoint/2010/main" val="342377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35853B-69FF-0B4A-9D4F-E8F8EB615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" y="1080000"/>
            <a:ext cx="9144000" cy="5038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What you search</a:t>
            </a:r>
          </a:p>
        </p:txBody>
      </p:sp>
    </p:spTree>
    <p:extLst>
      <p:ext uri="{BB962C8B-B14F-4D97-AF65-F5344CB8AC3E}">
        <p14:creationId xmlns:p14="http://schemas.microsoft.com/office/powerpoint/2010/main" val="2822332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atomy of a research paper">
            <a:extLst>
              <a:ext uri="{FF2B5EF4-FFF2-40B4-BE49-F238E27FC236}">
                <a16:creationId xmlns:a16="http://schemas.microsoft.com/office/drawing/2014/main" id="{CD964C08-5D8F-054B-99F8-6506FE207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6" b="7053"/>
          <a:stretch/>
        </p:blipFill>
        <p:spPr bwMode="auto">
          <a:xfrm>
            <a:off x="1208250" y="1740665"/>
            <a:ext cx="6728399" cy="380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067E34-A09F-F94D-BA82-4090A306810D}"/>
              </a:ext>
            </a:extLst>
          </p:cNvPr>
          <p:cNvSpPr/>
          <p:nvPr/>
        </p:nvSpPr>
        <p:spPr>
          <a:xfrm>
            <a:off x="5717966" y="6301301"/>
            <a:ext cx="31395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Via https://</a:t>
            </a:r>
            <a:r>
              <a:rPr lang="en-US" sz="1100" dirty="0" err="1">
                <a:solidFill>
                  <a:schemeClr val="tx2"/>
                </a:solidFill>
              </a:rPr>
              <a:t>www.slideshare.net</a:t>
            </a:r>
            <a:r>
              <a:rPr lang="en-US" sz="1100" dirty="0">
                <a:solidFill>
                  <a:schemeClr val="tx2"/>
                </a:solidFill>
              </a:rPr>
              <a:t>/hcsc2016/how-to-read-a-scientific-paper-52437563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DE81A7-F10B-E147-B2FF-7DEE030564BB}"/>
              </a:ext>
            </a:extLst>
          </p:cNvPr>
          <p:cNvSpPr txBox="1">
            <a:spLocks/>
          </p:cNvSpPr>
          <p:nvPr/>
        </p:nvSpPr>
        <p:spPr>
          <a:xfrm>
            <a:off x="781050" y="312096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Anatomy of a scientific paper</a:t>
            </a:r>
          </a:p>
        </p:txBody>
      </p:sp>
    </p:spTree>
    <p:extLst>
      <p:ext uri="{BB962C8B-B14F-4D97-AF65-F5344CB8AC3E}">
        <p14:creationId xmlns:p14="http://schemas.microsoft.com/office/powerpoint/2010/main" val="3912384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77B8E8-0207-D24A-A743-53B2E5935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867"/>
          <a:stretch/>
        </p:blipFill>
        <p:spPr>
          <a:xfrm>
            <a:off x="587368" y="1357409"/>
            <a:ext cx="7970161" cy="2529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in Europe PMC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E6C76F-33A0-F648-B0EC-0C813F682AEA}"/>
              </a:ext>
            </a:extLst>
          </p:cNvPr>
          <p:cNvCxnSpPr/>
          <p:nvPr/>
        </p:nvCxnSpPr>
        <p:spPr>
          <a:xfrm>
            <a:off x="2489812" y="3712684"/>
            <a:ext cx="0" cy="6610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99279B-1BB3-D74F-9D3C-E938CA739121}"/>
              </a:ext>
            </a:extLst>
          </p:cNvPr>
          <p:cNvSpPr txBox="1"/>
          <p:nvPr/>
        </p:nvSpPr>
        <p:spPr>
          <a:xfrm>
            <a:off x="1401896" y="4512249"/>
            <a:ext cx="1837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Title, abstract, keywords, authors, affiliations, journal info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55570-00E7-2249-91B8-5CD5FBF3B5D2}"/>
              </a:ext>
            </a:extLst>
          </p:cNvPr>
          <p:cNvSpPr txBox="1"/>
          <p:nvPr/>
        </p:nvSpPr>
        <p:spPr>
          <a:xfrm>
            <a:off x="3713602" y="4512249"/>
            <a:ext cx="2175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Title, abstract, keywords, authors, affiliations, journal info, introduction, results, methods, discussion, references, figure legends…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FD6AF-CC9A-B749-B8AB-7F7AABF17D41}"/>
              </a:ext>
            </a:extLst>
          </p:cNvPr>
          <p:cNvSpPr txBox="1"/>
          <p:nvPr/>
        </p:nvSpPr>
        <p:spPr>
          <a:xfrm>
            <a:off x="6236465" y="4512248"/>
            <a:ext cx="1837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Title, abstract, keywords, authors, affiliations, journal info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376ACB-7B0E-1442-A48F-DF745F855104}"/>
              </a:ext>
            </a:extLst>
          </p:cNvPr>
          <p:cNvCxnSpPr/>
          <p:nvPr/>
        </p:nvCxnSpPr>
        <p:spPr>
          <a:xfrm>
            <a:off x="4572449" y="3630058"/>
            <a:ext cx="0" cy="6610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AF7CDA-3011-2A42-9D3F-BCB93875574C}"/>
              </a:ext>
            </a:extLst>
          </p:cNvPr>
          <p:cNvCxnSpPr/>
          <p:nvPr/>
        </p:nvCxnSpPr>
        <p:spPr>
          <a:xfrm>
            <a:off x="6573398" y="3630058"/>
            <a:ext cx="0" cy="6610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14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77B8E8-0207-D24A-A743-53B2E5935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68" t="57483" r="62999" b="3316"/>
          <a:stretch/>
        </p:blipFill>
        <p:spPr>
          <a:xfrm>
            <a:off x="3580932" y="3238958"/>
            <a:ext cx="2027104" cy="206015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04DB1C27-A757-1246-ABDB-185110D13724}"/>
              </a:ext>
            </a:extLst>
          </p:cNvPr>
          <p:cNvSpPr txBox="1">
            <a:spLocks/>
          </p:cNvSpPr>
          <p:nvPr/>
        </p:nvSpPr>
        <p:spPr>
          <a:xfrm>
            <a:off x="650684" y="2013614"/>
            <a:ext cx="7887600" cy="1225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If only abstract is available</a:t>
            </a:r>
          </a:p>
        </p:txBody>
      </p:sp>
    </p:spTree>
    <p:extLst>
      <p:ext uri="{BB962C8B-B14F-4D97-AF65-F5344CB8AC3E}">
        <p14:creationId xmlns:p14="http://schemas.microsoft.com/office/powerpoint/2010/main" val="659672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59" y="296084"/>
            <a:ext cx="6510094" cy="5658150"/>
          </a:xfrm>
        </p:spPr>
      </p:pic>
      <p:sp>
        <p:nvSpPr>
          <p:cNvPr id="3" name="Rectangle 2"/>
          <p:cNvSpPr/>
          <p:nvPr/>
        </p:nvSpPr>
        <p:spPr>
          <a:xfrm>
            <a:off x="632851" y="5382092"/>
            <a:ext cx="5672255" cy="6784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27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59" y="296084"/>
            <a:ext cx="6510094" cy="56581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5BFB6F-EA32-3B48-B05D-4A838D6C6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95"/>
          <a:stretch/>
        </p:blipFill>
        <p:spPr>
          <a:xfrm>
            <a:off x="3223683" y="296084"/>
            <a:ext cx="3683000" cy="415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5F775C-F756-054E-B9C7-CCF5AC0BC2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782"/>
          <a:stretch/>
        </p:blipFill>
        <p:spPr>
          <a:xfrm>
            <a:off x="3223683" y="4448984"/>
            <a:ext cx="3683000" cy="162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75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59" y="296084"/>
            <a:ext cx="6510094" cy="179853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59" y="2094614"/>
            <a:ext cx="6733378" cy="10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59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59" y="296084"/>
            <a:ext cx="6510094" cy="179853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59" y="2094614"/>
            <a:ext cx="6733378" cy="1007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8" y="3458807"/>
            <a:ext cx="6490731" cy="975002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671248" y="3077125"/>
            <a:ext cx="838643" cy="406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OR</a:t>
            </a:r>
            <a:endParaRPr lang="en-US" sz="22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858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59" y="296084"/>
            <a:ext cx="6510094" cy="179853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59" y="2094614"/>
            <a:ext cx="6733378" cy="1007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8" y="3458807"/>
            <a:ext cx="6490731" cy="975002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671248" y="3077125"/>
            <a:ext cx="838643" cy="406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OR</a:t>
            </a:r>
            <a:endParaRPr lang="en-US" sz="22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71248" y="4433809"/>
            <a:ext cx="6218650" cy="406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Can be a phrase: “DNA damage” </a:t>
            </a:r>
            <a:endParaRPr lang="en-US" sz="24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64039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77B8E8-0207-D24A-A743-53B2E5935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64" t="57805" r="37803" b="2994"/>
          <a:stretch/>
        </p:blipFill>
        <p:spPr>
          <a:xfrm>
            <a:off x="3580932" y="3238958"/>
            <a:ext cx="2027104" cy="206015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04DB1C27-A757-1246-ABDB-185110D13724}"/>
              </a:ext>
            </a:extLst>
          </p:cNvPr>
          <p:cNvSpPr txBox="1">
            <a:spLocks/>
          </p:cNvSpPr>
          <p:nvPr/>
        </p:nvSpPr>
        <p:spPr>
          <a:xfrm>
            <a:off x="650684" y="2013614"/>
            <a:ext cx="7887600" cy="1225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If full text is available</a:t>
            </a:r>
          </a:p>
        </p:txBody>
      </p:sp>
    </p:spTree>
    <p:extLst>
      <p:ext uri="{BB962C8B-B14F-4D97-AF65-F5344CB8AC3E}">
        <p14:creationId xmlns:p14="http://schemas.microsoft.com/office/powerpoint/2010/main" val="23403317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59" y="296085"/>
            <a:ext cx="6510094" cy="128333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99" y="1579419"/>
            <a:ext cx="6410013" cy="43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0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What you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6BAF0-401B-E34F-9A77-0F0E6E4FC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65" b="8421"/>
          <a:stretch/>
        </p:blipFill>
        <p:spPr>
          <a:xfrm>
            <a:off x="-1" y="1080000"/>
            <a:ext cx="9144001" cy="49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537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59" y="296085"/>
            <a:ext cx="6510094" cy="128333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99" y="1579419"/>
            <a:ext cx="6410013" cy="43243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852" y="5122319"/>
            <a:ext cx="5206840" cy="6784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873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59" y="296085"/>
            <a:ext cx="6510094" cy="128333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99" y="1579419"/>
            <a:ext cx="6410013" cy="571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09" y="3304309"/>
            <a:ext cx="5707801" cy="802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38AAA-8DB6-A647-A1BE-6697F4934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893" y="2150918"/>
            <a:ext cx="3172522" cy="37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60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59" y="296085"/>
            <a:ext cx="6510094" cy="128333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99" y="1579419"/>
            <a:ext cx="6410013" cy="571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09" y="3304309"/>
            <a:ext cx="5707801" cy="802798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682609" y="4335707"/>
            <a:ext cx="7887600" cy="1143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Search within article sections only applies to articles with full text in Europe PMC!</a:t>
            </a:r>
          </a:p>
        </p:txBody>
      </p:sp>
    </p:spTree>
    <p:extLst>
      <p:ext uri="{BB962C8B-B14F-4D97-AF65-F5344CB8AC3E}">
        <p14:creationId xmlns:p14="http://schemas.microsoft.com/office/powerpoint/2010/main" val="2559321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04DB1C27-A757-1246-ABDB-185110D13724}"/>
              </a:ext>
            </a:extLst>
          </p:cNvPr>
          <p:cNvSpPr txBox="1">
            <a:spLocks/>
          </p:cNvSpPr>
          <p:nvPr/>
        </p:nvSpPr>
        <p:spPr>
          <a:xfrm>
            <a:off x="628650" y="2696660"/>
            <a:ext cx="7887600" cy="1225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Advanced search vs exact match</a:t>
            </a:r>
          </a:p>
        </p:txBody>
      </p:sp>
    </p:spTree>
    <p:extLst>
      <p:ext uri="{BB962C8B-B14F-4D97-AF65-F5344CB8AC3E}">
        <p14:creationId xmlns:p14="http://schemas.microsoft.com/office/powerpoint/2010/main" val="5359255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35888" y="6288969"/>
            <a:ext cx="7887600" cy="18199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Advanced search options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E0E0044-307A-254A-9F20-AD8CFD9261A5}"/>
              </a:ext>
            </a:extLst>
          </p:cNvPr>
          <p:cNvSpPr txBox="1">
            <a:spLocks/>
          </p:cNvSpPr>
          <p:nvPr/>
        </p:nvSpPr>
        <p:spPr>
          <a:xfrm>
            <a:off x="628650" y="1220400"/>
            <a:ext cx="7887600" cy="437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When using advanced search for fields (e.g. abstract), your search is not an exact match.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C5EBE9-661B-E74A-B402-1C2CDF93F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487279"/>
            <a:ext cx="7654113" cy="9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788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Advanced search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3550817"/>
            <a:ext cx="6452634" cy="2618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487279"/>
            <a:ext cx="7654113" cy="989340"/>
          </a:xfrm>
          <a:prstGeom prst="rect">
            <a:avLst/>
          </a:prstGeom>
        </p:spPr>
      </p:pic>
      <p:sp>
        <p:nvSpPr>
          <p:cNvPr id="11" name="Shape 372"/>
          <p:cNvSpPr/>
          <p:nvPr/>
        </p:nvSpPr>
        <p:spPr>
          <a:xfrm>
            <a:off x="2419519" y="4264826"/>
            <a:ext cx="784927" cy="178025"/>
          </a:xfrm>
          <a:prstGeom prst="rect">
            <a:avLst/>
          </a:prstGeom>
          <a:blipFill rotWithShape="1">
            <a:blip r:embed="rId5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rbel"/>
              <a:buNone/>
            </a:pPr>
            <a:endParaRPr sz="5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372"/>
          <p:cNvSpPr/>
          <p:nvPr/>
        </p:nvSpPr>
        <p:spPr>
          <a:xfrm>
            <a:off x="3673783" y="4653243"/>
            <a:ext cx="262105" cy="134169"/>
          </a:xfrm>
          <a:prstGeom prst="rect">
            <a:avLst/>
          </a:prstGeom>
          <a:blipFill rotWithShape="1">
            <a:blip r:embed="rId6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rbel"/>
              <a:buNone/>
            </a:pPr>
            <a:endParaRPr sz="5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E0E0044-307A-254A-9F20-AD8CFD9261A5}"/>
              </a:ext>
            </a:extLst>
          </p:cNvPr>
          <p:cNvSpPr txBox="1">
            <a:spLocks/>
          </p:cNvSpPr>
          <p:nvPr/>
        </p:nvSpPr>
        <p:spPr>
          <a:xfrm>
            <a:off x="628650" y="1220400"/>
            <a:ext cx="7887600" cy="437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When using advanced search for fields (e.g. abstract), your search is not an exact match.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AC98F3-5B7B-8643-B155-8E224B3C542B}"/>
              </a:ext>
            </a:extLst>
          </p:cNvPr>
          <p:cNvSpPr/>
          <p:nvPr/>
        </p:nvSpPr>
        <p:spPr>
          <a:xfrm>
            <a:off x="7152703" y="4442851"/>
            <a:ext cx="1501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*In this example the synonyms are on</a:t>
            </a:r>
          </a:p>
        </p:txBody>
      </p:sp>
    </p:spTree>
    <p:extLst>
      <p:ext uri="{BB962C8B-B14F-4D97-AF65-F5344CB8AC3E}">
        <p14:creationId xmlns:p14="http://schemas.microsoft.com/office/powerpoint/2010/main" val="34431908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084F7C-ADC9-224B-8F5E-7C153A9D9E83}"/>
              </a:ext>
            </a:extLst>
          </p:cNvPr>
          <p:cNvSpPr txBox="1">
            <a:spLocks/>
          </p:cNvSpPr>
          <p:nvPr/>
        </p:nvSpPr>
        <p:spPr>
          <a:xfrm>
            <a:off x="781050" y="4584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One minute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2D67-987A-624E-BED9-55EACB34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2768"/>
            <a:ext cx="7887600" cy="40216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How do you find the articles that mention your database of choice (e.g. </a:t>
            </a:r>
            <a:r>
              <a:rPr lang="en-GB" dirty="0" err="1"/>
              <a:t>ArrayExpress</a:t>
            </a:r>
            <a:r>
              <a:rPr lang="en-GB" dirty="0"/>
              <a:t>) in their Data sections?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695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0B656E3-D59F-FD44-8BDC-BDC2D4826998}"/>
              </a:ext>
            </a:extLst>
          </p:cNvPr>
          <p:cNvSpPr txBox="1">
            <a:spLocks/>
          </p:cNvSpPr>
          <p:nvPr/>
        </p:nvSpPr>
        <p:spPr>
          <a:xfrm>
            <a:off x="830475" y="2743200"/>
            <a:ext cx="7772400" cy="753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chemeClr val="bg2">
                    <a:lumMod val="50000"/>
                  </a:schemeClr>
                </a:solidFill>
              </a:rPr>
              <a:t>Managing results: sorting and 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301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A808F0E-98DD-4F4C-B5A0-0F405AB3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2" y="2608526"/>
            <a:ext cx="7887600" cy="13024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Sorting</a:t>
            </a:r>
          </a:p>
        </p:txBody>
      </p:sp>
    </p:spTree>
    <p:extLst>
      <p:ext uri="{BB962C8B-B14F-4D97-AF65-F5344CB8AC3E}">
        <p14:creationId xmlns:p14="http://schemas.microsoft.com/office/powerpoint/2010/main" val="38514417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199" y="1287010"/>
            <a:ext cx="5444759" cy="10279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50DF69F6-8349-984E-A9CB-BF499D91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Managing results: sorting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9AE83A7-59C0-8E41-B07E-DD9FB25D8B13}"/>
              </a:ext>
            </a:extLst>
          </p:cNvPr>
          <p:cNvSpPr/>
          <p:nvPr/>
        </p:nvSpPr>
        <p:spPr bwMode="auto">
          <a:xfrm>
            <a:off x="2328860" y="1757363"/>
            <a:ext cx="3328989" cy="457200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6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Where you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C62F4-D0FD-C54F-8639-D2793D561F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0000"/>
            <a:ext cx="8043333" cy="498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789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199" y="1287010"/>
            <a:ext cx="5444759" cy="10279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50DF69F6-8349-984E-A9CB-BF499D91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Managing results: sorting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9AE83A7-59C0-8E41-B07E-DD9FB25D8B13}"/>
              </a:ext>
            </a:extLst>
          </p:cNvPr>
          <p:cNvSpPr/>
          <p:nvPr/>
        </p:nvSpPr>
        <p:spPr bwMode="auto">
          <a:xfrm>
            <a:off x="2328860" y="1757363"/>
            <a:ext cx="3328989" cy="457200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211C7A-C0EB-2740-8BDF-850FCB0CD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0400"/>
            <a:ext cx="7887600" cy="4374000"/>
          </a:xfrm>
        </p:spPr>
        <p:txBody>
          <a:bodyPr/>
          <a:lstStyle/>
          <a:p>
            <a:endParaRPr lang="en-US" sz="2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en-US" sz="2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en-US" sz="2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What is relevance?</a:t>
            </a:r>
          </a:p>
        </p:txBody>
      </p:sp>
    </p:spTree>
    <p:extLst>
      <p:ext uri="{BB962C8B-B14F-4D97-AF65-F5344CB8AC3E}">
        <p14:creationId xmlns:p14="http://schemas.microsoft.com/office/powerpoint/2010/main" val="16827891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en-US" sz="2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en-US" sz="2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Relevance is a default sort order</a:t>
            </a:r>
          </a:p>
          <a:p>
            <a:endParaRPr lang="en-US" sz="2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How many times each of the keywords appears in the paper?</a:t>
            </a:r>
          </a:p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Do we find keywords in the abstract or title?</a:t>
            </a:r>
          </a:p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Is the paper new or old?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199" y="1287010"/>
            <a:ext cx="5444759" cy="10279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998380" y="1796902"/>
            <a:ext cx="797443" cy="350875"/>
          </a:xfrm>
          <a:prstGeom prst="rect">
            <a:avLst/>
          </a:prstGeom>
          <a:blipFill dpi="0" rotWithShape="1">
            <a:blip r:embed="rId4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0A99B5-F851-D344-B72E-13B85B32C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Relevance sorting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3348A48-F783-6345-AC8F-6EC39B976773}"/>
              </a:ext>
            </a:extLst>
          </p:cNvPr>
          <p:cNvSpPr/>
          <p:nvPr/>
        </p:nvSpPr>
        <p:spPr bwMode="auto">
          <a:xfrm>
            <a:off x="2998380" y="1796901"/>
            <a:ext cx="797443" cy="350875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030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23658E-FA71-294F-8E92-7D22576E6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57" y="1364957"/>
            <a:ext cx="8553044" cy="31935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3715765" y="1791744"/>
            <a:ext cx="721763" cy="359785"/>
          </a:xfrm>
          <a:prstGeom prst="rect">
            <a:avLst/>
          </a:prstGeom>
          <a:blipFill dpi="0" rotWithShape="1">
            <a:blip r:embed="rId4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868194" y="3395619"/>
            <a:ext cx="1601147" cy="221640"/>
          </a:xfrm>
          <a:prstGeom prst="rect">
            <a:avLst/>
          </a:prstGeom>
          <a:blipFill dpi="0" rotWithShape="1">
            <a:blip r:embed="rId5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9ED62B4-EE30-E24E-B7FF-44FABB4C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Date sorting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5FC81C-12FE-0E45-8178-3E49BE894878}"/>
              </a:ext>
            </a:extLst>
          </p:cNvPr>
          <p:cNvSpPr/>
          <p:nvPr/>
        </p:nvSpPr>
        <p:spPr bwMode="auto">
          <a:xfrm>
            <a:off x="3715765" y="1791744"/>
            <a:ext cx="721764" cy="350875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132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084F7C-ADC9-224B-8F5E-7C153A9D9E83}"/>
              </a:ext>
            </a:extLst>
          </p:cNvPr>
          <p:cNvSpPr txBox="1">
            <a:spLocks/>
          </p:cNvSpPr>
          <p:nvPr/>
        </p:nvSpPr>
        <p:spPr>
          <a:xfrm>
            <a:off x="781050" y="4584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One minute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2D67-987A-624E-BED9-55EACB34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2768"/>
            <a:ext cx="7887600" cy="40216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Find the oldest paper that mentions </a:t>
            </a:r>
            <a:r>
              <a:rPr lang="en-GB" i="1" dirty="0"/>
              <a:t>Staphylococcus aureus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232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467B0-18A8-EA47-BF08-39571DBF0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12" y="1364957"/>
            <a:ext cx="8395888" cy="26926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3723994" y="1801870"/>
            <a:ext cx="713536" cy="340749"/>
          </a:xfrm>
          <a:prstGeom prst="rect">
            <a:avLst/>
          </a:prstGeom>
          <a:blipFill dpi="0" rotWithShape="1">
            <a:blip r:embed="rId4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541494" y="2958354"/>
            <a:ext cx="2312894" cy="255494"/>
          </a:xfrm>
          <a:prstGeom prst="rect">
            <a:avLst/>
          </a:prstGeom>
          <a:blipFill dpi="0" rotWithShape="1">
            <a:blip r:embed="rId5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38B4B77-2BDA-3844-860D-EB69E5DF21AF}"/>
              </a:ext>
            </a:extLst>
          </p:cNvPr>
          <p:cNvSpPr txBox="1">
            <a:spLocks/>
          </p:cNvSpPr>
          <p:nvPr/>
        </p:nvSpPr>
        <p:spPr>
          <a:xfrm>
            <a:off x="628650" y="3060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Date sorting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48B9BBD-C612-2B49-886C-EDD2C831EB45}"/>
              </a:ext>
            </a:extLst>
          </p:cNvPr>
          <p:cNvSpPr/>
          <p:nvPr/>
        </p:nvSpPr>
        <p:spPr bwMode="auto">
          <a:xfrm>
            <a:off x="3715765" y="1791744"/>
            <a:ext cx="721764" cy="350875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2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7EF304-B48C-5A40-B433-AEFE9C3D2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54455"/>
            <a:ext cx="8324544" cy="338625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AB84903-F022-2046-A51E-69BC2E1B962D}"/>
              </a:ext>
            </a:extLst>
          </p:cNvPr>
          <p:cNvSpPr/>
          <p:nvPr/>
        </p:nvSpPr>
        <p:spPr bwMode="auto">
          <a:xfrm>
            <a:off x="855406" y="2418735"/>
            <a:ext cx="7610168" cy="48669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C9E5D74-B1FE-E144-B7CB-564A07BA4C53}"/>
              </a:ext>
            </a:extLst>
          </p:cNvPr>
          <p:cNvSpPr txBox="1">
            <a:spLocks/>
          </p:cNvSpPr>
          <p:nvPr/>
        </p:nvSpPr>
        <p:spPr>
          <a:xfrm>
            <a:off x="628650" y="3060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Snippets</a:t>
            </a:r>
          </a:p>
        </p:txBody>
      </p:sp>
    </p:spTree>
    <p:extLst>
      <p:ext uri="{BB962C8B-B14F-4D97-AF65-F5344CB8AC3E}">
        <p14:creationId xmlns:p14="http://schemas.microsoft.com/office/powerpoint/2010/main" val="6513254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723EE1-291C-1D40-952A-F6A5D34E7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27" y="1229187"/>
            <a:ext cx="7849723" cy="31680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4370293" y="1775014"/>
            <a:ext cx="1143001" cy="403448"/>
          </a:xfrm>
          <a:prstGeom prst="rect">
            <a:avLst/>
          </a:prstGeom>
          <a:blipFill dpi="0" rotWithShape="1">
            <a:blip r:embed="rId4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1635" y="3926541"/>
            <a:ext cx="1277471" cy="282388"/>
          </a:xfrm>
          <a:prstGeom prst="rect">
            <a:avLst/>
          </a:prstGeom>
          <a:blipFill dpi="0" rotWithShape="1">
            <a:blip r:embed="rId5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7E4F7655-CC65-914A-A851-0DB7F790023E}"/>
              </a:ext>
            </a:extLst>
          </p:cNvPr>
          <p:cNvSpPr txBox="1">
            <a:spLocks/>
          </p:cNvSpPr>
          <p:nvPr/>
        </p:nvSpPr>
        <p:spPr>
          <a:xfrm>
            <a:off x="628650" y="3060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Times cited sorting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F7DFA3-8A31-0347-B292-406493A44436}"/>
              </a:ext>
            </a:extLst>
          </p:cNvPr>
          <p:cNvSpPr/>
          <p:nvPr/>
        </p:nvSpPr>
        <p:spPr bwMode="auto">
          <a:xfrm>
            <a:off x="4370292" y="1801300"/>
            <a:ext cx="1143001" cy="377162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471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723EE1-291C-1D40-952A-F6A5D34E7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27" y="1229187"/>
            <a:ext cx="7849723" cy="31680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4370293" y="1775014"/>
            <a:ext cx="1143001" cy="403448"/>
          </a:xfrm>
          <a:prstGeom prst="rect">
            <a:avLst/>
          </a:prstGeom>
          <a:blipFill dpi="0" rotWithShape="1">
            <a:blip r:embed="rId4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1635" y="3926541"/>
            <a:ext cx="1277471" cy="282388"/>
          </a:xfrm>
          <a:prstGeom prst="rect">
            <a:avLst/>
          </a:prstGeom>
          <a:blipFill dpi="0" rotWithShape="1">
            <a:blip r:embed="rId5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37ADF-685A-5746-9FEE-96B2146FA9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604" y="4397188"/>
            <a:ext cx="4222377" cy="217565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Bent-Up Arrow 4">
            <a:extLst>
              <a:ext uri="{FF2B5EF4-FFF2-40B4-BE49-F238E27FC236}">
                <a16:creationId xmlns:a16="http://schemas.microsoft.com/office/drawing/2014/main" id="{DE6CA19D-6719-2C47-BA63-A54870F577B7}"/>
              </a:ext>
            </a:extLst>
          </p:cNvPr>
          <p:cNvSpPr/>
          <p:nvPr/>
        </p:nvSpPr>
        <p:spPr bwMode="auto">
          <a:xfrm rot="5400000">
            <a:off x="1955707" y="3999660"/>
            <a:ext cx="295833" cy="1037104"/>
          </a:xfrm>
          <a:prstGeom prst="bentUp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3012498-E71E-BB43-9719-D169B7762593}"/>
              </a:ext>
            </a:extLst>
          </p:cNvPr>
          <p:cNvSpPr txBox="1">
            <a:spLocks/>
          </p:cNvSpPr>
          <p:nvPr/>
        </p:nvSpPr>
        <p:spPr>
          <a:xfrm>
            <a:off x="628650" y="3060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Citation search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FC814D4-7606-3E43-87B8-241290CDE1BA}"/>
              </a:ext>
            </a:extLst>
          </p:cNvPr>
          <p:cNvSpPr/>
          <p:nvPr/>
        </p:nvSpPr>
        <p:spPr bwMode="auto">
          <a:xfrm>
            <a:off x="960622" y="3912450"/>
            <a:ext cx="1298484" cy="296479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358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084F7C-ADC9-224B-8F5E-7C153A9D9E83}"/>
              </a:ext>
            </a:extLst>
          </p:cNvPr>
          <p:cNvSpPr txBox="1">
            <a:spLocks/>
          </p:cNvSpPr>
          <p:nvPr/>
        </p:nvSpPr>
        <p:spPr>
          <a:xfrm>
            <a:off x="781050" y="4584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One minute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2D67-987A-624E-BED9-55EACB34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2768"/>
            <a:ext cx="7887600" cy="40216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Based on what you have learned today find all publications that cite both publications: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A916EA-E40E-8C4B-9351-415D25E24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84" y="2895171"/>
            <a:ext cx="7228332" cy="6884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34BD60-0140-9F4D-9B76-8D2B52BC1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84" y="3620869"/>
            <a:ext cx="6814820" cy="64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015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A808F0E-98DD-4F4C-B5A0-0F405AB3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2" y="2608526"/>
            <a:ext cx="7887600" cy="13024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Using filters</a:t>
            </a:r>
          </a:p>
        </p:txBody>
      </p:sp>
    </p:spTree>
    <p:extLst>
      <p:ext uri="{BB962C8B-B14F-4D97-AF65-F5344CB8AC3E}">
        <p14:creationId xmlns:p14="http://schemas.microsoft.com/office/powerpoint/2010/main" val="188746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Where you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80E0B-6FDB-5A45-B0CF-D1236152B7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0000"/>
            <a:ext cx="8128000" cy="50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58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A53AA2-1AA2-CC48-8062-27734947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9141"/>
            <a:ext cx="9144000" cy="5422446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13B1911-DB01-114E-98CE-2BBE5259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Managing results: filtering</a:t>
            </a:r>
          </a:p>
        </p:txBody>
      </p:sp>
    </p:spTree>
    <p:extLst>
      <p:ext uri="{BB962C8B-B14F-4D97-AF65-F5344CB8AC3E}">
        <p14:creationId xmlns:p14="http://schemas.microsoft.com/office/powerpoint/2010/main" val="9684266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A53AA2-1AA2-CC48-8062-27734947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9141"/>
            <a:ext cx="9144000" cy="54224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352271" y="3170108"/>
            <a:ext cx="2334527" cy="306800"/>
          </a:xfrm>
          <a:prstGeom prst="rect">
            <a:avLst/>
          </a:prstGeom>
          <a:blipFill dpi="0" rotWithShape="1">
            <a:blip r:embed="rId4" cstate="screen">
              <a:alphaModFix amt="35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352272" y="3170108"/>
            <a:ext cx="2334527" cy="3131479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BBD36E-B769-9C4E-BACA-4EED84FEF2E6}"/>
              </a:ext>
            </a:extLst>
          </p:cNvPr>
          <p:cNvSpPr/>
          <p:nvPr/>
        </p:nvSpPr>
        <p:spPr bwMode="auto">
          <a:xfrm>
            <a:off x="6352270" y="4735847"/>
            <a:ext cx="2334527" cy="306800"/>
          </a:xfrm>
          <a:prstGeom prst="rect">
            <a:avLst/>
          </a:prstGeom>
          <a:blipFill dpi="0" rotWithShape="1">
            <a:blip r:embed="rId4" cstate="screen">
              <a:alphaModFix amt="35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7C18490-7ED9-6E47-A549-80BFEE7E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Filters</a:t>
            </a:r>
          </a:p>
        </p:txBody>
      </p:sp>
    </p:spTree>
    <p:extLst>
      <p:ext uri="{BB962C8B-B14F-4D97-AF65-F5344CB8AC3E}">
        <p14:creationId xmlns:p14="http://schemas.microsoft.com/office/powerpoint/2010/main" val="12990731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1F188-3441-2747-93BF-A584D29B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37" y="877801"/>
            <a:ext cx="3946755" cy="48914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3400" y="913399"/>
            <a:ext cx="3349668" cy="364255"/>
          </a:xfrm>
          <a:prstGeom prst="rect">
            <a:avLst/>
          </a:prstGeom>
          <a:blipFill dpi="0" rotWithShape="1">
            <a:blip r:embed="rId4" cstate="screen">
              <a:alphaModFix amt="35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34976" y="913399"/>
            <a:ext cx="3348092" cy="485581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BBD36E-B769-9C4E-BACA-4EED84FEF2E6}"/>
              </a:ext>
            </a:extLst>
          </p:cNvPr>
          <p:cNvSpPr/>
          <p:nvPr/>
        </p:nvSpPr>
        <p:spPr bwMode="auto">
          <a:xfrm>
            <a:off x="533400" y="3370034"/>
            <a:ext cx="3349668" cy="362722"/>
          </a:xfrm>
          <a:prstGeom prst="rect">
            <a:avLst/>
          </a:prstGeom>
          <a:blipFill dpi="0" rotWithShape="1">
            <a:blip r:embed="rId4" cstate="screen">
              <a:alphaModFix amt="35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4569C51-2BE6-4E4A-BF6A-74DF8022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Filters</a:t>
            </a:r>
          </a:p>
        </p:txBody>
      </p:sp>
    </p:spTree>
    <p:extLst>
      <p:ext uri="{BB962C8B-B14F-4D97-AF65-F5344CB8AC3E}">
        <p14:creationId xmlns:p14="http://schemas.microsoft.com/office/powerpoint/2010/main" val="29862543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A808F0E-98DD-4F4C-B5A0-0F405AB3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2" y="2608526"/>
            <a:ext cx="7887600" cy="13024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Full text availability</a:t>
            </a:r>
          </a:p>
        </p:txBody>
      </p:sp>
    </p:spTree>
    <p:extLst>
      <p:ext uri="{BB962C8B-B14F-4D97-AF65-F5344CB8AC3E}">
        <p14:creationId xmlns:p14="http://schemas.microsoft.com/office/powerpoint/2010/main" val="36771643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1F188-3441-2747-93BF-A584D29B33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137" y="877801"/>
            <a:ext cx="3946755" cy="24040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34976" y="1246970"/>
            <a:ext cx="3348092" cy="71462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E33DDB-9887-F64F-B54D-4B71604E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Content filters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B686E-AE74-4E4C-AF2C-1C2693186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13" y="685800"/>
            <a:ext cx="3488219" cy="35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4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98A0B7C-E499-554C-B1DF-D5F1ACAE2CD0}"/>
              </a:ext>
            </a:extLst>
          </p:cNvPr>
          <p:cNvSpPr/>
          <p:nvPr/>
        </p:nvSpPr>
        <p:spPr bwMode="auto">
          <a:xfrm>
            <a:off x="6316042" y="3366249"/>
            <a:ext cx="896471" cy="2151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36D753-8439-E744-A039-6FF8842B91A7}"/>
              </a:ext>
            </a:extLst>
          </p:cNvPr>
          <p:cNvSpPr/>
          <p:nvPr/>
        </p:nvSpPr>
        <p:spPr bwMode="auto">
          <a:xfrm>
            <a:off x="6316042" y="2966011"/>
            <a:ext cx="1353671" cy="283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82E576-9EA1-E245-9C60-DC5C4DA30102}"/>
              </a:ext>
            </a:extLst>
          </p:cNvPr>
          <p:cNvGrpSpPr/>
          <p:nvPr/>
        </p:nvGrpSpPr>
        <p:grpSpPr>
          <a:xfrm>
            <a:off x="481036" y="4855782"/>
            <a:ext cx="7738167" cy="925392"/>
            <a:chOff x="702716" y="4855782"/>
            <a:chExt cx="7738167" cy="925392"/>
          </a:xfrm>
        </p:grpSpPr>
        <p:pic>
          <p:nvPicPr>
            <p:cNvPr id="22" name="Picture 4" descr="https://lh3.googleusercontent.com/3twwvAaemy6hci08TumX0lg4xAsqWDjZIYpLoRDtNSVyZCfsAY2ZkL_3HHHW9pe9K8pYX0g5JuMhsZjSBzTl92e0HIi_79TucAcQZtK4Y6LoYLqbAoIX3-FmLSK7Biw9RElTa-SR">
              <a:extLst>
                <a:ext uri="{FF2B5EF4-FFF2-40B4-BE49-F238E27FC236}">
                  <a16:creationId xmlns:a16="http://schemas.microsoft.com/office/drawing/2014/main" id="{85C2BED4-6C46-DF4D-9CCF-8FF1623734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2716" y="4941705"/>
              <a:ext cx="3162707" cy="839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6EA1345-2E45-764C-9943-61C0698039C4}"/>
                </a:ext>
              </a:extLst>
            </p:cNvPr>
            <p:cNvGrpSpPr/>
            <p:nvPr/>
          </p:nvGrpSpPr>
          <p:grpSpPr>
            <a:xfrm>
              <a:off x="5772589" y="4855782"/>
              <a:ext cx="2668294" cy="812861"/>
              <a:chOff x="10064276" y="3692000"/>
              <a:chExt cx="2668294" cy="81286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CEBD685-9BF8-EE4B-BECE-ECCB0D19E441}"/>
                  </a:ext>
                </a:extLst>
              </p:cNvPr>
              <p:cNvSpPr/>
              <p:nvPr/>
            </p:nvSpPr>
            <p:spPr bwMode="auto">
              <a:xfrm>
                <a:off x="10064276" y="3692000"/>
                <a:ext cx="2668294" cy="8128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981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86C1BB-B392-2948-B7FE-D792AAC20701}"/>
                  </a:ext>
                </a:extLst>
              </p:cNvPr>
              <p:cNvSpPr txBox="1"/>
              <p:nvPr/>
            </p:nvSpPr>
            <p:spPr>
              <a:xfrm>
                <a:off x="10700727" y="3789646"/>
                <a:ext cx="13676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Helvetica Neue" panose="02000503000000020004" pitchFamily="2" charset="0"/>
                    <a:cs typeface="Helvetica Neue" panose="02000503000000020004" pitchFamily="2" charset="0"/>
                  </a:rPr>
                  <a:t>Free full text </a:t>
                </a:r>
              </a:p>
              <a:p>
                <a:pPr algn="ctr"/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Helvetica Neue" panose="02000503000000020004" pitchFamily="2" charset="0"/>
                    <a:cs typeface="Helvetica Neue" panose="02000503000000020004" pitchFamily="2" charset="0"/>
                  </a:rPr>
                  <a:t>via </a:t>
                </a:r>
                <a:r>
                  <a:rPr lang="en-US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Helvetica Neue" panose="02000503000000020004" pitchFamily="2" charset="0"/>
                    <a:cs typeface="Helvetica Neue" panose="02000503000000020004" pitchFamily="2" charset="0"/>
                  </a:rPr>
                  <a:t>Unpaywall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1F90AC-DFC3-DF4E-B2DD-2F299B4150A8}"/>
              </a:ext>
            </a:extLst>
          </p:cNvPr>
          <p:cNvGrpSpPr/>
          <p:nvPr/>
        </p:nvGrpSpPr>
        <p:grpSpPr>
          <a:xfrm>
            <a:off x="533400" y="3257652"/>
            <a:ext cx="7672767" cy="888822"/>
            <a:chOff x="757824" y="1369106"/>
            <a:chExt cx="7672767" cy="888822"/>
          </a:xfrm>
        </p:grpSpPr>
        <p:pic>
          <p:nvPicPr>
            <p:cNvPr id="39" name="Picture 2" descr="https://lh3.googleusercontent.com/LpQ-PG3elYd2ckDSAUiWe1B-yz8NH60sQgLbhqEkSbWFtwAakpJ1RP1Lg3ifJkII3A3enVTD9kJHUjyLd2VaPniH9lU0cMcQDKZ4ouA_LslkspeBAYtUj4sALQtQ0P4S0P5m7OCH">
              <a:extLst>
                <a:ext uri="{FF2B5EF4-FFF2-40B4-BE49-F238E27FC236}">
                  <a16:creationId xmlns:a16="http://schemas.microsoft.com/office/drawing/2014/main" id="{99BD8C58-0FD8-BA47-BC80-C72F37AF67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7824" y="1369106"/>
              <a:ext cx="2669060" cy="888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0A4AE31-2239-AB42-930E-9CB71AEED5B2}"/>
                </a:ext>
              </a:extLst>
            </p:cNvPr>
            <p:cNvGrpSpPr/>
            <p:nvPr/>
          </p:nvGrpSpPr>
          <p:grpSpPr>
            <a:xfrm>
              <a:off x="5762297" y="1427621"/>
              <a:ext cx="2668294" cy="812861"/>
              <a:chOff x="9045794" y="2525433"/>
              <a:chExt cx="2668294" cy="81286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D9E1B13-7921-BA42-8E9C-4ABFE1D0ABA0}"/>
                  </a:ext>
                </a:extLst>
              </p:cNvPr>
              <p:cNvSpPr/>
              <p:nvPr/>
            </p:nvSpPr>
            <p:spPr bwMode="auto">
              <a:xfrm>
                <a:off x="9045794" y="2525433"/>
                <a:ext cx="2668294" cy="8128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981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9C13CB4-404E-644C-ACAF-4DD0CB100932}"/>
                  </a:ext>
                </a:extLst>
              </p:cNvPr>
              <p:cNvSpPr txBox="1"/>
              <p:nvPr/>
            </p:nvSpPr>
            <p:spPr>
              <a:xfrm>
                <a:off x="9660031" y="2639475"/>
                <a:ext cx="14398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Helvetica Neue" panose="02000503000000020004" pitchFamily="2" charset="0"/>
                    <a:cs typeface="Helvetica Neue" panose="02000503000000020004" pitchFamily="2" charset="0"/>
                  </a:rPr>
                  <a:t>Free full text</a:t>
                </a:r>
              </a:p>
              <a:p>
                <a:pPr algn="ctr"/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Helvetica Neue" panose="02000503000000020004" pitchFamily="2" charset="0"/>
                    <a:cs typeface="Helvetica Neue" panose="02000503000000020004" pitchFamily="2" charset="0"/>
                  </a:rPr>
                  <a:t>in Europe PMC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048E862-0971-454B-AE2B-E4D224604ABC}"/>
              </a:ext>
            </a:extLst>
          </p:cNvPr>
          <p:cNvGrpSpPr/>
          <p:nvPr/>
        </p:nvGrpSpPr>
        <p:grpSpPr>
          <a:xfrm>
            <a:off x="506044" y="1476725"/>
            <a:ext cx="7700123" cy="1153702"/>
            <a:chOff x="506044" y="1476725"/>
            <a:chExt cx="7700123" cy="115370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9E53D98-A4E7-7642-8F70-34C0165BE0D1}"/>
                </a:ext>
              </a:extLst>
            </p:cNvPr>
            <p:cNvGrpSpPr/>
            <p:nvPr/>
          </p:nvGrpSpPr>
          <p:grpSpPr>
            <a:xfrm>
              <a:off x="506044" y="1476725"/>
              <a:ext cx="7700123" cy="1153702"/>
              <a:chOff x="838518" y="3061611"/>
              <a:chExt cx="7700123" cy="115370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F632BE3-DBFB-C148-A081-425C7260F5C0}"/>
                  </a:ext>
                </a:extLst>
              </p:cNvPr>
              <p:cNvGrpSpPr/>
              <p:nvPr/>
            </p:nvGrpSpPr>
            <p:grpSpPr>
              <a:xfrm>
                <a:off x="838518" y="3061612"/>
                <a:ext cx="4120928" cy="1153701"/>
                <a:chOff x="12172236" y="3579403"/>
                <a:chExt cx="2951629" cy="826342"/>
              </a:xfrm>
            </p:grpSpPr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70F1E04D-A5A3-1144-B58F-27B597D54F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172236" y="3579403"/>
                  <a:ext cx="2951629" cy="826342"/>
                </a:xfrm>
                <a:prstGeom prst="rect">
                  <a:avLst/>
                </a:prstGeom>
              </p:spPr>
            </p:pic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475785D-6848-164B-93D4-977959196D37}"/>
                    </a:ext>
                  </a:extLst>
                </p:cNvPr>
                <p:cNvSpPr/>
                <p:nvPr/>
              </p:nvSpPr>
              <p:spPr bwMode="auto">
                <a:xfrm>
                  <a:off x="12819937" y="3715870"/>
                  <a:ext cx="699246" cy="309283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981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5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35C948D-D01F-B54D-B2FB-B626404CD1FF}"/>
                  </a:ext>
                </a:extLst>
              </p:cNvPr>
              <p:cNvGrpSpPr/>
              <p:nvPr/>
            </p:nvGrpSpPr>
            <p:grpSpPr>
              <a:xfrm>
                <a:off x="5835138" y="3061611"/>
                <a:ext cx="2703503" cy="812861"/>
                <a:chOff x="9045794" y="4968313"/>
                <a:chExt cx="2703503" cy="812861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8A62105-0FA1-9649-8463-5298F5E9B908}"/>
                    </a:ext>
                  </a:extLst>
                </p:cNvPr>
                <p:cNvSpPr/>
                <p:nvPr/>
              </p:nvSpPr>
              <p:spPr bwMode="auto">
                <a:xfrm>
                  <a:off x="9045794" y="4968313"/>
                  <a:ext cx="2703503" cy="81286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981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5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B569B33-A38C-414D-8D1A-6F883DEFB10A}"/>
                    </a:ext>
                  </a:extLst>
                </p:cNvPr>
                <p:cNvSpPr txBox="1"/>
                <p:nvPr/>
              </p:nvSpPr>
              <p:spPr>
                <a:xfrm>
                  <a:off x="9429926" y="5067146"/>
                  <a:ext cx="196880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You may need to pay</a:t>
                  </a:r>
                </a:p>
                <a:p>
                  <a:pPr algn="ctr"/>
                  <a:r>
                    <a: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subscription to read</a:t>
                  </a:r>
                </a:p>
              </p:txBody>
            </p:sp>
          </p:grp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7F7BC1A-062C-4D41-8281-9D6BD885AC7E}"/>
                </a:ext>
              </a:extLst>
            </p:cNvPr>
            <p:cNvSpPr/>
            <p:nvPr/>
          </p:nvSpPr>
          <p:spPr bwMode="auto">
            <a:xfrm>
              <a:off x="533399" y="2200936"/>
              <a:ext cx="1323109" cy="4294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981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6" name="Title 3">
            <a:extLst>
              <a:ext uri="{FF2B5EF4-FFF2-40B4-BE49-F238E27FC236}">
                <a16:creationId xmlns:a16="http://schemas.microsoft.com/office/drawing/2014/main" id="{FBDF4E88-E065-CA4F-9B42-B145A006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Full text</a:t>
            </a:r>
          </a:p>
        </p:txBody>
      </p:sp>
    </p:spTree>
    <p:extLst>
      <p:ext uri="{BB962C8B-B14F-4D97-AF65-F5344CB8AC3E}">
        <p14:creationId xmlns:p14="http://schemas.microsoft.com/office/powerpoint/2010/main" val="30532389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04D3F6-3CEA-4C4F-AC7A-58998F60C3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25"/>
          <a:stretch/>
        </p:blipFill>
        <p:spPr>
          <a:xfrm>
            <a:off x="938030" y="2065245"/>
            <a:ext cx="3946755" cy="11430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1F7C1387-5F3A-B049-AF90-246CF8ED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Free full text vs </a:t>
            </a:r>
            <a:r>
              <a:rPr lang="en-US" sz="4000" dirty="0" err="1"/>
              <a:t>Unpaywall</a:t>
            </a:r>
            <a:r>
              <a:rPr lang="en-US" sz="4000" dirty="0"/>
              <a:t> links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996E13-D679-7B45-BED6-B7A08089BC01}"/>
              </a:ext>
            </a:extLst>
          </p:cNvPr>
          <p:cNvSpPr/>
          <p:nvPr/>
        </p:nvSpPr>
        <p:spPr>
          <a:xfrm>
            <a:off x="1207746" y="4008824"/>
            <a:ext cx="7308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accent6"/>
                </a:solidFill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Only for peer-reviewed articles with full text in Europe PMC!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B60557-AC94-0748-836D-6B651F12CE2F}"/>
              </a:ext>
            </a:extLst>
          </p:cNvPr>
          <p:cNvSpPr/>
          <p:nvPr/>
        </p:nvSpPr>
        <p:spPr>
          <a:xfrm>
            <a:off x="4884786" y="2313579"/>
            <a:ext cx="292148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Using these filters will exclude articles with </a:t>
            </a:r>
            <a:r>
              <a:rPr lang="en-GB" sz="1800" dirty="0" err="1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Unpaywall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 links or preprints</a:t>
            </a:r>
          </a:p>
        </p:txBody>
      </p:sp>
    </p:spTree>
    <p:extLst>
      <p:ext uri="{BB962C8B-B14F-4D97-AF65-F5344CB8AC3E}">
        <p14:creationId xmlns:p14="http://schemas.microsoft.com/office/powerpoint/2010/main" val="40097697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A808F0E-98DD-4F4C-B5A0-0F405AB3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2" y="2608526"/>
            <a:ext cx="7887600" cy="13024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Excluding publication types</a:t>
            </a:r>
          </a:p>
        </p:txBody>
      </p:sp>
    </p:spTree>
    <p:extLst>
      <p:ext uri="{BB962C8B-B14F-4D97-AF65-F5344CB8AC3E}">
        <p14:creationId xmlns:p14="http://schemas.microsoft.com/office/powerpoint/2010/main" val="1995618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1F188-3441-2747-93BF-A584D29B33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137" y="877801"/>
            <a:ext cx="3946755" cy="23898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34976" y="1957388"/>
            <a:ext cx="3348092" cy="1310248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8FC2485-48A6-5B4D-ADF7-E88A6326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Content filters</a:t>
            </a:r>
          </a:p>
        </p:txBody>
      </p:sp>
    </p:spTree>
    <p:extLst>
      <p:ext uri="{BB962C8B-B14F-4D97-AF65-F5344CB8AC3E}">
        <p14:creationId xmlns:p14="http://schemas.microsoft.com/office/powerpoint/2010/main" val="36991115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084F7C-ADC9-224B-8F5E-7C153A9D9E83}"/>
              </a:ext>
            </a:extLst>
          </p:cNvPr>
          <p:cNvSpPr txBox="1">
            <a:spLocks/>
          </p:cNvSpPr>
          <p:nvPr/>
        </p:nvSpPr>
        <p:spPr>
          <a:xfrm>
            <a:off x="781050" y="4584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One minute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2D67-987A-624E-BED9-55EACB34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2768"/>
            <a:ext cx="7887600" cy="40216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Based on what you have learned today find a way to exclude reviews from your search*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F9D96-6CB1-FE43-B4B3-DCF867804369}"/>
              </a:ext>
            </a:extLst>
          </p:cNvPr>
          <p:cNvSpPr/>
          <p:nvPr/>
        </p:nvSpPr>
        <p:spPr>
          <a:xfrm>
            <a:off x="5526962" y="5594400"/>
            <a:ext cx="331223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*think Booleans and filters</a:t>
            </a:r>
          </a:p>
        </p:txBody>
      </p:sp>
    </p:spTree>
    <p:extLst>
      <p:ext uri="{BB962C8B-B14F-4D97-AF65-F5344CB8AC3E}">
        <p14:creationId xmlns:p14="http://schemas.microsoft.com/office/powerpoint/2010/main" val="377405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84611B-8138-FD4F-A41A-96E8F5EBB85A}"/>
              </a:ext>
            </a:extLst>
          </p:cNvPr>
          <p:cNvSpPr txBox="1">
            <a:spLocks/>
          </p:cNvSpPr>
          <p:nvPr/>
        </p:nvSpPr>
        <p:spPr>
          <a:xfrm>
            <a:off x="781050" y="1372800"/>
            <a:ext cx="7887600" cy="437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2200" dirty="0">
              <a:latin typeface="+mn-lt"/>
              <a:ea typeface="Helvetica Neue LT Pro 45 Light" charset="0"/>
              <a:cs typeface="Helvetica Neue LT Pro 45 Light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2200" dirty="0">
              <a:latin typeface="+mn-lt"/>
              <a:ea typeface="Helvetica Neue LT Pro 45 Light" charset="0"/>
              <a:cs typeface="Helvetica Neue LT Pro 45 Light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2200" dirty="0">
              <a:latin typeface="+mn-lt"/>
              <a:ea typeface="Helvetica Neue LT Pro 45 Light" charset="0"/>
              <a:cs typeface="Helvetica Neue LT Pro 45 Light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2200" dirty="0">
              <a:latin typeface="+mn-lt"/>
              <a:ea typeface="Helvetica Neue LT Pro 45 Light" charset="0"/>
              <a:cs typeface="Helvetica Neue LT Pro 45 Light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2200" dirty="0">
              <a:latin typeface="+mn-lt"/>
              <a:ea typeface="Helvetica Neue LT Pro 45 Light" charset="0"/>
              <a:cs typeface="Helvetica Neue LT Pro 45 Light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2200" dirty="0">
              <a:latin typeface="+mn-lt"/>
              <a:ea typeface="Helvetica Neue LT Pro 45 Light" charset="0"/>
              <a:cs typeface="Helvetica Neue LT Pro 45 Light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latin typeface="+mn-lt"/>
                <a:ea typeface="Helvetica Neue LT Pro 45 Light" charset="0"/>
                <a:cs typeface="Helvetica Neue LT Pro 45 Light" charset="0"/>
              </a:rPr>
              <a:t>Public database for biomedical research literature</a:t>
            </a:r>
            <a:endParaRPr lang="en-US" sz="4000" dirty="0">
              <a:latin typeface="+mn-lt"/>
              <a:ea typeface="Helvetica Neue LT Pro 45 Light" charset="0"/>
              <a:cs typeface="Helvetica Neue LT Pro 45 Light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+mn-lt"/>
              <a:ea typeface="Helvetica Neue LT Pro 45 Light" charset="0"/>
              <a:cs typeface="Helvetica Neue LT Pro 45 Light" charset="0"/>
            </a:endParaRPr>
          </a:p>
          <a:p>
            <a:endParaRPr lang="en-US" sz="2200" dirty="0">
              <a:solidFill>
                <a:schemeClr val="bg2">
                  <a:lumMod val="50000"/>
                </a:schemeClr>
              </a:solidFill>
              <a:latin typeface="+mn-lt"/>
              <a:ea typeface="Helvetica Neue LT Pro 45 Light" charset="0"/>
              <a:cs typeface="Helvetica Neue LT Pro 45 Light" charset="0"/>
            </a:endParaRPr>
          </a:p>
          <a:p>
            <a:endParaRPr lang="en-US" sz="2200" dirty="0">
              <a:solidFill>
                <a:schemeClr val="bg2">
                  <a:lumMod val="50000"/>
                </a:schemeClr>
              </a:solidFill>
              <a:latin typeface="+mn-lt"/>
              <a:ea typeface="Helvetica Neue LT Pro 45 Light" charset="0"/>
              <a:cs typeface="Helvetica Neue LT Pro 45 Light" charset="0"/>
            </a:endParaRPr>
          </a:p>
          <a:p>
            <a:endParaRPr lang="en-US" sz="2200" dirty="0">
              <a:solidFill>
                <a:schemeClr val="bg2">
                  <a:lumMod val="50000"/>
                </a:schemeClr>
              </a:solidFill>
              <a:latin typeface="+mn-lt"/>
              <a:ea typeface="Helvetica Neue LT Pro 45 Light" charset="0"/>
              <a:cs typeface="Helvetica Neue LT Pro 45 Light" charset="0"/>
            </a:endParaRPr>
          </a:p>
          <a:p>
            <a:endParaRPr lang="en-US" sz="2200" dirty="0">
              <a:solidFill>
                <a:schemeClr val="bg2">
                  <a:lumMod val="50000"/>
                </a:schemeClr>
              </a:solidFill>
              <a:latin typeface="+mn-lt"/>
              <a:ea typeface="Helvetica Neue LT Pro 45 Light" charset="0"/>
              <a:cs typeface="Helvetica Neue LT Pro 45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What is Europe PMC?</a:t>
            </a:r>
          </a:p>
        </p:txBody>
      </p:sp>
    </p:spTree>
    <p:extLst>
      <p:ext uri="{BB962C8B-B14F-4D97-AF65-F5344CB8AC3E}">
        <p14:creationId xmlns:p14="http://schemas.microsoft.com/office/powerpoint/2010/main" val="3490653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A808F0E-98DD-4F4C-B5A0-0F405AB3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2" y="2608526"/>
            <a:ext cx="7887600" cy="13024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Excluding old publications</a:t>
            </a:r>
          </a:p>
        </p:txBody>
      </p:sp>
    </p:spTree>
    <p:extLst>
      <p:ext uri="{BB962C8B-B14F-4D97-AF65-F5344CB8AC3E}">
        <p14:creationId xmlns:p14="http://schemas.microsoft.com/office/powerpoint/2010/main" val="32819461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C957CF-A56A-7A4C-A0ED-12A18A7FE6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638" y="953740"/>
            <a:ext cx="3651558" cy="30534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3400" y="913399"/>
            <a:ext cx="3349668" cy="364255"/>
          </a:xfrm>
          <a:prstGeom prst="rect">
            <a:avLst/>
          </a:prstGeom>
          <a:blipFill dpi="0" rotWithShape="1">
            <a:blip r:embed="rId4" cstate="screen">
              <a:alphaModFix amt="35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34976" y="913399"/>
            <a:ext cx="3348092" cy="3093824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BFF4C63-A44B-5D46-AF7D-409EE89A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Date filters</a:t>
            </a:r>
          </a:p>
        </p:txBody>
      </p:sp>
    </p:spTree>
    <p:extLst>
      <p:ext uri="{BB962C8B-B14F-4D97-AF65-F5344CB8AC3E}">
        <p14:creationId xmlns:p14="http://schemas.microsoft.com/office/powerpoint/2010/main" val="6858988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E6DA05B4-5915-5242-8EAE-1480DD8A6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475" y="2743200"/>
            <a:ext cx="7772400" cy="753750"/>
          </a:xfrm>
        </p:spPr>
        <p:txBody>
          <a:bodyPr/>
          <a:lstStyle/>
          <a:p>
            <a:r>
              <a:rPr lang="en-US" sz="3600" dirty="0"/>
              <a:t>Finding data and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912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7" y="598608"/>
            <a:ext cx="7887600" cy="774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Europe PMC Annotations platform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70F07-C5CD-3C47-859B-F403C2A80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7" y="2462761"/>
            <a:ext cx="7546554" cy="20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53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Annotation types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" y="1323983"/>
            <a:ext cx="7913055" cy="41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54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8015" y="3429000"/>
            <a:ext cx="5493012" cy="255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43A79F-6135-CE46-9C45-24C35D39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Text-mined entities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57C53-CA9D-BF45-A39F-05FA299F3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18" y="1353661"/>
            <a:ext cx="8515350" cy="4150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36FE6-5C0C-9146-9859-DA91CA410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69" y="1403619"/>
            <a:ext cx="8596162" cy="41007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3C048A-5151-374C-A9B2-3106F38A544F}"/>
              </a:ext>
            </a:extLst>
          </p:cNvPr>
          <p:cNvSpPr/>
          <p:nvPr/>
        </p:nvSpPr>
        <p:spPr>
          <a:xfrm>
            <a:off x="4830626" y="6359834"/>
            <a:ext cx="3685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100000"/>
              <a:defRPr/>
            </a:pPr>
            <a:r>
              <a:rPr lang="en-US" dirty="0"/>
              <a:t>https://</a:t>
            </a:r>
            <a:r>
              <a:rPr lang="en-US" dirty="0" err="1"/>
              <a:t>europepmc.org</a:t>
            </a:r>
            <a:r>
              <a:rPr lang="en-US" dirty="0"/>
              <a:t>/articles/PMC4014462</a:t>
            </a:r>
          </a:p>
        </p:txBody>
      </p:sp>
    </p:spTree>
    <p:extLst>
      <p:ext uri="{BB962C8B-B14F-4D97-AF65-F5344CB8AC3E}">
        <p14:creationId xmlns:p14="http://schemas.microsoft.com/office/powerpoint/2010/main" val="40500511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8015" y="3429000"/>
            <a:ext cx="5493012" cy="255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43A79F-6135-CE46-9C45-24C35D39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Text-mined entities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57C53-CA9D-BF45-A39F-05FA299F3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18" y="1353661"/>
            <a:ext cx="8515350" cy="415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552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8015" y="3429000"/>
            <a:ext cx="5493012" cy="255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43A79F-6135-CE46-9C45-24C35D39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Text-mined entities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57C53-CA9D-BF45-A39F-05FA299F3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18" y="1353661"/>
            <a:ext cx="8515350" cy="4150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4B82D-3C71-1542-8F28-9A2B8E8C4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424" y="2755392"/>
            <a:ext cx="2483933" cy="23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05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084F7C-ADC9-224B-8F5E-7C153A9D9E83}"/>
              </a:ext>
            </a:extLst>
          </p:cNvPr>
          <p:cNvSpPr txBox="1">
            <a:spLocks/>
          </p:cNvSpPr>
          <p:nvPr/>
        </p:nvSpPr>
        <p:spPr>
          <a:xfrm>
            <a:off x="781050" y="4584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One minute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2D67-987A-624E-BED9-55EACB34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2768"/>
            <a:ext cx="7887600" cy="40216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How many genetic mutations does this paper report?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which section of the article are the mutations mentioned?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F14D3-0CEB-014F-BAAD-0A1F7953D6FB}"/>
              </a:ext>
            </a:extLst>
          </p:cNvPr>
          <p:cNvSpPr/>
          <p:nvPr/>
        </p:nvSpPr>
        <p:spPr>
          <a:xfrm>
            <a:off x="4830626" y="6359834"/>
            <a:ext cx="3685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100000"/>
              <a:defRPr/>
            </a:pPr>
            <a:r>
              <a:rPr lang="en-US" dirty="0"/>
              <a:t>https://</a:t>
            </a:r>
            <a:r>
              <a:rPr lang="en-US" dirty="0" err="1"/>
              <a:t>europepmc.org</a:t>
            </a:r>
            <a:r>
              <a:rPr lang="en-US" dirty="0"/>
              <a:t>/articles/PMC4014462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A58E4-F521-B045-B4B4-35F58BBD0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29069"/>
            <a:ext cx="7332133" cy="7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805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A808F0E-98DD-4F4C-B5A0-0F405AB3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2" y="2608526"/>
            <a:ext cx="7887600" cy="13024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Reporting annotations</a:t>
            </a:r>
          </a:p>
        </p:txBody>
      </p:sp>
    </p:spTree>
    <p:extLst>
      <p:ext uri="{BB962C8B-B14F-4D97-AF65-F5344CB8AC3E}">
        <p14:creationId xmlns:p14="http://schemas.microsoft.com/office/powerpoint/2010/main" val="73970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What is Europe PMC?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9FC40C-F78B-CF49-9671-9F6A1546FF78}"/>
              </a:ext>
            </a:extLst>
          </p:cNvPr>
          <p:cNvGrpSpPr/>
          <p:nvPr/>
        </p:nvGrpSpPr>
        <p:grpSpPr>
          <a:xfrm>
            <a:off x="5530763" y="1080000"/>
            <a:ext cx="2348582" cy="4636137"/>
            <a:chOff x="628650" y="1080000"/>
            <a:chExt cx="2348582" cy="4636137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452CA2BF-036E-054B-B482-E97DB3DAC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650" y="1991381"/>
              <a:ext cx="2342309" cy="34061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8016F5-B4E6-324A-B65E-0B525BB496A5}"/>
                </a:ext>
              </a:extLst>
            </p:cNvPr>
            <p:cNvSpPr txBox="1"/>
            <p:nvPr/>
          </p:nvSpPr>
          <p:spPr>
            <a:xfrm>
              <a:off x="634923" y="1080000"/>
              <a:ext cx="23423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2"/>
                  </a:solidFill>
                  <a:latin typeface="+mn-lt"/>
                  <a:ea typeface="Helvetica Neue" charset="0"/>
                  <a:cs typeface="Helvetica Neue" charset="0"/>
                </a:rPr>
                <a:t>~35 million</a:t>
              </a:r>
            </a:p>
            <a:p>
              <a:pPr algn="ctr"/>
              <a:r>
                <a:rPr lang="en-US" sz="1800" dirty="0">
                  <a:solidFill>
                    <a:schemeClr val="tx2"/>
                  </a:solidFill>
                  <a:latin typeface="+mn-lt"/>
                  <a:ea typeface="Helvetica Neue" charset="0"/>
                  <a:cs typeface="Helvetica Neue" charset="0"/>
                </a:rPr>
                <a:t>biomedical abstracts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CF3EE7-48C4-5145-A060-C8CBF29CBB1B}"/>
                </a:ext>
              </a:extLst>
            </p:cNvPr>
            <p:cNvSpPr txBox="1"/>
            <p:nvPr/>
          </p:nvSpPr>
          <p:spPr>
            <a:xfrm>
              <a:off x="1217752" y="5439138"/>
              <a:ext cx="1156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+mn-lt"/>
                  <a:ea typeface="Helvetica Neue" charset="0"/>
                  <a:cs typeface="Helvetica Neue" charset="0"/>
                </a:rPr>
                <a:t>in Europe PMC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DBD5D87-12CC-7240-ACEB-6BA5E7FABAB3}"/>
              </a:ext>
            </a:extLst>
          </p:cNvPr>
          <p:cNvGrpSpPr/>
          <p:nvPr/>
        </p:nvGrpSpPr>
        <p:grpSpPr>
          <a:xfrm>
            <a:off x="3101590" y="2791848"/>
            <a:ext cx="1818125" cy="3268015"/>
            <a:chOff x="3796484" y="2866895"/>
            <a:chExt cx="1818125" cy="32680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260A39-6478-6648-911D-91035FF79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9739" y="3791012"/>
              <a:ext cx="1100344" cy="147321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434782-5A36-274B-A03A-78B10E8347BD}"/>
                </a:ext>
              </a:extLst>
            </p:cNvPr>
            <p:cNvSpPr txBox="1"/>
            <p:nvPr/>
          </p:nvSpPr>
          <p:spPr>
            <a:xfrm>
              <a:off x="3796484" y="2866895"/>
              <a:ext cx="18181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+mn-lt"/>
                  <a:ea typeface="Helvetica Neue" charset="0"/>
                  <a:cs typeface="Helvetica Neue" charset="0"/>
                </a:rPr>
                <a:t>~3 million</a:t>
              </a:r>
            </a:p>
            <a:p>
              <a:pPr algn="ctr"/>
              <a:r>
                <a:rPr lang="en-US" sz="1800" dirty="0">
                  <a:solidFill>
                    <a:schemeClr val="tx2"/>
                  </a:solidFill>
                  <a:latin typeface="+mn-lt"/>
                  <a:ea typeface="Helvetica Neue" charset="0"/>
                  <a:cs typeface="Helvetica Neue" charset="0"/>
                </a:rPr>
                <a:t>genomic variants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12B2FB-054B-9A48-9E93-DF22A9074E95}"/>
                </a:ext>
              </a:extLst>
            </p:cNvPr>
            <p:cNvSpPr txBox="1"/>
            <p:nvPr/>
          </p:nvSpPr>
          <p:spPr>
            <a:xfrm>
              <a:off x="4229402" y="5734800"/>
              <a:ext cx="10454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Helvetica Neue" charset="0"/>
                  <a:cs typeface="Helvetica Neue" charset="0"/>
                </a:rPr>
                <a:t>image by</a:t>
              </a:r>
            </a:p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Helvetica Neue" charset="0"/>
                  <a:cs typeface="Helvetica Neue" charset="0"/>
                </a:rPr>
                <a:t>Jason D. Rowley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A2B898-AE32-1C4A-A8DD-9C22ADCC5C72}"/>
                </a:ext>
              </a:extLst>
            </p:cNvPr>
            <p:cNvSpPr txBox="1"/>
            <p:nvPr/>
          </p:nvSpPr>
          <p:spPr>
            <a:xfrm>
              <a:off x="4380887" y="5457801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+mn-lt"/>
                  <a:ea typeface="Helvetica Neue" charset="0"/>
                  <a:cs typeface="Helvetica Neue" charset="0"/>
                </a:rPr>
                <a:t>in </a:t>
              </a:r>
              <a:r>
                <a:rPr lang="en-US" sz="1200" b="1" dirty="0" err="1">
                  <a:solidFill>
                    <a:schemeClr val="tx1"/>
                  </a:solidFill>
                  <a:latin typeface="+mn-lt"/>
                  <a:ea typeface="Helvetica Neue" charset="0"/>
                  <a:cs typeface="Helvetica Neue" charset="0"/>
                </a:rPr>
                <a:t>dbVar</a:t>
              </a:r>
              <a:endParaRPr lang="en-US" sz="1200" b="1" dirty="0">
                <a:solidFill>
                  <a:schemeClr val="tx1"/>
                </a:solidFill>
                <a:latin typeface="+mn-lt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B29705-E9F9-2A4E-9F30-69E20419949C}"/>
              </a:ext>
            </a:extLst>
          </p:cNvPr>
          <p:cNvGrpSpPr/>
          <p:nvPr/>
        </p:nvGrpSpPr>
        <p:grpSpPr>
          <a:xfrm>
            <a:off x="741577" y="3748748"/>
            <a:ext cx="1880643" cy="1936458"/>
            <a:chOff x="6367534" y="3791012"/>
            <a:chExt cx="1880643" cy="19364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A4F27D-5AD5-F540-862E-303FA7D312A9}"/>
                </a:ext>
              </a:extLst>
            </p:cNvPr>
            <p:cNvSpPr txBox="1"/>
            <p:nvPr/>
          </p:nvSpPr>
          <p:spPr>
            <a:xfrm>
              <a:off x="6367534" y="3791012"/>
              <a:ext cx="18806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+mn-lt"/>
                  <a:ea typeface="Helvetica Neue" charset="0"/>
                  <a:cs typeface="Helvetica Neue" charset="0"/>
                </a:rPr>
                <a:t>~150 000</a:t>
              </a:r>
            </a:p>
            <a:p>
              <a:pPr algn="ctr"/>
              <a:r>
                <a:rPr lang="en-US" sz="1800" dirty="0">
                  <a:solidFill>
                    <a:schemeClr val="tx2"/>
                  </a:solidFill>
                  <a:latin typeface="+mn-lt"/>
                  <a:ea typeface="Helvetica Neue" charset="0"/>
                  <a:cs typeface="Helvetica Neue" charset="0"/>
                </a:rPr>
                <a:t>protein structures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0D195C-A464-D744-99F1-4C3354E2BEAF}"/>
                </a:ext>
              </a:extLst>
            </p:cNvPr>
            <p:cNvSpPr txBox="1"/>
            <p:nvPr/>
          </p:nvSpPr>
          <p:spPr>
            <a:xfrm>
              <a:off x="6890612" y="5450471"/>
              <a:ext cx="713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+mn-lt"/>
                  <a:ea typeface="Helvetica Neue" charset="0"/>
                  <a:cs typeface="Helvetica Neue" charset="0"/>
                </a:rPr>
                <a:t>in </a:t>
              </a:r>
              <a:r>
                <a:rPr lang="en-US" sz="1200" b="1" dirty="0" err="1">
                  <a:solidFill>
                    <a:schemeClr val="tx1"/>
                  </a:solidFill>
                  <a:latin typeface="+mn-lt"/>
                  <a:ea typeface="Helvetica Neue" charset="0"/>
                  <a:cs typeface="Helvetica Neue" charset="0"/>
                </a:rPr>
                <a:t>PDBe</a:t>
              </a:r>
              <a:endParaRPr lang="en-US" sz="1200" b="1" dirty="0">
                <a:solidFill>
                  <a:schemeClr val="tx1"/>
                </a:solidFill>
                <a:latin typeface="+mn-lt"/>
                <a:ea typeface="Helvetica Neue" charset="0"/>
                <a:cs typeface="Helvetica Neue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5C8159-1E9E-5541-A872-848B3CE58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1028" y="4628946"/>
              <a:ext cx="592827" cy="584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2913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55" y="1184564"/>
            <a:ext cx="7959436" cy="4800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242" y="2044439"/>
            <a:ext cx="2184254" cy="15715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8015" y="3429000"/>
            <a:ext cx="5493012" cy="255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358" y="2038554"/>
            <a:ext cx="5611678" cy="1847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584" y="2099040"/>
            <a:ext cx="2137569" cy="303262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43A79F-6135-CE46-9C45-24C35D39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Annotations feedback</a:t>
            </a:r>
          </a:p>
        </p:txBody>
      </p:sp>
    </p:spTree>
    <p:extLst>
      <p:ext uri="{BB962C8B-B14F-4D97-AF65-F5344CB8AC3E}">
        <p14:creationId xmlns:p14="http://schemas.microsoft.com/office/powerpoint/2010/main" val="35545491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55" y="1184564"/>
            <a:ext cx="7959436" cy="4800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242" y="2044439"/>
            <a:ext cx="2184254" cy="15715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8015" y="3429000"/>
            <a:ext cx="5493012" cy="255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358" y="2038554"/>
            <a:ext cx="5611678" cy="1847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584" y="2099040"/>
            <a:ext cx="2137569" cy="3032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132" y="2308419"/>
            <a:ext cx="2458561" cy="10721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39DAF37-8764-A645-928C-B7A7AE9C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Annotations feedback</a:t>
            </a:r>
          </a:p>
        </p:txBody>
      </p:sp>
    </p:spTree>
    <p:extLst>
      <p:ext uri="{BB962C8B-B14F-4D97-AF65-F5344CB8AC3E}">
        <p14:creationId xmlns:p14="http://schemas.microsoft.com/office/powerpoint/2010/main" val="29651318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55" y="1184564"/>
            <a:ext cx="7959436" cy="4800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242" y="2044439"/>
            <a:ext cx="2184254" cy="15715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8015" y="3429000"/>
            <a:ext cx="5493012" cy="255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358" y="2038554"/>
            <a:ext cx="5611678" cy="1847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584" y="2099040"/>
            <a:ext cx="2137569" cy="3032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132" y="2308419"/>
            <a:ext cx="2458561" cy="107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772" y="2333906"/>
            <a:ext cx="2707531" cy="99642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55593C0-A046-9B4B-B496-48A603B6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Annotations feedback</a:t>
            </a:r>
          </a:p>
        </p:txBody>
      </p:sp>
    </p:spTree>
    <p:extLst>
      <p:ext uri="{BB962C8B-B14F-4D97-AF65-F5344CB8AC3E}">
        <p14:creationId xmlns:p14="http://schemas.microsoft.com/office/powerpoint/2010/main" val="26620550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55" y="1184564"/>
            <a:ext cx="7959436" cy="4800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242" y="2044439"/>
            <a:ext cx="2184254" cy="15715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8015" y="3429000"/>
            <a:ext cx="5493012" cy="255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358" y="2038554"/>
            <a:ext cx="5611678" cy="1847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584" y="2099040"/>
            <a:ext cx="2137569" cy="3032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132" y="2308419"/>
            <a:ext cx="2458561" cy="107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772" y="2333906"/>
            <a:ext cx="2707531" cy="996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133" y="2334270"/>
            <a:ext cx="3421142" cy="33702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ECE5E57-D354-D842-8E5F-B5C870F61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Annotations feedback</a:t>
            </a:r>
          </a:p>
        </p:txBody>
      </p:sp>
    </p:spTree>
    <p:extLst>
      <p:ext uri="{BB962C8B-B14F-4D97-AF65-F5344CB8AC3E}">
        <p14:creationId xmlns:p14="http://schemas.microsoft.com/office/powerpoint/2010/main" val="16992363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084F7C-ADC9-224B-8F5E-7C153A9D9E83}"/>
              </a:ext>
            </a:extLst>
          </p:cNvPr>
          <p:cNvSpPr txBox="1">
            <a:spLocks/>
          </p:cNvSpPr>
          <p:nvPr/>
        </p:nvSpPr>
        <p:spPr>
          <a:xfrm>
            <a:off x="781050" y="458400"/>
            <a:ext cx="7887600" cy="77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One minute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2D67-987A-624E-BED9-55EACB34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2768"/>
            <a:ext cx="7887600" cy="40216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one article with an incorrect annotation for “bear” as an organism and report it.</a:t>
            </a:r>
          </a:p>
        </p:txBody>
      </p:sp>
    </p:spTree>
    <p:extLst>
      <p:ext uri="{BB962C8B-B14F-4D97-AF65-F5344CB8AC3E}">
        <p14:creationId xmlns:p14="http://schemas.microsoft.com/office/powerpoint/2010/main" val="6827770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A808F0E-98DD-4F4C-B5A0-0F405AB3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2" y="2608526"/>
            <a:ext cx="7887600" cy="13024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Data citations</a:t>
            </a:r>
          </a:p>
        </p:txBody>
      </p:sp>
    </p:spTree>
    <p:extLst>
      <p:ext uri="{BB962C8B-B14F-4D97-AF65-F5344CB8AC3E}">
        <p14:creationId xmlns:p14="http://schemas.microsoft.com/office/powerpoint/2010/main" val="5681124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B1D9C8-88AF-0440-8E1C-E11012079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4224404"/>
            <a:ext cx="8153401" cy="815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E3CE2-2C61-EE47-9CDB-198869C4F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43" y="1993258"/>
            <a:ext cx="7829550" cy="6618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CB8D63-0945-2648-8486-EF27234F2B85}"/>
              </a:ext>
            </a:extLst>
          </p:cNvPr>
          <p:cNvSpPr txBox="1"/>
          <p:nvPr/>
        </p:nvSpPr>
        <p:spPr>
          <a:xfrm>
            <a:off x="533399" y="1493046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DOI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F7505-8FF0-7846-AA1D-714AC39A77AA}"/>
              </a:ext>
            </a:extLst>
          </p:cNvPr>
          <p:cNvSpPr txBox="1"/>
          <p:nvPr/>
        </p:nvSpPr>
        <p:spPr>
          <a:xfrm>
            <a:off x="533400" y="3652903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Accession numbers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5DA90AEF-9C81-5240-9B95-AA8E7A4B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000"/>
            <a:ext cx="7887600" cy="774000"/>
          </a:xfrm>
        </p:spPr>
        <p:txBody>
          <a:bodyPr>
            <a:normAutofit/>
          </a:bodyPr>
          <a:lstStyle/>
          <a:p>
            <a:r>
              <a:rPr lang="en-US" sz="4000" dirty="0"/>
              <a:t>Data citations</a:t>
            </a:r>
          </a:p>
        </p:txBody>
      </p:sp>
    </p:spTree>
    <p:extLst>
      <p:ext uri="{BB962C8B-B14F-4D97-AF65-F5344CB8AC3E}">
        <p14:creationId xmlns:p14="http://schemas.microsoft.com/office/powerpoint/2010/main" val="28856012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917E4A-B8F7-8E40-95C8-68A88CB92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667"/>
          <a:stretch/>
        </p:blipFill>
        <p:spPr>
          <a:xfrm>
            <a:off x="3924466" y="3386667"/>
            <a:ext cx="5219534" cy="3471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9F2854-2CED-F244-BD8A-6E16BDB51FFC}"/>
              </a:ext>
            </a:extLst>
          </p:cNvPr>
          <p:cNvSpPr txBox="1"/>
          <p:nvPr/>
        </p:nvSpPr>
        <p:spPr>
          <a:xfrm>
            <a:off x="5875867" y="93734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Europe PMC text-mines accession numbers for various life science databases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67D9F-8D54-8047-80D8-1D7556B62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864"/>
          <a:stretch/>
        </p:blipFill>
        <p:spPr>
          <a:xfrm>
            <a:off x="0" y="0"/>
            <a:ext cx="5219534" cy="31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8120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9436EF-CE80-3A4E-B594-464560C44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87" y="542150"/>
            <a:ext cx="8046579" cy="5125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DB201A-53BD-5144-A6AA-5A84FCF9E2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11" y="1219199"/>
            <a:ext cx="7780421" cy="45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879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9436EF-CE80-3A4E-B594-464560C44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87" y="542150"/>
            <a:ext cx="8046579" cy="5125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DB201A-53BD-5144-A6AA-5A84FCF9E2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11" y="1219199"/>
            <a:ext cx="7780421" cy="458804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D762C7-6BA5-824A-8A61-0045A2AF96FA}"/>
              </a:ext>
            </a:extLst>
          </p:cNvPr>
          <p:cNvSpPr/>
          <p:nvPr/>
        </p:nvSpPr>
        <p:spPr bwMode="auto">
          <a:xfrm>
            <a:off x="689811" y="3511295"/>
            <a:ext cx="7780421" cy="268225"/>
          </a:xfrm>
          <a:prstGeom prst="roundRect">
            <a:avLst>
              <a:gd name="adj" fmla="val 5129"/>
            </a:avLst>
          </a:prstGeom>
          <a:noFill/>
          <a:ln w="381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0BF46EB-8E5B-6C49-986C-D4D9BEBC178D}"/>
              </a:ext>
            </a:extLst>
          </p:cNvPr>
          <p:cNvSpPr/>
          <p:nvPr/>
        </p:nvSpPr>
        <p:spPr bwMode="auto">
          <a:xfrm>
            <a:off x="689811" y="5096256"/>
            <a:ext cx="7780421" cy="280415"/>
          </a:xfrm>
          <a:prstGeom prst="roundRect">
            <a:avLst>
              <a:gd name="adj" fmla="val 5129"/>
            </a:avLst>
          </a:prstGeom>
          <a:noFill/>
          <a:ln w="381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0885"/>
      </p:ext>
    </p:extLst>
  </p:cSld>
  <p:clrMapOvr>
    <a:masterClrMapping/>
  </p:clrMapOvr>
</p:sld>
</file>

<file path=ppt/theme/theme1.xml><?xml version="1.0" encoding="utf-8"?>
<a:theme xmlns:a="http://schemas.openxmlformats.org/drawingml/2006/main" name="Europe PMC new">
  <a:themeElements>
    <a:clrScheme name="Europe PMC 1">
      <a:dk1>
        <a:srgbClr val="5A595E"/>
      </a:dk1>
      <a:lt1>
        <a:srgbClr val="FFFFFF"/>
      </a:lt1>
      <a:dk2>
        <a:srgbClr val="83838B"/>
      </a:dk2>
      <a:lt2>
        <a:srgbClr val="E7E6E6"/>
      </a:lt2>
      <a:accent1>
        <a:srgbClr val="8DC970"/>
      </a:accent1>
      <a:accent2>
        <a:srgbClr val="AAD7A2"/>
      </a:accent2>
      <a:accent3>
        <a:srgbClr val="D4EACB"/>
      </a:accent3>
      <a:accent4>
        <a:srgbClr val="B6D5ED"/>
      </a:accent4>
      <a:accent5>
        <a:srgbClr val="DEEBF4"/>
      </a:accent5>
      <a:accent6>
        <a:srgbClr val="E82627"/>
      </a:accent6>
      <a:hlink>
        <a:srgbClr val="21699C"/>
      </a:hlink>
      <a:folHlink>
        <a:srgbClr val="C84498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FBD85F8-A93D-E24F-8315-7898E7A540AC}" vid="{82D60C18-3CB4-9F45-99FD-3A2D208EC3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 PMC new</Template>
  <TotalTime>5273</TotalTime>
  <Words>1422</Words>
  <Application>Microsoft Macintosh PowerPoint</Application>
  <PresentationFormat>On-screen Show (4:3)</PresentationFormat>
  <Paragraphs>386</Paragraphs>
  <Slides>120</Slides>
  <Notes>119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9" baseType="lpstr">
      <vt:lpstr>Arial</vt:lpstr>
      <vt:lpstr>Corbel</vt:lpstr>
      <vt:lpstr>Helvetica Neue</vt:lpstr>
      <vt:lpstr>Helvetica Neue Light</vt:lpstr>
      <vt:lpstr>Helvetica Neue LT Pro 45 Light</vt:lpstr>
      <vt:lpstr>HelveticaNeueLT Pro 35 Th</vt:lpstr>
      <vt:lpstr>HelveticaNeueLT Pro 45 Lt</vt:lpstr>
      <vt:lpstr>Open Sans Regular</vt:lpstr>
      <vt:lpstr>Europe PMC new</vt:lpstr>
      <vt:lpstr>Literature searching: skills and tools</vt:lpstr>
      <vt:lpstr>Contents</vt:lpstr>
      <vt:lpstr>Literature research tools</vt:lpstr>
      <vt:lpstr>What you search</vt:lpstr>
      <vt:lpstr>What you search</vt:lpstr>
      <vt:lpstr>Where you search</vt:lpstr>
      <vt:lpstr>Where you search</vt:lpstr>
      <vt:lpstr>What is Europe PMC?</vt:lpstr>
      <vt:lpstr>What is Europe PMC?</vt:lpstr>
      <vt:lpstr>Content in Europe PMC</vt:lpstr>
      <vt:lpstr>Content in Europe PMC</vt:lpstr>
      <vt:lpstr>Single search for all the content</vt:lpstr>
      <vt:lpstr>PowerPoint Presentation</vt:lpstr>
      <vt:lpstr>PowerPoint Presentation</vt:lpstr>
      <vt:lpstr>PowerPoint Presentation</vt:lpstr>
      <vt:lpstr>https://europepmc.org/</vt:lpstr>
      <vt:lpstr>One minute challenge</vt:lpstr>
      <vt:lpstr>Keyword search basics</vt:lpstr>
      <vt:lpstr>Booleans: AND OR NOT</vt:lpstr>
      <vt:lpstr>Booleans: AND, OR, NOT</vt:lpstr>
      <vt:lpstr>Booleans: AND, OR, NOT</vt:lpstr>
      <vt:lpstr>Booleans: AND, OR, NOT</vt:lpstr>
      <vt:lpstr>One minute challenge</vt:lpstr>
      <vt:lpstr>One minute challenge</vt:lpstr>
      <vt:lpstr>Synonyms and exact matches</vt:lpstr>
      <vt:lpstr>Synonyms and aliases</vt:lpstr>
      <vt:lpstr>Synonyms</vt:lpstr>
      <vt:lpstr>Synonyms</vt:lpstr>
      <vt:lpstr>Synonyms</vt:lpstr>
      <vt:lpstr>Exact match and phrase search</vt:lpstr>
      <vt:lpstr>Exact match and phrase search</vt:lpstr>
      <vt:lpstr>Exact match and phrase search</vt:lpstr>
      <vt:lpstr>PowerPoint Presentation</vt:lpstr>
      <vt:lpstr>PowerPoint Presentation</vt:lpstr>
      <vt:lpstr>Bibliographic information</vt:lpstr>
      <vt:lpstr>PowerPoint Presentation</vt:lpstr>
      <vt:lpstr>PowerPoint Presentation</vt:lpstr>
      <vt:lpstr>PowerPoint Presentation</vt:lpstr>
      <vt:lpstr>Searching in different parts of the article</vt:lpstr>
      <vt:lpstr>PowerPoint Presentation</vt:lpstr>
      <vt:lpstr>Content in Europe PMC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search options</vt:lpstr>
      <vt:lpstr>Advanced search options</vt:lpstr>
      <vt:lpstr>PowerPoint Presentation</vt:lpstr>
      <vt:lpstr>PowerPoint Presentation</vt:lpstr>
      <vt:lpstr>Sorting</vt:lpstr>
      <vt:lpstr>Managing results: sorting</vt:lpstr>
      <vt:lpstr>Managing results: sorting</vt:lpstr>
      <vt:lpstr>Relevance sorting</vt:lpstr>
      <vt:lpstr>Date sorting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filters</vt:lpstr>
      <vt:lpstr>Managing results: filtering</vt:lpstr>
      <vt:lpstr>Filters</vt:lpstr>
      <vt:lpstr>Filters</vt:lpstr>
      <vt:lpstr>Full text availability</vt:lpstr>
      <vt:lpstr>Content filters</vt:lpstr>
      <vt:lpstr>Full text</vt:lpstr>
      <vt:lpstr>Free full text vs Unpaywall links</vt:lpstr>
      <vt:lpstr>Excluding publication types</vt:lpstr>
      <vt:lpstr>Content filters</vt:lpstr>
      <vt:lpstr>PowerPoint Presentation</vt:lpstr>
      <vt:lpstr>Excluding old publications</vt:lpstr>
      <vt:lpstr>Date filters</vt:lpstr>
      <vt:lpstr>Finding data and evidence</vt:lpstr>
      <vt:lpstr>Europe PMC Annotations platform</vt:lpstr>
      <vt:lpstr>Annotation types</vt:lpstr>
      <vt:lpstr>Text-mined entities</vt:lpstr>
      <vt:lpstr>Text-mined entities</vt:lpstr>
      <vt:lpstr>Text-mined entities</vt:lpstr>
      <vt:lpstr>PowerPoint Presentation</vt:lpstr>
      <vt:lpstr>Reporting annotations</vt:lpstr>
      <vt:lpstr>Annotations feedback</vt:lpstr>
      <vt:lpstr>Annotations feedback</vt:lpstr>
      <vt:lpstr>Annotations feedback</vt:lpstr>
      <vt:lpstr>Annotations feedback</vt:lpstr>
      <vt:lpstr>PowerPoint Presentation</vt:lpstr>
      <vt:lpstr>Data citations</vt:lpstr>
      <vt:lpstr>Data citations</vt:lpstr>
      <vt:lpstr>PowerPoint Presentation</vt:lpstr>
      <vt:lpstr>PowerPoint Presentation</vt:lpstr>
      <vt:lpstr>PowerPoint Presentation</vt:lpstr>
      <vt:lpstr>PowerPoint Presentation</vt:lpstr>
      <vt:lpstr>Searching for articles citing a specific data type </vt:lpstr>
      <vt:lpstr>PowerPoint Presentation</vt:lpstr>
      <vt:lpstr>PowerPoint Presentation</vt:lpstr>
      <vt:lpstr>PowerPoint Presentation</vt:lpstr>
      <vt:lpstr>PowerPoint Presentation</vt:lpstr>
      <vt:lpstr>Searching for a specific dataset</vt:lpstr>
      <vt:lpstr>Searching for a specific dataset</vt:lpstr>
      <vt:lpstr>Searching for a specific dataset</vt:lpstr>
      <vt:lpstr>Searching for a specific dataset</vt:lpstr>
      <vt:lpstr>PowerPoint Presentation</vt:lpstr>
      <vt:lpstr>Search cookbook: using syntax</vt:lpstr>
      <vt:lpstr>Search syntax</vt:lpstr>
      <vt:lpstr>Search syntax</vt:lpstr>
      <vt:lpstr>PowerPoint Presentation</vt:lpstr>
      <vt:lpstr>Saving a search</vt:lpstr>
      <vt:lpstr>Saving a search</vt:lpstr>
      <vt:lpstr>Europe PMC account</vt:lpstr>
      <vt:lpstr>Europe PMC account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84</cp:revision>
  <dcterms:modified xsi:type="dcterms:W3CDTF">2019-03-28T15:55:26Z</dcterms:modified>
</cp:coreProperties>
</file>