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3891200" cy="32918400"/>
  <p:notesSz cx="5800725" cy="9094788"/>
  <p:embeddedFontLst>
    <p:embeddedFont>
      <p:font typeface="Amaranth" panose="020B0604020202020204" charset="0"/>
      <p:regular r:id="rId3"/>
    </p:embeddedFont>
    <p:embeddedFont>
      <p:font typeface="Titillium Web" panose="020B0604020202020204" charset="0"/>
      <p:regular r:id="rId4"/>
    </p:embeddedFont>
  </p:embeddedFontLst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078"/>
    <a:srgbClr val="B4D3E2"/>
    <a:srgbClr val="666666"/>
    <a:srgbClr val="AECFE0"/>
    <a:srgbClr val="A4C9DC"/>
    <a:srgbClr val="A7D1D9"/>
    <a:srgbClr val="AEC9D2"/>
    <a:srgbClr val="D1E0E5"/>
    <a:srgbClr val="CEECF2"/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22" d="100"/>
          <a:sy n="22" d="100"/>
        </p:scale>
        <p:origin x="573" y="-27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DF</c:v>
                </c:pt>
              </c:strCache>
            </c:strRef>
          </c:tx>
          <c:spPr>
            <a:pattFill prst="narHorz">
              <a:fgClr>
                <a:schemeClr val="accent5">
                  <a:tint val="65000"/>
                </a:schemeClr>
              </a:fgClr>
              <a:bgClr>
                <a:schemeClr val="accent5">
                  <a:tint val="65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>
                  <a:tint val="65000"/>
                </a:schemeClr>
              </a:innerShdw>
            </a:effectLst>
          </c:spPr>
          <c:invertIfNegative val="0"/>
          <c:cat>
            <c:strRef>
              <c:f>Sheet1!$A$11:$A$17</c:f>
              <c:strCache>
                <c:ptCount val="7"/>
                <c:pt idx="0">
                  <c:v>Instructions</c:v>
                </c:pt>
                <c:pt idx="1">
                  <c:v>Branches</c:v>
                </c:pt>
                <c:pt idx="2">
                  <c:v>Branch Misses</c:v>
                </c:pt>
                <c:pt idx="3">
                  <c:v>Wasted Cycles</c:v>
                </c:pt>
                <c:pt idx="4">
                  <c:v>Avg Stall</c:v>
                </c:pt>
                <c:pt idx="5">
                  <c:v>CPI</c:v>
                </c:pt>
                <c:pt idx="6">
                  <c:v>Total Cycles</c:v>
                </c:pt>
              </c:strCache>
            </c:strRef>
          </c:cat>
          <c:val>
            <c:numRef>
              <c:f>Sheet1!$B$11:$B$17</c:f>
              <c:numCache>
                <c:formatCode>General</c:formatCode>
                <c:ptCount val="7"/>
                <c:pt idx="0">
                  <c:v>0.49317738791422999</c:v>
                </c:pt>
                <c:pt idx="1">
                  <c:v>0.53603034134007588</c:v>
                </c:pt>
                <c:pt idx="2">
                  <c:v>0.81572164948453607</c:v>
                </c:pt>
                <c:pt idx="3">
                  <c:v>2.0686248331108144</c:v>
                </c:pt>
                <c:pt idx="4">
                  <c:v>2.5301724137931036</c:v>
                </c:pt>
                <c:pt idx="5">
                  <c:v>4.921875</c:v>
                </c:pt>
                <c:pt idx="6">
                  <c:v>2.3731343283582089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9-4F0A-913F-B67FE4EE5DC5}"/>
            </c:ext>
          </c:extLst>
        </c:ser>
        <c:ser>
          <c:idx val="1"/>
          <c:order val="1"/>
          <c:tx>
            <c:strRef>
              <c:f>Sheet1!$C$10</c:f>
              <c:strCache>
                <c:ptCount val="1"/>
                <c:pt idx="0">
                  <c:v>Bin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cat>
            <c:strRef>
              <c:f>Sheet1!$A$11:$A$17</c:f>
              <c:strCache>
                <c:ptCount val="7"/>
                <c:pt idx="0">
                  <c:v>Instructions</c:v>
                </c:pt>
                <c:pt idx="1">
                  <c:v>Branches</c:v>
                </c:pt>
                <c:pt idx="2">
                  <c:v>Branch Misses</c:v>
                </c:pt>
                <c:pt idx="3">
                  <c:v>Wasted Cycles</c:v>
                </c:pt>
                <c:pt idx="4">
                  <c:v>Avg Stall</c:v>
                </c:pt>
                <c:pt idx="5">
                  <c:v>CPI</c:v>
                </c:pt>
                <c:pt idx="6">
                  <c:v>Total Cycles</c:v>
                </c:pt>
              </c:strCache>
            </c:strRef>
          </c:cat>
          <c:val>
            <c:numRef>
              <c:f>Sheet1!$C$11:$C$17</c:f>
              <c:numCache>
                <c:formatCode>General</c:formatCode>
                <c:ptCount val="7"/>
                <c:pt idx="0">
                  <c:v>0.52241715399610145</c:v>
                </c:pt>
                <c:pt idx="1">
                  <c:v>0.58912768647281921</c:v>
                </c:pt>
                <c:pt idx="2">
                  <c:v>0.81829896907216493</c:v>
                </c:pt>
                <c:pt idx="3">
                  <c:v>1.9572763684913215</c:v>
                </c:pt>
                <c:pt idx="4">
                  <c:v>2.2478448275862069</c:v>
                </c:pt>
                <c:pt idx="5">
                  <c:v>3.3828125</c:v>
                </c:pt>
                <c:pt idx="6">
                  <c:v>1.7462686567164178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69-4F0A-913F-B67FE4EE5DC5}"/>
            </c:ext>
          </c:extLst>
        </c:ser>
        <c:ser>
          <c:idx val="2"/>
          <c:order val="2"/>
          <c:tx>
            <c:strRef>
              <c:f>Sheet1!$D$10</c:f>
              <c:strCache>
                <c:ptCount val="1"/>
                <c:pt idx="0">
                  <c:v>Bin+</c:v>
                </c:pt>
              </c:strCache>
            </c:strRef>
          </c:tx>
          <c:spPr>
            <a:pattFill prst="narHorz">
              <a:fgClr>
                <a:schemeClr val="accent5">
                  <a:shade val="65000"/>
                </a:schemeClr>
              </a:fgClr>
              <a:bgClr>
                <a:schemeClr val="accent5">
                  <a:shade val="65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>
                  <a:shade val="65000"/>
                </a:schemeClr>
              </a:innerShdw>
            </a:effectLst>
          </c:spPr>
          <c:invertIfNegative val="0"/>
          <c:cat>
            <c:strRef>
              <c:f>Sheet1!$A$11:$A$17</c:f>
              <c:strCache>
                <c:ptCount val="7"/>
                <c:pt idx="0">
                  <c:v>Instructions</c:v>
                </c:pt>
                <c:pt idx="1">
                  <c:v>Branches</c:v>
                </c:pt>
                <c:pt idx="2">
                  <c:v>Branch Misses</c:v>
                </c:pt>
                <c:pt idx="3">
                  <c:v>Wasted Cycles</c:v>
                </c:pt>
                <c:pt idx="4">
                  <c:v>Avg Stall</c:v>
                </c:pt>
                <c:pt idx="5">
                  <c:v>CPI</c:v>
                </c:pt>
                <c:pt idx="6">
                  <c:v>Total Cycles</c:v>
                </c:pt>
              </c:strCache>
            </c:strRef>
          </c:cat>
          <c:val>
            <c:numRef>
              <c:f>Sheet1!$D$11:$D$17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69-4F0A-913F-B67FE4EE5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463733264"/>
        <c:axId val="463732280"/>
      </c:barChart>
      <c:catAx>
        <c:axId val="46373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732280"/>
        <c:crosses val="autoZero"/>
        <c:auto val="1"/>
        <c:lblAlgn val="ctr"/>
        <c:lblOffset val="100"/>
        <c:noMultiLvlLbl val="0"/>
      </c:catAx>
      <c:valAx>
        <c:axId val="463732280"/>
        <c:scaling>
          <c:orientation val="minMax"/>
          <c:max val="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Times Greater Than</a:t>
                </a:r>
                <a:r>
                  <a:rPr lang="en-US" sz="2000" baseline="0" dirty="0"/>
                  <a:t> Bin+</a:t>
                </a:r>
                <a:endParaRPr lang="en-US" sz="2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7332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9447238611827623"/>
          <c:y val="0.14066162965499324"/>
          <c:w val="0.25875379441480584"/>
          <c:h val="8.71283313069966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74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90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2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21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8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2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6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21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6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2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5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2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2"/>
            <a:ext cx="139001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2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6959600" y="334264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95960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conceptualizingcobalt  Size: 48x36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s://github.com/jbrowne6/forestpacking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hyperlink" Target="mailto:jbrowne6@jhu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sv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1E0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-48494" y="0"/>
            <a:ext cx="43939693" cy="6533048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731520" y="7125252"/>
            <a:ext cx="10058400" cy="10831132"/>
          </a:xfrm>
          <a:prstGeom prst="roundRect">
            <a:avLst>
              <a:gd name="adj" fmla="val 1380"/>
            </a:avLst>
          </a:prstGeom>
          <a:solidFill>
            <a:srgbClr val="B4D3E2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endParaRPr lang="en-US" sz="3600">
              <a:noFill/>
              <a:latin typeface="Amaranth" panose="02000503050000020004" pitchFamily="2" charset="0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062257" y="8265705"/>
            <a:ext cx="9144000" cy="900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20B0604020202020204" charset="0"/>
              </a:rPr>
              <a:t>Decision Forests: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20B0604020202020204" charset="0"/>
              </a:rPr>
              <a:t>Well suited to extract knowledge from massive data sets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20B0604020202020204" charset="0"/>
              </a:rPr>
              <a:t>Popular for their interpretability and ease of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20B0604020202020204" charset="0"/>
              </a:rPr>
              <a:t>Trivially parallelizable allowing for high inference throughputs</a:t>
            </a:r>
          </a:p>
          <a:p>
            <a:endParaRPr lang="en-US" sz="2400" dirty="0">
              <a:latin typeface="Titillium Web" panose="020B0604020202020204" charset="0"/>
            </a:endParaRPr>
          </a:p>
          <a:p>
            <a:r>
              <a:rPr lang="en-US" sz="2400" b="1" dirty="0">
                <a:latin typeface="Titillium Web" panose="020B0604020202020204" charset="0"/>
              </a:rPr>
              <a:t>Problem:</a:t>
            </a:r>
          </a:p>
          <a:p>
            <a:r>
              <a:rPr lang="en-US" sz="2400" dirty="0">
                <a:latin typeface="Titillium Web" panose="020B0604020202020204" charset="0"/>
              </a:rPr>
              <a:t>Large Model size and random memory access patterns cause high inference latency,  an untenable property for many real time applications</a:t>
            </a:r>
          </a:p>
          <a:p>
            <a:endParaRPr lang="en-US" sz="2400" dirty="0">
              <a:latin typeface="Titillium Web" panose="020B0604020202020204" charset="0"/>
            </a:endParaRPr>
          </a:p>
          <a:p>
            <a:r>
              <a:rPr lang="en-US" sz="2400" b="1" dirty="0">
                <a:latin typeface="Titillium Web" panose="020B0604020202020204" charset="0"/>
              </a:rPr>
              <a:t>Approach: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20B0604020202020204" charset="0"/>
              </a:rPr>
              <a:t>Regroup trees into a hierarchical 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20B0604020202020204" charset="0"/>
              </a:rPr>
              <a:t>Pack nodes of multiple trees into contiguous memory blocks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20B0604020202020204" charset="0"/>
              </a:rPr>
              <a:t>Collocate likely paths based on leaf cardinality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20B0604020202020204" charset="0"/>
              </a:rPr>
              <a:t>Re-order tree traversal to use out-of-order execution</a:t>
            </a:r>
          </a:p>
          <a:p>
            <a:endParaRPr lang="en-US" sz="2400" dirty="0">
              <a:latin typeface="Titillium Web" panose="020B0604020202020204" charset="0"/>
            </a:endParaRPr>
          </a:p>
          <a:p>
            <a:r>
              <a:rPr lang="en-US" sz="2400" b="1" dirty="0">
                <a:latin typeface="Titillium Web" panose="020B0604020202020204" charset="0"/>
              </a:rPr>
              <a:t>Results:</a:t>
            </a:r>
          </a:p>
          <a:p>
            <a:r>
              <a:rPr lang="en-US" sz="2400" dirty="0">
                <a:latin typeface="Titillium Web" panose="020B0604020202020204" charset="0"/>
              </a:rPr>
              <a:t>Increases performance and parallel scalability of classification in ensembles by a factor of ten over an optimized C++ implementation and a popular R-language implementation.</a:t>
            </a:r>
          </a:p>
          <a:p>
            <a:endParaRPr lang="en-US" sz="2400" b="1" dirty="0">
              <a:latin typeface="Titillium Web" panose="020B0604020202020204" charset="0"/>
            </a:endParaRPr>
          </a:p>
          <a:p>
            <a:r>
              <a:rPr lang="en-US" sz="2400" b="1" dirty="0">
                <a:latin typeface="Titillium Web" panose="020B0604020202020204" charset="0"/>
              </a:rPr>
              <a:t>Conclusion:</a:t>
            </a:r>
          </a:p>
          <a:p>
            <a:r>
              <a:rPr lang="en-US" sz="2400" dirty="0">
                <a:latin typeface="Titillium Web" panose="020B0604020202020204" charset="0"/>
                <a:ea typeface="Open Sans" panose="020B0606030504020204" pitchFamily="34" charset="0"/>
                <a:cs typeface="Open Sans" panose="020B0606030504020204" pitchFamily="34" charset="0"/>
              </a:rPr>
              <a:t>Decision forests can be optimized for low latency real time applications</a:t>
            </a:r>
            <a:endParaRPr lang="en-US" sz="2400" dirty="0">
              <a:latin typeface="Titillium Web" panose="020B0604020202020204" charset="0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-48492" y="31447268"/>
            <a:ext cx="43939693" cy="1471130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lIns="137160" tIns="68580" rIns="137160" bIns="68580" anchor="b"/>
          <a:lstStyle>
            <a:defPPr>
              <a:defRPr kern="1200" smtId="4294967295"/>
            </a:defPPr>
          </a:lstStyle>
          <a:p>
            <a:pPr defTabSz="4703763"/>
            <a:r>
              <a:rPr lang="en-US" sz="3200" dirty="0">
                <a:solidFill>
                  <a:schemeClr val="bg1"/>
                </a:solidFill>
                <a:sym typeface="Symbol" pitchFamily="18" charset="2"/>
              </a:rPr>
              <a:t>Email: </a:t>
            </a:r>
            <a:r>
              <a:rPr lang="en-US" sz="3200" dirty="0">
                <a:solidFill>
                  <a:schemeClr val="bg1"/>
                </a:solidFill>
                <a:sym typeface="Symbol" pitchFamily="18" charset="2"/>
                <a:hlinkClick r:id="rId2"/>
              </a:rPr>
              <a:t>jbrowne6@jhu.edu</a:t>
            </a:r>
            <a:r>
              <a:rPr lang="en-US" sz="3200" dirty="0">
                <a:solidFill>
                  <a:schemeClr val="bg1"/>
                </a:solidFill>
                <a:sym typeface="Symbol" pitchFamily="18" charset="2"/>
              </a:rPr>
              <a:t>       Source: </a:t>
            </a:r>
            <a:r>
              <a:rPr lang="en-US" sz="3200" dirty="0">
                <a:solidFill>
                  <a:schemeClr val="bg1"/>
                </a:solidFill>
                <a:sym typeface="Symbol" pitchFamily="18" charset="2"/>
                <a:hlinkClick r:id="rId3"/>
              </a:rPr>
              <a:t>https://githu b.com/jbrowne6/forestpacking</a:t>
            </a:r>
            <a:r>
              <a:rPr lang="en-US" sz="32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		</a:t>
            </a: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A3F6428D-1FA6-42BA-BAEA-3577E1620F6B}"/>
              </a:ext>
            </a:extLst>
          </p:cNvPr>
          <p:cNvSpPr txBox="1"/>
          <p:nvPr/>
        </p:nvSpPr>
        <p:spPr>
          <a:xfrm>
            <a:off x="1005840" y="792385"/>
            <a:ext cx="41148000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500" dirty="0">
                <a:solidFill>
                  <a:schemeClr val="bg1"/>
                </a:solidFill>
                <a:latin typeface="Amaranth" panose="02000503050000020004" pitchFamily="2" charset="0"/>
              </a:rPr>
              <a:t>Forest Packing:</a:t>
            </a:r>
            <a:br>
              <a:rPr lang="en-US" sz="8500" dirty="0">
                <a:solidFill>
                  <a:schemeClr val="bg1"/>
                </a:solidFill>
                <a:latin typeface="Amaranth" panose="02000503050000020004" pitchFamily="2" charset="0"/>
              </a:rPr>
            </a:br>
            <a:r>
              <a:rPr lang="en-US" sz="8500" dirty="0">
                <a:solidFill>
                  <a:schemeClr val="bg1"/>
                </a:solidFill>
                <a:latin typeface="Amaranth" panose="02000503050000020004" pitchFamily="2" charset="0"/>
              </a:rPr>
              <a:t>Fast Parallel Decision Forests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30C08963-BE29-4B96-B122-F15F02A3F7E3}"/>
              </a:ext>
            </a:extLst>
          </p:cNvPr>
          <p:cNvSpPr txBox="1"/>
          <p:nvPr/>
        </p:nvSpPr>
        <p:spPr>
          <a:xfrm>
            <a:off x="1005840" y="3778048"/>
            <a:ext cx="41148000" cy="2025170"/>
          </a:xfrm>
          <a:prstGeom prst="rect">
            <a:avLst/>
          </a:prstGeom>
        </p:spPr>
        <p:txBody>
          <a:bodyPr lIns="128016" tIns="64008" rIns="128016" bIns="64008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00" dirty="0">
                <a:solidFill>
                  <a:schemeClr val="bg1"/>
                </a:solidFill>
                <a:latin typeface="Titillium Web" panose="00000500000000000000" pitchFamily="2" charset="0"/>
              </a:rPr>
              <a:t>James Browne, Disa Mhembere, Tyler M. Tomita, Joshua T. Vogelstein, Randal Burns</a:t>
            </a:r>
          </a:p>
          <a:p>
            <a:r>
              <a:rPr lang="en-US" sz="5600" dirty="0">
                <a:solidFill>
                  <a:schemeClr val="bg1"/>
                </a:solidFill>
                <a:latin typeface="Titillium Web" panose="00000500000000000000" pitchFamily="2" charset="0"/>
              </a:rPr>
              <a:t>Computer Science Department, Johns Hopkins University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98FCC399-CA5D-4873-B45E-22BAE0F5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1440" y="7125252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>
                <a:solidFill>
                  <a:schemeClr val="bg1"/>
                </a:solidFill>
                <a:latin typeface="Amaranth" panose="02000503050000020004" pitchFamily="2" charset="0"/>
              </a:rPr>
              <a:t>Methodology</a:t>
            </a:r>
          </a:p>
        </p:txBody>
      </p:sp>
      <p:sp>
        <p:nvSpPr>
          <p:cNvPr id="37" name="Text Box 6">
            <a:extLst>
              <a:ext uri="{FF2B5EF4-FFF2-40B4-BE49-F238E27FC236}">
                <a16:creationId xmlns:a16="http://schemas.microsoft.com/office/drawing/2014/main" id="{BAB40251-2E35-4623-A6BE-28130F73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1440" y="8000232"/>
            <a:ext cx="10058400" cy="2229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Forest Packing (Bin+):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Post training reorganization of nodes and trees in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Two categories of improvements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Memory access  optimizations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Inference algorithm modifications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Designed for and tested on Classification Random Forests, but techniques are applicable to other decision forests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Memory Access Optimizations: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Progression of improvements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Each layout incorporates previous improvements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Inference Algorithm Modification: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Motivated by modern CPU enhancements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Memory-level parallelism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Out-of-order execution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Typical Inference Order (Figure 2)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Process one tree until complete, then move to next tree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Instruction dependency prevents efficient processing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Each node is potential cache miss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Prefetched Round Robin Inference Order (Figure 3)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Processes one node per tree in a bin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Prefetches next node per tree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Allows for instruction level parallelism and memory level parallelism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991B9DF0-7DD4-4C17-94B6-6C493D1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1361" y="7125252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>
                <a:solidFill>
                  <a:schemeClr val="bg1"/>
                </a:solidFill>
                <a:latin typeface="Amaranth" panose="02000503050000020004" pitchFamily="2" charset="0"/>
              </a:rPr>
              <a:t>Results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62D65E41-7BC1-4B4D-9C1B-6ED3152D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361" y="8000232"/>
            <a:ext cx="10058400" cy="2303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Forest Packing is the combination of all memory and algorithmic optimizations described in “Methodology”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Increases CPU utilization allowing more work with less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Lower latency by an order of magnitude allows throughput comparable to batched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Single Thread Run Time Analysis (Figure 4):</a:t>
            </a: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Prediction performed on 25000 observations of Higgs Dataset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Hyperparameter Exploration (Figure 5):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Optimal settings for packing a forest depend on processor architecture and dataset characteristics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Interleaved depth controls how many levels of each tree are intertwined, excessive depth results in Stat like behavior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Number of trees in a bin controls how much work is given to each thread, insufficient trees per bin reduces preloading time and increases cache misses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b="1" dirty="0" err="1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Mutli</a:t>
            </a:r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-Threaded Performance: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20B0604020202020204" charset="0"/>
              </a:rPr>
              <a:t>Increasing bin size allows for more instruction level parallelism, but limits thread level parallelism (Figure 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20B0604020202020204" charset="0"/>
              </a:rPr>
              <a:t>Efficient memory use and prefetching allows order of magnitude performance improvement (Figure 7)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Comparison of Forest Packing Throughput to Batched Systems (Figure 8):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Higher throughput than unoptimized forests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Performant for models with various characteristics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Number of trees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Maximum depth of forest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1279" y="7125252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>
                <a:solidFill>
                  <a:schemeClr val="bg1"/>
                </a:solidFill>
                <a:latin typeface="Amaranth" panose="02000503050000020004" pitchFamily="2" charset="0"/>
              </a:rPr>
              <a:t>Conclusion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1279" y="29000716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maranth" panose="02000503050000020004" pitchFamily="2" charset="0"/>
              </a:rPr>
              <a:t>Acknowledgements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" y="18666575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>
                <a:solidFill>
                  <a:schemeClr val="bg1"/>
                </a:solidFill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" y="19541556"/>
            <a:ext cx="10058400" cy="1047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Decision Forests: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Broad class of data mining algorithms including Random Forest and Gradient Boosted Forest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Flexible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Supervised – Unsupervised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Classification – Regression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Features can be Numeric – Categorical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Density Estimation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Manifold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Interpretable (Figure 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Decision Forests Have High Latency Inference: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Uncorrelated paths through forest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Model size larger than CPU cache</a:t>
            </a:r>
          </a:p>
          <a:p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1+2 = Difficult to optimize (1) slow random access memory pattern (2)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Previous Methods to Accelerate Inference: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Hyperparameter tuning reduces model performance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Maximum depth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Minimum parent node size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Number of trees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Graphics Processing Units (GPUs) require full trees and slow memory transfer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Predication reduces branch mispredictions but, alone, is minimally affective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Batching inference trades high throughput for poor latency (typical Inference Method)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257" y="7479216"/>
            <a:ext cx="9144000" cy="784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>
                <a:solidFill>
                  <a:srgbClr val="235078"/>
                </a:solidFill>
                <a:latin typeface="Amaranth" panose="02000503050000020004" pitchFamily="2" charset="0"/>
              </a:rPr>
              <a:t>Abstract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33157855" y="8073317"/>
            <a:ext cx="98570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Forest Packing uses memory layout optimizations and traversal modifications to achieve an order of magnitude reduction in decision forest inference latency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Forest Packing scales well with additional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Decision Forest inference is a memory bound operation when using many trees and/or large trees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Typical acceleration methods trade high throughput for high latency, whereas Forest Packing excels in both measures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33101279" y="29898621"/>
            <a:ext cx="9857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Supported by NSF grants IOS-1707298 and ACI-1649880; DARPA grants HR001117S0016-L2M-FP-054 and N66001-15-C-4041; and NIH/NINDS grants 1R01NS092474-01 and 1U01NS090449-01.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6D808950-656B-49AF-86B3-1C7832C32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1279" y="18056869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maranth" panose="02000503050000020004" pitchFamily="2" charset="0"/>
              </a:rPr>
              <a:t>Frequently Asked Questions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74DDC7-ACF2-4430-AE44-3EDB7051CCA5}"/>
              </a:ext>
            </a:extLst>
          </p:cNvPr>
          <p:cNvSpPr txBox="1"/>
          <p:nvPr/>
        </p:nvSpPr>
        <p:spPr>
          <a:xfrm>
            <a:off x="33157855" y="19004934"/>
            <a:ext cx="98570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marL="457200" indent="-457200">
              <a:buAutoNum type="arabicPeriod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What effect does Forest Packing have on the predicted classification?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What is instruction level parallelism and how does it effect tree traversal?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Is this technique applicable to other ensemble methods?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How can Forest Packing perform more work in less time?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How do dataset characteristics affect inference time?</a:t>
            </a:r>
          </a:p>
          <a:p>
            <a:pPr marL="457200" indent="-457200">
              <a:buAutoNum type="arabicPeriod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AutoNum type="arabicPeriod"/>
            </a:pP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56E50958-069D-4FF4-AD6F-F0F687AC7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4399" y="14530316"/>
            <a:ext cx="3108960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Breadth First (BF):</a:t>
            </a:r>
          </a:p>
          <a:p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Matches access pattern of batched inference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EC45A49-84D6-40E4-9655-30826898156C}"/>
              </a:ext>
            </a:extLst>
          </p:cNvPr>
          <p:cNvGrpSpPr>
            <a:grpSpLocks noChangeAspect="1"/>
          </p:cNvGrpSpPr>
          <p:nvPr/>
        </p:nvGrpSpPr>
        <p:grpSpPr>
          <a:xfrm>
            <a:off x="12231095" y="12155871"/>
            <a:ext cx="1963380" cy="2306429"/>
            <a:chOff x="1962930" y="1806994"/>
            <a:chExt cx="1636150" cy="192202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D7CFC83-AB18-4B52-9029-83971C091BB1}"/>
                </a:ext>
              </a:extLst>
            </p:cNvPr>
            <p:cNvSpPr txBox="1"/>
            <p:nvPr/>
          </p:nvSpPr>
          <p:spPr>
            <a:xfrm>
              <a:off x="2601236" y="1806994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BF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68362D9A-07AE-4B53-88D8-E99C8C7B4BC3}"/>
                </a:ext>
              </a:extLst>
            </p:cNvPr>
            <p:cNvCxnSpPr>
              <a:cxnSpLocks/>
              <a:stCxn id="91" idx="5"/>
              <a:endCxn id="77" idx="1"/>
            </p:cNvCxnSpPr>
            <p:nvPr/>
          </p:nvCxnSpPr>
          <p:spPr>
            <a:xfrm>
              <a:off x="2465474" y="2997326"/>
              <a:ext cx="42787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CB11AC6-2362-4EC3-9FBD-15BE9A3B37AC}"/>
                </a:ext>
              </a:extLst>
            </p:cNvPr>
            <p:cNvCxnSpPr>
              <a:cxnSpLocks/>
              <a:stCxn id="89" idx="7"/>
              <a:endCxn id="90" idx="3"/>
            </p:cNvCxnSpPr>
            <p:nvPr/>
          </p:nvCxnSpPr>
          <p:spPr>
            <a:xfrm flipV="1">
              <a:off x="3062741" y="2991033"/>
              <a:ext cx="35831" cy="111291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445DC2CD-4C69-4392-9F55-B1C9CFAD8C60}"/>
                </a:ext>
              </a:extLst>
            </p:cNvPr>
            <p:cNvCxnSpPr>
              <a:cxnSpLocks/>
              <a:stCxn id="75" idx="3"/>
              <a:endCxn id="73" idx="7"/>
            </p:cNvCxnSpPr>
            <p:nvPr/>
          </p:nvCxnSpPr>
          <p:spPr>
            <a:xfrm flipH="1">
              <a:off x="2287195" y="2398686"/>
              <a:ext cx="91902" cy="940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E31118A-A3A1-49F6-94A5-1ABF43025CF1}"/>
                </a:ext>
              </a:extLst>
            </p:cNvPr>
            <p:cNvCxnSpPr>
              <a:cxnSpLocks/>
              <a:stCxn id="75" idx="5"/>
              <a:endCxn id="74" idx="1"/>
            </p:cNvCxnSpPr>
            <p:nvPr/>
          </p:nvCxnSpPr>
          <p:spPr>
            <a:xfrm>
              <a:off x="2590556" y="2398686"/>
              <a:ext cx="85738" cy="940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6BC16B1-7B96-47F2-9D83-6F910C70EE6A}"/>
                </a:ext>
              </a:extLst>
            </p:cNvPr>
            <p:cNvCxnSpPr>
              <a:cxnSpLocks/>
              <a:stCxn id="74" idx="3"/>
              <a:endCxn id="91" idx="7"/>
            </p:cNvCxnSpPr>
            <p:nvPr/>
          </p:nvCxnSpPr>
          <p:spPr>
            <a:xfrm flipH="1">
              <a:off x="2465474" y="2691984"/>
              <a:ext cx="210820" cy="106082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37F9CCED-C5E6-4FF0-8DB7-E9D2EC1FA6E3}"/>
                </a:ext>
              </a:extLst>
            </p:cNvPr>
            <p:cNvCxnSpPr>
              <a:cxnSpLocks/>
              <a:stCxn id="74" idx="5"/>
              <a:endCxn id="90" idx="1"/>
            </p:cNvCxnSpPr>
            <p:nvPr/>
          </p:nvCxnSpPr>
          <p:spPr>
            <a:xfrm>
              <a:off x="2887753" y="2691984"/>
              <a:ext cx="210819" cy="99789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B61D700-9F35-48ED-90CE-E38D21CFEFDF}"/>
                </a:ext>
              </a:extLst>
            </p:cNvPr>
            <p:cNvCxnSpPr>
              <a:cxnSpLocks/>
              <a:stCxn id="91" idx="3"/>
              <a:endCxn id="76" idx="7"/>
            </p:cNvCxnSpPr>
            <p:nvPr/>
          </p:nvCxnSpPr>
          <p:spPr>
            <a:xfrm flipH="1">
              <a:off x="2218184" y="2997326"/>
              <a:ext cx="35831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952AF85-626D-4E52-B122-655C388618E9}"/>
                </a:ext>
              </a:extLst>
            </p:cNvPr>
            <p:cNvSpPr/>
            <p:nvPr/>
          </p:nvSpPr>
          <p:spPr>
            <a:xfrm>
              <a:off x="2031941" y="2451456"/>
              <a:ext cx="299049" cy="28179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76CBD0DD-DD6D-47BC-8E7C-43DE92F49654}"/>
                </a:ext>
              </a:extLst>
            </p:cNvPr>
            <p:cNvSpPr/>
            <p:nvPr/>
          </p:nvSpPr>
          <p:spPr>
            <a:xfrm>
              <a:off x="2632499" y="2451456"/>
              <a:ext cx="299049" cy="28179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2DA34A84-1716-4C57-83E5-1F8E4646249F}"/>
                </a:ext>
              </a:extLst>
            </p:cNvPr>
            <p:cNvSpPr/>
            <p:nvPr/>
          </p:nvSpPr>
          <p:spPr>
            <a:xfrm>
              <a:off x="2335302" y="2158158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0C40405-560D-48ED-96A1-98E605A284DD}"/>
                </a:ext>
              </a:extLst>
            </p:cNvPr>
            <p:cNvSpPr/>
            <p:nvPr/>
          </p:nvSpPr>
          <p:spPr>
            <a:xfrm>
              <a:off x="1962930" y="3061056"/>
              <a:ext cx="299049" cy="28179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1B6831A-7C5D-423F-AC13-5937FC8C285C}"/>
                </a:ext>
              </a:extLst>
            </p:cNvPr>
            <p:cNvSpPr/>
            <p:nvPr/>
          </p:nvSpPr>
          <p:spPr>
            <a:xfrm>
              <a:off x="2464466" y="3061056"/>
              <a:ext cx="299049" cy="28179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6E65848B-29D6-4D9E-9420-E9DDBD8089D2}"/>
                </a:ext>
              </a:extLst>
            </p:cNvPr>
            <p:cNvSpPr/>
            <p:nvPr/>
          </p:nvSpPr>
          <p:spPr>
            <a:xfrm>
              <a:off x="1968024" y="3500034"/>
              <a:ext cx="181375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E4C141B-6A2D-4C20-A2A4-14159EBC9160}"/>
                </a:ext>
              </a:extLst>
            </p:cNvPr>
            <p:cNvSpPr/>
            <p:nvPr/>
          </p:nvSpPr>
          <p:spPr>
            <a:xfrm>
              <a:off x="2147947" y="3500034"/>
              <a:ext cx="181375" cy="22898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302D4FE-594F-4855-AB11-C66128515D2A}"/>
                </a:ext>
              </a:extLst>
            </p:cNvPr>
            <p:cNvSpPr/>
            <p:nvPr/>
          </p:nvSpPr>
          <p:spPr>
            <a:xfrm>
              <a:off x="2329249" y="3500034"/>
              <a:ext cx="181375" cy="22898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D1B0EFD-BE0C-4F9A-A0AD-8B50DA84B164}"/>
                </a:ext>
              </a:extLst>
            </p:cNvPr>
            <p:cNvSpPr/>
            <p:nvPr/>
          </p:nvSpPr>
          <p:spPr>
            <a:xfrm>
              <a:off x="2510549" y="3500034"/>
              <a:ext cx="181375" cy="22898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AEA6B68-512D-4EA5-84CB-508A6AC03FD9}"/>
                </a:ext>
              </a:extLst>
            </p:cNvPr>
            <p:cNvSpPr/>
            <p:nvPr/>
          </p:nvSpPr>
          <p:spPr>
            <a:xfrm>
              <a:off x="2691813" y="3500034"/>
              <a:ext cx="181375" cy="22898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4F77D3D-DC7D-42D7-B6EB-A1514B8480FC}"/>
                </a:ext>
              </a:extLst>
            </p:cNvPr>
            <p:cNvSpPr/>
            <p:nvPr/>
          </p:nvSpPr>
          <p:spPr>
            <a:xfrm>
              <a:off x="2869473" y="3500034"/>
              <a:ext cx="181375" cy="22898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CDA2B42-26D7-435F-BBFD-F799AAE1430D}"/>
                </a:ext>
              </a:extLst>
            </p:cNvPr>
            <p:cNvSpPr/>
            <p:nvPr/>
          </p:nvSpPr>
          <p:spPr>
            <a:xfrm>
              <a:off x="3050771" y="3500034"/>
              <a:ext cx="181375" cy="22898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B67A03C-CF0B-4A95-8749-CE4A69D35C71}"/>
                </a:ext>
              </a:extLst>
            </p:cNvPr>
            <p:cNvSpPr/>
            <p:nvPr/>
          </p:nvSpPr>
          <p:spPr>
            <a:xfrm>
              <a:off x="3236331" y="3500034"/>
              <a:ext cx="181375" cy="22898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A68B2F1-87BB-45B4-BCDB-94DB17768C80}"/>
                </a:ext>
              </a:extLst>
            </p:cNvPr>
            <p:cNvSpPr/>
            <p:nvPr/>
          </p:nvSpPr>
          <p:spPr>
            <a:xfrm>
              <a:off x="3417704" y="3500034"/>
              <a:ext cx="181375" cy="22898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3B6FCA12-9A38-4971-A774-8D7E4E74FE41}"/>
                </a:ext>
              </a:extLst>
            </p:cNvPr>
            <p:cNvSpPr/>
            <p:nvPr/>
          </p:nvSpPr>
          <p:spPr>
            <a:xfrm>
              <a:off x="3300031" y="3061056"/>
              <a:ext cx="299049" cy="28179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9613875-F114-440D-B161-8CF526FAC4E4}"/>
                </a:ext>
              </a:extLst>
            </p:cNvPr>
            <p:cNvCxnSpPr>
              <a:cxnSpLocks/>
              <a:stCxn id="90" idx="5"/>
              <a:endCxn id="87" idx="1"/>
            </p:cNvCxnSpPr>
            <p:nvPr/>
          </p:nvCxnSpPr>
          <p:spPr>
            <a:xfrm>
              <a:off x="3310031" y="2991033"/>
              <a:ext cx="33795" cy="111291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CD8DE3F-B3D2-4D53-9FEC-842ECBAA29EC}"/>
                </a:ext>
              </a:extLst>
            </p:cNvPr>
            <p:cNvSpPr/>
            <p:nvPr/>
          </p:nvSpPr>
          <p:spPr>
            <a:xfrm>
              <a:off x="2807487" y="3061056"/>
              <a:ext cx="299049" cy="28179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DFE99E6-96C2-48A9-827B-B866728BDE48}"/>
                </a:ext>
              </a:extLst>
            </p:cNvPr>
            <p:cNvSpPr/>
            <p:nvPr/>
          </p:nvSpPr>
          <p:spPr>
            <a:xfrm>
              <a:off x="3054777" y="2750505"/>
              <a:ext cx="299049" cy="28179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200E6C38-BD8F-4AE1-BCD7-12D46F9EE454}"/>
                </a:ext>
              </a:extLst>
            </p:cNvPr>
            <p:cNvSpPr/>
            <p:nvPr/>
          </p:nvSpPr>
          <p:spPr>
            <a:xfrm>
              <a:off x="2210220" y="2756798"/>
              <a:ext cx="299049" cy="28179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92" name="Text Box 6">
            <a:extLst>
              <a:ext uri="{FF2B5EF4-FFF2-40B4-BE49-F238E27FC236}">
                <a16:creationId xmlns:a16="http://schemas.microsoft.com/office/drawing/2014/main" id="{3876521E-5D41-483C-B1E1-1ED0E8408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6160" y="14530316"/>
            <a:ext cx="310896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Depth First (DF): </a:t>
            </a: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Higher memory fetch utilization for serial inference</a:t>
            </a:r>
          </a:p>
        </p:txBody>
      </p:sp>
      <p:sp>
        <p:nvSpPr>
          <p:cNvPr id="93" name="Text Box 6">
            <a:extLst>
              <a:ext uri="{FF2B5EF4-FFF2-40B4-BE49-F238E27FC236}">
                <a16:creationId xmlns:a16="http://schemas.microsoft.com/office/drawing/2014/main" id="{761E6466-6638-4864-93E0-5A3435190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7921" y="14518259"/>
            <a:ext cx="3108960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Depth First- (DF-):</a:t>
            </a: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Shares leaf nodes, stored at end of memory block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91F73E4-C4EB-4CCC-BA96-3D9C0750445F}"/>
              </a:ext>
            </a:extLst>
          </p:cNvPr>
          <p:cNvGrpSpPr>
            <a:grpSpLocks noChangeAspect="1"/>
          </p:cNvGrpSpPr>
          <p:nvPr/>
        </p:nvGrpSpPr>
        <p:grpSpPr>
          <a:xfrm>
            <a:off x="15563879" y="12176873"/>
            <a:ext cx="1963380" cy="2306429"/>
            <a:chOff x="3852621" y="1806994"/>
            <a:chExt cx="1636150" cy="1922024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9DC4084-552C-470B-9E85-289A53850A7C}"/>
                </a:ext>
              </a:extLst>
            </p:cNvPr>
            <p:cNvSpPr txBox="1"/>
            <p:nvPr/>
          </p:nvSpPr>
          <p:spPr>
            <a:xfrm>
              <a:off x="4490927" y="1806994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DF</a:t>
              </a: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E7564856-CFD5-4D8E-8191-93D3D28F0291}"/>
                </a:ext>
              </a:extLst>
            </p:cNvPr>
            <p:cNvCxnSpPr>
              <a:cxnSpLocks/>
              <a:stCxn id="121" idx="5"/>
              <a:endCxn id="107" idx="1"/>
            </p:cNvCxnSpPr>
            <p:nvPr/>
          </p:nvCxnSpPr>
          <p:spPr>
            <a:xfrm>
              <a:off x="4355165" y="2997326"/>
              <a:ext cx="42787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A29DBC7-21A0-4285-8F07-86794168735B}"/>
                </a:ext>
              </a:extLst>
            </p:cNvPr>
            <p:cNvCxnSpPr>
              <a:cxnSpLocks/>
              <a:stCxn id="119" idx="7"/>
              <a:endCxn id="120" idx="3"/>
            </p:cNvCxnSpPr>
            <p:nvPr/>
          </p:nvCxnSpPr>
          <p:spPr>
            <a:xfrm flipV="1">
              <a:off x="4952432" y="2991033"/>
              <a:ext cx="35831" cy="111291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836D590-95E6-41A8-A1DE-96332766D3B5}"/>
                </a:ext>
              </a:extLst>
            </p:cNvPr>
            <p:cNvCxnSpPr>
              <a:cxnSpLocks/>
              <a:stCxn id="105" idx="3"/>
              <a:endCxn id="103" idx="7"/>
            </p:cNvCxnSpPr>
            <p:nvPr/>
          </p:nvCxnSpPr>
          <p:spPr>
            <a:xfrm flipH="1">
              <a:off x="4176886" y="2398686"/>
              <a:ext cx="91902" cy="940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27BC8A5-3813-47CB-B9D1-C163A633DB58}"/>
                </a:ext>
              </a:extLst>
            </p:cNvPr>
            <p:cNvCxnSpPr>
              <a:cxnSpLocks/>
              <a:stCxn id="105" idx="5"/>
              <a:endCxn id="104" idx="1"/>
            </p:cNvCxnSpPr>
            <p:nvPr/>
          </p:nvCxnSpPr>
          <p:spPr>
            <a:xfrm>
              <a:off x="4480247" y="2398686"/>
              <a:ext cx="85738" cy="940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F62C7CC4-40AA-482F-80C8-CB844BDF52D9}"/>
                </a:ext>
              </a:extLst>
            </p:cNvPr>
            <p:cNvCxnSpPr>
              <a:cxnSpLocks/>
              <a:stCxn id="104" idx="3"/>
              <a:endCxn id="121" idx="7"/>
            </p:cNvCxnSpPr>
            <p:nvPr/>
          </p:nvCxnSpPr>
          <p:spPr>
            <a:xfrm flipH="1">
              <a:off x="4355165" y="2691984"/>
              <a:ext cx="210820" cy="106082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6A18004-1C48-4A57-A215-78BB0650DFC9}"/>
                </a:ext>
              </a:extLst>
            </p:cNvPr>
            <p:cNvCxnSpPr>
              <a:cxnSpLocks/>
              <a:stCxn id="104" idx="5"/>
              <a:endCxn id="120" idx="1"/>
            </p:cNvCxnSpPr>
            <p:nvPr/>
          </p:nvCxnSpPr>
          <p:spPr>
            <a:xfrm>
              <a:off x="4777444" y="2691984"/>
              <a:ext cx="210819" cy="99789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826CF9D4-C278-46EB-A4BC-1A5C82728BB9}"/>
                </a:ext>
              </a:extLst>
            </p:cNvPr>
            <p:cNvCxnSpPr>
              <a:cxnSpLocks/>
              <a:stCxn id="121" idx="3"/>
              <a:endCxn id="106" idx="7"/>
            </p:cNvCxnSpPr>
            <p:nvPr/>
          </p:nvCxnSpPr>
          <p:spPr>
            <a:xfrm flipH="1">
              <a:off x="4107875" y="2997326"/>
              <a:ext cx="35831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24828EE-4FC1-465F-928F-1F93FE891EBC}"/>
                </a:ext>
              </a:extLst>
            </p:cNvPr>
            <p:cNvSpPr/>
            <p:nvPr/>
          </p:nvSpPr>
          <p:spPr>
            <a:xfrm>
              <a:off x="3921632" y="2451456"/>
              <a:ext cx="299049" cy="28179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2876F6B0-B435-40D5-9A59-5E2A42A5FFFE}"/>
                </a:ext>
              </a:extLst>
            </p:cNvPr>
            <p:cNvSpPr/>
            <p:nvPr/>
          </p:nvSpPr>
          <p:spPr>
            <a:xfrm>
              <a:off x="4522190" y="2451456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1B593176-B4FF-4F61-A32F-E0321EA789B8}"/>
                </a:ext>
              </a:extLst>
            </p:cNvPr>
            <p:cNvSpPr/>
            <p:nvPr/>
          </p:nvSpPr>
          <p:spPr>
            <a:xfrm>
              <a:off x="4224993" y="2158158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11BD7A0-AFD1-4817-9581-F6CBA5B828EE}"/>
                </a:ext>
              </a:extLst>
            </p:cNvPr>
            <p:cNvSpPr/>
            <p:nvPr/>
          </p:nvSpPr>
          <p:spPr>
            <a:xfrm>
              <a:off x="3852621" y="3061056"/>
              <a:ext cx="299049" cy="28179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06A4F83-7D10-4F2E-86A1-B5B44DFE350C}"/>
                </a:ext>
              </a:extLst>
            </p:cNvPr>
            <p:cNvSpPr/>
            <p:nvPr/>
          </p:nvSpPr>
          <p:spPr>
            <a:xfrm>
              <a:off x="4354157" y="3061056"/>
              <a:ext cx="299049" cy="28179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39A179A-F0B0-4A23-8F9E-2A7DF727F0D2}"/>
                </a:ext>
              </a:extLst>
            </p:cNvPr>
            <p:cNvSpPr/>
            <p:nvPr/>
          </p:nvSpPr>
          <p:spPr>
            <a:xfrm>
              <a:off x="3857715" y="3500034"/>
              <a:ext cx="181375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DBFB18A-6108-4C99-9B9B-5F4390561E18}"/>
                </a:ext>
              </a:extLst>
            </p:cNvPr>
            <p:cNvSpPr/>
            <p:nvPr/>
          </p:nvSpPr>
          <p:spPr>
            <a:xfrm>
              <a:off x="4037638" y="3500034"/>
              <a:ext cx="181375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7337885C-5907-4F3D-8618-51E066BEC753}"/>
                </a:ext>
              </a:extLst>
            </p:cNvPr>
            <p:cNvSpPr/>
            <p:nvPr/>
          </p:nvSpPr>
          <p:spPr>
            <a:xfrm>
              <a:off x="4218940" y="3500034"/>
              <a:ext cx="181375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83AA3145-D916-46FD-A42F-B92251E674D5}"/>
                </a:ext>
              </a:extLst>
            </p:cNvPr>
            <p:cNvSpPr/>
            <p:nvPr/>
          </p:nvSpPr>
          <p:spPr>
            <a:xfrm>
              <a:off x="4400240" y="3500034"/>
              <a:ext cx="181375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2E812CE-41F4-4D2B-97F7-261F00A54FBF}"/>
                </a:ext>
              </a:extLst>
            </p:cNvPr>
            <p:cNvSpPr/>
            <p:nvPr/>
          </p:nvSpPr>
          <p:spPr>
            <a:xfrm>
              <a:off x="4581504" y="3500034"/>
              <a:ext cx="181375" cy="22898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4F358451-F83B-4C65-A272-D38F1E85A973}"/>
                </a:ext>
              </a:extLst>
            </p:cNvPr>
            <p:cNvSpPr/>
            <p:nvPr/>
          </p:nvSpPr>
          <p:spPr>
            <a:xfrm>
              <a:off x="4759164" y="3500034"/>
              <a:ext cx="181375" cy="22898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CAAC7A2-B370-4AD7-BCD7-7BE0C7061929}"/>
                </a:ext>
              </a:extLst>
            </p:cNvPr>
            <p:cNvSpPr/>
            <p:nvPr/>
          </p:nvSpPr>
          <p:spPr>
            <a:xfrm>
              <a:off x="4940462" y="3500034"/>
              <a:ext cx="181375" cy="22898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26A529D5-BBAD-43BA-92B3-58D804B1FDE8}"/>
                </a:ext>
              </a:extLst>
            </p:cNvPr>
            <p:cNvSpPr/>
            <p:nvPr/>
          </p:nvSpPr>
          <p:spPr>
            <a:xfrm>
              <a:off x="5126022" y="3500034"/>
              <a:ext cx="181375" cy="22898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92BFF26-66B4-4EDC-B10C-C85C035E0C62}"/>
                </a:ext>
              </a:extLst>
            </p:cNvPr>
            <p:cNvSpPr/>
            <p:nvPr/>
          </p:nvSpPr>
          <p:spPr>
            <a:xfrm>
              <a:off x="5307395" y="3500034"/>
              <a:ext cx="181375" cy="22898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2F412692-9D04-4C79-9996-2FB08642C83F}"/>
                </a:ext>
              </a:extLst>
            </p:cNvPr>
            <p:cNvSpPr/>
            <p:nvPr/>
          </p:nvSpPr>
          <p:spPr>
            <a:xfrm>
              <a:off x="5189722" y="3061056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7BF6B0-218B-47D4-9776-AC7CB060DEA0}"/>
                </a:ext>
              </a:extLst>
            </p:cNvPr>
            <p:cNvCxnSpPr>
              <a:cxnSpLocks/>
              <a:stCxn id="120" idx="5"/>
              <a:endCxn id="117" idx="1"/>
            </p:cNvCxnSpPr>
            <p:nvPr/>
          </p:nvCxnSpPr>
          <p:spPr>
            <a:xfrm>
              <a:off x="5199722" y="2991033"/>
              <a:ext cx="33795" cy="111291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C1CAC2D-C099-4E8C-A446-7ECBFC48451D}"/>
                </a:ext>
              </a:extLst>
            </p:cNvPr>
            <p:cNvSpPr/>
            <p:nvPr/>
          </p:nvSpPr>
          <p:spPr>
            <a:xfrm>
              <a:off x="4697178" y="3061056"/>
              <a:ext cx="299049" cy="28179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176CEC49-6534-451F-923F-F073E64B6E46}"/>
                </a:ext>
              </a:extLst>
            </p:cNvPr>
            <p:cNvSpPr/>
            <p:nvPr/>
          </p:nvSpPr>
          <p:spPr>
            <a:xfrm>
              <a:off x="4944468" y="2750505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F41DCD21-9E95-4FCA-A052-D471129AC158}"/>
                </a:ext>
              </a:extLst>
            </p:cNvPr>
            <p:cNvSpPr/>
            <p:nvPr/>
          </p:nvSpPr>
          <p:spPr>
            <a:xfrm>
              <a:off x="4099911" y="2756798"/>
              <a:ext cx="299049" cy="28179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A56DE10-2243-4738-A6C8-C8B3D48BC932}"/>
              </a:ext>
            </a:extLst>
          </p:cNvPr>
          <p:cNvGrpSpPr>
            <a:grpSpLocks noChangeAspect="1"/>
          </p:cNvGrpSpPr>
          <p:nvPr/>
        </p:nvGrpSpPr>
        <p:grpSpPr>
          <a:xfrm>
            <a:off x="18895816" y="12204291"/>
            <a:ext cx="1963663" cy="2306757"/>
            <a:chOff x="5743535" y="1806994"/>
            <a:chExt cx="1636150" cy="1922024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B1A26E3A-09AE-40E4-ADFE-25C3C35ABEAB}"/>
                </a:ext>
              </a:extLst>
            </p:cNvPr>
            <p:cNvSpPr txBox="1"/>
            <p:nvPr/>
          </p:nvSpPr>
          <p:spPr>
            <a:xfrm>
              <a:off x="6381841" y="1806994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DF-</a:t>
              </a:r>
            </a:p>
          </p:txBody>
        </p: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7F0DF77E-0A09-4266-AC3B-9A50EE6B928D}"/>
                </a:ext>
              </a:extLst>
            </p:cNvPr>
            <p:cNvCxnSpPr>
              <a:cxnSpLocks/>
              <a:stCxn id="146" idx="5"/>
              <a:endCxn id="135" idx="1"/>
            </p:cNvCxnSpPr>
            <p:nvPr/>
          </p:nvCxnSpPr>
          <p:spPr>
            <a:xfrm>
              <a:off x="6246079" y="2997326"/>
              <a:ext cx="42787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6657682E-D880-48A3-A11C-D81481AE69E4}"/>
                </a:ext>
              </a:extLst>
            </p:cNvPr>
            <p:cNvCxnSpPr>
              <a:cxnSpLocks/>
              <a:stCxn id="144" idx="7"/>
              <a:endCxn id="145" idx="3"/>
            </p:cNvCxnSpPr>
            <p:nvPr/>
          </p:nvCxnSpPr>
          <p:spPr>
            <a:xfrm flipV="1">
              <a:off x="6843346" y="2991033"/>
              <a:ext cx="35831" cy="111291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FA9E4D75-B3CC-408C-97C8-2A00A25CD0FD}"/>
                </a:ext>
              </a:extLst>
            </p:cNvPr>
            <p:cNvCxnSpPr>
              <a:cxnSpLocks/>
              <a:stCxn id="133" idx="3"/>
              <a:endCxn id="131" idx="7"/>
            </p:cNvCxnSpPr>
            <p:nvPr/>
          </p:nvCxnSpPr>
          <p:spPr>
            <a:xfrm flipH="1">
              <a:off x="6067800" y="2398686"/>
              <a:ext cx="91902" cy="940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98F8A35-1519-4866-8ECE-C9A25496C798}"/>
                </a:ext>
              </a:extLst>
            </p:cNvPr>
            <p:cNvCxnSpPr>
              <a:cxnSpLocks/>
              <a:stCxn id="133" idx="5"/>
              <a:endCxn id="132" idx="1"/>
            </p:cNvCxnSpPr>
            <p:nvPr/>
          </p:nvCxnSpPr>
          <p:spPr>
            <a:xfrm>
              <a:off x="6371161" y="2398686"/>
              <a:ext cx="85738" cy="940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0F4E7EE6-40E2-453F-8376-7FFFBA27FEF9}"/>
                </a:ext>
              </a:extLst>
            </p:cNvPr>
            <p:cNvCxnSpPr>
              <a:cxnSpLocks/>
              <a:stCxn id="132" idx="3"/>
              <a:endCxn id="146" idx="7"/>
            </p:cNvCxnSpPr>
            <p:nvPr/>
          </p:nvCxnSpPr>
          <p:spPr>
            <a:xfrm flipH="1">
              <a:off x="6246079" y="2691984"/>
              <a:ext cx="210820" cy="106082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83CD49C-2D44-41E3-A595-4F15A0154C07}"/>
                </a:ext>
              </a:extLst>
            </p:cNvPr>
            <p:cNvCxnSpPr>
              <a:cxnSpLocks/>
              <a:stCxn id="132" idx="5"/>
              <a:endCxn id="145" idx="1"/>
            </p:cNvCxnSpPr>
            <p:nvPr/>
          </p:nvCxnSpPr>
          <p:spPr>
            <a:xfrm>
              <a:off x="6668358" y="2691984"/>
              <a:ext cx="210819" cy="99789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A82A3399-6753-4F7A-A76E-85698D7F01A6}"/>
                </a:ext>
              </a:extLst>
            </p:cNvPr>
            <p:cNvCxnSpPr>
              <a:cxnSpLocks/>
              <a:stCxn id="146" idx="3"/>
              <a:endCxn id="134" idx="7"/>
            </p:cNvCxnSpPr>
            <p:nvPr/>
          </p:nvCxnSpPr>
          <p:spPr>
            <a:xfrm flipH="1">
              <a:off x="5998789" y="2997326"/>
              <a:ext cx="35831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571E779-8542-4B79-B36D-28B8EC4AA195}"/>
                </a:ext>
              </a:extLst>
            </p:cNvPr>
            <p:cNvSpPr/>
            <p:nvPr/>
          </p:nvSpPr>
          <p:spPr>
            <a:xfrm>
              <a:off x="5812546" y="2451456"/>
              <a:ext cx="299049" cy="28179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1CA392A1-D0ED-408F-AD16-BB069EE62FAE}"/>
                </a:ext>
              </a:extLst>
            </p:cNvPr>
            <p:cNvSpPr/>
            <p:nvPr/>
          </p:nvSpPr>
          <p:spPr>
            <a:xfrm>
              <a:off x="6413104" y="2451456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C3A13D86-DF20-4DA1-A3F6-710EF245D7CE}"/>
                </a:ext>
              </a:extLst>
            </p:cNvPr>
            <p:cNvSpPr/>
            <p:nvPr/>
          </p:nvSpPr>
          <p:spPr>
            <a:xfrm>
              <a:off x="6115907" y="2158158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619A81D6-CE1F-42F4-B64F-3FBE6685A45A}"/>
                </a:ext>
              </a:extLst>
            </p:cNvPr>
            <p:cNvSpPr/>
            <p:nvPr/>
          </p:nvSpPr>
          <p:spPr>
            <a:xfrm>
              <a:off x="5743535" y="3061056"/>
              <a:ext cx="299049" cy="2817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09939863-327B-4A0A-B1FE-4DBF29B566E2}"/>
                </a:ext>
              </a:extLst>
            </p:cNvPr>
            <p:cNvSpPr/>
            <p:nvPr/>
          </p:nvSpPr>
          <p:spPr>
            <a:xfrm>
              <a:off x="6245071" y="3061056"/>
              <a:ext cx="299049" cy="28179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546A1F19-6840-46BA-9858-47B598EFE6CB}"/>
                </a:ext>
              </a:extLst>
            </p:cNvPr>
            <p:cNvSpPr/>
            <p:nvPr/>
          </p:nvSpPr>
          <p:spPr>
            <a:xfrm>
              <a:off x="5997812" y="3500034"/>
              <a:ext cx="181375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9D7A324C-8C05-4A5C-A889-4F32D3638302}"/>
                </a:ext>
              </a:extLst>
            </p:cNvPr>
            <p:cNvSpPr/>
            <p:nvPr/>
          </p:nvSpPr>
          <p:spPr>
            <a:xfrm>
              <a:off x="6177735" y="3500034"/>
              <a:ext cx="181375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7E328400-46D6-485F-B4BC-3143A4AAC525}"/>
                </a:ext>
              </a:extLst>
            </p:cNvPr>
            <p:cNvSpPr/>
            <p:nvPr/>
          </p:nvSpPr>
          <p:spPr>
            <a:xfrm>
              <a:off x="6359037" y="3500034"/>
              <a:ext cx="181375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02451C40-8899-41D4-905E-8A2A4B7AF86E}"/>
                </a:ext>
              </a:extLst>
            </p:cNvPr>
            <p:cNvSpPr/>
            <p:nvPr/>
          </p:nvSpPr>
          <p:spPr>
            <a:xfrm>
              <a:off x="6540337" y="3500034"/>
              <a:ext cx="181375" cy="22898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22E52E97-1D10-4934-8D21-2EF3B1702DFC}"/>
                </a:ext>
              </a:extLst>
            </p:cNvPr>
            <p:cNvSpPr/>
            <p:nvPr/>
          </p:nvSpPr>
          <p:spPr>
            <a:xfrm>
              <a:off x="6721601" y="3500034"/>
              <a:ext cx="181375" cy="228984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18D2F0EA-F59C-4850-B3D7-3CC31E021B19}"/>
                </a:ext>
              </a:extLst>
            </p:cNvPr>
            <p:cNvSpPr/>
            <p:nvPr/>
          </p:nvSpPr>
          <p:spPr>
            <a:xfrm>
              <a:off x="6899261" y="3500034"/>
              <a:ext cx="181375" cy="2289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B1A22E4C-0FC9-4119-99F7-5D2D19A76E4B}"/>
                </a:ext>
              </a:extLst>
            </p:cNvPr>
            <p:cNvSpPr/>
            <p:nvPr/>
          </p:nvSpPr>
          <p:spPr>
            <a:xfrm>
              <a:off x="7080636" y="3061056"/>
              <a:ext cx="299049" cy="2817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258679A-BDC0-4842-A8C4-B413332A900C}"/>
                </a:ext>
              </a:extLst>
            </p:cNvPr>
            <p:cNvCxnSpPr>
              <a:cxnSpLocks/>
              <a:stCxn id="145" idx="5"/>
              <a:endCxn id="142" idx="1"/>
            </p:cNvCxnSpPr>
            <p:nvPr/>
          </p:nvCxnSpPr>
          <p:spPr>
            <a:xfrm>
              <a:off x="7090636" y="2991033"/>
              <a:ext cx="33795" cy="111291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F5778CDF-11F3-47F3-BDBD-A1F7D9555220}"/>
                </a:ext>
              </a:extLst>
            </p:cNvPr>
            <p:cNvSpPr/>
            <p:nvPr/>
          </p:nvSpPr>
          <p:spPr>
            <a:xfrm>
              <a:off x="6588092" y="3061056"/>
              <a:ext cx="299049" cy="28179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B38C2A9D-D7C0-49EA-871C-CD9674D3B686}"/>
                </a:ext>
              </a:extLst>
            </p:cNvPr>
            <p:cNvSpPr/>
            <p:nvPr/>
          </p:nvSpPr>
          <p:spPr>
            <a:xfrm>
              <a:off x="6835382" y="2750505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3A20FF4F-CDBA-470D-A7BE-5002197A52C6}"/>
                </a:ext>
              </a:extLst>
            </p:cNvPr>
            <p:cNvSpPr/>
            <p:nvPr/>
          </p:nvSpPr>
          <p:spPr>
            <a:xfrm>
              <a:off x="5990825" y="2756798"/>
              <a:ext cx="299049" cy="28179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148" name="Text Box 6">
            <a:extLst>
              <a:ext uri="{FF2B5EF4-FFF2-40B4-BE49-F238E27FC236}">
                <a16:creationId xmlns:a16="http://schemas.microsoft.com/office/drawing/2014/main" id="{D0C87550-B625-427A-83B2-84235A217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7317" y="18887861"/>
            <a:ext cx="310896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Statistical (Stat):</a:t>
            </a:r>
          </a:p>
          <a:p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Likely paths stored contiguously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2A3D98-4E78-4796-A48A-57941A26E31D}"/>
              </a:ext>
            </a:extLst>
          </p:cNvPr>
          <p:cNvGrpSpPr>
            <a:grpSpLocks noChangeAspect="1"/>
          </p:cNvGrpSpPr>
          <p:nvPr/>
        </p:nvGrpSpPr>
        <p:grpSpPr>
          <a:xfrm>
            <a:off x="12262873" y="16164390"/>
            <a:ext cx="1963380" cy="2306429"/>
            <a:chOff x="1934833" y="3963892"/>
            <a:chExt cx="1636150" cy="1922024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2D6A509E-D03A-4B7D-A202-4F120A875EAE}"/>
                </a:ext>
              </a:extLst>
            </p:cNvPr>
            <p:cNvSpPr txBox="1"/>
            <p:nvPr/>
          </p:nvSpPr>
          <p:spPr>
            <a:xfrm>
              <a:off x="2573139" y="3963892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Stat</a:t>
              </a:r>
            </a:p>
          </p:txBody>
        </p: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27CE568A-8C3C-4CC2-936C-05D4305088C8}"/>
                </a:ext>
              </a:extLst>
            </p:cNvPr>
            <p:cNvCxnSpPr>
              <a:cxnSpLocks/>
              <a:stCxn id="172" idx="5"/>
              <a:endCxn id="161" idx="1"/>
            </p:cNvCxnSpPr>
            <p:nvPr/>
          </p:nvCxnSpPr>
          <p:spPr>
            <a:xfrm>
              <a:off x="2437377" y="5154224"/>
              <a:ext cx="42787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A864839-66FA-43E1-8307-F26BFD2DB87C}"/>
                </a:ext>
              </a:extLst>
            </p:cNvPr>
            <p:cNvCxnSpPr>
              <a:cxnSpLocks/>
              <a:stCxn id="170" idx="7"/>
              <a:endCxn id="171" idx="3"/>
            </p:cNvCxnSpPr>
            <p:nvPr/>
          </p:nvCxnSpPr>
          <p:spPr>
            <a:xfrm flipV="1">
              <a:off x="3034644" y="5154224"/>
              <a:ext cx="35831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7CBC3703-799A-4212-905F-E76DF610B225}"/>
                </a:ext>
              </a:extLst>
            </p:cNvPr>
            <p:cNvCxnSpPr>
              <a:cxnSpLocks/>
              <a:stCxn id="159" idx="3"/>
              <a:endCxn id="157" idx="7"/>
            </p:cNvCxnSpPr>
            <p:nvPr/>
          </p:nvCxnSpPr>
          <p:spPr>
            <a:xfrm flipH="1">
              <a:off x="2259098" y="4555584"/>
              <a:ext cx="91902" cy="105116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CE88AE03-3AE4-44C1-8D60-924311F629AE}"/>
                </a:ext>
              </a:extLst>
            </p:cNvPr>
            <p:cNvCxnSpPr>
              <a:cxnSpLocks/>
              <a:stCxn id="159" idx="5"/>
              <a:endCxn id="158" idx="1"/>
            </p:cNvCxnSpPr>
            <p:nvPr/>
          </p:nvCxnSpPr>
          <p:spPr>
            <a:xfrm>
              <a:off x="2562459" y="4555584"/>
              <a:ext cx="85738" cy="105116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E2FA4FA-E3EF-462B-8EA6-FC1106E37D59}"/>
                </a:ext>
              </a:extLst>
            </p:cNvPr>
            <p:cNvCxnSpPr>
              <a:cxnSpLocks/>
              <a:stCxn id="158" idx="3"/>
              <a:endCxn id="172" idx="7"/>
            </p:cNvCxnSpPr>
            <p:nvPr/>
          </p:nvCxnSpPr>
          <p:spPr>
            <a:xfrm flipH="1">
              <a:off x="2437377" y="4859960"/>
              <a:ext cx="210820" cy="9500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AD6C83C4-2D03-4CD7-82A1-AA205DD36403}"/>
                </a:ext>
              </a:extLst>
            </p:cNvPr>
            <p:cNvCxnSpPr>
              <a:cxnSpLocks/>
              <a:stCxn id="158" idx="5"/>
              <a:endCxn id="171" idx="1"/>
            </p:cNvCxnSpPr>
            <p:nvPr/>
          </p:nvCxnSpPr>
          <p:spPr>
            <a:xfrm>
              <a:off x="2859656" y="4859960"/>
              <a:ext cx="210819" cy="9500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B0E4EB69-E008-4113-A62E-157B8BF29CA2}"/>
                </a:ext>
              </a:extLst>
            </p:cNvPr>
            <p:cNvCxnSpPr>
              <a:cxnSpLocks/>
              <a:stCxn id="172" idx="3"/>
              <a:endCxn id="160" idx="7"/>
            </p:cNvCxnSpPr>
            <p:nvPr/>
          </p:nvCxnSpPr>
          <p:spPr>
            <a:xfrm flipH="1">
              <a:off x="2190087" y="5154224"/>
              <a:ext cx="35831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F3B2850E-7431-48A8-9C63-A25EB6B6FA4C}"/>
                </a:ext>
              </a:extLst>
            </p:cNvPr>
            <p:cNvSpPr/>
            <p:nvPr/>
          </p:nvSpPr>
          <p:spPr>
            <a:xfrm>
              <a:off x="2003844" y="4619432"/>
              <a:ext cx="299049" cy="28179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DB34E79-2D2B-4628-B74C-BA5A046791E3}"/>
                </a:ext>
              </a:extLst>
            </p:cNvPr>
            <p:cNvSpPr/>
            <p:nvPr/>
          </p:nvSpPr>
          <p:spPr>
            <a:xfrm>
              <a:off x="2604402" y="4619432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A1C71A6-2A96-4E15-84F5-2D022BBB1722}"/>
                </a:ext>
              </a:extLst>
            </p:cNvPr>
            <p:cNvSpPr/>
            <p:nvPr/>
          </p:nvSpPr>
          <p:spPr>
            <a:xfrm>
              <a:off x="2307205" y="4315056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774E67D8-FF6E-4BD1-9A0F-5788BE5AFC26}"/>
                </a:ext>
              </a:extLst>
            </p:cNvPr>
            <p:cNvSpPr/>
            <p:nvPr/>
          </p:nvSpPr>
          <p:spPr>
            <a:xfrm>
              <a:off x="1934833" y="5217954"/>
              <a:ext cx="299049" cy="2817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4D12D1FD-0A3D-4BF0-8FBE-D6FA0C5F987F}"/>
                </a:ext>
              </a:extLst>
            </p:cNvPr>
            <p:cNvSpPr/>
            <p:nvPr/>
          </p:nvSpPr>
          <p:spPr>
            <a:xfrm>
              <a:off x="2436369" y="5217954"/>
              <a:ext cx="299049" cy="28179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0EDC5434-37A4-4A12-93D9-7DD80FC7A750}"/>
                </a:ext>
              </a:extLst>
            </p:cNvPr>
            <p:cNvSpPr/>
            <p:nvPr/>
          </p:nvSpPr>
          <p:spPr>
            <a:xfrm>
              <a:off x="2189110" y="5656932"/>
              <a:ext cx="181375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09A4B78-322A-46D5-A7EA-8BEDF6DE0D44}"/>
                </a:ext>
              </a:extLst>
            </p:cNvPr>
            <p:cNvSpPr/>
            <p:nvPr/>
          </p:nvSpPr>
          <p:spPr>
            <a:xfrm>
              <a:off x="2369033" y="5656932"/>
              <a:ext cx="181375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FB93C0D0-0C33-46AC-87A9-EAE4BAE512E9}"/>
                </a:ext>
              </a:extLst>
            </p:cNvPr>
            <p:cNvSpPr/>
            <p:nvPr/>
          </p:nvSpPr>
          <p:spPr>
            <a:xfrm>
              <a:off x="2550335" y="5656932"/>
              <a:ext cx="181375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17B11521-6018-4BFB-BE35-BCE2F06CB87A}"/>
                </a:ext>
              </a:extLst>
            </p:cNvPr>
            <p:cNvSpPr/>
            <p:nvPr/>
          </p:nvSpPr>
          <p:spPr>
            <a:xfrm>
              <a:off x="2731635" y="5656932"/>
              <a:ext cx="181375" cy="22898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4260C483-65FF-4DFB-BC29-6E1966020C2F}"/>
                </a:ext>
              </a:extLst>
            </p:cNvPr>
            <p:cNvSpPr/>
            <p:nvPr/>
          </p:nvSpPr>
          <p:spPr>
            <a:xfrm>
              <a:off x="2912899" y="5656932"/>
              <a:ext cx="181375" cy="228984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A937151B-9E92-42DF-8517-91D0D72C1C1E}"/>
                </a:ext>
              </a:extLst>
            </p:cNvPr>
            <p:cNvSpPr/>
            <p:nvPr/>
          </p:nvSpPr>
          <p:spPr>
            <a:xfrm>
              <a:off x="3090559" y="5656932"/>
              <a:ext cx="181375" cy="2289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CBF158A6-465E-4B2D-8C2B-FC7F2E18FA7C}"/>
                </a:ext>
              </a:extLst>
            </p:cNvPr>
            <p:cNvSpPr/>
            <p:nvPr/>
          </p:nvSpPr>
          <p:spPr>
            <a:xfrm>
              <a:off x="3271934" y="5217954"/>
              <a:ext cx="299049" cy="2817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2745B918-0184-42C2-853D-8CFDE72B5EAA}"/>
                </a:ext>
              </a:extLst>
            </p:cNvPr>
            <p:cNvCxnSpPr>
              <a:cxnSpLocks/>
              <a:stCxn id="171" idx="5"/>
              <a:endCxn id="168" idx="1"/>
            </p:cNvCxnSpPr>
            <p:nvPr/>
          </p:nvCxnSpPr>
          <p:spPr>
            <a:xfrm>
              <a:off x="3281934" y="5154224"/>
              <a:ext cx="33795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3ED5BDBE-F15C-47F0-A2DA-2FA840941F94}"/>
                </a:ext>
              </a:extLst>
            </p:cNvPr>
            <p:cNvSpPr/>
            <p:nvPr/>
          </p:nvSpPr>
          <p:spPr>
            <a:xfrm>
              <a:off x="2779390" y="5217954"/>
              <a:ext cx="299049" cy="28179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4686C358-B53F-4F94-81F3-512B246D4B95}"/>
                </a:ext>
              </a:extLst>
            </p:cNvPr>
            <p:cNvSpPr/>
            <p:nvPr/>
          </p:nvSpPr>
          <p:spPr>
            <a:xfrm>
              <a:off x="3026680" y="4913696"/>
              <a:ext cx="299049" cy="28179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148B7BC8-EEE1-4ACC-AAA1-610DBDCAE605}"/>
                </a:ext>
              </a:extLst>
            </p:cNvPr>
            <p:cNvSpPr/>
            <p:nvPr/>
          </p:nvSpPr>
          <p:spPr>
            <a:xfrm>
              <a:off x="2182123" y="4913696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73" name="Plus Sign 172">
              <a:extLst>
                <a:ext uri="{FF2B5EF4-FFF2-40B4-BE49-F238E27FC236}">
                  <a16:creationId xmlns:a16="http://schemas.microsoft.com/office/drawing/2014/main" id="{432FE9CD-AA3B-4A0F-9568-EABCC811D128}"/>
                </a:ext>
              </a:extLst>
            </p:cNvPr>
            <p:cNvSpPr/>
            <p:nvPr/>
          </p:nvSpPr>
          <p:spPr>
            <a:xfrm>
              <a:off x="2431614" y="4737997"/>
              <a:ext cx="149951" cy="164259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05A622F-FBF9-4398-9CD8-C4EA406EAB87}"/>
              </a:ext>
            </a:extLst>
          </p:cNvPr>
          <p:cNvGrpSpPr>
            <a:grpSpLocks noChangeAspect="1"/>
          </p:cNvGrpSpPr>
          <p:nvPr/>
        </p:nvGrpSpPr>
        <p:grpSpPr>
          <a:xfrm>
            <a:off x="15850192" y="16113055"/>
            <a:ext cx="5116487" cy="2739519"/>
            <a:chOff x="3801579" y="3963892"/>
            <a:chExt cx="3589685" cy="1922024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6342787A-0421-4FA4-B60B-B83EDF8C80C8}"/>
                </a:ext>
              </a:extLst>
            </p:cNvPr>
            <p:cNvCxnSpPr>
              <a:cxnSpLocks/>
              <a:stCxn id="179" idx="5"/>
              <a:endCxn id="183" idx="1"/>
            </p:cNvCxnSpPr>
            <p:nvPr/>
          </p:nvCxnSpPr>
          <p:spPr>
            <a:xfrm>
              <a:off x="6546210" y="4555584"/>
              <a:ext cx="288872" cy="105116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E6A6D667-494D-4365-9392-2739726C2CC6}"/>
                </a:ext>
              </a:extLst>
            </p:cNvPr>
            <p:cNvCxnSpPr>
              <a:cxnSpLocks/>
              <a:stCxn id="179" idx="3"/>
              <a:endCxn id="178" idx="7"/>
            </p:cNvCxnSpPr>
            <p:nvPr/>
          </p:nvCxnSpPr>
          <p:spPr>
            <a:xfrm flipH="1">
              <a:off x="6085266" y="4555584"/>
              <a:ext cx="249485" cy="105116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8DCBDDFE-ED64-4EA9-9D7B-44A2E44B3647}"/>
                </a:ext>
              </a:extLst>
            </p:cNvPr>
            <p:cNvSpPr/>
            <p:nvPr/>
          </p:nvSpPr>
          <p:spPr>
            <a:xfrm>
              <a:off x="5540315" y="4913696"/>
              <a:ext cx="299049" cy="2817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B533E7D8-C429-4742-A464-019B52F1CD43}"/>
                </a:ext>
              </a:extLst>
            </p:cNvPr>
            <p:cNvSpPr/>
            <p:nvPr/>
          </p:nvSpPr>
          <p:spPr>
            <a:xfrm>
              <a:off x="5830012" y="4619432"/>
              <a:ext cx="299049" cy="28179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2B</a:t>
              </a: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9F1343BB-BE9A-4AFB-B151-C430F18CD1CD}"/>
                </a:ext>
              </a:extLst>
            </p:cNvPr>
            <p:cNvSpPr/>
            <p:nvPr/>
          </p:nvSpPr>
          <p:spPr>
            <a:xfrm>
              <a:off x="6290956" y="4315056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1B</a:t>
              </a:r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967F7779-3226-443B-AAE7-F417F0D98601}"/>
                </a:ext>
              </a:extLst>
            </p:cNvPr>
            <p:cNvSpPr/>
            <p:nvPr/>
          </p:nvSpPr>
          <p:spPr>
            <a:xfrm>
              <a:off x="7092215" y="4913696"/>
              <a:ext cx="299049" cy="28179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5B959D3E-E540-41CF-AFAD-85FC2B911BE8}"/>
                </a:ext>
              </a:extLst>
            </p:cNvPr>
            <p:cNvCxnSpPr>
              <a:cxnSpLocks/>
              <a:stCxn id="183" idx="5"/>
              <a:endCxn id="180" idx="1"/>
            </p:cNvCxnSpPr>
            <p:nvPr/>
          </p:nvCxnSpPr>
          <p:spPr>
            <a:xfrm>
              <a:off x="7046541" y="4859960"/>
              <a:ext cx="89469" cy="9500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1F50D05A-B32E-4D51-A2CD-F94863A531FE}"/>
                </a:ext>
              </a:extLst>
            </p:cNvPr>
            <p:cNvSpPr/>
            <p:nvPr/>
          </p:nvSpPr>
          <p:spPr>
            <a:xfrm>
              <a:off x="6492238" y="4913696"/>
              <a:ext cx="299049" cy="2817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97D4823A-669A-4352-AFA7-AABC5DC337B7}"/>
                </a:ext>
              </a:extLst>
            </p:cNvPr>
            <p:cNvSpPr/>
            <p:nvPr/>
          </p:nvSpPr>
          <p:spPr>
            <a:xfrm>
              <a:off x="6791287" y="4619432"/>
              <a:ext cx="299049" cy="28179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3B</a:t>
              </a: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8AC2B76A-B3F2-4CFA-B710-E8893BC47A81}"/>
                </a:ext>
              </a:extLst>
            </p:cNvPr>
            <p:cNvSpPr/>
            <p:nvPr/>
          </p:nvSpPr>
          <p:spPr>
            <a:xfrm>
              <a:off x="6129061" y="4913696"/>
              <a:ext cx="299049" cy="28179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4B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131A94E5-8B0B-41DC-AF82-FF8AF1D1BF47}"/>
                </a:ext>
              </a:extLst>
            </p:cNvPr>
            <p:cNvSpPr txBox="1"/>
            <p:nvPr/>
          </p:nvSpPr>
          <p:spPr>
            <a:xfrm>
              <a:off x="5268023" y="3963892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Bin</a:t>
              </a:r>
            </a:p>
          </p:txBody>
        </p: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34A90D93-4AC1-4FC5-B9C2-2CB41BE503BB}"/>
                </a:ext>
              </a:extLst>
            </p:cNvPr>
            <p:cNvCxnSpPr>
              <a:cxnSpLocks/>
              <a:stCxn id="203" idx="5"/>
              <a:endCxn id="197" idx="1"/>
            </p:cNvCxnSpPr>
            <p:nvPr/>
          </p:nvCxnSpPr>
          <p:spPr>
            <a:xfrm>
              <a:off x="4304123" y="5154224"/>
              <a:ext cx="42787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6F95F110-E460-4C10-AC4B-07B02422C5DF}"/>
                </a:ext>
              </a:extLst>
            </p:cNvPr>
            <p:cNvCxnSpPr>
              <a:cxnSpLocks/>
              <a:stCxn id="201" idx="7"/>
              <a:endCxn id="202" idx="3"/>
            </p:cNvCxnSpPr>
            <p:nvPr/>
          </p:nvCxnSpPr>
          <p:spPr>
            <a:xfrm flipV="1">
              <a:off x="4901390" y="5154224"/>
              <a:ext cx="35831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8AB99F2B-4F57-47FB-BBCF-17993DC37E31}"/>
                </a:ext>
              </a:extLst>
            </p:cNvPr>
            <p:cNvCxnSpPr>
              <a:cxnSpLocks/>
              <a:stCxn id="195" idx="3"/>
              <a:endCxn id="193" idx="7"/>
            </p:cNvCxnSpPr>
            <p:nvPr/>
          </p:nvCxnSpPr>
          <p:spPr>
            <a:xfrm flipH="1">
              <a:off x="4125844" y="4555584"/>
              <a:ext cx="91902" cy="105116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5AAB1D6F-9D42-4C3B-80CE-F54BF062CCD7}"/>
                </a:ext>
              </a:extLst>
            </p:cNvPr>
            <p:cNvCxnSpPr>
              <a:cxnSpLocks/>
              <a:stCxn id="195" idx="5"/>
              <a:endCxn id="194" idx="1"/>
            </p:cNvCxnSpPr>
            <p:nvPr/>
          </p:nvCxnSpPr>
          <p:spPr>
            <a:xfrm>
              <a:off x="4429205" y="4555584"/>
              <a:ext cx="85738" cy="105116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6C53F959-C959-43CC-8FDB-ECC681B93530}"/>
                </a:ext>
              </a:extLst>
            </p:cNvPr>
            <p:cNvCxnSpPr>
              <a:cxnSpLocks/>
              <a:stCxn id="194" idx="3"/>
              <a:endCxn id="203" idx="7"/>
            </p:cNvCxnSpPr>
            <p:nvPr/>
          </p:nvCxnSpPr>
          <p:spPr>
            <a:xfrm flipH="1">
              <a:off x="4304123" y="4859960"/>
              <a:ext cx="210820" cy="9500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0666EE30-38B6-45E9-BA14-1A727F314404}"/>
                </a:ext>
              </a:extLst>
            </p:cNvPr>
            <p:cNvCxnSpPr>
              <a:cxnSpLocks/>
              <a:stCxn id="194" idx="5"/>
              <a:endCxn id="202" idx="1"/>
            </p:cNvCxnSpPr>
            <p:nvPr/>
          </p:nvCxnSpPr>
          <p:spPr>
            <a:xfrm>
              <a:off x="4726402" y="4859960"/>
              <a:ext cx="210819" cy="9500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5562F114-8ED5-478E-A1B8-61AF4B75D66D}"/>
                </a:ext>
              </a:extLst>
            </p:cNvPr>
            <p:cNvCxnSpPr>
              <a:cxnSpLocks/>
              <a:stCxn id="203" idx="3"/>
              <a:endCxn id="196" idx="7"/>
            </p:cNvCxnSpPr>
            <p:nvPr/>
          </p:nvCxnSpPr>
          <p:spPr>
            <a:xfrm flipH="1">
              <a:off x="4056833" y="5154224"/>
              <a:ext cx="35831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B80DE0BB-07EA-4C26-ABE2-A9521058A491}"/>
                </a:ext>
              </a:extLst>
            </p:cNvPr>
            <p:cNvSpPr/>
            <p:nvPr/>
          </p:nvSpPr>
          <p:spPr>
            <a:xfrm>
              <a:off x="3870590" y="4619432"/>
              <a:ext cx="299049" cy="28179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96999233-FE7E-4607-8A1B-BD379AB89A99}"/>
                </a:ext>
              </a:extLst>
            </p:cNvPr>
            <p:cNvSpPr/>
            <p:nvPr/>
          </p:nvSpPr>
          <p:spPr>
            <a:xfrm>
              <a:off x="4471148" y="4619432"/>
              <a:ext cx="299049" cy="28179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2A</a:t>
              </a:r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BBF6E1E9-5593-4DAA-A661-7874EBE36238}"/>
                </a:ext>
              </a:extLst>
            </p:cNvPr>
            <p:cNvSpPr/>
            <p:nvPr/>
          </p:nvSpPr>
          <p:spPr>
            <a:xfrm>
              <a:off x="4173951" y="4315056"/>
              <a:ext cx="299049" cy="2817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1A</a:t>
              </a: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683DCB95-3709-4A27-80C1-EC1241A8E838}"/>
                </a:ext>
              </a:extLst>
            </p:cNvPr>
            <p:cNvSpPr/>
            <p:nvPr/>
          </p:nvSpPr>
          <p:spPr>
            <a:xfrm>
              <a:off x="3801579" y="5217954"/>
              <a:ext cx="299049" cy="2817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1E3634ED-C40D-43B7-814D-4DD310EF71EC}"/>
                </a:ext>
              </a:extLst>
            </p:cNvPr>
            <p:cNvSpPr/>
            <p:nvPr/>
          </p:nvSpPr>
          <p:spPr>
            <a:xfrm>
              <a:off x="4303115" y="5217954"/>
              <a:ext cx="299049" cy="28179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06F86831-9E19-456D-B0EB-806BAEE57CD1}"/>
                </a:ext>
              </a:extLst>
            </p:cNvPr>
            <p:cNvSpPr/>
            <p:nvPr/>
          </p:nvSpPr>
          <p:spPr>
            <a:xfrm>
              <a:off x="4343843" y="5656932"/>
              <a:ext cx="255031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1A</a:t>
              </a: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C68AFAA1-B3E2-4F82-87A4-620DFC5CE95A}"/>
                </a:ext>
              </a:extLst>
            </p:cNvPr>
            <p:cNvSpPr/>
            <p:nvPr/>
          </p:nvSpPr>
          <p:spPr>
            <a:xfrm>
              <a:off x="5138680" y="5217954"/>
              <a:ext cx="299049" cy="2817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F0273790-B749-493A-982C-12854E189018}"/>
                </a:ext>
              </a:extLst>
            </p:cNvPr>
            <p:cNvCxnSpPr>
              <a:cxnSpLocks/>
              <a:stCxn id="202" idx="5"/>
              <a:endCxn id="199" idx="1"/>
            </p:cNvCxnSpPr>
            <p:nvPr/>
          </p:nvCxnSpPr>
          <p:spPr>
            <a:xfrm>
              <a:off x="5148680" y="5154224"/>
              <a:ext cx="33795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3AF02050-8294-4375-B8F6-A09FFFFE7DCD}"/>
                </a:ext>
              </a:extLst>
            </p:cNvPr>
            <p:cNvSpPr/>
            <p:nvPr/>
          </p:nvSpPr>
          <p:spPr>
            <a:xfrm>
              <a:off x="4646136" y="5217954"/>
              <a:ext cx="299049" cy="28179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59085BB8-2F2D-41E7-B3C6-E8AF014245A6}"/>
                </a:ext>
              </a:extLst>
            </p:cNvPr>
            <p:cNvSpPr/>
            <p:nvPr/>
          </p:nvSpPr>
          <p:spPr>
            <a:xfrm>
              <a:off x="4893426" y="4913696"/>
              <a:ext cx="299049" cy="28179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4A</a:t>
              </a:r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64FB1DAE-27DB-48F1-AE80-CEFC9CE4437B}"/>
                </a:ext>
              </a:extLst>
            </p:cNvPr>
            <p:cNvSpPr/>
            <p:nvPr/>
          </p:nvSpPr>
          <p:spPr>
            <a:xfrm>
              <a:off x="4048869" y="4913696"/>
              <a:ext cx="299049" cy="28179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3A</a:t>
              </a:r>
            </a:p>
          </p:txBody>
        </p: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84AF3A53-3F1E-43C8-8381-3A014349EB91}"/>
                </a:ext>
              </a:extLst>
            </p:cNvPr>
            <p:cNvCxnSpPr>
              <a:cxnSpLocks/>
              <a:stCxn id="183" idx="3"/>
              <a:endCxn id="182" idx="7"/>
            </p:cNvCxnSpPr>
            <p:nvPr/>
          </p:nvCxnSpPr>
          <p:spPr>
            <a:xfrm flipH="1">
              <a:off x="6747492" y="4859960"/>
              <a:ext cx="87590" cy="9500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8761CF62-CA5E-4F91-A742-27A75C5D11C3}"/>
                </a:ext>
              </a:extLst>
            </p:cNvPr>
            <p:cNvCxnSpPr>
              <a:cxnSpLocks/>
              <a:stCxn id="178" idx="5"/>
              <a:endCxn id="184" idx="1"/>
            </p:cNvCxnSpPr>
            <p:nvPr/>
          </p:nvCxnSpPr>
          <p:spPr>
            <a:xfrm>
              <a:off x="6085266" y="4859960"/>
              <a:ext cx="87590" cy="9500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EB9442B0-9DAA-4562-B383-AF9F30484BE5}"/>
                </a:ext>
              </a:extLst>
            </p:cNvPr>
            <p:cNvCxnSpPr>
              <a:cxnSpLocks/>
              <a:stCxn id="178" idx="3"/>
              <a:endCxn id="177" idx="7"/>
            </p:cNvCxnSpPr>
            <p:nvPr/>
          </p:nvCxnSpPr>
          <p:spPr>
            <a:xfrm flipH="1">
              <a:off x="5795569" y="4859960"/>
              <a:ext cx="78238" cy="9500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2019F57C-180C-44A8-88C3-69A237832883}"/>
                </a:ext>
              </a:extLst>
            </p:cNvPr>
            <p:cNvSpPr/>
            <p:nvPr/>
          </p:nvSpPr>
          <p:spPr>
            <a:xfrm>
              <a:off x="5830012" y="5217954"/>
              <a:ext cx="299049" cy="2817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94B40DF7-781B-4542-9A79-F434CFE0943D}"/>
                </a:ext>
              </a:extLst>
            </p:cNvPr>
            <p:cNvSpPr/>
            <p:nvPr/>
          </p:nvSpPr>
          <p:spPr>
            <a:xfrm>
              <a:off x="6418758" y="5217954"/>
              <a:ext cx="299049" cy="28179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4660E958-D2F6-4BCC-ABF2-54CA33AC3095}"/>
                </a:ext>
              </a:extLst>
            </p:cNvPr>
            <p:cNvCxnSpPr>
              <a:cxnSpLocks/>
              <a:stCxn id="207" idx="7"/>
              <a:endCxn id="184" idx="3"/>
            </p:cNvCxnSpPr>
            <p:nvPr/>
          </p:nvCxnSpPr>
          <p:spPr>
            <a:xfrm flipV="1">
              <a:off x="6085266" y="5154224"/>
              <a:ext cx="87590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EB79D995-41B3-4C3B-BF06-9A4524505AA9}"/>
                </a:ext>
              </a:extLst>
            </p:cNvPr>
            <p:cNvCxnSpPr>
              <a:cxnSpLocks/>
              <a:stCxn id="208" idx="1"/>
              <a:endCxn id="184" idx="5"/>
            </p:cNvCxnSpPr>
            <p:nvPr/>
          </p:nvCxnSpPr>
          <p:spPr>
            <a:xfrm flipH="1" flipV="1">
              <a:off x="6384315" y="5154224"/>
              <a:ext cx="78238" cy="10499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Plus Sign 210">
              <a:extLst>
                <a:ext uri="{FF2B5EF4-FFF2-40B4-BE49-F238E27FC236}">
                  <a16:creationId xmlns:a16="http://schemas.microsoft.com/office/drawing/2014/main" id="{2EB69879-AEC1-4BAD-887F-E6B382596A6D}"/>
                </a:ext>
              </a:extLst>
            </p:cNvPr>
            <p:cNvSpPr/>
            <p:nvPr/>
          </p:nvSpPr>
          <p:spPr>
            <a:xfrm>
              <a:off x="4276756" y="4737997"/>
              <a:ext cx="149951" cy="164259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2400"/>
            </a:p>
          </p:txBody>
        </p:sp>
        <p:sp>
          <p:nvSpPr>
            <p:cNvPr id="212" name="Plus Sign 211">
              <a:extLst>
                <a:ext uri="{FF2B5EF4-FFF2-40B4-BE49-F238E27FC236}">
                  <a16:creationId xmlns:a16="http://schemas.microsoft.com/office/drawing/2014/main" id="{36113E51-CC15-4D12-8D7D-A02A3A5634DE}"/>
                </a:ext>
              </a:extLst>
            </p:cNvPr>
            <p:cNvSpPr/>
            <p:nvPr/>
          </p:nvSpPr>
          <p:spPr>
            <a:xfrm>
              <a:off x="6659401" y="4442393"/>
              <a:ext cx="149951" cy="164259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2400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A83D0C44-7E35-4E08-8A01-1E85413565A7}"/>
                </a:ext>
              </a:extLst>
            </p:cNvPr>
            <p:cNvSpPr/>
            <p:nvPr/>
          </p:nvSpPr>
          <p:spPr>
            <a:xfrm>
              <a:off x="6388673" y="5656932"/>
              <a:ext cx="181375" cy="228984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α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42B9E72F-FFE6-4443-970C-D8F81EA16D10}"/>
                </a:ext>
              </a:extLst>
            </p:cNvPr>
            <p:cNvSpPr/>
            <p:nvPr/>
          </p:nvSpPr>
          <p:spPr>
            <a:xfrm>
              <a:off x="6569973" y="5656932"/>
              <a:ext cx="181375" cy="2289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400" dirty="0">
                  <a:solidFill>
                    <a:schemeClr val="tx1"/>
                  </a:solidFill>
                </a:rPr>
                <a:t>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1C3F7F04-FD00-4467-BF6C-BAF266F50BAD}"/>
                </a:ext>
              </a:extLst>
            </p:cNvPr>
            <p:cNvSpPr/>
            <p:nvPr/>
          </p:nvSpPr>
          <p:spPr>
            <a:xfrm>
              <a:off x="4588492" y="5656932"/>
              <a:ext cx="255031" cy="22898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1B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628596F8-64DF-4332-B387-E849635F560E}"/>
                </a:ext>
              </a:extLst>
            </p:cNvPr>
            <p:cNvSpPr/>
            <p:nvPr/>
          </p:nvSpPr>
          <p:spPr>
            <a:xfrm>
              <a:off x="4841755" y="5656932"/>
              <a:ext cx="255031" cy="22898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2A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79143C85-7E7C-441C-9A8E-BCFEC1226CA5}"/>
                </a:ext>
              </a:extLst>
            </p:cNvPr>
            <p:cNvSpPr/>
            <p:nvPr/>
          </p:nvSpPr>
          <p:spPr>
            <a:xfrm>
              <a:off x="5104954" y="5656932"/>
              <a:ext cx="255031" cy="22898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3A</a:t>
              </a: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055AE9FB-B819-487B-A287-AB16CCE631CA}"/>
                </a:ext>
              </a:extLst>
            </p:cNvPr>
            <p:cNvSpPr/>
            <p:nvPr/>
          </p:nvSpPr>
          <p:spPr>
            <a:xfrm>
              <a:off x="5366593" y="5656932"/>
              <a:ext cx="255031" cy="22898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4A</a:t>
              </a: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830E40DF-E661-4A3C-93F3-D4B02F9E50BF}"/>
                </a:ext>
              </a:extLst>
            </p:cNvPr>
            <p:cNvSpPr/>
            <p:nvPr/>
          </p:nvSpPr>
          <p:spPr>
            <a:xfrm>
              <a:off x="5611242" y="5656932"/>
              <a:ext cx="255031" cy="22898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3B</a:t>
              </a: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D5668605-43DB-4CFD-AB2D-9D64C1D3BFDB}"/>
                </a:ext>
              </a:extLst>
            </p:cNvPr>
            <p:cNvSpPr/>
            <p:nvPr/>
          </p:nvSpPr>
          <p:spPr>
            <a:xfrm>
              <a:off x="5864505" y="5656932"/>
              <a:ext cx="255031" cy="22898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2B</a:t>
              </a: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1B7BD303-8A66-4434-9A5D-015D580BC356}"/>
                </a:ext>
              </a:extLst>
            </p:cNvPr>
            <p:cNvSpPr/>
            <p:nvPr/>
          </p:nvSpPr>
          <p:spPr>
            <a:xfrm>
              <a:off x="6127704" y="5656932"/>
              <a:ext cx="255031" cy="22898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4B</a:t>
              </a:r>
            </a:p>
          </p:txBody>
        </p:sp>
      </p:grpSp>
      <p:sp>
        <p:nvSpPr>
          <p:cNvPr id="223" name="Text Box 6">
            <a:extLst>
              <a:ext uri="{FF2B5EF4-FFF2-40B4-BE49-F238E27FC236}">
                <a16:creationId xmlns:a16="http://schemas.microsoft.com/office/drawing/2014/main" id="{F62EC8C8-EEFB-4D37-894D-85F3A075E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0599" y="18887929"/>
            <a:ext cx="4589042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Bin:</a:t>
            </a:r>
          </a:p>
          <a:p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Multiple trees with intertwined levels in contiguous memory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7C37066A-6C75-40F2-B7CF-ACABEFBC7A4E}"/>
              </a:ext>
            </a:extLst>
          </p:cNvPr>
          <p:cNvGrpSpPr>
            <a:grpSpLocks noChangeAspect="1"/>
          </p:cNvGrpSpPr>
          <p:nvPr/>
        </p:nvGrpSpPr>
        <p:grpSpPr>
          <a:xfrm>
            <a:off x="13857404" y="23503714"/>
            <a:ext cx="6095492" cy="1508721"/>
            <a:chOff x="11880116" y="23953182"/>
            <a:chExt cx="3042879" cy="753156"/>
          </a:xfrm>
        </p:grpSpPr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CEABEF1A-BDBC-4FC1-BB51-FCC6DFE82EE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1880116" y="23953182"/>
              <a:ext cx="1595649" cy="753155"/>
              <a:chOff x="373237" y="2666758"/>
              <a:chExt cx="2127532" cy="1004207"/>
            </a:xfrm>
          </p:grpSpPr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FE0BE4D4-7399-48BB-820E-410BE222C7C6}"/>
                  </a:ext>
                </a:extLst>
              </p:cNvPr>
              <p:cNvSpPr/>
              <p:nvPr/>
            </p:nvSpPr>
            <p:spPr>
              <a:xfrm>
                <a:off x="982731" y="33891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887CEAFC-6445-4E77-BF2B-77106BBBA1EB}"/>
                  </a:ext>
                </a:extLst>
              </p:cNvPr>
              <p:cNvSpPr/>
              <p:nvPr/>
            </p:nvSpPr>
            <p:spPr>
              <a:xfrm>
                <a:off x="1592225" y="33891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A7C0013D-1A74-4D2B-89AF-31C998533D11}"/>
                  </a:ext>
                </a:extLst>
              </p:cNvPr>
              <p:cNvSpPr/>
              <p:nvPr/>
            </p:nvSpPr>
            <p:spPr>
              <a:xfrm>
                <a:off x="720160" y="3016921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32" name="Oval 231">
                <a:extLst>
                  <a:ext uri="{FF2B5EF4-FFF2-40B4-BE49-F238E27FC236}">
                    <a16:creationId xmlns:a16="http://schemas.microsoft.com/office/drawing/2014/main" id="{F7147B96-0764-42AF-AFC6-C9C2137C5A9A}"/>
                  </a:ext>
                </a:extLst>
              </p:cNvPr>
              <p:cNvSpPr/>
              <p:nvPr/>
            </p:nvSpPr>
            <p:spPr>
              <a:xfrm>
                <a:off x="2201720" y="33891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Oval 232">
                <a:extLst>
                  <a:ext uri="{FF2B5EF4-FFF2-40B4-BE49-F238E27FC236}">
                    <a16:creationId xmlns:a16="http://schemas.microsoft.com/office/drawing/2014/main" id="{B78892EB-A962-433B-A32F-20C8D0DD3DB4}"/>
                  </a:ext>
                </a:extLst>
              </p:cNvPr>
              <p:cNvSpPr/>
              <p:nvPr/>
            </p:nvSpPr>
            <p:spPr>
              <a:xfrm>
                <a:off x="373237" y="33891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34" name="Oval 233">
                <a:extLst>
                  <a:ext uri="{FF2B5EF4-FFF2-40B4-BE49-F238E27FC236}">
                    <a16:creationId xmlns:a16="http://schemas.microsoft.com/office/drawing/2014/main" id="{1EF9E4DF-35E7-48E8-82BB-C087BF840C02}"/>
                  </a:ext>
                </a:extLst>
              </p:cNvPr>
              <p:cNvSpPr/>
              <p:nvPr/>
            </p:nvSpPr>
            <p:spPr>
              <a:xfrm>
                <a:off x="1237611" y="2666758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D5A58228-F1A4-4E0E-B4AC-A34EFA9D0358}"/>
                  </a:ext>
                </a:extLst>
              </p:cNvPr>
              <p:cNvSpPr/>
              <p:nvPr/>
            </p:nvSpPr>
            <p:spPr>
              <a:xfrm>
                <a:off x="1867245" y="3016921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4ADBCC77-6D25-495D-8EE6-7F6F92957C7E}"/>
                  </a:ext>
                </a:extLst>
              </p:cNvPr>
              <p:cNvCxnSpPr>
                <a:cxnSpLocks/>
                <a:stCxn id="235" idx="1"/>
                <a:endCxn id="234" idx="5"/>
              </p:cNvCxnSpPr>
              <p:nvPr/>
            </p:nvCxnSpPr>
            <p:spPr>
              <a:xfrm flipH="1" flipV="1">
                <a:off x="1492865" y="2907286"/>
                <a:ext cx="418175" cy="150903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097E9F01-5F33-4790-B7BF-B3F736669E4E}"/>
                  </a:ext>
                </a:extLst>
              </p:cNvPr>
              <p:cNvCxnSpPr>
                <a:cxnSpLocks/>
                <a:stCxn id="232" idx="1"/>
                <a:endCxn id="235" idx="5"/>
              </p:cNvCxnSpPr>
              <p:nvPr/>
            </p:nvCxnSpPr>
            <p:spPr>
              <a:xfrm flipH="1" flipV="1">
                <a:off x="2122499" y="3257449"/>
                <a:ext cx="123016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5610B980-256C-42D0-91CF-AC8A31B4B51D}"/>
                  </a:ext>
                </a:extLst>
              </p:cNvPr>
              <p:cNvCxnSpPr>
                <a:cxnSpLocks/>
                <a:stCxn id="235" idx="3"/>
                <a:endCxn id="229" idx="7"/>
              </p:cNvCxnSpPr>
              <p:nvPr/>
            </p:nvCxnSpPr>
            <p:spPr>
              <a:xfrm flipH="1">
                <a:off x="1847479" y="3257449"/>
                <a:ext cx="63561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D6D09542-2135-4285-BCC8-7B5CFEA095E0}"/>
                  </a:ext>
                </a:extLst>
              </p:cNvPr>
              <p:cNvCxnSpPr>
                <a:cxnSpLocks/>
                <a:stCxn id="231" idx="7"/>
                <a:endCxn id="234" idx="3"/>
              </p:cNvCxnSpPr>
              <p:nvPr/>
            </p:nvCxnSpPr>
            <p:spPr>
              <a:xfrm flipV="1">
                <a:off x="975414" y="2907286"/>
                <a:ext cx="305992" cy="150903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8A192121-0AB6-48D1-BBB5-5EA28751F597}"/>
                  </a:ext>
                </a:extLst>
              </p:cNvPr>
              <p:cNvCxnSpPr>
                <a:cxnSpLocks/>
                <a:stCxn id="233" idx="7"/>
                <a:endCxn id="231" idx="3"/>
              </p:cNvCxnSpPr>
              <p:nvPr/>
            </p:nvCxnSpPr>
            <p:spPr>
              <a:xfrm flipV="1">
                <a:off x="628491" y="3257449"/>
                <a:ext cx="135464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EADA83B3-EA57-4DC8-8238-CCF3F099BE3E}"/>
                  </a:ext>
                </a:extLst>
              </p:cNvPr>
              <p:cNvCxnSpPr>
                <a:cxnSpLocks/>
                <a:stCxn id="228" idx="1"/>
                <a:endCxn id="231" idx="5"/>
              </p:cNvCxnSpPr>
              <p:nvPr/>
            </p:nvCxnSpPr>
            <p:spPr>
              <a:xfrm flipH="1" flipV="1">
                <a:off x="975414" y="3257449"/>
                <a:ext cx="51112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F9663776-8563-4188-A1F3-0FB95AFCEA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961905" y="23953182"/>
              <a:ext cx="961090" cy="753156"/>
              <a:chOff x="3634867" y="820306"/>
              <a:chExt cx="1281453" cy="1004207"/>
            </a:xfrm>
          </p:grpSpPr>
          <p:sp>
            <p:nvSpPr>
              <p:cNvPr id="243" name="Oval 242">
                <a:extLst>
                  <a:ext uri="{FF2B5EF4-FFF2-40B4-BE49-F238E27FC236}">
                    <a16:creationId xmlns:a16="http://schemas.microsoft.com/office/drawing/2014/main" id="{63CEC03A-C95F-4B19-AD30-05537BA158C2}"/>
                  </a:ext>
                </a:extLst>
              </p:cNvPr>
              <p:cNvSpPr/>
              <p:nvPr/>
            </p:nvSpPr>
            <p:spPr>
              <a:xfrm>
                <a:off x="3963607" y="1542717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Oval 243">
                <a:extLst>
                  <a:ext uri="{FF2B5EF4-FFF2-40B4-BE49-F238E27FC236}">
                    <a16:creationId xmlns:a16="http://schemas.microsoft.com/office/drawing/2014/main" id="{FE269962-398A-4EE5-96A7-D3EEFB4E967B}"/>
                  </a:ext>
                </a:extLst>
              </p:cNvPr>
              <p:cNvSpPr/>
              <p:nvPr/>
            </p:nvSpPr>
            <p:spPr>
              <a:xfrm>
                <a:off x="3634867" y="11704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Oval 244">
                <a:extLst>
                  <a:ext uri="{FF2B5EF4-FFF2-40B4-BE49-F238E27FC236}">
                    <a16:creationId xmlns:a16="http://schemas.microsoft.com/office/drawing/2014/main" id="{477A8C3B-D7FF-4DF9-BC2F-24D8F6DB37B7}"/>
                  </a:ext>
                </a:extLst>
              </p:cNvPr>
              <p:cNvSpPr/>
              <p:nvPr/>
            </p:nvSpPr>
            <p:spPr>
              <a:xfrm>
                <a:off x="4617271" y="1542717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46" name="Oval 245">
                <a:extLst>
                  <a:ext uri="{FF2B5EF4-FFF2-40B4-BE49-F238E27FC236}">
                    <a16:creationId xmlns:a16="http://schemas.microsoft.com/office/drawing/2014/main" id="{77B47174-2CB8-4A73-9A4E-D5C2D2EEA5CB}"/>
                  </a:ext>
                </a:extLst>
              </p:cNvPr>
              <p:cNvSpPr/>
              <p:nvPr/>
            </p:nvSpPr>
            <p:spPr>
              <a:xfrm>
                <a:off x="3935696" y="820306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47" name="Oval 246">
                <a:extLst>
                  <a:ext uri="{FF2B5EF4-FFF2-40B4-BE49-F238E27FC236}">
                    <a16:creationId xmlns:a16="http://schemas.microsoft.com/office/drawing/2014/main" id="{75108EBF-7C6B-4B6B-93AE-94380D326343}"/>
                  </a:ext>
                </a:extLst>
              </p:cNvPr>
              <p:cNvSpPr/>
              <p:nvPr/>
            </p:nvSpPr>
            <p:spPr>
              <a:xfrm>
                <a:off x="4238626" y="11704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390C3436-321C-4C41-99AD-86FDDD74C2C2}"/>
                  </a:ext>
                </a:extLst>
              </p:cNvPr>
              <p:cNvCxnSpPr>
                <a:cxnSpLocks/>
                <a:stCxn id="247" idx="1"/>
                <a:endCxn id="246" idx="5"/>
              </p:cNvCxnSpPr>
              <p:nvPr/>
            </p:nvCxnSpPr>
            <p:spPr>
              <a:xfrm flipH="1" flipV="1">
                <a:off x="4190950" y="1060834"/>
                <a:ext cx="91471" cy="150903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D51DE45B-C9FE-4AE8-93F0-5D519781884C}"/>
                  </a:ext>
                </a:extLst>
              </p:cNvPr>
              <p:cNvCxnSpPr>
                <a:cxnSpLocks/>
                <a:stCxn id="245" idx="1"/>
                <a:endCxn id="247" idx="5"/>
              </p:cNvCxnSpPr>
              <p:nvPr/>
            </p:nvCxnSpPr>
            <p:spPr>
              <a:xfrm flipH="1" flipV="1">
                <a:off x="4493880" y="1410997"/>
                <a:ext cx="167186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A22176C9-026B-44E8-8121-97C65C3E8074}"/>
                  </a:ext>
                </a:extLst>
              </p:cNvPr>
              <p:cNvCxnSpPr>
                <a:cxnSpLocks/>
                <a:stCxn id="247" idx="3"/>
                <a:endCxn id="243" idx="7"/>
              </p:cNvCxnSpPr>
              <p:nvPr/>
            </p:nvCxnSpPr>
            <p:spPr>
              <a:xfrm flipH="1">
                <a:off x="4218861" y="1410997"/>
                <a:ext cx="63560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48EB7C0B-F70A-4757-95F2-EEA6D21CA9C8}"/>
                  </a:ext>
                </a:extLst>
              </p:cNvPr>
              <p:cNvCxnSpPr>
                <a:cxnSpLocks/>
                <a:stCxn id="244" idx="7"/>
                <a:endCxn id="246" idx="3"/>
              </p:cNvCxnSpPr>
              <p:nvPr/>
            </p:nvCxnSpPr>
            <p:spPr>
              <a:xfrm flipV="1">
                <a:off x="3890121" y="1060834"/>
                <a:ext cx="89370" cy="150903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09FB1D6C-CA49-4178-A33B-7C1FE1B28E96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14526866" y="24455166"/>
              <a:ext cx="283984" cy="33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AD8E197B-FE91-41B1-9648-DB6561D4AE98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14272731" y="24179869"/>
              <a:ext cx="283984" cy="33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BC54C22A-6D6F-4ECF-A96A-011E7EA83803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12276424" y="24172425"/>
              <a:ext cx="283984" cy="33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56653AA4-1F71-4BFD-8BD2-586114E2A2AA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11975547" y="24447514"/>
              <a:ext cx="283984" cy="33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AE16D984-CDC1-4351-9908-183671993B80}"/>
              </a:ext>
            </a:extLst>
          </p:cNvPr>
          <p:cNvGrpSpPr>
            <a:grpSpLocks noChangeAspect="1"/>
          </p:cNvGrpSpPr>
          <p:nvPr/>
        </p:nvGrpSpPr>
        <p:grpSpPr>
          <a:xfrm>
            <a:off x="13835474" y="28002608"/>
            <a:ext cx="6095492" cy="1508721"/>
            <a:chOff x="11880116" y="23953182"/>
            <a:chExt cx="3042879" cy="753156"/>
          </a:xfrm>
        </p:grpSpPr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BF6DD6CA-B666-4F1E-B58B-4EC298589D2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1880116" y="23953182"/>
              <a:ext cx="1595649" cy="753155"/>
              <a:chOff x="373237" y="2666758"/>
              <a:chExt cx="2127532" cy="1004207"/>
            </a:xfrm>
          </p:grpSpPr>
          <p:sp>
            <p:nvSpPr>
              <p:cNvPr id="272" name="Oval 271">
                <a:extLst>
                  <a:ext uri="{FF2B5EF4-FFF2-40B4-BE49-F238E27FC236}">
                    <a16:creationId xmlns:a16="http://schemas.microsoft.com/office/drawing/2014/main" id="{E58A7B54-54B8-4C4A-856B-50897CF5C68F}"/>
                  </a:ext>
                </a:extLst>
              </p:cNvPr>
              <p:cNvSpPr/>
              <p:nvPr/>
            </p:nvSpPr>
            <p:spPr>
              <a:xfrm>
                <a:off x="982731" y="33891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3" name="Oval 272">
                <a:extLst>
                  <a:ext uri="{FF2B5EF4-FFF2-40B4-BE49-F238E27FC236}">
                    <a16:creationId xmlns:a16="http://schemas.microsoft.com/office/drawing/2014/main" id="{980D41D6-38C9-45B7-8632-EB14E7686C8B}"/>
                  </a:ext>
                </a:extLst>
              </p:cNvPr>
              <p:cNvSpPr/>
              <p:nvPr/>
            </p:nvSpPr>
            <p:spPr>
              <a:xfrm>
                <a:off x="1592225" y="33891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id="{5B17B25E-C32B-44BE-A4DB-6817ACA6BE63}"/>
                  </a:ext>
                </a:extLst>
              </p:cNvPr>
              <p:cNvSpPr/>
              <p:nvPr/>
            </p:nvSpPr>
            <p:spPr>
              <a:xfrm>
                <a:off x="720160" y="3016921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75" name="Oval 274">
                <a:extLst>
                  <a:ext uri="{FF2B5EF4-FFF2-40B4-BE49-F238E27FC236}">
                    <a16:creationId xmlns:a16="http://schemas.microsoft.com/office/drawing/2014/main" id="{0DBD50DB-3399-4248-BB1A-7A6E2A46D825}"/>
                  </a:ext>
                </a:extLst>
              </p:cNvPr>
              <p:cNvSpPr/>
              <p:nvPr/>
            </p:nvSpPr>
            <p:spPr>
              <a:xfrm>
                <a:off x="2201720" y="33891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6" name="Oval 275">
                <a:extLst>
                  <a:ext uri="{FF2B5EF4-FFF2-40B4-BE49-F238E27FC236}">
                    <a16:creationId xmlns:a16="http://schemas.microsoft.com/office/drawing/2014/main" id="{50CFBBD1-20DD-4071-B7F4-D4AD4BDFA8D8}"/>
                  </a:ext>
                </a:extLst>
              </p:cNvPr>
              <p:cNvSpPr/>
              <p:nvPr/>
            </p:nvSpPr>
            <p:spPr>
              <a:xfrm>
                <a:off x="373237" y="33891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id="{CB26F156-BCAB-48B0-B524-890C80E8DD98}"/>
                  </a:ext>
                </a:extLst>
              </p:cNvPr>
              <p:cNvSpPr/>
              <p:nvPr/>
            </p:nvSpPr>
            <p:spPr>
              <a:xfrm>
                <a:off x="1237611" y="2666758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78" name="Oval 277">
                <a:extLst>
                  <a:ext uri="{FF2B5EF4-FFF2-40B4-BE49-F238E27FC236}">
                    <a16:creationId xmlns:a16="http://schemas.microsoft.com/office/drawing/2014/main" id="{B1923C5D-E325-441D-B62C-96D5FF4E93DC}"/>
                  </a:ext>
                </a:extLst>
              </p:cNvPr>
              <p:cNvSpPr/>
              <p:nvPr/>
            </p:nvSpPr>
            <p:spPr>
              <a:xfrm>
                <a:off x="1867245" y="3016921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751AE24C-200A-431C-A61A-471B4C6EA572}"/>
                  </a:ext>
                </a:extLst>
              </p:cNvPr>
              <p:cNvCxnSpPr>
                <a:cxnSpLocks/>
                <a:stCxn id="278" idx="1"/>
                <a:endCxn id="277" idx="5"/>
              </p:cNvCxnSpPr>
              <p:nvPr/>
            </p:nvCxnSpPr>
            <p:spPr>
              <a:xfrm flipH="1" flipV="1">
                <a:off x="1492865" y="2907286"/>
                <a:ext cx="418175" cy="150903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BDBC0BCE-A3E9-465F-9936-E6F82CB21E35}"/>
                  </a:ext>
                </a:extLst>
              </p:cNvPr>
              <p:cNvCxnSpPr>
                <a:cxnSpLocks/>
                <a:stCxn id="275" idx="1"/>
                <a:endCxn id="278" idx="5"/>
              </p:cNvCxnSpPr>
              <p:nvPr/>
            </p:nvCxnSpPr>
            <p:spPr>
              <a:xfrm flipH="1" flipV="1">
                <a:off x="2122499" y="3257449"/>
                <a:ext cx="123016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E7214371-C542-4597-A363-81DAF1533997}"/>
                  </a:ext>
                </a:extLst>
              </p:cNvPr>
              <p:cNvCxnSpPr>
                <a:cxnSpLocks/>
                <a:stCxn id="278" idx="3"/>
                <a:endCxn id="273" idx="7"/>
              </p:cNvCxnSpPr>
              <p:nvPr/>
            </p:nvCxnSpPr>
            <p:spPr>
              <a:xfrm flipH="1">
                <a:off x="1847479" y="3257449"/>
                <a:ext cx="63561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F3676124-8446-4E98-B92C-05440D092438}"/>
                  </a:ext>
                </a:extLst>
              </p:cNvPr>
              <p:cNvCxnSpPr>
                <a:cxnSpLocks/>
                <a:stCxn id="274" idx="7"/>
                <a:endCxn id="277" idx="3"/>
              </p:cNvCxnSpPr>
              <p:nvPr/>
            </p:nvCxnSpPr>
            <p:spPr>
              <a:xfrm flipV="1">
                <a:off x="975414" y="2907286"/>
                <a:ext cx="305992" cy="150903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1653DCB4-3EB5-4A74-9AD7-CC4F361D7C96}"/>
                  </a:ext>
                </a:extLst>
              </p:cNvPr>
              <p:cNvCxnSpPr>
                <a:cxnSpLocks/>
                <a:stCxn id="276" idx="7"/>
                <a:endCxn id="274" idx="3"/>
              </p:cNvCxnSpPr>
              <p:nvPr/>
            </p:nvCxnSpPr>
            <p:spPr>
              <a:xfrm flipV="1">
                <a:off x="628491" y="3257449"/>
                <a:ext cx="135464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895C10A8-EEA6-4316-B5B7-1FDED3381031}"/>
                  </a:ext>
                </a:extLst>
              </p:cNvPr>
              <p:cNvCxnSpPr>
                <a:cxnSpLocks/>
                <a:stCxn id="272" idx="1"/>
                <a:endCxn id="274" idx="5"/>
              </p:cNvCxnSpPr>
              <p:nvPr/>
            </p:nvCxnSpPr>
            <p:spPr>
              <a:xfrm flipH="1" flipV="1">
                <a:off x="975414" y="3257449"/>
                <a:ext cx="51112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8" name="Group 257">
              <a:extLst>
                <a:ext uri="{FF2B5EF4-FFF2-40B4-BE49-F238E27FC236}">
                  <a16:creationId xmlns:a16="http://schemas.microsoft.com/office/drawing/2014/main" id="{BFD5F7E8-5345-46DC-AC3B-8D158227863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961905" y="23953182"/>
              <a:ext cx="961090" cy="753156"/>
              <a:chOff x="3634867" y="820306"/>
              <a:chExt cx="1281453" cy="1004207"/>
            </a:xfrm>
          </p:grpSpPr>
          <p:sp>
            <p:nvSpPr>
              <p:cNvPr id="263" name="Oval 262">
                <a:extLst>
                  <a:ext uri="{FF2B5EF4-FFF2-40B4-BE49-F238E27FC236}">
                    <a16:creationId xmlns:a16="http://schemas.microsoft.com/office/drawing/2014/main" id="{167B6BDF-B346-432A-966C-9B3C52411021}"/>
                  </a:ext>
                </a:extLst>
              </p:cNvPr>
              <p:cNvSpPr/>
              <p:nvPr/>
            </p:nvSpPr>
            <p:spPr>
              <a:xfrm>
                <a:off x="3963607" y="1542717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Oval 263">
                <a:extLst>
                  <a:ext uri="{FF2B5EF4-FFF2-40B4-BE49-F238E27FC236}">
                    <a16:creationId xmlns:a16="http://schemas.microsoft.com/office/drawing/2014/main" id="{9440F6A2-21E0-4033-86C3-BE6E83014BBC}"/>
                  </a:ext>
                </a:extLst>
              </p:cNvPr>
              <p:cNvSpPr/>
              <p:nvPr/>
            </p:nvSpPr>
            <p:spPr>
              <a:xfrm>
                <a:off x="3634867" y="11704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id="{4F261F6F-FB25-4367-81BC-DC4C305353F6}"/>
                  </a:ext>
                </a:extLst>
              </p:cNvPr>
              <p:cNvSpPr/>
              <p:nvPr/>
            </p:nvSpPr>
            <p:spPr>
              <a:xfrm>
                <a:off x="4617271" y="1542717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66" name="Oval 265">
                <a:extLst>
                  <a:ext uri="{FF2B5EF4-FFF2-40B4-BE49-F238E27FC236}">
                    <a16:creationId xmlns:a16="http://schemas.microsoft.com/office/drawing/2014/main" id="{BA66AC7E-57B1-4AC3-BE2E-B991522C84FC}"/>
                  </a:ext>
                </a:extLst>
              </p:cNvPr>
              <p:cNvSpPr/>
              <p:nvPr/>
            </p:nvSpPr>
            <p:spPr>
              <a:xfrm>
                <a:off x="3935696" y="820306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7" name="Oval 266">
                <a:extLst>
                  <a:ext uri="{FF2B5EF4-FFF2-40B4-BE49-F238E27FC236}">
                    <a16:creationId xmlns:a16="http://schemas.microsoft.com/office/drawing/2014/main" id="{785994F2-6023-4033-9F69-0C1479A5DAC9}"/>
                  </a:ext>
                </a:extLst>
              </p:cNvPr>
              <p:cNvSpPr/>
              <p:nvPr/>
            </p:nvSpPr>
            <p:spPr>
              <a:xfrm>
                <a:off x="4238626" y="1170469"/>
                <a:ext cx="299049" cy="2817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EA0F9C16-51EE-4591-AC99-0754698B3D20}"/>
                  </a:ext>
                </a:extLst>
              </p:cNvPr>
              <p:cNvCxnSpPr>
                <a:cxnSpLocks/>
                <a:stCxn id="267" idx="1"/>
                <a:endCxn id="266" idx="5"/>
              </p:cNvCxnSpPr>
              <p:nvPr/>
            </p:nvCxnSpPr>
            <p:spPr>
              <a:xfrm flipH="1" flipV="1">
                <a:off x="4190950" y="1060834"/>
                <a:ext cx="91471" cy="150903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E53FCA63-24D7-4920-BF4D-42F7916A756C}"/>
                  </a:ext>
                </a:extLst>
              </p:cNvPr>
              <p:cNvCxnSpPr>
                <a:cxnSpLocks/>
                <a:stCxn id="265" idx="1"/>
                <a:endCxn id="267" idx="5"/>
              </p:cNvCxnSpPr>
              <p:nvPr/>
            </p:nvCxnSpPr>
            <p:spPr>
              <a:xfrm flipH="1" flipV="1">
                <a:off x="4493880" y="1410997"/>
                <a:ext cx="167186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B7DEF22F-9335-4A68-B8C7-6C4ADB83B83A}"/>
                  </a:ext>
                </a:extLst>
              </p:cNvPr>
              <p:cNvCxnSpPr>
                <a:cxnSpLocks/>
                <a:stCxn id="267" idx="3"/>
                <a:endCxn id="263" idx="7"/>
              </p:cNvCxnSpPr>
              <p:nvPr/>
            </p:nvCxnSpPr>
            <p:spPr>
              <a:xfrm flipH="1">
                <a:off x="4218861" y="1410997"/>
                <a:ext cx="63560" cy="1729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1391B43A-B45E-4DCC-9592-2FE08F232944}"/>
                  </a:ext>
                </a:extLst>
              </p:cNvPr>
              <p:cNvCxnSpPr>
                <a:cxnSpLocks/>
                <a:stCxn id="264" idx="7"/>
                <a:endCxn id="266" idx="3"/>
              </p:cNvCxnSpPr>
              <p:nvPr/>
            </p:nvCxnSpPr>
            <p:spPr>
              <a:xfrm flipV="1">
                <a:off x="3890121" y="1060834"/>
                <a:ext cx="89370" cy="150903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CEECCAEA-A862-4114-99E0-137D12F3F6A8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14526866" y="24455166"/>
              <a:ext cx="283984" cy="336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6184C1D5-02FE-40C7-8574-46FC7016BEB9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14272731" y="24179869"/>
              <a:ext cx="283984" cy="336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382983F0-6A75-4908-81C4-3892D6D9FB8C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12276424" y="24172425"/>
              <a:ext cx="283984" cy="336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0B50EE5E-70AC-4703-A91D-EB22B3AEF4C5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11975547" y="24447514"/>
              <a:ext cx="283984" cy="336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5" name="Text Box 6">
            <a:extLst>
              <a:ext uri="{FF2B5EF4-FFF2-40B4-BE49-F238E27FC236}">
                <a16:creationId xmlns:a16="http://schemas.microsoft.com/office/drawing/2014/main" id="{E8242BC7-4B75-48B3-B7CF-9AB04979B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3115" y="25119015"/>
            <a:ext cx="879465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Fig 2: Typical Inference Order.  </a:t>
            </a: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Red lines denote cache misses – potentially lengthy operations which stall a CPU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6" name="Text Box 6">
            <a:extLst>
              <a:ext uri="{FF2B5EF4-FFF2-40B4-BE49-F238E27FC236}">
                <a16:creationId xmlns:a16="http://schemas.microsoft.com/office/drawing/2014/main" id="{FF704467-F793-4942-A9AE-F56957906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7823" y="29703088"/>
            <a:ext cx="8794653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Fig 3: Prefetched Round Robin Inference Order.  </a:t>
            </a: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Blue lines denotes prefetch instruction.  Processing in round robin order gives memory time to load</a:t>
            </a:r>
          </a:p>
          <a:p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51" name="Picture 2050">
            <a:extLst>
              <a:ext uri="{FF2B5EF4-FFF2-40B4-BE49-F238E27FC236}">
                <a16:creationId xmlns:a16="http://schemas.microsoft.com/office/drawing/2014/main" id="{0E30D720-CCBC-46A7-B1EC-3B6D78E9C0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8460" y="19541556"/>
            <a:ext cx="4965744" cy="4965744"/>
          </a:xfrm>
          <a:prstGeom prst="rect">
            <a:avLst/>
          </a:prstGeom>
        </p:spPr>
      </p:pic>
      <p:pic>
        <p:nvPicPr>
          <p:cNvPr id="2055" name="Picture 2054">
            <a:extLst>
              <a:ext uri="{FF2B5EF4-FFF2-40B4-BE49-F238E27FC236}">
                <a16:creationId xmlns:a16="http://schemas.microsoft.com/office/drawing/2014/main" id="{A17B18F0-1185-44DD-A256-B26D3765F8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2637" y="19541556"/>
            <a:ext cx="4965744" cy="4965744"/>
          </a:xfrm>
          <a:prstGeom prst="rect">
            <a:avLst/>
          </a:prstGeom>
        </p:spPr>
      </p:pic>
      <p:sp>
        <p:nvSpPr>
          <p:cNvPr id="293" name="Text Box 6">
            <a:extLst>
              <a:ext uri="{FF2B5EF4-FFF2-40B4-BE49-F238E27FC236}">
                <a16:creationId xmlns:a16="http://schemas.microsoft.com/office/drawing/2014/main" id="{896E47F6-87CB-4948-A9B3-4BCABDCB2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3332" y="24480816"/>
            <a:ext cx="4970871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20B0604020202020204" charset="0"/>
                <a:ea typeface="Open Sans" panose="020B0606030504020204" pitchFamily="34" charset="0"/>
                <a:cs typeface="Open Sans" panose="020B0606030504020204" pitchFamily="34" charset="0"/>
              </a:rPr>
              <a:t>Fig 5: Effects of bin size and interleaved levels on performance.</a:t>
            </a:r>
            <a:r>
              <a:rPr lang="en-US" sz="2400" dirty="0">
                <a:latin typeface="Titillium Web" panose="020B0604020202020204" charset="0"/>
                <a:ea typeface="Open Sans" panose="020B0606030504020204" pitchFamily="34" charset="0"/>
                <a:cs typeface="Open Sans" panose="020B0606030504020204" pitchFamily="34" charset="0"/>
              </a:rPr>
              <a:t>  Ideal depth and level of interleaving are dataset dependent</a:t>
            </a:r>
            <a:endParaRPr lang="en-US" sz="2400" b="1" dirty="0">
              <a:latin typeface="Titillium Web" panose="020B0604020202020204" charset="0"/>
            </a:endParaRPr>
          </a:p>
        </p:txBody>
      </p:sp>
      <p:sp>
        <p:nvSpPr>
          <p:cNvPr id="294" name="Text Box 6">
            <a:extLst>
              <a:ext uri="{FF2B5EF4-FFF2-40B4-BE49-F238E27FC236}">
                <a16:creationId xmlns:a16="http://schemas.microsoft.com/office/drawing/2014/main" id="{2AA2C925-9888-4278-AE5B-CB03D9C2A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92644" y="24478167"/>
            <a:ext cx="4970871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Fig 6:  Effects of bin size on parallel performance.</a:t>
            </a: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 Increased bin size increases instruction level parallelism, limits usable threads</a:t>
            </a:r>
            <a:endParaRPr lang="en-US" sz="2400" b="1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56" name="Picture 2055">
            <a:extLst>
              <a:ext uri="{FF2B5EF4-FFF2-40B4-BE49-F238E27FC236}">
                <a16:creationId xmlns:a16="http://schemas.microsoft.com/office/drawing/2014/main" id="{5CF3D7A5-B952-4C5F-A818-E51FBF37A5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53705" y="11310635"/>
            <a:ext cx="7763982" cy="5181352"/>
          </a:xfrm>
          <a:prstGeom prst="rect">
            <a:avLst/>
          </a:prstGeom>
        </p:spPr>
      </p:pic>
      <p:pic>
        <p:nvPicPr>
          <p:cNvPr id="2058" name="Picture 2057">
            <a:extLst>
              <a:ext uri="{FF2B5EF4-FFF2-40B4-BE49-F238E27FC236}">
                <a16:creationId xmlns:a16="http://schemas.microsoft.com/office/drawing/2014/main" id="{650211C4-774D-4697-84C4-F643D9B680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6600" y="21351587"/>
            <a:ext cx="5986802" cy="5986802"/>
          </a:xfrm>
          <a:prstGeom prst="rect">
            <a:avLst/>
          </a:prstGeom>
        </p:spPr>
      </p:pic>
      <p:sp>
        <p:nvSpPr>
          <p:cNvPr id="298" name="Text Box 6">
            <a:extLst>
              <a:ext uri="{FF2B5EF4-FFF2-40B4-BE49-F238E27FC236}">
                <a16:creationId xmlns:a16="http://schemas.microsoft.com/office/drawing/2014/main" id="{8200841D-628E-4AE0-A92C-84EABF18F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42282" y="27341761"/>
            <a:ext cx="834991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Fig 8:  Throughput Comparison.  </a:t>
            </a: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Forest Packing has higher throughput than some batched systems for various model characteristics</a:t>
            </a:r>
            <a:endParaRPr lang="en-US" sz="2400" b="1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9" name="Text Box 6">
            <a:extLst>
              <a:ext uri="{FF2B5EF4-FFF2-40B4-BE49-F238E27FC236}">
                <a16:creationId xmlns:a16="http://schemas.microsoft.com/office/drawing/2014/main" id="{98AD1ADB-B1D9-450F-8F17-A4DFB7691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705" y="16560480"/>
            <a:ext cx="7763982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Fig 7:  Multi-Thread Performance.</a:t>
            </a: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 (a) Forest Packing (Bin+) has lower latency than other optimized methods (b) Bin+ more efficiently uses additional resources</a:t>
            </a:r>
          </a:p>
        </p:txBody>
      </p:sp>
      <p:pic>
        <p:nvPicPr>
          <p:cNvPr id="2060" name="Picture 2059">
            <a:extLst>
              <a:ext uri="{FF2B5EF4-FFF2-40B4-BE49-F238E27FC236}">
                <a16:creationId xmlns:a16="http://schemas.microsoft.com/office/drawing/2014/main" id="{C5AB3D26-CA94-4C25-91E5-A22E6DD8C1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24" y="20499688"/>
            <a:ext cx="3993776" cy="2312186"/>
          </a:xfrm>
          <a:prstGeom prst="rect">
            <a:avLst/>
          </a:prstGeom>
        </p:spPr>
      </p:pic>
      <p:sp>
        <p:nvSpPr>
          <p:cNvPr id="302" name="Text Box 6">
            <a:extLst>
              <a:ext uri="{FF2B5EF4-FFF2-40B4-BE49-F238E27FC236}">
                <a16:creationId xmlns:a16="http://schemas.microsoft.com/office/drawing/2014/main" id="{44C582F3-7878-47A1-B3F2-900ED164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7808" y="22775340"/>
            <a:ext cx="3520319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Fig 1: Decision Tree.</a:t>
            </a: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 Basic building block of decision forests, simple and interpretable</a:t>
            </a:r>
          </a:p>
        </p:txBody>
      </p:sp>
      <p:graphicFrame>
        <p:nvGraphicFramePr>
          <p:cNvPr id="304" name="Chart 303">
            <a:extLst>
              <a:ext uri="{FF2B5EF4-FFF2-40B4-BE49-F238E27FC236}">
                <a16:creationId xmlns:a16="http://schemas.microsoft.com/office/drawing/2014/main" id="{DF5DB4F8-D009-4677-8126-2B621D910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321837"/>
              </p:ext>
            </p:extLst>
          </p:nvPr>
        </p:nvGraphicFramePr>
        <p:xfrm>
          <a:off x="21822824" y="10685206"/>
          <a:ext cx="11059347" cy="4743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2062" name="Straight Arrow Connector 2061">
            <a:extLst>
              <a:ext uri="{FF2B5EF4-FFF2-40B4-BE49-F238E27FC236}">
                <a16:creationId xmlns:a16="http://schemas.microsoft.com/office/drawing/2014/main" id="{7E580815-2473-4C0E-B975-2E62596BC22C}"/>
              </a:ext>
            </a:extLst>
          </p:cNvPr>
          <p:cNvCxnSpPr/>
          <p:nvPr/>
        </p:nvCxnSpPr>
        <p:spPr bwMode="auto">
          <a:xfrm>
            <a:off x="24086127" y="11489637"/>
            <a:ext cx="0" cy="21432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3" name="TextBox 2062">
            <a:extLst>
              <a:ext uri="{FF2B5EF4-FFF2-40B4-BE49-F238E27FC236}">
                <a16:creationId xmlns:a16="http://schemas.microsoft.com/office/drawing/2014/main" id="{8231A4BF-F0ED-4F48-901B-113985366448}"/>
              </a:ext>
            </a:extLst>
          </p:cNvPr>
          <p:cNvSpPr txBox="1"/>
          <p:nvPr/>
        </p:nvSpPr>
        <p:spPr>
          <a:xfrm rot="5400000">
            <a:off x="23267216" y="12277972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Lower is better</a:t>
            </a:r>
          </a:p>
        </p:txBody>
      </p: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80C48F49-214F-4C38-A6A5-5058D767CC8C}"/>
              </a:ext>
            </a:extLst>
          </p:cNvPr>
          <p:cNvCxnSpPr/>
          <p:nvPr/>
        </p:nvCxnSpPr>
        <p:spPr bwMode="auto">
          <a:xfrm>
            <a:off x="42291961" y="11394976"/>
            <a:ext cx="0" cy="21432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" name="TextBox 309">
            <a:extLst>
              <a:ext uri="{FF2B5EF4-FFF2-40B4-BE49-F238E27FC236}">
                <a16:creationId xmlns:a16="http://schemas.microsoft.com/office/drawing/2014/main" id="{43B78576-A474-4136-BF9C-8F2095F6A866}"/>
              </a:ext>
            </a:extLst>
          </p:cNvPr>
          <p:cNvSpPr txBox="1"/>
          <p:nvPr/>
        </p:nvSpPr>
        <p:spPr>
          <a:xfrm rot="5400000">
            <a:off x="41473050" y="12183311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Lower is better</a:t>
            </a:r>
          </a:p>
        </p:txBody>
      </p: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B87CCDA1-B350-431E-BBCA-A7DB94BFCEB2}"/>
              </a:ext>
            </a:extLst>
          </p:cNvPr>
          <p:cNvCxnSpPr/>
          <p:nvPr/>
        </p:nvCxnSpPr>
        <p:spPr bwMode="auto">
          <a:xfrm>
            <a:off x="27120702" y="20781851"/>
            <a:ext cx="0" cy="21432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4" name="TextBox 313">
            <a:extLst>
              <a:ext uri="{FF2B5EF4-FFF2-40B4-BE49-F238E27FC236}">
                <a16:creationId xmlns:a16="http://schemas.microsoft.com/office/drawing/2014/main" id="{1F80B868-1E91-4C13-8F30-48D0B2EE8F3A}"/>
              </a:ext>
            </a:extLst>
          </p:cNvPr>
          <p:cNvSpPr txBox="1"/>
          <p:nvPr/>
        </p:nvSpPr>
        <p:spPr>
          <a:xfrm rot="5400000">
            <a:off x="26301791" y="21570186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Lower is better</a:t>
            </a:r>
          </a:p>
        </p:txBody>
      </p:sp>
      <p:cxnSp>
        <p:nvCxnSpPr>
          <p:cNvPr id="315" name="Straight Arrow Connector 314">
            <a:extLst>
              <a:ext uri="{FF2B5EF4-FFF2-40B4-BE49-F238E27FC236}">
                <a16:creationId xmlns:a16="http://schemas.microsoft.com/office/drawing/2014/main" id="{4C37B73F-3E21-4D12-9418-60B00DC3AED8}"/>
              </a:ext>
            </a:extLst>
          </p:cNvPr>
          <p:cNvCxnSpPr>
            <a:cxnSpLocks/>
          </p:cNvCxnSpPr>
          <p:nvPr/>
        </p:nvCxnSpPr>
        <p:spPr bwMode="auto">
          <a:xfrm>
            <a:off x="40966238" y="23322228"/>
            <a:ext cx="0" cy="21432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6" name="TextBox 315">
            <a:extLst>
              <a:ext uri="{FF2B5EF4-FFF2-40B4-BE49-F238E27FC236}">
                <a16:creationId xmlns:a16="http://schemas.microsoft.com/office/drawing/2014/main" id="{D4F72808-D1BE-46CD-A178-9BF8ACE16BF2}"/>
              </a:ext>
            </a:extLst>
          </p:cNvPr>
          <p:cNvSpPr txBox="1"/>
          <p:nvPr/>
        </p:nvSpPr>
        <p:spPr>
          <a:xfrm rot="5400000">
            <a:off x="40100518" y="24192883"/>
            <a:ext cx="227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Higher is better</a:t>
            </a:r>
          </a:p>
        </p:txBody>
      </p:sp>
      <p:cxnSp>
        <p:nvCxnSpPr>
          <p:cNvPr id="318" name="Straight Arrow Connector 317">
            <a:extLst>
              <a:ext uri="{FF2B5EF4-FFF2-40B4-BE49-F238E27FC236}">
                <a16:creationId xmlns:a16="http://schemas.microsoft.com/office/drawing/2014/main" id="{57B020F9-61BC-428D-8B92-35E4F0DB04AA}"/>
              </a:ext>
            </a:extLst>
          </p:cNvPr>
          <p:cNvCxnSpPr>
            <a:cxnSpLocks/>
          </p:cNvCxnSpPr>
          <p:nvPr/>
        </p:nvCxnSpPr>
        <p:spPr bwMode="auto">
          <a:xfrm>
            <a:off x="42304305" y="14245969"/>
            <a:ext cx="0" cy="21432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9" name="TextBox 318">
            <a:extLst>
              <a:ext uri="{FF2B5EF4-FFF2-40B4-BE49-F238E27FC236}">
                <a16:creationId xmlns:a16="http://schemas.microsoft.com/office/drawing/2014/main" id="{AAEC5D6E-42AB-4144-8C5E-B9C023DB2B9C}"/>
              </a:ext>
            </a:extLst>
          </p:cNvPr>
          <p:cNvSpPr txBox="1"/>
          <p:nvPr/>
        </p:nvSpPr>
        <p:spPr>
          <a:xfrm rot="5400000">
            <a:off x="41438585" y="15116624"/>
            <a:ext cx="227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Higher is better</a:t>
            </a:r>
          </a:p>
        </p:txBody>
      </p:sp>
      <p:pic>
        <p:nvPicPr>
          <p:cNvPr id="2067" name="Graphic 2066">
            <a:extLst>
              <a:ext uri="{FF2B5EF4-FFF2-40B4-BE49-F238E27FC236}">
                <a16:creationId xmlns:a16="http://schemas.microsoft.com/office/drawing/2014/main" id="{5A457E5B-7F6E-49F5-AC60-5E2C15B3A8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732352" y="486936"/>
            <a:ext cx="13968141" cy="5325646"/>
          </a:xfrm>
          <a:prstGeom prst="rect">
            <a:avLst/>
          </a:prstGeom>
        </p:spPr>
      </p:pic>
      <p:sp>
        <p:nvSpPr>
          <p:cNvPr id="322" name="Text Box 6">
            <a:extLst>
              <a:ext uri="{FF2B5EF4-FFF2-40B4-BE49-F238E27FC236}">
                <a16:creationId xmlns:a16="http://schemas.microsoft.com/office/drawing/2014/main" id="{2929CA36-19FA-4453-9BDD-DE92EFB5F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3" y="15320084"/>
            <a:ext cx="10785227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b="1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Fig 4:  CPU Metrics Compared to Bin+.</a:t>
            </a:r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 First three metrics shows Forest Packing (Bin+) does more work, remaining metrics show Bin+ is more efficient</a:t>
            </a:r>
            <a:endParaRPr lang="en-US" sz="2400" b="1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Scan me!">
            <a:extLst>
              <a:ext uri="{FF2B5EF4-FFF2-40B4-BE49-F238E27FC236}">
                <a16:creationId xmlns:a16="http://schemas.microsoft.com/office/drawing/2014/main" id="{25C39EEB-CE2D-421F-A660-75F5C480F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6533" y="31910967"/>
            <a:ext cx="757346" cy="75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conceptualizingcobalt|09-2018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7511</TotalTime>
  <Words>1128</Words>
  <Application>Microsoft Office PowerPoint</Application>
  <PresentationFormat>Custom</PresentationFormat>
  <Paragraphs>304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Titillium Web</vt:lpstr>
      <vt:lpstr>Amaranth</vt:lpstr>
      <vt:lpstr>Arial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James Browne</cp:lastModifiedBy>
  <cp:revision>86</cp:revision>
  <dcterms:modified xsi:type="dcterms:W3CDTF">2019-05-01T21:30:47Z</dcterms:modified>
  <cp:category>scientific poster PowerPoint</cp:category>
</cp:coreProperties>
</file>