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9"/>
  </p:notesMasterIdLst>
  <p:handoutMasterIdLst>
    <p:handoutMasterId r:id="rId60"/>
  </p:handoutMasterIdLst>
  <p:sldIdLst>
    <p:sldId id="260" r:id="rId2"/>
    <p:sldId id="257" r:id="rId3"/>
    <p:sldId id="266" r:id="rId4"/>
    <p:sldId id="262" r:id="rId5"/>
    <p:sldId id="263" r:id="rId6"/>
    <p:sldId id="264" r:id="rId7"/>
    <p:sldId id="265" r:id="rId8"/>
    <p:sldId id="267" r:id="rId9"/>
    <p:sldId id="268" r:id="rId10"/>
    <p:sldId id="271" r:id="rId11"/>
    <p:sldId id="270" r:id="rId12"/>
    <p:sldId id="272" r:id="rId13"/>
    <p:sldId id="273" r:id="rId14"/>
    <p:sldId id="282" r:id="rId15"/>
    <p:sldId id="275" r:id="rId16"/>
    <p:sldId id="276" r:id="rId17"/>
    <p:sldId id="277" r:id="rId18"/>
    <p:sldId id="278" r:id="rId19"/>
    <p:sldId id="279" r:id="rId20"/>
    <p:sldId id="280" r:id="rId21"/>
    <p:sldId id="281" r:id="rId22"/>
    <p:sldId id="283" r:id="rId23"/>
    <p:sldId id="284" r:id="rId24"/>
    <p:sldId id="285" r:id="rId25"/>
    <p:sldId id="286" r:id="rId26"/>
    <p:sldId id="287"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258" r:id="rId57"/>
    <p:sldId id="318"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p:restoredTop sz="74694" autoAdjust="0"/>
  </p:normalViewPr>
  <p:slideViewPr>
    <p:cSldViewPr snapToGrid="0" snapToObjects="1">
      <p:cViewPr varScale="1">
        <p:scale>
          <a:sx n="94" d="100"/>
          <a:sy n="94" d="100"/>
        </p:scale>
        <p:origin x="24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001594C-7C21-47AB-A5D1-233122E6D350}" type="datetimeFigureOut">
              <a:rPr lang="en-US" smtClean="0"/>
              <a:t>5/29/19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42F5049-D04D-4665-978E-6B78CCD6E791}" type="slidenum">
              <a:rPr lang="en-US" smtClean="0"/>
              <a:t>‹#›</a:t>
            </a:fld>
            <a:endParaRPr lang="en-US"/>
          </a:p>
        </p:txBody>
      </p:sp>
    </p:spTree>
    <p:extLst>
      <p:ext uri="{BB962C8B-B14F-4D97-AF65-F5344CB8AC3E}">
        <p14:creationId xmlns:p14="http://schemas.microsoft.com/office/powerpoint/2010/main" val="2299498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E1DB10-C779-E548-B9F3-BBEEBBD9BDC1}" type="datetimeFigureOut">
              <a:rPr lang="en-US" smtClean="0"/>
              <a:t>5/29/19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D1AF12-6735-D14F-92D5-A5A305C45B44}" type="slidenum">
              <a:rPr lang="en-US" smtClean="0"/>
              <a:t>‹#›</a:t>
            </a:fld>
            <a:endParaRPr lang="en-US"/>
          </a:p>
        </p:txBody>
      </p:sp>
    </p:spTree>
    <p:extLst>
      <p:ext uri="{BB962C8B-B14F-4D97-AF65-F5344CB8AC3E}">
        <p14:creationId xmlns:p14="http://schemas.microsoft.com/office/powerpoint/2010/main" val="157974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1100F62-B9FD-45DD-81B4-99C15E2C9051}" type="slidenum">
              <a:rPr lang="en-US" altLang="en-US"/>
              <a:pPr/>
              <a:t>1</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36355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3 functions at gov level</a:t>
            </a:r>
          </a:p>
          <a:p>
            <a:endParaRPr lang="en-US" altLang="en-US">
              <a:latin typeface="Arial" panose="020B0604020202020204" pitchFamily="34" charset="0"/>
            </a:endParaRPr>
          </a:p>
          <a:p>
            <a:r>
              <a:rPr lang="en-US" altLang="en-US">
                <a:latin typeface="Arial" panose="020B0604020202020204" pitchFamily="34" charset="0"/>
              </a:rPr>
              <a:t>Surveillance, identifying causes, collecting and interpreting data, forecasting, research, and evaluation</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0066374-C6C3-4A92-B04E-416C4FEC62D3}" type="slidenum">
              <a:rPr lang="en-US" altLang="en-US"/>
              <a:pPr/>
              <a:t>15</a:t>
            </a:fld>
            <a:endParaRPr lang="en-US" altLang="en-US"/>
          </a:p>
        </p:txBody>
      </p:sp>
    </p:spTree>
    <p:extLst>
      <p:ext uri="{BB962C8B-B14F-4D97-AF65-F5344CB8AC3E}">
        <p14:creationId xmlns:p14="http://schemas.microsoft.com/office/powerpoint/2010/main" val="339913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Both public</a:t>
            </a:r>
            <a:r>
              <a:rPr lang="en-US" altLang="en-US" baseline="0" dirty="0">
                <a:latin typeface="Arial" panose="020B0604020202020204" pitchFamily="34" charset="0"/>
              </a:rPr>
              <a:t> and private</a:t>
            </a:r>
          </a:p>
          <a:p>
            <a:r>
              <a:rPr lang="en-US" altLang="en-US" baseline="0" dirty="0">
                <a:latin typeface="Arial" panose="020B0604020202020204" pitchFamily="34" charset="0"/>
              </a:rPr>
              <a:t>Decision making is big task</a:t>
            </a:r>
          </a:p>
          <a:p>
            <a:r>
              <a:rPr lang="en-US" altLang="en-US" baseline="0" dirty="0">
                <a:latin typeface="Arial" panose="020B0604020202020204" pitchFamily="34" charset="0"/>
              </a:rPr>
              <a:t>Set goals, formulate plan</a:t>
            </a:r>
          </a:p>
          <a:p>
            <a:r>
              <a:rPr lang="en-US" altLang="en-US" baseline="0" dirty="0">
                <a:latin typeface="Arial" panose="020B0604020202020204" pitchFamily="34" charset="0"/>
              </a:rPr>
              <a:t>Debate, how to allocate resources</a:t>
            </a:r>
          </a:p>
          <a:p>
            <a:r>
              <a:rPr lang="en-US" altLang="en-US" baseline="0" dirty="0">
                <a:latin typeface="Arial" panose="020B0604020202020204" pitchFamily="34" charset="0"/>
              </a:rPr>
              <a:t>Planning, Advocacy, Training</a:t>
            </a:r>
          </a:p>
          <a:p>
            <a:endParaRPr lang="en-US" altLang="en-US" dirty="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109D98D-CAF0-4716-9D3E-6883CD6258E3}" type="slidenum">
              <a:rPr lang="en-US" altLang="en-US"/>
              <a:pPr/>
              <a:t>16</a:t>
            </a:fld>
            <a:endParaRPr lang="en-US" altLang="en-US"/>
          </a:p>
        </p:txBody>
      </p:sp>
    </p:spTree>
    <p:extLst>
      <p:ext uri="{BB962C8B-B14F-4D97-AF65-F5344CB8AC3E}">
        <p14:creationId xmlns:p14="http://schemas.microsoft.com/office/powerpoint/2010/main" val="67742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Seeing policy through</a:t>
            </a:r>
          </a:p>
          <a:p>
            <a:r>
              <a:rPr lang="en-US" altLang="en-US" dirty="0">
                <a:latin typeface="Arial" panose="020B0604020202020204" pitchFamily="34" charset="0"/>
              </a:rPr>
              <a:t>Ensure basic services</a:t>
            </a:r>
            <a:r>
              <a:rPr lang="en-US" altLang="en-US" baseline="0" dirty="0">
                <a:latin typeface="Arial" panose="020B0604020202020204" pitchFamily="34" charset="0"/>
              </a:rPr>
              <a:t> are provided</a:t>
            </a:r>
          </a:p>
          <a:p>
            <a:r>
              <a:rPr lang="en-US" altLang="en-US" baseline="0" dirty="0">
                <a:latin typeface="Arial" panose="020B0604020202020204" pitchFamily="34" charset="0"/>
              </a:rPr>
              <a:t>Developing responses</a:t>
            </a:r>
          </a:p>
          <a:p>
            <a:r>
              <a:rPr lang="en-US" altLang="en-US" baseline="0" dirty="0">
                <a:latin typeface="Arial" panose="020B0604020202020204" pitchFamily="34" charset="0"/>
              </a:rPr>
              <a:t>Exercising authority</a:t>
            </a:r>
            <a:endParaRPr lang="en-US" altLang="en-US" dirty="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3A8F821-0E2D-4EB6-8E3E-FC759FDEB4CA}" type="slidenum">
              <a:rPr lang="en-US" altLang="en-US"/>
              <a:pPr/>
              <a:t>17</a:t>
            </a:fld>
            <a:endParaRPr lang="en-US" altLang="en-US"/>
          </a:p>
        </p:txBody>
      </p:sp>
    </p:spTree>
    <p:extLst>
      <p:ext uri="{BB962C8B-B14F-4D97-AF65-F5344CB8AC3E}">
        <p14:creationId xmlns:p14="http://schemas.microsoft.com/office/powerpoint/2010/main" val="263350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How it’s enacted (put into action)</a:t>
            </a:r>
          </a:p>
          <a:p>
            <a:r>
              <a:rPr lang="en-US" altLang="en-US" dirty="0">
                <a:latin typeface="Arial" panose="020B0604020202020204" pitchFamily="34" charset="0"/>
              </a:rPr>
              <a:t>Assessment (Define</a:t>
            </a:r>
            <a:r>
              <a:rPr lang="en-US" altLang="en-US" baseline="0" dirty="0">
                <a:latin typeface="Arial" panose="020B0604020202020204" pitchFamily="34" charset="0"/>
              </a:rPr>
              <a:t> </a:t>
            </a:r>
            <a:r>
              <a:rPr lang="en-US" altLang="en-US" baseline="0" dirty="0" err="1">
                <a:latin typeface="Arial" panose="020B0604020202020204" pitchFamily="34" charset="0"/>
              </a:rPr>
              <a:t>Prob</a:t>
            </a:r>
            <a:r>
              <a:rPr lang="en-US" altLang="en-US" baseline="0" dirty="0">
                <a:latin typeface="Arial" panose="020B0604020202020204" pitchFamily="34" charset="0"/>
              </a:rPr>
              <a:t> – Determine RF)</a:t>
            </a:r>
          </a:p>
          <a:p>
            <a:r>
              <a:rPr lang="en-US" altLang="en-US" baseline="0" dirty="0">
                <a:latin typeface="Arial" panose="020B0604020202020204" pitchFamily="34" charset="0"/>
              </a:rPr>
              <a:t>Policy (Develop interventions – action plan)</a:t>
            </a:r>
          </a:p>
          <a:p>
            <a:r>
              <a:rPr lang="en-US" altLang="en-US" baseline="0" dirty="0">
                <a:latin typeface="Arial" panose="020B0604020202020204" pitchFamily="34" charset="0"/>
              </a:rPr>
              <a:t>Assurance (implementation/maintenance)</a:t>
            </a:r>
          </a:p>
          <a:p>
            <a:endParaRPr lang="en-US" altLang="en-US" baseline="0" dirty="0">
              <a:latin typeface="Arial" panose="020B0604020202020204" pitchFamily="34" charset="0"/>
            </a:endParaRPr>
          </a:p>
          <a:p>
            <a:r>
              <a:rPr lang="en-US" altLang="en-US" baseline="0" dirty="0">
                <a:latin typeface="Arial" panose="020B0604020202020204" pitchFamily="34" charset="0"/>
              </a:rPr>
              <a:t>Example of Smallpox</a:t>
            </a:r>
            <a:endParaRPr lang="en-US" altLang="en-US" dirty="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96CE584-E367-404B-969B-5C9502E875EC}" type="slidenum">
              <a:rPr lang="en-US" altLang="en-US"/>
              <a:pPr/>
              <a:t>18</a:t>
            </a:fld>
            <a:endParaRPr lang="en-US" altLang="en-US"/>
          </a:p>
        </p:txBody>
      </p:sp>
    </p:spTree>
    <p:extLst>
      <p:ext uri="{BB962C8B-B14F-4D97-AF65-F5344CB8AC3E}">
        <p14:creationId xmlns:p14="http://schemas.microsoft.com/office/powerpoint/2010/main" val="72329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a:t>
            </a:r>
            <a:r>
              <a:rPr lang="en-US" baseline="0" dirty="0"/>
              <a:t> 1: define problem</a:t>
            </a:r>
          </a:p>
          <a:p>
            <a:r>
              <a:rPr lang="en-US" baseline="0" dirty="0"/>
              <a:t>Surveillance – data collection - epidemiology</a:t>
            </a:r>
            <a:endParaRPr lang="en-US" dirty="0"/>
          </a:p>
        </p:txBody>
      </p:sp>
      <p:sp>
        <p:nvSpPr>
          <p:cNvPr id="4" name="Slide Number Placeholder 3"/>
          <p:cNvSpPr>
            <a:spLocks noGrp="1"/>
          </p:cNvSpPr>
          <p:nvPr>
            <p:ph type="sldNum" sz="quarter" idx="10"/>
          </p:nvPr>
        </p:nvSpPr>
        <p:spPr/>
        <p:txBody>
          <a:bodyPr/>
          <a:lstStyle/>
          <a:p>
            <a:fld id="{ACD1AF12-6735-D14F-92D5-A5A305C45B44}" type="slidenum">
              <a:rPr lang="en-US" smtClean="0"/>
              <a:t>19</a:t>
            </a:fld>
            <a:endParaRPr lang="en-US"/>
          </a:p>
        </p:txBody>
      </p:sp>
    </p:spTree>
    <p:extLst>
      <p:ext uri="{BB962C8B-B14F-4D97-AF65-F5344CB8AC3E}">
        <p14:creationId xmlns:p14="http://schemas.microsoft.com/office/powerpoint/2010/main" val="4267286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Risk factors – Natural history</a:t>
            </a:r>
          </a:p>
          <a:p>
            <a:r>
              <a:rPr lang="en-US" altLang="en-US" dirty="0">
                <a:latin typeface="Arial" panose="020B0604020202020204" pitchFamily="34" charset="0"/>
              </a:rPr>
              <a:t>More epi and data collection: incubation,</a:t>
            </a:r>
            <a:r>
              <a:rPr lang="en-US" altLang="en-US" baseline="0" dirty="0">
                <a:latin typeface="Arial" panose="020B0604020202020204" pitchFamily="34" charset="0"/>
              </a:rPr>
              <a:t> duration, mortality</a:t>
            </a:r>
            <a:endParaRPr lang="en-US" altLang="en-US" dirty="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6986827-FF65-4187-A1AE-A1E50D204BFF}" type="slidenum">
              <a:rPr lang="en-US" altLang="en-US"/>
              <a:pPr/>
              <a:t>20</a:t>
            </a:fld>
            <a:endParaRPr lang="en-US" altLang="en-US"/>
          </a:p>
        </p:txBody>
      </p:sp>
    </p:spTree>
    <p:extLst>
      <p:ext uri="{BB962C8B-B14F-4D97-AF65-F5344CB8AC3E}">
        <p14:creationId xmlns:p14="http://schemas.microsoft.com/office/powerpoint/2010/main" val="315886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rPr>
              <a:t>Orginally</a:t>
            </a:r>
            <a:r>
              <a:rPr lang="en-US" altLang="en-US" dirty="0">
                <a:latin typeface="Arial" panose="020B0604020202020204" pitchFamily="34" charset="0"/>
              </a:rPr>
              <a:t>  rejected – promoted by Soviet Union (25million doses donated)</a:t>
            </a:r>
          </a:p>
          <a:p>
            <a:r>
              <a:rPr lang="en-US" altLang="en-US" dirty="0">
                <a:latin typeface="Arial" panose="020B0604020202020204" pitchFamily="34" charset="0"/>
              </a:rPr>
              <a:t>Why:  human to human, easy to diagnose (not many missed), survivors immune,  good vaccine (freeze dried)</a:t>
            </a:r>
          </a:p>
          <a:p>
            <a:r>
              <a:rPr lang="en-US" altLang="en-US" dirty="0">
                <a:latin typeface="Arial" panose="020B0604020202020204" pitchFamily="34" charset="0"/>
              </a:rPr>
              <a:t>Eradication</a:t>
            </a:r>
            <a:r>
              <a:rPr lang="en-US" altLang="en-US" baseline="0" dirty="0">
                <a:latin typeface="Arial" panose="020B0604020202020204" pitchFamily="34" charset="0"/>
              </a:rPr>
              <a:t> is plausible</a:t>
            </a:r>
            <a:endParaRPr lang="en-US" altLang="en-US" dirty="0">
              <a:latin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A127841-E27B-4270-9F00-A57A3B70ABC1}" type="slidenum">
              <a:rPr lang="en-US" altLang="en-US"/>
              <a:pPr/>
              <a:t>21</a:t>
            </a:fld>
            <a:endParaRPr lang="en-US" altLang="en-US"/>
          </a:p>
        </p:txBody>
      </p:sp>
    </p:spTree>
    <p:extLst>
      <p:ext uri="{BB962C8B-B14F-4D97-AF65-F5344CB8AC3E}">
        <p14:creationId xmlns:p14="http://schemas.microsoft.com/office/powerpoint/2010/main" val="40768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NVC – had moderate success</a:t>
            </a:r>
          </a:p>
          <a:p>
            <a:r>
              <a:rPr lang="en-US" altLang="en-US">
                <a:latin typeface="Arial" panose="020B0604020202020204" pitchFamily="34" charset="0"/>
              </a:rPr>
              <a:t>Expanded program after 1965</a:t>
            </a:r>
          </a:p>
          <a:p>
            <a:r>
              <a:rPr lang="en-US" altLang="en-US">
                <a:latin typeface="Arial" panose="020B0604020202020204" pitchFamily="34" charset="0"/>
              </a:rPr>
              <a:t>Last case in Somalia</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609C376-1230-4B88-8104-EB5FFF965AAE}" type="slidenum">
              <a:rPr lang="en-US" altLang="en-US"/>
              <a:pPr/>
              <a:t>22</a:t>
            </a:fld>
            <a:endParaRPr lang="en-US" altLang="en-US"/>
          </a:p>
        </p:txBody>
      </p:sp>
    </p:spTree>
    <p:extLst>
      <p:ext uri="{BB962C8B-B14F-4D97-AF65-F5344CB8AC3E}">
        <p14:creationId xmlns:p14="http://schemas.microsoft.com/office/powerpoint/2010/main" val="287029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few countries were tough</a:t>
            </a:r>
          </a:p>
          <a:p>
            <a:r>
              <a:rPr lang="en-US" dirty="0"/>
              <a:t>Similar with Polio (Afghanistan,</a:t>
            </a:r>
            <a:r>
              <a:rPr lang="en-US" baseline="0" dirty="0"/>
              <a:t> Pakistan, India, Nigeria)…Angola, Chad,</a:t>
            </a:r>
          </a:p>
          <a:p>
            <a:r>
              <a:rPr lang="en-US" dirty="0"/>
              <a:t>Harder with Polio…why?  Shed into environment…some with asymptomatic</a:t>
            </a:r>
            <a:r>
              <a:rPr lang="en-US" baseline="0" dirty="0"/>
              <a:t> symptoms</a:t>
            </a:r>
            <a:endParaRPr lang="en-US" dirty="0"/>
          </a:p>
        </p:txBody>
      </p:sp>
      <p:sp>
        <p:nvSpPr>
          <p:cNvPr id="4" name="Slide Number Placeholder 3"/>
          <p:cNvSpPr>
            <a:spLocks noGrp="1"/>
          </p:cNvSpPr>
          <p:nvPr>
            <p:ph type="sldNum" sz="quarter" idx="10"/>
          </p:nvPr>
        </p:nvSpPr>
        <p:spPr/>
        <p:txBody>
          <a:bodyPr/>
          <a:lstStyle/>
          <a:p>
            <a:fld id="{ACD1AF12-6735-D14F-92D5-A5A305C45B44}" type="slidenum">
              <a:rPr lang="en-US" smtClean="0"/>
              <a:t>23</a:t>
            </a:fld>
            <a:endParaRPr lang="en-US"/>
          </a:p>
        </p:txBody>
      </p:sp>
    </p:spTree>
    <p:extLst>
      <p:ext uri="{BB962C8B-B14F-4D97-AF65-F5344CB8AC3E}">
        <p14:creationId xmlns:p14="http://schemas.microsoft.com/office/powerpoint/2010/main" val="3081327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D054380-46E4-4092-B40A-B97CEA9FA178}" type="slidenum">
              <a:rPr lang="en-US" altLang="en-US"/>
              <a:pPr/>
              <a:t>24</a:t>
            </a:fld>
            <a:endParaRPr lang="en-US" altLang="en-US"/>
          </a:p>
        </p:txBody>
      </p:sp>
    </p:spTree>
    <p:extLst>
      <p:ext uri="{BB962C8B-B14F-4D97-AF65-F5344CB8AC3E}">
        <p14:creationId xmlns:p14="http://schemas.microsoft.com/office/powerpoint/2010/main" val="2355224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Quick calculation show life expectancy is around 19 years.  Median is somewhere between 6 and 16.  What are they dying from?</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585A37C0-CE59-4663-9FD6-3A9E9CA6366C}" type="slidenum">
              <a:rPr lang="en-US" altLang="en-US"/>
              <a:pPr/>
              <a:t>5</a:t>
            </a:fld>
            <a:endParaRPr lang="en-US" altLang="en-US"/>
          </a:p>
        </p:txBody>
      </p:sp>
    </p:spTree>
    <p:extLst>
      <p:ext uri="{BB962C8B-B14F-4D97-AF65-F5344CB8AC3E}">
        <p14:creationId xmlns:p14="http://schemas.microsoft.com/office/powerpoint/2010/main" val="2445949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Smallpox</a:t>
            </a:r>
            <a:r>
              <a:rPr lang="en-US" altLang="en-US" baseline="0" dirty="0">
                <a:latin typeface="Arial" panose="020B0604020202020204" pitchFamily="34" charset="0"/>
              </a:rPr>
              <a:t> was a success…but PH is hard…why?</a:t>
            </a:r>
          </a:p>
          <a:p>
            <a:r>
              <a:rPr lang="en-US" altLang="en-US" baseline="0" dirty="0">
                <a:latin typeface="Arial" panose="020B0604020202020204" pitchFamily="34" charset="0"/>
              </a:rPr>
              <a:t>Barriers</a:t>
            </a:r>
          </a:p>
          <a:p>
            <a:r>
              <a:rPr lang="en-US" altLang="en-US" baseline="0" dirty="0">
                <a:latin typeface="Arial" panose="020B0604020202020204" pitchFamily="34" charset="0"/>
              </a:rPr>
              <a:t>1 - $ difficult to attach value to disease prevented – competing interests…much more spent on health care</a:t>
            </a:r>
          </a:p>
          <a:p>
            <a:r>
              <a:rPr lang="en-US" altLang="en-US" baseline="0" dirty="0">
                <a:latin typeface="Arial" panose="020B0604020202020204" pitchFamily="34" charset="0"/>
              </a:rPr>
              <a:t>2 – Some interventions go against religious practices (funeral practices,  circumcision (HIV), </a:t>
            </a:r>
            <a:r>
              <a:rPr lang="en-US" altLang="en-US" baseline="0" dirty="0" err="1">
                <a:latin typeface="Arial" panose="020B0604020202020204" pitchFamily="34" charset="0"/>
              </a:rPr>
              <a:t>etc</a:t>
            </a:r>
            <a:r>
              <a:rPr lang="en-US" altLang="en-US" baseline="0" dirty="0">
                <a:latin typeface="Arial" panose="020B0604020202020204" pitchFamily="34" charset="0"/>
              </a:rPr>
              <a:t>).</a:t>
            </a:r>
          </a:p>
          <a:p>
            <a:r>
              <a:rPr lang="en-US" altLang="en-US" baseline="0" dirty="0">
                <a:latin typeface="Arial" panose="020B0604020202020204" pitchFamily="34" charset="0"/>
              </a:rPr>
              <a:t>3 – Person liberties – smoking, wearing helmets, seatbelts</a:t>
            </a:r>
          </a:p>
          <a:p>
            <a:r>
              <a:rPr lang="en-US" altLang="en-US" baseline="0" dirty="0">
                <a:latin typeface="Arial" panose="020B0604020202020204" pitchFamily="34" charset="0"/>
              </a:rPr>
              <a:t>4 – Politics </a:t>
            </a:r>
            <a:endParaRPr lang="en-US" altLang="en-US" dirty="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DF071A5-44DF-4C03-AE05-2CEA7B81C506}" type="slidenum">
              <a:rPr lang="en-US" altLang="en-US"/>
              <a:pPr/>
              <a:t>25</a:t>
            </a:fld>
            <a:endParaRPr lang="en-US" altLang="en-US"/>
          </a:p>
        </p:txBody>
      </p:sp>
    </p:spTree>
    <p:extLst>
      <p:ext uri="{BB962C8B-B14F-4D97-AF65-F5344CB8AC3E}">
        <p14:creationId xmlns:p14="http://schemas.microsoft.com/office/powerpoint/2010/main" val="2331726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Won’t remember all that…at least remember this…</a:t>
            </a:r>
          </a:p>
          <a:p>
            <a:r>
              <a:rPr lang="en-US" dirty="0"/>
              <a:t>Where does epidemiology</a:t>
            </a:r>
            <a:r>
              <a:rPr lang="en-US" baseline="0" dirty="0"/>
              <a:t> fit in?</a:t>
            </a:r>
            <a:endParaRPr lang="en-US" dirty="0"/>
          </a:p>
        </p:txBody>
      </p:sp>
      <p:sp>
        <p:nvSpPr>
          <p:cNvPr id="4" name="Slide Number Placeholder 3"/>
          <p:cNvSpPr>
            <a:spLocks noGrp="1"/>
          </p:cNvSpPr>
          <p:nvPr>
            <p:ph type="sldNum" sz="quarter" idx="10"/>
          </p:nvPr>
        </p:nvSpPr>
        <p:spPr/>
        <p:txBody>
          <a:bodyPr/>
          <a:lstStyle/>
          <a:p>
            <a:fld id="{ACD1AF12-6735-D14F-92D5-A5A305C45B44}" type="slidenum">
              <a:rPr lang="en-US" smtClean="0"/>
              <a:t>26</a:t>
            </a:fld>
            <a:endParaRPr lang="en-US"/>
          </a:p>
        </p:txBody>
      </p:sp>
    </p:spTree>
    <p:extLst>
      <p:ext uri="{BB962C8B-B14F-4D97-AF65-F5344CB8AC3E}">
        <p14:creationId xmlns:p14="http://schemas.microsoft.com/office/powerpoint/2010/main" val="1670317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Contributes</a:t>
            </a:r>
            <a:r>
              <a:rPr lang="en-US" baseline="0" dirty="0"/>
              <a:t> to all phases of PH</a:t>
            </a:r>
          </a:p>
          <a:p>
            <a:r>
              <a:rPr lang="en-US" baseline="0" dirty="0"/>
              <a:t>“Science of Public Health”</a:t>
            </a:r>
            <a:endParaRPr lang="en-US" dirty="0"/>
          </a:p>
        </p:txBody>
      </p:sp>
      <p:sp>
        <p:nvSpPr>
          <p:cNvPr id="4" name="Slide Number Placeholder 3"/>
          <p:cNvSpPr>
            <a:spLocks noGrp="1"/>
          </p:cNvSpPr>
          <p:nvPr>
            <p:ph type="sldNum" sz="quarter" idx="10"/>
          </p:nvPr>
        </p:nvSpPr>
        <p:spPr/>
        <p:txBody>
          <a:bodyPr/>
          <a:lstStyle/>
          <a:p>
            <a:fld id="{ACD1AF12-6735-D14F-92D5-A5A305C45B44}" type="slidenum">
              <a:rPr lang="en-US" smtClean="0"/>
              <a:t>27</a:t>
            </a:fld>
            <a:endParaRPr lang="en-US"/>
          </a:p>
        </p:txBody>
      </p:sp>
    </p:spTree>
    <p:extLst>
      <p:ext uri="{BB962C8B-B14F-4D97-AF65-F5344CB8AC3E}">
        <p14:creationId xmlns:p14="http://schemas.microsoft.com/office/powerpoint/2010/main" val="3072032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Distribution:  time, place, etc.</a:t>
            </a:r>
          </a:p>
          <a:p>
            <a:r>
              <a:rPr lang="en-US" altLang="en-US" dirty="0">
                <a:latin typeface="Arial" panose="020B0604020202020204" pitchFamily="34" charset="0"/>
              </a:rPr>
              <a:t>Determinants:  risk factors (e.g. genetics, environment, behavior)</a:t>
            </a:r>
          </a:p>
          <a:p>
            <a:r>
              <a:rPr lang="en-US" altLang="en-US" dirty="0">
                <a:latin typeface="Arial" panose="020B0604020202020204" pitchFamily="34" charset="0"/>
              </a:rPr>
              <a:t>Health related states: diseases, afflictions(nausea), hospitalizations, exposure, death</a:t>
            </a:r>
          </a:p>
          <a:p>
            <a:r>
              <a:rPr lang="en-US" altLang="en-US" dirty="0">
                <a:latin typeface="Arial" panose="020B0604020202020204" pitchFamily="34" charset="0"/>
              </a:rPr>
              <a:t>Populations:  Primary science of public health…we’re dealing with just individuals, but groups of people</a:t>
            </a:r>
          </a:p>
          <a:p>
            <a:endParaRPr lang="en-US" altLang="en-US" dirty="0">
              <a:latin typeface="Arial" panose="020B0604020202020204" pitchFamily="34" charset="0"/>
            </a:endParaRPr>
          </a:p>
          <a:p>
            <a:r>
              <a:rPr lang="en-US" altLang="en-US" dirty="0">
                <a:latin typeface="Arial" panose="020B0604020202020204" pitchFamily="34" charset="0"/>
              </a:rPr>
              <a:t>Don’t do studies to see what person ‘x’s risk is for developing disease….we do studies to see what the risk is, on average, that people with attributes common to x will develop disease.  Then epidemiologists design interventions to stop disease (e.g. </a:t>
            </a:r>
            <a:r>
              <a:rPr lang="en-US" altLang="en-US" dirty="0" err="1">
                <a:latin typeface="Arial" panose="020B0604020202020204" pitchFamily="34" charset="0"/>
              </a:rPr>
              <a:t>determing</a:t>
            </a:r>
            <a:r>
              <a:rPr lang="en-US" altLang="en-US" dirty="0">
                <a:latin typeface="Arial" panose="020B0604020202020204" pitchFamily="34" charset="0"/>
              </a:rPr>
              <a:t> disease is caused by an infectious agent; subsequently develop and test vaccine).</a:t>
            </a:r>
          </a:p>
          <a:p>
            <a:endParaRPr lang="en-US" altLang="en-US" dirty="0">
              <a:latin typeface="Arial" panose="020B0604020202020204" pitchFamily="34" charset="0"/>
            </a:endParaRPr>
          </a:p>
          <a:p>
            <a:r>
              <a:rPr lang="en-US" altLang="en-US" dirty="0">
                <a:latin typeface="Arial" panose="020B0604020202020204" pitchFamily="34" charset="0"/>
              </a:rPr>
              <a:t>Distribution of disease is NOT random and it’s NOT “equal”</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4DC04CC-206F-4B36-9CDD-DA568212D1BB}" type="slidenum">
              <a:rPr lang="en-US" altLang="en-US"/>
              <a:pPr/>
              <a:t>28</a:t>
            </a:fld>
            <a:endParaRPr lang="en-US" altLang="en-US"/>
          </a:p>
        </p:txBody>
      </p:sp>
    </p:spTree>
    <p:extLst>
      <p:ext uri="{BB962C8B-B14F-4D97-AF65-F5344CB8AC3E}">
        <p14:creationId xmlns:p14="http://schemas.microsoft.com/office/powerpoint/2010/main" val="2049678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Descriptive:</a:t>
            </a:r>
            <a:r>
              <a:rPr lang="en-US" altLang="en-US" baseline="0" dirty="0">
                <a:latin typeface="Arial" panose="020B0604020202020204" pitchFamily="34" charset="0"/>
              </a:rPr>
              <a:t> Prevalence, Incidence, Place, Time, Populations</a:t>
            </a:r>
          </a:p>
          <a:p>
            <a:r>
              <a:rPr lang="en-US" altLang="en-US" baseline="0" dirty="0">
                <a:latin typeface="Arial" panose="020B0604020202020204" pitchFamily="34" charset="0"/>
              </a:rPr>
              <a:t>Analytic: Risk Factors/Causes</a:t>
            </a:r>
          </a:p>
          <a:p>
            <a:endParaRPr lang="en-US" altLang="en-US" baseline="0" dirty="0">
              <a:latin typeface="Arial" panose="020B0604020202020204" pitchFamily="34" charset="0"/>
            </a:endParaRPr>
          </a:p>
          <a:p>
            <a:r>
              <a:rPr lang="en-US" altLang="en-US" baseline="0" dirty="0">
                <a:latin typeface="Arial" panose="020B0604020202020204" pitchFamily="34" charset="0"/>
              </a:rPr>
              <a:t>Not a new idea…</a:t>
            </a:r>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00E56AF-A935-4293-AEEF-4236801B8F33}" type="slidenum">
              <a:rPr lang="en-US" altLang="en-US"/>
              <a:pPr/>
              <a:t>29</a:t>
            </a:fld>
            <a:endParaRPr lang="en-US" altLang="en-US"/>
          </a:p>
        </p:txBody>
      </p:sp>
    </p:spTree>
    <p:extLst>
      <p:ext uri="{BB962C8B-B14F-4D97-AF65-F5344CB8AC3E}">
        <p14:creationId xmlns:p14="http://schemas.microsoft.com/office/powerpoint/2010/main" val="2314894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Future doctors, probably will read stuff by this guy…maybe take an oath…</a:t>
            </a:r>
          </a:p>
          <a:p>
            <a:r>
              <a:rPr lang="en-US" altLang="en-US" dirty="0">
                <a:latin typeface="Arial" panose="020B0604020202020204" pitchFamily="34" charset="0"/>
              </a:rPr>
              <a:t>Been around</a:t>
            </a:r>
            <a:r>
              <a:rPr lang="en-US" altLang="en-US" baseline="0" dirty="0">
                <a:latin typeface="Arial" panose="020B0604020202020204" pitchFamily="34" charset="0"/>
              </a:rPr>
              <a:t> for a long time – </a:t>
            </a:r>
          </a:p>
          <a:p>
            <a:r>
              <a:rPr lang="en-US" altLang="en-US" baseline="0" dirty="0">
                <a:latin typeface="Arial" panose="020B0604020202020204" pitchFamily="34" charset="0"/>
              </a:rPr>
              <a:t>- Seasonality – Locality – Environment - Behaviors</a:t>
            </a:r>
            <a:endParaRPr lang="en-US" altLang="en-US" dirty="0">
              <a:latin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AE904CA-9D28-43A6-AD4F-B7C7D863BD09}" type="slidenum">
              <a:rPr lang="en-US" altLang="en-US"/>
              <a:pPr/>
              <a:t>30</a:t>
            </a:fld>
            <a:endParaRPr lang="en-US" altLang="en-US"/>
          </a:p>
        </p:txBody>
      </p:sp>
    </p:spTree>
    <p:extLst>
      <p:ext uri="{BB962C8B-B14F-4D97-AF65-F5344CB8AC3E}">
        <p14:creationId xmlns:p14="http://schemas.microsoft.com/office/powerpoint/2010/main" val="348457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Interventions: What</a:t>
            </a:r>
            <a:r>
              <a:rPr lang="en-US" baseline="0" dirty="0"/>
              <a:t> will the effects of a particular intervention be?  What parameters are most important in transmission of disease?  Investigate hypothetical scenarios</a:t>
            </a:r>
          </a:p>
          <a:p>
            <a:endParaRPr lang="en-US" baseline="0" dirty="0"/>
          </a:p>
          <a:p>
            <a:r>
              <a:rPr lang="en-US" baseline="0" dirty="0"/>
              <a:t>Determinants:  Risk factors Causes</a:t>
            </a:r>
          </a:p>
          <a:p>
            <a:endParaRPr lang="en-US" baseline="0" dirty="0"/>
          </a:p>
          <a:p>
            <a:r>
              <a:rPr lang="en-US" baseline="0" dirty="0"/>
              <a:t>Examples…</a:t>
            </a:r>
            <a:endParaRPr lang="en-US" dirty="0"/>
          </a:p>
        </p:txBody>
      </p:sp>
      <p:sp>
        <p:nvSpPr>
          <p:cNvPr id="4" name="Slide Number Placeholder 3"/>
          <p:cNvSpPr>
            <a:spLocks noGrp="1"/>
          </p:cNvSpPr>
          <p:nvPr>
            <p:ph type="sldNum" sz="quarter" idx="10"/>
          </p:nvPr>
        </p:nvSpPr>
        <p:spPr/>
        <p:txBody>
          <a:bodyPr/>
          <a:lstStyle/>
          <a:p>
            <a:fld id="{ACD1AF12-6735-D14F-92D5-A5A305C45B44}" type="slidenum">
              <a:rPr lang="en-US" smtClean="0"/>
              <a:t>32</a:t>
            </a:fld>
            <a:endParaRPr lang="en-US"/>
          </a:p>
        </p:txBody>
      </p:sp>
    </p:spTree>
    <p:extLst>
      <p:ext uri="{BB962C8B-B14F-4D97-AF65-F5344CB8AC3E}">
        <p14:creationId xmlns:p14="http://schemas.microsoft.com/office/powerpoint/2010/main" val="3358179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Volunteers (Burkina Faso) were randomly assigned to beer (“</a:t>
            </a:r>
            <a:r>
              <a:rPr lang="en-US" altLang="en-US" dirty="0" err="1">
                <a:latin typeface="Arial" panose="020B0604020202020204" pitchFamily="34" charset="0"/>
              </a:rPr>
              <a:t>dolo</a:t>
            </a:r>
            <a:r>
              <a:rPr lang="en-US" altLang="en-US" dirty="0">
                <a:latin typeface="Arial" panose="020B0604020202020204" pitchFamily="34" charset="0"/>
              </a:rPr>
              <a:t>”) or water group.  Before and after drinking.  Mosquitoes, 50 at a time, placed in downwind</a:t>
            </a:r>
            <a:r>
              <a:rPr lang="en-US" altLang="en-US" baseline="0" dirty="0">
                <a:latin typeface="Arial" panose="020B0604020202020204" pitchFamily="34" charset="0"/>
              </a:rPr>
              <a:t> box…flew to either human odor or outdoor air.  Human odor was one of four BW BB AW AB. </a:t>
            </a:r>
          </a:p>
          <a:p>
            <a:r>
              <a:rPr lang="en-US" altLang="en-US" baseline="0" dirty="0">
                <a:latin typeface="Arial" panose="020B0604020202020204" pitchFamily="34" charset="0"/>
              </a:rPr>
              <a:t>OR 1.7 (1.3,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rPr>
              <a:t>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latin typeface="Arial" panose="020B0604020202020204" pitchFamily="34" charset="0"/>
              </a:rPr>
              <a:t>PH barrier – personal liberty, morals</a:t>
            </a:r>
          </a:p>
          <a:p>
            <a:endParaRPr lang="en-US" altLang="en-US" baseline="0" dirty="0">
              <a:latin typeface="Arial" panose="020B0604020202020204" pitchFamily="34" charset="0"/>
            </a:endParaRPr>
          </a:p>
          <a:p>
            <a:endParaRPr lang="en-US" altLang="en-US" baseline="0" dirty="0">
              <a:latin typeface="Arial" panose="020B0604020202020204" pitchFamily="34" charset="0"/>
            </a:endParaRPr>
          </a:p>
          <a:p>
            <a:endParaRPr lang="en-US" altLang="en-US" baseline="0" dirty="0">
              <a:latin typeface="Arial" panose="020B0604020202020204" pitchFamily="34" charset="0"/>
            </a:endParaRPr>
          </a:p>
          <a:p>
            <a:endParaRPr lang="en-US" altLang="en-US" baseline="0" dirty="0">
              <a:latin typeface="Arial" panose="020B0604020202020204" pitchFamily="34" charset="0"/>
            </a:endParaRPr>
          </a:p>
          <a:p>
            <a:endParaRPr lang="en-US" altLang="en-US" dirty="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E862610-9E30-4F9A-B3F6-906C486D37FA}" type="slidenum">
              <a:rPr lang="en-US" altLang="en-US"/>
              <a:pPr/>
              <a:t>33</a:t>
            </a:fld>
            <a:endParaRPr lang="en-US" altLang="en-US"/>
          </a:p>
        </p:txBody>
      </p:sp>
    </p:spTree>
    <p:extLst>
      <p:ext uri="{BB962C8B-B14F-4D97-AF65-F5344CB8AC3E}">
        <p14:creationId xmlns:p14="http://schemas.microsoft.com/office/powerpoint/2010/main" val="800615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Early HIV</a:t>
            </a:r>
            <a:r>
              <a:rPr lang="en-US" altLang="en-US" baseline="0" dirty="0">
                <a:latin typeface="Arial" panose="020B0604020202020204" pitchFamily="34" charset="0"/>
              </a:rPr>
              <a:t> Study – 1987</a:t>
            </a:r>
          </a:p>
          <a:p>
            <a:r>
              <a:rPr lang="en-US" altLang="en-US" baseline="0" dirty="0">
                <a:latin typeface="Arial" panose="020B0604020202020204" pitchFamily="34" charset="0"/>
              </a:rPr>
              <a:t>Risk factors for being HIV positive</a:t>
            </a:r>
          </a:p>
          <a:p>
            <a:r>
              <a:rPr lang="en-US" altLang="en-US" baseline="0" dirty="0">
                <a:latin typeface="Arial" panose="020B0604020202020204" pitchFamily="34" charset="0"/>
              </a:rPr>
              <a:t># of sex partners appears to be associated with HIV prevalence</a:t>
            </a:r>
          </a:p>
          <a:p>
            <a:r>
              <a:rPr lang="en-US" altLang="en-US" baseline="0" dirty="0">
                <a:latin typeface="Arial" panose="020B0604020202020204" pitchFamily="34" charset="0"/>
              </a:rPr>
              <a:t>One of first population based studies.</a:t>
            </a:r>
          </a:p>
          <a:p>
            <a:r>
              <a:rPr lang="en-US" altLang="en-US" baseline="0" dirty="0">
                <a:latin typeface="Arial" panose="020B0604020202020204" pitchFamily="34" charset="0"/>
              </a:rPr>
              <a:t>Intervention?</a:t>
            </a:r>
          </a:p>
          <a:p>
            <a:r>
              <a:rPr lang="en-US" altLang="en-US" baseline="0" dirty="0">
                <a:latin typeface="Arial" panose="020B0604020202020204" pitchFamily="34" charset="0"/>
              </a:rPr>
              <a:t>PH Barrier – personal liberty, morals</a:t>
            </a:r>
            <a:endParaRPr lang="en-US" altLang="en-US" dirty="0">
              <a:latin typeface="Arial" panose="020B0604020202020204"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AF9B99A-7A53-408F-816F-B8EAEA00C749}" type="slidenum">
              <a:rPr lang="en-US" altLang="en-US"/>
              <a:pPr/>
              <a:t>34</a:t>
            </a:fld>
            <a:endParaRPr lang="en-US" altLang="en-US"/>
          </a:p>
        </p:txBody>
      </p:sp>
    </p:spTree>
    <p:extLst>
      <p:ext uri="{BB962C8B-B14F-4D97-AF65-F5344CB8AC3E}">
        <p14:creationId xmlns:p14="http://schemas.microsoft.com/office/powerpoint/2010/main" val="2361812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a:t>
            </a:r>
            <a:r>
              <a:rPr lang="en-US" baseline="0" dirty="0"/>
              <a:t> Factor: Circumcision (protective)</a:t>
            </a:r>
          </a:p>
          <a:p>
            <a:r>
              <a:rPr lang="en-US" baseline="0" dirty="0"/>
              <a:t>RCT – provides causal evidence (because of randomization)</a:t>
            </a:r>
          </a:p>
          <a:p>
            <a:r>
              <a:rPr lang="en-US" baseline="0" dirty="0"/>
              <a:t>Cohort study – associative evidence </a:t>
            </a:r>
          </a:p>
          <a:p>
            <a:r>
              <a:rPr lang="en-US" baseline="0" dirty="0"/>
              <a:t>Intervention?</a:t>
            </a:r>
          </a:p>
          <a:p>
            <a:r>
              <a:rPr lang="en-US" baseline="0" dirty="0"/>
              <a:t>PH Barrier – personal liberty, religious beliefs, $</a:t>
            </a:r>
            <a:endParaRPr lang="en-US" dirty="0"/>
          </a:p>
        </p:txBody>
      </p:sp>
      <p:sp>
        <p:nvSpPr>
          <p:cNvPr id="4" name="Slide Number Placeholder 3"/>
          <p:cNvSpPr>
            <a:spLocks noGrp="1"/>
          </p:cNvSpPr>
          <p:nvPr>
            <p:ph type="sldNum" sz="quarter" idx="10"/>
          </p:nvPr>
        </p:nvSpPr>
        <p:spPr/>
        <p:txBody>
          <a:bodyPr/>
          <a:lstStyle/>
          <a:p>
            <a:fld id="{ACD1AF12-6735-D14F-92D5-A5A305C45B44}" type="slidenum">
              <a:rPr lang="en-US" smtClean="0"/>
              <a:t>35</a:t>
            </a:fld>
            <a:endParaRPr lang="en-US"/>
          </a:p>
        </p:txBody>
      </p:sp>
    </p:spTree>
    <p:extLst>
      <p:ext uri="{BB962C8B-B14F-4D97-AF65-F5344CB8AC3E}">
        <p14:creationId xmlns:p14="http://schemas.microsoft.com/office/powerpoint/2010/main" val="38958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7BD278C-FC58-4F61-ACD6-C08E158D2EE1}" type="slidenum">
              <a:rPr lang="en-US" altLang="en-US"/>
              <a:pPr/>
              <a:t>6</a:t>
            </a:fld>
            <a:endParaRPr lang="en-US" altLang="en-US"/>
          </a:p>
        </p:txBody>
      </p:sp>
    </p:spTree>
    <p:extLst>
      <p:ext uri="{BB962C8B-B14F-4D97-AF65-F5344CB8AC3E}">
        <p14:creationId xmlns:p14="http://schemas.microsoft.com/office/powerpoint/2010/main" val="4246657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a:t>
            </a:r>
            <a:r>
              <a:rPr lang="en-US" baseline="0" dirty="0"/>
              <a:t> wanted to point out..</a:t>
            </a:r>
          </a:p>
          <a:p>
            <a:r>
              <a:rPr lang="en-US" baseline="0" dirty="0"/>
              <a:t>-Don’t need to know causative agent of disease in order to implement interventions…</a:t>
            </a:r>
          </a:p>
          <a:p>
            <a:r>
              <a:rPr lang="en-US" baseline="0" dirty="0"/>
              <a:t>-This is good…because we often don’t know causative agent until much later on….</a:t>
            </a:r>
          </a:p>
          <a:p>
            <a:r>
              <a:rPr lang="en-US" baseline="0" dirty="0"/>
              <a:t>-Can’t always do RCT’s to investigate possible causative agent</a:t>
            </a:r>
          </a:p>
          <a:p>
            <a:r>
              <a:rPr lang="en-US" dirty="0"/>
              <a:t>-Why? (Ethics,</a:t>
            </a:r>
            <a:r>
              <a:rPr lang="en-US" baseline="0" dirty="0"/>
              <a:t> not possible to randomize or mask/blind participants/investigators).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-Don’t always need them (e.g. </a:t>
            </a:r>
            <a:r>
              <a:rPr lang="en-US" baseline="0" dirty="0">
                <a:latin typeface="Arial" panose="020B0604020202020204" pitchFamily="34" charset="0"/>
              </a:rPr>
              <a:t>smoking and lung cancer)</a:t>
            </a:r>
            <a:endParaRPr lang="en-US" altLang="en-US" baseline="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CD1AF12-6735-D14F-92D5-A5A305C45B44}" type="slidenum">
              <a:rPr lang="en-US" smtClean="0"/>
              <a:t>36</a:t>
            </a:fld>
            <a:endParaRPr lang="en-US"/>
          </a:p>
        </p:txBody>
      </p:sp>
    </p:spTree>
    <p:extLst>
      <p:ext uri="{BB962C8B-B14F-4D97-AF65-F5344CB8AC3E}">
        <p14:creationId xmlns:p14="http://schemas.microsoft.com/office/powerpoint/2010/main" val="3298083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Example!</a:t>
            </a:r>
          </a:p>
          <a:p>
            <a:r>
              <a:rPr lang="en-US" altLang="en-US" dirty="0">
                <a:latin typeface="Arial" panose="020B0604020202020204" pitchFamily="34" charset="0"/>
              </a:rPr>
              <a:t>Are</a:t>
            </a:r>
            <a:r>
              <a:rPr lang="en-US" altLang="en-US" baseline="0" dirty="0">
                <a:latin typeface="Arial" panose="020B0604020202020204" pitchFamily="34" charset="0"/>
              </a:rPr>
              <a:t> parachutes useful in prevention of death?  </a:t>
            </a:r>
            <a:endParaRPr lang="en-US" altLang="en-US" dirty="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B162E74-CE93-4194-B5AB-D26B6390D2C1}" type="slidenum">
              <a:rPr lang="en-US" altLang="en-US"/>
              <a:pPr/>
              <a:t>37</a:t>
            </a:fld>
            <a:endParaRPr lang="en-US" altLang="en-US"/>
          </a:p>
        </p:txBody>
      </p:sp>
    </p:spTree>
    <p:extLst>
      <p:ext uri="{BB962C8B-B14F-4D97-AF65-F5344CB8AC3E}">
        <p14:creationId xmlns:p14="http://schemas.microsoft.com/office/powerpoint/2010/main" val="3235042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useful model – Bohr model of the</a:t>
            </a:r>
            <a:r>
              <a:rPr lang="en-US" baseline="0" dirty="0"/>
              <a:t> atom</a:t>
            </a:r>
            <a:endParaRPr lang="en-US" dirty="0"/>
          </a:p>
          <a:p>
            <a:r>
              <a:rPr lang="en-US" dirty="0"/>
              <a:t>Doesn’t perfectly reflect reality, but it’s simple and provide a lot of intuition.</a:t>
            </a:r>
          </a:p>
        </p:txBody>
      </p:sp>
      <p:sp>
        <p:nvSpPr>
          <p:cNvPr id="4" name="Slide Number Placeholder 3"/>
          <p:cNvSpPr>
            <a:spLocks noGrp="1"/>
          </p:cNvSpPr>
          <p:nvPr>
            <p:ph type="sldNum" sz="quarter" idx="10"/>
          </p:nvPr>
        </p:nvSpPr>
        <p:spPr/>
        <p:txBody>
          <a:bodyPr/>
          <a:lstStyle/>
          <a:p>
            <a:fld id="{ACD1AF12-6735-D14F-92D5-A5A305C45B44}" type="slidenum">
              <a:rPr lang="en-US" smtClean="0"/>
              <a:t>38</a:t>
            </a:fld>
            <a:endParaRPr lang="en-US"/>
          </a:p>
        </p:txBody>
      </p:sp>
    </p:spTree>
    <p:extLst>
      <p:ext uri="{BB962C8B-B14F-4D97-AF65-F5344CB8AC3E}">
        <p14:creationId xmlns:p14="http://schemas.microsoft.com/office/powerpoint/2010/main" val="1147199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use models to improve</a:t>
            </a:r>
            <a:r>
              <a:rPr lang="en-US" baseline="0" dirty="0"/>
              <a:t> health and prevent disease in populations?</a:t>
            </a:r>
          </a:p>
          <a:p>
            <a:endParaRPr lang="en-US" baseline="0" dirty="0"/>
          </a:p>
          <a:p>
            <a:r>
              <a:rPr lang="en-US" baseline="0" dirty="0"/>
              <a:t>First – need to understand difference in these types of questions.</a:t>
            </a:r>
          </a:p>
          <a:p>
            <a:r>
              <a:rPr lang="en-US" baseline="0" dirty="0"/>
              <a:t>1 – Analytical epi</a:t>
            </a:r>
          </a:p>
          <a:p>
            <a:r>
              <a:rPr lang="en-US" baseline="0" dirty="0"/>
              <a:t>2 – Descriptive epi</a:t>
            </a:r>
          </a:p>
          <a:p>
            <a:r>
              <a:rPr lang="en-US" baseline="0" dirty="0"/>
              <a:t>3 – Difficult to do epi study – perfect for modeling, though.  Need mechanistic model</a:t>
            </a:r>
            <a:endParaRPr lang="en-US" dirty="0"/>
          </a:p>
        </p:txBody>
      </p:sp>
      <p:sp>
        <p:nvSpPr>
          <p:cNvPr id="4" name="Slide Number Placeholder 3"/>
          <p:cNvSpPr>
            <a:spLocks noGrp="1"/>
          </p:cNvSpPr>
          <p:nvPr>
            <p:ph type="sldNum" sz="quarter" idx="10"/>
          </p:nvPr>
        </p:nvSpPr>
        <p:spPr/>
        <p:txBody>
          <a:bodyPr/>
          <a:lstStyle/>
          <a:p>
            <a:fld id="{ACD1AF12-6735-D14F-92D5-A5A305C45B44}" type="slidenum">
              <a:rPr lang="en-US" smtClean="0"/>
              <a:t>39</a:t>
            </a:fld>
            <a:endParaRPr lang="en-US"/>
          </a:p>
        </p:txBody>
      </p:sp>
    </p:spTree>
    <p:extLst>
      <p:ext uri="{BB962C8B-B14F-4D97-AF65-F5344CB8AC3E}">
        <p14:creationId xmlns:p14="http://schemas.microsoft.com/office/powerpoint/2010/main" val="1505891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a:t>
            </a:r>
            <a:r>
              <a:rPr lang="en-US" baseline="0" dirty="0"/>
              <a:t> – e.g. if there no evidence that age is important in the transmission process – then you shouldn’t account for age in model (others: male/female, timeframe, season, etc.)</a:t>
            </a:r>
          </a:p>
          <a:p>
            <a:r>
              <a:rPr lang="en-US" baseline="0" dirty="0"/>
              <a:t>Based on what is known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D1AF12-6735-D14F-92D5-A5A305C45B44}" type="slidenum">
              <a:rPr lang="en-US" smtClean="0"/>
              <a:t>40</a:t>
            </a:fld>
            <a:endParaRPr lang="en-US"/>
          </a:p>
        </p:txBody>
      </p:sp>
    </p:spTree>
    <p:extLst>
      <p:ext uri="{BB962C8B-B14F-4D97-AF65-F5344CB8AC3E}">
        <p14:creationId xmlns:p14="http://schemas.microsoft.com/office/powerpoint/2010/main" val="2673946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Implementing Test and Treat to control HIV.</a:t>
            </a:r>
          </a:p>
          <a:p>
            <a:r>
              <a:rPr lang="en-US" altLang="en-US" dirty="0">
                <a:latin typeface="Arial" panose="020B0604020202020204" pitchFamily="34" charset="0"/>
              </a:rPr>
              <a:t>Difficult to do a RCT</a:t>
            </a:r>
          </a:p>
          <a:p>
            <a:r>
              <a:rPr lang="en-US" altLang="en-US" dirty="0">
                <a:latin typeface="Arial" panose="020B0604020202020204" pitchFamily="34" charset="0"/>
              </a:rPr>
              <a:t>Can create a model to explore different scenarios to</a:t>
            </a:r>
            <a:r>
              <a:rPr lang="en-US" altLang="en-US" baseline="0" dirty="0">
                <a:latin typeface="Arial" panose="020B0604020202020204" pitchFamily="34" charset="0"/>
              </a:rPr>
              <a:t> get reasonable idea of what might happen.</a:t>
            </a:r>
            <a:endParaRPr lang="en-US" altLang="en-US" dirty="0">
              <a:latin typeface="Arial" panose="020B0604020202020204" pitchFamily="34" charset="0"/>
            </a:endParaRPr>
          </a:p>
          <a:p>
            <a:r>
              <a:rPr lang="en-US" altLang="en-US" dirty="0">
                <a:latin typeface="Arial" panose="020B0604020202020204" pitchFamily="34" charset="0"/>
              </a:rPr>
              <a:t>[stop/break]</a:t>
            </a:r>
          </a:p>
          <a:p>
            <a:endParaRPr lang="en-US" altLang="en-US" dirty="0">
              <a:latin typeface="Arial" panose="020B0604020202020204" pitchFamily="34" charset="0"/>
            </a:endParaRPr>
          </a:p>
          <a:p>
            <a:r>
              <a:rPr lang="en-US" altLang="en-US" dirty="0">
                <a:latin typeface="Arial" panose="020B0604020202020204" pitchFamily="34" charset="0"/>
              </a:rPr>
              <a:t>Modeling</a:t>
            </a:r>
            <a:r>
              <a:rPr lang="en-US" altLang="en-US" baseline="0" dirty="0">
                <a:latin typeface="Arial" panose="020B0604020202020204" pitchFamily="34" charset="0"/>
              </a:rPr>
              <a:t> is not new….</a:t>
            </a:r>
            <a:endParaRPr lang="en-US" altLang="en-US" dirty="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9326412-3ECF-42AE-98FB-E58060E618B5}" type="slidenum">
              <a:rPr lang="en-US" altLang="en-US"/>
              <a:pPr/>
              <a:t>41</a:t>
            </a:fld>
            <a:endParaRPr lang="en-US" altLang="en-US"/>
          </a:p>
        </p:txBody>
      </p:sp>
    </p:spTree>
    <p:extLst>
      <p:ext uri="{BB962C8B-B14F-4D97-AF65-F5344CB8AC3E}">
        <p14:creationId xmlns:p14="http://schemas.microsoft.com/office/powerpoint/2010/main" val="3529772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Process:</a:t>
            </a:r>
          </a:p>
          <a:p>
            <a:r>
              <a:rPr lang="en-US" altLang="en-US" dirty="0">
                <a:latin typeface="Arial" panose="020B0604020202020204" pitchFamily="34" charset="0"/>
              </a:rPr>
              <a:t>-Research question</a:t>
            </a:r>
          </a:p>
          <a:p>
            <a:r>
              <a:rPr lang="en-US" altLang="en-US" dirty="0">
                <a:latin typeface="Arial" panose="020B0604020202020204" pitchFamily="34" charset="0"/>
              </a:rPr>
              <a:t>-Model + data</a:t>
            </a:r>
          </a:p>
          <a:p>
            <a:r>
              <a:rPr lang="en-US" altLang="en-US" dirty="0">
                <a:latin typeface="Arial" panose="020B0604020202020204" pitchFamily="34" charset="0"/>
              </a:rPr>
              <a:t>-Answer</a:t>
            </a:r>
          </a:p>
          <a:p>
            <a:r>
              <a:rPr lang="en-US" altLang="en-US" dirty="0">
                <a:latin typeface="Arial" panose="020B0604020202020204" pitchFamily="34" charset="0"/>
              </a:rPr>
              <a:t>1760 – David Bernoulli - Smallpox</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9ABFD51-40C5-422A-837E-CF37E2A5333B}" type="slidenum">
              <a:rPr lang="en-US" altLang="en-US"/>
              <a:pPr/>
              <a:t>42</a:t>
            </a:fld>
            <a:endParaRPr lang="en-US" altLang="en-US"/>
          </a:p>
        </p:txBody>
      </p:sp>
    </p:spTree>
    <p:extLst>
      <p:ext uri="{BB962C8B-B14F-4D97-AF65-F5344CB8AC3E}">
        <p14:creationId xmlns:p14="http://schemas.microsoft.com/office/powerpoint/2010/main" val="290905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What would happen if everyone</a:t>
            </a:r>
            <a:r>
              <a:rPr lang="en-US" altLang="en-US" baseline="0" dirty="0">
                <a:latin typeface="Arial" panose="020B0604020202020204" pitchFamily="34" charset="0"/>
              </a:rPr>
              <a:t> was inoculated?</a:t>
            </a:r>
          </a:p>
          <a:p>
            <a:r>
              <a:rPr lang="en-US" altLang="en-US" baseline="0" dirty="0">
                <a:latin typeface="Arial" panose="020B0604020202020204" pitchFamily="34" charset="0"/>
              </a:rPr>
              <a:t>(not with a vaccine…but with actual virus (from people that survived)</a:t>
            </a:r>
          </a:p>
          <a:p>
            <a:r>
              <a:rPr lang="en-US" altLang="en-US" baseline="0" dirty="0">
                <a:latin typeface="Arial" panose="020B0604020202020204" pitchFamily="34" charset="0"/>
              </a:rPr>
              <a:t>- Overall benefit to population?  Costs?</a:t>
            </a:r>
            <a:endParaRPr lang="en-US" altLang="en-US" dirty="0">
              <a:latin typeface="Arial" panose="020B060402020202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B5BDC51-BD38-4AE0-8F0A-5BD6383E6050}" type="slidenum">
              <a:rPr lang="en-US" altLang="en-US"/>
              <a:pPr/>
              <a:t>43</a:t>
            </a:fld>
            <a:endParaRPr lang="en-US" altLang="en-US"/>
          </a:p>
        </p:txBody>
      </p:sp>
    </p:spTree>
    <p:extLst>
      <p:ext uri="{BB962C8B-B14F-4D97-AF65-F5344CB8AC3E}">
        <p14:creationId xmlns:p14="http://schemas.microsoft.com/office/powerpoint/2010/main" val="3248387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2A59671-7230-4E1F-BE59-AAE30FCB0D0F}" type="slidenum">
              <a:rPr lang="en-US" altLang="en-US"/>
              <a:pPr/>
              <a:t>44</a:t>
            </a:fld>
            <a:endParaRPr lang="en-US" altLang="en-US"/>
          </a:p>
        </p:txBody>
      </p:sp>
    </p:spTree>
    <p:extLst>
      <p:ext uri="{BB962C8B-B14F-4D97-AF65-F5344CB8AC3E}">
        <p14:creationId xmlns:p14="http://schemas.microsoft.com/office/powerpoint/2010/main" val="456785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4D104AC-C674-4442-B3E4-5C5C6AF55B20}" type="slidenum">
              <a:rPr lang="en-US" altLang="en-US"/>
              <a:pPr/>
              <a:t>45</a:t>
            </a:fld>
            <a:endParaRPr lang="en-US" altLang="en-US"/>
          </a:p>
        </p:txBody>
      </p:sp>
    </p:spTree>
    <p:extLst>
      <p:ext uri="{BB962C8B-B14F-4D97-AF65-F5344CB8AC3E}">
        <p14:creationId xmlns:p14="http://schemas.microsoft.com/office/powerpoint/2010/main" val="386397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5B691CA2-281F-4B4D-89A5-23BD705FA988}" type="slidenum">
              <a:rPr lang="en-US" altLang="en-US"/>
              <a:pPr/>
              <a:t>7</a:t>
            </a:fld>
            <a:endParaRPr lang="en-US" altLang="en-US"/>
          </a:p>
        </p:txBody>
      </p:sp>
    </p:spTree>
    <p:extLst>
      <p:ext uri="{BB962C8B-B14F-4D97-AF65-F5344CB8AC3E}">
        <p14:creationId xmlns:p14="http://schemas.microsoft.com/office/powerpoint/2010/main" val="2678618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Hamer</a:t>
            </a:r>
            <a:r>
              <a:rPr lang="en-US" altLang="en-US" baseline="0" dirty="0">
                <a:latin typeface="Arial" panose="020B0604020202020204" pitchFamily="34" charset="0"/>
              </a:rPr>
              <a:t> “mass action” – incidence is related to the product of # infected and </a:t>
            </a:r>
            <a:r>
              <a:rPr lang="en-US" altLang="en-US" baseline="0" dirty="0" err="1">
                <a:latin typeface="Arial" panose="020B0604020202020204" pitchFamily="34" charset="0"/>
              </a:rPr>
              <a:t>Susceptibles</a:t>
            </a:r>
            <a:r>
              <a:rPr lang="en-US" altLang="en-US" baseline="0" dirty="0">
                <a:latin typeface="Arial" panose="020B0604020202020204" pitchFamily="34" charset="0"/>
              </a:rPr>
              <a:t>  </a:t>
            </a:r>
          </a:p>
          <a:p>
            <a:r>
              <a:rPr lang="en-US" altLang="en-US" baseline="0" dirty="0">
                <a:latin typeface="Arial" panose="020B0604020202020204" pitchFamily="34" charset="0"/>
              </a:rPr>
              <a:t>Brownlee – quantifying infectivity – it changes over time and leads to epidemics dying out (</a:t>
            </a:r>
            <a:r>
              <a:rPr lang="en-US" altLang="en-US" baseline="0" dirty="0" err="1">
                <a:latin typeface="Arial" panose="020B0604020202020204" pitchFamily="34" charset="0"/>
              </a:rPr>
              <a:t>Reff</a:t>
            </a:r>
            <a:r>
              <a:rPr lang="en-US" altLang="en-US" baseline="0" dirty="0">
                <a:latin typeface="Arial" panose="020B0604020202020204" pitchFamily="34" charset="0"/>
              </a:rPr>
              <a:t>)</a:t>
            </a:r>
          </a:p>
          <a:p>
            <a:r>
              <a:rPr lang="en-US" altLang="en-US" baseline="0" dirty="0">
                <a:latin typeface="Arial" panose="020B0604020202020204" pitchFamily="34" charset="0"/>
              </a:rPr>
              <a:t>Ross – </a:t>
            </a:r>
            <a:r>
              <a:rPr lang="en-US" altLang="en-US" baseline="0" dirty="0" err="1">
                <a:latin typeface="Arial" panose="020B0604020202020204" pitchFamily="34" charset="0"/>
              </a:rPr>
              <a:t>Threshhold</a:t>
            </a:r>
            <a:r>
              <a:rPr lang="en-US" altLang="en-US" baseline="0" dirty="0">
                <a:latin typeface="Arial" panose="020B0604020202020204" pitchFamily="34" charset="0"/>
              </a:rPr>
              <a:t> effect – don’t need to eliminate all mosquitoes to eliminate Malaria</a:t>
            </a:r>
          </a:p>
          <a:p>
            <a:r>
              <a:rPr lang="en-US" altLang="en-US" dirty="0" err="1">
                <a:latin typeface="Arial" panose="020B0604020202020204" pitchFamily="34" charset="0"/>
              </a:rPr>
              <a:t>Kermack&amp;McKendrick</a:t>
            </a:r>
            <a:r>
              <a:rPr lang="en-US" altLang="en-US" dirty="0">
                <a:latin typeface="Arial" panose="020B0604020202020204" pitchFamily="34" charset="0"/>
              </a:rPr>
              <a:t> – SIR type models</a:t>
            </a:r>
          </a:p>
          <a:p>
            <a:endParaRPr lang="en-US" altLang="en-US" dirty="0">
              <a:latin typeface="Arial" panose="020B0604020202020204" pitchFamily="34" charset="0"/>
            </a:endParaRPr>
          </a:p>
          <a:p>
            <a:r>
              <a:rPr lang="en-US" altLang="en-US" dirty="0">
                <a:latin typeface="Arial" panose="020B0604020202020204" pitchFamily="34" charset="0"/>
              </a:rPr>
              <a:t>Not new…but mostly recent…</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8D2F386-F234-47F9-BCFB-D86960A52AF4}" type="slidenum">
              <a:rPr lang="en-US" altLang="en-US"/>
              <a:pPr/>
              <a:t>46</a:t>
            </a:fld>
            <a:endParaRPr lang="en-US" altLang="en-US"/>
          </a:p>
        </p:txBody>
      </p:sp>
    </p:spTree>
    <p:extLst>
      <p:ext uri="{BB962C8B-B14F-4D97-AF65-F5344CB8AC3E}">
        <p14:creationId xmlns:p14="http://schemas.microsoft.com/office/powerpoint/2010/main" val="2932664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7337989-1550-47CF-9843-0759CFEAD231}" type="slidenum">
              <a:rPr lang="en-US" altLang="en-US"/>
              <a:pPr/>
              <a:t>47</a:t>
            </a:fld>
            <a:endParaRPr lang="en-US" altLang="en-US"/>
          </a:p>
        </p:txBody>
      </p:sp>
    </p:spTree>
    <p:extLst>
      <p:ext uri="{BB962C8B-B14F-4D97-AF65-F5344CB8AC3E}">
        <p14:creationId xmlns:p14="http://schemas.microsoft.com/office/powerpoint/2010/main" val="3545694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X1/x2 / x3/x4  = K   </a:t>
            </a:r>
          </a:p>
          <a:p>
            <a:endParaRPr lang="en-US" altLang="en-US">
              <a:latin typeface="Arial" panose="020B0604020202020204" pitchFamily="34" charset="0"/>
            </a:endParaRPr>
          </a:p>
          <a:p>
            <a:r>
              <a:rPr lang="en-US" altLang="en-US">
                <a:latin typeface="Arial" panose="020B0604020202020204" pitchFamily="34" charset="0"/>
              </a:rPr>
              <a:t>X3/x4 / x5/ x6 = K     </a:t>
            </a:r>
          </a:p>
          <a:p>
            <a:endParaRPr lang="en-US" altLang="en-US">
              <a:latin typeface="Arial" panose="020B0604020202020204" pitchFamily="34" charset="0"/>
            </a:endParaRPr>
          </a:p>
          <a:p>
            <a:r>
              <a:rPr lang="en-US" altLang="en-US">
                <a:latin typeface="Arial" panose="020B0604020202020204" pitchFamily="34" charset="0"/>
              </a:rPr>
              <a:t>X6 = K x4 x5  / x3 </a:t>
            </a:r>
          </a:p>
          <a:p>
            <a:r>
              <a:rPr lang="en-US" altLang="en-US">
                <a:latin typeface="Arial" panose="020B0604020202020204" pitchFamily="34" charset="0"/>
              </a:rPr>
              <a:t>Xs are weekly cause specific mortality rates.</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2D57470-EEF4-4B2B-B8DE-A3F9311B7F19}" type="slidenum">
              <a:rPr lang="en-US" altLang="en-US"/>
              <a:pPr/>
              <a:t>48</a:t>
            </a:fld>
            <a:endParaRPr lang="en-US" altLang="en-US"/>
          </a:p>
        </p:txBody>
      </p:sp>
    </p:spTree>
    <p:extLst>
      <p:ext uri="{BB962C8B-B14F-4D97-AF65-F5344CB8AC3E}">
        <p14:creationId xmlns:p14="http://schemas.microsoft.com/office/powerpoint/2010/main" val="2536793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Binomial chain model – sim to Reed Frost</a:t>
            </a:r>
          </a:p>
          <a:p>
            <a:r>
              <a:rPr lang="en-US" altLang="en-US">
                <a:latin typeface="Arial" panose="020B0604020202020204" pitchFamily="34" charset="0"/>
              </a:rPr>
              <a:t>Demonstrated epi. threshold</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5D9EFA64-5844-47AF-A1A4-6BA9251129F0}" type="slidenum">
              <a:rPr lang="en-US" altLang="en-US"/>
              <a:pPr/>
              <a:t>49</a:t>
            </a:fld>
            <a:endParaRPr lang="en-US" altLang="en-US"/>
          </a:p>
        </p:txBody>
      </p:sp>
    </p:spTree>
    <p:extLst>
      <p:ext uri="{BB962C8B-B14F-4D97-AF65-F5344CB8AC3E}">
        <p14:creationId xmlns:p14="http://schemas.microsoft.com/office/powerpoint/2010/main" val="3648804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first?</a:t>
            </a:r>
          </a:p>
          <a:p>
            <a:endParaRPr lang="en-US" altLang="en-US">
              <a:latin typeface="Arial" panose="020B0604020202020204" pitchFamily="34" charset="0"/>
            </a:endParaRPr>
          </a:p>
          <a:p>
            <a:r>
              <a:rPr lang="en-US" altLang="en-US">
                <a:latin typeface="Arial" panose="020B0604020202020204" pitchFamily="34" charset="0"/>
              </a:rPr>
              <a:t>C(t+1) = Ct * St*  /  m</a:t>
            </a:r>
          </a:p>
          <a:p>
            <a:r>
              <a:rPr lang="en-US" altLang="en-US">
                <a:latin typeface="Arial" panose="020B0604020202020204" pitchFamily="34" charset="0"/>
              </a:rPr>
              <a:t>Cases in future is = to current number of cases * susceptibles / m</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1F25447-5C5A-4069-92FF-6BAD2948C8E5}" type="slidenum">
              <a:rPr lang="en-US" altLang="en-US"/>
              <a:pPr/>
              <a:t>50</a:t>
            </a:fld>
            <a:endParaRPr lang="en-US" altLang="en-US"/>
          </a:p>
        </p:txBody>
      </p:sp>
    </p:spTree>
    <p:extLst>
      <p:ext uri="{BB962C8B-B14F-4D97-AF65-F5344CB8AC3E}">
        <p14:creationId xmlns:p14="http://schemas.microsoft.com/office/powerpoint/2010/main" val="2651743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C(t+1) = Ct * p * q^t     p= initial infectivity   q^t= exponential decrease in infectivity over time.</a:t>
            </a:r>
          </a:p>
          <a:p>
            <a:r>
              <a:rPr lang="en-US" altLang="en-US">
                <a:latin typeface="Arial" panose="020B0604020202020204" pitchFamily="34" charset="0"/>
              </a:rPr>
              <a:t>Admired Farr’s work – tried to build on it.</a:t>
            </a:r>
          </a:p>
          <a:p>
            <a:r>
              <a:rPr lang="en-US" altLang="en-US">
                <a:latin typeface="Arial" panose="020B0604020202020204" pitchFamily="34" charset="0"/>
              </a:rPr>
              <a:t>Didn’t agree with mass action</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5E7012D-4640-4388-907C-35CAC953BC54}" type="slidenum">
              <a:rPr lang="en-US" altLang="en-US"/>
              <a:pPr/>
              <a:t>51</a:t>
            </a:fld>
            <a:endParaRPr lang="en-US" altLang="en-US"/>
          </a:p>
        </p:txBody>
      </p:sp>
    </p:spTree>
    <p:extLst>
      <p:ext uri="{BB962C8B-B14F-4D97-AF65-F5344CB8AC3E}">
        <p14:creationId xmlns:p14="http://schemas.microsoft.com/office/powerpoint/2010/main" val="802293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Threshhold concept</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1719434-0793-4CF7-B490-A3BEA25B6BE8}" type="slidenum">
              <a:rPr lang="en-US" altLang="en-US"/>
              <a:pPr/>
              <a:t>52</a:t>
            </a:fld>
            <a:endParaRPr lang="en-US" altLang="en-US"/>
          </a:p>
        </p:txBody>
      </p:sp>
    </p:spTree>
    <p:extLst>
      <p:ext uri="{BB962C8B-B14F-4D97-AF65-F5344CB8AC3E}">
        <p14:creationId xmlns:p14="http://schemas.microsoft.com/office/powerpoint/2010/main" val="2162172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 ‘beta’  b = ‘gamma’  Ro = a/b = beta/gamma</a:t>
            </a:r>
          </a:p>
          <a:p>
            <a:r>
              <a:rPr lang="en-US" altLang="en-US">
                <a:latin typeface="Arial" panose="020B0604020202020204" pitchFamily="34" charset="0"/>
              </a:rPr>
              <a:t>Duration of infectiousness = 1/b, transmission rate = a,  Ro = a/b</a:t>
            </a:r>
          </a:p>
          <a:p>
            <a:r>
              <a:rPr lang="en-US" altLang="en-US">
                <a:latin typeface="Arial" panose="020B0604020202020204" pitchFamily="34" charset="0"/>
              </a:rPr>
              <a:t>“average number of secondary cases arising from an average primary case in an entirely susceptible population”</a:t>
            </a:r>
          </a:p>
          <a:p>
            <a:r>
              <a:rPr lang="en-US" altLang="en-US">
                <a:latin typeface="Arial" panose="020B0604020202020204" pitchFamily="34" charset="0"/>
              </a:rPr>
              <a:t>Chain of transmission breaks down due to the decline of infectives</a:t>
            </a:r>
          </a:p>
          <a:p>
            <a:r>
              <a:rPr lang="en-US" altLang="en-US">
                <a:latin typeface="Arial" panose="020B0604020202020204" pitchFamily="34" charset="0"/>
              </a:rPr>
              <a:t>- fig, dR/dt as a function of time and the data for the number of deaths per week during a plague in bombay 1905.</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B3F756B-EB9B-4FB7-845E-D90C10F2AAA5}" type="slidenum">
              <a:rPr lang="en-US" altLang="en-US"/>
              <a:pPr/>
              <a:t>53</a:t>
            </a:fld>
            <a:endParaRPr lang="en-US" altLang="en-US"/>
          </a:p>
        </p:txBody>
      </p:sp>
    </p:spTree>
    <p:extLst>
      <p:ext uri="{BB962C8B-B14F-4D97-AF65-F5344CB8AC3E}">
        <p14:creationId xmlns:p14="http://schemas.microsoft.com/office/powerpoint/2010/main" val="3754164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C74FF28-3EC5-4E6E-BF0D-EDD34EF1AE62}" type="slidenum">
              <a:rPr lang="en-US" altLang="en-US"/>
              <a:pPr/>
              <a:t>54</a:t>
            </a:fld>
            <a:endParaRPr lang="en-US" altLang="en-US"/>
          </a:p>
        </p:txBody>
      </p:sp>
    </p:spTree>
    <p:extLst>
      <p:ext uri="{BB962C8B-B14F-4D97-AF65-F5344CB8AC3E}">
        <p14:creationId xmlns:p14="http://schemas.microsoft.com/office/powerpoint/2010/main" val="2446875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D5A95A9-499C-465C-A9C4-AFBFCE3507DB}" type="slidenum">
              <a:rPr lang="en-US" altLang="en-US"/>
              <a:pPr/>
              <a:t>55</a:t>
            </a:fld>
            <a:endParaRPr lang="en-US" altLang="en-US"/>
          </a:p>
        </p:txBody>
      </p:sp>
    </p:spTree>
    <p:extLst>
      <p:ext uri="{BB962C8B-B14F-4D97-AF65-F5344CB8AC3E}">
        <p14:creationId xmlns:p14="http://schemas.microsoft.com/office/powerpoint/2010/main" val="423653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Key concepts here:  </a:t>
            </a:r>
          </a:p>
          <a:p>
            <a:r>
              <a:rPr lang="en-US" altLang="en-US">
                <a:latin typeface="Arial" panose="020B0604020202020204" pitchFamily="34" charset="0"/>
              </a:rPr>
              <a:t>features prevention</a:t>
            </a:r>
          </a:p>
          <a:p>
            <a:r>
              <a:rPr lang="en-US" altLang="en-US">
                <a:latin typeface="Arial" panose="020B0604020202020204" pitchFamily="34" charset="0"/>
              </a:rPr>
              <a:t>Interdisciplinary</a:t>
            </a:r>
          </a:p>
          <a:p>
            <a:r>
              <a:rPr lang="en-US" altLang="en-US">
                <a:latin typeface="Arial" panose="020B0604020202020204" pitchFamily="34" charset="0"/>
              </a:rPr>
              <a:t>Basis in “right to health” philosophy (social justice)</a:t>
            </a:r>
          </a:p>
          <a:p>
            <a:r>
              <a:rPr lang="en-US" altLang="en-US">
                <a:latin typeface="Arial" panose="020B0604020202020204" pitchFamily="34" charset="0"/>
              </a:rPr>
              <a:t>Government plays a role – population level</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2800E98-6F87-4235-9DA6-A25C2AADC811}" type="slidenum">
              <a:rPr lang="en-US" altLang="en-US"/>
              <a:pPr/>
              <a:t>9</a:t>
            </a:fld>
            <a:endParaRPr lang="en-US" altLang="en-US"/>
          </a:p>
        </p:txBody>
      </p:sp>
    </p:spTree>
    <p:extLst>
      <p:ext uri="{BB962C8B-B14F-4D97-AF65-F5344CB8AC3E}">
        <p14:creationId xmlns:p14="http://schemas.microsoft.com/office/powerpoint/2010/main" val="33451717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1AF12-6735-D14F-92D5-A5A305C45B44}" type="slidenum">
              <a:rPr lang="en-US" smtClean="0"/>
              <a:t>57</a:t>
            </a:fld>
            <a:endParaRPr lang="en-US"/>
          </a:p>
        </p:txBody>
      </p:sp>
    </p:spTree>
    <p:extLst>
      <p:ext uri="{BB962C8B-B14F-4D97-AF65-F5344CB8AC3E}">
        <p14:creationId xmlns:p14="http://schemas.microsoft.com/office/powerpoint/2010/main" val="216884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Key concepts here:  </a:t>
            </a:r>
          </a:p>
          <a:p>
            <a:r>
              <a:rPr lang="en-US" altLang="en-US">
                <a:latin typeface="Arial" panose="020B0604020202020204" pitchFamily="34" charset="0"/>
              </a:rPr>
              <a:t>features prevention</a:t>
            </a:r>
          </a:p>
          <a:p>
            <a:r>
              <a:rPr lang="en-US" altLang="en-US">
                <a:latin typeface="Arial" panose="020B0604020202020204" pitchFamily="34" charset="0"/>
              </a:rPr>
              <a:t>Interdisciplinary</a:t>
            </a:r>
          </a:p>
          <a:p>
            <a:r>
              <a:rPr lang="en-US" altLang="en-US">
                <a:latin typeface="Arial" panose="020B0604020202020204" pitchFamily="34" charset="0"/>
              </a:rPr>
              <a:t>Basis in “right to health” philosophy (social justice)</a:t>
            </a:r>
          </a:p>
          <a:p>
            <a:r>
              <a:rPr lang="en-US" altLang="en-US">
                <a:latin typeface="Arial" panose="020B0604020202020204" pitchFamily="34" charset="0"/>
              </a:rPr>
              <a:t>Government plays a role – population level</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2800E98-6F87-4235-9DA6-A25C2AADC811}" type="slidenum">
              <a:rPr lang="en-US" altLang="en-US"/>
              <a:pPr/>
              <a:t>10</a:t>
            </a:fld>
            <a:endParaRPr lang="en-US" altLang="en-US"/>
          </a:p>
        </p:txBody>
      </p:sp>
    </p:spTree>
    <p:extLst>
      <p:ext uri="{BB962C8B-B14F-4D97-AF65-F5344CB8AC3E}">
        <p14:creationId xmlns:p14="http://schemas.microsoft.com/office/powerpoint/2010/main" val="91538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25BD26C-20A1-43D7-9463-94F0519E730A}" type="slidenum">
              <a:rPr lang="en-US" altLang="en-US"/>
              <a:pPr/>
              <a:t>11</a:t>
            </a:fld>
            <a:endParaRPr lang="en-US" altLang="en-US"/>
          </a:p>
        </p:txBody>
      </p:sp>
    </p:spTree>
    <p:extLst>
      <p:ext uri="{BB962C8B-B14F-4D97-AF65-F5344CB8AC3E}">
        <p14:creationId xmlns:p14="http://schemas.microsoft.com/office/powerpoint/2010/main" val="10520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38DC82F-06B2-4EA5-9E87-5C7889DE2824}" type="slidenum">
              <a:rPr lang="en-US" altLang="en-US"/>
              <a:pPr/>
              <a:t>13</a:t>
            </a:fld>
            <a:endParaRPr lang="en-US" altLang="en-US"/>
          </a:p>
        </p:txBody>
      </p:sp>
    </p:spTree>
    <p:extLst>
      <p:ext uri="{BB962C8B-B14F-4D97-AF65-F5344CB8AC3E}">
        <p14:creationId xmlns:p14="http://schemas.microsoft.com/office/powerpoint/2010/main" val="223510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Different ways of seeing PH</a:t>
            </a:r>
            <a:r>
              <a:rPr lang="en-US" altLang="en-US" baseline="0" dirty="0">
                <a:latin typeface="Arial" panose="020B0604020202020204" pitchFamily="34" charset="0"/>
              </a:rPr>
              <a:t> in action</a:t>
            </a:r>
          </a:p>
          <a:p>
            <a:r>
              <a:rPr lang="en-US" altLang="en-US" baseline="0" dirty="0">
                <a:latin typeface="Arial" panose="020B0604020202020204" pitchFamily="34" charset="0"/>
              </a:rPr>
              <a:t>Lab </a:t>
            </a:r>
          </a:p>
          <a:p>
            <a:r>
              <a:rPr lang="en-US" altLang="en-US" baseline="0" dirty="0">
                <a:latin typeface="Arial" panose="020B0604020202020204" pitchFamily="34" charset="0"/>
              </a:rPr>
              <a:t>PH workers</a:t>
            </a:r>
          </a:p>
          <a:p>
            <a:r>
              <a:rPr lang="en-US" altLang="en-US" baseline="0" dirty="0" err="1">
                <a:latin typeface="Arial" panose="020B0604020202020204" pitchFamily="34" charset="0"/>
              </a:rPr>
              <a:t>Gov</a:t>
            </a:r>
            <a:endParaRPr lang="en-US" altLang="en-US" baseline="0" dirty="0">
              <a:latin typeface="Arial" panose="020B0604020202020204" pitchFamily="34" charset="0"/>
            </a:endParaRPr>
          </a:p>
          <a:p>
            <a:r>
              <a:rPr lang="en-US" altLang="en-US" baseline="0" dirty="0">
                <a:latin typeface="Arial" panose="020B0604020202020204" pitchFamily="34" charset="0"/>
              </a:rPr>
              <a:t>Works at Pop level</a:t>
            </a:r>
          </a:p>
          <a:p>
            <a:r>
              <a:rPr lang="en-US" altLang="en-US" baseline="0" dirty="0">
                <a:latin typeface="Arial" panose="020B0604020202020204" pitchFamily="34" charset="0"/>
              </a:rPr>
              <a:t>Preview: 3 main function</a:t>
            </a:r>
            <a:endParaRPr lang="en-US" altLang="en-US" dirty="0">
              <a:latin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38DC82F-06B2-4EA5-9E87-5C7889DE2824}" type="slidenum">
              <a:rPr lang="en-US" altLang="en-US"/>
              <a:pPr/>
              <a:t>14</a:t>
            </a:fld>
            <a:endParaRPr lang="en-US" altLang="en-US"/>
          </a:p>
        </p:txBody>
      </p:sp>
    </p:spTree>
    <p:extLst>
      <p:ext uri="{BB962C8B-B14F-4D97-AF65-F5344CB8AC3E}">
        <p14:creationId xmlns:p14="http://schemas.microsoft.com/office/powerpoint/2010/main" val="100841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jpg"/><Relationship Id="rId7" Type="http://schemas.openxmlformats.org/officeDocument/2006/relationships/hyperlink" Target="mailto:figshare@ici3d.or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creativecommons.org/licenses/by/3.0/"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0536E7-4952-5B45-9C95-345C098B7FB7}" type="datetime1">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1C326-D94C-9A46-89DA-DAB48734F1B9}" type="slidenum">
              <a:rPr lang="en-US" smtClean="0"/>
              <a:t>‹#›</a:t>
            </a:fld>
            <a:endParaRPr lang="en-US"/>
          </a:p>
        </p:txBody>
      </p:sp>
      <p:grpSp>
        <p:nvGrpSpPr>
          <p:cNvPr id="17" name="Group 16"/>
          <p:cNvGrpSpPr/>
          <p:nvPr userDrawn="1"/>
        </p:nvGrpSpPr>
        <p:grpSpPr>
          <a:xfrm>
            <a:off x="0" y="23812"/>
            <a:ext cx="9144000" cy="902234"/>
            <a:chOff x="1120013" y="65888"/>
            <a:chExt cx="11071987" cy="1092467"/>
          </a:xfrm>
        </p:grpSpPr>
        <p:sp>
          <p:nvSpPr>
            <p:cNvPr id="18" name="Rectangle 17"/>
            <p:cNvSpPr/>
            <p:nvPr userDrawn="1"/>
          </p:nvSpPr>
          <p:spPr>
            <a:xfrm>
              <a:off x="1120013" y="65888"/>
              <a:ext cx="1107198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userDrawn="1"/>
          </p:nvSpPr>
          <p:spPr>
            <a:xfrm>
              <a:off x="8001807" y="70700"/>
              <a:ext cx="1087655"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20" name="Oval 19"/>
            <p:cNvSpPr/>
            <p:nvPr userDrawn="1"/>
          </p:nvSpPr>
          <p:spPr>
            <a:xfrm>
              <a:off x="11017715" y="70305"/>
              <a:ext cx="1087655"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8171849" y="65888"/>
              <a:ext cx="3792354" cy="1092467"/>
            </a:xfrm>
            <a:prstGeom prst="roundRect">
              <a:avLst>
                <a:gd name="adj" fmla="val 35027"/>
              </a:avLst>
            </a:prstGeom>
            <a:solidFill>
              <a:schemeClr val="bg1"/>
            </a:solidFill>
            <a:ln>
              <a:noFill/>
            </a:ln>
            <a:effec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75687D-9F1A-C84A-8340-D20646B716E7}" type="datetime1">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1C326-D94C-9A46-89DA-DAB48734F1B9}" type="slidenum">
              <a:rPr lang="en-US" smtClean="0"/>
              <a:t>‹#›</a:t>
            </a:fld>
            <a:endParaRPr lang="en-US"/>
          </a:p>
        </p:txBody>
      </p:sp>
      <p:grpSp>
        <p:nvGrpSpPr>
          <p:cNvPr id="8" name="Group 7"/>
          <p:cNvGrpSpPr/>
          <p:nvPr userDrawn="1"/>
        </p:nvGrpSpPr>
        <p:grpSpPr>
          <a:xfrm>
            <a:off x="0" y="127591"/>
            <a:ext cx="9144000" cy="463427"/>
            <a:chOff x="-77090" y="65888"/>
            <a:chExt cx="21555807" cy="1092467"/>
          </a:xfrm>
        </p:grpSpPr>
        <p:sp>
          <p:nvSpPr>
            <p:cNvPr id="9" name="Rectangle 8"/>
            <p:cNvSpPr/>
            <p:nvPr userDrawn="1"/>
          </p:nvSpPr>
          <p:spPr>
            <a:xfrm>
              <a:off x="-77090" y="65888"/>
              <a:ext cx="2155580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userDrawn="1"/>
          </p:nvSpPr>
          <p:spPr>
            <a:xfrm>
              <a:off x="17136531" y="70699"/>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11" name="Oval 10"/>
            <p:cNvSpPr/>
            <p:nvPr userDrawn="1"/>
          </p:nvSpPr>
          <p:spPr>
            <a:xfrm>
              <a:off x="20123563" y="70305"/>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17306572" y="65888"/>
              <a:ext cx="3792354" cy="1092467"/>
            </a:xfrm>
            <a:prstGeom prst="roundRect">
              <a:avLst>
                <a:gd name="adj" fmla="val 36789"/>
              </a:avLst>
            </a:prstGeom>
            <a:solidFill>
              <a:schemeClr val="bg1"/>
            </a:solidFill>
            <a:ln>
              <a:noFill/>
            </a:ln>
            <a:effectLst/>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38338-B1B1-654E-9BF0-55F51D7082B7}" type="datetime1">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1C326-D94C-9A46-89DA-DAB48734F1B9}" type="slidenum">
              <a:rPr lang="en-US" smtClean="0"/>
              <a:t>‹#›</a:t>
            </a:fld>
            <a:endParaRPr lang="en-US"/>
          </a:p>
        </p:txBody>
      </p:sp>
      <p:grpSp>
        <p:nvGrpSpPr>
          <p:cNvPr id="7" name="Group 6"/>
          <p:cNvGrpSpPr/>
          <p:nvPr userDrawn="1"/>
        </p:nvGrpSpPr>
        <p:grpSpPr>
          <a:xfrm rot="5400000">
            <a:off x="5429251" y="3197287"/>
            <a:ext cx="6857998" cy="463427"/>
            <a:chOff x="5311866" y="65888"/>
            <a:chExt cx="16166851" cy="1092467"/>
          </a:xfrm>
        </p:grpSpPr>
        <p:sp>
          <p:nvSpPr>
            <p:cNvPr id="8" name="Rectangle 7"/>
            <p:cNvSpPr/>
            <p:nvPr userDrawn="1"/>
          </p:nvSpPr>
          <p:spPr>
            <a:xfrm>
              <a:off x="5311866" y="65888"/>
              <a:ext cx="16166851"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userDrawn="1"/>
          </p:nvSpPr>
          <p:spPr>
            <a:xfrm>
              <a:off x="17136531" y="70699"/>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10" name="Oval 9"/>
            <p:cNvSpPr/>
            <p:nvPr userDrawn="1"/>
          </p:nvSpPr>
          <p:spPr>
            <a:xfrm>
              <a:off x="20123563" y="70305"/>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17306572" y="65888"/>
              <a:ext cx="3792354" cy="1092467"/>
            </a:xfrm>
            <a:prstGeom prst="roundRect">
              <a:avLst>
                <a:gd name="adj" fmla="val 36789"/>
              </a:avLst>
            </a:prstGeom>
            <a:solidFill>
              <a:schemeClr val="bg1"/>
            </a:solidFill>
            <a:ln>
              <a:noFill/>
            </a:ln>
            <a:effectLst/>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B9C20F-09FC-EB4E-99EF-8819AE2CEFC5}" type="datetime1">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1C326-D94C-9A46-89DA-DAB48734F1B9}" type="slidenum">
              <a:rPr lang="en-US" smtClean="0"/>
              <a:t>‹#›</a:t>
            </a:fld>
            <a:endParaRPr lang="en-US"/>
          </a:p>
        </p:txBody>
      </p:sp>
      <p:grpSp>
        <p:nvGrpSpPr>
          <p:cNvPr id="7" name="Group 6"/>
          <p:cNvGrpSpPr/>
          <p:nvPr userDrawn="1"/>
        </p:nvGrpSpPr>
        <p:grpSpPr>
          <a:xfrm rot="5400000">
            <a:off x="5429251" y="3197287"/>
            <a:ext cx="6857998" cy="463427"/>
            <a:chOff x="5311866" y="65888"/>
            <a:chExt cx="16166851" cy="1092467"/>
          </a:xfrm>
        </p:grpSpPr>
        <p:sp>
          <p:nvSpPr>
            <p:cNvPr id="8" name="Rectangle 7"/>
            <p:cNvSpPr/>
            <p:nvPr userDrawn="1"/>
          </p:nvSpPr>
          <p:spPr>
            <a:xfrm>
              <a:off x="5311866" y="65888"/>
              <a:ext cx="16166851"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userDrawn="1"/>
          </p:nvSpPr>
          <p:spPr>
            <a:xfrm>
              <a:off x="17136531" y="70699"/>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10" name="Oval 9"/>
            <p:cNvSpPr/>
            <p:nvPr userDrawn="1"/>
          </p:nvSpPr>
          <p:spPr>
            <a:xfrm>
              <a:off x="20123563" y="70305"/>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17306572" y="65888"/>
              <a:ext cx="3792354" cy="1092467"/>
            </a:xfrm>
            <a:prstGeom prst="roundRect">
              <a:avLst>
                <a:gd name="adj" fmla="val 36789"/>
              </a:avLst>
            </a:prstGeom>
            <a:solidFill>
              <a:schemeClr val="bg1"/>
            </a:solidFill>
            <a:ln>
              <a:noFill/>
            </a:ln>
            <a:effectLst/>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EA35E3-0DF6-4644-81CB-F2B95DB0641A}" type="datetime1">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1C326-D94C-9A46-89DA-DAB48734F1B9}" type="slidenum">
              <a:rPr lang="en-US" smtClean="0"/>
              <a:t>‹#›</a:t>
            </a:fld>
            <a:endParaRPr lang="en-US"/>
          </a:p>
        </p:txBody>
      </p:sp>
      <p:grpSp>
        <p:nvGrpSpPr>
          <p:cNvPr id="17" name="Group 16"/>
          <p:cNvGrpSpPr/>
          <p:nvPr userDrawn="1"/>
        </p:nvGrpSpPr>
        <p:grpSpPr>
          <a:xfrm>
            <a:off x="0" y="-2376"/>
            <a:ext cx="9144000" cy="902234"/>
            <a:chOff x="1120013" y="65888"/>
            <a:chExt cx="11071987" cy="1092467"/>
          </a:xfrm>
        </p:grpSpPr>
        <p:sp>
          <p:nvSpPr>
            <p:cNvPr id="18" name="Rectangle 17"/>
            <p:cNvSpPr/>
            <p:nvPr userDrawn="1"/>
          </p:nvSpPr>
          <p:spPr>
            <a:xfrm>
              <a:off x="1120013" y="65888"/>
              <a:ext cx="1107198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endParaRPr>
            </a:p>
          </p:txBody>
        </p:sp>
        <p:sp>
          <p:nvSpPr>
            <p:cNvPr id="19" name="Oval 18"/>
            <p:cNvSpPr/>
            <p:nvPr userDrawn="1"/>
          </p:nvSpPr>
          <p:spPr>
            <a:xfrm>
              <a:off x="8001807" y="70700"/>
              <a:ext cx="1087655"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20" name="Oval 19"/>
            <p:cNvSpPr/>
            <p:nvPr userDrawn="1"/>
          </p:nvSpPr>
          <p:spPr>
            <a:xfrm>
              <a:off x="11017715" y="70305"/>
              <a:ext cx="1087655"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8171849" y="65888"/>
              <a:ext cx="3792354" cy="1092467"/>
            </a:xfrm>
            <a:prstGeom prst="roundRect">
              <a:avLst>
                <a:gd name="adj" fmla="val 35027"/>
              </a:avLst>
            </a:prstGeom>
            <a:solidFill>
              <a:schemeClr val="bg1"/>
            </a:solidFill>
            <a:ln>
              <a:noFill/>
            </a:ln>
            <a:effectLst/>
          </p:spPr>
        </p:pic>
      </p:grpSp>
      <p:sp>
        <p:nvSpPr>
          <p:cNvPr id="12" name="Rectangle 11"/>
          <p:cNvSpPr/>
          <p:nvPr userDrawn="1"/>
        </p:nvSpPr>
        <p:spPr>
          <a:xfrm>
            <a:off x="0" y="6280408"/>
            <a:ext cx="9144001" cy="593467"/>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ounded Rectangle 12"/>
          <p:cNvSpPr/>
          <p:nvPr userDrawn="1"/>
        </p:nvSpPr>
        <p:spPr>
          <a:xfrm>
            <a:off x="3601315" y="6267077"/>
            <a:ext cx="2066060" cy="606798"/>
          </a:xfrm>
          <a:prstGeom prst="roundRect">
            <a:avLst>
              <a:gd name="adj" fmla="val 25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userDrawn="1"/>
        </p:nvGrpSpPr>
        <p:grpSpPr>
          <a:xfrm>
            <a:off x="60482" y="6260683"/>
            <a:ext cx="3025619" cy="612018"/>
            <a:chOff x="-118583" y="5812886"/>
            <a:chExt cx="4638951" cy="938361"/>
          </a:xfrm>
        </p:grpSpPr>
        <p:grpSp>
          <p:nvGrpSpPr>
            <p:cNvPr id="15" name="Group 14"/>
            <p:cNvGrpSpPr/>
            <p:nvPr/>
          </p:nvGrpSpPr>
          <p:grpSpPr>
            <a:xfrm>
              <a:off x="-118583" y="5812886"/>
              <a:ext cx="4638951" cy="938361"/>
              <a:chOff x="-1850797" y="5483979"/>
              <a:chExt cx="6352439" cy="1276987"/>
            </a:xfrm>
          </p:grpSpPr>
          <p:sp>
            <p:nvSpPr>
              <p:cNvPr id="22" name="Oval 21"/>
              <p:cNvSpPr/>
              <p:nvPr/>
            </p:nvSpPr>
            <p:spPr>
              <a:xfrm>
                <a:off x="-1850797" y="5502843"/>
                <a:ext cx="1087655" cy="12373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000</a:t>
                </a:r>
              </a:p>
            </p:txBody>
          </p:sp>
          <p:sp>
            <p:nvSpPr>
              <p:cNvPr id="23" name="Rounded Rectangle 22"/>
              <p:cNvSpPr/>
              <p:nvPr/>
            </p:nvSpPr>
            <p:spPr>
              <a:xfrm>
                <a:off x="-1541600" y="5483979"/>
                <a:ext cx="5767437" cy="1276987"/>
              </a:xfrm>
              <a:prstGeom prst="roundRect">
                <a:avLst>
                  <a:gd name="adj" fmla="val 25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3413987" y="5492011"/>
                <a:ext cx="1087655" cy="12373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085" b="-1"/>
            <a:stretch/>
          </p:blipFill>
          <p:spPr>
            <a:xfrm>
              <a:off x="81543" y="5870360"/>
              <a:ext cx="4221374" cy="822029"/>
            </a:xfrm>
            <a:prstGeom prst="roundRect">
              <a:avLst>
                <a:gd name="adj" fmla="val 33229"/>
              </a:avLst>
            </a:prstGeom>
            <a:solidFill>
              <a:srgbClr val="FFFFFF">
                <a:shade val="85000"/>
              </a:srgbClr>
            </a:solidFill>
            <a:ln>
              <a:noFill/>
            </a:ln>
            <a:effectLst/>
          </p:spPr>
        </p:pic>
      </p:grpSp>
      <p:grpSp>
        <p:nvGrpSpPr>
          <p:cNvPr id="25" name="Group 24"/>
          <p:cNvGrpSpPr/>
          <p:nvPr userDrawn="1"/>
        </p:nvGrpSpPr>
        <p:grpSpPr>
          <a:xfrm>
            <a:off x="6071287" y="6260901"/>
            <a:ext cx="2951678" cy="597062"/>
            <a:chOff x="6215161" y="6918230"/>
            <a:chExt cx="4638951" cy="938361"/>
          </a:xfrm>
        </p:grpSpPr>
        <p:grpSp>
          <p:nvGrpSpPr>
            <p:cNvPr id="26" name="Group 25"/>
            <p:cNvGrpSpPr/>
            <p:nvPr/>
          </p:nvGrpSpPr>
          <p:grpSpPr>
            <a:xfrm>
              <a:off x="6215161" y="6918230"/>
              <a:ext cx="4638951" cy="938361"/>
              <a:chOff x="-1850797" y="5483979"/>
              <a:chExt cx="6352439" cy="1276987"/>
            </a:xfrm>
          </p:grpSpPr>
          <p:sp>
            <p:nvSpPr>
              <p:cNvPr id="28" name="Oval 27"/>
              <p:cNvSpPr/>
              <p:nvPr/>
            </p:nvSpPr>
            <p:spPr>
              <a:xfrm>
                <a:off x="-1850797" y="5502843"/>
                <a:ext cx="1087655" cy="12373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000</a:t>
                </a:r>
              </a:p>
            </p:txBody>
          </p:sp>
          <p:sp>
            <p:nvSpPr>
              <p:cNvPr id="29" name="Rounded Rectangle 28"/>
              <p:cNvSpPr/>
              <p:nvPr/>
            </p:nvSpPr>
            <p:spPr>
              <a:xfrm>
                <a:off x="-1541600" y="5483979"/>
                <a:ext cx="5767437" cy="1276987"/>
              </a:xfrm>
              <a:prstGeom prst="roundRect">
                <a:avLst>
                  <a:gd name="adj" fmla="val 259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3413987" y="5492011"/>
                <a:ext cx="1087655" cy="12373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266" y="7050024"/>
              <a:ext cx="4143701" cy="728499"/>
            </a:xfrm>
            <a:prstGeom prst="rect">
              <a:avLst/>
            </a:prstGeom>
            <a:solidFill>
              <a:schemeClr val="bg1"/>
            </a:solidFill>
          </p:spPr>
        </p:pic>
      </p:grpSp>
      <p:grpSp>
        <p:nvGrpSpPr>
          <p:cNvPr id="31" name="Group 30"/>
          <p:cNvGrpSpPr/>
          <p:nvPr userDrawn="1"/>
        </p:nvGrpSpPr>
        <p:grpSpPr>
          <a:xfrm>
            <a:off x="3420800" y="6277076"/>
            <a:ext cx="2395791" cy="596799"/>
            <a:chOff x="8048423" y="5820754"/>
            <a:chExt cx="3845490" cy="957921"/>
          </a:xfrm>
        </p:grpSpPr>
        <p:sp>
          <p:nvSpPr>
            <p:cNvPr id="32" name="Oval 31"/>
            <p:cNvSpPr/>
            <p:nvPr userDrawn="1"/>
          </p:nvSpPr>
          <p:spPr>
            <a:xfrm>
              <a:off x="8048423" y="5821090"/>
              <a:ext cx="794274" cy="9575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000</a:t>
              </a:r>
            </a:p>
          </p:txBody>
        </p:sp>
        <p:sp>
          <p:nvSpPr>
            <p:cNvPr id="33" name="Oval 32"/>
            <p:cNvSpPr/>
            <p:nvPr userDrawn="1"/>
          </p:nvSpPr>
          <p:spPr>
            <a:xfrm>
              <a:off x="11099639" y="5820754"/>
              <a:ext cx="794274" cy="957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4" name="Picture 33" descr="SACEMA_Horizontal_with_Tagline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1199" y="6271335"/>
            <a:ext cx="2066176" cy="591424"/>
          </a:xfrm>
          <a:prstGeom prst="rect">
            <a:avLst/>
          </a:prstGeom>
        </p:spPr>
      </p:pic>
      <p:sp>
        <p:nvSpPr>
          <p:cNvPr id="35" name="Title 1"/>
          <p:cNvSpPr txBox="1">
            <a:spLocks/>
          </p:cNvSpPr>
          <p:nvPr userDrawn="1"/>
        </p:nvSpPr>
        <p:spPr>
          <a:xfrm>
            <a:off x="88037" y="2014399"/>
            <a:ext cx="9014060" cy="8340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1600" dirty="0">
                <a:solidFill>
                  <a:srgbClr val="FFFFFF"/>
                </a:solidFill>
                <a:ea typeface="ＭＳ Ｐゴシック" charset="-128"/>
              </a:rPr>
              <a:t>This presentation is made available through a Creative Commons Attribution-Noncommercial license. Details of the license and permitted uses are available at</a:t>
            </a:r>
            <a:br>
              <a:rPr lang="en-US" altLang="x-none" sz="1600" dirty="0">
                <a:solidFill>
                  <a:srgbClr val="FFFFFF"/>
                </a:solidFill>
                <a:ea typeface="ＭＳ Ｐゴシック" charset="-128"/>
              </a:rPr>
            </a:br>
            <a:r>
              <a:rPr lang="en-US" altLang="x-none" sz="1600" dirty="0">
                <a:solidFill>
                  <a:srgbClr val="FFFFFF"/>
                </a:solidFill>
                <a:ea typeface="ＭＳ Ｐゴシック" charset="-128"/>
              </a:rPr>
              <a:t> </a:t>
            </a:r>
            <a:r>
              <a:rPr lang="en-US" altLang="x-none" sz="1600" dirty="0">
                <a:solidFill>
                  <a:srgbClr val="FFFFFF"/>
                </a:solidFill>
                <a:ea typeface="ＭＳ Ｐゴシック" charset="-128"/>
                <a:hlinkClick r:id="rId6"/>
              </a:rPr>
              <a:t>http://creativecommons.org/licenses/by/3.0/</a:t>
            </a:r>
            <a:endParaRPr lang="en-US" altLang="x-none" sz="1600" dirty="0">
              <a:solidFill>
                <a:srgbClr val="FFFFFF"/>
              </a:solidFill>
              <a:ea typeface="ＭＳ Ｐゴシック" charset="-128"/>
            </a:endParaRPr>
          </a:p>
        </p:txBody>
      </p:sp>
      <p:sp>
        <p:nvSpPr>
          <p:cNvPr id="36" name="Subtitle 2"/>
          <p:cNvSpPr txBox="1">
            <a:spLocks/>
          </p:cNvSpPr>
          <p:nvPr userDrawn="1"/>
        </p:nvSpPr>
        <p:spPr>
          <a:xfrm>
            <a:off x="1361169" y="4264531"/>
            <a:ext cx="6424613" cy="1509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None/>
            </a:pPr>
            <a:endParaRPr lang="en-US" altLang="x-none" sz="1600" dirty="0">
              <a:solidFill>
                <a:srgbClr val="FFFFFF"/>
              </a:solidFill>
              <a:ea typeface="ＭＳ Ｐゴシック" charset="-128"/>
            </a:endParaRPr>
          </a:p>
          <a:p>
            <a:pPr marL="0" indent="0" algn="ctr">
              <a:lnSpc>
                <a:spcPct val="80000"/>
              </a:lnSpc>
              <a:spcBef>
                <a:spcPts val="0"/>
              </a:spcBef>
              <a:spcAft>
                <a:spcPts val="600"/>
              </a:spcAft>
              <a:buNone/>
            </a:pPr>
            <a:r>
              <a:rPr lang="en-US" altLang="x-none" sz="1600" dirty="0">
                <a:solidFill>
                  <a:srgbClr val="FFFFFF"/>
                </a:solidFill>
                <a:ea typeface="ＭＳ Ｐゴシック" charset="-128"/>
              </a:rPr>
              <a:t>Attribution: </a:t>
            </a:r>
          </a:p>
          <a:p>
            <a:pPr marL="0" indent="0" algn="ctr">
              <a:lnSpc>
                <a:spcPct val="80000"/>
              </a:lnSpc>
              <a:spcBef>
                <a:spcPts val="0"/>
              </a:spcBef>
              <a:buNone/>
            </a:pPr>
            <a:endParaRPr lang="en-US" altLang="x-none" sz="1600" dirty="0">
              <a:solidFill>
                <a:srgbClr val="FFFFFF"/>
              </a:solidFill>
              <a:ea typeface="ＭＳ Ｐゴシック" charset="-128"/>
            </a:endParaRPr>
          </a:p>
          <a:p>
            <a:pPr marL="0" indent="0" algn="ctr">
              <a:lnSpc>
                <a:spcPct val="80000"/>
              </a:lnSpc>
              <a:spcBef>
                <a:spcPts val="0"/>
              </a:spcBef>
              <a:buNone/>
            </a:pPr>
            <a:r>
              <a:rPr lang="en-US" altLang="x-none" sz="1600" dirty="0">
                <a:solidFill>
                  <a:srgbClr val="FFFFFF"/>
                </a:solidFill>
                <a:ea typeface="ＭＳ Ｐゴシック" charset="-128"/>
              </a:rPr>
              <a:t>Clinic on the Meaningful Modeling of Epidemiological Data</a:t>
            </a:r>
          </a:p>
          <a:p>
            <a:pPr marL="0" indent="0" algn="ctr">
              <a:lnSpc>
                <a:spcPct val="80000"/>
              </a:lnSpc>
              <a:buNone/>
            </a:pPr>
            <a:r>
              <a:rPr lang="en-US" altLang="x-none" sz="1600" dirty="0">
                <a:solidFill>
                  <a:srgbClr val="FFFFFF"/>
                </a:solidFill>
                <a:ea typeface="ＭＳ Ｐゴシック" charset="-128"/>
              </a:rPr>
              <a:t>Source URL:</a:t>
            </a:r>
            <a:endParaRPr lang="en-US" altLang="x-none" sz="1600" b="1" dirty="0">
              <a:solidFill>
                <a:srgbClr val="FFFFFF"/>
              </a:solidFill>
              <a:ea typeface="ＭＳ Ｐゴシック" charset="-128"/>
            </a:endParaRPr>
          </a:p>
          <a:p>
            <a:pPr marL="0" indent="0" algn="ctr">
              <a:lnSpc>
                <a:spcPct val="80000"/>
              </a:lnSpc>
              <a:buNone/>
            </a:pPr>
            <a:endParaRPr lang="en-US" altLang="x-none" sz="1600" dirty="0">
              <a:solidFill>
                <a:srgbClr val="FFFFFF"/>
              </a:solidFill>
              <a:ea typeface="ＭＳ Ｐゴシック" charset="-128"/>
            </a:endParaRPr>
          </a:p>
          <a:p>
            <a:pPr marL="0" indent="0" algn="ctr">
              <a:lnSpc>
                <a:spcPct val="80000"/>
              </a:lnSpc>
              <a:buNone/>
            </a:pPr>
            <a:r>
              <a:rPr lang="en-US" altLang="x-none" sz="1600" dirty="0">
                <a:solidFill>
                  <a:srgbClr val="FFFFFF"/>
                </a:solidFill>
                <a:ea typeface="ＭＳ Ｐゴシック" charset="-128"/>
              </a:rPr>
              <a:t>For further information please contact </a:t>
            </a:r>
            <a:r>
              <a:rPr lang="en-US" altLang="x-none" sz="1600" dirty="0">
                <a:solidFill>
                  <a:srgbClr val="FFFFFF"/>
                </a:solidFill>
                <a:ea typeface="ＭＳ Ｐゴシック" charset="-128"/>
                <a:hlinkClick r:id="rId7"/>
              </a:rPr>
              <a:t>figshare@ici3d.org</a:t>
            </a:r>
            <a:r>
              <a:rPr lang="en-US" altLang="x-none" sz="1600" dirty="0">
                <a:solidFill>
                  <a:srgbClr val="FFFFFF"/>
                </a:solidFill>
                <a:ea typeface="ＭＳ Ｐゴシック" charset="-128"/>
              </a:rPr>
              <a:t>.</a:t>
            </a:r>
          </a:p>
        </p:txBody>
      </p:sp>
      <p:pic>
        <p:nvPicPr>
          <p:cNvPr id="37" name="Picture 7" descr="cc.srr.primary.eps"/>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648941" y="1190421"/>
            <a:ext cx="1892252" cy="631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8" descr="by.eps"/>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255607" y="2882567"/>
            <a:ext cx="681788" cy="681788"/>
          </a:xfrm>
          <a:prstGeom prst="rect">
            <a:avLst/>
          </a:prstGeom>
          <a:solidFill>
            <a:schemeClr val="bg1"/>
          </a:solidFill>
          <a:ln>
            <a:noFill/>
          </a:ln>
        </p:spPr>
      </p:pic>
      <p:sp>
        <p:nvSpPr>
          <p:cNvPr id="39" name="Title 1"/>
          <p:cNvSpPr txBox="1">
            <a:spLocks/>
          </p:cNvSpPr>
          <p:nvPr userDrawn="1"/>
        </p:nvSpPr>
        <p:spPr>
          <a:xfrm>
            <a:off x="0" y="3604928"/>
            <a:ext cx="9144000" cy="32799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x-none" sz="1600" b="1" dirty="0">
                <a:solidFill>
                  <a:srgbClr val="FFFFFF"/>
                </a:solidFill>
                <a:ea typeface="ＭＳ Ｐゴシック" charset="-128"/>
              </a:rPr>
              <a:t>© </a:t>
            </a:r>
            <a:r>
              <a:rPr lang="en-US" altLang="x-none" sz="1600" b="1" i="1" dirty="0">
                <a:solidFill>
                  <a:srgbClr val="FFFFFF"/>
                </a:solidFill>
                <a:ea typeface="ＭＳ Ｐゴシック" charset="-128"/>
              </a:rPr>
              <a:t>2014-2019</a:t>
            </a:r>
            <a:r>
              <a:rPr lang="en-US" altLang="x-none" sz="1600" b="1" dirty="0">
                <a:solidFill>
                  <a:srgbClr val="FFFFFF"/>
                </a:solidFill>
                <a:ea typeface="ＭＳ Ｐゴシック" charset="-128"/>
              </a:rPr>
              <a:t> International Clinics on Infectious Disease Dynamics and Data</a:t>
            </a:r>
            <a:endParaRPr lang="en-US" altLang="x-none" sz="1600" dirty="0">
              <a:solidFill>
                <a:srgbClr val="FFFFFF"/>
              </a:solidFill>
              <a:ea typeface="ＭＳ Ｐゴシック" charset="-128"/>
            </a:endParaRPr>
          </a:p>
        </p:txBody>
      </p:sp>
      <p:sp>
        <p:nvSpPr>
          <p:cNvPr id="8" name="Text Placeholder 7"/>
          <p:cNvSpPr>
            <a:spLocks noGrp="1"/>
          </p:cNvSpPr>
          <p:nvPr>
            <p:ph type="body" sz="quarter" idx="13" hasCustomPrompt="1"/>
          </p:nvPr>
        </p:nvSpPr>
        <p:spPr>
          <a:xfrm>
            <a:off x="1" y="5475667"/>
            <a:ext cx="9144000" cy="364271"/>
          </a:xfrm>
        </p:spPr>
        <p:txBody>
          <a:bodyPr>
            <a:normAutofit/>
          </a:bodyPr>
          <a:lstStyle>
            <a:lvl1pPr marL="0" indent="0" algn="ctr">
              <a:buNone/>
              <a:defRPr sz="1600">
                <a:solidFill>
                  <a:srgbClr val="FFFFFF"/>
                </a:solidFill>
              </a:defRPr>
            </a:lvl1pPr>
            <a:lvl2pPr algn="ctr">
              <a:defRPr/>
            </a:lvl2pPr>
            <a:lvl3pPr algn="ctr">
              <a:defRPr/>
            </a:lvl3pPr>
            <a:lvl4pPr algn="ctr">
              <a:defRPr/>
            </a:lvl4pPr>
            <a:lvl5pPr algn="ctr">
              <a:defRPr/>
            </a:lvl5pPr>
          </a:lstStyle>
          <a:p>
            <a:pPr lvl="0"/>
            <a:r>
              <a:rPr lang="en-US" altLang="x-none" sz="1600" dirty="0">
                <a:ea typeface="ＭＳ Ｐゴシック" charset="-128"/>
              </a:rPr>
              <a:t>{</a:t>
            </a:r>
            <a:r>
              <a:rPr lang="en-US" altLang="x-none" sz="1600" b="1" dirty="0">
                <a:ea typeface="ＭＳ Ｐゴシック" charset="-128"/>
              </a:rPr>
              <a:t>FIGSHARE URL}</a:t>
            </a:r>
            <a:endParaRPr lang="en-US" dirty="0"/>
          </a:p>
        </p:txBody>
      </p:sp>
      <p:sp>
        <p:nvSpPr>
          <p:cNvPr id="40" name="Text Placeholder 7"/>
          <p:cNvSpPr>
            <a:spLocks noGrp="1"/>
          </p:cNvSpPr>
          <p:nvPr>
            <p:ph type="body" sz="quarter" idx="14" hasCustomPrompt="1"/>
          </p:nvPr>
        </p:nvSpPr>
        <p:spPr>
          <a:xfrm>
            <a:off x="0" y="3998396"/>
            <a:ext cx="9144001" cy="364271"/>
          </a:xfrm>
        </p:spPr>
        <p:txBody>
          <a:bodyPr>
            <a:normAutofit/>
          </a:bodyPr>
          <a:lstStyle>
            <a:lvl1pPr marL="0" indent="0" algn="ctr">
              <a:buNone/>
              <a:defRPr sz="1600" baseline="0">
                <a:solidFill>
                  <a:srgbClr val="FFFFFF"/>
                </a:solidFill>
              </a:defRPr>
            </a:lvl1pPr>
            <a:lvl2pPr algn="ctr">
              <a:defRPr/>
            </a:lvl2pPr>
            <a:lvl3pPr algn="ctr">
              <a:defRPr/>
            </a:lvl3pPr>
            <a:lvl4pPr algn="ctr">
              <a:defRPr/>
            </a:lvl4pPr>
            <a:lvl5pPr algn="ctr">
              <a:defRPr/>
            </a:lvl5pPr>
          </a:lstStyle>
          <a:p>
            <a:pPr lvl="0"/>
            <a:r>
              <a:rPr lang="en-US" altLang="x-none" sz="1600" dirty="0">
                <a:ea typeface="ＭＳ Ｐゴシック" charset="-128"/>
              </a:rPr>
              <a:t>{</a:t>
            </a:r>
            <a:r>
              <a:rPr lang="en-US" altLang="x-none" sz="1600" b="1" dirty="0">
                <a:ea typeface="ＭＳ Ｐゴシック" charset="-128"/>
              </a:rPr>
              <a:t>Title. DOI: XXXX/XXXX.XXXX}</a:t>
            </a:r>
            <a:endParaRPr lang="en-US" dirty="0"/>
          </a:p>
        </p:txBody>
      </p:sp>
      <p:sp>
        <p:nvSpPr>
          <p:cNvPr id="41" name="Text Placeholder 7"/>
          <p:cNvSpPr>
            <a:spLocks noGrp="1"/>
          </p:cNvSpPr>
          <p:nvPr>
            <p:ph type="body" sz="quarter" idx="15" hasCustomPrompt="1"/>
          </p:nvPr>
        </p:nvSpPr>
        <p:spPr>
          <a:xfrm>
            <a:off x="13484" y="4648370"/>
            <a:ext cx="9144001" cy="364271"/>
          </a:xfrm>
        </p:spPr>
        <p:txBody>
          <a:bodyPr>
            <a:normAutofit/>
          </a:bodyPr>
          <a:lstStyle>
            <a:lvl1pPr marL="0" indent="0" algn="ctr">
              <a:buNone/>
              <a:defRPr sz="1600" baseline="0">
                <a:solidFill>
                  <a:srgbClr val="FFFFFF"/>
                </a:solidFill>
              </a:defRPr>
            </a:lvl1pPr>
            <a:lvl2pPr algn="ctr">
              <a:defRPr/>
            </a:lvl2pPr>
            <a:lvl3pPr algn="ctr">
              <a:defRPr/>
            </a:lvl3pPr>
            <a:lvl4pPr algn="ctr">
              <a:defRPr/>
            </a:lvl4pPr>
            <a:lvl5pPr algn="ctr">
              <a:defRPr/>
            </a:lvl5pPr>
          </a:lstStyle>
          <a:p>
            <a:pPr lvl="0"/>
            <a:r>
              <a:rPr lang="en-US" altLang="x-none" sz="1600" dirty="0">
                <a:ea typeface="ＭＳ Ｐゴシック" charset="-128"/>
              </a:rPr>
              <a:t>Authors</a:t>
            </a:r>
            <a:endParaRPr lang="en-US" dirty="0"/>
          </a:p>
        </p:txBody>
      </p:sp>
    </p:spTree>
    <p:extLst>
      <p:ext uri="{BB962C8B-B14F-4D97-AF65-F5344CB8AC3E}">
        <p14:creationId xmlns:p14="http://schemas.microsoft.com/office/powerpoint/2010/main" val="310012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8838"/>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038513"/>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7" name="Group 16"/>
          <p:cNvGrpSpPr/>
          <p:nvPr userDrawn="1"/>
        </p:nvGrpSpPr>
        <p:grpSpPr>
          <a:xfrm>
            <a:off x="0" y="5955766"/>
            <a:ext cx="9144000" cy="902234"/>
            <a:chOff x="1120013" y="65888"/>
            <a:chExt cx="11071987" cy="1092467"/>
          </a:xfrm>
        </p:grpSpPr>
        <p:sp>
          <p:nvSpPr>
            <p:cNvPr id="18" name="Rectangle 17"/>
            <p:cNvSpPr/>
            <p:nvPr userDrawn="1"/>
          </p:nvSpPr>
          <p:spPr>
            <a:xfrm>
              <a:off x="1120013" y="65888"/>
              <a:ext cx="1107198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userDrawn="1"/>
          </p:nvSpPr>
          <p:spPr>
            <a:xfrm>
              <a:off x="8001807" y="70700"/>
              <a:ext cx="1087655"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20" name="Oval 19"/>
            <p:cNvSpPr/>
            <p:nvPr userDrawn="1"/>
          </p:nvSpPr>
          <p:spPr>
            <a:xfrm>
              <a:off x="11017715" y="70305"/>
              <a:ext cx="1087655"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8171849" y="65888"/>
              <a:ext cx="3792354" cy="1092467"/>
            </a:xfrm>
            <a:prstGeom prst="roundRect">
              <a:avLst>
                <a:gd name="adj" fmla="val 35027"/>
              </a:avLst>
            </a:prstGeom>
            <a:solidFill>
              <a:schemeClr val="bg1"/>
            </a:solidFill>
            <a:ln>
              <a:noFill/>
            </a:ln>
            <a:effectLs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30027"/>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244009"/>
            <a:ext cx="7886700" cy="46487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5946777"/>
            <a:ext cx="2057400" cy="365125"/>
          </a:xfrm>
        </p:spPr>
        <p:txBody>
          <a:bodyPr/>
          <a:lstStyle/>
          <a:p>
            <a:fld id="{87B57018-6099-AD4E-A518-741EE4EBC261}" type="datetime1">
              <a:rPr lang="en-US" smtClean="0"/>
              <a:t>5/29/19</a:t>
            </a:fld>
            <a:endParaRPr lang="en-US" dirty="0"/>
          </a:p>
        </p:txBody>
      </p:sp>
      <p:sp>
        <p:nvSpPr>
          <p:cNvPr id="6" name="Slide Number Placeholder 5"/>
          <p:cNvSpPr>
            <a:spLocks noGrp="1"/>
          </p:cNvSpPr>
          <p:nvPr>
            <p:ph type="sldNum" sz="quarter" idx="12"/>
          </p:nvPr>
        </p:nvSpPr>
        <p:spPr>
          <a:xfrm>
            <a:off x="6457950" y="5955771"/>
            <a:ext cx="2057400" cy="365125"/>
          </a:xfrm>
        </p:spPr>
        <p:txBody>
          <a:bodyPr/>
          <a:lstStyle/>
          <a:p>
            <a:fld id="{7911C326-D94C-9A46-89DA-DAB48734F1B9}" type="slidenum">
              <a:rPr lang="en-US" smtClean="0"/>
              <a:t>‹#›</a:t>
            </a:fld>
            <a:endParaRPr lang="en-US"/>
          </a:p>
        </p:txBody>
      </p:sp>
      <p:grpSp>
        <p:nvGrpSpPr>
          <p:cNvPr id="7" name="Group 6"/>
          <p:cNvGrpSpPr/>
          <p:nvPr userDrawn="1"/>
        </p:nvGrpSpPr>
        <p:grpSpPr>
          <a:xfrm>
            <a:off x="0" y="6352040"/>
            <a:ext cx="9144000" cy="463427"/>
            <a:chOff x="-77090" y="65888"/>
            <a:chExt cx="21555807" cy="1092467"/>
          </a:xfrm>
        </p:grpSpPr>
        <p:sp>
          <p:nvSpPr>
            <p:cNvPr id="8" name="Rectangle 7"/>
            <p:cNvSpPr/>
            <p:nvPr userDrawn="1"/>
          </p:nvSpPr>
          <p:spPr>
            <a:xfrm>
              <a:off x="-77090" y="65888"/>
              <a:ext cx="2155580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userDrawn="1"/>
          </p:nvSpPr>
          <p:spPr>
            <a:xfrm>
              <a:off x="20123563" y="70305"/>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17306572" y="65888"/>
              <a:ext cx="3792354" cy="1092467"/>
            </a:xfrm>
            <a:prstGeom prst="roundRect">
              <a:avLst>
                <a:gd name="adj" fmla="val 36789"/>
              </a:avLst>
            </a:prstGeom>
            <a:solidFill>
              <a:schemeClr val="bg1"/>
            </a:solidFill>
            <a:ln>
              <a:noFill/>
            </a:ln>
            <a:effec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E835F-AD88-7E49-8452-339718F7B6F5}" type="datetime1">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1C326-D94C-9A46-89DA-DAB48734F1B9}" type="slidenum">
              <a:rPr lang="en-US" smtClean="0"/>
              <a:t>‹#›</a:t>
            </a:fld>
            <a:endParaRPr lang="en-US"/>
          </a:p>
        </p:txBody>
      </p:sp>
      <p:grpSp>
        <p:nvGrpSpPr>
          <p:cNvPr id="7" name="Group 6"/>
          <p:cNvGrpSpPr/>
          <p:nvPr userDrawn="1"/>
        </p:nvGrpSpPr>
        <p:grpSpPr>
          <a:xfrm>
            <a:off x="0" y="0"/>
            <a:ext cx="9144000" cy="902234"/>
            <a:chOff x="1120013" y="65888"/>
            <a:chExt cx="11071987" cy="1092467"/>
          </a:xfrm>
        </p:grpSpPr>
        <p:sp>
          <p:nvSpPr>
            <p:cNvPr id="8" name="Rectangle 7"/>
            <p:cNvSpPr/>
            <p:nvPr userDrawn="1"/>
          </p:nvSpPr>
          <p:spPr>
            <a:xfrm>
              <a:off x="1120013" y="65888"/>
              <a:ext cx="1107198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userDrawn="1"/>
          </p:nvSpPr>
          <p:spPr>
            <a:xfrm>
              <a:off x="8001807" y="70700"/>
              <a:ext cx="1087655"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10" name="Oval 9"/>
            <p:cNvSpPr/>
            <p:nvPr userDrawn="1"/>
          </p:nvSpPr>
          <p:spPr>
            <a:xfrm>
              <a:off x="11017715" y="70305"/>
              <a:ext cx="1087655"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8171849" y="65888"/>
              <a:ext cx="3792354" cy="1092467"/>
            </a:xfrm>
            <a:prstGeom prst="roundRect">
              <a:avLst>
                <a:gd name="adj" fmla="val 35027"/>
              </a:avLst>
            </a:prstGeom>
            <a:solidFill>
              <a:schemeClr val="bg1"/>
            </a:solidFill>
            <a:ln>
              <a:noFill/>
            </a:ln>
            <a:effectLst/>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391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391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5845986"/>
            <a:ext cx="2057400" cy="365125"/>
          </a:xfrm>
        </p:spPr>
        <p:txBody>
          <a:bodyPr/>
          <a:lstStyle/>
          <a:p>
            <a:fld id="{B452B727-8979-524E-9232-5AB4CAE0BB7D}" type="datetime1">
              <a:rPr lang="en-US" smtClean="0"/>
              <a:t>5/29/19</a:t>
            </a:fld>
            <a:endParaRPr lang="en-US"/>
          </a:p>
        </p:txBody>
      </p:sp>
      <p:sp>
        <p:nvSpPr>
          <p:cNvPr id="6" name="Footer Placeholder 5"/>
          <p:cNvSpPr>
            <a:spLocks noGrp="1"/>
          </p:cNvSpPr>
          <p:nvPr>
            <p:ph type="ftr" sz="quarter" idx="11"/>
          </p:nvPr>
        </p:nvSpPr>
        <p:spPr>
          <a:xfrm>
            <a:off x="3028950" y="5845986"/>
            <a:ext cx="3086100" cy="365125"/>
          </a:xfrm>
        </p:spPr>
        <p:txBody>
          <a:bodyPr/>
          <a:lstStyle/>
          <a:p>
            <a:endParaRPr lang="en-US" dirty="0"/>
          </a:p>
        </p:txBody>
      </p:sp>
      <p:sp>
        <p:nvSpPr>
          <p:cNvPr id="7" name="Slide Number Placeholder 6"/>
          <p:cNvSpPr>
            <a:spLocks noGrp="1"/>
          </p:cNvSpPr>
          <p:nvPr>
            <p:ph type="sldNum" sz="quarter" idx="12"/>
          </p:nvPr>
        </p:nvSpPr>
        <p:spPr>
          <a:xfrm>
            <a:off x="6457950" y="5845986"/>
            <a:ext cx="2057400" cy="365125"/>
          </a:xfrm>
        </p:spPr>
        <p:txBody>
          <a:bodyPr/>
          <a:lstStyle/>
          <a:p>
            <a:fld id="{7911C326-D94C-9A46-89DA-DAB48734F1B9}" type="slidenum">
              <a:rPr lang="en-US" smtClean="0"/>
              <a:t>‹#›</a:t>
            </a:fld>
            <a:endParaRPr lang="en-US"/>
          </a:p>
        </p:txBody>
      </p:sp>
      <p:grpSp>
        <p:nvGrpSpPr>
          <p:cNvPr id="8" name="Group 7"/>
          <p:cNvGrpSpPr/>
          <p:nvPr userDrawn="1"/>
        </p:nvGrpSpPr>
        <p:grpSpPr>
          <a:xfrm>
            <a:off x="0" y="6352040"/>
            <a:ext cx="9144000" cy="463427"/>
            <a:chOff x="-77090" y="65888"/>
            <a:chExt cx="21555807" cy="1092467"/>
          </a:xfrm>
        </p:grpSpPr>
        <p:sp>
          <p:nvSpPr>
            <p:cNvPr id="9" name="Rectangle 8"/>
            <p:cNvSpPr/>
            <p:nvPr userDrawn="1"/>
          </p:nvSpPr>
          <p:spPr>
            <a:xfrm>
              <a:off x="-77090" y="65888"/>
              <a:ext cx="2155580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userDrawn="1"/>
          </p:nvSpPr>
          <p:spPr>
            <a:xfrm>
              <a:off x="17136531" y="70699"/>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11" name="Oval 10"/>
            <p:cNvSpPr/>
            <p:nvPr userDrawn="1"/>
          </p:nvSpPr>
          <p:spPr>
            <a:xfrm>
              <a:off x="20123563" y="70305"/>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17306572" y="65888"/>
              <a:ext cx="3792354" cy="1092467"/>
            </a:xfrm>
            <a:prstGeom prst="roundRect">
              <a:avLst>
                <a:gd name="adj" fmla="val 36789"/>
              </a:avLst>
            </a:prstGeom>
            <a:solidFill>
              <a:schemeClr val="bg1"/>
            </a:solidFill>
            <a:ln>
              <a:noFill/>
            </a:ln>
            <a:effectLst/>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321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321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5877884"/>
            <a:ext cx="2057400" cy="365125"/>
          </a:xfrm>
        </p:spPr>
        <p:txBody>
          <a:bodyPr/>
          <a:lstStyle/>
          <a:p>
            <a:fld id="{27B54113-503B-ED47-9A33-ADED7ACF0221}" type="datetime1">
              <a:rPr lang="en-US" smtClean="0"/>
              <a:t>5/29/19</a:t>
            </a:fld>
            <a:endParaRPr lang="en-US"/>
          </a:p>
        </p:txBody>
      </p:sp>
      <p:sp>
        <p:nvSpPr>
          <p:cNvPr id="8" name="Footer Placeholder 7"/>
          <p:cNvSpPr>
            <a:spLocks noGrp="1"/>
          </p:cNvSpPr>
          <p:nvPr>
            <p:ph type="ftr" sz="quarter" idx="11"/>
          </p:nvPr>
        </p:nvSpPr>
        <p:spPr>
          <a:xfrm>
            <a:off x="3028950" y="5877884"/>
            <a:ext cx="3086100" cy="365125"/>
          </a:xfrm>
        </p:spPr>
        <p:txBody>
          <a:bodyPr/>
          <a:lstStyle/>
          <a:p>
            <a:endParaRPr lang="en-US"/>
          </a:p>
        </p:txBody>
      </p:sp>
      <p:sp>
        <p:nvSpPr>
          <p:cNvPr id="9" name="Slide Number Placeholder 8"/>
          <p:cNvSpPr>
            <a:spLocks noGrp="1"/>
          </p:cNvSpPr>
          <p:nvPr>
            <p:ph type="sldNum" sz="quarter" idx="12"/>
          </p:nvPr>
        </p:nvSpPr>
        <p:spPr>
          <a:xfrm>
            <a:off x="6457950" y="5877884"/>
            <a:ext cx="2057400" cy="365125"/>
          </a:xfrm>
        </p:spPr>
        <p:txBody>
          <a:bodyPr/>
          <a:lstStyle/>
          <a:p>
            <a:fld id="{7911C326-D94C-9A46-89DA-DAB48734F1B9}" type="slidenum">
              <a:rPr lang="en-US" smtClean="0"/>
              <a:t>‹#›</a:t>
            </a:fld>
            <a:endParaRPr lang="en-US"/>
          </a:p>
        </p:txBody>
      </p:sp>
      <p:grpSp>
        <p:nvGrpSpPr>
          <p:cNvPr id="10" name="Group 9"/>
          <p:cNvGrpSpPr/>
          <p:nvPr userDrawn="1"/>
        </p:nvGrpSpPr>
        <p:grpSpPr>
          <a:xfrm>
            <a:off x="0" y="6352040"/>
            <a:ext cx="9144000" cy="463427"/>
            <a:chOff x="-77090" y="65888"/>
            <a:chExt cx="21555807" cy="1092467"/>
          </a:xfrm>
        </p:grpSpPr>
        <p:sp>
          <p:nvSpPr>
            <p:cNvPr id="11" name="Rectangle 10"/>
            <p:cNvSpPr/>
            <p:nvPr userDrawn="1"/>
          </p:nvSpPr>
          <p:spPr>
            <a:xfrm>
              <a:off x="-77090" y="65888"/>
              <a:ext cx="2155580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userDrawn="1"/>
          </p:nvSpPr>
          <p:spPr>
            <a:xfrm>
              <a:off x="17136531" y="70699"/>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13" name="Oval 12"/>
            <p:cNvSpPr/>
            <p:nvPr userDrawn="1"/>
          </p:nvSpPr>
          <p:spPr>
            <a:xfrm>
              <a:off x="20123563" y="70305"/>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17306572" y="65888"/>
              <a:ext cx="3792354" cy="1092467"/>
            </a:xfrm>
            <a:prstGeom prst="roundRect">
              <a:avLst>
                <a:gd name="adj" fmla="val 36789"/>
              </a:avLst>
            </a:prstGeom>
            <a:solidFill>
              <a:schemeClr val="bg1"/>
            </a:solidFill>
            <a:ln>
              <a:noFill/>
            </a:ln>
            <a:effectLst/>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Date Placeholder 6"/>
          <p:cNvSpPr>
            <a:spLocks noGrp="1"/>
          </p:cNvSpPr>
          <p:nvPr>
            <p:ph type="dt" sz="half" idx="10"/>
          </p:nvPr>
        </p:nvSpPr>
        <p:spPr>
          <a:xfrm>
            <a:off x="628650" y="5877884"/>
            <a:ext cx="2057400" cy="365125"/>
          </a:xfrm>
        </p:spPr>
        <p:txBody>
          <a:bodyPr/>
          <a:lstStyle/>
          <a:p>
            <a:fld id="{DBC2BC9A-79F6-9246-875E-7E03368D1768}" type="datetime1">
              <a:rPr lang="en-US" smtClean="0"/>
              <a:t>5/29/19</a:t>
            </a:fld>
            <a:endParaRPr lang="en-US"/>
          </a:p>
        </p:txBody>
      </p:sp>
      <p:sp>
        <p:nvSpPr>
          <p:cNvPr id="13" name="Footer Placeholder 7"/>
          <p:cNvSpPr>
            <a:spLocks noGrp="1"/>
          </p:cNvSpPr>
          <p:nvPr>
            <p:ph type="ftr" sz="quarter" idx="11"/>
          </p:nvPr>
        </p:nvSpPr>
        <p:spPr>
          <a:xfrm>
            <a:off x="3028950" y="5877884"/>
            <a:ext cx="3086100" cy="365125"/>
          </a:xfrm>
        </p:spPr>
        <p:txBody>
          <a:bodyPr/>
          <a:lstStyle/>
          <a:p>
            <a:endParaRPr lang="en-US"/>
          </a:p>
        </p:txBody>
      </p:sp>
      <p:sp>
        <p:nvSpPr>
          <p:cNvPr id="14" name="Slide Number Placeholder 8"/>
          <p:cNvSpPr>
            <a:spLocks noGrp="1"/>
          </p:cNvSpPr>
          <p:nvPr>
            <p:ph type="sldNum" sz="quarter" idx="12"/>
          </p:nvPr>
        </p:nvSpPr>
        <p:spPr>
          <a:xfrm>
            <a:off x="6457950" y="5877884"/>
            <a:ext cx="2057400" cy="365125"/>
          </a:xfrm>
        </p:spPr>
        <p:txBody>
          <a:bodyPr/>
          <a:lstStyle/>
          <a:p>
            <a:fld id="{7911C326-D94C-9A46-89DA-DAB48734F1B9}" type="slidenum">
              <a:rPr lang="en-US" smtClean="0"/>
              <a:t>‹#›</a:t>
            </a:fld>
            <a:endParaRPr lang="en-US"/>
          </a:p>
        </p:txBody>
      </p:sp>
      <p:grpSp>
        <p:nvGrpSpPr>
          <p:cNvPr id="15" name="Group 14"/>
          <p:cNvGrpSpPr/>
          <p:nvPr userDrawn="1"/>
        </p:nvGrpSpPr>
        <p:grpSpPr>
          <a:xfrm>
            <a:off x="0" y="6352040"/>
            <a:ext cx="9144000" cy="463427"/>
            <a:chOff x="-77090" y="65888"/>
            <a:chExt cx="21555807" cy="1092467"/>
          </a:xfrm>
        </p:grpSpPr>
        <p:sp>
          <p:nvSpPr>
            <p:cNvPr id="16" name="Rectangle 15"/>
            <p:cNvSpPr/>
            <p:nvPr userDrawn="1"/>
          </p:nvSpPr>
          <p:spPr>
            <a:xfrm>
              <a:off x="-77090" y="65888"/>
              <a:ext cx="2155580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p:cNvSpPr/>
            <p:nvPr userDrawn="1"/>
          </p:nvSpPr>
          <p:spPr>
            <a:xfrm>
              <a:off x="17136531" y="70699"/>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18" name="Oval 17"/>
            <p:cNvSpPr/>
            <p:nvPr userDrawn="1"/>
          </p:nvSpPr>
          <p:spPr>
            <a:xfrm>
              <a:off x="20123563" y="70305"/>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17306572" y="65888"/>
              <a:ext cx="3792354" cy="1092467"/>
            </a:xfrm>
            <a:prstGeom prst="roundRect">
              <a:avLst>
                <a:gd name="adj" fmla="val 36789"/>
              </a:avLst>
            </a:prstGeom>
            <a:solidFill>
              <a:schemeClr val="bg1"/>
            </a:solidFill>
            <a:ln>
              <a:noFill/>
            </a:ln>
            <a:effectLst/>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E43DB-EC5A-C84D-BBE5-638255B426EF}" type="datetime1">
              <a:rPr lang="en-US" smtClean="0"/>
              <a:t>5/29/19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11C326-D94C-9A46-89DA-DAB48734F1B9}" type="slidenum">
              <a:rPr lang="en-US" smtClean="0"/>
              <a:t>‹#›</a:t>
            </a:fld>
            <a:endParaRPr lang="en-US"/>
          </a:p>
        </p:txBody>
      </p:sp>
      <p:grpSp>
        <p:nvGrpSpPr>
          <p:cNvPr id="13" name="Group 12"/>
          <p:cNvGrpSpPr/>
          <p:nvPr userDrawn="1"/>
        </p:nvGrpSpPr>
        <p:grpSpPr>
          <a:xfrm>
            <a:off x="0" y="127591"/>
            <a:ext cx="9144000" cy="463427"/>
            <a:chOff x="-77090" y="65888"/>
            <a:chExt cx="21555807" cy="1092467"/>
          </a:xfrm>
        </p:grpSpPr>
        <p:sp>
          <p:nvSpPr>
            <p:cNvPr id="14" name="Rectangle 13"/>
            <p:cNvSpPr/>
            <p:nvPr userDrawn="1"/>
          </p:nvSpPr>
          <p:spPr>
            <a:xfrm>
              <a:off x="-77090" y="65888"/>
              <a:ext cx="2155580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p:cNvSpPr/>
            <p:nvPr userDrawn="1"/>
          </p:nvSpPr>
          <p:spPr>
            <a:xfrm>
              <a:off x="17136531" y="70699"/>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16" name="Oval 15"/>
            <p:cNvSpPr/>
            <p:nvPr userDrawn="1"/>
          </p:nvSpPr>
          <p:spPr>
            <a:xfrm>
              <a:off x="20123563" y="70305"/>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17306572" y="65888"/>
              <a:ext cx="3792354" cy="1092467"/>
            </a:xfrm>
            <a:prstGeom prst="roundRect">
              <a:avLst>
                <a:gd name="adj" fmla="val 36789"/>
              </a:avLst>
            </a:prstGeom>
            <a:solidFill>
              <a:schemeClr val="bg1"/>
            </a:solidFill>
            <a:ln>
              <a:noFill/>
            </a:ln>
            <a:effec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ACF66F-2539-AA4C-B8C3-778A7FAEA363}" type="datetime1">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1C326-D94C-9A46-89DA-DAB48734F1B9}" type="slidenum">
              <a:rPr lang="en-US" smtClean="0"/>
              <a:t>‹#›</a:t>
            </a:fld>
            <a:endParaRPr lang="en-US"/>
          </a:p>
        </p:txBody>
      </p:sp>
      <p:grpSp>
        <p:nvGrpSpPr>
          <p:cNvPr id="8" name="Group 7"/>
          <p:cNvGrpSpPr/>
          <p:nvPr userDrawn="1"/>
        </p:nvGrpSpPr>
        <p:grpSpPr>
          <a:xfrm>
            <a:off x="0" y="127591"/>
            <a:ext cx="9144000" cy="463427"/>
            <a:chOff x="-77090" y="65888"/>
            <a:chExt cx="21555807" cy="1092467"/>
          </a:xfrm>
        </p:grpSpPr>
        <p:sp>
          <p:nvSpPr>
            <p:cNvPr id="9" name="Rectangle 8"/>
            <p:cNvSpPr/>
            <p:nvPr userDrawn="1"/>
          </p:nvSpPr>
          <p:spPr>
            <a:xfrm>
              <a:off x="-77090" y="65888"/>
              <a:ext cx="21555807" cy="1080774"/>
            </a:xfrm>
            <a:prstGeom prst="rect">
              <a:avLst/>
            </a:prstGeom>
            <a:solidFill>
              <a:srgbClr val="143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userDrawn="1"/>
          </p:nvSpPr>
          <p:spPr>
            <a:xfrm>
              <a:off x="17136531" y="70699"/>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000</a:t>
              </a:r>
            </a:p>
          </p:txBody>
        </p:sp>
        <p:sp>
          <p:nvSpPr>
            <p:cNvPr id="11" name="Oval 10"/>
            <p:cNvSpPr/>
            <p:nvPr userDrawn="1"/>
          </p:nvSpPr>
          <p:spPr>
            <a:xfrm>
              <a:off x="20123563" y="70305"/>
              <a:ext cx="1087654" cy="1062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5016" r="4298"/>
            <a:stretch/>
          </p:blipFill>
          <p:spPr>
            <a:xfrm>
              <a:off x="17306572" y="65888"/>
              <a:ext cx="3792354" cy="1092467"/>
            </a:xfrm>
            <a:prstGeom prst="roundRect">
              <a:avLst>
                <a:gd name="adj" fmla="val 36789"/>
              </a:avLst>
            </a:prstGeom>
            <a:solidFill>
              <a:schemeClr val="bg1"/>
            </a:solidFill>
            <a:ln>
              <a:noFill/>
            </a:ln>
            <a:effectLst/>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EA4C481-97BE-1040-857D-8B053C030154}" type="datetime1">
              <a:rPr lang="en-US" smtClean="0"/>
              <a:t>5/29/19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7911C326-D94C-9A46-89DA-DAB48734F1B9}" type="slidenum">
              <a:rPr lang="en-US" smtClean="0"/>
              <a:pPr/>
              <a:t>‹#›</a:t>
            </a:fld>
            <a:endParaRPr lang="en-US"/>
          </a:p>
        </p:txBody>
      </p:sp>
    </p:spTree>
    <p:extLst>
      <p:ext uri="{BB962C8B-B14F-4D97-AF65-F5344CB8AC3E}">
        <p14:creationId xmlns:p14="http://schemas.microsoft.com/office/powerpoint/2010/main" val="66845734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6084/m9.figshare.5038769.v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doi.org/10.6084/m9.figshare.5038769.v3"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normAutofit fontScale="90000"/>
          </a:bodyPr>
          <a:lstStyle/>
          <a:p>
            <a:pPr algn="l" eaLnBrk="1" fontAlgn="auto" hangingPunct="1">
              <a:spcAft>
                <a:spcPts val="0"/>
              </a:spcAft>
              <a:defRPr/>
            </a:pPr>
            <a:r>
              <a:rPr lang="en-US" dirty="0"/>
              <a:t>Public Health, Epidemiology, and Models</a:t>
            </a:r>
          </a:p>
        </p:txBody>
      </p:sp>
      <p:sp>
        <p:nvSpPr>
          <p:cNvPr id="9219" name="Rectangle 3"/>
          <p:cNvSpPr>
            <a:spLocks noGrp="1" noChangeArrowheads="1"/>
          </p:cNvSpPr>
          <p:nvPr>
            <p:ph type="subTitle" idx="1"/>
          </p:nvPr>
        </p:nvSpPr>
        <p:spPr>
          <a:xfrm>
            <a:off x="685800" y="3750588"/>
            <a:ext cx="8077200" cy="1500188"/>
          </a:xfrm>
        </p:spPr>
        <p:txBody>
          <a:bodyPr>
            <a:normAutofit fontScale="92500" lnSpcReduction="20000"/>
          </a:bodyPr>
          <a:lstStyle/>
          <a:p>
            <a:pPr algn="l" eaLnBrk="1" hangingPunct="1"/>
            <a:r>
              <a:rPr lang="en-US" altLang="en-US" dirty="0"/>
              <a:t>MMED</a:t>
            </a:r>
          </a:p>
          <a:p>
            <a:pPr algn="l" eaLnBrk="1" hangingPunct="1"/>
            <a:r>
              <a:rPr lang="en-US" altLang="en-US" dirty="0"/>
              <a:t>African Institute for the Mathematical Sciences</a:t>
            </a:r>
          </a:p>
          <a:p>
            <a:pPr algn="l" eaLnBrk="1" hangingPunct="1"/>
            <a:r>
              <a:rPr lang="en-US" altLang="en-US" dirty="0"/>
              <a:t>Muizenberg, South Africa</a:t>
            </a:r>
          </a:p>
          <a:p>
            <a:pPr algn="l" eaLnBrk="1" hangingPunct="1"/>
            <a:r>
              <a:rPr lang="en-US" altLang="en-US" dirty="0"/>
              <a:t>May, 2019</a:t>
            </a:r>
          </a:p>
        </p:txBody>
      </p:sp>
      <p:sp>
        <p:nvSpPr>
          <p:cNvPr id="9220" name="TextBox 3"/>
          <p:cNvSpPr txBox="1">
            <a:spLocks noChangeArrowheads="1"/>
          </p:cNvSpPr>
          <p:nvPr/>
        </p:nvSpPr>
        <p:spPr bwMode="auto">
          <a:xfrm>
            <a:off x="685800" y="5365749"/>
            <a:ext cx="318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chemeClr val="bg1"/>
                </a:solidFill>
              </a:rPr>
              <a:t>Jim Scott, </a:t>
            </a:r>
            <a:r>
              <a:rPr lang="en-US" altLang="en-US" dirty="0" err="1">
                <a:solidFill>
                  <a:schemeClr val="bg1"/>
                </a:solidFill>
              </a:rPr>
              <a:t>Ph.D</a:t>
            </a:r>
            <a:r>
              <a:rPr lang="en-US" altLang="en-US" dirty="0">
                <a:solidFill>
                  <a:schemeClr val="bg1"/>
                </a:solidFill>
              </a:rPr>
              <a:t>, M.A., M.P.H.</a:t>
            </a:r>
          </a:p>
        </p:txBody>
      </p:sp>
      <p:sp>
        <p:nvSpPr>
          <p:cNvPr id="2" name="TextBox 1">
            <a:extLst>
              <a:ext uri="{FF2B5EF4-FFF2-40B4-BE49-F238E27FC236}">
                <a16:creationId xmlns:a16="http://schemas.microsoft.com/office/drawing/2014/main" id="{421A27C3-B3B6-BB43-A290-4A865F5A4F1D}"/>
              </a:ext>
            </a:extLst>
          </p:cNvPr>
          <p:cNvSpPr txBox="1"/>
          <p:nvPr/>
        </p:nvSpPr>
        <p:spPr>
          <a:xfrm>
            <a:off x="2138898" y="6018663"/>
            <a:ext cx="4866204" cy="369332"/>
          </a:xfrm>
          <a:prstGeom prst="rect">
            <a:avLst/>
          </a:prstGeom>
          <a:noFill/>
        </p:spPr>
        <p:txBody>
          <a:bodyPr wrap="none" rtlCol="0">
            <a:spAutoFit/>
          </a:bodyPr>
          <a:lstStyle/>
          <a:p>
            <a:r>
              <a:rPr lang="en-US" b="1" dirty="0">
                <a:hlinkClick r:id="rId3" tooltip="Press Ctrl/Cmd + C to copy"/>
              </a:rPr>
              <a:t>https://doi.org/10.6084/m9.figshare.5038769.v3</a:t>
            </a:r>
            <a:endParaRPr lang="en-US" dirty="0"/>
          </a:p>
        </p:txBody>
      </p:sp>
    </p:spTree>
    <p:extLst>
      <p:ext uri="{BB962C8B-B14F-4D97-AF65-F5344CB8AC3E}">
        <p14:creationId xmlns:p14="http://schemas.microsoft.com/office/powerpoint/2010/main" val="45661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fontAlgn="auto" hangingPunct="1">
              <a:spcAft>
                <a:spcPts val="0"/>
              </a:spcAft>
              <a:defRPr/>
            </a:pPr>
            <a:r>
              <a:rPr lang="en-US" dirty="0"/>
              <a:t>History</a:t>
            </a:r>
          </a:p>
        </p:txBody>
      </p:sp>
      <p:sp>
        <p:nvSpPr>
          <p:cNvPr id="5"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0A149B-875F-4CB5-8905-7FC5D11DC3D3}" type="slidenum">
              <a:rPr lang="en-US" altLang="en-US">
                <a:solidFill>
                  <a:srgbClr val="3F3F3F"/>
                </a:solidFill>
              </a:rPr>
              <a:pPr/>
              <a:t>10</a:t>
            </a:fld>
            <a:endParaRPr lang="en-US" altLang="en-US">
              <a:solidFill>
                <a:srgbClr val="3F3F3F"/>
              </a:solidFill>
            </a:endParaRPr>
          </a:p>
        </p:txBody>
      </p:sp>
      <p:sp>
        <p:nvSpPr>
          <p:cNvPr id="7" name="Text Placeholder 19"/>
          <p:cNvSpPr txBox="1">
            <a:spLocks/>
          </p:cNvSpPr>
          <p:nvPr/>
        </p:nvSpPr>
        <p:spPr>
          <a:xfrm>
            <a:off x="228600" y="1734357"/>
            <a:ext cx="8458200"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4000" b="1" dirty="0"/>
              <a:t>“I believe the history of public health might be written as a record of successive </a:t>
            </a:r>
            <a:r>
              <a:rPr lang="en-US" altLang="en-US" sz="4000" b="1" dirty="0" err="1"/>
              <a:t>redefinings</a:t>
            </a:r>
            <a:r>
              <a:rPr lang="en-US" altLang="en-US" sz="4000" b="1" dirty="0"/>
              <a:t> of the unacceptable.”  </a:t>
            </a:r>
          </a:p>
          <a:p>
            <a:pPr marL="0" indent="0">
              <a:buNone/>
            </a:pPr>
            <a:r>
              <a:rPr lang="en-US" altLang="en-US" sz="4000" b="1" dirty="0"/>
              <a:t>          - Sir Geoffrey Vickers</a:t>
            </a:r>
            <a:endParaRPr lang="en-US" altLang="en-US" sz="4000" dirty="0"/>
          </a:p>
          <a:p>
            <a:endParaRPr lang="en-US" altLang="en-US" sz="4000" dirty="0"/>
          </a:p>
        </p:txBody>
      </p:sp>
    </p:spTree>
    <p:extLst>
      <p:ext uri="{BB962C8B-B14F-4D97-AF65-F5344CB8AC3E}">
        <p14:creationId xmlns:p14="http://schemas.microsoft.com/office/powerpoint/2010/main" val="32512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0"/>
            <a:ext cx="8229600" cy="1252728"/>
          </a:xfrm>
        </p:spPr>
        <p:txBody>
          <a:bodyPr/>
          <a:lstStyle/>
          <a:p>
            <a:pPr>
              <a:defRPr/>
            </a:pPr>
            <a:r>
              <a:rPr lang="en-US" dirty="0"/>
              <a:t>History</a:t>
            </a:r>
          </a:p>
        </p:txBody>
      </p:sp>
      <p:sp>
        <p:nvSpPr>
          <p:cNvPr id="7" name="Slide Number Placeholder 6"/>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B130A6-88E1-4041-9FDA-3DC75B0B9A40}" type="slidenum">
              <a:rPr lang="en-US" altLang="en-US">
                <a:solidFill>
                  <a:srgbClr val="3F3F3F"/>
                </a:solidFill>
              </a:rPr>
              <a:pPr/>
              <a:t>11</a:t>
            </a:fld>
            <a:endParaRPr lang="en-US" altLang="en-US">
              <a:solidFill>
                <a:srgbClr val="3F3F3F"/>
              </a:solidFill>
            </a:endParaRPr>
          </a:p>
        </p:txBody>
      </p:sp>
      <p:graphicFrame>
        <p:nvGraphicFramePr>
          <p:cNvPr id="18436" name="Object 2"/>
          <p:cNvGraphicFramePr>
            <a:graphicFrameLocks noChangeAspect="1"/>
          </p:cNvGraphicFramePr>
          <p:nvPr>
            <p:extLst>
              <p:ext uri="{D42A27DB-BD31-4B8C-83A1-F6EECF244321}">
                <p14:modId xmlns:p14="http://schemas.microsoft.com/office/powerpoint/2010/main" val="1736142340"/>
              </p:ext>
            </p:extLst>
          </p:nvPr>
        </p:nvGraphicFramePr>
        <p:xfrm>
          <a:off x="85725" y="1973688"/>
          <a:ext cx="9058275" cy="4191000"/>
        </p:xfrm>
        <a:graphic>
          <a:graphicData uri="http://schemas.openxmlformats.org/presentationml/2006/ole">
            <mc:AlternateContent xmlns:mc="http://schemas.openxmlformats.org/markup-compatibility/2006">
              <mc:Choice xmlns:v="urn:schemas-microsoft-com:vml" Requires="v">
                <p:oleObj spid="_x0000_s1041" name="Worksheet" r:id="rId4" imgW="5743651" imgH="2657628" progId="Excel.Sheet.12">
                  <p:embed/>
                </p:oleObj>
              </mc:Choice>
              <mc:Fallback>
                <p:oleObj name="Worksheet" r:id="rId4" imgW="5743651" imgH="2657628"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1973688"/>
                        <a:ext cx="90582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TextBox 5"/>
          <p:cNvSpPr txBox="1">
            <a:spLocks noChangeArrowheads="1"/>
          </p:cNvSpPr>
          <p:nvPr/>
        </p:nvSpPr>
        <p:spPr bwMode="auto">
          <a:xfrm>
            <a:off x="228600" y="970208"/>
            <a:ext cx="85613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chemeClr val="bg1"/>
                </a:solidFill>
              </a:rPr>
              <a:t>A Summarized History of International Public Health (</a:t>
            </a:r>
            <a:r>
              <a:rPr lang="en-US" altLang="en-US" sz="2800" dirty="0" err="1">
                <a:solidFill>
                  <a:schemeClr val="bg1"/>
                </a:solidFill>
              </a:rPr>
              <a:t>Merson</a:t>
            </a:r>
            <a:r>
              <a:rPr lang="en-US" altLang="en-US" sz="2800" dirty="0">
                <a:solidFill>
                  <a:schemeClr val="bg1"/>
                </a:solidFill>
              </a:rPr>
              <a:t>, Black, Mills, 2</a:t>
            </a:r>
            <a:r>
              <a:rPr lang="en-US" altLang="en-US" sz="2800" baseline="30000" dirty="0">
                <a:solidFill>
                  <a:schemeClr val="bg1"/>
                </a:solidFill>
              </a:rPr>
              <a:t>nd</a:t>
            </a:r>
            <a:r>
              <a:rPr lang="en-US" altLang="en-US" sz="2800" dirty="0">
                <a:solidFill>
                  <a:schemeClr val="bg1"/>
                </a:solidFill>
              </a:rPr>
              <a:t> ed.)</a:t>
            </a:r>
          </a:p>
        </p:txBody>
      </p:sp>
    </p:spTree>
    <p:extLst>
      <p:ext uri="{BB962C8B-B14F-4D97-AF65-F5344CB8AC3E}">
        <p14:creationId xmlns:p14="http://schemas.microsoft.com/office/powerpoint/2010/main" val="309323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146512-DD21-4ACB-99BE-EEBAFFC5781F}" type="slidenum">
              <a:rPr lang="en-US" altLang="en-US">
                <a:solidFill>
                  <a:srgbClr val="3F3F3F"/>
                </a:solidFill>
              </a:rPr>
              <a:pPr/>
              <a:t>12</a:t>
            </a:fld>
            <a:endParaRPr lang="en-US" altLang="en-US">
              <a:solidFill>
                <a:srgbClr val="3F3F3F"/>
              </a:solidFill>
            </a:endParaRPr>
          </a:p>
        </p:txBody>
      </p:sp>
      <p:sp>
        <p:nvSpPr>
          <p:cNvPr id="19459" name="TextBox 2"/>
          <p:cNvSpPr txBox="1">
            <a:spLocks noChangeArrowheads="1"/>
          </p:cNvSpPr>
          <p:nvPr/>
        </p:nvSpPr>
        <p:spPr bwMode="auto">
          <a:xfrm>
            <a:off x="304800" y="533400"/>
            <a:ext cx="411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a:solidFill>
                  <a:schemeClr val="bg1"/>
                </a:solidFill>
              </a:rPr>
              <a:t>Public Health Improvements</a:t>
            </a:r>
          </a:p>
        </p:txBody>
      </p:sp>
      <p:sp>
        <p:nvSpPr>
          <p:cNvPr id="4" name="Flowchart: Alternate Process 3"/>
          <p:cNvSpPr/>
          <p:nvPr/>
        </p:nvSpPr>
        <p:spPr>
          <a:xfrm>
            <a:off x="838200" y="1981200"/>
            <a:ext cx="2514600" cy="12192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Cleaner Water</a:t>
            </a:r>
          </a:p>
        </p:txBody>
      </p:sp>
      <p:sp>
        <p:nvSpPr>
          <p:cNvPr id="12" name="Flowchart: Alternate Process 11"/>
          <p:cNvSpPr/>
          <p:nvPr/>
        </p:nvSpPr>
        <p:spPr>
          <a:xfrm>
            <a:off x="228600" y="3505200"/>
            <a:ext cx="2514600" cy="1219200"/>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Vaccinations</a:t>
            </a:r>
          </a:p>
        </p:txBody>
      </p:sp>
      <p:sp>
        <p:nvSpPr>
          <p:cNvPr id="16" name="Flowchart: Alternate Process 15"/>
          <p:cNvSpPr/>
          <p:nvPr/>
        </p:nvSpPr>
        <p:spPr>
          <a:xfrm>
            <a:off x="5562600" y="3810000"/>
            <a:ext cx="2514600" cy="121920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Family</a:t>
            </a:r>
          </a:p>
          <a:p>
            <a:pPr algn="ctr">
              <a:defRPr/>
            </a:pPr>
            <a:r>
              <a:rPr lang="en-US" sz="2800" b="1" dirty="0"/>
              <a:t>Planning</a:t>
            </a:r>
          </a:p>
        </p:txBody>
      </p:sp>
      <p:sp>
        <p:nvSpPr>
          <p:cNvPr id="5" name="Flowchart: Alternate Process 4"/>
          <p:cNvSpPr/>
          <p:nvPr/>
        </p:nvSpPr>
        <p:spPr>
          <a:xfrm>
            <a:off x="4114800" y="914400"/>
            <a:ext cx="2514600" cy="1219200"/>
          </a:xfrm>
          <a:prstGeom prst="flowChartAlternateProcess">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Cleaner Food</a:t>
            </a:r>
          </a:p>
        </p:txBody>
      </p:sp>
      <p:sp>
        <p:nvSpPr>
          <p:cNvPr id="13" name="Flowchart: Alternate Process 12"/>
          <p:cNvSpPr/>
          <p:nvPr/>
        </p:nvSpPr>
        <p:spPr>
          <a:xfrm>
            <a:off x="6324600" y="1219200"/>
            <a:ext cx="2514600" cy="12192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Smallpox</a:t>
            </a:r>
          </a:p>
          <a:p>
            <a:pPr algn="ctr">
              <a:defRPr/>
            </a:pPr>
            <a:r>
              <a:rPr lang="en-US" sz="2800" b="1" dirty="0"/>
              <a:t>Eradication</a:t>
            </a:r>
          </a:p>
        </p:txBody>
      </p:sp>
      <p:sp>
        <p:nvSpPr>
          <p:cNvPr id="10" name="Flowchart: Alternate Process 9"/>
          <p:cNvSpPr/>
          <p:nvPr/>
        </p:nvSpPr>
        <p:spPr>
          <a:xfrm>
            <a:off x="2514600" y="4114800"/>
            <a:ext cx="2514600" cy="1219200"/>
          </a:xfrm>
          <a:prstGeom prst="flowChartAlternateProcess">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Education</a:t>
            </a:r>
          </a:p>
        </p:txBody>
      </p:sp>
      <p:sp>
        <p:nvSpPr>
          <p:cNvPr id="6" name="Flowchart: Alternate Process 5"/>
          <p:cNvSpPr/>
          <p:nvPr/>
        </p:nvSpPr>
        <p:spPr>
          <a:xfrm>
            <a:off x="3200400" y="2743200"/>
            <a:ext cx="2514600" cy="121920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Improved</a:t>
            </a:r>
          </a:p>
          <a:p>
            <a:pPr algn="ctr">
              <a:defRPr/>
            </a:pPr>
            <a:r>
              <a:rPr lang="en-US" sz="2800" b="1" dirty="0"/>
              <a:t>Sanitation</a:t>
            </a:r>
          </a:p>
        </p:txBody>
      </p:sp>
      <p:sp>
        <p:nvSpPr>
          <p:cNvPr id="11" name="Flowchart: Alternate Process 10"/>
          <p:cNvSpPr/>
          <p:nvPr/>
        </p:nvSpPr>
        <p:spPr>
          <a:xfrm>
            <a:off x="609600" y="5181600"/>
            <a:ext cx="2514600" cy="121920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Improved</a:t>
            </a:r>
          </a:p>
          <a:p>
            <a:pPr algn="ctr">
              <a:defRPr/>
            </a:pPr>
            <a:r>
              <a:rPr lang="en-US" sz="2800" b="1" dirty="0"/>
              <a:t>Hygiene</a:t>
            </a:r>
          </a:p>
        </p:txBody>
      </p:sp>
      <p:sp>
        <p:nvSpPr>
          <p:cNvPr id="7" name="Flowchart: Alternate Process 6"/>
          <p:cNvSpPr/>
          <p:nvPr/>
        </p:nvSpPr>
        <p:spPr>
          <a:xfrm>
            <a:off x="5715000" y="5257800"/>
            <a:ext cx="2514600" cy="1219200"/>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Cleaner Air</a:t>
            </a:r>
          </a:p>
        </p:txBody>
      </p:sp>
      <p:sp>
        <p:nvSpPr>
          <p:cNvPr id="14" name="Flowchart: Alternate Process 13"/>
          <p:cNvSpPr/>
          <p:nvPr/>
        </p:nvSpPr>
        <p:spPr>
          <a:xfrm>
            <a:off x="6477000" y="3276600"/>
            <a:ext cx="2514600" cy="1219200"/>
          </a:xfrm>
          <a:prstGeom prst="flowChartAlternateProcess">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Tobacco </a:t>
            </a:r>
          </a:p>
          <a:p>
            <a:pPr algn="ctr">
              <a:defRPr/>
            </a:pPr>
            <a:r>
              <a:rPr lang="en-US" sz="2800" b="1" dirty="0"/>
              <a:t>Control</a:t>
            </a:r>
          </a:p>
        </p:txBody>
      </p:sp>
      <p:sp>
        <p:nvSpPr>
          <p:cNvPr id="8" name="Flowchart: Alternate Process 7"/>
          <p:cNvSpPr/>
          <p:nvPr/>
        </p:nvSpPr>
        <p:spPr>
          <a:xfrm>
            <a:off x="3505200" y="4953000"/>
            <a:ext cx="2514600" cy="12192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Better </a:t>
            </a:r>
          </a:p>
          <a:p>
            <a:pPr algn="ctr">
              <a:defRPr/>
            </a:pPr>
            <a:r>
              <a:rPr lang="en-US" sz="2800" b="1" dirty="0"/>
              <a:t>Nutrition</a:t>
            </a:r>
          </a:p>
        </p:txBody>
      </p:sp>
      <p:sp>
        <p:nvSpPr>
          <p:cNvPr id="15" name="Flowchart: Alternate Process 14"/>
          <p:cNvSpPr/>
          <p:nvPr/>
        </p:nvSpPr>
        <p:spPr>
          <a:xfrm>
            <a:off x="5029200" y="1905000"/>
            <a:ext cx="2514600" cy="1219200"/>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Vector </a:t>
            </a:r>
          </a:p>
          <a:p>
            <a:pPr algn="ctr">
              <a:defRPr/>
            </a:pPr>
            <a:r>
              <a:rPr lang="en-US" sz="2800" b="1" dirty="0"/>
              <a:t>Control</a:t>
            </a:r>
          </a:p>
        </p:txBody>
      </p:sp>
    </p:spTree>
    <p:extLst>
      <p:ext uri="{BB962C8B-B14F-4D97-AF65-F5344CB8AC3E}">
        <p14:creationId xmlns:p14="http://schemas.microsoft.com/office/powerpoint/2010/main" val="2923403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1000"/>
                                        <p:tgtEl>
                                          <p:spTgt spid="12"/>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1000"/>
                                        <p:tgtEl>
                                          <p:spTgt spid="16"/>
                                        </p:tgtEl>
                                      </p:cBhvr>
                                    </p:animEffect>
                                  </p:childTnLst>
                                </p:cTn>
                              </p:par>
                            </p:childTnLst>
                          </p:cTn>
                        </p:par>
                        <p:par>
                          <p:cTn id="16" fill="hold" nodeType="afterGroup">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1000"/>
                                        <p:tgtEl>
                                          <p:spTgt spid="5"/>
                                        </p:tgtEl>
                                      </p:cBhvr>
                                    </p:animEffect>
                                  </p:child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1000"/>
                                        <p:tgtEl>
                                          <p:spTgt spid="13"/>
                                        </p:tgtEl>
                                      </p:cBhvr>
                                    </p:animEffect>
                                  </p:child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1000"/>
                                        <p:tgtEl>
                                          <p:spTgt spid="10"/>
                                        </p:tgtEl>
                                      </p:cBhvr>
                                    </p:animEffect>
                                  </p:childTnLst>
                                </p:cTn>
                              </p:par>
                            </p:childTnLst>
                          </p:cTn>
                        </p:par>
                        <p:par>
                          <p:cTn id="28" fill="hold" nodeType="afterGroup">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1000"/>
                                        <p:tgtEl>
                                          <p:spTgt spid="6"/>
                                        </p:tgtEl>
                                      </p:cBhvr>
                                    </p:animEffect>
                                  </p:childTnLst>
                                </p:cTn>
                              </p:par>
                            </p:childTnLst>
                          </p:cTn>
                        </p:par>
                        <p:par>
                          <p:cTn id="32" fill="hold" nodeType="afterGroup">
                            <p:stCondLst>
                              <p:cond delay="7000"/>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1000"/>
                                        <p:tgtEl>
                                          <p:spTgt spid="11"/>
                                        </p:tgtEl>
                                      </p:cBhvr>
                                    </p:animEffect>
                                  </p:childTnLst>
                                </p:cTn>
                              </p:par>
                            </p:childTnLst>
                          </p:cTn>
                        </p:par>
                        <p:par>
                          <p:cTn id="36" fill="hold" nodeType="afterGroup">
                            <p:stCondLst>
                              <p:cond delay="8000"/>
                            </p:stCondLst>
                            <p:childTnLst>
                              <p:par>
                                <p:cTn id="37" presetID="9"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1000"/>
                                        <p:tgtEl>
                                          <p:spTgt spid="7"/>
                                        </p:tgtEl>
                                      </p:cBhvr>
                                    </p:animEffect>
                                  </p:childTnLst>
                                </p:cTn>
                              </p:par>
                            </p:childTnLst>
                          </p:cTn>
                        </p:par>
                        <p:par>
                          <p:cTn id="40" fill="hold" nodeType="afterGroup">
                            <p:stCondLst>
                              <p:cond delay="9000"/>
                            </p:stCondLst>
                            <p:childTnLst>
                              <p:par>
                                <p:cTn id="41" presetID="9"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1000"/>
                                        <p:tgtEl>
                                          <p:spTgt spid="14"/>
                                        </p:tgtEl>
                                      </p:cBhvr>
                                    </p:animEffect>
                                  </p:childTnLst>
                                </p:cTn>
                              </p:par>
                            </p:childTnLst>
                          </p:cTn>
                        </p:par>
                        <p:par>
                          <p:cTn id="44" fill="hold" nodeType="afterGroup">
                            <p:stCondLst>
                              <p:cond delay="10000"/>
                            </p:stCondLst>
                            <p:childTnLst>
                              <p:par>
                                <p:cTn id="45" presetID="9"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1000"/>
                                        <p:tgtEl>
                                          <p:spTgt spid="8"/>
                                        </p:tgtEl>
                                      </p:cBhvr>
                                    </p:animEffect>
                                  </p:childTnLst>
                                </p:cTn>
                              </p:par>
                            </p:childTnLst>
                          </p:cTn>
                        </p:par>
                        <p:par>
                          <p:cTn id="48" fill="hold" nodeType="afterGroup">
                            <p:stCondLst>
                              <p:cond delay="11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6" grpId="0" animBg="1"/>
      <p:bldP spid="5" grpId="0" animBg="1"/>
      <p:bldP spid="13" grpId="0" animBg="1"/>
      <p:bldP spid="10" grpId="0" animBg="1"/>
      <p:bldP spid="6" grpId="0" animBg="1"/>
      <p:bldP spid="11" grpId="0" animBg="1"/>
      <p:bldP spid="7" grpId="0" animBg="1"/>
      <p:bldP spid="14"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152400"/>
            <a:ext cx="8229600" cy="1251062"/>
          </a:xfrm>
        </p:spPr>
        <p:txBody>
          <a:bodyPr/>
          <a:lstStyle/>
          <a:p>
            <a:pPr eaLnBrk="1" fontAlgn="auto" hangingPunct="1">
              <a:spcAft>
                <a:spcPts val="0"/>
              </a:spcAft>
              <a:defRPr/>
            </a:pPr>
            <a:r>
              <a:rPr lang="en-US" dirty="0"/>
              <a:t>Public Health vs. Medicine</a:t>
            </a:r>
          </a:p>
        </p:txBody>
      </p:sp>
      <p:sp>
        <p:nvSpPr>
          <p:cNvPr id="239619" name="Rectangle 3"/>
          <p:cNvSpPr>
            <a:spLocks noGrp="1" noChangeArrowheads="1"/>
          </p:cNvSpPr>
          <p:nvPr>
            <p:ph sz="half" idx="1"/>
          </p:nvPr>
        </p:nvSpPr>
        <p:spPr>
          <a:xfrm>
            <a:off x="457200" y="2514600"/>
            <a:ext cx="4038600" cy="3886200"/>
          </a:xfrm>
        </p:spPr>
        <p:txBody>
          <a:bodyPr/>
          <a:lstStyle/>
          <a:p>
            <a:pPr eaLnBrk="1" hangingPunct="1"/>
            <a:r>
              <a:rPr lang="en-US" altLang="en-US"/>
              <a:t>Assess health of populations (surveillance)</a:t>
            </a:r>
          </a:p>
          <a:p>
            <a:pPr eaLnBrk="1" hangingPunct="1"/>
            <a:r>
              <a:rPr lang="en-US" altLang="en-US"/>
              <a:t>Policy development</a:t>
            </a:r>
          </a:p>
          <a:p>
            <a:pPr eaLnBrk="1" hangingPunct="1"/>
            <a:r>
              <a:rPr lang="en-US" altLang="en-US"/>
              <a:t>Assure that services are available</a:t>
            </a:r>
          </a:p>
          <a:p>
            <a:pPr eaLnBrk="1" hangingPunct="1"/>
            <a:r>
              <a:rPr lang="en-US" altLang="en-US"/>
              <a:t>Prevent disease</a:t>
            </a:r>
          </a:p>
        </p:txBody>
      </p:sp>
      <p:sp>
        <p:nvSpPr>
          <p:cNvPr id="239620" name="Rectangle 4"/>
          <p:cNvSpPr>
            <a:spLocks noGrp="1" noChangeArrowheads="1"/>
          </p:cNvSpPr>
          <p:nvPr>
            <p:ph sz="half" idx="2"/>
          </p:nvPr>
        </p:nvSpPr>
        <p:spPr>
          <a:xfrm>
            <a:off x="4648200" y="2514600"/>
            <a:ext cx="4038600" cy="3886200"/>
          </a:xfrm>
        </p:spPr>
        <p:txBody>
          <a:bodyPr/>
          <a:lstStyle/>
          <a:p>
            <a:pPr eaLnBrk="1" hangingPunct="1"/>
            <a:r>
              <a:rPr lang="en-US" altLang="en-US"/>
              <a:t>Assess health of individuals (diagnosis)</a:t>
            </a:r>
          </a:p>
          <a:p>
            <a:pPr eaLnBrk="1" hangingPunct="1"/>
            <a:r>
              <a:rPr lang="en-US" altLang="en-US"/>
              <a:t>Develop treatment plan (regimen)</a:t>
            </a:r>
          </a:p>
          <a:p>
            <a:pPr eaLnBrk="1" hangingPunct="1"/>
            <a:r>
              <a:rPr lang="en-US" altLang="en-US"/>
              <a:t>Administer treatment</a:t>
            </a:r>
          </a:p>
          <a:p>
            <a:pPr eaLnBrk="1" hangingPunct="1"/>
            <a:r>
              <a:rPr lang="en-US" altLang="en-US"/>
              <a:t>Cure the patient</a:t>
            </a:r>
          </a:p>
        </p:txBody>
      </p:sp>
      <p:sp>
        <p:nvSpPr>
          <p:cNvPr id="20485" name="Text Box 5"/>
          <p:cNvSpPr txBox="1">
            <a:spLocks noChangeArrowheads="1"/>
          </p:cNvSpPr>
          <p:nvPr/>
        </p:nvSpPr>
        <p:spPr bwMode="auto">
          <a:xfrm>
            <a:off x="628650" y="1615670"/>
            <a:ext cx="287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solidFill>
                  <a:schemeClr val="bg1"/>
                </a:solidFill>
              </a:rPr>
              <a:t>Public Health</a:t>
            </a:r>
          </a:p>
        </p:txBody>
      </p:sp>
      <p:sp>
        <p:nvSpPr>
          <p:cNvPr id="20486" name="Text Box 6"/>
          <p:cNvSpPr txBox="1">
            <a:spLocks noChangeArrowheads="1"/>
          </p:cNvSpPr>
          <p:nvPr/>
        </p:nvSpPr>
        <p:spPr bwMode="auto">
          <a:xfrm>
            <a:off x="4895850" y="1615670"/>
            <a:ext cx="201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solidFill>
                  <a:schemeClr val="bg1"/>
                </a:solidFill>
              </a:rPr>
              <a:t>Medicine</a:t>
            </a:r>
          </a:p>
        </p:txBody>
      </p:sp>
      <p:sp>
        <p:nvSpPr>
          <p:cNvPr id="8" name="Slide Number Placeholder 7"/>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A32C67-EB7F-422E-8A74-CF4DE5417175}" type="slidenum">
              <a:rPr lang="en-US" altLang="en-US">
                <a:solidFill>
                  <a:srgbClr val="3F3F3F"/>
                </a:solidFill>
              </a:rPr>
              <a:pPr/>
              <a:t>13</a:t>
            </a:fld>
            <a:endParaRPr lang="en-US" altLang="en-US">
              <a:solidFill>
                <a:srgbClr val="3F3F3F"/>
              </a:solidFill>
            </a:endParaRPr>
          </a:p>
        </p:txBody>
      </p:sp>
      <p:pic>
        <p:nvPicPr>
          <p:cNvPr id="204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5638800"/>
            <a:ext cx="1190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715000"/>
            <a:ext cx="2667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392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9620">
                                            <p:txEl>
                                              <p:pRg st="0" end="0"/>
                                            </p:txEl>
                                          </p:spTgt>
                                        </p:tgtEl>
                                        <p:attrNameLst>
                                          <p:attrName>style.visibility</p:attrName>
                                        </p:attrNameLst>
                                      </p:cBhvr>
                                      <p:to>
                                        <p:strVal val="visible"/>
                                      </p:to>
                                    </p:set>
                                    <p:animEffect transition="in" filter="dissolve">
                                      <p:cBhvr>
                                        <p:cTn id="7" dur="500"/>
                                        <p:tgtEl>
                                          <p:spTgt spid="2396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9619">
                                            <p:txEl>
                                              <p:pRg st="0" end="0"/>
                                            </p:txEl>
                                          </p:spTgt>
                                        </p:tgtEl>
                                        <p:attrNameLst>
                                          <p:attrName>style.visibility</p:attrName>
                                        </p:attrNameLst>
                                      </p:cBhvr>
                                      <p:to>
                                        <p:strVal val="visible"/>
                                      </p:to>
                                    </p:set>
                                    <p:animEffect transition="in" filter="dissolve">
                                      <p:cBhvr>
                                        <p:cTn id="12" dur="500"/>
                                        <p:tgtEl>
                                          <p:spTgt spid="2396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9620">
                                            <p:txEl>
                                              <p:pRg st="1" end="1"/>
                                            </p:txEl>
                                          </p:spTgt>
                                        </p:tgtEl>
                                        <p:attrNameLst>
                                          <p:attrName>style.visibility</p:attrName>
                                        </p:attrNameLst>
                                      </p:cBhvr>
                                      <p:to>
                                        <p:strVal val="visible"/>
                                      </p:to>
                                    </p:set>
                                    <p:animEffect transition="in" filter="dissolve">
                                      <p:cBhvr>
                                        <p:cTn id="17" dur="500"/>
                                        <p:tgtEl>
                                          <p:spTgt spid="23962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9619">
                                            <p:txEl>
                                              <p:pRg st="1" end="1"/>
                                            </p:txEl>
                                          </p:spTgt>
                                        </p:tgtEl>
                                        <p:attrNameLst>
                                          <p:attrName>style.visibility</p:attrName>
                                        </p:attrNameLst>
                                      </p:cBhvr>
                                      <p:to>
                                        <p:strVal val="visible"/>
                                      </p:to>
                                    </p:set>
                                    <p:animEffect transition="in" filter="dissolve">
                                      <p:cBhvr>
                                        <p:cTn id="22" dur="500"/>
                                        <p:tgtEl>
                                          <p:spTgt spid="23961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39620">
                                            <p:txEl>
                                              <p:pRg st="2" end="2"/>
                                            </p:txEl>
                                          </p:spTgt>
                                        </p:tgtEl>
                                        <p:attrNameLst>
                                          <p:attrName>style.visibility</p:attrName>
                                        </p:attrNameLst>
                                      </p:cBhvr>
                                      <p:to>
                                        <p:strVal val="visible"/>
                                      </p:to>
                                    </p:set>
                                    <p:animEffect transition="in" filter="dissolve">
                                      <p:cBhvr>
                                        <p:cTn id="27" dur="500"/>
                                        <p:tgtEl>
                                          <p:spTgt spid="23962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39619">
                                            <p:txEl>
                                              <p:pRg st="2" end="2"/>
                                            </p:txEl>
                                          </p:spTgt>
                                        </p:tgtEl>
                                        <p:attrNameLst>
                                          <p:attrName>style.visibility</p:attrName>
                                        </p:attrNameLst>
                                      </p:cBhvr>
                                      <p:to>
                                        <p:strVal val="visible"/>
                                      </p:to>
                                    </p:set>
                                    <p:animEffect transition="in" filter="dissolve">
                                      <p:cBhvr>
                                        <p:cTn id="32" dur="500"/>
                                        <p:tgtEl>
                                          <p:spTgt spid="239619">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39620">
                                            <p:txEl>
                                              <p:pRg st="3" end="3"/>
                                            </p:txEl>
                                          </p:spTgt>
                                        </p:tgtEl>
                                        <p:attrNameLst>
                                          <p:attrName>style.visibility</p:attrName>
                                        </p:attrNameLst>
                                      </p:cBhvr>
                                      <p:to>
                                        <p:strVal val="visible"/>
                                      </p:to>
                                    </p:set>
                                    <p:animEffect transition="in" filter="dissolve">
                                      <p:cBhvr>
                                        <p:cTn id="37" dur="500"/>
                                        <p:tgtEl>
                                          <p:spTgt spid="239620">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39619">
                                            <p:txEl>
                                              <p:pRg st="3" end="3"/>
                                            </p:txEl>
                                          </p:spTgt>
                                        </p:tgtEl>
                                        <p:attrNameLst>
                                          <p:attrName>style.visibility</p:attrName>
                                        </p:attrNameLst>
                                      </p:cBhvr>
                                      <p:to>
                                        <p:strVal val="visible"/>
                                      </p:to>
                                    </p:set>
                                    <p:animEffect transition="in" filter="dissolve">
                                      <p:cBhvr>
                                        <p:cTn id="42" dur="500"/>
                                        <p:tgtEl>
                                          <p:spTgt spid="239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A32C67-EB7F-422E-8A74-CF4DE5417175}" type="slidenum">
              <a:rPr lang="en-US" altLang="en-US">
                <a:solidFill>
                  <a:srgbClr val="3F3F3F"/>
                </a:solidFill>
              </a:rPr>
              <a:pPr/>
              <a:t>14</a:t>
            </a:fld>
            <a:endParaRPr lang="en-US" altLang="en-US">
              <a:solidFill>
                <a:srgbClr val="3F3F3F"/>
              </a:solidFill>
            </a:endParaRPr>
          </a:p>
        </p:txBody>
      </p:sp>
      <p:sp>
        <p:nvSpPr>
          <p:cNvPr id="2" name="Title 1"/>
          <p:cNvSpPr>
            <a:spLocks noGrp="1"/>
          </p:cNvSpPr>
          <p:nvPr>
            <p:ph type="title"/>
          </p:nvPr>
        </p:nvSpPr>
        <p:spPr>
          <a:xfrm>
            <a:off x="1015016" y="655637"/>
            <a:ext cx="7886700" cy="1325563"/>
          </a:xfrm>
        </p:spPr>
        <p:txBody>
          <a:bodyPr>
            <a:noAutofit/>
          </a:bodyPr>
          <a:lstStyle/>
          <a:p>
            <a:r>
              <a:rPr lang="en-US" sz="5400" dirty="0"/>
              <a:t>How Does Public </a:t>
            </a:r>
            <a:br>
              <a:rPr lang="en-US" sz="5400" dirty="0"/>
            </a:br>
            <a:r>
              <a:rPr lang="en-US" sz="5400" dirty="0"/>
              <a:t>Health Work?</a:t>
            </a:r>
          </a:p>
        </p:txBody>
      </p:sp>
      <p:sp>
        <p:nvSpPr>
          <p:cNvPr id="16" name="Slide Number Placeholder 4"/>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Arial" panose="020B0604020202020204" pitchFamily="34" charset="0"/>
                <a:ea typeface="+mn-ea"/>
                <a:cs typeface="+mn-cs"/>
              </a:defRPr>
            </a:lvl1pPr>
            <a:lvl2pPr marL="742950" indent="-285750" algn="l" defTabSz="914400" rtl="0" eaLnBrk="1" latinLnBrk="0" hangingPunct="1">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mn-cs"/>
              </a:defRPr>
            </a:lvl9pPr>
          </a:lstStyle>
          <a:p>
            <a:fld id="{965532DB-2392-4131-8F34-96ED6D484E32}" type="slidenum">
              <a:rPr lang="en-US" altLang="en-US" smtClean="0">
                <a:solidFill>
                  <a:srgbClr val="FFFFFF"/>
                </a:solidFill>
              </a:rPr>
              <a:pPr/>
              <a:t>14</a:t>
            </a:fld>
            <a:endParaRPr lang="en-US" altLang="en-US">
              <a:solidFill>
                <a:srgbClr val="FFFFFF"/>
              </a:solidFill>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29991"/>
            <a:ext cx="1371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49699"/>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700" y="2743200"/>
            <a:ext cx="31623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674772"/>
            <a:ext cx="36576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19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Primary Functions</a:t>
            </a:r>
          </a:p>
        </p:txBody>
      </p:sp>
      <p:sp>
        <p:nvSpPr>
          <p:cNvPr id="22531" name="Content Placeholder 5"/>
          <p:cNvSpPr>
            <a:spLocks noGrp="1"/>
          </p:cNvSpPr>
          <p:nvPr>
            <p:ph idx="1"/>
          </p:nvPr>
        </p:nvSpPr>
        <p:spPr/>
        <p:txBody>
          <a:bodyPr/>
          <a:lstStyle/>
          <a:p>
            <a:r>
              <a:rPr lang="en-US" altLang="en-US" sz="3200" u="sng" dirty="0"/>
              <a:t>Assessment : </a:t>
            </a:r>
            <a:endParaRPr lang="en-US" altLang="en-US" sz="3200" dirty="0"/>
          </a:p>
          <a:p>
            <a:pPr lvl="1"/>
            <a:r>
              <a:rPr lang="en-US" altLang="en-US" sz="3200" dirty="0"/>
              <a:t>Epidemiology and Statistics</a:t>
            </a:r>
          </a:p>
          <a:p>
            <a:pPr lvl="1"/>
            <a:endParaRPr lang="en-US" altLang="en-US" dirty="0"/>
          </a:p>
          <a:p>
            <a:pPr lvl="1"/>
            <a:endParaRPr lang="en-US" alt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07795D-A638-4427-AE83-85996ADC2164}" type="slidenum">
              <a:rPr lang="en-US" altLang="en-US">
                <a:solidFill>
                  <a:srgbClr val="3F3F3F"/>
                </a:solidFill>
              </a:rPr>
              <a:pPr/>
              <a:t>15</a:t>
            </a:fld>
            <a:endParaRPr lang="en-US" altLang="en-US">
              <a:solidFill>
                <a:srgbClr val="3F3F3F"/>
              </a:solidFill>
            </a:endParaRPr>
          </a:p>
        </p:txBody>
      </p:sp>
      <p:pic>
        <p:nvPicPr>
          <p:cNvPr id="225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4304"/>
            <a:ext cx="2409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22997"/>
            <a:ext cx="68437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61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Primary Functions</a:t>
            </a:r>
          </a:p>
        </p:txBody>
      </p:sp>
      <p:sp>
        <p:nvSpPr>
          <p:cNvPr id="23555" name="Content Placeholder 2"/>
          <p:cNvSpPr>
            <a:spLocks noGrp="1"/>
          </p:cNvSpPr>
          <p:nvPr>
            <p:ph idx="1"/>
          </p:nvPr>
        </p:nvSpPr>
        <p:spPr>
          <a:xfrm>
            <a:off x="666750" y="1341209"/>
            <a:ext cx="7886700" cy="4648791"/>
          </a:xfrm>
        </p:spPr>
        <p:txBody>
          <a:bodyPr>
            <a:normAutofit/>
          </a:bodyPr>
          <a:lstStyle/>
          <a:p>
            <a:r>
              <a:rPr lang="en-US" altLang="en-US" sz="3900" dirty="0"/>
              <a:t>Policy Development</a:t>
            </a:r>
          </a:p>
          <a:p>
            <a:pPr lvl="1"/>
            <a:r>
              <a:rPr lang="en-US" altLang="en-US" sz="3900" dirty="0"/>
              <a:t>Government and  International  Organizations</a:t>
            </a:r>
          </a:p>
          <a:p>
            <a:pPr marL="457200" lvl="1" indent="0">
              <a:buNone/>
            </a:pPr>
            <a:endParaRPr lang="en-US" altLang="en-US" sz="3900" dirty="0"/>
          </a:p>
          <a:p>
            <a:pPr marL="457200" lvl="1" indent="0">
              <a:buNone/>
            </a:pPr>
            <a:endParaRPr lang="en-US" altLang="en-US" sz="3900" dirty="0"/>
          </a:p>
          <a:p>
            <a:pPr lvl="2"/>
            <a:endParaRPr lang="en-US" altLang="en-US" dirty="0"/>
          </a:p>
          <a:p>
            <a:pPr lvl="2"/>
            <a:endParaRPr lang="en-US" altLang="en-US" dirty="0"/>
          </a:p>
          <a:p>
            <a:pPr lvl="2"/>
            <a:endParaRPr lang="en-US" altLang="en-US" dirty="0"/>
          </a:p>
          <a:p>
            <a:pPr lvl="2"/>
            <a:endParaRPr lang="en-US" altLang="en-US" dirty="0"/>
          </a:p>
          <a:p>
            <a:pPr lvl="2"/>
            <a:endParaRPr lang="en-US" altLang="en-US" dirty="0"/>
          </a:p>
          <a:p>
            <a:pPr lvl="2"/>
            <a:endParaRPr lang="en-US" altLang="en-US" dirty="0"/>
          </a:p>
          <a:p>
            <a:pPr lvl="2"/>
            <a:endParaRPr lang="en-US" altLang="en-US" dirty="0"/>
          </a:p>
          <a:p>
            <a:pPr lvl="2"/>
            <a:endParaRPr lang="en-US" altLang="en-US" dirty="0"/>
          </a:p>
          <a:p>
            <a:pPr lvl="2"/>
            <a:endParaRPr lang="en-US" altLang="en-US" dirty="0"/>
          </a:p>
          <a:p>
            <a:pPr lvl="2"/>
            <a:endParaRPr lang="en-US" alt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805A03-3B79-48E9-BBBD-0DE532D388A4}" type="slidenum">
              <a:rPr lang="en-US" altLang="en-US">
                <a:solidFill>
                  <a:srgbClr val="3F3F3F"/>
                </a:solidFill>
              </a:rPr>
              <a:pPr/>
              <a:t>16</a:t>
            </a:fld>
            <a:endParaRPr lang="en-US" altLang="en-US">
              <a:solidFill>
                <a:srgbClr val="3F3F3F"/>
              </a:solidFill>
            </a:endParaRPr>
          </a:p>
        </p:txBody>
      </p:sp>
      <p:pic>
        <p:nvPicPr>
          <p:cNvPr id="235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429000"/>
            <a:ext cx="1828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76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276600"/>
            <a:ext cx="32766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62710" y="5651825"/>
            <a:ext cx="6635534" cy="1200329"/>
          </a:xfrm>
          <a:prstGeom prst="rect">
            <a:avLst/>
          </a:prstGeom>
          <a:noFill/>
        </p:spPr>
        <p:txBody>
          <a:bodyPr wrap="none" rtlCol="0">
            <a:spAutoFit/>
          </a:bodyPr>
          <a:lstStyle/>
          <a:p>
            <a:r>
              <a:rPr lang="en-US" altLang="en-US" sz="3600" dirty="0">
                <a:solidFill>
                  <a:schemeClr val="bg1"/>
                </a:solidFill>
              </a:rPr>
              <a:t>e.g. The World Health </a:t>
            </a:r>
            <a:r>
              <a:rPr lang="en-US" altLang="en-US" sz="3600" dirty="0" err="1">
                <a:solidFill>
                  <a:schemeClr val="bg1"/>
                </a:solidFill>
              </a:rPr>
              <a:t>Organzation</a:t>
            </a:r>
            <a:endParaRPr lang="en-US" altLang="en-US" sz="3600"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79919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Primary Functions</a:t>
            </a:r>
          </a:p>
        </p:txBody>
      </p:sp>
      <p:sp>
        <p:nvSpPr>
          <p:cNvPr id="24579" name="Content Placeholder 2"/>
          <p:cNvSpPr>
            <a:spLocks noGrp="1"/>
          </p:cNvSpPr>
          <p:nvPr>
            <p:ph idx="1"/>
          </p:nvPr>
        </p:nvSpPr>
        <p:spPr/>
        <p:txBody>
          <a:bodyPr>
            <a:normAutofit/>
          </a:bodyPr>
          <a:lstStyle/>
          <a:p>
            <a:r>
              <a:rPr lang="en-US" altLang="en-US" dirty="0"/>
              <a:t>Assurance</a:t>
            </a:r>
          </a:p>
          <a:p>
            <a:pPr lvl="1"/>
            <a:r>
              <a:rPr lang="en-US" altLang="en-US" sz="2800" dirty="0"/>
              <a:t>Implementation and maintenance</a:t>
            </a:r>
          </a:p>
          <a:p>
            <a:pPr lvl="1"/>
            <a:r>
              <a:rPr lang="en-US" altLang="en-US" sz="2800" dirty="0"/>
              <a:t>Governments and Public Health Infrastructure</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2A4394-ACAA-4923-BBBE-60A985880109}" type="slidenum">
              <a:rPr lang="en-US" altLang="en-US">
                <a:solidFill>
                  <a:srgbClr val="3F3F3F"/>
                </a:solidFill>
              </a:rPr>
              <a:pPr/>
              <a:t>17</a:t>
            </a:fld>
            <a:endParaRPr lang="en-US" altLang="en-US">
              <a:solidFill>
                <a:srgbClr val="3F3F3F"/>
              </a:solidFill>
            </a:endParaRPr>
          </a:p>
        </p:txBody>
      </p:sp>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26" y="2834426"/>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701" y="2829057"/>
            <a:ext cx="23844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332" y="2834426"/>
            <a:ext cx="259556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98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Prevention and Intervention</a:t>
            </a:r>
          </a:p>
        </p:txBody>
      </p:sp>
      <p:sp>
        <p:nvSpPr>
          <p:cNvPr id="25603" name="Content Placeholder 2"/>
          <p:cNvSpPr>
            <a:spLocks noGrp="1"/>
          </p:cNvSpPr>
          <p:nvPr>
            <p:ph idx="1"/>
          </p:nvPr>
        </p:nvSpPr>
        <p:spPr/>
        <p:txBody>
          <a:bodyPr>
            <a:normAutofit/>
          </a:bodyPr>
          <a:lstStyle/>
          <a:p>
            <a:r>
              <a:rPr lang="en-US" altLang="en-US" sz="3600" dirty="0"/>
              <a:t>Five Steps</a:t>
            </a:r>
          </a:p>
          <a:p>
            <a:pPr lvl="1"/>
            <a:r>
              <a:rPr lang="en-US" altLang="en-US" sz="3600" dirty="0"/>
              <a:t>Define the problem</a:t>
            </a:r>
          </a:p>
          <a:p>
            <a:pPr lvl="1"/>
            <a:r>
              <a:rPr lang="en-US" altLang="en-US" sz="3600" dirty="0"/>
              <a:t>Determine risk factors</a:t>
            </a:r>
          </a:p>
          <a:p>
            <a:pPr lvl="1"/>
            <a:r>
              <a:rPr lang="en-US" altLang="en-US" sz="3600" dirty="0"/>
              <a:t>Develop interventions </a:t>
            </a:r>
          </a:p>
          <a:p>
            <a:pPr lvl="1"/>
            <a:r>
              <a:rPr lang="en-US" altLang="en-US" sz="3600" dirty="0"/>
              <a:t>Implementation</a:t>
            </a:r>
          </a:p>
          <a:p>
            <a:pPr lvl="1"/>
            <a:r>
              <a:rPr lang="en-US" altLang="en-US" sz="3600" dirty="0"/>
              <a:t>Maintenance</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0F86DB-21B5-41ED-A47B-DB903D310C62}" type="slidenum">
              <a:rPr lang="en-US" altLang="en-US">
                <a:solidFill>
                  <a:srgbClr val="3F3F3F"/>
                </a:solidFill>
              </a:rPr>
              <a:pPr/>
              <a:t>18</a:t>
            </a:fld>
            <a:endParaRPr lang="en-US" altLang="en-US">
              <a:solidFill>
                <a:srgbClr val="3F3F3F"/>
              </a:solidFill>
            </a:endParaRP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90917"/>
            <a:ext cx="27384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00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fade">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fade">
                                      <p:cBhvr>
                                        <p:cTn id="22" dur="500"/>
                                        <p:tgtEl>
                                          <p:spTgt spid="256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fade">
                                      <p:cBhvr>
                                        <p:cTn id="27"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 smallpox</a:t>
            </a:r>
          </a:p>
        </p:txBody>
      </p:sp>
      <p:sp>
        <p:nvSpPr>
          <p:cNvPr id="26627" name="Content Placeholder 2"/>
          <p:cNvSpPr>
            <a:spLocks noGrp="1"/>
          </p:cNvSpPr>
          <p:nvPr>
            <p:ph idx="1"/>
          </p:nvPr>
        </p:nvSpPr>
        <p:spPr/>
        <p:txBody>
          <a:bodyPr>
            <a:normAutofit/>
          </a:bodyPr>
          <a:lstStyle/>
          <a:p>
            <a:r>
              <a:rPr lang="en-US" altLang="en-US" sz="3200" dirty="0"/>
              <a:t>The problem:</a:t>
            </a:r>
          </a:p>
          <a:p>
            <a:pPr lvl="1"/>
            <a:r>
              <a:rPr lang="en-US" altLang="en-US" sz="3200" dirty="0"/>
              <a:t>1966:  10 – 15 million cases of smallpox in 50+ countries</a:t>
            </a:r>
          </a:p>
          <a:p>
            <a:pPr lvl="1"/>
            <a:r>
              <a:rPr lang="en-US" altLang="en-US" sz="3200" dirty="0"/>
              <a:t>1-2 million deaths annually</a:t>
            </a:r>
          </a:p>
          <a:p>
            <a:pPr lvl="1"/>
            <a:r>
              <a:rPr lang="en-US" altLang="en-US" sz="3200" dirty="0"/>
              <a:t>~ 30%  case-fatality ratio</a:t>
            </a:r>
          </a:p>
          <a:p>
            <a:pPr lvl="1"/>
            <a:r>
              <a:rPr lang="en-US" altLang="en-US" sz="3200" dirty="0"/>
              <a:t>Higher in children</a:t>
            </a:r>
          </a:p>
          <a:p>
            <a:pPr lvl="1"/>
            <a:r>
              <a:rPr lang="en-US" altLang="en-US" sz="3200" dirty="0"/>
              <a:t>Survivors scarred for life</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1289EF-4B3D-4C88-91A1-E36D011C7C99}" type="slidenum">
              <a:rPr lang="en-US" altLang="en-US">
                <a:solidFill>
                  <a:srgbClr val="3F3F3F"/>
                </a:solidFill>
              </a:rPr>
              <a:pPr/>
              <a:t>19</a:t>
            </a:fld>
            <a:endParaRPr lang="en-US" altLang="en-US">
              <a:solidFill>
                <a:srgbClr val="3F3F3F"/>
              </a:solidFill>
            </a:endParaRPr>
          </a:p>
        </p:txBody>
      </p:sp>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9624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7"/>
          <p:cNvSpPr txBox="1">
            <a:spLocks noChangeArrowheads="1"/>
          </p:cNvSpPr>
          <p:nvPr/>
        </p:nvSpPr>
        <p:spPr bwMode="auto">
          <a:xfrm>
            <a:off x="1129047" y="6003699"/>
            <a:ext cx="6905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chemeClr val="bg1"/>
                </a:solidFill>
              </a:rPr>
              <a:t>Source: Millions Saved:  Proven Successes in Global Health,  Center for Global Development, 2004</a:t>
            </a:r>
          </a:p>
        </p:txBody>
      </p:sp>
    </p:spTree>
    <p:extLst>
      <p:ext uri="{BB962C8B-B14F-4D97-AF65-F5344CB8AC3E}">
        <p14:creationId xmlns:p14="http://schemas.microsoft.com/office/powerpoint/2010/main" val="40035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fade">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fade">
                                      <p:cBhvr>
                                        <p:cTn id="17" dur="500"/>
                                        <p:tgtEl>
                                          <p:spTgt spid="26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fade">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Effect transition="in" filter="fade">
                                      <p:cBhvr>
                                        <p:cTn id="27"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a:t>
            </a:r>
            <a:endParaRPr lang="en-US" dirty="0"/>
          </a:p>
        </p:txBody>
      </p:sp>
      <p:sp>
        <p:nvSpPr>
          <p:cNvPr id="3" name="Content Placeholder 2"/>
          <p:cNvSpPr>
            <a:spLocks noGrp="1"/>
          </p:cNvSpPr>
          <p:nvPr>
            <p:ph idx="1"/>
          </p:nvPr>
        </p:nvSpPr>
        <p:spPr/>
        <p:txBody>
          <a:bodyPr/>
          <a:lstStyle/>
          <a:p>
            <a:r>
              <a:rPr lang="en-US" dirty="0"/>
              <a:t>Define Public Health and understand the need for it</a:t>
            </a:r>
          </a:p>
          <a:p>
            <a:r>
              <a:rPr lang="en-US" dirty="0"/>
              <a:t>Example:  smallpox</a:t>
            </a:r>
          </a:p>
          <a:p>
            <a:r>
              <a:rPr lang="en-US" dirty="0"/>
              <a:t>Define Epidemiology</a:t>
            </a:r>
          </a:p>
          <a:p>
            <a:r>
              <a:rPr lang="en-US" dirty="0"/>
              <a:t>Examples</a:t>
            </a:r>
          </a:p>
          <a:p>
            <a:r>
              <a:rPr lang="en-US" dirty="0"/>
              <a:t>Discuss the role of modeling in public health and epidemiology</a:t>
            </a:r>
          </a:p>
          <a:p>
            <a:r>
              <a:rPr lang="en-US" dirty="0"/>
              <a:t>History of modeling (if time)</a:t>
            </a:r>
          </a:p>
          <a:p>
            <a:endParaRPr lang="en-US" dirty="0"/>
          </a:p>
        </p:txBody>
      </p:sp>
      <p:sp>
        <p:nvSpPr>
          <p:cNvPr id="4" name="Slide Number Placeholder 3"/>
          <p:cNvSpPr>
            <a:spLocks noGrp="1"/>
          </p:cNvSpPr>
          <p:nvPr>
            <p:ph type="sldNum" sz="quarter" idx="12"/>
          </p:nvPr>
        </p:nvSpPr>
        <p:spPr/>
        <p:txBody>
          <a:bodyPr/>
          <a:lstStyle/>
          <a:p>
            <a:fld id="{7911C326-D94C-9A46-89DA-DAB48734F1B9}" type="slidenum">
              <a:rPr lang="en-US" smtClean="0"/>
              <a:t>2</a:t>
            </a:fld>
            <a:endParaRPr lang="en-US"/>
          </a:p>
        </p:txBody>
      </p:sp>
    </p:spTree>
    <p:extLst>
      <p:ext uri="{BB962C8B-B14F-4D97-AF65-F5344CB8AC3E}">
        <p14:creationId xmlns:p14="http://schemas.microsoft.com/office/powerpoint/2010/main" val="16767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 smallpox</a:t>
            </a:r>
          </a:p>
        </p:txBody>
      </p:sp>
      <p:sp>
        <p:nvSpPr>
          <p:cNvPr id="27651" name="Content Placeholder 2"/>
          <p:cNvSpPr>
            <a:spLocks noGrp="1"/>
          </p:cNvSpPr>
          <p:nvPr>
            <p:ph idx="1"/>
          </p:nvPr>
        </p:nvSpPr>
        <p:spPr/>
        <p:txBody>
          <a:bodyPr/>
          <a:lstStyle/>
          <a:p>
            <a:r>
              <a:rPr lang="en-US" altLang="en-US" sz="3200" dirty="0"/>
              <a:t>Natural History/Risk Factors</a:t>
            </a:r>
          </a:p>
          <a:p>
            <a:pPr lvl="1"/>
            <a:r>
              <a:rPr lang="en-US" altLang="en-US" sz="3200" dirty="0" err="1"/>
              <a:t>Variola</a:t>
            </a:r>
            <a:r>
              <a:rPr lang="en-US" altLang="en-US" sz="3200" dirty="0"/>
              <a:t> virus</a:t>
            </a:r>
          </a:p>
          <a:p>
            <a:pPr lvl="1"/>
            <a:r>
              <a:rPr lang="en-US" altLang="en-US" sz="3200" dirty="0"/>
              <a:t>Airborne / contact with an infected person</a:t>
            </a:r>
          </a:p>
          <a:p>
            <a:pPr lvl="1"/>
            <a:r>
              <a:rPr lang="en-US" altLang="en-US" sz="3200" dirty="0"/>
              <a:t>Non-infectious for up to 17 days</a:t>
            </a:r>
          </a:p>
          <a:p>
            <a:pPr lvl="1"/>
            <a:r>
              <a:rPr lang="en-US" altLang="en-US" sz="3200" dirty="0"/>
              <a:t>Flu-like symptoms – high fever</a:t>
            </a:r>
          </a:p>
          <a:p>
            <a:pPr lvl="1"/>
            <a:r>
              <a:rPr lang="en-US" altLang="en-US" sz="3200" dirty="0"/>
              <a:t>Rash</a:t>
            </a:r>
          </a:p>
          <a:p>
            <a:pPr lvl="1">
              <a:buFont typeface="Wingdings" panose="05000000000000000000" pitchFamily="2" charset="2"/>
              <a:buNone/>
            </a:pPr>
            <a:endParaRPr lang="en-US" alt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29BBD0-FA55-4C35-B00F-B58959ED1288}" type="slidenum">
              <a:rPr lang="en-US" altLang="en-US">
                <a:solidFill>
                  <a:srgbClr val="3F3F3F"/>
                </a:solidFill>
              </a:rPr>
              <a:pPr/>
              <a:t>20</a:t>
            </a:fld>
            <a:endParaRPr lang="en-US" altLang="en-US">
              <a:solidFill>
                <a:srgbClr val="3F3F3F"/>
              </a:solidFill>
            </a:endParaRPr>
          </a:p>
        </p:txBody>
      </p:sp>
      <p:pic>
        <p:nvPicPr>
          <p:cNvPr id="276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55772"/>
            <a:ext cx="31242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77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fade">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fade">
                                      <p:cBhvr>
                                        <p:cTn id="27" dur="500"/>
                                        <p:tgtEl>
                                          <p:spTgt spid="276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53"/>
                                        </p:tgtEl>
                                        <p:attrNameLst>
                                          <p:attrName>style.visibility</p:attrName>
                                        </p:attrNameLst>
                                      </p:cBhvr>
                                      <p:to>
                                        <p:strVal val="visible"/>
                                      </p:to>
                                    </p:set>
                                    <p:animEffect transition="in" filter="fade">
                                      <p:cBhvr>
                                        <p:cTn id="3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 smallpox</a:t>
            </a:r>
          </a:p>
        </p:txBody>
      </p:sp>
      <p:sp>
        <p:nvSpPr>
          <p:cNvPr id="28675" name="Content Placeholder 2"/>
          <p:cNvSpPr>
            <a:spLocks noGrp="1"/>
          </p:cNvSpPr>
          <p:nvPr>
            <p:ph idx="1"/>
          </p:nvPr>
        </p:nvSpPr>
        <p:spPr/>
        <p:txBody>
          <a:bodyPr/>
          <a:lstStyle/>
          <a:p>
            <a:r>
              <a:rPr lang="en-US" altLang="en-US" sz="3200" dirty="0"/>
              <a:t>Intervention: vaccination</a:t>
            </a:r>
          </a:p>
          <a:p>
            <a:pPr lvl="1"/>
            <a:r>
              <a:rPr lang="en-US" altLang="en-US" sz="3200" dirty="0"/>
              <a:t>In existence since 18</a:t>
            </a:r>
            <a:r>
              <a:rPr lang="en-US" altLang="en-US" sz="3200" baseline="30000" dirty="0"/>
              <a:t>th</a:t>
            </a:r>
            <a:r>
              <a:rPr lang="en-US" altLang="en-US" sz="3200" dirty="0"/>
              <a:t> century – Edward Jenner</a:t>
            </a:r>
          </a:p>
          <a:p>
            <a:pPr lvl="1"/>
            <a:r>
              <a:rPr lang="en-US" altLang="en-US" sz="3200" dirty="0"/>
              <a:t>Improved vaccine in 1920s</a:t>
            </a:r>
          </a:p>
          <a:p>
            <a:pPr lvl="1"/>
            <a:r>
              <a:rPr lang="en-US" altLang="en-US" sz="3200" dirty="0"/>
              <a:t>1959:  Global eradication program endorsed by the WHO</a:t>
            </a:r>
          </a:p>
          <a:p>
            <a:pPr lvl="1"/>
            <a:endParaRPr lang="en-US" alt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01C862-9B95-4CC5-A854-4F41E615DF16}" type="slidenum">
              <a:rPr lang="en-US" altLang="en-US">
                <a:solidFill>
                  <a:srgbClr val="3F3F3F"/>
                </a:solidFill>
              </a:rPr>
              <a:pPr/>
              <a:t>21</a:t>
            </a:fld>
            <a:endParaRPr lang="en-US" altLang="en-US">
              <a:solidFill>
                <a:srgbClr val="3F3F3F"/>
              </a:solidFill>
            </a:endParaRP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426" y="4050405"/>
            <a:ext cx="29860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648200"/>
            <a:ext cx="1514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7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fade">
                                      <p:cBhvr>
                                        <p:cTn id="12" dur="5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fade">
                                      <p:cBhvr>
                                        <p:cTn id="17"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 smallpox</a:t>
            </a:r>
          </a:p>
        </p:txBody>
      </p:sp>
      <p:sp>
        <p:nvSpPr>
          <p:cNvPr id="29699" name="Content Placeholder 2"/>
          <p:cNvSpPr>
            <a:spLocks noGrp="1"/>
          </p:cNvSpPr>
          <p:nvPr>
            <p:ph idx="1"/>
          </p:nvPr>
        </p:nvSpPr>
        <p:spPr/>
        <p:txBody>
          <a:bodyPr/>
          <a:lstStyle/>
          <a:p>
            <a:r>
              <a:rPr lang="en-US" altLang="en-US" dirty="0"/>
              <a:t>Implementation</a:t>
            </a:r>
          </a:p>
          <a:p>
            <a:pPr lvl="1"/>
            <a:r>
              <a:rPr lang="en-US" altLang="en-US" sz="2800" dirty="0"/>
              <a:t>1959:  1 fulltime WHO medical officer, 1 assistant</a:t>
            </a:r>
          </a:p>
          <a:p>
            <a:pPr lvl="1"/>
            <a:r>
              <a:rPr lang="en-US" altLang="en-US" sz="2800" dirty="0"/>
              <a:t>National vaccination campaigns</a:t>
            </a:r>
          </a:p>
          <a:p>
            <a:pPr lvl="1"/>
            <a:r>
              <a:rPr lang="en-US" altLang="en-US" sz="2800" dirty="0"/>
              <a:t>1965: World Health Assembly – “eradication of smallpox is a main objective of the WHO”</a:t>
            </a:r>
          </a:p>
          <a:p>
            <a:pPr lvl="1"/>
            <a:r>
              <a:rPr lang="en-US" altLang="en-US" sz="2800" dirty="0"/>
              <a:t>1967: Smallpox Eradication Program</a:t>
            </a:r>
          </a:p>
          <a:p>
            <a:pPr lvl="1"/>
            <a:r>
              <a:rPr lang="en-US" altLang="en-US" sz="2800" dirty="0"/>
              <a:t>1970’s: focused ‘containment’ teams</a:t>
            </a:r>
          </a:p>
          <a:p>
            <a:pPr lvl="1"/>
            <a:r>
              <a:rPr lang="en-US" altLang="en-US" sz="2800" dirty="0"/>
              <a:t>1973: 5 countries remaining</a:t>
            </a:r>
          </a:p>
          <a:p>
            <a:pPr lvl="1"/>
            <a:r>
              <a:rPr lang="en-US" altLang="en-US" sz="2800" dirty="0"/>
              <a:t>1977: last endemic case</a:t>
            </a:r>
          </a:p>
          <a:p>
            <a:pPr lvl="1">
              <a:buFont typeface="Wingdings" panose="05000000000000000000" pitchFamily="2" charset="2"/>
              <a:buNone/>
            </a:pPr>
            <a:endParaRPr lang="en-US" altLang="en-US" dirty="0"/>
          </a:p>
          <a:p>
            <a:pPr lvl="1"/>
            <a:endParaRPr lang="en-US" alt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8E856D-4807-434A-9DE8-374A7D1955E8}" type="slidenum">
              <a:rPr lang="en-US" altLang="en-US">
                <a:solidFill>
                  <a:srgbClr val="3F3F3F"/>
                </a:solidFill>
              </a:rPr>
              <a:pPr/>
              <a:t>22</a:t>
            </a:fld>
            <a:endParaRPr lang="en-US" altLang="en-US">
              <a:solidFill>
                <a:srgbClr val="3F3F3F"/>
              </a:solidFill>
            </a:endParaRPr>
          </a:p>
        </p:txBody>
      </p:sp>
    </p:spTree>
    <p:extLst>
      <p:ext uri="{BB962C8B-B14F-4D97-AF65-F5344CB8AC3E}">
        <p14:creationId xmlns:p14="http://schemas.microsoft.com/office/powerpoint/2010/main" val="92288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fade">
                                      <p:cBhvr>
                                        <p:cTn id="7" dur="500"/>
                                        <p:tgtEl>
                                          <p:spTgt spid="2969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699">
                                            <p:txEl>
                                              <p:pRg st="3" end="3"/>
                                            </p:txEl>
                                          </p:spTgt>
                                        </p:tgtEl>
                                        <p:attrNameLst>
                                          <p:attrName>style.visibility</p:attrName>
                                        </p:attrNameLst>
                                      </p:cBhvr>
                                      <p:to>
                                        <p:strVal val="visible"/>
                                      </p:to>
                                    </p:set>
                                    <p:animEffect transition="in" filter="fade">
                                      <p:cBhvr>
                                        <p:cTn id="10" dur="500"/>
                                        <p:tgtEl>
                                          <p:spTgt spid="2969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fade">
                                      <p:cBhvr>
                                        <p:cTn id="15" dur="500"/>
                                        <p:tgtEl>
                                          <p:spTgt spid="29699">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9699">
                                            <p:txEl>
                                              <p:pRg st="5" end="5"/>
                                            </p:txEl>
                                          </p:spTgt>
                                        </p:tgtEl>
                                        <p:attrNameLst>
                                          <p:attrName>style.visibility</p:attrName>
                                        </p:attrNameLst>
                                      </p:cBhvr>
                                      <p:to>
                                        <p:strVal val="visible"/>
                                      </p:to>
                                    </p:set>
                                    <p:animEffect transition="in" filter="fade">
                                      <p:cBhvr>
                                        <p:cTn id="18" dur="500"/>
                                        <p:tgtEl>
                                          <p:spTgt spid="2969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699">
                                            <p:txEl>
                                              <p:pRg st="6" end="6"/>
                                            </p:txEl>
                                          </p:spTgt>
                                        </p:tgtEl>
                                        <p:attrNameLst>
                                          <p:attrName>style.visibility</p:attrName>
                                        </p:attrNameLst>
                                      </p:cBhvr>
                                      <p:to>
                                        <p:strVal val="visible"/>
                                      </p:to>
                                    </p:set>
                                    <p:animEffect transition="in" filter="fade">
                                      <p:cBhvr>
                                        <p:cTn id="23" dur="500"/>
                                        <p:tgtEl>
                                          <p:spTgt spid="29699">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9699">
                                            <p:txEl>
                                              <p:pRg st="7" end="7"/>
                                            </p:txEl>
                                          </p:spTgt>
                                        </p:tgtEl>
                                        <p:attrNameLst>
                                          <p:attrName>style.visibility</p:attrName>
                                        </p:attrNameLst>
                                      </p:cBhvr>
                                      <p:to>
                                        <p:strVal val="visible"/>
                                      </p:to>
                                    </p:set>
                                    <p:animEffect transition="in" filter="fade">
                                      <p:cBhvr>
                                        <p:cTn id="26" dur="5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9AE01D-DC31-4E6A-8A62-B456B382BF73}" type="slidenum">
              <a:rPr lang="en-US" altLang="en-US">
                <a:solidFill>
                  <a:srgbClr val="3F3F3F"/>
                </a:solidFill>
              </a:rPr>
              <a:pPr/>
              <a:t>23</a:t>
            </a:fld>
            <a:endParaRPr lang="en-US" altLang="en-US">
              <a:solidFill>
                <a:srgbClr val="3F3F3F"/>
              </a:solidFill>
            </a:endParaRP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95043"/>
            <a:ext cx="6939566" cy="474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682668" y="6297768"/>
            <a:ext cx="3663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chemeClr val="bg1"/>
                </a:solidFill>
              </a:rPr>
              <a:t>Source: Vaccines, 3</a:t>
            </a:r>
            <a:r>
              <a:rPr lang="en-US" altLang="en-US" sz="1200" baseline="30000" dirty="0">
                <a:solidFill>
                  <a:schemeClr val="bg1"/>
                </a:solidFill>
              </a:rPr>
              <a:t>rd</a:t>
            </a:r>
            <a:r>
              <a:rPr lang="en-US" altLang="en-US" sz="1200" dirty="0">
                <a:solidFill>
                  <a:schemeClr val="bg1"/>
                </a:solidFill>
              </a:rPr>
              <a:t> ed. ,W.B. Saunders Co. 1999</a:t>
            </a:r>
          </a:p>
        </p:txBody>
      </p:sp>
      <p:sp>
        <p:nvSpPr>
          <p:cNvPr id="30725" name="TextBox 4"/>
          <p:cNvSpPr txBox="1">
            <a:spLocks noChangeArrowheads="1"/>
          </p:cNvSpPr>
          <p:nvPr/>
        </p:nvSpPr>
        <p:spPr bwMode="auto">
          <a:xfrm>
            <a:off x="1529366" y="641797"/>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solidFill>
                  <a:schemeClr val="bg1"/>
                </a:solidFill>
              </a:rPr>
              <a:t>The Decline of Smallpox</a:t>
            </a:r>
          </a:p>
        </p:txBody>
      </p:sp>
    </p:spTree>
    <p:extLst>
      <p:ext uri="{BB962C8B-B14F-4D97-AF65-F5344CB8AC3E}">
        <p14:creationId xmlns:p14="http://schemas.microsoft.com/office/powerpoint/2010/main" val="153247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 smallpox</a:t>
            </a:r>
          </a:p>
        </p:txBody>
      </p:sp>
      <p:sp>
        <p:nvSpPr>
          <p:cNvPr id="31747" name="Content Placeholder 2"/>
          <p:cNvSpPr>
            <a:spLocks noGrp="1"/>
          </p:cNvSpPr>
          <p:nvPr>
            <p:ph idx="1"/>
          </p:nvPr>
        </p:nvSpPr>
        <p:spPr/>
        <p:txBody>
          <a:bodyPr>
            <a:normAutofit/>
          </a:bodyPr>
          <a:lstStyle/>
          <a:p>
            <a:r>
              <a:rPr lang="en-US" altLang="en-US" sz="3200" dirty="0"/>
              <a:t>Assessment</a:t>
            </a:r>
          </a:p>
          <a:p>
            <a:pPr lvl="1"/>
            <a:r>
              <a:rPr lang="en-US" altLang="en-US" sz="3200" dirty="0"/>
              <a:t>2 years of surveillance and searching</a:t>
            </a:r>
          </a:p>
          <a:p>
            <a:pPr lvl="1"/>
            <a:r>
              <a:rPr lang="en-US" altLang="en-US" sz="3200" dirty="0"/>
              <a:t>May 1980:  Smallpox declared “eradicated”</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6493E3-0E87-460E-AC4F-9D07CFD3D9EC}" type="slidenum">
              <a:rPr lang="en-US" altLang="en-US">
                <a:solidFill>
                  <a:srgbClr val="3F3F3F"/>
                </a:solidFill>
              </a:rPr>
              <a:pPr/>
              <a:t>24</a:t>
            </a:fld>
            <a:endParaRPr lang="en-US" altLang="en-US">
              <a:solidFill>
                <a:srgbClr val="3F3F3F"/>
              </a:solidFill>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412899"/>
            <a:ext cx="23812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06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500"/>
                                        <p:tgtEl>
                                          <p:spTgt spid="317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9"/>
                                        </p:tgtEl>
                                        <p:attrNameLst>
                                          <p:attrName>style.visibility</p:attrName>
                                        </p:attrNameLst>
                                      </p:cBhvr>
                                      <p:to>
                                        <p:strVal val="visible"/>
                                      </p:to>
                                    </p:set>
                                    <p:animEffect transition="in" filter="fade">
                                      <p:cBhvr>
                                        <p:cTn id="10"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Barriers to Public Health</a:t>
            </a:r>
          </a:p>
        </p:txBody>
      </p:sp>
      <p:sp>
        <p:nvSpPr>
          <p:cNvPr id="32771" name="Content Placeholder 2"/>
          <p:cNvSpPr>
            <a:spLocks noGrp="1"/>
          </p:cNvSpPr>
          <p:nvPr>
            <p:ph idx="1"/>
          </p:nvPr>
        </p:nvSpPr>
        <p:spPr/>
        <p:txBody>
          <a:bodyPr/>
          <a:lstStyle/>
          <a:p>
            <a:pPr eaLnBrk="1" hangingPunct="1"/>
            <a:r>
              <a:rPr lang="en-US" altLang="en-US" sz="3600" dirty="0"/>
              <a:t>Barriers to public health</a:t>
            </a:r>
          </a:p>
          <a:p>
            <a:pPr lvl="1" eaLnBrk="1" hangingPunct="1"/>
            <a:r>
              <a:rPr lang="en-US" altLang="en-US" sz="3200" dirty="0"/>
              <a:t>Economic</a:t>
            </a:r>
          </a:p>
          <a:p>
            <a:pPr lvl="1" eaLnBrk="1" hangingPunct="1"/>
            <a:r>
              <a:rPr lang="en-US" altLang="en-US" sz="3200" dirty="0"/>
              <a:t>Moral/religious</a:t>
            </a:r>
          </a:p>
          <a:p>
            <a:pPr lvl="1" eaLnBrk="1" hangingPunct="1"/>
            <a:r>
              <a:rPr lang="en-US" altLang="en-US" sz="3200" dirty="0"/>
              <a:t>Individual freedom</a:t>
            </a:r>
          </a:p>
          <a:p>
            <a:pPr lvl="1" eaLnBrk="1" hangingPunct="1"/>
            <a:r>
              <a:rPr lang="en-US" altLang="en-US" sz="3200" dirty="0"/>
              <a:t>Political</a:t>
            </a:r>
          </a:p>
          <a:p>
            <a:endParaRPr lang="en-US" alt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F1F298-102C-417F-A32B-349B82E2F264}" type="slidenum">
              <a:rPr lang="en-US" altLang="en-US">
                <a:solidFill>
                  <a:srgbClr val="3F3F3F"/>
                </a:solidFill>
              </a:rPr>
              <a:pPr/>
              <a:t>25</a:t>
            </a:fld>
            <a:endParaRPr lang="en-US" altLang="en-US">
              <a:solidFill>
                <a:srgbClr val="3F3F3F"/>
              </a:solidFill>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228" y="1568339"/>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482" y="3785191"/>
            <a:ext cx="13716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521200"/>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539" y="3954888"/>
            <a:ext cx="14478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34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500"/>
                                        <p:tgtEl>
                                          <p:spTgt spid="3277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500"/>
                                        <p:tgtEl>
                                          <p:spTgt spid="3277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771">
                                            <p:txEl>
                                              <p:pRg st="3" end="3"/>
                                            </p:txEl>
                                          </p:spTgt>
                                        </p:tgtEl>
                                        <p:attrNameLst>
                                          <p:attrName>style.visibility</p:attrName>
                                        </p:attrNameLst>
                                      </p:cBhvr>
                                      <p:to>
                                        <p:strVal val="visible"/>
                                      </p:to>
                                    </p:set>
                                    <p:animEffect transition="in" filter="fade">
                                      <p:cBhvr>
                                        <p:cTn id="23" dur="500"/>
                                        <p:tgtEl>
                                          <p:spTgt spid="32771">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Effect transition="in" filter="fade">
                                      <p:cBhvr>
                                        <p:cTn id="31" dur="500"/>
                                        <p:tgtEl>
                                          <p:spTgt spid="32771">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Summary</a:t>
            </a:r>
          </a:p>
        </p:txBody>
      </p:sp>
      <p:sp>
        <p:nvSpPr>
          <p:cNvPr id="33795" name="Content Placeholder 2"/>
          <p:cNvSpPr>
            <a:spLocks noGrp="1"/>
          </p:cNvSpPr>
          <p:nvPr>
            <p:ph idx="1"/>
          </p:nvPr>
        </p:nvSpPr>
        <p:spPr/>
        <p:txBody>
          <a:bodyPr/>
          <a:lstStyle/>
          <a:p>
            <a:r>
              <a:rPr lang="en-US" altLang="en-US" sz="3600" dirty="0"/>
              <a:t>Public Health	</a:t>
            </a:r>
          </a:p>
          <a:p>
            <a:pPr lvl="1"/>
            <a:r>
              <a:rPr lang="en-US" altLang="en-US" sz="3600" dirty="0"/>
              <a:t>Prevention</a:t>
            </a:r>
          </a:p>
          <a:p>
            <a:pPr lvl="1"/>
            <a:r>
              <a:rPr lang="en-US" altLang="en-US" sz="3600" dirty="0"/>
              <a:t>Populations</a:t>
            </a:r>
          </a:p>
          <a:p>
            <a:pPr lvl="1"/>
            <a:r>
              <a:rPr lang="en-US" altLang="en-US" sz="3600" dirty="0"/>
              <a:t>Challenging</a:t>
            </a:r>
          </a:p>
          <a:p>
            <a:pPr marL="457200" lvl="1" indent="0">
              <a:buNone/>
            </a:pPr>
            <a:endParaRPr lang="en-US" alt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69B727-CE52-43D1-B950-C5B0DF224AFB}" type="slidenum">
              <a:rPr lang="en-US" altLang="en-US">
                <a:solidFill>
                  <a:srgbClr val="3F3F3F"/>
                </a:solidFill>
              </a:rPr>
              <a:pPr/>
              <a:t>26</a:t>
            </a:fld>
            <a:endParaRPr lang="en-US" altLang="en-US">
              <a:solidFill>
                <a:srgbClr val="3F3F3F"/>
              </a:solidFill>
            </a:endParaRPr>
          </a:p>
        </p:txBody>
      </p:sp>
      <p:sp>
        <p:nvSpPr>
          <p:cNvPr id="5" name="Title 1"/>
          <p:cNvSpPr txBox="1">
            <a:spLocks/>
          </p:cNvSpPr>
          <p:nvPr/>
        </p:nvSpPr>
        <p:spPr>
          <a:xfrm>
            <a:off x="502158" y="4501557"/>
            <a:ext cx="8013192" cy="16367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defRPr/>
            </a:pPr>
            <a:r>
              <a:rPr lang="en-US" dirty="0"/>
              <a:t>Epidemiology:  where does it fit in?</a:t>
            </a:r>
          </a:p>
        </p:txBody>
      </p:sp>
    </p:spTree>
    <p:extLst>
      <p:ext uri="{BB962C8B-B14F-4D97-AF65-F5344CB8AC3E}">
        <p14:creationId xmlns:p14="http://schemas.microsoft.com/office/powerpoint/2010/main" val="342081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500"/>
                                        <p:tgtEl>
                                          <p:spTgt spid="3379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5">
                                            <p:txEl>
                                              <p:pRg st="2" end="2"/>
                                            </p:txEl>
                                          </p:spTgt>
                                        </p:tgtEl>
                                        <p:attrNameLst>
                                          <p:attrName>style.visibility</p:attrName>
                                        </p:attrNameLst>
                                      </p:cBhvr>
                                      <p:to>
                                        <p:strVal val="visible"/>
                                      </p:to>
                                    </p:set>
                                    <p:animEffect transition="in" filter="fade">
                                      <p:cBhvr>
                                        <p:cTn id="10" dur="500"/>
                                        <p:tgtEl>
                                          <p:spTgt spid="3379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animEffect transition="in" filter="fade">
                                      <p:cBhvr>
                                        <p:cTn id="13" dur="500"/>
                                        <p:tgtEl>
                                          <p:spTgt spid="3379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a:t>Epidemiology:  where does it fit in?</a:t>
            </a:r>
          </a:p>
        </p:txBody>
      </p:sp>
      <p:sp>
        <p:nvSpPr>
          <p:cNvPr id="4" name="Slide Number Placeholder 3"/>
          <p:cNvSpPr>
            <a:spLocks noGrp="1"/>
          </p:cNvSpPr>
          <p:nvPr>
            <p:ph type="sldNum" sz="quarter" idx="12"/>
          </p:nvPr>
        </p:nvSpPr>
        <p:spPr>
          <a:xfrm>
            <a:off x="6470829" y="5878499"/>
            <a:ext cx="2057400" cy="365125"/>
          </a:xfr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4780C3-81BB-4F68-8442-CDB5BFF78FA7}" type="slidenum">
              <a:rPr lang="en-US" altLang="en-US">
                <a:solidFill>
                  <a:srgbClr val="3F3F3F"/>
                </a:solidFill>
              </a:rPr>
              <a:pPr/>
              <a:t>27</a:t>
            </a:fld>
            <a:endParaRPr lang="en-US" altLang="en-US" dirty="0">
              <a:solidFill>
                <a:srgbClr val="3F3F3F"/>
              </a:solidFill>
            </a:endParaRPr>
          </a:p>
        </p:txBody>
      </p:sp>
      <p:sp>
        <p:nvSpPr>
          <p:cNvPr id="8" name="Oval 7"/>
          <p:cNvSpPr/>
          <p:nvPr/>
        </p:nvSpPr>
        <p:spPr>
          <a:xfrm>
            <a:off x="2819400" y="1885682"/>
            <a:ext cx="3429000" cy="1752600"/>
          </a:xfrm>
          <a:prstGeom prst="ellipse">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800" b="1" dirty="0"/>
              <a:t>Policy Development</a:t>
            </a:r>
          </a:p>
        </p:txBody>
      </p:sp>
      <p:sp>
        <p:nvSpPr>
          <p:cNvPr id="10" name="Oval 9"/>
          <p:cNvSpPr/>
          <p:nvPr/>
        </p:nvSpPr>
        <p:spPr>
          <a:xfrm>
            <a:off x="228600" y="1123682"/>
            <a:ext cx="3429000" cy="1752600"/>
          </a:xfrm>
          <a:prstGeom prst="ellipse">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800" b="1" dirty="0"/>
              <a:t>Assessment</a:t>
            </a:r>
          </a:p>
        </p:txBody>
      </p:sp>
      <p:sp>
        <p:nvSpPr>
          <p:cNvPr id="11" name="Oval 10"/>
          <p:cNvSpPr/>
          <p:nvPr/>
        </p:nvSpPr>
        <p:spPr>
          <a:xfrm>
            <a:off x="5486400" y="2800082"/>
            <a:ext cx="3429000" cy="1752600"/>
          </a:xfrm>
          <a:prstGeom prst="ellipse">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800" b="1" dirty="0"/>
              <a:t>Assurance</a:t>
            </a:r>
          </a:p>
        </p:txBody>
      </p:sp>
      <p:sp>
        <p:nvSpPr>
          <p:cNvPr id="12" name="Rounded Rectangle 11"/>
          <p:cNvSpPr/>
          <p:nvPr/>
        </p:nvSpPr>
        <p:spPr>
          <a:xfrm>
            <a:off x="381000" y="5162282"/>
            <a:ext cx="7772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Epidemiology</a:t>
            </a:r>
          </a:p>
        </p:txBody>
      </p:sp>
      <p:sp>
        <p:nvSpPr>
          <p:cNvPr id="13" name="Up Arrow 12"/>
          <p:cNvSpPr/>
          <p:nvPr/>
        </p:nvSpPr>
        <p:spPr>
          <a:xfrm>
            <a:off x="914400" y="3028682"/>
            <a:ext cx="2057400" cy="1981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Up Arrow 13"/>
          <p:cNvSpPr/>
          <p:nvPr/>
        </p:nvSpPr>
        <p:spPr>
          <a:xfrm>
            <a:off x="4038600" y="4019282"/>
            <a:ext cx="11430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Up Arrow 14"/>
          <p:cNvSpPr/>
          <p:nvPr/>
        </p:nvSpPr>
        <p:spPr>
          <a:xfrm>
            <a:off x="6934200" y="4705082"/>
            <a:ext cx="4572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68862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dirty="0"/>
              <a:t>Definition of Epidemiology</a:t>
            </a:r>
          </a:p>
        </p:txBody>
      </p:sp>
      <p:sp>
        <p:nvSpPr>
          <p:cNvPr id="36867" name="Rectangle 3"/>
          <p:cNvSpPr>
            <a:spLocks noGrp="1" noChangeArrowheads="1"/>
          </p:cNvSpPr>
          <p:nvPr>
            <p:ph idx="1"/>
          </p:nvPr>
        </p:nvSpPr>
        <p:spPr>
          <a:xfrm>
            <a:off x="32197" y="1710430"/>
            <a:ext cx="6477000" cy="4625975"/>
          </a:xfrm>
        </p:spPr>
        <p:txBody>
          <a:bodyPr/>
          <a:lstStyle/>
          <a:p>
            <a:pPr eaLnBrk="1" hangingPunct="1"/>
            <a:r>
              <a:rPr lang="en-US" altLang="en-US" dirty="0"/>
              <a:t>“The study of the </a:t>
            </a:r>
          </a:p>
          <a:p>
            <a:pPr lvl="1" eaLnBrk="1" hangingPunct="1"/>
            <a:r>
              <a:rPr lang="en-US" altLang="en-US" u="sng" dirty="0"/>
              <a:t>distribution</a:t>
            </a:r>
            <a:r>
              <a:rPr lang="en-US" altLang="en-US" dirty="0"/>
              <a:t> and </a:t>
            </a:r>
          </a:p>
          <a:p>
            <a:pPr lvl="1" eaLnBrk="1" hangingPunct="1"/>
            <a:r>
              <a:rPr lang="en-US" altLang="en-US" u="sng" dirty="0"/>
              <a:t>determinants</a:t>
            </a:r>
            <a:r>
              <a:rPr lang="en-US" altLang="en-US" dirty="0"/>
              <a:t> </a:t>
            </a:r>
          </a:p>
          <a:p>
            <a:pPr lvl="1" eaLnBrk="1" hangingPunct="1"/>
            <a:r>
              <a:rPr lang="en-US" altLang="en-US" dirty="0"/>
              <a:t>of </a:t>
            </a:r>
            <a:r>
              <a:rPr lang="en-US" altLang="en-US" u="sng" dirty="0"/>
              <a:t>health-related states </a:t>
            </a:r>
            <a:r>
              <a:rPr lang="en-US" altLang="en-US" dirty="0"/>
              <a:t>or events </a:t>
            </a:r>
          </a:p>
          <a:p>
            <a:pPr lvl="1" eaLnBrk="1" hangingPunct="1"/>
            <a:r>
              <a:rPr lang="en-US" altLang="en-US" dirty="0"/>
              <a:t>in </a:t>
            </a:r>
            <a:r>
              <a:rPr lang="en-US" altLang="en-US" u="sng" dirty="0"/>
              <a:t>specified populations</a:t>
            </a:r>
            <a:r>
              <a:rPr lang="en-US" altLang="en-US" dirty="0"/>
              <a:t>, and the </a:t>
            </a:r>
            <a:r>
              <a:rPr lang="en-US" altLang="en-US" u="sng" dirty="0"/>
              <a:t>application</a:t>
            </a:r>
            <a:r>
              <a:rPr lang="en-US" altLang="en-US" dirty="0"/>
              <a:t> of this study to control health problems”</a:t>
            </a:r>
          </a:p>
          <a:p>
            <a:pPr lvl="1" eaLnBrk="1" hangingPunct="1">
              <a:buFont typeface="Wingdings" panose="05000000000000000000" pitchFamily="2" charset="2"/>
              <a:buNone/>
            </a:pPr>
            <a:r>
              <a:rPr lang="en-US" altLang="en-US" dirty="0"/>
              <a:t>	</a:t>
            </a:r>
          </a:p>
          <a:p>
            <a:pPr lvl="1" eaLnBrk="1" hangingPunct="1">
              <a:buFont typeface="Wingdings" panose="05000000000000000000" pitchFamily="2" charset="2"/>
              <a:buNone/>
            </a:pPr>
            <a:r>
              <a:rPr lang="en-US" altLang="en-US" dirty="0"/>
              <a:t>	- J. Last, </a:t>
            </a:r>
            <a:r>
              <a:rPr lang="en-US" altLang="en-US" i="1" dirty="0"/>
              <a:t>Dictionary of Epidemiology </a:t>
            </a:r>
          </a:p>
        </p:txBody>
      </p:sp>
      <p:sp>
        <p:nvSpPr>
          <p:cNvPr id="5"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166A9A-1DE1-4AF1-A622-AE822F2B3F2E}" type="slidenum">
              <a:rPr lang="en-US" altLang="en-US">
                <a:solidFill>
                  <a:srgbClr val="3F3F3F"/>
                </a:solidFill>
              </a:rPr>
              <a:pPr/>
              <a:t>28</a:t>
            </a:fld>
            <a:endParaRPr lang="en-US" altLang="en-US">
              <a:solidFill>
                <a:srgbClr val="3F3F3F"/>
              </a:solidFill>
            </a:endParaRPr>
          </a:p>
        </p:txBody>
      </p:sp>
      <p:pic>
        <p:nvPicPr>
          <p:cNvPr id="36869" name="Picture 5" descr="snowphoto18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09800"/>
            <a:ext cx="22844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66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fade">
                                      <p:cBhvr>
                                        <p:cTn id="10" dur="500"/>
                                        <p:tgtEl>
                                          <p:spTgt spid="368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Effect transition="in" filter="fade">
                                      <p:cBhvr>
                                        <p:cTn id="13" dur="500"/>
                                        <p:tgtEl>
                                          <p:spTgt spid="368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867">
                                            <p:txEl>
                                              <p:pRg st="3" end="3"/>
                                            </p:txEl>
                                          </p:spTgt>
                                        </p:tgtEl>
                                        <p:attrNameLst>
                                          <p:attrName>style.visibility</p:attrName>
                                        </p:attrNameLst>
                                      </p:cBhvr>
                                      <p:to>
                                        <p:strVal val="visible"/>
                                      </p:to>
                                    </p:set>
                                    <p:animEffect transition="in" filter="fade">
                                      <p:cBhvr>
                                        <p:cTn id="16" dur="500"/>
                                        <p:tgtEl>
                                          <p:spTgt spid="3686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animEffect transition="in" filter="fade">
                                      <p:cBhvr>
                                        <p:cTn id="19" dur="500"/>
                                        <p:tgtEl>
                                          <p:spTgt spid="3686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867">
                                            <p:txEl>
                                              <p:pRg st="5" end="5"/>
                                            </p:txEl>
                                          </p:spTgt>
                                        </p:tgtEl>
                                        <p:attrNameLst>
                                          <p:attrName>style.visibility</p:attrName>
                                        </p:attrNameLst>
                                      </p:cBhvr>
                                      <p:to>
                                        <p:strVal val="visible"/>
                                      </p:to>
                                    </p:set>
                                    <p:animEffect transition="in" filter="fade">
                                      <p:cBhvr>
                                        <p:cTn id="22" dur="500"/>
                                        <p:tgtEl>
                                          <p:spTgt spid="3686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867">
                                            <p:txEl>
                                              <p:pRg st="6" end="6"/>
                                            </p:txEl>
                                          </p:spTgt>
                                        </p:tgtEl>
                                        <p:attrNameLst>
                                          <p:attrName>style.visibility</p:attrName>
                                        </p:attrNameLst>
                                      </p:cBhvr>
                                      <p:to>
                                        <p:strVal val="visible"/>
                                      </p:to>
                                    </p:set>
                                    <p:animEffect transition="in" filter="fade">
                                      <p:cBhvr>
                                        <p:cTn id="25"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dirty="0"/>
              <a:t>OR….</a:t>
            </a:r>
          </a:p>
        </p:txBody>
      </p:sp>
      <p:sp>
        <p:nvSpPr>
          <p:cNvPr id="37891" name="Rectangle 3"/>
          <p:cNvSpPr>
            <a:spLocks noGrp="1" noChangeArrowheads="1"/>
          </p:cNvSpPr>
          <p:nvPr>
            <p:ph idx="1"/>
          </p:nvPr>
        </p:nvSpPr>
        <p:spPr/>
        <p:txBody>
          <a:bodyPr/>
          <a:lstStyle/>
          <a:p>
            <a:pPr eaLnBrk="1" hangingPunct="1"/>
            <a:r>
              <a:rPr lang="en-US" altLang="en-US" sz="3200" dirty="0"/>
              <a:t>The…</a:t>
            </a:r>
          </a:p>
          <a:p>
            <a:pPr lvl="1" eaLnBrk="1" hangingPunct="1"/>
            <a:r>
              <a:rPr lang="en-US" altLang="en-US" sz="3200" dirty="0"/>
              <a:t>Who</a:t>
            </a:r>
          </a:p>
          <a:p>
            <a:pPr lvl="1" eaLnBrk="1" hangingPunct="1"/>
            <a:r>
              <a:rPr lang="en-US" altLang="en-US" sz="3200" dirty="0"/>
              <a:t>What</a:t>
            </a:r>
          </a:p>
          <a:p>
            <a:pPr lvl="1" eaLnBrk="1" hangingPunct="1"/>
            <a:r>
              <a:rPr lang="en-US" altLang="en-US" sz="3200" dirty="0"/>
              <a:t>When</a:t>
            </a:r>
          </a:p>
          <a:p>
            <a:pPr lvl="1" eaLnBrk="1" hangingPunct="1"/>
            <a:r>
              <a:rPr lang="en-US" altLang="en-US" sz="3200" dirty="0"/>
              <a:t>Where</a:t>
            </a:r>
          </a:p>
          <a:p>
            <a:pPr lvl="1" eaLnBrk="1" hangingPunct="1"/>
            <a:r>
              <a:rPr lang="en-US" altLang="en-US" sz="3200" dirty="0"/>
              <a:t>Why</a:t>
            </a:r>
          </a:p>
          <a:p>
            <a:pPr lvl="1" eaLnBrk="1" hangingPunct="1"/>
            <a:r>
              <a:rPr lang="en-US" altLang="en-US" sz="3200" dirty="0"/>
              <a:t>and How</a:t>
            </a:r>
          </a:p>
          <a:p>
            <a:pPr lvl="1" eaLnBrk="1" hangingPunct="1">
              <a:buFont typeface="Wingdings" panose="05000000000000000000" pitchFamily="2" charset="2"/>
              <a:buNone/>
            </a:pPr>
            <a:r>
              <a:rPr lang="en-US" altLang="en-US" sz="3200" dirty="0"/>
              <a:t> 		……of Disease</a:t>
            </a:r>
          </a:p>
          <a:p>
            <a:pPr lvl="1" eaLnBrk="1" hangingPunct="1">
              <a:buFont typeface="Wingdings" panose="05000000000000000000" pitchFamily="2" charset="2"/>
              <a:buNone/>
            </a:pPr>
            <a:r>
              <a:rPr lang="en-US" altLang="en-US" dirty="0"/>
              <a:t>				</a:t>
            </a:r>
          </a:p>
        </p:txBody>
      </p:sp>
      <p:sp>
        <p:nvSpPr>
          <p:cNvPr id="4" name="Right Brace 3"/>
          <p:cNvSpPr/>
          <p:nvPr/>
        </p:nvSpPr>
        <p:spPr>
          <a:xfrm>
            <a:off x="3276600" y="1880316"/>
            <a:ext cx="152400" cy="184396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bg1"/>
              </a:solidFill>
            </a:endParaRPr>
          </a:p>
        </p:txBody>
      </p:sp>
      <p:sp>
        <p:nvSpPr>
          <p:cNvPr id="37893" name="TextBox 4"/>
          <p:cNvSpPr txBox="1">
            <a:spLocks noChangeArrowheads="1"/>
          </p:cNvSpPr>
          <p:nvPr/>
        </p:nvSpPr>
        <p:spPr bwMode="auto">
          <a:xfrm>
            <a:off x="3733800" y="2543579"/>
            <a:ext cx="4224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chemeClr val="bg1"/>
                </a:solidFill>
              </a:rPr>
              <a:t>Descriptive Epidemiology</a:t>
            </a:r>
          </a:p>
        </p:txBody>
      </p:sp>
      <p:sp>
        <p:nvSpPr>
          <p:cNvPr id="37894" name="TextBox 5"/>
          <p:cNvSpPr txBox="1">
            <a:spLocks noChangeArrowheads="1"/>
          </p:cNvSpPr>
          <p:nvPr/>
        </p:nvSpPr>
        <p:spPr bwMode="auto">
          <a:xfrm>
            <a:off x="3733800" y="4004254"/>
            <a:ext cx="370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chemeClr val="bg1"/>
                </a:solidFill>
              </a:rPr>
              <a:t>Analytic Epidemiology</a:t>
            </a:r>
          </a:p>
        </p:txBody>
      </p:sp>
      <p:sp>
        <p:nvSpPr>
          <p:cNvPr id="7" name="Right Brace 6"/>
          <p:cNvSpPr/>
          <p:nvPr/>
        </p:nvSpPr>
        <p:spPr>
          <a:xfrm>
            <a:off x="3276600" y="3873132"/>
            <a:ext cx="152400" cy="81799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Slide Number Placeholder 8"/>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1945EB-538C-4334-A224-81429D874C14}" type="slidenum">
              <a:rPr lang="en-US" altLang="en-US">
                <a:solidFill>
                  <a:srgbClr val="3F3F3F"/>
                </a:solidFill>
              </a:rPr>
              <a:pPr/>
              <a:t>29</a:t>
            </a:fld>
            <a:endParaRPr lang="en-US" altLang="en-US">
              <a:solidFill>
                <a:srgbClr val="3F3F3F"/>
              </a:solidFill>
            </a:endParaRPr>
          </a:p>
        </p:txBody>
      </p:sp>
      <p:pic>
        <p:nvPicPr>
          <p:cNvPr id="17417" name="Picture 9"/>
          <p:cNvPicPr>
            <a:picLocks noChangeAspect="1" noChangeArrowheads="1"/>
          </p:cNvPicPr>
          <p:nvPr/>
        </p:nvPicPr>
        <p:blipFill>
          <a:blip r:embed="rId3" cstate="print"/>
          <a:srcRect/>
          <a:stretch>
            <a:fillRect/>
          </a:stretch>
        </p:blipFill>
        <p:spPr bwMode="auto">
          <a:xfrm>
            <a:off x="3685504" y="686867"/>
            <a:ext cx="1981200" cy="1610732"/>
          </a:xfrm>
          <a:prstGeom prst="rect">
            <a:avLst/>
          </a:prstGeom>
          <a:noFill/>
          <a:ln w="9525">
            <a:noFill/>
            <a:miter lim="800000"/>
            <a:headEnd/>
            <a:tailEnd/>
          </a:ln>
          <a:scene3d>
            <a:camera prst="orthographicFront">
              <a:rot lat="0" lon="10799999" rev="0"/>
            </a:camera>
            <a:lightRig rig="threePt" dir="t"/>
          </a:scene3d>
        </p:spPr>
      </p:pic>
      <p:pic>
        <p:nvPicPr>
          <p:cNvPr id="10" name="Picture 9"/>
          <p:cNvPicPr>
            <a:picLocks noChangeAspect="1" noChangeArrowheads="1"/>
          </p:cNvPicPr>
          <p:nvPr/>
        </p:nvPicPr>
        <p:blipFill>
          <a:blip r:embed="rId3" cstate="print"/>
          <a:srcRect/>
          <a:stretch>
            <a:fillRect/>
          </a:stretch>
        </p:blipFill>
        <p:spPr bwMode="auto">
          <a:xfrm>
            <a:off x="6457950" y="4984801"/>
            <a:ext cx="1418844" cy="1153532"/>
          </a:xfrm>
          <a:prstGeom prst="rect">
            <a:avLst/>
          </a:prstGeom>
          <a:noFill/>
          <a:ln w="9525">
            <a:noFill/>
            <a:miter lim="800000"/>
            <a:headEnd/>
            <a:tailEnd/>
          </a:ln>
          <a:scene3d>
            <a:camera prst="orthographicFront">
              <a:rot lat="0" lon="0" rev="0"/>
            </a:camera>
            <a:lightRig rig="threePt" dir="t"/>
          </a:scene3d>
        </p:spPr>
      </p:pic>
    </p:spTree>
    <p:extLst>
      <p:ext uri="{BB962C8B-B14F-4D97-AF65-F5344CB8AC3E}">
        <p14:creationId xmlns:p14="http://schemas.microsoft.com/office/powerpoint/2010/main" val="218849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500"/>
                                        <p:tgtEl>
                                          <p:spTgt spid="3789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1">
                                            <p:txEl>
                                              <p:pRg st="2" end="2"/>
                                            </p:txEl>
                                          </p:spTgt>
                                        </p:tgtEl>
                                        <p:attrNameLst>
                                          <p:attrName>style.visibility</p:attrName>
                                        </p:attrNameLst>
                                      </p:cBhvr>
                                      <p:to>
                                        <p:strVal val="visible"/>
                                      </p:to>
                                    </p:set>
                                    <p:animEffect transition="in" filter="fade">
                                      <p:cBhvr>
                                        <p:cTn id="10" dur="500"/>
                                        <p:tgtEl>
                                          <p:spTgt spid="3789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Effect transition="in" filter="fade">
                                      <p:cBhvr>
                                        <p:cTn id="13" dur="500"/>
                                        <p:tgtEl>
                                          <p:spTgt spid="3789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891">
                                            <p:txEl>
                                              <p:pRg st="4" end="4"/>
                                            </p:txEl>
                                          </p:spTgt>
                                        </p:tgtEl>
                                        <p:attrNameLst>
                                          <p:attrName>style.visibility</p:attrName>
                                        </p:attrNameLst>
                                      </p:cBhvr>
                                      <p:to>
                                        <p:strVal val="visible"/>
                                      </p:to>
                                    </p:set>
                                    <p:animEffect transition="in" filter="fade">
                                      <p:cBhvr>
                                        <p:cTn id="16" dur="500"/>
                                        <p:tgtEl>
                                          <p:spTgt spid="3789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animEffect transition="in" filter="fade">
                                      <p:cBhvr>
                                        <p:cTn id="19" dur="500"/>
                                        <p:tgtEl>
                                          <p:spTgt spid="37891">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891">
                                            <p:txEl>
                                              <p:pRg st="6" end="6"/>
                                            </p:txEl>
                                          </p:spTgt>
                                        </p:tgtEl>
                                        <p:attrNameLst>
                                          <p:attrName>style.visibility</p:attrName>
                                        </p:attrNameLst>
                                      </p:cBhvr>
                                      <p:to>
                                        <p:strVal val="visible"/>
                                      </p:to>
                                    </p:set>
                                    <p:animEffect transition="in" filter="fade">
                                      <p:cBhvr>
                                        <p:cTn id="22" dur="500"/>
                                        <p:tgtEl>
                                          <p:spTgt spid="37891">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animEffect transition="in" filter="fade">
                                      <p:cBhvr>
                                        <p:cTn id="25" dur="500"/>
                                        <p:tgtEl>
                                          <p:spTgt spid="37891">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7891">
                                            <p:txEl>
                                              <p:pRg st="8" end="8"/>
                                            </p:txEl>
                                          </p:spTgt>
                                        </p:tgtEl>
                                        <p:attrNameLst>
                                          <p:attrName>style.visibility</p:attrName>
                                        </p:attrNameLst>
                                      </p:cBhvr>
                                      <p:to>
                                        <p:strVal val="visible"/>
                                      </p:to>
                                    </p:set>
                                    <p:animEffect transition="in" filter="fade">
                                      <p:cBhvr>
                                        <p:cTn id="28" dur="500"/>
                                        <p:tgtEl>
                                          <p:spTgt spid="37891">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37893">
                                            <p:txEl>
                                              <p:pRg st="0" end="0"/>
                                            </p:txEl>
                                          </p:spTgt>
                                        </p:tgtEl>
                                        <p:attrNameLst>
                                          <p:attrName>style.visibility</p:attrName>
                                        </p:attrNameLst>
                                      </p:cBhvr>
                                      <p:to>
                                        <p:strVal val="visible"/>
                                      </p:to>
                                    </p:set>
                                    <p:animEffect transition="in" filter="fade">
                                      <p:cBhvr>
                                        <p:cTn id="36" dur="500"/>
                                        <p:tgtEl>
                                          <p:spTgt spid="3789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894"/>
                                        </p:tgtEl>
                                        <p:attrNameLst>
                                          <p:attrName>style.visibility</p:attrName>
                                        </p:attrNameLst>
                                      </p:cBhvr>
                                      <p:to>
                                        <p:strVal val="visible"/>
                                      </p:to>
                                    </p:set>
                                    <p:animEffect transition="in" filter="fade">
                                      <p:cBhvr>
                                        <p:cTn id="44"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89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11C326-D94C-9A46-89DA-DAB48734F1B9}" type="slidenum">
              <a:rPr lang="en-US" smtClean="0"/>
              <a:t>3</a:t>
            </a:fld>
            <a:endParaRPr lang="en-US"/>
          </a:p>
        </p:txBody>
      </p:sp>
      <p:sp>
        <p:nvSpPr>
          <p:cNvPr id="5" name="Rectangle 4"/>
          <p:cNvSpPr txBox="1">
            <a:spLocks noChangeArrowheads="1"/>
          </p:cNvSpPr>
          <p:nvPr/>
        </p:nvSpPr>
        <p:spPr>
          <a:xfrm>
            <a:off x="457200" y="457200"/>
            <a:ext cx="82296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defRPr/>
            </a:pPr>
            <a:r>
              <a:rPr lang="en-US" dirty="0"/>
              <a:t>John </a:t>
            </a:r>
            <a:r>
              <a:rPr lang="en-US" dirty="0" err="1"/>
              <a:t>Graunt</a:t>
            </a:r>
            <a:endParaRPr lang="en-US" dirty="0"/>
          </a:p>
        </p:txBody>
      </p:sp>
      <p:sp>
        <p:nvSpPr>
          <p:cNvPr id="6" name="Rectangle 5"/>
          <p:cNvSpPr txBox="1">
            <a:spLocks noChangeArrowheads="1"/>
          </p:cNvSpPr>
          <p:nvPr/>
        </p:nvSpPr>
        <p:spPr>
          <a:xfrm>
            <a:off x="457200" y="1981200"/>
            <a:ext cx="4038600" cy="3886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Published analysis of London mortality data in 1662</a:t>
            </a:r>
          </a:p>
          <a:p>
            <a:r>
              <a:rPr lang="en-US" altLang="en-US" dirty="0"/>
              <a:t>Recognized patterns and trends such as male-female disparities and high infant mortality</a:t>
            </a:r>
          </a:p>
        </p:txBody>
      </p:sp>
      <p:pic>
        <p:nvPicPr>
          <p:cNvPr id="7" name="Picture 9" descr="gra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26063" y="1828800"/>
            <a:ext cx="2682875" cy="3886200"/>
          </a:xfrm>
          <a:prstGeom prst="rect">
            <a:avLst/>
          </a:prstGeom>
          <a:noFill/>
        </p:spPr>
      </p:pic>
    </p:spTree>
    <p:extLst>
      <p:ext uri="{BB962C8B-B14F-4D97-AF65-F5344CB8AC3E}">
        <p14:creationId xmlns:p14="http://schemas.microsoft.com/office/powerpoint/2010/main" val="257187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fontAlgn="auto" hangingPunct="1">
              <a:spcAft>
                <a:spcPts val="0"/>
              </a:spcAft>
              <a:defRPr/>
            </a:pPr>
            <a:r>
              <a:rPr lang="en-US" dirty="0"/>
              <a:t>Hippocrates, 5</a:t>
            </a:r>
            <a:r>
              <a:rPr lang="en-US" baseline="30000" dirty="0"/>
              <a:t>th</a:t>
            </a:r>
            <a:r>
              <a:rPr lang="en-US" dirty="0"/>
              <a:t> century B.C.E.</a:t>
            </a: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391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p:cNvSpPr txBox="1">
            <a:spLocks noChangeArrowheads="1"/>
          </p:cNvSpPr>
          <p:nvPr/>
        </p:nvSpPr>
        <p:spPr bwMode="auto">
          <a:xfrm>
            <a:off x="838200" y="6451822"/>
            <a:ext cx="310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chemeClr val="bg1"/>
                </a:solidFill>
              </a:rPr>
              <a:t>Slide courtesy of Warren Winkelstein</a:t>
            </a:r>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07DD5D-EBF7-4EF0-9385-FF02264FE2D0}" type="slidenum">
              <a:rPr lang="en-US" altLang="en-US">
                <a:solidFill>
                  <a:srgbClr val="3F3F3F"/>
                </a:solidFill>
              </a:rPr>
              <a:pPr/>
              <a:t>30</a:t>
            </a:fld>
            <a:endParaRPr lang="en-US" altLang="en-US">
              <a:solidFill>
                <a:srgbClr val="3F3F3F"/>
              </a:solidFill>
            </a:endParaRPr>
          </a:p>
        </p:txBody>
      </p:sp>
    </p:spTree>
    <p:extLst>
      <p:ext uri="{BB962C8B-B14F-4D97-AF65-F5344CB8AC3E}">
        <p14:creationId xmlns:p14="http://schemas.microsoft.com/office/powerpoint/2010/main" val="3102177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152400"/>
            <a:ext cx="8229600" cy="1251062"/>
          </a:xfrm>
        </p:spPr>
        <p:txBody>
          <a:bodyPr/>
          <a:lstStyle/>
          <a:p>
            <a:pPr eaLnBrk="1" fontAlgn="auto" hangingPunct="1">
              <a:spcAft>
                <a:spcPts val="0"/>
              </a:spcAft>
              <a:defRPr/>
            </a:pPr>
            <a:r>
              <a:rPr lang="en-US" dirty="0"/>
              <a:t>Five Goals of Epidemiology</a:t>
            </a:r>
          </a:p>
        </p:txBody>
      </p:sp>
      <p:sp>
        <p:nvSpPr>
          <p:cNvPr id="235523" name="Rectangle 3"/>
          <p:cNvSpPr>
            <a:spLocks noGrp="1" noChangeArrowheads="1"/>
          </p:cNvSpPr>
          <p:nvPr>
            <p:ph sz="half" idx="1"/>
          </p:nvPr>
        </p:nvSpPr>
        <p:spPr>
          <a:xfrm>
            <a:off x="457200" y="1773238"/>
            <a:ext cx="4038600" cy="4624387"/>
          </a:xfrm>
        </p:spPr>
        <p:txBody>
          <a:bodyPr/>
          <a:lstStyle/>
          <a:p>
            <a:pPr eaLnBrk="1" hangingPunct="1">
              <a:lnSpc>
                <a:spcPct val="90000"/>
              </a:lnSpc>
            </a:pPr>
            <a:r>
              <a:rPr lang="en-US" altLang="en-US" sz="2400" dirty="0"/>
              <a:t>Describe Disease in the Population</a:t>
            </a:r>
          </a:p>
          <a:p>
            <a:pPr lvl="1" eaLnBrk="1" hangingPunct="1">
              <a:lnSpc>
                <a:spcPct val="90000"/>
              </a:lnSpc>
            </a:pPr>
            <a:r>
              <a:rPr lang="en-US" altLang="en-US" dirty="0"/>
              <a:t>Surveillance, observation, research, experiments</a:t>
            </a:r>
          </a:p>
          <a:p>
            <a:pPr lvl="1" eaLnBrk="1" hangingPunct="1">
              <a:lnSpc>
                <a:spcPct val="90000"/>
              </a:lnSpc>
            </a:pPr>
            <a:r>
              <a:rPr lang="en-US" altLang="en-US" dirty="0"/>
              <a:t>Person, place, and time</a:t>
            </a:r>
          </a:p>
          <a:p>
            <a:pPr lvl="1" eaLnBrk="1" hangingPunct="1">
              <a:lnSpc>
                <a:spcPct val="90000"/>
              </a:lnSpc>
              <a:buFont typeface="Wingdings" panose="05000000000000000000" pitchFamily="2" charset="2"/>
              <a:buNone/>
            </a:pPr>
            <a:endParaRPr lang="en-US" altLang="en-US" dirty="0"/>
          </a:p>
          <a:p>
            <a:pPr eaLnBrk="1" hangingPunct="1">
              <a:lnSpc>
                <a:spcPct val="90000"/>
              </a:lnSpc>
            </a:pPr>
            <a:r>
              <a:rPr lang="en-US" altLang="en-US" sz="2400" dirty="0"/>
              <a:t>Determinants</a:t>
            </a:r>
          </a:p>
          <a:p>
            <a:pPr lvl="1" eaLnBrk="1" hangingPunct="1">
              <a:lnSpc>
                <a:spcPct val="90000"/>
              </a:lnSpc>
            </a:pPr>
            <a:r>
              <a:rPr lang="en-US" altLang="en-US" dirty="0"/>
              <a:t>Physical, biological, social and behavioral factors that influence health</a:t>
            </a:r>
          </a:p>
        </p:txBody>
      </p:sp>
      <p:sp>
        <p:nvSpPr>
          <p:cNvPr id="235524" name="Rectangle 4"/>
          <p:cNvSpPr>
            <a:spLocks noGrp="1" noChangeArrowheads="1"/>
          </p:cNvSpPr>
          <p:nvPr>
            <p:ph sz="half" idx="2"/>
          </p:nvPr>
        </p:nvSpPr>
        <p:spPr>
          <a:xfrm>
            <a:off x="4648200" y="1773238"/>
            <a:ext cx="4038600" cy="4624387"/>
          </a:xfrm>
        </p:spPr>
        <p:txBody>
          <a:bodyPr/>
          <a:lstStyle/>
          <a:p>
            <a:pPr eaLnBrk="1" hangingPunct="1">
              <a:lnSpc>
                <a:spcPct val="90000"/>
              </a:lnSpc>
            </a:pPr>
            <a:r>
              <a:rPr lang="en-US" altLang="en-US" sz="2400" dirty="0"/>
              <a:t>Natural History of Disease </a:t>
            </a:r>
          </a:p>
          <a:p>
            <a:pPr lvl="1" eaLnBrk="1" hangingPunct="1">
              <a:lnSpc>
                <a:spcPct val="90000"/>
              </a:lnSpc>
            </a:pPr>
            <a:r>
              <a:rPr lang="en-US" altLang="en-US" dirty="0"/>
              <a:t>Symptoms, </a:t>
            </a:r>
            <a:r>
              <a:rPr lang="en-US" altLang="en-US" dirty="0" err="1"/>
              <a:t>pathogenisis</a:t>
            </a:r>
            <a:r>
              <a:rPr lang="en-US" altLang="en-US" dirty="0"/>
              <a:t>, incubation</a:t>
            </a:r>
          </a:p>
          <a:p>
            <a:pPr lvl="1" eaLnBrk="1" hangingPunct="1">
              <a:lnSpc>
                <a:spcPct val="90000"/>
              </a:lnSpc>
              <a:buFont typeface="Wingdings" panose="05000000000000000000" pitchFamily="2" charset="2"/>
              <a:buNone/>
            </a:pPr>
            <a:endParaRPr lang="en-US" altLang="en-US" dirty="0"/>
          </a:p>
          <a:p>
            <a:pPr eaLnBrk="1" hangingPunct="1">
              <a:lnSpc>
                <a:spcPct val="90000"/>
              </a:lnSpc>
            </a:pPr>
            <a:r>
              <a:rPr lang="en-US" altLang="en-US" sz="2400" dirty="0"/>
              <a:t>Design/Implement interventions</a:t>
            </a:r>
          </a:p>
          <a:p>
            <a:pPr lvl="1" eaLnBrk="1" hangingPunct="1">
              <a:lnSpc>
                <a:spcPct val="90000"/>
              </a:lnSpc>
            </a:pPr>
            <a:r>
              <a:rPr lang="en-US" altLang="en-US" dirty="0"/>
              <a:t>Control disease</a:t>
            </a:r>
          </a:p>
          <a:p>
            <a:pPr lvl="1" eaLnBrk="1" hangingPunct="1">
              <a:lnSpc>
                <a:spcPct val="90000"/>
              </a:lnSpc>
              <a:buFont typeface="Wingdings" panose="05000000000000000000" pitchFamily="2" charset="2"/>
              <a:buNone/>
            </a:pPr>
            <a:endParaRPr lang="en-US" altLang="en-US" dirty="0"/>
          </a:p>
          <a:p>
            <a:pPr eaLnBrk="1" hangingPunct="1">
              <a:lnSpc>
                <a:spcPct val="90000"/>
              </a:lnSpc>
            </a:pPr>
            <a:r>
              <a:rPr lang="en-US" altLang="en-US" sz="2400" dirty="0"/>
              <a:t>Inform Policy</a:t>
            </a:r>
          </a:p>
          <a:p>
            <a:pPr lvl="1" eaLnBrk="1" hangingPunct="1">
              <a:lnSpc>
                <a:spcPct val="90000"/>
              </a:lnSpc>
            </a:pPr>
            <a:r>
              <a:rPr lang="en-US" altLang="en-US" dirty="0"/>
              <a:t>Use findings to promote, protect, and restore health – “Big Picture”</a:t>
            </a:r>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7C368D-32A1-447A-BF6E-0ABE4887B9C1}" type="slidenum">
              <a:rPr lang="en-US" altLang="en-US">
                <a:solidFill>
                  <a:srgbClr val="3F3F3F"/>
                </a:solidFill>
              </a:rPr>
              <a:pPr/>
              <a:t>31</a:t>
            </a:fld>
            <a:endParaRPr lang="en-US" altLang="en-US">
              <a:solidFill>
                <a:srgbClr val="3F3F3F"/>
              </a:solidFill>
            </a:endParaRPr>
          </a:p>
        </p:txBody>
      </p:sp>
    </p:spTree>
    <p:extLst>
      <p:ext uri="{BB962C8B-B14F-4D97-AF65-F5344CB8AC3E}">
        <p14:creationId xmlns:p14="http://schemas.microsoft.com/office/powerpoint/2010/main" val="1590385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dissolve">
                                      <p:cBhvr>
                                        <p:cTn id="7" dur="500"/>
                                        <p:tgtEl>
                                          <p:spTgt spid="23552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35523">
                                            <p:txEl>
                                              <p:pRg st="1" end="1"/>
                                            </p:txEl>
                                          </p:spTgt>
                                        </p:tgtEl>
                                        <p:attrNameLst>
                                          <p:attrName>style.visibility</p:attrName>
                                        </p:attrNameLst>
                                      </p:cBhvr>
                                      <p:to>
                                        <p:strVal val="visible"/>
                                      </p:to>
                                    </p:set>
                                    <p:animEffect transition="in" filter="dissolve">
                                      <p:cBhvr>
                                        <p:cTn id="10" dur="500"/>
                                        <p:tgtEl>
                                          <p:spTgt spid="23552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35523">
                                            <p:txEl>
                                              <p:pRg st="2" end="2"/>
                                            </p:txEl>
                                          </p:spTgt>
                                        </p:tgtEl>
                                        <p:attrNameLst>
                                          <p:attrName>style.visibility</p:attrName>
                                        </p:attrNameLst>
                                      </p:cBhvr>
                                      <p:to>
                                        <p:strVal val="visible"/>
                                      </p:to>
                                    </p:set>
                                    <p:animEffect transition="in" filter="dissolve">
                                      <p:cBhvr>
                                        <p:cTn id="13" dur="500"/>
                                        <p:tgtEl>
                                          <p:spTgt spid="23552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35523">
                                            <p:txEl>
                                              <p:pRg st="4" end="4"/>
                                            </p:txEl>
                                          </p:spTgt>
                                        </p:tgtEl>
                                        <p:attrNameLst>
                                          <p:attrName>style.visibility</p:attrName>
                                        </p:attrNameLst>
                                      </p:cBhvr>
                                      <p:to>
                                        <p:strVal val="visible"/>
                                      </p:to>
                                    </p:set>
                                    <p:animEffect transition="in" filter="dissolve">
                                      <p:cBhvr>
                                        <p:cTn id="18" dur="500"/>
                                        <p:tgtEl>
                                          <p:spTgt spid="23552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35523">
                                            <p:txEl>
                                              <p:pRg st="5" end="5"/>
                                            </p:txEl>
                                          </p:spTgt>
                                        </p:tgtEl>
                                        <p:attrNameLst>
                                          <p:attrName>style.visibility</p:attrName>
                                        </p:attrNameLst>
                                      </p:cBhvr>
                                      <p:to>
                                        <p:strVal val="visible"/>
                                      </p:to>
                                    </p:set>
                                    <p:animEffect transition="in" filter="dissolve">
                                      <p:cBhvr>
                                        <p:cTn id="21" dur="500"/>
                                        <p:tgtEl>
                                          <p:spTgt spid="23552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35524">
                                            <p:txEl>
                                              <p:pRg st="0" end="0"/>
                                            </p:txEl>
                                          </p:spTgt>
                                        </p:tgtEl>
                                        <p:attrNameLst>
                                          <p:attrName>style.visibility</p:attrName>
                                        </p:attrNameLst>
                                      </p:cBhvr>
                                      <p:to>
                                        <p:strVal val="visible"/>
                                      </p:to>
                                    </p:set>
                                    <p:animEffect transition="in" filter="dissolve">
                                      <p:cBhvr>
                                        <p:cTn id="26" dur="500"/>
                                        <p:tgtEl>
                                          <p:spTgt spid="235524">
                                            <p:txEl>
                                              <p:pRg st="0" end="0"/>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235524">
                                            <p:txEl>
                                              <p:pRg st="1" end="1"/>
                                            </p:txEl>
                                          </p:spTgt>
                                        </p:tgtEl>
                                        <p:attrNameLst>
                                          <p:attrName>style.visibility</p:attrName>
                                        </p:attrNameLst>
                                      </p:cBhvr>
                                      <p:to>
                                        <p:strVal val="visible"/>
                                      </p:to>
                                    </p:set>
                                    <p:animEffect transition="in" filter="dissolve">
                                      <p:cBhvr>
                                        <p:cTn id="29" dur="500"/>
                                        <p:tgtEl>
                                          <p:spTgt spid="235524">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235524">
                                            <p:txEl>
                                              <p:pRg st="3" end="3"/>
                                            </p:txEl>
                                          </p:spTgt>
                                        </p:tgtEl>
                                        <p:attrNameLst>
                                          <p:attrName>style.visibility</p:attrName>
                                        </p:attrNameLst>
                                      </p:cBhvr>
                                      <p:to>
                                        <p:strVal val="visible"/>
                                      </p:to>
                                    </p:set>
                                    <p:animEffect transition="in" filter="dissolve">
                                      <p:cBhvr>
                                        <p:cTn id="34" dur="500"/>
                                        <p:tgtEl>
                                          <p:spTgt spid="235524">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235524">
                                            <p:txEl>
                                              <p:pRg st="4" end="4"/>
                                            </p:txEl>
                                          </p:spTgt>
                                        </p:tgtEl>
                                        <p:attrNameLst>
                                          <p:attrName>style.visibility</p:attrName>
                                        </p:attrNameLst>
                                      </p:cBhvr>
                                      <p:to>
                                        <p:strVal val="visible"/>
                                      </p:to>
                                    </p:set>
                                    <p:animEffect transition="in" filter="dissolve">
                                      <p:cBhvr>
                                        <p:cTn id="37" dur="500"/>
                                        <p:tgtEl>
                                          <p:spTgt spid="235524">
                                            <p:txEl>
                                              <p:pRg st="4" end="4"/>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235524">
                                            <p:txEl>
                                              <p:pRg st="6" end="6"/>
                                            </p:txEl>
                                          </p:spTgt>
                                        </p:tgtEl>
                                        <p:attrNameLst>
                                          <p:attrName>style.visibility</p:attrName>
                                        </p:attrNameLst>
                                      </p:cBhvr>
                                      <p:to>
                                        <p:strVal val="visible"/>
                                      </p:to>
                                    </p:set>
                                    <p:animEffect transition="in" filter="dissolve">
                                      <p:cBhvr>
                                        <p:cTn id="40" dur="500"/>
                                        <p:tgtEl>
                                          <p:spTgt spid="235524">
                                            <p:txEl>
                                              <p:pRg st="6" end="6"/>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235524">
                                            <p:txEl>
                                              <p:pRg st="7" end="7"/>
                                            </p:txEl>
                                          </p:spTgt>
                                        </p:tgtEl>
                                        <p:attrNameLst>
                                          <p:attrName>style.visibility</p:attrName>
                                        </p:attrNameLst>
                                      </p:cBhvr>
                                      <p:to>
                                        <p:strVal val="visible"/>
                                      </p:to>
                                    </p:set>
                                    <p:animEffect transition="in" filter="dissolve">
                                      <p:cBhvr>
                                        <p:cTn id="43" dur="500"/>
                                        <p:tgtEl>
                                          <p:spTgt spid="2355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fontAlgn="auto" hangingPunct="1">
              <a:spcAft>
                <a:spcPts val="0"/>
              </a:spcAft>
              <a:defRPr/>
            </a:pPr>
            <a:r>
              <a:rPr lang="en-US" dirty="0"/>
              <a:t>Examples</a:t>
            </a:r>
          </a:p>
        </p:txBody>
      </p:sp>
      <p:sp>
        <p:nvSpPr>
          <p:cNvPr id="40963" name="Rectangle 3"/>
          <p:cNvSpPr>
            <a:spLocks noGrp="1" noChangeArrowheads="1"/>
          </p:cNvSpPr>
          <p:nvPr>
            <p:ph sz="half" idx="1"/>
          </p:nvPr>
        </p:nvSpPr>
        <p:spPr>
          <a:xfrm>
            <a:off x="457200" y="1773238"/>
            <a:ext cx="4038600" cy="4624387"/>
          </a:xfrm>
        </p:spPr>
        <p:txBody>
          <a:bodyPr>
            <a:normAutofit lnSpcReduction="10000"/>
          </a:bodyPr>
          <a:lstStyle/>
          <a:p>
            <a:pPr eaLnBrk="1" hangingPunct="1">
              <a:lnSpc>
                <a:spcPct val="90000"/>
              </a:lnSpc>
            </a:pPr>
            <a:r>
              <a:rPr lang="en-US" altLang="en-US" sz="3200" dirty="0"/>
              <a:t>Describe Disease in the Population</a:t>
            </a:r>
          </a:p>
          <a:p>
            <a:pPr eaLnBrk="1" hangingPunct="1">
              <a:lnSpc>
                <a:spcPct val="90000"/>
              </a:lnSpc>
              <a:buFont typeface="Wingdings 2" panose="05020102010507070707" pitchFamily="18" charset="2"/>
              <a:buNone/>
            </a:pPr>
            <a:r>
              <a:rPr lang="en-US" altLang="en-US" sz="2400" dirty="0"/>
              <a:t>	</a:t>
            </a:r>
          </a:p>
          <a:p>
            <a:pPr eaLnBrk="1" hangingPunct="1">
              <a:lnSpc>
                <a:spcPct val="90000"/>
              </a:lnSpc>
              <a:buFont typeface="Wingdings 2" panose="05020102010507070707" pitchFamily="18" charset="2"/>
              <a:buNone/>
            </a:pPr>
            <a:r>
              <a:rPr lang="en-US" altLang="en-US" sz="2400" dirty="0"/>
              <a:t>	</a:t>
            </a:r>
            <a:r>
              <a:rPr lang="en-US" altLang="en-US" dirty="0"/>
              <a:t>- Surveillance</a:t>
            </a:r>
          </a:p>
          <a:p>
            <a:pPr eaLnBrk="1" hangingPunct="1">
              <a:lnSpc>
                <a:spcPct val="90000"/>
              </a:lnSpc>
              <a:buFont typeface="Wingdings 2" panose="05020102010507070707" pitchFamily="18" charset="2"/>
              <a:buNone/>
            </a:pPr>
            <a:endParaRPr lang="en-US" altLang="en-US" sz="2400" dirty="0"/>
          </a:p>
          <a:p>
            <a:pPr eaLnBrk="1" hangingPunct="1">
              <a:lnSpc>
                <a:spcPct val="90000"/>
              </a:lnSpc>
              <a:buFont typeface="Wingdings 2" panose="05020102010507070707" pitchFamily="18" charset="2"/>
              <a:buNone/>
            </a:pPr>
            <a:r>
              <a:rPr lang="en-US" altLang="en-US" dirty="0"/>
              <a:t>	- Distribution of disease</a:t>
            </a:r>
          </a:p>
          <a:p>
            <a:pPr eaLnBrk="1" hangingPunct="1">
              <a:lnSpc>
                <a:spcPct val="90000"/>
              </a:lnSpc>
              <a:buFont typeface="Wingdings 2" panose="05020102010507070707" pitchFamily="18" charset="2"/>
              <a:buNone/>
            </a:pPr>
            <a:endParaRPr lang="en-US" altLang="en-US" sz="2400" dirty="0"/>
          </a:p>
        </p:txBody>
      </p:sp>
      <p:sp>
        <p:nvSpPr>
          <p:cNvPr id="40964" name="Content Placeholder 4"/>
          <p:cNvSpPr>
            <a:spLocks noGrp="1"/>
          </p:cNvSpPr>
          <p:nvPr>
            <p:ph sz="half" idx="2"/>
          </p:nvPr>
        </p:nvSpPr>
        <p:spPr>
          <a:xfrm>
            <a:off x="4495800" y="1773238"/>
            <a:ext cx="4495800" cy="4624387"/>
          </a:xfrm>
        </p:spPr>
        <p:txBody>
          <a:bodyPr>
            <a:normAutofit lnSpcReduction="10000"/>
          </a:bodyPr>
          <a:lstStyle/>
          <a:p>
            <a:pPr eaLnBrk="1" hangingPunct="1">
              <a:lnSpc>
                <a:spcPct val="90000"/>
              </a:lnSpc>
            </a:pPr>
            <a:r>
              <a:rPr lang="en-US" altLang="en-US" sz="3200" dirty="0"/>
              <a:t>Determinants of Disease</a:t>
            </a:r>
          </a:p>
          <a:p>
            <a:pPr eaLnBrk="1" hangingPunct="1">
              <a:lnSpc>
                <a:spcPct val="90000"/>
              </a:lnSpc>
              <a:buFont typeface="Wingdings 2" panose="05020102010507070707" pitchFamily="18" charset="2"/>
              <a:buNone/>
            </a:pPr>
            <a:r>
              <a:rPr lang="en-US" altLang="en-US" dirty="0"/>
              <a:t>	</a:t>
            </a:r>
          </a:p>
          <a:p>
            <a:pPr eaLnBrk="1" hangingPunct="1">
              <a:lnSpc>
                <a:spcPct val="90000"/>
              </a:lnSpc>
              <a:buFont typeface="Wingdings 2" panose="05020102010507070707" pitchFamily="18" charset="2"/>
              <a:buNone/>
            </a:pPr>
            <a:r>
              <a:rPr lang="en-US" altLang="en-US" dirty="0"/>
              <a:t> 	- Outbreak investigations</a:t>
            </a:r>
          </a:p>
          <a:p>
            <a:pPr eaLnBrk="1" hangingPunct="1">
              <a:lnSpc>
                <a:spcPct val="90000"/>
              </a:lnSpc>
              <a:buFont typeface="Wingdings 2" panose="05020102010507070707" pitchFamily="18" charset="2"/>
              <a:buNone/>
            </a:pPr>
            <a:endParaRPr lang="en-US" altLang="en-US" sz="2400" dirty="0"/>
          </a:p>
          <a:p>
            <a:pPr eaLnBrk="1" hangingPunct="1">
              <a:lnSpc>
                <a:spcPct val="90000"/>
              </a:lnSpc>
              <a:buFont typeface="Wingdings 2" panose="05020102010507070707" pitchFamily="18" charset="2"/>
              <a:buNone/>
            </a:pPr>
            <a:r>
              <a:rPr lang="en-US" altLang="en-US" sz="2400" dirty="0"/>
              <a:t>	</a:t>
            </a:r>
            <a:r>
              <a:rPr lang="en-US" altLang="en-US" dirty="0"/>
              <a:t>- Observational studies</a:t>
            </a:r>
          </a:p>
          <a:p>
            <a:pPr eaLnBrk="1" hangingPunct="1">
              <a:lnSpc>
                <a:spcPct val="90000"/>
              </a:lnSpc>
              <a:buFont typeface="Wingdings 2" panose="05020102010507070707" pitchFamily="18" charset="2"/>
              <a:buNone/>
            </a:pPr>
            <a:endParaRPr lang="en-US" altLang="en-US" sz="2400" dirty="0"/>
          </a:p>
          <a:p>
            <a:pPr eaLnBrk="1" hangingPunct="1">
              <a:lnSpc>
                <a:spcPct val="90000"/>
              </a:lnSpc>
              <a:buFont typeface="Wingdings 2" panose="05020102010507070707" pitchFamily="18" charset="2"/>
              <a:buNone/>
            </a:pPr>
            <a:r>
              <a:rPr lang="en-US" altLang="en-US" sz="2400" dirty="0"/>
              <a:t>	</a:t>
            </a:r>
            <a:r>
              <a:rPr lang="en-US" altLang="en-US" dirty="0"/>
              <a:t>- Experimental studies (RCTs)</a:t>
            </a:r>
          </a:p>
          <a:p>
            <a:pPr eaLnBrk="1" hangingPunct="1">
              <a:lnSpc>
                <a:spcPct val="90000"/>
              </a:lnSpc>
              <a:buFont typeface="Wingdings 2" panose="05020102010507070707" pitchFamily="18" charset="2"/>
              <a:buNone/>
            </a:pPr>
            <a:endParaRPr lang="en-US" altLang="en-US" sz="2400" dirty="0"/>
          </a:p>
          <a:p>
            <a:pPr eaLnBrk="1" hangingPunct="1">
              <a:lnSpc>
                <a:spcPct val="90000"/>
              </a:lnSpc>
              <a:buFont typeface="Wingdings 2" panose="05020102010507070707" pitchFamily="18" charset="2"/>
              <a:buNone/>
            </a:pPr>
            <a:r>
              <a:rPr lang="en-US" altLang="en-US" sz="2400" dirty="0"/>
              <a:t>	</a:t>
            </a:r>
          </a:p>
          <a:p>
            <a:endParaRPr lang="en-US" altLang="en-US" dirty="0"/>
          </a:p>
        </p:txBody>
      </p:sp>
      <p:sp>
        <p:nvSpPr>
          <p:cNvPr id="6" name="Rectangle 3"/>
          <p:cNvSpPr txBox="1">
            <a:spLocks noChangeArrowheads="1"/>
          </p:cNvSpPr>
          <p:nvPr/>
        </p:nvSpPr>
        <p:spPr bwMode="auto">
          <a:xfrm>
            <a:off x="457200" y="4876800"/>
            <a:ext cx="4953000" cy="838200"/>
          </a:xfrm>
          <a:prstGeom prst="rect">
            <a:avLst/>
          </a:prstGeom>
          <a:noFill/>
          <a:ln w="9525">
            <a:noFill/>
            <a:miter lim="800000"/>
            <a:headEnd/>
            <a:tailEnd/>
          </a:ln>
        </p:spPr>
        <p:txBody>
          <a:bodyPr tIns="91440"/>
          <a:lstStyle/>
          <a:p>
            <a:pPr marL="576262" indent="-457200" eaLnBrk="1" hangingPunct="1">
              <a:lnSpc>
                <a:spcPct val="90000"/>
              </a:lnSpc>
              <a:buClr>
                <a:schemeClr val="bg1"/>
              </a:buClr>
              <a:buSzPct val="80000"/>
              <a:buFont typeface="Arial" panose="020B0604020202020204" pitchFamily="34" charset="0"/>
              <a:buChar char="•"/>
              <a:defRPr/>
            </a:pPr>
            <a:r>
              <a:rPr lang="en-US" sz="3200" dirty="0">
                <a:solidFill>
                  <a:schemeClr val="bg1"/>
                </a:solidFill>
                <a:latin typeface="+mn-lt"/>
              </a:rPr>
              <a:t>Interventions</a:t>
            </a:r>
          </a:p>
          <a:p>
            <a:pPr marL="438150" indent="-319088" eaLnBrk="1" hangingPunct="1">
              <a:lnSpc>
                <a:spcPct val="90000"/>
              </a:lnSpc>
              <a:buClr>
                <a:schemeClr val="accent1"/>
              </a:buClr>
              <a:buSzPct val="80000"/>
              <a:defRPr/>
            </a:pPr>
            <a:endParaRPr lang="en-US" sz="3200" dirty="0">
              <a:solidFill>
                <a:schemeClr val="bg1"/>
              </a:solidFill>
              <a:latin typeface="+mn-lt"/>
            </a:endParaRPr>
          </a:p>
          <a:p>
            <a:pPr marL="438150" indent="-319088" eaLnBrk="1" hangingPunct="1">
              <a:lnSpc>
                <a:spcPct val="90000"/>
              </a:lnSpc>
              <a:buClr>
                <a:schemeClr val="accent1"/>
              </a:buClr>
              <a:buSzPct val="80000"/>
              <a:defRPr/>
            </a:pPr>
            <a:r>
              <a:rPr lang="en-US" sz="3200" dirty="0">
                <a:solidFill>
                  <a:schemeClr val="bg1"/>
                </a:solidFill>
                <a:latin typeface="+mn-lt"/>
              </a:rPr>
              <a:t>-  </a:t>
            </a:r>
            <a:r>
              <a:rPr lang="en-US" sz="2800" dirty="0">
                <a:solidFill>
                  <a:schemeClr val="bg1"/>
                </a:solidFill>
                <a:latin typeface="+mn-lt"/>
              </a:rPr>
              <a:t>Mathematical modeling</a:t>
            </a:r>
          </a:p>
        </p:txBody>
      </p:sp>
      <p:sp>
        <p:nvSpPr>
          <p:cNvPr id="8" name="Slide Number Placeholder 7"/>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780D49-28D3-4DD9-9788-9871BFDD1E5B}" type="slidenum">
              <a:rPr lang="en-US" altLang="en-US">
                <a:solidFill>
                  <a:srgbClr val="3F3F3F"/>
                </a:solidFill>
              </a:rPr>
              <a:pPr/>
              <a:t>32</a:t>
            </a:fld>
            <a:endParaRPr lang="en-US" altLang="en-US">
              <a:solidFill>
                <a:srgbClr val="3F3F3F"/>
              </a:solidFill>
            </a:endParaRPr>
          </a:p>
        </p:txBody>
      </p:sp>
    </p:spTree>
    <p:extLst>
      <p:ext uri="{BB962C8B-B14F-4D97-AF65-F5344CB8AC3E}">
        <p14:creationId xmlns:p14="http://schemas.microsoft.com/office/powerpoint/2010/main" val="194234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fade">
                                      <p:cBhvr>
                                        <p:cTn id="10" dur="500"/>
                                        <p:tgtEl>
                                          <p:spTgt spid="4096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Effect transition="in" filter="fade">
                                      <p:cBhvr>
                                        <p:cTn id="13" dur="500"/>
                                        <p:tgtEl>
                                          <p:spTgt spid="4096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963">
                                            <p:txEl>
                                              <p:pRg st="4" end="4"/>
                                            </p:txEl>
                                          </p:spTgt>
                                        </p:tgtEl>
                                        <p:attrNameLst>
                                          <p:attrName>style.visibility</p:attrName>
                                        </p:attrNameLst>
                                      </p:cBhvr>
                                      <p:to>
                                        <p:strVal val="visible"/>
                                      </p:to>
                                    </p:set>
                                    <p:animEffect transition="in" filter="fade">
                                      <p:cBhvr>
                                        <p:cTn id="16" dur="500"/>
                                        <p:tgtEl>
                                          <p:spTgt spid="4096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64">
                                            <p:txEl>
                                              <p:pRg st="0" end="0"/>
                                            </p:txEl>
                                          </p:spTgt>
                                        </p:tgtEl>
                                        <p:attrNameLst>
                                          <p:attrName>style.visibility</p:attrName>
                                        </p:attrNameLst>
                                      </p:cBhvr>
                                      <p:to>
                                        <p:strVal val="visible"/>
                                      </p:to>
                                    </p:set>
                                    <p:animEffect transition="in" filter="fade">
                                      <p:cBhvr>
                                        <p:cTn id="21" dur="500"/>
                                        <p:tgtEl>
                                          <p:spTgt spid="4096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0964">
                                            <p:txEl>
                                              <p:pRg st="1" end="1"/>
                                            </p:txEl>
                                          </p:spTgt>
                                        </p:tgtEl>
                                        <p:attrNameLst>
                                          <p:attrName>style.visibility</p:attrName>
                                        </p:attrNameLst>
                                      </p:cBhvr>
                                      <p:to>
                                        <p:strVal val="visible"/>
                                      </p:to>
                                    </p:set>
                                    <p:animEffect transition="in" filter="fade">
                                      <p:cBhvr>
                                        <p:cTn id="24" dur="500"/>
                                        <p:tgtEl>
                                          <p:spTgt spid="40964">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0964">
                                            <p:txEl>
                                              <p:pRg st="2" end="2"/>
                                            </p:txEl>
                                          </p:spTgt>
                                        </p:tgtEl>
                                        <p:attrNameLst>
                                          <p:attrName>style.visibility</p:attrName>
                                        </p:attrNameLst>
                                      </p:cBhvr>
                                      <p:to>
                                        <p:strVal val="visible"/>
                                      </p:to>
                                    </p:set>
                                    <p:animEffect transition="in" filter="fade">
                                      <p:cBhvr>
                                        <p:cTn id="27" dur="500"/>
                                        <p:tgtEl>
                                          <p:spTgt spid="4096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0964">
                                            <p:txEl>
                                              <p:pRg st="4" end="4"/>
                                            </p:txEl>
                                          </p:spTgt>
                                        </p:tgtEl>
                                        <p:attrNameLst>
                                          <p:attrName>style.visibility</p:attrName>
                                        </p:attrNameLst>
                                      </p:cBhvr>
                                      <p:to>
                                        <p:strVal val="visible"/>
                                      </p:to>
                                    </p:set>
                                    <p:animEffect transition="in" filter="fade">
                                      <p:cBhvr>
                                        <p:cTn id="30" dur="500"/>
                                        <p:tgtEl>
                                          <p:spTgt spid="40964">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0964">
                                            <p:txEl>
                                              <p:pRg st="6" end="6"/>
                                            </p:txEl>
                                          </p:spTgt>
                                        </p:tgtEl>
                                        <p:attrNameLst>
                                          <p:attrName>style.visibility</p:attrName>
                                        </p:attrNameLst>
                                      </p:cBhvr>
                                      <p:to>
                                        <p:strVal val="visible"/>
                                      </p:to>
                                    </p:set>
                                    <p:animEffect transition="in" filter="fade">
                                      <p:cBhvr>
                                        <p:cTn id="33" dur="500"/>
                                        <p:tgtEl>
                                          <p:spTgt spid="4096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fade">
                                      <p:cBhvr>
                                        <p:cTn id="4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Determinants</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09B835-0D53-4B11-84DB-3714C76CC9F7}" type="slidenum">
              <a:rPr lang="en-US" altLang="en-US">
                <a:solidFill>
                  <a:srgbClr val="3F3F3F"/>
                </a:solidFill>
              </a:rPr>
              <a:pPr/>
              <a:t>33</a:t>
            </a:fld>
            <a:endParaRPr lang="en-US" altLang="en-US">
              <a:solidFill>
                <a:srgbClr val="3F3F3F"/>
              </a:solidFill>
            </a:endParaRPr>
          </a:p>
        </p:txBody>
      </p:sp>
      <p:grpSp>
        <p:nvGrpSpPr>
          <p:cNvPr id="41988" name="Group 9"/>
          <p:cNvGrpSpPr>
            <a:grpSpLocks/>
          </p:cNvGrpSpPr>
          <p:nvPr/>
        </p:nvGrpSpPr>
        <p:grpSpPr bwMode="auto">
          <a:xfrm>
            <a:off x="228600" y="3259425"/>
            <a:ext cx="4038600" cy="2895600"/>
            <a:chOff x="1905000" y="3505200"/>
            <a:chExt cx="3886201" cy="2895600"/>
          </a:xfrm>
        </p:grpSpPr>
        <p:pic>
          <p:nvPicPr>
            <p:cNvPr id="419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86200"/>
              <a:ext cx="385204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3505200"/>
              <a:ext cx="2895600" cy="4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9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0360"/>
            <a:ext cx="8077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346357"/>
            <a:ext cx="36258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448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Determinants</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BB472E-362B-4586-B721-759D9C18911B}" type="slidenum">
              <a:rPr lang="en-US" altLang="en-US">
                <a:solidFill>
                  <a:srgbClr val="3F3F3F"/>
                </a:solidFill>
              </a:rPr>
              <a:pPr/>
              <a:t>34</a:t>
            </a:fld>
            <a:endParaRPr lang="en-US" altLang="en-US">
              <a:solidFill>
                <a:srgbClr val="3F3F3F"/>
              </a:solidFill>
            </a:endParaRP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931572"/>
            <a:ext cx="6262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454" y="2688566"/>
            <a:ext cx="2029496" cy="35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3072871"/>
            <a:ext cx="67056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606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Intervention Design</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EE7C0C-5CB5-4038-85B9-9F036F226276}" type="slidenum">
              <a:rPr lang="en-US" altLang="en-US">
                <a:solidFill>
                  <a:srgbClr val="3F3F3F"/>
                </a:solidFill>
              </a:rPr>
              <a:pPr/>
              <a:t>35</a:t>
            </a:fld>
            <a:endParaRPr lang="en-US" altLang="en-US">
              <a:solidFill>
                <a:srgbClr val="3F3F3F"/>
              </a:solidFill>
            </a:endParaRPr>
          </a:p>
        </p:txBody>
      </p:sp>
      <p:grpSp>
        <p:nvGrpSpPr>
          <p:cNvPr id="44036" name="Group 7"/>
          <p:cNvGrpSpPr>
            <a:grpSpLocks/>
          </p:cNvGrpSpPr>
          <p:nvPr/>
        </p:nvGrpSpPr>
        <p:grpSpPr bwMode="auto">
          <a:xfrm>
            <a:off x="76200" y="1095153"/>
            <a:ext cx="7696200" cy="1928288"/>
            <a:chOff x="304800" y="1676400"/>
            <a:chExt cx="8534400" cy="2229582"/>
          </a:xfrm>
        </p:grpSpPr>
        <p:pic>
          <p:nvPicPr>
            <p:cNvPr id="440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534400" cy="183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5200"/>
              <a:ext cx="2847975" cy="4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762" y="3506919"/>
              <a:ext cx="5786438" cy="3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45572"/>
            <a:ext cx="88376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9"/>
          <p:cNvSpPr txBox="1">
            <a:spLocks noChangeArrowheads="1"/>
          </p:cNvSpPr>
          <p:nvPr/>
        </p:nvSpPr>
        <p:spPr bwMode="auto">
          <a:xfrm>
            <a:off x="76200" y="5517053"/>
            <a:ext cx="891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chemeClr val="bg1"/>
                </a:solidFill>
              </a:rPr>
              <a:t>0.85 vs 2.11,  a reduction in HIV incidence of approximately 60%</a:t>
            </a:r>
          </a:p>
        </p:txBody>
      </p:sp>
    </p:spTree>
    <p:extLst>
      <p:ext uri="{BB962C8B-B14F-4D97-AF65-F5344CB8AC3E}">
        <p14:creationId xmlns:p14="http://schemas.microsoft.com/office/powerpoint/2010/main" val="3228867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Informing Policy</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A2535F-0E7C-4F8E-9F56-0BDC93479E5F}" type="slidenum">
              <a:rPr lang="en-US" altLang="en-US">
                <a:solidFill>
                  <a:srgbClr val="3F3F3F"/>
                </a:solidFill>
              </a:rPr>
              <a:pPr/>
              <a:t>36</a:t>
            </a:fld>
            <a:endParaRPr lang="en-US" altLang="en-US">
              <a:solidFill>
                <a:srgbClr val="3F3F3F"/>
              </a:solidFill>
            </a:endParaRP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74" y="1107324"/>
            <a:ext cx="8001000"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74" y="5198541"/>
            <a:ext cx="8001000" cy="55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851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Informing Policy</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0E0A4C-0125-40A4-9187-5B7621AA5547}" type="slidenum">
              <a:rPr lang="en-US" altLang="en-US">
                <a:solidFill>
                  <a:srgbClr val="3F3F3F"/>
                </a:solidFill>
              </a:rPr>
              <a:pPr/>
              <a:t>37</a:t>
            </a:fld>
            <a:endParaRPr lang="en-US" altLang="en-US">
              <a:solidFill>
                <a:srgbClr val="3F3F3F"/>
              </a:solidFill>
            </a:endParaRP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870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2" y="5741987"/>
            <a:ext cx="2809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4075" y="2438400"/>
            <a:ext cx="4233863"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28600" y="3429000"/>
            <a:ext cx="411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chemeClr val="bg1"/>
                </a:solidFill>
              </a:rPr>
              <a:t>Results  “</a:t>
            </a:r>
            <a:r>
              <a:rPr lang="en-US" altLang="en-US" sz="1600" dirty="0">
                <a:solidFill>
                  <a:schemeClr val="bg1"/>
                </a:solidFill>
              </a:rPr>
              <a:t>We were unable to identify any </a:t>
            </a:r>
            <a:r>
              <a:rPr lang="en-US" altLang="en-US" sz="1600" dirty="0" err="1">
                <a:solidFill>
                  <a:schemeClr val="bg1"/>
                </a:solidFill>
              </a:rPr>
              <a:t>randomised</a:t>
            </a:r>
            <a:r>
              <a:rPr lang="en-US" altLang="en-US" sz="1600" dirty="0">
                <a:solidFill>
                  <a:schemeClr val="bg1"/>
                </a:solidFill>
              </a:rPr>
              <a:t> controlled trials of parachute intervention.” </a:t>
            </a:r>
          </a:p>
        </p:txBody>
      </p:sp>
      <p:sp>
        <p:nvSpPr>
          <p:cNvPr id="12" name="TextBox 11"/>
          <p:cNvSpPr txBox="1">
            <a:spLocks noChangeArrowheads="1"/>
          </p:cNvSpPr>
          <p:nvPr/>
        </p:nvSpPr>
        <p:spPr bwMode="auto">
          <a:xfrm>
            <a:off x="228600" y="4256578"/>
            <a:ext cx="4114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chemeClr val="bg1"/>
                </a:solidFill>
              </a:rPr>
              <a:t>Conclusion “</a:t>
            </a:r>
            <a:r>
              <a:rPr lang="en-US" altLang="en-US" sz="1600" dirty="0">
                <a:solidFill>
                  <a:schemeClr val="bg1"/>
                </a:solidFill>
              </a:rPr>
              <a:t>We think that everyone might benefit if the most radical protagonists of evidence based medicine </a:t>
            </a:r>
            <a:r>
              <a:rPr lang="en-US" altLang="en-US" sz="1600" dirty="0" err="1">
                <a:solidFill>
                  <a:schemeClr val="bg1"/>
                </a:solidFill>
              </a:rPr>
              <a:t>organised</a:t>
            </a:r>
            <a:r>
              <a:rPr lang="en-US" altLang="en-US" sz="1600" dirty="0">
                <a:solidFill>
                  <a:schemeClr val="bg1"/>
                </a:solidFill>
              </a:rPr>
              <a:t> and participated in a double blind, randomized, placebo controlled, crossover trial of the parachute.” </a:t>
            </a:r>
          </a:p>
        </p:txBody>
      </p:sp>
    </p:spTree>
    <p:extLst>
      <p:ext uri="{BB962C8B-B14F-4D97-AF65-F5344CB8AC3E}">
        <p14:creationId xmlns:p14="http://schemas.microsoft.com/office/powerpoint/2010/main" val="20708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a:t>Where does modeling fit in?</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84FFC6-F082-47D1-BA1B-F1F8197F2D51}" type="slidenum">
              <a:rPr lang="en-US" altLang="en-US">
                <a:solidFill>
                  <a:srgbClr val="FFFFFF"/>
                </a:solidFill>
              </a:rPr>
              <a:pPr/>
              <a:t>38</a:t>
            </a:fld>
            <a:endParaRPr lang="en-US" altLang="en-US">
              <a:solidFill>
                <a:srgbClr val="FFFFFF"/>
              </a:solidFill>
            </a:endParaRPr>
          </a:p>
        </p:txBody>
      </p:sp>
      <p:pic>
        <p:nvPicPr>
          <p:cNvPr id="47109" name="Picture 6" descr="http://www1.assumption.edu/users/bniece/spectra/tutorials/Images/BohrAt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953296"/>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http://www.amherst.edu/%7Erlolders/stars2/graphics/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866" y="1971299"/>
            <a:ext cx="3108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7"/>
          <p:cNvSpPr txBox="1">
            <a:spLocks noChangeArrowheads="1"/>
          </p:cNvSpPr>
          <p:nvPr/>
        </p:nvSpPr>
        <p:spPr bwMode="auto">
          <a:xfrm>
            <a:off x="457200" y="6400800"/>
            <a:ext cx="1397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dirty="0">
                <a:solidFill>
                  <a:schemeClr val="bg1"/>
                </a:solidFill>
              </a:rPr>
              <a:t>Source: Google Images</a:t>
            </a:r>
          </a:p>
        </p:txBody>
      </p:sp>
    </p:spTree>
    <p:extLst>
      <p:ext uri="{BB962C8B-B14F-4D97-AF65-F5344CB8AC3E}">
        <p14:creationId xmlns:p14="http://schemas.microsoft.com/office/powerpoint/2010/main" val="4260525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 </a:t>
            </a:r>
            <a:r>
              <a:rPr lang="en-US" i="1" dirty="0"/>
              <a:t>Natural Fit </a:t>
            </a:r>
            <a:r>
              <a:rPr lang="en-US" dirty="0"/>
              <a:t>for Public Health</a:t>
            </a:r>
          </a:p>
        </p:txBody>
      </p:sp>
      <p:sp>
        <p:nvSpPr>
          <p:cNvPr id="48131" name="Content Placeholder 2"/>
          <p:cNvSpPr>
            <a:spLocks noGrp="1"/>
          </p:cNvSpPr>
          <p:nvPr>
            <p:ph idx="1"/>
          </p:nvPr>
        </p:nvSpPr>
        <p:spPr/>
        <p:txBody>
          <a:bodyPr/>
          <a:lstStyle/>
          <a:p>
            <a:r>
              <a:rPr lang="en-US" altLang="en-US" dirty="0"/>
              <a:t>Models allow us to gain insight into </a:t>
            </a:r>
            <a:r>
              <a:rPr lang="en-US" altLang="en-US" i="1" dirty="0">
                <a:solidFill>
                  <a:srgbClr val="FF0000"/>
                </a:solidFill>
              </a:rPr>
              <a:t>public health</a:t>
            </a:r>
            <a:r>
              <a:rPr lang="en-US" altLang="en-US" dirty="0"/>
              <a:t> questions (e.g. Universal testing)</a:t>
            </a:r>
          </a:p>
          <a:p>
            <a:pPr lvl="1"/>
            <a:r>
              <a:rPr lang="en-US" altLang="en-US" dirty="0"/>
              <a:t>Differences between:</a:t>
            </a:r>
          </a:p>
          <a:p>
            <a:pPr lvl="2"/>
            <a:r>
              <a:rPr lang="en-US" altLang="en-US" dirty="0"/>
              <a:t>What factors increase the risk of HIV transmission? (Analytic Epidemiology)</a:t>
            </a:r>
          </a:p>
          <a:p>
            <a:pPr lvl="2"/>
            <a:endParaRPr lang="en-US" altLang="en-US" dirty="0"/>
          </a:p>
          <a:p>
            <a:pPr lvl="2"/>
            <a:r>
              <a:rPr lang="en-US" altLang="en-US" dirty="0"/>
              <a:t>In what populations is HIV incidence/prevalence the highest? (Descriptive Epidemiology)</a:t>
            </a:r>
          </a:p>
          <a:p>
            <a:pPr lvl="2"/>
            <a:endParaRPr lang="en-US" altLang="en-US" dirty="0"/>
          </a:p>
          <a:p>
            <a:pPr lvl="2"/>
            <a:r>
              <a:rPr lang="en-US" altLang="en-US" dirty="0"/>
              <a:t>By how much could we expect the incidence of HIV to decrease in South Africa if  80% of all sexually active people used condoms 80% of the time?  (Public Health Impact)</a:t>
            </a:r>
          </a:p>
          <a:p>
            <a:pPr lvl="2"/>
            <a:endParaRPr lang="en-US" altLang="en-US" dirty="0"/>
          </a:p>
          <a:p>
            <a:pPr lvl="2">
              <a:buFont typeface="Arial" panose="020B0604020202020204" pitchFamily="34" charset="0"/>
              <a:buNone/>
            </a:pPr>
            <a:endParaRPr lang="en-US" alt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E8D0D4-49EE-4A6F-AAD6-4B41FB4087DF}" type="slidenum">
              <a:rPr lang="en-US" altLang="en-US">
                <a:solidFill>
                  <a:srgbClr val="3F3F3F"/>
                </a:solidFill>
              </a:rPr>
              <a:pPr/>
              <a:t>39</a:t>
            </a:fld>
            <a:endParaRPr lang="en-US" altLang="en-US">
              <a:solidFill>
                <a:srgbClr val="3F3F3F"/>
              </a:solidFill>
            </a:endParaRPr>
          </a:p>
        </p:txBody>
      </p:sp>
    </p:spTree>
    <p:extLst>
      <p:ext uri="{BB962C8B-B14F-4D97-AF65-F5344CB8AC3E}">
        <p14:creationId xmlns:p14="http://schemas.microsoft.com/office/powerpoint/2010/main" val="310685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Effect transition="in" filter="fade">
                                      <p:cBhvr>
                                        <p:cTn id="7" dur="500"/>
                                        <p:tgtEl>
                                          <p:spTgt spid="481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4" end="4"/>
                                            </p:txEl>
                                          </p:spTgt>
                                        </p:tgtEl>
                                        <p:attrNameLst>
                                          <p:attrName>style.visibility</p:attrName>
                                        </p:attrNameLst>
                                      </p:cBhvr>
                                      <p:to>
                                        <p:strVal val="visible"/>
                                      </p:to>
                                    </p:set>
                                    <p:animEffect transition="in" filter="fade">
                                      <p:cBhvr>
                                        <p:cTn id="12" dur="500"/>
                                        <p:tgtEl>
                                          <p:spTgt spid="4813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6" end="6"/>
                                            </p:txEl>
                                          </p:spTgt>
                                        </p:tgtEl>
                                        <p:attrNameLst>
                                          <p:attrName>style.visibility</p:attrName>
                                        </p:attrNameLst>
                                      </p:cBhvr>
                                      <p:to>
                                        <p:strVal val="visible"/>
                                      </p:to>
                                    </p:set>
                                    <p:animEffect transition="in" filter="fade">
                                      <p:cBhvr>
                                        <p:cTn id="17" dur="5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3638698" y="54862"/>
            <a:ext cx="4548480" cy="60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gra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3103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82F175-D174-4888-AD97-26614344C9B2}" type="slidenum">
              <a:rPr lang="en-US" altLang="en-US">
                <a:solidFill>
                  <a:srgbClr val="3F3F3F"/>
                </a:solidFill>
              </a:rPr>
              <a:pPr/>
              <a:t>4</a:t>
            </a:fld>
            <a:endParaRPr lang="en-US" altLang="en-US">
              <a:solidFill>
                <a:srgbClr val="3F3F3F"/>
              </a:solidFill>
            </a:endParaRPr>
          </a:p>
        </p:txBody>
      </p:sp>
    </p:spTree>
    <p:extLst>
      <p:ext uri="{BB962C8B-B14F-4D97-AF65-F5344CB8AC3E}">
        <p14:creationId xmlns:p14="http://schemas.microsoft.com/office/powerpoint/2010/main" val="80260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Models should be </a:t>
            </a:r>
            <a:r>
              <a:rPr lang="en-US" i="1" dirty="0">
                <a:solidFill>
                  <a:srgbClr val="FF0000"/>
                </a:solidFill>
              </a:rPr>
              <a:t>useful</a:t>
            </a:r>
          </a:p>
        </p:txBody>
      </p:sp>
      <p:sp>
        <p:nvSpPr>
          <p:cNvPr id="6" name="Content Placeholder 5"/>
          <p:cNvSpPr>
            <a:spLocks noGrp="1"/>
          </p:cNvSpPr>
          <p:nvPr>
            <p:ph idx="1"/>
          </p:nvPr>
        </p:nvSpPr>
        <p:spPr>
          <a:xfrm>
            <a:off x="304800" y="1600200"/>
            <a:ext cx="8229600" cy="4625975"/>
          </a:xfrm>
        </p:spPr>
        <p:txBody>
          <a:bodyPr/>
          <a:lstStyle/>
          <a:p>
            <a:r>
              <a:rPr lang="en-US" altLang="en-US" dirty="0"/>
              <a:t>1)  Simple as possible</a:t>
            </a:r>
          </a:p>
          <a:p>
            <a:pPr lvl="1"/>
            <a:r>
              <a:rPr lang="en-US" altLang="en-US" dirty="0"/>
              <a:t>Avoid unnecessary complexity</a:t>
            </a:r>
          </a:p>
          <a:p>
            <a:pPr lvl="1"/>
            <a:r>
              <a:rPr lang="en-US" altLang="en-US" dirty="0"/>
              <a:t>Only add complexity when the </a:t>
            </a:r>
            <a:r>
              <a:rPr lang="en-US" altLang="en-US" i="1" dirty="0">
                <a:solidFill>
                  <a:srgbClr val="FF0000"/>
                </a:solidFill>
              </a:rPr>
              <a:t>research question </a:t>
            </a:r>
            <a:r>
              <a:rPr lang="en-US" altLang="en-US" dirty="0"/>
              <a:t>demands it</a:t>
            </a:r>
          </a:p>
          <a:p>
            <a:r>
              <a:rPr lang="en-US" altLang="en-US" dirty="0"/>
              <a:t>2) Based on what is known</a:t>
            </a:r>
          </a:p>
          <a:p>
            <a:pPr lvl="1"/>
            <a:r>
              <a:rPr lang="en-US" altLang="en-US" dirty="0"/>
              <a:t>Biological systems</a:t>
            </a:r>
          </a:p>
          <a:p>
            <a:pPr lvl="1"/>
            <a:r>
              <a:rPr lang="en-US" altLang="en-US" dirty="0"/>
              <a:t>DATA</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A62581-FD52-4385-8829-BA285FF03720}" type="slidenum">
              <a:rPr lang="en-US" altLang="en-US">
                <a:solidFill>
                  <a:srgbClr val="3F3F3F"/>
                </a:solidFill>
              </a:rPr>
              <a:pPr/>
              <a:t>40</a:t>
            </a:fld>
            <a:endParaRPr lang="en-US" altLang="en-US">
              <a:solidFill>
                <a:srgbClr val="3F3F3F"/>
              </a:solidFill>
            </a:endParaRPr>
          </a:p>
        </p:txBody>
      </p:sp>
      <p:grpSp>
        <p:nvGrpSpPr>
          <p:cNvPr id="2" name="Group 14"/>
          <p:cNvGrpSpPr>
            <a:grpSpLocks/>
          </p:cNvGrpSpPr>
          <p:nvPr/>
        </p:nvGrpSpPr>
        <p:grpSpPr bwMode="auto">
          <a:xfrm>
            <a:off x="1850268" y="4121228"/>
            <a:ext cx="6946005" cy="2184220"/>
            <a:chOff x="2197995" y="4572000"/>
            <a:chExt cx="6946005" cy="2184006"/>
          </a:xfrm>
        </p:grpSpPr>
        <p:sp>
          <p:nvSpPr>
            <p:cNvPr id="49158" name="TextBox 6"/>
            <p:cNvSpPr txBox="1">
              <a:spLocks noChangeArrowheads="1"/>
            </p:cNvSpPr>
            <p:nvPr/>
          </p:nvSpPr>
          <p:spPr bwMode="auto">
            <a:xfrm>
              <a:off x="3200400" y="4940124"/>
              <a:ext cx="5943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chemeClr val="bg1"/>
                  </a:solidFill>
                </a:rPr>
                <a:t>Implies we must know relevant:</a:t>
              </a:r>
            </a:p>
            <a:p>
              <a:r>
                <a:rPr lang="en-US" altLang="en-US" sz="2800" dirty="0">
                  <a:solidFill>
                    <a:schemeClr val="bg1"/>
                  </a:solidFill>
                </a:rPr>
                <a:t>	- biology</a:t>
              </a:r>
            </a:p>
            <a:p>
              <a:r>
                <a:rPr lang="en-US" altLang="en-US" sz="2800" dirty="0">
                  <a:solidFill>
                    <a:schemeClr val="bg1"/>
                  </a:solidFill>
                </a:rPr>
                <a:t>	- statistics (how to make</a:t>
              </a:r>
            </a:p>
            <a:p>
              <a:r>
                <a:rPr lang="en-US" altLang="en-US" sz="2800" dirty="0">
                  <a:solidFill>
                    <a:schemeClr val="bg1"/>
                  </a:solidFill>
                </a:rPr>
                <a:t>	 sense of data)</a:t>
              </a:r>
            </a:p>
          </p:txBody>
        </p:sp>
        <p:cxnSp>
          <p:nvCxnSpPr>
            <p:cNvPr id="9" name="Straight Arrow Connector 8"/>
            <p:cNvCxnSpPr/>
            <p:nvPr/>
          </p:nvCxnSpPr>
          <p:spPr>
            <a:xfrm rot="16200000" flipV="1">
              <a:off x="3602344" y="4610081"/>
              <a:ext cx="380962" cy="304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2197995" y="4811307"/>
              <a:ext cx="990600" cy="22857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613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ssolve">
                                      <p:cBhvr>
                                        <p:cTn id="24" dur="500"/>
                                        <p:tgtEl>
                                          <p:spTgt spid="6">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Informing Policy</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7463F3-3839-404F-BF76-1E2C15E95F50}" type="slidenum">
              <a:rPr lang="en-US" altLang="en-US">
                <a:solidFill>
                  <a:srgbClr val="3F3F3F"/>
                </a:solidFill>
              </a:rPr>
              <a:pPr/>
              <a:t>41</a:t>
            </a:fld>
            <a:endParaRPr lang="en-US" altLang="en-US">
              <a:solidFill>
                <a:srgbClr val="3F3F3F"/>
              </a:solidFill>
            </a:endParaRP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25" y="76200"/>
            <a:ext cx="4039289" cy="587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6"/>
          <p:cNvSpPr txBox="1">
            <a:spLocks noChangeArrowheads="1"/>
          </p:cNvSpPr>
          <p:nvPr/>
        </p:nvSpPr>
        <p:spPr bwMode="auto">
          <a:xfrm>
            <a:off x="228600" y="1795463"/>
            <a:ext cx="4572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chemeClr val="bg1"/>
                </a:solidFill>
              </a:rPr>
              <a:t>Universal voluntary HIV testing with immediate antiretroviral therapy as a strategy for elimination of HIV transmission: a mathematical model</a:t>
            </a:r>
          </a:p>
        </p:txBody>
      </p:sp>
      <p:sp>
        <p:nvSpPr>
          <p:cNvPr id="50182" name="TextBox 8"/>
          <p:cNvSpPr txBox="1">
            <a:spLocks noChangeArrowheads="1"/>
          </p:cNvSpPr>
          <p:nvPr/>
        </p:nvSpPr>
        <p:spPr bwMode="auto">
          <a:xfrm>
            <a:off x="228600" y="4648200"/>
            <a:ext cx="4267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chemeClr val="bg1"/>
                </a:solidFill>
              </a:rPr>
              <a:t>Reuben M </a:t>
            </a:r>
            <a:r>
              <a:rPr lang="en-US" altLang="en-US" dirty="0" err="1">
                <a:solidFill>
                  <a:schemeClr val="bg1"/>
                </a:solidFill>
              </a:rPr>
              <a:t>Granich</a:t>
            </a:r>
            <a:r>
              <a:rPr lang="en-US" altLang="en-US" dirty="0">
                <a:solidFill>
                  <a:schemeClr val="bg1"/>
                </a:solidFill>
              </a:rPr>
              <a:t>, Charles F </a:t>
            </a:r>
            <a:r>
              <a:rPr lang="en-US" altLang="en-US" dirty="0" err="1">
                <a:solidFill>
                  <a:schemeClr val="bg1"/>
                </a:solidFill>
              </a:rPr>
              <a:t>Gilks</a:t>
            </a:r>
            <a:r>
              <a:rPr lang="en-US" altLang="en-US" dirty="0">
                <a:solidFill>
                  <a:schemeClr val="bg1"/>
                </a:solidFill>
              </a:rPr>
              <a:t>, Christopher Dye, Kevin M De Cock, Brian G Williams</a:t>
            </a:r>
          </a:p>
          <a:p>
            <a:endParaRPr lang="en-US" altLang="en-US" sz="800" dirty="0">
              <a:solidFill>
                <a:schemeClr val="bg1"/>
              </a:solidFill>
            </a:endParaRPr>
          </a:p>
          <a:p>
            <a:r>
              <a:rPr lang="en-US" altLang="en-US" sz="1600" i="1" dirty="0">
                <a:solidFill>
                  <a:schemeClr val="bg1"/>
                </a:solidFill>
              </a:rPr>
              <a:t>Lancet 2009; 373</a:t>
            </a:r>
          </a:p>
        </p:txBody>
      </p:sp>
      <p:cxnSp>
        <p:nvCxnSpPr>
          <p:cNvPr id="13" name="Straight Connector 12"/>
          <p:cNvCxnSpPr/>
          <p:nvPr/>
        </p:nvCxnSpPr>
        <p:spPr>
          <a:xfrm>
            <a:off x="228600" y="4495800"/>
            <a:ext cx="419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594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Modeling is not new</a:t>
            </a:r>
          </a:p>
        </p:txBody>
      </p:sp>
      <p:sp>
        <p:nvSpPr>
          <p:cNvPr id="2" name="Content Placeholder 1"/>
          <p:cNvSpPr>
            <a:spLocks noGrp="1"/>
          </p:cNvSpPr>
          <p:nvPr>
            <p:ph idx="1"/>
          </p:nvPr>
        </p:nvSpPr>
        <p:spPr/>
        <p:txBody>
          <a:bodyPr/>
          <a:lstStyle/>
          <a:p>
            <a:pPr>
              <a:defRPr/>
            </a:pPr>
            <a:r>
              <a:rPr lang="en-US" dirty="0"/>
              <a:t>This process has been in practice since at least 1760</a:t>
            </a:r>
          </a:p>
          <a:p>
            <a:pPr lvl="1">
              <a:defRPr/>
            </a:pPr>
            <a:r>
              <a:rPr lang="en-US" dirty="0"/>
              <a:t>What do I mean by “process”</a:t>
            </a:r>
          </a:p>
          <a:p>
            <a:pPr marL="119062" indent="0">
              <a:buFont typeface="Wingdings 2" panose="05020102010507070707" pitchFamily="18" charset="2"/>
              <a:buNone/>
              <a:defRPr/>
            </a:pP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1587CE-8D5A-4B77-B693-4B039B44C07B}" type="slidenum">
              <a:rPr lang="en-US" altLang="en-US">
                <a:solidFill>
                  <a:srgbClr val="3F3F3F"/>
                </a:solidFill>
              </a:rPr>
              <a:pPr/>
              <a:t>42</a:t>
            </a:fld>
            <a:endParaRPr lang="en-US" altLang="en-US">
              <a:solidFill>
                <a:srgbClr val="3F3F3F"/>
              </a:solidFill>
            </a:endParaRPr>
          </a:p>
        </p:txBody>
      </p:sp>
      <p:pic>
        <p:nvPicPr>
          <p:cNvPr id="542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13138"/>
            <a:ext cx="56451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a:spLocks noChangeArrowheads="1"/>
          </p:cNvSpPr>
          <p:nvPr/>
        </p:nvSpPr>
        <p:spPr bwMode="auto">
          <a:xfrm>
            <a:off x="6541395" y="5639874"/>
            <a:ext cx="154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chemeClr val="bg1"/>
                </a:solidFill>
              </a:rPr>
              <a:t>Commons.wikipedia.org</a:t>
            </a:r>
          </a:p>
        </p:txBody>
      </p:sp>
      <p:pic>
        <p:nvPicPr>
          <p:cNvPr id="54282" name="Picture 10" descr="http://upload.wikimedia.org/wikipedia/commons/d/de/Danielbernoul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895600"/>
            <a:ext cx="2230438"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6502758" y="2533113"/>
            <a:ext cx="198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chemeClr val="bg1"/>
                </a:solidFill>
              </a:rPr>
              <a:t>Daniel Bernoulli</a:t>
            </a:r>
          </a:p>
        </p:txBody>
      </p:sp>
    </p:spTree>
    <p:extLst>
      <p:ext uri="{BB962C8B-B14F-4D97-AF65-F5344CB8AC3E}">
        <p14:creationId xmlns:p14="http://schemas.microsoft.com/office/powerpoint/2010/main" val="3073583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280"/>
                                        </p:tgtEl>
                                        <p:attrNameLst>
                                          <p:attrName>style.visibility</p:attrName>
                                        </p:attrNameLst>
                                      </p:cBhvr>
                                      <p:to>
                                        <p:strVal val="visible"/>
                                      </p:to>
                                    </p:set>
                                    <p:animEffect transition="in" filter="fade">
                                      <p:cBhvr>
                                        <p:cTn id="15" dur="500"/>
                                        <p:tgtEl>
                                          <p:spTgt spid="54280"/>
                                        </p:tgtEl>
                                      </p:cBhvr>
                                    </p:animEffect>
                                  </p:childTnLst>
                                </p:cTn>
                              </p:par>
                              <p:par>
                                <p:cTn id="16" presetID="10" presetClass="entr" presetSubtype="0" fill="hold" nodeType="withEffect">
                                  <p:stCondLst>
                                    <p:cond delay="0"/>
                                  </p:stCondLst>
                                  <p:childTnLst>
                                    <p:set>
                                      <p:cBhvr>
                                        <p:cTn id="17" dur="1" fill="hold">
                                          <p:stCondLst>
                                            <p:cond delay="0"/>
                                          </p:stCondLst>
                                        </p:cTn>
                                        <p:tgtEl>
                                          <p:spTgt spid="54282"/>
                                        </p:tgtEl>
                                        <p:attrNameLst>
                                          <p:attrName>style.visibility</p:attrName>
                                        </p:attrNameLst>
                                      </p:cBhvr>
                                      <p:to>
                                        <p:strVal val="visible"/>
                                      </p:to>
                                    </p:set>
                                    <p:animEffect transition="in" filter="fade">
                                      <p:cBhvr>
                                        <p:cTn id="18" dur="500"/>
                                        <p:tgtEl>
                                          <p:spTgt spid="5428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Bernoulli and Smallpox</a:t>
            </a:r>
          </a:p>
        </p:txBody>
      </p:sp>
      <p:sp>
        <p:nvSpPr>
          <p:cNvPr id="2" name="Content Placeholder 1"/>
          <p:cNvSpPr>
            <a:spLocks noGrp="1"/>
          </p:cNvSpPr>
          <p:nvPr>
            <p:ph idx="1"/>
          </p:nvPr>
        </p:nvSpPr>
        <p:spPr/>
        <p:txBody>
          <a:bodyPr/>
          <a:lstStyle/>
          <a:p>
            <a:pPr>
              <a:defRPr/>
            </a:pPr>
            <a:r>
              <a:rPr lang="en-US" dirty="0"/>
              <a:t>Inoculation as prevention…but not without costs!</a:t>
            </a:r>
          </a:p>
          <a:p>
            <a:pPr>
              <a:defRPr/>
            </a:pPr>
            <a:r>
              <a:rPr lang="en-US" dirty="0"/>
              <a:t>Is inoculation worth the risk?</a:t>
            </a:r>
          </a:p>
          <a:p>
            <a:pPr marL="119062" indent="0">
              <a:buFont typeface="Wingdings 2" panose="05020102010507070707" pitchFamily="18" charset="2"/>
              <a:buNone/>
              <a:defRPr/>
            </a:pP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2961E4-0FB6-4834-8645-4C3FB2EFA50E}" type="slidenum">
              <a:rPr lang="en-US" altLang="en-US">
                <a:solidFill>
                  <a:srgbClr val="3F3F3F"/>
                </a:solidFill>
              </a:rPr>
              <a:pPr/>
              <a:t>43</a:t>
            </a:fld>
            <a:endParaRPr lang="en-US" altLang="en-US">
              <a:solidFill>
                <a:srgbClr val="3F3F3F"/>
              </a:solidFill>
            </a:endParaRPr>
          </a:p>
        </p:txBody>
      </p:sp>
      <p:pic>
        <p:nvPicPr>
          <p:cNvPr id="53253" name="Picture 2" descr="http://upload.wikimedia.org/wikipedia/commons/c/c3/Smallpox_inoculation_sign_%28180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948189"/>
            <a:ext cx="38068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http://upload.wikimedia.org/wikipedia/commons/thumb/d/d6/The_cow_pock.jpg/220px-The_cow_p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948189"/>
            <a:ext cx="3657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Box 10"/>
          <p:cNvSpPr txBox="1">
            <a:spLocks noChangeArrowheads="1"/>
          </p:cNvSpPr>
          <p:nvPr/>
        </p:nvSpPr>
        <p:spPr bwMode="auto">
          <a:xfrm>
            <a:off x="238125" y="5614271"/>
            <a:ext cx="1549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chemeClr val="bg1"/>
                </a:solidFill>
              </a:rPr>
              <a:t>Commons.wikipedia.org</a:t>
            </a:r>
          </a:p>
        </p:txBody>
      </p:sp>
      <p:sp>
        <p:nvSpPr>
          <p:cNvPr id="53256" name="TextBox 11"/>
          <p:cNvSpPr txBox="1">
            <a:spLocks noChangeArrowheads="1"/>
          </p:cNvSpPr>
          <p:nvPr/>
        </p:nvSpPr>
        <p:spPr bwMode="auto">
          <a:xfrm>
            <a:off x="4495800" y="5645346"/>
            <a:ext cx="1106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chemeClr val="bg1"/>
                </a:solidFill>
              </a:rPr>
              <a:t>en.wikipedia.org</a:t>
            </a:r>
          </a:p>
        </p:txBody>
      </p:sp>
    </p:spTree>
    <p:extLst>
      <p:ext uri="{BB962C8B-B14F-4D97-AF65-F5344CB8AC3E}">
        <p14:creationId xmlns:p14="http://schemas.microsoft.com/office/powerpoint/2010/main" val="2641926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The first counterfactual?</a:t>
            </a:r>
          </a:p>
        </p:txBody>
      </p:sp>
      <p:sp>
        <p:nvSpPr>
          <p:cNvPr id="2" name="Content Placeholder 1"/>
          <p:cNvSpPr>
            <a:spLocks noGrp="1"/>
          </p:cNvSpPr>
          <p:nvPr>
            <p:ph idx="1"/>
          </p:nvPr>
        </p:nvSpPr>
        <p:spPr/>
        <p:txBody>
          <a:bodyPr/>
          <a:lstStyle/>
          <a:p>
            <a:pPr>
              <a:defRPr/>
            </a:pPr>
            <a:r>
              <a:rPr lang="en-US" dirty="0"/>
              <a:t>Bernoulli worked out solutions for a system of differential equations (impressive at the time!)</a:t>
            </a:r>
          </a:p>
          <a:p>
            <a:pPr>
              <a:defRPr/>
            </a:pPr>
            <a:r>
              <a:rPr lang="en-US" dirty="0"/>
              <a:t>Determined:	</a:t>
            </a:r>
          </a:p>
          <a:p>
            <a:pPr lvl="1">
              <a:defRPr/>
            </a:pPr>
            <a:r>
              <a:rPr lang="en-US" dirty="0"/>
              <a:t>Life expectancy with</a:t>
            </a:r>
          </a:p>
          <a:p>
            <a:pPr marL="457200" lvl="1" indent="0">
              <a:buFont typeface="Wingdings" panose="05000000000000000000" pitchFamily="2" charset="2"/>
              <a:buNone/>
              <a:defRPr/>
            </a:pPr>
            <a:r>
              <a:rPr lang="en-US" dirty="0"/>
              <a:t>    inoculation</a:t>
            </a:r>
          </a:p>
          <a:p>
            <a:pPr lvl="1">
              <a:defRPr/>
            </a:pPr>
            <a:r>
              <a:rPr lang="en-US" dirty="0"/>
              <a:t>Life expectancy without</a:t>
            </a:r>
          </a:p>
          <a:p>
            <a:pPr marL="457200" lvl="1" indent="0">
              <a:buFont typeface="Wingdings" panose="05000000000000000000" pitchFamily="2" charset="2"/>
              <a:buNone/>
              <a:defRPr/>
            </a:pPr>
            <a:r>
              <a:rPr lang="en-US" dirty="0"/>
              <a:t>    inoculation</a:t>
            </a:r>
          </a:p>
          <a:p>
            <a:pPr marL="457200" lvl="1" indent="0">
              <a:buFont typeface="Wingdings" panose="05000000000000000000" pitchFamily="2" charset="2"/>
              <a:buNone/>
              <a:defRPr/>
            </a:pPr>
            <a:endParaRPr lang="en-US" dirty="0"/>
          </a:p>
          <a:p>
            <a:pPr marL="457200" lvl="1" indent="0">
              <a:buFont typeface="Wingdings" panose="05000000000000000000" pitchFamily="2" charset="2"/>
              <a:buNone/>
              <a:defRPr/>
            </a:pP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DA1837-4E2F-4B03-B6DD-3D776C8C125A}" type="slidenum">
              <a:rPr lang="en-US" altLang="en-US">
                <a:solidFill>
                  <a:srgbClr val="3F3F3F"/>
                </a:solidFill>
              </a:rPr>
              <a:pPr/>
              <a:t>44</a:t>
            </a:fld>
            <a:endParaRPr lang="en-US" altLang="en-US">
              <a:solidFill>
                <a:srgbClr val="3F3F3F"/>
              </a:solidFill>
            </a:endParaRPr>
          </a:p>
        </p:txBody>
      </p:sp>
      <p:pic>
        <p:nvPicPr>
          <p:cNvPr id="542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62981"/>
            <a:ext cx="2971800" cy="307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5483650"/>
            <a:ext cx="455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9" name="TextBox 3"/>
          <p:cNvSpPr txBox="1">
            <a:spLocks noChangeArrowheads="1"/>
          </p:cNvSpPr>
          <p:nvPr/>
        </p:nvSpPr>
        <p:spPr bwMode="auto">
          <a:xfrm>
            <a:off x="4495800" y="3430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7554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Results</a:t>
            </a:r>
          </a:p>
        </p:txBody>
      </p:sp>
      <p:sp>
        <p:nvSpPr>
          <p:cNvPr id="55299" name="Content Placeholder 1"/>
          <p:cNvSpPr>
            <a:spLocks noGrp="1"/>
          </p:cNvSpPr>
          <p:nvPr>
            <p:ph idx="1"/>
          </p:nvPr>
        </p:nvSpPr>
        <p:spPr/>
        <p:txBody>
          <a:bodyPr/>
          <a:lstStyle/>
          <a:p>
            <a:r>
              <a:rPr lang="en-US" altLang="en-US"/>
              <a:t>Inoculating everyone at birth increased overall life expectancy by about 3 years</a:t>
            </a:r>
          </a:p>
          <a:p>
            <a:r>
              <a:rPr lang="en-US" altLang="en-US"/>
              <a:t>Effective as long as the probability of dying from smallpox right after inoculation is less than ~ 11%</a:t>
            </a:r>
          </a:p>
          <a:p>
            <a:r>
              <a:rPr lang="en-US" altLang="en-US"/>
              <a:t>Bernoulli estimated this risk to be ~1%</a:t>
            </a:r>
          </a:p>
          <a:p>
            <a:endParaRPr lang="en-US" altLang="en-US"/>
          </a:p>
          <a:p>
            <a:r>
              <a:rPr lang="en-US" altLang="en-US"/>
              <a:t>Despite these results, inoculations were never performed on a large scale (in France)</a:t>
            </a:r>
          </a:p>
          <a:p>
            <a:pPr marL="457200" lvl="1" indent="0">
              <a:buFont typeface="Wingdings" panose="05000000000000000000" pitchFamily="2" charset="2"/>
              <a:buNone/>
            </a:pPr>
            <a:endParaRPr lang="en-US" altLang="en-US"/>
          </a:p>
          <a:p>
            <a:pPr marL="457200" lvl="1" indent="0">
              <a:buFont typeface="Wingdings" panose="05000000000000000000" pitchFamily="2" charset="2"/>
              <a:buNone/>
            </a:pPr>
            <a:endParaRPr lang="en-US" altLang="en-US"/>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0FFF6F-3293-4909-AC33-EB8734D34751}" type="slidenum">
              <a:rPr lang="en-US" altLang="en-US">
                <a:solidFill>
                  <a:srgbClr val="3F3F3F"/>
                </a:solidFill>
              </a:rPr>
              <a:pPr/>
              <a:t>45</a:t>
            </a:fld>
            <a:endParaRPr lang="en-US" altLang="en-US">
              <a:solidFill>
                <a:srgbClr val="3F3F3F"/>
              </a:solidFill>
            </a:endParaRPr>
          </a:p>
        </p:txBody>
      </p:sp>
      <p:sp>
        <p:nvSpPr>
          <p:cNvPr id="55301" name="TextBox 3"/>
          <p:cNvSpPr txBox="1">
            <a:spLocks noChangeArrowheads="1"/>
          </p:cNvSpPr>
          <p:nvPr/>
        </p:nvSpPr>
        <p:spPr bwMode="auto">
          <a:xfrm>
            <a:off x="4495800" y="3430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897379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Some historical figures and ideas</a:t>
            </a:r>
          </a:p>
        </p:txBody>
      </p:sp>
      <p:sp>
        <p:nvSpPr>
          <p:cNvPr id="56323" name="Content Placeholder 1"/>
          <p:cNvSpPr>
            <a:spLocks noGrp="1"/>
          </p:cNvSpPr>
          <p:nvPr>
            <p:ph idx="1"/>
          </p:nvPr>
        </p:nvSpPr>
        <p:spPr>
          <a:xfrm>
            <a:off x="473075" y="1752600"/>
            <a:ext cx="8229600" cy="4625975"/>
          </a:xfrm>
        </p:spPr>
        <p:txBody>
          <a:bodyPr/>
          <a:lstStyle/>
          <a:p>
            <a:r>
              <a:rPr lang="en-US" altLang="en-US" dirty="0"/>
              <a:t>William Farr (1840) Curve fitting</a:t>
            </a:r>
          </a:p>
          <a:p>
            <a:r>
              <a:rPr lang="en-US" altLang="en-US" dirty="0"/>
              <a:t>P.D. </a:t>
            </a:r>
            <a:r>
              <a:rPr lang="en-US" altLang="en-US" dirty="0" err="1"/>
              <a:t>En’ko</a:t>
            </a:r>
            <a:r>
              <a:rPr lang="en-US" altLang="en-US" dirty="0"/>
              <a:t> (1889)  Discrete time model</a:t>
            </a:r>
          </a:p>
          <a:p>
            <a:r>
              <a:rPr lang="en-US" altLang="en-US" dirty="0"/>
              <a:t>W. H. Hamer (1906) </a:t>
            </a:r>
          </a:p>
          <a:p>
            <a:r>
              <a:rPr lang="en-US" altLang="en-US" dirty="0"/>
              <a:t>J. Brownlee (1906)</a:t>
            </a:r>
          </a:p>
          <a:p>
            <a:r>
              <a:rPr lang="en-US" altLang="en-US" dirty="0"/>
              <a:t>R.A. Ross (1911)</a:t>
            </a:r>
          </a:p>
          <a:p>
            <a:r>
              <a:rPr lang="en-US" altLang="en-US" dirty="0"/>
              <a:t>A. </a:t>
            </a:r>
            <a:r>
              <a:rPr lang="en-US" altLang="en-US" dirty="0" err="1"/>
              <a:t>McKendrick</a:t>
            </a:r>
            <a:r>
              <a:rPr lang="en-US" altLang="en-US" dirty="0"/>
              <a:t> (1932)</a:t>
            </a:r>
          </a:p>
          <a:p>
            <a:r>
              <a:rPr lang="en-US" altLang="en-US" dirty="0"/>
              <a:t>W. </a:t>
            </a:r>
            <a:r>
              <a:rPr lang="en-US" altLang="en-US" dirty="0" err="1"/>
              <a:t>Kermack</a:t>
            </a:r>
            <a:r>
              <a:rPr lang="en-US" altLang="en-US" dirty="0"/>
              <a:t> (1932)</a:t>
            </a:r>
          </a:p>
          <a:p>
            <a:r>
              <a:rPr lang="en-US" altLang="en-US" dirty="0"/>
              <a:t>Many others</a:t>
            </a:r>
          </a:p>
          <a:p>
            <a:pPr marL="457200" lvl="1" indent="0">
              <a:buFont typeface="Wingdings" panose="05000000000000000000" pitchFamily="2" charset="2"/>
              <a:buNone/>
            </a:pPr>
            <a:endParaRPr lang="en-US" altLang="en-US" dirty="0"/>
          </a:p>
          <a:p>
            <a:pPr marL="457200" lvl="1" indent="0">
              <a:buFont typeface="Wingdings" panose="05000000000000000000" pitchFamily="2" charset="2"/>
              <a:buNone/>
            </a:pPr>
            <a:endParaRPr lang="en-US" alt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DB148D-F3DB-4BCA-8E17-A622898E019F}" type="slidenum">
              <a:rPr lang="en-US" altLang="en-US">
                <a:solidFill>
                  <a:srgbClr val="3F3F3F"/>
                </a:solidFill>
              </a:rPr>
              <a:pPr/>
              <a:t>46</a:t>
            </a:fld>
            <a:endParaRPr lang="en-US" altLang="en-US">
              <a:solidFill>
                <a:srgbClr val="3F3F3F"/>
              </a:solidFill>
            </a:endParaRPr>
          </a:p>
        </p:txBody>
      </p:sp>
      <p:sp>
        <p:nvSpPr>
          <p:cNvPr id="56325" name="TextBox 3"/>
          <p:cNvSpPr txBox="1">
            <a:spLocks noChangeArrowheads="1"/>
          </p:cNvSpPr>
          <p:nvPr/>
        </p:nvSpPr>
        <p:spPr bwMode="auto">
          <a:xfrm>
            <a:off x="4495800" y="3430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23188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Effect transition="in" filter="fade">
                                      <p:cBhvr>
                                        <p:cTn id="7" dur="500"/>
                                        <p:tgtEl>
                                          <p:spTgt spid="563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323">
                                            <p:txEl>
                                              <p:pRg st="3" end="3"/>
                                            </p:txEl>
                                          </p:spTgt>
                                        </p:tgtEl>
                                        <p:attrNameLst>
                                          <p:attrName>style.visibility</p:attrName>
                                        </p:attrNameLst>
                                      </p:cBhvr>
                                      <p:to>
                                        <p:strVal val="visible"/>
                                      </p:to>
                                    </p:set>
                                    <p:animEffect transition="in" filter="fade">
                                      <p:cBhvr>
                                        <p:cTn id="10" dur="500"/>
                                        <p:tgtEl>
                                          <p:spTgt spid="5632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animEffect transition="in" filter="fade">
                                      <p:cBhvr>
                                        <p:cTn id="13" dur="500"/>
                                        <p:tgtEl>
                                          <p:spTgt spid="5632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6323">
                                            <p:txEl>
                                              <p:pRg st="5" end="5"/>
                                            </p:txEl>
                                          </p:spTgt>
                                        </p:tgtEl>
                                        <p:attrNameLst>
                                          <p:attrName>style.visibility</p:attrName>
                                        </p:attrNameLst>
                                      </p:cBhvr>
                                      <p:to>
                                        <p:strVal val="visible"/>
                                      </p:to>
                                    </p:set>
                                    <p:animEffect transition="in" filter="fade">
                                      <p:cBhvr>
                                        <p:cTn id="18" dur="500"/>
                                        <p:tgtEl>
                                          <p:spTgt spid="5632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6323">
                                            <p:txEl>
                                              <p:pRg st="6" end="6"/>
                                            </p:txEl>
                                          </p:spTgt>
                                        </p:tgtEl>
                                        <p:attrNameLst>
                                          <p:attrName>style.visibility</p:attrName>
                                        </p:attrNameLst>
                                      </p:cBhvr>
                                      <p:to>
                                        <p:strVal val="visible"/>
                                      </p:to>
                                    </p:set>
                                    <p:animEffect transition="in" filter="fade">
                                      <p:cBhvr>
                                        <p:cTn id="21" dur="500"/>
                                        <p:tgtEl>
                                          <p:spTgt spid="5632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6323">
                                            <p:txEl>
                                              <p:pRg st="7" end="7"/>
                                            </p:txEl>
                                          </p:spTgt>
                                        </p:tgtEl>
                                        <p:attrNameLst>
                                          <p:attrName>style.visibility</p:attrName>
                                        </p:attrNameLst>
                                      </p:cBhvr>
                                      <p:to>
                                        <p:strVal val="visible"/>
                                      </p:to>
                                    </p:set>
                                    <p:animEffect transition="in" filter="fade">
                                      <p:cBhvr>
                                        <p:cTn id="24"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Much of modeling is “new”</a:t>
            </a:r>
          </a:p>
        </p:txBody>
      </p:sp>
      <p:sp>
        <p:nvSpPr>
          <p:cNvPr id="57347" name="Content Placeholder 1"/>
          <p:cNvSpPr>
            <a:spLocks noGrp="1"/>
          </p:cNvSpPr>
          <p:nvPr>
            <p:ph idx="1"/>
          </p:nvPr>
        </p:nvSpPr>
        <p:spPr>
          <a:xfrm>
            <a:off x="473075" y="4724400"/>
            <a:ext cx="8229600" cy="1654175"/>
          </a:xfrm>
        </p:spPr>
        <p:txBody>
          <a:bodyPr/>
          <a:lstStyle/>
          <a:p>
            <a:pPr marL="457200" lvl="1" indent="0">
              <a:buFont typeface="Wingdings" panose="05000000000000000000" pitchFamily="2" charset="2"/>
              <a:buNone/>
            </a:pPr>
            <a:endParaRPr lang="en-US" altLang="en-US"/>
          </a:p>
          <a:p>
            <a:pPr marL="457200" lvl="1" indent="0">
              <a:buFont typeface="Wingdings" panose="05000000000000000000" pitchFamily="2" charset="2"/>
              <a:buNone/>
            </a:pPr>
            <a:endParaRPr lang="en-US" altLang="en-US"/>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D65339-34D1-4CAC-893C-60F48844D837}" type="slidenum">
              <a:rPr lang="en-US" altLang="en-US">
                <a:solidFill>
                  <a:srgbClr val="3F3F3F"/>
                </a:solidFill>
              </a:rPr>
              <a:pPr/>
              <a:t>47</a:t>
            </a:fld>
            <a:endParaRPr lang="en-US" altLang="en-US">
              <a:solidFill>
                <a:srgbClr val="3F3F3F"/>
              </a:solidFill>
            </a:endParaRPr>
          </a:p>
        </p:txBody>
      </p:sp>
      <p:sp>
        <p:nvSpPr>
          <p:cNvPr id="57349" name="TextBox 3"/>
          <p:cNvSpPr txBox="1">
            <a:spLocks noChangeArrowheads="1"/>
          </p:cNvSpPr>
          <p:nvPr/>
        </p:nvSpPr>
        <p:spPr bwMode="auto">
          <a:xfrm>
            <a:off x="4495800" y="3430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573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49788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51" name="TextBox 1"/>
          <p:cNvSpPr txBox="1">
            <a:spLocks noChangeArrowheads="1"/>
          </p:cNvSpPr>
          <p:nvPr/>
        </p:nvSpPr>
        <p:spPr bwMode="auto">
          <a:xfrm>
            <a:off x="381000" y="5543550"/>
            <a:ext cx="4575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chemeClr val="bg1"/>
                </a:solidFill>
              </a:rPr>
              <a:t>Source: Fine, PEM.  John Brownlee and the Measurement of Infectiousness.  </a:t>
            </a:r>
          </a:p>
          <a:p>
            <a:r>
              <a:rPr lang="en-US" altLang="en-US" sz="1000">
                <a:solidFill>
                  <a:schemeClr val="bg1"/>
                </a:solidFill>
              </a:rPr>
              <a:t>J.R. Stastist. Soc. A, Vol. 142, No. 3 (1979)</a:t>
            </a:r>
          </a:p>
        </p:txBody>
      </p:sp>
    </p:spTree>
    <p:extLst>
      <p:ext uri="{BB962C8B-B14F-4D97-AF65-F5344CB8AC3E}">
        <p14:creationId xmlns:p14="http://schemas.microsoft.com/office/powerpoint/2010/main" val="1649025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Some historical figures and ideas</a:t>
            </a:r>
          </a:p>
        </p:txBody>
      </p:sp>
      <p:sp>
        <p:nvSpPr>
          <p:cNvPr id="58371" name="Content Placeholder 1"/>
          <p:cNvSpPr>
            <a:spLocks noGrp="1"/>
          </p:cNvSpPr>
          <p:nvPr>
            <p:ph idx="1"/>
          </p:nvPr>
        </p:nvSpPr>
        <p:spPr>
          <a:xfrm>
            <a:off x="473075" y="1752600"/>
            <a:ext cx="8229600" cy="4575175"/>
          </a:xfrm>
        </p:spPr>
        <p:txBody>
          <a:bodyPr/>
          <a:lstStyle/>
          <a:p>
            <a:r>
              <a:rPr lang="en-US" altLang="en-US" dirty="0"/>
              <a:t>William Farr (1840): Fitting curves to mortality data</a:t>
            </a:r>
          </a:p>
          <a:p>
            <a:endParaRPr lang="en-US" altLang="en-US" dirty="0"/>
          </a:p>
          <a:p>
            <a:r>
              <a:rPr lang="en-US" altLang="en-US" dirty="0"/>
              <a:t>Predicted smallpox deaths</a:t>
            </a:r>
          </a:p>
          <a:p>
            <a:endParaRPr lang="en-US" altLang="en-US" dirty="0"/>
          </a:p>
          <a:p>
            <a:r>
              <a:rPr lang="en-US" altLang="en-US" dirty="0"/>
              <a:t>Descriptive technique</a:t>
            </a:r>
          </a:p>
          <a:p>
            <a:endParaRPr lang="en-US" altLang="en-US" dirty="0"/>
          </a:p>
          <a:p>
            <a:pPr marL="457200" lvl="1" indent="0">
              <a:buFont typeface="Wingdings" panose="05000000000000000000" pitchFamily="2" charset="2"/>
              <a:buNone/>
            </a:pPr>
            <a:endParaRPr lang="en-US" altLang="en-US" dirty="0"/>
          </a:p>
          <a:p>
            <a:pPr marL="457200" lvl="1" indent="0">
              <a:buFont typeface="Wingdings" panose="05000000000000000000" pitchFamily="2" charset="2"/>
              <a:buNone/>
            </a:pPr>
            <a:endParaRPr lang="en-US" alt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5C9971-0BDB-4837-BDC8-E0B67BAC0A66}" type="slidenum">
              <a:rPr lang="en-US" altLang="en-US">
                <a:solidFill>
                  <a:srgbClr val="3F3F3F"/>
                </a:solidFill>
              </a:rPr>
              <a:pPr/>
              <a:t>48</a:t>
            </a:fld>
            <a:endParaRPr lang="en-US" altLang="en-US">
              <a:solidFill>
                <a:srgbClr val="3F3F3F"/>
              </a:solidFill>
            </a:endParaRPr>
          </a:p>
        </p:txBody>
      </p:sp>
      <p:sp>
        <p:nvSpPr>
          <p:cNvPr id="58373" name="TextBox 3"/>
          <p:cNvSpPr txBox="1">
            <a:spLocks noChangeArrowheads="1"/>
          </p:cNvSpPr>
          <p:nvPr/>
        </p:nvSpPr>
        <p:spPr bwMode="auto">
          <a:xfrm>
            <a:off x="4495800" y="3430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583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24099"/>
            <a:ext cx="2309813" cy="343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728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Some historical figures and ideas</a:t>
            </a:r>
          </a:p>
        </p:txBody>
      </p:sp>
      <p:sp>
        <p:nvSpPr>
          <p:cNvPr id="59395" name="Content Placeholder 2"/>
          <p:cNvSpPr>
            <a:spLocks noGrp="1"/>
          </p:cNvSpPr>
          <p:nvPr>
            <p:ph idx="1"/>
          </p:nvPr>
        </p:nvSpPr>
        <p:spPr>
          <a:xfrm>
            <a:off x="457200" y="1385776"/>
            <a:ext cx="8229600" cy="1219200"/>
          </a:xfrm>
        </p:spPr>
        <p:txBody>
          <a:bodyPr>
            <a:noAutofit/>
          </a:bodyPr>
          <a:lstStyle/>
          <a:p>
            <a:r>
              <a:rPr lang="en-US" altLang="en-US" sz="3200" dirty="0"/>
              <a:t>P.D. </a:t>
            </a:r>
            <a:r>
              <a:rPr lang="en-US" altLang="en-US" sz="3200" dirty="0" err="1"/>
              <a:t>En’ko</a:t>
            </a:r>
            <a:r>
              <a:rPr lang="en-US" altLang="en-US" sz="3200" dirty="0"/>
              <a:t> (1889)</a:t>
            </a:r>
          </a:p>
          <a:p>
            <a:r>
              <a:rPr lang="en-US" altLang="en-US" sz="3200" dirty="0"/>
              <a:t>Formulated discrete time models and fit them to observed measles epidemics</a:t>
            </a:r>
          </a:p>
          <a:p>
            <a:endParaRPr lang="en-US" altLang="en-US" sz="3200" dirty="0"/>
          </a:p>
          <a:p>
            <a:endParaRPr lang="en-US" altLang="en-US" sz="3200" dirty="0"/>
          </a:p>
          <a:p>
            <a:endParaRPr lang="en-US" altLang="en-US" sz="3200" dirty="0"/>
          </a:p>
          <a:p>
            <a:endParaRPr lang="en-US" altLang="en-US" sz="3200"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C1F02F-91A8-463E-831B-16F569CE4DD2}" type="slidenum">
              <a:rPr lang="en-US" altLang="en-US">
                <a:solidFill>
                  <a:srgbClr val="3F3F3F"/>
                </a:solidFill>
              </a:rPr>
              <a:pPr/>
              <a:t>49</a:t>
            </a:fld>
            <a:endParaRPr lang="en-US" altLang="en-US">
              <a:solidFill>
                <a:srgbClr val="3F3F3F"/>
              </a:solidFill>
            </a:endParaRPr>
          </a:p>
        </p:txBody>
      </p:sp>
      <p:pic>
        <p:nvPicPr>
          <p:cNvPr id="593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3276600"/>
            <a:ext cx="503078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1624" y="3276600"/>
            <a:ext cx="416718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9" name="TextBox 7"/>
          <p:cNvSpPr txBox="1">
            <a:spLocks noChangeArrowheads="1"/>
          </p:cNvSpPr>
          <p:nvPr/>
        </p:nvSpPr>
        <p:spPr bwMode="auto">
          <a:xfrm>
            <a:off x="104775" y="5006640"/>
            <a:ext cx="4360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chemeClr val="bg1"/>
                </a:solidFill>
              </a:rPr>
              <a:t>Source: Dietz K. The first epidemic model: A historical note on P.D. </a:t>
            </a:r>
            <a:r>
              <a:rPr lang="en-US" altLang="en-US" sz="1000" dirty="0" err="1">
                <a:solidFill>
                  <a:schemeClr val="bg1"/>
                </a:solidFill>
              </a:rPr>
              <a:t>En’ko</a:t>
            </a:r>
            <a:r>
              <a:rPr lang="en-US" altLang="en-US" sz="1000" dirty="0">
                <a:solidFill>
                  <a:schemeClr val="bg1"/>
                </a:solidFill>
              </a:rPr>
              <a:t>.</a:t>
            </a:r>
          </a:p>
          <a:p>
            <a:r>
              <a:rPr lang="en-US" altLang="en-US" sz="1000" dirty="0">
                <a:solidFill>
                  <a:schemeClr val="bg1"/>
                </a:solidFill>
              </a:rPr>
              <a:t>Austral J. of Statist., 30A, 1988.</a:t>
            </a:r>
          </a:p>
        </p:txBody>
      </p:sp>
    </p:spTree>
    <p:extLst>
      <p:ext uri="{BB962C8B-B14F-4D97-AF65-F5344CB8AC3E}">
        <p14:creationId xmlns:p14="http://schemas.microsoft.com/office/powerpoint/2010/main" val="196695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963" y="563004"/>
            <a:ext cx="5489913" cy="546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grau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676400"/>
            <a:ext cx="26828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911C326-D94C-9A46-89DA-DAB48734F1B9}" type="slidenum">
              <a:rPr lang="en-US" smtClean="0"/>
              <a:t>5</a:t>
            </a:fld>
            <a:endParaRPr lang="en-US"/>
          </a:p>
        </p:txBody>
      </p:sp>
    </p:spTree>
    <p:extLst>
      <p:ext uri="{BB962C8B-B14F-4D97-AF65-F5344CB8AC3E}">
        <p14:creationId xmlns:p14="http://schemas.microsoft.com/office/powerpoint/2010/main" val="220072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Some historical figures and ideas</a:t>
            </a:r>
          </a:p>
        </p:txBody>
      </p:sp>
      <p:sp>
        <p:nvSpPr>
          <p:cNvPr id="58371" name="Content Placeholder 1"/>
          <p:cNvSpPr>
            <a:spLocks noGrp="1"/>
          </p:cNvSpPr>
          <p:nvPr>
            <p:ph idx="1"/>
          </p:nvPr>
        </p:nvSpPr>
        <p:spPr>
          <a:xfrm>
            <a:off x="473075" y="1752600"/>
            <a:ext cx="8229600" cy="4575175"/>
          </a:xfrm>
        </p:spPr>
        <p:txBody>
          <a:bodyPr/>
          <a:lstStyle/>
          <a:p>
            <a:pPr>
              <a:defRPr/>
            </a:pPr>
            <a:r>
              <a:rPr lang="en-US" dirty="0"/>
              <a:t>William </a:t>
            </a:r>
            <a:r>
              <a:rPr lang="en-US" dirty="0" err="1"/>
              <a:t>Hamer</a:t>
            </a:r>
            <a:r>
              <a:rPr lang="en-US" dirty="0"/>
              <a:t> (1906): Recurrence of measles</a:t>
            </a:r>
          </a:p>
          <a:p>
            <a:pPr>
              <a:defRPr/>
            </a:pPr>
            <a:endParaRPr lang="en-US" dirty="0"/>
          </a:p>
          <a:p>
            <a:pPr>
              <a:defRPr/>
            </a:pPr>
            <a:r>
              <a:rPr lang="en-US" dirty="0"/>
              <a:t>Discrete time model</a:t>
            </a:r>
          </a:p>
          <a:p>
            <a:pPr>
              <a:defRPr/>
            </a:pPr>
            <a:endParaRPr lang="en-US" dirty="0"/>
          </a:p>
          <a:p>
            <a:pPr>
              <a:defRPr/>
            </a:pPr>
            <a:r>
              <a:rPr lang="en-US" dirty="0"/>
              <a:t>Incidence is related to the  product of prevalence times </a:t>
            </a:r>
            <a:r>
              <a:rPr lang="en-US" dirty="0" err="1"/>
              <a:t>susceptibles</a:t>
            </a:r>
            <a:endParaRPr lang="en-US" dirty="0"/>
          </a:p>
          <a:p>
            <a:pPr>
              <a:defRPr/>
            </a:pPr>
            <a:endParaRPr lang="en-US" dirty="0"/>
          </a:p>
          <a:p>
            <a:pPr>
              <a:defRPr/>
            </a:pPr>
            <a:r>
              <a:rPr lang="en-US" dirty="0"/>
              <a:t>“Mass Action”</a:t>
            </a:r>
          </a:p>
          <a:p>
            <a:pPr marL="119062" indent="0">
              <a:buFont typeface="Wingdings 2" panose="05020102010507070707" pitchFamily="18" charset="2"/>
              <a:buNone/>
              <a:defRPr/>
            </a:pPr>
            <a:endParaRPr lang="en-US" dirty="0"/>
          </a:p>
          <a:p>
            <a:pPr marL="457200" lvl="1" indent="0">
              <a:buFont typeface="Wingdings" panose="05000000000000000000" pitchFamily="2" charset="2"/>
              <a:buNone/>
              <a:defRPr/>
            </a:pPr>
            <a:endParaRPr lang="en-US" dirty="0"/>
          </a:p>
          <a:p>
            <a:pPr marL="457200" lvl="1" indent="0">
              <a:buFont typeface="Wingdings" panose="05000000000000000000" pitchFamily="2" charset="2"/>
              <a:buNone/>
              <a:defRPr/>
            </a:pP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C97F2B-617C-4517-9119-87D3F3068E89}" type="slidenum">
              <a:rPr lang="en-US" altLang="en-US">
                <a:solidFill>
                  <a:srgbClr val="3F3F3F"/>
                </a:solidFill>
              </a:rPr>
              <a:pPr/>
              <a:t>50</a:t>
            </a:fld>
            <a:endParaRPr lang="en-US" altLang="en-US">
              <a:solidFill>
                <a:srgbClr val="3F3F3F"/>
              </a:solidFill>
            </a:endParaRPr>
          </a:p>
        </p:txBody>
      </p:sp>
      <p:sp>
        <p:nvSpPr>
          <p:cNvPr id="60421" name="TextBox 3"/>
          <p:cNvSpPr txBox="1">
            <a:spLocks noChangeArrowheads="1"/>
          </p:cNvSpPr>
          <p:nvPr/>
        </p:nvSpPr>
        <p:spPr bwMode="auto">
          <a:xfrm>
            <a:off x="4495800" y="3430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840888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Some historical figures and ideas</a:t>
            </a:r>
          </a:p>
        </p:txBody>
      </p:sp>
      <p:sp>
        <p:nvSpPr>
          <p:cNvPr id="58371" name="Content Placeholder 1"/>
          <p:cNvSpPr>
            <a:spLocks noGrp="1"/>
          </p:cNvSpPr>
          <p:nvPr>
            <p:ph idx="1"/>
          </p:nvPr>
        </p:nvSpPr>
        <p:spPr>
          <a:xfrm>
            <a:off x="473075" y="1160172"/>
            <a:ext cx="8229600" cy="1677988"/>
          </a:xfrm>
        </p:spPr>
        <p:txBody>
          <a:bodyPr/>
          <a:lstStyle/>
          <a:p>
            <a:pPr>
              <a:defRPr/>
            </a:pPr>
            <a:r>
              <a:rPr lang="en-US" dirty="0"/>
              <a:t>John Brownlee (1907)</a:t>
            </a:r>
          </a:p>
          <a:p>
            <a:pPr>
              <a:defRPr/>
            </a:pPr>
            <a:r>
              <a:rPr lang="en-US" dirty="0"/>
              <a:t>Sought to quantify “infectivity”</a:t>
            </a:r>
          </a:p>
          <a:p>
            <a:pPr>
              <a:defRPr/>
            </a:pPr>
            <a:r>
              <a:rPr lang="en-US" dirty="0"/>
              <a:t>Suggested infectivity changes over time</a:t>
            </a:r>
          </a:p>
          <a:p>
            <a:pPr>
              <a:defRPr/>
            </a:pPr>
            <a:endParaRPr lang="en-US" dirty="0"/>
          </a:p>
          <a:p>
            <a:pPr marL="119062" indent="0">
              <a:buFont typeface="Wingdings 2" panose="05020102010507070707" pitchFamily="18" charset="2"/>
              <a:buNone/>
              <a:defRPr/>
            </a:pPr>
            <a:endParaRPr lang="en-US" dirty="0"/>
          </a:p>
          <a:p>
            <a:pPr marL="457200" lvl="1" indent="0">
              <a:buFont typeface="Wingdings" panose="05000000000000000000" pitchFamily="2" charset="2"/>
              <a:buNone/>
              <a:defRPr/>
            </a:pPr>
            <a:endParaRPr lang="en-US" dirty="0"/>
          </a:p>
          <a:p>
            <a:pPr marL="457200" lvl="1" indent="0">
              <a:buFont typeface="Wingdings" panose="05000000000000000000" pitchFamily="2" charset="2"/>
              <a:buNone/>
              <a:defRPr/>
            </a:pP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B0B632-1318-4A0B-BC1D-90BD1DF21CB8}" type="slidenum">
              <a:rPr lang="en-US" altLang="en-US">
                <a:solidFill>
                  <a:srgbClr val="3F3F3F"/>
                </a:solidFill>
              </a:rPr>
              <a:pPr/>
              <a:t>51</a:t>
            </a:fld>
            <a:endParaRPr lang="en-US" altLang="en-US">
              <a:solidFill>
                <a:srgbClr val="3F3F3F"/>
              </a:solidFill>
            </a:endParaRPr>
          </a:p>
        </p:txBody>
      </p:sp>
      <p:sp>
        <p:nvSpPr>
          <p:cNvPr id="61445" name="TextBox 3"/>
          <p:cNvSpPr txBox="1">
            <a:spLocks noChangeArrowheads="1"/>
          </p:cNvSpPr>
          <p:nvPr/>
        </p:nvSpPr>
        <p:spPr bwMode="auto">
          <a:xfrm>
            <a:off x="4495800" y="3430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614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2762674"/>
            <a:ext cx="5105400" cy="28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7" name="TextBox 6"/>
          <p:cNvSpPr txBox="1">
            <a:spLocks noChangeArrowheads="1"/>
          </p:cNvSpPr>
          <p:nvPr/>
        </p:nvSpPr>
        <p:spPr bwMode="auto">
          <a:xfrm>
            <a:off x="473075" y="5753100"/>
            <a:ext cx="4575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chemeClr val="bg1"/>
                </a:solidFill>
              </a:rPr>
              <a:t>Source: Fine, PEM.  John Brownlee and the Measurement of Infectiousness.  </a:t>
            </a:r>
          </a:p>
          <a:p>
            <a:r>
              <a:rPr lang="en-US" altLang="en-US" sz="1000">
                <a:solidFill>
                  <a:schemeClr val="bg1"/>
                </a:solidFill>
              </a:rPr>
              <a:t>J.R. Stastist. Soc. A, Vol. 142, No. 3 (1979)</a:t>
            </a:r>
          </a:p>
        </p:txBody>
      </p:sp>
    </p:spTree>
    <p:extLst>
      <p:ext uri="{BB962C8B-B14F-4D97-AF65-F5344CB8AC3E}">
        <p14:creationId xmlns:p14="http://schemas.microsoft.com/office/powerpoint/2010/main" val="2083562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Some historical figures and ideas</a:t>
            </a:r>
          </a:p>
        </p:txBody>
      </p:sp>
      <p:sp>
        <p:nvSpPr>
          <p:cNvPr id="62467" name="Content Placeholder 1"/>
          <p:cNvSpPr>
            <a:spLocks noGrp="1"/>
          </p:cNvSpPr>
          <p:nvPr>
            <p:ph idx="1"/>
          </p:nvPr>
        </p:nvSpPr>
        <p:spPr>
          <a:xfrm>
            <a:off x="473075" y="1145706"/>
            <a:ext cx="8229600" cy="3201987"/>
          </a:xfrm>
        </p:spPr>
        <p:txBody>
          <a:bodyPr/>
          <a:lstStyle/>
          <a:p>
            <a:r>
              <a:rPr lang="en-US" altLang="en-US" dirty="0"/>
              <a:t>Ronald Ross (1907): Suggested malaria could be eradicated by reducing mosquitoes</a:t>
            </a:r>
          </a:p>
          <a:p>
            <a:r>
              <a:rPr lang="en-US" altLang="en-US" dirty="0"/>
              <a:t>Used models to explore this claim</a:t>
            </a:r>
          </a:p>
          <a:p>
            <a:r>
              <a:rPr lang="en-US" altLang="en-US" dirty="0"/>
              <a:t>Not necessary to eliminate all mosquitoes</a:t>
            </a:r>
          </a:p>
          <a:p>
            <a:r>
              <a:rPr lang="en-US" altLang="en-US" dirty="0"/>
              <a:t>First to explore “mass action” in continuous time (e.g. </a:t>
            </a:r>
            <a:r>
              <a:rPr lang="en-US" altLang="en-US" i="1" dirty="0" err="1"/>
              <a:t>dy</a:t>
            </a:r>
            <a:r>
              <a:rPr lang="en-US" altLang="en-US" i="1" dirty="0"/>
              <a:t>/</a:t>
            </a:r>
            <a:r>
              <a:rPr lang="en-US" altLang="en-US" i="1" dirty="0" err="1"/>
              <a:t>dt</a:t>
            </a:r>
            <a:r>
              <a:rPr lang="en-US" altLang="en-US" i="1" dirty="0"/>
              <a:t> = </a:t>
            </a:r>
            <a:r>
              <a:rPr lang="en-US" altLang="en-US" i="1" dirty="0" err="1"/>
              <a:t>ky</a:t>
            </a:r>
            <a:r>
              <a:rPr lang="en-US" altLang="en-US" i="1" dirty="0"/>
              <a:t>(1 – y), y = prevalence)</a:t>
            </a:r>
            <a:br>
              <a:rPr lang="en-US" altLang="en-US" i="1" dirty="0"/>
            </a:br>
            <a:endParaRPr lang="en-US" altLang="en-US" i="1"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0EBEA5-A723-4F2B-B0FE-5E0283780797}" type="slidenum">
              <a:rPr lang="en-US" altLang="en-US">
                <a:solidFill>
                  <a:srgbClr val="3F3F3F"/>
                </a:solidFill>
              </a:rPr>
              <a:pPr/>
              <a:t>52</a:t>
            </a:fld>
            <a:endParaRPr lang="en-US" altLang="en-US">
              <a:solidFill>
                <a:srgbClr val="3F3F3F"/>
              </a:solidFill>
            </a:endParaRPr>
          </a:p>
        </p:txBody>
      </p:sp>
      <p:sp>
        <p:nvSpPr>
          <p:cNvPr id="62469" name="TextBox 3"/>
          <p:cNvSpPr txBox="1">
            <a:spLocks noChangeArrowheads="1"/>
          </p:cNvSpPr>
          <p:nvPr/>
        </p:nvSpPr>
        <p:spPr bwMode="auto">
          <a:xfrm>
            <a:off x="4495800" y="3430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2470" name="TextBox 2"/>
          <p:cNvSpPr txBox="1">
            <a:spLocks noChangeArrowheads="1"/>
          </p:cNvSpPr>
          <p:nvPr/>
        </p:nvSpPr>
        <p:spPr bwMode="auto">
          <a:xfrm>
            <a:off x="914400" y="4077232"/>
            <a:ext cx="7391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r>
              <a:rPr lang="en-US" altLang="en-US" dirty="0">
                <a:solidFill>
                  <a:schemeClr val="bg1"/>
                </a:solidFill>
              </a:rPr>
              <a:t>“As a matter of fact all epidemiology, concerned as it is with the variation of disease from time to time or place to place, must be considered mathematically, however many variables are implicated if it is to be considered scientifically at all.”   R. Ross.</a:t>
            </a:r>
          </a:p>
          <a:p>
            <a:endParaRPr lang="en-US" altLang="en-US" dirty="0">
              <a:solidFill>
                <a:schemeClr val="bg1"/>
              </a:solidFill>
            </a:endParaRPr>
          </a:p>
        </p:txBody>
      </p:sp>
      <p:pic>
        <p:nvPicPr>
          <p:cNvPr id="624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99" y="5503705"/>
            <a:ext cx="455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72" name="TextBox 10"/>
          <p:cNvSpPr txBox="1">
            <a:spLocks noChangeArrowheads="1"/>
          </p:cNvSpPr>
          <p:nvPr/>
        </p:nvSpPr>
        <p:spPr bwMode="auto">
          <a:xfrm>
            <a:off x="204170" y="5892591"/>
            <a:ext cx="4561279" cy="338138"/>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t>Fine, PEM.  John Brownlee and the Measurement of Infectiousness.  </a:t>
            </a:r>
          </a:p>
          <a:p>
            <a:r>
              <a:rPr lang="en-US" altLang="en-US" sz="800" dirty="0"/>
              <a:t>J.R. </a:t>
            </a:r>
            <a:r>
              <a:rPr lang="en-US" altLang="en-US" sz="800" dirty="0" err="1"/>
              <a:t>Stastist</a:t>
            </a:r>
            <a:r>
              <a:rPr lang="en-US" altLang="en-US" sz="800" dirty="0"/>
              <a:t>. Soc. </a:t>
            </a:r>
            <a:r>
              <a:rPr lang="en-US" altLang="en-US" sz="800" b="1" dirty="0"/>
              <a:t>A, Vol. 142, No. </a:t>
            </a:r>
            <a:r>
              <a:rPr lang="en-US" altLang="en-US" sz="800" dirty="0"/>
              <a:t>3 (1979)</a:t>
            </a:r>
          </a:p>
        </p:txBody>
      </p:sp>
    </p:spTree>
    <p:extLst>
      <p:ext uri="{BB962C8B-B14F-4D97-AF65-F5344CB8AC3E}">
        <p14:creationId xmlns:p14="http://schemas.microsoft.com/office/powerpoint/2010/main" val="2445803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Some historical figures and ideas</a:t>
            </a:r>
          </a:p>
        </p:txBody>
      </p:sp>
      <p:sp>
        <p:nvSpPr>
          <p:cNvPr id="58371" name="Content Placeholder 1"/>
          <p:cNvSpPr>
            <a:spLocks noGrp="1"/>
          </p:cNvSpPr>
          <p:nvPr>
            <p:ph idx="1"/>
          </p:nvPr>
        </p:nvSpPr>
        <p:spPr>
          <a:xfrm>
            <a:off x="473075" y="1379109"/>
            <a:ext cx="8229600" cy="4625975"/>
          </a:xfrm>
        </p:spPr>
        <p:txBody>
          <a:bodyPr/>
          <a:lstStyle/>
          <a:p>
            <a:pPr>
              <a:defRPr/>
            </a:pPr>
            <a:r>
              <a:rPr lang="en-US" dirty="0"/>
              <a:t>A. </a:t>
            </a:r>
            <a:r>
              <a:rPr lang="en-US" dirty="0" err="1"/>
              <a:t>McKendrick</a:t>
            </a:r>
            <a:r>
              <a:rPr lang="en-US" dirty="0"/>
              <a:t> (1927) &amp; W. </a:t>
            </a:r>
            <a:r>
              <a:rPr lang="en-US" dirty="0" err="1"/>
              <a:t>Kermack</a:t>
            </a:r>
            <a:r>
              <a:rPr lang="en-US" dirty="0"/>
              <a:t> (1927)</a:t>
            </a:r>
          </a:p>
          <a:p>
            <a:pPr>
              <a:defRPr/>
            </a:pPr>
            <a:r>
              <a:rPr lang="en-US" dirty="0"/>
              <a:t>Deterministic epidemic models</a:t>
            </a:r>
          </a:p>
          <a:p>
            <a:pPr>
              <a:defRPr/>
            </a:pPr>
            <a:r>
              <a:rPr lang="en-US" dirty="0"/>
              <a:t>Epidemic threshold</a:t>
            </a:r>
          </a:p>
          <a:p>
            <a:pPr marL="457200" lvl="1" indent="0">
              <a:buFont typeface="Wingdings" panose="05000000000000000000" pitchFamily="2" charset="2"/>
              <a:buNone/>
              <a:defRPr/>
            </a:pPr>
            <a:r>
              <a:rPr lang="en-US" i="1" dirty="0" err="1"/>
              <a:t>dI</a:t>
            </a:r>
            <a:r>
              <a:rPr lang="en-US" i="1" dirty="0"/>
              <a:t>/</a:t>
            </a:r>
            <a:r>
              <a:rPr lang="en-US" i="1" dirty="0" err="1"/>
              <a:t>dt</a:t>
            </a:r>
            <a:r>
              <a:rPr lang="en-US" i="1" dirty="0"/>
              <a:t> = I(t) (</a:t>
            </a:r>
            <a:r>
              <a:rPr lang="en-US" i="1" dirty="0" err="1"/>
              <a:t>aS</a:t>
            </a:r>
            <a:r>
              <a:rPr lang="en-US" i="1" dirty="0"/>
              <a:t>(t) – b)</a:t>
            </a:r>
          </a:p>
          <a:p>
            <a:pPr marL="457200" lvl="1" indent="0">
              <a:buFont typeface="Wingdings" panose="05000000000000000000" pitchFamily="2" charset="2"/>
              <a:buNone/>
              <a:defRPr/>
            </a:pPr>
            <a:r>
              <a:rPr lang="en-US" dirty="0"/>
              <a:t>If S(0)  &lt; b/a then </a:t>
            </a:r>
            <a:r>
              <a:rPr lang="en-US" dirty="0" err="1"/>
              <a:t>dI</a:t>
            </a:r>
            <a:r>
              <a:rPr lang="en-US" dirty="0"/>
              <a:t>/</a:t>
            </a:r>
            <a:r>
              <a:rPr lang="en-US" dirty="0" err="1"/>
              <a:t>dt</a:t>
            </a:r>
            <a:r>
              <a:rPr lang="en-US" dirty="0"/>
              <a:t> &lt; 0</a:t>
            </a:r>
          </a:p>
          <a:p>
            <a:pPr marL="457200" lvl="1" indent="0">
              <a:buFont typeface="Wingdings" panose="05000000000000000000" pitchFamily="2" charset="2"/>
              <a:buNone/>
              <a:defRPr/>
            </a:pPr>
            <a:r>
              <a:rPr lang="en-US" dirty="0"/>
              <a:t> - infection dies out</a:t>
            </a:r>
          </a:p>
          <a:p>
            <a:pPr marL="457200" lvl="1" indent="0">
              <a:buFont typeface="Wingdings" panose="05000000000000000000" pitchFamily="2" charset="2"/>
              <a:buNone/>
              <a:defRPr/>
            </a:pPr>
            <a:r>
              <a:rPr lang="en-US" dirty="0"/>
              <a:t> If S(0) &gt; b/a then </a:t>
            </a:r>
            <a:r>
              <a:rPr lang="en-US" dirty="0" err="1"/>
              <a:t>dI</a:t>
            </a:r>
            <a:r>
              <a:rPr lang="en-US" dirty="0"/>
              <a:t>/</a:t>
            </a:r>
            <a:r>
              <a:rPr lang="en-US" dirty="0" err="1"/>
              <a:t>dt</a:t>
            </a:r>
            <a:r>
              <a:rPr lang="en-US" dirty="0"/>
              <a:t> &gt;0</a:t>
            </a:r>
          </a:p>
          <a:p>
            <a:pPr lvl="1">
              <a:buFontTx/>
              <a:buChar char="-"/>
              <a:defRPr/>
            </a:pPr>
            <a:r>
              <a:rPr lang="en-US" dirty="0"/>
              <a:t>Infection spreads</a:t>
            </a:r>
          </a:p>
          <a:p>
            <a:pPr>
              <a:defRPr/>
            </a:pPr>
            <a:r>
              <a:rPr lang="en-US" dirty="0"/>
              <a:t>Ro = Basic reproductive ratio</a:t>
            </a:r>
          </a:p>
          <a:p>
            <a:pPr marL="457200" lvl="1" indent="0">
              <a:buFont typeface="Wingdings" panose="05000000000000000000" pitchFamily="2" charset="2"/>
              <a:buNone/>
              <a:defRPr/>
            </a:pP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675FCA-3B12-494B-80BA-65110F553016}" type="slidenum">
              <a:rPr lang="en-US" altLang="en-US">
                <a:solidFill>
                  <a:srgbClr val="3F3F3F"/>
                </a:solidFill>
              </a:rPr>
              <a:pPr/>
              <a:t>53</a:t>
            </a:fld>
            <a:endParaRPr lang="en-US" altLang="en-US">
              <a:solidFill>
                <a:srgbClr val="3F3F3F"/>
              </a:solidFill>
            </a:endParaRPr>
          </a:p>
        </p:txBody>
      </p:sp>
      <p:sp>
        <p:nvSpPr>
          <p:cNvPr id="63493" name="TextBox 3"/>
          <p:cNvSpPr txBox="1">
            <a:spLocks noChangeArrowheads="1"/>
          </p:cNvSpPr>
          <p:nvPr/>
        </p:nvSpPr>
        <p:spPr bwMode="auto">
          <a:xfrm>
            <a:off x="4495800" y="3430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634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331" y="1811983"/>
            <a:ext cx="2789237" cy="235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331" y="4152647"/>
            <a:ext cx="2789237" cy="186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5770807"/>
            <a:ext cx="455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427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CC90AD-08D2-476F-BCB6-918D8263BE48}" type="slidenum">
              <a:rPr lang="en-US" altLang="en-US">
                <a:solidFill>
                  <a:srgbClr val="3F3F3F"/>
                </a:solidFill>
              </a:rPr>
              <a:pPr/>
              <a:t>54</a:t>
            </a:fld>
            <a:endParaRPr lang="en-US" altLang="en-US">
              <a:solidFill>
                <a:srgbClr val="3F3F3F"/>
              </a:solidFill>
            </a:endParaRPr>
          </a:p>
        </p:txBody>
      </p:sp>
      <p:sp>
        <p:nvSpPr>
          <p:cNvPr id="17" name="Hexagon 16"/>
          <p:cNvSpPr/>
          <p:nvPr/>
        </p:nvSpPr>
        <p:spPr>
          <a:xfrm>
            <a:off x="3276600" y="2438400"/>
            <a:ext cx="2514600" cy="1981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YOU</a:t>
            </a:r>
          </a:p>
        </p:txBody>
      </p:sp>
      <p:cxnSp>
        <p:nvCxnSpPr>
          <p:cNvPr id="19" name="Straight Connector 18"/>
          <p:cNvCxnSpPr>
            <a:stCxn id="17" idx="2"/>
          </p:cNvCxnSpPr>
          <p:nvPr/>
        </p:nvCxnSpPr>
        <p:spPr>
          <a:xfrm flipH="1">
            <a:off x="0" y="34290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2"/>
          </p:cNvCxnSpPr>
          <p:nvPr/>
        </p:nvCxnSpPr>
        <p:spPr>
          <a:xfrm>
            <a:off x="5791200" y="3429000"/>
            <a:ext cx="335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2"/>
          </p:cNvCxnSpPr>
          <p:nvPr/>
        </p:nvCxnSpPr>
        <p:spPr>
          <a:xfrm flipH="1" flipV="1">
            <a:off x="1981200" y="0"/>
            <a:ext cx="179070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7" idx="2"/>
          </p:cNvCxnSpPr>
          <p:nvPr/>
        </p:nvCxnSpPr>
        <p:spPr>
          <a:xfrm flipV="1">
            <a:off x="5295900" y="0"/>
            <a:ext cx="179070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2"/>
          </p:cNvCxnSpPr>
          <p:nvPr/>
        </p:nvCxnSpPr>
        <p:spPr>
          <a:xfrm flipH="1">
            <a:off x="1981200" y="4419600"/>
            <a:ext cx="179070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7" idx="2"/>
          </p:cNvCxnSpPr>
          <p:nvPr/>
        </p:nvCxnSpPr>
        <p:spPr>
          <a:xfrm>
            <a:off x="5295900" y="4419600"/>
            <a:ext cx="1943100" cy="2438400"/>
          </a:xfrm>
          <a:prstGeom prst="line">
            <a:avLst/>
          </a:prstGeom>
        </p:spPr>
        <p:style>
          <a:lnRef idx="1">
            <a:schemeClr val="accent1"/>
          </a:lnRef>
          <a:fillRef idx="0">
            <a:schemeClr val="accent1"/>
          </a:fillRef>
          <a:effectRef idx="0">
            <a:schemeClr val="accent1"/>
          </a:effectRef>
          <a:fontRef idx="minor">
            <a:schemeClr val="tx1"/>
          </a:fontRef>
        </p:style>
      </p:cxnSp>
      <p:sp>
        <p:nvSpPr>
          <p:cNvPr id="64522" name="TextBox 29"/>
          <p:cNvSpPr txBox="1">
            <a:spLocks noChangeArrowheads="1"/>
          </p:cNvSpPr>
          <p:nvPr/>
        </p:nvSpPr>
        <p:spPr bwMode="auto">
          <a:xfrm>
            <a:off x="3581400" y="914400"/>
            <a:ext cx="193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FF00"/>
                </a:solidFill>
              </a:rPr>
              <a:t>Mathematics</a:t>
            </a:r>
          </a:p>
        </p:txBody>
      </p:sp>
      <p:sp>
        <p:nvSpPr>
          <p:cNvPr id="64523" name="TextBox 30"/>
          <p:cNvSpPr txBox="1">
            <a:spLocks noChangeArrowheads="1"/>
          </p:cNvSpPr>
          <p:nvPr/>
        </p:nvSpPr>
        <p:spPr bwMode="auto">
          <a:xfrm>
            <a:off x="6553200" y="1714500"/>
            <a:ext cx="1195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92D050"/>
                </a:solidFill>
              </a:rPr>
              <a:t>Biology</a:t>
            </a:r>
          </a:p>
        </p:txBody>
      </p:sp>
      <p:sp>
        <p:nvSpPr>
          <p:cNvPr id="32" name="TextBox 31"/>
          <p:cNvSpPr txBox="1"/>
          <p:nvPr/>
        </p:nvSpPr>
        <p:spPr>
          <a:xfrm>
            <a:off x="6629400" y="4419600"/>
            <a:ext cx="2036763" cy="461963"/>
          </a:xfrm>
          <a:prstGeom prst="rect">
            <a:avLst/>
          </a:prstGeom>
          <a:noFill/>
        </p:spPr>
        <p:txBody>
          <a:bodyPr wrap="none">
            <a:spAutoFit/>
          </a:bodyPr>
          <a:lstStyle/>
          <a:p>
            <a:pPr>
              <a:defRPr/>
            </a:pPr>
            <a:r>
              <a:rPr lang="en-US" sz="2400" dirty="0">
                <a:solidFill>
                  <a:schemeClr val="accent2">
                    <a:lumMod val="60000"/>
                    <a:lumOff val="40000"/>
                  </a:schemeClr>
                </a:solidFill>
                <a:latin typeface="Arial" charset="0"/>
              </a:rPr>
              <a:t>Epidemiology</a:t>
            </a:r>
          </a:p>
        </p:txBody>
      </p:sp>
      <p:sp>
        <p:nvSpPr>
          <p:cNvPr id="64525" name="TextBox 32"/>
          <p:cNvSpPr txBox="1">
            <a:spLocks noChangeArrowheads="1"/>
          </p:cNvSpPr>
          <p:nvPr/>
        </p:nvSpPr>
        <p:spPr bwMode="auto">
          <a:xfrm>
            <a:off x="3838575" y="52578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CC"/>
                </a:solidFill>
              </a:rPr>
              <a:t>Statistics</a:t>
            </a:r>
          </a:p>
        </p:txBody>
      </p:sp>
      <p:sp>
        <p:nvSpPr>
          <p:cNvPr id="64526" name="TextBox 33"/>
          <p:cNvSpPr txBox="1">
            <a:spLocks noChangeArrowheads="1"/>
          </p:cNvSpPr>
          <p:nvPr/>
        </p:nvSpPr>
        <p:spPr bwMode="auto">
          <a:xfrm>
            <a:off x="685800" y="1714500"/>
            <a:ext cx="1744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rPr>
              <a:t>Technology</a:t>
            </a:r>
          </a:p>
        </p:txBody>
      </p:sp>
      <p:sp>
        <p:nvSpPr>
          <p:cNvPr id="64527" name="TextBox 34"/>
          <p:cNvSpPr txBox="1">
            <a:spLocks noChangeArrowheads="1"/>
          </p:cNvSpPr>
          <p:nvPr/>
        </p:nvSpPr>
        <p:spPr bwMode="auto">
          <a:xfrm>
            <a:off x="685800" y="4414838"/>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7030A0"/>
                </a:solidFill>
              </a:rPr>
              <a:t>Public Health</a:t>
            </a:r>
          </a:p>
        </p:txBody>
      </p:sp>
    </p:spTree>
    <p:extLst>
      <p:ext uri="{BB962C8B-B14F-4D97-AF65-F5344CB8AC3E}">
        <p14:creationId xmlns:p14="http://schemas.microsoft.com/office/powerpoint/2010/main" val="3368642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fontAlgn="auto" hangingPunct="1">
              <a:spcAft>
                <a:spcPts val="0"/>
              </a:spcAft>
              <a:defRPr/>
            </a:pPr>
            <a:r>
              <a:rPr lang="en-US" dirty="0"/>
              <a:t>Hippocrates</a:t>
            </a:r>
          </a:p>
        </p:txBody>
      </p:sp>
      <p:pic>
        <p:nvPicPr>
          <p:cNvPr id="655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96666"/>
            <a:ext cx="73152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3"/>
          <p:cNvSpPr txBox="1">
            <a:spLocks noChangeArrowheads="1"/>
          </p:cNvSpPr>
          <p:nvPr/>
        </p:nvSpPr>
        <p:spPr bwMode="auto">
          <a:xfrm>
            <a:off x="838200" y="6356694"/>
            <a:ext cx="310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bg1"/>
                </a:solidFill>
              </a:rPr>
              <a:t>Slide courtesy of Warren </a:t>
            </a:r>
            <a:r>
              <a:rPr lang="en-US" altLang="en-US" sz="1400" dirty="0" err="1">
                <a:solidFill>
                  <a:schemeClr val="bg1"/>
                </a:solidFill>
              </a:rPr>
              <a:t>Winkelstein</a:t>
            </a:r>
            <a:endParaRPr lang="en-US" altLang="en-US" sz="1400" dirty="0">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A25E4F-DCC7-4B9A-8F5F-60E98DD7FED4}" type="slidenum">
              <a:rPr lang="en-US" altLang="en-US">
                <a:solidFill>
                  <a:srgbClr val="3F3F3F"/>
                </a:solidFill>
              </a:rPr>
              <a:pPr/>
              <a:t>55</a:t>
            </a:fld>
            <a:endParaRPr lang="en-US" altLang="en-US">
              <a:solidFill>
                <a:srgbClr val="3F3F3F"/>
              </a:solidFill>
            </a:endParaRPr>
          </a:p>
        </p:txBody>
      </p:sp>
    </p:spTree>
    <p:extLst>
      <p:ext uri="{BB962C8B-B14F-4D97-AF65-F5344CB8AC3E}">
        <p14:creationId xmlns:p14="http://schemas.microsoft.com/office/powerpoint/2010/main" val="3753962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20000"/>
          </a:bodyPr>
          <a:lstStyle/>
          <a:p>
            <a:r>
              <a:rPr lang="en-US" dirty="0"/>
              <a:t>Public health: </a:t>
            </a:r>
          </a:p>
          <a:p>
            <a:pPr lvl="1"/>
            <a:r>
              <a:rPr lang="en-US" dirty="0"/>
              <a:t>Prevention</a:t>
            </a:r>
          </a:p>
          <a:p>
            <a:pPr lvl="1"/>
            <a:r>
              <a:rPr lang="en-US" dirty="0"/>
              <a:t>Works at population level</a:t>
            </a:r>
          </a:p>
          <a:p>
            <a:r>
              <a:rPr lang="en-US" dirty="0"/>
              <a:t>Epidemiology is a key science of public health</a:t>
            </a:r>
          </a:p>
          <a:p>
            <a:pPr lvl="1"/>
            <a:r>
              <a:rPr lang="en-US" dirty="0"/>
              <a:t>Describes the distribution and determinants of disease in human populations</a:t>
            </a:r>
          </a:p>
          <a:p>
            <a:pPr lvl="1"/>
            <a:r>
              <a:rPr lang="en-US" dirty="0"/>
              <a:t>Informs policy</a:t>
            </a:r>
          </a:p>
          <a:p>
            <a:r>
              <a:rPr lang="en-US" dirty="0"/>
              <a:t>We can use models to help answer public health questions</a:t>
            </a:r>
          </a:p>
          <a:p>
            <a:pPr lvl="1"/>
            <a:r>
              <a:rPr lang="en-US" dirty="0"/>
              <a:t>Simplicity is good </a:t>
            </a:r>
          </a:p>
          <a:p>
            <a:pPr lvl="1"/>
            <a:r>
              <a:rPr lang="en-US" dirty="0"/>
              <a:t>Based on what is known</a:t>
            </a:r>
          </a:p>
          <a:p>
            <a:pPr lvl="1"/>
            <a:r>
              <a:rPr lang="en-US" dirty="0"/>
              <a:t>Data </a:t>
            </a:r>
            <a:r>
              <a:rPr lang="en-US" dirty="0" err="1"/>
              <a:t>dependant</a:t>
            </a:r>
            <a:r>
              <a:rPr lang="en-US" dirty="0"/>
              <a:t>	</a:t>
            </a:r>
          </a:p>
          <a:p>
            <a:r>
              <a:rPr lang="en-US" dirty="0"/>
              <a:t>Modeling is not new</a:t>
            </a:r>
          </a:p>
        </p:txBody>
      </p:sp>
      <p:sp>
        <p:nvSpPr>
          <p:cNvPr id="4" name="Slide Number Placeholder 3"/>
          <p:cNvSpPr>
            <a:spLocks noGrp="1"/>
          </p:cNvSpPr>
          <p:nvPr>
            <p:ph type="sldNum" sz="quarter" idx="12"/>
          </p:nvPr>
        </p:nvSpPr>
        <p:spPr/>
        <p:txBody>
          <a:bodyPr/>
          <a:lstStyle/>
          <a:p>
            <a:fld id="{7911C326-D94C-9A46-89DA-DAB48734F1B9}" type="slidenum">
              <a:rPr lang="en-US" smtClean="0"/>
              <a:t>56</a:t>
            </a:fld>
            <a:endParaRPr lang="en-US"/>
          </a:p>
        </p:txBody>
      </p:sp>
    </p:spTree>
    <p:extLst>
      <p:ext uri="{BB962C8B-B14F-4D97-AF65-F5344CB8AC3E}">
        <p14:creationId xmlns:p14="http://schemas.microsoft.com/office/powerpoint/2010/main" val="162514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3"/>
          </p:nvPr>
        </p:nvSpPr>
        <p:spPr/>
        <p:txBody>
          <a:bodyPr/>
          <a:lstStyle/>
          <a:p>
            <a:r>
              <a:rPr lang="en-US" b="1" dirty="0">
                <a:hlinkClick r:id="rId3" tooltip="Press Ctrl/Cmd + C to copy"/>
              </a:rPr>
              <a:t>https://doi.org/10.6084/m9.figshare.5038769.v3</a:t>
            </a:r>
            <a:endParaRPr lang="en-US" dirty="0"/>
          </a:p>
        </p:txBody>
      </p:sp>
      <p:sp>
        <p:nvSpPr>
          <p:cNvPr id="31" name="Text Placeholder 30"/>
          <p:cNvSpPr>
            <a:spLocks noGrp="1"/>
          </p:cNvSpPr>
          <p:nvPr>
            <p:ph type="body" sz="quarter" idx="14"/>
          </p:nvPr>
        </p:nvSpPr>
        <p:spPr/>
        <p:txBody>
          <a:bodyPr/>
          <a:lstStyle/>
          <a:p>
            <a:r>
              <a:rPr lang="en-US" altLang="x-none" dirty="0">
                <a:ea typeface="ＭＳ Ｐゴシック" charset="-128"/>
              </a:rPr>
              <a:t>Title: </a:t>
            </a:r>
            <a:r>
              <a:rPr lang="en-US" altLang="x-none" b="1" dirty="0">
                <a:ea typeface="ＭＳ Ｐゴシック" charset="-128"/>
              </a:rPr>
              <a:t>Public Health, Epidemiology, and Models. DO</a:t>
            </a:r>
            <a:r>
              <a:rPr lang="en-US" b="1" dirty="0">
                <a:hlinkClick r:id="rId3" tooltip="Press Ctrl/Cmd + C to copy"/>
              </a:rPr>
              <a:t> 10.6084/m9.figshare.5038769.v3</a:t>
            </a:r>
            <a:endParaRPr lang="en-US" altLang="x-none" b="1" dirty="0">
              <a:ea typeface="ＭＳ Ｐゴシック" charset="-128"/>
            </a:endParaRPr>
          </a:p>
          <a:p>
            <a:endParaRPr lang="en-US" dirty="0"/>
          </a:p>
        </p:txBody>
      </p:sp>
      <p:sp>
        <p:nvSpPr>
          <p:cNvPr id="16384" name="Text Placeholder 16383"/>
          <p:cNvSpPr>
            <a:spLocks noGrp="1"/>
          </p:cNvSpPr>
          <p:nvPr>
            <p:ph type="body" sz="quarter" idx="15"/>
          </p:nvPr>
        </p:nvSpPr>
        <p:spPr/>
        <p:txBody>
          <a:bodyPr/>
          <a:lstStyle/>
          <a:p>
            <a:r>
              <a:rPr lang="en-US" altLang="x-none" b="1" dirty="0">
                <a:ea typeface="ＭＳ Ｐゴシック" charset="-128"/>
              </a:rPr>
              <a:t>Jim Scott</a:t>
            </a:r>
            <a:endParaRPr lang="en-US" altLang="x-none" dirty="0">
              <a:ea typeface="ＭＳ Ｐゴシック" charset="-128"/>
            </a:endParaRPr>
          </a:p>
          <a:p>
            <a:endParaRPr lang="en-US" dirty="0"/>
          </a:p>
        </p:txBody>
      </p:sp>
    </p:spTree>
    <p:extLst>
      <p:ext uri="{BB962C8B-B14F-4D97-AF65-F5344CB8AC3E}">
        <p14:creationId xmlns:p14="http://schemas.microsoft.com/office/powerpoint/2010/main" val="223828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7" y="44116"/>
            <a:ext cx="7017911" cy="62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467600" y="1989138"/>
            <a:ext cx="160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chemeClr val="bg1"/>
                </a:solidFill>
              </a:rPr>
              <a:t>In 1632</a:t>
            </a:r>
          </a:p>
          <a:p>
            <a:r>
              <a:rPr lang="en-US" altLang="en-US" sz="2400" dirty="0">
                <a:solidFill>
                  <a:schemeClr val="bg1"/>
                </a:solidFill>
              </a:rPr>
              <a:t>Plague: 8</a:t>
            </a:r>
          </a:p>
        </p:txBody>
      </p:sp>
      <p:sp>
        <p:nvSpPr>
          <p:cNvPr id="4" name="TextBox 3"/>
          <p:cNvSpPr txBox="1">
            <a:spLocks noChangeArrowheads="1"/>
          </p:cNvSpPr>
          <p:nvPr/>
        </p:nvSpPr>
        <p:spPr bwMode="auto">
          <a:xfrm>
            <a:off x="7467600" y="5052164"/>
            <a:ext cx="160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chemeClr val="bg1"/>
                </a:solidFill>
              </a:rPr>
              <a:t>Buried:</a:t>
            </a:r>
          </a:p>
          <a:p>
            <a:r>
              <a:rPr lang="en-US" altLang="en-US" sz="2400" dirty="0">
                <a:solidFill>
                  <a:schemeClr val="bg1"/>
                </a:solidFill>
              </a:rPr>
              <a:t>9535</a:t>
            </a:r>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6BC4DA-37E6-4E87-9FE4-DB8C57D527C1}" type="slidenum">
              <a:rPr lang="en-US" altLang="en-US">
                <a:solidFill>
                  <a:srgbClr val="3F3F3F"/>
                </a:solidFill>
              </a:rPr>
              <a:pPr/>
              <a:t>6</a:t>
            </a:fld>
            <a:endParaRPr lang="en-US" altLang="en-US">
              <a:solidFill>
                <a:srgbClr val="3F3F3F"/>
              </a:solidFill>
            </a:endParaRPr>
          </a:p>
        </p:txBody>
      </p:sp>
    </p:spTree>
    <p:extLst>
      <p:ext uri="{BB962C8B-B14F-4D97-AF65-F5344CB8AC3E}">
        <p14:creationId xmlns:p14="http://schemas.microsoft.com/office/powerpoint/2010/main" val="299061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3739487" y="418957"/>
            <a:ext cx="4638285" cy="580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grau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676400"/>
            <a:ext cx="26828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40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t>
            </a: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4164C4-F1C0-47F5-9B9C-351685910464}" type="slidenum">
              <a:rPr lang="en-US" altLang="en-US">
                <a:solidFill>
                  <a:srgbClr val="3F3F3F"/>
                </a:solidFill>
              </a:rPr>
              <a:pPr/>
              <a:t>8</a:t>
            </a:fld>
            <a:endParaRPr lang="en-US" altLang="en-US">
              <a:solidFill>
                <a:srgbClr val="3F3F3F"/>
              </a:solidFill>
            </a:endParaRPr>
          </a:p>
        </p:txBody>
      </p:sp>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
            <a:ext cx="434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763" y="1524000"/>
            <a:ext cx="6334505" cy="4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14" y="1447800"/>
            <a:ext cx="3391673" cy="4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1" y="1752600"/>
            <a:ext cx="6062730" cy="453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616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153"/>
                                        </p:tgtEl>
                                        <p:attrNameLst>
                                          <p:attrName>style.visibility</p:attrName>
                                        </p:attrNameLst>
                                      </p:cBhvr>
                                      <p:to>
                                        <p:strVal val="visible"/>
                                      </p:to>
                                    </p:set>
                                    <p:animEffect transition="in" filter="dissolve">
                                      <p:cBhvr>
                                        <p:cTn id="7" dur="500"/>
                                        <p:tgtEl>
                                          <p:spTgt spid="134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4152"/>
                                        </p:tgtEl>
                                        <p:attrNameLst>
                                          <p:attrName>style.visibility</p:attrName>
                                        </p:attrNameLst>
                                      </p:cBhvr>
                                      <p:to>
                                        <p:strVal val="visible"/>
                                      </p:to>
                                    </p:set>
                                    <p:animEffect transition="in" filter="dissolve">
                                      <p:cBhvr>
                                        <p:cTn id="12" dur="500"/>
                                        <p:tgtEl>
                                          <p:spTgt spid="1341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4150"/>
                                        </p:tgtEl>
                                        <p:attrNameLst>
                                          <p:attrName>style.visibility</p:attrName>
                                        </p:attrNameLst>
                                      </p:cBhvr>
                                      <p:to>
                                        <p:strVal val="visible"/>
                                      </p:to>
                                    </p:set>
                                    <p:animEffect transition="in" filter="dissolve">
                                      <p:cBhvr>
                                        <p:cTn id="17" dur="5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fontAlgn="auto" hangingPunct="1">
              <a:spcAft>
                <a:spcPts val="0"/>
              </a:spcAft>
              <a:defRPr/>
            </a:pPr>
            <a:r>
              <a:rPr lang="en-US" dirty="0"/>
              <a:t>Public Health</a:t>
            </a:r>
          </a:p>
        </p:txBody>
      </p:sp>
      <p:sp>
        <p:nvSpPr>
          <p:cNvPr id="238595" name="Rectangle 3"/>
          <p:cNvSpPr>
            <a:spLocks noGrp="1" noChangeArrowheads="1"/>
          </p:cNvSpPr>
          <p:nvPr>
            <p:ph idx="1"/>
          </p:nvPr>
        </p:nvSpPr>
        <p:spPr/>
        <p:txBody>
          <a:bodyPr/>
          <a:lstStyle/>
          <a:p>
            <a:pPr eaLnBrk="1" hangingPunct="1"/>
            <a:r>
              <a:rPr lang="en-US" altLang="en-US" dirty="0"/>
              <a:t>“The science of </a:t>
            </a:r>
            <a:r>
              <a:rPr lang="en-US" altLang="en-US" i="1" dirty="0"/>
              <a:t>preventing</a:t>
            </a:r>
            <a:r>
              <a:rPr lang="en-US" altLang="en-US" dirty="0"/>
              <a:t> disease, </a:t>
            </a:r>
            <a:r>
              <a:rPr lang="en-US" altLang="en-US" i="1" dirty="0"/>
              <a:t>prolonging</a:t>
            </a:r>
            <a:r>
              <a:rPr lang="en-US" altLang="en-US" dirty="0"/>
              <a:t> life, and </a:t>
            </a:r>
            <a:r>
              <a:rPr lang="en-US" altLang="en-US" i="1" dirty="0"/>
              <a:t>promoting </a:t>
            </a:r>
            <a:r>
              <a:rPr lang="en-US" altLang="en-US" dirty="0"/>
              <a:t> physical health and efficiency through organized community efforts… ”    - Winslow</a:t>
            </a:r>
          </a:p>
          <a:p>
            <a:pPr eaLnBrk="1" hangingPunct="1"/>
            <a:endParaRPr lang="en-US" altLang="en-US" dirty="0"/>
          </a:p>
          <a:p>
            <a:pPr lvl="1" eaLnBrk="1" hangingPunct="1"/>
            <a:r>
              <a:rPr lang="en-US" altLang="en-US" dirty="0"/>
              <a:t>Prevention is job #1</a:t>
            </a:r>
          </a:p>
          <a:p>
            <a:pPr lvl="1" eaLnBrk="1" hangingPunct="1"/>
            <a:r>
              <a:rPr lang="en-US" altLang="en-US" dirty="0"/>
              <a:t>Works at the population level</a:t>
            </a:r>
          </a:p>
        </p:txBody>
      </p:sp>
      <p:sp>
        <p:nvSpPr>
          <p:cNvPr id="5"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0A149B-875F-4CB5-8905-7FC5D11DC3D3}" type="slidenum">
              <a:rPr lang="en-US" altLang="en-US">
                <a:solidFill>
                  <a:srgbClr val="3F3F3F"/>
                </a:solidFill>
              </a:rPr>
              <a:pPr/>
              <a:t>9</a:t>
            </a:fld>
            <a:endParaRPr lang="en-US" altLang="en-US">
              <a:solidFill>
                <a:srgbClr val="3F3F3F"/>
              </a:solidFill>
            </a:endParaRP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3505200"/>
            <a:ext cx="2800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322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fade">
                                      <p:cBhvr>
                                        <p:cTn id="7" dur="500"/>
                                        <p:tgtEl>
                                          <p:spTgt spid="238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8595">
                                            <p:txEl>
                                              <p:pRg st="2" end="2"/>
                                            </p:txEl>
                                          </p:spTgt>
                                        </p:tgtEl>
                                        <p:attrNameLst>
                                          <p:attrName>style.visibility</p:attrName>
                                        </p:attrNameLst>
                                      </p:cBhvr>
                                      <p:to>
                                        <p:strVal val="visible"/>
                                      </p:to>
                                    </p:set>
                                    <p:animEffect transition="in" filter="dissolve">
                                      <p:cBhvr>
                                        <p:cTn id="12" dur="500"/>
                                        <p:tgtEl>
                                          <p:spTgt spid="2385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8595">
                                            <p:txEl>
                                              <p:pRg st="3" end="3"/>
                                            </p:txEl>
                                          </p:spTgt>
                                        </p:tgtEl>
                                        <p:attrNameLst>
                                          <p:attrName>style.visibility</p:attrName>
                                        </p:attrNameLst>
                                      </p:cBhvr>
                                      <p:to>
                                        <p:strVal val="visible"/>
                                      </p:to>
                                    </p:set>
                                    <p:animEffect transition="in" filter="dissolve">
                                      <p:cBhvr>
                                        <p:cTn id="17" dur="500"/>
                                        <p:tgtEl>
                                          <p:spTgt spid="238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7124</TotalTime>
  <Words>3118</Words>
  <Application>Microsoft Macintosh PowerPoint</Application>
  <PresentationFormat>On-screen Show (4:3)</PresentationFormat>
  <Paragraphs>602</Paragraphs>
  <Slides>57</Slides>
  <Notes>50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Arial</vt:lpstr>
      <vt:lpstr>Calibri</vt:lpstr>
      <vt:lpstr>Calibri Light</vt:lpstr>
      <vt:lpstr>Wingdings</vt:lpstr>
      <vt:lpstr>Wingdings 2</vt:lpstr>
      <vt:lpstr>Office Theme</vt:lpstr>
      <vt:lpstr>Worksheet</vt:lpstr>
      <vt:lpstr>Public Health, Epidemiology, and Models</vt:lpstr>
      <vt:lpstr>Goals</vt:lpstr>
      <vt:lpstr>PowerPoint Presentation</vt:lpstr>
      <vt:lpstr>PowerPoint Presentation</vt:lpstr>
      <vt:lpstr>PowerPoint Presentation</vt:lpstr>
      <vt:lpstr>PowerPoint Presentation</vt:lpstr>
      <vt:lpstr>PowerPoint Presentation</vt:lpstr>
      <vt:lpstr>What is                                        ?</vt:lpstr>
      <vt:lpstr>Public Health</vt:lpstr>
      <vt:lpstr>History</vt:lpstr>
      <vt:lpstr>History</vt:lpstr>
      <vt:lpstr>PowerPoint Presentation</vt:lpstr>
      <vt:lpstr>Public Health vs. Medicine</vt:lpstr>
      <vt:lpstr>How Does Public  Health Work?</vt:lpstr>
      <vt:lpstr>Primary Functions</vt:lpstr>
      <vt:lpstr>Primary Functions</vt:lpstr>
      <vt:lpstr>Primary Functions</vt:lpstr>
      <vt:lpstr>Prevention and Intervention</vt:lpstr>
      <vt:lpstr>Example: smallpox</vt:lpstr>
      <vt:lpstr>Example: smallpox</vt:lpstr>
      <vt:lpstr>Example: smallpox</vt:lpstr>
      <vt:lpstr>Example: smallpox</vt:lpstr>
      <vt:lpstr>PowerPoint Presentation</vt:lpstr>
      <vt:lpstr>Example: smallpox</vt:lpstr>
      <vt:lpstr>Barriers to Public Health</vt:lpstr>
      <vt:lpstr>Summary</vt:lpstr>
      <vt:lpstr>Epidemiology:  where does it fit in?</vt:lpstr>
      <vt:lpstr>Definition of Epidemiology</vt:lpstr>
      <vt:lpstr>OR….</vt:lpstr>
      <vt:lpstr>Hippocrates, 5th century B.C.E.</vt:lpstr>
      <vt:lpstr>Five Goals of Epidemiology</vt:lpstr>
      <vt:lpstr>Examples</vt:lpstr>
      <vt:lpstr>Determinants</vt:lpstr>
      <vt:lpstr>Determinants</vt:lpstr>
      <vt:lpstr>Intervention Design</vt:lpstr>
      <vt:lpstr>Informing Policy</vt:lpstr>
      <vt:lpstr>Informing Policy</vt:lpstr>
      <vt:lpstr>Where does modeling fit in?</vt:lpstr>
      <vt:lpstr>A Natural Fit for Public Health</vt:lpstr>
      <vt:lpstr>Models should be useful</vt:lpstr>
      <vt:lpstr>Informing Policy</vt:lpstr>
      <vt:lpstr>Modeling is not new</vt:lpstr>
      <vt:lpstr>Bernoulli and Smallpox</vt:lpstr>
      <vt:lpstr>The first counterfactual?</vt:lpstr>
      <vt:lpstr>Results</vt:lpstr>
      <vt:lpstr>Some historical figures and ideas</vt:lpstr>
      <vt:lpstr>Much of modeling is “new”</vt:lpstr>
      <vt:lpstr>Some historical figures and ideas</vt:lpstr>
      <vt:lpstr>Some historical figures and ideas</vt:lpstr>
      <vt:lpstr>Some historical figures and ideas</vt:lpstr>
      <vt:lpstr>Some historical figures and ideas</vt:lpstr>
      <vt:lpstr>Some historical figures and ideas</vt:lpstr>
      <vt:lpstr>Some historical figures and ideas</vt:lpstr>
      <vt:lpstr>PowerPoint Presentation</vt:lpstr>
      <vt:lpstr>Hippocrates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Bellan</dc:creator>
  <cp:lastModifiedBy>Mwangi, Thumbi</cp:lastModifiedBy>
  <cp:revision>33</cp:revision>
  <cp:lastPrinted>2017-05-23T20:17:16Z</cp:lastPrinted>
  <dcterms:created xsi:type="dcterms:W3CDTF">2017-05-21T15:35:26Z</dcterms:created>
  <dcterms:modified xsi:type="dcterms:W3CDTF">2019-05-29T13:27:53Z</dcterms:modified>
</cp:coreProperties>
</file>