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20">
          <p15:clr>
            <a:srgbClr val="9AA0A6"/>
          </p15:clr>
        </p15:guide>
        <p15:guide id="2" orient="horz" pos="1368">
          <p15:clr>
            <a:srgbClr val="9AA0A6"/>
          </p15:clr>
        </p15:guide>
        <p15:guide id="3" pos="64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4"/>
    <p:restoredTop sz="94696"/>
  </p:normalViewPr>
  <p:slideViewPr>
    <p:cSldViewPr snapToGrid="0">
      <p:cViewPr varScale="1">
        <p:scale>
          <a:sx n="80" d="100"/>
          <a:sy n="80" d="100"/>
        </p:scale>
        <p:origin x="192" y="1144"/>
      </p:cViewPr>
      <p:guideLst>
        <p:guide orient="horz" pos="720"/>
        <p:guide orient="horz" pos="1368"/>
        <p:guide pos="6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7f11ff03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7f11ff03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cf960da8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cf960da8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Libero publisher, the final piece of puzzle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7f11ff03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7f11ff03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cf960da8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cf960da8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56416814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56416814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1ce5b5c12_2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51ce5b5c12_2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Went live with this first slice of Lib Review this year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 Bean and Peer Scout are new independent modules using AI that we developed with our data scientist Daniel Ecer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64168141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564168141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Libero publisher, the final piece of puzzle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1ce5b5c12_2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1ce5b5c12_2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57f11ff03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57f11ff03f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Libero publisher, the final piece of puzzle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1ce5b5c12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1ce5b5c12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here we have 3 different approaches to shared open-source infrastructure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d962427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d962427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7f11ff03f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57f11ff03f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Since october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57f11ff03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57f11ff03f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512ce461b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512ce461b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512ce461b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512ce461b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a268c5ae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a268c5ae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state of the publishing infrastructure landscape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a268c5ae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a268c5ae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5a268c5ae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5a268c5ae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5a268c5ae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5a268c5ae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5a268c5ae9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5a268c5ae9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a268c5ae9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a268c5ae9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27bae155a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27bae155a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howard hughes medical institute, wellcome trust, max planck institute, wallenberg foundation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Invest heavily in … for the benefit of the community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5a268c5ae9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5a268c5ae9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5a268c5ae9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5a268c5ae9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5a268c5ae9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5a268c5ae9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57f11ff03f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57f11ff03f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5a268c5a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5a268c5a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57f11ff03f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57f11ff03f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4cf5cef9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4cf5cef9e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4e543b2039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4e543b2039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57f11ff03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57f11ff03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email us at ….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51ce5b5c12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51ce5b5c12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cf5cefa4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cf5cefa4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 good publishing infrastructure is a key element of platform for research communication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4cf960da8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4cf960da8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512ce461b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512ce461b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57f11ff03f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57f11ff03f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4cf960da8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4cf960da8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5242c842a3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5242c842a3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512ce461b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512ce461b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cf5cefa4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cf5cefa4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7f11ff0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7f11ff0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state of the publishing infrastructure landscape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cf960da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cf960da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Software vendor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Build your Solution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7f11ff03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7f11ff03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7f11ff03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7f11ff03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/>
        </p:nvSpPr>
        <p:spPr>
          <a:xfrm>
            <a:off x="604800" y="-1395450"/>
            <a:ext cx="7934400" cy="7934400"/>
          </a:xfrm>
          <a:prstGeom prst="donut">
            <a:avLst>
              <a:gd name="adj" fmla="val 17896"/>
            </a:avLst>
          </a:prstGeom>
          <a:solidFill>
            <a:srgbClr val="629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5" name="Google Shape;45;p11"/>
          <p:cNvSpPr txBox="1">
            <a:spLocks noGrp="1"/>
          </p:cNvSpPr>
          <p:nvPr>
            <p:ph type="ctrTitle"/>
          </p:nvPr>
        </p:nvSpPr>
        <p:spPr>
          <a:xfrm>
            <a:off x="3136350" y="1826925"/>
            <a:ext cx="2871300" cy="13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  <a:defRPr sz="26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ctrTitle" idx="2"/>
          </p:nvPr>
        </p:nvSpPr>
        <p:spPr>
          <a:xfrm>
            <a:off x="3136350" y="3117150"/>
            <a:ext cx="28713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/>
          <p:nvPr/>
        </p:nvSpPr>
        <p:spPr>
          <a:xfrm>
            <a:off x="308700" y="46299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Section title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49" name="Google Shape;49;p12"/>
          <p:cNvSpPr txBox="1"/>
          <p:nvPr/>
        </p:nvSpPr>
        <p:spPr>
          <a:xfrm>
            <a:off x="308700" y="675475"/>
            <a:ext cx="42603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FFFFF"/>
                </a:solidFill>
              </a:rPr>
              <a:t>Title</a:t>
            </a:r>
            <a:endParaRPr sz="1400" b="1">
              <a:solidFill>
                <a:srgbClr val="FFFFFF"/>
              </a:solidFill>
            </a:endParaRPr>
          </a:p>
        </p:txBody>
      </p:sp>
      <p:sp>
        <p:nvSpPr>
          <p:cNvPr id="50" name="Google Shape;50;p12"/>
          <p:cNvSpPr txBox="1"/>
          <p:nvPr/>
        </p:nvSpPr>
        <p:spPr>
          <a:xfrm>
            <a:off x="220800" y="950525"/>
            <a:ext cx="4348200" cy="22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en" sz="1200">
                <a:solidFill>
                  <a:srgbClr val="FFFFFF"/>
                </a:solidFill>
              </a:rPr>
              <a:t>Ebitam ium fugiaest qui aspe prero omnis earchil isquam et quas qui nonseque pro tem eum doloris simagnim coris eos de ped molorpor.</a:t>
            </a:r>
            <a:endParaRPr sz="1200">
              <a:solidFill>
                <a:srgbClr val="FFFFFF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en" sz="1200">
                <a:solidFill>
                  <a:srgbClr val="FFFFFF"/>
                </a:solidFill>
              </a:rPr>
              <a:t>Moluptatur aut a sequo blaut etur ma dolupta nulpa venimus untur aut harchit evellibusda quatem rent ame venihit uta dolor as exerspidem quosapel.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</a:endParaRPr>
          </a:p>
        </p:txBody>
      </p:sp>
      <p:sp>
        <p:nvSpPr>
          <p:cNvPr id="51" name="Google Shape;51;p12"/>
          <p:cNvSpPr/>
          <p:nvPr/>
        </p:nvSpPr>
        <p:spPr>
          <a:xfrm>
            <a:off x="6452600" y="153450"/>
            <a:ext cx="4835700" cy="4835700"/>
          </a:xfrm>
          <a:prstGeom prst="donut">
            <a:avLst>
              <a:gd name="adj" fmla="val 17896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>
  <p:cSld name="CUSTOM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/>
        </p:nvSpPr>
        <p:spPr>
          <a:xfrm>
            <a:off x="308700" y="46299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Section title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54" name="Google Shape;54;p13"/>
          <p:cNvSpPr txBox="1"/>
          <p:nvPr/>
        </p:nvSpPr>
        <p:spPr>
          <a:xfrm>
            <a:off x="308700" y="675475"/>
            <a:ext cx="42603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FFFFF"/>
                </a:solidFill>
              </a:rPr>
              <a:t>Title</a:t>
            </a:r>
            <a:endParaRPr sz="1400" b="1">
              <a:solidFill>
                <a:srgbClr val="FFFFFF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20800" y="950525"/>
            <a:ext cx="4348200" cy="22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en" sz="1200">
                <a:solidFill>
                  <a:srgbClr val="FFFFFF"/>
                </a:solidFill>
              </a:rPr>
              <a:t>Ebitam ium fugiaest qui aspe prero omnis earchil isquam et quas qui nonseque pro tem eum doloris simagnim coris eos de ped molorpor.</a:t>
            </a:r>
            <a:endParaRPr sz="1200">
              <a:solidFill>
                <a:srgbClr val="FFFFFF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en" sz="1200">
                <a:solidFill>
                  <a:srgbClr val="FFFFFF"/>
                </a:solidFill>
              </a:rPr>
              <a:t>Moluptatur aut a sequo blaut etur ma dolupta nulpa venimus untur aut harchit evellibusda quatem rent ame venihit uta dolor as exerspidem quosapel.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6452600" y="153450"/>
            <a:ext cx="4835700" cy="4835700"/>
          </a:xfrm>
          <a:prstGeom prst="donut">
            <a:avLst>
              <a:gd name="adj" fmla="val 17896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 2">
  <p:cSld name="CUSTOM_3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308700" y="46299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Section title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59" name="Google Shape;59;p14"/>
          <p:cNvSpPr txBox="1"/>
          <p:nvPr/>
        </p:nvSpPr>
        <p:spPr>
          <a:xfrm>
            <a:off x="308700" y="675475"/>
            <a:ext cx="42603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FFFFF"/>
                </a:solidFill>
              </a:rPr>
              <a:t>Title</a:t>
            </a:r>
            <a:endParaRPr sz="1400" b="1">
              <a:solidFill>
                <a:srgbClr val="FFFFFF"/>
              </a:solidFill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220800" y="950525"/>
            <a:ext cx="4348200" cy="22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en" sz="1200">
                <a:solidFill>
                  <a:srgbClr val="FFFFFF"/>
                </a:solidFill>
              </a:rPr>
              <a:t>Ebitam ium fugiaest qui aspe prero omnis earchil isquam et quas qui nonseque pro tem eum doloris simagnim coris eos de ped molorpor.</a:t>
            </a:r>
            <a:endParaRPr sz="1200">
              <a:solidFill>
                <a:srgbClr val="FFFFFF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en" sz="1200">
                <a:solidFill>
                  <a:srgbClr val="FFFFFF"/>
                </a:solidFill>
              </a:rPr>
              <a:t>Moluptatur aut a sequo blaut etur ma dolupta nulpa venimus untur aut harchit evellibusda quatem rent ame venihit uta dolor as exerspidem quosapel.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6452600" y="153450"/>
            <a:ext cx="4835700" cy="4835700"/>
          </a:xfrm>
          <a:prstGeom prst="donut">
            <a:avLst>
              <a:gd name="adj" fmla="val 17896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 1">
  <p:cSld name="CUSTOM_3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/>
        </p:nvSpPr>
        <p:spPr>
          <a:xfrm>
            <a:off x="308700" y="46299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Section title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64" name="Google Shape;64;p15"/>
          <p:cNvSpPr txBox="1"/>
          <p:nvPr/>
        </p:nvSpPr>
        <p:spPr>
          <a:xfrm>
            <a:off x="308700" y="675475"/>
            <a:ext cx="42603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FFFFF"/>
                </a:solidFill>
              </a:rPr>
              <a:t>Title</a:t>
            </a:r>
            <a:endParaRPr sz="1400" b="1">
              <a:solidFill>
                <a:srgbClr val="FFFFFF"/>
              </a:solidFill>
            </a:endParaRPr>
          </a:p>
        </p:txBody>
      </p:sp>
      <p:sp>
        <p:nvSpPr>
          <p:cNvPr id="65" name="Google Shape;65;p15"/>
          <p:cNvSpPr txBox="1"/>
          <p:nvPr/>
        </p:nvSpPr>
        <p:spPr>
          <a:xfrm>
            <a:off x="220800" y="950525"/>
            <a:ext cx="4348200" cy="22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en" sz="1200">
                <a:solidFill>
                  <a:srgbClr val="FFFFFF"/>
                </a:solidFill>
              </a:rPr>
              <a:t>Ebitam ium fugiaest qui aspe prero omnis earchil isquam et quas qui nonseque pro tem eum doloris simagnim coris eos de ped molorpor.</a:t>
            </a:r>
            <a:endParaRPr sz="1200">
              <a:solidFill>
                <a:srgbClr val="FFFFFF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en" sz="1200">
                <a:solidFill>
                  <a:srgbClr val="FFFFFF"/>
                </a:solidFill>
              </a:rPr>
              <a:t>Moluptatur aut a sequo blaut etur ma dolupta nulpa venimus untur aut harchit evellibusda quatem rent ame venihit uta dolor as exerspidem quosapel.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6452600" y="153450"/>
            <a:ext cx="4835700" cy="4835700"/>
          </a:xfrm>
          <a:prstGeom prst="donut">
            <a:avLst>
              <a:gd name="adj" fmla="val 17896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 Shots - Copy Images">
  <p:cSld name="CUSTOM_4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69137" y="853225"/>
            <a:ext cx="639700" cy="6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8550" y="642626"/>
            <a:ext cx="1060875" cy="10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8847" y="853213"/>
            <a:ext cx="639700" cy="6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8275" y="642626"/>
            <a:ext cx="1060875" cy="10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413" y="853214"/>
            <a:ext cx="639700" cy="6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825" y="642626"/>
            <a:ext cx="1060875" cy="10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7671" y="4577800"/>
            <a:ext cx="817900" cy="4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>
            <a:spLocks noGrp="1"/>
          </p:cNvSpPr>
          <p:nvPr>
            <p:ph type="ctrTitle"/>
          </p:nvPr>
        </p:nvSpPr>
        <p:spPr>
          <a:xfrm>
            <a:off x="306675" y="1755075"/>
            <a:ext cx="270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ctrTitle" idx="2"/>
          </p:nvPr>
        </p:nvSpPr>
        <p:spPr>
          <a:xfrm>
            <a:off x="306675" y="2359375"/>
            <a:ext cx="2703900" cy="180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ctrTitle" idx="3"/>
          </p:nvPr>
        </p:nvSpPr>
        <p:spPr>
          <a:xfrm>
            <a:off x="306675" y="1997150"/>
            <a:ext cx="2703900" cy="30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ctrTitle" idx="4"/>
          </p:nvPr>
        </p:nvSpPr>
        <p:spPr>
          <a:xfrm>
            <a:off x="3158550" y="1755075"/>
            <a:ext cx="270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ctrTitle" idx="5"/>
          </p:nvPr>
        </p:nvSpPr>
        <p:spPr>
          <a:xfrm>
            <a:off x="3158550" y="2359375"/>
            <a:ext cx="2703900" cy="180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ctrTitle" idx="6"/>
          </p:nvPr>
        </p:nvSpPr>
        <p:spPr>
          <a:xfrm>
            <a:off x="3158550" y="1997150"/>
            <a:ext cx="2703900" cy="30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ctrTitle" idx="7"/>
          </p:nvPr>
        </p:nvSpPr>
        <p:spPr>
          <a:xfrm>
            <a:off x="6010425" y="1755075"/>
            <a:ext cx="270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 idx="8"/>
          </p:nvPr>
        </p:nvSpPr>
        <p:spPr>
          <a:xfrm>
            <a:off x="6010425" y="2359375"/>
            <a:ext cx="2703900" cy="180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ctrTitle" idx="9"/>
          </p:nvPr>
        </p:nvSpPr>
        <p:spPr>
          <a:xfrm>
            <a:off x="6010425" y="1997150"/>
            <a:ext cx="2703900" cy="30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 Shots - Just Text">
  <p:cSld name="CUSTOM_4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7671" y="4577800"/>
            <a:ext cx="817900" cy="4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>
            <a:spLocks noGrp="1"/>
          </p:cNvSpPr>
          <p:nvPr>
            <p:ph type="ctrTitle"/>
          </p:nvPr>
        </p:nvSpPr>
        <p:spPr>
          <a:xfrm>
            <a:off x="306675" y="1755075"/>
            <a:ext cx="270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ctrTitle" idx="2"/>
          </p:nvPr>
        </p:nvSpPr>
        <p:spPr>
          <a:xfrm>
            <a:off x="306675" y="2359375"/>
            <a:ext cx="2703900" cy="180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 idx="3"/>
          </p:nvPr>
        </p:nvSpPr>
        <p:spPr>
          <a:xfrm>
            <a:off x="306675" y="1997150"/>
            <a:ext cx="2703900" cy="30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ctrTitle" idx="4"/>
          </p:nvPr>
        </p:nvSpPr>
        <p:spPr>
          <a:xfrm>
            <a:off x="3158550" y="1755075"/>
            <a:ext cx="270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ctrTitle" idx="5"/>
          </p:nvPr>
        </p:nvSpPr>
        <p:spPr>
          <a:xfrm>
            <a:off x="3158550" y="2359375"/>
            <a:ext cx="2703900" cy="180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ctrTitle" idx="6"/>
          </p:nvPr>
        </p:nvSpPr>
        <p:spPr>
          <a:xfrm>
            <a:off x="3158550" y="1997150"/>
            <a:ext cx="2703900" cy="30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ctrTitle" idx="7"/>
          </p:nvPr>
        </p:nvSpPr>
        <p:spPr>
          <a:xfrm>
            <a:off x="6010425" y="1755075"/>
            <a:ext cx="270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ctrTitle" idx="8"/>
          </p:nvPr>
        </p:nvSpPr>
        <p:spPr>
          <a:xfrm>
            <a:off x="6010425" y="2359375"/>
            <a:ext cx="2703900" cy="180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ctrTitle" idx="9"/>
          </p:nvPr>
        </p:nvSpPr>
        <p:spPr>
          <a:xfrm>
            <a:off x="6010425" y="1997150"/>
            <a:ext cx="2703900" cy="30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life Colours - Keep for custom colours to work ">
  <p:cSld name="CUSTOM_5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1844900" y="1723563"/>
            <a:ext cx="771900" cy="7209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8"/>
          <p:cNvSpPr/>
          <p:nvPr/>
        </p:nvSpPr>
        <p:spPr>
          <a:xfrm>
            <a:off x="3015475" y="1723563"/>
            <a:ext cx="771900" cy="720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8"/>
          <p:cNvSpPr/>
          <p:nvPr/>
        </p:nvSpPr>
        <p:spPr>
          <a:xfrm>
            <a:off x="4186050" y="1723563"/>
            <a:ext cx="771900" cy="720900"/>
          </a:xfrm>
          <a:prstGeom prst="rect">
            <a:avLst/>
          </a:prstGeom>
          <a:solidFill>
            <a:srgbClr val="0A9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8"/>
          <p:cNvSpPr/>
          <p:nvPr/>
        </p:nvSpPr>
        <p:spPr>
          <a:xfrm>
            <a:off x="5356625" y="1723563"/>
            <a:ext cx="771900" cy="720900"/>
          </a:xfrm>
          <a:prstGeom prst="rect">
            <a:avLst/>
          </a:prstGeom>
          <a:solidFill>
            <a:srgbClr val="0961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8"/>
          <p:cNvSpPr/>
          <p:nvPr/>
        </p:nvSpPr>
        <p:spPr>
          <a:xfrm>
            <a:off x="6527200" y="1723563"/>
            <a:ext cx="771900" cy="720900"/>
          </a:xfrm>
          <a:prstGeom prst="rect">
            <a:avLst/>
          </a:prstGeom>
          <a:solidFill>
            <a:srgbClr val="273B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8"/>
          <p:cNvSpPr/>
          <p:nvPr/>
        </p:nvSpPr>
        <p:spPr>
          <a:xfrm>
            <a:off x="1844900" y="2699038"/>
            <a:ext cx="771900" cy="720900"/>
          </a:xfrm>
          <a:prstGeom prst="rect">
            <a:avLst/>
          </a:prstGeom>
          <a:solidFill>
            <a:srgbClr val="629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3015475" y="2699038"/>
            <a:ext cx="771900" cy="720900"/>
          </a:xfrm>
          <a:prstGeom prst="rect">
            <a:avLst/>
          </a:prstGeom>
          <a:solidFill>
            <a:srgbClr val="0465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8"/>
          <p:cNvSpPr/>
          <p:nvPr/>
        </p:nvSpPr>
        <p:spPr>
          <a:xfrm>
            <a:off x="4186050" y="2699038"/>
            <a:ext cx="771900" cy="720900"/>
          </a:xfrm>
          <a:prstGeom prst="rect">
            <a:avLst/>
          </a:prstGeom>
          <a:solidFill>
            <a:srgbClr val="CF0C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8"/>
          <p:cNvSpPr/>
          <p:nvPr/>
        </p:nvSpPr>
        <p:spPr>
          <a:xfrm>
            <a:off x="5356625" y="2699038"/>
            <a:ext cx="771900" cy="720900"/>
          </a:xfrm>
          <a:prstGeom prst="rect">
            <a:avLst/>
          </a:prstGeom>
          <a:solidFill>
            <a:srgbClr val="73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6527200" y="2699038"/>
            <a:ext cx="771900" cy="720900"/>
          </a:xfrm>
          <a:prstGeom prst="rect">
            <a:avLst/>
          </a:prstGeom>
          <a:solidFill>
            <a:srgbClr val="6E3F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Page">
  <p:cSld name="CUST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/>
        </p:nvSpPr>
        <p:spPr>
          <a:xfrm>
            <a:off x="156779" y="1135200"/>
            <a:ext cx="4716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046535"/>
              </a:solidFill>
            </a:endParaRPr>
          </a:p>
        </p:txBody>
      </p:sp>
      <p:sp>
        <p:nvSpPr>
          <p:cNvPr id="14" name="Google Shape;14;p3"/>
          <p:cNvSpPr txBox="1"/>
          <p:nvPr/>
        </p:nvSpPr>
        <p:spPr>
          <a:xfrm>
            <a:off x="156775" y="31274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12121"/>
              </a:solidFill>
            </a:endParaRPr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66400" y="-72762"/>
            <a:ext cx="5289024" cy="528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371" y="271225"/>
            <a:ext cx="817900" cy="4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46535"/>
              </a:buClr>
              <a:buSzPts val="3600"/>
              <a:buNone/>
              <a:defRPr sz="3600" b="1">
                <a:solidFill>
                  <a:srgbClr val="04653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2"/>
          </p:nvPr>
        </p:nvSpPr>
        <p:spPr>
          <a:xfrm>
            <a:off x="311700" y="3048000"/>
            <a:ext cx="852060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46535"/>
              </a:buClr>
              <a:buSzPts val="1000"/>
              <a:buNone/>
              <a:defRPr sz="1000">
                <a:solidFill>
                  <a:srgbClr val="04653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white foot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7671" y="4577800"/>
            <a:ext cx="817900" cy="41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coloured footer ">
  <p:cSld name="SECTION_HEADER_2">
    <p:bg>
      <p:bgPr>
        <a:solidFill>
          <a:srgbClr val="629F43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/>
        </p:nvSpPr>
        <p:spPr>
          <a:xfrm>
            <a:off x="311700" y="43875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Section title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4" name="Google Shape;24;p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top left">
  <p:cSld name="CUSTOM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2296" y="271225"/>
            <a:ext cx="817900" cy="41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1_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ext">
  <p:cSld name="SECTION_HEADER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ctrTitle"/>
          </p:nvPr>
        </p:nvSpPr>
        <p:spPr>
          <a:xfrm>
            <a:off x="311700" y="176925"/>
            <a:ext cx="363330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ctrTitle" idx="2"/>
          </p:nvPr>
        </p:nvSpPr>
        <p:spPr>
          <a:xfrm>
            <a:off x="311700" y="1277825"/>
            <a:ext cx="43482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31" name="Google Shape;3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7671" y="4577800"/>
            <a:ext cx="817900" cy="41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ext 2">
  <p:cSld name="SECTION_HEADER_1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ctrTitle"/>
          </p:nvPr>
        </p:nvSpPr>
        <p:spPr>
          <a:xfrm>
            <a:off x="311700" y="177627"/>
            <a:ext cx="426030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ctrTitle" idx="2"/>
          </p:nvPr>
        </p:nvSpPr>
        <p:spPr>
          <a:xfrm>
            <a:off x="311700" y="1278527"/>
            <a:ext cx="42603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35" name="Google Shape;3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7671" y="4577800"/>
            <a:ext cx="817900" cy="4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9"/>
          <p:cNvSpPr txBox="1">
            <a:spLocks noGrp="1"/>
          </p:cNvSpPr>
          <p:nvPr>
            <p:ph type="ctrTitle" idx="3"/>
          </p:nvPr>
        </p:nvSpPr>
        <p:spPr>
          <a:xfrm>
            <a:off x="4725275" y="177625"/>
            <a:ext cx="426030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ctrTitle" idx="4"/>
          </p:nvPr>
        </p:nvSpPr>
        <p:spPr>
          <a:xfrm>
            <a:off x="4725275" y="1278525"/>
            <a:ext cx="42603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ext 2 &amp; Image">
  <p:cSld name="SECTION_HEADER_1_1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7671" y="4577800"/>
            <a:ext cx="817900" cy="41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-36113"/>
            <a:ext cx="7822025" cy="521572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0"/>
          <p:cNvSpPr txBox="1">
            <a:spLocks noGrp="1"/>
          </p:cNvSpPr>
          <p:nvPr>
            <p:ph type="ctrTitle"/>
          </p:nvPr>
        </p:nvSpPr>
        <p:spPr>
          <a:xfrm>
            <a:off x="311700" y="177627"/>
            <a:ext cx="426030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ctrTitle" idx="2"/>
          </p:nvPr>
        </p:nvSpPr>
        <p:spPr>
          <a:xfrm>
            <a:off x="311700" y="1278527"/>
            <a:ext cx="42603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libero.pub/join-slack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lifesci.org/roadmap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github.com/libero" TargetMode="External"/><Relationship Id="rId7" Type="http://schemas.openxmlformats.org/officeDocument/2006/relationships/hyperlink" Target="https://github.com/libero/libero/issues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github.com/elifesciences" TargetMode="External"/><Relationship Id="rId9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libero.pub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lifesci.org/roadmap" TargetMode="External"/><Relationship Id="rId5" Type="http://schemas.openxmlformats.org/officeDocument/2006/relationships/hyperlink" Target="https://libero.pub/join-slack/" TargetMode="External"/><Relationship Id="rId4" Type="http://schemas.openxmlformats.org/officeDocument/2006/relationships/hyperlink" Target="https://libero.pub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ctrTitle" idx="4294967295"/>
          </p:nvPr>
        </p:nvSpPr>
        <p:spPr>
          <a:xfrm>
            <a:off x="311700" y="1135200"/>
            <a:ext cx="5920200" cy="2052600"/>
          </a:xfrm>
          <a:prstGeom prst="rect">
            <a:avLst/>
          </a:prstGeom>
          <a:effectLst>
            <a:outerShdw dist="25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46535"/>
                </a:solidFill>
              </a:rPr>
              <a:t>Shared Open Source Infrastructure with the Libero Community</a:t>
            </a:r>
            <a:endParaRPr sz="3600" b="1">
              <a:solidFill>
                <a:srgbClr val="046535"/>
              </a:solidFill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1850" y="-72762"/>
            <a:ext cx="5289024" cy="528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325" y="4294400"/>
            <a:ext cx="4405978" cy="77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16595" y="-444650"/>
            <a:ext cx="10392600" cy="69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8"/>
          <p:cNvSpPr/>
          <p:nvPr/>
        </p:nvSpPr>
        <p:spPr>
          <a:xfrm>
            <a:off x="2200775" y="1774900"/>
            <a:ext cx="4068000" cy="507300"/>
          </a:xfrm>
          <a:prstGeom prst="rect">
            <a:avLst/>
          </a:prstGeom>
          <a:solidFill>
            <a:srgbClr val="732060"/>
          </a:solidFill>
          <a:ln w="9525" cap="flat" cmpd="sng">
            <a:solidFill>
              <a:srgbClr val="73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8"/>
          <p:cNvSpPr/>
          <p:nvPr/>
        </p:nvSpPr>
        <p:spPr>
          <a:xfrm>
            <a:off x="2844060" y="2282200"/>
            <a:ext cx="2831400" cy="507300"/>
          </a:xfrm>
          <a:prstGeom prst="rect">
            <a:avLst/>
          </a:prstGeom>
          <a:solidFill>
            <a:srgbClr val="732060"/>
          </a:solidFill>
          <a:ln w="9525" cap="flat" cmpd="sng">
            <a:solidFill>
              <a:srgbClr val="73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ctrTitle" idx="4294967295"/>
          </p:nvPr>
        </p:nvSpPr>
        <p:spPr>
          <a:xfrm>
            <a:off x="1810800" y="1705049"/>
            <a:ext cx="4969800" cy="12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highlight>
                  <a:srgbClr val="732060"/>
                </a:highlight>
              </a:rPr>
              <a:t>Shared open source </a:t>
            </a:r>
            <a:br>
              <a:rPr lang="en" sz="3000" b="1">
                <a:solidFill>
                  <a:srgbClr val="FFFFFF"/>
                </a:solidFill>
                <a:highlight>
                  <a:srgbClr val="732060"/>
                </a:highlight>
              </a:rPr>
            </a:br>
            <a:r>
              <a:rPr lang="en" sz="3000" b="1">
                <a:solidFill>
                  <a:srgbClr val="FFFFFF"/>
                </a:solidFill>
                <a:highlight>
                  <a:srgbClr val="732060"/>
                </a:highlight>
              </a:rPr>
              <a:t> infrastructure </a:t>
            </a:r>
            <a:endParaRPr sz="3000" b="1">
              <a:solidFill>
                <a:srgbClr val="FFFFFF"/>
              </a:solidFill>
              <a:highlight>
                <a:srgbClr val="732060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ctrTitle" idx="4294967295"/>
          </p:nvPr>
        </p:nvSpPr>
        <p:spPr>
          <a:xfrm>
            <a:off x="200325" y="1504750"/>
            <a:ext cx="3207600" cy="3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121"/>
                </a:solidFill>
              </a:rPr>
              <a:t>Libero Reviewer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193" name="Google Shape;193;p29"/>
          <p:cNvSpPr txBox="1">
            <a:spLocks noGrp="1"/>
          </p:cNvSpPr>
          <p:nvPr>
            <p:ph type="ctrTitle" idx="4294967295"/>
          </p:nvPr>
        </p:nvSpPr>
        <p:spPr>
          <a:xfrm>
            <a:off x="5663225" y="1510325"/>
            <a:ext cx="32586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121"/>
                </a:solidFill>
              </a:rPr>
              <a:t>Libero Publisher</a:t>
            </a:r>
            <a:endParaRPr sz="1800">
              <a:solidFill>
                <a:srgbClr val="212121"/>
              </a:solidFill>
            </a:endParaRPr>
          </a:p>
        </p:txBody>
      </p:sp>
      <p:cxnSp>
        <p:nvCxnSpPr>
          <p:cNvPr id="194" name="Google Shape;194;p29"/>
          <p:cNvCxnSpPr/>
          <p:nvPr/>
        </p:nvCxnSpPr>
        <p:spPr>
          <a:xfrm>
            <a:off x="1589110" y="2836725"/>
            <a:ext cx="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5" name="Google Shape;195;p29"/>
          <p:cNvSpPr txBox="1">
            <a:spLocks noGrp="1"/>
          </p:cNvSpPr>
          <p:nvPr>
            <p:ph type="ctrTitle" idx="4294967295"/>
          </p:nvPr>
        </p:nvSpPr>
        <p:spPr>
          <a:xfrm>
            <a:off x="1197100" y="307100"/>
            <a:ext cx="66972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212121"/>
                </a:solidFill>
              </a:rPr>
              <a:t>Building an end-to-end solution</a:t>
            </a:r>
            <a:endParaRPr sz="1800" b="1">
              <a:solidFill>
                <a:srgbClr val="212121"/>
              </a:solidFill>
            </a:endParaRPr>
          </a:p>
        </p:txBody>
      </p:sp>
      <p:sp>
        <p:nvSpPr>
          <p:cNvPr id="196" name="Google Shape;196;p29"/>
          <p:cNvSpPr/>
          <p:nvPr/>
        </p:nvSpPr>
        <p:spPr>
          <a:xfrm>
            <a:off x="200336" y="2558022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732060"/>
          </a:solidFill>
          <a:ln w="9525" cap="flat" cmpd="sng">
            <a:solidFill>
              <a:srgbClr val="73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Submission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7" name="Google Shape;197;p29"/>
          <p:cNvSpPr/>
          <p:nvPr/>
        </p:nvSpPr>
        <p:spPr>
          <a:xfrm>
            <a:off x="2044826" y="2558914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CF0C4E"/>
          </a:solidFill>
          <a:ln w="9525" cap="flat" cmpd="sng">
            <a:solidFill>
              <a:srgbClr val="CF0C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Peer review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8" name="Google Shape;198;p29"/>
          <p:cNvSpPr/>
          <p:nvPr/>
        </p:nvSpPr>
        <p:spPr>
          <a:xfrm>
            <a:off x="3903084" y="2515700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273B81"/>
          </a:solidFill>
          <a:ln w="9525" cap="flat" cmpd="sng">
            <a:solidFill>
              <a:srgbClr val="273B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Typesetting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9" name="Google Shape;199;p29"/>
          <p:cNvSpPr/>
          <p:nvPr/>
        </p:nvSpPr>
        <p:spPr>
          <a:xfrm>
            <a:off x="5753753" y="2515700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0961AB"/>
          </a:solidFill>
          <a:ln w="9525" cap="flat" cmpd="sng">
            <a:solidFill>
              <a:srgbClr val="0A9D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Hosting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7598300" y="2515700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0A9DD9"/>
          </a:solidFill>
          <a:ln w="9525" cap="flat" cmpd="sng">
            <a:solidFill>
              <a:srgbClr val="0A9D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Publishing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1" name="Google Shape;201;p29"/>
          <p:cNvSpPr txBox="1">
            <a:spLocks noGrp="1"/>
          </p:cNvSpPr>
          <p:nvPr>
            <p:ph type="ctrTitle" idx="4294967295"/>
          </p:nvPr>
        </p:nvSpPr>
        <p:spPr>
          <a:xfrm>
            <a:off x="3407825" y="1469650"/>
            <a:ext cx="22377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121"/>
                </a:solidFill>
              </a:rPr>
              <a:t>Libero Producer</a:t>
            </a:r>
            <a:endParaRPr sz="1800">
              <a:solidFill>
                <a:srgbClr val="212121"/>
              </a:solidFill>
            </a:endParaRPr>
          </a:p>
        </p:txBody>
      </p:sp>
      <p:cxnSp>
        <p:nvCxnSpPr>
          <p:cNvPr id="202" name="Google Shape;202;p29"/>
          <p:cNvCxnSpPr/>
          <p:nvPr/>
        </p:nvCxnSpPr>
        <p:spPr>
          <a:xfrm>
            <a:off x="3437949" y="2836725"/>
            <a:ext cx="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3" name="Google Shape;203;p29"/>
          <p:cNvCxnSpPr/>
          <p:nvPr/>
        </p:nvCxnSpPr>
        <p:spPr>
          <a:xfrm>
            <a:off x="5294036" y="2804311"/>
            <a:ext cx="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4" name="Google Shape;204;p29"/>
          <p:cNvCxnSpPr/>
          <p:nvPr/>
        </p:nvCxnSpPr>
        <p:spPr>
          <a:xfrm>
            <a:off x="7137032" y="2793200"/>
            <a:ext cx="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5" name="Google Shape;205;p29"/>
          <p:cNvCxnSpPr/>
          <p:nvPr/>
        </p:nvCxnSpPr>
        <p:spPr>
          <a:xfrm>
            <a:off x="3406121" y="1241225"/>
            <a:ext cx="0" cy="9555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6" name="Google Shape;20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7966" y="3659140"/>
            <a:ext cx="788526" cy="78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4475" y="3694550"/>
            <a:ext cx="2237609" cy="5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812" y="3535088"/>
            <a:ext cx="788532" cy="8783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29"/>
          <p:cNvCxnSpPr/>
          <p:nvPr/>
        </p:nvCxnSpPr>
        <p:spPr>
          <a:xfrm>
            <a:off x="5663236" y="1192075"/>
            <a:ext cx="0" cy="9555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0" name="Google Shape;21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2108" y="3829910"/>
            <a:ext cx="1572951" cy="2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3653" y="3675650"/>
            <a:ext cx="1572950" cy="640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29"/>
          <p:cNvGrpSpPr/>
          <p:nvPr/>
        </p:nvGrpSpPr>
        <p:grpSpPr>
          <a:xfrm>
            <a:off x="317477" y="173925"/>
            <a:ext cx="8665573" cy="566550"/>
            <a:chOff x="317477" y="173925"/>
            <a:chExt cx="8665573" cy="566550"/>
          </a:xfrm>
        </p:grpSpPr>
        <p:pic>
          <p:nvPicPr>
            <p:cNvPr id="213" name="Google Shape;213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17477" y="228600"/>
              <a:ext cx="444523" cy="511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2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305800" y="173925"/>
              <a:ext cx="677250" cy="511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5" name="Google Shape;215;p29"/>
          <p:cNvSpPr/>
          <p:nvPr/>
        </p:nvSpPr>
        <p:spPr>
          <a:xfrm>
            <a:off x="685800" y="381000"/>
            <a:ext cx="6096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9F43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"/>
          <p:cNvSpPr txBox="1">
            <a:spLocks noGrp="1"/>
          </p:cNvSpPr>
          <p:nvPr>
            <p:ph type="ctrTitle"/>
          </p:nvPr>
        </p:nvSpPr>
        <p:spPr>
          <a:xfrm>
            <a:off x="608900" y="1467825"/>
            <a:ext cx="6630000" cy="13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</a:rPr>
              <a:t>eLife’s involvement in the open source world</a:t>
            </a:r>
            <a:endParaRPr sz="3600" b="1">
              <a:solidFill>
                <a:srgbClr val="FFFFFF"/>
              </a:solidFill>
            </a:endParaRPr>
          </a:p>
        </p:txBody>
      </p:sp>
      <p:sp>
        <p:nvSpPr>
          <p:cNvPr id="221" name="Google Shape;221;p30"/>
          <p:cNvSpPr txBox="1">
            <a:spLocks noGrp="1"/>
          </p:cNvSpPr>
          <p:nvPr>
            <p:ph type="subTitle" idx="1"/>
          </p:nvPr>
        </p:nvSpPr>
        <p:spPr>
          <a:xfrm>
            <a:off x="311700" y="4629900"/>
            <a:ext cx="4260300" cy="5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Shared Open Source Infrastructure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>
            <a:spLocks noGrp="1"/>
          </p:cNvSpPr>
          <p:nvPr>
            <p:ph type="ctrTitle" idx="4294967295"/>
          </p:nvPr>
        </p:nvSpPr>
        <p:spPr>
          <a:xfrm>
            <a:off x="311700" y="196150"/>
            <a:ext cx="7603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212121"/>
                </a:solidFill>
              </a:rPr>
              <a:t>eLife’s development community</a:t>
            </a:r>
            <a:endParaRPr sz="1800" b="1">
              <a:solidFill>
                <a:srgbClr val="212121"/>
              </a:solidFill>
            </a:endParaRPr>
          </a:p>
        </p:txBody>
      </p:sp>
      <p:grpSp>
        <p:nvGrpSpPr>
          <p:cNvPr id="227" name="Google Shape;227;p31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228" name="Google Shape;228;p31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0" name="Google Shape;230;p31"/>
          <p:cNvPicPr preferRelativeResize="0"/>
          <p:nvPr/>
        </p:nvPicPr>
        <p:blipFill rotWithShape="1">
          <a:blip r:embed="rId5">
            <a:alphaModFix/>
          </a:blip>
          <a:srcRect l="22702" t="32127" r="19069" b="12736"/>
          <a:stretch/>
        </p:blipFill>
        <p:spPr>
          <a:xfrm>
            <a:off x="1390075" y="618850"/>
            <a:ext cx="5703325" cy="429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 txBox="1">
            <a:spLocks noGrp="1"/>
          </p:cNvSpPr>
          <p:nvPr>
            <p:ph type="ctrTitle" idx="4294967295"/>
          </p:nvPr>
        </p:nvSpPr>
        <p:spPr>
          <a:xfrm>
            <a:off x="200325" y="1504750"/>
            <a:ext cx="3207600" cy="3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121"/>
                </a:solidFill>
              </a:rPr>
              <a:t>Libero Reviewer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236" name="Google Shape;236;p32"/>
          <p:cNvSpPr txBox="1">
            <a:spLocks noGrp="1"/>
          </p:cNvSpPr>
          <p:nvPr>
            <p:ph type="ctrTitle" idx="4294967295"/>
          </p:nvPr>
        </p:nvSpPr>
        <p:spPr>
          <a:xfrm>
            <a:off x="5663225" y="1510325"/>
            <a:ext cx="32586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Libero Publisher</a:t>
            </a:r>
            <a:endParaRPr sz="1800">
              <a:solidFill>
                <a:srgbClr val="CCCCCC"/>
              </a:solidFill>
            </a:endParaRPr>
          </a:p>
        </p:txBody>
      </p:sp>
      <p:cxnSp>
        <p:nvCxnSpPr>
          <p:cNvPr id="237" name="Google Shape;237;p32"/>
          <p:cNvCxnSpPr/>
          <p:nvPr/>
        </p:nvCxnSpPr>
        <p:spPr>
          <a:xfrm>
            <a:off x="1589110" y="2836725"/>
            <a:ext cx="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8" name="Google Shape;238;p32"/>
          <p:cNvSpPr txBox="1">
            <a:spLocks noGrp="1"/>
          </p:cNvSpPr>
          <p:nvPr>
            <p:ph type="ctrTitle" idx="4294967295"/>
          </p:nvPr>
        </p:nvSpPr>
        <p:spPr>
          <a:xfrm>
            <a:off x="2722426" y="307100"/>
            <a:ext cx="51720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212121"/>
                </a:solidFill>
              </a:rPr>
              <a:t>Building an end-to-end solution</a:t>
            </a:r>
            <a:endParaRPr sz="1800" b="1">
              <a:solidFill>
                <a:srgbClr val="212121"/>
              </a:solidFill>
            </a:endParaRPr>
          </a:p>
        </p:txBody>
      </p:sp>
      <p:sp>
        <p:nvSpPr>
          <p:cNvPr id="239" name="Google Shape;239;p32"/>
          <p:cNvSpPr/>
          <p:nvPr/>
        </p:nvSpPr>
        <p:spPr>
          <a:xfrm>
            <a:off x="200336" y="2558022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732060"/>
          </a:solidFill>
          <a:ln w="9525" cap="flat" cmpd="sng">
            <a:solidFill>
              <a:srgbClr val="73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Submission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0" name="Google Shape;240;p32"/>
          <p:cNvSpPr/>
          <p:nvPr/>
        </p:nvSpPr>
        <p:spPr>
          <a:xfrm>
            <a:off x="2044826" y="2558914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CF0C4E"/>
          </a:solidFill>
          <a:ln w="9525" cap="flat" cmpd="sng">
            <a:solidFill>
              <a:srgbClr val="CF0C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Peer review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1" name="Google Shape;241;p32"/>
          <p:cNvSpPr/>
          <p:nvPr/>
        </p:nvSpPr>
        <p:spPr>
          <a:xfrm>
            <a:off x="3903084" y="2515700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Typesetting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2" name="Google Shape;242;p32"/>
          <p:cNvSpPr/>
          <p:nvPr/>
        </p:nvSpPr>
        <p:spPr>
          <a:xfrm>
            <a:off x="5753753" y="2515700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Hosting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3" name="Google Shape;243;p32"/>
          <p:cNvSpPr/>
          <p:nvPr/>
        </p:nvSpPr>
        <p:spPr>
          <a:xfrm>
            <a:off x="7598300" y="2515700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Publishing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4" name="Google Shape;244;p32"/>
          <p:cNvSpPr txBox="1">
            <a:spLocks noGrp="1"/>
          </p:cNvSpPr>
          <p:nvPr>
            <p:ph type="ctrTitle" idx="4294967295"/>
          </p:nvPr>
        </p:nvSpPr>
        <p:spPr>
          <a:xfrm>
            <a:off x="3407825" y="1469650"/>
            <a:ext cx="22377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Libero Producer</a:t>
            </a:r>
            <a:endParaRPr sz="1800">
              <a:solidFill>
                <a:srgbClr val="CCCCCC"/>
              </a:solidFill>
            </a:endParaRPr>
          </a:p>
        </p:txBody>
      </p:sp>
      <p:cxnSp>
        <p:nvCxnSpPr>
          <p:cNvPr id="245" name="Google Shape;245;p32"/>
          <p:cNvCxnSpPr/>
          <p:nvPr/>
        </p:nvCxnSpPr>
        <p:spPr>
          <a:xfrm>
            <a:off x="3437949" y="2836725"/>
            <a:ext cx="0" cy="0"/>
          </a:xfrm>
          <a:prstGeom prst="straightConnector1">
            <a:avLst/>
          </a:prstGeom>
          <a:noFill/>
          <a:ln w="762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6" name="Google Shape;246;p32"/>
          <p:cNvCxnSpPr/>
          <p:nvPr/>
        </p:nvCxnSpPr>
        <p:spPr>
          <a:xfrm>
            <a:off x="5294036" y="2804311"/>
            <a:ext cx="0" cy="0"/>
          </a:xfrm>
          <a:prstGeom prst="straightConnector1">
            <a:avLst/>
          </a:prstGeom>
          <a:noFill/>
          <a:ln w="762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7" name="Google Shape;247;p32"/>
          <p:cNvCxnSpPr/>
          <p:nvPr/>
        </p:nvCxnSpPr>
        <p:spPr>
          <a:xfrm>
            <a:off x="7137032" y="2793200"/>
            <a:ext cx="0" cy="0"/>
          </a:xfrm>
          <a:prstGeom prst="straightConnector1">
            <a:avLst/>
          </a:prstGeom>
          <a:noFill/>
          <a:ln w="762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8" name="Google Shape;248;p32"/>
          <p:cNvCxnSpPr/>
          <p:nvPr/>
        </p:nvCxnSpPr>
        <p:spPr>
          <a:xfrm>
            <a:off x="3406121" y="1241225"/>
            <a:ext cx="0" cy="95550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9" name="Google Shape;2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7966" y="3659140"/>
            <a:ext cx="788526" cy="78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4475" y="3694550"/>
            <a:ext cx="2237609" cy="5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812" y="3535088"/>
            <a:ext cx="788532" cy="8783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32"/>
          <p:cNvCxnSpPr/>
          <p:nvPr/>
        </p:nvCxnSpPr>
        <p:spPr>
          <a:xfrm>
            <a:off x="5663236" y="1192075"/>
            <a:ext cx="0" cy="95550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3" name="Google Shape;25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2108" y="3829910"/>
            <a:ext cx="1572951" cy="2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3653" y="3675650"/>
            <a:ext cx="1572950" cy="640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p32"/>
          <p:cNvGrpSpPr/>
          <p:nvPr/>
        </p:nvGrpSpPr>
        <p:grpSpPr>
          <a:xfrm>
            <a:off x="317477" y="173925"/>
            <a:ext cx="8665573" cy="566550"/>
            <a:chOff x="317477" y="173925"/>
            <a:chExt cx="8665573" cy="566550"/>
          </a:xfrm>
        </p:grpSpPr>
        <p:pic>
          <p:nvPicPr>
            <p:cNvPr id="256" name="Google Shape;256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17477" y="228600"/>
              <a:ext cx="444523" cy="511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3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305800" y="173925"/>
              <a:ext cx="677250" cy="511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32"/>
          <p:cNvSpPr/>
          <p:nvPr/>
        </p:nvSpPr>
        <p:spPr>
          <a:xfrm>
            <a:off x="685800" y="381000"/>
            <a:ext cx="6096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 txBox="1">
            <a:spLocks noGrp="1"/>
          </p:cNvSpPr>
          <p:nvPr>
            <p:ph type="ctrTitle" idx="4294967295"/>
          </p:nvPr>
        </p:nvSpPr>
        <p:spPr>
          <a:xfrm>
            <a:off x="311700" y="196150"/>
            <a:ext cx="7603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212121"/>
                </a:solidFill>
              </a:rPr>
              <a:t>eLife’s Libero </a:t>
            </a:r>
            <a:r>
              <a:rPr lang="en" sz="1800" b="1" u="sng">
                <a:solidFill>
                  <a:srgbClr val="212121"/>
                </a:solidFill>
              </a:rPr>
              <a:t>Reviewer</a:t>
            </a:r>
            <a:r>
              <a:rPr lang="en" sz="1800" b="1">
                <a:solidFill>
                  <a:srgbClr val="212121"/>
                </a:solidFill>
              </a:rPr>
              <a:t> collaboration</a:t>
            </a:r>
            <a:endParaRPr sz="1800" b="1">
              <a:solidFill>
                <a:srgbClr val="212121"/>
              </a:solidFill>
            </a:endParaRPr>
          </a:p>
        </p:txBody>
      </p:sp>
      <p:grpSp>
        <p:nvGrpSpPr>
          <p:cNvPr id="264" name="Google Shape;264;p33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265" name="Google Shape;265;p33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7" name="Google Shape;267;p33"/>
          <p:cNvPicPr preferRelativeResize="0"/>
          <p:nvPr/>
        </p:nvPicPr>
        <p:blipFill rotWithShape="1">
          <a:blip r:embed="rId5">
            <a:alphaModFix/>
          </a:blip>
          <a:srcRect r="17810" b="10952"/>
          <a:stretch/>
        </p:blipFill>
        <p:spPr>
          <a:xfrm>
            <a:off x="1080785" y="553710"/>
            <a:ext cx="5645324" cy="48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"/>
          <p:cNvSpPr txBox="1">
            <a:spLocks noGrp="1"/>
          </p:cNvSpPr>
          <p:nvPr>
            <p:ph type="ctrTitle" idx="4294967295"/>
          </p:nvPr>
        </p:nvSpPr>
        <p:spPr>
          <a:xfrm>
            <a:off x="200325" y="1504750"/>
            <a:ext cx="3207600" cy="3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Libero Reviewer</a:t>
            </a:r>
            <a:endParaRPr sz="1800">
              <a:solidFill>
                <a:srgbClr val="CCCCCC"/>
              </a:solidFill>
            </a:endParaRPr>
          </a:p>
        </p:txBody>
      </p:sp>
      <p:sp>
        <p:nvSpPr>
          <p:cNvPr id="273" name="Google Shape;273;p34"/>
          <p:cNvSpPr txBox="1">
            <a:spLocks noGrp="1"/>
          </p:cNvSpPr>
          <p:nvPr>
            <p:ph type="ctrTitle" idx="4294967295"/>
          </p:nvPr>
        </p:nvSpPr>
        <p:spPr>
          <a:xfrm>
            <a:off x="5663225" y="1510325"/>
            <a:ext cx="32586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Libero Publisher</a:t>
            </a:r>
            <a:endParaRPr sz="1800">
              <a:solidFill>
                <a:srgbClr val="CCCCCC"/>
              </a:solidFill>
            </a:endParaRPr>
          </a:p>
        </p:txBody>
      </p:sp>
      <p:cxnSp>
        <p:nvCxnSpPr>
          <p:cNvPr id="274" name="Google Shape;274;p34"/>
          <p:cNvCxnSpPr/>
          <p:nvPr/>
        </p:nvCxnSpPr>
        <p:spPr>
          <a:xfrm>
            <a:off x="1589110" y="2836725"/>
            <a:ext cx="0" cy="0"/>
          </a:xfrm>
          <a:prstGeom prst="straightConnector1">
            <a:avLst/>
          </a:prstGeom>
          <a:noFill/>
          <a:ln w="76200" cap="flat" cmpd="sng">
            <a:solidFill>
              <a:srgbClr val="CCCCC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5" name="Google Shape;275;p34"/>
          <p:cNvSpPr txBox="1">
            <a:spLocks noGrp="1"/>
          </p:cNvSpPr>
          <p:nvPr>
            <p:ph type="ctrTitle" idx="4294967295"/>
          </p:nvPr>
        </p:nvSpPr>
        <p:spPr>
          <a:xfrm>
            <a:off x="2722426" y="307100"/>
            <a:ext cx="51720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212121"/>
                </a:solidFill>
              </a:rPr>
              <a:t>Building an end-to-end solution</a:t>
            </a:r>
            <a:endParaRPr sz="1800" b="1">
              <a:solidFill>
                <a:srgbClr val="212121"/>
              </a:solidFill>
            </a:endParaRPr>
          </a:p>
        </p:txBody>
      </p:sp>
      <p:sp>
        <p:nvSpPr>
          <p:cNvPr id="276" name="Google Shape;276;p34"/>
          <p:cNvSpPr/>
          <p:nvPr/>
        </p:nvSpPr>
        <p:spPr>
          <a:xfrm>
            <a:off x="200336" y="2558022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Submission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77" name="Google Shape;277;p34"/>
          <p:cNvSpPr/>
          <p:nvPr/>
        </p:nvSpPr>
        <p:spPr>
          <a:xfrm>
            <a:off x="2044826" y="2558914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Peer review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78" name="Google Shape;278;p34"/>
          <p:cNvSpPr/>
          <p:nvPr/>
        </p:nvSpPr>
        <p:spPr>
          <a:xfrm>
            <a:off x="3903084" y="2515700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273B81"/>
          </a:solidFill>
          <a:ln w="9525" cap="flat" cmpd="sng">
            <a:solidFill>
              <a:srgbClr val="273B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Typesetting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79" name="Google Shape;279;p34"/>
          <p:cNvSpPr/>
          <p:nvPr/>
        </p:nvSpPr>
        <p:spPr>
          <a:xfrm>
            <a:off x="5753753" y="2515700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Hosting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80" name="Google Shape;280;p34"/>
          <p:cNvSpPr/>
          <p:nvPr/>
        </p:nvSpPr>
        <p:spPr>
          <a:xfrm>
            <a:off x="7598300" y="2515700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Publishing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81" name="Google Shape;281;p34"/>
          <p:cNvSpPr txBox="1">
            <a:spLocks noGrp="1"/>
          </p:cNvSpPr>
          <p:nvPr>
            <p:ph type="ctrTitle" idx="4294967295"/>
          </p:nvPr>
        </p:nvSpPr>
        <p:spPr>
          <a:xfrm>
            <a:off x="3407825" y="1469650"/>
            <a:ext cx="22377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121"/>
                </a:solidFill>
              </a:rPr>
              <a:t>Libero Producer</a:t>
            </a:r>
            <a:endParaRPr sz="1800">
              <a:solidFill>
                <a:srgbClr val="212121"/>
              </a:solidFill>
            </a:endParaRPr>
          </a:p>
        </p:txBody>
      </p:sp>
      <p:cxnSp>
        <p:nvCxnSpPr>
          <p:cNvPr id="282" name="Google Shape;282;p34"/>
          <p:cNvCxnSpPr/>
          <p:nvPr/>
        </p:nvCxnSpPr>
        <p:spPr>
          <a:xfrm>
            <a:off x="3437949" y="2836725"/>
            <a:ext cx="0" cy="0"/>
          </a:xfrm>
          <a:prstGeom prst="straightConnector1">
            <a:avLst/>
          </a:prstGeom>
          <a:noFill/>
          <a:ln w="76200" cap="flat" cmpd="sng">
            <a:solidFill>
              <a:srgbClr val="CCCC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3" name="Google Shape;283;p34"/>
          <p:cNvCxnSpPr/>
          <p:nvPr/>
        </p:nvCxnSpPr>
        <p:spPr>
          <a:xfrm>
            <a:off x="5294036" y="2804311"/>
            <a:ext cx="0" cy="0"/>
          </a:xfrm>
          <a:prstGeom prst="straightConnector1">
            <a:avLst/>
          </a:prstGeom>
          <a:noFill/>
          <a:ln w="76200" cap="flat" cmpd="sng">
            <a:solidFill>
              <a:srgbClr val="CCCC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4" name="Google Shape;284;p34"/>
          <p:cNvCxnSpPr/>
          <p:nvPr/>
        </p:nvCxnSpPr>
        <p:spPr>
          <a:xfrm>
            <a:off x="7137032" y="2793200"/>
            <a:ext cx="0" cy="0"/>
          </a:xfrm>
          <a:prstGeom prst="straightConnector1">
            <a:avLst/>
          </a:prstGeom>
          <a:noFill/>
          <a:ln w="76200" cap="flat" cmpd="sng">
            <a:solidFill>
              <a:srgbClr val="CCCC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5" name="Google Shape;285;p34"/>
          <p:cNvCxnSpPr/>
          <p:nvPr/>
        </p:nvCxnSpPr>
        <p:spPr>
          <a:xfrm>
            <a:off x="3406121" y="1241225"/>
            <a:ext cx="0" cy="955500"/>
          </a:xfrm>
          <a:prstGeom prst="straightConnector1">
            <a:avLst/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6" name="Google Shape;28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7966" y="3659140"/>
            <a:ext cx="788526" cy="78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4475" y="3694550"/>
            <a:ext cx="2237609" cy="5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812" y="3535088"/>
            <a:ext cx="788532" cy="8783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Google Shape;289;p34"/>
          <p:cNvCxnSpPr/>
          <p:nvPr/>
        </p:nvCxnSpPr>
        <p:spPr>
          <a:xfrm>
            <a:off x="5663236" y="1192075"/>
            <a:ext cx="0" cy="955500"/>
          </a:xfrm>
          <a:prstGeom prst="straightConnector1">
            <a:avLst/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90" name="Google Shape;29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2108" y="3829910"/>
            <a:ext cx="1572951" cy="2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3653" y="3675650"/>
            <a:ext cx="1572950" cy="640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" name="Google Shape;292;p34"/>
          <p:cNvGrpSpPr/>
          <p:nvPr/>
        </p:nvGrpSpPr>
        <p:grpSpPr>
          <a:xfrm>
            <a:off x="317477" y="173925"/>
            <a:ext cx="8665573" cy="566550"/>
            <a:chOff x="317477" y="173925"/>
            <a:chExt cx="8665573" cy="566550"/>
          </a:xfrm>
        </p:grpSpPr>
        <p:pic>
          <p:nvPicPr>
            <p:cNvPr id="293" name="Google Shape;293;p3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17477" y="228600"/>
              <a:ext cx="444523" cy="511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3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305800" y="173925"/>
              <a:ext cx="677250" cy="511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5" name="Google Shape;295;p34"/>
          <p:cNvSpPr/>
          <p:nvPr/>
        </p:nvSpPr>
        <p:spPr>
          <a:xfrm>
            <a:off x="685800" y="381000"/>
            <a:ext cx="6096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5"/>
          <p:cNvSpPr txBox="1">
            <a:spLocks noGrp="1"/>
          </p:cNvSpPr>
          <p:nvPr>
            <p:ph type="ctrTitle" idx="4294967295"/>
          </p:nvPr>
        </p:nvSpPr>
        <p:spPr>
          <a:xfrm>
            <a:off x="311700" y="196150"/>
            <a:ext cx="7603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212121"/>
                </a:solidFill>
              </a:rPr>
              <a:t>eLife’s Libero </a:t>
            </a:r>
            <a:r>
              <a:rPr lang="en" sz="1800" b="1" u="sng">
                <a:solidFill>
                  <a:srgbClr val="212121"/>
                </a:solidFill>
              </a:rPr>
              <a:t>Producer</a:t>
            </a:r>
            <a:r>
              <a:rPr lang="en" sz="1800" b="1">
                <a:solidFill>
                  <a:srgbClr val="212121"/>
                </a:solidFill>
              </a:rPr>
              <a:t> collaboration</a:t>
            </a:r>
            <a:endParaRPr sz="1800" b="1">
              <a:solidFill>
                <a:srgbClr val="212121"/>
              </a:solidFill>
            </a:endParaRPr>
          </a:p>
        </p:txBody>
      </p:sp>
      <p:grpSp>
        <p:nvGrpSpPr>
          <p:cNvPr id="301" name="Google Shape;301;p35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302" name="Google Shape;302;p35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4" name="Google Shape;304;p35"/>
          <p:cNvPicPr preferRelativeResize="0"/>
          <p:nvPr/>
        </p:nvPicPr>
        <p:blipFill rotWithShape="1">
          <a:blip r:embed="rId5">
            <a:alphaModFix/>
          </a:blip>
          <a:srcRect b="13644"/>
          <a:stretch/>
        </p:blipFill>
        <p:spPr>
          <a:xfrm>
            <a:off x="1080250" y="570988"/>
            <a:ext cx="6835250" cy="469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6"/>
          <p:cNvSpPr txBox="1">
            <a:spLocks noGrp="1"/>
          </p:cNvSpPr>
          <p:nvPr>
            <p:ph type="ctrTitle" idx="4294967295"/>
          </p:nvPr>
        </p:nvSpPr>
        <p:spPr>
          <a:xfrm>
            <a:off x="200325" y="1504750"/>
            <a:ext cx="3207600" cy="3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Libero Reviewer</a:t>
            </a:r>
            <a:endParaRPr sz="1800">
              <a:solidFill>
                <a:srgbClr val="CCCCCC"/>
              </a:solidFill>
            </a:endParaRPr>
          </a:p>
        </p:txBody>
      </p:sp>
      <p:sp>
        <p:nvSpPr>
          <p:cNvPr id="310" name="Google Shape;310;p36"/>
          <p:cNvSpPr txBox="1">
            <a:spLocks noGrp="1"/>
          </p:cNvSpPr>
          <p:nvPr>
            <p:ph type="ctrTitle" idx="4294967295"/>
          </p:nvPr>
        </p:nvSpPr>
        <p:spPr>
          <a:xfrm>
            <a:off x="5663225" y="1510325"/>
            <a:ext cx="32586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121"/>
                </a:solidFill>
              </a:rPr>
              <a:t>Libero Publisher</a:t>
            </a:r>
            <a:endParaRPr sz="1800">
              <a:solidFill>
                <a:srgbClr val="212121"/>
              </a:solidFill>
            </a:endParaRPr>
          </a:p>
        </p:txBody>
      </p:sp>
      <p:cxnSp>
        <p:nvCxnSpPr>
          <p:cNvPr id="311" name="Google Shape;311;p36"/>
          <p:cNvCxnSpPr/>
          <p:nvPr/>
        </p:nvCxnSpPr>
        <p:spPr>
          <a:xfrm>
            <a:off x="1589110" y="2836725"/>
            <a:ext cx="0" cy="0"/>
          </a:xfrm>
          <a:prstGeom prst="straightConnector1">
            <a:avLst/>
          </a:prstGeom>
          <a:noFill/>
          <a:ln w="76200" cap="flat" cmpd="sng">
            <a:solidFill>
              <a:srgbClr val="CCCCC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2" name="Google Shape;312;p36"/>
          <p:cNvSpPr txBox="1">
            <a:spLocks noGrp="1"/>
          </p:cNvSpPr>
          <p:nvPr>
            <p:ph type="ctrTitle" idx="4294967295"/>
          </p:nvPr>
        </p:nvSpPr>
        <p:spPr>
          <a:xfrm>
            <a:off x="2722426" y="307100"/>
            <a:ext cx="51720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212121"/>
                </a:solidFill>
              </a:rPr>
              <a:t>Building an end-to-end solution</a:t>
            </a:r>
            <a:endParaRPr sz="1800" b="1">
              <a:solidFill>
                <a:srgbClr val="212121"/>
              </a:solidFill>
            </a:endParaRPr>
          </a:p>
        </p:txBody>
      </p:sp>
      <p:sp>
        <p:nvSpPr>
          <p:cNvPr id="313" name="Google Shape;313;p36"/>
          <p:cNvSpPr/>
          <p:nvPr/>
        </p:nvSpPr>
        <p:spPr>
          <a:xfrm>
            <a:off x="200336" y="2558022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Submission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14" name="Google Shape;314;p36"/>
          <p:cNvSpPr/>
          <p:nvPr/>
        </p:nvSpPr>
        <p:spPr>
          <a:xfrm>
            <a:off x="2044826" y="2558914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Peer review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15" name="Google Shape;315;p36"/>
          <p:cNvSpPr/>
          <p:nvPr/>
        </p:nvSpPr>
        <p:spPr>
          <a:xfrm>
            <a:off x="3903084" y="2515700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Typesetting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16" name="Google Shape;316;p36"/>
          <p:cNvSpPr/>
          <p:nvPr/>
        </p:nvSpPr>
        <p:spPr>
          <a:xfrm>
            <a:off x="5753753" y="2515700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0961AB"/>
          </a:solidFill>
          <a:ln w="9525" cap="flat" cmpd="sng">
            <a:solidFill>
              <a:srgbClr val="0961A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Hosting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17" name="Google Shape;317;p36"/>
          <p:cNvSpPr/>
          <p:nvPr/>
        </p:nvSpPr>
        <p:spPr>
          <a:xfrm>
            <a:off x="7598300" y="2515700"/>
            <a:ext cx="1323600" cy="573900"/>
          </a:xfrm>
          <a:prstGeom prst="roundRect">
            <a:avLst>
              <a:gd name="adj" fmla="val 16667"/>
            </a:avLst>
          </a:prstGeom>
          <a:solidFill>
            <a:srgbClr val="0A9DD9"/>
          </a:solidFill>
          <a:ln w="9525" cap="flat" cmpd="sng">
            <a:solidFill>
              <a:srgbClr val="0A9D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Publishing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18" name="Google Shape;318;p36"/>
          <p:cNvSpPr txBox="1">
            <a:spLocks noGrp="1"/>
          </p:cNvSpPr>
          <p:nvPr>
            <p:ph type="ctrTitle" idx="4294967295"/>
          </p:nvPr>
        </p:nvSpPr>
        <p:spPr>
          <a:xfrm>
            <a:off x="3407825" y="1469650"/>
            <a:ext cx="2237700" cy="41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Libero Producer</a:t>
            </a:r>
            <a:endParaRPr sz="1800">
              <a:solidFill>
                <a:srgbClr val="CCCCCC"/>
              </a:solidFill>
            </a:endParaRPr>
          </a:p>
        </p:txBody>
      </p:sp>
      <p:cxnSp>
        <p:nvCxnSpPr>
          <p:cNvPr id="319" name="Google Shape;319;p36"/>
          <p:cNvCxnSpPr/>
          <p:nvPr/>
        </p:nvCxnSpPr>
        <p:spPr>
          <a:xfrm>
            <a:off x="3437949" y="2836725"/>
            <a:ext cx="0" cy="0"/>
          </a:xfrm>
          <a:prstGeom prst="straightConnector1">
            <a:avLst/>
          </a:prstGeom>
          <a:noFill/>
          <a:ln w="76200" cap="flat" cmpd="sng">
            <a:solidFill>
              <a:srgbClr val="CCCC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0" name="Google Shape;320;p36"/>
          <p:cNvCxnSpPr/>
          <p:nvPr/>
        </p:nvCxnSpPr>
        <p:spPr>
          <a:xfrm>
            <a:off x="5294036" y="2804311"/>
            <a:ext cx="0" cy="0"/>
          </a:xfrm>
          <a:prstGeom prst="straightConnector1">
            <a:avLst/>
          </a:prstGeom>
          <a:noFill/>
          <a:ln w="76200" cap="flat" cmpd="sng">
            <a:solidFill>
              <a:srgbClr val="D9D9D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1" name="Google Shape;321;p36"/>
          <p:cNvCxnSpPr/>
          <p:nvPr/>
        </p:nvCxnSpPr>
        <p:spPr>
          <a:xfrm>
            <a:off x="7137032" y="2793200"/>
            <a:ext cx="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2" name="Google Shape;322;p36"/>
          <p:cNvCxnSpPr/>
          <p:nvPr/>
        </p:nvCxnSpPr>
        <p:spPr>
          <a:xfrm>
            <a:off x="3406121" y="1241225"/>
            <a:ext cx="0" cy="955500"/>
          </a:xfrm>
          <a:prstGeom prst="straightConnector1">
            <a:avLst/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3" name="Google Shape;3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7966" y="3659140"/>
            <a:ext cx="788526" cy="78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4475" y="3694550"/>
            <a:ext cx="2237609" cy="5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812" y="3535088"/>
            <a:ext cx="788532" cy="8783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" name="Google Shape;326;p36"/>
          <p:cNvCxnSpPr/>
          <p:nvPr/>
        </p:nvCxnSpPr>
        <p:spPr>
          <a:xfrm>
            <a:off x="5663236" y="1192075"/>
            <a:ext cx="0" cy="955500"/>
          </a:xfrm>
          <a:prstGeom prst="straightConnector1">
            <a:avLst/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7" name="Google Shape;32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2108" y="3829910"/>
            <a:ext cx="1572951" cy="2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3653" y="3675650"/>
            <a:ext cx="1572950" cy="640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9" name="Google Shape;329;p36"/>
          <p:cNvGrpSpPr/>
          <p:nvPr/>
        </p:nvGrpSpPr>
        <p:grpSpPr>
          <a:xfrm>
            <a:off x="317477" y="173925"/>
            <a:ext cx="8665573" cy="566550"/>
            <a:chOff x="317477" y="173925"/>
            <a:chExt cx="8665573" cy="566550"/>
          </a:xfrm>
        </p:grpSpPr>
        <p:pic>
          <p:nvPicPr>
            <p:cNvPr id="330" name="Google Shape;330;p3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17477" y="228600"/>
              <a:ext cx="444523" cy="511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3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305800" y="173925"/>
              <a:ext cx="677250" cy="511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2" name="Google Shape;332;p36"/>
          <p:cNvSpPr/>
          <p:nvPr/>
        </p:nvSpPr>
        <p:spPr>
          <a:xfrm>
            <a:off x="685800" y="381000"/>
            <a:ext cx="6096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7"/>
          <p:cNvSpPr txBox="1">
            <a:spLocks noGrp="1"/>
          </p:cNvSpPr>
          <p:nvPr>
            <p:ph type="ctrTitle" idx="4294967295"/>
          </p:nvPr>
        </p:nvSpPr>
        <p:spPr>
          <a:xfrm>
            <a:off x="311700" y="196150"/>
            <a:ext cx="7603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212121"/>
                </a:solidFill>
              </a:rPr>
              <a:t>eLife’s Libero </a:t>
            </a:r>
            <a:r>
              <a:rPr lang="en" sz="1800" b="1" u="sng">
                <a:solidFill>
                  <a:srgbClr val="212121"/>
                </a:solidFill>
              </a:rPr>
              <a:t>Publisher</a:t>
            </a:r>
            <a:r>
              <a:rPr lang="en" sz="1800" b="1">
                <a:solidFill>
                  <a:srgbClr val="212121"/>
                </a:solidFill>
              </a:rPr>
              <a:t> collaboration</a:t>
            </a:r>
            <a:endParaRPr sz="1800" b="1">
              <a:solidFill>
                <a:srgbClr val="212121"/>
              </a:solidFill>
            </a:endParaRPr>
          </a:p>
        </p:txBody>
      </p:sp>
      <p:grpSp>
        <p:nvGrpSpPr>
          <p:cNvPr id="338" name="Google Shape;338;p37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339" name="Google Shape;339;p37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1" name="Google Shape;341;p37"/>
          <p:cNvPicPr preferRelativeResize="0"/>
          <p:nvPr/>
        </p:nvPicPr>
        <p:blipFill rotWithShape="1">
          <a:blip r:embed="rId5">
            <a:alphaModFix/>
          </a:blip>
          <a:srcRect b="14295"/>
          <a:stretch/>
        </p:blipFill>
        <p:spPr>
          <a:xfrm>
            <a:off x="1058825" y="598625"/>
            <a:ext cx="6785050" cy="4626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9DD9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ctrTitle"/>
          </p:nvPr>
        </p:nvSpPr>
        <p:spPr>
          <a:xfrm>
            <a:off x="608900" y="1467825"/>
            <a:ext cx="6630000" cy="13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</a:rPr>
              <a:t>Why eLife is building open source technology for publishing</a:t>
            </a:r>
            <a:endParaRPr sz="3600" b="1">
              <a:solidFill>
                <a:srgbClr val="FFFFFF"/>
              </a:solidFill>
            </a:endParaRPr>
          </a:p>
        </p:txBody>
      </p:sp>
      <p:sp>
        <p:nvSpPr>
          <p:cNvPr id="118" name="Google Shape;118;p20"/>
          <p:cNvSpPr txBox="1">
            <a:spLocks noGrp="1"/>
          </p:cNvSpPr>
          <p:nvPr>
            <p:ph type="subTitle" idx="1"/>
          </p:nvPr>
        </p:nvSpPr>
        <p:spPr>
          <a:xfrm>
            <a:off x="311700" y="4629900"/>
            <a:ext cx="4260300" cy="5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Shared Open Source Infrastructure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2060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8"/>
          <p:cNvSpPr txBox="1">
            <a:spLocks noGrp="1"/>
          </p:cNvSpPr>
          <p:nvPr>
            <p:ph type="ctrTitle"/>
          </p:nvPr>
        </p:nvSpPr>
        <p:spPr>
          <a:xfrm>
            <a:off x="608900" y="782025"/>
            <a:ext cx="5831100" cy="17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</a:rPr>
              <a:t>How do we build open source software?</a:t>
            </a:r>
            <a:endParaRPr sz="3600" b="1">
              <a:solidFill>
                <a:srgbClr val="FFFFFF"/>
              </a:solidFill>
            </a:endParaRPr>
          </a:p>
        </p:txBody>
      </p:sp>
      <p:sp>
        <p:nvSpPr>
          <p:cNvPr id="347" name="Google Shape;347;p38"/>
          <p:cNvSpPr txBox="1">
            <a:spLocks noGrp="1"/>
          </p:cNvSpPr>
          <p:nvPr>
            <p:ph type="subTitle" idx="1"/>
          </p:nvPr>
        </p:nvSpPr>
        <p:spPr>
          <a:xfrm>
            <a:off x="311700" y="4629900"/>
            <a:ext cx="4260300" cy="5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Shared Open Source Infrastructure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9"/>
          <p:cNvSpPr txBox="1">
            <a:spLocks noGrp="1"/>
          </p:cNvSpPr>
          <p:nvPr>
            <p:ph type="ctrTitle" idx="4294967295"/>
          </p:nvPr>
        </p:nvSpPr>
        <p:spPr>
          <a:xfrm>
            <a:off x="311700" y="653350"/>
            <a:ext cx="7603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We listen to content providers</a:t>
            </a:r>
            <a:endParaRPr sz="3000" b="1">
              <a:solidFill>
                <a:srgbClr val="000000"/>
              </a:solidFill>
            </a:endParaRPr>
          </a:p>
        </p:txBody>
      </p:sp>
      <p:sp>
        <p:nvSpPr>
          <p:cNvPr id="353" name="Google Shape;353;p39"/>
          <p:cNvSpPr txBox="1">
            <a:spLocks noGrp="1"/>
          </p:cNvSpPr>
          <p:nvPr>
            <p:ph type="subTitle" idx="1"/>
          </p:nvPr>
        </p:nvSpPr>
        <p:spPr>
          <a:xfrm>
            <a:off x="831585" y="1338155"/>
            <a:ext cx="6366000" cy="30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>
                <a:solidFill>
                  <a:srgbClr val="212121"/>
                </a:solidFill>
              </a:rPr>
              <a:t>A strong need for </a:t>
            </a:r>
            <a:r>
              <a:rPr lang="en" sz="1800" b="1">
                <a:solidFill>
                  <a:srgbClr val="732060"/>
                </a:solidFill>
              </a:rPr>
              <a:t>cost-effective solution</a:t>
            </a:r>
            <a:endParaRPr sz="1800" b="1">
              <a:solidFill>
                <a:srgbClr val="73206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Desire for a </a:t>
            </a:r>
            <a:r>
              <a:rPr lang="en" sz="1800" b="1">
                <a:solidFill>
                  <a:srgbClr val="732060"/>
                </a:solidFill>
              </a:rPr>
              <a:t>modern user experience</a:t>
            </a:r>
            <a:r>
              <a:rPr lang="en" sz="1800">
                <a:solidFill>
                  <a:srgbClr val="732060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(</a:t>
            </a:r>
            <a:r>
              <a:rPr lang="en" sz="1800">
                <a:solidFill>
                  <a:schemeClr val="accent2"/>
                </a:solidFill>
              </a:rPr>
              <a:t>UX/UI)</a:t>
            </a:r>
            <a:br>
              <a:rPr lang="en" sz="1800">
                <a:solidFill>
                  <a:schemeClr val="accent2"/>
                </a:solidFill>
              </a:rPr>
            </a:br>
            <a:endParaRPr sz="1800">
              <a:solidFill>
                <a:schemeClr val="accent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>
                <a:solidFill>
                  <a:srgbClr val="212121"/>
                </a:solidFill>
              </a:rPr>
              <a:t>A need for </a:t>
            </a:r>
            <a:r>
              <a:rPr lang="en" sz="1800" b="1">
                <a:solidFill>
                  <a:srgbClr val="732060"/>
                </a:solidFill>
              </a:rPr>
              <a:t>more flexible</a:t>
            </a:r>
            <a:r>
              <a:rPr lang="en" sz="1800">
                <a:solidFill>
                  <a:srgbClr val="212121"/>
                </a:solidFill>
              </a:rPr>
              <a:t>, modular </a:t>
            </a:r>
            <a:r>
              <a:rPr lang="en" sz="1800"/>
              <a:t>options</a:t>
            </a:r>
            <a:endParaRPr sz="1800">
              <a:solidFill>
                <a:srgbClr val="21212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grpSp>
        <p:nvGrpSpPr>
          <p:cNvPr id="354" name="Google Shape;354;p39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355" name="Google Shape;355;p39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0"/>
          <p:cNvSpPr txBox="1">
            <a:spLocks noGrp="1"/>
          </p:cNvSpPr>
          <p:nvPr>
            <p:ph type="ctrTitle" idx="4294967295"/>
          </p:nvPr>
        </p:nvSpPr>
        <p:spPr>
          <a:xfrm>
            <a:off x="1149900" y="3472750"/>
            <a:ext cx="86433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12121"/>
                </a:solidFill>
              </a:rPr>
              <a:t>How do we build tools that are easy to use?</a:t>
            </a:r>
            <a:endParaRPr sz="3000" b="1">
              <a:solidFill>
                <a:srgbClr val="212121"/>
              </a:solidFill>
            </a:endParaRPr>
          </a:p>
        </p:txBody>
      </p:sp>
      <p:sp>
        <p:nvSpPr>
          <p:cNvPr id="362" name="Google Shape;362;p40"/>
          <p:cNvSpPr txBox="1">
            <a:spLocks noGrp="1"/>
          </p:cNvSpPr>
          <p:nvPr>
            <p:ph type="subTitle" idx="1"/>
          </p:nvPr>
        </p:nvSpPr>
        <p:spPr>
          <a:xfrm>
            <a:off x="1029750" y="2034100"/>
            <a:ext cx="6366000" cy="30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 b="1">
                <a:solidFill>
                  <a:srgbClr val="732060"/>
                </a:solidFill>
              </a:rPr>
              <a:t>Workshops: </a:t>
            </a:r>
            <a:r>
              <a:rPr lang="en" sz="1800"/>
              <a:t>we run</a:t>
            </a:r>
            <a:r>
              <a:rPr lang="en" sz="1800">
                <a:solidFill>
                  <a:srgbClr val="212121"/>
                </a:solidFill>
              </a:rPr>
              <a:t> with users and stakeholders</a:t>
            </a:r>
            <a:endParaRPr sz="1800">
              <a:solidFill>
                <a:srgbClr val="21212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 b="1">
                <a:solidFill>
                  <a:srgbClr val="732060"/>
                </a:solidFill>
              </a:rPr>
              <a:t>Short feedback loops</a:t>
            </a:r>
            <a:r>
              <a:rPr lang="en" sz="1800">
                <a:solidFill>
                  <a:srgbClr val="732060"/>
                </a:solidFill>
              </a:rPr>
              <a:t>: </a:t>
            </a:r>
            <a:r>
              <a:rPr lang="en" sz="1800">
                <a:solidFill>
                  <a:schemeClr val="accent2"/>
                </a:solidFill>
              </a:rPr>
              <a:t>we iterate on feedback and adapt our design</a:t>
            </a:r>
            <a:endParaRPr sz="1800">
              <a:solidFill>
                <a:schemeClr val="accent2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lang="en" sz="1800" b="1">
                <a:solidFill>
                  <a:srgbClr val="732060"/>
                </a:solidFill>
              </a:rPr>
              <a:t>User tests:</a:t>
            </a:r>
            <a:r>
              <a:rPr lang="en" sz="1800" b="1">
                <a:solidFill>
                  <a:srgbClr val="6E3F19"/>
                </a:solidFill>
              </a:rPr>
              <a:t> </a:t>
            </a:r>
            <a:r>
              <a:rPr lang="en" sz="1800">
                <a:solidFill>
                  <a:schemeClr val="accent2"/>
                </a:solidFill>
              </a:rPr>
              <a:t>we make sure that our solution works well</a:t>
            </a: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grpSp>
        <p:nvGrpSpPr>
          <p:cNvPr id="363" name="Google Shape;363;p40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364" name="Google Shape;364;p40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6" name="Google Shape;366;p40"/>
          <p:cNvPicPr preferRelativeResize="0"/>
          <p:nvPr/>
        </p:nvPicPr>
        <p:blipFill rotWithShape="1">
          <a:blip r:embed="rId5">
            <a:alphaModFix/>
          </a:blip>
          <a:srcRect l="11581" t="8958" r="3637"/>
          <a:stretch/>
        </p:blipFill>
        <p:spPr>
          <a:xfrm>
            <a:off x="0" y="0"/>
            <a:ext cx="9066698" cy="7302522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0"/>
          <p:cNvSpPr/>
          <p:nvPr/>
        </p:nvSpPr>
        <p:spPr>
          <a:xfrm>
            <a:off x="795075" y="3790075"/>
            <a:ext cx="5778600" cy="507300"/>
          </a:xfrm>
          <a:prstGeom prst="rect">
            <a:avLst/>
          </a:prstGeom>
          <a:solidFill>
            <a:srgbClr val="732060"/>
          </a:solidFill>
          <a:ln w="9525" cap="flat" cmpd="sng">
            <a:solidFill>
              <a:srgbClr val="73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40"/>
          <p:cNvSpPr/>
          <p:nvPr/>
        </p:nvSpPr>
        <p:spPr>
          <a:xfrm>
            <a:off x="795075" y="4297375"/>
            <a:ext cx="3405000" cy="556200"/>
          </a:xfrm>
          <a:prstGeom prst="rect">
            <a:avLst/>
          </a:prstGeom>
          <a:solidFill>
            <a:srgbClr val="732060"/>
          </a:solidFill>
          <a:ln w="9525" cap="flat" cmpd="sng">
            <a:solidFill>
              <a:srgbClr val="73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40"/>
          <p:cNvSpPr txBox="1">
            <a:spLocks noGrp="1"/>
          </p:cNvSpPr>
          <p:nvPr>
            <p:ph type="ctrTitle" idx="4294967295"/>
          </p:nvPr>
        </p:nvSpPr>
        <p:spPr>
          <a:xfrm>
            <a:off x="879575" y="3741125"/>
            <a:ext cx="6064800" cy="1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</a:rPr>
              <a:t>We run workshops with users</a:t>
            </a:r>
            <a:endParaRPr sz="30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</a:rPr>
              <a:t>and stakeholders</a:t>
            </a:r>
            <a:endParaRPr sz="3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41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375" name="Google Shape;375;p41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7" name="Google Shape;37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7227" y="-87250"/>
            <a:ext cx="9278571" cy="6279077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1"/>
          <p:cNvSpPr/>
          <p:nvPr/>
        </p:nvSpPr>
        <p:spPr>
          <a:xfrm>
            <a:off x="806400" y="3563150"/>
            <a:ext cx="4763100" cy="507300"/>
          </a:xfrm>
          <a:prstGeom prst="rect">
            <a:avLst/>
          </a:prstGeom>
          <a:solidFill>
            <a:srgbClr val="732060"/>
          </a:solidFill>
          <a:ln w="9525" cap="flat" cmpd="sng">
            <a:solidFill>
              <a:srgbClr val="73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41"/>
          <p:cNvSpPr/>
          <p:nvPr/>
        </p:nvSpPr>
        <p:spPr>
          <a:xfrm>
            <a:off x="806400" y="4076500"/>
            <a:ext cx="4002600" cy="507300"/>
          </a:xfrm>
          <a:prstGeom prst="rect">
            <a:avLst/>
          </a:prstGeom>
          <a:solidFill>
            <a:srgbClr val="732060"/>
          </a:solidFill>
          <a:ln w="9525" cap="flat" cmpd="sng">
            <a:solidFill>
              <a:srgbClr val="73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41"/>
          <p:cNvSpPr/>
          <p:nvPr/>
        </p:nvSpPr>
        <p:spPr>
          <a:xfrm>
            <a:off x="806405" y="4576564"/>
            <a:ext cx="2041800" cy="507300"/>
          </a:xfrm>
          <a:prstGeom prst="rect">
            <a:avLst/>
          </a:prstGeom>
          <a:solidFill>
            <a:srgbClr val="732060"/>
          </a:solidFill>
          <a:ln w="9525" cap="flat" cmpd="sng">
            <a:solidFill>
              <a:srgbClr val="73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41"/>
          <p:cNvSpPr txBox="1">
            <a:spLocks noGrp="1"/>
          </p:cNvSpPr>
          <p:nvPr>
            <p:ph type="ctrTitle" idx="4294967295"/>
          </p:nvPr>
        </p:nvSpPr>
        <p:spPr>
          <a:xfrm>
            <a:off x="834628" y="3541575"/>
            <a:ext cx="5968500" cy="16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</a:rPr>
              <a:t>...to build user interfaces</a:t>
            </a:r>
            <a:endParaRPr sz="30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</a:rPr>
              <a:t>that are intuitive and</a:t>
            </a:r>
            <a:endParaRPr sz="30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</a:rPr>
              <a:t>save time</a:t>
            </a:r>
            <a:endParaRPr sz="3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B81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2"/>
          <p:cNvSpPr txBox="1">
            <a:spLocks noGrp="1"/>
          </p:cNvSpPr>
          <p:nvPr>
            <p:ph type="subTitle" idx="1"/>
          </p:nvPr>
        </p:nvSpPr>
        <p:spPr>
          <a:xfrm>
            <a:off x="311700" y="4629900"/>
            <a:ext cx="4260300" cy="5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Shared Open Source Infrastructure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87" name="Google Shape;387;p42"/>
          <p:cNvSpPr txBox="1">
            <a:spLocks noGrp="1"/>
          </p:cNvSpPr>
          <p:nvPr>
            <p:ph type="ctrTitle"/>
          </p:nvPr>
        </p:nvSpPr>
        <p:spPr>
          <a:xfrm>
            <a:off x="608900" y="1467825"/>
            <a:ext cx="6630000" cy="13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</a:rPr>
              <a:t>Can I have a look?</a:t>
            </a:r>
            <a:endParaRPr sz="36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075" y="193425"/>
            <a:ext cx="3850324" cy="41369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93" name="Google Shape;39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3228" y="193424"/>
            <a:ext cx="4514670" cy="48508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94" name="Google Shape;394;p43"/>
          <p:cNvSpPr/>
          <p:nvPr/>
        </p:nvSpPr>
        <p:spPr>
          <a:xfrm>
            <a:off x="528" y="4555350"/>
            <a:ext cx="3089100" cy="578700"/>
          </a:xfrm>
          <a:prstGeom prst="rect">
            <a:avLst/>
          </a:prstGeom>
          <a:solidFill>
            <a:srgbClr val="273B81"/>
          </a:solidFill>
          <a:ln w="9525" cap="flat" cmpd="sng">
            <a:solidFill>
              <a:srgbClr val="273B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3"/>
          <p:cNvSpPr txBox="1">
            <a:spLocks noGrp="1"/>
          </p:cNvSpPr>
          <p:nvPr>
            <p:ph type="ctrTitle" idx="4294967295"/>
          </p:nvPr>
        </p:nvSpPr>
        <p:spPr>
          <a:xfrm>
            <a:off x="-336296" y="4498425"/>
            <a:ext cx="37632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highlight>
                  <a:srgbClr val="273B81"/>
                </a:highlight>
              </a:rPr>
              <a:t>Libero Reviewer</a:t>
            </a:r>
            <a:endParaRPr sz="3000" b="1">
              <a:solidFill>
                <a:srgbClr val="FFFFFF"/>
              </a:solidFill>
              <a:highlight>
                <a:srgbClr val="273B81"/>
              </a:highligh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4"/>
          <p:cNvSpPr/>
          <p:nvPr/>
        </p:nvSpPr>
        <p:spPr>
          <a:xfrm>
            <a:off x="528" y="4555350"/>
            <a:ext cx="3089100" cy="578700"/>
          </a:xfrm>
          <a:prstGeom prst="rect">
            <a:avLst/>
          </a:prstGeom>
          <a:solidFill>
            <a:srgbClr val="273B81"/>
          </a:solidFill>
          <a:ln w="9525" cap="flat" cmpd="sng">
            <a:solidFill>
              <a:srgbClr val="273B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4"/>
          <p:cNvSpPr txBox="1">
            <a:spLocks noGrp="1"/>
          </p:cNvSpPr>
          <p:nvPr>
            <p:ph type="ctrTitle" idx="4294967295"/>
          </p:nvPr>
        </p:nvSpPr>
        <p:spPr>
          <a:xfrm>
            <a:off x="-336296" y="4498425"/>
            <a:ext cx="37632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highlight>
                  <a:srgbClr val="273B81"/>
                </a:highlight>
              </a:rPr>
              <a:t>Libero Reviewer</a:t>
            </a:r>
            <a:endParaRPr sz="3000" b="1">
              <a:solidFill>
                <a:srgbClr val="FFFFFF"/>
              </a:solidFill>
              <a:highlight>
                <a:srgbClr val="273B81"/>
              </a:highlight>
            </a:endParaRPr>
          </a:p>
        </p:txBody>
      </p:sp>
      <p:pic>
        <p:nvPicPr>
          <p:cNvPr id="402" name="Google Shape;40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5700" y="152400"/>
            <a:ext cx="4503412" cy="4838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5"/>
          <p:cNvSpPr/>
          <p:nvPr/>
        </p:nvSpPr>
        <p:spPr>
          <a:xfrm>
            <a:off x="528" y="4555350"/>
            <a:ext cx="3089100" cy="578700"/>
          </a:xfrm>
          <a:prstGeom prst="rect">
            <a:avLst/>
          </a:prstGeom>
          <a:solidFill>
            <a:srgbClr val="273B81"/>
          </a:solidFill>
          <a:ln w="9525" cap="flat" cmpd="sng">
            <a:solidFill>
              <a:srgbClr val="273B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5"/>
          <p:cNvSpPr txBox="1">
            <a:spLocks noGrp="1"/>
          </p:cNvSpPr>
          <p:nvPr>
            <p:ph type="ctrTitle" idx="4294967295"/>
          </p:nvPr>
        </p:nvSpPr>
        <p:spPr>
          <a:xfrm>
            <a:off x="-336296" y="4498425"/>
            <a:ext cx="37632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highlight>
                  <a:srgbClr val="273B81"/>
                </a:highlight>
              </a:rPr>
              <a:t>Libero Producer</a:t>
            </a:r>
            <a:endParaRPr sz="3000" b="1">
              <a:solidFill>
                <a:srgbClr val="FFFFFF"/>
              </a:solidFill>
              <a:highlight>
                <a:srgbClr val="273B81"/>
              </a:highlight>
            </a:endParaRPr>
          </a:p>
        </p:txBody>
      </p:sp>
      <p:pic>
        <p:nvPicPr>
          <p:cNvPr id="409" name="Google Shape;40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297" y="868272"/>
            <a:ext cx="3930600" cy="304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2900" y="114625"/>
            <a:ext cx="3089102" cy="489109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6"/>
          <p:cNvSpPr/>
          <p:nvPr/>
        </p:nvSpPr>
        <p:spPr>
          <a:xfrm>
            <a:off x="525" y="4555350"/>
            <a:ext cx="3182700" cy="578700"/>
          </a:xfrm>
          <a:prstGeom prst="rect">
            <a:avLst/>
          </a:prstGeom>
          <a:solidFill>
            <a:srgbClr val="273B81"/>
          </a:solidFill>
          <a:ln w="9525" cap="flat" cmpd="sng">
            <a:solidFill>
              <a:srgbClr val="273B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6"/>
          <p:cNvSpPr txBox="1">
            <a:spLocks noGrp="1"/>
          </p:cNvSpPr>
          <p:nvPr>
            <p:ph type="ctrTitle" idx="4294967295"/>
          </p:nvPr>
        </p:nvSpPr>
        <p:spPr>
          <a:xfrm>
            <a:off x="-244850" y="4498425"/>
            <a:ext cx="36717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highlight>
                  <a:srgbClr val="273B81"/>
                </a:highlight>
              </a:rPr>
              <a:t>Libero Publisher</a:t>
            </a:r>
            <a:endParaRPr sz="3000" b="1">
              <a:solidFill>
                <a:srgbClr val="FFFFFF"/>
              </a:solidFill>
              <a:highlight>
                <a:srgbClr val="273B81"/>
              </a:highlight>
            </a:endParaRPr>
          </a:p>
        </p:txBody>
      </p:sp>
      <p:pic>
        <p:nvPicPr>
          <p:cNvPr id="417" name="Google Shape;41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5475" y="152400"/>
            <a:ext cx="5050426" cy="45792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18" name="Google Shape;41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09600"/>
            <a:ext cx="4121100" cy="37365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7"/>
          <p:cNvSpPr/>
          <p:nvPr/>
        </p:nvSpPr>
        <p:spPr>
          <a:xfrm>
            <a:off x="525" y="4555350"/>
            <a:ext cx="3182700" cy="578700"/>
          </a:xfrm>
          <a:prstGeom prst="rect">
            <a:avLst/>
          </a:prstGeom>
          <a:solidFill>
            <a:srgbClr val="273B81"/>
          </a:solidFill>
          <a:ln w="9525" cap="flat" cmpd="sng">
            <a:solidFill>
              <a:srgbClr val="273B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47"/>
          <p:cNvSpPr txBox="1">
            <a:spLocks noGrp="1"/>
          </p:cNvSpPr>
          <p:nvPr>
            <p:ph type="ctrTitle" idx="4294967295"/>
          </p:nvPr>
        </p:nvSpPr>
        <p:spPr>
          <a:xfrm>
            <a:off x="-244850" y="4498425"/>
            <a:ext cx="36717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highlight>
                  <a:srgbClr val="273B81"/>
                </a:highlight>
              </a:rPr>
              <a:t>Libero Publisher</a:t>
            </a:r>
            <a:endParaRPr sz="3000" b="1">
              <a:solidFill>
                <a:srgbClr val="FFFFFF"/>
              </a:solidFill>
              <a:highlight>
                <a:srgbClr val="273B81"/>
              </a:highlight>
            </a:endParaRPr>
          </a:p>
        </p:txBody>
      </p:sp>
      <p:pic>
        <p:nvPicPr>
          <p:cNvPr id="425" name="Google Shape;4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9250" y="152400"/>
            <a:ext cx="5336596" cy="48387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26" name="Google Shape;42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850" y="726550"/>
            <a:ext cx="3985075" cy="3613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ctrTitle" idx="4294967295"/>
          </p:nvPr>
        </p:nvSpPr>
        <p:spPr>
          <a:xfrm>
            <a:off x="311700" y="653350"/>
            <a:ext cx="7603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12121"/>
                </a:solidFill>
              </a:rPr>
              <a:t>What is eLife?</a:t>
            </a:r>
            <a:endParaRPr sz="3000" b="1">
              <a:solidFill>
                <a:srgbClr val="212121"/>
              </a:solidFill>
            </a:endParaRPr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1"/>
          </p:nvPr>
        </p:nvSpPr>
        <p:spPr>
          <a:xfrm>
            <a:off x="801150" y="1500700"/>
            <a:ext cx="6366000" cy="30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/>
              <a:t>A non-profit backed by </a:t>
            </a:r>
            <a:r>
              <a:rPr lang="en" sz="1800" b="1">
                <a:solidFill>
                  <a:srgbClr val="0A9DD9"/>
                </a:solidFill>
              </a:rPr>
              <a:t>research funders</a:t>
            </a:r>
            <a:r>
              <a:rPr lang="en" sz="1800" b="1">
                <a:solidFill>
                  <a:srgbClr val="629F43"/>
                </a:solidFill>
              </a:rPr>
              <a:t> </a:t>
            </a:r>
            <a:r>
              <a:rPr lang="en" sz="1800"/>
              <a:t>to drive reform in research communication</a:t>
            </a:r>
            <a:endParaRPr sz="18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/>
              <a:t>We invest heavily in open-source technology development and innovation </a:t>
            </a:r>
            <a:r>
              <a:rPr lang="en" sz="1800" b="1">
                <a:solidFill>
                  <a:srgbClr val="0A9DD9"/>
                </a:solidFill>
              </a:rPr>
              <a:t>on behalf of the community</a:t>
            </a:r>
            <a:endParaRPr sz="1200">
              <a:solidFill>
                <a:srgbClr val="0A9DD9"/>
              </a:solidFill>
            </a:endParaRPr>
          </a:p>
        </p:txBody>
      </p:sp>
      <p:grpSp>
        <p:nvGrpSpPr>
          <p:cNvPr id="125" name="Google Shape;125;p21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126" name="Google Shape;126;p21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" name="Google Shape;1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8325" y="516575"/>
            <a:ext cx="4405978" cy="77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8"/>
          <p:cNvSpPr/>
          <p:nvPr/>
        </p:nvSpPr>
        <p:spPr>
          <a:xfrm>
            <a:off x="525" y="4555350"/>
            <a:ext cx="3182700" cy="578700"/>
          </a:xfrm>
          <a:prstGeom prst="rect">
            <a:avLst/>
          </a:prstGeom>
          <a:solidFill>
            <a:srgbClr val="273B81"/>
          </a:solidFill>
          <a:ln w="9525" cap="flat" cmpd="sng">
            <a:solidFill>
              <a:srgbClr val="273B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48"/>
          <p:cNvSpPr txBox="1">
            <a:spLocks noGrp="1"/>
          </p:cNvSpPr>
          <p:nvPr>
            <p:ph type="ctrTitle" idx="4294967295"/>
          </p:nvPr>
        </p:nvSpPr>
        <p:spPr>
          <a:xfrm>
            <a:off x="-244850" y="4498425"/>
            <a:ext cx="36717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highlight>
                  <a:srgbClr val="273B81"/>
                </a:highlight>
              </a:rPr>
              <a:t>Libero Publisher</a:t>
            </a:r>
            <a:endParaRPr sz="3000" b="1">
              <a:solidFill>
                <a:srgbClr val="FFFFFF"/>
              </a:solidFill>
              <a:highlight>
                <a:srgbClr val="273B81"/>
              </a:highlight>
            </a:endParaRPr>
          </a:p>
        </p:txBody>
      </p:sp>
      <p:pic>
        <p:nvPicPr>
          <p:cNvPr id="433" name="Google Shape;43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9250" y="152400"/>
            <a:ext cx="5336596" cy="48387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34" name="Google Shape;43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925" y="781350"/>
            <a:ext cx="3881226" cy="3519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9"/>
          <p:cNvSpPr/>
          <p:nvPr/>
        </p:nvSpPr>
        <p:spPr>
          <a:xfrm>
            <a:off x="525" y="4555350"/>
            <a:ext cx="3182700" cy="578700"/>
          </a:xfrm>
          <a:prstGeom prst="rect">
            <a:avLst/>
          </a:prstGeom>
          <a:solidFill>
            <a:srgbClr val="273B81"/>
          </a:solidFill>
          <a:ln w="9525" cap="flat" cmpd="sng">
            <a:solidFill>
              <a:srgbClr val="273B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9"/>
          <p:cNvSpPr txBox="1">
            <a:spLocks noGrp="1"/>
          </p:cNvSpPr>
          <p:nvPr>
            <p:ph type="ctrTitle" idx="4294967295"/>
          </p:nvPr>
        </p:nvSpPr>
        <p:spPr>
          <a:xfrm>
            <a:off x="-244850" y="4498425"/>
            <a:ext cx="36717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highlight>
                  <a:srgbClr val="273B81"/>
                </a:highlight>
              </a:rPr>
              <a:t>Libero Publisher</a:t>
            </a:r>
            <a:endParaRPr sz="3000" b="1">
              <a:solidFill>
                <a:srgbClr val="FFFFFF"/>
              </a:solidFill>
              <a:highlight>
                <a:srgbClr val="273B81"/>
              </a:highlight>
            </a:endParaRPr>
          </a:p>
        </p:txBody>
      </p:sp>
      <p:pic>
        <p:nvPicPr>
          <p:cNvPr id="441" name="Google Shape;44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9250" y="152400"/>
            <a:ext cx="5336596" cy="48387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42" name="Google Shape;44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275" y="628650"/>
            <a:ext cx="4111424" cy="37278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0"/>
          <p:cNvSpPr/>
          <p:nvPr/>
        </p:nvSpPr>
        <p:spPr>
          <a:xfrm>
            <a:off x="525" y="4555350"/>
            <a:ext cx="3182700" cy="578700"/>
          </a:xfrm>
          <a:prstGeom prst="rect">
            <a:avLst/>
          </a:prstGeom>
          <a:solidFill>
            <a:srgbClr val="273B81"/>
          </a:solidFill>
          <a:ln w="9525" cap="flat" cmpd="sng">
            <a:solidFill>
              <a:srgbClr val="273B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50"/>
          <p:cNvSpPr txBox="1">
            <a:spLocks noGrp="1"/>
          </p:cNvSpPr>
          <p:nvPr>
            <p:ph type="ctrTitle" idx="4294967295"/>
          </p:nvPr>
        </p:nvSpPr>
        <p:spPr>
          <a:xfrm>
            <a:off x="-244850" y="4498425"/>
            <a:ext cx="36717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highlight>
                  <a:srgbClr val="273B81"/>
                </a:highlight>
              </a:rPr>
              <a:t>Libero Publisher</a:t>
            </a:r>
            <a:endParaRPr sz="3000" b="1">
              <a:solidFill>
                <a:srgbClr val="FFFFFF"/>
              </a:solidFill>
              <a:highlight>
                <a:srgbClr val="273B81"/>
              </a:highlight>
            </a:endParaRPr>
          </a:p>
        </p:txBody>
      </p:sp>
      <p:pic>
        <p:nvPicPr>
          <p:cNvPr id="449" name="Google Shape;44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7225" y="157625"/>
            <a:ext cx="6156773" cy="4218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50" name="Google Shape;45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250" y="157625"/>
            <a:ext cx="2289700" cy="4218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0C4E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1"/>
          <p:cNvSpPr txBox="1">
            <a:spLocks noGrp="1"/>
          </p:cNvSpPr>
          <p:nvPr>
            <p:ph type="ctrTitle"/>
          </p:nvPr>
        </p:nvSpPr>
        <p:spPr>
          <a:xfrm>
            <a:off x="608900" y="782025"/>
            <a:ext cx="6782400" cy="17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FFFF"/>
                </a:solidFill>
              </a:rPr>
              <a:t>I do not have a tech team, can I still use your tools?</a:t>
            </a:r>
            <a:endParaRPr sz="3600" b="1">
              <a:solidFill>
                <a:srgbClr val="FFFFFF"/>
              </a:solidFill>
            </a:endParaRPr>
          </a:p>
        </p:txBody>
      </p:sp>
      <p:sp>
        <p:nvSpPr>
          <p:cNvPr id="456" name="Google Shape;456;p51"/>
          <p:cNvSpPr txBox="1">
            <a:spLocks noGrp="1"/>
          </p:cNvSpPr>
          <p:nvPr>
            <p:ph type="subTitle" idx="1"/>
          </p:nvPr>
        </p:nvSpPr>
        <p:spPr>
          <a:xfrm>
            <a:off x="311700" y="4629900"/>
            <a:ext cx="4260300" cy="5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Shared Open Source Infrastructure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2"/>
          <p:cNvSpPr txBox="1">
            <a:spLocks noGrp="1"/>
          </p:cNvSpPr>
          <p:nvPr>
            <p:ph type="ctrTitle" idx="4294967295"/>
          </p:nvPr>
        </p:nvSpPr>
        <p:spPr>
          <a:xfrm>
            <a:off x="311700" y="653350"/>
            <a:ext cx="7603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</a:rPr>
              <a:t>Options</a:t>
            </a:r>
            <a:endParaRPr sz="3000" b="1">
              <a:solidFill>
                <a:srgbClr val="000000"/>
              </a:solidFill>
            </a:endParaRPr>
          </a:p>
        </p:txBody>
      </p:sp>
      <p:sp>
        <p:nvSpPr>
          <p:cNvPr id="462" name="Google Shape;462;p52"/>
          <p:cNvSpPr txBox="1">
            <a:spLocks noGrp="1"/>
          </p:cNvSpPr>
          <p:nvPr>
            <p:ph type="subTitle" idx="1"/>
          </p:nvPr>
        </p:nvSpPr>
        <p:spPr>
          <a:xfrm>
            <a:off x="831585" y="1511070"/>
            <a:ext cx="7044300" cy="29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>
                <a:solidFill>
                  <a:srgbClr val="212121"/>
                </a:solidFill>
              </a:rPr>
              <a:t>Libero is </a:t>
            </a:r>
            <a:r>
              <a:rPr lang="en" sz="1800" b="1">
                <a:solidFill>
                  <a:srgbClr val="CF0C4E"/>
                </a:solidFill>
              </a:rPr>
              <a:t>developer-friendly</a:t>
            </a:r>
            <a:r>
              <a:rPr lang="en" sz="1800" b="1">
                <a:solidFill>
                  <a:srgbClr val="046535"/>
                </a:solidFill>
              </a:rPr>
              <a:t> </a:t>
            </a:r>
            <a:r>
              <a:rPr lang="en" sz="1800"/>
              <a:t>which means you can easily find software professionals to help get you set up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>
                <a:solidFill>
                  <a:srgbClr val="212121"/>
                </a:solidFill>
              </a:rPr>
              <a:t>We use </a:t>
            </a:r>
            <a:r>
              <a:rPr lang="en" sz="1800" b="1">
                <a:solidFill>
                  <a:srgbClr val="CF0C4E"/>
                </a:solidFill>
              </a:rPr>
              <a:t>open languages</a:t>
            </a:r>
            <a:r>
              <a:rPr lang="en" sz="1800">
                <a:solidFill>
                  <a:srgbClr val="212121"/>
                </a:solidFill>
              </a:rPr>
              <a:t> like PHP, Python and JavaScript, and </a:t>
            </a:r>
            <a:r>
              <a:rPr lang="en" sz="1800" b="1">
                <a:solidFill>
                  <a:srgbClr val="CF0C4E"/>
                </a:solidFill>
              </a:rPr>
              <a:t>well-known open frameworks</a:t>
            </a:r>
            <a:r>
              <a:rPr lang="en" sz="1800">
                <a:solidFill>
                  <a:srgbClr val="212121"/>
                </a:solidFill>
              </a:rPr>
              <a:t> like Symfony and React</a:t>
            </a:r>
            <a:br>
              <a:rPr lang="en" sz="1800">
                <a:solidFill>
                  <a:srgbClr val="212121"/>
                </a:solidFill>
              </a:rPr>
            </a:br>
            <a:endParaRPr sz="1800">
              <a:solidFill>
                <a:srgbClr val="21212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>
                <a:solidFill>
                  <a:srgbClr val="212121"/>
                </a:solidFill>
              </a:rPr>
              <a:t>Attention has been paid to the </a:t>
            </a:r>
            <a:r>
              <a:rPr lang="en" sz="1800" b="1">
                <a:solidFill>
                  <a:srgbClr val="CF0C4E"/>
                </a:solidFill>
              </a:rPr>
              <a:t>developer experience</a:t>
            </a:r>
            <a:r>
              <a:rPr lang="en" sz="1800">
                <a:solidFill>
                  <a:srgbClr val="212121"/>
                </a:solidFill>
              </a:rPr>
              <a:t> so code changes are kept to a minimum for a basic configuration</a:t>
            </a:r>
            <a:endParaRPr sz="1800">
              <a:solidFill>
                <a:srgbClr val="21212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grpSp>
        <p:nvGrpSpPr>
          <p:cNvPr id="463" name="Google Shape;463;p52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464" name="Google Shape;464;p52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3"/>
          <p:cNvSpPr txBox="1">
            <a:spLocks noGrp="1"/>
          </p:cNvSpPr>
          <p:nvPr>
            <p:ph type="ctrTitle" idx="4294967295"/>
          </p:nvPr>
        </p:nvSpPr>
        <p:spPr>
          <a:xfrm>
            <a:off x="311700" y="653350"/>
            <a:ext cx="7603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</a:rPr>
              <a:t>Options</a:t>
            </a:r>
            <a:endParaRPr sz="3000" b="1">
              <a:solidFill>
                <a:srgbClr val="000000"/>
              </a:solidFill>
            </a:endParaRPr>
          </a:p>
        </p:txBody>
      </p:sp>
      <p:sp>
        <p:nvSpPr>
          <p:cNvPr id="471" name="Google Shape;471;p53"/>
          <p:cNvSpPr txBox="1">
            <a:spLocks noGrp="1"/>
          </p:cNvSpPr>
          <p:nvPr>
            <p:ph type="subTitle" idx="1"/>
          </p:nvPr>
        </p:nvSpPr>
        <p:spPr>
          <a:xfrm>
            <a:off x="831585" y="1511070"/>
            <a:ext cx="7044300" cy="29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>
                <a:solidFill>
                  <a:srgbClr val="212121"/>
                </a:solidFill>
              </a:rPr>
              <a:t>Will be supported by an ecosystem of </a:t>
            </a:r>
            <a:r>
              <a:rPr lang="en" sz="1800" b="1">
                <a:solidFill>
                  <a:srgbClr val="CF0C4E"/>
                </a:solidFill>
              </a:rPr>
              <a:t>open source service providers</a:t>
            </a:r>
            <a:r>
              <a:rPr lang="en" sz="1800" b="1">
                <a:solidFill>
                  <a:srgbClr val="046535"/>
                </a:solidFill>
              </a:rPr>
              <a:t> </a:t>
            </a:r>
            <a:r>
              <a:rPr lang="en" sz="1800">
                <a:solidFill>
                  <a:schemeClr val="accent2"/>
                </a:solidFill>
              </a:rPr>
              <a:t>that can provide turnkey implementations of our platforms</a:t>
            </a:r>
            <a:br>
              <a:rPr lang="en" sz="1800">
                <a:solidFill>
                  <a:schemeClr val="accent2"/>
                </a:solidFill>
              </a:rPr>
            </a:br>
            <a:endParaRPr sz="1800">
              <a:solidFill>
                <a:schemeClr val="accent2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 b="1">
                <a:solidFill>
                  <a:srgbClr val="CF0C4E"/>
                </a:solidFill>
              </a:rPr>
              <a:t>Transparent</a:t>
            </a:r>
            <a:r>
              <a:rPr lang="en" sz="1800">
                <a:solidFill>
                  <a:schemeClr val="accent2"/>
                </a:solidFill>
              </a:rPr>
              <a:t> and </a:t>
            </a:r>
            <a:r>
              <a:rPr lang="en" sz="1800" b="1">
                <a:solidFill>
                  <a:srgbClr val="CF0C4E"/>
                </a:solidFill>
              </a:rPr>
              <a:t>competitive pricing</a:t>
            </a:r>
            <a:br>
              <a:rPr lang="en" sz="1800">
                <a:solidFill>
                  <a:schemeClr val="accent2"/>
                </a:solidFill>
              </a:rPr>
            </a:br>
            <a:endParaRPr sz="1800">
              <a:solidFill>
                <a:schemeClr val="accent2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 b="1">
                <a:solidFill>
                  <a:srgbClr val="CF0C4E"/>
                </a:solidFill>
              </a:rPr>
              <a:t>Diverse</a:t>
            </a:r>
            <a:r>
              <a:rPr lang="en" sz="1800">
                <a:solidFill>
                  <a:schemeClr val="accent2"/>
                </a:solidFill>
              </a:rPr>
              <a:t> providers in different geographic locations with varied expertise across open source, hosting, publishing and software development</a:t>
            </a: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grpSp>
        <p:nvGrpSpPr>
          <p:cNvPr id="472" name="Google Shape;472;p53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473" name="Google Shape;473;p53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54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480" name="Google Shape;480;p54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2" name="Google Shape;482;p54"/>
          <p:cNvSpPr/>
          <p:nvPr/>
        </p:nvSpPr>
        <p:spPr>
          <a:xfrm>
            <a:off x="498972" y="1037450"/>
            <a:ext cx="3932700" cy="643200"/>
          </a:xfrm>
          <a:prstGeom prst="roundRect">
            <a:avLst>
              <a:gd name="adj" fmla="val 16667"/>
            </a:avLst>
          </a:prstGeom>
          <a:solidFill>
            <a:srgbClr val="0961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Libero Community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483" name="Google Shape;483;p54"/>
          <p:cNvSpPr/>
          <p:nvPr/>
        </p:nvSpPr>
        <p:spPr>
          <a:xfrm>
            <a:off x="569427" y="2635072"/>
            <a:ext cx="851700" cy="437700"/>
          </a:xfrm>
          <a:prstGeom prst="roundRect">
            <a:avLst>
              <a:gd name="adj" fmla="val 16667"/>
            </a:avLst>
          </a:prstGeom>
          <a:solidFill>
            <a:srgbClr val="0A9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Service</a:t>
            </a:r>
            <a:endParaRPr sz="120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Provider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484" name="Google Shape;484;p54"/>
          <p:cNvSpPr/>
          <p:nvPr/>
        </p:nvSpPr>
        <p:spPr>
          <a:xfrm rot="-5400000">
            <a:off x="266406" y="3986773"/>
            <a:ext cx="829800" cy="343500"/>
          </a:xfrm>
          <a:prstGeom prst="roundRect">
            <a:avLst>
              <a:gd name="adj" fmla="val 16667"/>
            </a:avLst>
          </a:prstGeom>
          <a:solidFill>
            <a:srgbClr val="CF0C4E"/>
          </a:solidFill>
          <a:ln w="38100" cap="flat" cmpd="sng">
            <a:solidFill>
              <a:srgbClr val="CF0C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University Press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485" name="Google Shape;485;p54"/>
          <p:cNvSpPr/>
          <p:nvPr/>
        </p:nvSpPr>
        <p:spPr>
          <a:xfrm rot="-5400000">
            <a:off x="1519973" y="3986773"/>
            <a:ext cx="829800" cy="343500"/>
          </a:xfrm>
          <a:prstGeom prst="roundRect">
            <a:avLst>
              <a:gd name="adj" fmla="val 16667"/>
            </a:avLst>
          </a:prstGeom>
          <a:solidFill>
            <a:srgbClr val="CF0C4E"/>
          </a:solidFill>
          <a:ln w="38100" cap="flat" cmpd="sng">
            <a:solidFill>
              <a:srgbClr val="CF0C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Publisher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486" name="Google Shape;486;p54"/>
          <p:cNvSpPr/>
          <p:nvPr/>
        </p:nvSpPr>
        <p:spPr>
          <a:xfrm rot="-5400000">
            <a:off x="2040599" y="3986773"/>
            <a:ext cx="829800" cy="343500"/>
          </a:xfrm>
          <a:prstGeom prst="roundRect">
            <a:avLst>
              <a:gd name="adj" fmla="val 16667"/>
            </a:avLst>
          </a:prstGeom>
          <a:solidFill>
            <a:srgbClr val="CF0C4E"/>
          </a:solidFill>
          <a:ln w="38100" cap="flat" cmpd="sng">
            <a:solidFill>
              <a:srgbClr val="CF0C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Publisher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487" name="Google Shape;487;p54"/>
          <p:cNvSpPr/>
          <p:nvPr/>
        </p:nvSpPr>
        <p:spPr>
          <a:xfrm rot="-5400000">
            <a:off x="811438" y="3986773"/>
            <a:ext cx="829800" cy="343500"/>
          </a:xfrm>
          <a:prstGeom prst="roundRect">
            <a:avLst>
              <a:gd name="adj" fmla="val 16667"/>
            </a:avLst>
          </a:prstGeom>
          <a:solidFill>
            <a:srgbClr val="CF0C4E"/>
          </a:solidFill>
          <a:ln w="38100" cap="flat" cmpd="sng">
            <a:solidFill>
              <a:srgbClr val="CF0C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University Press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488" name="Google Shape;488;p54"/>
          <p:cNvSpPr/>
          <p:nvPr/>
        </p:nvSpPr>
        <p:spPr>
          <a:xfrm rot="-5400000">
            <a:off x="2512419" y="3986773"/>
            <a:ext cx="829800" cy="343500"/>
          </a:xfrm>
          <a:prstGeom prst="roundRect">
            <a:avLst>
              <a:gd name="adj" fmla="val 16667"/>
            </a:avLst>
          </a:prstGeom>
          <a:solidFill>
            <a:srgbClr val="CF0C4E"/>
          </a:solidFill>
          <a:ln w="38100" cap="flat" cmpd="sng">
            <a:solidFill>
              <a:srgbClr val="CF0C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Publisher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489" name="Google Shape;489;p54"/>
          <p:cNvSpPr/>
          <p:nvPr/>
        </p:nvSpPr>
        <p:spPr>
          <a:xfrm rot="-5400000">
            <a:off x="3033044" y="3986773"/>
            <a:ext cx="829800" cy="343500"/>
          </a:xfrm>
          <a:prstGeom prst="roundRect">
            <a:avLst>
              <a:gd name="adj" fmla="val 16667"/>
            </a:avLst>
          </a:prstGeom>
          <a:solidFill>
            <a:srgbClr val="CF0C4E"/>
          </a:solidFill>
          <a:ln w="38100" cap="flat" cmpd="sng">
            <a:solidFill>
              <a:srgbClr val="CF0C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Society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490" name="Google Shape;490;p54"/>
          <p:cNvSpPr/>
          <p:nvPr/>
        </p:nvSpPr>
        <p:spPr>
          <a:xfrm rot="-5400000">
            <a:off x="3553670" y="3986773"/>
            <a:ext cx="829800" cy="343500"/>
          </a:xfrm>
          <a:prstGeom prst="roundRect">
            <a:avLst>
              <a:gd name="adj" fmla="val 16667"/>
            </a:avLst>
          </a:prstGeom>
          <a:solidFill>
            <a:srgbClr val="CF0C4E"/>
          </a:solidFill>
          <a:ln w="38100" cap="flat" cmpd="sng">
            <a:solidFill>
              <a:srgbClr val="CF0C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Society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491" name="Google Shape;491;p54"/>
          <p:cNvSpPr/>
          <p:nvPr/>
        </p:nvSpPr>
        <p:spPr>
          <a:xfrm rot="-5400000">
            <a:off x="4074295" y="3986773"/>
            <a:ext cx="829800" cy="343500"/>
          </a:xfrm>
          <a:prstGeom prst="roundRect">
            <a:avLst>
              <a:gd name="adj" fmla="val 16667"/>
            </a:avLst>
          </a:prstGeom>
          <a:solidFill>
            <a:srgbClr val="CF0C4E"/>
          </a:solidFill>
          <a:ln w="38100" cap="flat" cmpd="sng">
            <a:solidFill>
              <a:srgbClr val="CF0C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Society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492" name="Google Shape;492;p54"/>
          <p:cNvSpPr/>
          <p:nvPr/>
        </p:nvSpPr>
        <p:spPr>
          <a:xfrm>
            <a:off x="3547027" y="2635073"/>
            <a:ext cx="851700" cy="437700"/>
          </a:xfrm>
          <a:prstGeom prst="roundRect">
            <a:avLst>
              <a:gd name="adj" fmla="val 16667"/>
            </a:avLst>
          </a:prstGeom>
          <a:solidFill>
            <a:srgbClr val="0A9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</a:rPr>
              <a:t>Service</a:t>
            </a:r>
            <a:endParaRPr sz="12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Provider</a:t>
            </a:r>
            <a:endParaRPr sz="1200">
              <a:solidFill>
                <a:srgbClr val="FFFFFF"/>
              </a:solidFill>
            </a:endParaRPr>
          </a:p>
        </p:txBody>
      </p:sp>
      <p:cxnSp>
        <p:nvCxnSpPr>
          <p:cNvPr id="493" name="Google Shape;493;p54"/>
          <p:cNvCxnSpPr>
            <a:stCxn id="484" idx="3"/>
            <a:endCxn id="483" idx="2"/>
          </p:cNvCxnSpPr>
          <p:nvPr/>
        </p:nvCxnSpPr>
        <p:spPr>
          <a:xfrm rot="-5400000">
            <a:off x="502956" y="3251173"/>
            <a:ext cx="670800" cy="314100"/>
          </a:xfrm>
          <a:prstGeom prst="bentConnector3">
            <a:avLst>
              <a:gd name="adj1" fmla="val 50004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4" name="Google Shape;494;p54"/>
          <p:cNvCxnSpPr>
            <a:stCxn id="487" idx="3"/>
            <a:endCxn id="483" idx="2"/>
          </p:cNvCxnSpPr>
          <p:nvPr/>
        </p:nvCxnSpPr>
        <p:spPr>
          <a:xfrm rot="5400000" flipH="1">
            <a:off x="775438" y="3292723"/>
            <a:ext cx="670800" cy="231000"/>
          </a:xfrm>
          <a:prstGeom prst="bentConnector3">
            <a:avLst>
              <a:gd name="adj1" fmla="val 50004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5" name="Google Shape;495;p54"/>
          <p:cNvCxnSpPr>
            <a:stCxn id="485" idx="3"/>
            <a:endCxn id="496" idx="2"/>
          </p:cNvCxnSpPr>
          <p:nvPr/>
        </p:nvCxnSpPr>
        <p:spPr>
          <a:xfrm rot="-5400000">
            <a:off x="1865723" y="3141973"/>
            <a:ext cx="670800" cy="532500"/>
          </a:xfrm>
          <a:prstGeom prst="bentConnector3">
            <a:avLst>
              <a:gd name="adj1" fmla="val 50004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7" name="Google Shape;497;p54"/>
          <p:cNvCxnSpPr>
            <a:stCxn id="486" idx="3"/>
            <a:endCxn id="496" idx="2"/>
          </p:cNvCxnSpPr>
          <p:nvPr/>
        </p:nvCxnSpPr>
        <p:spPr>
          <a:xfrm rot="-5400000">
            <a:off x="2126099" y="3402223"/>
            <a:ext cx="670800" cy="12000"/>
          </a:xfrm>
          <a:prstGeom prst="bentConnector3">
            <a:avLst>
              <a:gd name="adj1" fmla="val 50004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8" name="Google Shape;498;p54"/>
          <p:cNvCxnSpPr>
            <a:stCxn id="488" idx="3"/>
            <a:endCxn id="496" idx="2"/>
          </p:cNvCxnSpPr>
          <p:nvPr/>
        </p:nvCxnSpPr>
        <p:spPr>
          <a:xfrm rot="5400000" flipH="1">
            <a:off x="2361969" y="3178273"/>
            <a:ext cx="670800" cy="459900"/>
          </a:xfrm>
          <a:prstGeom prst="bentConnector3">
            <a:avLst>
              <a:gd name="adj1" fmla="val 50004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9" name="Google Shape;499;p54"/>
          <p:cNvCxnSpPr>
            <a:stCxn id="489" idx="3"/>
            <a:endCxn id="492" idx="2"/>
          </p:cNvCxnSpPr>
          <p:nvPr/>
        </p:nvCxnSpPr>
        <p:spPr>
          <a:xfrm rot="-5400000">
            <a:off x="3375044" y="3145723"/>
            <a:ext cx="670800" cy="525000"/>
          </a:xfrm>
          <a:prstGeom prst="bentConnector3">
            <a:avLst>
              <a:gd name="adj1" fmla="val 50004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0" name="Google Shape;500;p54"/>
          <p:cNvCxnSpPr>
            <a:stCxn id="490" idx="3"/>
            <a:endCxn id="492" idx="2"/>
          </p:cNvCxnSpPr>
          <p:nvPr/>
        </p:nvCxnSpPr>
        <p:spPr>
          <a:xfrm rot="-5400000">
            <a:off x="3635270" y="3406123"/>
            <a:ext cx="670800" cy="4200"/>
          </a:xfrm>
          <a:prstGeom prst="bentConnector3">
            <a:avLst>
              <a:gd name="adj1" fmla="val 50004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1" name="Google Shape;501;p54"/>
          <p:cNvCxnSpPr>
            <a:stCxn id="491" idx="3"/>
            <a:endCxn id="492" idx="2"/>
          </p:cNvCxnSpPr>
          <p:nvPr/>
        </p:nvCxnSpPr>
        <p:spPr>
          <a:xfrm rot="5400000" flipH="1">
            <a:off x="3895645" y="3150073"/>
            <a:ext cx="670800" cy="516300"/>
          </a:xfrm>
          <a:prstGeom prst="bentConnector3">
            <a:avLst>
              <a:gd name="adj1" fmla="val 50004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2" name="Google Shape;502;p54"/>
          <p:cNvCxnSpPr>
            <a:stCxn id="483" idx="0"/>
            <a:endCxn id="482" idx="2"/>
          </p:cNvCxnSpPr>
          <p:nvPr/>
        </p:nvCxnSpPr>
        <p:spPr>
          <a:xfrm rot="-5400000">
            <a:off x="1253127" y="1422922"/>
            <a:ext cx="954300" cy="1470000"/>
          </a:xfrm>
          <a:prstGeom prst="bentConnector3">
            <a:avLst>
              <a:gd name="adj1" fmla="val 50006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3" name="Google Shape;503;p54"/>
          <p:cNvCxnSpPr>
            <a:stCxn id="492" idx="0"/>
            <a:endCxn id="482" idx="2"/>
          </p:cNvCxnSpPr>
          <p:nvPr/>
        </p:nvCxnSpPr>
        <p:spPr>
          <a:xfrm rot="5400000" flipH="1">
            <a:off x="2741977" y="1404173"/>
            <a:ext cx="954300" cy="1507500"/>
          </a:xfrm>
          <a:prstGeom prst="bentConnector3">
            <a:avLst>
              <a:gd name="adj1" fmla="val 50006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4" name="Google Shape;504;p54"/>
          <p:cNvCxnSpPr>
            <a:stCxn id="496" idx="0"/>
            <a:endCxn id="482" idx="2"/>
          </p:cNvCxnSpPr>
          <p:nvPr/>
        </p:nvCxnSpPr>
        <p:spPr>
          <a:xfrm rot="5400000" flipH="1">
            <a:off x="1989253" y="2156872"/>
            <a:ext cx="954300" cy="2100"/>
          </a:xfrm>
          <a:prstGeom prst="bentConnector3">
            <a:avLst>
              <a:gd name="adj1" fmla="val 50006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5" name="Google Shape;505;p54"/>
          <p:cNvSpPr txBox="1">
            <a:spLocks noGrp="1"/>
          </p:cNvSpPr>
          <p:nvPr>
            <p:ph type="ctrTitle"/>
          </p:nvPr>
        </p:nvSpPr>
        <p:spPr>
          <a:xfrm>
            <a:off x="1800123" y="143052"/>
            <a:ext cx="4993200" cy="6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212121"/>
                </a:solidFill>
              </a:rPr>
              <a:t>Service provider model</a:t>
            </a:r>
            <a:endParaRPr sz="2400" b="1">
              <a:solidFill>
                <a:srgbClr val="212121"/>
              </a:solidFill>
            </a:endParaRPr>
          </a:p>
        </p:txBody>
      </p:sp>
      <p:sp>
        <p:nvSpPr>
          <p:cNvPr id="496" name="Google Shape;496;p54"/>
          <p:cNvSpPr/>
          <p:nvPr/>
        </p:nvSpPr>
        <p:spPr>
          <a:xfrm>
            <a:off x="2041603" y="2635072"/>
            <a:ext cx="851700" cy="437700"/>
          </a:xfrm>
          <a:prstGeom prst="roundRect">
            <a:avLst>
              <a:gd name="adj" fmla="val 16667"/>
            </a:avLst>
          </a:prstGeom>
          <a:solidFill>
            <a:srgbClr val="0A9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</a:rPr>
              <a:t>Service</a:t>
            </a:r>
            <a:endParaRPr sz="12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Provider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506" name="Google Shape;506;p54"/>
          <p:cNvSpPr/>
          <p:nvPr/>
        </p:nvSpPr>
        <p:spPr>
          <a:xfrm>
            <a:off x="5256875" y="2516100"/>
            <a:ext cx="3434700" cy="643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Implementation, customisations &amp;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customer service</a:t>
            </a:r>
            <a:endParaRPr b="1"/>
          </a:p>
        </p:txBody>
      </p:sp>
      <p:sp>
        <p:nvSpPr>
          <p:cNvPr id="507" name="Google Shape;507;p54"/>
          <p:cNvSpPr/>
          <p:nvPr/>
        </p:nvSpPr>
        <p:spPr>
          <a:xfrm>
            <a:off x="5257040" y="3795125"/>
            <a:ext cx="3434700" cy="643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Libero Suite users</a:t>
            </a:r>
            <a:endParaRPr b="1"/>
          </a:p>
        </p:txBody>
      </p:sp>
      <p:sp>
        <p:nvSpPr>
          <p:cNvPr id="508" name="Google Shape;508;p54"/>
          <p:cNvSpPr/>
          <p:nvPr/>
        </p:nvSpPr>
        <p:spPr>
          <a:xfrm>
            <a:off x="5256875" y="1037450"/>
            <a:ext cx="3434700" cy="643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Code base maintenance</a:t>
            </a:r>
            <a:endParaRPr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3F19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5"/>
          <p:cNvSpPr txBox="1">
            <a:spLocks noGrp="1"/>
          </p:cNvSpPr>
          <p:nvPr>
            <p:ph type="ctrTitle"/>
          </p:nvPr>
        </p:nvSpPr>
        <p:spPr>
          <a:xfrm>
            <a:off x="608900" y="934425"/>
            <a:ext cx="6782400" cy="21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FFFF"/>
                </a:solidFill>
              </a:rPr>
              <a:t>How can you join the conversation and get started with your open source projects?</a:t>
            </a:r>
            <a:endParaRPr sz="3600" b="1">
              <a:solidFill>
                <a:srgbClr val="FFFFFF"/>
              </a:solidFill>
            </a:endParaRPr>
          </a:p>
        </p:txBody>
      </p:sp>
      <p:sp>
        <p:nvSpPr>
          <p:cNvPr id="514" name="Google Shape;514;p55"/>
          <p:cNvSpPr txBox="1">
            <a:spLocks noGrp="1"/>
          </p:cNvSpPr>
          <p:nvPr>
            <p:ph type="subTitle" idx="1"/>
          </p:nvPr>
        </p:nvSpPr>
        <p:spPr>
          <a:xfrm>
            <a:off x="311700" y="4629900"/>
            <a:ext cx="4260300" cy="5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Shared Open Source Infrastructure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6"/>
          <p:cNvSpPr txBox="1"/>
          <p:nvPr/>
        </p:nvSpPr>
        <p:spPr>
          <a:xfrm>
            <a:off x="311700" y="653350"/>
            <a:ext cx="76038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12121"/>
                </a:solidFill>
              </a:rPr>
              <a:t>Talk to the community</a:t>
            </a:r>
            <a:endParaRPr sz="3000" b="1">
              <a:solidFill>
                <a:srgbClr val="212121"/>
              </a:solidFill>
            </a:endParaRPr>
          </a:p>
        </p:txBody>
      </p:sp>
      <p:sp>
        <p:nvSpPr>
          <p:cNvPr id="520" name="Google Shape;520;p56"/>
          <p:cNvSpPr txBox="1"/>
          <p:nvPr/>
        </p:nvSpPr>
        <p:spPr>
          <a:xfrm>
            <a:off x="383000" y="1451125"/>
            <a:ext cx="3974100" cy="1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6E3F19"/>
                </a:solidFill>
                <a:hlinkClick r:id="rId3"/>
              </a:rPr>
              <a:t>https://libero.pub/join-slack/</a:t>
            </a:r>
            <a:r>
              <a:rPr lang="en" sz="2400">
                <a:solidFill>
                  <a:srgbClr val="0961AB"/>
                </a:solidFill>
              </a:rPr>
              <a:t> </a:t>
            </a:r>
            <a:endParaRPr sz="2400">
              <a:solidFill>
                <a:srgbClr val="0961AB"/>
              </a:solidFill>
            </a:endParaRPr>
          </a:p>
        </p:txBody>
      </p:sp>
      <p:sp>
        <p:nvSpPr>
          <p:cNvPr id="521" name="Google Shape;521;p56"/>
          <p:cNvSpPr txBox="1"/>
          <p:nvPr/>
        </p:nvSpPr>
        <p:spPr>
          <a:xfrm>
            <a:off x="937400" y="2479200"/>
            <a:ext cx="2727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or contact us by email: </a:t>
            </a:r>
            <a:r>
              <a:rPr lang="en" sz="1800">
                <a:solidFill>
                  <a:srgbClr val="6E3F19"/>
                </a:solidFill>
              </a:rPr>
              <a:t>hello@libero.pub </a:t>
            </a:r>
            <a:r>
              <a:rPr lang="en" sz="1800">
                <a:solidFill>
                  <a:schemeClr val="accent2"/>
                </a:solidFill>
              </a:rPr>
              <a:t> </a:t>
            </a:r>
            <a:br>
              <a:rPr lang="en" sz="1800">
                <a:solidFill>
                  <a:schemeClr val="accent2"/>
                </a:solidFill>
              </a:rPr>
            </a:br>
            <a:endParaRPr sz="1800">
              <a:solidFill>
                <a:schemeClr val="accent2"/>
              </a:solidFill>
            </a:endParaRPr>
          </a:p>
        </p:txBody>
      </p:sp>
      <p:pic>
        <p:nvPicPr>
          <p:cNvPr id="522" name="Google Shape;522;p56"/>
          <p:cNvPicPr preferRelativeResize="0"/>
          <p:nvPr/>
        </p:nvPicPr>
        <p:blipFill rotWithShape="1">
          <a:blip r:embed="rId4">
            <a:alphaModFix/>
          </a:blip>
          <a:srcRect l="5508"/>
          <a:stretch/>
        </p:blipFill>
        <p:spPr>
          <a:xfrm>
            <a:off x="4845975" y="686950"/>
            <a:ext cx="3974101" cy="312543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57"/>
          <p:cNvPicPr preferRelativeResize="0"/>
          <p:nvPr/>
        </p:nvPicPr>
        <p:blipFill rotWithShape="1">
          <a:blip r:embed="rId3">
            <a:alphaModFix/>
          </a:blip>
          <a:srcRect b="4888"/>
          <a:stretch/>
        </p:blipFill>
        <p:spPr>
          <a:xfrm>
            <a:off x="1690148" y="2075525"/>
            <a:ext cx="5288076" cy="2416599"/>
          </a:xfrm>
          <a:prstGeom prst="rect">
            <a:avLst/>
          </a:prstGeom>
          <a:noFill/>
          <a:ln>
            <a:noFill/>
          </a:ln>
          <a:effectLst>
            <a:outerShdw blurRad="57150" dist="47625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528" name="Google Shape;528;p57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529" name="Google Shape;529;p57"/>
            <p:cNvPicPr preferRelativeResize="0"/>
            <p:nvPr/>
          </p:nvPicPr>
          <p:blipFill rotWithShape="1">
            <a:blip r:embed="rId4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5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1" name="Google Shape;531;p57"/>
          <p:cNvSpPr txBox="1">
            <a:spLocks noGrp="1"/>
          </p:cNvSpPr>
          <p:nvPr>
            <p:ph type="ctrTitle" idx="4294967295"/>
          </p:nvPr>
        </p:nvSpPr>
        <p:spPr>
          <a:xfrm>
            <a:off x="311700" y="424750"/>
            <a:ext cx="7603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</a:rPr>
              <a:t>See our product roadmap</a:t>
            </a:r>
            <a:endParaRPr sz="3000" b="1">
              <a:solidFill>
                <a:srgbClr val="000000"/>
              </a:solidFill>
            </a:endParaRPr>
          </a:p>
        </p:txBody>
      </p:sp>
      <p:sp>
        <p:nvSpPr>
          <p:cNvPr id="532" name="Google Shape;532;p57"/>
          <p:cNvSpPr txBox="1"/>
          <p:nvPr/>
        </p:nvSpPr>
        <p:spPr>
          <a:xfrm>
            <a:off x="1077047" y="1343045"/>
            <a:ext cx="63660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6E3F19"/>
                </a:solidFill>
                <a:hlinkClick r:id="rId6"/>
              </a:rPr>
              <a:t>https://elifesci.org/roadmap</a:t>
            </a:r>
            <a:r>
              <a:rPr lang="en" sz="2400">
                <a:solidFill>
                  <a:srgbClr val="6E3F19"/>
                </a:solidFill>
              </a:rPr>
              <a:t> </a:t>
            </a:r>
            <a:endParaRPr sz="2400">
              <a:solidFill>
                <a:srgbClr val="6E3F1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/>
        </p:nvSpPr>
        <p:spPr>
          <a:xfrm>
            <a:off x="311700" y="43875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Libero Publisher</a:t>
            </a:r>
            <a:endParaRPr sz="1000">
              <a:solidFill>
                <a:srgbClr val="000000"/>
              </a:solidFill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 rotWithShape="1">
          <a:blip r:embed="rId3">
            <a:alphaModFix/>
          </a:blip>
          <a:srcRect l="3119" b="27341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8"/>
          <p:cNvSpPr txBox="1">
            <a:spLocks noGrp="1"/>
          </p:cNvSpPr>
          <p:nvPr>
            <p:ph type="subTitle" idx="1"/>
          </p:nvPr>
        </p:nvSpPr>
        <p:spPr>
          <a:xfrm>
            <a:off x="282700" y="418675"/>
            <a:ext cx="4491600" cy="40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Libero Publisher code: </a:t>
            </a: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6E3F19"/>
                </a:solidFill>
                <a:hlinkClick r:id="rId3"/>
              </a:rPr>
              <a:t>https://github.com/libero</a:t>
            </a:r>
            <a:r>
              <a:rPr lang="en" sz="2400">
                <a:solidFill>
                  <a:srgbClr val="6E3F19"/>
                </a:solidFill>
              </a:rPr>
              <a:t> </a:t>
            </a:r>
            <a:br>
              <a:rPr lang="en" sz="2400">
                <a:solidFill>
                  <a:srgbClr val="6E3F19"/>
                </a:solidFill>
              </a:rPr>
            </a:br>
            <a:endParaRPr sz="2400">
              <a:solidFill>
                <a:srgbClr val="6E3F1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Other products’ code: </a:t>
            </a:r>
            <a:endParaRPr sz="1800">
              <a:solidFill>
                <a:srgbClr val="6E3F1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6E3F19"/>
                </a:solidFill>
                <a:hlinkClick r:id="rId4"/>
              </a:rPr>
              <a:t>https://github.com/elifesciences</a:t>
            </a:r>
            <a:endParaRPr sz="2400">
              <a:solidFill>
                <a:srgbClr val="6E3F1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grpSp>
        <p:nvGrpSpPr>
          <p:cNvPr id="538" name="Google Shape;538;p58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539" name="Google Shape;539;p58"/>
            <p:cNvPicPr preferRelativeResize="0"/>
            <p:nvPr/>
          </p:nvPicPr>
          <p:blipFill rotWithShape="1">
            <a:blip r:embed="rId5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5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1" name="Google Shape;541;p5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8863" y="62826"/>
            <a:ext cx="1945770" cy="7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50375" y="872787"/>
            <a:ext cx="3942746" cy="3338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9"/>
          <p:cNvSpPr txBox="1">
            <a:spLocks noGrp="1"/>
          </p:cNvSpPr>
          <p:nvPr>
            <p:ph type="subTitle" idx="1"/>
          </p:nvPr>
        </p:nvSpPr>
        <p:spPr>
          <a:xfrm>
            <a:off x="801150" y="1654875"/>
            <a:ext cx="3268200" cy="31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>
                <a:solidFill>
                  <a:srgbClr val="212121"/>
                </a:solidFill>
              </a:rPr>
              <a:t>We’re constantly evolving</a:t>
            </a:r>
            <a:r>
              <a:rPr lang="en"/>
              <a:t> </a:t>
            </a:r>
            <a:r>
              <a:rPr lang="en" sz="1800" u="sng">
                <a:solidFill>
                  <a:srgbClr val="6E3F19"/>
                </a:solidFill>
                <a:hlinkClick r:id="rId3"/>
              </a:rPr>
              <a:t>https://libero.pub</a:t>
            </a:r>
            <a:r>
              <a:rPr lang="en" sz="1800">
                <a:solidFill>
                  <a:srgbClr val="212121"/>
                </a:solidFill>
              </a:rPr>
              <a:t> with new guides and links to the relevant repositories</a:t>
            </a:r>
            <a:endParaRPr sz="1200"/>
          </a:p>
        </p:txBody>
      </p:sp>
      <p:sp>
        <p:nvSpPr>
          <p:cNvPr id="548" name="Google Shape;548;p59"/>
          <p:cNvSpPr txBox="1">
            <a:spLocks noGrp="1"/>
          </p:cNvSpPr>
          <p:nvPr>
            <p:ph type="ctrTitle" idx="4294967295"/>
          </p:nvPr>
        </p:nvSpPr>
        <p:spPr>
          <a:xfrm>
            <a:off x="311700" y="653350"/>
            <a:ext cx="7603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</a:rPr>
              <a:t>Visit our product website</a:t>
            </a:r>
            <a:endParaRPr sz="3000" b="1">
              <a:solidFill>
                <a:srgbClr val="000000"/>
              </a:solidFill>
            </a:endParaRPr>
          </a:p>
        </p:txBody>
      </p:sp>
      <p:pic>
        <p:nvPicPr>
          <p:cNvPr id="549" name="Google Shape;54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950" y="428350"/>
            <a:ext cx="3700074" cy="41614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0"/>
          <p:cNvSpPr txBox="1">
            <a:spLocks noGrp="1"/>
          </p:cNvSpPr>
          <p:nvPr>
            <p:ph type="ctrTitle" idx="4294967295"/>
          </p:nvPr>
        </p:nvSpPr>
        <p:spPr>
          <a:xfrm>
            <a:off x="311700" y="653350"/>
            <a:ext cx="7603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</a:rPr>
              <a:t>Join our events</a:t>
            </a:r>
            <a:endParaRPr sz="3000" b="1">
              <a:solidFill>
                <a:srgbClr val="000000"/>
              </a:solidFill>
            </a:endParaRPr>
          </a:p>
        </p:txBody>
      </p:sp>
      <p:sp>
        <p:nvSpPr>
          <p:cNvPr id="555" name="Google Shape;555;p60"/>
          <p:cNvSpPr txBox="1">
            <a:spLocks noGrp="1"/>
          </p:cNvSpPr>
          <p:nvPr>
            <p:ph type="subTitle" idx="1"/>
          </p:nvPr>
        </p:nvSpPr>
        <p:spPr>
          <a:xfrm>
            <a:off x="846915" y="1653100"/>
            <a:ext cx="7324800" cy="30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>
                <a:solidFill>
                  <a:srgbClr val="212121"/>
                </a:solidFill>
              </a:rPr>
              <a:t>Open source technology in publishing </a:t>
            </a:r>
            <a:r>
              <a:rPr lang="en" sz="1800" b="1">
                <a:solidFill>
                  <a:srgbClr val="6E3F19"/>
                </a:solidFill>
              </a:rPr>
              <a:t>Community Call</a:t>
            </a:r>
            <a:endParaRPr sz="1800" b="1">
              <a:solidFill>
                <a:srgbClr val="6E3F19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>
                <a:solidFill>
                  <a:srgbClr val="212121"/>
                </a:solidFill>
              </a:rPr>
              <a:t>Open source </a:t>
            </a:r>
            <a:r>
              <a:rPr lang="en" sz="1800" b="1">
                <a:solidFill>
                  <a:srgbClr val="6E3F19"/>
                </a:solidFill>
              </a:rPr>
              <a:t>Community Sprints</a:t>
            </a:r>
            <a:endParaRPr sz="1800" b="1">
              <a:solidFill>
                <a:srgbClr val="6E3F19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>
                <a:solidFill>
                  <a:srgbClr val="212121"/>
                </a:solidFill>
              </a:rPr>
              <a:t>Subscribe to our </a:t>
            </a:r>
            <a:r>
              <a:rPr lang="en" sz="1800" b="1">
                <a:solidFill>
                  <a:srgbClr val="6E3F19"/>
                </a:solidFill>
              </a:rPr>
              <a:t>technology and innovation newsletter</a:t>
            </a:r>
            <a:r>
              <a:rPr lang="en" sz="1800">
                <a:solidFill>
                  <a:srgbClr val="212121"/>
                </a:solidFill>
              </a:rPr>
              <a:t> and follow us on Twitter: </a:t>
            </a:r>
            <a:r>
              <a:rPr lang="en" sz="1800" b="1">
                <a:solidFill>
                  <a:srgbClr val="6E3F19"/>
                </a:solidFill>
              </a:rPr>
              <a:t>@eLifeInnovation</a:t>
            </a:r>
            <a:endParaRPr sz="1800" b="1">
              <a:solidFill>
                <a:srgbClr val="6E3F1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grpSp>
        <p:nvGrpSpPr>
          <p:cNvPr id="556" name="Google Shape;556;p60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557" name="Google Shape;557;p60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61AB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1"/>
          <p:cNvSpPr txBox="1">
            <a:spLocks noGrp="1"/>
          </p:cNvSpPr>
          <p:nvPr>
            <p:ph type="ctrTitle"/>
          </p:nvPr>
        </p:nvSpPr>
        <p:spPr>
          <a:xfrm>
            <a:off x="608900" y="782025"/>
            <a:ext cx="5831100" cy="17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</a:rPr>
              <a:t>Our conclusion to this approach</a:t>
            </a:r>
            <a:endParaRPr sz="3600" b="1">
              <a:solidFill>
                <a:srgbClr val="FFFFFF"/>
              </a:solidFill>
            </a:endParaRPr>
          </a:p>
        </p:txBody>
      </p:sp>
      <p:sp>
        <p:nvSpPr>
          <p:cNvPr id="564" name="Google Shape;564;p61"/>
          <p:cNvSpPr txBox="1">
            <a:spLocks noGrp="1"/>
          </p:cNvSpPr>
          <p:nvPr>
            <p:ph type="subTitle" idx="1"/>
          </p:nvPr>
        </p:nvSpPr>
        <p:spPr>
          <a:xfrm>
            <a:off x="311700" y="4629900"/>
            <a:ext cx="4260300" cy="5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Shared Open Source Infrastructure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2"/>
          <p:cNvSpPr txBox="1">
            <a:spLocks noGrp="1"/>
          </p:cNvSpPr>
          <p:nvPr>
            <p:ph type="ctrTitle" idx="4294967295"/>
          </p:nvPr>
        </p:nvSpPr>
        <p:spPr>
          <a:xfrm>
            <a:off x="311700" y="653350"/>
            <a:ext cx="86433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12121"/>
                </a:solidFill>
              </a:rPr>
              <a:t>Benefits of a community-owned approach</a:t>
            </a:r>
            <a:endParaRPr sz="3000" b="1">
              <a:solidFill>
                <a:srgbClr val="212121"/>
              </a:solidFill>
            </a:endParaRPr>
          </a:p>
        </p:txBody>
      </p:sp>
      <p:sp>
        <p:nvSpPr>
          <p:cNvPr id="570" name="Google Shape;570;p62"/>
          <p:cNvSpPr txBox="1">
            <a:spLocks noGrp="1"/>
          </p:cNvSpPr>
          <p:nvPr>
            <p:ph type="subTitle" idx="1"/>
          </p:nvPr>
        </p:nvSpPr>
        <p:spPr>
          <a:xfrm>
            <a:off x="836770" y="1815645"/>
            <a:ext cx="6366000" cy="30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 b="1">
                <a:solidFill>
                  <a:srgbClr val="0961AB"/>
                </a:solidFill>
              </a:rPr>
              <a:t>Future-proof</a:t>
            </a:r>
            <a:r>
              <a:rPr lang="en" sz="1800">
                <a:solidFill>
                  <a:srgbClr val="0961AB"/>
                </a:solidFill>
              </a:rPr>
              <a:t>:</a:t>
            </a:r>
            <a:r>
              <a:rPr lang="en" sz="1800">
                <a:solidFill>
                  <a:srgbClr val="212121"/>
                </a:solidFill>
              </a:rPr>
              <a:t> No one is dependent on any one organisation</a:t>
            </a:r>
            <a:endParaRPr sz="1800">
              <a:solidFill>
                <a:srgbClr val="21212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 b="1">
                <a:solidFill>
                  <a:srgbClr val="0961AB"/>
                </a:solidFill>
              </a:rPr>
              <a:t>Customer-owned</a:t>
            </a:r>
            <a:r>
              <a:rPr lang="en" sz="1800">
                <a:solidFill>
                  <a:srgbClr val="0961AB"/>
                </a:solidFill>
              </a:rPr>
              <a:t>: </a:t>
            </a:r>
            <a:r>
              <a:rPr lang="en" sz="1800">
                <a:solidFill>
                  <a:schemeClr val="accent2"/>
                </a:solidFill>
              </a:rPr>
              <a:t>Your instance of the platform belongs to you; you can change it any time and move it</a:t>
            </a:r>
            <a:br>
              <a:rPr lang="en" sz="1800">
                <a:solidFill>
                  <a:schemeClr val="accent2"/>
                </a:solidFill>
              </a:rPr>
            </a:br>
            <a:endParaRPr sz="1800">
              <a:solidFill>
                <a:schemeClr val="accent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lang="en" sz="1800" b="1">
                <a:solidFill>
                  <a:srgbClr val="0961AB"/>
                </a:solidFill>
              </a:rPr>
              <a:t>Best of both worlds:</a:t>
            </a:r>
            <a:r>
              <a:rPr lang="en" sz="1800" b="1">
                <a:solidFill>
                  <a:srgbClr val="6E3F19"/>
                </a:solidFill>
              </a:rPr>
              <a:t> </a:t>
            </a:r>
            <a:r>
              <a:rPr lang="en" sz="1800">
                <a:solidFill>
                  <a:schemeClr val="accent2"/>
                </a:solidFill>
              </a:rPr>
              <a:t>You can adapt the code, and have plenty of qualified support available</a:t>
            </a: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grpSp>
        <p:nvGrpSpPr>
          <p:cNvPr id="571" name="Google Shape;571;p62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572" name="Google Shape;572;p62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3" name="Google Shape;573;p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325" y="4218200"/>
            <a:ext cx="4405978" cy="779525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63"/>
          <p:cNvSpPr txBox="1">
            <a:spLocks noGrp="1"/>
          </p:cNvSpPr>
          <p:nvPr>
            <p:ph type="subTitle" idx="1"/>
          </p:nvPr>
        </p:nvSpPr>
        <p:spPr>
          <a:xfrm>
            <a:off x="1389000" y="1587726"/>
            <a:ext cx="6366000" cy="26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961AB"/>
                </a:solidFill>
              </a:rPr>
              <a:t>hello@libero.pub</a:t>
            </a:r>
            <a:br>
              <a:rPr lang="en" sz="2400">
                <a:solidFill>
                  <a:srgbClr val="212121"/>
                </a:solidFill>
              </a:rPr>
            </a:br>
            <a:r>
              <a:rPr lang="en" sz="2400">
                <a:solidFill>
                  <a:srgbClr val="0961AB"/>
                </a:solidFill>
                <a:uFill>
                  <a:noFill/>
                </a:uFill>
                <a:hlinkClick r:id="rId4"/>
              </a:rPr>
              <a:t>https://libero.pub</a:t>
            </a:r>
            <a:br>
              <a:rPr lang="en" sz="2400">
                <a:solidFill>
                  <a:srgbClr val="212121"/>
                </a:solidFill>
              </a:rPr>
            </a:br>
            <a:r>
              <a:rPr lang="en" sz="2400">
                <a:solidFill>
                  <a:srgbClr val="0961AB"/>
                </a:solidFill>
                <a:uFill>
                  <a:noFill/>
                </a:uFill>
                <a:hlinkClick r:id="rId5"/>
              </a:rPr>
              <a:t>https://libero.pub/join-slack/</a:t>
            </a:r>
            <a:r>
              <a:rPr lang="en" sz="2400">
                <a:solidFill>
                  <a:srgbClr val="0961AB"/>
                </a:solidFill>
              </a:rPr>
              <a:t> </a:t>
            </a:r>
            <a:br>
              <a:rPr lang="en" sz="2400">
                <a:solidFill>
                  <a:srgbClr val="212121"/>
                </a:solidFill>
              </a:rPr>
            </a:br>
            <a:r>
              <a:rPr lang="en" sz="2400">
                <a:solidFill>
                  <a:srgbClr val="0961AB"/>
                </a:solidFill>
                <a:uFill>
                  <a:noFill/>
                </a:uFill>
                <a:hlinkClick r:id="rId6"/>
              </a:rPr>
              <a:t>https://elifesci.org/roadmap</a:t>
            </a:r>
            <a:r>
              <a:rPr lang="en" sz="2400">
                <a:solidFill>
                  <a:srgbClr val="0961AB"/>
                </a:solidFill>
              </a:rPr>
              <a:t> </a:t>
            </a:r>
            <a:endParaRPr sz="2400">
              <a:solidFill>
                <a:srgbClr val="0961AB"/>
              </a:solidFill>
            </a:endParaRPr>
          </a:p>
        </p:txBody>
      </p:sp>
      <p:sp>
        <p:nvSpPr>
          <p:cNvPr id="580" name="Google Shape;580;p63"/>
          <p:cNvSpPr txBox="1">
            <a:spLocks noGrp="1"/>
          </p:cNvSpPr>
          <p:nvPr>
            <p:ph type="ctrTitle" idx="4294967295"/>
          </p:nvPr>
        </p:nvSpPr>
        <p:spPr>
          <a:xfrm>
            <a:off x="311700" y="932100"/>
            <a:ext cx="4260300" cy="6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273B81"/>
                </a:solidFill>
              </a:rPr>
              <a:t>Thank you</a:t>
            </a:r>
            <a:endParaRPr sz="3600" b="1">
              <a:solidFill>
                <a:srgbClr val="273B8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ctrTitle" idx="4294967295"/>
          </p:nvPr>
        </p:nvSpPr>
        <p:spPr>
          <a:xfrm>
            <a:off x="311700" y="653350"/>
            <a:ext cx="7603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12121"/>
                </a:solidFill>
              </a:rPr>
              <a:t>eLife’s motivations</a:t>
            </a:r>
            <a:endParaRPr sz="3000" b="1">
              <a:solidFill>
                <a:srgbClr val="212121"/>
              </a:solidFill>
            </a:endParaRPr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1"/>
          </p:nvPr>
        </p:nvSpPr>
        <p:spPr>
          <a:xfrm>
            <a:off x="801150" y="1500700"/>
            <a:ext cx="6366000" cy="30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/>
              <a:t>Leverage the </a:t>
            </a:r>
            <a:r>
              <a:rPr lang="en" sz="1800" b="1">
                <a:solidFill>
                  <a:srgbClr val="0A9DD9"/>
                </a:solidFill>
              </a:rPr>
              <a:t>power of web technology</a:t>
            </a:r>
            <a:r>
              <a:rPr lang="en" sz="1800"/>
              <a:t> to accelerate research and discovery</a:t>
            </a:r>
            <a:endParaRPr sz="18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 b="1">
                <a:solidFill>
                  <a:srgbClr val="0A9DD9"/>
                </a:solidFill>
              </a:rPr>
              <a:t>Support open-access</a:t>
            </a:r>
            <a:r>
              <a:rPr lang="en" sz="1800">
                <a:solidFill>
                  <a:schemeClr val="dk1"/>
                </a:solidFill>
              </a:rPr>
              <a:t> publishing</a:t>
            </a:r>
            <a:br>
              <a:rPr lang="en" sz="1800"/>
            </a:b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Build a </a:t>
            </a:r>
            <a:r>
              <a:rPr lang="en" sz="1800" b="1">
                <a:solidFill>
                  <a:srgbClr val="0A9DD9"/>
                </a:solidFill>
              </a:rPr>
              <a:t>community-owned infrastructure</a:t>
            </a:r>
            <a:r>
              <a:rPr lang="en" sz="1800">
                <a:solidFill>
                  <a:schemeClr val="dk1"/>
                </a:solidFill>
              </a:rPr>
              <a:t> for research communication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grpSp>
        <p:nvGrpSpPr>
          <p:cNvPr id="141" name="Google Shape;141;p23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142" name="Google Shape;142;p23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B8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311700" y="4629900"/>
            <a:ext cx="4260300" cy="5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Shared Open Source Infrastructure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49" name="Google Shape;149;p24"/>
          <p:cNvSpPr txBox="1">
            <a:spLocks noGrp="1"/>
          </p:cNvSpPr>
          <p:nvPr>
            <p:ph type="ctrTitle"/>
          </p:nvPr>
        </p:nvSpPr>
        <p:spPr>
          <a:xfrm>
            <a:off x="608900" y="1467825"/>
            <a:ext cx="6630000" cy="13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</a:rPr>
              <a:t>What are the infrastructure options for a publisher?</a:t>
            </a:r>
            <a:endParaRPr sz="36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25"/>
          <p:cNvGrpSpPr/>
          <p:nvPr/>
        </p:nvGrpSpPr>
        <p:grpSpPr>
          <a:xfrm>
            <a:off x="239225" y="2601874"/>
            <a:ext cx="8827475" cy="643200"/>
            <a:chOff x="317488" y="54424"/>
            <a:chExt cx="8827475" cy="643200"/>
          </a:xfrm>
        </p:grpSpPr>
        <p:pic>
          <p:nvPicPr>
            <p:cNvPr id="155" name="Google Shape;155;p25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7" name="Google Shape;15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-206175"/>
            <a:ext cx="9144000" cy="605074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5"/>
          <p:cNvSpPr/>
          <p:nvPr/>
        </p:nvSpPr>
        <p:spPr>
          <a:xfrm>
            <a:off x="1826100" y="1612625"/>
            <a:ext cx="1278300" cy="578700"/>
          </a:xfrm>
          <a:prstGeom prst="rect">
            <a:avLst/>
          </a:prstGeom>
          <a:solidFill>
            <a:srgbClr val="273B81"/>
          </a:solidFill>
          <a:ln w="9525" cap="flat" cmpd="sng">
            <a:solidFill>
              <a:srgbClr val="273B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ctrTitle" idx="4294967295"/>
          </p:nvPr>
        </p:nvSpPr>
        <p:spPr>
          <a:xfrm>
            <a:off x="956900" y="1555696"/>
            <a:ext cx="29799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highlight>
                  <a:srgbClr val="273B81"/>
                </a:highlight>
              </a:rPr>
              <a:t> Buy </a:t>
            </a:r>
            <a:endParaRPr sz="3000" b="1">
              <a:solidFill>
                <a:srgbClr val="FFFFFF"/>
              </a:solidFill>
              <a:highlight>
                <a:srgbClr val="273B81"/>
              </a:highlight>
            </a:endParaRPr>
          </a:p>
        </p:txBody>
      </p:sp>
      <p:sp>
        <p:nvSpPr>
          <p:cNvPr id="160" name="Google Shape;160;p25"/>
          <p:cNvSpPr/>
          <p:nvPr/>
        </p:nvSpPr>
        <p:spPr>
          <a:xfrm>
            <a:off x="5620315" y="1617795"/>
            <a:ext cx="1420200" cy="578700"/>
          </a:xfrm>
          <a:prstGeom prst="rect">
            <a:avLst/>
          </a:prstGeom>
          <a:solidFill>
            <a:srgbClr val="CF0C4E"/>
          </a:solidFill>
          <a:ln w="9525" cap="flat" cmpd="sng">
            <a:solidFill>
              <a:srgbClr val="CF0C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ctrTitle" idx="4294967295"/>
          </p:nvPr>
        </p:nvSpPr>
        <p:spPr>
          <a:xfrm>
            <a:off x="4836525" y="1574407"/>
            <a:ext cx="29799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highlight>
                  <a:srgbClr val="CF0C4E"/>
                </a:highlight>
              </a:rPr>
              <a:t>Build</a:t>
            </a:r>
            <a:endParaRPr sz="3000" b="1">
              <a:solidFill>
                <a:srgbClr val="FFFFFF"/>
              </a:solidFill>
              <a:highlight>
                <a:srgbClr val="CF0C4E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ctrTitle" idx="4294967295"/>
          </p:nvPr>
        </p:nvSpPr>
        <p:spPr>
          <a:xfrm>
            <a:off x="311700" y="653350"/>
            <a:ext cx="7603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</a:rPr>
              <a:t>Buy</a:t>
            </a:r>
            <a:endParaRPr sz="3000" b="1">
              <a:solidFill>
                <a:srgbClr val="000000"/>
              </a:solidFill>
            </a:endParaRPr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1"/>
          </p:nvPr>
        </p:nvSpPr>
        <p:spPr>
          <a:xfrm>
            <a:off x="831585" y="1500700"/>
            <a:ext cx="6366000" cy="30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>
                <a:solidFill>
                  <a:schemeClr val="accent2"/>
                </a:solidFill>
              </a:rPr>
              <a:t>You risk a </a:t>
            </a:r>
            <a:r>
              <a:rPr lang="en" sz="1800" b="1">
                <a:solidFill>
                  <a:srgbClr val="273B81"/>
                </a:solidFill>
              </a:rPr>
              <a:t>strong dependence</a:t>
            </a:r>
            <a:r>
              <a:rPr lang="en" sz="1800">
                <a:solidFill>
                  <a:schemeClr val="accent2"/>
                </a:solidFill>
              </a:rPr>
              <a:t> on a single provider</a:t>
            </a:r>
            <a:endParaRPr sz="1800" b="1">
              <a:solidFill>
                <a:srgbClr val="629F43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>
                <a:solidFill>
                  <a:schemeClr val="accent2"/>
                </a:solidFill>
              </a:rPr>
              <a:t>There is reduced competition for </a:t>
            </a:r>
            <a:r>
              <a:rPr lang="en" sz="1800" b="1">
                <a:solidFill>
                  <a:srgbClr val="273B81"/>
                </a:solidFill>
              </a:rPr>
              <a:t>feature customisations</a:t>
            </a:r>
            <a:endParaRPr sz="1800" b="1">
              <a:solidFill>
                <a:srgbClr val="273B8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629F43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/>
              <a:t>There can be a lack of </a:t>
            </a:r>
            <a:r>
              <a:rPr lang="en" sz="1800" b="1">
                <a:solidFill>
                  <a:srgbClr val="273B81"/>
                </a:solidFill>
              </a:rPr>
              <a:t>transparency</a:t>
            </a:r>
            <a:endParaRPr sz="1800">
              <a:solidFill>
                <a:srgbClr val="273B8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grpSp>
        <p:nvGrpSpPr>
          <p:cNvPr id="168" name="Google Shape;168;p26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169" name="Google Shape;169;p26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ctrTitle" idx="4294967295"/>
          </p:nvPr>
        </p:nvSpPr>
        <p:spPr>
          <a:xfrm>
            <a:off x="311700" y="653350"/>
            <a:ext cx="7603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</a:rPr>
              <a:t>Build</a:t>
            </a:r>
            <a:endParaRPr sz="3000" b="1">
              <a:solidFill>
                <a:srgbClr val="000000"/>
              </a:solidFill>
            </a:endParaRPr>
          </a:p>
        </p:txBody>
      </p:sp>
      <p:sp>
        <p:nvSpPr>
          <p:cNvPr id="176" name="Google Shape;176;p27"/>
          <p:cNvSpPr txBox="1">
            <a:spLocks noGrp="1"/>
          </p:cNvSpPr>
          <p:nvPr>
            <p:ph type="subTitle" idx="1"/>
          </p:nvPr>
        </p:nvSpPr>
        <p:spPr>
          <a:xfrm>
            <a:off x="831585" y="1653100"/>
            <a:ext cx="6366000" cy="30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>
                <a:solidFill>
                  <a:srgbClr val="212121"/>
                </a:solidFill>
              </a:rPr>
              <a:t>Requires a </a:t>
            </a:r>
            <a:r>
              <a:rPr lang="en" sz="1800" b="1">
                <a:solidFill>
                  <a:srgbClr val="273B81"/>
                </a:solidFill>
              </a:rPr>
              <a:t>big upfront investment</a:t>
            </a:r>
            <a:endParaRPr sz="1800" b="1">
              <a:solidFill>
                <a:srgbClr val="273B8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 b="1">
                <a:solidFill>
                  <a:srgbClr val="273B81"/>
                </a:solidFill>
              </a:rPr>
              <a:t>Maintenance</a:t>
            </a:r>
            <a:r>
              <a:rPr lang="en" sz="1800">
                <a:solidFill>
                  <a:srgbClr val="212121"/>
                </a:solidFill>
              </a:rPr>
              <a:t> and keeping up with the standard can be difficult</a:t>
            </a:r>
            <a:endParaRPr sz="18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1800"/>
              <a:t>Need to keep up with </a:t>
            </a:r>
            <a:r>
              <a:rPr lang="en" sz="1800" b="1">
                <a:solidFill>
                  <a:srgbClr val="273B81"/>
                </a:solidFill>
              </a:rPr>
              <a:t>fast moving technology</a:t>
            </a:r>
            <a:endParaRPr sz="1800" b="1">
              <a:solidFill>
                <a:srgbClr val="273B81"/>
              </a:solidFill>
              <a:highlight>
                <a:srgbClr val="434343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grpSp>
        <p:nvGrpSpPr>
          <p:cNvPr id="177" name="Google Shape;177;p27"/>
          <p:cNvGrpSpPr/>
          <p:nvPr/>
        </p:nvGrpSpPr>
        <p:grpSpPr>
          <a:xfrm>
            <a:off x="239225" y="4506874"/>
            <a:ext cx="8827475" cy="643200"/>
            <a:chOff x="317488" y="54424"/>
            <a:chExt cx="8827475" cy="643200"/>
          </a:xfrm>
        </p:grpSpPr>
        <p:pic>
          <p:nvPicPr>
            <p:cNvPr id="178" name="Google Shape;178;p27"/>
            <p:cNvPicPr preferRelativeResize="0"/>
            <p:nvPr/>
          </p:nvPicPr>
          <p:blipFill rotWithShape="1">
            <a:blip r:embed="rId3">
              <a:alphaModFix/>
            </a:blip>
            <a:srcRect b="7680"/>
            <a:stretch/>
          </p:blipFill>
          <p:spPr>
            <a:xfrm>
              <a:off x="317488" y="97275"/>
              <a:ext cx="558575" cy="5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3991" y="54424"/>
              <a:ext cx="850972" cy="643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748</Words>
  <Application>Microsoft Macintosh PowerPoint</Application>
  <PresentationFormat>On-screen Show (16:9)</PresentationFormat>
  <Paragraphs>177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Arial</vt:lpstr>
      <vt:lpstr>Simple Light</vt:lpstr>
      <vt:lpstr>Shared Open Source Infrastructure with the Libero Community</vt:lpstr>
      <vt:lpstr>Why eLife is building open source technology for publishing</vt:lpstr>
      <vt:lpstr>What is eLife?</vt:lpstr>
      <vt:lpstr>PowerPoint Presentation</vt:lpstr>
      <vt:lpstr>eLife’s motivations</vt:lpstr>
      <vt:lpstr>What are the infrastructure options for a publisher?</vt:lpstr>
      <vt:lpstr> Buy </vt:lpstr>
      <vt:lpstr>Buy</vt:lpstr>
      <vt:lpstr>Build</vt:lpstr>
      <vt:lpstr>Shared open source   infrastructure </vt:lpstr>
      <vt:lpstr>Libero Reviewer</vt:lpstr>
      <vt:lpstr>eLife’s involvement in the open source world</vt:lpstr>
      <vt:lpstr>eLife’s development community</vt:lpstr>
      <vt:lpstr>Libero Reviewer</vt:lpstr>
      <vt:lpstr>eLife’s Libero Reviewer collaboration</vt:lpstr>
      <vt:lpstr>Libero Reviewer</vt:lpstr>
      <vt:lpstr>eLife’s Libero Producer collaboration</vt:lpstr>
      <vt:lpstr>Libero Reviewer</vt:lpstr>
      <vt:lpstr>eLife’s Libero Publisher collaboration</vt:lpstr>
      <vt:lpstr>How do we build open source software?</vt:lpstr>
      <vt:lpstr>We listen to content providers</vt:lpstr>
      <vt:lpstr>How do we build tools that are easy to use?</vt:lpstr>
      <vt:lpstr>...to build user interfaces that are intuitive and save time</vt:lpstr>
      <vt:lpstr>Can I have a look?</vt:lpstr>
      <vt:lpstr>Libero Reviewer</vt:lpstr>
      <vt:lpstr>Libero Reviewer</vt:lpstr>
      <vt:lpstr>Libero Producer</vt:lpstr>
      <vt:lpstr>Libero Publisher</vt:lpstr>
      <vt:lpstr>Libero Publisher</vt:lpstr>
      <vt:lpstr>Libero Publisher</vt:lpstr>
      <vt:lpstr>Libero Publisher</vt:lpstr>
      <vt:lpstr>Libero Publisher</vt:lpstr>
      <vt:lpstr>I do not have a tech team, can I still use your tools?</vt:lpstr>
      <vt:lpstr>Options</vt:lpstr>
      <vt:lpstr>Options</vt:lpstr>
      <vt:lpstr>Service provider model</vt:lpstr>
      <vt:lpstr>How can you join the conversation and get started with your open source projects?</vt:lpstr>
      <vt:lpstr>PowerPoint Presentation</vt:lpstr>
      <vt:lpstr>See our product roadmap</vt:lpstr>
      <vt:lpstr>PowerPoint Presentation</vt:lpstr>
      <vt:lpstr>Visit our product website</vt:lpstr>
      <vt:lpstr>Join our events</vt:lpstr>
      <vt:lpstr>Our conclusion to this approach</vt:lpstr>
      <vt:lpstr>Benefits of a community-owned approach</vt:lpstr>
      <vt:lpstr>Thank you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Shared Open Source Infrastructure with the Libero Community</dc:title>
  <cp:lastModifiedBy>Emily Packer</cp:lastModifiedBy>
  <cp:revision>1</cp:revision>
  <dcterms:modified xsi:type="dcterms:W3CDTF">2019-05-31T17:04:13Z</dcterms:modified>
</cp:coreProperties>
</file>