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0" r:id="rId1"/>
  </p:sldMasterIdLst>
  <p:notesMasterIdLst>
    <p:notesMasterId r:id="rId15"/>
  </p:notes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</p:sldIdLst>
  <p:sldSz cx="9144000" cy="5143500" type="screen16x9"/>
  <p:notesSz cx="6858000" cy="9144000"/>
  <p:embeddedFontLst>
    <p:embeddedFont>
      <p:font typeface="Lato" panose="020F0502020204030203" pitchFamily="34" charset="77"/>
      <p:regular r:id="rId16"/>
      <p:bold r:id="rId17"/>
      <p:italic r:id="rId18"/>
      <p:boldItalic r:id="rId19"/>
    </p:embeddedFont>
    <p:embeddedFont>
      <p:font typeface="Raleway" panose="020B0403030101060003" pitchFamily="34" charset="77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2"/>
  </p:normalViewPr>
  <p:slideViewPr>
    <p:cSldViewPr snapToGrid="0" snapToObjects="1">
      <p:cViewPr varScale="1">
        <p:scale>
          <a:sx n="121" d="100"/>
          <a:sy n="121" d="100"/>
        </p:scale>
        <p:origin x="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erc.carleton.edu/earthlabs/hurricanes/4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erc.carleton.edu/earthlabs/hurricanes/4.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erc.carleton.edu/earthlabs/hurricanes/4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5d7d7a1fee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5d7d7a1fee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5d7d7a1fee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5d7d7a1fee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5d7d7a1fee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5d7d7a1fee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1f88252dc4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1f88252dc4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5d7d7a1fe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5d7d7a1fee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f88252dc4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f88252dc4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450">
                <a:solidFill>
                  <a:srgbClr val="333333"/>
                </a:solidFill>
                <a:highlight>
                  <a:srgbClr val="FFFFFF"/>
                </a:highlight>
              </a:rPr>
              <a:t>NOAA Environmental Visualization Laboratory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f88252dc4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f88252dc4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5d7d7a1fee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5d7d7a1fee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Putting hurricane data on the map: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https://serc.carleton.edu/earthlabs/hurricanes/4.html</a:t>
            </a:r>
            <a:endParaRPr u="sng">
              <a:solidFill>
                <a:schemeClr val="hlink"/>
              </a:solidFill>
              <a:hlinkClick r:id="rId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5d7d7a1fee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5d7d7a1fee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Putting hurricane data on the map: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https://serc.carleton.edu/earthlabs/hurricanes/4.html</a:t>
            </a:r>
            <a:endParaRPr u="sng">
              <a:solidFill>
                <a:schemeClr val="hlink"/>
              </a:solidFill>
              <a:hlinkClick r:id="rId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5d7d7a1fee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5d7d7a1fee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Putting hurricane data on the map: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https://serc.carleton.edu/earthlabs/hurricanes/4.html</a:t>
            </a:r>
            <a:endParaRPr u="sng">
              <a:solidFill>
                <a:schemeClr val="hlink"/>
              </a:solidFill>
              <a:hlinkClick r:id="rId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5d7d7a1fee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5d7d7a1fee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2"/>
                </a:solidFill>
              </a:rPr>
              <a:t>Session Goals are to show demystify code</a:t>
            </a:r>
            <a:endParaRPr b="1">
              <a:solidFill>
                <a:schemeClr val="dk2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AutoNum type="arabicPeriod"/>
            </a:pPr>
            <a:r>
              <a:rPr lang="en-GB">
                <a:solidFill>
                  <a:schemeClr val="accent1"/>
                </a:solidFill>
              </a:rPr>
              <a:t>How coding is often grouped into blocks that fit together, like LEGO blocks</a:t>
            </a:r>
            <a:endParaRPr>
              <a:solidFill>
                <a:schemeClr val="accent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AutoNum type="arabicPeriod"/>
            </a:pPr>
            <a:r>
              <a:rPr lang="en-GB">
                <a:solidFill>
                  <a:schemeClr val="accent1"/>
                </a:solidFill>
              </a:rPr>
              <a:t>That you too can modify (hack) the code in a notebook </a:t>
            </a:r>
            <a:endParaRPr>
              <a:solidFill>
                <a:schemeClr val="accent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AutoNum type="arabicPeriod"/>
            </a:pPr>
            <a:r>
              <a:rPr lang="en-GB">
                <a:solidFill>
                  <a:schemeClr val="accent1"/>
                </a:solidFill>
              </a:rPr>
              <a:t>You can fail safely and try again</a:t>
            </a:r>
            <a:endParaRPr>
              <a:solidFill>
                <a:schemeClr val="accent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AutoNum type="arabicPeriod"/>
            </a:pPr>
            <a:r>
              <a:rPr lang="en-GB">
                <a:solidFill>
                  <a:schemeClr val="accent1"/>
                </a:solidFill>
              </a:rPr>
              <a:t>Learn about hurricanes </a:t>
            </a:r>
            <a:endParaRPr>
              <a:solidFill>
                <a:schemeClr val="accent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AutoNum type="arabicPeriod"/>
            </a:pPr>
            <a:r>
              <a:rPr lang="en-GB">
                <a:solidFill>
                  <a:schemeClr val="accent1"/>
                </a:solidFill>
              </a:rPr>
              <a:t>Make your own questions about exploring hurricanes</a:t>
            </a:r>
            <a:endParaRPr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5d7d7a1fee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5d7d7a1fee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" name="Google Shape;18;p2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" name="Google Shape;19;p2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Customized for </a:t>
            </a:r>
            <a:r>
              <a:rPr lang="en-GB" sz="600" b="1">
                <a:latin typeface="Raleway"/>
                <a:ea typeface="Raleway"/>
                <a:cs typeface="Raleway"/>
                <a:sym typeface="Raleway"/>
              </a:rPr>
              <a:t>Lorem Ipsum LLC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2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11" name="Google Shape;111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;p11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5" name="Google Shape;115;p11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6" name="Google Shape;116;p11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117;p11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" name="Google Shape;118;p11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Google Shape;121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2" name="Google Shape;122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1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2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6" name="Google Shape;126;p12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8" name="Google Shape;128;p12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9" name="Google Shape;129;p12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12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12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5" name="Google Shape;135;p13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6" name="Google Shape;136;p13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13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" name="Google Shape;138;p13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41" name="Google Shape;141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14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6" name="Google Shape;146;p14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7" name="Google Shape;147;p14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Google Shape;148;p14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Google Shape;149;p14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2" name="Google Shape;152;p15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3" name="Google Shape;153;p15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" name="Google Shape;154;p15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" name="Google Shape;155;p15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bg>
      <p:bgPr>
        <a:solidFill>
          <a:schemeClr val="dk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>
            <a:spLocks noGrp="1"/>
          </p:cNvSpPr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9" name="Google Shape;159;p16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sz="6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0" name="Google Shape;160;p16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Customized for </a:t>
            </a:r>
            <a:r>
              <a:rPr lang="en-GB" sz="6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Lorem Ipsum LLC</a:t>
            </a:r>
            <a:endParaRPr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1" name="Google Shape;161;p16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sz="6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>
  <p:cSld name="SECTION_HEADER_2">
    <p:bg>
      <p:bgPr>
        <a:solidFill>
          <a:srgbClr val="434343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64" name="Google Shape;164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8" name="Google Shape;168;p17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9" name="Google Shape;169;p17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" name="Google Shape;170;p17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Google Shape;171;p17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alt1">
  <p:cSld name="TITLE_1">
    <p:bg>
      <p:bgPr>
        <a:solidFill>
          <a:schemeClr val="l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5" name="Google Shape;25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3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" name="Google Shape;31;p3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6" name="Google Shape;3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" name="Google Shape;40;p4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4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" name="Google Shape;47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" name="Google Shape;52;p5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3" name="Google Shape;53;p5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5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5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only">
  <p:cSld name="TITLE_AND_BODY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" name="Google Shape;59;p6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0" name="Google Shape;60;p6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61;p6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Google Shape;62;p6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Google Shape;63;p6"/>
          <p:cNvSpPr txBox="1">
            <a:spLocks noGrp="1"/>
          </p:cNvSpPr>
          <p:nvPr>
            <p:ph type="body" idx="1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TITLE_AND_BODY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7" descr="shutterstock_31891705.jpg"/>
          <p:cNvPicPr preferRelativeResize="0"/>
          <p:nvPr/>
        </p:nvPicPr>
        <p:blipFill rotWithShape="1">
          <a:blip r:embed="rId2">
            <a:alphaModFix/>
          </a:blip>
          <a:srcRect t="11971" b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p7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" name="Google Shape;69;p7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7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7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6" name="Google Shape;76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8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3" name="Google Shape;83;p8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8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8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88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9" name="Google Shape;89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3" name="Google Shape;93;p9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4" name="Google Shape;94;p9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9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9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oogle Shape;99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0" name="Google Shape;100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1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5" name="Google Shape;105;p10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6" name="Google Shape;106;p10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107;p10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10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sched.co/Qc3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ocs.google.com/document/d/14Oq6_1B-TCeaEhosbztTatpMhymcOazLaY7Sv-2HVZs/edit?usp=sharing" TargetMode="Externa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ast.noaa.gov/hurricane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2"/>
          <p:cNvSpPr txBox="1">
            <a:spLocks noGrp="1"/>
          </p:cNvSpPr>
          <p:nvPr>
            <p:ph type="subTitle" idx="4294967295"/>
          </p:nvPr>
        </p:nvSpPr>
        <p:spPr>
          <a:xfrm>
            <a:off x="201479" y="4017250"/>
            <a:ext cx="66975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/>
              <a:t>ESIP Summer Meeting 2019, Data in Action with Jupyter Notebooks and other Earth Science Tools, Wednesday, July 17, 2019</a:t>
            </a:r>
            <a:endParaRPr sz="1400" b="1"/>
          </a:p>
        </p:txBody>
      </p:sp>
      <p:sp>
        <p:nvSpPr>
          <p:cNvPr id="459" name="Google Shape;459;p42"/>
          <p:cNvSpPr/>
          <p:nvPr/>
        </p:nvSpPr>
        <p:spPr>
          <a:xfrm>
            <a:off x="201475" y="94800"/>
            <a:ext cx="8708400" cy="31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42"/>
          <p:cNvSpPr txBox="1">
            <a:spLocks noGrp="1"/>
          </p:cNvSpPr>
          <p:nvPr>
            <p:ph type="subTitle" idx="4294967295"/>
          </p:nvPr>
        </p:nvSpPr>
        <p:spPr>
          <a:xfrm>
            <a:off x="7260025" y="4017250"/>
            <a:ext cx="1960500" cy="8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434343"/>
                </a:solidFill>
              </a:rPr>
              <a:t>Shelley Olds, UNAVCO</a:t>
            </a:r>
            <a:endParaRPr sz="1200" b="1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434343"/>
                </a:solidFill>
              </a:rPr>
              <a:t>LuAnn Dahlman, NOAA</a:t>
            </a:r>
            <a:endParaRPr sz="1200" b="1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434343"/>
                </a:solidFill>
              </a:rPr>
              <a:t>Sean Gordon, HDF Group</a:t>
            </a:r>
            <a:endParaRPr sz="1200" b="1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434343"/>
                </a:solidFill>
              </a:rPr>
              <a:t>Keith Maull, UCAR</a:t>
            </a:r>
            <a:endParaRPr sz="1200" b="1">
              <a:solidFill>
                <a:srgbClr val="434343"/>
              </a:solidFill>
            </a:endParaRPr>
          </a:p>
        </p:txBody>
      </p:sp>
      <p:pic>
        <p:nvPicPr>
          <p:cNvPr id="461" name="Google Shape;461;p42"/>
          <p:cNvPicPr preferRelativeResize="0"/>
          <p:nvPr/>
        </p:nvPicPr>
        <p:blipFill rotWithShape="1">
          <a:blip r:embed="rId3">
            <a:alphaModFix/>
          </a:blip>
          <a:srcRect t="23360" b="27911"/>
          <a:stretch/>
        </p:blipFill>
        <p:spPr>
          <a:xfrm>
            <a:off x="0" y="1686700"/>
            <a:ext cx="9144000" cy="2409699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2"/>
          <p:cNvSpPr txBox="1">
            <a:spLocks noGrp="1"/>
          </p:cNvSpPr>
          <p:nvPr>
            <p:ph type="ctrTitle" idx="4294967295"/>
          </p:nvPr>
        </p:nvSpPr>
        <p:spPr>
          <a:xfrm>
            <a:off x="-125" y="31450"/>
            <a:ext cx="9144000" cy="17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/>
              <a:t> </a:t>
            </a:r>
            <a:r>
              <a:rPr lang="en-GB" sz="4800">
                <a:solidFill>
                  <a:srgbClr val="000000"/>
                </a:solidFill>
              </a:rPr>
              <a:t>Explore Atlantic Storms:</a:t>
            </a:r>
            <a:endParaRPr sz="4800">
              <a:solidFill>
                <a:srgbClr val="0000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Jupyter Notebooks Hurricane Activity</a:t>
            </a:r>
            <a:endParaRPr sz="3000">
              <a:solidFill>
                <a:srgbClr val="0000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https://sched.co/Qc3g</a:t>
            </a:r>
            <a:r>
              <a:rPr lang="en-GB" sz="1900" b="0">
                <a:latin typeface="Arial"/>
                <a:ea typeface="Arial"/>
                <a:cs typeface="Arial"/>
                <a:sym typeface="Arial"/>
              </a:rPr>
              <a:t> </a:t>
            </a:r>
            <a:endParaRPr sz="3800"/>
          </a:p>
        </p:txBody>
      </p:sp>
      <p:sp>
        <p:nvSpPr>
          <p:cNvPr id="463" name="Google Shape;463;p42"/>
          <p:cNvSpPr txBox="1">
            <a:spLocks noGrp="1"/>
          </p:cNvSpPr>
          <p:nvPr>
            <p:ph type="subTitle" idx="4294967295"/>
          </p:nvPr>
        </p:nvSpPr>
        <p:spPr>
          <a:xfrm>
            <a:off x="0" y="4864375"/>
            <a:ext cx="7365000" cy="2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900" b="1"/>
              <a:t>Source: NOAA National Environmental Satellite, Data, and Information Service (NESDIS), NOAA Environmental Visualization Laboratory</a:t>
            </a:r>
            <a:endParaRPr sz="900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1"/>
          <p:cNvSpPr txBox="1">
            <a:spLocks noGrp="1"/>
          </p:cNvSpPr>
          <p:nvPr>
            <p:ph type="title"/>
          </p:nvPr>
        </p:nvSpPr>
        <p:spPr>
          <a:xfrm>
            <a:off x="789400" y="5633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Quick walkthrough of a GitHub repository</a:t>
            </a:r>
            <a:endParaRPr/>
          </a:p>
        </p:txBody>
      </p:sp>
      <p:pic>
        <p:nvPicPr>
          <p:cNvPr id="532" name="Google Shape;53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4675" y="1327575"/>
            <a:ext cx="6834640" cy="3740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2"/>
          <p:cNvSpPr txBox="1">
            <a:spLocks noGrp="1"/>
          </p:cNvSpPr>
          <p:nvPr>
            <p:ph type="title"/>
          </p:nvPr>
        </p:nvSpPr>
        <p:spPr>
          <a:xfrm>
            <a:off x="263775" y="31675"/>
            <a:ext cx="8152500" cy="9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Let’s open the notebook in Google Colaboratory</a:t>
            </a:r>
            <a:endParaRPr sz="2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GB" sz="25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https://colab.research.google.com/</a:t>
            </a:r>
            <a:endParaRPr sz="2500"/>
          </a:p>
        </p:txBody>
      </p:sp>
      <p:pic>
        <p:nvPicPr>
          <p:cNvPr id="538" name="Google Shape;538;p52"/>
          <p:cNvPicPr preferRelativeResize="0"/>
          <p:nvPr/>
        </p:nvPicPr>
        <p:blipFill rotWithShape="1">
          <a:blip r:embed="rId4">
            <a:alphaModFix/>
          </a:blip>
          <a:srcRect l="3816" r="3556"/>
          <a:stretch/>
        </p:blipFill>
        <p:spPr>
          <a:xfrm>
            <a:off x="4327875" y="1210900"/>
            <a:ext cx="4748201" cy="3518926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52"/>
          <p:cNvSpPr txBox="1">
            <a:spLocks noGrp="1"/>
          </p:cNvSpPr>
          <p:nvPr>
            <p:ph type="body" idx="1"/>
          </p:nvPr>
        </p:nvSpPr>
        <p:spPr>
          <a:xfrm>
            <a:off x="35175" y="821050"/>
            <a:ext cx="4292700" cy="33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68300" algn="l" rtl="0">
              <a:spcBef>
                <a:spcPts val="160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File &gt; Open notebook...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Select the </a:t>
            </a:r>
            <a:r>
              <a:rPr lang="en-GB" sz="2200" b="1"/>
              <a:t>Github</a:t>
            </a:r>
            <a:r>
              <a:rPr lang="en-GB" sz="2200"/>
              <a:t> Tab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Enter </a:t>
            </a:r>
            <a:r>
              <a:rPr lang="en-GB" sz="2200" b="1"/>
              <a:t>shelley-e-olds</a:t>
            </a:r>
            <a:endParaRPr sz="2200" b="1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Select </a:t>
            </a:r>
            <a:r>
              <a:rPr lang="en-GB" sz="2200" b="1"/>
              <a:t>ExploreAtlanticStorms.ipynb</a:t>
            </a:r>
            <a:endParaRPr sz="2200" b="1"/>
          </a:p>
        </p:txBody>
      </p:sp>
      <p:sp>
        <p:nvSpPr>
          <p:cNvPr id="540" name="Google Shape;540;p52"/>
          <p:cNvSpPr/>
          <p:nvPr/>
        </p:nvSpPr>
        <p:spPr>
          <a:xfrm>
            <a:off x="0" y="4768800"/>
            <a:ext cx="9144000" cy="37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rgbClr val="EFEFEF"/>
                </a:solidFill>
                <a:hlinkClick r:id="rId5"/>
              </a:rPr>
              <a:t>Work in progress: data columns, coding solutions, more questions to explore &amp; examples of printing</a:t>
            </a:r>
            <a:r>
              <a:rPr lang="en-GB">
                <a:solidFill>
                  <a:srgbClr val="EFEFEF"/>
                </a:solidFill>
              </a:rPr>
              <a:t> for debugging</a:t>
            </a:r>
            <a:endParaRPr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3"/>
          <p:cNvSpPr txBox="1">
            <a:spLocks noGrp="1"/>
          </p:cNvSpPr>
          <p:nvPr>
            <p:ph type="title"/>
          </p:nvPr>
        </p:nvSpPr>
        <p:spPr>
          <a:xfrm>
            <a:off x="263775" y="31675"/>
            <a:ext cx="8152500" cy="9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GB" sz="2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Wrap up</a:t>
            </a:r>
            <a:endParaRPr sz="2500"/>
          </a:p>
        </p:txBody>
      </p:sp>
      <p:sp>
        <p:nvSpPr>
          <p:cNvPr id="546" name="Google Shape;546;p53"/>
          <p:cNvSpPr txBox="1">
            <a:spLocks noGrp="1"/>
          </p:cNvSpPr>
          <p:nvPr>
            <p:ph type="body" idx="1"/>
          </p:nvPr>
        </p:nvSpPr>
        <p:spPr>
          <a:xfrm>
            <a:off x="35175" y="821050"/>
            <a:ext cx="8273700" cy="41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457200" lvl="0" indent="-368300" algn="l" rtl="0">
              <a:spcBef>
                <a:spcPts val="1600"/>
              </a:spcBef>
              <a:spcAft>
                <a:spcPts val="0"/>
              </a:spcAft>
              <a:buSzPts val="2200"/>
              <a:buChar char="●"/>
            </a:pPr>
            <a:r>
              <a:rPr lang="en-GB" sz="2200" dirty="0"/>
              <a:t>Finding more </a:t>
            </a:r>
            <a:r>
              <a:rPr lang="en-GB" sz="2200" dirty="0" err="1"/>
              <a:t>Jupyter</a:t>
            </a:r>
            <a:r>
              <a:rPr lang="en-GB" sz="2200" dirty="0"/>
              <a:t> notebooks - using </a:t>
            </a:r>
            <a:r>
              <a:rPr lang="en-GB" sz="2200" dirty="0" err="1"/>
              <a:t>Github</a:t>
            </a: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 dirty="0"/>
              <a:t>“Real” </a:t>
            </a:r>
            <a:r>
              <a:rPr lang="en-GB" sz="2200" dirty="0" err="1"/>
              <a:t>Jupyter</a:t>
            </a:r>
            <a:r>
              <a:rPr lang="en-GB" sz="2200" dirty="0"/>
              <a:t> Environments</a:t>
            </a: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 dirty="0"/>
              <a:t>Feedback: </a:t>
            </a:r>
            <a:r>
              <a:rPr lang="en-GB" sz="2200" dirty="0" err="1"/>
              <a:t>Menti</a:t>
            </a:r>
            <a:endParaRPr sz="2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4"/>
          <p:cNvSpPr txBox="1">
            <a:spLocks noGrp="1"/>
          </p:cNvSpPr>
          <p:nvPr>
            <p:ph type="ctrTitle" idx="4294967295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000000"/>
                </a:solidFill>
              </a:rPr>
              <a:t>Thank you!</a:t>
            </a:r>
            <a:endParaRPr/>
          </a:p>
        </p:txBody>
      </p:sp>
      <p:sp>
        <p:nvSpPr>
          <p:cNvPr id="552" name="Google Shape;552;p54"/>
          <p:cNvSpPr txBox="1">
            <a:spLocks noGrp="1"/>
          </p:cNvSpPr>
          <p:nvPr>
            <p:ph type="body" idx="1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3"/>
          <p:cNvSpPr txBox="1">
            <a:spLocks noGrp="1"/>
          </p:cNvSpPr>
          <p:nvPr>
            <p:ph type="ctrTitle" idx="4294967295"/>
          </p:nvPr>
        </p:nvSpPr>
        <p:spPr>
          <a:xfrm>
            <a:off x="217800" y="195750"/>
            <a:ext cx="8708400" cy="20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000000"/>
                </a:solidFill>
              </a:rPr>
              <a:t>You CAN hack this:</a:t>
            </a:r>
            <a:endParaRPr sz="4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000000"/>
                </a:solidFill>
              </a:rPr>
              <a:t>     </a:t>
            </a:r>
            <a:r>
              <a:rPr lang="en-GB" sz="3000">
                <a:solidFill>
                  <a:srgbClr val="000000"/>
                </a:solidFill>
              </a:rPr>
              <a:t>Learn to modify &amp; run code to display and analyze data using Jupyter Notebooks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469" name="Google Shape;469;p43"/>
          <p:cNvSpPr/>
          <p:nvPr/>
        </p:nvSpPr>
        <p:spPr>
          <a:xfrm>
            <a:off x="201475" y="94800"/>
            <a:ext cx="8708400" cy="31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43"/>
          <p:cNvSpPr txBox="1">
            <a:spLocks noGrp="1"/>
          </p:cNvSpPr>
          <p:nvPr>
            <p:ph type="subTitle" idx="4294967295"/>
          </p:nvPr>
        </p:nvSpPr>
        <p:spPr>
          <a:xfrm>
            <a:off x="201479" y="4245850"/>
            <a:ext cx="66975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/>
              <a:t>ESIP Summer Meeting 2019, Data in Action with Jupyter Notebooks and other Earth Science Tools, Wednesday, July 17, 2019</a:t>
            </a:r>
            <a:endParaRPr sz="1400" b="1"/>
          </a:p>
        </p:txBody>
      </p:sp>
      <p:pic>
        <p:nvPicPr>
          <p:cNvPr id="471" name="Google Shape;471;p43"/>
          <p:cNvPicPr preferRelativeResize="0"/>
          <p:nvPr/>
        </p:nvPicPr>
        <p:blipFill rotWithShape="1">
          <a:blip r:embed="rId3">
            <a:alphaModFix/>
          </a:blip>
          <a:srcRect t="21956" r="50335" b="50944"/>
          <a:stretch/>
        </p:blipFill>
        <p:spPr>
          <a:xfrm>
            <a:off x="0" y="2337050"/>
            <a:ext cx="9144000" cy="280645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3"/>
          <p:cNvSpPr txBox="1">
            <a:spLocks noGrp="1"/>
          </p:cNvSpPr>
          <p:nvPr>
            <p:ph type="subTitle" idx="4294967295"/>
          </p:nvPr>
        </p:nvSpPr>
        <p:spPr>
          <a:xfrm rot="-5400000">
            <a:off x="6412475" y="2434950"/>
            <a:ext cx="5071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highlight>
                  <a:srgbClr val="FFFFFF"/>
                </a:highlight>
              </a:rPr>
              <a:t> Source: NOAA National Environmental Satellite, Data, and Information Service (NESDIS), </a:t>
            </a:r>
            <a:endParaRPr sz="900" b="1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highlight>
                  <a:srgbClr val="FFFFFF"/>
                </a:highlight>
              </a:rPr>
              <a:t> NOAA Environmental Visualization Laboratory</a:t>
            </a:r>
            <a:endParaRPr sz="900" b="1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44"/>
          <p:cNvPicPr preferRelativeResize="0"/>
          <p:nvPr/>
        </p:nvPicPr>
        <p:blipFill rotWithShape="1">
          <a:blip r:embed="rId3">
            <a:alphaModFix/>
          </a:blip>
          <a:srcRect l="19976" r="11186"/>
          <a:stretch/>
        </p:blipFill>
        <p:spPr>
          <a:xfrm>
            <a:off x="3812650" y="666625"/>
            <a:ext cx="5227450" cy="447687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4"/>
          <p:cNvSpPr txBox="1">
            <a:spLocks noGrp="1"/>
          </p:cNvSpPr>
          <p:nvPr>
            <p:ph type="title" idx="4294967295"/>
          </p:nvPr>
        </p:nvSpPr>
        <p:spPr>
          <a:xfrm>
            <a:off x="142450" y="1314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Summer Workshop Goals</a:t>
            </a:r>
            <a:endParaRPr/>
          </a:p>
        </p:txBody>
      </p:sp>
      <p:sp>
        <p:nvSpPr>
          <p:cNvPr id="479" name="Google Shape;479;p44"/>
          <p:cNvSpPr txBox="1">
            <a:spLocks noGrp="1"/>
          </p:cNvSpPr>
          <p:nvPr>
            <p:ph type="body" idx="4294967295"/>
          </p:nvPr>
        </p:nvSpPr>
        <p:spPr>
          <a:xfrm>
            <a:off x="142450" y="708750"/>
            <a:ext cx="3670200" cy="37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500"/>
              <a:t>Provide you with geoscience tools available online &amp; a coding example within a Jupyter environment that you and your students can modify and enhance to foster curiosity and experimentation.</a:t>
            </a:r>
            <a:endParaRPr sz="2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5"/>
          <p:cNvSpPr txBox="1">
            <a:spLocks noGrp="1"/>
          </p:cNvSpPr>
          <p:nvPr>
            <p:ph type="title"/>
          </p:nvPr>
        </p:nvSpPr>
        <p:spPr>
          <a:xfrm>
            <a:off x="727650" y="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Introductions … who are we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Menti</a:t>
            </a:r>
            <a:r>
              <a:rPr lang="en-US" dirty="0"/>
              <a:t>… &amp;</a:t>
            </a:r>
            <a:endParaRPr dirty="0"/>
          </a:p>
        </p:txBody>
      </p:sp>
      <p:sp>
        <p:nvSpPr>
          <p:cNvPr id="485" name="Google Shape;485;p45"/>
          <p:cNvSpPr/>
          <p:nvPr/>
        </p:nvSpPr>
        <p:spPr>
          <a:xfrm>
            <a:off x="714990" y="131427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FFFFFF"/>
                </a:solidFill>
              </a:rPr>
              <a:t>1</a:t>
            </a:r>
            <a:endParaRPr sz="800" b="1">
              <a:solidFill>
                <a:srgbClr val="FFFFFF"/>
              </a:solidFill>
            </a:endParaRPr>
          </a:p>
        </p:txBody>
      </p:sp>
      <p:sp>
        <p:nvSpPr>
          <p:cNvPr id="486" name="Google Shape;486;p45"/>
          <p:cNvSpPr txBox="1">
            <a:spLocks noGrp="1"/>
          </p:cNvSpPr>
          <p:nvPr>
            <p:ph type="body" idx="1"/>
          </p:nvPr>
        </p:nvSpPr>
        <p:spPr>
          <a:xfrm>
            <a:off x="1161900" y="1206375"/>
            <a:ext cx="3814800" cy="19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Have you been to Jupyter?</a:t>
            </a:r>
            <a:endParaRPr sz="1600"/>
          </a:p>
          <a:p>
            <a:pPr marL="457200" marR="0" lvl="0" indent="-342900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I’ve created geoscience Jupyter Notebooks</a:t>
            </a:r>
            <a:endParaRPr sz="1800"/>
          </a:p>
          <a:p>
            <a:pPr marL="457200" marR="0" lvl="0" indent="-34290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I’ve used Jupyter notebooks</a:t>
            </a:r>
            <a:endParaRPr sz="1800"/>
          </a:p>
          <a:p>
            <a:pPr marL="457200" marR="0" lvl="0" indent="-342900" algn="l" rtl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ts val="1800"/>
              <a:buChar char="●"/>
            </a:pPr>
            <a:r>
              <a:rPr lang="en-GB" sz="1800"/>
              <a:t>Is it college lined or gridded?</a:t>
            </a:r>
            <a:endParaRPr sz="1800"/>
          </a:p>
        </p:txBody>
      </p:sp>
      <p:sp>
        <p:nvSpPr>
          <p:cNvPr id="487" name="Google Shape;487;p45"/>
          <p:cNvSpPr/>
          <p:nvPr/>
        </p:nvSpPr>
        <p:spPr>
          <a:xfrm>
            <a:off x="5141102" y="131427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FFFFFF"/>
                </a:solidFill>
              </a:rPr>
              <a:t>3</a:t>
            </a:r>
            <a:endParaRPr sz="800" b="1">
              <a:solidFill>
                <a:srgbClr val="FFFFFF"/>
              </a:solidFill>
            </a:endParaRPr>
          </a:p>
        </p:txBody>
      </p:sp>
      <p:sp>
        <p:nvSpPr>
          <p:cNvPr id="488" name="Google Shape;488;p45"/>
          <p:cNvSpPr txBox="1">
            <a:spLocks noGrp="1"/>
          </p:cNvSpPr>
          <p:nvPr>
            <p:ph type="body" idx="1"/>
          </p:nvPr>
        </p:nvSpPr>
        <p:spPr>
          <a:xfrm>
            <a:off x="1161900" y="3228650"/>
            <a:ext cx="3890400" cy="19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Programming background:</a:t>
            </a:r>
            <a:endParaRPr sz="1400"/>
          </a:p>
          <a:p>
            <a:pPr marL="457200" marR="0" lvl="0" indent="-34290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I live and breathe code</a:t>
            </a:r>
            <a:endParaRPr sz="1800"/>
          </a:p>
          <a:p>
            <a:pPr marL="457200" marR="0" lvl="0" indent="-34290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Give me some good examples, I can modify it</a:t>
            </a:r>
            <a:endParaRPr sz="1800"/>
          </a:p>
          <a:p>
            <a:pPr marL="457200" marR="0" lvl="0" indent="-342900" algn="l" rtl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ts val="1800"/>
              <a:buChar char="●"/>
            </a:pPr>
            <a:r>
              <a:rPr lang="en-GB" sz="1800"/>
              <a:t>Python is a type of snake, right? </a:t>
            </a:r>
            <a:endParaRPr sz="1800"/>
          </a:p>
        </p:txBody>
      </p:sp>
      <p:sp>
        <p:nvSpPr>
          <p:cNvPr id="489" name="Google Shape;489;p45"/>
          <p:cNvSpPr txBox="1">
            <a:spLocks noGrp="1"/>
          </p:cNvSpPr>
          <p:nvPr>
            <p:ph type="body" idx="1"/>
          </p:nvPr>
        </p:nvSpPr>
        <p:spPr>
          <a:xfrm>
            <a:off x="5546400" y="1314275"/>
            <a:ext cx="3416700" cy="23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Curriculum design background:</a:t>
            </a:r>
            <a:endParaRPr sz="1400"/>
          </a:p>
          <a:p>
            <a:pPr marL="457200" lvl="0" indent="-342900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I breathe and eat pedagogy</a:t>
            </a:r>
            <a:endParaRPr sz="1800"/>
          </a:p>
          <a:p>
            <a:pPr marL="457200" lvl="0" indent="-34290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Give me some good models, I can make it work </a:t>
            </a:r>
            <a:endParaRPr sz="1800"/>
          </a:p>
          <a:p>
            <a:pPr marL="457200" lvl="0" indent="-342900" algn="l" rtl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ts val="1800"/>
              <a:buChar char="●"/>
            </a:pPr>
            <a:r>
              <a:rPr lang="en-GB" sz="1800"/>
              <a:t>Uh, what’s a learning objective?</a:t>
            </a:r>
            <a:endParaRPr sz="1800"/>
          </a:p>
        </p:txBody>
      </p:sp>
      <p:sp>
        <p:nvSpPr>
          <p:cNvPr id="490" name="Google Shape;490;p45"/>
          <p:cNvSpPr/>
          <p:nvPr/>
        </p:nvSpPr>
        <p:spPr>
          <a:xfrm>
            <a:off x="791203" y="3339824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FFFFFF"/>
                </a:solidFill>
              </a:rPr>
              <a:t>2</a:t>
            </a:r>
            <a:endParaRPr sz="800" b="1">
              <a:solidFill>
                <a:srgbClr val="FFFFFF"/>
              </a:solidFill>
            </a:endParaRPr>
          </a:p>
        </p:txBody>
      </p:sp>
      <p:sp>
        <p:nvSpPr>
          <p:cNvPr id="491" name="Google Shape;491;p45"/>
          <p:cNvSpPr txBox="1"/>
          <p:nvPr/>
        </p:nvSpPr>
        <p:spPr>
          <a:xfrm>
            <a:off x="5247600" y="206400"/>
            <a:ext cx="38904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Vote with your feet…. along a line….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6"/>
          <p:cNvSpPr txBox="1">
            <a:spLocks noGrp="1"/>
          </p:cNvSpPr>
          <p:nvPr>
            <p:ph type="title"/>
          </p:nvPr>
        </p:nvSpPr>
        <p:spPr>
          <a:xfrm>
            <a:off x="489675" y="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Exploring Historical Hurricane Tracks ...</a:t>
            </a:r>
            <a:endParaRPr/>
          </a:p>
        </p:txBody>
      </p:sp>
      <p:sp>
        <p:nvSpPr>
          <p:cNvPr id="497" name="Google Shape;497;p46"/>
          <p:cNvSpPr txBox="1">
            <a:spLocks noGrp="1"/>
          </p:cNvSpPr>
          <p:nvPr>
            <p:ph type="body" idx="1"/>
          </p:nvPr>
        </p:nvSpPr>
        <p:spPr>
          <a:xfrm>
            <a:off x="275750" y="795400"/>
            <a:ext cx="2421900" cy="19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https://coast.noaa.gov/hurricanes/</a:t>
            </a:r>
            <a:endParaRPr sz="1800"/>
          </a:p>
        </p:txBody>
      </p:sp>
      <p:pic>
        <p:nvPicPr>
          <p:cNvPr id="498" name="Google Shape;49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0" y="535200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7"/>
          <p:cNvSpPr txBox="1">
            <a:spLocks noGrp="1"/>
          </p:cNvSpPr>
          <p:nvPr>
            <p:ph type="title"/>
          </p:nvPr>
        </p:nvSpPr>
        <p:spPr>
          <a:xfrm>
            <a:off x="727800" y="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Exploring Historical Hurricane Tracks ...</a:t>
            </a:r>
            <a:endParaRPr/>
          </a:p>
        </p:txBody>
      </p:sp>
      <p:sp>
        <p:nvSpPr>
          <p:cNvPr id="504" name="Google Shape;504;p47"/>
          <p:cNvSpPr txBox="1">
            <a:spLocks noGrp="1"/>
          </p:cNvSpPr>
          <p:nvPr>
            <p:ph type="body" idx="1"/>
          </p:nvPr>
        </p:nvSpPr>
        <p:spPr>
          <a:xfrm>
            <a:off x="633400" y="791300"/>
            <a:ext cx="3774300" cy="27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Potential Advantages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5" name="Google Shape;505;p47"/>
          <p:cNvPicPr preferRelativeResize="0"/>
          <p:nvPr/>
        </p:nvPicPr>
        <p:blipFill rotWithShape="1">
          <a:blip r:embed="rId3">
            <a:alphaModFix/>
          </a:blip>
          <a:srcRect t="46743" b="29304"/>
          <a:stretch/>
        </p:blipFill>
        <p:spPr>
          <a:xfrm>
            <a:off x="0" y="3500925"/>
            <a:ext cx="9144000" cy="1642576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47"/>
          <p:cNvSpPr txBox="1">
            <a:spLocks noGrp="1"/>
          </p:cNvSpPr>
          <p:nvPr>
            <p:ph type="body" idx="2"/>
          </p:nvPr>
        </p:nvSpPr>
        <p:spPr>
          <a:xfrm>
            <a:off x="4559675" y="791300"/>
            <a:ext cx="3774300" cy="2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Potential Drawbacks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8"/>
          <p:cNvSpPr txBox="1">
            <a:spLocks noGrp="1"/>
          </p:cNvSpPr>
          <p:nvPr>
            <p:ph type="title"/>
          </p:nvPr>
        </p:nvSpPr>
        <p:spPr>
          <a:xfrm>
            <a:off x="727800" y="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Exploring Historical Hurricane Tracks ...</a:t>
            </a:r>
            <a:endParaRPr/>
          </a:p>
        </p:txBody>
      </p:sp>
      <p:sp>
        <p:nvSpPr>
          <p:cNvPr id="512" name="Google Shape;512;p48"/>
          <p:cNvSpPr txBox="1">
            <a:spLocks noGrp="1"/>
          </p:cNvSpPr>
          <p:nvPr>
            <p:ph type="body" idx="1"/>
          </p:nvPr>
        </p:nvSpPr>
        <p:spPr>
          <a:xfrm>
            <a:off x="633400" y="791300"/>
            <a:ext cx="3774300" cy="27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Potential Advantages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Fairly easy to use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Quickly dive in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Explore in detail individual storms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3" name="Google Shape;513;p48"/>
          <p:cNvPicPr preferRelativeResize="0"/>
          <p:nvPr/>
        </p:nvPicPr>
        <p:blipFill rotWithShape="1">
          <a:blip r:embed="rId3">
            <a:alphaModFix/>
          </a:blip>
          <a:srcRect t="46743" b="29304"/>
          <a:stretch/>
        </p:blipFill>
        <p:spPr>
          <a:xfrm>
            <a:off x="0" y="3500925"/>
            <a:ext cx="9144000" cy="1642576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48"/>
          <p:cNvSpPr txBox="1">
            <a:spLocks noGrp="1"/>
          </p:cNvSpPr>
          <p:nvPr>
            <p:ph type="body" idx="2"/>
          </p:nvPr>
        </p:nvSpPr>
        <p:spPr>
          <a:xfrm>
            <a:off x="4559675" y="791300"/>
            <a:ext cx="4336500" cy="2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Potential Drawbacks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Basins can be confusing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Danger of point-click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Might not be answering the questions students have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9"/>
          <p:cNvSpPr txBox="1">
            <a:spLocks noGrp="1"/>
          </p:cNvSpPr>
          <p:nvPr>
            <p:ph type="title"/>
          </p:nvPr>
        </p:nvSpPr>
        <p:spPr>
          <a:xfrm>
            <a:off x="727650" y="6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Objectives: to build skills to </a:t>
            </a:r>
            <a:endParaRPr/>
          </a:p>
        </p:txBody>
      </p:sp>
      <p:sp>
        <p:nvSpPr>
          <p:cNvPr id="520" name="Google Shape;520;p49"/>
          <p:cNvSpPr txBox="1">
            <a:spLocks noGrp="1"/>
          </p:cNvSpPr>
          <p:nvPr>
            <p:ph type="body" idx="1"/>
          </p:nvPr>
        </p:nvSpPr>
        <p:spPr>
          <a:xfrm>
            <a:off x="875225" y="1153850"/>
            <a:ext cx="8152800" cy="3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 b="1"/>
              <a:t>Find Jupyter notebooks</a:t>
            </a:r>
            <a:r>
              <a:rPr lang="en-GB" sz="2400"/>
              <a:t> by searching Github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 b="1"/>
              <a:t>Feel comfortable</a:t>
            </a:r>
            <a:r>
              <a:rPr lang="en-GB" sz="2400"/>
              <a:t> opening &amp; running Jupyter Notebook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 b="1"/>
              <a:t>Build confidence</a:t>
            </a:r>
            <a:r>
              <a:rPr lang="en-GB" sz="2400"/>
              <a:t> in changing parameters in code cells (fail &amp; break the code in a safe environment)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 b="1"/>
              <a:t>Build familiarity</a:t>
            </a:r>
            <a:r>
              <a:rPr lang="en-GB" sz="2400"/>
              <a:t> with decyphering code (decomposition)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Recognize patterns in code (pattern recognition), like LEGO blocks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Ask and answer your own questions - </a:t>
            </a:r>
            <a:r>
              <a:rPr lang="en-GB" sz="2400" b="1"/>
              <a:t>conversations with data</a:t>
            </a:r>
            <a:endParaRPr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0"/>
          <p:cNvSpPr txBox="1">
            <a:spLocks noGrp="1"/>
          </p:cNvSpPr>
          <p:nvPr>
            <p:ph type="title"/>
          </p:nvPr>
        </p:nvSpPr>
        <p:spPr>
          <a:xfrm>
            <a:off x="789400" y="5633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Jupyter … notebooks, lab, hub, collaboratory</a:t>
            </a:r>
            <a:endParaRPr/>
          </a:p>
        </p:txBody>
      </p:sp>
      <p:sp>
        <p:nvSpPr>
          <p:cNvPr id="526" name="Google Shape;526;p50"/>
          <p:cNvSpPr txBox="1">
            <a:spLocks noGrp="1"/>
          </p:cNvSpPr>
          <p:nvPr>
            <p:ph type="body" idx="1"/>
          </p:nvPr>
        </p:nvSpPr>
        <p:spPr>
          <a:xfrm>
            <a:off x="729450" y="1414750"/>
            <a:ext cx="7688700" cy="3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/>
              <a:t>Let’s jump in! Head to…</a:t>
            </a:r>
            <a:endParaRPr sz="2400" b="1"/>
          </a:p>
          <a:p>
            <a:pPr marL="91440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3900" b="1" u="sng">
                <a:solidFill>
                  <a:schemeClr val="hlink"/>
                </a:solidFill>
                <a:hlinkClick r:id="rId3"/>
              </a:rPr>
              <a:t>Github.com</a:t>
            </a:r>
            <a:r>
              <a:rPr lang="en-GB" sz="3900" b="1"/>
              <a:t> </a:t>
            </a:r>
            <a:r>
              <a:rPr lang="en-GB" sz="2400" b="1"/>
              <a:t> </a:t>
            </a:r>
            <a:endParaRPr sz="24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/>
              <a:t>Search for this repository: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/>
              <a:t>		</a:t>
            </a:r>
            <a:r>
              <a:rPr lang="en-GB" sz="3900" b="1"/>
              <a:t>ExploreAtlanticStorms</a:t>
            </a:r>
            <a:endParaRPr sz="3900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619</Words>
  <Application>Microsoft Macintosh PowerPoint</Application>
  <PresentationFormat>On-screen Show (16:9)</PresentationFormat>
  <Paragraphs>88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Raleway</vt:lpstr>
      <vt:lpstr>Lato</vt:lpstr>
      <vt:lpstr>Arial</vt:lpstr>
      <vt:lpstr>Streamline</vt:lpstr>
      <vt:lpstr> Explore Atlantic Storms: Jupyter Notebooks Hurricane Activity https://sched.co/Qc3g </vt:lpstr>
      <vt:lpstr>You CAN hack this:      Learn to modify &amp; run code to display and analyze data using Jupyter Notebooks</vt:lpstr>
      <vt:lpstr>Summer Workshop Goals</vt:lpstr>
      <vt:lpstr>Introductions … who are we Menti… &amp;</vt:lpstr>
      <vt:lpstr>Exploring Historical Hurricane Tracks ...</vt:lpstr>
      <vt:lpstr>Exploring Historical Hurricane Tracks ...</vt:lpstr>
      <vt:lpstr>Exploring Historical Hurricane Tracks ...</vt:lpstr>
      <vt:lpstr> Objectives: to build skills to </vt:lpstr>
      <vt:lpstr>Jupyter … notebooks, lab, hub, collaboratory</vt:lpstr>
      <vt:lpstr>Quick walkthrough of a GitHub repository</vt:lpstr>
      <vt:lpstr>Let’s open the notebook in Google Colaboratory https://colab.research.google.com/</vt:lpstr>
      <vt:lpstr>Wrap up</vt:lpstr>
      <vt:lpstr>Thank you!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to Action with Jupyter Notebooks and other Earth Science Tools</dc:title>
  <cp:lastModifiedBy>Shelley Olds</cp:lastModifiedBy>
  <cp:revision>3</cp:revision>
  <dcterms:modified xsi:type="dcterms:W3CDTF">2019-08-04T20:02:51Z</dcterms:modified>
</cp:coreProperties>
</file>