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143500" cx="9144000"/>
  <p:notesSz cx="6858000" cy="9144000"/>
  <p:embeddedFontLst>
    <p:embeddedFont>
      <p:font typeface="Raleway"/>
      <p:regular r:id="rId36"/>
      <p:bold r:id="rId37"/>
      <p:italic r:id="rId38"/>
      <p:boldItalic r:id="rId39"/>
    </p:embeddedFont>
    <p:embeddedFont>
      <p:font typeface="Economica"/>
      <p:regular r:id="rId40"/>
      <p:bold r:id="rId41"/>
      <p:italic r:id="rId42"/>
      <p:boldItalic r:id="rId43"/>
    </p:embeddedFont>
    <p:embeddedFont>
      <p:font typeface="Lato"/>
      <p:regular r:id="rId44"/>
      <p:bold r:id="rId45"/>
      <p:italic r:id="rId46"/>
      <p:boldItalic r:id="rId47"/>
    </p:embeddedFont>
    <p:embeddedFont>
      <p:font typeface="Arial Narrow"/>
      <p:regular r:id="rId48"/>
      <p:bold r:id="rId49"/>
      <p:italic r:id="rId50"/>
      <p:boldItalic r:id="rId51"/>
    </p:embeddedFont>
    <p:embeddedFont>
      <p:font typeface="Corbel"/>
      <p:regular r:id="rId52"/>
      <p:bold r:id="rId53"/>
      <p:italic r:id="rId54"/>
      <p:boldItalic r:id="rId55"/>
    </p:embeddedFont>
    <p:embeddedFont>
      <p:font typeface="Open Sans"/>
      <p:regular r:id="rId56"/>
      <p:bold r:id="rId57"/>
      <p:italic r:id="rId58"/>
      <p:boldItalic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Economica-regular.fntdata"/><Relationship Id="rId42" Type="http://schemas.openxmlformats.org/officeDocument/2006/relationships/font" Target="fonts/Economica-italic.fntdata"/><Relationship Id="rId41" Type="http://schemas.openxmlformats.org/officeDocument/2006/relationships/font" Target="fonts/Economica-bold.fntdata"/><Relationship Id="rId44" Type="http://schemas.openxmlformats.org/officeDocument/2006/relationships/font" Target="fonts/Lato-regular.fntdata"/><Relationship Id="rId43" Type="http://schemas.openxmlformats.org/officeDocument/2006/relationships/font" Target="fonts/Economica-boldItalic.fntdata"/><Relationship Id="rId46" Type="http://schemas.openxmlformats.org/officeDocument/2006/relationships/font" Target="fonts/Lato-italic.fntdata"/><Relationship Id="rId45" Type="http://schemas.openxmlformats.org/officeDocument/2006/relationships/font" Target="fonts/Lato-bold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font" Target="fonts/ArialNarrow-regular.fntdata"/><Relationship Id="rId47" Type="http://schemas.openxmlformats.org/officeDocument/2006/relationships/font" Target="fonts/Lato-boldItalic.fntdata"/><Relationship Id="rId49" Type="http://schemas.openxmlformats.org/officeDocument/2006/relationships/font" Target="fonts/ArialNarrow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font" Target="fonts/Raleway-bold.fntdata"/><Relationship Id="rId36" Type="http://schemas.openxmlformats.org/officeDocument/2006/relationships/font" Target="fonts/Raleway-regular.fntdata"/><Relationship Id="rId39" Type="http://schemas.openxmlformats.org/officeDocument/2006/relationships/font" Target="fonts/Raleway-boldItalic.fntdata"/><Relationship Id="rId38" Type="http://schemas.openxmlformats.org/officeDocument/2006/relationships/font" Target="fonts/Raleway-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ArialNarrow-boldItalic.fntdata"/><Relationship Id="rId50" Type="http://schemas.openxmlformats.org/officeDocument/2006/relationships/font" Target="fonts/ArialNarrow-italic.fntdata"/><Relationship Id="rId53" Type="http://schemas.openxmlformats.org/officeDocument/2006/relationships/font" Target="fonts/Corbel-bold.fntdata"/><Relationship Id="rId52" Type="http://schemas.openxmlformats.org/officeDocument/2006/relationships/font" Target="fonts/Corbel-regular.fntdata"/><Relationship Id="rId11" Type="http://schemas.openxmlformats.org/officeDocument/2006/relationships/slide" Target="slides/slide6.xml"/><Relationship Id="rId55" Type="http://schemas.openxmlformats.org/officeDocument/2006/relationships/font" Target="fonts/Corbel-boldItalic.fntdata"/><Relationship Id="rId10" Type="http://schemas.openxmlformats.org/officeDocument/2006/relationships/slide" Target="slides/slide5.xml"/><Relationship Id="rId54" Type="http://schemas.openxmlformats.org/officeDocument/2006/relationships/font" Target="fonts/Corbel-italic.fntdata"/><Relationship Id="rId13" Type="http://schemas.openxmlformats.org/officeDocument/2006/relationships/slide" Target="slides/slide8.xml"/><Relationship Id="rId57" Type="http://schemas.openxmlformats.org/officeDocument/2006/relationships/font" Target="fonts/OpenSans-bold.fntdata"/><Relationship Id="rId12" Type="http://schemas.openxmlformats.org/officeDocument/2006/relationships/slide" Target="slides/slide7.xml"/><Relationship Id="rId56" Type="http://schemas.openxmlformats.org/officeDocument/2006/relationships/font" Target="fonts/OpenSans-regular.fntdata"/><Relationship Id="rId15" Type="http://schemas.openxmlformats.org/officeDocument/2006/relationships/slide" Target="slides/slide10.xml"/><Relationship Id="rId59" Type="http://schemas.openxmlformats.org/officeDocument/2006/relationships/font" Target="fonts/OpenSans-boldItalic.fntdata"/><Relationship Id="rId14" Type="http://schemas.openxmlformats.org/officeDocument/2006/relationships/slide" Target="slides/slide9.xml"/><Relationship Id="rId58" Type="http://schemas.openxmlformats.org/officeDocument/2006/relationships/font" Target="fonts/OpenSans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erc.carleton.edu/earthlabs/hurricanes/4.html" TargetMode="External"/><Relationship Id="rId3" Type="http://schemas.openxmlformats.org/officeDocument/2006/relationships/hyperlink" Target="https://serc.carleton.edu/earthlabs/hurricanes/4.html" TargetMode="Externa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erc.carleton.edu/earthlabs/hurricanes/4.html" TargetMode="External"/><Relationship Id="rId3" Type="http://schemas.openxmlformats.org/officeDocument/2006/relationships/hyperlink" Target="https://serc.carleton.edu/earthlabs/hurricanes/4.html" TargetMode="Externa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erc.carleton.edu/earthlabs/hurricanes/4.html" TargetMode="External"/><Relationship Id="rId3" Type="http://schemas.openxmlformats.org/officeDocument/2006/relationships/hyperlink" Target="https://serc.carleton.edu/earthlabs/hurricanes/4.html" TargetMode="Externa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5d7d7a1fee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5d7d7a1fee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5dc943fd8e_9_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0" name="Google Shape;370;g5dc943fd8e_9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</p:txBody>
      </p:sp>
      <p:sp>
        <p:nvSpPr>
          <p:cNvPr id="371" name="Google Shape;371;g5dc943fd8e_9_98:notes"/>
          <p:cNvSpPr txBox="1"/>
          <p:nvPr>
            <p:ph idx="3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ockheed Martin Proprietary Informationockheed Martin Proprietary Information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72" name="Google Shape;372;g5dc943fd8e_9_98:notes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ockheed Martin Proprietary Informationockheed Martin Proprietary Information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73" name="Google Shape;373;g5dc943fd8e_9_9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7/16/2019      	</a:t>
            </a:r>
            <a:fld id="{00000000-1234-1234-1234-123412341234}" type="slidenum">
              <a:rPr lang="en-GB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dc943fd8e_9_1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6" name="Google Shape;386;g5dc943fd8e_9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Slide from J. Gerth, CIMSS.</a:t>
            </a:r>
            <a:endParaRPr/>
          </a:p>
        </p:txBody>
      </p:sp>
      <p:sp>
        <p:nvSpPr>
          <p:cNvPr id="387" name="Google Shape;387;g5dc943fd8e_9_11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5dc943fd8e_9_12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401" name="Google Shape;401;g5dc943fd8e_9_1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2" name="Google Shape;402;g5dc943fd8e_9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5dc943fd8e_9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g5dc943fd8e_9_1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5dc943fd8e_9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g5dc943fd8e_9_1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5dc943fd8e_9_1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6" name="Google Shape;426;g5dc943fd8e_9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 </a:t>
            </a:r>
            <a:endParaRPr/>
          </a:p>
        </p:txBody>
      </p:sp>
      <p:sp>
        <p:nvSpPr>
          <p:cNvPr id="427" name="Google Shape;427;g5dc943fd8e_9_14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5dc943fd8e_9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g5dc943fd8e_9_1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5dc943fd8e_9_1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3" name="Google Shape;443;g5dc943fd8e_9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g5dc943fd8e_9_16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5d7d7a1fee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5d7d7a1fee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5dc943fd8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g5dc943fd8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f88252dc4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1f88252dc4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450">
                <a:solidFill>
                  <a:srgbClr val="333333"/>
                </a:solidFill>
                <a:highlight>
                  <a:srgbClr val="FFFFFF"/>
                </a:highlight>
              </a:rPr>
              <a:t>NOAA Environmental Visualization Laboratory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f88252dc4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1f88252dc4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5d7d7a1fee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5d7d7a1fee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Putting hurricane data on the map: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2"/>
              </a:rPr>
              <a:t>https://serc.carleton.edu/earthlabs/hurricanes/4.html</a:t>
            </a:r>
            <a:endParaRPr u="sng">
              <a:solidFill>
                <a:schemeClr val="hlink"/>
              </a:solidFill>
              <a:hlinkClick r:id="rId3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5d7d7a1fee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5d7d7a1fee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Putting hurricane data on the map: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2"/>
              </a:rPr>
              <a:t>https://serc.carleton.edu/earthlabs/hurricanes/4.html</a:t>
            </a:r>
            <a:endParaRPr u="sng">
              <a:solidFill>
                <a:schemeClr val="hlink"/>
              </a:solidFill>
              <a:hlinkClick r:id="rId3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5d7d7a1fee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5d7d7a1fee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Putting hurricane data on the map: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2"/>
              </a:rPr>
              <a:t>https://serc.carleton.edu/earthlabs/hurricanes/4.html</a:t>
            </a:r>
            <a:endParaRPr u="sng">
              <a:solidFill>
                <a:schemeClr val="hlink"/>
              </a:solidFill>
              <a:hlinkClick r:id="rId3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5d7d7a1fee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5d7d7a1fee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2"/>
                </a:solidFill>
              </a:rPr>
              <a:t>Session Goals are to show demystify code</a:t>
            </a:r>
            <a:endParaRPr b="1">
              <a:solidFill>
                <a:schemeClr val="dk2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AutoNum type="arabicPeriod"/>
            </a:pPr>
            <a:r>
              <a:rPr lang="en-GB">
                <a:solidFill>
                  <a:schemeClr val="accent1"/>
                </a:solidFill>
              </a:rPr>
              <a:t>How coding is often grouped into blocks that fit together, like LEGO blocks</a:t>
            </a:r>
            <a:endParaRPr>
              <a:solidFill>
                <a:schemeClr val="accent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AutoNum type="arabicPeriod"/>
            </a:pPr>
            <a:r>
              <a:rPr lang="en-GB">
                <a:solidFill>
                  <a:schemeClr val="accent1"/>
                </a:solidFill>
              </a:rPr>
              <a:t>That you too can modify (hack) the code in a notebook </a:t>
            </a:r>
            <a:endParaRPr>
              <a:solidFill>
                <a:schemeClr val="accent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AutoNum type="arabicPeriod"/>
            </a:pPr>
            <a:r>
              <a:rPr lang="en-GB">
                <a:solidFill>
                  <a:schemeClr val="accent1"/>
                </a:solidFill>
              </a:rPr>
              <a:t>You can fail safely and try again</a:t>
            </a:r>
            <a:endParaRPr>
              <a:solidFill>
                <a:schemeClr val="accent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AutoNum type="arabicPeriod"/>
            </a:pPr>
            <a:r>
              <a:rPr lang="en-GB">
                <a:solidFill>
                  <a:schemeClr val="accent1"/>
                </a:solidFill>
              </a:rPr>
              <a:t>Learn about hurricanes </a:t>
            </a:r>
            <a:endParaRPr>
              <a:solidFill>
                <a:schemeClr val="accent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AutoNum type="arabicPeriod"/>
            </a:pPr>
            <a:r>
              <a:rPr lang="en-GB">
                <a:solidFill>
                  <a:schemeClr val="accent1"/>
                </a:solidFill>
              </a:rPr>
              <a:t>Make your own questions about exploring hurricanes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5d7d7a1fee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5d7d7a1fee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5d7d7a1fee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5d7d7a1fee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5d7d7a1fee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5d7d7a1fee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5d7d7a1fee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5d7d7a1fee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5dc943fd8e_0_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g5dc943fd8e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b="0" i="0" lang="en-GB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Some of the projects represented by people who work with the education committee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1f88252dc4_0_15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1f88252dc4_0_15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5dc943fd8e_4_0:notes"/>
          <p:cNvSpPr txBox="1"/>
          <p:nvPr>
            <p:ph idx="1" type="body"/>
          </p:nvPr>
        </p:nvSpPr>
        <p:spPr>
          <a:xfrm>
            <a:off x="686268" y="4344228"/>
            <a:ext cx="5485463" cy="411438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5dc943fd8e_4_0:notes"/>
          <p:cNvSpPr/>
          <p:nvPr>
            <p:ph idx="2" type="sldImg"/>
          </p:nvPr>
        </p:nvSpPr>
        <p:spPr>
          <a:xfrm>
            <a:off x="1705131" y="685385"/>
            <a:ext cx="3447738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5dc943fd8e_9_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g5dc943fd8e_9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 </a:t>
            </a:r>
            <a:endParaRPr/>
          </a:p>
        </p:txBody>
      </p:sp>
      <p:sp>
        <p:nvSpPr>
          <p:cNvPr id="301" name="Google Shape;301;g5dc943fd8e_9_3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5dc943fd8e_9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g5dc943fd8e_9_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5dc943fd8e_9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5dc943fd8e_9_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5dc943fd8e_9_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g5dc943fd8e_9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</p:txBody>
      </p:sp>
      <p:sp>
        <p:nvSpPr>
          <p:cNvPr id="326" name="Google Shape;326;g5dc943fd8e_9_5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5dc943fd8e_9_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g5dc943fd8e_9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</p:txBody>
      </p:sp>
      <p:sp>
        <p:nvSpPr>
          <p:cNvPr id="343" name="Google Shape;343;g5dc943fd8e_9_71:notes"/>
          <p:cNvSpPr txBox="1"/>
          <p:nvPr>
            <p:ph idx="3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ockheed Martin Proprietary Informationockheed Martin Proprietary Information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44" name="Google Shape;344;g5dc943fd8e_9_71:notes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ockheed Martin Proprietary Informationockheed Martin Proprietary Information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45" name="Google Shape;345;g5dc943fd8e_9_7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7/16/2019      	</a:t>
            </a:r>
            <a:fld id="{00000000-1234-1234-1234-123412341234}" type="slidenum">
              <a:rPr lang="en-GB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0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429987889_edited.jpg" id="10" name="Google Shape;10;p2"/>
          <p:cNvPicPr preferRelativeResize="0"/>
          <p:nvPr/>
        </p:nvPicPr>
        <p:blipFill rotWithShape="1">
          <a:blip r:embed="rId2">
            <a:alphaModFix/>
          </a:blip>
          <a:srcRect b="23591" l="0" r="0" t="21799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" name="Google Shape;13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" name="Google Shape;15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" name="Google Shape;18;p2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Confidential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" name="Google Shape;19;p2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Customized for </a:t>
            </a:r>
            <a:r>
              <a:rPr b="1" lang="en-GB" sz="600">
                <a:latin typeface="Raleway"/>
                <a:ea typeface="Raleway"/>
                <a:cs typeface="Raleway"/>
                <a:sym typeface="Raleway"/>
              </a:rPr>
              <a:t>Lorem Ipsum LLC</a:t>
            </a:r>
            <a:endParaRPr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" name="Google Shape;20;p2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Version 1.0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11" name="Google Shape;111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3" name="Google Shape;113;p11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4" name="Google Shape;114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5" name="Google Shape;115;p11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6" name="Google Shape;116;p11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7" name="Google Shape;117;p11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8" name="Google Shape;118;p11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1" name="Google Shape;121;p1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2" name="Google Shape;122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4" name="Google Shape;124;p12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5" name="Google Shape;125;p12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6" name="Google Shape;126;p12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8" name="Google Shape;128;p12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9" name="Google Shape;129;p12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0" name="Google Shape;130;p12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1" name="Google Shape;131;p12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3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34" name="Google Shape;134;p1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5" name="Google Shape;135;p13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6" name="Google Shape;136;p13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7" name="Google Shape;137;p13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8" name="Google Shape;138;p13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1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41" name="Google Shape;141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3" name="Google Shape;143;p14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5" name="Google Shape;145;p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6" name="Google Shape;146;p14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7" name="Google Shape;147;p14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8" name="Google Shape;148;p14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9" name="Google Shape;149;p14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2" name="Google Shape;152;p15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3" name="Google Shape;153;p15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4" name="Google Shape;154;p15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5" name="Google Shape;155;p15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OC">
  <p:cSld name="SECTION_HEADER_1">
    <p:bg>
      <p:bgPr>
        <a:solidFill>
          <a:schemeClr val="dk1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 txBox="1"/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58" name="Google Shape;158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9" name="Google Shape;159;p16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Confidential</a:t>
            </a:r>
            <a:endParaRPr b="1"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0" name="Google Shape;160;p16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Customized for </a:t>
            </a:r>
            <a:r>
              <a:rPr b="1"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Lorem Ipsum LLC</a:t>
            </a:r>
            <a:endParaRPr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1" name="Google Shape;161;p16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Version 1.0</a:t>
            </a:r>
            <a:endParaRPr b="1"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_alt1">
  <p:cSld name="SECTION_HEADER_2">
    <p:bg>
      <p:bgPr>
        <a:solidFill>
          <a:srgbClr val="434343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64" name="Google Shape;164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6" name="Google Shape;166;p17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7" name="Google Shape;167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8" name="Google Shape;168;p17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9" name="Google Shape;169;p17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0" name="Google Shape;170;p17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1" name="Google Shape;171;p17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9"/>
          <p:cNvSpPr txBox="1"/>
          <p:nvPr>
            <p:ph type="ctrTitle"/>
          </p:nvPr>
        </p:nvSpPr>
        <p:spPr>
          <a:xfrm>
            <a:off x="685800" y="971550"/>
            <a:ext cx="7772400" cy="10858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9144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19"/>
          <p:cNvSpPr txBox="1"/>
          <p:nvPr>
            <p:ph idx="1" type="subTitle"/>
          </p:nvPr>
        </p:nvSpPr>
        <p:spPr>
          <a:xfrm>
            <a:off x="685800" y="2398627"/>
            <a:ext cx="7772400" cy="3462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10057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80"/>
              <a:buNone/>
              <a:defRPr sz="2400">
                <a:solidFill>
                  <a:srgbClr val="F2C31A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62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184" name="Google Shape;184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81489" y="4857751"/>
            <a:ext cx="434578" cy="273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0"/>
          <p:cNvSpPr txBox="1"/>
          <p:nvPr>
            <p:ph type="title"/>
          </p:nvPr>
        </p:nvSpPr>
        <p:spPr>
          <a:xfrm>
            <a:off x="458262" y="0"/>
            <a:ext cx="8228538" cy="742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20"/>
          <p:cNvSpPr txBox="1"/>
          <p:nvPr>
            <p:ph idx="1" type="body"/>
          </p:nvPr>
        </p:nvSpPr>
        <p:spPr>
          <a:xfrm>
            <a:off x="457200" y="800100"/>
            <a:ext cx="8229600" cy="3943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7185" lvl="0" marL="457200" algn="l">
              <a:spcBef>
                <a:spcPts val="700"/>
              </a:spcBef>
              <a:spcAft>
                <a:spcPts val="0"/>
              </a:spcAft>
              <a:buSzPts val="1710"/>
              <a:buChar char="▪"/>
              <a:defRPr/>
            </a:lvl1pPr>
            <a:lvl2pPr indent="-331469" lvl="1" marL="914400" algn="l">
              <a:spcBef>
                <a:spcPts val="360"/>
              </a:spcBef>
              <a:spcAft>
                <a:spcPts val="0"/>
              </a:spcAft>
              <a:buSzPts val="1620"/>
              <a:buChar char="🢭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indent="-320039" lvl="3" marL="1828800" algn="l">
              <a:spcBef>
                <a:spcPts val="36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88" name="Google Shape;188;p20"/>
          <p:cNvSpPr txBox="1"/>
          <p:nvPr>
            <p:ph idx="12" type="sldNum"/>
          </p:nvPr>
        </p:nvSpPr>
        <p:spPr>
          <a:xfrm>
            <a:off x="8534400" y="4914900"/>
            <a:ext cx="457200" cy="171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Blank" type="blank">
  <p:cSld name="BLANK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1"/>
          <p:cNvSpPr txBox="1"/>
          <p:nvPr>
            <p:ph idx="12" type="sldNum"/>
          </p:nvPr>
        </p:nvSpPr>
        <p:spPr>
          <a:xfrm>
            <a:off x="8534400" y="4914900"/>
            <a:ext cx="457200" cy="171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_alt1">
  <p:cSld name="TITLE_1">
    <p:bg>
      <p:bgPr>
        <a:solidFill>
          <a:schemeClr val="lt2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429987889_edited.jpg" id="22" name="Google Shape;22;p3"/>
          <p:cNvPicPr preferRelativeResize="0"/>
          <p:nvPr/>
        </p:nvPicPr>
        <p:blipFill rotWithShape="1">
          <a:blip r:embed="rId2">
            <a:alphaModFix/>
          </a:blip>
          <a:srcRect b="23591" l="0" r="0" t="21799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" name="Google Shape;24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5" name="Google Shape;25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" name="Google Shape;27;p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8" name="Google Shape;28;p3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9" name="Google Shape;29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" name="Google Shape;30;p3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" name="Google Shape;31;p3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" name="Google Shape;32;p3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" name="Google Shape;33;p3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2"/>
          <p:cNvSpPr txBox="1"/>
          <p:nvPr>
            <p:ph type="title"/>
          </p:nvPr>
        </p:nvSpPr>
        <p:spPr>
          <a:xfrm>
            <a:off x="457200" y="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b="0"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22"/>
          <p:cNvSpPr txBox="1"/>
          <p:nvPr>
            <p:ph idx="1" type="body"/>
          </p:nvPr>
        </p:nvSpPr>
        <p:spPr>
          <a:xfrm>
            <a:off x="457200" y="800100"/>
            <a:ext cx="2514600" cy="3943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1710"/>
              <a:buNone/>
              <a:defRPr sz="18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08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720"/>
              <a:buNone/>
              <a:defRPr sz="9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94" name="Google Shape;194;p22"/>
          <p:cNvSpPr txBox="1"/>
          <p:nvPr>
            <p:ph idx="2" type="body"/>
          </p:nvPr>
        </p:nvSpPr>
        <p:spPr>
          <a:xfrm>
            <a:off x="3200400" y="800100"/>
            <a:ext cx="5486400" cy="3943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21640" lvl="0" marL="457200" algn="l">
              <a:spcBef>
                <a:spcPts val="700"/>
              </a:spcBef>
              <a:spcAft>
                <a:spcPts val="0"/>
              </a:spcAft>
              <a:buSzPts val="3040"/>
              <a:buChar char="▪"/>
              <a:defRPr sz="3200"/>
            </a:lvl1pPr>
            <a:lvl2pPr indent="-388619" lvl="1" marL="914400" algn="l">
              <a:spcBef>
                <a:spcPts val="560"/>
              </a:spcBef>
              <a:spcAft>
                <a:spcPts val="0"/>
              </a:spcAft>
              <a:buSzPts val="2520"/>
              <a:buChar char="🢭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30200" lvl="3" marL="1828800" algn="l"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2000"/>
            </a:lvl4pPr>
            <a:lvl5pPr indent="-330200" lvl="4" marL="2286000" algn="l">
              <a:spcBef>
                <a:spcPts val="400"/>
              </a:spcBef>
              <a:spcAft>
                <a:spcPts val="0"/>
              </a:spcAft>
              <a:buSzPts val="1600"/>
              <a:buChar char="●"/>
              <a:defRPr sz="20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95" name="Google Shape;195;p22"/>
          <p:cNvSpPr txBox="1"/>
          <p:nvPr>
            <p:ph idx="12" type="sldNum"/>
          </p:nvPr>
        </p:nvSpPr>
        <p:spPr>
          <a:xfrm>
            <a:off x="8534400" y="4914900"/>
            <a:ext cx="457200" cy="171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3"/>
          <p:cNvSpPr txBox="1"/>
          <p:nvPr>
            <p:ph type="title"/>
          </p:nvPr>
        </p:nvSpPr>
        <p:spPr>
          <a:xfrm>
            <a:off x="457200" y="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23"/>
          <p:cNvSpPr txBox="1"/>
          <p:nvPr>
            <p:ph idx="1" type="body"/>
          </p:nvPr>
        </p:nvSpPr>
        <p:spPr>
          <a:xfrm>
            <a:off x="464344" y="800101"/>
            <a:ext cx="4038600" cy="39222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97510" lvl="0" marL="457200" algn="l">
              <a:spcBef>
                <a:spcPts val="700"/>
              </a:spcBef>
              <a:spcAft>
                <a:spcPts val="0"/>
              </a:spcAft>
              <a:buSzPts val="2660"/>
              <a:buChar char="▪"/>
              <a:defRPr sz="2800"/>
            </a:lvl1pPr>
            <a:lvl2pPr indent="-365760" lvl="1" marL="914400" algn="l">
              <a:spcBef>
                <a:spcPts val="480"/>
              </a:spcBef>
              <a:spcAft>
                <a:spcPts val="0"/>
              </a:spcAft>
              <a:buSzPts val="2160"/>
              <a:buChar char="🢭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20039" lvl="3" marL="1828800" algn="l">
              <a:spcBef>
                <a:spcPts val="360"/>
              </a:spcBef>
              <a:spcAft>
                <a:spcPts val="0"/>
              </a:spcAft>
              <a:buSzPts val="1440"/>
              <a:buChar char="•"/>
              <a:defRPr sz="1800"/>
            </a:lvl4pPr>
            <a:lvl5pPr indent="-320039" lvl="4" marL="2286000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99" name="Google Shape;199;p23"/>
          <p:cNvSpPr txBox="1"/>
          <p:nvPr>
            <p:ph idx="2" type="body"/>
          </p:nvPr>
        </p:nvSpPr>
        <p:spPr>
          <a:xfrm>
            <a:off x="4655344" y="800101"/>
            <a:ext cx="4038600" cy="39222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97510" lvl="0" marL="457200" algn="l">
              <a:spcBef>
                <a:spcPts val="700"/>
              </a:spcBef>
              <a:spcAft>
                <a:spcPts val="0"/>
              </a:spcAft>
              <a:buSzPts val="2660"/>
              <a:buChar char="▪"/>
              <a:defRPr sz="2800"/>
            </a:lvl1pPr>
            <a:lvl2pPr indent="-365760" lvl="1" marL="914400" algn="l">
              <a:spcBef>
                <a:spcPts val="480"/>
              </a:spcBef>
              <a:spcAft>
                <a:spcPts val="0"/>
              </a:spcAft>
              <a:buSzPts val="2160"/>
              <a:buChar char="🢭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20039" lvl="3" marL="1828800" algn="l">
              <a:spcBef>
                <a:spcPts val="360"/>
              </a:spcBef>
              <a:spcAft>
                <a:spcPts val="0"/>
              </a:spcAft>
              <a:buSzPts val="1440"/>
              <a:buChar char="•"/>
              <a:defRPr sz="1800"/>
            </a:lvl4pPr>
            <a:lvl5pPr indent="-320039" lvl="4" marL="2286000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200" name="Google Shape;200;p23"/>
          <p:cNvSpPr txBox="1"/>
          <p:nvPr>
            <p:ph idx="12" type="sldNum"/>
          </p:nvPr>
        </p:nvSpPr>
        <p:spPr>
          <a:xfrm>
            <a:off x="8534400" y="4914900"/>
            <a:ext cx="457200" cy="171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">
  <p:cSld name="Custom Layout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4"/>
          <p:cNvSpPr txBox="1"/>
          <p:nvPr>
            <p:ph type="title"/>
          </p:nvPr>
        </p:nvSpPr>
        <p:spPr>
          <a:xfrm>
            <a:off x="458262" y="0"/>
            <a:ext cx="8228538" cy="742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24"/>
          <p:cNvSpPr txBox="1"/>
          <p:nvPr>
            <p:ph idx="12" type="sldNum"/>
          </p:nvPr>
        </p:nvSpPr>
        <p:spPr>
          <a:xfrm>
            <a:off x="8534400" y="4914900"/>
            <a:ext cx="457200" cy="171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6" name="Google Shape;3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" name="Google Shape;38;p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" name="Google Shape;40;p4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4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" name="Google Shape;42;p4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" name="Google Shape;43;p4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" name="Google Shape;46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7" name="Google Shape;47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" name="Google Shape;49;p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" name="Google Shape;50;p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1" name="Google Shape;51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2" name="Google Shape;52;p5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3" name="Google Shape;53;p5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" name="Google Shape;54;p5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" name="Google Shape;55;p5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ody only">
  <p:cSld name="TITLE_AND_BODY_1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9" name="Google Shape;59;p6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0" name="Google Shape;60;p6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" name="Google Shape;61;p6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" name="Google Shape;62;p6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" name="Google Shape;63;p6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_alt2">
  <p:cSld name="TITLE_AND_BODY_1_1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31891705.jpg" id="65" name="Google Shape;65;p7"/>
          <p:cNvPicPr preferRelativeResize="0"/>
          <p:nvPr/>
        </p:nvPicPr>
        <p:blipFill rotWithShape="1">
          <a:blip r:embed="rId2">
            <a:alphaModFix/>
          </a:blip>
          <a:srcRect b="11971" l="0" r="0" t="11971"/>
          <a:stretch/>
        </p:blipFill>
        <p:spPr>
          <a:xfrm>
            <a:off x="0" y="487825"/>
            <a:ext cx="9143999" cy="465567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" name="Google Shape;68;p7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9" name="Google Shape;69;p7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" name="Google Shape;70;p7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" name="Google Shape;71;p7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" name="Google Shape;72;p7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5" name="Google Shape;75;p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6" name="Google Shape;76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8" name="Google Shape;78;p8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9" name="Google Shape;79;p8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0" name="Google Shape;80;p8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1" name="Google Shape;81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" name="Google Shape;82;p8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3" name="Google Shape;83;p8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4" name="Google Shape;84;p8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" name="Google Shape;85;p8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8" name="Google Shape;88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9" name="Google Shape;89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" name="Google Shape;91;p9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2" name="Google Shape;92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3" name="Google Shape;93;p9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4" name="Google Shape;94;p9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5" name="Google Shape;95;p9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6" name="Google Shape;96;p9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9" name="Google Shape;99;p1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0" name="Google Shape;100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2" name="Google Shape;102;p10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5" name="Google Shape;105;p10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6" name="Google Shape;106;p10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7" name="Google Shape;107;p10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8" name="Google Shape;108;p10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0" Type="http://schemas.openxmlformats.org/officeDocument/2006/relationships/theme" Target="../theme/theme1.xml"/><Relationship Id="rId1" Type="http://schemas.openxmlformats.org/officeDocument/2006/relationships/image" Target="../media/image2.png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F1F52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8"/>
          <p:cNvSpPr/>
          <p:nvPr/>
        </p:nvSpPr>
        <p:spPr>
          <a:xfrm flipH="1" rot="10800000">
            <a:off x="0" y="-12700"/>
            <a:ext cx="9144000" cy="4863592"/>
          </a:xfrm>
          <a:prstGeom prst="rect">
            <a:avLst/>
          </a:prstGeom>
          <a:gradFill>
            <a:gsLst>
              <a:gs pos="0">
                <a:srgbClr val="01021E">
                  <a:alpha val="84705"/>
                </a:srgbClr>
              </a:gs>
              <a:gs pos="50000">
                <a:srgbClr val="007DEA">
                  <a:alpha val="49803"/>
                </a:srgbClr>
              </a:gs>
              <a:gs pos="100000">
                <a:srgbClr val="60B5FE">
                  <a:alpha val="74901"/>
                </a:srgbClr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4" name="Google Shape;174;p18"/>
          <p:cNvSpPr txBox="1"/>
          <p:nvPr>
            <p:ph type="title"/>
          </p:nvPr>
        </p:nvSpPr>
        <p:spPr>
          <a:xfrm>
            <a:off x="458262" y="0"/>
            <a:ext cx="8228538" cy="742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rgbClr val="C1EE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rgbClr val="C1EE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rgbClr val="C1EE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rgbClr val="C1EE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rgbClr val="C1EE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rgbClr val="C1EE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rgbClr val="C1EE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rgbClr val="C1EE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5" name="Google Shape;175;p18"/>
          <p:cNvSpPr txBox="1"/>
          <p:nvPr>
            <p:ph idx="1" type="body"/>
          </p:nvPr>
        </p:nvSpPr>
        <p:spPr>
          <a:xfrm>
            <a:off x="458262" y="800100"/>
            <a:ext cx="8228538" cy="3943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9575" lvl="0" marL="457200" marR="0" rtl="0" algn="l">
              <a:spcBef>
                <a:spcPts val="700"/>
              </a:spcBef>
              <a:spcAft>
                <a:spcPts val="0"/>
              </a:spcAft>
              <a:buClr>
                <a:srgbClr val="C58C00"/>
              </a:buClr>
              <a:buSzPts val="2850"/>
              <a:buFont typeface="Noto Sans Symbols"/>
              <a:buChar char="▪"/>
              <a:defRPr b="0" i="0" sz="3000" u="none" cap="none" strike="noStrike">
                <a:solidFill>
                  <a:srgbClr val="FFD46A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77190" lvl="1" marL="914400" marR="0" rtl="0" algn="l">
              <a:spcBef>
                <a:spcPts val="520"/>
              </a:spcBef>
              <a:spcAft>
                <a:spcPts val="0"/>
              </a:spcAft>
              <a:buClr>
                <a:srgbClr val="C58C00"/>
              </a:buClr>
              <a:buSzPts val="2340"/>
              <a:buFont typeface="Noto Sans Symbols"/>
              <a:buChar char="🢭"/>
              <a:defRPr b="0" i="0" sz="2600" u="none" cap="none" strike="noStrike">
                <a:solidFill>
                  <a:srgbClr val="FFF5DE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C58C00"/>
              </a:buClr>
              <a:buSzPts val="2400"/>
              <a:buFont typeface="Noto Sans Symbols"/>
              <a:buChar char="■"/>
              <a:defRPr b="0" i="0" sz="2400" u="none" cap="none" strike="noStrike">
                <a:solidFill>
                  <a:srgbClr val="FFF5DE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340360" lvl="3" marL="1828800" marR="0" rtl="0" algn="l">
              <a:spcBef>
                <a:spcPts val="440"/>
              </a:spcBef>
              <a:spcAft>
                <a:spcPts val="0"/>
              </a:spcAft>
              <a:buClr>
                <a:srgbClr val="C58C00"/>
              </a:buClr>
              <a:buSzPts val="1760"/>
              <a:buFont typeface="Arial"/>
              <a:buChar char="•"/>
              <a:defRPr b="0" i="0" sz="2200" u="none" cap="none" strike="noStrike">
                <a:solidFill>
                  <a:srgbClr val="FFF5DE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3302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C58C00"/>
              </a:buClr>
              <a:buSzPts val="1600"/>
              <a:buFont typeface="Noto Sans Symbols"/>
              <a:buChar char="●"/>
              <a:defRPr b="0" i="0" sz="2000" u="none" cap="none" strike="noStrike">
                <a:solidFill>
                  <a:srgbClr val="FFF5DE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●"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76" name="Google Shape;176;p18"/>
          <p:cNvSpPr txBox="1"/>
          <p:nvPr>
            <p:ph idx="12" type="sldNum"/>
          </p:nvPr>
        </p:nvSpPr>
        <p:spPr>
          <a:xfrm>
            <a:off x="8534400" y="4914900"/>
            <a:ext cx="457200" cy="171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7" name="Google Shape;177;p18"/>
          <p:cNvSpPr txBox="1"/>
          <p:nvPr/>
        </p:nvSpPr>
        <p:spPr>
          <a:xfrm>
            <a:off x="609600" y="4899969"/>
            <a:ext cx="2667000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rgbClr val="F2C31A"/>
                </a:solidFill>
                <a:latin typeface="Corbel"/>
                <a:ea typeface="Corbel"/>
                <a:cs typeface="Corbel"/>
                <a:sym typeface="Corbel"/>
              </a:rPr>
              <a:t>Cooperative Institute for Meteorological Satellite Studies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University of Wisconsin - Madison</a:t>
            </a:r>
            <a:endParaRPr/>
          </a:p>
        </p:txBody>
      </p:sp>
      <p:pic>
        <p:nvPicPr>
          <p:cNvPr descr="CIMSS_logo_web_multicolor_glow_PNG_138x100.png" id="178" name="Google Shape;178;p1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28600" y="4889500"/>
            <a:ext cx="315468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81489" y="4873229"/>
            <a:ext cx="434578" cy="270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26476" y="4869658"/>
            <a:ext cx="273844" cy="27384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png"/><Relationship Id="rId10" Type="http://schemas.openxmlformats.org/officeDocument/2006/relationships/image" Target="../media/image17.jp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6.png"/><Relationship Id="rId4" Type="http://schemas.openxmlformats.org/officeDocument/2006/relationships/image" Target="../media/image6.jpg"/><Relationship Id="rId9" Type="http://schemas.openxmlformats.org/officeDocument/2006/relationships/image" Target="../media/image13.png"/><Relationship Id="rId5" Type="http://schemas.openxmlformats.org/officeDocument/2006/relationships/image" Target="../media/image19.png"/><Relationship Id="rId6" Type="http://schemas.openxmlformats.org/officeDocument/2006/relationships/image" Target="../media/image10.png"/><Relationship Id="rId7" Type="http://schemas.openxmlformats.org/officeDocument/2006/relationships/image" Target="../media/image7.png"/><Relationship Id="rId8" Type="http://schemas.openxmlformats.org/officeDocument/2006/relationships/image" Target="../media/image1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1.png"/><Relationship Id="rId4" Type="http://schemas.openxmlformats.org/officeDocument/2006/relationships/image" Target="../media/image35.jpg"/><Relationship Id="rId5" Type="http://schemas.openxmlformats.org/officeDocument/2006/relationships/image" Target="../media/image4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0.png"/><Relationship Id="rId4" Type="http://schemas.openxmlformats.org/officeDocument/2006/relationships/image" Target="../media/image5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jpg"/><Relationship Id="rId4" Type="http://schemas.openxmlformats.org/officeDocument/2006/relationships/image" Target="../media/image4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cimss.ssec.wisc.edu/education/goesr/webapps" TargetMode="External"/><Relationship Id="rId4" Type="http://schemas.openxmlformats.org/officeDocument/2006/relationships/image" Target="../media/image4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5.png"/><Relationship Id="rId4" Type="http://schemas.openxmlformats.org/officeDocument/2006/relationships/image" Target="../media/image5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6.png"/><Relationship Id="rId4" Type="http://schemas.openxmlformats.org/officeDocument/2006/relationships/hyperlink" Target="https://sched.co/Qc3g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.mentimeter.com/s/4bf8ecb388e48f06a830338bc1ea6e45/844c9883b7b5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coast.noaa.gov/hurricanes/" TargetMode="External"/><Relationship Id="rId4" Type="http://schemas.openxmlformats.org/officeDocument/2006/relationships/image" Target="../media/image5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github.com/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colab.research.google.com/" TargetMode="External"/><Relationship Id="rId4" Type="http://schemas.openxmlformats.org/officeDocument/2006/relationships/image" Target="../media/image54.png"/><Relationship Id="rId5" Type="http://schemas.openxmlformats.org/officeDocument/2006/relationships/hyperlink" Target="https://docs.google.com/document/d/14Oq6_1B-TCeaEhosbztTatpMhymcOazLaY7Sv-2HVZs/edit?usp=sharing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www.mentimeter.com/s/ae30df67b0bb84b2d2e773aa17d3ff45/21fa8329127c" TargetMode="External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1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Relationship Id="rId5" Type="http://schemas.openxmlformats.org/officeDocument/2006/relationships/image" Target="../media/image8.png"/><Relationship Id="rId6" Type="http://schemas.openxmlformats.org/officeDocument/2006/relationships/image" Target="../media/image15.png"/><Relationship Id="rId7" Type="http://schemas.openxmlformats.org/officeDocument/2006/relationships/image" Target="../media/image18.png"/><Relationship Id="rId8" Type="http://schemas.openxmlformats.org/officeDocument/2006/relationships/image" Target="../media/image1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47.jpg"/><Relationship Id="rId10" Type="http://schemas.openxmlformats.org/officeDocument/2006/relationships/image" Target="../media/image24.jpg"/><Relationship Id="rId13" Type="http://schemas.openxmlformats.org/officeDocument/2006/relationships/image" Target="../media/image38.png"/><Relationship Id="rId12" Type="http://schemas.openxmlformats.org/officeDocument/2006/relationships/image" Target="../media/image26.jp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5" Type="http://schemas.openxmlformats.org/officeDocument/2006/relationships/image" Target="../media/image32.jpg"/><Relationship Id="rId14" Type="http://schemas.openxmlformats.org/officeDocument/2006/relationships/image" Target="../media/image29.png"/><Relationship Id="rId17" Type="http://schemas.openxmlformats.org/officeDocument/2006/relationships/image" Target="../media/image13.png"/><Relationship Id="rId16" Type="http://schemas.openxmlformats.org/officeDocument/2006/relationships/image" Target="../media/image25.jpg"/><Relationship Id="rId5" Type="http://schemas.openxmlformats.org/officeDocument/2006/relationships/image" Target="../media/image10.png"/><Relationship Id="rId6" Type="http://schemas.openxmlformats.org/officeDocument/2006/relationships/image" Target="../media/image7.png"/><Relationship Id="rId7" Type="http://schemas.openxmlformats.org/officeDocument/2006/relationships/image" Target="../media/image12.jpg"/><Relationship Id="rId8" Type="http://schemas.openxmlformats.org/officeDocument/2006/relationships/image" Target="../media/image2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png"/><Relationship Id="rId4" Type="http://schemas.openxmlformats.org/officeDocument/2006/relationships/image" Target="../media/image3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1.png"/><Relationship Id="rId4" Type="http://schemas.openxmlformats.org/officeDocument/2006/relationships/image" Target="../media/image35.jpg"/><Relationship Id="rId5" Type="http://schemas.openxmlformats.org/officeDocument/2006/relationships/image" Target="../media/image42.jpg"/><Relationship Id="rId6" Type="http://schemas.openxmlformats.org/officeDocument/2006/relationships/image" Target="../media/image46.jpg"/><Relationship Id="rId7" Type="http://schemas.openxmlformats.org/officeDocument/2006/relationships/image" Target="../media/image49.jpg"/><Relationship Id="rId8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5"/>
          <p:cNvSpPr txBox="1"/>
          <p:nvPr>
            <p:ph idx="4294967295" type="subTitle"/>
          </p:nvPr>
        </p:nvSpPr>
        <p:spPr>
          <a:xfrm>
            <a:off x="111929" y="3729502"/>
            <a:ext cx="66975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1400"/>
              <a:t>ESIP Summer Meeting 2019, </a:t>
            </a:r>
            <a:r>
              <a:rPr b="1" lang="en-GB" sz="1400"/>
              <a:t>Data in Action with Jupyter Notebooks and other Earth Science Tools</a:t>
            </a:r>
            <a:r>
              <a:rPr b="1" lang="en-GB" sz="1400"/>
              <a:t>, Wednesday, July 17, 2019</a:t>
            </a:r>
            <a:endParaRPr b="1" sz="1400"/>
          </a:p>
        </p:txBody>
      </p:sp>
      <p:sp>
        <p:nvSpPr>
          <p:cNvPr id="209" name="Google Shape;209;p25"/>
          <p:cNvSpPr/>
          <p:nvPr/>
        </p:nvSpPr>
        <p:spPr>
          <a:xfrm>
            <a:off x="201475" y="94800"/>
            <a:ext cx="8708400" cy="31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5"/>
          <p:cNvSpPr txBox="1"/>
          <p:nvPr>
            <p:ph idx="4294967295" type="subTitle"/>
          </p:nvPr>
        </p:nvSpPr>
        <p:spPr>
          <a:xfrm>
            <a:off x="6588475" y="3729500"/>
            <a:ext cx="2132400" cy="134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434343"/>
                </a:solidFill>
              </a:rPr>
              <a:t>Margaret Mooney, CIMMS </a:t>
            </a:r>
            <a:endParaRPr b="1" sz="12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434343"/>
                </a:solidFill>
              </a:rPr>
              <a:t>Shelley Olds, UNAVCO</a:t>
            </a:r>
            <a:endParaRPr b="1" sz="12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434343"/>
                </a:solidFill>
              </a:rPr>
              <a:t>Ilya Zaslavsky, SDSC</a:t>
            </a:r>
            <a:endParaRPr b="1" sz="12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434343"/>
                </a:solidFill>
              </a:rPr>
              <a:t>LuAnn Dahlman, NOAA</a:t>
            </a:r>
            <a:endParaRPr b="1" sz="12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434343"/>
                </a:solidFill>
              </a:rPr>
              <a:t>Sean Gordon, HDF Group</a:t>
            </a:r>
            <a:endParaRPr b="1" sz="12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434343"/>
                </a:solidFill>
              </a:rPr>
              <a:t>Keith Maull, NCAR</a:t>
            </a:r>
            <a:endParaRPr b="1" sz="1200">
              <a:solidFill>
                <a:srgbClr val="434343"/>
              </a:solidFill>
            </a:endParaRPr>
          </a:p>
        </p:txBody>
      </p:sp>
      <p:pic>
        <p:nvPicPr>
          <p:cNvPr id="211" name="Google Shape;211;p25"/>
          <p:cNvPicPr preferRelativeResize="0"/>
          <p:nvPr/>
        </p:nvPicPr>
        <p:blipFill rotWithShape="1">
          <a:blip r:embed="rId3">
            <a:alphaModFix/>
          </a:blip>
          <a:srcRect b="31517" l="11236" r="54589" t="19754"/>
          <a:stretch/>
        </p:blipFill>
        <p:spPr>
          <a:xfrm>
            <a:off x="2973200" y="1274775"/>
            <a:ext cx="3124848" cy="250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5"/>
          <p:cNvSpPr txBox="1"/>
          <p:nvPr>
            <p:ph idx="4294967295" type="ctrTitle"/>
          </p:nvPr>
        </p:nvSpPr>
        <p:spPr>
          <a:xfrm>
            <a:off x="-125" y="31450"/>
            <a:ext cx="9144000" cy="141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/>
              <a:t>Data to Action </a:t>
            </a:r>
            <a:r>
              <a:rPr lang="en-GB" sz="3000"/>
              <a:t>with Jupyter Notebooks and other Earth Science Tools</a:t>
            </a:r>
            <a:endParaRPr sz="3000">
              <a:solidFill>
                <a:srgbClr val="000000"/>
              </a:solidFill>
            </a:endParaRPr>
          </a:p>
        </p:txBody>
      </p:sp>
      <p:pic>
        <p:nvPicPr>
          <p:cNvPr descr="official_NOAA_logo" id="213" name="Google Shape;213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94771" y="4675745"/>
            <a:ext cx="427434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32100" y="4675745"/>
            <a:ext cx="589359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28008" y="4675745"/>
            <a:ext cx="51435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508375" y="4850595"/>
            <a:ext cx="1015075" cy="25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1916" y="4293168"/>
            <a:ext cx="1196200" cy="74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874622" y="4673364"/>
            <a:ext cx="432197" cy="431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5"/>
          <p:cNvPicPr preferRelativeResize="0"/>
          <p:nvPr/>
        </p:nvPicPr>
        <p:blipFill rotWithShape="1">
          <a:blip r:embed="rId10">
            <a:alphaModFix/>
          </a:blip>
          <a:srcRect b="21676" l="6685" r="33783" t="3084"/>
          <a:stretch/>
        </p:blipFill>
        <p:spPr>
          <a:xfrm>
            <a:off x="0" y="1274763"/>
            <a:ext cx="2973201" cy="250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5"/>
          <p:cNvPicPr preferRelativeResize="0"/>
          <p:nvPr/>
        </p:nvPicPr>
        <p:blipFill rotWithShape="1">
          <a:blip r:embed="rId11">
            <a:alphaModFix/>
          </a:blip>
          <a:srcRect b="28212" l="36111" r="29714" t="21844"/>
          <a:stretch/>
        </p:blipFill>
        <p:spPr>
          <a:xfrm>
            <a:off x="6019025" y="1274775"/>
            <a:ext cx="3124850" cy="2506274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5"/>
          <p:cNvSpPr txBox="1"/>
          <p:nvPr>
            <p:ph idx="4294967295" type="subTitle"/>
          </p:nvPr>
        </p:nvSpPr>
        <p:spPr>
          <a:xfrm rot="-5400000">
            <a:off x="7023350" y="2950000"/>
            <a:ext cx="3777600" cy="4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highlight>
                  <a:srgbClr val="FFFFFF"/>
                </a:highlight>
              </a:rPr>
              <a:t>Source: NOAA National Environmental Satellite, Data, and Information Service (NESDIS), NOAA Environmental Visualization Laboratory</a:t>
            </a:r>
            <a:endParaRPr b="1" sz="900"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4"/>
          <p:cNvSpPr txBox="1"/>
          <p:nvPr>
            <p:ph type="title"/>
          </p:nvPr>
        </p:nvSpPr>
        <p:spPr>
          <a:xfrm>
            <a:off x="1346292" y="237101"/>
            <a:ext cx="6402495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C000"/>
                </a:solidFill>
              </a:rPr>
              <a:t>GOES-R Series Spacecraft</a:t>
            </a:r>
            <a:endParaRPr/>
          </a:p>
        </p:txBody>
      </p:sp>
      <p:pic>
        <p:nvPicPr>
          <p:cNvPr id="376" name="Google Shape;376;p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1670" y="582057"/>
            <a:ext cx="5600484" cy="3439516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4"/>
          <p:cNvSpPr txBox="1"/>
          <p:nvPr/>
        </p:nvSpPr>
        <p:spPr>
          <a:xfrm>
            <a:off x="5196356" y="4019085"/>
            <a:ext cx="1377931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Advanced Baseline Imager (ABI) </a:t>
            </a:r>
            <a:endParaRPr/>
          </a:p>
        </p:txBody>
      </p:sp>
      <p:cxnSp>
        <p:nvCxnSpPr>
          <p:cNvPr id="378" name="Google Shape;378;p34"/>
          <p:cNvCxnSpPr/>
          <p:nvPr/>
        </p:nvCxnSpPr>
        <p:spPr>
          <a:xfrm rot="10800000">
            <a:off x="4335332" y="3960674"/>
            <a:ext cx="827898" cy="163816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79" name="Google Shape;379;p34"/>
          <p:cNvSpPr txBox="1"/>
          <p:nvPr/>
        </p:nvSpPr>
        <p:spPr>
          <a:xfrm>
            <a:off x="1560760" y="3609376"/>
            <a:ext cx="1443350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Geostationary Lightning Mapper (GLM)</a:t>
            </a:r>
            <a:endParaRPr/>
          </a:p>
        </p:txBody>
      </p:sp>
      <p:cxnSp>
        <p:nvCxnSpPr>
          <p:cNvPr id="380" name="Google Shape;380;p34"/>
          <p:cNvCxnSpPr/>
          <p:nvPr/>
        </p:nvCxnSpPr>
        <p:spPr>
          <a:xfrm flipH="1" rot="10800000">
            <a:off x="2970592" y="3716034"/>
            <a:ext cx="844731" cy="123098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descr="C:\Users\rkatz\Desktop\GLM04699_GLM_FM1_Presentation_Photos_P1000997.jpg" id="381" name="Google Shape;381;p34"/>
          <p:cNvPicPr preferRelativeResize="0"/>
          <p:nvPr/>
        </p:nvPicPr>
        <p:blipFill rotWithShape="1">
          <a:blip r:embed="rId4">
            <a:alphaModFix/>
          </a:blip>
          <a:srcRect b="3896" l="0" r="0" t="4564"/>
          <a:stretch/>
        </p:blipFill>
        <p:spPr>
          <a:xfrm>
            <a:off x="180558" y="2931667"/>
            <a:ext cx="1501347" cy="1374331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382" name="Google Shape;382;p34"/>
          <p:cNvPicPr preferRelativeResize="0"/>
          <p:nvPr/>
        </p:nvPicPr>
        <p:blipFill rotWithShape="1">
          <a:blip r:embed="rId5">
            <a:alphaModFix/>
          </a:blip>
          <a:srcRect b="0" l="5493" r="5252" t="0"/>
          <a:stretch/>
        </p:blipFill>
        <p:spPr>
          <a:xfrm>
            <a:off x="6569015" y="3332745"/>
            <a:ext cx="2155148" cy="1234592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34"/>
          <p:cNvSpPr txBox="1"/>
          <p:nvPr>
            <p:ph idx="4294967295" type="sldNum"/>
          </p:nvPr>
        </p:nvSpPr>
        <p:spPr>
          <a:xfrm>
            <a:off x="8534400" y="4914900"/>
            <a:ext cx="457200" cy="171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ube_imager" id="389" name="Google Shape;389;p35"/>
          <p:cNvPicPr preferRelativeResize="0"/>
          <p:nvPr/>
        </p:nvPicPr>
        <p:blipFill rotWithShape="1">
          <a:blip r:embed="rId3">
            <a:alphaModFix/>
          </a:blip>
          <a:srcRect b="6457" l="0" r="0" t="12381"/>
          <a:stretch/>
        </p:blipFill>
        <p:spPr>
          <a:xfrm>
            <a:off x="497540" y="1097725"/>
            <a:ext cx="4174436" cy="19057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0" name="Google Shape;390;p35"/>
          <p:cNvGrpSpPr/>
          <p:nvPr/>
        </p:nvGrpSpPr>
        <p:grpSpPr>
          <a:xfrm>
            <a:off x="934423" y="3166156"/>
            <a:ext cx="7275155" cy="1287007"/>
            <a:chOff x="807748" y="4123373"/>
            <a:chExt cx="7275155" cy="1716010"/>
          </a:xfrm>
        </p:grpSpPr>
        <p:sp>
          <p:nvSpPr>
            <p:cNvPr id="391" name="Google Shape;391;p35"/>
            <p:cNvSpPr txBox="1"/>
            <p:nvPr/>
          </p:nvSpPr>
          <p:spPr>
            <a:xfrm>
              <a:off x="807748" y="4154306"/>
              <a:ext cx="922047" cy="1685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350"/>
                <a:buFont typeface="Arial"/>
                <a:buNone/>
              </a:pPr>
              <a:r>
                <a:rPr b="1" i="0" lang="en-GB" sz="103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  <p:sp>
          <p:nvSpPr>
            <p:cNvPr id="392" name="Google Shape;392;p35"/>
            <p:cNvSpPr txBox="1"/>
            <p:nvPr/>
          </p:nvSpPr>
          <p:spPr>
            <a:xfrm>
              <a:off x="3232799" y="4123373"/>
              <a:ext cx="922047" cy="1685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350"/>
                <a:buFont typeface="Arial"/>
                <a:buNone/>
              </a:pPr>
              <a:r>
                <a:rPr b="1" i="0" lang="en-GB" sz="103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  <p:sp>
          <p:nvSpPr>
            <p:cNvPr id="393" name="Google Shape;393;p35"/>
            <p:cNvSpPr txBox="1"/>
            <p:nvPr/>
          </p:nvSpPr>
          <p:spPr>
            <a:xfrm>
              <a:off x="5657851" y="4123373"/>
              <a:ext cx="922047" cy="1685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350"/>
                <a:buFont typeface="Arial"/>
                <a:buNone/>
              </a:pPr>
              <a:r>
                <a:rPr b="1" i="0" lang="en-GB" sz="103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  <p:sp>
          <p:nvSpPr>
            <p:cNvPr id="394" name="Google Shape;394;p35"/>
            <p:cNvSpPr txBox="1"/>
            <p:nvPr/>
          </p:nvSpPr>
          <p:spPr>
            <a:xfrm>
              <a:off x="1729794" y="4362055"/>
              <a:ext cx="1600200" cy="12695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Arial"/>
                <a:buNone/>
              </a:pPr>
              <a:r>
                <a:rPr b="1" i="0" lang="en-GB" sz="3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Arial"/>
                <a:buNone/>
              </a:pPr>
              <a:r>
                <a:rPr b="0" i="0" lang="en-GB" sz="13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Faster coverage</a:t>
              </a:r>
              <a:br>
                <a:rPr b="0" i="0" lang="en-GB" sz="13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en-GB" sz="13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(5-minute full disk vs. 25-minute)</a:t>
              </a:r>
              <a:endParaRPr/>
            </a:p>
          </p:txBody>
        </p:sp>
        <p:sp>
          <p:nvSpPr>
            <p:cNvPr id="395" name="Google Shape;395;p35"/>
            <p:cNvSpPr/>
            <p:nvPr/>
          </p:nvSpPr>
          <p:spPr>
            <a:xfrm>
              <a:off x="4154846" y="4362055"/>
              <a:ext cx="1600200" cy="12695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Arial"/>
                <a:buNone/>
              </a:pPr>
              <a:r>
                <a:rPr b="1" i="0" lang="en-GB" sz="3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Arial"/>
                <a:buNone/>
              </a:pPr>
              <a:r>
                <a:rPr b="0" i="0" lang="en-GB" sz="13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Improved spatial</a:t>
              </a:r>
              <a:br>
                <a:rPr b="0" i="0" lang="en-GB" sz="13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en-GB" sz="13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resolution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Arial"/>
                <a:buNone/>
              </a:pPr>
              <a:r>
                <a:rPr b="0" i="0" lang="en-GB" sz="13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(2 km IR vs. 4 km)</a:t>
              </a:r>
              <a:endParaRPr/>
            </a:p>
          </p:txBody>
        </p:sp>
        <p:sp>
          <p:nvSpPr>
            <p:cNvPr id="396" name="Google Shape;396;p35"/>
            <p:cNvSpPr/>
            <p:nvPr/>
          </p:nvSpPr>
          <p:spPr>
            <a:xfrm>
              <a:off x="6482703" y="4345542"/>
              <a:ext cx="1600200" cy="14773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Arial"/>
                <a:buNone/>
              </a:pPr>
              <a:r>
                <a:rPr b="1" i="0" lang="en-GB" sz="3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Arial"/>
                <a:buNone/>
              </a:pPr>
              <a:r>
                <a:rPr b="0" i="0" lang="en-GB" sz="13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More spectral bands (16 on ABI vs. 5 on the current imager)</a:t>
              </a:r>
              <a:endParaRPr/>
            </a:p>
          </p:txBody>
        </p:sp>
      </p:grpSp>
      <p:pic>
        <p:nvPicPr>
          <p:cNvPr id="397" name="Google Shape;397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52999" y="1089088"/>
            <a:ext cx="2828911" cy="1919027"/>
          </a:xfrm>
          <a:prstGeom prst="rect">
            <a:avLst/>
          </a:prstGeom>
          <a:noFill/>
          <a:ln cap="flat" cmpd="sng" w="9525">
            <a:solidFill>
              <a:srgbClr val="365DAD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98" name="Google Shape;398;p35"/>
          <p:cNvSpPr txBox="1"/>
          <p:nvPr/>
        </p:nvSpPr>
        <p:spPr>
          <a:xfrm>
            <a:off x="228600" y="196097"/>
            <a:ext cx="8610600" cy="54685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Advanced Baseline Imager (ABI)</a:t>
            </a:r>
            <a:endParaRPr b="1" sz="3600" cap="none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36"/>
          <p:cNvPicPr preferRelativeResize="0"/>
          <p:nvPr/>
        </p:nvPicPr>
        <p:blipFill rotWithShape="1">
          <a:blip r:embed="rId3">
            <a:alphaModFix/>
          </a:blip>
          <a:srcRect b="0" l="24010" r="0" t="0"/>
          <a:stretch/>
        </p:blipFill>
        <p:spPr>
          <a:xfrm>
            <a:off x="178890" y="1540980"/>
            <a:ext cx="4010686" cy="3017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6"/>
          <p:cNvPicPr preferRelativeResize="0"/>
          <p:nvPr/>
        </p:nvPicPr>
        <p:blipFill rotWithShape="1">
          <a:blip r:embed="rId4">
            <a:alphaModFix/>
          </a:blip>
          <a:srcRect b="0" l="24158" r="0" t="0"/>
          <a:stretch/>
        </p:blipFill>
        <p:spPr>
          <a:xfrm>
            <a:off x="4648200" y="1535105"/>
            <a:ext cx="4112525" cy="301752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36"/>
          <p:cNvSpPr txBox="1"/>
          <p:nvPr>
            <p:ph idx="1" type="body"/>
          </p:nvPr>
        </p:nvSpPr>
        <p:spPr>
          <a:xfrm>
            <a:off x="315512" y="1011860"/>
            <a:ext cx="3874200" cy="1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995"/>
              <a:buNone/>
            </a:pPr>
            <a:r>
              <a:rPr b="1" lang="en-GB" sz="2100">
                <a:solidFill>
                  <a:schemeClr val="lt1"/>
                </a:solidFill>
              </a:rPr>
              <a:t>GOES-13/14/15 Spectral Bands</a:t>
            </a:r>
            <a:endParaRPr/>
          </a:p>
        </p:txBody>
      </p:sp>
      <p:sp>
        <p:nvSpPr>
          <p:cNvPr id="407" name="Google Shape;407;p36"/>
          <p:cNvSpPr txBox="1"/>
          <p:nvPr/>
        </p:nvSpPr>
        <p:spPr>
          <a:xfrm>
            <a:off x="5074158" y="1047750"/>
            <a:ext cx="37650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orbel"/>
              <a:buNone/>
            </a:pPr>
            <a:r>
              <a:rPr b="1" lang="en-GB" sz="21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GOES-R Series Spectral Bands</a:t>
            </a:r>
            <a:endParaRPr/>
          </a:p>
        </p:txBody>
      </p:sp>
      <p:sp>
        <p:nvSpPr>
          <p:cNvPr id="408" name="Google Shape;408;p36"/>
          <p:cNvSpPr txBox="1"/>
          <p:nvPr>
            <p:ph type="title"/>
          </p:nvPr>
        </p:nvSpPr>
        <p:spPr>
          <a:xfrm>
            <a:off x="739140" y="304800"/>
            <a:ext cx="70866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C000"/>
                </a:solidFill>
              </a:rPr>
              <a:t>Advanced Baseline Imager - ABI</a:t>
            </a:r>
            <a:br>
              <a:rPr lang="en-GB" sz="2520">
                <a:solidFill>
                  <a:srgbClr val="FFC000"/>
                </a:solidFill>
              </a:rPr>
            </a:br>
            <a:endParaRPr sz="2520">
              <a:solidFill>
                <a:schemeClr val="dk1"/>
              </a:solidFill>
            </a:endParaRPr>
          </a:p>
        </p:txBody>
      </p:sp>
      <p:sp>
        <p:nvSpPr>
          <p:cNvPr id="409" name="Google Shape;409;p36"/>
          <p:cNvSpPr txBox="1"/>
          <p:nvPr>
            <p:ph idx="4294967295" type="sldNum"/>
          </p:nvPr>
        </p:nvSpPr>
        <p:spPr>
          <a:xfrm>
            <a:off x="8534400" y="4914900"/>
            <a:ext cx="457200" cy="171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410" name="Google Shape;410;p36"/>
          <p:cNvSpPr txBox="1"/>
          <p:nvPr/>
        </p:nvSpPr>
        <p:spPr>
          <a:xfrm>
            <a:off x="2667000" y="514350"/>
            <a:ext cx="3563796" cy="3577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3 times the spectral data! </a:t>
            </a:r>
            <a:endParaRPr sz="25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37">
            <a:hlinkClick r:id="rId3"/>
          </p:cNvPr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666750"/>
            <a:ext cx="5242800" cy="423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37"/>
          <p:cNvSpPr txBox="1"/>
          <p:nvPr>
            <p:ph idx="12" type="sldNum"/>
          </p:nvPr>
        </p:nvSpPr>
        <p:spPr>
          <a:xfrm>
            <a:off x="8534400" y="4914900"/>
            <a:ext cx="457200" cy="171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1CE"/>
              </a:buClr>
              <a:buSzPts val="1000"/>
              <a:buFont typeface="Arial Narrow"/>
              <a:buNone/>
            </a:pPr>
            <a:fld id="{00000000-1234-1234-1234-123412341234}" type="slidenum">
              <a:rPr b="0" i="0" lang="en-GB" sz="1000" u="none" cap="none" strike="noStrike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b="0" i="0" sz="1000" u="none" cap="none" strike="noStrike">
              <a:solidFill>
                <a:srgbClr val="FFF1CE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17" name="Google Shape;417;p37"/>
          <p:cNvSpPr txBox="1"/>
          <p:nvPr/>
        </p:nvSpPr>
        <p:spPr>
          <a:xfrm>
            <a:off x="228600" y="57150"/>
            <a:ext cx="4099007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New HTML5 WebApps!</a:t>
            </a:r>
            <a:endParaRPr sz="32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8"/>
          <p:cNvSpPr txBox="1"/>
          <p:nvPr>
            <p:ph idx="12" type="sldNum"/>
          </p:nvPr>
        </p:nvSpPr>
        <p:spPr>
          <a:xfrm>
            <a:off x="8534400" y="4914900"/>
            <a:ext cx="457200" cy="171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23" name="Google Shape;42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2200" y="228600"/>
            <a:ext cx="3522547" cy="4448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9"/>
          <p:cNvSpPr txBox="1"/>
          <p:nvPr>
            <p:ph idx="1" type="subTitle"/>
          </p:nvPr>
        </p:nvSpPr>
        <p:spPr>
          <a:xfrm>
            <a:off x="140602" y="114300"/>
            <a:ext cx="8774798" cy="5193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10057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3705"/>
              <a:buNone/>
            </a:pPr>
            <a:r>
              <a:rPr b="1" lang="en-GB" sz="3900"/>
              <a:t>GOES-16/17 Virtual Science Fair</a:t>
            </a:r>
            <a:endParaRPr b="1" sz="3900"/>
          </a:p>
        </p:txBody>
      </p:sp>
      <p:sp>
        <p:nvSpPr>
          <p:cNvPr id="430" name="Google Shape;430;p39"/>
          <p:cNvSpPr/>
          <p:nvPr/>
        </p:nvSpPr>
        <p:spPr>
          <a:xfrm>
            <a:off x="304800" y="628650"/>
            <a:ext cx="8534400" cy="750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700" u="sng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Spring 2020</a:t>
            </a:r>
            <a:r>
              <a:rPr lang="en-GB" sz="3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: </a:t>
            </a:r>
            <a:r>
              <a:rPr lang="en-GB" sz="25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Student teams conduct research using 			                GOES- 16 or GOES-17  ABI data</a:t>
            </a:r>
            <a:endParaRPr sz="25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31" name="Google Shape;431;p39"/>
          <p:cNvSpPr/>
          <p:nvPr/>
        </p:nvSpPr>
        <p:spPr>
          <a:xfrm>
            <a:off x="304800" y="1428750"/>
            <a:ext cx="8001000" cy="15350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There will be three winning teams</a:t>
            </a:r>
            <a:r>
              <a:rPr lang="en-GB" sz="2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: middle school, high school &amp; grades 13/14 (community college or university). Students from the winning teams will receive $25 Amazon gift cards AND a GOES-T launch viewing invitations.         (but no travel support).  </a:t>
            </a:r>
            <a:endParaRPr sz="20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32" name="Google Shape;43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58075" y="3593306"/>
            <a:ext cx="1207294" cy="1207294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39"/>
          <p:cNvSpPr txBox="1"/>
          <p:nvPr/>
        </p:nvSpPr>
        <p:spPr>
          <a:xfrm>
            <a:off x="381000" y="3028950"/>
            <a:ext cx="7772400" cy="15350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The coaches/teachers of the winning teams </a:t>
            </a:r>
            <a:r>
              <a:rPr lang="en-GB" sz="20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(3 total) will have their travel &amp; conference registration paid </a:t>
            </a:r>
            <a:endParaRPr sz="200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to the American Meteorology Society (AMS) </a:t>
            </a:r>
            <a:endParaRPr sz="200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Centennial meeting in Boston in January 2020 </a:t>
            </a:r>
            <a:endParaRPr sz="200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to present in the education symposium</a:t>
            </a:r>
            <a:endParaRPr sz="20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0"/>
          <p:cNvSpPr txBox="1"/>
          <p:nvPr>
            <p:ph type="title"/>
          </p:nvPr>
        </p:nvSpPr>
        <p:spPr>
          <a:xfrm>
            <a:off x="458262" y="0"/>
            <a:ext cx="8228538" cy="742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GOES16/17 Science Fair Specifics</a:t>
            </a:r>
            <a:endParaRPr/>
          </a:p>
        </p:txBody>
      </p:sp>
      <p:sp>
        <p:nvSpPr>
          <p:cNvPr id="439" name="Google Shape;439;p40"/>
          <p:cNvSpPr txBox="1"/>
          <p:nvPr>
            <p:ph idx="1" type="body"/>
          </p:nvPr>
        </p:nvSpPr>
        <p:spPr>
          <a:xfrm>
            <a:off x="457200" y="800100"/>
            <a:ext cx="8229600" cy="3943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899" lvl="0" marL="411163" rtl="0" algn="l">
              <a:spcBef>
                <a:spcPts val="0"/>
              </a:spcBef>
              <a:spcAft>
                <a:spcPts val="0"/>
              </a:spcAft>
              <a:buSzPts val="2850"/>
              <a:buChar char="▪"/>
            </a:pPr>
            <a:r>
              <a:rPr lang="en-GB"/>
              <a:t>Accepting entries starting April 1</a:t>
            </a:r>
            <a:r>
              <a:rPr baseline="30000" lang="en-GB"/>
              <a:t>st</a:t>
            </a:r>
            <a:r>
              <a:rPr lang="en-GB"/>
              <a:t>, 2020</a:t>
            </a:r>
            <a:endParaRPr/>
          </a:p>
          <a:p>
            <a:pPr indent="0" lvl="0" marL="68263" rtl="0" algn="l">
              <a:spcBef>
                <a:spcPts val="700"/>
              </a:spcBef>
              <a:spcAft>
                <a:spcPts val="0"/>
              </a:spcAft>
              <a:buSzPts val="2850"/>
              <a:buNone/>
            </a:pPr>
            <a:r>
              <a:rPr lang="en-GB"/>
              <a:t>Details and updates on-line at </a:t>
            </a:r>
            <a:endParaRPr/>
          </a:p>
          <a:p>
            <a:pPr indent="0" lvl="0" marL="68263" rtl="0" algn="l">
              <a:spcBef>
                <a:spcPts val="700"/>
              </a:spcBef>
              <a:spcAft>
                <a:spcPts val="0"/>
              </a:spcAft>
              <a:buSzPts val="2850"/>
              <a:buNone/>
            </a:pPr>
            <a:r>
              <a:rPr lang="en-GB"/>
              <a:t>     </a:t>
            </a:r>
            <a:r>
              <a:rPr i="1" lang="en-GB">
                <a:solidFill>
                  <a:schemeClr val="lt1"/>
                </a:solidFill>
              </a:rPr>
              <a:t>http://cimss.ssec.wisc.edu/education/goesr/	</a:t>
            </a:r>
            <a:endParaRPr/>
          </a:p>
          <a:p>
            <a:pPr indent="-264477" lvl="0" marL="411163" rtl="0" algn="l">
              <a:spcBef>
                <a:spcPts val="700"/>
              </a:spcBef>
              <a:spcAft>
                <a:spcPts val="0"/>
              </a:spcAft>
              <a:buSzPts val="1235"/>
              <a:buNone/>
            </a:pPr>
            <a:r>
              <a:t/>
            </a:r>
            <a:endParaRPr sz="1300"/>
          </a:p>
          <a:p>
            <a:pPr indent="-342899" lvl="0" marL="411163" rtl="0" algn="l">
              <a:spcBef>
                <a:spcPts val="700"/>
              </a:spcBef>
              <a:spcAft>
                <a:spcPts val="0"/>
              </a:spcAft>
              <a:buSzPts val="2850"/>
              <a:buChar char="▪"/>
            </a:pPr>
            <a:r>
              <a:rPr lang="en-GB"/>
              <a:t>All entries must be submitted by May 22</a:t>
            </a:r>
            <a:r>
              <a:rPr baseline="30000" lang="en-GB"/>
              <a:t>nd</a:t>
            </a:r>
            <a:r>
              <a:rPr lang="en-GB"/>
              <a:t>, 2020</a:t>
            </a:r>
            <a:endParaRPr/>
          </a:p>
          <a:p>
            <a:pPr indent="-264477" lvl="0" marL="411163" rtl="0" algn="l">
              <a:spcBef>
                <a:spcPts val="700"/>
              </a:spcBef>
              <a:spcAft>
                <a:spcPts val="0"/>
              </a:spcAft>
              <a:buSzPts val="1235"/>
              <a:buNone/>
            </a:pPr>
            <a:r>
              <a:t/>
            </a:r>
            <a:endParaRPr sz="1300"/>
          </a:p>
          <a:p>
            <a:pPr indent="-342899" lvl="0" marL="411163" rtl="0" algn="l">
              <a:spcBef>
                <a:spcPts val="700"/>
              </a:spcBef>
              <a:spcAft>
                <a:spcPts val="0"/>
              </a:spcAft>
              <a:buSzPts val="2850"/>
              <a:buChar char="▪"/>
            </a:pPr>
            <a:r>
              <a:rPr lang="en-GB"/>
              <a:t>3-5 students allowed on each submission</a:t>
            </a:r>
            <a:endParaRPr/>
          </a:p>
          <a:p>
            <a:pPr indent="-264477" lvl="0" marL="411163" rtl="0" algn="l">
              <a:spcBef>
                <a:spcPts val="700"/>
              </a:spcBef>
              <a:spcAft>
                <a:spcPts val="0"/>
              </a:spcAft>
              <a:buSzPts val="1235"/>
              <a:buNone/>
            </a:pPr>
            <a:r>
              <a:t/>
            </a:r>
            <a:endParaRPr sz="1300"/>
          </a:p>
          <a:p>
            <a:pPr indent="-342899" lvl="0" marL="411163" rtl="0" algn="l">
              <a:spcBef>
                <a:spcPts val="700"/>
              </a:spcBef>
              <a:spcAft>
                <a:spcPts val="0"/>
              </a:spcAft>
              <a:buSzPts val="2850"/>
              <a:buChar char="▪"/>
            </a:pPr>
            <a:r>
              <a:rPr lang="en-GB"/>
              <a:t>1 teacher/coach per entry </a:t>
            </a:r>
            <a:endParaRPr/>
          </a:p>
          <a:p>
            <a:pPr indent="-161924" lvl="0" marL="411163" rtl="0" algn="l">
              <a:spcBef>
                <a:spcPts val="700"/>
              </a:spcBef>
              <a:spcAft>
                <a:spcPts val="0"/>
              </a:spcAft>
              <a:buSzPts val="2850"/>
              <a:buNone/>
            </a:pPr>
            <a:r>
              <a:t/>
            </a:r>
            <a:endParaRPr/>
          </a:p>
        </p:txBody>
      </p:sp>
      <p:sp>
        <p:nvSpPr>
          <p:cNvPr id="440" name="Google Shape;440;p40"/>
          <p:cNvSpPr txBox="1"/>
          <p:nvPr>
            <p:ph idx="12" type="sldNum"/>
          </p:nvPr>
        </p:nvSpPr>
        <p:spPr>
          <a:xfrm>
            <a:off x="8534400" y="4914900"/>
            <a:ext cx="457200" cy="171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1"/>
          <p:cNvSpPr txBox="1"/>
          <p:nvPr>
            <p:ph idx="12" type="sldNum"/>
          </p:nvPr>
        </p:nvSpPr>
        <p:spPr>
          <a:xfrm>
            <a:off x="8534400" y="4914900"/>
            <a:ext cx="457200" cy="171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1CE"/>
              </a:buClr>
              <a:buSzPts val="1000"/>
              <a:buFont typeface="Arial Narrow"/>
              <a:buNone/>
            </a:pPr>
            <a:fld id="{00000000-1234-1234-1234-123412341234}" type="slidenum">
              <a:rPr b="0" i="0" lang="en-GB" sz="1000" u="none" cap="none" strike="noStrike">
                <a:solidFill>
                  <a:srgbClr val="FFF1CE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b="0" i="0" sz="1000" u="none" cap="none" strike="noStrike">
              <a:solidFill>
                <a:srgbClr val="FFF1CE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47" name="Google Shape;447;p41"/>
          <p:cNvSpPr txBox="1"/>
          <p:nvPr/>
        </p:nvSpPr>
        <p:spPr>
          <a:xfrm>
            <a:off x="228600" y="164752"/>
            <a:ext cx="8382000" cy="4039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 u="sng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SUMMARY - </a:t>
            </a:r>
            <a:endParaRPr b="1" i="0" sz="27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48" name="Google Shape;448;p41"/>
          <p:cNvSpPr txBox="1"/>
          <p:nvPr/>
        </p:nvSpPr>
        <p:spPr>
          <a:xfrm>
            <a:off x="3203849" y="4466451"/>
            <a:ext cx="5559151" cy="31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orbel"/>
              <a:buNone/>
            </a:pPr>
            <a:r>
              <a:rPr b="0" i="1" lang="en-GB" sz="2100" u="none" cap="none" strike="noStrik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Contact me </a:t>
            </a:r>
            <a:r>
              <a:rPr b="0" i="0" lang="en-GB" sz="2100" u="none" cap="none" strike="noStrik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at </a:t>
            </a:r>
            <a:r>
              <a:rPr b="0" i="0" lang="en-GB" sz="2100" u="none" cap="none" strike="noStrike">
                <a:solidFill>
                  <a:schemeClr val="accent3"/>
                </a:solidFill>
                <a:latin typeface="Corbel"/>
                <a:ea typeface="Corbel"/>
                <a:cs typeface="Corbel"/>
                <a:sym typeface="Corbel"/>
              </a:rPr>
              <a:t>margaret.mooney@ssec.wisc.edu</a:t>
            </a:r>
            <a:endParaRPr/>
          </a:p>
        </p:txBody>
      </p:sp>
      <p:sp>
        <p:nvSpPr>
          <p:cNvPr id="449" name="Google Shape;449;p41"/>
          <p:cNvSpPr txBox="1"/>
          <p:nvPr/>
        </p:nvSpPr>
        <p:spPr>
          <a:xfrm>
            <a:off x="457200" y="571500"/>
            <a:ext cx="8229600" cy="2873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00">
              <a:solidFill>
                <a:srgbClr val="60B5FE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700">
                <a:solidFill>
                  <a:srgbClr val="60B5FE"/>
                </a:solidFill>
                <a:latin typeface="Corbel"/>
                <a:ea typeface="Corbel"/>
                <a:cs typeface="Corbel"/>
                <a:sym typeface="Corbel"/>
              </a:rPr>
              <a:t>- GOES R Education Proving Ground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7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	</a:t>
            </a:r>
            <a:r>
              <a:rPr b="1" i="1" lang="en-GB" sz="27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http://cimss.ssec.wisc.edu/education/goesr/</a:t>
            </a:r>
            <a:r>
              <a:rPr b="1" i="0" lang="en-GB" sz="2700" u="none" cap="none" strike="noStrik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	</a:t>
            </a:r>
            <a:endParaRPr b="1" i="0" sz="27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7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       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7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 - </a:t>
            </a:r>
            <a:r>
              <a:rPr lang="en-GB" sz="2700">
                <a:solidFill>
                  <a:srgbClr val="FEB80A"/>
                </a:solidFill>
                <a:latin typeface="Arial"/>
                <a:ea typeface="Arial"/>
                <a:cs typeface="Arial"/>
                <a:sym typeface="Arial"/>
              </a:rPr>
              <a:t>Virtual Science Fair! </a:t>
            </a:r>
            <a:r>
              <a:rPr b="1" lang="en-GB" sz="27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 	http://cimss.ssec.wisc.edu/education/goesr/vsf	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7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7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50" name="Google Shape;45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053" y="3228362"/>
            <a:ext cx="876376" cy="876376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41"/>
          <p:cNvSpPr txBox="1"/>
          <p:nvPr/>
        </p:nvSpPr>
        <p:spPr>
          <a:xfrm>
            <a:off x="1447800" y="3505327"/>
            <a:ext cx="4892686" cy="3808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Follow us on twitter at  </a:t>
            </a:r>
            <a:r>
              <a:rPr lang="en-GB" sz="2700">
                <a:solidFill>
                  <a:srgbClr val="FEB80A"/>
                </a:solidFill>
                <a:latin typeface="Arial"/>
                <a:ea typeface="Arial"/>
                <a:cs typeface="Arial"/>
                <a:sym typeface="Arial"/>
              </a:rPr>
              <a:t>@UWCIMSS</a:t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52" name="Google Shape;452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224" y="4026942"/>
            <a:ext cx="748510" cy="873262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1"/>
          <p:cNvSpPr txBox="1"/>
          <p:nvPr/>
        </p:nvSpPr>
        <p:spPr>
          <a:xfrm>
            <a:off x="1600200" y="4076827"/>
            <a:ext cx="6199261" cy="3808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Follow us on Facebook at </a:t>
            </a:r>
            <a:r>
              <a:rPr lang="en-GB" sz="2700">
                <a:solidFill>
                  <a:srgbClr val="FEB80A"/>
                </a:solidFill>
                <a:latin typeface="Arial"/>
                <a:ea typeface="Arial"/>
                <a:cs typeface="Arial"/>
                <a:sym typeface="Arial"/>
              </a:rPr>
              <a:t>CIMSS.UW.Madison</a:t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2"/>
          <p:cNvSpPr txBox="1"/>
          <p:nvPr>
            <p:ph idx="4294967295" type="subTitle"/>
          </p:nvPr>
        </p:nvSpPr>
        <p:spPr>
          <a:xfrm>
            <a:off x="201479" y="4017250"/>
            <a:ext cx="66975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1400"/>
              <a:t>ESIP Summer Meeting 2019, Data in Action with Jupyter Notebooks and other Earth Science Tools, Wednesday, July 17, 2019</a:t>
            </a:r>
            <a:endParaRPr b="1" sz="1400"/>
          </a:p>
        </p:txBody>
      </p:sp>
      <p:sp>
        <p:nvSpPr>
          <p:cNvPr id="459" name="Google Shape;459;p42"/>
          <p:cNvSpPr/>
          <p:nvPr/>
        </p:nvSpPr>
        <p:spPr>
          <a:xfrm>
            <a:off x="201475" y="94800"/>
            <a:ext cx="8708400" cy="31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42"/>
          <p:cNvSpPr txBox="1"/>
          <p:nvPr>
            <p:ph idx="4294967295" type="subTitle"/>
          </p:nvPr>
        </p:nvSpPr>
        <p:spPr>
          <a:xfrm>
            <a:off x="7260025" y="4017250"/>
            <a:ext cx="1960500" cy="84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434343"/>
                </a:solidFill>
              </a:rPr>
              <a:t>Shelley Olds, UNAVCO</a:t>
            </a:r>
            <a:endParaRPr b="1" sz="12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434343"/>
                </a:solidFill>
              </a:rPr>
              <a:t>LuAnn Dahlman, NOAA</a:t>
            </a:r>
            <a:endParaRPr b="1" sz="12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434343"/>
                </a:solidFill>
              </a:rPr>
              <a:t>Sean Gordon, HDF Group</a:t>
            </a:r>
            <a:endParaRPr b="1" sz="12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434343"/>
                </a:solidFill>
              </a:rPr>
              <a:t>Keith Maull, UCAR</a:t>
            </a:r>
            <a:endParaRPr b="1" sz="1200">
              <a:solidFill>
                <a:srgbClr val="434343"/>
              </a:solidFill>
            </a:endParaRPr>
          </a:p>
        </p:txBody>
      </p:sp>
      <p:pic>
        <p:nvPicPr>
          <p:cNvPr id="461" name="Google Shape;461;p42"/>
          <p:cNvPicPr preferRelativeResize="0"/>
          <p:nvPr/>
        </p:nvPicPr>
        <p:blipFill rotWithShape="1">
          <a:blip r:embed="rId3">
            <a:alphaModFix/>
          </a:blip>
          <a:srcRect b="27911" l="0" r="0" t="23360"/>
          <a:stretch/>
        </p:blipFill>
        <p:spPr>
          <a:xfrm>
            <a:off x="0" y="1686700"/>
            <a:ext cx="9144000" cy="2409699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42"/>
          <p:cNvSpPr txBox="1"/>
          <p:nvPr>
            <p:ph idx="4294967295" type="ctrTitle"/>
          </p:nvPr>
        </p:nvSpPr>
        <p:spPr>
          <a:xfrm>
            <a:off x="-125" y="31450"/>
            <a:ext cx="9144000" cy="17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/>
              <a:t> </a:t>
            </a:r>
            <a:r>
              <a:rPr lang="en-GB" sz="4800">
                <a:solidFill>
                  <a:srgbClr val="000000"/>
                </a:solidFill>
              </a:rPr>
              <a:t>Explore Atlantic Storms:</a:t>
            </a:r>
            <a:endParaRPr sz="4800">
              <a:solidFill>
                <a:srgbClr val="000000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000000"/>
                </a:solidFill>
              </a:rPr>
              <a:t>Jupyter Notebooks Hurricane Activity</a:t>
            </a:r>
            <a:endParaRPr sz="3000">
              <a:solidFill>
                <a:srgbClr val="000000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https://sched.co/Qc3g</a:t>
            </a:r>
            <a:r>
              <a:rPr b="0" lang="en-GB" sz="1900">
                <a:latin typeface="Arial"/>
                <a:ea typeface="Arial"/>
                <a:cs typeface="Arial"/>
                <a:sym typeface="Arial"/>
              </a:rPr>
              <a:t> </a:t>
            </a:r>
            <a:endParaRPr sz="3800"/>
          </a:p>
        </p:txBody>
      </p:sp>
      <p:sp>
        <p:nvSpPr>
          <p:cNvPr id="463" name="Google Shape;463;p42"/>
          <p:cNvSpPr txBox="1"/>
          <p:nvPr>
            <p:ph idx="4294967295" type="subTitle"/>
          </p:nvPr>
        </p:nvSpPr>
        <p:spPr>
          <a:xfrm>
            <a:off x="0" y="4864375"/>
            <a:ext cx="7365000" cy="23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900"/>
              <a:t>Source: NOAA National Environmental Satellite, Data, and Information Service (NESDIS), NOAA Environmental Visualization Laboratory</a:t>
            </a:r>
            <a:endParaRPr b="1" sz="9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3"/>
          <p:cNvSpPr txBox="1"/>
          <p:nvPr>
            <p:ph idx="4294967295" type="ctrTitle"/>
          </p:nvPr>
        </p:nvSpPr>
        <p:spPr>
          <a:xfrm>
            <a:off x="217800" y="195750"/>
            <a:ext cx="8708400" cy="20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000000"/>
                </a:solidFill>
              </a:rPr>
              <a:t>You CAN hack this:</a:t>
            </a:r>
            <a:endParaRPr sz="4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000000"/>
                </a:solidFill>
              </a:rPr>
              <a:t>     </a:t>
            </a:r>
            <a:r>
              <a:rPr lang="en-GB" sz="3000">
                <a:solidFill>
                  <a:srgbClr val="000000"/>
                </a:solidFill>
              </a:rPr>
              <a:t>Learn to modify &amp; run code to display and analyze data using Jupyter Notebooks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469" name="Google Shape;469;p43"/>
          <p:cNvSpPr/>
          <p:nvPr/>
        </p:nvSpPr>
        <p:spPr>
          <a:xfrm>
            <a:off x="201475" y="94800"/>
            <a:ext cx="8708400" cy="31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43"/>
          <p:cNvSpPr txBox="1"/>
          <p:nvPr>
            <p:ph idx="4294967295" type="subTitle"/>
          </p:nvPr>
        </p:nvSpPr>
        <p:spPr>
          <a:xfrm>
            <a:off x="201479" y="4245850"/>
            <a:ext cx="66975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1400"/>
              <a:t>ESIP Summer Meeting 2019, Data in Action with Jupyter Notebooks and other Earth Science Tools, Wednesday, July 17, 2019</a:t>
            </a:r>
            <a:endParaRPr b="1" sz="1400"/>
          </a:p>
        </p:txBody>
      </p:sp>
      <p:pic>
        <p:nvPicPr>
          <p:cNvPr id="471" name="Google Shape;471;p43"/>
          <p:cNvPicPr preferRelativeResize="0"/>
          <p:nvPr/>
        </p:nvPicPr>
        <p:blipFill rotWithShape="1">
          <a:blip r:embed="rId3">
            <a:alphaModFix/>
          </a:blip>
          <a:srcRect b="50944" l="0" r="50335" t="21956"/>
          <a:stretch/>
        </p:blipFill>
        <p:spPr>
          <a:xfrm>
            <a:off x="0" y="2337050"/>
            <a:ext cx="9144000" cy="280645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43"/>
          <p:cNvSpPr txBox="1"/>
          <p:nvPr>
            <p:ph idx="4294967295" type="subTitle"/>
          </p:nvPr>
        </p:nvSpPr>
        <p:spPr>
          <a:xfrm rot="-5400000">
            <a:off x="6412475" y="2434950"/>
            <a:ext cx="5071800" cy="39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highlight>
                  <a:srgbClr val="FFFFFF"/>
                </a:highlight>
              </a:rPr>
              <a:t> Source: NOAA National Environmental Satellite, Data, and Information Service (NESDIS), </a:t>
            </a:r>
            <a:endParaRPr b="1" sz="9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highlight>
                  <a:srgbClr val="FFFFFF"/>
                </a:highlight>
              </a:rPr>
              <a:t> NOAA Environmental Visualization Laboratory</a:t>
            </a:r>
            <a:endParaRPr b="1" sz="900"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45000" y="575750"/>
            <a:ext cx="5218000" cy="29844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/>
          <p:nvPr/>
        </p:nvSpPr>
        <p:spPr>
          <a:xfrm>
            <a:off x="355050" y="719725"/>
            <a:ext cx="3032400" cy="3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conomica"/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The </a:t>
            </a:r>
            <a:r>
              <a:rPr b="1" i="0" lang="en-GB" sz="2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Earth Science Information Partners (ESIP) Federation:</a:t>
            </a:r>
            <a:r>
              <a:rPr b="0" i="0" lang="en-GB" sz="2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 </a:t>
            </a:r>
            <a:br>
              <a:rPr b="0" i="0" lang="en-GB" sz="2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</a:br>
            <a:r>
              <a:rPr b="0" i="0" lang="en-GB" sz="2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Our community spans the range from researchers and instrument builders, to data providers and stewards, to communicators and educators.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6"/>
          <p:cNvSpPr txBox="1"/>
          <p:nvPr/>
        </p:nvSpPr>
        <p:spPr>
          <a:xfrm>
            <a:off x="382050" y="3886425"/>
            <a:ext cx="8379900" cy="8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2400" u="none" cap="none" strike="noStrike">
                <a:solidFill>
                  <a:srgbClr val="386B98"/>
                </a:solidFill>
                <a:latin typeface="Economica"/>
                <a:ea typeface="Economica"/>
                <a:cs typeface="Economica"/>
                <a:sym typeface="Economica"/>
              </a:rPr>
              <a:t>Our common interest: Promote the use and understanding of Earth Science data.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6"/>
          <p:cNvSpPr/>
          <p:nvPr/>
        </p:nvSpPr>
        <p:spPr>
          <a:xfrm>
            <a:off x="3454600" y="489400"/>
            <a:ext cx="5268300" cy="30708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44"/>
          <p:cNvPicPr preferRelativeResize="0"/>
          <p:nvPr/>
        </p:nvPicPr>
        <p:blipFill rotWithShape="1">
          <a:blip r:embed="rId3">
            <a:alphaModFix/>
          </a:blip>
          <a:srcRect b="0" l="19976" r="11186" t="0"/>
          <a:stretch/>
        </p:blipFill>
        <p:spPr>
          <a:xfrm>
            <a:off x="3812650" y="666625"/>
            <a:ext cx="5227450" cy="447687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44"/>
          <p:cNvSpPr txBox="1"/>
          <p:nvPr>
            <p:ph idx="4294967295" type="title"/>
          </p:nvPr>
        </p:nvSpPr>
        <p:spPr>
          <a:xfrm>
            <a:off x="142450" y="13142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Summer Workshop Goals</a:t>
            </a:r>
            <a:endParaRPr/>
          </a:p>
        </p:txBody>
      </p:sp>
      <p:sp>
        <p:nvSpPr>
          <p:cNvPr id="479" name="Google Shape;479;p44"/>
          <p:cNvSpPr txBox="1"/>
          <p:nvPr>
            <p:ph idx="4294967295" type="body"/>
          </p:nvPr>
        </p:nvSpPr>
        <p:spPr>
          <a:xfrm>
            <a:off x="142450" y="708750"/>
            <a:ext cx="3670200" cy="372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500"/>
              <a:t>Provide you with geoscience tools available online &amp; a coding example within a Jupyter environment that you and your students can modify and enhance to foster curiosity and experimentation.</a:t>
            </a:r>
            <a:endParaRPr sz="25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5"/>
          <p:cNvSpPr txBox="1"/>
          <p:nvPr>
            <p:ph type="title"/>
          </p:nvPr>
        </p:nvSpPr>
        <p:spPr>
          <a:xfrm>
            <a:off x="727650" y="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Introductions … who are we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https://www.mentimeter.com/s/4bf8ecb388e48f06a830338bc1ea6e45/844c9883b7b5</a:t>
            </a:r>
            <a:endParaRPr/>
          </a:p>
        </p:txBody>
      </p:sp>
      <p:sp>
        <p:nvSpPr>
          <p:cNvPr id="485" name="Google Shape;485;p45"/>
          <p:cNvSpPr/>
          <p:nvPr/>
        </p:nvSpPr>
        <p:spPr>
          <a:xfrm>
            <a:off x="714990" y="1314275"/>
            <a:ext cx="328800" cy="328800"/>
          </a:xfrm>
          <a:prstGeom prst="ellipse">
            <a:avLst/>
          </a:prstGeom>
          <a:solidFill>
            <a:srgbClr val="00BFA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solidFill>
                  <a:srgbClr val="FFFFFF"/>
                </a:solidFill>
              </a:rPr>
              <a:t>1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486" name="Google Shape;486;p45"/>
          <p:cNvSpPr txBox="1"/>
          <p:nvPr>
            <p:ph idx="1" type="body"/>
          </p:nvPr>
        </p:nvSpPr>
        <p:spPr>
          <a:xfrm>
            <a:off x="1161900" y="1206375"/>
            <a:ext cx="3814800" cy="198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Have you been to Jupyter?</a:t>
            </a:r>
            <a:endParaRPr sz="1600"/>
          </a:p>
          <a:p>
            <a:pPr indent="-342900" lvl="0" marL="457200" marR="0" rtl="0" algn="l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I’ve created geoscience Jupyter Notebooks</a:t>
            </a:r>
            <a:endParaRPr sz="1800"/>
          </a:p>
          <a:p>
            <a:pPr indent="-342900" lvl="0" marL="45720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I’ve used Jupyter notebooks</a:t>
            </a:r>
            <a:endParaRPr sz="1800"/>
          </a:p>
          <a:p>
            <a:pPr indent="-342900" lvl="0" marL="457200" marR="0" rtl="0" algn="l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SzPts val="1800"/>
              <a:buChar char="●"/>
            </a:pPr>
            <a:r>
              <a:rPr lang="en-GB" sz="1800"/>
              <a:t>Is it college lined or gridded?</a:t>
            </a:r>
            <a:endParaRPr sz="1800"/>
          </a:p>
        </p:txBody>
      </p:sp>
      <p:sp>
        <p:nvSpPr>
          <p:cNvPr id="487" name="Google Shape;487;p45"/>
          <p:cNvSpPr/>
          <p:nvPr/>
        </p:nvSpPr>
        <p:spPr>
          <a:xfrm>
            <a:off x="5141102" y="1314275"/>
            <a:ext cx="328800" cy="328800"/>
          </a:xfrm>
          <a:prstGeom prst="ellipse">
            <a:avLst/>
          </a:prstGeom>
          <a:solidFill>
            <a:srgbClr val="00BFA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solidFill>
                  <a:srgbClr val="FFFFFF"/>
                </a:solidFill>
              </a:rPr>
              <a:t>3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488" name="Google Shape;488;p45"/>
          <p:cNvSpPr txBox="1"/>
          <p:nvPr>
            <p:ph idx="1" type="body"/>
          </p:nvPr>
        </p:nvSpPr>
        <p:spPr>
          <a:xfrm>
            <a:off x="1161900" y="3228650"/>
            <a:ext cx="3890400" cy="191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Programming background:</a:t>
            </a:r>
            <a:endParaRPr sz="1400"/>
          </a:p>
          <a:p>
            <a:pPr indent="-342900" lvl="0" marL="457200" marR="0" rtl="0" algn="l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I live and breathe code</a:t>
            </a:r>
            <a:endParaRPr sz="1800"/>
          </a:p>
          <a:p>
            <a:pPr indent="-342900" lvl="0" marL="45720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Give me some good examples, I can modify it</a:t>
            </a:r>
            <a:endParaRPr sz="1800"/>
          </a:p>
          <a:p>
            <a:pPr indent="-342900" lvl="0" marL="457200" marR="0" rtl="0" algn="l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SzPts val="1800"/>
              <a:buChar char="●"/>
            </a:pPr>
            <a:r>
              <a:rPr lang="en-GB" sz="1800"/>
              <a:t>Python is a type of snake, right? </a:t>
            </a:r>
            <a:endParaRPr sz="1800"/>
          </a:p>
        </p:txBody>
      </p:sp>
      <p:sp>
        <p:nvSpPr>
          <p:cNvPr id="489" name="Google Shape;489;p45"/>
          <p:cNvSpPr txBox="1"/>
          <p:nvPr>
            <p:ph idx="1" type="body"/>
          </p:nvPr>
        </p:nvSpPr>
        <p:spPr>
          <a:xfrm>
            <a:off x="5546400" y="1314275"/>
            <a:ext cx="3416700" cy="238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Curriculum design background:</a:t>
            </a:r>
            <a:endParaRPr sz="1400"/>
          </a:p>
          <a:p>
            <a:pPr indent="-342900" lvl="0" marL="457200" rtl="0" algn="l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I breathe and eat pedagogy</a:t>
            </a:r>
            <a:endParaRPr sz="1800"/>
          </a:p>
          <a:p>
            <a:pPr indent="-342900" lvl="0" marL="4572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Give me some good models, I can make it work </a:t>
            </a:r>
            <a:endParaRPr sz="1800"/>
          </a:p>
          <a:p>
            <a:pPr indent="-342900" lvl="0" marL="457200" rtl="0" algn="l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SzPts val="1800"/>
              <a:buChar char="●"/>
            </a:pPr>
            <a:r>
              <a:rPr lang="en-GB" sz="1800"/>
              <a:t>Uh, what’s a learning objective?</a:t>
            </a:r>
            <a:endParaRPr sz="1800"/>
          </a:p>
        </p:txBody>
      </p:sp>
      <p:sp>
        <p:nvSpPr>
          <p:cNvPr id="490" name="Google Shape;490;p45"/>
          <p:cNvSpPr/>
          <p:nvPr/>
        </p:nvSpPr>
        <p:spPr>
          <a:xfrm>
            <a:off x="791203" y="3339824"/>
            <a:ext cx="328800" cy="328800"/>
          </a:xfrm>
          <a:prstGeom prst="ellipse">
            <a:avLst/>
          </a:prstGeom>
          <a:solidFill>
            <a:srgbClr val="00BFA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solidFill>
                  <a:srgbClr val="FFFFFF"/>
                </a:solidFill>
              </a:rPr>
              <a:t>2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491" name="Google Shape;491;p45"/>
          <p:cNvSpPr txBox="1"/>
          <p:nvPr/>
        </p:nvSpPr>
        <p:spPr>
          <a:xfrm>
            <a:off x="5247600" y="206400"/>
            <a:ext cx="38904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Vote with your feet…. along a line….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6"/>
          <p:cNvSpPr txBox="1"/>
          <p:nvPr>
            <p:ph type="title"/>
          </p:nvPr>
        </p:nvSpPr>
        <p:spPr>
          <a:xfrm>
            <a:off x="489675" y="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Exploring Historical Hurricane Tracks ...</a:t>
            </a:r>
            <a:endParaRPr/>
          </a:p>
        </p:txBody>
      </p:sp>
      <p:sp>
        <p:nvSpPr>
          <p:cNvPr id="497" name="Google Shape;497;p46"/>
          <p:cNvSpPr txBox="1"/>
          <p:nvPr>
            <p:ph idx="1" type="body"/>
          </p:nvPr>
        </p:nvSpPr>
        <p:spPr>
          <a:xfrm>
            <a:off x="275750" y="795400"/>
            <a:ext cx="2421900" cy="19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https://coast.noaa.gov/hurricanes/</a:t>
            </a:r>
            <a:endParaRPr sz="1800"/>
          </a:p>
        </p:txBody>
      </p:sp>
      <p:pic>
        <p:nvPicPr>
          <p:cNvPr id="498" name="Google Shape;49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0" y="535200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7"/>
          <p:cNvSpPr txBox="1"/>
          <p:nvPr>
            <p:ph type="title"/>
          </p:nvPr>
        </p:nvSpPr>
        <p:spPr>
          <a:xfrm>
            <a:off x="727800" y="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Exploring Historical Hurricane Tracks ...</a:t>
            </a:r>
            <a:endParaRPr/>
          </a:p>
        </p:txBody>
      </p:sp>
      <p:sp>
        <p:nvSpPr>
          <p:cNvPr id="504" name="Google Shape;504;p47"/>
          <p:cNvSpPr txBox="1"/>
          <p:nvPr>
            <p:ph idx="1" type="body"/>
          </p:nvPr>
        </p:nvSpPr>
        <p:spPr>
          <a:xfrm>
            <a:off x="633400" y="791300"/>
            <a:ext cx="3774300" cy="270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Potential 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Advantages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5" name="Google Shape;505;p47"/>
          <p:cNvPicPr preferRelativeResize="0"/>
          <p:nvPr/>
        </p:nvPicPr>
        <p:blipFill rotWithShape="1">
          <a:blip r:embed="rId3">
            <a:alphaModFix/>
          </a:blip>
          <a:srcRect b="29304" l="0" r="0" t="46743"/>
          <a:stretch/>
        </p:blipFill>
        <p:spPr>
          <a:xfrm>
            <a:off x="0" y="3500925"/>
            <a:ext cx="9144000" cy="1642576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47"/>
          <p:cNvSpPr txBox="1"/>
          <p:nvPr>
            <p:ph idx="2" type="body"/>
          </p:nvPr>
        </p:nvSpPr>
        <p:spPr>
          <a:xfrm>
            <a:off x="4559675" y="791300"/>
            <a:ext cx="3774300" cy="29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Potential Drawbacks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8"/>
          <p:cNvSpPr txBox="1"/>
          <p:nvPr>
            <p:ph type="title"/>
          </p:nvPr>
        </p:nvSpPr>
        <p:spPr>
          <a:xfrm>
            <a:off x="727800" y="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Exploring Historical Hurricane Tracks ...</a:t>
            </a:r>
            <a:endParaRPr/>
          </a:p>
        </p:txBody>
      </p:sp>
      <p:sp>
        <p:nvSpPr>
          <p:cNvPr id="512" name="Google Shape;512;p48"/>
          <p:cNvSpPr txBox="1"/>
          <p:nvPr>
            <p:ph idx="1" type="body"/>
          </p:nvPr>
        </p:nvSpPr>
        <p:spPr>
          <a:xfrm>
            <a:off x="633400" y="791300"/>
            <a:ext cx="3774300" cy="270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Potential 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Advantages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Fairly easy to use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Quickly dive in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Explore in detail individual storms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3" name="Google Shape;513;p48"/>
          <p:cNvPicPr preferRelativeResize="0"/>
          <p:nvPr/>
        </p:nvPicPr>
        <p:blipFill rotWithShape="1">
          <a:blip r:embed="rId3">
            <a:alphaModFix/>
          </a:blip>
          <a:srcRect b="29304" l="0" r="0" t="46743"/>
          <a:stretch/>
        </p:blipFill>
        <p:spPr>
          <a:xfrm>
            <a:off x="0" y="3500925"/>
            <a:ext cx="9144000" cy="1642576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48"/>
          <p:cNvSpPr txBox="1"/>
          <p:nvPr>
            <p:ph idx="2" type="body"/>
          </p:nvPr>
        </p:nvSpPr>
        <p:spPr>
          <a:xfrm>
            <a:off x="4559675" y="791300"/>
            <a:ext cx="4336500" cy="29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Potential Drawbacks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Basins can be confusing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Danger of point-click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Might not be answering the questions students have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49"/>
          <p:cNvSpPr txBox="1"/>
          <p:nvPr>
            <p:ph type="title"/>
          </p:nvPr>
        </p:nvSpPr>
        <p:spPr>
          <a:xfrm>
            <a:off x="727650" y="6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Objectives: to build skills to </a:t>
            </a:r>
            <a:endParaRPr/>
          </a:p>
        </p:txBody>
      </p:sp>
      <p:sp>
        <p:nvSpPr>
          <p:cNvPr id="520" name="Google Shape;520;p49"/>
          <p:cNvSpPr txBox="1"/>
          <p:nvPr>
            <p:ph idx="1" type="body"/>
          </p:nvPr>
        </p:nvSpPr>
        <p:spPr>
          <a:xfrm>
            <a:off x="875225" y="1153850"/>
            <a:ext cx="8152800" cy="381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b="1" lang="en-GB" sz="2400"/>
              <a:t>Find Jupyter notebooks</a:t>
            </a:r>
            <a:r>
              <a:rPr lang="en-GB" sz="2400"/>
              <a:t> by searching Github 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b="1" lang="en-GB" sz="2400"/>
              <a:t>Feel comfortable</a:t>
            </a:r>
            <a:r>
              <a:rPr lang="en-GB" sz="2400"/>
              <a:t> opening &amp; running Jupyter Notebook 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b="1" lang="en-GB" sz="2400"/>
              <a:t>Build confidence</a:t>
            </a:r>
            <a:r>
              <a:rPr lang="en-GB" sz="2400"/>
              <a:t> in changing parameters in code cells (fail &amp; break the code in a safe environment)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b="1" lang="en-GB" sz="2400"/>
              <a:t>Build familiarity</a:t>
            </a:r>
            <a:r>
              <a:rPr lang="en-GB" sz="2400"/>
              <a:t> with decyphering code (decomposition) 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GB" sz="2400"/>
              <a:t>Recognize patterns in code (pattern recognition), like LEGO blocks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GB" sz="2400"/>
              <a:t>A</a:t>
            </a:r>
            <a:r>
              <a:rPr lang="en-GB" sz="2400"/>
              <a:t>sk and answer your own questions - </a:t>
            </a:r>
            <a:r>
              <a:rPr b="1" lang="en-GB" sz="2400"/>
              <a:t>conversations with data</a:t>
            </a:r>
            <a:endParaRPr sz="2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0"/>
          <p:cNvSpPr txBox="1"/>
          <p:nvPr>
            <p:ph type="title"/>
          </p:nvPr>
        </p:nvSpPr>
        <p:spPr>
          <a:xfrm>
            <a:off x="789400" y="56332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Jupyter … notebooks, lab, hub, collaboratory</a:t>
            </a:r>
            <a:endParaRPr/>
          </a:p>
        </p:txBody>
      </p:sp>
      <p:sp>
        <p:nvSpPr>
          <p:cNvPr id="526" name="Google Shape;526;p50"/>
          <p:cNvSpPr txBox="1"/>
          <p:nvPr>
            <p:ph idx="1" type="body"/>
          </p:nvPr>
        </p:nvSpPr>
        <p:spPr>
          <a:xfrm>
            <a:off x="729450" y="1414750"/>
            <a:ext cx="7688700" cy="357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/>
              <a:t>Let’s jump in! Head to…</a:t>
            </a:r>
            <a:endParaRPr b="1" sz="2400"/>
          </a:p>
          <a:p>
            <a:pPr indent="45720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 sz="3900" u="sng">
                <a:solidFill>
                  <a:schemeClr val="hlink"/>
                </a:solidFill>
                <a:hlinkClick r:id="rId3"/>
              </a:rPr>
              <a:t>Github.com</a:t>
            </a:r>
            <a:r>
              <a:rPr b="1" lang="en-GB" sz="3900"/>
              <a:t> </a:t>
            </a:r>
            <a:r>
              <a:rPr b="1" lang="en-GB" sz="2400"/>
              <a:t> </a:t>
            </a:r>
            <a:endParaRPr b="1"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/>
              <a:t>Search for this repository: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400"/>
              <a:t>		</a:t>
            </a:r>
            <a:r>
              <a:rPr b="1" lang="en-GB" sz="3900"/>
              <a:t>ExploreAtlanticStorms</a:t>
            </a:r>
            <a:endParaRPr b="1" sz="39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1"/>
          <p:cNvSpPr txBox="1"/>
          <p:nvPr>
            <p:ph type="title"/>
          </p:nvPr>
        </p:nvSpPr>
        <p:spPr>
          <a:xfrm>
            <a:off x="789400" y="56332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Quick walkthrough of a GitHub repository</a:t>
            </a:r>
            <a:endParaRPr/>
          </a:p>
        </p:txBody>
      </p:sp>
      <p:pic>
        <p:nvPicPr>
          <p:cNvPr id="532" name="Google Shape;53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4675" y="1327575"/>
            <a:ext cx="6834640" cy="3740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2"/>
          <p:cNvSpPr txBox="1"/>
          <p:nvPr>
            <p:ph type="title"/>
          </p:nvPr>
        </p:nvSpPr>
        <p:spPr>
          <a:xfrm>
            <a:off x="263775" y="31675"/>
            <a:ext cx="8152500" cy="9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Let’s open the notebook in </a:t>
            </a:r>
            <a:r>
              <a:rPr lang="en-GB" sz="2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Google Colaboratory</a:t>
            </a:r>
            <a:endParaRPr sz="2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GB" sz="25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https://colab.research.google.com/</a:t>
            </a:r>
            <a:endParaRPr sz="2500"/>
          </a:p>
        </p:txBody>
      </p:sp>
      <p:pic>
        <p:nvPicPr>
          <p:cNvPr id="538" name="Google Shape;538;p52"/>
          <p:cNvPicPr preferRelativeResize="0"/>
          <p:nvPr/>
        </p:nvPicPr>
        <p:blipFill rotWithShape="1">
          <a:blip r:embed="rId4">
            <a:alphaModFix/>
          </a:blip>
          <a:srcRect b="0" l="3816" r="3556" t="0"/>
          <a:stretch/>
        </p:blipFill>
        <p:spPr>
          <a:xfrm>
            <a:off x="4327875" y="1210900"/>
            <a:ext cx="4748201" cy="3518926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52"/>
          <p:cNvSpPr txBox="1"/>
          <p:nvPr>
            <p:ph idx="1" type="body"/>
          </p:nvPr>
        </p:nvSpPr>
        <p:spPr>
          <a:xfrm>
            <a:off x="35175" y="821050"/>
            <a:ext cx="4292700" cy="336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68300" lvl="0" marL="457200" rtl="0" algn="l">
              <a:spcBef>
                <a:spcPts val="160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File &gt; Open notebook...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Select the </a:t>
            </a:r>
            <a:r>
              <a:rPr b="1" lang="en-GB" sz="2200"/>
              <a:t>Github</a:t>
            </a:r>
            <a:r>
              <a:rPr lang="en-GB" sz="2200"/>
              <a:t> Tab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Enter </a:t>
            </a:r>
            <a:r>
              <a:rPr b="1" lang="en-GB" sz="2200"/>
              <a:t>shelley-e-olds</a:t>
            </a:r>
            <a:endParaRPr b="1"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Select </a:t>
            </a:r>
            <a:r>
              <a:rPr b="1" lang="en-GB" sz="2200"/>
              <a:t>ExploreAtlanticStorms.ipynb</a:t>
            </a:r>
            <a:endParaRPr b="1" sz="2200"/>
          </a:p>
        </p:txBody>
      </p:sp>
      <p:sp>
        <p:nvSpPr>
          <p:cNvPr id="540" name="Google Shape;540;p52"/>
          <p:cNvSpPr/>
          <p:nvPr/>
        </p:nvSpPr>
        <p:spPr>
          <a:xfrm>
            <a:off x="0" y="4768800"/>
            <a:ext cx="9144000" cy="374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rgbClr val="EFEFEF"/>
                </a:solidFill>
                <a:hlinkClick r:id="rId5"/>
              </a:rPr>
              <a:t>Work in progress: data columns, coding solutions, more questions to explore &amp; examples of printing</a:t>
            </a:r>
            <a:r>
              <a:rPr lang="en-GB">
                <a:solidFill>
                  <a:srgbClr val="EFEFEF"/>
                </a:solidFill>
              </a:rPr>
              <a:t> for debugging</a:t>
            </a:r>
            <a:endParaRPr>
              <a:solidFill>
                <a:srgbClr val="EFEFEF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53"/>
          <p:cNvSpPr txBox="1"/>
          <p:nvPr>
            <p:ph type="title"/>
          </p:nvPr>
        </p:nvSpPr>
        <p:spPr>
          <a:xfrm>
            <a:off x="263775" y="31675"/>
            <a:ext cx="8152500" cy="9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GB" sz="2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Wrap up</a:t>
            </a:r>
            <a:endParaRPr sz="2500"/>
          </a:p>
        </p:txBody>
      </p:sp>
      <p:sp>
        <p:nvSpPr>
          <p:cNvPr id="546" name="Google Shape;546;p53"/>
          <p:cNvSpPr txBox="1"/>
          <p:nvPr>
            <p:ph idx="1" type="body"/>
          </p:nvPr>
        </p:nvSpPr>
        <p:spPr>
          <a:xfrm>
            <a:off x="35175" y="821050"/>
            <a:ext cx="8273700" cy="41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68300" lvl="0" marL="457200" rtl="0" algn="l">
              <a:spcBef>
                <a:spcPts val="160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Finding more Jupyter notebooks - using Github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“Real” Jupyter Environments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Feedback: Menti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GB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https://www.mentimeter.com/s/ae30df67b0bb84b2d2e773aa17d3ff45/21fa8329127c</a:t>
            </a:r>
            <a:endParaRPr sz="2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7"/>
          <p:cNvSpPr txBox="1"/>
          <p:nvPr>
            <p:ph idx="4294967295" type="title"/>
          </p:nvPr>
        </p:nvSpPr>
        <p:spPr>
          <a:xfrm>
            <a:off x="335653" y="629023"/>
            <a:ext cx="3229500" cy="147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Economica"/>
              <a:buNone/>
            </a:pPr>
            <a:r>
              <a:rPr b="0" i="0" lang="en-GB" sz="3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ESIP’s Education Committee</a:t>
            </a:r>
            <a:endParaRPr/>
          </a:p>
        </p:txBody>
      </p:sp>
      <p:sp>
        <p:nvSpPr>
          <p:cNvPr id="235" name="Google Shape;235;p27"/>
          <p:cNvSpPr txBox="1"/>
          <p:nvPr>
            <p:ph idx="4294967295" type="subTitle"/>
          </p:nvPr>
        </p:nvSpPr>
        <p:spPr>
          <a:xfrm>
            <a:off x="453581" y="2241343"/>
            <a:ext cx="3256500" cy="19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Open Sans"/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Curriculum developers, instructors, evaluators, and educators in ESIP who promote the use of Earth Science data for learning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36" name="Google Shape;236;p27"/>
          <p:cNvGrpSpPr/>
          <p:nvPr/>
        </p:nvGrpSpPr>
        <p:grpSpPr>
          <a:xfrm>
            <a:off x="4130518" y="2917554"/>
            <a:ext cx="2178600" cy="838691"/>
            <a:chOff x="4638493" y="3418108"/>
            <a:chExt cx="2178600" cy="838691"/>
          </a:xfrm>
        </p:grpSpPr>
        <p:pic>
          <p:nvPicPr>
            <p:cNvPr id="237" name="Google Shape;237;p2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638493" y="3418108"/>
              <a:ext cx="2156700" cy="450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8" name="Google Shape;238;p2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638493" y="3875199"/>
              <a:ext cx="2178600" cy="381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9" name="Google Shape;239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30516" y="1065738"/>
            <a:ext cx="2308800" cy="73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39328" y="2574651"/>
            <a:ext cx="2105700" cy="6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167570" y="4079113"/>
            <a:ext cx="4414800" cy="655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2" name="Google Shape;242;p27"/>
          <p:cNvGrpSpPr/>
          <p:nvPr/>
        </p:nvGrpSpPr>
        <p:grpSpPr>
          <a:xfrm>
            <a:off x="6438805" y="3374625"/>
            <a:ext cx="2105801" cy="597748"/>
            <a:chOff x="6598557" y="2418443"/>
            <a:chExt cx="2454600" cy="769500"/>
          </a:xfrm>
        </p:grpSpPr>
        <p:sp>
          <p:nvSpPr>
            <p:cNvPr id="243" name="Google Shape;243;p27"/>
            <p:cNvSpPr/>
            <p:nvPr/>
          </p:nvSpPr>
          <p:spPr>
            <a:xfrm>
              <a:off x="6598557" y="2418443"/>
              <a:ext cx="2454600" cy="769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4" name="Google Shape;244;p27"/>
            <p:cNvPicPr preferRelativeResize="0"/>
            <p:nvPr/>
          </p:nvPicPr>
          <p:blipFill rotWithShape="1">
            <a:blip r:embed="rId8">
              <a:alphaModFix/>
            </a:blip>
            <a:srcRect b="0" l="7388" r="4019" t="0"/>
            <a:stretch/>
          </p:blipFill>
          <p:spPr>
            <a:xfrm>
              <a:off x="6947639" y="2418443"/>
              <a:ext cx="1893300" cy="769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5" name="Google Shape;245;p2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130517" y="276528"/>
            <a:ext cx="4414800" cy="692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6" name="Google Shape;246;p27"/>
          <p:cNvGrpSpPr/>
          <p:nvPr/>
        </p:nvGrpSpPr>
        <p:grpSpPr>
          <a:xfrm>
            <a:off x="6683094" y="1176960"/>
            <a:ext cx="1806893" cy="1186636"/>
            <a:chOff x="7148286" y="892473"/>
            <a:chExt cx="1905000" cy="1308886"/>
          </a:xfrm>
        </p:grpSpPr>
        <p:pic>
          <p:nvPicPr>
            <p:cNvPr id="247" name="Google Shape;247;p2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7148286" y="892473"/>
              <a:ext cx="1905000" cy="111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27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7148286" y="1978759"/>
              <a:ext cx="1905000" cy="222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9" name="Google Shape;249;p2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130517" y="1952362"/>
            <a:ext cx="2156700" cy="81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4"/>
          <p:cNvSpPr txBox="1"/>
          <p:nvPr>
            <p:ph idx="4294967295"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000000"/>
                </a:solidFill>
              </a:rPr>
              <a:t>Thank you!</a:t>
            </a:r>
            <a:endParaRPr/>
          </a:p>
        </p:txBody>
      </p:sp>
      <p:sp>
        <p:nvSpPr>
          <p:cNvPr id="552" name="Google Shape;552;p54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8"/>
          <p:cNvSpPr txBox="1"/>
          <p:nvPr/>
        </p:nvSpPr>
        <p:spPr>
          <a:xfrm>
            <a:off x="2514600" y="178594"/>
            <a:ext cx="4373562" cy="3595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68"/>
              </a:buClr>
              <a:buSzPts val="2500"/>
              <a:buFont typeface="Arial"/>
              <a:buNone/>
            </a:pPr>
            <a:r>
              <a:rPr b="1" lang="en-GB" sz="2500">
                <a:solidFill>
                  <a:srgbClr val="1A1A68"/>
                </a:solidFill>
              </a:rPr>
              <a:t>Agenda</a:t>
            </a:r>
            <a:endParaRPr/>
          </a:p>
        </p:txBody>
      </p:sp>
      <p:sp>
        <p:nvSpPr>
          <p:cNvPr id="255" name="Google Shape;255;p28"/>
          <p:cNvSpPr txBox="1"/>
          <p:nvPr/>
        </p:nvSpPr>
        <p:spPr>
          <a:xfrm>
            <a:off x="95250" y="642938"/>
            <a:ext cx="8947150" cy="4471988"/>
          </a:xfrm>
          <a:prstGeom prst="rect">
            <a:avLst/>
          </a:prstGeom>
          <a:noFill/>
          <a:ln cap="flat" cmpd="sng" w="88900">
            <a:solidFill>
              <a:srgbClr val="000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5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28"/>
          <p:cNvSpPr txBox="1"/>
          <p:nvPr/>
        </p:nvSpPr>
        <p:spPr>
          <a:xfrm>
            <a:off x="5167312" y="1091803"/>
            <a:ext cx="185737" cy="1023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5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28"/>
          <p:cNvSpPr txBox="1"/>
          <p:nvPr/>
        </p:nvSpPr>
        <p:spPr>
          <a:xfrm>
            <a:off x="2218125" y="911200"/>
            <a:ext cx="5181600" cy="34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n-GB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1:00 pm - Introductions, ESIP Overview </a:t>
            </a:r>
            <a:r>
              <a:rPr b="0" i="0" lang="en-GB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&amp; Intro to Coding with Jupyter Notebooks</a:t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n-GB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1:15 pm - GOES-16/17 RGB Activity </a:t>
            </a:r>
            <a:r>
              <a:rPr b="0" i="0" lang="en-GB" sz="15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w/ NOAA CIMSS</a:t>
            </a:r>
            <a:endParaRPr sz="15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n-GB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1:30 pm Jupyter Notebooks Hurricane Activity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n-GB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3:00 pm - Break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n-GB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3:30 pm - SuAVE Survey Analysis via Visual Exploration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n-GB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4:45 pm - Wrap-up and Evaluations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n-GB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5:30 pm (optional) - Research Showcase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258" name="Google Shape;258;p28"/>
          <p:cNvCxnSpPr/>
          <p:nvPr/>
        </p:nvCxnSpPr>
        <p:spPr>
          <a:xfrm>
            <a:off x="3319462" y="2928938"/>
            <a:ext cx="95250" cy="0"/>
          </a:xfrm>
          <a:prstGeom prst="straightConnector1">
            <a:avLst/>
          </a:prstGeom>
          <a:noFill/>
          <a:ln>
            <a:noFill/>
          </a:ln>
        </p:spPr>
      </p:cxnSp>
      <p:sp>
        <p:nvSpPr>
          <p:cNvPr id="259" name="Google Shape;259;p28"/>
          <p:cNvSpPr txBox="1"/>
          <p:nvPr/>
        </p:nvSpPr>
        <p:spPr>
          <a:xfrm>
            <a:off x="2397125" y="2655094"/>
            <a:ext cx="184150" cy="1345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5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fficial_NOAA_logo" id="260" name="Google Shape;26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3725" y="104775"/>
            <a:ext cx="427434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07300" y="133350"/>
            <a:ext cx="589359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nasa logo high resolution" id="262" name="Google Shape;262;p28"/>
          <p:cNvSpPr txBox="1"/>
          <p:nvPr/>
        </p:nvSpPr>
        <p:spPr>
          <a:xfrm>
            <a:off x="39687" y="-32146"/>
            <a:ext cx="63500" cy="47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5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nasa logo high resolution" id="263" name="Google Shape;263;p28"/>
          <p:cNvSpPr txBox="1"/>
          <p:nvPr/>
        </p:nvSpPr>
        <p:spPr>
          <a:xfrm>
            <a:off x="71437" y="-8334"/>
            <a:ext cx="63500" cy="47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5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nasa logo high resolution" id="264" name="Google Shape;264;p28"/>
          <p:cNvSpPr txBox="1"/>
          <p:nvPr/>
        </p:nvSpPr>
        <p:spPr>
          <a:xfrm>
            <a:off x="103187" y="15478"/>
            <a:ext cx="63500" cy="47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5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nasa logo high resolution" id="265" name="Google Shape;265;p28"/>
          <p:cNvSpPr txBox="1"/>
          <p:nvPr/>
        </p:nvSpPr>
        <p:spPr>
          <a:xfrm>
            <a:off x="134937" y="39290"/>
            <a:ext cx="63500" cy="47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5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6962" y="125015"/>
            <a:ext cx="51435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59775" y="345281"/>
            <a:ext cx="566738" cy="141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8587" y="107156"/>
            <a:ext cx="682228" cy="4238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28"/>
          <p:cNvGrpSpPr/>
          <p:nvPr/>
        </p:nvGrpSpPr>
        <p:grpSpPr>
          <a:xfrm>
            <a:off x="140457" y="667077"/>
            <a:ext cx="2083488" cy="1015451"/>
            <a:chOff x="692151" y="6934200"/>
            <a:chExt cx="8869680" cy="5759792"/>
          </a:xfrm>
        </p:grpSpPr>
        <p:pic>
          <p:nvPicPr>
            <p:cNvPr descr="ESIP Summer Mtg 7-09 #44" id="270" name="Google Shape;270;p28"/>
            <p:cNvPicPr preferRelativeResize="0"/>
            <p:nvPr/>
          </p:nvPicPr>
          <p:blipFill rotWithShape="1">
            <a:blip r:embed="rId8">
              <a:alphaModFix/>
            </a:blip>
            <a:srcRect b="13850" l="6155" r="5052" t="9283"/>
            <a:stretch/>
          </p:blipFill>
          <p:spPr>
            <a:xfrm>
              <a:off x="692151" y="6934200"/>
              <a:ext cx="8869680" cy="5759792"/>
            </a:xfrm>
            <a:prstGeom prst="rect">
              <a:avLst/>
            </a:prstGeom>
            <a:noFill/>
            <a:ln cap="flat" cmpd="sng" w="12700">
              <a:solidFill>
                <a:srgbClr val="000066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  <p:sp>
          <p:nvSpPr>
            <p:cNvPr id="271" name="Google Shape;271;p28"/>
            <p:cNvSpPr txBox="1"/>
            <p:nvPr/>
          </p:nvSpPr>
          <p:spPr>
            <a:xfrm>
              <a:off x="6285231" y="7391326"/>
              <a:ext cx="1874520" cy="9675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b="1" i="1" lang="en-GB" sz="70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2009</a:t>
              </a:r>
              <a:endParaRPr/>
            </a:p>
          </p:txBody>
        </p:sp>
      </p:grpSp>
      <p:sp>
        <p:nvSpPr>
          <p:cNvPr id="272" name="Google Shape;272;p28"/>
          <p:cNvSpPr txBox="1"/>
          <p:nvPr/>
        </p:nvSpPr>
        <p:spPr>
          <a:xfrm>
            <a:off x="222250" y="2765822"/>
            <a:ext cx="344487" cy="1345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</a:pPr>
            <a:r>
              <a:rPr b="1" i="1" lang="en-GB" sz="5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2010</a:t>
            </a:r>
            <a:endParaRPr/>
          </a:p>
        </p:txBody>
      </p:sp>
      <p:grpSp>
        <p:nvGrpSpPr>
          <p:cNvPr id="273" name="Google Shape;273;p28"/>
          <p:cNvGrpSpPr/>
          <p:nvPr/>
        </p:nvGrpSpPr>
        <p:grpSpPr>
          <a:xfrm>
            <a:off x="133408" y="2859749"/>
            <a:ext cx="2084710" cy="1047786"/>
            <a:chOff x="731838" y="18602325"/>
            <a:chExt cx="7040562" cy="4719755"/>
          </a:xfrm>
        </p:grpSpPr>
        <p:pic>
          <p:nvPicPr>
            <p:cNvPr id="274" name="Google Shape;274;p28"/>
            <p:cNvPicPr preferRelativeResize="0"/>
            <p:nvPr/>
          </p:nvPicPr>
          <p:blipFill rotWithShape="1">
            <a:blip r:embed="rId9">
              <a:alphaModFix/>
            </a:blip>
            <a:srcRect b="0" l="0" r="0" t="12164"/>
            <a:stretch/>
          </p:blipFill>
          <p:spPr>
            <a:xfrm>
              <a:off x="731838" y="18602325"/>
              <a:ext cx="7040562" cy="4638675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  <p:sp>
          <p:nvSpPr>
            <p:cNvPr id="275" name="Google Shape;275;p28"/>
            <p:cNvSpPr txBox="1"/>
            <p:nvPr/>
          </p:nvSpPr>
          <p:spPr>
            <a:xfrm>
              <a:off x="6169525" y="22553609"/>
              <a:ext cx="1487954" cy="7684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b="1" i="1" lang="en-GB" sz="70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2011</a:t>
              </a:r>
              <a:endParaRPr/>
            </a:p>
          </p:txBody>
        </p:sp>
      </p:grpSp>
      <p:sp>
        <p:nvSpPr>
          <p:cNvPr id="276" name="Google Shape;276;p28"/>
          <p:cNvSpPr txBox="1"/>
          <p:nvPr/>
        </p:nvSpPr>
        <p:spPr>
          <a:xfrm>
            <a:off x="127000" y="4432697"/>
            <a:ext cx="344487" cy="1345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</a:pPr>
            <a:r>
              <a:rPr b="1" i="1" lang="en-GB" sz="5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2012</a:t>
            </a:r>
            <a:endParaRPr/>
          </a:p>
        </p:txBody>
      </p:sp>
      <p:grpSp>
        <p:nvGrpSpPr>
          <p:cNvPr id="277" name="Google Shape;277;p28"/>
          <p:cNvGrpSpPr/>
          <p:nvPr/>
        </p:nvGrpSpPr>
        <p:grpSpPr>
          <a:xfrm>
            <a:off x="6961681" y="718952"/>
            <a:ext cx="2038109" cy="991700"/>
            <a:chOff x="36097872" y="9181762"/>
            <a:chExt cx="7232468" cy="4636280"/>
          </a:xfrm>
        </p:grpSpPr>
        <p:pic>
          <p:nvPicPr>
            <p:cNvPr id="278" name="Google Shape;278;p28"/>
            <p:cNvPicPr preferRelativeResize="0"/>
            <p:nvPr/>
          </p:nvPicPr>
          <p:blipFill rotWithShape="1">
            <a:blip r:embed="rId10">
              <a:alphaModFix/>
            </a:blip>
            <a:srcRect b="5545" l="-1814" r="1814" t="-1622"/>
            <a:stretch/>
          </p:blipFill>
          <p:spPr>
            <a:xfrm>
              <a:off x="36097872" y="9181762"/>
              <a:ext cx="7232468" cy="4636280"/>
            </a:xfrm>
            <a:prstGeom prst="rect">
              <a:avLst/>
            </a:prstGeom>
            <a:noFill/>
            <a:ln cap="flat" cmpd="sng" w="12700">
              <a:solidFill>
                <a:srgbClr val="000066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  <p:sp>
          <p:nvSpPr>
            <p:cNvPr id="279" name="Google Shape;279;p28"/>
            <p:cNvSpPr txBox="1"/>
            <p:nvPr/>
          </p:nvSpPr>
          <p:spPr>
            <a:xfrm>
              <a:off x="40882044" y="9381709"/>
              <a:ext cx="1861205" cy="7622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b="1" i="1" lang="en-GB" sz="70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2013</a:t>
              </a:r>
              <a:endParaRPr/>
            </a:p>
          </p:txBody>
        </p:sp>
      </p:grpSp>
      <p:grpSp>
        <p:nvGrpSpPr>
          <p:cNvPr id="280" name="Google Shape;280;p28"/>
          <p:cNvGrpSpPr/>
          <p:nvPr/>
        </p:nvGrpSpPr>
        <p:grpSpPr>
          <a:xfrm>
            <a:off x="6997566" y="1809155"/>
            <a:ext cx="2048099" cy="1011644"/>
            <a:chOff x="36164838" y="18432463"/>
            <a:chExt cx="7040562" cy="4577576"/>
          </a:xfrm>
        </p:grpSpPr>
        <p:pic>
          <p:nvPicPr>
            <p:cNvPr descr="Group shot" id="281" name="Google Shape;281;p28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6164838" y="18432463"/>
              <a:ext cx="7040562" cy="4427537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  <p:sp>
          <p:nvSpPr>
            <p:cNvPr id="282" name="Google Shape;282;p28"/>
            <p:cNvSpPr txBox="1"/>
            <p:nvPr/>
          </p:nvSpPr>
          <p:spPr>
            <a:xfrm>
              <a:off x="40308125" y="22242069"/>
              <a:ext cx="1487954" cy="7679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b="1" i="1" lang="en-GB" sz="70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2015</a:t>
              </a:r>
              <a:endParaRPr/>
            </a:p>
          </p:txBody>
        </p:sp>
      </p:grpSp>
      <p:grpSp>
        <p:nvGrpSpPr>
          <p:cNvPr id="283" name="Google Shape;283;p28"/>
          <p:cNvGrpSpPr/>
          <p:nvPr/>
        </p:nvGrpSpPr>
        <p:grpSpPr>
          <a:xfrm>
            <a:off x="6997568" y="2825656"/>
            <a:ext cx="2048100" cy="1037194"/>
            <a:chOff x="36195000" y="27797125"/>
            <a:chExt cx="7040563" cy="4691063"/>
          </a:xfrm>
        </p:grpSpPr>
        <p:pic>
          <p:nvPicPr>
            <p:cNvPr id="284" name="Google Shape;284;p28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6195000" y="27797125"/>
              <a:ext cx="7040563" cy="4691063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  <p:sp>
          <p:nvSpPr>
            <p:cNvPr id="285" name="Google Shape;285;p28"/>
            <p:cNvSpPr txBox="1"/>
            <p:nvPr/>
          </p:nvSpPr>
          <p:spPr>
            <a:xfrm>
              <a:off x="40713300" y="28220288"/>
              <a:ext cx="1481904" cy="7677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b="1" i="1" lang="en-GB" sz="70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2016</a:t>
              </a:r>
              <a:endParaRPr/>
            </a:p>
          </p:txBody>
        </p:sp>
      </p:grpSp>
      <p:grpSp>
        <p:nvGrpSpPr>
          <p:cNvPr id="286" name="Google Shape;286;p28"/>
          <p:cNvGrpSpPr/>
          <p:nvPr/>
        </p:nvGrpSpPr>
        <p:grpSpPr>
          <a:xfrm>
            <a:off x="140299" y="1762768"/>
            <a:ext cx="2083787" cy="1050371"/>
            <a:chOff x="7320360" y="6620670"/>
            <a:chExt cx="9532421" cy="6400800"/>
          </a:xfrm>
        </p:grpSpPr>
        <p:pic>
          <p:nvPicPr>
            <p:cNvPr id="287" name="Google Shape;287;p28"/>
            <p:cNvPicPr preferRelativeResize="0"/>
            <p:nvPr/>
          </p:nvPicPr>
          <p:blipFill rotWithShape="1">
            <a:blip r:embed="rId13">
              <a:alphaModFix/>
            </a:blip>
            <a:srcRect b="3382" l="1872" r="7079" t="15052"/>
            <a:stretch/>
          </p:blipFill>
          <p:spPr>
            <a:xfrm>
              <a:off x="7320360" y="6620670"/>
              <a:ext cx="9532421" cy="64008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  <p:sp>
          <p:nvSpPr>
            <p:cNvPr id="288" name="Google Shape;288;p28"/>
            <p:cNvSpPr txBox="1"/>
            <p:nvPr/>
          </p:nvSpPr>
          <p:spPr>
            <a:xfrm>
              <a:off x="14068397" y="11834623"/>
              <a:ext cx="2260265" cy="10395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b="1" i="1" lang="en-GB" sz="70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2010</a:t>
              </a:r>
              <a:endParaRPr/>
            </a:p>
          </p:txBody>
        </p:sp>
      </p:grpSp>
      <p:grpSp>
        <p:nvGrpSpPr>
          <p:cNvPr id="289" name="Google Shape;289;p28"/>
          <p:cNvGrpSpPr/>
          <p:nvPr/>
        </p:nvGrpSpPr>
        <p:grpSpPr>
          <a:xfrm>
            <a:off x="154829" y="3973861"/>
            <a:ext cx="2166463" cy="1061049"/>
            <a:chOff x="655638" y="23545800"/>
            <a:chExt cx="7316659" cy="4775200"/>
          </a:xfrm>
        </p:grpSpPr>
        <p:pic>
          <p:nvPicPr>
            <p:cNvPr id="290" name="Google Shape;290;p28"/>
            <p:cNvPicPr preferRelativeResize="0"/>
            <p:nvPr/>
          </p:nvPicPr>
          <p:blipFill rotWithShape="1">
            <a:blip r:embed="rId14">
              <a:alphaModFix/>
            </a:blip>
            <a:srcRect b="10960" l="0" r="0" t="0"/>
            <a:stretch/>
          </p:blipFill>
          <p:spPr>
            <a:xfrm>
              <a:off x="655638" y="23545800"/>
              <a:ext cx="7040562" cy="47752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  <p:sp>
          <p:nvSpPr>
            <p:cNvPr id="291" name="Google Shape;291;p28"/>
            <p:cNvSpPr txBox="1"/>
            <p:nvPr/>
          </p:nvSpPr>
          <p:spPr>
            <a:xfrm>
              <a:off x="6484778" y="27523119"/>
              <a:ext cx="1487519" cy="7676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b="1" i="1" lang="en-GB" sz="70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2012</a:t>
              </a:r>
              <a:endParaRPr/>
            </a:p>
          </p:txBody>
        </p:sp>
      </p:grpSp>
      <p:grpSp>
        <p:nvGrpSpPr>
          <p:cNvPr id="292" name="Google Shape;292;p28"/>
          <p:cNvGrpSpPr/>
          <p:nvPr/>
        </p:nvGrpSpPr>
        <p:grpSpPr>
          <a:xfrm>
            <a:off x="6979564" y="3925330"/>
            <a:ext cx="2048009" cy="1133048"/>
            <a:chOff x="34107119" y="25630022"/>
            <a:chExt cx="8869680" cy="6553200"/>
          </a:xfrm>
        </p:grpSpPr>
        <p:pic>
          <p:nvPicPr>
            <p:cNvPr id="293" name="Google Shape;293;p28"/>
            <p:cNvPicPr preferRelativeResize="0"/>
            <p:nvPr/>
          </p:nvPicPr>
          <p:blipFill rotWithShape="1">
            <a:blip r:embed="rId15">
              <a:alphaModFix/>
            </a:blip>
            <a:srcRect b="0" l="0" r="0" t="4832"/>
            <a:stretch/>
          </p:blipFill>
          <p:spPr>
            <a:xfrm>
              <a:off x="34107119" y="25630022"/>
              <a:ext cx="8869680" cy="6553200"/>
            </a:xfrm>
            <a:prstGeom prst="rect">
              <a:avLst/>
            </a:prstGeom>
            <a:noFill/>
            <a:ln cap="flat" cmpd="sng" w="12700">
              <a:solidFill>
                <a:srgbClr val="000080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  <p:sp>
          <p:nvSpPr>
            <p:cNvPr id="294" name="Google Shape;294;p28"/>
            <p:cNvSpPr txBox="1"/>
            <p:nvPr/>
          </p:nvSpPr>
          <p:spPr>
            <a:xfrm>
              <a:off x="39860222" y="26248247"/>
              <a:ext cx="1874520" cy="9659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b="1" i="0" lang="en-GB" sz="70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2017</a:t>
              </a:r>
              <a:endParaRPr/>
            </a:p>
          </p:txBody>
        </p:sp>
      </p:grpSp>
      <p:pic>
        <p:nvPicPr>
          <p:cNvPr id="295" name="Google Shape;295;p28"/>
          <p:cNvPicPr preferRelativeResize="0"/>
          <p:nvPr/>
        </p:nvPicPr>
        <p:blipFill rotWithShape="1">
          <a:blip r:embed="rId16">
            <a:alphaModFix/>
          </a:blip>
          <a:srcRect b="3628" l="0" r="0" t="0"/>
          <a:stretch/>
        </p:blipFill>
        <p:spPr>
          <a:xfrm>
            <a:off x="3502815" y="3940304"/>
            <a:ext cx="2132024" cy="1119318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8"/>
          <p:cNvSpPr txBox="1"/>
          <p:nvPr/>
        </p:nvSpPr>
        <p:spPr>
          <a:xfrm>
            <a:off x="4876800" y="4766072"/>
            <a:ext cx="390525" cy="1512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r>
              <a:rPr b="1" i="0" lang="en-GB" sz="7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  <a:endParaRPr/>
          </a:p>
        </p:txBody>
      </p:sp>
      <p:pic>
        <p:nvPicPr>
          <p:cNvPr id="297" name="Google Shape;297;p28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967537" y="125015"/>
            <a:ext cx="432197" cy="431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F1F52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9"/>
          <p:cNvSpPr txBox="1"/>
          <p:nvPr>
            <p:ph idx="1" type="subTitle"/>
          </p:nvPr>
        </p:nvSpPr>
        <p:spPr>
          <a:xfrm>
            <a:off x="216802" y="553819"/>
            <a:ext cx="8774798" cy="5193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10057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3705"/>
              <a:buNone/>
            </a:pPr>
            <a:r>
              <a:rPr b="1" lang="en-GB" sz="3900"/>
              <a:t>GOES-16/17 RGB Activity</a:t>
            </a:r>
            <a:endParaRPr b="1" sz="3900"/>
          </a:p>
        </p:txBody>
      </p:sp>
      <p:pic>
        <p:nvPicPr>
          <p:cNvPr id="304" name="Google Shape;304;p29"/>
          <p:cNvPicPr preferRelativeResize="0"/>
          <p:nvPr/>
        </p:nvPicPr>
        <p:blipFill rotWithShape="1">
          <a:blip r:embed="rId3">
            <a:alphaModFix/>
          </a:blip>
          <a:srcRect b="440" l="0" r="0" t="-440"/>
          <a:stretch/>
        </p:blipFill>
        <p:spPr>
          <a:xfrm>
            <a:off x="5376300" y="1517502"/>
            <a:ext cx="3767693" cy="2711597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9"/>
          <p:cNvSpPr txBox="1"/>
          <p:nvPr/>
        </p:nvSpPr>
        <p:spPr>
          <a:xfrm>
            <a:off x="267326" y="1657350"/>
            <a:ext cx="6133474" cy="8887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0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Margaret Mooney</a:t>
            </a:r>
            <a:r>
              <a:rPr b="0" i="0" lang="en-GB" sz="20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b="0" i="0" sz="20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7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Cooperative Institute for Meteorological Satellite Studies (CIMSS)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7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University of Wisconsin-Madison</a:t>
            </a:r>
            <a:endParaRPr b="0" i="0" sz="17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06" name="Google Shape;306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403" y="2777490"/>
            <a:ext cx="1262303" cy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9"/>
          <p:cNvSpPr txBox="1"/>
          <p:nvPr/>
        </p:nvSpPr>
        <p:spPr>
          <a:xfrm>
            <a:off x="6582943" y="4501076"/>
            <a:ext cx="1812740" cy="2423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ESIP Education 2019</a:t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0"/>
          <p:cNvSpPr txBox="1"/>
          <p:nvPr>
            <p:ph idx="12" type="sldNum"/>
          </p:nvPr>
        </p:nvSpPr>
        <p:spPr>
          <a:xfrm>
            <a:off x="8534400" y="4914900"/>
            <a:ext cx="457200" cy="171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3" name="Google Shape;313;p30"/>
          <p:cNvSpPr txBox="1"/>
          <p:nvPr/>
        </p:nvSpPr>
        <p:spPr>
          <a:xfrm>
            <a:off x="-152400" y="22905"/>
            <a:ext cx="9372600" cy="11772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7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GOES-R</a:t>
            </a:r>
            <a:r>
              <a:rPr b="1" lang="en-GB" sz="32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GB" sz="2500">
                <a:solidFill>
                  <a:srgbClr val="FFC000"/>
                </a:solidFill>
                <a:latin typeface="Corbel"/>
                <a:ea typeface="Corbel"/>
                <a:cs typeface="Corbel"/>
                <a:sym typeface="Corbel"/>
              </a:rPr>
              <a:t>launched in November 2016, was renamed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solidFill>
                  <a:srgbClr val="FFC000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b="1" lang="en-GB" sz="27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GOES-16</a:t>
            </a:r>
            <a:r>
              <a:rPr b="1" lang="en-GB" sz="32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GB" sz="2500">
                <a:solidFill>
                  <a:srgbClr val="FFC000"/>
                </a:solidFill>
                <a:latin typeface="Corbel"/>
                <a:ea typeface="Corbel"/>
                <a:cs typeface="Corbel"/>
                <a:sym typeface="Corbel"/>
              </a:rPr>
              <a:t>when it reached geostationary orbit,  &amp; became          the operational </a:t>
            </a:r>
            <a:r>
              <a:rPr b="1" lang="en-GB" sz="27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GOES-East</a:t>
            </a:r>
            <a:r>
              <a:rPr b="1" lang="en-GB" sz="32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GB" sz="2500">
                <a:solidFill>
                  <a:srgbClr val="FFC000"/>
                </a:solidFill>
                <a:latin typeface="Corbel"/>
                <a:ea typeface="Corbel"/>
                <a:cs typeface="Corbel"/>
                <a:sym typeface="Corbel"/>
              </a:rPr>
              <a:t>satellite in November 2017. </a:t>
            </a:r>
            <a:r>
              <a:rPr b="1" lang="en-GB" sz="2700">
                <a:solidFill>
                  <a:srgbClr val="FFC000"/>
                </a:solidFill>
                <a:latin typeface="Corbel"/>
                <a:ea typeface="Corbel"/>
                <a:cs typeface="Corbel"/>
                <a:sym typeface="Corbel"/>
              </a:rPr>
              <a:t>   </a:t>
            </a:r>
            <a:endParaRPr b="1" sz="2700">
              <a:solidFill>
                <a:srgbClr val="FFC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14" name="Google Shape;314;p30"/>
          <p:cNvPicPr preferRelativeResize="0"/>
          <p:nvPr/>
        </p:nvPicPr>
        <p:blipFill rotWithShape="1">
          <a:blip r:embed="rId3">
            <a:alphaModFix/>
          </a:blip>
          <a:srcRect b="8377" l="0" r="0" t="4164"/>
          <a:stretch/>
        </p:blipFill>
        <p:spPr>
          <a:xfrm>
            <a:off x="1233400" y="1594600"/>
            <a:ext cx="7197376" cy="314885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0"/>
          <p:cNvSpPr txBox="1"/>
          <p:nvPr/>
        </p:nvSpPr>
        <p:spPr>
          <a:xfrm>
            <a:off x="6865482" y="4440667"/>
            <a:ext cx="16689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BFBFBF"/>
                </a:solidFill>
                <a:latin typeface="Corbel"/>
                <a:ea typeface="Corbel"/>
                <a:cs typeface="Corbel"/>
                <a:sym typeface="Corbel"/>
              </a:rPr>
              <a:t>Photo credit: NOAA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1"/>
          <p:cNvSpPr txBox="1"/>
          <p:nvPr>
            <p:ph idx="12" type="sldNum"/>
          </p:nvPr>
        </p:nvSpPr>
        <p:spPr>
          <a:xfrm>
            <a:off x="8534400" y="4914900"/>
            <a:ext cx="457200" cy="171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21" name="Google Shape;32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4400" y="1521875"/>
            <a:ext cx="4994499" cy="3330949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1"/>
          <p:cNvSpPr txBox="1"/>
          <p:nvPr/>
        </p:nvSpPr>
        <p:spPr>
          <a:xfrm>
            <a:off x="-152400" y="114300"/>
            <a:ext cx="9372600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7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GOES-S</a:t>
            </a:r>
            <a:r>
              <a:rPr b="1" lang="en-GB" sz="32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GB" sz="2500">
                <a:solidFill>
                  <a:srgbClr val="FFC000"/>
                </a:solidFill>
                <a:latin typeface="Corbel"/>
                <a:ea typeface="Corbel"/>
                <a:cs typeface="Corbel"/>
                <a:sym typeface="Corbel"/>
              </a:rPr>
              <a:t>launched on March 1</a:t>
            </a:r>
            <a:r>
              <a:rPr b="1" baseline="30000" lang="en-GB" sz="2500">
                <a:solidFill>
                  <a:srgbClr val="FFC000"/>
                </a:solidFill>
                <a:latin typeface="Corbel"/>
                <a:ea typeface="Corbel"/>
                <a:cs typeface="Corbel"/>
                <a:sym typeface="Corbel"/>
              </a:rPr>
              <a:t>st</a:t>
            </a:r>
            <a:r>
              <a:rPr b="1" lang="en-GB" sz="2500">
                <a:solidFill>
                  <a:srgbClr val="FFC000"/>
                </a:solidFill>
                <a:latin typeface="Corbel"/>
                <a:ea typeface="Corbel"/>
                <a:cs typeface="Corbel"/>
                <a:sym typeface="Corbel"/>
              </a:rPr>
              <a:t> 2018!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solidFill>
                  <a:srgbClr val="FFC000"/>
                </a:solidFill>
                <a:latin typeface="Corbel"/>
                <a:ea typeface="Corbel"/>
                <a:cs typeface="Corbel"/>
                <a:sym typeface="Corbel"/>
              </a:rPr>
              <a:t>Was renamed  </a:t>
            </a:r>
            <a:r>
              <a:rPr b="1" lang="en-GB" sz="27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GOES-17 soon after </a:t>
            </a:r>
            <a:r>
              <a:rPr b="1" lang="en-GB" sz="2500">
                <a:solidFill>
                  <a:srgbClr val="FFC000"/>
                </a:solidFill>
                <a:latin typeface="Corbel"/>
                <a:ea typeface="Corbel"/>
                <a:cs typeface="Corbel"/>
                <a:sym typeface="Corbel"/>
              </a:rPr>
              <a:t>and became                            our  operational </a:t>
            </a:r>
            <a:r>
              <a:rPr b="1" lang="en-GB" sz="27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GOES-West</a:t>
            </a:r>
            <a:r>
              <a:rPr b="1" lang="en-GB" sz="2500">
                <a:solidFill>
                  <a:srgbClr val="FFC000"/>
                </a:solidFill>
                <a:latin typeface="Corbel"/>
                <a:ea typeface="Corbel"/>
                <a:cs typeface="Corbel"/>
                <a:sym typeface="Corbel"/>
              </a:rPr>
              <a:t> satellite late fall 2018. </a:t>
            </a:r>
            <a:r>
              <a:rPr b="1" lang="en-GB" sz="2700">
                <a:solidFill>
                  <a:srgbClr val="FFC000"/>
                </a:solidFill>
                <a:latin typeface="Corbel"/>
                <a:ea typeface="Corbel"/>
                <a:cs typeface="Corbel"/>
                <a:sym typeface="Corbel"/>
              </a:rPr>
              <a:t>   </a:t>
            </a:r>
            <a:endParaRPr b="1" sz="2700">
              <a:solidFill>
                <a:srgbClr val="FFC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2"/>
          <p:cNvSpPr txBox="1"/>
          <p:nvPr>
            <p:ph type="title"/>
          </p:nvPr>
        </p:nvSpPr>
        <p:spPr>
          <a:xfrm>
            <a:off x="457200" y="267881"/>
            <a:ext cx="8229600" cy="7608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rgbClr val="FFC000"/>
                </a:solidFill>
              </a:rPr>
              <a:t>U.S. GOES Constellation</a:t>
            </a:r>
            <a:br>
              <a:rPr b="1" lang="en-GB" sz="3200">
                <a:solidFill>
                  <a:srgbClr val="FFC000"/>
                </a:solidFill>
              </a:rPr>
            </a:br>
            <a:r>
              <a:rPr i="1" lang="en-GB" sz="2100">
                <a:solidFill>
                  <a:schemeClr val="accent3"/>
                </a:solidFill>
              </a:rPr>
              <a:t>G</a:t>
            </a:r>
            <a:r>
              <a:rPr i="1" lang="en-GB" sz="2100">
                <a:solidFill>
                  <a:schemeClr val="lt1"/>
                </a:solidFill>
              </a:rPr>
              <a:t>eostationary </a:t>
            </a:r>
            <a:r>
              <a:rPr i="1" lang="en-GB" sz="2100">
                <a:solidFill>
                  <a:schemeClr val="accent3"/>
                </a:solidFill>
              </a:rPr>
              <a:t>O</a:t>
            </a:r>
            <a:r>
              <a:rPr i="1" lang="en-GB" sz="2100">
                <a:solidFill>
                  <a:schemeClr val="lt1"/>
                </a:solidFill>
              </a:rPr>
              <a:t>perational </a:t>
            </a:r>
            <a:r>
              <a:rPr i="1" lang="en-GB" sz="2100">
                <a:solidFill>
                  <a:schemeClr val="accent3"/>
                </a:solidFill>
              </a:rPr>
              <a:t>E</a:t>
            </a:r>
            <a:r>
              <a:rPr i="1" lang="en-GB" sz="2100">
                <a:solidFill>
                  <a:schemeClr val="lt1"/>
                </a:solidFill>
              </a:rPr>
              <a:t>nvironmental </a:t>
            </a:r>
            <a:r>
              <a:rPr i="1" lang="en-GB" sz="2100">
                <a:solidFill>
                  <a:schemeClr val="accent3"/>
                </a:solidFill>
              </a:rPr>
              <a:t>S</a:t>
            </a:r>
            <a:r>
              <a:rPr i="1" lang="en-GB" sz="2100">
                <a:solidFill>
                  <a:schemeClr val="lt1"/>
                </a:solidFill>
              </a:rPr>
              <a:t>atellites</a:t>
            </a:r>
            <a:br>
              <a:rPr lang="en-GB" sz="2100">
                <a:solidFill>
                  <a:schemeClr val="lt1"/>
                </a:solidFill>
              </a:rPr>
            </a:br>
            <a:endParaRPr sz="2100">
              <a:solidFill>
                <a:schemeClr val="lt1"/>
              </a:solidFill>
            </a:endParaRPr>
          </a:p>
        </p:txBody>
      </p:sp>
      <p:sp>
        <p:nvSpPr>
          <p:cNvPr id="329" name="Google Shape;329;p32"/>
          <p:cNvSpPr txBox="1"/>
          <p:nvPr>
            <p:ph idx="1" type="body"/>
          </p:nvPr>
        </p:nvSpPr>
        <p:spPr>
          <a:xfrm>
            <a:off x="803910" y="4175569"/>
            <a:ext cx="5977890" cy="796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899" lvl="0" marL="41116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95"/>
              <a:buChar char="▪"/>
            </a:pPr>
            <a:r>
              <a:rPr lang="en-GB" sz="2100"/>
              <a:t>2 operational satellites</a:t>
            </a:r>
            <a:endParaRPr/>
          </a:p>
          <a:p>
            <a:pPr indent="-342899" lvl="0" marL="41116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95"/>
              <a:buChar char="▪"/>
            </a:pPr>
            <a:r>
              <a:rPr lang="en-GB" sz="2100"/>
              <a:t>1 standby</a:t>
            </a:r>
            <a:endParaRPr/>
          </a:p>
          <a:p>
            <a:pPr indent="0" lvl="0" marL="6826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20"/>
              <a:buNone/>
            </a:pPr>
            <a:r>
              <a:t/>
            </a:r>
            <a:endParaRPr sz="1600"/>
          </a:p>
        </p:txBody>
      </p:sp>
      <p:sp>
        <p:nvSpPr>
          <p:cNvPr id="330" name="Google Shape;330;p32"/>
          <p:cNvSpPr txBox="1"/>
          <p:nvPr>
            <p:ph idx="4294967295" type="sldNum"/>
          </p:nvPr>
        </p:nvSpPr>
        <p:spPr>
          <a:xfrm>
            <a:off x="8534400" y="4914900"/>
            <a:ext cx="457200" cy="171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</a:rPr>
              <a:t>‹#›</a:t>
            </a:fld>
            <a:endParaRPr sz="1200">
              <a:solidFill>
                <a:schemeClr val="dk1"/>
              </a:solidFill>
            </a:endParaRPr>
          </a:p>
        </p:txBody>
      </p:sp>
      <p:pic>
        <p:nvPicPr>
          <p:cNvPr descr="world_physical_america_center.PNG" id="331" name="Google Shape;33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7438" y="942031"/>
            <a:ext cx="6304521" cy="3132534"/>
          </a:xfrm>
          <a:prstGeom prst="rect">
            <a:avLst/>
          </a:prstGeom>
          <a:gradFill>
            <a:gsLst>
              <a:gs pos="0">
                <a:srgbClr val="BDBDBD"/>
              </a:gs>
              <a:gs pos="25000">
                <a:srgbClr val="6C6C6C"/>
              </a:gs>
              <a:gs pos="40000">
                <a:srgbClr val="515151"/>
              </a:gs>
              <a:gs pos="50000">
                <a:srgbClr val="4C4C4C"/>
              </a:gs>
              <a:gs pos="60000">
                <a:srgbClr val="515151"/>
              </a:gs>
              <a:gs pos="75000">
                <a:srgbClr val="727272"/>
              </a:gs>
              <a:gs pos="100000">
                <a:srgbClr val="BDBDBD"/>
              </a:gs>
            </a:gsLst>
            <a:lin ang="5400000" scaled="0"/>
          </a:gradFill>
          <a:ln>
            <a:noFill/>
          </a:ln>
        </p:spPr>
      </p:pic>
      <p:sp>
        <p:nvSpPr>
          <p:cNvPr id="332" name="Google Shape;332;p32"/>
          <p:cNvSpPr/>
          <p:nvPr/>
        </p:nvSpPr>
        <p:spPr>
          <a:xfrm>
            <a:off x="2795700" y="1144941"/>
            <a:ext cx="3048000" cy="2626500"/>
          </a:xfrm>
          <a:prstGeom prst="roundRect">
            <a:avLst>
              <a:gd fmla="val 375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33" name="Google Shape;333;p32"/>
          <p:cNvSpPr/>
          <p:nvPr/>
        </p:nvSpPr>
        <p:spPr>
          <a:xfrm>
            <a:off x="3989475" y="1193862"/>
            <a:ext cx="3045000" cy="2628900"/>
          </a:xfrm>
          <a:prstGeom prst="roundRect">
            <a:avLst>
              <a:gd fmla="val 375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34" name="Google Shape;334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95600" y="2274958"/>
            <a:ext cx="626269" cy="46672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2"/>
          <p:cNvSpPr/>
          <p:nvPr/>
        </p:nvSpPr>
        <p:spPr>
          <a:xfrm>
            <a:off x="2882835" y="1855085"/>
            <a:ext cx="78143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GOES-West</a:t>
            </a:r>
            <a:endParaRPr sz="12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GOES-17</a:t>
            </a:r>
            <a:endParaRPr b="1" i="1" sz="12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36" name="Google Shape;336;p32"/>
          <p:cNvSpPr/>
          <p:nvPr/>
        </p:nvSpPr>
        <p:spPr>
          <a:xfrm>
            <a:off x="4484994" y="1864610"/>
            <a:ext cx="1077605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GOES-East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GOES-16</a:t>
            </a:r>
            <a:endParaRPr b="1" i="1" sz="12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37" name="Google Shape;337;p32"/>
          <p:cNvSpPr/>
          <p:nvPr/>
        </p:nvSpPr>
        <p:spPr>
          <a:xfrm>
            <a:off x="3747517" y="2780600"/>
            <a:ext cx="742831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Standby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GOES-14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105° West</a:t>
            </a:r>
            <a:endParaRPr sz="12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38" name="Google Shape;338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57600" y="2274958"/>
            <a:ext cx="626269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2300" y="2274958"/>
            <a:ext cx="626269" cy="46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3"/>
          <p:cNvSpPr txBox="1"/>
          <p:nvPr>
            <p:ph type="title"/>
          </p:nvPr>
        </p:nvSpPr>
        <p:spPr>
          <a:xfrm>
            <a:off x="1346292" y="237101"/>
            <a:ext cx="6402495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C000"/>
                </a:solidFill>
              </a:rPr>
              <a:t>GOES-R Series Spacecraft</a:t>
            </a:r>
            <a:endParaRPr/>
          </a:p>
        </p:txBody>
      </p:sp>
      <p:pic>
        <p:nvPicPr>
          <p:cNvPr id="348" name="Google Shape;348;p3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1670" y="582057"/>
            <a:ext cx="5600484" cy="3439516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3"/>
          <p:cNvSpPr txBox="1"/>
          <p:nvPr/>
        </p:nvSpPr>
        <p:spPr>
          <a:xfrm>
            <a:off x="4194715" y="1233022"/>
            <a:ext cx="2003281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Extreme Ultraviolet  and X-Ray Irradiance Sensor (EXIS)</a:t>
            </a:r>
            <a:endParaRPr/>
          </a:p>
        </p:txBody>
      </p:sp>
      <p:cxnSp>
        <p:nvCxnSpPr>
          <p:cNvPr id="350" name="Google Shape;350;p33"/>
          <p:cNvCxnSpPr/>
          <p:nvPr/>
        </p:nvCxnSpPr>
        <p:spPr>
          <a:xfrm flipH="1">
            <a:off x="4501968" y="1742815"/>
            <a:ext cx="1322524" cy="670294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51" name="Google Shape;351;p33"/>
          <p:cNvSpPr txBox="1"/>
          <p:nvPr/>
        </p:nvSpPr>
        <p:spPr>
          <a:xfrm>
            <a:off x="4847334" y="2151557"/>
            <a:ext cx="1910082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Space Environment In Situ Suite  (SEISS)</a:t>
            </a:r>
            <a:endParaRPr/>
          </a:p>
        </p:txBody>
      </p:sp>
      <p:cxnSp>
        <p:nvCxnSpPr>
          <p:cNvPr id="352" name="Google Shape;352;p33"/>
          <p:cNvCxnSpPr/>
          <p:nvPr/>
        </p:nvCxnSpPr>
        <p:spPr>
          <a:xfrm flipH="1">
            <a:off x="5294899" y="2477720"/>
            <a:ext cx="1313562" cy="31696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53" name="Google Shape;353;p33"/>
          <p:cNvSpPr txBox="1"/>
          <p:nvPr/>
        </p:nvSpPr>
        <p:spPr>
          <a:xfrm>
            <a:off x="7861708" y="2971009"/>
            <a:ext cx="1444302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Magnetometer</a:t>
            </a:r>
            <a:endParaRPr/>
          </a:p>
        </p:txBody>
      </p:sp>
      <p:cxnSp>
        <p:nvCxnSpPr>
          <p:cNvPr id="354" name="Google Shape;354;p33"/>
          <p:cNvCxnSpPr/>
          <p:nvPr/>
        </p:nvCxnSpPr>
        <p:spPr>
          <a:xfrm rot="10800000">
            <a:off x="7387194" y="2776908"/>
            <a:ext cx="675685" cy="240443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55" name="Google Shape;355;p33"/>
          <p:cNvSpPr txBox="1"/>
          <p:nvPr/>
        </p:nvSpPr>
        <p:spPr>
          <a:xfrm>
            <a:off x="5196356" y="4019085"/>
            <a:ext cx="1377931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Advanced Baseline Imager (ABI) </a:t>
            </a:r>
            <a:endParaRPr/>
          </a:p>
        </p:txBody>
      </p:sp>
      <p:cxnSp>
        <p:nvCxnSpPr>
          <p:cNvPr id="356" name="Google Shape;356;p33"/>
          <p:cNvCxnSpPr/>
          <p:nvPr/>
        </p:nvCxnSpPr>
        <p:spPr>
          <a:xfrm rot="10800000">
            <a:off x="4335332" y="3960674"/>
            <a:ext cx="827898" cy="163816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57" name="Google Shape;357;p33"/>
          <p:cNvSpPr txBox="1"/>
          <p:nvPr/>
        </p:nvSpPr>
        <p:spPr>
          <a:xfrm>
            <a:off x="1560760" y="3609376"/>
            <a:ext cx="1443350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Geostationary Lightning Mapper (GLM)</a:t>
            </a:r>
            <a:endParaRPr/>
          </a:p>
        </p:txBody>
      </p:sp>
      <p:cxnSp>
        <p:nvCxnSpPr>
          <p:cNvPr id="358" name="Google Shape;358;p33"/>
          <p:cNvCxnSpPr/>
          <p:nvPr/>
        </p:nvCxnSpPr>
        <p:spPr>
          <a:xfrm flipH="1" rot="10800000">
            <a:off x="2970592" y="3716034"/>
            <a:ext cx="844731" cy="123098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59" name="Google Shape;359;p33"/>
          <p:cNvSpPr txBox="1"/>
          <p:nvPr/>
        </p:nvSpPr>
        <p:spPr>
          <a:xfrm>
            <a:off x="881143" y="2361400"/>
            <a:ext cx="1617857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Solar Ultraviolet Imager  (SUVI)</a:t>
            </a:r>
            <a:endParaRPr/>
          </a:p>
        </p:txBody>
      </p:sp>
      <p:cxnSp>
        <p:nvCxnSpPr>
          <p:cNvPr id="360" name="Google Shape;360;p33"/>
          <p:cNvCxnSpPr/>
          <p:nvPr/>
        </p:nvCxnSpPr>
        <p:spPr>
          <a:xfrm>
            <a:off x="2538805" y="2579033"/>
            <a:ext cx="1301676" cy="214418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descr="C:\Users\rkatz\Desktop\GLM04699_GLM_FM1_Presentation_Photos_P1000997.jpg" id="361" name="Google Shape;361;p33"/>
          <p:cNvPicPr preferRelativeResize="0"/>
          <p:nvPr/>
        </p:nvPicPr>
        <p:blipFill rotWithShape="1">
          <a:blip r:embed="rId4">
            <a:alphaModFix/>
          </a:blip>
          <a:srcRect b="3896" l="0" r="0" t="4564"/>
          <a:stretch/>
        </p:blipFill>
        <p:spPr>
          <a:xfrm>
            <a:off x="180558" y="2931667"/>
            <a:ext cx="1501347" cy="1374331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362" name="Google Shape;362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2579" y="1183816"/>
            <a:ext cx="1379142" cy="111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3"/>
          <p:cNvPicPr preferRelativeResize="0"/>
          <p:nvPr/>
        </p:nvPicPr>
        <p:blipFill rotWithShape="1">
          <a:blip r:embed="rId6">
            <a:alphaModFix/>
          </a:blip>
          <a:srcRect b="0" l="0" r="0" t="15079"/>
          <a:stretch/>
        </p:blipFill>
        <p:spPr>
          <a:xfrm>
            <a:off x="6077608" y="657751"/>
            <a:ext cx="1556775" cy="12393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327.JPG" id="364" name="Google Shape;364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44732" y="1943205"/>
            <a:ext cx="1825465" cy="587383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cxnSp>
        <p:nvCxnSpPr>
          <p:cNvPr id="365" name="Google Shape;365;p33"/>
          <p:cNvCxnSpPr/>
          <p:nvPr/>
        </p:nvCxnSpPr>
        <p:spPr>
          <a:xfrm rot="10800000">
            <a:off x="6951616" y="2852536"/>
            <a:ext cx="1111264" cy="158262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366" name="Google Shape;366;p33"/>
          <p:cNvPicPr preferRelativeResize="0"/>
          <p:nvPr/>
        </p:nvPicPr>
        <p:blipFill rotWithShape="1">
          <a:blip r:embed="rId8">
            <a:alphaModFix/>
          </a:blip>
          <a:srcRect b="0" l="5493" r="5252" t="0"/>
          <a:stretch/>
        </p:blipFill>
        <p:spPr>
          <a:xfrm>
            <a:off x="6569015" y="3332745"/>
            <a:ext cx="2155148" cy="1234592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33"/>
          <p:cNvSpPr txBox="1"/>
          <p:nvPr>
            <p:ph idx="4294967295" type="sldNum"/>
          </p:nvPr>
        </p:nvSpPr>
        <p:spPr>
          <a:xfrm>
            <a:off x="8534400" y="4914900"/>
            <a:ext cx="457200" cy="171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IMSS_Template_2013Logo">
  <a:themeElements>
    <a:clrScheme name="Metro">
      <a:dk1>
        <a:srgbClr val="000000"/>
      </a:dk1>
      <a:lt1>
        <a:srgbClr val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