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63" r:id="rId2"/>
    <p:sldId id="264" r:id="rId3"/>
    <p:sldId id="256" r:id="rId4"/>
    <p:sldId id="265" r:id="rId5"/>
    <p:sldId id="259"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6" userDrawn="1">
          <p15:clr>
            <a:srgbClr val="A4A3A4"/>
          </p15:clr>
        </p15:guide>
        <p15:guide id="2" pos="2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050"/>
    <p:restoredTop sz="94694"/>
  </p:normalViewPr>
  <p:slideViewPr>
    <p:cSldViewPr snapToGrid="0" snapToObjects="1" showGuides="1">
      <p:cViewPr varScale="1">
        <p:scale>
          <a:sx n="148" d="100"/>
          <a:sy n="148" d="100"/>
        </p:scale>
        <p:origin x="264" y="200"/>
      </p:cViewPr>
      <p:guideLst>
        <p:guide orient="horz" pos="696"/>
        <p:guide pos="2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432CAA-8F78-104D-9A0E-8FBB8425F6D2}" type="datetimeFigureOut">
              <a:rPr lang="en-US" smtClean="0"/>
              <a:t>7/17/19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0F38F9-523B-E547-98B3-9FA9F5FBF018}" type="slidenum">
              <a:rPr lang="en-US" smtClean="0"/>
              <a:t>‹#›</a:t>
            </a:fld>
            <a:endParaRPr lang="en-US"/>
          </a:p>
        </p:txBody>
      </p:sp>
    </p:spTree>
    <p:extLst>
      <p:ext uri="{BB962C8B-B14F-4D97-AF65-F5344CB8AC3E}">
        <p14:creationId xmlns:p14="http://schemas.microsoft.com/office/powerpoint/2010/main" val="189402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CDF9FF-E366-0543-BF56-3CE7F73E774B}" type="slidenum">
              <a:rPr lang="en-US" smtClean="0"/>
              <a:t>6</a:t>
            </a:fld>
            <a:endParaRPr lang="en-US"/>
          </a:p>
        </p:txBody>
      </p:sp>
    </p:spTree>
    <p:extLst>
      <p:ext uri="{BB962C8B-B14F-4D97-AF65-F5344CB8AC3E}">
        <p14:creationId xmlns:p14="http://schemas.microsoft.com/office/powerpoint/2010/main" val="2010299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1C5F3-D55B-7C48-940A-590FE30885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ECA4C2-0A33-634A-86BB-EF018DD47C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F0085E-60F0-924C-A988-D587D6E19D8A}"/>
              </a:ext>
            </a:extLst>
          </p:cNvPr>
          <p:cNvSpPr>
            <a:spLocks noGrp="1"/>
          </p:cNvSpPr>
          <p:nvPr>
            <p:ph type="dt" sz="half" idx="10"/>
          </p:nvPr>
        </p:nvSpPr>
        <p:spPr/>
        <p:txBody>
          <a:bodyPr/>
          <a:lstStyle/>
          <a:p>
            <a:fld id="{41C6EDA7-5D2F-AE4A-A806-05301E66D583}" type="datetimeFigureOut">
              <a:rPr lang="en-US" smtClean="0"/>
              <a:t>7/17/19</a:t>
            </a:fld>
            <a:endParaRPr lang="en-US"/>
          </a:p>
        </p:txBody>
      </p:sp>
      <p:sp>
        <p:nvSpPr>
          <p:cNvPr id="5" name="Footer Placeholder 4">
            <a:extLst>
              <a:ext uri="{FF2B5EF4-FFF2-40B4-BE49-F238E27FC236}">
                <a16:creationId xmlns:a16="http://schemas.microsoft.com/office/drawing/2014/main" id="{EFF07FAF-EC14-FD46-9C69-ADCD6387B4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04E122-911F-174A-9A3A-A4ABF136F9B6}"/>
              </a:ext>
            </a:extLst>
          </p:cNvPr>
          <p:cNvSpPr>
            <a:spLocks noGrp="1"/>
          </p:cNvSpPr>
          <p:nvPr>
            <p:ph type="sldNum" sz="quarter" idx="12"/>
          </p:nvPr>
        </p:nvSpPr>
        <p:spPr/>
        <p:txBody>
          <a:bodyPr/>
          <a:lstStyle/>
          <a:p>
            <a:fld id="{4B9FC14D-9F63-4B48-9541-404B5E734591}" type="slidenum">
              <a:rPr lang="en-US" smtClean="0"/>
              <a:t>‹#›</a:t>
            </a:fld>
            <a:endParaRPr lang="en-US"/>
          </a:p>
        </p:txBody>
      </p:sp>
    </p:spTree>
    <p:extLst>
      <p:ext uri="{BB962C8B-B14F-4D97-AF65-F5344CB8AC3E}">
        <p14:creationId xmlns:p14="http://schemas.microsoft.com/office/powerpoint/2010/main" val="2862512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F6ACD-11FF-1049-9161-2F78055D35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793891D-0549-D444-990D-0648D78422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C21061-ED38-AB48-9264-13C3561D70AA}"/>
              </a:ext>
            </a:extLst>
          </p:cNvPr>
          <p:cNvSpPr>
            <a:spLocks noGrp="1"/>
          </p:cNvSpPr>
          <p:nvPr>
            <p:ph type="dt" sz="half" idx="10"/>
          </p:nvPr>
        </p:nvSpPr>
        <p:spPr/>
        <p:txBody>
          <a:bodyPr/>
          <a:lstStyle/>
          <a:p>
            <a:fld id="{41C6EDA7-5D2F-AE4A-A806-05301E66D583}" type="datetimeFigureOut">
              <a:rPr lang="en-US" smtClean="0"/>
              <a:t>7/17/19</a:t>
            </a:fld>
            <a:endParaRPr lang="en-US"/>
          </a:p>
        </p:txBody>
      </p:sp>
      <p:sp>
        <p:nvSpPr>
          <p:cNvPr id="5" name="Footer Placeholder 4">
            <a:extLst>
              <a:ext uri="{FF2B5EF4-FFF2-40B4-BE49-F238E27FC236}">
                <a16:creationId xmlns:a16="http://schemas.microsoft.com/office/drawing/2014/main" id="{35D9997A-B130-364F-962F-B30BD460FE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3AC0C-11A4-AD4A-ADEC-96759C811FC6}"/>
              </a:ext>
            </a:extLst>
          </p:cNvPr>
          <p:cNvSpPr>
            <a:spLocks noGrp="1"/>
          </p:cNvSpPr>
          <p:nvPr>
            <p:ph type="sldNum" sz="quarter" idx="12"/>
          </p:nvPr>
        </p:nvSpPr>
        <p:spPr/>
        <p:txBody>
          <a:bodyPr/>
          <a:lstStyle/>
          <a:p>
            <a:fld id="{4B9FC14D-9F63-4B48-9541-404B5E734591}" type="slidenum">
              <a:rPr lang="en-US" smtClean="0"/>
              <a:t>‹#›</a:t>
            </a:fld>
            <a:endParaRPr lang="en-US"/>
          </a:p>
        </p:txBody>
      </p:sp>
    </p:spTree>
    <p:extLst>
      <p:ext uri="{BB962C8B-B14F-4D97-AF65-F5344CB8AC3E}">
        <p14:creationId xmlns:p14="http://schemas.microsoft.com/office/powerpoint/2010/main" val="247265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FB1FC9-ED9D-9743-800E-5B61BEBFEE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CEE90B6-ED2A-EE49-B2CC-4CEB37C3BB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69250F-6D3A-2E47-828F-0A967A154374}"/>
              </a:ext>
            </a:extLst>
          </p:cNvPr>
          <p:cNvSpPr>
            <a:spLocks noGrp="1"/>
          </p:cNvSpPr>
          <p:nvPr>
            <p:ph type="dt" sz="half" idx="10"/>
          </p:nvPr>
        </p:nvSpPr>
        <p:spPr/>
        <p:txBody>
          <a:bodyPr/>
          <a:lstStyle/>
          <a:p>
            <a:fld id="{41C6EDA7-5D2F-AE4A-A806-05301E66D583}" type="datetimeFigureOut">
              <a:rPr lang="en-US" smtClean="0"/>
              <a:t>7/17/19</a:t>
            </a:fld>
            <a:endParaRPr lang="en-US"/>
          </a:p>
        </p:txBody>
      </p:sp>
      <p:sp>
        <p:nvSpPr>
          <p:cNvPr id="5" name="Footer Placeholder 4">
            <a:extLst>
              <a:ext uri="{FF2B5EF4-FFF2-40B4-BE49-F238E27FC236}">
                <a16:creationId xmlns:a16="http://schemas.microsoft.com/office/drawing/2014/main" id="{AEC6697E-C976-3E41-A9F9-373E14FB63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59CB97-6D5C-854E-8283-0AE5EFCCAE83}"/>
              </a:ext>
            </a:extLst>
          </p:cNvPr>
          <p:cNvSpPr>
            <a:spLocks noGrp="1"/>
          </p:cNvSpPr>
          <p:nvPr>
            <p:ph type="sldNum" sz="quarter" idx="12"/>
          </p:nvPr>
        </p:nvSpPr>
        <p:spPr/>
        <p:txBody>
          <a:bodyPr/>
          <a:lstStyle/>
          <a:p>
            <a:fld id="{4B9FC14D-9F63-4B48-9541-404B5E734591}" type="slidenum">
              <a:rPr lang="en-US" smtClean="0"/>
              <a:t>‹#›</a:t>
            </a:fld>
            <a:endParaRPr lang="en-US"/>
          </a:p>
        </p:txBody>
      </p:sp>
    </p:spTree>
    <p:extLst>
      <p:ext uri="{BB962C8B-B14F-4D97-AF65-F5344CB8AC3E}">
        <p14:creationId xmlns:p14="http://schemas.microsoft.com/office/powerpoint/2010/main" val="837119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7B115-3CB5-4C48-9369-C03892D59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B3159B-715F-FE45-800D-C1083BD72F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A15F7F-75C7-E64B-9D96-ED843B58C0D0}"/>
              </a:ext>
            </a:extLst>
          </p:cNvPr>
          <p:cNvSpPr>
            <a:spLocks noGrp="1"/>
          </p:cNvSpPr>
          <p:nvPr>
            <p:ph type="dt" sz="half" idx="10"/>
          </p:nvPr>
        </p:nvSpPr>
        <p:spPr/>
        <p:txBody>
          <a:bodyPr/>
          <a:lstStyle/>
          <a:p>
            <a:fld id="{41C6EDA7-5D2F-AE4A-A806-05301E66D583}" type="datetimeFigureOut">
              <a:rPr lang="en-US" smtClean="0"/>
              <a:t>7/17/19</a:t>
            </a:fld>
            <a:endParaRPr lang="en-US"/>
          </a:p>
        </p:txBody>
      </p:sp>
      <p:sp>
        <p:nvSpPr>
          <p:cNvPr id="5" name="Footer Placeholder 4">
            <a:extLst>
              <a:ext uri="{FF2B5EF4-FFF2-40B4-BE49-F238E27FC236}">
                <a16:creationId xmlns:a16="http://schemas.microsoft.com/office/drawing/2014/main" id="{A07A0379-6149-4F40-9E0F-10FA8784DC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829838-6594-9045-930F-37B21004C199}"/>
              </a:ext>
            </a:extLst>
          </p:cNvPr>
          <p:cNvSpPr>
            <a:spLocks noGrp="1"/>
          </p:cNvSpPr>
          <p:nvPr>
            <p:ph type="sldNum" sz="quarter" idx="12"/>
          </p:nvPr>
        </p:nvSpPr>
        <p:spPr/>
        <p:txBody>
          <a:bodyPr/>
          <a:lstStyle/>
          <a:p>
            <a:fld id="{4B9FC14D-9F63-4B48-9541-404B5E734591}" type="slidenum">
              <a:rPr lang="en-US" smtClean="0"/>
              <a:t>‹#›</a:t>
            </a:fld>
            <a:endParaRPr lang="en-US"/>
          </a:p>
        </p:txBody>
      </p:sp>
    </p:spTree>
    <p:extLst>
      <p:ext uri="{BB962C8B-B14F-4D97-AF65-F5344CB8AC3E}">
        <p14:creationId xmlns:p14="http://schemas.microsoft.com/office/powerpoint/2010/main" val="1954878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B58DD-AD17-B444-829E-0761562CC7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1803D0-E06C-2F46-B030-867DAA79E7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7CBB92-34B6-B648-8BEF-77E0A407B214}"/>
              </a:ext>
            </a:extLst>
          </p:cNvPr>
          <p:cNvSpPr>
            <a:spLocks noGrp="1"/>
          </p:cNvSpPr>
          <p:nvPr>
            <p:ph type="dt" sz="half" idx="10"/>
          </p:nvPr>
        </p:nvSpPr>
        <p:spPr/>
        <p:txBody>
          <a:bodyPr/>
          <a:lstStyle/>
          <a:p>
            <a:fld id="{41C6EDA7-5D2F-AE4A-A806-05301E66D583}" type="datetimeFigureOut">
              <a:rPr lang="en-US" smtClean="0"/>
              <a:t>7/17/19</a:t>
            </a:fld>
            <a:endParaRPr lang="en-US"/>
          </a:p>
        </p:txBody>
      </p:sp>
      <p:sp>
        <p:nvSpPr>
          <p:cNvPr id="5" name="Footer Placeholder 4">
            <a:extLst>
              <a:ext uri="{FF2B5EF4-FFF2-40B4-BE49-F238E27FC236}">
                <a16:creationId xmlns:a16="http://schemas.microsoft.com/office/drawing/2014/main" id="{E0562252-7BDC-9E44-8362-D641BBCB19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3709B0-F62B-B547-B451-3BA5D4BF1B68}"/>
              </a:ext>
            </a:extLst>
          </p:cNvPr>
          <p:cNvSpPr>
            <a:spLocks noGrp="1"/>
          </p:cNvSpPr>
          <p:nvPr>
            <p:ph type="sldNum" sz="quarter" idx="12"/>
          </p:nvPr>
        </p:nvSpPr>
        <p:spPr/>
        <p:txBody>
          <a:bodyPr/>
          <a:lstStyle/>
          <a:p>
            <a:fld id="{4B9FC14D-9F63-4B48-9541-404B5E734591}" type="slidenum">
              <a:rPr lang="en-US" smtClean="0"/>
              <a:t>‹#›</a:t>
            </a:fld>
            <a:endParaRPr lang="en-US"/>
          </a:p>
        </p:txBody>
      </p:sp>
    </p:spTree>
    <p:extLst>
      <p:ext uri="{BB962C8B-B14F-4D97-AF65-F5344CB8AC3E}">
        <p14:creationId xmlns:p14="http://schemas.microsoft.com/office/powerpoint/2010/main" val="2653741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279A9-25C5-D147-916B-4CB90B3A75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DF8FC6-4D03-FD4E-978A-0C37C41FAC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798A3A-F389-F34A-B8C8-4FA1306741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C04376-82CC-DF46-9383-94A5FAC45921}"/>
              </a:ext>
            </a:extLst>
          </p:cNvPr>
          <p:cNvSpPr>
            <a:spLocks noGrp="1"/>
          </p:cNvSpPr>
          <p:nvPr>
            <p:ph type="dt" sz="half" idx="10"/>
          </p:nvPr>
        </p:nvSpPr>
        <p:spPr/>
        <p:txBody>
          <a:bodyPr/>
          <a:lstStyle/>
          <a:p>
            <a:fld id="{41C6EDA7-5D2F-AE4A-A806-05301E66D583}" type="datetimeFigureOut">
              <a:rPr lang="en-US" smtClean="0"/>
              <a:t>7/17/19</a:t>
            </a:fld>
            <a:endParaRPr lang="en-US"/>
          </a:p>
        </p:txBody>
      </p:sp>
      <p:sp>
        <p:nvSpPr>
          <p:cNvPr id="6" name="Footer Placeholder 5">
            <a:extLst>
              <a:ext uri="{FF2B5EF4-FFF2-40B4-BE49-F238E27FC236}">
                <a16:creationId xmlns:a16="http://schemas.microsoft.com/office/drawing/2014/main" id="{ADDD8E7A-0455-2E47-9D22-7569CE1701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07152C-B30C-B246-9D6C-7682E3E95B69}"/>
              </a:ext>
            </a:extLst>
          </p:cNvPr>
          <p:cNvSpPr>
            <a:spLocks noGrp="1"/>
          </p:cNvSpPr>
          <p:nvPr>
            <p:ph type="sldNum" sz="quarter" idx="12"/>
          </p:nvPr>
        </p:nvSpPr>
        <p:spPr/>
        <p:txBody>
          <a:bodyPr/>
          <a:lstStyle/>
          <a:p>
            <a:fld id="{4B9FC14D-9F63-4B48-9541-404B5E734591}" type="slidenum">
              <a:rPr lang="en-US" smtClean="0"/>
              <a:t>‹#›</a:t>
            </a:fld>
            <a:endParaRPr lang="en-US"/>
          </a:p>
        </p:txBody>
      </p:sp>
    </p:spTree>
    <p:extLst>
      <p:ext uri="{BB962C8B-B14F-4D97-AF65-F5344CB8AC3E}">
        <p14:creationId xmlns:p14="http://schemas.microsoft.com/office/powerpoint/2010/main" val="3241937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EEF5B-4771-BF44-BBBD-F4A42E7E617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68D6CCC-1252-5F45-AC8E-D3BEC4956C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CA99A2-FB9A-2942-AE14-FD6E867DC7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760BC7-1A77-0A4B-AB31-C9B070362D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B23E57-6245-CE4C-A84D-5879889730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D42100-D9E3-7849-A00B-8FF43F57DE43}"/>
              </a:ext>
            </a:extLst>
          </p:cNvPr>
          <p:cNvSpPr>
            <a:spLocks noGrp="1"/>
          </p:cNvSpPr>
          <p:nvPr>
            <p:ph type="dt" sz="half" idx="10"/>
          </p:nvPr>
        </p:nvSpPr>
        <p:spPr/>
        <p:txBody>
          <a:bodyPr/>
          <a:lstStyle/>
          <a:p>
            <a:fld id="{41C6EDA7-5D2F-AE4A-A806-05301E66D583}" type="datetimeFigureOut">
              <a:rPr lang="en-US" smtClean="0"/>
              <a:t>7/17/19</a:t>
            </a:fld>
            <a:endParaRPr lang="en-US"/>
          </a:p>
        </p:txBody>
      </p:sp>
      <p:sp>
        <p:nvSpPr>
          <p:cNvPr id="8" name="Footer Placeholder 7">
            <a:extLst>
              <a:ext uri="{FF2B5EF4-FFF2-40B4-BE49-F238E27FC236}">
                <a16:creationId xmlns:a16="http://schemas.microsoft.com/office/drawing/2014/main" id="{4DDF1855-1ACB-CB49-B9FE-D7812733E1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B3880CC-B8C1-3542-92D7-7D163CA31F21}"/>
              </a:ext>
            </a:extLst>
          </p:cNvPr>
          <p:cNvSpPr>
            <a:spLocks noGrp="1"/>
          </p:cNvSpPr>
          <p:nvPr>
            <p:ph type="sldNum" sz="quarter" idx="12"/>
          </p:nvPr>
        </p:nvSpPr>
        <p:spPr/>
        <p:txBody>
          <a:bodyPr/>
          <a:lstStyle/>
          <a:p>
            <a:fld id="{4B9FC14D-9F63-4B48-9541-404B5E734591}" type="slidenum">
              <a:rPr lang="en-US" smtClean="0"/>
              <a:t>‹#›</a:t>
            </a:fld>
            <a:endParaRPr lang="en-US"/>
          </a:p>
        </p:txBody>
      </p:sp>
    </p:spTree>
    <p:extLst>
      <p:ext uri="{BB962C8B-B14F-4D97-AF65-F5344CB8AC3E}">
        <p14:creationId xmlns:p14="http://schemas.microsoft.com/office/powerpoint/2010/main" val="3204090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CD6F2-586C-144B-8935-8EBFAD72D4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1DF711-6DFE-4A44-AAE7-BDF99D4BF964}"/>
              </a:ext>
            </a:extLst>
          </p:cNvPr>
          <p:cNvSpPr>
            <a:spLocks noGrp="1"/>
          </p:cNvSpPr>
          <p:nvPr>
            <p:ph type="dt" sz="half" idx="10"/>
          </p:nvPr>
        </p:nvSpPr>
        <p:spPr/>
        <p:txBody>
          <a:bodyPr/>
          <a:lstStyle/>
          <a:p>
            <a:fld id="{41C6EDA7-5D2F-AE4A-A806-05301E66D583}" type="datetimeFigureOut">
              <a:rPr lang="en-US" smtClean="0"/>
              <a:t>7/17/19</a:t>
            </a:fld>
            <a:endParaRPr lang="en-US"/>
          </a:p>
        </p:txBody>
      </p:sp>
      <p:sp>
        <p:nvSpPr>
          <p:cNvPr id="4" name="Footer Placeholder 3">
            <a:extLst>
              <a:ext uri="{FF2B5EF4-FFF2-40B4-BE49-F238E27FC236}">
                <a16:creationId xmlns:a16="http://schemas.microsoft.com/office/drawing/2014/main" id="{D0B0216C-D813-6141-8A58-8EE0DBA3C82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00F3D7-F65F-BF43-87EA-0DC2FFF7E8C8}"/>
              </a:ext>
            </a:extLst>
          </p:cNvPr>
          <p:cNvSpPr>
            <a:spLocks noGrp="1"/>
          </p:cNvSpPr>
          <p:nvPr>
            <p:ph type="sldNum" sz="quarter" idx="12"/>
          </p:nvPr>
        </p:nvSpPr>
        <p:spPr/>
        <p:txBody>
          <a:bodyPr/>
          <a:lstStyle/>
          <a:p>
            <a:fld id="{4B9FC14D-9F63-4B48-9541-404B5E734591}" type="slidenum">
              <a:rPr lang="en-US" smtClean="0"/>
              <a:t>‹#›</a:t>
            </a:fld>
            <a:endParaRPr lang="en-US"/>
          </a:p>
        </p:txBody>
      </p:sp>
    </p:spTree>
    <p:extLst>
      <p:ext uri="{BB962C8B-B14F-4D97-AF65-F5344CB8AC3E}">
        <p14:creationId xmlns:p14="http://schemas.microsoft.com/office/powerpoint/2010/main" val="3216717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C31962-D440-1B47-8497-4780A8C6D7B4}"/>
              </a:ext>
            </a:extLst>
          </p:cNvPr>
          <p:cNvSpPr>
            <a:spLocks noGrp="1"/>
          </p:cNvSpPr>
          <p:nvPr>
            <p:ph type="dt" sz="half" idx="10"/>
          </p:nvPr>
        </p:nvSpPr>
        <p:spPr/>
        <p:txBody>
          <a:bodyPr/>
          <a:lstStyle/>
          <a:p>
            <a:fld id="{41C6EDA7-5D2F-AE4A-A806-05301E66D583}" type="datetimeFigureOut">
              <a:rPr lang="en-US" smtClean="0"/>
              <a:t>7/17/19</a:t>
            </a:fld>
            <a:endParaRPr lang="en-US"/>
          </a:p>
        </p:txBody>
      </p:sp>
      <p:sp>
        <p:nvSpPr>
          <p:cNvPr id="3" name="Footer Placeholder 2">
            <a:extLst>
              <a:ext uri="{FF2B5EF4-FFF2-40B4-BE49-F238E27FC236}">
                <a16:creationId xmlns:a16="http://schemas.microsoft.com/office/drawing/2014/main" id="{A07CFDD7-11BC-6A4A-AE79-8ABC3396551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012A9CE-ABDE-F447-82AA-E432AAF7C6A4}"/>
              </a:ext>
            </a:extLst>
          </p:cNvPr>
          <p:cNvSpPr>
            <a:spLocks noGrp="1"/>
          </p:cNvSpPr>
          <p:nvPr>
            <p:ph type="sldNum" sz="quarter" idx="12"/>
          </p:nvPr>
        </p:nvSpPr>
        <p:spPr/>
        <p:txBody>
          <a:bodyPr/>
          <a:lstStyle/>
          <a:p>
            <a:fld id="{4B9FC14D-9F63-4B48-9541-404B5E734591}" type="slidenum">
              <a:rPr lang="en-US" smtClean="0"/>
              <a:t>‹#›</a:t>
            </a:fld>
            <a:endParaRPr lang="en-US"/>
          </a:p>
        </p:txBody>
      </p:sp>
    </p:spTree>
    <p:extLst>
      <p:ext uri="{BB962C8B-B14F-4D97-AF65-F5344CB8AC3E}">
        <p14:creationId xmlns:p14="http://schemas.microsoft.com/office/powerpoint/2010/main" val="3263839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9C029-83A5-824B-9841-D0E6F72831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2FBA0D-A848-7D48-AE6C-D42D4D11F7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7057CD-AA9B-DC45-A865-1199EC0DAA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379506-DC7B-8342-80D3-C798BA23FDE8}"/>
              </a:ext>
            </a:extLst>
          </p:cNvPr>
          <p:cNvSpPr>
            <a:spLocks noGrp="1"/>
          </p:cNvSpPr>
          <p:nvPr>
            <p:ph type="dt" sz="half" idx="10"/>
          </p:nvPr>
        </p:nvSpPr>
        <p:spPr/>
        <p:txBody>
          <a:bodyPr/>
          <a:lstStyle/>
          <a:p>
            <a:fld id="{41C6EDA7-5D2F-AE4A-A806-05301E66D583}" type="datetimeFigureOut">
              <a:rPr lang="en-US" smtClean="0"/>
              <a:t>7/17/19</a:t>
            </a:fld>
            <a:endParaRPr lang="en-US"/>
          </a:p>
        </p:txBody>
      </p:sp>
      <p:sp>
        <p:nvSpPr>
          <p:cNvPr id="6" name="Footer Placeholder 5">
            <a:extLst>
              <a:ext uri="{FF2B5EF4-FFF2-40B4-BE49-F238E27FC236}">
                <a16:creationId xmlns:a16="http://schemas.microsoft.com/office/drawing/2014/main" id="{754CC1DB-DF33-B549-8DF1-54674F1383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D90CCE-EF42-9945-823F-5D074B193BAD}"/>
              </a:ext>
            </a:extLst>
          </p:cNvPr>
          <p:cNvSpPr>
            <a:spLocks noGrp="1"/>
          </p:cNvSpPr>
          <p:nvPr>
            <p:ph type="sldNum" sz="quarter" idx="12"/>
          </p:nvPr>
        </p:nvSpPr>
        <p:spPr/>
        <p:txBody>
          <a:bodyPr/>
          <a:lstStyle/>
          <a:p>
            <a:fld id="{4B9FC14D-9F63-4B48-9541-404B5E734591}" type="slidenum">
              <a:rPr lang="en-US" smtClean="0"/>
              <a:t>‹#›</a:t>
            </a:fld>
            <a:endParaRPr lang="en-US"/>
          </a:p>
        </p:txBody>
      </p:sp>
    </p:spTree>
    <p:extLst>
      <p:ext uri="{BB962C8B-B14F-4D97-AF65-F5344CB8AC3E}">
        <p14:creationId xmlns:p14="http://schemas.microsoft.com/office/powerpoint/2010/main" val="2217545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CC821-7E50-2E41-A241-A8A25BCB6A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C9B124-9679-C04C-AFE2-4EA46B8164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820698-2976-AD4A-BAF7-E177E41E06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7BFE51-42AF-D04F-B011-E46BE7E95EA6}"/>
              </a:ext>
            </a:extLst>
          </p:cNvPr>
          <p:cNvSpPr>
            <a:spLocks noGrp="1"/>
          </p:cNvSpPr>
          <p:nvPr>
            <p:ph type="dt" sz="half" idx="10"/>
          </p:nvPr>
        </p:nvSpPr>
        <p:spPr/>
        <p:txBody>
          <a:bodyPr/>
          <a:lstStyle/>
          <a:p>
            <a:fld id="{41C6EDA7-5D2F-AE4A-A806-05301E66D583}" type="datetimeFigureOut">
              <a:rPr lang="en-US" smtClean="0"/>
              <a:t>7/17/19</a:t>
            </a:fld>
            <a:endParaRPr lang="en-US"/>
          </a:p>
        </p:txBody>
      </p:sp>
      <p:sp>
        <p:nvSpPr>
          <p:cNvPr id="6" name="Footer Placeholder 5">
            <a:extLst>
              <a:ext uri="{FF2B5EF4-FFF2-40B4-BE49-F238E27FC236}">
                <a16:creationId xmlns:a16="http://schemas.microsoft.com/office/drawing/2014/main" id="{1ED927AE-E187-D940-BE30-98C3FA6DA5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899A81-CD01-5149-80A1-52FF416090C5}"/>
              </a:ext>
            </a:extLst>
          </p:cNvPr>
          <p:cNvSpPr>
            <a:spLocks noGrp="1"/>
          </p:cNvSpPr>
          <p:nvPr>
            <p:ph type="sldNum" sz="quarter" idx="12"/>
          </p:nvPr>
        </p:nvSpPr>
        <p:spPr/>
        <p:txBody>
          <a:bodyPr/>
          <a:lstStyle/>
          <a:p>
            <a:fld id="{4B9FC14D-9F63-4B48-9541-404B5E734591}" type="slidenum">
              <a:rPr lang="en-US" smtClean="0"/>
              <a:t>‹#›</a:t>
            </a:fld>
            <a:endParaRPr lang="en-US"/>
          </a:p>
        </p:txBody>
      </p:sp>
    </p:spTree>
    <p:extLst>
      <p:ext uri="{BB962C8B-B14F-4D97-AF65-F5344CB8AC3E}">
        <p14:creationId xmlns:p14="http://schemas.microsoft.com/office/powerpoint/2010/main" val="4218186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289F01-D16A-1142-B5B3-9FFA44FE5A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3DC2E3-1146-0C44-8E74-08B9112C1C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E8ABCA-E59D-2847-BAEC-B3E358174D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C6EDA7-5D2F-AE4A-A806-05301E66D583}" type="datetimeFigureOut">
              <a:rPr lang="en-US" smtClean="0"/>
              <a:t>7/17/19</a:t>
            </a:fld>
            <a:endParaRPr lang="en-US"/>
          </a:p>
        </p:txBody>
      </p:sp>
      <p:sp>
        <p:nvSpPr>
          <p:cNvPr id="5" name="Footer Placeholder 4">
            <a:extLst>
              <a:ext uri="{FF2B5EF4-FFF2-40B4-BE49-F238E27FC236}">
                <a16:creationId xmlns:a16="http://schemas.microsoft.com/office/drawing/2014/main" id="{74D9420E-C208-A945-98E0-BCED7C5E4E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BE9D985-386C-C246-97AE-BE661C2A09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9FC14D-9F63-4B48-9541-404B5E734591}" type="slidenum">
              <a:rPr lang="en-US" smtClean="0"/>
              <a:t>‹#›</a:t>
            </a:fld>
            <a:endParaRPr lang="en-US"/>
          </a:p>
        </p:txBody>
      </p:sp>
    </p:spTree>
    <p:extLst>
      <p:ext uri="{BB962C8B-B14F-4D97-AF65-F5344CB8AC3E}">
        <p14:creationId xmlns:p14="http://schemas.microsoft.com/office/powerpoint/2010/main" val="36422613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fair.org/fair-principles/r1-metadata-richly-described-plurality-accurate-relevant-attributes/" TargetMode="External"/><Relationship Id="rId2" Type="http://schemas.openxmlformats.org/officeDocument/2006/relationships/hyperlink" Target="https://www.go-fair.org/fair-principles/fair-data-principles-explained/f2-data-described-rich-metadata/" TargetMode="External"/><Relationship Id="rId1" Type="http://schemas.openxmlformats.org/officeDocument/2006/relationships/slideLayout" Target="../slideLayouts/slideLayout6.xml"/><Relationship Id="rId6" Type="http://schemas.openxmlformats.org/officeDocument/2006/relationships/hyperlink" Target="https://www.go-fair.org/fair-principles/r1-3-metadata-meet-domain-relevant-community-standards/" TargetMode="External"/><Relationship Id="rId5" Type="http://schemas.openxmlformats.org/officeDocument/2006/relationships/hyperlink" Target="https://www.go-fair.org/fair-principles/r1-2-metadata-associated-detailed-provenance/" TargetMode="External"/><Relationship Id="rId4" Type="http://schemas.openxmlformats.org/officeDocument/2006/relationships/hyperlink" Target="https://www.go-fair.org/fair-principles/r1-1-metadata-released-clear-accessible-data-usage-license/"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s://zenodo.org/record/203295#.XSyNaZNKh24"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osf.io/685sw/"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48EDD-320B-074D-BEDD-C72BCF2F88F9}"/>
              </a:ext>
            </a:extLst>
          </p:cNvPr>
          <p:cNvSpPr>
            <a:spLocks noGrp="1"/>
          </p:cNvSpPr>
          <p:nvPr>
            <p:ph type="title"/>
          </p:nvPr>
        </p:nvSpPr>
        <p:spPr>
          <a:xfrm>
            <a:off x="346494" y="727435"/>
            <a:ext cx="10515600" cy="1325563"/>
          </a:xfrm>
        </p:spPr>
        <p:txBody>
          <a:bodyPr/>
          <a:lstStyle/>
          <a:p>
            <a:r>
              <a:rPr lang="en-US" b="1" dirty="0">
                <a:latin typeface="Futura" panose="020B0602020204020303" pitchFamily="34" charset="-79"/>
                <a:cs typeface="Futura" panose="020B0602020204020303" pitchFamily="34" charset="-79"/>
              </a:rPr>
              <a:t>Measuring the FAIR Principles</a:t>
            </a:r>
            <a:br>
              <a:rPr lang="en-US" dirty="0"/>
            </a:br>
            <a:r>
              <a:rPr lang="en-US" sz="3200" dirty="0"/>
              <a:t>Ted Habermann</a:t>
            </a:r>
            <a:br>
              <a:rPr lang="en-US" sz="3200" dirty="0"/>
            </a:br>
            <a:r>
              <a:rPr lang="en-US" sz="3200" dirty="0"/>
              <a:t>Matt Jones</a:t>
            </a:r>
            <a:br>
              <a:rPr lang="en-US" sz="3200" dirty="0"/>
            </a:br>
            <a:endParaRPr lang="en-US" sz="3200" dirty="0"/>
          </a:p>
        </p:txBody>
      </p:sp>
      <p:sp>
        <p:nvSpPr>
          <p:cNvPr id="3" name="TextBox 2">
            <a:extLst>
              <a:ext uri="{FF2B5EF4-FFF2-40B4-BE49-F238E27FC236}">
                <a16:creationId xmlns:a16="http://schemas.microsoft.com/office/drawing/2014/main" id="{46B6A4E5-F57D-A34D-843A-144B1BF00C3E}"/>
              </a:ext>
            </a:extLst>
          </p:cNvPr>
          <p:cNvSpPr txBox="1"/>
          <p:nvPr/>
        </p:nvSpPr>
        <p:spPr>
          <a:xfrm>
            <a:off x="346494" y="2432501"/>
            <a:ext cx="10988615" cy="1015663"/>
          </a:xfrm>
          <a:prstGeom prst="rect">
            <a:avLst/>
          </a:prstGeom>
          <a:noFill/>
        </p:spPr>
        <p:txBody>
          <a:bodyPr wrap="square" rtlCol="0">
            <a:spAutoFit/>
          </a:bodyPr>
          <a:lstStyle/>
          <a:p>
            <a:r>
              <a:rPr lang="en-US" sz="2000" dirty="0"/>
              <a:t>A diverse set of stakeholders—representing academia, industry, funding agencies, and scholarly publishers—have come together to design and jointly endorse a </a:t>
            </a:r>
            <a:r>
              <a:rPr lang="en-US" sz="2000" b="1" dirty="0"/>
              <a:t>concise and measurable </a:t>
            </a:r>
            <a:r>
              <a:rPr lang="en-US" sz="2000" dirty="0"/>
              <a:t>set of principles that we refer to as the </a:t>
            </a:r>
            <a:r>
              <a:rPr lang="en-US" sz="2000" b="1" dirty="0"/>
              <a:t>FAIR Data Principles</a:t>
            </a:r>
            <a:r>
              <a:rPr lang="en-US" sz="2000" dirty="0"/>
              <a:t>. Wilkinson et al., 2016</a:t>
            </a:r>
          </a:p>
        </p:txBody>
      </p:sp>
      <p:sp>
        <p:nvSpPr>
          <p:cNvPr id="4" name="TextBox 3">
            <a:extLst>
              <a:ext uri="{FF2B5EF4-FFF2-40B4-BE49-F238E27FC236}">
                <a16:creationId xmlns:a16="http://schemas.microsoft.com/office/drawing/2014/main" id="{0DBDB573-3ADC-BB4A-9ACC-6B3ED26BE634}"/>
              </a:ext>
            </a:extLst>
          </p:cNvPr>
          <p:cNvSpPr txBox="1"/>
          <p:nvPr/>
        </p:nvSpPr>
        <p:spPr>
          <a:xfrm>
            <a:off x="372372" y="4054415"/>
            <a:ext cx="11247409" cy="2308324"/>
          </a:xfrm>
          <a:prstGeom prst="rect">
            <a:avLst/>
          </a:prstGeom>
          <a:noFill/>
        </p:spPr>
        <p:txBody>
          <a:bodyPr wrap="square" rtlCol="0">
            <a:spAutoFit/>
          </a:bodyPr>
          <a:lstStyle/>
          <a:p>
            <a:r>
              <a:rPr lang="en-US" sz="2400" dirty="0">
                <a:hlinkClick r:id="rId2"/>
              </a:rPr>
              <a:t>F2. Data are described with </a:t>
            </a:r>
            <a:r>
              <a:rPr lang="en-US" sz="2400" b="1" dirty="0">
                <a:hlinkClick r:id="rId2"/>
              </a:rPr>
              <a:t>rich</a:t>
            </a:r>
            <a:r>
              <a:rPr lang="en-US" sz="2400" dirty="0">
                <a:hlinkClick r:id="rId2"/>
              </a:rPr>
              <a:t> metadata (defined by R1 below)</a:t>
            </a:r>
            <a:endParaRPr lang="en-US" sz="2400" dirty="0"/>
          </a:p>
          <a:p>
            <a:endParaRPr lang="en-US" sz="2400" dirty="0">
              <a:hlinkClick r:id="rId3"/>
            </a:endParaRPr>
          </a:p>
          <a:p>
            <a:r>
              <a:rPr lang="en-US" sz="2400" dirty="0">
                <a:hlinkClick r:id="rId3"/>
              </a:rPr>
              <a:t>R1. Meta(data) are richly described with a </a:t>
            </a:r>
            <a:r>
              <a:rPr lang="en-US" sz="2400" b="1" dirty="0">
                <a:hlinkClick r:id="rId3"/>
              </a:rPr>
              <a:t>plurality of accurate and relevant attributes</a:t>
            </a:r>
            <a:endParaRPr lang="en-US" sz="2400" b="1" dirty="0"/>
          </a:p>
          <a:p>
            <a:r>
              <a:rPr lang="en-US" sz="2400" dirty="0">
                <a:hlinkClick r:id="rId4"/>
              </a:rPr>
              <a:t>R1.1. (Meta)data are released with a clear and accessible data usage license</a:t>
            </a:r>
            <a:endParaRPr lang="en-US" sz="2400" dirty="0"/>
          </a:p>
          <a:p>
            <a:r>
              <a:rPr lang="en-US" sz="2400" dirty="0">
                <a:hlinkClick r:id="rId5"/>
              </a:rPr>
              <a:t>R1.2. (Meta)data are associated with </a:t>
            </a:r>
            <a:r>
              <a:rPr lang="en-US" sz="2400" b="1" dirty="0">
                <a:hlinkClick r:id="rId5"/>
              </a:rPr>
              <a:t>detailed provenance</a:t>
            </a:r>
            <a:endParaRPr lang="en-US" sz="2400" b="1" dirty="0"/>
          </a:p>
          <a:p>
            <a:r>
              <a:rPr lang="en-US" sz="2400" dirty="0">
                <a:hlinkClick r:id="rId6"/>
              </a:rPr>
              <a:t>R1.3. (Meta)data meet domain-relevant community standards</a:t>
            </a:r>
            <a:endParaRPr lang="en-US" sz="2400" dirty="0"/>
          </a:p>
        </p:txBody>
      </p:sp>
      <p:sp>
        <p:nvSpPr>
          <p:cNvPr id="5" name="TextBox 4">
            <a:extLst>
              <a:ext uri="{FF2B5EF4-FFF2-40B4-BE49-F238E27FC236}">
                <a16:creationId xmlns:a16="http://schemas.microsoft.com/office/drawing/2014/main" id="{D72283C8-50C7-374A-A950-BD64754338F5}"/>
              </a:ext>
            </a:extLst>
          </p:cNvPr>
          <p:cNvSpPr txBox="1"/>
          <p:nvPr/>
        </p:nvSpPr>
        <p:spPr>
          <a:xfrm>
            <a:off x="3413183" y="943683"/>
            <a:ext cx="3041602" cy="1077218"/>
          </a:xfrm>
          <a:prstGeom prst="rect">
            <a:avLst/>
          </a:prstGeom>
          <a:noFill/>
        </p:spPr>
        <p:txBody>
          <a:bodyPr wrap="none" rtlCol="0">
            <a:spAutoFit/>
          </a:bodyPr>
          <a:lstStyle/>
          <a:p>
            <a:r>
              <a:rPr lang="en-US" sz="3200" dirty="0">
                <a:latin typeface="+mj-lt"/>
                <a:ea typeface="+mj-ea"/>
                <a:cs typeface="+mj-cs"/>
              </a:rPr>
              <a:t>Peter Slaughter</a:t>
            </a:r>
            <a:br>
              <a:rPr lang="en-US" sz="3200" dirty="0">
                <a:latin typeface="+mj-lt"/>
                <a:ea typeface="+mj-ea"/>
                <a:cs typeface="+mj-cs"/>
              </a:rPr>
            </a:br>
            <a:r>
              <a:rPr lang="en-US" sz="3200" dirty="0">
                <a:latin typeface="+mj-lt"/>
                <a:ea typeface="+mj-ea"/>
                <a:cs typeface="+mj-cs"/>
              </a:rPr>
              <a:t>Margaret O’Brien</a:t>
            </a:r>
          </a:p>
        </p:txBody>
      </p:sp>
    </p:spTree>
    <p:extLst>
      <p:ext uri="{BB962C8B-B14F-4D97-AF65-F5344CB8AC3E}">
        <p14:creationId xmlns:p14="http://schemas.microsoft.com/office/powerpoint/2010/main" val="78124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left)">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17DC1-345B-AF47-94E3-77DB02D00E38}"/>
              </a:ext>
            </a:extLst>
          </p:cNvPr>
          <p:cNvSpPr>
            <a:spLocks noGrp="1"/>
          </p:cNvSpPr>
          <p:nvPr>
            <p:ph type="title"/>
          </p:nvPr>
        </p:nvSpPr>
        <p:spPr>
          <a:xfrm>
            <a:off x="327802" y="439948"/>
            <a:ext cx="11654287" cy="557901"/>
          </a:xfrm>
        </p:spPr>
        <p:txBody>
          <a:bodyPr/>
          <a:lstStyle/>
          <a:p>
            <a:r>
              <a:rPr lang="en-US" b="1" dirty="0">
                <a:latin typeface="Futura" panose="020B0602020204020303" pitchFamily="34" charset="-79"/>
                <a:cs typeface="Futura" panose="020B0602020204020303" pitchFamily="34" charset="-79"/>
              </a:rPr>
              <a:t>FAIR-TLC – </a:t>
            </a:r>
            <a:r>
              <a:rPr lang="en-US" dirty="0">
                <a:cs typeface="Futura" panose="020B0602020204020303" pitchFamily="34" charset="-79"/>
              </a:rPr>
              <a:t>Traceability, License, Connectedness</a:t>
            </a:r>
          </a:p>
        </p:txBody>
      </p:sp>
      <p:sp>
        <p:nvSpPr>
          <p:cNvPr id="3" name="Rectangle 2">
            <a:extLst>
              <a:ext uri="{FF2B5EF4-FFF2-40B4-BE49-F238E27FC236}">
                <a16:creationId xmlns:a16="http://schemas.microsoft.com/office/drawing/2014/main" id="{80F0A57B-5C8C-144C-9DAE-557A48B49B60}"/>
              </a:ext>
            </a:extLst>
          </p:cNvPr>
          <p:cNvSpPr/>
          <p:nvPr/>
        </p:nvSpPr>
        <p:spPr>
          <a:xfrm>
            <a:off x="457200" y="1221027"/>
            <a:ext cx="11231592" cy="4062651"/>
          </a:xfrm>
          <a:prstGeom prst="rect">
            <a:avLst/>
          </a:prstGeom>
        </p:spPr>
        <p:txBody>
          <a:bodyPr wrap="square">
            <a:spAutoFit/>
          </a:bodyPr>
          <a:lstStyle/>
          <a:p>
            <a:r>
              <a:rPr lang="en-US" sz="3200" b="1" i="1" dirty="0">
                <a:effectLst/>
                <a:latin typeface="+mj-lt"/>
              </a:rPr>
              <a:t>F2: Contents/components are well documented and searchable </a:t>
            </a:r>
            <a:endParaRPr lang="en-US" sz="4000" b="1" dirty="0">
              <a:effectLst/>
              <a:latin typeface="+mj-lt"/>
            </a:endParaRPr>
          </a:p>
          <a:p>
            <a:endParaRPr lang="en-US" sz="2400" dirty="0">
              <a:effectLst/>
              <a:latin typeface="+mj-lt"/>
            </a:endParaRPr>
          </a:p>
          <a:p>
            <a:r>
              <a:rPr lang="en-US" sz="2400" dirty="0">
                <a:effectLst/>
                <a:latin typeface="+mj-lt"/>
              </a:rPr>
              <a:t>Concrete metrics: </a:t>
            </a:r>
          </a:p>
          <a:p>
            <a:endParaRPr lang="en-US" sz="1000" dirty="0">
              <a:effectLst/>
              <a:latin typeface="+mj-lt"/>
            </a:endParaRPr>
          </a:p>
          <a:p>
            <a:r>
              <a:rPr lang="en-US" sz="2400" dirty="0">
                <a:effectLst/>
                <a:latin typeface="+mj-lt"/>
              </a:rPr>
              <a:t>●  </a:t>
            </a:r>
            <a:r>
              <a:rPr lang="en-US" sz="2400" b="1" dirty="0">
                <a:effectLst/>
                <a:latin typeface="+mj-lt"/>
              </a:rPr>
              <a:t>Metadata documented: </a:t>
            </a:r>
            <a:r>
              <a:rPr lang="en-US" sz="2400" dirty="0">
                <a:effectLst/>
                <a:latin typeface="+mj-lt"/>
              </a:rPr>
              <a:t>can you learn enough from the metadata to know if further effort with the dataset is warranted </a:t>
            </a:r>
            <a:r>
              <a:rPr lang="en-US" sz="2400" dirty="0" err="1">
                <a:effectLst/>
                <a:latin typeface="+mj-lt"/>
              </a:rPr>
              <a:t>i.e</a:t>
            </a:r>
            <a:r>
              <a:rPr lang="en-US" sz="2400" dirty="0">
                <a:effectLst/>
                <a:latin typeface="+mj-lt"/>
              </a:rPr>
              <a:t> timestamps, versions, counts etc. </a:t>
            </a:r>
          </a:p>
          <a:p>
            <a:r>
              <a:rPr lang="en-US" sz="2400" dirty="0">
                <a:effectLst/>
                <a:latin typeface="+mj-lt"/>
              </a:rPr>
              <a:t>●  </a:t>
            </a:r>
            <a:r>
              <a:rPr lang="en-US" sz="2400" b="1" dirty="0">
                <a:effectLst/>
                <a:latin typeface="+mj-lt"/>
              </a:rPr>
              <a:t>Indexed</a:t>
            </a:r>
            <a:r>
              <a:rPr lang="en-US" sz="2400" dirty="0">
                <a:effectLst/>
                <a:latin typeface="+mj-lt"/>
              </a:rPr>
              <a:t>: Contents are indexed and ideally optimized to support the most common types of queries </a:t>
            </a:r>
            <a:endParaRPr lang="en-US" sz="4000" dirty="0">
              <a:effectLst/>
              <a:latin typeface="+mj-lt"/>
            </a:endParaRPr>
          </a:p>
          <a:p>
            <a:r>
              <a:rPr lang="en-US" sz="2400" dirty="0">
                <a:effectLst/>
                <a:latin typeface="+mj-lt"/>
              </a:rPr>
              <a:t>●  </a:t>
            </a:r>
            <a:r>
              <a:rPr lang="en-US" sz="2400" b="1" dirty="0">
                <a:effectLst/>
                <a:latin typeface="+mj-lt"/>
              </a:rPr>
              <a:t>Searchable using various mechanisms</a:t>
            </a:r>
            <a:r>
              <a:rPr lang="en-US" sz="2400" dirty="0">
                <a:effectLst/>
                <a:latin typeface="+mj-lt"/>
              </a:rPr>
              <a:t>: Search boxes and APIs are not only present, they are also documented, and populated with examples </a:t>
            </a:r>
            <a:endParaRPr lang="en-US" sz="4000" dirty="0">
              <a:effectLst/>
              <a:latin typeface="+mj-lt"/>
            </a:endParaRPr>
          </a:p>
          <a:p>
            <a:r>
              <a:rPr lang="en-US" sz="2400" dirty="0">
                <a:effectLst/>
                <a:latin typeface="+mj-lt"/>
              </a:rPr>
              <a:t>●  </a:t>
            </a:r>
            <a:r>
              <a:rPr lang="en-US" sz="2400" b="1" dirty="0">
                <a:effectLst/>
                <a:latin typeface="+mj-lt"/>
              </a:rPr>
              <a:t>Contactable: </a:t>
            </a:r>
            <a:r>
              <a:rPr lang="en-US" sz="2400" dirty="0">
                <a:effectLst/>
                <a:latin typeface="+mj-lt"/>
              </a:rPr>
              <a:t>Contact information is readily discoverable; responses are prompt </a:t>
            </a:r>
            <a:endParaRPr lang="en-US" sz="4000" dirty="0">
              <a:effectLst/>
              <a:latin typeface="+mj-lt"/>
            </a:endParaRPr>
          </a:p>
        </p:txBody>
      </p:sp>
      <p:sp>
        <p:nvSpPr>
          <p:cNvPr id="4" name="TextBox 3">
            <a:extLst>
              <a:ext uri="{FF2B5EF4-FFF2-40B4-BE49-F238E27FC236}">
                <a16:creationId xmlns:a16="http://schemas.microsoft.com/office/drawing/2014/main" id="{526E0082-0BCE-9444-A79A-92195D10C33D}"/>
              </a:ext>
            </a:extLst>
          </p:cNvPr>
          <p:cNvSpPr txBox="1"/>
          <p:nvPr/>
        </p:nvSpPr>
        <p:spPr>
          <a:xfrm>
            <a:off x="457200" y="5636973"/>
            <a:ext cx="9628405" cy="646331"/>
          </a:xfrm>
          <a:prstGeom prst="rect">
            <a:avLst/>
          </a:prstGeom>
          <a:noFill/>
        </p:spPr>
        <p:txBody>
          <a:bodyPr wrap="none" rtlCol="0">
            <a:spAutoFit/>
          </a:bodyPr>
          <a:lstStyle/>
          <a:p>
            <a:r>
              <a:rPr lang="en-US" dirty="0"/>
              <a:t>FAIR-TLC: Metrics to Assess Value of Biomedical Digital Repositories: Response to RFI NOT-OD-16-133</a:t>
            </a:r>
          </a:p>
          <a:p>
            <a:r>
              <a:rPr lang="en-US" dirty="0">
                <a:hlinkClick r:id="rId2"/>
              </a:rPr>
              <a:t>https://zenodo.org/record/203295#.XSyNaZNKh24</a:t>
            </a:r>
            <a:endParaRPr lang="en-US" dirty="0"/>
          </a:p>
        </p:txBody>
      </p:sp>
    </p:spTree>
    <p:extLst>
      <p:ext uri="{BB962C8B-B14F-4D97-AF65-F5344CB8AC3E}">
        <p14:creationId xmlns:p14="http://schemas.microsoft.com/office/powerpoint/2010/main" val="309264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0327C4-C26B-F54D-BEB8-A90D2B6F3230}"/>
              </a:ext>
            </a:extLst>
          </p:cNvPr>
          <p:cNvPicPr>
            <a:picLocks noChangeAspect="1"/>
          </p:cNvPicPr>
          <p:nvPr/>
        </p:nvPicPr>
        <p:blipFill>
          <a:blip r:embed="rId2"/>
          <a:stretch>
            <a:fillRect/>
          </a:stretch>
        </p:blipFill>
        <p:spPr>
          <a:xfrm>
            <a:off x="2694629" y="0"/>
            <a:ext cx="9101546" cy="6858000"/>
          </a:xfrm>
          <a:prstGeom prst="rect">
            <a:avLst/>
          </a:prstGeom>
        </p:spPr>
      </p:pic>
      <p:sp>
        <p:nvSpPr>
          <p:cNvPr id="5" name="TextBox 4">
            <a:extLst>
              <a:ext uri="{FF2B5EF4-FFF2-40B4-BE49-F238E27FC236}">
                <a16:creationId xmlns:a16="http://schemas.microsoft.com/office/drawing/2014/main" id="{7F1DA098-5386-EB4E-950A-A3B4717443F8}"/>
              </a:ext>
            </a:extLst>
          </p:cNvPr>
          <p:cNvSpPr txBox="1"/>
          <p:nvPr/>
        </p:nvSpPr>
        <p:spPr>
          <a:xfrm>
            <a:off x="395825" y="5926347"/>
            <a:ext cx="2184957" cy="369332"/>
          </a:xfrm>
          <a:prstGeom prst="rect">
            <a:avLst/>
          </a:prstGeom>
          <a:noFill/>
        </p:spPr>
        <p:txBody>
          <a:bodyPr wrap="none" rtlCol="0">
            <a:spAutoFit/>
          </a:bodyPr>
          <a:lstStyle/>
          <a:p>
            <a:r>
              <a:rPr lang="en-US" dirty="0">
                <a:hlinkClick r:id="rId3"/>
              </a:rPr>
              <a:t>https://osf.io/685sw/</a:t>
            </a:r>
            <a:endParaRPr lang="en-US" dirty="0"/>
          </a:p>
        </p:txBody>
      </p:sp>
    </p:spTree>
    <p:extLst>
      <p:ext uri="{BB962C8B-B14F-4D97-AF65-F5344CB8AC3E}">
        <p14:creationId xmlns:p14="http://schemas.microsoft.com/office/powerpoint/2010/main" val="1767020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42114-1A71-814A-86AB-6A6DD9DD1B6F}"/>
              </a:ext>
            </a:extLst>
          </p:cNvPr>
          <p:cNvSpPr>
            <a:spLocks noGrp="1"/>
          </p:cNvSpPr>
          <p:nvPr>
            <p:ph type="title"/>
          </p:nvPr>
        </p:nvSpPr>
        <p:spPr>
          <a:xfrm>
            <a:off x="363747" y="252982"/>
            <a:ext cx="10515600" cy="1015101"/>
          </a:xfrm>
        </p:spPr>
        <p:txBody>
          <a:bodyPr/>
          <a:lstStyle/>
          <a:p>
            <a:r>
              <a:rPr lang="en-US" b="1" dirty="0">
                <a:latin typeface="Futura" panose="020B0602020204020303" pitchFamily="34" charset="-79"/>
                <a:cs typeface="Futura" panose="020B0602020204020303" pitchFamily="34" charset="-79"/>
              </a:rPr>
              <a:t>OAIS</a:t>
            </a:r>
            <a:r>
              <a:rPr lang="en-US" dirty="0"/>
              <a:t> – Mandatory Repository Requirements</a:t>
            </a:r>
          </a:p>
        </p:txBody>
      </p:sp>
      <p:sp>
        <p:nvSpPr>
          <p:cNvPr id="3" name="Rectangle 2">
            <a:extLst>
              <a:ext uri="{FF2B5EF4-FFF2-40B4-BE49-F238E27FC236}">
                <a16:creationId xmlns:a16="http://schemas.microsoft.com/office/drawing/2014/main" id="{A450AA2F-1897-4F4C-AC6B-521EBACFDDDB}"/>
              </a:ext>
            </a:extLst>
          </p:cNvPr>
          <p:cNvSpPr/>
          <p:nvPr/>
        </p:nvSpPr>
        <p:spPr>
          <a:xfrm>
            <a:off x="363747" y="1268083"/>
            <a:ext cx="11326483" cy="4739759"/>
          </a:xfrm>
          <a:prstGeom prst="rect">
            <a:avLst/>
          </a:prstGeom>
        </p:spPr>
        <p:txBody>
          <a:bodyPr wrap="square">
            <a:spAutoFit/>
          </a:bodyPr>
          <a:lstStyle/>
          <a:p>
            <a:pPr marL="342900" indent="-342900">
              <a:buFont typeface="+mj-lt"/>
              <a:buAutoNum type="arabicPeriod"/>
            </a:pPr>
            <a:r>
              <a:rPr lang="en-US" b="0" i="0" dirty="0">
                <a:solidFill>
                  <a:schemeClr val="bg1">
                    <a:lumMod val="50000"/>
                  </a:schemeClr>
                </a:solidFill>
                <a:effectLst/>
                <a:latin typeface="+mj-lt"/>
              </a:rPr>
              <a:t>Negotiate for and accept appropriate information from information Producers.</a:t>
            </a:r>
          </a:p>
          <a:p>
            <a:pPr marL="342900" indent="-342900">
              <a:buFont typeface="+mj-lt"/>
              <a:buAutoNum type="arabicPeriod"/>
            </a:pPr>
            <a:endParaRPr lang="en-US" sz="800" b="0" i="0" dirty="0">
              <a:solidFill>
                <a:schemeClr val="bg1">
                  <a:lumMod val="50000"/>
                </a:schemeClr>
              </a:solidFill>
              <a:effectLst/>
              <a:latin typeface="+mj-lt"/>
            </a:endParaRPr>
          </a:p>
          <a:p>
            <a:pPr marL="342900" indent="-342900">
              <a:buFont typeface="+mj-lt"/>
              <a:buAutoNum type="arabicPeriod"/>
            </a:pPr>
            <a:r>
              <a:rPr lang="en-US" b="0" i="0" dirty="0">
                <a:solidFill>
                  <a:schemeClr val="bg1">
                    <a:lumMod val="50000"/>
                  </a:schemeClr>
                </a:solidFill>
                <a:effectLst/>
                <a:latin typeface="+mj-lt"/>
              </a:rPr>
              <a:t>Obtain sufficient control of the information provided to the level needed to ensure Long Term Preservation.</a:t>
            </a:r>
          </a:p>
          <a:p>
            <a:pPr marL="342900" indent="-342900">
              <a:buFont typeface="+mj-lt"/>
              <a:buAutoNum type="arabicPeriod"/>
            </a:pPr>
            <a:endParaRPr lang="en-US" sz="800" b="0" i="0" dirty="0">
              <a:solidFill>
                <a:schemeClr val="bg1">
                  <a:lumMod val="50000"/>
                </a:schemeClr>
              </a:solidFill>
              <a:effectLst/>
              <a:latin typeface="+mj-lt"/>
            </a:endParaRPr>
          </a:p>
          <a:p>
            <a:pPr marL="342900" indent="-342900">
              <a:buFont typeface="+mj-lt"/>
              <a:buAutoNum type="arabicPeriod"/>
            </a:pPr>
            <a:r>
              <a:rPr lang="en-US" b="0" i="0" dirty="0">
                <a:solidFill>
                  <a:schemeClr val="bg1">
                    <a:lumMod val="50000"/>
                  </a:schemeClr>
                </a:solidFill>
                <a:effectLst/>
                <a:latin typeface="+mj-lt"/>
              </a:rPr>
              <a:t>Determine, either by itself or in conjunction with other parties, which communities should become the Designated Community and, therefore, should be able to understand the information provided, thereby defining its Knowledge Base.</a:t>
            </a:r>
          </a:p>
          <a:p>
            <a:pPr marL="342900" indent="-342900">
              <a:buFont typeface="+mj-lt"/>
              <a:buAutoNum type="arabicPeriod"/>
            </a:pPr>
            <a:endParaRPr lang="en-US" sz="800" b="0" i="0" dirty="0">
              <a:solidFill>
                <a:schemeClr val="bg1">
                  <a:lumMod val="50000"/>
                </a:schemeClr>
              </a:solidFill>
              <a:effectLst/>
              <a:latin typeface="+mj-lt"/>
            </a:endParaRPr>
          </a:p>
          <a:p>
            <a:pPr marL="342900" indent="-342900">
              <a:buFont typeface="+mj-lt"/>
              <a:buAutoNum type="arabicPeriod"/>
            </a:pPr>
            <a:r>
              <a:rPr lang="en-US" b="0" i="0" dirty="0">
                <a:effectLst/>
              </a:rPr>
              <a:t>Ensure that the information to be preserved is </a:t>
            </a:r>
            <a:r>
              <a:rPr lang="en-US" b="1" i="0" dirty="0">
                <a:effectLst/>
              </a:rPr>
              <a:t>Independently Understandable</a:t>
            </a:r>
            <a:r>
              <a:rPr lang="en-US" b="0" i="0" dirty="0">
                <a:effectLst/>
              </a:rPr>
              <a:t> to the </a:t>
            </a:r>
            <a:r>
              <a:rPr lang="en-US" b="1" i="0" dirty="0">
                <a:effectLst/>
              </a:rPr>
              <a:t>Designated Community</a:t>
            </a:r>
            <a:r>
              <a:rPr lang="en-US" b="0" i="0" dirty="0">
                <a:effectLst/>
              </a:rPr>
              <a:t>. In particular, the Designated Community should be able to understand the information without needing special resources such as the assistance of the experts who produced the information.</a:t>
            </a:r>
          </a:p>
          <a:p>
            <a:pPr marL="342900" indent="-342900">
              <a:buFont typeface="+mj-lt"/>
              <a:buAutoNum type="arabicPeriod"/>
            </a:pPr>
            <a:endParaRPr lang="en-US" sz="800" b="0" i="0" dirty="0">
              <a:effectLst/>
              <a:latin typeface="+mj-lt"/>
            </a:endParaRPr>
          </a:p>
          <a:p>
            <a:pPr marL="342900" indent="-342900">
              <a:buFont typeface="+mj-lt"/>
              <a:buAutoNum type="arabicPeriod"/>
            </a:pPr>
            <a:r>
              <a:rPr lang="en-US" b="0" i="0" dirty="0">
                <a:solidFill>
                  <a:schemeClr val="bg1">
                    <a:lumMod val="50000"/>
                  </a:schemeClr>
                </a:solidFill>
                <a:effectLst/>
                <a:latin typeface="+mj-lt"/>
              </a:rPr>
              <a:t>Follow documented policies and procedures which ensure that the information is preserved against all reasonable contingencies, including the demise of the Archive, ensuring that it is never deleted unless allowed as part of an approved strategy. There should be no ad-hoc deletions.</a:t>
            </a:r>
          </a:p>
          <a:p>
            <a:pPr marL="342900" indent="-342900">
              <a:buFont typeface="+mj-lt"/>
              <a:buAutoNum type="arabicPeriod"/>
            </a:pPr>
            <a:endParaRPr lang="en-US" sz="800" b="0" i="0" dirty="0">
              <a:solidFill>
                <a:schemeClr val="bg1">
                  <a:lumMod val="50000"/>
                </a:schemeClr>
              </a:solidFill>
              <a:effectLst/>
              <a:latin typeface="+mj-lt"/>
            </a:endParaRPr>
          </a:p>
          <a:p>
            <a:pPr marL="342900" indent="-342900">
              <a:buFont typeface="+mj-lt"/>
              <a:buAutoNum type="arabicPeriod"/>
            </a:pPr>
            <a:r>
              <a:rPr lang="en-US" b="0" i="0" dirty="0">
                <a:solidFill>
                  <a:schemeClr val="bg1">
                    <a:lumMod val="50000"/>
                  </a:schemeClr>
                </a:solidFill>
                <a:effectLst/>
                <a:latin typeface="+mj-lt"/>
              </a:rPr>
              <a:t>Make the preserved information available to the Designated Community and enable the information to be disseminated as copies of, or as traceable to, the original submitted Data Objects with evidence supporting its Authenticity.</a:t>
            </a:r>
          </a:p>
        </p:txBody>
      </p:sp>
    </p:spTree>
    <p:extLst>
      <p:ext uri="{BB962C8B-B14F-4D97-AF65-F5344CB8AC3E}">
        <p14:creationId xmlns:p14="http://schemas.microsoft.com/office/powerpoint/2010/main" val="2003733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1675BE-3849-274B-8933-52E451EA9648}"/>
              </a:ext>
            </a:extLst>
          </p:cNvPr>
          <p:cNvPicPr>
            <a:picLocks noChangeAspect="1"/>
          </p:cNvPicPr>
          <p:nvPr/>
        </p:nvPicPr>
        <p:blipFill>
          <a:blip r:embed="rId2"/>
          <a:stretch>
            <a:fillRect/>
          </a:stretch>
        </p:blipFill>
        <p:spPr>
          <a:xfrm>
            <a:off x="787400" y="298450"/>
            <a:ext cx="11010900" cy="6261100"/>
          </a:xfrm>
          <a:prstGeom prst="rect">
            <a:avLst/>
          </a:prstGeom>
        </p:spPr>
      </p:pic>
      <p:cxnSp>
        <p:nvCxnSpPr>
          <p:cNvPr id="9" name="Straight Arrow Connector 8">
            <a:extLst>
              <a:ext uri="{FF2B5EF4-FFF2-40B4-BE49-F238E27FC236}">
                <a16:creationId xmlns:a16="http://schemas.microsoft.com/office/drawing/2014/main" id="{61F517A5-B429-3341-86E1-9F9D0A215947}"/>
              </a:ext>
            </a:extLst>
          </p:cNvPr>
          <p:cNvCxnSpPr/>
          <p:nvPr/>
        </p:nvCxnSpPr>
        <p:spPr>
          <a:xfrm>
            <a:off x="1358900" y="6030251"/>
            <a:ext cx="5562600" cy="0"/>
          </a:xfrm>
          <a:prstGeom prst="straightConnector1">
            <a:avLst/>
          </a:prstGeom>
          <a:ln w="254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633C60D-9732-6244-8FFC-353B19DD5198}"/>
              </a:ext>
            </a:extLst>
          </p:cNvPr>
          <p:cNvCxnSpPr>
            <a:cxnSpLocks/>
          </p:cNvCxnSpPr>
          <p:nvPr/>
        </p:nvCxnSpPr>
        <p:spPr>
          <a:xfrm flipV="1">
            <a:off x="6921500" y="6027588"/>
            <a:ext cx="4582242" cy="5326"/>
          </a:xfrm>
          <a:prstGeom prst="straightConnector1">
            <a:avLst/>
          </a:prstGeom>
          <a:ln w="254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2F0BAB7-D1A7-9A45-B7A9-FF33207E7D6E}"/>
              </a:ext>
            </a:extLst>
          </p:cNvPr>
          <p:cNvSpPr txBox="1"/>
          <p:nvPr/>
        </p:nvSpPr>
        <p:spPr>
          <a:xfrm>
            <a:off x="3989357" y="5842922"/>
            <a:ext cx="209353" cy="369332"/>
          </a:xfrm>
          <a:prstGeom prst="rect">
            <a:avLst/>
          </a:prstGeom>
          <a:solidFill>
            <a:schemeClr val="bg1"/>
          </a:solidFill>
          <a:ln>
            <a:solidFill>
              <a:schemeClr val="tx1"/>
            </a:solidFill>
          </a:ln>
        </p:spPr>
        <p:txBody>
          <a:bodyPr wrap="none" lIns="45720" rIns="45720" rtlCol="0">
            <a:spAutoFit/>
          </a:bodyPr>
          <a:lstStyle/>
          <a:p>
            <a:pPr algn="ctr"/>
            <a:r>
              <a:rPr lang="en-US" dirty="0"/>
              <a:t>1</a:t>
            </a:r>
          </a:p>
        </p:txBody>
      </p:sp>
      <p:sp>
        <p:nvSpPr>
          <p:cNvPr id="13" name="TextBox 12">
            <a:extLst>
              <a:ext uri="{FF2B5EF4-FFF2-40B4-BE49-F238E27FC236}">
                <a16:creationId xmlns:a16="http://schemas.microsoft.com/office/drawing/2014/main" id="{31A16DC5-7147-6948-95D7-9B51D99CAF67}"/>
              </a:ext>
            </a:extLst>
          </p:cNvPr>
          <p:cNvSpPr txBox="1"/>
          <p:nvPr/>
        </p:nvSpPr>
        <p:spPr>
          <a:xfrm>
            <a:off x="7191314" y="5842922"/>
            <a:ext cx="209353" cy="369332"/>
          </a:xfrm>
          <a:prstGeom prst="rect">
            <a:avLst/>
          </a:prstGeom>
          <a:solidFill>
            <a:schemeClr val="bg1"/>
          </a:solidFill>
          <a:ln>
            <a:solidFill>
              <a:schemeClr val="tx1"/>
            </a:solidFill>
          </a:ln>
        </p:spPr>
        <p:txBody>
          <a:bodyPr wrap="none" lIns="45720" rIns="45720" rtlCol="0">
            <a:spAutoFit/>
          </a:bodyPr>
          <a:lstStyle/>
          <a:p>
            <a:pPr algn="ctr"/>
            <a:r>
              <a:rPr lang="en-US" dirty="0"/>
              <a:t>2</a:t>
            </a:r>
          </a:p>
        </p:txBody>
      </p:sp>
      <p:sp>
        <p:nvSpPr>
          <p:cNvPr id="14" name="TextBox 13">
            <a:extLst>
              <a:ext uri="{FF2B5EF4-FFF2-40B4-BE49-F238E27FC236}">
                <a16:creationId xmlns:a16="http://schemas.microsoft.com/office/drawing/2014/main" id="{2B94F58C-5F81-7742-906F-F992C99679FE}"/>
              </a:ext>
            </a:extLst>
          </p:cNvPr>
          <p:cNvSpPr txBox="1"/>
          <p:nvPr/>
        </p:nvSpPr>
        <p:spPr>
          <a:xfrm>
            <a:off x="10872908" y="5842922"/>
            <a:ext cx="443391" cy="369332"/>
          </a:xfrm>
          <a:prstGeom prst="rect">
            <a:avLst/>
          </a:prstGeom>
          <a:solidFill>
            <a:schemeClr val="bg1"/>
          </a:solidFill>
          <a:ln>
            <a:solidFill>
              <a:schemeClr val="tx1"/>
            </a:solidFill>
          </a:ln>
        </p:spPr>
        <p:txBody>
          <a:bodyPr wrap="none" lIns="45720" rIns="45720" rtlCol="0">
            <a:spAutoFit/>
          </a:bodyPr>
          <a:lstStyle/>
          <a:p>
            <a:pPr algn="ctr"/>
            <a:r>
              <a:rPr lang="en-US" dirty="0"/>
              <a:t>183</a:t>
            </a:r>
          </a:p>
        </p:txBody>
      </p:sp>
      <p:sp>
        <p:nvSpPr>
          <p:cNvPr id="15" name="TextBox 14">
            <a:extLst>
              <a:ext uri="{FF2B5EF4-FFF2-40B4-BE49-F238E27FC236}">
                <a16:creationId xmlns:a16="http://schemas.microsoft.com/office/drawing/2014/main" id="{0EBF6C7B-C358-1242-8D4B-8D981AE2CB5F}"/>
              </a:ext>
            </a:extLst>
          </p:cNvPr>
          <p:cNvSpPr txBox="1"/>
          <p:nvPr/>
        </p:nvSpPr>
        <p:spPr>
          <a:xfrm>
            <a:off x="4873584" y="6220243"/>
            <a:ext cx="2448427" cy="461665"/>
          </a:xfrm>
          <a:prstGeom prst="rect">
            <a:avLst/>
          </a:prstGeom>
          <a:noFill/>
        </p:spPr>
        <p:txBody>
          <a:bodyPr wrap="none" rtlCol="0">
            <a:spAutoFit/>
          </a:bodyPr>
          <a:lstStyle/>
          <a:p>
            <a:r>
              <a:rPr lang="en-US" sz="2400" dirty="0"/>
              <a:t>Number of Clients</a:t>
            </a:r>
          </a:p>
        </p:txBody>
      </p:sp>
      <p:sp>
        <p:nvSpPr>
          <p:cNvPr id="16" name="TextBox 15">
            <a:extLst>
              <a:ext uri="{FF2B5EF4-FFF2-40B4-BE49-F238E27FC236}">
                <a16:creationId xmlns:a16="http://schemas.microsoft.com/office/drawing/2014/main" id="{0C6BB3CD-01AF-4947-A4D0-C654E56A5380}"/>
              </a:ext>
            </a:extLst>
          </p:cNvPr>
          <p:cNvSpPr txBox="1"/>
          <p:nvPr/>
        </p:nvSpPr>
        <p:spPr>
          <a:xfrm>
            <a:off x="150789" y="337931"/>
            <a:ext cx="8596876" cy="707886"/>
          </a:xfrm>
          <a:prstGeom prst="rect">
            <a:avLst/>
          </a:prstGeom>
          <a:solidFill>
            <a:schemeClr val="bg1"/>
          </a:solidFill>
        </p:spPr>
        <p:txBody>
          <a:bodyPr wrap="square" rtlCol="0">
            <a:spAutoFit/>
          </a:bodyPr>
          <a:lstStyle/>
          <a:p>
            <a:pPr algn="ctr"/>
            <a:r>
              <a:rPr lang="en-US" sz="4000" b="1" dirty="0">
                <a:latin typeface="Futura" panose="020B0602020204020303" pitchFamily="34" charset="-79"/>
                <a:cs typeface="Futura" panose="020B0602020204020303" pitchFamily="34" charset="-79"/>
              </a:rPr>
              <a:t>FAIR Measure </a:t>
            </a:r>
            <a:r>
              <a:rPr lang="en-US" sz="4000" dirty="0"/>
              <a:t>– </a:t>
            </a:r>
            <a:r>
              <a:rPr lang="en-US" sz="4000" dirty="0">
                <a:latin typeface="+mj-lt"/>
              </a:rPr>
              <a:t>DataCite Providers</a:t>
            </a:r>
          </a:p>
        </p:txBody>
      </p:sp>
      <p:sp>
        <p:nvSpPr>
          <p:cNvPr id="17" name="Rectangular Callout 16">
            <a:extLst>
              <a:ext uri="{FF2B5EF4-FFF2-40B4-BE49-F238E27FC236}">
                <a16:creationId xmlns:a16="http://schemas.microsoft.com/office/drawing/2014/main" id="{0B657571-DB21-5E49-9A92-51A5F64B2509}"/>
              </a:ext>
            </a:extLst>
          </p:cNvPr>
          <p:cNvSpPr/>
          <p:nvPr/>
        </p:nvSpPr>
        <p:spPr>
          <a:xfrm>
            <a:off x="2556387" y="2099143"/>
            <a:ext cx="568476" cy="273904"/>
          </a:xfrm>
          <a:prstGeom prst="wedgeRectCallout">
            <a:avLst>
              <a:gd name="adj1" fmla="val -21908"/>
              <a:gd name="adj2" fmla="val 113081"/>
            </a:avLst>
          </a:prstGeom>
          <a:noFill/>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solidFill>
              </a:rPr>
              <a:t>NASA</a:t>
            </a:r>
          </a:p>
        </p:txBody>
      </p:sp>
      <p:sp>
        <p:nvSpPr>
          <p:cNvPr id="18" name="Rectangular Callout 17">
            <a:extLst>
              <a:ext uri="{FF2B5EF4-FFF2-40B4-BE49-F238E27FC236}">
                <a16:creationId xmlns:a16="http://schemas.microsoft.com/office/drawing/2014/main" id="{AE682639-DE13-234D-8347-EFA73F8A8791}"/>
              </a:ext>
            </a:extLst>
          </p:cNvPr>
          <p:cNvSpPr/>
          <p:nvPr/>
        </p:nvSpPr>
        <p:spPr>
          <a:xfrm>
            <a:off x="1966683" y="2963782"/>
            <a:ext cx="1134323" cy="369333"/>
          </a:xfrm>
          <a:prstGeom prst="wedgeRectCallout">
            <a:avLst>
              <a:gd name="adj1" fmla="val 20866"/>
              <a:gd name="adj2" fmla="val -125889"/>
            </a:avLst>
          </a:prstGeom>
          <a:noFill/>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solidFill>
              </a:rPr>
              <a:t>ORNLDACC</a:t>
            </a:r>
          </a:p>
        </p:txBody>
      </p:sp>
      <p:sp>
        <p:nvSpPr>
          <p:cNvPr id="19" name="Rectangular Callout 18">
            <a:extLst>
              <a:ext uri="{FF2B5EF4-FFF2-40B4-BE49-F238E27FC236}">
                <a16:creationId xmlns:a16="http://schemas.microsoft.com/office/drawing/2014/main" id="{F0BC0BF4-8B7E-F94A-87B0-520677EF56AB}"/>
              </a:ext>
            </a:extLst>
          </p:cNvPr>
          <p:cNvSpPr/>
          <p:nvPr/>
        </p:nvSpPr>
        <p:spPr>
          <a:xfrm>
            <a:off x="3586962" y="2444270"/>
            <a:ext cx="757084" cy="369333"/>
          </a:xfrm>
          <a:prstGeom prst="wedgeRectCallout">
            <a:avLst>
              <a:gd name="adj1" fmla="val -21908"/>
              <a:gd name="adj2" fmla="val 113081"/>
            </a:avLst>
          </a:prstGeom>
          <a:noFill/>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solidFill>
              </a:rPr>
              <a:t>Dryad</a:t>
            </a:r>
          </a:p>
        </p:txBody>
      </p:sp>
      <p:sp>
        <p:nvSpPr>
          <p:cNvPr id="20" name="Rectangular Callout 19">
            <a:extLst>
              <a:ext uri="{FF2B5EF4-FFF2-40B4-BE49-F238E27FC236}">
                <a16:creationId xmlns:a16="http://schemas.microsoft.com/office/drawing/2014/main" id="{5E54B562-A035-7D45-B43F-58528E9B7CC4}"/>
              </a:ext>
            </a:extLst>
          </p:cNvPr>
          <p:cNvSpPr/>
          <p:nvPr/>
        </p:nvSpPr>
        <p:spPr>
          <a:xfrm>
            <a:off x="4611753" y="4122041"/>
            <a:ext cx="916453" cy="369333"/>
          </a:xfrm>
          <a:prstGeom prst="wedgeRectCallout">
            <a:avLst>
              <a:gd name="adj1" fmla="val 20866"/>
              <a:gd name="adj2" fmla="val -125889"/>
            </a:avLst>
          </a:prstGeom>
          <a:noFill/>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solidFill>
              </a:rPr>
              <a:t>UNAVCO</a:t>
            </a:r>
          </a:p>
        </p:txBody>
      </p:sp>
      <p:sp>
        <p:nvSpPr>
          <p:cNvPr id="21" name="Rectangular Callout 20">
            <a:extLst>
              <a:ext uri="{FF2B5EF4-FFF2-40B4-BE49-F238E27FC236}">
                <a16:creationId xmlns:a16="http://schemas.microsoft.com/office/drawing/2014/main" id="{4DBE6D31-6162-1246-8CF1-6B3AEE43A1B5}"/>
              </a:ext>
            </a:extLst>
          </p:cNvPr>
          <p:cNvSpPr/>
          <p:nvPr/>
        </p:nvSpPr>
        <p:spPr>
          <a:xfrm>
            <a:off x="5717459" y="3251993"/>
            <a:ext cx="597078" cy="369333"/>
          </a:xfrm>
          <a:prstGeom prst="wedgeRectCallout">
            <a:avLst>
              <a:gd name="adj1" fmla="val -21908"/>
              <a:gd name="adj2" fmla="val 113081"/>
            </a:avLst>
          </a:prstGeom>
          <a:noFill/>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solidFill>
              </a:rPr>
              <a:t>NSIDC</a:t>
            </a:r>
          </a:p>
        </p:txBody>
      </p:sp>
      <p:sp>
        <p:nvSpPr>
          <p:cNvPr id="22" name="Rectangular Callout 21">
            <a:extLst>
              <a:ext uri="{FF2B5EF4-FFF2-40B4-BE49-F238E27FC236}">
                <a16:creationId xmlns:a16="http://schemas.microsoft.com/office/drawing/2014/main" id="{3917B99F-E313-644A-B322-3FD956BDB7DA}"/>
              </a:ext>
            </a:extLst>
          </p:cNvPr>
          <p:cNvSpPr/>
          <p:nvPr/>
        </p:nvSpPr>
        <p:spPr>
          <a:xfrm>
            <a:off x="5882504" y="1806988"/>
            <a:ext cx="757084" cy="369333"/>
          </a:xfrm>
          <a:prstGeom prst="wedgeRectCallout">
            <a:avLst>
              <a:gd name="adj1" fmla="val 84168"/>
              <a:gd name="adj2" fmla="val -1022"/>
            </a:avLst>
          </a:prstGeom>
          <a:noFill/>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solidFill>
              </a:rPr>
              <a:t>UCAR</a:t>
            </a:r>
          </a:p>
        </p:txBody>
      </p:sp>
      <p:sp>
        <p:nvSpPr>
          <p:cNvPr id="23" name="Rectangular Callout 22">
            <a:extLst>
              <a:ext uri="{FF2B5EF4-FFF2-40B4-BE49-F238E27FC236}">
                <a16:creationId xmlns:a16="http://schemas.microsoft.com/office/drawing/2014/main" id="{3C60CA0E-9193-5243-85DA-91BFBF4D1EC8}"/>
              </a:ext>
            </a:extLst>
          </p:cNvPr>
          <p:cNvSpPr/>
          <p:nvPr/>
        </p:nvSpPr>
        <p:spPr>
          <a:xfrm>
            <a:off x="7400667" y="1803363"/>
            <a:ext cx="613273" cy="369333"/>
          </a:xfrm>
          <a:prstGeom prst="wedgeRectCallout">
            <a:avLst>
              <a:gd name="adj1" fmla="val 7614"/>
              <a:gd name="adj2" fmla="val 284944"/>
            </a:avLst>
          </a:prstGeom>
          <a:noFill/>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solidFill>
              </a:rPr>
              <a:t>NOAA</a:t>
            </a:r>
          </a:p>
        </p:txBody>
      </p:sp>
      <p:sp>
        <p:nvSpPr>
          <p:cNvPr id="24" name="Rectangular Callout 23">
            <a:extLst>
              <a:ext uri="{FF2B5EF4-FFF2-40B4-BE49-F238E27FC236}">
                <a16:creationId xmlns:a16="http://schemas.microsoft.com/office/drawing/2014/main" id="{A5768549-6742-4C44-A5B9-8546E44C01E0}"/>
              </a:ext>
            </a:extLst>
          </p:cNvPr>
          <p:cNvSpPr/>
          <p:nvPr/>
        </p:nvSpPr>
        <p:spPr>
          <a:xfrm>
            <a:off x="9928539" y="3977638"/>
            <a:ext cx="757084" cy="369333"/>
          </a:xfrm>
          <a:prstGeom prst="wedgeRectCallout">
            <a:avLst>
              <a:gd name="adj1" fmla="val 76174"/>
              <a:gd name="adj2" fmla="val -11467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solidFill>
              </a:rPr>
              <a:t>ANDS</a:t>
            </a:r>
          </a:p>
        </p:txBody>
      </p:sp>
      <p:sp>
        <p:nvSpPr>
          <p:cNvPr id="25" name="Rectangular Callout 24">
            <a:extLst>
              <a:ext uri="{FF2B5EF4-FFF2-40B4-BE49-F238E27FC236}">
                <a16:creationId xmlns:a16="http://schemas.microsoft.com/office/drawing/2014/main" id="{20ED1C04-72BF-FE46-9A27-0A830EDD8909}"/>
              </a:ext>
            </a:extLst>
          </p:cNvPr>
          <p:cNvSpPr/>
          <p:nvPr/>
        </p:nvSpPr>
        <p:spPr>
          <a:xfrm>
            <a:off x="5748670" y="4428532"/>
            <a:ext cx="666307" cy="369333"/>
          </a:xfrm>
          <a:prstGeom prst="wedgeRectCallout">
            <a:avLst>
              <a:gd name="adj1" fmla="val -6928"/>
              <a:gd name="adj2" fmla="val -134500"/>
            </a:avLst>
          </a:prstGeom>
          <a:noFill/>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solidFill>
              </a:rPr>
              <a:t>ESDIS</a:t>
            </a:r>
          </a:p>
        </p:txBody>
      </p:sp>
      <p:sp>
        <p:nvSpPr>
          <p:cNvPr id="26" name="Rectangular Callout 25">
            <a:extLst>
              <a:ext uri="{FF2B5EF4-FFF2-40B4-BE49-F238E27FC236}">
                <a16:creationId xmlns:a16="http://schemas.microsoft.com/office/drawing/2014/main" id="{2133DF7C-45CA-6546-9D01-2CC0A74E5FB6}"/>
              </a:ext>
            </a:extLst>
          </p:cNvPr>
          <p:cNvSpPr/>
          <p:nvPr/>
        </p:nvSpPr>
        <p:spPr>
          <a:xfrm>
            <a:off x="8081463" y="1799108"/>
            <a:ext cx="528182" cy="369333"/>
          </a:xfrm>
          <a:prstGeom prst="wedgeRectCallout">
            <a:avLst>
              <a:gd name="adj1" fmla="val -89108"/>
              <a:gd name="adj2" fmla="val 299936"/>
            </a:avLst>
          </a:prstGeom>
          <a:noFill/>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solidFill>
              </a:rPr>
              <a:t>USGS</a:t>
            </a:r>
          </a:p>
        </p:txBody>
      </p:sp>
      <p:sp>
        <p:nvSpPr>
          <p:cNvPr id="27" name="Rectangular Callout 26">
            <a:extLst>
              <a:ext uri="{FF2B5EF4-FFF2-40B4-BE49-F238E27FC236}">
                <a16:creationId xmlns:a16="http://schemas.microsoft.com/office/drawing/2014/main" id="{18D64408-5E47-CB4B-88C2-37EE28B34294}"/>
              </a:ext>
            </a:extLst>
          </p:cNvPr>
          <p:cNvSpPr/>
          <p:nvPr/>
        </p:nvSpPr>
        <p:spPr>
          <a:xfrm>
            <a:off x="6509470" y="3264822"/>
            <a:ext cx="441678" cy="369333"/>
          </a:xfrm>
          <a:prstGeom prst="wedgeRectCallout">
            <a:avLst>
              <a:gd name="adj1" fmla="val -59016"/>
              <a:gd name="adj2" fmla="val 206509"/>
            </a:avLst>
          </a:prstGeom>
          <a:noFill/>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400" dirty="0">
                <a:solidFill>
                  <a:schemeClr val="tx1"/>
                </a:solidFill>
              </a:rPr>
              <a:t>IRIS</a:t>
            </a:r>
          </a:p>
        </p:txBody>
      </p:sp>
    </p:spTree>
    <p:extLst>
      <p:ext uri="{BB962C8B-B14F-4D97-AF65-F5344CB8AC3E}">
        <p14:creationId xmlns:p14="http://schemas.microsoft.com/office/powerpoint/2010/main" val="176026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dissolve">
                                      <p:cBhvr>
                                        <p:cTn id="10" dur="500"/>
                                        <p:tgtEl>
                                          <p:spTgt spid="1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dissolve">
                                      <p:cBhvr>
                                        <p:cTn id="13" dur="500"/>
                                        <p:tgtEl>
                                          <p:spTgt spid="19"/>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dissolve">
                                      <p:cBhvr>
                                        <p:cTn id="16" dur="500"/>
                                        <p:tgtEl>
                                          <p:spTgt spid="21"/>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dissolve">
                                      <p:cBhvr>
                                        <p:cTn id="19" dur="500"/>
                                        <p:tgtEl>
                                          <p:spTgt spid="20"/>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dissolve">
                                      <p:cBhvr>
                                        <p:cTn id="22" dur="500"/>
                                        <p:tgtEl>
                                          <p:spTgt spid="25"/>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dissolve">
                                      <p:cBhvr>
                                        <p:cTn id="25" dur="500"/>
                                        <p:tgtEl>
                                          <p:spTgt spid="22"/>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dissolve">
                                      <p:cBhvr>
                                        <p:cTn id="28" dur="500"/>
                                        <p:tgtEl>
                                          <p:spTgt spid="23"/>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dissolve">
                                      <p:cBhvr>
                                        <p:cTn id="31" dur="500"/>
                                        <p:tgtEl>
                                          <p:spTgt spid="24"/>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dissolve">
                                      <p:cBhvr>
                                        <p:cTn id="34" dur="500"/>
                                        <p:tgtEl>
                                          <p:spTgt spid="26"/>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dissolve">
                                      <p:cBhvr>
                                        <p:cTn id="3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25D0A-027B-2549-A83E-50B34D5B8325}"/>
              </a:ext>
            </a:extLst>
          </p:cNvPr>
          <p:cNvSpPr>
            <a:spLocks noGrp="1"/>
          </p:cNvSpPr>
          <p:nvPr>
            <p:ph type="title"/>
          </p:nvPr>
        </p:nvSpPr>
        <p:spPr>
          <a:xfrm>
            <a:off x="338580" y="402834"/>
            <a:ext cx="8726762" cy="634116"/>
          </a:xfrm>
        </p:spPr>
        <p:txBody>
          <a:bodyPr>
            <a:normAutofit fontScale="90000"/>
          </a:bodyPr>
          <a:lstStyle/>
          <a:p>
            <a:r>
              <a:rPr lang="en-US" b="1" dirty="0">
                <a:latin typeface="Futura" panose="020B0602020204020303" pitchFamily="34" charset="-79"/>
                <a:cs typeface="Futura" panose="020B0602020204020303" pitchFamily="34" charset="-79"/>
              </a:rPr>
              <a:t>DataCite FAIR </a:t>
            </a:r>
            <a:r>
              <a:rPr lang="en-US" dirty="0">
                <a:latin typeface="Century Gothic" panose="020B0502020202020204" pitchFamily="34" charset="0"/>
                <a:cs typeface="Futura" panose="020B0602020204020303" pitchFamily="34" charset="-79"/>
              </a:rPr>
              <a:t>– Dialect </a:t>
            </a:r>
            <a:r>
              <a:rPr lang="en-US" dirty="0">
                <a:cs typeface="Futura" panose="020B0602020204020303" pitchFamily="34" charset="-79"/>
              </a:rPr>
              <a:t>Evolution</a:t>
            </a:r>
          </a:p>
        </p:txBody>
      </p:sp>
      <p:cxnSp>
        <p:nvCxnSpPr>
          <p:cNvPr id="4" name="Straight Connector 3">
            <a:extLst>
              <a:ext uri="{FF2B5EF4-FFF2-40B4-BE49-F238E27FC236}">
                <a16:creationId xmlns:a16="http://schemas.microsoft.com/office/drawing/2014/main" id="{98C6C0D1-3185-A645-B7E4-1809224C86F0}"/>
              </a:ext>
            </a:extLst>
          </p:cNvPr>
          <p:cNvCxnSpPr/>
          <p:nvPr/>
        </p:nvCxnSpPr>
        <p:spPr>
          <a:xfrm>
            <a:off x="457200" y="5942697"/>
            <a:ext cx="11277600" cy="78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8E70E45-BC49-D046-8C1B-B5D65B6CDEF1}"/>
              </a:ext>
            </a:extLst>
          </p:cNvPr>
          <p:cNvSpPr txBox="1"/>
          <p:nvPr/>
        </p:nvSpPr>
        <p:spPr>
          <a:xfrm>
            <a:off x="474646" y="1277907"/>
            <a:ext cx="2038828" cy="203132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spAutoFit/>
          </a:bodyPr>
          <a:lstStyle/>
          <a:p>
            <a:pPr algn="ctr"/>
            <a:r>
              <a:rPr lang="en-US" b="1" dirty="0"/>
              <a:t>Identifier (type)</a:t>
            </a:r>
          </a:p>
          <a:p>
            <a:pPr algn="ctr"/>
            <a:r>
              <a:rPr lang="en-US" b="1" dirty="0"/>
              <a:t>Creator (Individual)</a:t>
            </a:r>
          </a:p>
          <a:p>
            <a:pPr algn="ctr"/>
            <a:r>
              <a:rPr lang="en-US" b="1" dirty="0"/>
              <a:t>Title</a:t>
            </a:r>
          </a:p>
          <a:p>
            <a:pPr algn="ctr"/>
            <a:r>
              <a:rPr lang="en-US" b="1" dirty="0"/>
              <a:t>Publisher</a:t>
            </a:r>
          </a:p>
          <a:p>
            <a:pPr algn="ctr"/>
            <a:r>
              <a:rPr lang="en-US" b="1" dirty="0"/>
              <a:t>Publication Year</a:t>
            </a:r>
          </a:p>
          <a:p>
            <a:pPr algn="ctr"/>
            <a:r>
              <a:rPr lang="en-US" dirty="0"/>
              <a:t>Format</a:t>
            </a:r>
          </a:p>
          <a:p>
            <a:pPr algn="ctr"/>
            <a:r>
              <a:rPr lang="en-US" dirty="0"/>
              <a:t>Rights</a:t>
            </a:r>
          </a:p>
        </p:txBody>
      </p:sp>
      <p:sp>
        <p:nvSpPr>
          <p:cNvPr id="11" name="Oval 10">
            <a:extLst>
              <a:ext uri="{FF2B5EF4-FFF2-40B4-BE49-F238E27FC236}">
                <a16:creationId xmlns:a16="http://schemas.microsoft.com/office/drawing/2014/main" id="{9F988B0D-1553-9D48-936B-BB5C171481F5}"/>
              </a:ext>
            </a:extLst>
          </p:cNvPr>
          <p:cNvSpPr/>
          <p:nvPr/>
        </p:nvSpPr>
        <p:spPr>
          <a:xfrm>
            <a:off x="1252230" y="5690775"/>
            <a:ext cx="483659" cy="48191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000" dirty="0">
                <a:solidFill>
                  <a:schemeClr val="tx1"/>
                </a:solidFill>
              </a:rPr>
              <a:t>2.0</a:t>
            </a:r>
            <a:endParaRPr lang="en-US" sz="1050" dirty="0">
              <a:solidFill>
                <a:schemeClr val="tx1"/>
              </a:solidFill>
            </a:endParaRPr>
          </a:p>
        </p:txBody>
      </p:sp>
      <p:cxnSp>
        <p:nvCxnSpPr>
          <p:cNvPr id="13" name="Straight Connector 12">
            <a:extLst>
              <a:ext uri="{FF2B5EF4-FFF2-40B4-BE49-F238E27FC236}">
                <a16:creationId xmlns:a16="http://schemas.microsoft.com/office/drawing/2014/main" id="{FF3BD059-D03C-EF47-8ADA-F2387E91FEAA}"/>
              </a:ext>
            </a:extLst>
          </p:cNvPr>
          <p:cNvCxnSpPr>
            <a:stCxn id="10" idx="2"/>
            <a:endCxn id="11" idx="0"/>
          </p:cNvCxnSpPr>
          <p:nvPr/>
        </p:nvCxnSpPr>
        <p:spPr>
          <a:xfrm>
            <a:off x="1494060" y="3309232"/>
            <a:ext cx="0" cy="23815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E9D36BA-C67A-0A40-871E-17602692CBC0}"/>
              </a:ext>
            </a:extLst>
          </p:cNvPr>
          <p:cNvSpPr txBox="1"/>
          <p:nvPr/>
        </p:nvSpPr>
        <p:spPr>
          <a:xfrm>
            <a:off x="1703989" y="3490254"/>
            <a:ext cx="1998305" cy="120032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b="1" dirty="0"/>
              <a:t>Mandatory metadata schema properties</a:t>
            </a:r>
            <a:r>
              <a:rPr lang="en-US" dirty="0"/>
              <a:t> must be provided. </a:t>
            </a:r>
          </a:p>
        </p:txBody>
      </p:sp>
      <p:sp>
        <p:nvSpPr>
          <p:cNvPr id="15" name="Oval 14">
            <a:extLst>
              <a:ext uri="{FF2B5EF4-FFF2-40B4-BE49-F238E27FC236}">
                <a16:creationId xmlns:a16="http://schemas.microsoft.com/office/drawing/2014/main" id="{04B4E4A6-EB5B-9E48-93A0-4EA3A7798748}"/>
              </a:ext>
            </a:extLst>
          </p:cNvPr>
          <p:cNvSpPr/>
          <p:nvPr/>
        </p:nvSpPr>
        <p:spPr>
          <a:xfrm>
            <a:off x="2456691" y="5690775"/>
            <a:ext cx="483659" cy="48191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000" dirty="0">
                <a:solidFill>
                  <a:schemeClr val="tx1"/>
                </a:solidFill>
              </a:rPr>
              <a:t>2.1</a:t>
            </a:r>
            <a:endParaRPr lang="en-US" sz="1050" dirty="0">
              <a:solidFill>
                <a:schemeClr val="tx1"/>
              </a:solidFill>
            </a:endParaRPr>
          </a:p>
        </p:txBody>
      </p:sp>
      <p:cxnSp>
        <p:nvCxnSpPr>
          <p:cNvPr id="16" name="Straight Connector 15">
            <a:extLst>
              <a:ext uri="{FF2B5EF4-FFF2-40B4-BE49-F238E27FC236}">
                <a16:creationId xmlns:a16="http://schemas.microsoft.com/office/drawing/2014/main" id="{CF79B161-2421-3640-B21C-59E1EEC0759C}"/>
              </a:ext>
            </a:extLst>
          </p:cNvPr>
          <p:cNvCxnSpPr>
            <a:stCxn id="14" idx="2"/>
            <a:endCxn id="15" idx="0"/>
          </p:cNvCxnSpPr>
          <p:nvPr/>
        </p:nvCxnSpPr>
        <p:spPr>
          <a:xfrm flipH="1">
            <a:off x="2698521" y="4690583"/>
            <a:ext cx="4621" cy="10001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B4CB00E3-F93F-7048-A0C9-C4FB9F48E810}"/>
              </a:ext>
            </a:extLst>
          </p:cNvPr>
          <p:cNvGrpSpPr/>
          <p:nvPr/>
        </p:nvGrpSpPr>
        <p:grpSpPr>
          <a:xfrm>
            <a:off x="3095741" y="1277907"/>
            <a:ext cx="1671577" cy="4894781"/>
            <a:chOff x="3696380" y="1277907"/>
            <a:chExt cx="1671577" cy="4894781"/>
          </a:xfrm>
        </p:grpSpPr>
        <p:sp>
          <p:nvSpPr>
            <p:cNvPr id="17" name="TextBox 16">
              <a:extLst>
                <a:ext uri="{FF2B5EF4-FFF2-40B4-BE49-F238E27FC236}">
                  <a16:creationId xmlns:a16="http://schemas.microsoft.com/office/drawing/2014/main" id="{3D13DC87-6E8A-7947-850D-A28A3C249586}"/>
                </a:ext>
              </a:extLst>
            </p:cNvPr>
            <p:cNvSpPr txBox="1"/>
            <p:nvPr/>
          </p:nvSpPr>
          <p:spPr>
            <a:xfrm>
              <a:off x="3696380" y="1277907"/>
              <a:ext cx="1671577" cy="120032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i="1" dirty="0"/>
                <a:t>Distributor Sponsor</a:t>
              </a:r>
            </a:p>
            <a:p>
              <a:pPr algn="ctr"/>
              <a:r>
                <a:rPr lang="en-US" i="1" dirty="0"/>
                <a:t>Funder </a:t>
              </a:r>
              <a:r>
                <a:rPr lang="en-US" i="1" dirty="0" err="1"/>
                <a:t>RightsHolder</a:t>
              </a:r>
              <a:endParaRPr lang="en-US" i="1" dirty="0"/>
            </a:p>
          </p:txBody>
        </p:sp>
        <p:sp>
          <p:nvSpPr>
            <p:cNvPr id="18" name="Oval 17">
              <a:extLst>
                <a:ext uri="{FF2B5EF4-FFF2-40B4-BE49-F238E27FC236}">
                  <a16:creationId xmlns:a16="http://schemas.microsoft.com/office/drawing/2014/main" id="{5FD723A7-2394-DD4C-A591-BB53E18F4CF4}"/>
                </a:ext>
              </a:extLst>
            </p:cNvPr>
            <p:cNvSpPr/>
            <p:nvPr/>
          </p:nvSpPr>
          <p:spPr>
            <a:xfrm>
              <a:off x="4290339" y="5690775"/>
              <a:ext cx="483659" cy="48191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000" dirty="0">
                  <a:solidFill>
                    <a:schemeClr val="tx1"/>
                  </a:solidFill>
                </a:rPr>
                <a:t>2.2</a:t>
              </a:r>
              <a:endParaRPr lang="en-US" sz="1050" dirty="0">
                <a:solidFill>
                  <a:schemeClr val="tx1"/>
                </a:solidFill>
              </a:endParaRPr>
            </a:p>
          </p:txBody>
        </p:sp>
        <p:cxnSp>
          <p:nvCxnSpPr>
            <p:cNvPr id="19" name="Straight Connector 18">
              <a:extLst>
                <a:ext uri="{FF2B5EF4-FFF2-40B4-BE49-F238E27FC236}">
                  <a16:creationId xmlns:a16="http://schemas.microsoft.com/office/drawing/2014/main" id="{09AF5417-E7C2-9740-870D-C1AF33C5144E}"/>
                </a:ext>
              </a:extLst>
            </p:cNvPr>
            <p:cNvCxnSpPr>
              <a:stCxn id="17" idx="2"/>
              <a:endCxn id="18" idx="0"/>
            </p:cNvCxnSpPr>
            <p:nvPr/>
          </p:nvCxnSpPr>
          <p:spPr>
            <a:xfrm>
              <a:off x="4532169" y="2478236"/>
              <a:ext cx="0" cy="32125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79EE3BF7-82FD-C64D-8929-64DBD2C44CE4}"/>
              </a:ext>
            </a:extLst>
          </p:cNvPr>
          <p:cNvGrpSpPr/>
          <p:nvPr/>
        </p:nvGrpSpPr>
        <p:grpSpPr>
          <a:xfrm>
            <a:off x="4186847" y="3221904"/>
            <a:ext cx="1671577" cy="2952912"/>
            <a:chOff x="5162050" y="3219776"/>
            <a:chExt cx="1671577" cy="2952912"/>
          </a:xfrm>
        </p:grpSpPr>
        <p:sp>
          <p:nvSpPr>
            <p:cNvPr id="27" name="TextBox 26">
              <a:extLst>
                <a:ext uri="{FF2B5EF4-FFF2-40B4-BE49-F238E27FC236}">
                  <a16:creationId xmlns:a16="http://schemas.microsoft.com/office/drawing/2014/main" id="{C279C63B-3B73-134D-A8BE-3BCD461B26FC}"/>
                </a:ext>
              </a:extLst>
            </p:cNvPr>
            <p:cNvSpPr txBox="1"/>
            <p:nvPr/>
          </p:nvSpPr>
          <p:spPr>
            <a:xfrm>
              <a:off x="5162050" y="3219776"/>
              <a:ext cx="1671577" cy="203132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dirty="0"/>
                <a:t>Date (8601)</a:t>
              </a:r>
            </a:p>
            <a:p>
              <a:pPr algn="ctr"/>
              <a:r>
                <a:rPr lang="en-US" dirty="0" err="1"/>
                <a:t>GeoLocation</a:t>
              </a:r>
              <a:endParaRPr lang="en-US" dirty="0"/>
            </a:p>
            <a:p>
              <a:pPr algn="ctr"/>
              <a:r>
                <a:rPr lang="en-US" dirty="0" err="1"/>
                <a:t>rightsURI</a:t>
              </a:r>
              <a:endParaRPr lang="en-US" dirty="0"/>
            </a:p>
            <a:p>
              <a:pPr algn="ctr"/>
              <a:r>
                <a:rPr lang="en-US" i="1" dirty="0"/>
                <a:t>Collected</a:t>
              </a:r>
            </a:p>
            <a:p>
              <a:pPr algn="ctr"/>
              <a:r>
                <a:rPr lang="en-US" i="1" dirty="0" err="1"/>
                <a:t>HasMetadata</a:t>
              </a:r>
              <a:endParaRPr lang="en-US" i="1" dirty="0"/>
            </a:p>
            <a:p>
              <a:pPr algn="ctr"/>
              <a:r>
                <a:rPr lang="en-US" i="1" dirty="0" err="1"/>
                <a:t>isMetadataFor</a:t>
              </a:r>
              <a:endParaRPr lang="en-US" i="1" dirty="0"/>
            </a:p>
            <a:p>
              <a:pPr algn="ctr"/>
              <a:r>
                <a:rPr lang="en-US" dirty="0"/>
                <a:t>@</a:t>
              </a:r>
              <a:r>
                <a:rPr lang="en-US" dirty="0" err="1"/>
                <a:t>schemeURI</a:t>
              </a:r>
              <a:endParaRPr lang="en-US" dirty="0"/>
            </a:p>
          </p:txBody>
        </p:sp>
        <p:sp>
          <p:nvSpPr>
            <p:cNvPr id="28" name="Oval 27">
              <a:extLst>
                <a:ext uri="{FF2B5EF4-FFF2-40B4-BE49-F238E27FC236}">
                  <a16:creationId xmlns:a16="http://schemas.microsoft.com/office/drawing/2014/main" id="{E782B211-DB56-4D4F-87B5-7AC74EEAB107}"/>
                </a:ext>
              </a:extLst>
            </p:cNvPr>
            <p:cNvSpPr/>
            <p:nvPr/>
          </p:nvSpPr>
          <p:spPr>
            <a:xfrm>
              <a:off x="5753118" y="5690775"/>
              <a:ext cx="483659" cy="48191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000" dirty="0">
                  <a:solidFill>
                    <a:schemeClr val="tx1"/>
                  </a:solidFill>
                </a:rPr>
                <a:t>3.0</a:t>
              </a:r>
              <a:endParaRPr lang="en-US" sz="1050" dirty="0">
                <a:solidFill>
                  <a:schemeClr val="tx1"/>
                </a:solidFill>
              </a:endParaRPr>
            </a:p>
          </p:txBody>
        </p:sp>
        <p:cxnSp>
          <p:nvCxnSpPr>
            <p:cNvPr id="29" name="Straight Connector 28">
              <a:extLst>
                <a:ext uri="{FF2B5EF4-FFF2-40B4-BE49-F238E27FC236}">
                  <a16:creationId xmlns:a16="http://schemas.microsoft.com/office/drawing/2014/main" id="{9D66AE13-8910-9B4A-AD18-34F55178A2FF}"/>
                </a:ext>
              </a:extLst>
            </p:cNvPr>
            <p:cNvCxnSpPr>
              <a:stCxn id="27" idx="2"/>
              <a:endCxn id="28" idx="0"/>
            </p:cNvCxnSpPr>
            <p:nvPr/>
          </p:nvCxnSpPr>
          <p:spPr>
            <a:xfrm flipH="1">
              <a:off x="5994948" y="5251101"/>
              <a:ext cx="2891" cy="4396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0203EEC1-50F0-5F45-A763-9D3B01571FF7}"/>
              </a:ext>
            </a:extLst>
          </p:cNvPr>
          <p:cNvCxnSpPr/>
          <p:nvPr/>
        </p:nvCxnSpPr>
        <p:spPr>
          <a:xfrm>
            <a:off x="1412019" y="6471536"/>
            <a:ext cx="297874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9699E3BB-032E-B244-BB52-70ECC38083F0}"/>
              </a:ext>
            </a:extLst>
          </p:cNvPr>
          <p:cNvSpPr txBox="1"/>
          <p:nvPr/>
        </p:nvSpPr>
        <p:spPr>
          <a:xfrm>
            <a:off x="2582357" y="6271481"/>
            <a:ext cx="704039" cy="400110"/>
          </a:xfrm>
          <a:prstGeom prst="rect">
            <a:avLst/>
          </a:prstGeom>
          <a:solidFill>
            <a:schemeClr val="bg1"/>
          </a:solidFill>
          <a:ln>
            <a:solidFill>
              <a:schemeClr val="tx1"/>
            </a:solidFill>
          </a:ln>
        </p:spPr>
        <p:txBody>
          <a:bodyPr wrap="none" rtlCol="0">
            <a:spAutoFit/>
          </a:bodyPr>
          <a:lstStyle/>
          <a:p>
            <a:r>
              <a:rPr lang="en-US" sz="2000" dirty="0"/>
              <a:t>2011</a:t>
            </a:r>
          </a:p>
        </p:txBody>
      </p:sp>
      <p:sp>
        <p:nvSpPr>
          <p:cNvPr id="35" name="TextBox 34">
            <a:extLst>
              <a:ext uri="{FF2B5EF4-FFF2-40B4-BE49-F238E27FC236}">
                <a16:creationId xmlns:a16="http://schemas.microsoft.com/office/drawing/2014/main" id="{E70D8117-4FDD-584C-B30A-FD7279D6E151}"/>
              </a:ext>
            </a:extLst>
          </p:cNvPr>
          <p:cNvSpPr txBox="1"/>
          <p:nvPr/>
        </p:nvSpPr>
        <p:spPr>
          <a:xfrm>
            <a:off x="5272440" y="6271481"/>
            <a:ext cx="704039" cy="400110"/>
          </a:xfrm>
          <a:prstGeom prst="rect">
            <a:avLst/>
          </a:prstGeom>
          <a:solidFill>
            <a:schemeClr val="bg1"/>
          </a:solidFill>
          <a:ln>
            <a:solidFill>
              <a:schemeClr val="tx1"/>
            </a:solidFill>
          </a:ln>
        </p:spPr>
        <p:txBody>
          <a:bodyPr wrap="none" rtlCol="0">
            <a:spAutoFit/>
          </a:bodyPr>
          <a:lstStyle/>
          <a:p>
            <a:r>
              <a:rPr lang="en-US" sz="2000" dirty="0"/>
              <a:t>2014</a:t>
            </a:r>
          </a:p>
        </p:txBody>
      </p:sp>
      <p:grpSp>
        <p:nvGrpSpPr>
          <p:cNvPr id="62" name="Group 61">
            <a:extLst>
              <a:ext uri="{FF2B5EF4-FFF2-40B4-BE49-F238E27FC236}">
                <a16:creationId xmlns:a16="http://schemas.microsoft.com/office/drawing/2014/main" id="{9D81EB4B-AF97-2A42-B5E7-D5FF93774534}"/>
              </a:ext>
            </a:extLst>
          </p:cNvPr>
          <p:cNvGrpSpPr/>
          <p:nvPr/>
        </p:nvGrpSpPr>
        <p:grpSpPr>
          <a:xfrm>
            <a:off x="5357333" y="1273826"/>
            <a:ext cx="1671577" cy="4894781"/>
            <a:chOff x="6649704" y="1277907"/>
            <a:chExt cx="1671577" cy="4894781"/>
          </a:xfrm>
        </p:grpSpPr>
        <p:sp>
          <p:nvSpPr>
            <p:cNvPr id="36" name="TextBox 35">
              <a:extLst>
                <a:ext uri="{FF2B5EF4-FFF2-40B4-BE49-F238E27FC236}">
                  <a16:creationId xmlns:a16="http://schemas.microsoft.com/office/drawing/2014/main" id="{A0F0EB9A-1687-B24A-A1A0-C2735F5FC4CB}"/>
                </a:ext>
              </a:extLst>
            </p:cNvPr>
            <p:cNvSpPr txBox="1"/>
            <p:nvPr/>
          </p:nvSpPr>
          <p:spPr>
            <a:xfrm>
              <a:off x="6649704" y="1277907"/>
              <a:ext cx="1671577" cy="92333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dirty="0"/>
                <a:t>Affiliation</a:t>
              </a:r>
            </a:p>
            <a:p>
              <a:pPr algn="ctr"/>
              <a:r>
                <a:rPr lang="en-US" i="1" dirty="0" err="1"/>
                <a:t>IsDerivedFrom</a:t>
              </a:r>
              <a:r>
                <a:rPr lang="en-US" i="1" dirty="0"/>
                <a:t> </a:t>
              </a:r>
              <a:r>
                <a:rPr lang="en-US" i="1" dirty="0" err="1"/>
                <a:t>IsSourceOf</a:t>
              </a:r>
              <a:endParaRPr lang="en-US" i="1" dirty="0"/>
            </a:p>
          </p:txBody>
        </p:sp>
        <p:sp>
          <p:nvSpPr>
            <p:cNvPr id="37" name="Oval 36">
              <a:extLst>
                <a:ext uri="{FF2B5EF4-FFF2-40B4-BE49-F238E27FC236}">
                  <a16:creationId xmlns:a16="http://schemas.microsoft.com/office/drawing/2014/main" id="{E050A36E-C8B4-B043-BC6B-81D4500A99FD}"/>
                </a:ext>
              </a:extLst>
            </p:cNvPr>
            <p:cNvSpPr/>
            <p:nvPr/>
          </p:nvSpPr>
          <p:spPr>
            <a:xfrm>
              <a:off x="7253414" y="5690775"/>
              <a:ext cx="483659" cy="48191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000" dirty="0">
                  <a:solidFill>
                    <a:schemeClr val="tx1"/>
                  </a:solidFill>
                </a:rPr>
                <a:t>3.1</a:t>
              </a:r>
              <a:endParaRPr lang="en-US" sz="1050" dirty="0">
                <a:solidFill>
                  <a:schemeClr val="tx1"/>
                </a:solidFill>
              </a:endParaRPr>
            </a:p>
          </p:txBody>
        </p:sp>
        <p:cxnSp>
          <p:nvCxnSpPr>
            <p:cNvPr id="38" name="Straight Connector 37">
              <a:extLst>
                <a:ext uri="{FF2B5EF4-FFF2-40B4-BE49-F238E27FC236}">
                  <a16:creationId xmlns:a16="http://schemas.microsoft.com/office/drawing/2014/main" id="{4F1F7FCB-09C2-504D-883D-1DE3D6EA3F42}"/>
                </a:ext>
              </a:extLst>
            </p:cNvPr>
            <p:cNvCxnSpPr>
              <a:stCxn id="36" idx="2"/>
              <a:endCxn id="37" idx="0"/>
            </p:cNvCxnSpPr>
            <p:nvPr/>
          </p:nvCxnSpPr>
          <p:spPr>
            <a:xfrm>
              <a:off x="7485493" y="2201237"/>
              <a:ext cx="9751" cy="34895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 name="TextBox 39">
            <a:extLst>
              <a:ext uri="{FF2B5EF4-FFF2-40B4-BE49-F238E27FC236}">
                <a16:creationId xmlns:a16="http://schemas.microsoft.com/office/drawing/2014/main" id="{EDB08696-A3E2-AE4A-84AA-A13C890DB416}"/>
              </a:ext>
            </a:extLst>
          </p:cNvPr>
          <p:cNvSpPr txBox="1"/>
          <p:nvPr/>
        </p:nvSpPr>
        <p:spPr>
          <a:xfrm>
            <a:off x="7151716" y="6271481"/>
            <a:ext cx="704039" cy="400110"/>
          </a:xfrm>
          <a:prstGeom prst="rect">
            <a:avLst/>
          </a:prstGeom>
          <a:solidFill>
            <a:schemeClr val="bg1"/>
          </a:solidFill>
          <a:ln>
            <a:solidFill>
              <a:schemeClr val="tx1"/>
            </a:solidFill>
          </a:ln>
        </p:spPr>
        <p:txBody>
          <a:bodyPr wrap="none" rtlCol="0">
            <a:spAutoFit/>
          </a:bodyPr>
          <a:lstStyle/>
          <a:p>
            <a:r>
              <a:rPr lang="en-US" sz="2000" dirty="0"/>
              <a:t>2015</a:t>
            </a:r>
          </a:p>
        </p:txBody>
      </p:sp>
      <p:grpSp>
        <p:nvGrpSpPr>
          <p:cNvPr id="63" name="Group 62">
            <a:extLst>
              <a:ext uri="{FF2B5EF4-FFF2-40B4-BE49-F238E27FC236}">
                <a16:creationId xmlns:a16="http://schemas.microsoft.com/office/drawing/2014/main" id="{23AB5A7B-53BC-EE42-B6B2-8A28EF9B81E7}"/>
              </a:ext>
            </a:extLst>
          </p:cNvPr>
          <p:cNvGrpSpPr/>
          <p:nvPr/>
        </p:nvGrpSpPr>
        <p:grpSpPr>
          <a:xfrm>
            <a:off x="6433167" y="3252737"/>
            <a:ext cx="2236805" cy="2915870"/>
            <a:chOff x="7859299" y="3256818"/>
            <a:chExt cx="2236805" cy="2915870"/>
          </a:xfrm>
        </p:grpSpPr>
        <p:sp>
          <p:nvSpPr>
            <p:cNvPr id="41" name="TextBox 40">
              <a:extLst>
                <a:ext uri="{FF2B5EF4-FFF2-40B4-BE49-F238E27FC236}">
                  <a16:creationId xmlns:a16="http://schemas.microsoft.com/office/drawing/2014/main" id="{968A28DD-F3D4-F849-BA5F-6D6E92ADF031}"/>
                </a:ext>
              </a:extLst>
            </p:cNvPr>
            <p:cNvSpPr txBox="1"/>
            <p:nvPr/>
          </p:nvSpPr>
          <p:spPr>
            <a:xfrm>
              <a:off x="7859299" y="3256818"/>
              <a:ext cx="2236805" cy="646331"/>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b="1" dirty="0" err="1"/>
                <a:t>resourceTypeGeneral</a:t>
              </a:r>
              <a:endParaRPr lang="en-US" b="1" dirty="0"/>
            </a:p>
            <a:p>
              <a:pPr algn="ctr"/>
              <a:r>
                <a:rPr lang="en-US" dirty="0" err="1"/>
                <a:t>FundingReference</a:t>
              </a:r>
              <a:endParaRPr lang="en-US" dirty="0"/>
            </a:p>
          </p:txBody>
        </p:sp>
        <p:sp>
          <p:nvSpPr>
            <p:cNvPr id="42" name="Oval 41">
              <a:extLst>
                <a:ext uri="{FF2B5EF4-FFF2-40B4-BE49-F238E27FC236}">
                  <a16:creationId xmlns:a16="http://schemas.microsoft.com/office/drawing/2014/main" id="{CE21FA78-92B6-094E-A4DD-1375B115AD91}"/>
                </a:ext>
              </a:extLst>
            </p:cNvPr>
            <p:cNvSpPr/>
            <p:nvPr/>
          </p:nvSpPr>
          <p:spPr>
            <a:xfrm>
              <a:off x="8735872" y="5690775"/>
              <a:ext cx="483659" cy="48191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000" dirty="0">
                  <a:solidFill>
                    <a:schemeClr val="tx1"/>
                  </a:solidFill>
                </a:rPr>
                <a:t>4.0</a:t>
              </a:r>
              <a:endParaRPr lang="en-US" sz="1050" dirty="0">
                <a:solidFill>
                  <a:schemeClr val="tx1"/>
                </a:solidFill>
              </a:endParaRPr>
            </a:p>
          </p:txBody>
        </p:sp>
        <p:cxnSp>
          <p:nvCxnSpPr>
            <p:cNvPr id="43" name="Straight Connector 42">
              <a:extLst>
                <a:ext uri="{FF2B5EF4-FFF2-40B4-BE49-F238E27FC236}">
                  <a16:creationId xmlns:a16="http://schemas.microsoft.com/office/drawing/2014/main" id="{06FAE50C-0AD8-3C43-8565-97BA9C4ADB17}"/>
                </a:ext>
              </a:extLst>
            </p:cNvPr>
            <p:cNvCxnSpPr>
              <a:stCxn id="41" idx="2"/>
              <a:endCxn id="42" idx="0"/>
            </p:cNvCxnSpPr>
            <p:nvPr/>
          </p:nvCxnSpPr>
          <p:spPr>
            <a:xfrm>
              <a:off x="8977702" y="3903149"/>
              <a:ext cx="0" cy="17876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8747D49A-B922-8644-9339-24FC3A6BED33}"/>
              </a:ext>
            </a:extLst>
          </p:cNvPr>
          <p:cNvGrpSpPr/>
          <p:nvPr/>
        </p:nvGrpSpPr>
        <p:grpSpPr>
          <a:xfrm>
            <a:off x="7733739" y="1273826"/>
            <a:ext cx="2477925" cy="4898862"/>
            <a:chOff x="9256875" y="1273826"/>
            <a:chExt cx="2477925" cy="4898862"/>
          </a:xfrm>
        </p:grpSpPr>
        <p:sp>
          <p:nvSpPr>
            <p:cNvPr id="46" name="TextBox 45">
              <a:extLst>
                <a:ext uri="{FF2B5EF4-FFF2-40B4-BE49-F238E27FC236}">
                  <a16:creationId xmlns:a16="http://schemas.microsoft.com/office/drawing/2014/main" id="{BFDF12B1-5C55-C34D-8128-442B1DBBF708}"/>
                </a:ext>
              </a:extLst>
            </p:cNvPr>
            <p:cNvSpPr txBox="1"/>
            <p:nvPr/>
          </p:nvSpPr>
          <p:spPr>
            <a:xfrm>
              <a:off x="9256875" y="1273826"/>
              <a:ext cx="2477925" cy="120032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b="1" dirty="0"/>
                <a:t>Creator (Organization)</a:t>
              </a:r>
            </a:p>
            <a:p>
              <a:pPr algn="ctr"/>
              <a:r>
                <a:rPr lang="en-US" i="1" dirty="0" err="1"/>
                <a:t>dataPaper</a:t>
              </a:r>
              <a:endParaRPr lang="en-US" i="1" dirty="0"/>
            </a:p>
            <a:p>
              <a:pPr algn="ctr"/>
              <a:r>
                <a:rPr lang="en-US" i="1" dirty="0" err="1"/>
                <a:t>IsDescribedBy</a:t>
              </a:r>
              <a:endParaRPr lang="en-US" i="1" dirty="0"/>
            </a:p>
            <a:p>
              <a:pPr algn="ctr"/>
              <a:r>
                <a:rPr lang="en-US" i="1" dirty="0"/>
                <a:t>Describes</a:t>
              </a:r>
            </a:p>
          </p:txBody>
        </p:sp>
        <p:sp>
          <p:nvSpPr>
            <p:cNvPr id="47" name="Oval 46">
              <a:extLst>
                <a:ext uri="{FF2B5EF4-FFF2-40B4-BE49-F238E27FC236}">
                  <a16:creationId xmlns:a16="http://schemas.microsoft.com/office/drawing/2014/main" id="{053A04BC-7A0C-9640-A12C-B71F9F547095}"/>
                </a:ext>
              </a:extLst>
            </p:cNvPr>
            <p:cNvSpPr/>
            <p:nvPr/>
          </p:nvSpPr>
          <p:spPr>
            <a:xfrm>
              <a:off x="10254008" y="5690775"/>
              <a:ext cx="483659" cy="48191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000" dirty="0">
                  <a:solidFill>
                    <a:schemeClr val="tx1"/>
                  </a:solidFill>
                </a:rPr>
                <a:t>4.1</a:t>
              </a:r>
              <a:endParaRPr lang="en-US" sz="1050" dirty="0">
                <a:solidFill>
                  <a:schemeClr val="tx1"/>
                </a:solidFill>
              </a:endParaRPr>
            </a:p>
          </p:txBody>
        </p:sp>
        <p:cxnSp>
          <p:nvCxnSpPr>
            <p:cNvPr id="48" name="Straight Connector 47">
              <a:extLst>
                <a:ext uri="{FF2B5EF4-FFF2-40B4-BE49-F238E27FC236}">
                  <a16:creationId xmlns:a16="http://schemas.microsoft.com/office/drawing/2014/main" id="{33D9F05D-D1AD-784A-8501-A378EDDBAE88}"/>
                </a:ext>
              </a:extLst>
            </p:cNvPr>
            <p:cNvCxnSpPr>
              <a:stCxn id="46" idx="2"/>
              <a:endCxn id="47" idx="0"/>
            </p:cNvCxnSpPr>
            <p:nvPr/>
          </p:nvCxnSpPr>
          <p:spPr>
            <a:xfrm>
              <a:off x="10495838" y="2474155"/>
              <a:ext cx="0" cy="32166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3" name="TextBox 52">
            <a:extLst>
              <a:ext uri="{FF2B5EF4-FFF2-40B4-BE49-F238E27FC236}">
                <a16:creationId xmlns:a16="http://schemas.microsoft.com/office/drawing/2014/main" id="{E3422DED-E840-0E43-A9BB-0EDCE35C857B}"/>
              </a:ext>
            </a:extLst>
          </p:cNvPr>
          <p:cNvSpPr txBox="1"/>
          <p:nvPr/>
        </p:nvSpPr>
        <p:spPr>
          <a:xfrm>
            <a:off x="8644536" y="6271481"/>
            <a:ext cx="704039" cy="400110"/>
          </a:xfrm>
          <a:prstGeom prst="rect">
            <a:avLst/>
          </a:prstGeom>
          <a:solidFill>
            <a:schemeClr val="bg1"/>
          </a:solidFill>
          <a:ln>
            <a:solidFill>
              <a:schemeClr val="tx1"/>
            </a:solidFill>
          </a:ln>
        </p:spPr>
        <p:txBody>
          <a:bodyPr wrap="none" rtlCol="0">
            <a:spAutoFit/>
          </a:bodyPr>
          <a:lstStyle/>
          <a:p>
            <a:r>
              <a:rPr lang="en-US" sz="2000" dirty="0"/>
              <a:t>2016</a:t>
            </a:r>
          </a:p>
        </p:txBody>
      </p:sp>
      <p:sp>
        <p:nvSpPr>
          <p:cNvPr id="54" name="TextBox 53">
            <a:extLst>
              <a:ext uri="{FF2B5EF4-FFF2-40B4-BE49-F238E27FC236}">
                <a16:creationId xmlns:a16="http://schemas.microsoft.com/office/drawing/2014/main" id="{76E918D3-AE01-1041-9844-1548CC7F53ED}"/>
              </a:ext>
            </a:extLst>
          </p:cNvPr>
          <p:cNvSpPr txBox="1"/>
          <p:nvPr/>
        </p:nvSpPr>
        <p:spPr>
          <a:xfrm>
            <a:off x="10143816" y="6271481"/>
            <a:ext cx="704039" cy="400110"/>
          </a:xfrm>
          <a:prstGeom prst="rect">
            <a:avLst/>
          </a:prstGeom>
          <a:solidFill>
            <a:schemeClr val="bg1"/>
          </a:solidFill>
          <a:ln>
            <a:solidFill>
              <a:schemeClr val="tx1"/>
            </a:solidFill>
          </a:ln>
        </p:spPr>
        <p:txBody>
          <a:bodyPr wrap="none" rtlCol="0">
            <a:spAutoFit/>
          </a:bodyPr>
          <a:lstStyle/>
          <a:p>
            <a:r>
              <a:rPr lang="en-US" sz="2000" dirty="0"/>
              <a:t>2019</a:t>
            </a:r>
          </a:p>
        </p:txBody>
      </p:sp>
      <p:grpSp>
        <p:nvGrpSpPr>
          <p:cNvPr id="65" name="Group 64">
            <a:extLst>
              <a:ext uri="{FF2B5EF4-FFF2-40B4-BE49-F238E27FC236}">
                <a16:creationId xmlns:a16="http://schemas.microsoft.com/office/drawing/2014/main" id="{041602F1-A474-F846-A856-2D74CB8F1B6E}"/>
              </a:ext>
            </a:extLst>
          </p:cNvPr>
          <p:cNvGrpSpPr/>
          <p:nvPr/>
        </p:nvGrpSpPr>
        <p:grpSpPr>
          <a:xfrm>
            <a:off x="9278473" y="3244786"/>
            <a:ext cx="2408976" cy="2927902"/>
            <a:chOff x="9923934" y="3244786"/>
            <a:chExt cx="2408976" cy="2927902"/>
          </a:xfrm>
        </p:grpSpPr>
        <p:sp>
          <p:nvSpPr>
            <p:cNvPr id="55" name="TextBox 54">
              <a:extLst>
                <a:ext uri="{FF2B5EF4-FFF2-40B4-BE49-F238E27FC236}">
                  <a16:creationId xmlns:a16="http://schemas.microsoft.com/office/drawing/2014/main" id="{1EC29148-A265-224B-9629-F1F7B7CE625A}"/>
                </a:ext>
              </a:extLst>
            </p:cNvPr>
            <p:cNvSpPr txBox="1"/>
            <p:nvPr/>
          </p:nvSpPr>
          <p:spPr>
            <a:xfrm>
              <a:off x="9923934" y="3244786"/>
              <a:ext cx="2408976" cy="92333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dirty="0" err="1">
                  <a:latin typeface="Calibri" panose="020F0502020204030204" pitchFamily="34" charset="0"/>
                </a:rPr>
                <a:t>rightsIdentifier</a:t>
              </a:r>
              <a:br>
                <a:rPr lang="en-US" dirty="0">
                  <a:latin typeface="Calibri" panose="020F0502020204030204" pitchFamily="34" charset="0"/>
                </a:rPr>
              </a:br>
              <a:r>
                <a:rPr lang="en-US" dirty="0" err="1">
                  <a:latin typeface="Calibri" panose="020F0502020204030204" pitchFamily="34" charset="0"/>
                </a:rPr>
                <a:t>rightsIdentifierScheme</a:t>
              </a:r>
              <a:endParaRPr lang="en-US" dirty="0">
                <a:latin typeface="Calibri" panose="020F0502020204030204" pitchFamily="34" charset="0"/>
              </a:endParaRPr>
            </a:p>
            <a:p>
              <a:pPr algn="ctr"/>
              <a:r>
                <a:rPr lang="en-US" dirty="0" err="1">
                  <a:latin typeface="Calibri" panose="020F0502020204030204" pitchFamily="34" charset="0"/>
                </a:rPr>
                <a:t>schemeURI</a:t>
              </a:r>
              <a:r>
                <a:rPr lang="en-US" dirty="0">
                  <a:latin typeface="Calibri" panose="020F0502020204030204" pitchFamily="34" charset="0"/>
                </a:rPr>
                <a:t> </a:t>
              </a:r>
              <a:endParaRPr lang="en-US" dirty="0"/>
            </a:p>
          </p:txBody>
        </p:sp>
        <p:sp>
          <p:nvSpPr>
            <p:cNvPr id="56" name="Oval 55">
              <a:extLst>
                <a:ext uri="{FF2B5EF4-FFF2-40B4-BE49-F238E27FC236}">
                  <a16:creationId xmlns:a16="http://schemas.microsoft.com/office/drawing/2014/main" id="{AADAC9B6-FC37-DD4F-B3F8-906C7548957E}"/>
                </a:ext>
              </a:extLst>
            </p:cNvPr>
            <p:cNvSpPr/>
            <p:nvPr/>
          </p:nvSpPr>
          <p:spPr>
            <a:xfrm>
              <a:off x="10886593" y="5690775"/>
              <a:ext cx="483659" cy="48191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000" dirty="0">
                  <a:solidFill>
                    <a:schemeClr val="tx1"/>
                  </a:solidFill>
                </a:rPr>
                <a:t>4.2</a:t>
              </a:r>
              <a:endParaRPr lang="en-US" sz="1050" dirty="0">
                <a:solidFill>
                  <a:schemeClr val="tx1"/>
                </a:solidFill>
              </a:endParaRPr>
            </a:p>
          </p:txBody>
        </p:sp>
        <p:cxnSp>
          <p:nvCxnSpPr>
            <p:cNvPr id="57" name="Straight Connector 56">
              <a:extLst>
                <a:ext uri="{FF2B5EF4-FFF2-40B4-BE49-F238E27FC236}">
                  <a16:creationId xmlns:a16="http://schemas.microsoft.com/office/drawing/2014/main" id="{A6777B3C-F12F-EE49-A399-830F797E0453}"/>
                </a:ext>
              </a:extLst>
            </p:cNvPr>
            <p:cNvCxnSpPr/>
            <p:nvPr/>
          </p:nvCxnSpPr>
          <p:spPr>
            <a:xfrm>
              <a:off x="11128422" y="3999668"/>
              <a:ext cx="1" cy="16911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512383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1551</TotalTime>
  <Words>346</Words>
  <Application>Microsoft Macintosh PowerPoint</Application>
  <PresentationFormat>Widescreen</PresentationFormat>
  <Paragraphs>91</Paragraphs>
  <Slides>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Century Gothic</vt:lpstr>
      <vt:lpstr>Futura</vt:lpstr>
      <vt:lpstr>Office Theme</vt:lpstr>
      <vt:lpstr>Measuring the FAIR Principles Ted Habermann Matt Jones </vt:lpstr>
      <vt:lpstr>FAIR-TLC – Traceability, License, Connectedness</vt:lpstr>
      <vt:lpstr>PowerPoint Presentation</vt:lpstr>
      <vt:lpstr>OAIS – Mandatory Repository Requirements</vt:lpstr>
      <vt:lpstr>PowerPoint Presentation</vt:lpstr>
      <vt:lpstr>DataCite FAIR – Dialect Evolution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Ted Habermann</dc:creator>
  <cp:lastModifiedBy>Ted Habermann</cp:lastModifiedBy>
  <cp:revision>17</cp:revision>
  <dcterms:created xsi:type="dcterms:W3CDTF">2019-07-15T14:11:58Z</dcterms:created>
  <dcterms:modified xsi:type="dcterms:W3CDTF">2019-07-17T14:05:49Z</dcterms:modified>
</cp:coreProperties>
</file>