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8" r:id="rId1"/>
  </p:sldMasterIdLst>
  <p:notesMasterIdLst>
    <p:notesMasterId r:id="rId52"/>
  </p:notesMasterIdLst>
  <p:sldIdLst>
    <p:sldId id="256" r:id="rId2"/>
    <p:sldId id="480" r:id="rId3"/>
    <p:sldId id="374" r:id="rId4"/>
    <p:sldId id="273" r:id="rId5"/>
    <p:sldId id="274" r:id="rId6"/>
    <p:sldId id="403" r:id="rId7"/>
    <p:sldId id="260" r:id="rId8"/>
    <p:sldId id="491" r:id="rId9"/>
    <p:sldId id="265" r:id="rId10"/>
    <p:sldId id="489" r:id="rId11"/>
    <p:sldId id="497" r:id="rId12"/>
    <p:sldId id="268" r:id="rId13"/>
    <p:sldId id="490" r:id="rId14"/>
    <p:sldId id="264" r:id="rId15"/>
    <p:sldId id="478" r:id="rId16"/>
    <p:sldId id="455" r:id="rId17"/>
    <p:sldId id="472" r:id="rId18"/>
    <p:sldId id="481" r:id="rId19"/>
    <p:sldId id="486" r:id="rId20"/>
    <p:sldId id="498" r:id="rId21"/>
    <p:sldId id="499" r:id="rId22"/>
    <p:sldId id="380" r:id="rId23"/>
    <p:sldId id="370" r:id="rId24"/>
    <p:sldId id="382" r:id="rId25"/>
    <p:sldId id="353" r:id="rId26"/>
    <p:sldId id="459" r:id="rId27"/>
    <p:sldId id="286" r:id="rId28"/>
    <p:sldId id="484" r:id="rId29"/>
    <p:sldId id="300" r:id="rId30"/>
    <p:sldId id="293" r:id="rId31"/>
    <p:sldId id="291" r:id="rId32"/>
    <p:sldId id="295" r:id="rId33"/>
    <p:sldId id="461" r:id="rId34"/>
    <p:sldId id="313" r:id="rId35"/>
    <p:sldId id="492" r:id="rId36"/>
    <p:sldId id="473" r:id="rId37"/>
    <p:sldId id="390" r:id="rId38"/>
    <p:sldId id="389" r:id="rId39"/>
    <p:sldId id="412" r:id="rId40"/>
    <p:sldId id="328" r:id="rId41"/>
    <p:sldId id="327" r:id="rId42"/>
    <p:sldId id="439" r:id="rId43"/>
    <p:sldId id="479" r:id="rId44"/>
    <p:sldId id="267" r:id="rId45"/>
    <p:sldId id="419" r:id="rId46"/>
    <p:sldId id="477" r:id="rId47"/>
    <p:sldId id="488" r:id="rId48"/>
    <p:sldId id="263" r:id="rId49"/>
    <p:sldId id="452" r:id="rId50"/>
    <p:sldId id="283"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6286" autoAdjust="0"/>
    <p:restoredTop sz="91045" autoAdjust="0"/>
  </p:normalViewPr>
  <p:slideViewPr>
    <p:cSldViewPr snapToGrid="0">
      <p:cViewPr varScale="1">
        <p:scale>
          <a:sx n="84" d="100"/>
          <a:sy n="84" d="100"/>
        </p:scale>
        <p:origin x="39" y="45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4DBA4D2-3455-4AD9-A142-098DFCAEFCCA}" type="doc">
      <dgm:prSet loTypeId="urn:microsoft.com/office/officeart/2005/8/layout/arrow4" loCatId="process" qsTypeId="urn:microsoft.com/office/officeart/2005/8/quickstyle/simple1" qsCatId="simple" csTypeId="urn:microsoft.com/office/officeart/2005/8/colors/accent1_2" csCatId="accent1" phldr="1"/>
      <dgm:spPr/>
      <dgm:t>
        <a:bodyPr/>
        <a:lstStyle/>
        <a:p>
          <a:endParaRPr lang="en-GB"/>
        </a:p>
      </dgm:t>
    </dgm:pt>
    <dgm:pt modelId="{8C319196-C785-4532-93D1-C47E822DAEB0}">
      <dgm:prSet phldrT="[Text]"/>
      <dgm:spPr/>
      <dgm:t>
        <a:bodyPr/>
        <a:lstStyle/>
        <a:p>
          <a:r>
            <a:rPr lang="en-GB" dirty="0">
              <a:latin typeface="Open Sans"/>
            </a:rPr>
            <a:t>Your career</a:t>
          </a:r>
        </a:p>
      </dgm:t>
    </dgm:pt>
    <dgm:pt modelId="{BDEDF9D6-C586-4CD7-B106-0B68EE099C50}" type="parTrans" cxnId="{1E765571-B26C-4400-A6E4-81E6B38C72D3}">
      <dgm:prSet/>
      <dgm:spPr/>
      <dgm:t>
        <a:bodyPr/>
        <a:lstStyle/>
        <a:p>
          <a:endParaRPr lang="en-GB">
            <a:latin typeface="Open Sans"/>
          </a:endParaRPr>
        </a:p>
      </dgm:t>
    </dgm:pt>
    <dgm:pt modelId="{07E9C813-8744-4A0C-9F78-A08BF2A944C3}" type="sibTrans" cxnId="{1E765571-B26C-4400-A6E4-81E6B38C72D3}">
      <dgm:prSet/>
      <dgm:spPr/>
      <dgm:t>
        <a:bodyPr/>
        <a:lstStyle/>
        <a:p>
          <a:endParaRPr lang="en-GB">
            <a:latin typeface="Open Sans"/>
          </a:endParaRPr>
        </a:p>
      </dgm:t>
    </dgm:pt>
    <dgm:pt modelId="{480CC3ED-EC87-449F-891A-4144D7493032}">
      <dgm:prSet phldrT="[Text]"/>
      <dgm:spPr/>
      <dgm:t>
        <a:bodyPr/>
        <a:lstStyle/>
        <a:p>
          <a:r>
            <a:rPr lang="en-GB" dirty="0">
              <a:latin typeface="Open Sans"/>
            </a:rPr>
            <a:t>Open Science</a:t>
          </a:r>
        </a:p>
      </dgm:t>
    </dgm:pt>
    <dgm:pt modelId="{13A4ACB5-26D0-4983-B1EF-0D4DCDA951F4}" type="parTrans" cxnId="{3919E0F5-817C-4BAF-B362-E4CEA9B162D3}">
      <dgm:prSet/>
      <dgm:spPr/>
      <dgm:t>
        <a:bodyPr/>
        <a:lstStyle/>
        <a:p>
          <a:endParaRPr lang="en-GB">
            <a:latin typeface="Open Sans"/>
          </a:endParaRPr>
        </a:p>
      </dgm:t>
    </dgm:pt>
    <dgm:pt modelId="{FCB77570-2B6C-4930-88D9-AE43D085A83A}" type="sibTrans" cxnId="{3919E0F5-817C-4BAF-B362-E4CEA9B162D3}">
      <dgm:prSet/>
      <dgm:spPr/>
      <dgm:t>
        <a:bodyPr/>
        <a:lstStyle/>
        <a:p>
          <a:endParaRPr lang="en-GB">
            <a:latin typeface="Open Sans"/>
          </a:endParaRPr>
        </a:p>
      </dgm:t>
    </dgm:pt>
    <dgm:pt modelId="{B254C4FE-C810-4372-9CD3-8DE6348DA1A7}" type="pres">
      <dgm:prSet presAssocID="{A4DBA4D2-3455-4AD9-A142-098DFCAEFCCA}" presName="compositeShape" presStyleCnt="0">
        <dgm:presLayoutVars>
          <dgm:chMax val="2"/>
          <dgm:dir/>
          <dgm:resizeHandles val="exact"/>
        </dgm:presLayoutVars>
      </dgm:prSet>
      <dgm:spPr/>
    </dgm:pt>
    <dgm:pt modelId="{7DD08BA2-831B-4133-90EC-4BD774DA9BBE}" type="pres">
      <dgm:prSet presAssocID="{8C319196-C785-4532-93D1-C47E822DAEB0}" presName="upArrow" presStyleLbl="node1" presStyleIdx="0" presStyleCnt="2" custLinFactNeighborX="30224" custLinFactNeighborY="-617"/>
      <dgm:spPr>
        <a:solidFill>
          <a:schemeClr val="accent4"/>
        </a:solidFill>
      </dgm:spPr>
    </dgm:pt>
    <dgm:pt modelId="{615A27F7-638F-41DE-B8A1-41887ECB8718}" type="pres">
      <dgm:prSet presAssocID="{8C319196-C785-4532-93D1-C47E822DAEB0}" presName="upArrowText" presStyleLbl="revTx" presStyleIdx="0" presStyleCnt="2" custLinFactNeighborX="18291" custLinFactNeighborY="-2402">
        <dgm:presLayoutVars>
          <dgm:chMax val="0"/>
          <dgm:bulletEnabled val="1"/>
        </dgm:presLayoutVars>
      </dgm:prSet>
      <dgm:spPr/>
    </dgm:pt>
    <dgm:pt modelId="{E15F2074-F41A-4430-9E04-BDDD5DFF4241}" type="pres">
      <dgm:prSet presAssocID="{480CC3ED-EC87-449F-891A-4144D7493032}" presName="downArrow" presStyleLbl="node1" presStyleIdx="1" presStyleCnt="2"/>
      <dgm:spPr/>
    </dgm:pt>
    <dgm:pt modelId="{C8C0FE46-523F-401A-8CF7-C222A77A3C90}" type="pres">
      <dgm:prSet presAssocID="{480CC3ED-EC87-449F-891A-4144D7493032}" presName="downArrowText" presStyleLbl="revTx" presStyleIdx="1" presStyleCnt="2">
        <dgm:presLayoutVars>
          <dgm:chMax val="0"/>
          <dgm:bulletEnabled val="1"/>
        </dgm:presLayoutVars>
      </dgm:prSet>
      <dgm:spPr/>
    </dgm:pt>
  </dgm:ptLst>
  <dgm:cxnLst>
    <dgm:cxn modelId="{1E765571-B26C-4400-A6E4-81E6B38C72D3}" srcId="{A4DBA4D2-3455-4AD9-A142-098DFCAEFCCA}" destId="{8C319196-C785-4532-93D1-C47E822DAEB0}" srcOrd="0" destOrd="0" parTransId="{BDEDF9D6-C586-4CD7-B106-0B68EE099C50}" sibTransId="{07E9C813-8744-4A0C-9F78-A08BF2A944C3}"/>
    <dgm:cxn modelId="{6D7DB696-767E-4E3E-B954-646AF29D0A32}" type="presOf" srcId="{A4DBA4D2-3455-4AD9-A142-098DFCAEFCCA}" destId="{B254C4FE-C810-4372-9CD3-8DE6348DA1A7}" srcOrd="0" destOrd="0" presId="urn:microsoft.com/office/officeart/2005/8/layout/arrow4"/>
    <dgm:cxn modelId="{1B7923AF-C056-4C02-8ED8-DA2E110D7542}" type="presOf" srcId="{8C319196-C785-4532-93D1-C47E822DAEB0}" destId="{615A27F7-638F-41DE-B8A1-41887ECB8718}" srcOrd="0" destOrd="0" presId="urn:microsoft.com/office/officeart/2005/8/layout/arrow4"/>
    <dgm:cxn modelId="{65405FD8-0783-4B79-B35F-346450D52879}" type="presOf" srcId="{480CC3ED-EC87-449F-891A-4144D7493032}" destId="{C8C0FE46-523F-401A-8CF7-C222A77A3C90}" srcOrd="0" destOrd="0" presId="urn:microsoft.com/office/officeart/2005/8/layout/arrow4"/>
    <dgm:cxn modelId="{3919E0F5-817C-4BAF-B362-E4CEA9B162D3}" srcId="{A4DBA4D2-3455-4AD9-A142-098DFCAEFCCA}" destId="{480CC3ED-EC87-449F-891A-4144D7493032}" srcOrd="1" destOrd="0" parTransId="{13A4ACB5-26D0-4983-B1EF-0D4DCDA951F4}" sibTransId="{FCB77570-2B6C-4930-88D9-AE43D085A83A}"/>
    <dgm:cxn modelId="{94B22876-A04E-4B15-9824-0ABF6AC7605D}" type="presParOf" srcId="{B254C4FE-C810-4372-9CD3-8DE6348DA1A7}" destId="{7DD08BA2-831B-4133-90EC-4BD774DA9BBE}" srcOrd="0" destOrd="0" presId="urn:microsoft.com/office/officeart/2005/8/layout/arrow4"/>
    <dgm:cxn modelId="{3907E3CA-5F35-4566-A218-A09AB67DC755}" type="presParOf" srcId="{B254C4FE-C810-4372-9CD3-8DE6348DA1A7}" destId="{615A27F7-638F-41DE-B8A1-41887ECB8718}" srcOrd="1" destOrd="0" presId="urn:microsoft.com/office/officeart/2005/8/layout/arrow4"/>
    <dgm:cxn modelId="{157DDA43-DB68-4772-A102-A82CF47ADB2C}" type="presParOf" srcId="{B254C4FE-C810-4372-9CD3-8DE6348DA1A7}" destId="{E15F2074-F41A-4430-9E04-BDDD5DFF4241}" srcOrd="2" destOrd="0" presId="urn:microsoft.com/office/officeart/2005/8/layout/arrow4"/>
    <dgm:cxn modelId="{6AA5A3E8-2B2C-44C1-B4BB-2C5DB98D86E0}" type="presParOf" srcId="{B254C4FE-C810-4372-9CD3-8DE6348DA1A7}" destId="{C8C0FE46-523F-401A-8CF7-C222A77A3C90}" srcOrd="3" destOrd="0" presId="urn:microsoft.com/office/officeart/2005/8/layout/arrow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4DBA4D2-3455-4AD9-A142-098DFCAEFCCA}" type="doc">
      <dgm:prSet loTypeId="urn:microsoft.com/office/officeart/2005/8/layout/arrow4" loCatId="process" qsTypeId="urn:microsoft.com/office/officeart/2005/8/quickstyle/simple1" qsCatId="simple" csTypeId="urn:microsoft.com/office/officeart/2005/8/colors/accent1_2" csCatId="accent1" phldr="1"/>
      <dgm:spPr/>
      <dgm:t>
        <a:bodyPr/>
        <a:lstStyle/>
        <a:p>
          <a:endParaRPr lang="en-GB"/>
        </a:p>
      </dgm:t>
    </dgm:pt>
    <dgm:pt modelId="{8C319196-C785-4532-93D1-C47E822DAEB0}">
      <dgm:prSet phldrT="[Text]"/>
      <dgm:spPr/>
      <dgm:t>
        <a:bodyPr/>
        <a:lstStyle/>
        <a:p>
          <a:r>
            <a:rPr lang="en-GB" dirty="0">
              <a:latin typeface="Open Sans"/>
            </a:rPr>
            <a:t>Your career</a:t>
          </a:r>
        </a:p>
      </dgm:t>
    </dgm:pt>
    <dgm:pt modelId="{BDEDF9D6-C586-4CD7-B106-0B68EE099C50}" type="parTrans" cxnId="{1E765571-B26C-4400-A6E4-81E6B38C72D3}">
      <dgm:prSet/>
      <dgm:spPr/>
      <dgm:t>
        <a:bodyPr/>
        <a:lstStyle/>
        <a:p>
          <a:endParaRPr lang="en-GB"/>
        </a:p>
      </dgm:t>
    </dgm:pt>
    <dgm:pt modelId="{07E9C813-8744-4A0C-9F78-A08BF2A944C3}" type="sibTrans" cxnId="{1E765571-B26C-4400-A6E4-81E6B38C72D3}">
      <dgm:prSet/>
      <dgm:spPr/>
      <dgm:t>
        <a:bodyPr/>
        <a:lstStyle/>
        <a:p>
          <a:endParaRPr lang="en-GB"/>
        </a:p>
      </dgm:t>
    </dgm:pt>
    <dgm:pt modelId="{480CC3ED-EC87-449F-891A-4144D7493032}">
      <dgm:prSet phldrT="[Text]"/>
      <dgm:spPr/>
      <dgm:t>
        <a:bodyPr/>
        <a:lstStyle/>
        <a:p>
          <a:r>
            <a:rPr lang="en-GB" dirty="0">
              <a:latin typeface="Open Sans"/>
            </a:rPr>
            <a:t>Open Science</a:t>
          </a:r>
        </a:p>
      </dgm:t>
    </dgm:pt>
    <dgm:pt modelId="{13A4ACB5-26D0-4983-B1EF-0D4DCDA951F4}" type="parTrans" cxnId="{3919E0F5-817C-4BAF-B362-E4CEA9B162D3}">
      <dgm:prSet/>
      <dgm:spPr/>
      <dgm:t>
        <a:bodyPr/>
        <a:lstStyle/>
        <a:p>
          <a:endParaRPr lang="en-GB"/>
        </a:p>
      </dgm:t>
    </dgm:pt>
    <dgm:pt modelId="{FCB77570-2B6C-4930-88D9-AE43D085A83A}" type="sibTrans" cxnId="{3919E0F5-817C-4BAF-B362-E4CEA9B162D3}">
      <dgm:prSet/>
      <dgm:spPr/>
      <dgm:t>
        <a:bodyPr/>
        <a:lstStyle/>
        <a:p>
          <a:endParaRPr lang="en-GB"/>
        </a:p>
      </dgm:t>
    </dgm:pt>
    <dgm:pt modelId="{B254C4FE-C810-4372-9CD3-8DE6348DA1A7}" type="pres">
      <dgm:prSet presAssocID="{A4DBA4D2-3455-4AD9-A142-098DFCAEFCCA}" presName="compositeShape" presStyleCnt="0">
        <dgm:presLayoutVars>
          <dgm:chMax val="2"/>
          <dgm:dir/>
          <dgm:resizeHandles val="exact"/>
        </dgm:presLayoutVars>
      </dgm:prSet>
      <dgm:spPr/>
    </dgm:pt>
    <dgm:pt modelId="{7DD08BA2-831B-4133-90EC-4BD774DA9BBE}" type="pres">
      <dgm:prSet presAssocID="{8C319196-C785-4532-93D1-C47E822DAEB0}" presName="upArrow" presStyleLbl="node1" presStyleIdx="0" presStyleCnt="2" custLinFactNeighborX="30224" custLinFactNeighborY="-617"/>
      <dgm:spPr>
        <a:solidFill>
          <a:schemeClr val="accent4"/>
        </a:solidFill>
      </dgm:spPr>
    </dgm:pt>
    <dgm:pt modelId="{615A27F7-638F-41DE-B8A1-41887ECB8718}" type="pres">
      <dgm:prSet presAssocID="{8C319196-C785-4532-93D1-C47E822DAEB0}" presName="upArrowText" presStyleLbl="revTx" presStyleIdx="0" presStyleCnt="2" custLinFactNeighborX="18291" custLinFactNeighborY="-2402">
        <dgm:presLayoutVars>
          <dgm:chMax val="0"/>
          <dgm:bulletEnabled val="1"/>
        </dgm:presLayoutVars>
      </dgm:prSet>
      <dgm:spPr/>
    </dgm:pt>
    <dgm:pt modelId="{E15F2074-F41A-4430-9E04-BDDD5DFF4241}" type="pres">
      <dgm:prSet presAssocID="{480CC3ED-EC87-449F-891A-4144D7493032}" presName="downArrow" presStyleLbl="node1" presStyleIdx="1" presStyleCnt="2"/>
      <dgm:spPr/>
    </dgm:pt>
    <dgm:pt modelId="{C8C0FE46-523F-401A-8CF7-C222A77A3C90}" type="pres">
      <dgm:prSet presAssocID="{480CC3ED-EC87-449F-891A-4144D7493032}" presName="downArrowText" presStyleLbl="revTx" presStyleIdx="1" presStyleCnt="2">
        <dgm:presLayoutVars>
          <dgm:chMax val="0"/>
          <dgm:bulletEnabled val="1"/>
        </dgm:presLayoutVars>
      </dgm:prSet>
      <dgm:spPr/>
    </dgm:pt>
  </dgm:ptLst>
  <dgm:cxnLst>
    <dgm:cxn modelId="{1E765571-B26C-4400-A6E4-81E6B38C72D3}" srcId="{A4DBA4D2-3455-4AD9-A142-098DFCAEFCCA}" destId="{8C319196-C785-4532-93D1-C47E822DAEB0}" srcOrd="0" destOrd="0" parTransId="{BDEDF9D6-C586-4CD7-B106-0B68EE099C50}" sibTransId="{07E9C813-8744-4A0C-9F78-A08BF2A944C3}"/>
    <dgm:cxn modelId="{6D7DB696-767E-4E3E-B954-646AF29D0A32}" type="presOf" srcId="{A4DBA4D2-3455-4AD9-A142-098DFCAEFCCA}" destId="{B254C4FE-C810-4372-9CD3-8DE6348DA1A7}" srcOrd="0" destOrd="0" presId="urn:microsoft.com/office/officeart/2005/8/layout/arrow4"/>
    <dgm:cxn modelId="{1B7923AF-C056-4C02-8ED8-DA2E110D7542}" type="presOf" srcId="{8C319196-C785-4532-93D1-C47E822DAEB0}" destId="{615A27F7-638F-41DE-B8A1-41887ECB8718}" srcOrd="0" destOrd="0" presId="urn:microsoft.com/office/officeart/2005/8/layout/arrow4"/>
    <dgm:cxn modelId="{65405FD8-0783-4B79-B35F-346450D52879}" type="presOf" srcId="{480CC3ED-EC87-449F-891A-4144D7493032}" destId="{C8C0FE46-523F-401A-8CF7-C222A77A3C90}" srcOrd="0" destOrd="0" presId="urn:microsoft.com/office/officeart/2005/8/layout/arrow4"/>
    <dgm:cxn modelId="{3919E0F5-817C-4BAF-B362-E4CEA9B162D3}" srcId="{A4DBA4D2-3455-4AD9-A142-098DFCAEFCCA}" destId="{480CC3ED-EC87-449F-891A-4144D7493032}" srcOrd="1" destOrd="0" parTransId="{13A4ACB5-26D0-4983-B1EF-0D4DCDA951F4}" sibTransId="{FCB77570-2B6C-4930-88D9-AE43D085A83A}"/>
    <dgm:cxn modelId="{94B22876-A04E-4B15-9824-0ABF6AC7605D}" type="presParOf" srcId="{B254C4FE-C810-4372-9CD3-8DE6348DA1A7}" destId="{7DD08BA2-831B-4133-90EC-4BD774DA9BBE}" srcOrd="0" destOrd="0" presId="urn:microsoft.com/office/officeart/2005/8/layout/arrow4"/>
    <dgm:cxn modelId="{3907E3CA-5F35-4566-A218-A09AB67DC755}" type="presParOf" srcId="{B254C4FE-C810-4372-9CD3-8DE6348DA1A7}" destId="{615A27F7-638F-41DE-B8A1-41887ECB8718}" srcOrd="1" destOrd="0" presId="urn:microsoft.com/office/officeart/2005/8/layout/arrow4"/>
    <dgm:cxn modelId="{157DDA43-DB68-4772-A102-A82CF47ADB2C}" type="presParOf" srcId="{B254C4FE-C810-4372-9CD3-8DE6348DA1A7}" destId="{E15F2074-F41A-4430-9E04-BDDD5DFF4241}" srcOrd="2" destOrd="0" presId="urn:microsoft.com/office/officeart/2005/8/layout/arrow4"/>
    <dgm:cxn modelId="{6AA5A3E8-2B2C-44C1-B4BB-2C5DB98D86E0}" type="presParOf" srcId="{B254C4FE-C810-4372-9CD3-8DE6348DA1A7}" destId="{C8C0FE46-523F-401A-8CF7-C222A77A3C90}" srcOrd="3" destOrd="0" presId="urn:microsoft.com/office/officeart/2005/8/layout/arrow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4DBA4D2-3455-4AD9-A142-098DFCAEFCCA}" type="doc">
      <dgm:prSet loTypeId="urn:microsoft.com/office/officeart/2005/8/layout/arrow4" loCatId="process" qsTypeId="urn:microsoft.com/office/officeart/2005/8/quickstyle/simple1" qsCatId="simple" csTypeId="urn:microsoft.com/office/officeart/2005/8/colors/accent1_2" csCatId="accent1" phldr="1"/>
      <dgm:spPr/>
      <dgm:t>
        <a:bodyPr/>
        <a:lstStyle/>
        <a:p>
          <a:endParaRPr lang="en-GB"/>
        </a:p>
      </dgm:t>
    </dgm:pt>
    <dgm:pt modelId="{8C319196-C785-4532-93D1-C47E822DAEB0}">
      <dgm:prSet phldrT="[Text]"/>
      <dgm:spPr/>
      <dgm:t>
        <a:bodyPr/>
        <a:lstStyle/>
        <a:p>
          <a:pPr algn="ctr"/>
          <a:r>
            <a:rPr lang="en-GB" dirty="0">
              <a:latin typeface="Open Sans"/>
            </a:rPr>
            <a:t>Your career</a:t>
          </a:r>
        </a:p>
      </dgm:t>
    </dgm:pt>
    <dgm:pt modelId="{BDEDF9D6-C586-4CD7-B106-0B68EE099C50}" type="parTrans" cxnId="{1E765571-B26C-4400-A6E4-81E6B38C72D3}">
      <dgm:prSet/>
      <dgm:spPr/>
      <dgm:t>
        <a:bodyPr/>
        <a:lstStyle/>
        <a:p>
          <a:endParaRPr lang="en-GB"/>
        </a:p>
      </dgm:t>
    </dgm:pt>
    <dgm:pt modelId="{07E9C813-8744-4A0C-9F78-A08BF2A944C3}" type="sibTrans" cxnId="{1E765571-B26C-4400-A6E4-81E6B38C72D3}">
      <dgm:prSet/>
      <dgm:spPr/>
      <dgm:t>
        <a:bodyPr/>
        <a:lstStyle/>
        <a:p>
          <a:endParaRPr lang="en-GB"/>
        </a:p>
      </dgm:t>
    </dgm:pt>
    <dgm:pt modelId="{480CC3ED-EC87-449F-891A-4144D7493032}">
      <dgm:prSet phldrT="[Text]"/>
      <dgm:spPr/>
      <dgm:t>
        <a:bodyPr/>
        <a:lstStyle/>
        <a:p>
          <a:pPr algn="ctr"/>
          <a:r>
            <a:rPr lang="en-GB" dirty="0">
              <a:latin typeface="Open Sans"/>
            </a:rPr>
            <a:t>Open Science</a:t>
          </a:r>
        </a:p>
      </dgm:t>
    </dgm:pt>
    <dgm:pt modelId="{FCB77570-2B6C-4930-88D9-AE43D085A83A}" type="sibTrans" cxnId="{3919E0F5-817C-4BAF-B362-E4CEA9B162D3}">
      <dgm:prSet/>
      <dgm:spPr/>
      <dgm:t>
        <a:bodyPr/>
        <a:lstStyle/>
        <a:p>
          <a:endParaRPr lang="en-GB"/>
        </a:p>
      </dgm:t>
    </dgm:pt>
    <dgm:pt modelId="{13A4ACB5-26D0-4983-B1EF-0D4DCDA951F4}" type="parTrans" cxnId="{3919E0F5-817C-4BAF-B362-E4CEA9B162D3}">
      <dgm:prSet/>
      <dgm:spPr/>
      <dgm:t>
        <a:bodyPr/>
        <a:lstStyle/>
        <a:p>
          <a:endParaRPr lang="en-GB"/>
        </a:p>
      </dgm:t>
    </dgm:pt>
    <dgm:pt modelId="{B254C4FE-C810-4372-9CD3-8DE6348DA1A7}" type="pres">
      <dgm:prSet presAssocID="{A4DBA4D2-3455-4AD9-A142-098DFCAEFCCA}" presName="compositeShape" presStyleCnt="0">
        <dgm:presLayoutVars>
          <dgm:chMax val="2"/>
          <dgm:dir/>
          <dgm:resizeHandles val="exact"/>
        </dgm:presLayoutVars>
      </dgm:prSet>
      <dgm:spPr/>
    </dgm:pt>
    <dgm:pt modelId="{7DD08BA2-831B-4133-90EC-4BD774DA9BBE}" type="pres">
      <dgm:prSet presAssocID="{8C319196-C785-4532-93D1-C47E822DAEB0}" presName="upArrow" presStyleLbl="node1" presStyleIdx="0" presStyleCnt="2" custLinFactX="35655" custLinFactNeighborX="100000" custLinFactNeighborY="71048"/>
      <dgm:spPr>
        <a:solidFill>
          <a:schemeClr val="accent4"/>
        </a:solidFill>
      </dgm:spPr>
    </dgm:pt>
    <dgm:pt modelId="{615A27F7-638F-41DE-B8A1-41887ECB8718}" type="pres">
      <dgm:prSet presAssocID="{8C319196-C785-4532-93D1-C47E822DAEB0}" presName="upArrowText" presStyleLbl="revTx" presStyleIdx="0" presStyleCnt="2" custScaleX="56325" custLinFactNeighborX="-1455" custLinFactNeighborY="1754">
        <dgm:presLayoutVars>
          <dgm:chMax val="0"/>
          <dgm:bulletEnabled val="1"/>
        </dgm:presLayoutVars>
      </dgm:prSet>
      <dgm:spPr/>
    </dgm:pt>
    <dgm:pt modelId="{E15F2074-F41A-4430-9E04-BDDD5DFF4241}" type="pres">
      <dgm:prSet presAssocID="{480CC3ED-EC87-449F-891A-4144D7493032}" presName="downArrow" presStyleLbl="node1" presStyleIdx="1" presStyleCnt="2" custAng="10800000" custLinFactNeighborX="-6854" custLinFactNeighborY="-37285"/>
      <dgm:spPr/>
    </dgm:pt>
    <dgm:pt modelId="{C8C0FE46-523F-401A-8CF7-C222A77A3C90}" type="pres">
      <dgm:prSet presAssocID="{480CC3ED-EC87-449F-891A-4144D7493032}" presName="downArrowText" presStyleLbl="revTx" presStyleIdx="1" presStyleCnt="2" custScaleX="62851" custLinFactY="-6321" custLinFactNeighborX="-85003" custLinFactNeighborY="-100000">
        <dgm:presLayoutVars>
          <dgm:chMax val="0"/>
          <dgm:bulletEnabled val="1"/>
        </dgm:presLayoutVars>
      </dgm:prSet>
      <dgm:spPr/>
    </dgm:pt>
  </dgm:ptLst>
  <dgm:cxnLst>
    <dgm:cxn modelId="{1E765571-B26C-4400-A6E4-81E6B38C72D3}" srcId="{A4DBA4D2-3455-4AD9-A142-098DFCAEFCCA}" destId="{8C319196-C785-4532-93D1-C47E822DAEB0}" srcOrd="0" destOrd="0" parTransId="{BDEDF9D6-C586-4CD7-B106-0B68EE099C50}" sibTransId="{07E9C813-8744-4A0C-9F78-A08BF2A944C3}"/>
    <dgm:cxn modelId="{6D7DB696-767E-4E3E-B954-646AF29D0A32}" type="presOf" srcId="{A4DBA4D2-3455-4AD9-A142-098DFCAEFCCA}" destId="{B254C4FE-C810-4372-9CD3-8DE6348DA1A7}" srcOrd="0" destOrd="0" presId="urn:microsoft.com/office/officeart/2005/8/layout/arrow4"/>
    <dgm:cxn modelId="{1B7923AF-C056-4C02-8ED8-DA2E110D7542}" type="presOf" srcId="{8C319196-C785-4532-93D1-C47E822DAEB0}" destId="{615A27F7-638F-41DE-B8A1-41887ECB8718}" srcOrd="0" destOrd="0" presId="urn:microsoft.com/office/officeart/2005/8/layout/arrow4"/>
    <dgm:cxn modelId="{65405FD8-0783-4B79-B35F-346450D52879}" type="presOf" srcId="{480CC3ED-EC87-449F-891A-4144D7493032}" destId="{C8C0FE46-523F-401A-8CF7-C222A77A3C90}" srcOrd="0" destOrd="0" presId="urn:microsoft.com/office/officeart/2005/8/layout/arrow4"/>
    <dgm:cxn modelId="{3919E0F5-817C-4BAF-B362-E4CEA9B162D3}" srcId="{A4DBA4D2-3455-4AD9-A142-098DFCAEFCCA}" destId="{480CC3ED-EC87-449F-891A-4144D7493032}" srcOrd="1" destOrd="0" parTransId="{13A4ACB5-26D0-4983-B1EF-0D4DCDA951F4}" sibTransId="{FCB77570-2B6C-4930-88D9-AE43D085A83A}"/>
    <dgm:cxn modelId="{94B22876-A04E-4B15-9824-0ABF6AC7605D}" type="presParOf" srcId="{B254C4FE-C810-4372-9CD3-8DE6348DA1A7}" destId="{7DD08BA2-831B-4133-90EC-4BD774DA9BBE}" srcOrd="0" destOrd="0" presId="urn:microsoft.com/office/officeart/2005/8/layout/arrow4"/>
    <dgm:cxn modelId="{3907E3CA-5F35-4566-A218-A09AB67DC755}" type="presParOf" srcId="{B254C4FE-C810-4372-9CD3-8DE6348DA1A7}" destId="{615A27F7-638F-41DE-B8A1-41887ECB8718}" srcOrd="1" destOrd="0" presId="urn:microsoft.com/office/officeart/2005/8/layout/arrow4"/>
    <dgm:cxn modelId="{157DDA43-DB68-4772-A102-A82CF47ADB2C}" type="presParOf" srcId="{B254C4FE-C810-4372-9CD3-8DE6348DA1A7}" destId="{E15F2074-F41A-4430-9E04-BDDD5DFF4241}" srcOrd="2" destOrd="0" presId="urn:microsoft.com/office/officeart/2005/8/layout/arrow4"/>
    <dgm:cxn modelId="{6AA5A3E8-2B2C-44C1-B4BB-2C5DB98D86E0}" type="presParOf" srcId="{B254C4FE-C810-4372-9CD3-8DE6348DA1A7}" destId="{C8C0FE46-523F-401A-8CF7-C222A77A3C90}" srcOrd="3" destOrd="0" presId="urn:microsoft.com/office/officeart/2005/8/layout/arrow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D08BA2-831B-4133-90EC-4BD774DA9BBE}">
      <dsp:nvSpPr>
        <dsp:cNvPr id="0" name=""/>
        <dsp:cNvSpPr/>
      </dsp:nvSpPr>
      <dsp:spPr>
        <a:xfrm>
          <a:off x="814938" y="0"/>
          <a:ext cx="2681541" cy="2600282"/>
        </a:xfrm>
        <a:prstGeom prst="upArrow">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15A27F7-638F-41DE-B8A1-41887ECB8718}">
      <dsp:nvSpPr>
        <dsp:cNvPr id="0" name=""/>
        <dsp:cNvSpPr/>
      </dsp:nvSpPr>
      <dsp:spPr>
        <a:xfrm>
          <a:off x="3575388" y="0"/>
          <a:ext cx="4550494" cy="26002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62280" tIns="0" rIns="462280" bIns="462280" numCol="1" spcCol="1270" anchor="ctr" anchorCtr="0">
          <a:noAutofit/>
        </a:bodyPr>
        <a:lstStyle/>
        <a:p>
          <a:pPr marL="0" lvl="0" indent="0" algn="l" defTabSz="2889250">
            <a:lnSpc>
              <a:spcPct val="90000"/>
            </a:lnSpc>
            <a:spcBef>
              <a:spcPct val="0"/>
            </a:spcBef>
            <a:spcAft>
              <a:spcPct val="35000"/>
            </a:spcAft>
            <a:buNone/>
          </a:pPr>
          <a:r>
            <a:rPr lang="en-GB" sz="6500" kern="1200" dirty="0">
              <a:latin typeface="Open Sans"/>
            </a:rPr>
            <a:t>Your career</a:t>
          </a:r>
        </a:p>
      </dsp:txBody>
      <dsp:txXfrm>
        <a:off x="3575388" y="0"/>
        <a:ext cx="4550494" cy="2600282"/>
      </dsp:txXfrm>
    </dsp:sp>
    <dsp:sp modelId="{E15F2074-F41A-4430-9E04-BDDD5DFF4241}">
      <dsp:nvSpPr>
        <dsp:cNvPr id="0" name=""/>
        <dsp:cNvSpPr/>
      </dsp:nvSpPr>
      <dsp:spPr>
        <a:xfrm>
          <a:off x="808931" y="2816973"/>
          <a:ext cx="2681541" cy="2600282"/>
        </a:xfrm>
        <a:prstGeom prst="downArrow">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8C0FE46-523F-401A-8CF7-C222A77A3C90}">
      <dsp:nvSpPr>
        <dsp:cNvPr id="0" name=""/>
        <dsp:cNvSpPr/>
      </dsp:nvSpPr>
      <dsp:spPr>
        <a:xfrm>
          <a:off x="3570919" y="2816973"/>
          <a:ext cx="4550494" cy="26002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62280" tIns="0" rIns="462280" bIns="462280" numCol="1" spcCol="1270" anchor="ctr" anchorCtr="0">
          <a:noAutofit/>
        </a:bodyPr>
        <a:lstStyle/>
        <a:p>
          <a:pPr marL="0" lvl="0" indent="0" algn="l" defTabSz="2889250">
            <a:lnSpc>
              <a:spcPct val="90000"/>
            </a:lnSpc>
            <a:spcBef>
              <a:spcPct val="0"/>
            </a:spcBef>
            <a:spcAft>
              <a:spcPct val="35000"/>
            </a:spcAft>
            <a:buNone/>
          </a:pPr>
          <a:r>
            <a:rPr lang="en-GB" sz="6500" kern="1200" dirty="0">
              <a:latin typeface="Open Sans"/>
            </a:rPr>
            <a:t>Open Science</a:t>
          </a:r>
        </a:p>
      </dsp:txBody>
      <dsp:txXfrm>
        <a:off x="3570919" y="2816973"/>
        <a:ext cx="4550494" cy="26002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D08BA2-831B-4133-90EC-4BD774DA9BBE}">
      <dsp:nvSpPr>
        <dsp:cNvPr id="0" name=""/>
        <dsp:cNvSpPr/>
      </dsp:nvSpPr>
      <dsp:spPr>
        <a:xfrm>
          <a:off x="814938" y="0"/>
          <a:ext cx="2681541" cy="2600282"/>
        </a:xfrm>
        <a:prstGeom prst="upArrow">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15A27F7-638F-41DE-B8A1-41887ECB8718}">
      <dsp:nvSpPr>
        <dsp:cNvPr id="0" name=""/>
        <dsp:cNvSpPr/>
      </dsp:nvSpPr>
      <dsp:spPr>
        <a:xfrm>
          <a:off x="3575388" y="0"/>
          <a:ext cx="4550494" cy="26002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62280" tIns="0" rIns="462280" bIns="462280" numCol="1" spcCol="1270" anchor="ctr" anchorCtr="0">
          <a:noAutofit/>
        </a:bodyPr>
        <a:lstStyle/>
        <a:p>
          <a:pPr marL="0" lvl="0" indent="0" algn="l" defTabSz="2889250">
            <a:lnSpc>
              <a:spcPct val="90000"/>
            </a:lnSpc>
            <a:spcBef>
              <a:spcPct val="0"/>
            </a:spcBef>
            <a:spcAft>
              <a:spcPct val="35000"/>
            </a:spcAft>
            <a:buNone/>
          </a:pPr>
          <a:r>
            <a:rPr lang="en-GB" sz="6500" kern="1200" dirty="0">
              <a:latin typeface="Open Sans"/>
            </a:rPr>
            <a:t>Your career</a:t>
          </a:r>
        </a:p>
      </dsp:txBody>
      <dsp:txXfrm>
        <a:off x="3575388" y="0"/>
        <a:ext cx="4550494" cy="2600282"/>
      </dsp:txXfrm>
    </dsp:sp>
    <dsp:sp modelId="{E15F2074-F41A-4430-9E04-BDDD5DFF4241}">
      <dsp:nvSpPr>
        <dsp:cNvPr id="0" name=""/>
        <dsp:cNvSpPr/>
      </dsp:nvSpPr>
      <dsp:spPr>
        <a:xfrm>
          <a:off x="808931" y="2816973"/>
          <a:ext cx="2681541" cy="2600282"/>
        </a:xfrm>
        <a:prstGeom prst="downArrow">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8C0FE46-523F-401A-8CF7-C222A77A3C90}">
      <dsp:nvSpPr>
        <dsp:cNvPr id="0" name=""/>
        <dsp:cNvSpPr/>
      </dsp:nvSpPr>
      <dsp:spPr>
        <a:xfrm>
          <a:off x="3570919" y="2816973"/>
          <a:ext cx="4550494" cy="26002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62280" tIns="0" rIns="462280" bIns="462280" numCol="1" spcCol="1270" anchor="ctr" anchorCtr="0">
          <a:noAutofit/>
        </a:bodyPr>
        <a:lstStyle/>
        <a:p>
          <a:pPr marL="0" lvl="0" indent="0" algn="l" defTabSz="2889250">
            <a:lnSpc>
              <a:spcPct val="90000"/>
            </a:lnSpc>
            <a:spcBef>
              <a:spcPct val="0"/>
            </a:spcBef>
            <a:spcAft>
              <a:spcPct val="35000"/>
            </a:spcAft>
            <a:buNone/>
          </a:pPr>
          <a:r>
            <a:rPr lang="en-GB" sz="6500" kern="1200" dirty="0">
              <a:latin typeface="Open Sans"/>
            </a:rPr>
            <a:t>Open Science</a:t>
          </a:r>
        </a:p>
      </dsp:txBody>
      <dsp:txXfrm>
        <a:off x="3570919" y="2816973"/>
        <a:ext cx="4550494" cy="260028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D08BA2-831B-4133-90EC-4BD774DA9BBE}">
      <dsp:nvSpPr>
        <dsp:cNvPr id="0" name=""/>
        <dsp:cNvSpPr/>
      </dsp:nvSpPr>
      <dsp:spPr>
        <a:xfrm>
          <a:off x="4064730" y="1847448"/>
          <a:ext cx="2681541" cy="2600282"/>
        </a:xfrm>
        <a:prstGeom prst="upArrow">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15A27F7-638F-41DE-B8A1-41887ECB8718}">
      <dsp:nvSpPr>
        <dsp:cNvPr id="0" name=""/>
        <dsp:cNvSpPr/>
      </dsp:nvSpPr>
      <dsp:spPr>
        <a:xfrm>
          <a:off x="4116577" y="45608"/>
          <a:ext cx="2563066" cy="26002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0" tIns="0" rIns="355600" bIns="355600" numCol="1" spcCol="1270" anchor="ctr" anchorCtr="0">
          <a:noAutofit/>
        </a:bodyPr>
        <a:lstStyle/>
        <a:p>
          <a:pPr marL="0" lvl="0" indent="0" algn="ctr" defTabSz="2222500">
            <a:lnSpc>
              <a:spcPct val="90000"/>
            </a:lnSpc>
            <a:spcBef>
              <a:spcPct val="0"/>
            </a:spcBef>
            <a:spcAft>
              <a:spcPct val="35000"/>
            </a:spcAft>
            <a:buNone/>
          </a:pPr>
          <a:r>
            <a:rPr lang="en-GB" sz="5000" kern="1200" dirty="0">
              <a:latin typeface="Open Sans"/>
            </a:rPr>
            <a:t>Your career</a:t>
          </a:r>
        </a:p>
      </dsp:txBody>
      <dsp:txXfrm>
        <a:off x="4116577" y="45608"/>
        <a:ext cx="2563066" cy="2600282"/>
      </dsp:txXfrm>
    </dsp:sp>
    <dsp:sp modelId="{E15F2074-F41A-4430-9E04-BDDD5DFF4241}">
      <dsp:nvSpPr>
        <dsp:cNvPr id="0" name=""/>
        <dsp:cNvSpPr/>
      </dsp:nvSpPr>
      <dsp:spPr>
        <a:xfrm rot="10800000">
          <a:off x="1047754" y="1847457"/>
          <a:ext cx="2681541" cy="2600282"/>
        </a:xfrm>
        <a:prstGeom prst="downArrow">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8C0FE46-523F-401A-8CF7-C222A77A3C90}">
      <dsp:nvSpPr>
        <dsp:cNvPr id="0" name=""/>
        <dsp:cNvSpPr/>
      </dsp:nvSpPr>
      <dsp:spPr>
        <a:xfrm>
          <a:off x="970709" y="52326"/>
          <a:ext cx="2860031" cy="26002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0" tIns="0" rIns="355600" bIns="355600" numCol="1" spcCol="1270" anchor="ctr" anchorCtr="0">
          <a:noAutofit/>
        </a:bodyPr>
        <a:lstStyle/>
        <a:p>
          <a:pPr marL="0" lvl="0" indent="0" algn="ctr" defTabSz="2222500">
            <a:lnSpc>
              <a:spcPct val="90000"/>
            </a:lnSpc>
            <a:spcBef>
              <a:spcPct val="0"/>
            </a:spcBef>
            <a:spcAft>
              <a:spcPct val="35000"/>
            </a:spcAft>
            <a:buNone/>
          </a:pPr>
          <a:r>
            <a:rPr lang="en-GB" sz="5000" kern="1200" dirty="0">
              <a:latin typeface="Open Sans"/>
            </a:rPr>
            <a:t>Open Science</a:t>
          </a:r>
        </a:p>
      </dsp:txBody>
      <dsp:txXfrm>
        <a:off x="970709" y="52326"/>
        <a:ext cx="2860031" cy="2600282"/>
      </dsp:txXfrm>
    </dsp:sp>
  </dsp:spTree>
</dsp:drawing>
</file>

<file path=ppt/diagrams/layout1.xml><?xml version="1.0" encoding="utf-8"?>
<dgm:layoutDef xmlns:dgm="http://schemas.openxmlformats.org/drawingml/2006/diagram" xmlns:a="http://schemas.openxmlformats.org/drawingml/2006/main" uniqueId="urn:microsoft.com/office/officeart/2005/8/layout/arrow4">
  <dgm:title val=""/>
  <dgm:desc val=""/>
  <dgm:catLst>
    <dgm:cat type="relationship" pri="8000"/>
    <dgm:cat type="process" pri="30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shape xmlns:r="http://schemas.openxmlformats.org/officeDocument/2006/relationships" r:blip="">
      <dgm:adjLst/>
    </dgm:shape>
    <dgm:presOf/>
    <dgm:choose name="Name0">
      <dgm:if name="Name1" func="var" arg="dir" op="equ" val="norm">
        <dgm:choose name="Name2">
          <dgm:if name="Name3" axis="ch" ptType="node" func="cnt" op="lte" val="1">
            <dgm:constrLst>
              <dgm:constr type="primFontSz" for="des" ptType="node" op="equ" val="65"/>
              <dgm:constr type="w" for="ch" forName="upArrow" refType="w" fact="0.33"/>
              <dgm:constr type="h" for="ch" forName="upArrow" refType="h"/>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dgm:constr type="b" for="ch" forName="upArrowText" refType="h" fact="0.48"/>
              <dgm:constr type="l" for="ch" forName="upArrowText" refType="w" refFor="ch" refForName="upArrow" fact="1.03"/>
            </dgm:constrLst>
          </dgm:if>
          <dgm:else name="Name4">
            <dgm:constrLst>
              <dgm:constr type="primFontSz" for="des" ptType="node" op="equ" val="65"/>
              <dgm:constr type="w" for="ch" forName="upArrow" refType="w" fact="0.33"/>
              <dgm:constr type="h" for="ch" forName="upArrow" refType="h" fact="0.48"/>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fact="0.48"/>
              <dgm:constr type="b" for="ch" forName="upArrowText" refType="h" fact="0.48"/>
              <dgm:constr type="l" for="ch" forName="upArrowText" refType="w" refFor="ch" refForName="upArrow" fact="1.03"/>
              <dgm:constr type="w" for="ch" forName="downArrow" refType="w" fact="0.33"/>
              <dgm:constr type="h" for="ch" forName="downArrow" refType="h" fact="0.48"/>
              <dgm:constr type="t" for="ch" forName="downArrow" refType="h" fact="0.52"/>
              <dgm:constr type="l" for="ch" forName="downArrow" refType="w" refFor="ch" refForName="downArrow" fact="0.3"/>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refType="w" refFor="ch" refForName="downArrow" fact="1.33"/>
            </dgm:constrLst>
          </dgm:else>
        </dgm:choose>
      </dgm:if>
      <dgm:else name="Name5">
        <dgm:choose name="Name6">
          <dgm:if name="Name7" axis="ch" ptType="node" func="cnt" op="lte" val="1">
            <dgm:constrLst>
              <dgm:constr type="primFontSz" for="des" ptType="node" op="equ" val="65"/>
              <dgm:constr type="w" for="ch" forName="upArrow" refType="w" fact="0.33"/>
              <dgm:constr type="h" for="ch" forName="upArrow" refType="h"/>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dgm:constr type="t" for="ch" forName="upArrowText"/>
              <dgm:constr type="l" for="ch" forName="upArrowText" refType="w" fact="0.1"/>
            </dgm:constrLst>
          </dgm:if>
          <dgm:else name="Name8">
            <dgm:constrLst>
              <dgm:constr type="primFontSz" for="des" ptType="node" op="equ" val="65"/>
              <dgm:constr type="w" for="ch" forName="upArrow" refType="w" fact="0.33"/>
              <dgm:constr type="h" for="ch" forName="upArrow" refType="h" fact="0.48"/>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fact="0.48"/>
              <dgm:constr type="t" for="ch" forName="upArrowText"/>
              <dgm:constr type="l" for="ch" forName="upArrowText" refType="w" fact="0.1"/>
              <dgm:constr type="w" for="ch" forName="downArrow" refType="w" fact="0.33"/>
              <dgm:constr type="h" for="ch" forName="downArrow" refType="h" fact="0.48"/>
              <dgm:constr type="t" for="ch" forName="downArrow" refType="h" fact="0.52"/>
              <dgm:constr type="l" for="ch" forName="downArrow" refType="w" fact="0.57"/>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dgm:constrLst>
          </dgm:else>
        </dgm:choose>
      </dgm:else>
    </dgm:choose>
    <dgm:ruleLst/>
    <dgm:forEach name="Name9" axis="ch" ptType="node" cnt="1">
      <dgm:layoutNode name="upArrow" styleLbl="node1">
        <dgm:alg type="sp"/>
        <dgm:shape xmlns:r="http://schemas.openxmlformats.org/officeDocument/2006/relationships" type="upArrow" r:blip="">
          <dgm:adjLst/>
        </dgm:shape>
        <dgm:presOf/>
        <dgm:constrLst/>
        <dgm:ruleLst/>
      </dgm:layoutNode>
      <dgm:layoutNode name="upArrowText" styleLbl="revTx">
        <dgm:varLst>
          <dgm:chMax val="0"/>
          <dgm:bulletEnabled val="1"/>
        </dgm:varLst>
        <dgm:choose name="Name10">
          <dgm:if name="Name11" axis="root des" ptType="all node" func="maxDepth" op="gt" val="1">
            <dgm:alg type="tx">
              <dgm:param type="parTxLTRAlign" val="l"/>
              <dgm:param type="parTxRTLAlign" val="r"/>
              <dgm:param type="txAnchorVertCh" val="mid"/>
            </dgm:alg>
          </dgm:if>
          <dgm:else name="Name12">
            <dgm:choose name="Name13">
              <dgm:if name="Name14" func="var" arg="dir" op="equ" val="norm">
                <dgm:alg type="tx">
                  <dgm:param type="parTxLTRAlign" val="l"/>
                  <dgm:param type="parTxRTLAlign" val="l"/>
                  <dgm:param type="txAnchorVertCh" val="mid"/>
                </dgm:alg>
              </dgm:if>
              <dgm:else name="Name15">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forEach name="Name16" axis="ch" ptType="node" st="2"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chMax val="0"/>
          <dgm:bulletEnabled val="1"/>
        </dgm:varLst>
        <dgm:choose name="Name17">
          <dgm:if name="Name18" axis="root des" ptType="all node" func="maxDepth" op="gt" val="1">
            <dgm:alg type="tx">
              <dgm:param type="parTxLTRAlign" val="l"/>
              <dgm:param type="parTxRTLAlign" val="r"/>
              <dgm:param type="txAnchorVertCh" val="mid"/>
            </dgm:alg>
          </dgm:if>
          <dgm:else name="Name19">
            <dgm:choose name="Name20">
              <dgm:if name="Name21" func="var" arg="dir" op="equ" val="norm">
                <dgm:alg type="tx">
                  <dgm:param type="parTxLTRAlign" val="l"/>
                  <dgm:param type="parTxRTLAlign" val="l"/>
                  <dgm:param type="txAnchorVertCh" val="mid"/>
                </dgm:alg>
              </dgm:if>
              <dgm:else name="Name22">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arrow4">
  <dgm:title val=""/>
  <dgm:desc val=""/>
  <dgm:catLst>
    <dgm:cat type="relationship" pri="8000"/>
    <dgm:cat type="process" pri="30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shape xmlns:r="http://schemas.openxmlformats.org/officeDocument/2006/relationships" r:blip="">
      <dgm:adjLst/>
    </dgm:shape>
    <dgm:presOf/>
    <dgm:choose name="Name0">
      <dgm:if name="Name1" func="var" arg="dir" op="equ" val="norm">
        <dgm:choose name="Name2">
          <dgm:if name="Name3" axis="ch" ptType="node" func="cnt" op="lte" val="1">
            <dgm:constrLst>
              <dgm:constr type="primFontSz" for="des" ptType="node" op="equ" val="65"/>
              <dgm:constr type="w" for="ch" forName="upArrow" refType="w" fact="0.33"/>
              <dgm:constr type="h" for="ch" forName="upArrow" refType="h"/>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dgm:constr type="b" for="ch" forName="upArrowText" refType="h" fact="0.48"/>
              <dgm:constr type="l" for="ch" forName="upArrowText" refType="w" refFor="ch" refForName="upArrow" fact="1.03"/>
            </dgm:constrLst>
          </dgm:if>
          <dgm:else name="Name4">
            <dgm:constrLst>
              <dgm:constr type="primFontSz" for="des" ptType="node" op="equ" val="65"/>
              <dgm:constr type="w" for="ch" forName="upArrow" refType="w" fact="0.33"/>
              <dgm:constr type="h" for="ch" forName="upArrow" refType="h" fact="0.48"/>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fact="0.48"/>
              <dgm:constr type="b" for="ch" forName="upArrowText" refType="h" fact="0.48"/>
              <dgm:constr type="l" for="ch" forName="upArrowText" refType="w" refFor="ch" refForName="upArrow" fact="1.03"/>
              <dgm:constr type="w" for="ch" forName="downArrow" refType="w" fact="0.33"/>
              <dgm:constr type="h" for="ch" forName="downArrow" refType="h" fact="0.48"/>
              <dgm:constr type="t" for="ch" forName="downArrow" refType="h" fact="0.52"/>
              <dgm:constr type="l" for="ch" forName="downArrow" refType="w" refFor="ch" refForName="downArrow" fact="0.3"/>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refType="w" refFor="ch" refForName="downArrow" fact="1.33"/>
            </dgm:constrLst>
          </dgm:else>
        </dgm:choose>
      </dgm:if>
      <dgm:else name="Name5">
        <dgm:choose name="Name6">
          <dgm:if name="Name7" axis="ch" ptType="node" func="cnt" op="lte" val="1">
            <dgm:constrLst>
              <dgm:constr type="primFontSz" for="des" ptType="node" op="equ" val="65"/>
              <dgm:constr type="w" for="ch" forName="upArrow" refType="w" fact="0.33"/>
              <dgm:constr type="h" for="ch" forName="upArrow" refType="h"/>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dgm:constr type="t" for="ch" forName="upArrowText"/>
              <dgm:constr type="l" for="ch" forName="upArrowText" refType="w" fact="0.1"/>
            </dgm:constrLst>
          </dgm:if>
          <dgm:else name="Name8">
            <dgm:constrLst>
              <dgm:constr type="primFontSz" for="des" ptType="node" op="equ" val="65"/>
              <dgm:constr type="w" for="ch" forName="upArrow" refType="w" fact="0.33"/>
              <dgm:constr type="h" for="ch" forName="upArrow" refType="h" fact="0.48"/>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fact="0.48"/>
              <dgm:constr type="t" for="ch" forName="upArrowText"/>
              <dgm:constr type="l" for="ch" forName="upArrowText" refType="w" fact="0.1"/>
              <dgm:constr type="w" for="ch" forName="downArrow" refType="w" fact="0.33"/>
              <dgm:constr type="h" for="ch" forName="downArrow" refType="h" fact="0.48"/>
              <dgm:constr type="t" for="ch" forName="downArrow" refType="h" fact="0.52"/>
              <dgm:constr type="l" for="ch" forName="downArrow" refType="w" fact="0.57"/>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dgm:constrLst>
          </dgm:else>
        </dgm:choose>
      </dgm:else>
    </dgm:choose>
    <dgm:ruleLst/>
    <dgm:forEach name="Name9" axis="ch" ptType="node" cnt="1">
      <dgm:layoutNode name="upArrow" styleLbl="node1">
        <dgm:alg type="sp"/>
        <dgm:shape xmlns:r="http://schemas.openxmlformats.org/officeDocument/2006/relationships" type="upArrow" r:blip="">
          <dgm:adjLst/>
        </dgm:shape>
        <dgm:presOf/>
        <dgm:constrLst/>
        <dgm:ruleLst/>
      </dgm:layoutNode>
      <dgm:layoutNode name="upArrowText" styleLbl="revTx">
        <dgm:varLst>
          <dgm:chMax val="0"/>
          <dgm:bulletEnabled val="1"/>
        </dgm:varLst>
        <dgm:choose name="Name10">
          <dgm:if name="Name11" axis="root des" ptType="all node" func="maxDepth" op="gt" val="1">
            <dgm:alg type="tx">
              <dgm:param type="parTxLTRAlign" val="l"/>
              <dgm:param type="parTxRTLAlign" val="r"/>
              <dgm:param type="txAnchorVertCh" val="mid"/>
            </dgm:alg>
          </dgm:if>
          <dgm:else name="Name12">
            <dgm:choose name="Name13">
              <dgm:if name="Name14" func="var" arg="dir" op="equ" val="norm">
                <dgm:alg type="tx">
                  <dgm:param type="parTxLTRAlign" val="l"/>
                  <dgm:param type="parTxRTLAlign" val="l"/>
                  <dgm:param type="txAnchorVertCh" val="mid"/>
                </dgm:alg>
              </dgm:if>
              <dgm:else name="Name15">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forEach name="Name16" axis="ch" ptType="node" st="2"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chMax val="0"/>
          <dgm:bulletEnabled val="1"/>
        </dgm:varLst>
        <dgm:choose name="Name17">
          <dgm:if name="Name18" axis="root des" ptType="all node" func="maxDepth" op="gt" val="1">
            <dgm:alg type="tx">
              <dgm:param type="parTxLTRAlign" val="l"/>
              <dgm:param type="parTxRTLAlign" val="r"/>
              <dgm:param type="txAnchorVertCh" val="mid"/>
            </dgm:alg>
          </dgm:if>
          <dgm:else name="Name19">
            <dgm:choose name="Name20">
              <dgm:if name="Name21" func="var" arg="dir" op="equ" val="norm">
                <dgm:alg type="tx">
                  <dgm:param type="parTxLTRAlign" val="l"/>
                  <dgm:param type="parTxRTLAlign" val="l"/>
                  <dgm:param type="txAnchorVertCh" val="mid"/>
                </dgm:alg>
              </dgm:if>
              <dgm:else name="Name22">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arrow4">
  <dgm:title val=""/>
  <dgm:desc val=""/>
  <dgm:catLst>
    <dgm:cat type="relationship" pri="8000"/>
    <dgm:cat type="process" pri="30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shape xmlns:r="http://schemas.openxmlformats.org/officeDocument/2006/relationships" r:blip="">
      <dgm:adjLst/>
    </dgm:shape>
    <dgm:presOf/>
    <dgm:choose name="Name0">
      <dgm:if name="Name1" func="var" arg="dir" op="equ" val="norm">
        <dgm:choose name="Name2">
          <dgm:if name="Name3" axis="ch" ptType="node" func="cnt" op="lte" val="1">
            <dgm:constrLst>
              <dgm:constr type="primFontSz" for="des" ptType="node" op="equ" val="65"/>
              <dgm:constr type="w" for="ch" forName="upArrow" refType="w" fact="0.33"/>
              <dgm:constr type="h" for="ch" forName="upArrow" refType="h"/>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dgm:constr type="b" for="ch" forName="upArrowText" refType="h" fact="0.48"/>
              <dgm:constr type="l" for="ch" forName="upArrowText" refType="w" refFor="ch" refForName="upArrow" fact="1.03"/>
            </dgm:constrLst>
          </dgm:if>
          <dgm:else name="Name4">
            <dgm:constrLst>
              <dgm:constr type="primFontSz" for="des" ptType="node" op="equ" val="65"/>
              <dgm:constr type="w" for="ch" forName="upArrow" refType="w" fact="0.33"/>
              <dgm:constr type="h" for="ch" forName="upArrow" refType="h" fact="0.48"/>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fact="0.48"/>
              <dgm:constr type="b" for="ch" forName="upArrowText" refType="h" fact="0.48"/>
              <dgm:constr type="l" for="ch" forName="upArrowText" refType="w" refFor="ch" refForName="upArrow" fact="1.03"/>
              <dgm:constr type="w" for="ch" forName="downArrow" refType="w" fact="0.33"/>
              <dgm:constr type="h" for="ch" forName="downArrow" refType="h" fact="0.48"/>
              <dgm:constr type="t" for="ch" forName="downArrow" refType="h" fact="0.52"/>
              <dgm:constr type="l" for="ch" forName="downArrow" refType="w" refFor="ch" refForName="downArrow" fact="0.3"/>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refType="w" refFor="ch" refForName="downArrow" fact="1.33"/>
            </dgm:constrLst>
          </dgm:else>
        </dgm:choose>
      </dgm:if>
      <dgm:else name="Name5">
        <dgm:choose name="Name6">
          <dgm:if name="Name7" axis="ch" ptType="node" func="cnt" op="lte" val="1">
            <dgm:constrLst>
              <dgm:constr type="primFontSz" for="des" ptType="node" op="equ" val="65"/>
              <dgm:constr type="w" for="ch" forName="upArrow" refType="w" fact="0.33"/>
              <dgm:constr type="h" for="ch" forName="upArrow" refType="h"/>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dgm:constr type="t" for="ch" forName="upArrowText"/>
              <dgm:constr type="l" for="ch" forName="upArrowText" refType="w" fact="0.1"/>
            </dgm:constrLst>
          </dgm:if>
          <dgm:else name="Name8">
            <dgm:constrLst>
              <dgm:constr type="primFontSz" for="des" ptType="node" op="equ" val="65"/>
              <dgm:constr type="w" for="ch" forName="upArrow" refType="w" fact="0.33"/>
              <dgm:constr type="h" for="ch" forName="upArrow" refType="h" fact="0.48"/>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fact="0.48"/>
              <dgm:constr type="t" for="ch" forName="upArrowText"/>
              <dgm:constr type="l" for="ch" forName="upArrowText" refType="w" fact="0.1"/>
              <dgm:constr type="w" for="ch" forName="downArrow" refType="w" fact="0.33"/>
              <dgm:constr type="h" for="ch" forName="downArrow" refType="h" fact="0.48"/>
              <dgm:constr type="t" for="ch" forName="downArrow" refType="h" fact="0.52"/>
              <dgm:constr type="l" for="ch" forName="downArrow" refType="w" fact="0.57"/>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dgm:constrLst>
          </dgm:else>
        </dgm:choose>
      </dgm:else>
    </dgm:choose>
    <dgm:ruleLst/>
    <dgm:forEach name="Name9" axis="ch" ptType="node" cnt="1">
      <dgm:layoutNode name="upArrow" styleLbl="node1">
        <dgm:alg type="sp"/>
        <dgm:shape xmlns:r="http://schemas.openxmlformats.org/officeDocument/2006/relationships" type="upArrow" r:blip="">
          <dgm:adjLst/>
        </dgm:shape>
        <dgm:presOf/>
        <dgm:constrLst/>
        <dgm:ruleLst/>
      </dgm:layoutNode>
      <dgm:layoutNode name="upArrowText" styleLbl="revTx">
        <dgm:varLst>
          <dgm:chMax val="0"/>
          <dgm:bulletEnabled val="1"/>
        </dgm:varLst>
        <dgm:choose name="Name10">
          <dgm:if name="Name11" axis="root des" ptType="all node" func="maxDepth" op="gt" val="1">
            <dgm:alg type="tx">
              <dgm:param type="parTxLTRAlign" val="l"/>
              <dgm:param type="parTxRTLAlign" val="r"/>
              <dgm:param type="txAnchorVertCh" val="mid"/>
            </dgm:alg>
          </dgm:if>
          <dgm:else name="Name12">
            <dgm:choose name="Name13">
              <dgm:if name="Name14" func="var" arg="dir" op="equ" val="norm">
                <dgm:alg type="tx">
                  <dgm:param type="parTxLTRAlign" val="l"/>
                  <dgm:param type="parTxRTLAlign" val="l"/>
                  <dgm:param type="txAnchorVertCh" val="mid"/>
                </dgm:alg>
              </dgm:if>
              <dgm:else name="Name15">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forEach name="Name16" axis="ch" ptType="node" st="2"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chMax val="0"/>
          <dgm:bulletEnabled val="1"/>
        </dgm:varLst>
        <dgm:choose name="Name17">
          <dgm:if name="Name18" axis="root des" ptType="all node" func="maxDepth" op="gt" val="1">
            <dgm:alg type="tx">
              <dgm:param type="parTxLTRAlign" val="l"/>
              <dgm:param type="parTxRTLAlign" val="r"/>
              <dgm:param type="txAnchorVertCh" val="mid"/>
            </dgm:alg>
          </dgm:if>
          <dgm:else name="Name19">
            <dgm:choose name="Name20">
              <dgm:if name="Name21" func="var" arg="dir" op="equ" val="norm">
                <dgm:alg type="tx">
                  <dgm:param type="parTxLTRAlign" val="l"/>
                  <dgm:param type="parTxRTLAlign" val="l"/>
                  <dgm:param type="txAnchorVertCh" val="mid"/>
                </dgm:alg>
              </dgm:if>
              <dgm:else name="Name22">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24C80E-E6B5-4DC1-AD68-ABFE7AF8C390}" type="datetimeFigureOut">
              <a:rPr lang="en-GB" smtClean="0"/>
              <a:t>01/09/2019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B69D44-1984-4176-94E4-95E4FEB5FB38}" type="slidenum">
              <a:rPr lang="en-GB" smtClean="0"/>
              <a:t>‹#›</a:t>
            </a:fld>
            <a:endParaRPr lang="en-GB"/>
          </a:p>
        </p:txBody>
      </p:sp>
    </p:spTree>
    <p:extLst>
      <p:ext uri="{BB962C8B-B14F-4D97-AF65-F5344CB8AC3E}">
        <p14:creationId xmlns:p14="http://schemas.microsoft.com/office/powerpoint/2010/main" val="7683512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 name="PlaceHolder 1"/>
          <p:cNvSpPr>
            <a:spLocks noGrp="1" noRot="1" noChangeAspect="1"/>
          </p:cNvSpPr>
          <p:nvPr>
            <p:ph type="sldImg"/>
          </p:nvPr>
        </p:nvSpPr>
        <p:spPr>
          <a:xfrm>
            <a:off x="685800" y="1143000"/>
            <a:ext cx="5486400" cy="3086100"/>
          </a:xfrm>
          <a:prstGeom prst="rect">
            <a:avLst/>
          </a:prstGeom>
        </p:spPr>
      </p:sp>
      <p:sp>
        <p:nvSpPr>
          <p:cNvPr id="516" name="PlaceHolder 2"/>
          <p:cNvSpPr>
            <a:spLocks noGrp="1"/>
          </p:cNvSpPr>
          <p:nvPr>
            <p:ph type="body"/>
          </p:nvPr>
        </p:nvSpPr>
        <p:spPr>
          <a:xfrm>
            <a:off x="685800" y="4400640"/>
            <a:ext cx="5486040" cy="3600000"/>
          </a:xfrm>
          <a:prstGeom prst="rect">
            <a:avLst/>
          </a:prstGeom>
        </p:spPr>
        <p:txBody>
          <a:bodyPr>
            <a:noAutofit/>
          </a:bodyPr>
          <a:lstStyle/>
          <a:p>
            <a:endParaRPr lang="en-GB" sz="2000" b="0" strike="noStrike" spc="-1">
              <a:latin typeface="Arial"/>
            </a:endParaRPr>
          </a:p>
        </p:txBody>
      </p:sp>
      <p:sp>
        <p:nvSpPr>
          <p:cNvPr id="517"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6C099210-325F-49D6-A64A-8A0FCA5BAC87}" type="slidenum">
              <a:rPr lang="en-GB" sz="1200" b="0" strike="noStrike" spc="-1">
                <a:latin typeface="Times New Roman"/>
              </a:rPr>
              <a:t>13</a:t>
            </a:fld>
            <a:endParaRPr lang="en-GB" sz="1200" b="0" strike="noStrike" spc="-1">
              <a:latin typeface="Times New Roman"/>
            </a:endParaRPr>
          </a:p>
        </p:txBody>
      </p:sp>
    </p:spTree>
    <p:extLst>
      <p:ext uri="{BB962C8B-B14F-4D97-AF65-F5344CB8AC3E}">
        <p14:creationId xmlns:p14="http://schemas.microsoft.com/office/powerpoint/2010/main" val="16465013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 name="PlaceHolder 1"/>
          <p:cNvSpPr>
            <a:spLocks noGrp="1" noRot="1" noChangeAspect="1"/>
          </p:cNvSpPr>
          <p:nvPr>
            <p:ph type="sldImg"/>
          </p:nvPr>
        </p:nvSpPr>
        <p:spPr>
          <a:xfrm>
            <a:off x="217488" y="812800"/>
            <a:ext cx="7124700" cy="4008438"/>
          </a:xfrm>
          <a:prstGeom prst="rect">
            <a:avLst/>
          </a:prstGeom>
        </p:spPr>
      </p:sp>
      <p:sp>
        <p:nvSpPr>
          <p:cNvPr id="255" name="PlaceHolder 2"/>
          <p:cNvSpPr>
            <a:spLocks noGrp="1"/>
          </p:cNvSpPr>
          <p:nvPr>
            <p:ph type="body"/>
          </p:nvPr>
        </p:nvSpPr>
        <p:spPr>
          <a:xfrm>
            <a:off x="685800" y="4400640"/>
            <a:ext cx="5486040" cy="3600000"/>
          </a:xfrm>
          <a:prstGeom prst="rect">
            <a:avLst/>
          </a:prstGeom>
        </p:spPr>
        <p:txBody>
          <a:bodyPr>
            <a:noAutofit/>
          </a:bodyPr>
          <a:lstStyle/>
          <a:p>
            <a:endParaRPr lang="en-GB" sz="2000" b="0" strike="noStrike" spc="-1">
              <a:latin typeface="Arial"/>
            </a:endParaRPr>
          </a:p>
        </p:txBody>
      </p:sp>
      <p:sp>
        <p:nvSpPr>
          <p:cNvPr id="256"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FFCB33B2-3C83-444D-961C-8E6966AEE709}" type="slidenum">
              <a:rPr lang="en-GB" sz="1200" b="0" strike="noStrike" spc="-1">
                <a:latin typeface="Times New Roman"/>
              </a:rPr>
              <a:t>14</a:t>
            </a:fld>
            <a:endParaRPr lang="en-GB" sz="1200" b="0" strike="noStrike" spc="-1">
              <a:latin typeface="Times New Roman"/>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0AE9B5AD-DFEF-4671-8098-C1301B6D298D}"/>
              </a:ext>
            </a:extLst>
          </p:cNvPr>
          <p:cNvSpPr txBox="1">
            <a:spLocks noGrp="1"/>
          </p:cNvSpPr>
          <p:nvPr>
            <p:ph type="sldNum" sz="quarter" idx="5"/>
          </p:nvPr>
        </p:nvSpPr>
        <p:spPr>
          <a:ln/>
        </p:spPr>
        <p:txBody>
          <a:bodyPr lIns="0" tIns="0" rIns="0" bIns="0" anchor="b" anchorCtr="0">
            <a:noAutofit/>
          </a:bodyPr>
          <a:lstStyle/>
          <a:p>
            <a:pPr lvl="0"/>
            <a:fld id="{D335CC7C-7138-4AD0-AD9D-3BC5A01111A7}" type="slidenum">
              <a:t>17</a:t>
            </a:fld>
            <a:endParaRPr lang="en-GB"/>
          </a:p>
        </p:txBody>
      </p:sp>
      <p:sp>
        <p:nvSpPr>
          <p:cNvPr id="2" name="Slide Image Placeholder 1">
            <a:extLst>
              <a:ext uri="{FF2B5EF4-FFF2-40B4-BE49-F238E27FC236}">
                <a16:creationId xmlns:a16="http://schemas.microsoft.com/office/drawing/2014/main" id="{F79050FF-9570-4D1D-A9E1-EB32C0D72EAD}"/>
              </a:ext>
            </a:extLst>
          </p:cNvPr>
          <p:cNvSpPr>
            <a:spLocks noGrp="1" noRot="1" noChangeAspect="1" noResize="1"/>
          </p:cNvSpPr>
          <p:nvPr>
            <p:ph type="sldImg"/>
          </p:nvPr>
        </p:nvSpPr>
        <p:spPr>
          <a:xfrm>
            <a:off x="217488" y="812800"/>
            <a:ext cx="7124700" cy="4008438"/>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DBFAE3BC-7854-4BA9-9F1D-AE995B751ACB}"/>
              </a:ext>
            </a:extLst>
          </p:cNvPr>
          <p:cNvSpPr txBox="1">
            <a:spLocks noGrp="1"/>
          </p:cNvSpPr>
          <p:nvPr>
            <p:ph type="body" sz="quarter" idx="1"/>
          </p:nvPr>
        </p:nvSpPr>
        <p:spPr/>
        <p:txBody>
          <a:bodyPr/>
          <a:lstStyle/>
          <a:p>
            <a:endParaRPr lang="en-GB"/>
          </a:p>
        </p:txBody>
      </p:sp>
    </p:spTree>
    <p:extLst>
      <p:ext uri="{BB962C8B-B14F-4D97-AF65-F5344CB8AC3E}">
        <p14:creationId xmlns:p14="http://schemas.microsoft.com/office/powerpoint/2010/main" val="19353395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EB69D44-1984-4176-94E4-95E4FEB5FB38}" type="slidenum">
              <a:rPr lang="en-GB" smtClean="0"/>
              <a:t>22</a:t>
            </a:fld>
            <a:endParaRPr lang="en-GB"/>
          </a:p>
        </p:txBody>
      </p:sp>
    </p:spTree>
    <p:extLst>
      <p:ext uri="{BB962C8B-B14F-4D97-AF65-F5344CB8AC3E}">
        <p14:creationId xmlns:p14="http://schemas.microsoft.com/office/powerpoint/2010/main" val="9541863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35227414-4F3D-4728-A74C-4A5E0CEC2965}"/>
              </a:ext>
            </a:extLst>
          </p:cNvPr>
          <p:cNvSpPr txBox="1">
            <a:spLocks noGrp="1"/>
          </p:cNvSpPr>
          <p:nvPr>
            <p:ph type="sldNum" sz="quarter" idx="5"/>
          </p:nvPr>
        </p:nvSpPr>
        <p:spPr>
          <a:ln/>
        </p:spPr>
        <p:txBody>
          <a:bodyPr lIns="0" tIns="0" rIns="0" bIns="0" anchor="b" anchorCtr="0">
            <a:noAutofit/>
          </a:bodyPr>
          <a:lstStyle/>
          <a:p>
            <a:pPr lvl="0"/>
            <a:fld id="{3D4A0013-0BD3-4717-ACCE-4273C76D06FF}" type="slidenum">
              <a:t>45</a:t>
            </a:fld>
            <a:endParaRPr lang="en-GB"/>
          </a:p>
        </p:txBody>
      </p:sp>
      <p:sp>
        <p:nvSpPr>
          <p:cNvPr id="2" name="Slide Image Placeholder 1">
            <a:extLst>
              <a:ext uri="{FF2B5EF4-FFF2-40B4-BE49-F238E27FC236}">
                <a16:creationId xmlns:a16="http://schemas.microsoft.com/office/drawing/2014/main" id="{1C7B7014-549F-4A61-9AA7-BA04EA797485}"/>
              </a:ext>
            </a:extLst>
          </p:cNvPr>
          <p:cNvSpPr>
            <a:spLocks noGrp="1" noRot="1" noChangeAspect="1" noResize="1"/>
          </p:cNvSpPr>
          <p:nvPr>
            <p:ph type="sldImg"/>
          </p:nvPr>
        </p:nvSpPr>
        <p:spPr>
          <a:xfrm>
            <a:off x="217488" y="812800"/>
            <a:ext cx="7124700" cy="4008438"/>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A8F311E1-1965-4C51-A2FC-FA3D526D3638}"/>
              </a:ext>
            </a:extLst>
          </p:cNvPr>
          <p:cNvSpPr txBox="1">
            <a:spLocks noGrp="1"/>
          </p:cNvSpPr>
          <p:nvPr>
            <p:ph type="body" sz="quarter" idx="1"/>
          </p:nvPr>
        </p:nvSpPr>
        <p:spPr/>
        <p:txBody>
          <a:bodyPr/>
          <a:lstStyle/>
          <a:p>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E6D9584C-6763-4F95-AC04-AE546D343EEC}"/>
              </a:ext>
            </a:extLst>
          </p:cNvPr>
          <p:cNvSpPr txBox="1">
            <a:spLocks noGrp="1"/>
          </p:cNvSpPr>
          <p:nvPr>
            <p:ph type="sldNum" sz="quarter" idx="5"/>
          </p:nvPr>
        </p:nvSpPr>
        <p:spPr>
          <a:ln/>
        </p:spPr>
        <p:txBody>
          <a:bodyPr lIns="0" tIns="0" rIns="0" bIns="0" anchor="b" anchorCtr="0">
            <a:noAutofit/>
          </a:bodyPr>
          <a:lstStyle/>
          <a:p>
            <a:pPr lvl="0"/>
            <a:fld id="{37204348-A266-43A7-B25E-DF8C990C0DFE}" type="slidenum">
              <a:t>48</a:t>
            </a:fld>
            <a:endParaRPr lang="en-GB"/>
          </a:p>
        </p:txBody>
      </p:sp>
      <p:sp>
        <p:nvSpPr>
          <p:cNvPr id="2" name="Slide Image Placeholder 1">
            <a:extLst>
              <a:ext uri="{FF2B5EF4-FFF2-40B4-BE49-F238E27FC236}">
                <a16:creationId xmlns:a16="http://schemas.microsoft.com/office/drawing/2014/main" id="{F32EDC99-E1EB-4BC7-B5AD-E5488BCB33F0}"/>
              </a:ext>
            </a:extLst>
          </p:cNvPr>
          <p:cNvSpPr>
            <a:spLocks noGrp="1" noRot="1" noChangeAspect="1" noResize="1"/>
          </p:cNvSpPr>
          <p:nvPr>
            <p:ph type="sldImg"/>
          </p:nvPr>
        </p:nvSpPr>
        <p:spPr>
          <a:xfrm>
            <a:off x="217488" y="812800"/>
            <a:ext cx="7124700" cy="4008438"/>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B519B647-3F2C-4CC7-8142-ECA933774F01}"/>
              </a:ext>
            </a:extLst>
          </p:cNvPr>
          <p:cNvSpPr txBox="1">
            <a:spLocks noGrp="1"/>
          </p:cNvSpPr>
          <p:nvPr>
            <p:ph type="body" sz="quarter" idx="1"/>
          </p:nvPr>
        </p:nvSpPr>
        <p:spPr/>
        <p:txBody>
          <a:bodyPr/>
          <a:lstStyle/>
          <a:p>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14BDEEB7-238C-4169-A262-8A9E2854BCA1}"/>
              </a:ext>
            </a:extLst>
          </p:cNvPr>
          <p:cNvSpPr txBox="1">
            <a:spLocks noGrp="1"/>
          </p:cNvSpPr>
          <p:nvPr>
            <p:ph type="sldNum" sz="quarter" idx="5"/>
          </p:nvPr>
        </p:nvSpPr>
        <p:spPr>
          <a:ln/>
        </p:spPr>
        <p:txBody>
          <a:bodyPr lIns="0" tIns="0" rIns="0" bIns="0" anchor="b" anchorCtr="0">
            <a:noAutofit/>
          </a:bodyPr>
          <a:lstStyle/>
          <a:p>
            <a:pPr lvl="0"/>
            <a:fld id="{87476AE9-8989-40CC-8961-B7240E699A89}" type="slidenum">
              <a:t>50</a:t>
            </a:fld>
            <a:endParaRPr lang="en-GB"/>
          </a:p>
        </p:txBody>
      </p:sp>
      <p:sp>
        <p:nvSpPr>
          <p:cNvPr id="2" name="Slide Image Placeholder 1">
            <a:extLst>
              <a:ext uri="{FF2B5EF4-FFF2-40B4-BE49-F238E27FC236}">
                <a16:creationId xmlns:a16="http://schemas.microsoft.com/office/drawing/2014/main" id="{E4BA735C-354C-41FA-B415-90552FBB31DB}"/>
              </a:ext>
            </a:extLst>
          </p:cNvPr>
          <p:cNvSpPr>
            <a:spLocks noGrp="1" noRot="1" noChangeAspect="1" noResize="1"/>
          </p:cNvSpPr>
          <p:nvPr>
            <p:ph type="sldImg"/>
          </p:nvPr>
        </p:nvSpPr>
        <p:spPr>
          <a:xfrm>
            <a:off x="217488" y="812800"/>
            <a:ext cx="7124700" cy="4008438"/>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43A53107-1C36-4378-8FF7-5E7D14A5F977}"/>
              </a:ext>
            </a:extLst>
          </p:cNvPr>
          <p:cNvSpPr txBox="1">
            <a:spLocks noGrp="1"/>
          </p:cNvSpPr>
          <p:nvPr>
            <p:ph type="body" sz="quarter" idx="1"/>
          </p:nvPr>
        </p:nvSpPr>
        <p:spPr/>
        <p:txBody>
          <a:bodyPr/>
          <a:lstStyle/>
          <a:p>
            <a:endParaRPr lang="en-GB"/>
          </a:p>
        </p:txBody>
      </p:sp>
    </p:spTree>
    <p:extLst>
      <p:ext uri="{BB962C8B-B14F-4D97-AF65-F5344CB8AC3E}">
        <p14:creationId xmlns:p14="http://schemas.microsoft.com/office/powerpoint/2010/main" val="17882587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B7FBC-B5E3-4204-BD07-144993CDC44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84A7776-5B11-4AA1-AE11-1D3EBF0A7A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84BC2B6-970E-4671-932C-CD3C3E812CAC}"/>
              </a:ext>
            </a:extLst>
          </p:cNvPr>
          <p:cNvSpPr>
            <a:spLocks noGrp="1"/>
          </p:cNvSpPr>
          <p:nvPr>
            <p:ph type="dt" sz="half" idx="10"/>
          </p:nvPr>
        </p:nvSpPr>
        <p:spPr/>
        <p:txBody>
          <a:bodyPr/>
          <a:lstStyle/>
          <a:p>
            <a:fld id="{6C4587C4-43D8-454A-8CCE-8D6BB7407146}" type="datetimeFigureOut">
              <a:rPr lang="en-GB" smtClean="0"/>
              <a:t>01/09/2019</a:t>
            </a:fld>
            <a:endParaRPr lang="en-GB"/>
          </a:p>
        </p:txBody>
      </p:sp>
      <p:sp>
        <p:nvSpPr>
          <p:cNvPr id="5" name="Footer Placeholder 4">
            <a:extLst>
              <a:ext uri="{FF2B5EF4-FFF2-40B4-BE49-F238E27FC236}">
                <a16:creationId xmlns:a16="http://schemas.microsoft.com/office/drawing/2014/main" id="{CDD47FCA-465E-4D70-B843-EE3EA866F81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FD902CD-8886-47D2-A99C-FBFE92681DA6}"/>
              </a:ext>
            </a:extLst>
          </p:cNvPr>
          <p:cNvSpPr>
            <a:spLocks noGrp="1"/>
          </p:cNvSpPr>
          <p:nvPr>
            <p:ph type="sldNum" sz="quarter" idx="12"/>
          </p:nvPr>
        </p:nvSpPr>
        <p:spPr/>
        <p:txBody>
          <a:bodyPr/>
          <a:lstStyle/>
          <a:p>
            <a:fld id="{E7B963E1-155B-4A88-BA46-8D9F0576B43C}" type="slidenum">
              <a:rPr lang="en-GB" smtClean="0"/>
              <a:t>‹#›</a:t>
            </a:fld>
            <a:endParaRPr lang="en-GB"/>
          </a:p>
        </p:txBody>
      </p:sp>
    </p:spTree>
    <p:extLst>
      <p:ext uri="{BB962C8B-B14F-4D97-AF65-F5344CB8AC3E}">
        <p14:creationId xmlns:p14="http://schemas.microsoft.com/office/powerpoint/2010/main" val="8298135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5E5C1-D08F-4FC8-AD69-2D78339843F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09DB8CE-017E-4B6A-97EE-7BE112D7DE3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192E5E6-B08B-44C1-874C-CF7EF0B38B83}"/>
              </a:ext>
            </a:extLst>
          </p:cNvPr>
          <p:cNvSpPr>
            <a:spLocks noGrp="1"/>
          </p:cNvSpPr>
          <p:nvPr>
            <p:ph type="dt" sz="half" idx="10"/>
          </p:nvPr>
        </p:nvSpPr>
        <p:spPr/>
        <p:txBody>
          <a:bodyPr/>
          <a:lstStyle/>
          <a:p>
            <a:fld id="{6C4587C4-43D8-454A-8CCE-8D6BB7407146}" type="datetimeFigureOut">
              <a:rPr lang="en-GB" smtClean="0"/>
              <a:t>01/09/2019</a:t>
            </a:fld>
            <a:endParaRPr lang="en-GB"/>
          </a:p>
        </p:txBody>
      </p:sp>
      <p:sp>
        <p:nvSpPr>
          <p:cNvPr id="5" name="Footer Placeholder 4">
            <a:extLst>
              <a:ext uri="{FF2B5EF4-FFF2-40B4-BE49-F238E27FC236}">
                <a16:creationId xmlns:a16="http://schemas.microsoft.com/office/drawing/2014/main" id="{5AE142C9-CD29-4492-AB56-144D968C9F0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4B8A445-70CF-4ED3-AFDB-37F81AFDD735}"/>
              </a:ext>
            </a:extLst>
          </p:cNvPr>
          <p:cNvSpPr>
            <a:spLocks noGrp="1"/>
          </p:cNvSpPr>
          <p:nvPr>
            <p:ph type="sldNum" sz="quarter" idx="12"/>
          </p:nvPr>
        </p:nvSpPr>
        <p:spPr/>
        <p:txBody>
          <a:bodyPr/>
          <a:lstStyle/>
          <a:p>
            <a:fld id="{E7B963E1-155B-4A88-BA46-8D9F0576B43C}" type="slidenum">
              <a:rPr lang="en-GB" smtClean="0"/>
              <a:t>‹#›</a:t>
            </a:fld>
            <a:endParaRPr lang="en-GB"/>
          </a:p>
        </p:txBody>
      </p:sp>
    </p:spTree>
    <p:extLst>
      <p:ext uri="{BB962C8B-B14F-4D97-AF65-F5344CB8AC3E}">
        <p14:creationId xmlns:p14="http://schemas.microsoft.com/office/powerpoint/2010/main" val="35144420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3043CF9-CBB5-44B2-85D8-937EDACE9D5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E2C9563-4EE0-4D8B-B989-ED6331B29A1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22B1BC8-716E-46C5-8B0C-AF631EBB4A1A}"/>
              </a:ext>
            </a:extLst>
          </p:cNvPr>
          <p:cNvSpPr>
            <a:spLocks noGrp="1"/>
          </p:cNvSpPr>
          <p:nvPr>
            <p:ph type="dt" sz="half" idx="10"/>
          </p:nvPr>
        </p:nvSpPr>
        <p:spPr/>
        <p:txBody>
          <a:bodyPr/>
          <a:lstStyle/>
          <a:p>
            <a:fld id="{6C4587C4-43D8-454A-8CCE-8D6BB7407146}" type="datetimeFigureOut">
              <a:rPr lang="en-GB" smtClean="0"/>
              <a:t>01/09/2019</a:t>
            </a:fld>
            <a:endParaRPr lang="en-GB"/>
          </a:p>
        </p:txBody>
      </p:sp>
      <p:sp>
        <p:nvSpPr>
          <p:cNvPr id="5" name="Footer Placeholder 4">
            <a:extLst>
              <a:ext uri="{FF2B5EF4-FFF2-40B4-BE49-F238E27FC236}">
                <a16:creationId xmlns:a16="http://schemas.microsoft.com/office/drawing/2014/main" id="{F4D1A93D-CD67-4ECF-B557-E5E1BD95454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F648D7F-000C-465E-BE9B-859AEC6314E6}"/>
              </a:ext>
            </a:extLst>
          </p:cNvPr>
          <p:cNvSpPr>
            <a:spLocks noGrp="1"/>
          </p:cNvSpPr>
          <p:nvPr>
            <p:ph type="sldNum" sz="quarter" idx="12"/>
          </p:nvPr>
        </p:nvSpPr>
        <p:spPr/>
        <p:txBody>
          <a:bodyPr/>
          <a:lstStyle/>
          <a:p>
            <a:fld id="{E7B963E1-155B-4A88-BA46-8D9F0576B43C}" type="slidenum">
              <a:rPr lang="en-GB" smtClean="0"/>
              <a:t>‹#›</a:t>
            </a:fld>
            <a:endParaRPr lang="en-GB"/>
          </a:p>
        </p:txBody>
      </p:sp>
    </p:spTree>
    <p:extLst>
      <p:ext uri="{BB962C8B-B14F-4D97-AF65-F5344CB8AC3E}">
        <p14:creationId xmlns:p14="http://schemas.microsoft.com/office/powerpoint/2010/main" val="30313995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838080" y="365040"/>
            <a:ext cx="10515240" cy="132516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6" name="PlaceHolder 2"/>
          <p:cNvSpPr>
            <a:spLocks noGrp="1"/>
          </p:cNvSpPr>
          <p:nvPr>
            <p:ph type="subTitle"/>
          </p:nvPr>
        </p:nvSpPr>
        <p:spPr>
          <a:xfrm>
            <a:off x="838080" y="1825560"/>
            <a:ext cx="10515240" cy="4350960"/>
          </a:xfrm>
          <a:prstGeom prst="rect">
            <a:avLst/>
          </a:prstGeom>
        </p:spPr>
        <p:txBody>
          <a:bodyPr lIns="0" tIns="0" rIns="0" bIns="0" anchor="ctr">
            <a:spAutoFit/>
          </a:bodyPr>
          <a:lstStyle/>
          <a:p>
            <a:pPr algn="ctr"/>
            <a:endParaRPr lang="en-GB" sz="3200" b="0" strike="noStrike" spc="-1">
              <a:latin typeface="Arial"/>
            </a:endParaRPr>
          </a:p>
        </p:txBody>
      </p:sp>
    </p:spTree>
    <p:extLst>
      <p:ext uri="{BB962C8B-B14F-4D97-AF65-F5344CB8AC3E}">
        <p14:creationId xmlns:p14="http://schemas.microsoft.com/office/powerpoint/2010/main" val="5395050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3414B-BF42-4317-8810-14C0EF8BF8B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D386289-0946-4D71-854B-285CF5E794C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CE4E309-ED0F-429B-9CD0-7E59FE74CD3D}"/>
              </a:ext>
            </a:extLst>
          </p:cNvPr>
          <p:cNvSpPr>
            <a:spLocks noGrp="1"/>
          </p:cNvSpPr>
          <p:nvPr>
            <p:ph type="dt" sz="half" idx="10"/>
          </p:nvPr>
        </p:nvSpPr>
        <p:spPr/>
        <p:txBody>
          <a:bodyPr/>
          <a:lstStyle/>
          <a:p>
            <a:fld id="{6C4587C4-43D8-454A-8CCE-8D6BB7407146}" type="datetimeFigureOut">
              <a:rPr lang="en-GB" smtClean="0"/>
              <a:t>01/09/2019</a:t>
            </a:fld>
            <a:endParaRPr lang="en-GB"/>
          </a:p>
        </p:txBody>
      </p:sp>
      <p:sp>
        <p:nvSpPr>
          <p:cNvPr id="5" name="Footer Placeholder 4">
            <a:extLst>
              <a:ext uri="{FF2B5EF4-FFF2-40B4-BE49-F238E27FC236}">
                <a16:creationId xmlns:a16="http://schemas.microsoft.com/office/drawing/2014/main" id="{35AA5F94-6797-42D4-8FD8-63F8D8011E6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81EA27B-84D8-437C-BBE6-04086BB8EFFF}"/>
              </a:ext>
            </a:extLst>
          </p:cNvPr>
          <p:cNvSpPr>
            <a:spLocks noGrp="1"/>
          </p:cNvSpPr>
          <p:nvPr>
            <p:ph type="sldNum" sz="quarter" idx="12"/>
          </p:nvPr>
        </p:nvSpPr>
        <p:spPr/>
        <p:txBody>
          <a:bodyPr/>
          <a:lstStyle/>
          <a:p>
            <a:fld id="{E7B963E1-155B-4A88-BA46-8D9F0576B43C}" type="slidenum">
              <a:rPr lang="en-GB" smtClean="0"/>
              <a:t>‹#›</a:t>
            </a:fld>
            <a:endParaRPr lang="en-GB"/>
          </a:p>
        </p:txBody>
      </p:sp>
    </p:spTree>
    <p:extLst>
      <p:ext uri="{BB962C8B-B14F-4D97-AF65-F5344CB8AC3E}">
        <p14:creationId xmlns:p14="http://schemas.microsoft.com/office/powerpoint/2010/main" val="26684404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848AC-2DEE-4819-890F-27CBFC4857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FD7D041-0D1A-4954-8D6C-152B736A2CC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C2FEC00-87DA-4AC5-9BFB-C6E3561116D3}"/>
              </a:ext>
            </a:extLst>
          </p:cNvPr>
          <p:cNvSpPr>
            <a:spLocks noGrp="1"/>
          </p:cNvSpPr>
          <p:nvPr>
            <p:ph type="dt" sz="half" idx="10"/>
          </p:nvPr>
        </p:nvSpPr>
        <p:spPr/>
        <p:txBody>
          <a:bodyPr/>
          <a:lstStyle/>
          <a:p>
            <a:fld id="{6C4587C4-43D8-454A-8CCE-8D6BB7407146}" type="datetimeFigureOut">
              <a:rPr lang="en-GB" smtClean="0"/>
              <a:t>01/09/2019</a:t>
            </a:fld>
            <a:endParaRPr lang="en-GB"/>
          </a:p>
        </p:txBody>
      </p:sp>
      <p:sp>
        <p:nvSpPr>
          <p:cNvPr id="5" name="Footer Placeholder 4">
            <a:extLst>
              <a:ext uri="{FF2B5EF4-FFF2-40B4-BE49-F238E27FC236}">
                <a16:creationId xmlns:a16="http://schemas.microsoft.com/office/drawing/2014/main" id="{2674A798-448C-4B14-BF22-A04ECF80FE4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B5B57F3-629C-4A26-8A65-B29CC967051F}"/>
              </a:ext>
            </a:extLst>
          </p:cNvPr>
          <p:cNvSpPr>
            <a:spLocks noGrp="1"/>
          </p:cNvSpPr>
          <p:nvPr>
            <p:ph type="sldNum" sz="quarter" idx="12"/>
          </p:nvPr>
        </p:nvSpPr>
        <p:spPr/>
        <p:txBody>
          <a:bodyPr/>
          <a:lstStyle/>
          <a:p>
            <a:fld id="{E7B963E1-155B-4A88-BA46-8D9F0576B43C}" type="slidenum">
              <a:rPr lang="en-GB" smtClean="0"/>
              <a:t>‹#›</a:t>
            </a:fld>
            <a:endParaRPr lang="en-GB"/>
          </a:p>
        </p:txBody>
      </p:sp>
    </p:spTree>
    <p:extLst>
      <p:ext uri="{BB962C8B-B14F-4D97-AF65-F5344CB8AC3E}">
        <p14:creationId xmlns:p14="http://schemas.microsoft.com/office/powerpoint/2010/main" val="29550985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0A98D-CD57-4526-85A3-976C089D76F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06887F3-F646-407C-95B7-9A70E3CD3CC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F761F98-41BB-45B4-93EF-DDD74FD29D8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E5073C0-5AB6-47E2-A836-9FFCBE1CF6B2}"/>
              </a:ext>
            </a:extLst>
          </p:cNvPr>
          <p:cNvSpPr>
            <a:spLocks noGrp="1"/>
          </p:cNvSpPr>
          <p:nvPr>
            <p:ph type="dt" sz="half" idx="10"/>
          </p:nvPr>
        </p:nvSpPr>
        <p:spPr/>
        <p:txBody>
          <a:bodyPr/>
          <a:lstStyle/>
          <a:p>
            <a:fld id="{6C4587C4-43D8-454A-8CCE-8D6BB7407146}" type="datetimeFigureOut">
              <a:rPr lang="en-GB" smtClean="0"/>
              <a:t>01/09/2019</a:t>
            </a:fld>
            <a:endParaRPr lang="en-GB"/>
          </a:p>
        </p:txBody>
      </p:sp>
      <p:sp>
        <p:nvSpPr>
          <p:cNvPr id="6" name="Footer Placeholder 5">
            <a:extLst>
              <a:ext uri="{FF2B5EF4-FFF2-40B4-BE49-F238E27FC236}">
                <a16:creationId xmlns:a16="http://schemas.microsoft.com/office/drawing/2014/main" id="{76F506E4-EADF-4D85-B86A-065F4EB902C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87F839F-4C60-417E-9962-DECFCB00AB79}"/>
              </a:ext>
            </a:extLst>
          </p:cNvPr>
          <p:cNvSpPr>
            <a:spLocks noGrp="1"/>
          </p:cNvSpPr>
          <p:nvPr>
            <p:ph type="sldNum" sz="quarter" idx="12"/>
          </p:nvPr>
        </p:nvSpPr>
        <p:spPr/>
        <p:txBody>
          <a:bodyPr/>
          <a:lstStyle/>
          <a:p>
            <a:fld id="{E7B963E1-155B-4A88-BA46-8D9F0576B43C}" type="slidenum">
              <a:rPr lang="en-GB" smtClean="0"/>
              <a:t>‹#›</a:t>
            </a:fld>
            <a:endParaRPr lang="en-GB"/>
          </a:p>
        </p:txBody>
      </p:sp>
    </p:spTree>
    <p:extLst>
      <p:ext uri="{BB962C8B-B14F-4D97-AF65-F5344CB8AC3E}">
        <p14:creationId xmlns:p14="http://schemas.microsoft.com/office/powerpoint/2010/main" val="9535570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4F078-EAF1-44A4-9BE9-E84951E75E5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757F10B-ABA0-40DC-8F7E-157BAB75AC4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BC5AAB9-B8E9-42E9-A143-0392B9A323A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943C579-0F57-436E-9EA1-7D319E3375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CA05CD9-EE91-4671-99ED-1EC5272A6FF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D263C81-0523-4B63-905E-C303813AC51A}"/>
              </a:ext>
            </a:extLst>
          </p:cNvPr>
          <p:cNvSpPr>
            <a:spLocks noGrp="1"/>
          </p:cNvSpPr>
          <p:nvPr>
            <p:ph type="dt" sz="half" idx="10"/>
          </p:nvPr>
        </p:nvSpPr>
        <p:spPr/>
        <p:txBody>
          <a:bodyPr/>
          <a:lstStyle/>
          <a:p>
            <a:fld id="{6C4587C4-43D8-454A-8CCE-8D6BB7407146}" type="datetimeFigureOut">
              <a:rPr lang="en-GB" smtClean="0"/>
              <a:t>01/09/2019</a:t>
            </a:fld>
            <a:endParaRPr lang="en-GB"/>
          </a:p>
        </p:txBody>
      </p:sp>
      <p:sp>
        <p:nvSpPr>
          <p:cNvPr id="8" name="Footer Placeholder 7">
            <a:extLst>
              <a:ext uri="{FF2B5EF4-FFF2-40B4-BE49-F238E27FC236}">
                <a16:creationId xmlns:a16="http://schemas.microsoft.com/office/drawing/2014/main" id="{50E33ABD-D127-406C-BBC8-8AECA5B1971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173272C-F6A8-418A-8128-3BFA8712D1D2}"/>
              </a:ext>
            </a:extLst>
          </p:cNvPr>
          <p:cNvSpPr>
            <a:spLocks noGrp="1"/>
          </p:cNvSpPr>
          <p:nvPr>
            <p:ph type="sldNum" sz="quarter" idx="12"/>
          </p:nvPr>
        </p:nvSpPr>
        <p:spPr/>
        <p:txBody>
          <a:bodyPr/>
          <a:lstStyle/>
          <a:p>
            <a:fld id="{E7B963E1-155B-4A88-BA46-8D9F0576B43C}" type="slidenum">
              <a:rPr lang="en-GB" smtClean="0"/>
              <a:t>‹#›</a:t>
            </a:fld>
            <a:endParaRPr lang="en-GB"/>
          </a:p>
        </p:txBody>
      </p:sp>
    </p:spTree>
    <p:extLst>
      <p:ext uri="{BB962C8B-B14F-4D97-AF65-F5344CB8AC3E}">
        <p14:creationId xmlns:p14="http://schemas.microsoft.com/office/powerpoint/2010/main" val="33767367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D7903-8068-4907-B1A8-581DE1774EB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AFBB94D-5FB3-4C71-9206-E5309D1D5285}"/>
              </a:ext>
            </a:extLst>
          </p:cNvPr>
          <p:cNvSpPr>
            <a:spLocks noGrp="1"/>
          </p:cNvSpPr>
          <p:nvPr>
            <p:ph type="dt" sz="half" idx="10"/>
          </p:nvPr>
        </p:nvSpPr>
        <p:spPr/>
        <p:txBody>
          <a:bodyPr/>
          <a:lstStyle/>
          <a:p>
            <a:fld id="{6C4587C4-43D8-454A-8CCE-8D6BB7407146}" type="datetimeFigureOut">
              <a:rPr lang="en-GB" smtClean="0"/>
              <a:t>01/09/2019</a:t>
            </a:fld>
            <a:endParaRPr lang="en-GB"/>
          </a:p>
        </p:txBody>
      </p:sp>
      <p:sp>
        <p:nvSpPr>
          <p:cNvPr id="4" name="Footer Placeholder 3">
            <a:extLst>
              <a:ext uri="{FF2B5EF4-FFF2-40B4-BE49-F238E27FC236}">
                <a16:creationId xmlns:a16="http://schemas.microsoft.com/office/drawing/2014/main" id="{4FCFE9AE-FBF1-46F1-AFE8-650FC5C1797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4A0E86F-3B8B-43AC-86B6-C8D8F44E9D39}"/>
              </a:ext>
            </a:extLst>
          </p:cNvPr>
          <p:cNvSpPr>
            <a:spLocks noGrp="1"/>
          </p:cNvSpPr>
          <p:nvPr>
            <p:ph type="sldNum" sz="quarter" idx="12"/>
          </p:nvPr>
        </p:nvSpPr>
        <p:spPr/>
        <p:txBody>
          <a:bodyPr/>
          <a:lstStyle/>
          <a:p>
            <a:fld id="{E7B963E1-155B-4A88-BA46-8D9F0576B43C}" type="slidenum">
              <a:rPr lang="en-GB" smtClean="0"/>
              <a:t>‹#›</a:t>
            </a:fld>
            <a:endParaRPr lang="en-GB"/>
          </a:p>
        </p:txBody>
      </p:sp>
    </p:spTree>
    <p:extLst>
      <p:ext uri="{BB962C8B-B14F-4D97-AF65-F5344CB8AC3E}">
        <p14:creationId xmlns:p14="http://schemas.microsoft.com/office/powerpoint/2010/main" val="41324870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FB2CB7-09F3-4F36-9CBC-8FFE8FA6BB94}"/>
              </a:ext>
            </a:extLst>
          </p:cNvPr>
          <p:cNvSpPr>
            <a:spLocks noGrp="1"/>
          </p:cNvSpPr>
          <p:nvPr>
            <p:ph type="dt" sz="half" idx="10"/>
          </p:nvPr>
        </p:nvSpPr>
        <p:spPr/>
        <p:txBody>
          <a:bodyPr/>
          <a:lstStyle/>
          <a:p>
            <a:fld id="{6C4587C4-43D8-454A-8CCE-8D6BB7407146}" type="datetimeFigureOut">
              <a:rPr lang="en-GB" smtClean="0"/>
              <a:t>01/09/2019</a:t>
            </a:fld>
            <a:endParaRPr lang="en-GB"/>
          </a:p>
        </p:txBody>
      </p:sp>
      <p:sp>
        <p:nvSpPr>
          <p:cNvPr id="3" name="Footer Placeholder 2">
            <a:extLst>
              <a:ext uri="{FF2B5EF4-FFF2-40B4-BE49-F238E27FC236}">
                <a16:creationId xmlns:a16="http://schemas.microsoft.com/office/drawing/2014/main" id="{91F788BC-0D1A-4353-AB4A-861DAB47D37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0EA7B05-179F-4E7D-9451-2EDBC97EBF5A}"/>
              </a:ext>
            </a:extLst>
          </p:cNvPr>
          <p:cNvSpPr>
            <a:spLocks noGrp="1"/>
          </p:cNvSpPr>
          <p:nvPr>
            <p:ph type="sldNum" sz="quarter" idx="12"/>
          </p:nvPr>
        </p:nvSpPr>
        <p:spPr/>
        <p:txBody>
          <a:bodyPr/>
          <a:lstStyle/>
          <a:p>
            <a:fld id="{E7B963E1-155B-4A88-BA46-8D9F0576B43C}" type="slidenum">
              <a:rPr lang="en-GB" smtClean="0"/>
              <a:t>‹#›</a:t>
            </a:fld>
            <a:endParaRPr lang="en-GB"/>
          </a:p>
        </p:txBody>
      </p:sp>
    </p:spTree>
    <p:extLst>
      <p:ext uri="{BB962C8B-B14F-4D97-AF65-F5344CB8AC3E}">
        <p14:creationId xmlns:p14="http://schemas.microsoft.com/office/powerpoint/2010/main" val="41939816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85DA9-4909-4EBC-A604-71580A3113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59E2A9D-C628-460F-8104-85D78D7D367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D11CE47-CB65-4FDC-ACB3-2751C1A959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9C7020E-E51A-46FD-8A77-0D059ECCD01E}"/>
              </a:ext>
            </a:extLst>
          </p:cNvPr>
          <p:cNvSpPr>
            <a:spLocks noGrp="1"/>
          </p:cNvSpPr>
          <p:nvPr>
            <p:ph type="dt" sz="half" idx="10"/>
          </p:nvPr>
        </p:nvSpPr>
        <p:spPr/>
        <p:txBody>
          <a:bodyPr/>
          <a:lstStyle/>
          <a:p>
            <a:fld id="{6C4587C4-43D8-454A-8CCE-8D6BB7407146}" type="datetimeFigureOut">
              <a:rPr lang="en-GB" smtClean="0"/>
              <a:t>01/09/2019</a:t>
            </a:fld>
            <a:endParaRPr lang="en-GB"/>
          </a:p>
        </p:txBody>
      </p:sp>
      <p:sp>
        <p:nvSpPr>
          <p:cNvPr id="6" name="Footer Placeholder 5">
            <a:extLst>
              <a:ext uri="{FF2B5EF4-FFF2-40B4-BE49-F238E27FC236}">
                <a16:creationId xmlns:a16="http://schemas.microsoft.com/office/drawing/2014/main" id="{C87A0799-FB0B-4B81-93AD-615FC36DBFA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0BD7F39-DEF0-41B4-82B9-86851AA30416}"/>
              </a:ext>
            </a:extLst>
          </p:cNvPr>
          <p:cNvSpPr>
            <a:spLocks noGrp="1"/>
          </p:cNvSpPr>
          <p:nvPr>
            <p:ph type="sldNum" sz="quarter" idx="12"/>
          </p:nvPr>
        </p:nvSpPr>
        <p:spPr/>
        <p:txBody>
          <a:bodyPr/>
          <a:lstStyle/>
          <a:p>
            <a:fld id="{E7B963E1-155B-4A88-BA46-8D9F0576B43C}" type="slidenum">
              <a:rPr lang="en-GB" smtClean="0"/>
              <a:t>‹#›</a:t>
            </a:fld>
            <a:endParaRPr lang="en-GB"/>
          </a:p>
        </p:txBody>
      </p:sp>
    </p:spTree>
    <p:extLst>
      <p:ext uri="{BB962C8B-B14F-4D97-AF65-F5344CB8AC3E}">
        <p14:creationId xmlns:p14="http://schemas.microsoft.com/office/powerpoint/2010/main" val="35636181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44BCB-8ED3-425C-8577-E01F562675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7CC482C-63FA-4605-B8C2-D9C1C3FA14D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C88ADE5-AAE2-47A0-9D92-1E1F9BDD54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4261A76-63E5-495C-9C85-160FF9358A3D}"/>
              </a:ext>
            </a:extLst>
          </p:cNvPr>
          <p:cNvSpPr>
            <a:spLocks noGrp="1"/>
          </p:cNvSpPr>
          <p:nvPr>
            <p:ph type="dt" sz="half" idx="10"/>
          </p:nvPr>
        </p:nvSpPr>
        <p:spPr/>
        <p:txBody>
          <a:bodyPr/>
          <a:lstStyle/>
          <a:p>
            <a:fld id="{6C4587C4-43D8-454A-8CCE-8D6BB7407146}" type="datetimeFigureOut">
              <a:rPr lang="en-GB" smtClean="0"/>
              <a:t>01/09/2019</a:t>
            </a:fld>
            <a:endParaRPr lang="en-GB"/>
          </a:p>
        </p:txBody>
      </p:sp>
      <p:sp>
        <p:nvSpPr>
          <p:cNvPr id="6" name="Footer Placeholder 5">
            <a:extLst>
              <a:ext uri="{FF2B5EF4-FFF2-40B4-BE49-F238E27FC236}">
                <a16:creationId xmlns:a16="http://schemas.microsoft.com/office/drawing/2014/main" id="{F32F53DD-DD81-4894-8539-61C03C0635C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DB2DC0C-7C90-4C6A-93F4-7ADC77EF4E53}"/>
              </a:ext>
            </a:extLst>
          </p:cNvPr>
          <p:cNvSpPr>
            <a:spLocks noGrp="1"/>
          </p:cNvSpPr>
          <p:nvPr>
            <p:ph type="sldNum" sz="quarter" idx="12"/>
          </p:nvPr>
        </p:nvSpPr>
        <p:spPr/>
        <p:txBody>
          <a:bodyPr/>
          <a:lstStyle/>
          <a:p>
            <a:fld id="{E7B963E1-155B-4A88-BA46-8D9F0576B43C}" type="slidenum">
              <a:rPr lang="en-GB" smtClean="0"/>
              <a:t>‹#›</a:t>
            </a:fld>
            <a:endParaRPr lang="en-GB"/>
          </a:p>
        </p:txBody>
      </p:sp>
    </p:spTree>
    <p:extLst>
      <p:ext uri="{BB962C8B-B14F-4D97-AF65-F5344CB8AC3E}">
        <p14:creationId xmlns:p14="http://schemas.microsoft.com/office/powerpoint/2010/main" val="38037769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CFC187-FBE0-4506-A83D-EFA64A69BA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8EE200D-C7C2-4F9F-82B2-77BA6194DB0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D293EB0-E1D6-4C4C-8521-374840289F4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4587C4-43D8-454A-8CCE-8D6BB7407146}" type="datetimeFigureOut">
              <a:rPr lang="en-GB" smtClean="0"/>
              <a:t>01/09/2019</a:t>
            </a:fld>
            <a:endParaRPr lang="en-GB"/>
          </a:p>
        </p:txBody>
      </p:sp>
      <p:sp>
        <p:nvSpPr>
          <p:cNvPr id="5" name="Footer Placeholder 4">
            <a:extLst>
              <a:ext uri="{FF2B5EF4-FFF2-40B4-BE49-F238E27FC236}">
                <a16:creationId xmlns:a16="http://schemas.microsoft.com/office/drawing/2014/main" id="{FA1D9FCD-0185-41A9-B3B0-907067D65C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E7EAF956-41C4-4202-9900-5675B07845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B963E1-155B-4A88-BA46-8D9F0576B43C}" type="slidenum">
              <a:rPr lang="en-GB" smtClean="0"/>
              <a:t>‹#›</a:t>
            </a:fld>
            <a:endParaRPr lang="en-GB"/>
          </a:p>
        </p:txBody>
      </p:sp>
    </p:spTree>
    <p:extLst>
      <p:ext uri="{BB962C8B-B14F-4D97-AF65-F5344CB8AC3E}">
        <p14:creationId xmlns:p14="http://schemas.microsoft.com/office/powerpoint/2010/main" val="898856988"/>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hyperlink" Target="https://orcid.org/0000-0001-7794-0218" TargetMode="Externa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hyperlink" Target="https://www.slideshare.net/OpenAIRE_eu/peer-review-in-the-age-of-open-science" TargetMode="External"/><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jpg"/><Relationship Id="rId4" Type="http://schemas.openxmlformats.org/officeDocument/2006/relationships/image" Target="../media/image19.gif"/></Relationships>
</file>

<file path=ppt/slides/_rels/slide11.xml.rels><?xml version="1.0" encoding="UTF-8" standalone="yes"?>
<Relationships xmlns="http://schemas.openxmlformats.org/package/2006/relationships"><Relationship Id="rId3" Type="http://schemas.openxmlformats.org/officeDocument/2006/relationships/hyperlink" Target="https://www.plu.edu/psychology/wp-content/uploads/sites/60/2019/08/grahe-paper.pdf" TargetMode="External"/><Relationship Id="rId2" Type="http://schemas.openxmlformats.org/officeDocument/2006/relationships/hyperlink" Target="http://twitter.com/protohedgehog" TargetMode="External"/><Relationship Id="rId1" Type="http://schemas.openxmlformats.org/officeDocument/2006/relationships/slideLayout" Target="../slideLayouts/slideLayout7.xml"/><Relationship Id="rId5" Type="http://schemas.openxmlformats.org/officeDocument/2006/relationships/image" Target="../media/image23.jp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hyperlink" Target="http://twitter.com/protohedgehog" TargetMode="External"/><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g"/><Relationship Id="rId1" Type="http://schemas.openxmlformats.org/officeDocument/2006/relationships/slideLayout" Target="../slideLayouts/slideLayout3.xml"/><Relationship Id="rId4" Type="http://schemas.openxmlformats.org/officeDocument/2006/relationships/hyperlink" Target="http://twitter.com/protohedgehog"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35.gif"/><Relationship Id="rId4" Type="http://schemas.openxmlformats.org/officeDocument/2006/relationships/hyperlink" Target="http://twitter.com/protohedgehog"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twitter.com/protohedgehog" TargetMode="External"/><Relationship Id="rId2" Type="http://schemas.openxmlformats.org/officeDocument/2006/relationships/hyperlink" Target="https://www.timeshighereducation.com/blog/linking-impact-factor-open-access-charges-creates-more-inequality-academic-publishing" TargetMode="External"/><Relationship Id="rId1" Type="http://schemas.openxmlformats.org/officeDocument/2006/relationships/slideLayout" Target="../slideLayouts/slideLayout3.xml"/><Relationship Id="rId6" Type="http://schemas.openxmlformats.org/officeDocument/2006/relationships/image" Target="../media/image37.gif"/><Relationship Id="rId5" Type="http://schemas.openxmlformats.org/officeDocument/2006/relationships/hyperlink" Target="https://www.timeshighereducation.com/blog/springer-nature-committed-being-part-open-access-movement" TargetMode="Externa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6.xml"/><Relationship Id="rId6" Type="http://schemas.openxmlformats.org/officeDocument/2006/relationships/hyperlink" Target="http://twitter.com/protohedgehog" TargetMode="External"/><Relationship Id="rId5" Type="http://schemas.openxmlformats.org/officeDocument/2006/relationships/hyperlink" Target="https://www.timeshighereducation.com/news/springer-nature-proposes-model-open-access-transition" TargetMode="Externa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twitter.com/protohedgehog" TargetMode="External"/><Relationship Id="rId1" Type="http://schemas.openxmlformats.org/officeDocument/2006/relationships/slideLayout" Target="../slideLayouts/slideLayout7.xml"/><Relationship Id="rId5" Type="http://schemas.openxmlformats.org/officeDocument/2006/relationships/image" Target="../media/image7.jpg"/><Relationship Id="rId4" Type="http://schemas.openxmlformats.org/officeDocument/2006/relationships/hyperlink" Target="https://paywallthemovie.com/"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s://www.hrk.de/press/press-releases/press-release/meldung/projekt-deal-and-springer-nature-reach-understanding-on-worlds-largest-transformative-open-access-a/" TargetMode="External"/><Relationship Id="rId2" Type="http://schemas.openxmlformats.org/officeDocument/2006/relationships/image" Target="../media/image41.jpg"/><Relationship Id="rId1" Type="http://schemas.openxmlformats.org/officeDocument/2006/relationships/slideLayout" Target="../slideLayouts/slideLayout2.xml"/><Relationship Id="rId4" Type="http://schemas.openxmlformats.org/officeDocument/2006/relationships/hyperlink" Target="http://twitter.com/protohedgehog"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twitter.com/protohedgehog" TargetMode="External"/><Relationship Id="rId2" Type="http://schemas.openxmlformats.org/officeDocument/2006/relationships/hyperlink" Target="https://www.timeshighereducation.com/opinion/transformative-open-access-publishing-deals-are-only-entrenching-commercial-power"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twitter.com/protohedgehog"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hyperlink" Target="http://twitter.com/protohedgehog"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hyperlink" Target="http://twitter.com/protohedgehog" TargetMode="Externa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hyperlink" Target="http://twitter.com/protohedgehog" TargetMode="Externa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6.xml.rels><?xml version="1.0" encoding="UTF-8" standalone="yes"?>
<Relationships xmlns="http://schemas.openxmlformats.org/package/2006/relationships"><Relationship Id="rId3" Type="http://schemas.openxmlformats.org/officeDocument/2006/relationships/hyperlink" Target="http://bulliedintobadscience.org/" TargetMode="External"/><Relationship Id="rId2" Type="http://schemas.openxmlformats.org/officeDocument/2006/relationships/image" Target="../media/image44.jpeg"/><Relationship Id="rId1" Type="http://schemas.openxmlformats.org/officeDocument/2006/relationships/slideLayout" Target="../slideLayouts/slideLayout6.xml"/><Relationship Id="rId4" Type="http://schemas.openxmlformats.org/officeDocument/2006/relationships/hyperlink" Target="http://twitter.com/protohedgehog"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whyopenresearch.org/impactfactor" TargetMode="External"/><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hyperlink" Target="http://twitter.com/protohedgehog"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occamstypewriter.org/scurry/2012/08/13/sick-of-impact-factors/" TargetMode="External"/><Relationship Id="rId2" Type="http://schemas.openxmlformats.org/officeDocument/2006/relationships/hyperlink" Target="https://peerj.com/preprints/27638/" TargetMode="Externa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hyperlink" Target="http://twitter.com/protohedgehog" TargetMode="Externa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hyperlink" Target="http://twitter.com/protohedgehog" TargetMode="External"/><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9.gif"/></Relationships>
</file>

<file path=ppt/slides/_rels/slide30.xml.rels><?xml version="1.0" encoding="UTF-8" standalone="yes"?>
<Relationships xmlns="http://schemas.openxmlformats.org/package/2006/relationships"><Relationship Id="rId3" Type="http://schemas.openxmlformats.org/officeDocument/2006/relationships/hyperlink" Target="http://twitter.com/protohedgehog" TargetMode="External"/><Relationship Id="rId2" Type="http://schemas.openxmlformats.org/officeDocument/2006/relationships/hyperlink" Target="https://health-policy-systems.biomedcentral.com/articles/10.1186/s12961-017-0235-3" TargetMode="External"/><Relationship Id="rId1" Type="http://schemas.openxmlformats.org/officeDocument/2006/relationships/slideLayout" Target="../slideLayouts/slideLayout6.xml"/><Relationship Id="rId4" Type="http://schemas.openxmlformats.org/officeDocument/2006/relationships/image" Target="../media/image47.gif"/></Relationships>
</file>

<file path=ppt/slides/_rels/slide31.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hyperlink" Target="http://whyopenresearch.org/" TargetMode="External"/><Relationship Id="rId4" Type="http://schemas.openxmlformats.org/officeDocument/2006/relationships/hyperlink" Target="http://twitter.com/protohedgehog"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www.prepubmed.org/monthly_stats/" TargetMode="External"/><Relationship Id="rId2" Type="http://schemas.openxmlformats.org/officeDocument/2006/relationships/image" Target="../media/image51.png"/><Relationship Id="rId1" Type="http://schemas.openxmlformats.org/officeDocument/2006/relationships/slideLayout" Target="../slideLayouts/slideLayout6.xml"/><Relationship Id="rId5" Type="http://schemas.openxmlformats.org/officeDocument/2006/relationships/image" Target="../media/image52.jpg"/><Relationship Id="rId4" Type="http://schemas.openxmlformats.org/officeDocument/2006/relationships/hyperlink" Target="http://twitter.com/protohedgehog"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hyperlink" Target="http://twitter.com/protohedgehog" TargetMode="External"/><Relationship Id="rId1" Type="http://schemas.openxmlformats.org/officeDocument/2006/relationships/slideLayout" Target="../slideLayouts/slideLayout2.xml"/><Relationship Id="rId4" Type="http://schemas.openxmlformats.org/officeDocument/2006/relationships/hyperlink" Target="https://www.youtube.com/watch?v=2zMgY8Dx9co"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twitter.com/protohedgehog" TargetMode="External"/><Relationship Id="rId2" Type="http://schemas.openxmlformats.org/officeDocument/2006/relationships/image" Target="../media/image54.png"/><Relationship Id="rId1" Type="http://schemas.openxmlformats.org/officeDocument/2006/relationships/slideLayout" Target="../slideLayouts/slideLayout6.xml"/><Relationship Id="rId4" Type="http://schemas.openxmlformats.org/officeDocument/2006/relationships/image" Target="../media/image55.jpeg"/></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2.xml"/><Relationship Id="rId4" Type="http://schemas.openxmlformats.org/officeDocument/2006/relationships/hyperlink" Target="https://www.webfirst.com/services/open-data-solutions"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tiff"/><Relationship Id="rId1" Type="http://schemas.openxmlformats.org/officeDocument/2006/relationships/slideLayout" Target="../slideLayouts/slideLayout12.xml"/><Relationship Id="rId5" Type="http://schemas.openxmlformats.org/officeDocument/2006/relationships/image" Target="../media/image61.png"/><Relationship Id="rId4" Type="http://schemas.openxmlformats.org/officeDocument/2006/relationships/image" Target="../media/image60.png"/></Relationships>
</file>

<file path=ppt/slides/_rels/slide37.xml.rels><?xml version="1.0" encoding="UTF-8" standalone="yes"?>
<Relationships xmlns="http://schemas.openxmlformats.org/package/2006/relationships"><Relationship Id="rId8" Type="http://schemas.openxmlformats.org/officeDocument/2006/relationships/hyperlink" Target="http://whyopenresearch.org/" TargetMode="External"/><Relationship Id="rId3" Type="http://schemas.openxmlformats.org/officeDocument/2006/relationships/hyperlink" Target="http://f1000research.com/articles/5-632/v3" TargetMode="External"/><Relationship Id="rId7" Type="http://schemas.openxmlformats.org/officeDocument/2006/relationships/image" Target="../media/image64.png"/><Relationship Id="rId2" Type="http://schemas.openxmlformats.org/officeDocument/2006/relationships/image" Target="../media/image62.gif"/><Relationship Id="rId1" Type="http://schemas.openxmlformats.org/officeDocument/2006/relationships/slideLayout" Target="../slideLayouts/slideLayout2.xml"/><Relationship Id="rId6" Type="http://schemas.openxmlformats.org/officeDocument/2006/relationships/hyperlink" Target="https://peerj.com/articles/175" TargetMode="External"/><Relationship Id="rId5" Type="http://schemas.openxmlformats.org/officeDocument/2006/relationships/image" Target="../media/image63.png"/><Relationship Id="rId4" Type="http://schemas.openxmlformats.org/officeDocument/2006/relationships/hyperlink" Target="http://twitter.com/protohedgehog"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hyperlink" Target="https://kib.ki.se/en/publish-analyse/open-access" TargetMode="External"/><Relationship Id="rId1" Type="http://schemas.openxmlformats.org/officeDocument/2006/relationships/slideLayout" Target="../slideLayouts/slideLayout7.xml"/><Relationship Id="rId6" Type="http://schemas.openxmlformats.org/officeDocument/2006/relationships/hyperlink" Target="https://elifesciences.org/articles/16800" TargetMode="External"/><Relationship Id="rId5" Type="http://schemas.openxmlformats.org/officeDocument/2006/relationships/image" Target="../media/image66.png"/><Relationship Id="rId4" Type="http://schemas.openxmlformats.org/officeDocument/2006/relationships/hyperlink" Target="http://twitter.com/protohedgehog"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twitter.com/protohedgehog" TargetMode="External"/><Relationship Id="rId2" Type="http://schemas.openxmlformats.org/officeDocument/2006/relationships/image" Target="../media/image67.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www.who.int/mediacentre/events/meetings/2015/un-sustainable-development-summit/en" TargetMode="External"/><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hyperlink" Target="http://twitter.com/protohedgehog" TargetMode="Externa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hyperlink" Target="http://twitter.com/protohedgehog" TargetMode="Externa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hyperlink" Target="http://twitter.com/protohedgehog" TargetMode="External"/><Relationship Id="rId2" Type="http://schemas.openxmlformats.org/officeDocument/2006/relationships/diagramData" Target="../diagrams/data3.xml"/><Relationship Id="rId1" Type="http://schemas.openxmlformats.org/officeDocument/2006/relationships/slideLayout" Target="../slideLayouts/slideLayout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hyperlink" Target="http://twitter.com/protohedgehog" TargetMode="External"/><Relationship Id="rId1" Type="http://schemas.openxmlformats.org/officeDocument/2006/relationships/slideLayout" Target="../slideLayouts/slideLayout3.xml"/><Relationship Id="rId4" Type="http://schemas.openxmlformats.org/officeDocument/2006/relationships/hyperlink" Target="https://letsallstandtogether.wordpress.com/"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hyperlink" Target="http://twitter.com/protohedgehog" TargetMode="Externa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hyperlink" Target="http://twitter.com/protohedgehog" TargetMode="External"/><Relationship Id="rId7" Type="http://schemas.openxmlformats.org/officeDocument/2006/relationships/hyperlink" Target="mailto:info@opensciencemooc.eu" TargetMode="External"/><Relationship Id="rId2" Type="http://schemas.openxmlformats.org/officeDocument/2006/relationships/image" Target="../media/image70.gif"/><Relationship Id="rId1" Type="http://schemas.openxmlformats.org/officeDocument/2006/relationships/slideLayout" Target="../slideLayouts/slideLayout7.xml"/><Relationship Id="rId6" Type="http://schemas.openxmlformats.org/officeDocument/2006/relationships/hyperlink" Target="https://twitter.com/OpenScienceMOOC" TargetMode="External"/><Relationship Id="rId5" Type="http://schemas.openxmlformats.org/officeDocument/2006/relationships/hyperlink" Target="https://opensciencemooc.eu/" TargetMode="External"/><Relationship Id="rId4" Type="http://schemas.openxmlformats.org/officeDocument/2006/relationships/hyperlink" Target="https://github.com/OpenScienceMOOC"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hyperlink" Target="http://twitter.com/protohedgehog"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2.xml"/><Relationship Id="rId4" Type="http://schemas.openxmlformats.org/officeDocument/2006/relationships/hyperlink" Target="https://eliademy.com/catalog/oer/module-1-open-principles.html" TargetMode="External"/></Relationships>
</file>

<file path=ppt/slides/_rels/slide4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hyperlink" Target="http://twitter.com/protohedgehog"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elephantinthelab.org/do-we-need-an-open-science-coalition/" TargetMode="External"/><Relationship Id="rId2" Type="http://schemas.openxmlformats.org/officeDocument/2006/relationships/hyperlink" Target="http://twitter.com/protohedgehog"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twitter.com/protohedgehog"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hyperlink" Target="http://twitter.com/protohedgehog" TargetMode="External"/><Relationship Id="rId4" Type="http://schemas.openxmlformats.org/officeDocument/2006/relationships/hyperlink" Target="http://doi.org/10.5281/zenodo.128557" TargetMode="External"/></Relationships>
</file>

<file path=ppt/slides/_rels/slide6.xml.rels><?xml version="1.0" encoding="UTF-8" standalone="yes"?>
<Relationships xmlns="http://schemas.openxmlformats.org/package/2006/relationships"><Relationship Id="rId2" Type="http://schemas.openxmlformats.org/officeDocument/2006/relationships/hyperlink" Target="http://twitter.com/protohedgehog" TargetMode="Externa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twitter.com/protohedgehog" TargetMode="External"/><Relationship Id="rId2" Type="http://schemas.openxmlformats.org/officeDocument/2006/relationships/image" Target="../media/image12.gi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s://www.fosteropenscience.eu/content/what-open-science-introduction" TargetMode="External"/><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hyperlink" Target="http://twitter.com/protohedgehog"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17.gif"/><Relationship Id="rId3" Type="http://schemas.openxmlformats.org/officeDocument/2006/relationships/hyperlink" Target="https://www.sciencedirect.com/science/article/abs/pii/S0148296317305441" TargetMode="External"/><Relationship Id="rId7" Type="http://schemas.openxmlformats.org/officeDocument/2006/relationships/image" Target="../media/image16.jp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hyperlink" Target="https://genomebiology.biomedcentral.com/articles/10.1186/s13059-015-0669-2" TargetMode="External"/><Relationship Id="rId5" Type="http://schemas.openxmlformats.org/officeDocument/2006/relationships/image" Target="../media/image15.png"/><Relationship Id="rId4" Type="http://schemas.openxmlformats.org/officeDocument/2006/relationships/hyperlink" Target="http://twitter.com/protohedgeho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5411588"/>
            <a:ext cx="2770766" cy="1655762"/>
          </a:xfrm>
        </p:spPr>
        <p:txBody>
          <a:bodyPr>
            <a:normAutofit/>
          </a:bodyPr>
          <a:lstStyle/>
          <a:p>
            <a:r>
              <a:rPr lang="en-GB" dirty="0"/>
              <a:t>Jon Tennant</a:t>
            </a:r>
          </a:p>
          <a:p>
            <a:r>
              <a:rPr lang="en-GB" dirty="0"/>
              <a:t>    @</a:t>
            </a:r>
            <a:r>
              <a:rPr lang="en-GB" dirty="0" err="1"/>
              <a:t>protohedgehog</a:t>
            </a:r>
            <a:endParaRPr lang="en-GB" dirty="0"/>
          </a:p>
        </p:txBody>
      </p:sp>
      <p:graphicFrame>
        <p:nvGraphicFramePr>
          <p:cNvPr id="4" name="Table 3">
            <a:extLst>
              <a:ext uri="{FF2B5EF4-FFF2-40B4-BE49-F238E27FC236}">
                <a16:creationId xmlns:a16="http://schemas.microsoft.com/office/drawing/2014/main" id="{BEA11221-4659-4604-9229-F998A891184B}"/>
              </a:ext>
            </a:extLst>
          </p:cNvPr>
          <p:cNvGraphicFramePr>
            <a:graphicFrameLocks noGrp="1"/>
          </p:cNvGraphicFramePr>
          <p:nvPr>
            <p:extLst>
              <p:ext uri="{D42A27DB-BD31-4B8C-83A1-F6EECF244321}">
                <p14:modId xmlns:p14="http://schemas.microsoft.com/office/powerpoint/2010/main" val="3986769791"/>
              </p:ext>
            </p:extLst>
          </p:nvPr>
        </p:nvGraphicFramePr>
        <p:xfrm>
          <a:off x="9883311" y="6154056"/>
          <a:ext cx="2157511" cy="548640"/>
        </p:xfrm>
        <a:graphic>
          <a:graphicData uri="http://schemas.openxmlformats.org/drawingml/2006/table">
            <a:tbl>
              <a:tblPr/>
              <a:tblGrid>
                <a:gridCol w="2157511">
                  <a:extLst>
                    <a:ext uri="{9D8B030D-6E8A-4147-A177-3AD203B41FA5}">
                      <a16:colId xmlns:a16="http://schemas.microsoft.com/office/drawing/2014/main" val="772153124"/>
                    </a:ext>
                  </a:extLst>
                </a:gridCol>
              </a:tblGrid>
              <a:tr h="0">
                <a:tc>
                  <a:txBody>
                    <a:bodyPr/>
                    <a:lstStyle/>
                    <a:p>
                      <a:r>
                        <a:rPr lang="en-GB" sz="1800" b="1" i="0" u="none" strike="noStrike" kern="1200" dirty="0">
                          <a:solidFill>
                            <a:schemeClr val="tx1"/>
                          </a:solidFill>
                          <a:effectLst/>
                          <a:latin typeface="+mn-lt"/>
                          <a:ea typeface="+mn-ea"/>
                          <a:cs typeface="+mn-cs"/>
                        </a:rPr>
                        <a:t>Lausanne, Switzerland</a:t>
                      </a:r>
                    </a:p>
                    <a:p>
                      <a:r>
                        <a:rPr lang="en-GB" sz="1800" b="1" i="0" u="none" strike="noStrike" kern="1200" dirty="0">
                          <a:solidFill>
                            <a:schemeClr val="tx1"/>
                          </a:solidFill>
                          <a:effectLst/>
                          <a:latin typeface="+mn-lt"/>
                          <a:ea typeface="+mn-ea"/>
                          <a:cs typeface="+mn-cs"/>
                        </a:rPr>
                        <a:t>Sept 2</a:t>
                      </a:r>
                      <a:r>
                        <a:rPr lang="en-GB" sz="1800" b="1" i="0" u="none" strike="noStrike" kern="1200" baseline="30000" dirty="0">
                          <a:solidFill>
                            <a:schemeClr val="tx1"/>
                          </a:solidFill>
                          <a:effectLst/>
                          <a:latin typeface="+mn-lt"/>
                          <a:ea typeface="+mn-ea"/>
                          <a:cs typeface="+mn-cs"/>
                        </a:rPr>
                        <a:t>nd</a:t>
                      </a:r>
                      <a:r>
                        <a:rPr lang="en-GB" sz="1800" b="1" i="0" u="none" strike="noStrike" kern="1200" dirty="0">
                          <a:solidFill>
                            <a:schemeClr val="tx1"/>
                          </a:solidFill>
                          <a:effectLst/>
                          <a:latin typeface="+mn-lt"/>
                          <a:ea typeface="+mn-ea"/>
                          <a:cs typeface="+mn-cs"/>
                        </a:rPr>
                        <a:t>, 2019</a:t>
                      </a:r>
                      <a:endParaRPr lang="en-GB" sz="1800" b="0" i="0" kern="1200" dirty="0">
                        <a:solidFill>
                          <a:schemeClr val="tx1"/>
                        </a:solidFill>
                        <a:effectLst/>
                        <a:latin typeface="+mn-lt"/>
                        <a:ea typeface="+mn-ea"/>
                        <a:cs typeface="+mn-cs"/>
                      </a:endParaRPr>
                    </a:p>
                  </a:txBody>
                  <a:tcPr marL="0" marR="0" marT="0" marB="0" anchor="ctr">
                    <a:lnL>
                      <a:noFill/>
                    </a:lnL>
                    <a:lnR>
                      <a:noFill/>
                    </a:lnR>
                    <a:lnT>
                      <a:noFill/>
                    </a:lnT>
                    <a:lnB>
                      <a:noFill/>
                    </a:lnB>
                  </a:tcPr>
                </a:tc>
                <a:extLst>
                  <a:ext uri="{0D108BD9-81ED-4DB2-BD59-A6C34878D82A}">
                    <a16:rowId xmlns:a16="http://schemas.microsoft.com/office/drawing/2014/main" val="367571162"/>
                  </a:ext>
                </a:extLst>
              </a:tr>
            </a:tbl>
          </a:graphicData>
        </a:graphic>
      </p:graphicFrame>
      <p:sp>
        <p:nvSpPr>
          <p:cNvPr id="6" name="Rectangle 5">
            <a:extLst>
              <a:ext uri="{FF2B5EF4-FFF2-40B4-BE49-F238E27FC236}">
                <a16:creationId xmlns:a16="http://schemas.microsoft.com/office/drawing/2014/main" id="{FDF500A3-8E3C-4959-8AB1-381271BD3AB4}"/>
              </a:ext>
            </a:extLst>
          </p:cNvPr>
          <p:cNvSpPr/>
          <p:nvPr/>
        </p:nvSpPr>
        <p:spPr>
          <a:xfrm>
            <a:off x="387617" y="6333364"/>
            <a:ext cx="4439036" cy="369332"/>
          </a:xfrm>
          <a:prstGeom prst="rect">
            <a:avLst/>
          </a:prstGeom>
        </p:spPr>
        <p:txBody>
          <a:bodyPr wrap="none">
            <a:spAutoFit/>
          </a:bodyPr>
          <a:lstStyle/>
          <a:p>
            <a:r>
              <a:rPr lang="en-GB" b="0" i="0" dirty="0">
                <a:solidFill>
                  <a:srgbClr val="494A4C"/>
                </a:solidFill>
                <a:effectLst/>
                <a:latin typeface="noto sans" panose="020B0502040504020204" pitchFamily="34"/>
                <a:hlinkClick r:id="rId2"/>
              </a:rPr>
              <a:t>https://orcid.org/0000-0001-7794-0218</a:t>
            </a:r>
            <a:r>
              <a:rPr lang="en-GB" b="0" i="0" dirty="0">
                <a:solidFill>
                  <a:srgbClr val="494A4C"/>
                </a:solidFill>
                <a:effectLst/>
                <a:latin typeface="noto sans" panose="020B0502040504020204" pitchFamily="34"/>
              </a:rPr>
              <a:t> </a:t>
            </a:r>
            <a:endParaRPr lang="en-GB" dirty="0"/>
          </a:p>
        </p:txBody>
      </p:sp>
      <p:pic>
        <p:nvPicPr>
          <p:cNvPr id="13" name="Picture 12">
            <a:extLst>
              <a:ext uri="{FF2B5EF4-FFF2-40B4-BE49-F238E27FC236}">
                <a16:creationId xmlns:a16="http://schemas.microsoft.com/office/drawing/2014/main" id="{210F0C67-DFE8-48A0-9188-B8C8583C2817}"/>
              </a:ext>
            </a:extLst>
          </p:cNvPr>
          <p:cNvPicPr>
            <a:picLocks noChangeAspect="1"/>
          </p:cNvPicPr>
          <p:nvPr/>
        </p:nvPicPr>
        <p:blipFill>
          <a:blip r:embed="rId3">
            <a:lum/>
            <a:alphaModFix/>
          </a:blip>
          <a:srcRect/>
          <a:stretch>
            <a:fillRect/>
          </a:stretch>
        </p:blipFill>
        <p:spPr>
          <a:xfrm>
            <a:off x="287261" y="318209"/>
            <a:ext cx="2458025" cy="1531135"/>
          </a:xfrm>
          <a:prstGeom prst="rect">
            <a:avLst/>
          </a:prstGeom>
          <a:noFill/>
          <a:ln>
            <a:noFill/>
          </a:ln>
        </p:spPr>
      </p:pic>
      <p:pic>
        <p:nvPicPr>
          <p:cNvPr id="14" name="Picture 13">
            <a:extLst>
              <a:ext uri="{FF2B5EF4-FFF2-40B4-BE49-F238E27FC236}">
                <a16:creationId xmlns:a16="http://schemas.microsoft.com/office/drawing/2014/main" id="{49E4559D-92C7-41C6-9E66-F4F28BBF09A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619" t="28849" r="6258" b="26061"/>
          <a:stretch/>
        </p:blipFill>
        <p:spPr>
          <a:xfrm>
            <a:off x="7315367" y="150439"/>
            <a:ext cx="4707692" cy="1540471"/>
          </a:xfrm>
          <a:prstGeom prst="rect">
            <a:avLst/>
          </a:prstGeom>
        </p:spPr>
      </p:pic>
      <p:sp>
        <p:nvSpPr>
          <p:cNvPr id="2" name="Rectangle 1">
            <a:extLst>
              <a:ext uri="{FF2B5EF4-FFF2-40B4-BE49-F238E27FC236}">
                <a16:creationId xmlns:a16="http://schemas.microsoft.com/office/drawing/2014/main" id="{B55C9758-128D-40FF-BA53-58687B8E904A}"/>
              </a:ext>
            </a:extLst>
          </p:cNvPr>
          <p:cNvSpPr/>
          <p:nvPr/>
        </p:nvSpPr>
        <p:spPr>
          <a:xfrm>
            <a:off x="1823100" y="2612686"/>
            <a:ext cx="8851460" cy="1938992"/>
          </a:xfrm>
          <a:prstGeom prst="rect">
            <a:avLst/>
          </a:prstGeom>
        </p:spPr>
        <p:txBody>
          <a:bodyPr wrap="square">
            <a:spAutoFit/>
          </a:bodyPr>
          <a:lstStyle/>
          <a:p>
            <a:pPr algn="ctr"/>
            <a:r>
              <a:rPr lang="en-GB" sz="6000" b="1" dirty="0"/>
              <a:t>Open Science: </a:t>
            </a:r>
          </a:p>
          <a:p>
            <a:pPr algn="ctr"/>
            <a:r>
              <a:rPr lang="en-GB" sz="6000" b="1" dirty="0"/>
              <a:t>Just science done right?</a:t>
            </a:r>
            <a:endParaRPr lang="en-GB" sz="6000" b="1" dirty="0">
              <a:latin typeface="Open Sans"/>
            </a:endParaRPr>
          </a:p>
        </p:txBody>
      </p:sp>
      <p:pic>
        <p:nvPicPr>
          <p:cNvPr id="8" name="Picture 7">
            <a:extLst>
              <a:ext uri="{FF2B5EF4-FFF2-40B4-BE49-F238E27FC236}">
                <a16:creationId xmlns:a16="http://schemas.microsoft.com/office/drawing/2014/main" id="{8E4E8B33-E7AB-4F75-8D52-7B3E4B72C81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35938" y="123840"/>
            <a:ext cx="1958023" cy="1845205"/>
          </a:xfrm>
          <a:prstGeom prst="rect">
            <a:avLst/>
          </a:prstGeom>
        </p:spPr>
      </p:pic>
      <p:pic>
        <p:nvPicPr>
          <p:cNvPr id="9" name="Picture 2" descr="Image result for southern denmark university logo">
            <a:extLst>
              <a:ext uri="{FF2B5EF4-FFF2-40B4-BE49-F238E27FC236}">
                <a16:creationId xmlns:a16="http://schemas.microsoft.com/office/drawing/2014/main" id="{30E362AD-AA59-455D-A019-D10E820B54A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9061" y="169355"/>
            <a:ext cx="1588465" cy="156738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0A1A4CEE-42DB-47CD-B486-BDE7B44A158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98281" y="6239469"/>
            <a:ext cx="1227411" cy="429442"/>
          </a:xfrm>
          <a:prstGeom prst="rect">
            <a:avLst/>
          </a:prstGeom>
        </p:spPr>
      </p:pic>
    </p:spTree>
    <p:extLst>
      <p:ext uri="{BB962C8B-B14F-4D97-AF65-F5344CB8AC3E}">
        <p14:creationId xmlns:p14="http://schemas.microsoft.com/office/powerpoint/2010/main" val="7013294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 name="Picture 2"/>
          <p:cNvPicPr/>
          <p:nvPr/>
        </p:nvPicPr>
        <p:blipFill>
          <a:blip r:embed="rId2"/>
          <a:stretch/>
        </p:blipFill>
        <p:spPr>
          <a:xfrm>
            <a:off x="0" y="-116280"/>
            <a:ext cx="12191760" cy="6973920"/>
          </a:xfrm>
          <a:prstGeom prst="rect">
            <a:avLst/>
          </a:prstGeom>
          <a:ln>
            <a:noFill/>
          </a:ln>
        </p:spPr>
      </p:pic>
      <p:sp>
        <p:nvSpPr>
          <p:cNvPr id="309" name="CustomShape 2"/>
          <p:cNvSpPr/>
          <p:nvPr/>
        </p:nvSpPr>
        <p:spPr>
          <a:xfrm>
            <a:off x="123840" y="6508080"/>
            <a:ext cx="7000560" cy="1234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GB" sz="1800" b="0" strike="noStrike" spc="-1" dirty="0">
                <a:solidFill>
                  <a:srgbClr val="24292E"/>
                </a:solidFill>
                <a:latin typeface="-apple-system"/>
              </a:rPr>
              <a:t>Principles of Open Scholarship, by Tony Ross-</a:t>
            </a:r>
            <a:r>
              <a:rPr lang="en-GB" sz="1800" b="0" strike="noStrike" spc="-1" dirty="0" err="1">
                <a:solidFill>
                  <a:srgbClr val="24292E"/>
                </a:solidFill>
                <a:latin typeface="-apple-system"/>
              </a:rPr>
              <a:t>Hellauer</a:t>
            </a:r>
            <a:r>
              <a:rPr lang="en-GB" sz="1800" b="0" strike="noStrike" spc="-1" dirty="0">
                <a:solidFill>
                  <a:srgbClr val="24292E"/>
                </a:solidFill>
                <a:latin typeface="-apple-system"/>
              </a:rPr>
              <a:t> (</a:t>
            </a:r>
            <a:r>
              <a:rPr lang="en-GB" sz="1800" b="1" u="sng" strike="noStrike" spc="-1" dirty="0">
                <a:solidFill>
                  <a:srgbClr val="067AEF"/>
                </a:solidFill>
                <a:uFillTx/>
                <a:latin typeface="-apple-system"/>
                <a:hlinkClick r:id="rId3"/>
              </a:rPr>
              <a:t>Source</a:t>
            </a:r>
            <a:r>
              <a:rPr lang="en-GB" sz="1800" b="0" strike="noStrike" spc="-1" dirty="0">
                <a:solidFill>
                  <a:srgbClr val="24292E"/>
                </a:solidFill>
                <a:latin typeface="-apple-system"/>
              </a:rPr>
              <a:t>, CC BY).</a:t>
            </a:r>
            <a:endParaRPr lang="en-GB" sz="1800" b="0" strike="noStrike" spc="-1" dirty="0">
              <a:latin typeface="Arial"/>
            </a:endParaRPr>
          </a:p>
          <a:p>
            <a:pPr>
              <a:lnSpc>
                <a:spcPct val="100000"/>
              </a:lnSpc>
            </a:pPr>
            <a:br>
              <a:rPr dirty="0"/>
            </a:br>
            <a:endParaRPr lang="en-GB" sz="1800" b="0" strike="noStrike" spc="-1" dirty="0">
              <a:latin typeface="Arial"/>
            </a:endParaRPr>
          </a:p>
        </p:txBody>
      </p:sp>
      <p:sp>
        <p:nvSpPr>
          <p:cNvPr id="310" name="CustomShape 3"/>
          <p:cNvSpPr/>
          <p:nvPr/>
        </p:nvSpPr>
        <p:spPr>
          <a:xfrm>
            <a:off x="9035219" y="3964860"/>
            <a:ext cx="2247480" cy="2223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285840" indent="-285480" algn="ctr">
              <a:lnSpc>
                <a:spcPct val="100000"/>
              </a:lnSpc>
              <a:buClr>
                <a:srgbClr val="000000"/>
              </a:buClr>
              <a:buFont typeface="Wingdings" charset="2"/>
              <a:buChar char=""/>
            </a:pPr>
            <a:r>
              <a:rPr lang="en-GB" sz="2800" b="1" strike="noStrike" spc="-1" dirty="0">
                <a:solidFill>
                  <a:srgbClr val="000000"/>
                </a:solidFill>
                <a:latin typeface="Calibri"/>
              </a:rPr>
              <a:t>Freedom</a:t>
            </a:r>
            <a:endParaRPr lang="en-GB" sz="2800" b="0" strike="noStrike" spc="-1" dirty="0">
              <a:latin typeface="Arial"/>
            </a:endParaRPr>
          </a:p>
          <a:p>
            <a:pPr marL="285840" indent="-285480" algn="ctr">
              <a:lnSpc>
                <a:spcPct val="100000"/>
              </a:lnSpc>
              <a:buClr>
                <a:srgbClr val="000000"/>
              </a:buClr>
              <a:buFont typeface="Wingdings" charset="2"/>
              <a:buChar char=""/>
            </a:pPr>
            <a:r>
              <a:rPr lang="en-GB" sz="2800" b="1" strike="noStrike" spc="-1" dirty="0">
                <a:solidFill>
                  <a:srgbClr val="000000"/>
                </a:solidFill>
                <a:latin typeface="Calibri"/>
              </a:rPr>
              <a:t>Fairness</a:t>
            </a:r>
            <a:endParaRPr lang="en-GB" sz="2800" b="0" strike="noStrike" spc="-1" dirty="0">
              <a:latin typeface="Arial"/>
            </a:endParaRPr>
          </a:p>
          <a:p>
            <a:pPr marL="285840" indent="-285480" algn="ctr">
              <a:lnSpc>
                <a:spcPct val="100000"/>
              </a:lnSpc>
              <a:buClr>
                <a:srgbClr val="000000"/>
              </a:buClr>
              <a:buFont typeface="Wingdings" charset="2"/>
              <a:buChar char=""/>
            </a:pPr>
            <a:r>
              <a:rPr lang="en-GB" sz="2800" b="1" strike="noStrike" spc="-1" dirty="0">
                <a:solidFill>
                  <a:srgbClr val="000000"/>
                </a:solidFill>
                <a:latin typeface="Calibri"/>
              </a:rPr>
              <a:t>Justice</a:t>
            </a:r>
            <a:endParaRPr lang="en-GB" sz="2800" b="0" strike="noStrike" spc="-1" dirty="0">
              <a:latin typeface="Arial"/>
            </a:endParaRPr>
          </a:p>
          <a:p>
            <a:pPr marL="285840" indent="-285480" algn="ctr">
              <a:lnSpc>
                <a:spcPct val="100000"/>
              </a:lnSpc>
              <a:buClr>
                <a:srgbClr val="000000"/>
              </a:buClr>
              <a:buFont typeface="Wingdings" charset="2"/>
              <a:buChar char=""/>
            </a:pPr>
            <a:r>
              <a:rPr lang="en-GB" sz="2800" b="1" strike="noStrike" spc="-1" dirty="0">
                <a:solidFill>
                  <a:srgbClr val="000000"/>
                </a:solidFill>
                <a:latin typeface="Calibri"/>
              </a:rPr>
              <a:t>Truth</a:t>
            </a:r>
            <a:endParaRPr lang="en-GB" sz="2800" b="0" strike="noStrike" spc="-1" dirty="0">
              <a:latin typeface="Arial"/>
            </a:endParaRPr>
          </a:p>
          <a:p>
            <a:pPr marL="285840" indent="-285480" algn="ctr">
              <a:lnSpc>
                <a:spcPct val="100000"/>
              </a:lnSpc>
              <a:buClr>
                <a:srgbClr val="000000"/>
              </a:buClr>
              <a:buFont typeface="Wingdings" charset="2"/>
              <a:buChar char=""/>
            </a:pPr>
            <a:r>
              <a:rPr lang="en-GB" sz="2800" b="1" strike="noStrike" spc="-1" dirty="0">
                <a:solidFill>
                  <a:srgbClr val="000000"/>
                </a:solidFill>
                <a:latin typeface="Calibri"/>
              </a:rPr>
              <a:t>Liberty</a:t>
            </a:r>
            <a:endParaRPr lang="en-GB" sz="2800" b="0" strike="noStrike" spc="-1" dirty="0">
              <a:latin typeface="Arial"/>
            </a:endParaRPr>
          </a:p>
        </p:txBody>
      </p:sp>
      <p:pic>
        <p:nvPicPr>
          <p:cNvPr id="311" name="Picture 5"/>
          <p:cNvPicPr/>
          <p:nvPr/>
        </p:nvPicPr>
        <p:blipFill>
          <a:blip r:embed="rId4"/>
          <a:stretch/>
        </p:blipFill>
        <p:spPr>
          <a:xfrm>
            <a:off x="351360" y="4048920"/>
            <a:ext cx="3083760" cy="2312640"/>
          </a:xfrm>
          <a:prstGeom prst="rect">
            <a:avLst/>
          </a:prstGeom>
          <a:ln>
            <a:noFill/>
          </a:ln>
        </p:spPr>
      </p:pic>
      <p:sp>
        <p:nvSpPr>
          <p:cNvPr id="312" name="CustomShape 4"/>
          <p:cNvSpPr/>
          <p:nvPr/>
        </p:nvSpPr>
        <p:spPr>
          <a:xfrm>
            <a:off x="6922996" y="4210375"/>
            <a:ext cx="1730880" cy="1158480"/>
          </a:xfrm>
          <a:prstGeom prst="rect">
            <a:avLst/>
          </a:prstGeom>
          <a:noFill/>
          <a:ln w="28440">
            <a:solidFill>
              <a:srgbClr val="FF0000"/>
            </a:solidFill>
          </a:ln>
        </p:spPr>
        <p:style>
          <a:lnRef idx="2">
            <a:schemeClr val="accent1">
              <a:shade val="50000"/>
            </a:schemeClr>
          </a:lnRef>
          <a:fillRef idx="1">
            <a:schemeClr val="accent1"/>
          </a:fillRef>
          <a:effectRef idx="0">
            <a:schemeClr val="accent1"/>
          </a:effectRef>
          <a:fontRef idx="minor"/>
        </p:style>
      </p:sp>
      <p:sp>
        <p:nvSpPr>
          <p:cNvPr id="313" name="CustomShape 5"/>
          <p:cNvSpPr/>
          <p:nvPr/>
        </p:nvSpPr>
        <p:spPr>
          <a:xfrm>
            <a:off x="6905299" y="841320"/>
            <a:ext cx="1730880" cy="1158480"/>
          </a:xfrm>
          <a:prstGeom prst="rect">
            <a:avLst/>
          </a:prstGeom>
          <a:noFill/>
          <a:ln w="28440">
            <a:solidFill>
              <a:srgbClr val="FF0000"/>
            </a:solidFill>
          </a:ln>
        </p:spPr>
        <p:style>
          <a:lnRef idx="2">
            <a:schemeClr val="accent1">
              <a:shade val="50000"/>
            </a:schemeClr>
          </a:lnRef>
          <a:fillRef idx="1">
            <a:schemeClr val="accent1"/>
          </a:fillRef>
          <a:effectRef idx="0">
            <a:schemeClr val="accent1"/>
          </a:effectRef>
          <a:fontRef idx="minor"/>
        </p:style>
      </p:sp>
      <p:sp>
        <p:nvSpPr>
          <p:cNvPr id="314" name="CustomShape 6"/>
          <p:cNvSpPr/>
          <p:nvPr/>
        </p:nvSpPr>
        <p:spPr>
          <a:xfrm>
            <a:off x="5202114" y="3053880"/>
            <a:ext cx="1730880" cy="1158480"/>
          </a:xfrm>
          <a:prstGeom prst="rect">
            <a:avLst/>
          </a:prstGeom>
          <a:noFill/>
          <a:ln w="28440">
            <a:solidFill>
              <a:srgbClr val="FF0000"/>
            </a:solidFill>
          </a:ln>
        </p:spPr>
        <p:style>
          <a:lnRef idx="2">
            <a:schemeClr val="accent1">
              <a:shade val="50000"/>
            </a:schemeClr>
          </a:lnRef>
          <a:fillRef idx="1">
            <a:schemeClr val="accent1"/>
          </a:fillRef>
          <a:effectRef idx="0">
            <a:schemeClr val="accent1"/>
          </a:effectRef>
          <a:fontRef idx="minor"/>
        </p:style>
      </p:sp>
      <p:pic>
        <p:nvPicPr>
          <p:cNvPr id="3" name="Picture 2">
            <a:extLst>
              <a:ext uri="{FF2B5EF4-FFF2-40B4-BE49-F238E27FC236}">
                <a16:creationId xmlns:a16="http://schemas.microsoft.com/office/drawing/2014/main" id="{7F962CFA-FDB8-44C2-AB57-0927E62732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6428" y="1773865"/>
            <a:ext cx="1905000" cy="1905000"/>
          </a:xfrm>
          <a:prstGeom prst="rect">
            <a:avLst/>
          </a:prstGeom>
        </p:spPr>
      </p:pic>
      <p:pic>
        <p:nvPicPr>
          <p:cNvPr id="2" name="Picture 1">
            <a:extLst>
              <a:ext uri="{FF2B5EF4-FFF2-40B4-BE49-F238E27FC236}">
                <a16:creationId xmlns:a16="http://schemas.microsoft.com/office/drawing/2014/main" id="{316845CD-17E6-4435-A707-D2938DFC2C40}"/>
              </a:ext>
            </a:extLst>
          </p:cNvPr>
          <p:cNvPicPr>
            <a:picLocks noChangeAspect="1"/>
          </p:cNvPicPr>
          <p:nvPr/>
        </p:nvPicPr>
        <p:blipFill>
          <a:blip r:embed="rId6"/>
          <a:stretch>
            <a:fillRect/>
          </a:stretch>
        </p:blipFill>
        <p:spPr>
          <a:xfrm>
            <a:off x="8937644" y="1302653"/>
            <a:ext cx="2485575" cy="2485575"/>
          </a:xfrm>
          <a:prstGeom prst="rect">
            <a:avLst/>
          </a:prstGeom>
        </p:spPr>
      </p:pic>
    </p:spTree>
    <p:extLst>
      <p:ext uri="{BB962C8B-B14F-4D97-AF65-F5344CB8AC3E}">
        <p14:creationId xmlns:p14="http://schemas.microsoft.com/office/powerpoint/2010/main" val="2523573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stomShape 3">
            <a:extLst>
              <a:ext uri="{FF2B5EF4-FFF2-40B4-BE49-F238E27FC236}">
                <a16:creationId xmlns:a16="http://schemas.microsoft.com/office/drawing/2014/main" id="{2467DACD-D0BD-45E3-96D0-8BA71ABEA161}"/>
              </a:ext>
            </a:extLst>
          </p:cNvPr>
          <p:cNvSpPr/>
          <p:nvPr/>
        </p:nvSpPr>
        <p:spPr>
          <a:xfrm>
            <a:off x="9465480" y="6488640"/>
            <a:ext cx="194436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GB" sz="1800" b="0" u="sng" strike="noStrike" spc="-1" dirty="0">
                <a:solidFill>
                  <a:srgbClr val="0563C1"/>
                </a:solidFill>
                <a:uFillTx/>
                <a:latin typeface="Open Sans"/>
                <a:hlinkClick r:id="rId2"/>
              </a:rPr>
              <a:t>@protohedgehog</a:t>
            </a:r>
            <a:endParaRPr lang="en-GB" sz="1800" b="0" strike="noStrike" spc="-1" dirty="0">
              <a:latin typeface="Arial"/>
            </a:endParaRPr>
          </a:p>
        </p:txBody>
      </p:sp>
      <p:sp>
        <p:nvSpPr>
          <p:cNvPr id="4" name="Rectangle 3">
            <a:extLst>
              <a:ext uri="{FF2B5EF4-FFF2-40B4-BE49-F238E27FC236}">
                <a16:creationId xmlns:a16="http://schemas.microsoft.com/office/drawing/2014/main" id="{7A3C5EC4-90F4-4EE7-BC88-5CD72EA60C8A}"/>
              </a:ext>
            </a:extLst>
          </p:cNvPr>
          <p:cNvSpPr/>
          <p:nvPr/>
        </p:nvSpPr>
        <p:spPr>
          <a:xfrm>
            <a:off x="90872" y="6439550"/>
            <a:ext cx="10065973" cy="369332"/>
          </a:xfrm>
          <a:prstGeom prst="rect">
            <a:avLst/>
          </a:prstGeom>
        </p:spPr>
        <p:txBody>
          <a:bodyPr wrap="square">
            <a:spAutoFit/>
          </a:bodyPr>
          <a:lstStyle/>
          <a:p>
            <a:r>
              <a:rPr lang="en-GB" dirty="0">
                <a:hlinkClick r:id="rId3"/>
              </a:rPr>
              <a:t>https://www.plu.edu/psychology/wp-content/uploads/sites/60/2019/08/grahe-paper.pdf</a:t>
            </a:r>
            <a:r>
              <a:rPr lang="en-GB" dirty="0"/>
              <a:t> </a:t>
            </a:r>
          </a:p>
        </p:txBody>
      </p:sp>
      <p:sp>
        <p:nvSpPr>
          <p:cNvPr id="6" name="Rectangle 5">
            <a:extLst>
              <a:ext uri="{FF2B5EF4-FFF2-40B4-BE49-F238E27FC236}">
                <a16:creationId xmlns:a16="http://schemas.microsoft.com/office/drawing/2014/main" id="{C037FB81-4606-480B-B25B-6ABE4A319765}"/>
              </a:ext>
            </a:extLst>
          </p:cNvPr>
          <p:cNvSpPr/>
          <p:nvPr/>
        </p:nvSpPr>
        <p:spPr>
          <a:xfrm>
            <a:off x="153347" y="1362399"/>
            <a:ext cx="12038653" cy="2000548"/>
          </a:xfrm>
          <a:prstGeom prst="rect">
            <a:avLst/>
          </a:prstGeom>
        </p:spPr>
        <p:txBody>
          <a:bodyPr wrap="square">
            <a:spAutoFit/>
          </a:bodyPr>
          <a:lstStyle/>
          <a:p>
            <a:pPr algn="ctr"/>
            <a:r>
              <a:rPr lang="en-GB" sz="3100" b="1" i="1" dirty="0"/>
              <a:t>“Open science initiatives also promote diversity, justice, and sustainability through increased levels of inclusion and access, equitable distribution of opportunities and dissemination of knowledge, and increased sustainability stemming from increased generalizability.”</a:t>
            </a:r>
          </a:p>
        </p:txBody>
      </p:sp>
      <p:pic>
        <p:nvPicPr>
          <p:cNvPr id="7" name="Picture 6">
            <a:extLst>
              <a:ext uri="{FF2B5EF4-FFF2-40B4-BE49-F238E27FC236}">
                <a16:creationId xmlns:a16="http://schemas.microsoft.com/office/drawing/2014/main" id="{9B8D6CF1-E3BA-44C0-8C95-A87C42E90B09}"/>
              </a:ext>
            </a:extLst>
          </p:cNvPr>
          <p:cNvPicPr>
            <a:picLocks noChangeAspect="1"/>
          </p:cNvPicPr>
          <p:nvPr/>
        </p:nvPicPr>
        <p:blipFill rotWithShape="1">
          <a:blip r:embed="rId4"/>
          <a:srcRect l="22653" t="47205" r="32737" b="43040"/>
          <a:stretch/>
        </p:blipFill>
        <p:spPr>
          <a:xfrm>
            <a:off x="2586273" y="49118"/>
            <a:ext cx="7532709" cy="1098142"/>
          </a:xfrm>
          <a:prstGeom prst="rect">
            <a:avLst/>
          </a:prstGeom>
        </p:spPr>
      </p:pic>
      <p:pic>
        <p:nvPicPr>
          <p:cNvPr id="9" name="Picture 8">
            <a:extLst>
              <a:ext uri="{FF2B5EF4-FFF2-40B4-BE49-F238E27FC236}">
                <a16:creationId xmlns:a16="http://schemas.microsoft.com/office/drawing/2014/main" id="{9C29CA22-7466-4966-8D4C-A3BCD3F87D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53700" y="3578086"/>
            <a:ext cx="4462555" cy="2769409"/>
          </a:xfrm>
          <a:prstGeom prst="rect">
            <a:avLst/>
          </a:prstGeom>
        </p:spPr>
      </p:pic>
    </p:spTree>
    <p:extLst>
      <p:ext uri="{BB962C8B-B14F-4D97-AF65-F5344CB8AC3E}">
        <p14:creationId xmlns:p14="http://schemas.microsoft.com/office/powerpoint/2010/main" val="1430527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6" name="Picture 1"/>
          <p:cNvPicPr/>
          <p:nvPr/>
        </p:nvPicPr>
        <p:blipFill>
          <a:blip r:embed="rId2"/>
          <a:stretch/>
        </p:blipFill>
        <p:spPr>
          <a:xfrm>
            <a:off x="0" y="0"/>
            <a:ext cx="12191760" cy="6857640"/>
          </a:xfrm>
          <a:prstGeom prst="rect">
            <a:avLst/>
          </a:prstGeom>
          <a:ln>
            <a:noFill/>
          </a:ln>
        </p:spPr>
      </p:pic>
      <p:sp>
        <p:nvSpPr>
          <p:cNvPr id="317" name="CustomShape 1"/>
          <p:cNvSpPr/>
          <p:nvPr/>
        </p:nvSpPr>
        <p:spPr>
          <a:xfrm>
            <a:off x="9465480" y="6488640"/>
            <a:ext cx="194436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GB" sz="1800" b="0" u="sng" strike="noStrike" spc="-1">
                <a:solidFill>
                  <a:srgbClr val="0563C1"/>
                </a:solidFill>
                <a:uFillTx/>
                <a:latin typeface="Open Sans"/>
                <a:hlinkClick r:id="rId3"/>
              </a:rPr>
              <a:t>@protohedgehog</a:t>
            </a:r>
            <a:endParaRPr lang="en-GB" sz="1800" b="0" strike="noStrike" spc="-1">
              <a:latin typeface="Arial"/>
            </a:endParaRPr>
          </a:p>
        </p:txBody>
      </p:sp>
      <p:sp>
        <p:nvSpPr>
          <p:cNvPr id="318" name="CustomShape 2"/>
          <p:cNvSpPr/>
          <p:nvPr/>
        </p:nvSpPr>
        <p:spPr>
          <a:xfrm>
            <a:off x="9159840" y="1731240"/>
            <a:ext cx="226584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GB" sz="1800" b="0" i="1" strike="noStrike" spc="-1">
                <a:solidFill>
                  <a:srgbClr val="000000"/>
                </a:solidFill>
                <a:latin typeface="Calibri"/>
              </a:rPr>
              <a:t>Thoughts in progress…</a:t>
            </a:r>
            <a:endParaRPr lang="en-GB" sz="1800" b="0" strike="noStrike" spc="-1">
              <a:latin typeface="Arial"/>
            </a:endParaRPr>
          </a:p>
        </p:txBody>
      </p:sp>
      <p:sp>
        <p:nvSpPr>
          <p:cNvPr id="4" name="Arrow: Right 3">
            <a:extLst>
              <a:ext uri="{FF2B5EF4-FFF2-40B4-BE49-F238E27FC236}">
                <a16:creationId xmlns:a16="http://schemas.microsoft.com/office/drawing/2014/main" id="{62B2BD8A-1DE3-4B78-8B57-47BE2630E4C4}"/>
              </a:ext>
            </a:extLst>
          </p:cNvPr>
          <p:cNvSpPr/>
          <p:nvPr/>
        </p:nvSpPr>
        <p:spPr>
          <a:xfrm>
            <a:off x="1451114" y="1152939"/>
            <a:ext cx="899491" cy="655983"/>
          </a:xfrm>
          <a:prstGeom prst="right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FC1CCD3B-7DE9-40DA-AFFE-EC50036845E0}"/>
              </a:ext>
            </a:extLst>
          </p:cNvPr>
          <p:cNvSpPr txBox="1"/>
          <p:nvPr/>
        </p:nvSpPr>
        <p:spPr>
          <a:xfrm>
            <a:off x="240526" y="1152939"/>
            <a:ext cx="1210588" cy="646331"/>
          </a:xfrm>
          <a:prstGeom prst="rect">
            <a:avLst/>
          </a:prstGeom>
          <a:noFill/>
        </p:spPr>
        <p:txBody>
          <a:bodyPr wrap="none" rtlCol="0">
            <a:spAutoFit/>
          </a:bodyPr>
          <a:lstStyle/>
          <a:p>
            <a:pPr algn="ctr"/>
            <a:r>
              <a:rPr lang="de-DE" b="1" dirty="0"/>
              <a:t>GOOD</a:t>
            </a:r>
          </a:p>
          <a:p>
            <a:pPr algn="ctr"/>
            <a:r>
              <a:rPr lang="de-DE" b="1" dirty="0"/>
              <a:t>SCIENCE</a:t>
            </a:r>
            <a:endParaRPr lang="en-GB" b="1" dirty="0"/>
          </a:p>
        </p:txBody>
      </p:sp>
      <p:sp>
        <p:nvSpPr>
          <p:cNvPr id="9" name="Arrow: Right 8">
            <a:extLst>
              <a:ext uri="{FF2B5EF4-FFF2-40B4-BE49-F238E27FC236}">
                <a16:creationId xmlns:a16="http://schemas.microsoft.com/office/drawing/2014/main" id="{3AD8CE60-8CF7-4249-9C9E-DD3C357CA121}"/>
              </a:ext>
            </a:extLst>
          </p:cNvPr>
          <p:cNvSpPr/>
          <p:nvPr/>
        </p:nvSpPr>
        <p:spPr>
          <a:xfrm rot="5400000">
            <a:off x="10131288" y="3989611"/>
            <a:ext cx="899491" cy="655983"/>
          </a:xfrm>
          <a:prstGeom prst="right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D36D421A-B43E-4FF8-B06C-C0D198D9704F}"/>
              </a:ext>
            </a:extLst>
          </p:cNvPr>
          <p:cNvSpPr txBox="1"/>
          <p:nvPr/>
        </p:nvSpPr>
        <p:spPr>
          <a:xfrm>
            <a:off x="10020623" y="3105654"/>
            <a:ext cx="1120821" cy="646331"/>
          </a:xfrm>
          <a:prstGeom prst="rect">
            <a:avLst/>
          </a:prstGeom>
          <a:noFill/>
        </p:spPr>
        <p:txBody>
          <a:bodyPr wrap="none" rtlCol="0">
            <a:spAutoFit/>
          </a:bodyPr>
          <a:lstStyle/>
          <a:p>
            <a:pPr algn="ctr"/>
            <a:r>
              <a:rPr lang="de-DE" b="1" dirty="0"/>
              <a:t>GOOD</a:t>
            </a:r>
          </a:p>
          <a:p>
            <a:pPr algn="ctr"/>
            <a:r>
              <a:rPr lang="de-DE" b="1" dirty="0"/>
              <a:t>PEOPLE</a:t>
            </a:r>
            <a:endParaRPr lang="en-GB" b="1" dirty="0"/>
          </a:p>
        </p:txBody>
      </p:sp>
    </p:spTree>
    <p:extLst>
      <p:ext uri="{BB962C8B-B14F-4D97-AF65-F5344CB8AC3E}">
        <p14:creationId xmlns:p14="http://schemas.microsoft.com/office/powerpoint/2010/main" val="2019077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9" grpId="0" animBg="1"/>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 name="Picture 2"/>
          <p:cNvPicPr/>
          <p:nvPr/>
        </p:nvPicPr>
        <p:blipFill>
          <a:blip r:embed="rId3"/>
          <a:stretch/>
        </p:blipFill>
        <p:spPr>
          <a:xfrm>
            <a:off x="0" y="0"/>
            <a:ext cx="12191760" cy="6856200"/>
          </a:xfrm>
          <a:prstGeom prst="rect">
            <a:avLst/>
          </a:prstGeom>
          <a:ln>
            <a:noFill/>
          </a:ln>
        </p:spPr>
      </p:pic>
      <p:pic>
        <p:nvPicPr>
          <p:cNvPr id="3" name="Picture 2">
            <a:extLst>
              <a:ext uri="{FF2B5EF4-FFF2-40B4-BE49-F238E27FC236}">
                <a16:creationId xmlns:a16="http://schemas.microsoft.com/office/drawing/2014/main" id="{A70F60EC-4259-4CF5-A9D4-16E9A38031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59441" y="1300716"/>
            <a:ext cx="1049079" cy="1049079"/>
          </a:xfrm>
          <a:prstGeom prst="rect">
            <a:avLst/>
          </a:prstGeom>
        </p:spPr>
      </p:pic>
      <p:pic>
        <p:nvPicPr>
          <p:cNvPr id="5" name="Picture 4">
            <a:extLst>
              <a:ext uri="{FF2B5EF4-FFF2-40B4-BE49-F238E27FC236}">
                <a16:creationId xmlns:a16="http://schemas.microsoft.com/office/drawing/2014/main" id="{22156C8B-7AEC-41C0-8FA6-5E13251836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2344" y="1300716"/>
            <a:ext cx="1049079" cy="1049079"/>
          </a:xfrm>
          <a:prstGeom prst="rect">
            <a:avLst/>
          </a:prstGeom>
        </p:spPr>
      </p:pic>
    </p:spTree>
    <p:extLst>
      <p:ext uri="{BB962C8B-B14F-4D97-AF65-F5344CB8AC3E}">
        <p14:creationId xmlns:p14="http://schemas.microsoft.com/office/powerpoint/2010/main" val="17395056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 name="Picture 6"/>
          <p:cNvPicPr/>
          <p:nvPr/>
        </p:nvPicPr>
        <p:blipFill>
          <a:blip r:embed="rId3"/>
          <a:stretch/>
        </p:blipFill>
        <p:spPr>
          <a:xfrm>
            <a:off x="30960" y="-457200"/>
            <a:ext cx="11988360" cy="4377600"/>
          </a:xfrm>
          <a:prstGeom prst="rect">
            <a:avLst/>
          </a:prstGeom>
          <a:ln>
            <a:noFill/>
          </a:ln>
        </p:spPr>
      </p:pic>
      <p:pic>
        <p:nvPicPr>
          <p:cNvPr id="224" name="Picture 4"/>
          <p:cNvPicPr/>
          <p:nvPr/>
        </p:nvPicPr>
        <p:blipFill>
          <a:blip r:embed="rId4"/>
          <a:stretch/>
        </p:blipFill>
        <p:spPr>
          <a:xfrm>
            <a:off x="-209880" y="4377960"/>
            <a:ext cx="2851200" cy="2323800"/>
          </a:xfrm>
          <a:prstGeom prst="rect">
            <a:avLst/>
          </a:prstGeom>
          <a:ln>
            <a:noFill/>
          </a:ln>
        </p:spPr>
      </p:pic>
      <p:sp>
        <p:nvSpPr>
          <p:cNvPr id="225" name="CustomShape 1"/>
          <p:cNvSpPr/>
          <p:nvPr/>
        </p:nvSpPr>
        <p:spPr>
          <a:xfrm>
            <a:off x="2047680" y="6057360"/>
            <a:ext cx="3072240" cy="5166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GB" sz="1400" b="0" strike="noStrike" spc="-1">
                <a:solidFill>
                  <a:srgbClr val="000000"/>
                </a:solidFill>
                <a:latin typeface="Calibri"/>
              </a:rPr>
              <a:t>Paola Masuzzo, re-used with permission</a:t>
            </a:r>
            <a:endParaRPr lang="en-GB" sz="1400" b="0" strike="noStrike" spc="-1">
              <a:latin typeface="Arial"/>
            </a:endParaRPr>
          </a:p>
          <a:p>
            <a:pPr>
              <a:lnSpc>
                <a:spcPct val="100000"/>
              </a:lnSpc>
            </a:pPr>
            <a:r>
              <a:rPr lang="en-GB" sz="1400" b="0" strike="noStrike" spc="-1">
                <a:solidFill>
                  <a:srgbClr val="000000"/>
                </a:solidFill>
                <a:latin typeface="Calibri"/>
              </a:rPr>
              <a:t>Sticker by Melanie Imming</a:t>
            </a:r>
            <a:endParaRPr lang="en-GB" sz="1400" b="0" strike="noStrike" spc="-1">
              <a:latin typeface="Arial"/>
            </a:endParaRPr>
          </a:p>
        </p:txBody>
      </p:sp>
      <p:pic>
        <p:nvPicPr>
          <p:cNvPr id="226" name="Picture 9"/>
          <p:cNvPicPr/>
          <p:nvPr/>
        </p:nvPicPr>
        <p:blipFill>
          <a:blip r:embed="rId5"/>
          <a:stretch/>
        </p:blipFill>
        <p:spPr>
          <a:xfrm>
            <a:off x="5599440" y="3590280"/>
            <a:ext cx="6096240" cy="3111480"/>
          </a:xfrm>
          <a:prstGeom prst="rect">
            <a:avLst/>
          </a:prstGeom>
          <a:ln>
            <a:noFill/>
          </a:ln>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2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25375-861C-4689-AE77-5555EFBC94F8}"/>
              </a:ext>
            </a:extLst>
          </p:cNvPr>
          <p:cNvSpPr>
            <a:spLocks noGrp="1"/>
          </p:cNvSpPr>
          <p:nvPr>
            <p:ph type="title"/>
          </p:nvPr>
        </p:nvSpPr>
        <p:spPr>
          <a:xfrm>
            <a:off x="831850" y="1857410"/>
            <a:ext cx="10515600" cy="2852737"/>
          </a:xfrm>
        </p:spPr>
        <p:txBody>
          <a:bodyPr/>
          <a:lstStyle/>
          <a:p>
            <a:r>
              <a:rPr lang="de-DE" dirty="0"/>
              <a:t>What is standing in our way?</a:t>
            </a:r>
            <a:endParaRPr lang="en-GB" dirty="0"/>
          </a:p>
        </p:txBody>
      </p:sp>
      <p:sp>
        <p:nvSpPr>
          <p:cNvPr id="3" name="Text Placeholder 2">
            <a:extLst>
              <a:ext uri="{FF2B5EF4-FFF2-40B4-BE49-F238E27FC236}">
                <a16:creationId xmlns:a16="http://schemas.microsoft.com/office/drawing/2014/main" id="{62C0C5B5-1784-43E0-8C1D-3D2E5209C488}"/>
              </a:ext>
            </a:extLst>
          </p:cNvPr>
          <p:cNvSpPr>
            <a:spLocks noGrp="1"/>
          </p:cNvSpPr>
          <p:nvPr>
            <p:ph type="body" idx="1"/>
          </p:nvPr>
        </p:nvSpPr>
        <p:spPr>
          <a:xfrm>
            <a:off x="831850" y="4710147"/>
            <a:ext cx="10515600" cy="1500187"/>
          </a:xfrm>
        </p:spPr>
        <p:txBody>
          <a:bodyPr/>
          <a:lstStyle/>
          <a:p>
            <a:r>
              <a:rPr lang="de-DE" dirty="0"/>
              <a:t>Turns out, quite a lot actually</a:t>
            </a:r>
            <a:endParaRPr lang="en-GB" dirty="0"/>
          </a:p>
        </p:txBody>
      </p:sp>
      <p:pic>
        <p:nvPicPr>
          <p:cNvPr id="5" name="Picture 4">
            <a:extLst>
              <a:ext uri="{FF2B5EF4-FFF2-40B4-BE49-F238E27FC236}">
                <a16:creationId xmlns:a16="http://schemas.microsoft.com/office/drawing/2014/main" id="{F7448B99-2303-4C15-9BBA-833EFCAF1B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69815" y="404748"/>
            <a:ext cx="4301801" cy="3024252"/>
          </a:xfrm>
          <a:prstGeom prst="rect">
            <a:avLst/>
          </a:prstGeom>
        </p:spPr>
      </p:pic>
      <p:pic>
        <p:nvPicPr>
          <p:cNvPr id="6" name="Picture 5">
            <a:extLst>
              <a:ext uri="{FF2B5EF4-FFF2-40B4-BE49-F238E27FC236}">
                <a16:creationId xmlns:a16="http://schemas.microsoft.com/office/drawing/2014/main" id="{F14DE905-2E5F-483D-A40B-0CF67F3F26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0344" y="404747"/>
            <a:ext cx="4409017" cy="3018283"/>
          </a:xfrm>
          <a:prstGeom prst="rect">
            <a:avLst/>
          </a:prstGeom>
        </p:spPr>
      </p:pic>
      <p:sp>
        <p:nvSpPr>
          <p:cNvPr id="7" name="CustomShape 3">
            <a:extLst>
              <a:ext uri="{FF2B5EF4-FFF2-40B4-BE49-F238E27FC236}">
                <a16:creationId xmlns:a16="http://schemas.microsoft.com/office/drawing/2014/main" id="{6F7376D2-1308-4E10-ADC5-2711A9CB2C2C}"/>
              </a:ext>
            </a:extLst>
          </p:cNvPr>
          <p:cNvSpPr/>
          <p:nvPr/>
        </p:nvSpPr>
        <p:spPr>
          <a:xfrm>
            <a:off x="9465480" y="6488640"/>
            <a:ext cx="194436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GB" sz="1800" b="0" u="sng" strike="noStrike" spc="-1" dirty="0">
                <a:solidFill>
                  <a:srgbClr val="0563C1"/>
                </a:solidFill>
                <a:uFillTx/>
                <a:latin typeface="Open Sans"/>
                <a:hlinkClick r:id="rId4"/>
              </a:rPr>
              <a:t>@</a:t>
            </a:r>
            <a:r>
              <a:rPr lang="en-GB" sz="1800" b="0" u="sng" strike="noStrike" spc="-1" dirty="0" err="1">
                <a:solidFill>
                  <a:srgbClr val="0563C1"/>
                </a:solidFill>
                <a:uFillTx/>
                <a:latin typeface="Open Sans"/>
                <a:hlinkClick r:id="rId4"/>
              </a:rPr>
              <a:t>protohedgehog</a:t>
            </a:r>
            <a:endParaRPr lang="en-GB" sz="1800" b="0" strike="noStrike" spc="-1" dirty="0">
              <a:latin typeface="Arial"/>
            </a:endParaRPr>
          </a:p>
        </p:txBody>
      </p:sp>
    </p:spTree>
    <p:extLst>
      <p:ext uri="{BB962C8B-B14F-4D97-AF65-F5344CB8AC3E}">
        <p14:creationId xmlns:p14="http://schemas.microsoft.com/office/powerpoint/2010/main" val="36273293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C0B78-2F88-4452-9002-DB34D850EDF9}"/>
              </a:ext>
            </a:extLst>
          </p:cNvPr>
          <p:cNvSpPr>
            <a:spLocks noGrp="1"/>
          </p:cNvSpPr>
          <p:nvPr>
            <p:ph type="title"/>
          </p:nvPr>
        </p:nvSpPr>
        <p:spPr>
          <a:xfrm>
            <a:off x="838200" y="-1049852"/>
            <a:ext cx="10515600" cy="2852737"/>
          </a:xfrm>
        </p:spPr>
        <p:txBody>
          <a:bodyPr>
            <a:normAutofit/>
          </a:bodyPr>
          <a:lstStyle/>
          <a:p>
            <a:r>
              <a:rPr lang="en-GB" sz="5400" dirty="0"/>
              <a:t>Open Science, democracy and power</a:t>
            </a:r>
          </a:p>
        </p:txBody>
      </p:sp>
      <p:pic>
        <p:nvPicPr>
          <p:cNvPr id="3074" name="Picture 2" descr="https://external-preview.redd.it/hC5W2CnylILUrNDi0q-PLdbdhNkdbJaiZzOX5EyRhPY.jpg?auto=webp&amp;s=96132036ad482d783fc61e78952adade27fecd3a">
            <a:extLst>
              <a:ext uri="{FF2B5EF4-FFF2-40B4-BE49-F238E27FC236}">
                <a16:creationId xmlns:a16="http://schemas.microsoft.com/office/drawing/2014/main" id="{C5815926-64C2-4638-9159-2B51A0EB67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05037"/>
            <a:ext cx="12192000" cy="4652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29578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97354-0137-4345-90C8-9CBADDC8DED2}"/>
              </a:ext>
            </a:extLst>
          </p:cNvPr>
          <p:cNvPicPr>
            <a:picLocks noChangeAspect="1"/>
          </p:cNvPicPr>
          <p:nvPr/>
        </p:nvPicPr>
        <p:blipFill>
          <a:blip r:embed="rId3"/>
          <a:stretch>
            <a:fillRect/>
          </a:stretch>
        </p:blipFill>
        <p:spPr>
          <a:xfrm>
            <a:off x="879509" y="1273120"/>
            <a:ext cx="4905770" cy="3092598"/>
          </a:xfrm>
          <a:prstGeom prst="rect">
            <a:avLst/>
          </a:prstGeom>
        </p:spPr>
      </p:pic>
      <p:sp>
        <p:nvSpPr>
          <p:cNvPr id="2" name="Title 1">
            <a:extLst>
              <a:ext uri="{FF2B5EF4-FFF2-40B4-BE49-F238E27FC236}">
                <a16:creationId xmlns:a16="http://schemas.microsoft.com/office/drawing/2014/main" id="{F7627168-6FEA-45B1-B69D-7B7122DE75E3}"/>
              </a:ext>
            </a:extLst>
          </p:cNvPr>
          <p:cNvSpPr txBox="1">
            <a:spLocks noGrp="1"/>
          </p:cNvSpPr>
          <p:nvPr>
            <p:ph type="title" idx="4294967295"/>
          </p:nvPr>
        </p:nvSpPr>
        <p:spPr>
          <a:xfrm>
            <a:off x="838869" y="0"/>
            <a:ext cx="10971213" cy="1512887"/>
          </a:xfrm>
        </p:spPr>
        <p:txBody>
          <a:bodyPr/>
          <a:lstStyle/>
          <a:p>
            <a:pPr lvl="0"/>
            <a:r>
              <a:rPr lang="en-GB" dirty="0"/>
              <a:t>Mega-publishers are corrupting Open Science</a:t>
            </a:r>
          </a:p>
        </p:txBody>
      </p:sp>
      <p:sp>
        <p:nvSpPr>
          <p:cNvPr id="5" name="TextBox 4">
            <a:extLst>
              <a:ext uri="{FF2B5EF4-FFF2-40B4-BE49-F238E27FC236}">
                <a16:creationId xmlns:a16="http://schemas.microsoft.com/office/drawing/2014/main" id="{293DBE02-2735-4FBA-B81A-12578A6B2174}"/>
              </a:ext>
            </a:extLst>
          </p:cNvPr>
          <p:cNvSpPr txBox="1"/>
          <p:nvPr/>
        </p:nvSpPr>
        <p:spPr>
          <a:xfrm>
            <a:off x="5744639" y="1611627"/>
            <a:ext cx="6242224" cy="4925651"/>
          </a:xfrm>
          <a:prstGeom prst="rect">
            <a:avLst/>
          </a:prstGeom>
          <a:noFill/>
          <a:ln>
            <a:noFill/>
          </a:ln>
        </p:spPr>
        <p:txBody>
          <a:bodyPr wrap="square" lIns="108847" tIns="54423" rIns="108847" bIns="54423" anchorCtr="0" compatLnSpc="0">
            <a:spAutoFit/>
          </a:bodyPr>
          <a:lstStyle/>
          <a:p>
            <a:pPr algn="ctr" hangingPunct="0"/>
            <a:r>
              <a:rPr lang="en-GB" sz="2177" dirty="0">
                <a:latin typeface="Liberation Sans" pitchFamily="18"/>
                <a:ea typeface="Microsoft YaHei" pitchFamily="2"/>
                <a:cs typeface="Lucida Sans" pitchFamily="2"/>
              </a:rPr>
              <a:t>Organisations stuck in a pre-digital mindset with a key product developed in the 17</a:t>
            </a:r>
            <a:r>
              <a:rPr lang="en-GB" sz="2177" baseline="30000" dirty="0">
                <a:latin typeface="Liberation Sans" pitchFamily="18"/>
                <a:ea typeface="Microsoft YaHei" pitchFamily="2"/>
                <a:cs typeface="Lucida Sans" pitchFamily="2"/>
              </a:rPr>
              <a:t>th</a:t>
            </a:r>
            <a:r>
              <a:rPr lang="en-GB" sz="2177" dirty="0">
                <a:latin typeface="Liberation Sans" pitchFamily="18"/>
                <a:ea typeface="Microsoft YaHei" pitchFamily="2"/>
                <a:cs typeface="Lucida Sans" pitchFamily="2"/>
              </a:rPr>
              <a:t> Century.</a:t>
            </a:r>
          </a:p>
          <a:p>
            <a:pPr algn="ctr" hangingPunct="0"/>
            <a:endParaRPr lang="en-GB" sz="2177" dirty="0">
              <a:latin typeface="Liberation Sans" pitchFamily="18"/>
              <a:ea typeface="Microsoft YaHei" pitchFamily="2"/>
              <a:cs typeface="Lucida Sans" pitchFamily="2"/>
            </a:endParaRPr>
          </a:p>
          <a:p>
            <a:pPr algn="ctr" hangingPunct="0"/>
            <a:r>
              <a:rPr lang="en-GB" sz="2177" dirty="0">
                <a:latin typeface="Liberation Sans" pitchFamily="18"/>
                <a:ea typeface="Microsoft YaHei" pitchFamily="2"/>
                <a:cs typeface="Lucida Sans" pitchFamily="2"/>
              </a:rPr>
              <a:t>Basically the reason why the Open Science ‘movement’ began.</a:t>
            </a:r>
          </a:p>
          <a:p>
            <a:pPr algn="ctr" hangingPunct="0"/>
            <a:endParaRPr lang="en-GB" sz="2177" dirty="0">
              <a:latin typeface="Liberation Sans" pitchFamily="18"/>
              <a:ea typeface="Microsoft YaHei" pitchFamily="2"/>
              <a:cs typeface="Lucida Sans" pitchFamily="2"/>
            </a:endParaRPr>
          </a:p>
          <a:p>
            <a:pPr algn="ctr" hangingPunct="0"/>
            <a:r>
              <a:rPr lang="en-GB" sz="2177" dirty="0">
                <a:latin typeface="Liberation Sans" pitchFamily="18"/>
                <a:ea typeface="Microsoft YaHei" pitchFamily="2"/>
                <a:cs typeface="Lucida Sans" pitchFamily="2"/>
              </a:rPr>
              <a:t>Business models based on exclusion, exploitation of privilege, discrimination, extortion..</a:t>
            </a:r>
          </a:p>
          <a:p>
            <a:pPr algn="ctr" hangingPunct="0"/>
            <a:endParaRPr lang="en-GB" sz="2177" dirty="0">
              <a:latin typeface="Liberation Sans" pitchFamily="18"/>
              <a:ea typeface="Microsoft YaHei" pitchFamily="2"/>
              <a:cs typeface="Lucida Sans" pitchFamily="2"/>
            </a:endParaRPr>
          </a:p>
          <a:p>
            <a:pPr algn="ctr" hangingPunct="0"/>
            <a:r>
              <a:rPr lang="en-GB" sz="2177" dirty="0">
                <a:latin typeface="Liberation Sans" pitchFamily="18"/>
                <a:ea typeface="Microsoft YaHei" pitchFamily="2"/>
                <a:cs typeface="Lucida Sans" pitchFamily="2"/>
              </a:rPr>
              <a:t>Who pay lip service to Open Science, while simultaneously subverting it to meet their own intentions.</a:t>
            </a:r>
          </a:p>
          <a:p>
            <a:pPr algn="ctr" hangingPunct="0"/>
            <a:endParaRPr lang="en-GB" sz="2177" dirty="0">
              <a:latin typeface="Liberation Sans" pitchFamily="18"/>
              <a:ea typeface="Microsoft YaHei" pitchFamily="2"/>
              <a:cs typeface="Lucida Sans" pitchFamily="2"/>
            </a:endParaRPr>
          </a:p>
          <a:p>
            <a:pPr algn="ctr" hangingPunct="0"/>
            <a:r>
              <a:rPr lang="en-GB" sz="2177" dirty="0">
                <a:latin typeface="Liberation Sans" pitchFamily="18"/>
                <a:ea typeface="Microsoft YaHei" pitchFamily="2"/>
                <a:cs typeface="Lucida Sans" pitchFamily="2"/>
              </a:rPr>
              <a:t>We DO NOT share the same values and principles.</a:t>
            </a:r>
          </a:p>
        </p:txBody>
      </p:sp>
      <p:sp>
        <p:nvSpPr>
          <p:cNvPr id="7" name="Rectangle 6">
            <a:extLst>
              <a:ext uri="{FF2B5EF4-FFF2-40B4-BE49-F238E27FC236}">
                <a16:creationId xmlns:a16="http://schemas.microsoft.com/office/drawing/2014/main" id="{6B97AE9E-2499-4343-9AB1-909697DC06C7}"/>
              </a:ext>
            </a:extLst>
          </p:cNvPr>
          <p:cNvSpPr/>
          <p:nvPr/>
        </p:nvSpPr>
        <p:spPr>
          <a:xfrm>
            <a:off x="9433368" y="6488668"/>
            <a:ext cx="2008883" cy="369332"/>
          </a:xfrm>
          <a:prstGeom prst="rect">
            <a:avLst/>
          </a:prstGeom>
        </p:spPr>
        <p:txBody>
          <a:bodyPr wrap="none">
            <a:spAutoFit/>
          </a:bodyPr>
          <a:lstStyle/>
          <a:p>
            <a:r>
              <a:rPr lang="de-DE" dirty="0">
                <a:latin typeface="Open Sans"/>
                <a:hlinkClick r:id="rId4"/>
              </a:rPr>
              <a:t>@protohedgehog</a:t>
            </a:r>
            <a:endParaRPr lang="en-GB" dirty="0">
              <a:latin typeface="Open Sans"/>
            </a:endParaRPr>
          </a:p>
        </p:txBody>
      </p:sp>
      <p:pic>
        <p:nvPicPr>
          <p:cNvPr id="3074" name="Picture 2" descr="Image result for what the fuck is that shit gif">
            <a:extLst>
              <a:ext uri="{FF2B5EF4-FFF2-40B4-BE49-F238E27FC236}">
                <a16:creationId xmlns:a16="http://schemas.microsoft.com/office/drawing/2014/main" id="{E6D64CF1-E873-4FDC-9C14-49BEED7C71E1}"/>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05137" y="3974116"/>
            <a:ext cx="4363272" cy="2443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3715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4E1272C-9AD5-4252-A226-B02C25F4414F}"/>
              </a:ext>
            </a:extLst>
          </p:cNvPr>
          <p:cNvSpPr/>
          <p:nvPr/>
        </p:nvSpPr>
        <p:spPr>
          <a:xfrm>
            <a:off x="0" y="6151037"/>
            <a:ext cx="7379208" cy="646331"/>
          </a:xfrm>
          <a:prstGeom prst="rect">
            <a:avLst/>
          </a:prstGeom>
        </p:spPr>
        <p:txBody>
          <a:bodyPr wrap="square">
            <a:spAutoFit/>
          </a:bodyPr>
          <a:lstStyle/>
          <a:p>
            <a:r>
              <a:rPr lang="en-GB" dirty="0">
                <a:hlinkClick r:id="rId2"/>
              </a:rPr>
              <a:t>https://www.timeshighereducation.com/blog/linking-impact-factor-open-access-charges-creates-more-inequality-academic-publishing</a:t>
            </a:r>
            <a:r>
              <a:rPr lang="en-GB" dirty="0"/>
              <a:t> </a:t>
            </a:r>
          </a:p>
        </p:txBody>
      </p:sp>
      <p:sp>
        <p:nvSpPr>
          <p:cNvPr id="6" name="Title 1">
            <a:extLst>
              <a:ext uri="{FF2B5EF4-FFF2-40B4-BE49-F238E27FC236}">
                <a16:creationId xmlns:a16="http://schemas.microsoft.com/office/drawing/2014/main" id="{8B0AE98B-529B-499F-B79D-7D4027B2FF8D}"/>
              </a:ext>
            </a:extLst>
          </p:cNvPr>
          <p:cNvSpPr txBox="1">
            <a:spLocks/>
          </p:cNvSpPr>
          <p:nvPr/>
        </p:nvSpPr>
        <p:spPr>
          <a:xfrm>
            <a:off x="1980242" y="60632"/>
            <a:ext cx="10971213" cy="15128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dirty="0"/>
          </a:p>
        </p:txBody>
      </p:sp>
      <p:sp>
        <p:nvSpPr>
          <p:cNvPr id="7" name="Rectangle 6">
            <a:extLst>
              <a:ext uri="{FF2B5EF4-FFF2-40B4-BE49-F238E27FC236}">
                <a16:creationId xmlns:a16="http://schemas.microsoft.com/office/drawing/2014/main" id="{0BFE273A-7D6E-494E-A4A0-7B3E67FDE426}"/>
              </a:ext>
            </a:extLst>
          </p:cNvPr>
          <p:cNvSpPr/>
          <p:nvPr/>
        </p:nvSpPr>
        <p:spPr>
          <a:xfrm>
            <a:off x="9433368" y="6488668"/>
            <a:ext cx="2008883" cy="369332"/>
          </a:xfrm>
          <a:prstGeom prst="rect">
            <a:avLst/>
          </a:prstGeom>
        </p:spPr>
        <p:txBody>
          <a:bodyPr wrap="none">
            <a:spAutoFit/>
          </a:bodyPr>
          <a:lstStyle/>
          <a:p>
            <a:r>
              <a:rPr lang="de-DE" dirty="0">
                <a:latin typeface="Open Sans"/>
                <a:hlinkClick r:id="rId3"/>
              </a:rPr>
              <a:t>@protohedgehog</a:t>
            </a:r>
            <a:endParaRPr lang="en-GB" dirty="0">
              <a:latin typeface="Open Sans"/>
            </a:endParaRPr>
          </a:p>
        </p:txBody>
      </p:sp>
      <p:sp>
        <p:nvSpPr>
          <p:cNvPr id="2" name="Rectangle 1">
            <a:extLst>
              <a:ext uri="{FF2B5EF4-FFF2-40B4-BE49-F238E27FC236}">
                <a16:creationId xmlns:a16="http://schemas.microsoft.com/office/drawing/2014/main" id="{6340421C-761F-413C-8A21-BBD7FC64E390}"/>
              </a:ext>
            </a:extLst>
          </p:cNvPr>
          <p:cNvSpPr/>
          <p:nvPr/>
        </p:nvSpPr>
        <p:spPr>
          <a:xfrm>
            <a:off x="7542684" y="6484943"/>
            <a:ext cx="1008609" cy="369332"/>
          </a:xfrm>
          <a:prstGeom prst="rect">
            <a:avLst/>
          </a:prstGeom>
        </p:spPr>
        <p:txBody>
          <a:bodyPr wrap="none">
            <a:spAutoFit/>
          </a:bodyPr>
          <a:lstStyle/>
          <a:p>
            <a:r>
              <a:rPr lang="en-GB" dirty="0">
                <a:latin typeface="Open Sans"/>
              </a:rPr>
              <a:t>*failed…</a:t>
            </a:r>
            <a:endParaRPr lang="en-GB" dirty="0"/>
          </a:p>
        </p:txBody>
      </p:sp>
      <p:sp>
        <p:nvSpPr>
          <p:cNvPr id="5" name="Title 4">
            <a:extLst>
              <a:ext uri="{FF2B5EF4-FFF2-40B4-BE49-F238E27FC236}">
                <a16:creationId xmlns:a16="http://schemas.microsoft.com/office/drawing/2014/main" id="{C94C5942-4109-4713-876A-5B6BE3911DF7}"/>
              </a:ext>
            </a:extLst>
          </p:cNvPr>
          <p:cNvSpPr>
            <a:spLocks noGrp="1"/>
          </p:cNvSpPr>
          <p:nvPr>
            <p:ph type="title"/>
          </p:nvPr>
        </p:nvSpPr>
        <p:spPr>
          <a:xfrm>
            <a:off x="447802" y="204327"/>
            <a:ext cx="11744198" cy="1044559"/>
          </a:xfrm>
        </p:spPr>
        <p:txBody>
          <a:bodyPr>
            <a:normAutofit fontScale="90000"/>
          </a:bodyPr>
          <a:lstStyle/>
          <a:p>
            <a:r>
              <a:rPr lang="en-GB" dirty="0"/>
              <a:t>Springer Nature abusing power for profits</a:t>
            </a:r>
          </a:p>
        </p:txBody>
      </p:sp>
      <p:sp>
        <p:nvSpPr>
          <p:cNvPr id="8" name="Text Placeholder 7">
            <a:extLst>
              <a:ext uri="{FF2B5EF4-FFF2-40B4-BE49-F238E27FC236}">
                <a16:creationId xmlns:a16="http://schemas.microsoft.com/office/drawing/2014/main" id="{699C398D-B208-433F-BC96-715AF7844439}"/>
              </a:ext>
            </a:extLst>
          </p:cNvPr>
          <p:cNvSpPr>
            <a:spLocks noGrp="1"/>
          </p:cNvSpPr>
          <p:nvPr>
            <p:ph type="body" idx="1"/>
          </p:nvPr>
        </p:nvSpPr>
        <p:spPr>
          <a:xfrm>
            <a:off x="447802" y="1392581"/>
            <a:ext cx="11377038" cy="1500187"/>
          </a:xfrm>
        </p:spPr>
        <p:txBody>
          <a:bodyPr>
            <a:normAutofit/>
          </a:bodyPr>
          <a:lstStyle/>
          <a:p>
            <a:r>
              <a:rPr lang="en-GB" dirty="0">
                <a:solidFill>
                  <a:schemeClr val="tx1"/>
                </a:solidFill>
                <a:latin typeface="Open Sans"/>
              </a:rPr>
              <a:t>Page 99 of the Springer Nature IPO* prospectus: </a:t>
            </a:r>
          </a:p>
          <a:p>
            <a:r>
              <a:rPr lang="en-GB" i="1" dirty="0">
                <a:solidFill>
                  <a:schemeClr val="tx1"/>
                </a:solidFill>
                <a:latin typeface="Open Sans"/>
              </a:rPr>
              <a:t>“We also aim at increasing APCs by increasing the value we offer to authors through improving the impact factor and reputation of our existing journals.”</a:t>
            </a:r>
            <a:endParaRPr lang="en-GB" i="1" dirty="0">
              <a:solidFill>
                <a:schemeClr val="tx1"/>
              </a:solidFill>
            </a:endParaRPr>
          </a:p>
          <a:p>
            <a:endParaRPr lang="en-GB" dirty="0">
              <a:solidFill>
                <a:schemeClr val="tx1"/>
              </a:solidFill>
            </a:endParaRPr>
          </a:p>
        </p:txBody>
      </p:sp>
      <p:pic>
        <p:nvPicPr>
          <p:cNvPr id="9" name="Picture 8">
            <a:extLst>
              <a:ext uri="{FF2B5EF4-FFF2-40B4-BE49-F238E27FC236}">
                <a16:creationId xmlns:a16="http://schemas.microsoft.com/office/drawing/2014/main" id="{D9C4CDC7-C5B7-4C3A-B177-3E3CCCEE3361}"/>
              </a:ext>
            </a:extLst>
          </p:cNvPr>
          <p:cNvPicPr>
            <a:picLocks noChangeAspect="1"/>
          </p:cNvPicPr>
          <p:nvPr/>
        </p:nvPicPr>
        <p:blipFill rotWithShape="1">
          <a:blip r:embed="rId4"/>
          <a:srcRect l="10985" t="56310" r="37816" b="20259"/>
          <a:stretch/>
        </p:blipFill>
        <p:spPr>
          <a:xfrm>
            <a:off x="447802" y="3226674"/>
            <a:ext cx="7287180" cy="1875849"/>
          </a:xfrm>
          <a:prstGeom prst="rect">
            <a:avLst/>
          </a:prstGeom>
        </p:spPr>
      </p:pic>
      <p:sp>
        <p:nvSpPr>
          <p:cNvPr id="10" name="Rectangle 9">
            <a:extLst>
              <a:ext uri="{FF2B5EF4-FFF2-40B4-BE49-F238E27FC236}">
                <a16:creationId xmlns:a16="http://schemas.microsoft.com/office/drawing/2014/main" id="{34A462E0-73BF-416C-8485-7B896A20D57D}"/>
              </a:ext>
            </a:extLst>
          </p:cNvPr>
          <p:cNvSpPr/>
          <p:nvPr/>
        </p:nvSpPr>
        <p:spPr>
          <a:xfrm>
            <a:off x="0" y="5504706"/>
            <a:ext cx="7542684" cy="646331"/>
          </a:xfrm>
          <a:prstGeom prst="rect">
            <a:avLst/>
          </a:prstGeom>
        </p:spPr>
        <p:txBody>
          <a:bodyPr wrap="square">
            <a:spAutoFit/>
          </a:bodyPr>
          <a:lstStyle/>
          <a:p>
            <a:r>
              <a:rPr lang="en-GB" dirty="0">
                <a:hlinkClick r:id="rId5"/>
              </a:rPr>
              <a:t>https://www.timeshighereducation.com/blog/springer-nature-committed-being-part-open-access-movement</a:t>
            </a:r>
            <a:r>
              <a:rPr lang="en-GB" dirty="0"/>
              <a:t> </a:t>
            </a:r>
          </a:p>
        </p:txBody>
      </p:sp>
      <p:pic>
        <p:nvPicPr>
          <p:cNvPr id="12" name="Picture 11" descr="A close up of a monkey&#10;&#10;Description automatically generated">
            <a:extLst>
              <a:ext uri="{FF2B5EF4-FFF2-40B4-BE49-F238E27FC236}">
                <a16:creationId xmlns:a16="http://schemas.microsoft.com/office/drawing/2014/main" id="{5E0306F6-1FFE-4500-AA56-11AADED4484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96013" y="3226674"/>
            <a:ext cx="3446238" cy="2829226"/>
          </a:xfrm>
          <a:prstGeom prst="rect">
            <a:avLst/>
          </a:prstGeom>
        </p:spPr>
      </p:pic>
    </p:spTree>
    <p:extLst>
      <p:ext uri="{BB962C8B-B14F-4D97-AF65-F5344CB8AC3E}">
        <p14:creationId xmlns:p14="http://schemas.microsoft.com/office/powerpoint/2010/main" val="31530176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696AFC3-BBED-41D1-9017-72A14FD0EF46}"/>
              </a:ext>
            </a:extLst>
          </p:cNvPr>
          <p:cNvSpPr>
            <a:spLocks noGrp="1"/>
          </p:cNvSpPr>
          <p:nvPr>
            <p:ph type="title"/>
          </p:nvPr>
        </p:nvSpPr>
        <p:spPr>
          <a:xfrm>
            <a:off x="1245704" y="234726"/>
            <a:ext cx="10515600" cy="1325563"/>
          </a:xfrm>
        </p:spPr>
        <p:txBody>
          <a:bodyPr/>
          <a:lstStyle/>
          <a:p>
            <a:r>
              <a:rPr lang="de-DE" dirty="0"/>
              <a:t>We have to combat their propoganda</a:t>
            </a:r>
            <a:endParaRPr lang="en-GB" dirty="0"/>
          </a:p>
        </p:txBody>
      </p:sp>
      <p:pic>
        <p:nvPicPr>
          <p:cNvPr id="6" name="Picture 5">
            <a:extLst>
              <a:ext uri="{FF2B5EF4-FFF2-40B4-BE49-F238E27FC236}">
                <a16:creationId xmlns:a16="http://schemas.microsoft.com/office/drawing/2014/main" id="{2D700902-5956-495C-A0D7-F052C6621AC5}"/>
              </a:ext>
            </a:extLst>
          </p:cNvPr>
          <p:cNvPicPr>
            <a:picLocks noChangeAspect="1"/>
          </p:cNvPicPr>
          <p:nvPr/>
        </p:nvPicPr>
        <p:blipFill rotWithShape="1">
          <a:blip r:embed="rId2"/>
          <a:srcRect l="10580" t="32464" r="37504" b="51401"/>
          <a:stretch/>
        </p:blipFill>
        <p:spPr>
          <a:xfrm>
            <a:off x="2231333" y="4397919"/>
            <a:ext cx="9529971" cy="1974573"/>
          </a:xfrm>
          <a:prstGeom prst="rect">
            <a:avLst/>
          </a:prstGeom>
        </p:spPr>
      </p:pic>
      <p:pic>
        <p:nvPicPr>
          <p:cNvPr id="7" name="Picture 6">
            <a:extLst>
              <a:ext uri="{FF2B5EF4-FFF2-40B4-BE49-F238E27FC236}">
                <a16:creationId xmlns:a16="http://schemas.microsoft.com/office/drawing/2014/main" id="{CED4B0FA-01E0-476E-B51A-FAB13D9F1048}"/>
              </a:ext>
            </a:extLst>
          </p:cNvPr>
          <p:cNvPicPr>
            <a:picLocks noChangeAspect="1"/>
          </p:cNvPicPr>
          <p:nvPr/>
        </p:nvPicPr>
        <p:blipFill rotWithShape="1">
          <a:blip r:embed="rId3"/>
          <a:srcRect l="9162" t="32464" r="39372" b="46859"/>
          <a:stretch/>
        </p:blipFill>
        <p:spPr>
          <a:xfrm>
            <a:off x="88222" y="1351832"/>
            <a:ext cx="6727137" cy="1801763"/>
          </a:xfrm>
          <a:prstGeom prst="rect">
            <a:avLst/>
          </a:prstGeom>
        </p:spPr>
      </p:pic>
      <p:pic>
        <p:nvPicPr>
          <p:cNvPr id="8" name="Picture 7">
            <a:extLst>
              <a:ext uri="{FF2B5EF4-FFF2-40B4-BE49-F238E27FC236}">
                <a16:creationId xmlns:a16="http://schemas.microsoft.com/office/drawing/2014/main" id="{036E8345-86AF-42F1-A5C9-C9AC239F237B}"/>
              </a:ext>
            </a:extLst>
          </p:cNvPr>
          <p:cNvPicPr>
            <a:picLocks noChangeAspect="1"/>
          </p:cNvPicPr>
          <p:nvPr/>
        </p:nvPicPr>
        <p:blipFill rotWithShape="1">
          <a:blip r:embed="rId4"/>
          <a:srcRect l="10193" t="44058" r="36924" b="46280"/>
          <a:stretch/>
        </p:blipFill>
        <p:spPr>
          <a:xfrm>
            <a:off x="790512" y="3169737"/>
            <a:ext cx="9950860" cy="1212040"/>
          </a:xfrm>
          <a:prstGeom prst="rect">
            <a:avLst/>
          </a:prstGeom>
        </p:spPr>
      </p:pic>
      <p:sp>
        <p:nvSpPr>
          <p:cNvPr id="9" name="Rectangle 8">
            <a:extLst>
              <a:ext uri="{FF2B5EF4-FFF2-40B4-BE49-F238E27FC236}">
                <a16:creationId xmlns:a16="http://schemas.microsoft.com/office/drawing/2014/main" id="{4D6D9139-0054-439B-B708-BFEBAB31ACE1}"/>
              </a:ext>
            </a:extLst>
          </p:cNvPr>
          <p:cNvSpPr/>
          <p:nvPr/>
        </p:nvSpPr>
        <p:spPr>
          <a:xfrm>
            <a:off x="0" y="6209005"/>
            <a:ext cx="6096000" cy="646331"/>
          </a:xfrm>
          <a:prstGeom prst="rect">
            <a:avLst/>
          </a:prstGeom>
        </p:spPr>
        <p:txBody>
          <a:bodyPr>
            <a:spAutoFit/>
          </a:bodyPr>
          <a:lstStyle/>
          <a:p>
            <a:r>
              <a:rPr lang="en-GB" dirty="0">
                <a:hlinkClick r:id="rId5"/>
              </a:rPr>
              <a:t>https://www.timeshighereducation.com/news/springer-nature-proposes-model-open-access-transition</a:t>
            </a:r>
            <a:r>
              <a:rPr lang="en-GB" dirty="0"/>
              <a:t> </a:t>
            </a:r>
          </a:p>
        </p:txBody>
      </p:sp>
      <p:sp>
        <p:nvSpPr>
          <p:cNvPr id="10" name="Rectangle 9">
            <a:extLst>
              <a:ext uri="{FF2B5EF4-FFF2-40B4-BE49-F238E27FC236}">
                <a16:creationId xmlns:a16="http://schemas.microsoft.com/office/drawing/2014/main" id="{52BC0FA8-8EE5-4732-A59C-04D5C95930F1}"/>
              </a:ext>
            </a:extLst>
          </p:cNvPr>
          <p:cNvSpPr/>
          <p:nvPr/>
        </p:nvSpPr>
        <p:spPr>
          <a:xfrm>
            <a:off x="8906244" y="6336527"/>
            <a:ext cx="2008883" cy="369332"/>
          </a:xfrm>
          <a:prstGeom prst="rect">
            <a:avLst/>
          </a:prstGeom>
        </p:spPr>
        <p:txBody>
          <a:bodyPr wrap="none">
            <a:spAutoFit/>
          </a:bodyPr>
          <a:lstStyle/>
          <a:p>
            <a:r>
              <a:rPr lang="de-DE" dirty="0">
                <a:latin typeface="Open Sans"/>
                <a:hlinkClick r:id="rId6"/>
              </a:rPr>
              <a:t>@protohedgehog</a:t>
            </a:r>
            <a:endParaRPr lang="en-GB" dirty="0">
              <a:latin typeface="Open Sans"/>
            </a:endParaRPr>
          </a:p>
        </p:txBody>
      </p:sp>
    </p:spTree>
    <p:extLst>
      <p:ext uri="{BB962C8B-B14F-4D97-AF65-F5344CB8AC3E}">
        <p14:creationId xmlns:p14="http://schemas.microsoft.com/office/powerpoint/2010/main" val="201874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TextShape 1"/>
          <p:cNvSpPr txBox="1"/>
          <p:nvPr/>
        </p:nvSpPr>
        <p:spPr>
          <a:xfrm>
            <a:off x="530640" y="116505"/>
            <a:ext cx="10633320" cy="1743120"/>
          </a:xfrm>
          <a:prstGeom prst="rect">
            <a:avLst/>
          </a:prstGeom>
          <a:noFill/>
          <a:ln>
            <a:noFill/>
          </a:ln>
        </p:spPr>
        <p:txBody>
          <a:bodyPr anchor="b">
            <a:noAutofit/>
          </a:bodyPr>
          <a:lstStyle/>
          <a:p>
            <a:pPr algn="ctr">
              <a:lnSpc>
                <a:spcPct val="90000"/>
              </a:lnSpc>
            </a:pPr>
            <a:r>
              <a:rPr lang="en-US" sz="6000" b="0" strike="noStrike" spc="-1" dirty="0">
                <a:solidFill>
                  <a:srgbClr val="000000"/>
                </a:solidFill>
                <a:latin typeface="Calibri Light"/>
              </a:rPr>
              <a:t>You are in the middle of a global research [r]evolution</a:t>
            </a:r>
            <a:endParaRPr lang="en-US" sz="6000" b="0" strike="noStrike" spc="-1" dirty="0">
              <a:solidFill>
                <a:srgbClr val="000000"/>
              </a:solidFill>
              <a:latin typeface="Calibri"/>
            </a:endParaRPr>
          </a:p>
        </p:txBody>
      </p:sp>
      <p:sp>
        <p:nvSpPr>
          <p:cNvPr id="183" name="TextShape 2"/>
          <p:cNvSpPr txBox="1"/>
          <p:nvPr/>
        </p:nvSpPr>
        <p:spPr>
          <a:xfrm>
            <a:off x="838380" y="1907250"/>
            <a:ext cx="10515240" cy="2817000"/>
          </a:xfrm>
          <a:prstGeom prst="rect">
            <a:avLst/>
          </a:prstGeom>
          <a:noFill/>
          <a:ln>
            <a:noFill/>
          </a:ln>
        </p:spPr>
        <p:txBody>
          <a:bodyPr>
            <a:normAutofit/>
          </a:bodyPr>
          <a:lstStyle/>
          <a:p>
            <a:pPr>
              <a:lnSpc>
                <a:spcPct val="90000"/>
              </a:lnSpc>
              <a:spcBef>
                <a:spcPts val="1001"/>
              </a:spcBef>
            </a:pPr>
            <a:r>
              <a:rPr lang="en-US" sz="2400" b="0" strike="noStrike" spc="-1" dirty="0">
                <a:solidFill>
                  <a:srgbClr val="000000"/>
                </a:solidFill>
                <a:latin typeface="Calibri"/>
              </a:rPr>
              <a:t>There are (at least) five major ‘crises’: </a:t>
            </a:r>
          </a:p>
          <a:p>
            <a:pPr marL="343080" indent="-342720">
              <a:lnSpc>
                <a:spcPct val="90000"/>
              </a:lnSpc>
              <a:spcBef>
                <a:spcPts val="1001"/>
              </a:spcBef>
              <a:buClr>
                <a:srgbClr val="000000"/>
              </a:buClr>
              <a:buFont typeface="Arial"/>
              <a:buChar char="•"/>
            </a:pPr>
            <a:r>
              <a:rPr lang="en-US" sz="2400" b="1" strike="noStrike" spc="-1" dirty="0">
                <a:solidFill>
                  <a:srgbClr val="000000"/>
                </a:solidFill>
                <a:latin typeface="Calibri"/>
              </a:rPr>
              <a:t>Access</a:t>
            </a:r>
            <a:r>
              <a:rPr lang="en-US" sz="2400" b="0" strike="noStrike" spc="-1" dirty="0">
                <a:solidFill>
                  <a:srgbClr val="000000"/>
                </a:solidFill>
                <a:latin typeface="Calibri"/>
              </a:rPr>
              <a:t> – Most research still </a:t>
            </a:r>
            <a:r>
              <a:rPr lang="en-US" sz="2400" b="0" strike="noStrike" spc="-1" dirty="0" err="1">
                <a:solidFill>
                  <a:srgbClr val="000000"/>
                </a:solidFill>
                <a:latin typeface="Calibri"/>
              </a:rPr>
              <a:t>paywalled</a:t>
            </a:r>
            <a:r>
              <a:rPr lang="en-US" sz="2400" b="0" strike="noStrike" spc="-1" dirty="0">
                <a:solidFill>
                  <a:srgbClr val="000000"/>
                </a:solidFill>
                <a:latin typeface="Calibri"/>
              </a:rPr>
              <a:t> to most people</a:t>
            </a:r>
          </a:p>
          <a:p>
            <a:pPr marL="343080" indent="-342720">
              <a:lnSpc>
                <a:spcPct val="90000"/>
              </a:lnSpc>
              <a:spcBef>
                <a:spcPts val="1001"/>
              </a:spcBef>
              <a:buClr>
                <a:srgbClr val="000000"/>
              </a:buClr>
              <a:buFont typeface="Arial"/>
              <a:buChar char="•"/>
            </a:pPr>
            <a:r>
              <a:rPr lang="en-US" sz="2400" b="1" strike="noStrike" spc="-1" dirty="0">
                <a:solidFill>
                  <a:srgbClr val="000000"/>
                </a:solidFill>
                <a:latin typeface="Calibri"/>
              </a:rPr>
              <a:t>Reproducibility</a:t>
            </a:r>
            <a:r>
              <a:rPr lang="en-US" sz="2400" b="0" strike="noStrike" spc="-1" dirty="0">
                <a:solidFill>
                  <a:srgbClr val="000000"/>
                </a:solidFill>
                <a:latin typeface="Calibri"/>
              </a:rPr>
              <a:t> – Much research fails basic reproducibility tests</a:t>
            </a:r>
          </a:p>
          <a:p>
            <a:pPr marL="343080" indent="-342720">
              <a:lnSpc>
                <a:spcPct val="90000"/>
              </a:lnSpc>
              <a:spcBef>
                <a:spcPts val="1001"/>
              </a:spcBef>
              <a:buClr>
                <a:srgbClr val="000000"/>
              </a:buClr>
              <a:buFont typeface="Arial"/>
              <a:buChar char="•"/>
            </a:pPr>
            <a:r>
              <a:rPr lang="en-US" sz="2400" b="1" strike="noStrike" spc="-1" dirty="0">
                <a:solidFill>
                  <a:srgbClr val="000000"/>
                </a:solidFill>
                <a:latin typeface="Calibri"/>
              </a:rPr>
              <a:t>Serials</a:t>
            </a:r>
            <a:r>
              <a:rPr lang="en-US" sz="2400" b="0" strike="noStrike" spc="-1" dirty="0">
                <a:solidFill>
                  <a:srgbClr val="000000"/>
                </a:solidFill>
                <a:latin typeface="Calibri"/>
              </a:rPr>
              <a:t> – The dramatic price increases of journals</a:t>
            </a:r>
          </a:p>
          <a:p>
            <a:pPr marL="343080" indent="-342720">
              <a:lnSpc>
                <a:spcPct val="90000"/>
              </a:lnSpc>
              <a:spcBef>
                <a:spcPts val="1001"/>
              </a:spcBef>
              <a:buClr>
                <a:srgbClr val="000000"/>
              </a:buClr>
              <a:buFont typeface="Arial"/>
              <a:buChar char="•"/>
            </a:pPr>
            <a:r>
              <a:rPr lang="en-US" sz="2400" b="1" strike="noStrike" spc="-1" dirty="0">
                <a:solidFill>
                  <a:srgbClr val="000000"/>
                </a:solidFill>
                <a:latin typeface="Calibri"/>
              </a:rPr>
              <a:t>Evaluation</a:t>
            </a:r>
            <a:r>
              <a:rPr lang="en-US" sz="2400" b="0" strike="noStrike" spc="-1" dirty="0">
                <a:solidFill>
                  <a:srgbClr val="000000"/>
                </a:solidFill>
                <a:latin typeface="Calibri"/>
              </a:rPr>
              <a:t> – The metric that shall not be named</a:t>
            </a:r>
          </a:p>
          <a:p>
            <a:pPr marL="343080" indent="-342720">
              <a:lnSpc>
                <a:spcPct val="90000"/>
              </a:lnSpc>
              <a:spcBef>
                <a:spcPts val="1001"/>
              </a:spcBef>
              <a:buClr>
                <a:srgbClr val="000000"/>
              </a:buClr>
              <a:buFont typeface="Arial"/>
              <a:buChar char="•"/>
            </a:pPr>
            <a:r>
              <a:rPr lang="en-US" sz="2400" b="1" strike="noStrike" spc="-1" dirty="0">
                <a:solidFill>
                  <a:srgbClr val="000000"/>
                </a:solidFill>
                <a:latin typeface="Calibri"/>
              </a:rPr>
              <a:t>Copyright</a:t>
            </a:r>
            <a:r>
              <a:rPr lang="en-US" sz="2400" strike="noStrike" spc="-1" dirty="0">
                <a:solidFill>
                  <a:srgbClr val="000000"/>
                </a:solidFill>
                <a:latin typeface="Calibri"/>
              </a:rPr>
              <a:t> – No longer serves researchers or creators</a:t>
            </a:r>
            <a:endParaRPr lang="en-US" sz="2400" b="1" strike="noStrike" spc="-1" dirty="0">
              <a:solidFill>
                <a:srgbClr val="000000"/>
              </a:solidFill>
              <a:latin typeface="Calibri"/>
            </a:endParaRPr>
          </a:p>
        </p:txBody>
      </p:sp>
      <p:sp>
        <p:nvSpPr>
          <p:cNvPr id="184" name="CustomShape 3"/>
          <p:cNvSpPr/>
          <p:nvPr/>
        </p:nvSpPr>
        <p:spPr>
          <a:xfrm>
            <a:off x="9465480" y="6488640"/>
            <a:ext cx="194436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GB" sz="1800" b="0" u="sng" strike="noStrike" spc="-1">
                <a:solidFill>
                  <a:srgbClr val="0563C1"/>
                </a:solidFill>
                <a:uFillTx/>
                <a:latin typeface="Open Sans"/>
                <a:hlinkClick r:id="rId2"/>
              </a:rPr>
              <a:t>@protohedgehog</a:t>
            </a:r>
            <a:endParaRPr lang="en-GB" sz="1800" b="0" strike="noStrike" spc="-1">
              <a:latin typeface="Arial"/>
            </a:endParaRPr>
          </a:p>
        </p:txBody>
      </p:sp>
      <p:pic>
        <p:nvPicPr>
          <p:cNvPr id="185" name="Picture 4"/>
          <p:cNvPicPr/>
          <p:nvPr/>
        </p:nvPicPr>
        <p:blipFill>
          <a:blip r:embed="rId3"/>
          <a:stretch/>
        </p:blipFill>
        <p:spPr>
          <a:xfrm>
            <a:off x="5604480" y="4667760"/>
            <a:ext cx="5805360" cy="1820880"/>
          </a:xfrm>
          <a:prstGeom prst="rect">
            <a:avLst/>
          </a:prstGeom>
          <a:ln>
            <a:noFill/>
          </a:ln>
        </p:spPr>
      </p:pic>
      <p:sp>
        <p:nvSpPr>
          <p:cNvPr id="186" name="CustomShape 4"/>
          <p:cNvSpPr/>
          <p:nvPr/>
        </p:nvSpPr>
        <p:spPr>
          <a:xfrm>
            <a:off x="174960" y="6488640"/>
            <a:ext cx="2432160" cy="3034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GB" sz="1400" b="0" u="sng" strike="noStrike" spc="-1">
                <a:solidFill>
                  <a:srgbClr val="0563C1"/>
                </a:solidFill>
                <a:uFillTx/>
                <a:latin typeface="Calibri"/>
                <a:hlinkClick r:id="rId4"/>
              </a:rPr>
              <a:t>https://paywallthemovie.com/</a:t>
            </a:r>
            <a:r>
              <a:rPr lang="en-GB" sz="1400" b="0" strike="noStrike" spc="-1">
                <a:solidFill>
                  <a:srgbClr val="000000"/>
                </a:solidFill>
                <a:latin typeface="Calibri"/>
              </a:rPr>
              <a:t> </a:t>
            </a:r>
            <a:endParaRPr lang="en-GB" sz="1400" b="0" strike="noStrike" spc="-1">
              <a:latin typeface="Arial"/>
            </a:endParaRPr>
          </a:p>
        </p:txBody>
      </p:sp>
      <p:pic>
        <p:nvPicPr>
          <p:cNvPr id="3" name="Picture 2">
            <a:extLst>
              <a:ext uri="{FF2B5EF4-FFF2-40B4-BE49-F238E27FC236}">
                <a16:creationId xmlns:a16="http://schemas.microsoft.com/office/drawing/2014/main" id="{1157F2FF-66DE-44A2-8283-05C6517F9E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06717" y="2997044"/>
            <a:ext cx="1646903" cy="16469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5"/>
                                        </p:tgtEl>
                                        <p:attrNameLst>
                                          <p:attrName>style.visibility</p:attrName>
                                        </p:attrNameLst>
                                      </p:cBhvr>
                                      <p:to>
                                        <p:strVal val="visible"/>
                                      </p:to>
                                    </p:set>
                                    <p:animEffect transition="in" filter="fade">
                                      <p:cBhvr>
                                        <p:cTn id="7" dur="500"/>
                                        <p:tgtEl>
                                          <p:spTgt spid="185"/>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4DC50-0BB7-4C1E-86CA-F1B6BF6513B2}"/>
              </a:ext>
            </a:extLst>
          </p:cNvPr>
          <p:cNvSpPr>
            <a:spLocks noGrp="1"/>
          </p:cNvSpPr>
          <p:nvPr>
            <p:ph type="title"/>
          </p:nvPr>
        </p:nvSpPr>
        <p:spPr>
          <a:xfrm>
            <a:off x="2786269" y="177702"/>
            <a:ext cx="6227102" cy="1325563"/>
          </a:xfrm>
        </p:spPr>
        <p:txBody>
          <a:bodyPr/>
          <a:lstStyle/>
          <a:p>
            <a:r>
              <a:rPr lang="de-DE" dirty="0"/>
              <a:t>Because it‘s getting worse</a:t>
            </a:r>
            <a:endParaRPr lang="en-GB" dirty="0"/>
          </a:p>
        </p:txBody>
      </p:sp>
      <p:pic>
        <p:nvPicPr>
          <p:cNvPr id="5" name="Content Placeholder 4">
            <a:extLst>
              <a:ext uri="{FF2B5EF4-FFF2-40B4-BE49-F238E27FC236}">
                <a16:creationId xmlns:a16="http://schemas.microsoft.com/office/drawing/2014/main" id="{BCC23743-1E2E-484E-BBB0-A6F5559AD92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553"/>
          <a:stretch/>
        </p:blipFill>
        <p:spPr>
          <a:xfrm>
            <a:off x="1509425" y="1308874"/>
            <a:ext cx="8934612" cy="4240252"/>
          </a:xfrm>
        </p:spPr>
      </p:pic>
      <p:sp>
        <p:nvSpPr>
          <p:cNvPr id="6" name="Oval 5">
            <a:extLst>
              <a:ext uri="{FF2B5EF4-FFF2-40B4-BE49-F238E27FC236}">
                <a16:creationId xmlns:a16="http://schemas.microsoft.com/office/drawing/2014/main" id="{CB7EC16C-1315-43D6-8399-F31D50BD22EE}"/>
              </a:ext>
            </a:extLst>
          </p:cNvPr>
          <p:cNvSpPr/>
          <p:nvPr/>
        </p:nvSpPr>
        <p:spPr>
          <a:xfrm>
            <a:off x="7917227" y="1351722"/>
            <a:ext cx="1282715" cy="128271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AA526DE0-5B9B-4607-AF35-BF505232C09A}"/>
              </a:ext>
            </a:extLst>
          </p:cNvPr>
          <p:cNvSpPr/>
          <p:nvPr/>
        </p:nvSpPr>
        <p:spPr>
          <a:xfrm>
            <a:off x="117376" y="6134306"/>
            <a:ext cx="8521148" cy="646331"/>
          </a:xfrm>
          <a:prstGeom prst="rect">
            <a:avLst/>
          </a:prstGeom>
        </p:spPr>
        <p:txBody>
          <a:bodyPr wrap="square">
            <a:spAutoFit/>
          </a:bodyPr>
          <a:lstStyle/>
          <a:p>
            <a:r>
              <a:rPr lang="en-GB" dirty="0">
                <a:hlinkClick r:id="rId3"/>
              </a:rPr>
              <a:t>https://www.hrk.de/press/press-releases/press-release/meldung/projekt-deal-and-springer-nature-reach-understanding-on-worlds-largest-transformative-open-access-a/</a:t>
            </a:r>
            <a:r>
              <a:rPr lang="en-GB" dirty="0"/>
              <a:t> </a:t>
            </a:r>
          </a:p>
        </p:txBody>
      </p:sp>
      <p:sp>
        <p:nvSpPr>
          <p:cNvPr id="8" name="Rectangle 7">
            <a:extLst>
              <a:ext uri="{FF2B5EF4-FFF2-40B4-BE49-F238E27FC236}">
                <a16:creationId xmlns:a16="http://schemas.microsoft.com/office/drawing/2014/main" id="{9FBB50E7-060C-4F0A-9EB6-E31139857CF4}"/>
              </a:ext>
            </a:extLst>
          </p:cNvPr>
          <p:cNvSpPr/>
          <p:nvPr/>
        </p:nvSpPr>
        <p:spPr>
          <a:xfrm>
            <a:off x="8906244" y="6336527"/>
            <a:ext cx="2008883" cy="369332"/>
          </a:xfrm>
          <a:prstGeom prst="rect">
            <a:avLst/>
          </a:prstGeom>
        </p:spPr>
        <p:txBody>
          <a:bodyPr wrap="none">
            <a:spAutoFit/>
          </a:bodyPr>
          <a:lstStyle/>
          <a:p>
            <a:r>
              <a:rPr lang="de-DE" dirty="0">
                <a:latin typeface="Open Sans"/>
                <a:hlinkClick r:id="rId4"/>
              </a:rPr>
              <a:t>@protohedgehog</a:t>
            </a:r>
            <a:endParaRPr lang="en-GB" dirty="0">
              <a:latin typeface="Open Sans"/>
            </a:endParaRPr>
          </a:p>
        </p:txBody>
      </p:sp>
    </p:spTree>
    <p:extLst>
      <p:ext uri="{BB962C8B-B14F-4D97-AF65-F5344CB8AC3E}">
        <p14:creationId xmlns:p14="http://schemas.microsoft.com/office/powerpoint/2010/main" val="110219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9CDBB-F6AD-4C6C-A1DC-BF0DF42E19F4}"/>
              </a:ext>
            </a:extLst>
          </p:cNvPr>
          <p:cNvSpPr>
            <a:spLocks noGrp="1"/>
          </p:cNvSpPr>
          <p:nvPr>
            <p:ph type="title"/>
          </p:nvPr>
        </p:nvSpPr>
        <p:spPr>
          <a:xfrm>
            <a:off x="2513653" y="420280"/>
            <a:ext cx="7698093" cy="1325563"/>
          </a:xfrm>
        </p:spPr>
        <p:txBody>
          <a:bodyPr/>
          <a:lstStyle/>
          <a:p>
            <a:r>
              <a:rPr lang="de-DE" dirty="0"/>
              <a:t>And we are running out of time</a:t>
            </a:r>
            <a:endParaRPr lang="en-GB" dirty="0"/>
          </a:p>
        </p:txBody>
      </p:sp>
      <p:sp>
        <p:nvSpPr>
          <p:cNvPr id="3" name="Content Placeholder 2">
            <a:extLst>
              <a:ext uri="{FF2B5EF4-FFF2-40B4-BE49-F238E27FC236}">
                <a16:creationId xmlns:a16="http://schemas.microsoft.com/office/drawing/2014/main" id="{E8DBBACE-F047-4E65-9312-45D563E7CE7A}"/>
              </a:ext>
            </a:extLst>
          </p:cNvPr>
          <p:cNvSpPr>
            <a:spLocks noGrp="1"/>
          </p:cNvSpPr>
          <p:nvPr>
            <p:ph idx="1"/>
          </p:nvPr>
        </p:nvSpPr>
        <p:spPr>
          <a:xfrm>
            <a:off x="838200" y="1825625"/>
            <a:ext cx="10730948" cy="4351338"/>
          </a:xfrm>
        </p:spPr>
        <p:txBody>
          <a:bodyPr/>
          <a:lstStyle/>
          <a:p>
            <a:pPr marL="0" indent="0" algn="ctr">
              <a:buNone/>
            </a:pPr>
            <a:r>
              <a:rPr lang="en-GB" b="1" dirty="0"/>
              <a:t>“The current model of scholarly publishing contains a disastrous blend of Stockholm Syndrome and cognitive dissonance. </a:t>
            </a:r>
            <a:r>
              <a:rPr lang="en-GB" dirty="0"/>
              <a:t>Researchers are helplessly locked into the system because of an over-reliance on journal brands for their evaluations.</a:t>
            </a:r>
          </a:p>
          <a:p>
            <a:pPr marL="0" indent="0" algn="ctr">
              <a:buNone/>
            </a:pPr>
            <a:r>
              <a:rPr lang="en-GB" dirty="0"/>
              <a:t>Every time we sign one of these so-called transformative contracts, which often contain multi-year lock-ins, we lose the opportunity to create something more just, sustainable, efficient and effective. We actively work against efforts to return control of publishing to the academic community. </a:t>
            </a:r>
            <a:r>
              <a:rPr lang="en-GB" b="1" dirty="0"/>
              <a:t>It is time to take a step back and to think again about what we really want.</a:t>
            </a:r>
            <a:r>
              <a:rPr lang="en-GB" dirty="0"/>
              <a:t>”</a:t>
            </a:r>
            <a:endParaRPr lang="en-GB" b="1" dirty="0"/>
          </a:p>
          <a:p>
            <a:endParaRPr lang="en-GB" dirty="0"/>
          </a:p>
        </p:txBody>
      </p:sp>
      <p:sp>
        <p:nvSpPr>
          <p:cNvPr id="4" name="Rectangle 3">
            <a:extLst>
              <a:ext uri="{FF2B5EF4-FFF2-40B4-BE49-F238E27FC236}">
                <a16:creationId xmlns:a16="http://schemas.microsoft.com/office/drawing/2014/main" id="{6400926A-5F7D-451A-BDEB-DA1B6C64CFBF}"/>
              </a:ext>
            </a:extLst>
          </p:cNvPr>
          <p:cNvSpPr/>
          <p:nvPr/>
        </p:nvSpPr>
        <p:spPr>
          <a:xfrm>
            <a:off x="107673" y="6031210"/>
            <a:ext cx="7650527" cy="646331"/>
          </a:xfrm>
          <a:prstGeom prst="rect">
            <a:avLst/>
          </a:prstGeom>
        </p:spPr>
        <p:txBody>
          <a:bodyPr wrap="square">
            <a:spAutoFit/>
          </a:bodyPr>
          <a:lstStyle/>
          <a:p>
            <a:r>
              <a:rPr lang="en-GB" dirty="0">
                <a:hlinkClick r:id="rId2"/>
              </a:rPr>
              <a:t>https://www.timeshighereducation.com/opinion/transformative-open-access-publishing-deals-are-only-entrenching-commercial-power</a:t>
            </a:r>
            <a:r>
              <a:rPr lang="en-GB" dirty="0"/>
              <a:t> </a:t>
            </a:r>
          </a:p>
        </p:txBody>
      </p:sp>
      <p:sp>
        <p:nvSpPr>
          <p:cNvPr id="5" name="Rectangle 4">
            <a:extLst>
              <a:ext uri="{FF2B5EF4-FFF2-40B4-BE49-F238E27FC236}">
                <a16:creationId xmlns:a16="http://schemas.microsoft.com/office/drawing/2014/main" id="{297F8BA8-DFC1-4EDD-8FD8-FC92B560213F}"/>
              </a:ext>
            </a:extLst>
          </p:cNvPr>
          <p:cNvSpPr/>
          <p:nvPr/>
        </p:nvSpPr>
        <p:spPr>
          <a:xfrm>
            <a:off x="8906244" y="6336527"/>
            <a:ext cx="2008883" cy="369332"/>
          </a:xfrm>
          <a:prstGeom prst="rect">
            <a:avLst/>
          </a:prstGeom>
        </p:spPr>
        <p:txBody>
          <a:bodyPr wrap="none">
            <a:spAutoFit/>
          </a:bodyPr>
          <a:lstStyle/>
          <a:p>
            <a:r>
              <a:rPr lang="de-DE" dirty="0">
                <a:latin typeface="Open Sans"/>
                <a:hlinkClick r:id="rId3"/>
              </a:rPr>
              <a:t>@protohedgehog</a:t>
            </a:r>
            <a:endParaRPr lang="en-GB" dirty="0">
              <a:latin typeface="Open Sans"/>
            </a:endParaRPr>
          </a:p>
        </p:txBody>
      </p:sp>
    </p:spTree>
    <p:extLst>
      <p:ext uri="{BB962C8B-B14F-4D97-AF65-F5344CB8AC3E}">
        <p14:creationId xmlns:p14="http://schemas.microsoft.com/office/powerpoint/2010/main" val="24672143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0485" y="1478603"/>
            <a:ext cx="7603422" cy="3942641"/>
          </a:xfrm>
        </p:spPr>
        <p:txBody>
          <a:bodyPr>
            <a:noAutofit/>
          </a:bodyPr>
          <a:lstStyle/>
          <a:p>
            <a:pPr algn="ctr"/>
            <a:r>
              <a:rPr lang="en-GB" dirty="0">
                <a:latin typeface="Open Sans"/>
              </a:rPr>
              <a:t>The mantra ‘</a:t>
            </a:r>
            <a:r>
              <a:rPr lang="en-GB" b="1" dirty="0">
                <a:latin typeface="Open Sans"/>
              </a:rPr>
              <a:t>publish or perish</a:t>
            </a:r>
            <a:r>
              <a:rPr lang="en-GB" dirty="0">
                <a:latin typeface="Open Sans"/>
              </a:rPr>
              <a:t>’ is dead, replaced by ‘</a:t>
            </a:r>
            <a:r>
              <a:rPr lang="en-GB" b="1" dirty="0">
                <a:latin typeface="Open Sans"/>
              </a:rPr>
              <a:t>publish and perish</a:t>
            </a:r>
            <a:r>
              <a:rPr lang="en-GB" dirty="0">
                <a:latin typeface="Open Sans"/>
              </a:rPr>
              <a:t>’ due to under-funding and competitiveness in climbing the academic career ladder.</a:t>
            </a:r>
          </a:p>
          <a:p>
            <a:pPr algn="ctr"/>
            <a:r>
              <a:rPr lang="en-GB" dirty="0">
                <a:latin typeface="Open Sans"/>
              </a:rPr>
              <a:t>A mentality grilled into students as soon as they start, with the view that anything beyond attaining a professorship is failure.</a:t>
            </a:r>
          </a:p>
          <a:p>
            <a:pPr algn="ctr"/>
            <a:r>
              <a:rPr lang="en-GB" dirty="0">
                <a:latin typeface="Open Sans"/>
              </a:rPr>
              <a:t>And then we wonder why mental health problems are so rampant for researchers…</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6183"/>
          <a:stretch/>
        </p:blipFill>
        <p:spPr>
          <a:xfrm>
            <a:off x="7953618" y="1478603"/>
            <a:ext cx="2959499" cy="3942641"/>
          </a:xfrm>
          <a:prstGeom prst="rect">
            <a:avLst/>
          </a:prstGeom>
        </p:spPr>
      </p:pic>
      <p:sp>
        <p:nvSpPr>
          <p:cNvPr id="7" name="Rectangle 6">
            <a:extLst>
              <a:ext uri="{FF2B5EF4-FFF2-40B4-BE49-F238E27FC236}">
                <a16:creationId xmlns:a16="http://schemas.microsoft.com/office/drawing/2014/main" id="{95587F93-BF65-4B9B-A280-530212EF3A05}"/>
              </a:ext>
            </a:extLst>
          </p:cNvPr>
          <p:cNvSpPr/>
          <p:nvPr/>
        </p:nvSpPr>
        <p:spPr>
          <a:xfrm>
            <a:off x="9433368" y="6488668"/>
            <a:ext cx="2008883" cy="369332"/>
          </a:xfrm>
          <a:prstGeom prst="rect">
            <a:avLst/>
          </a:prstGeom>
        </p:spPr>
        <p:txBody>
          <a:bodyPr wrap="none">
            <a:spAutoFit/>
          </a:bodyPr>
          <a:lstStyle/>
          <a:p>
            <a:r>
              <a:rPr lang="de-DE" dirty="0">
                <a:latin typeface="Open Sans"/>
                <a:hlinkClick r:id="rId4"/>
              </a:rPr>
              <a:t>@protohedgehog</a:t>
            </a:r>
            <a:endParaRPr lang="en-GB" dirty="0">
              <a:latin typeface="Open Sans"/>
            </a:endParaRPr>
          </a:p>
        </p:txBody>
      </p:sp>
      <p:sp>
        <p:nvSpPr>
          <p:cNvPr id="6" name="Title 1">
            <a:extLst>
              <a:ext uri="{FF2B5EF4-FFF2-40B4-BE49-F238E27FC236}">
                <a16:creationId xmlns:a16="http://schemas.microsoft.com/office/drawing/2014/main" id="{AF2F7959-2A40-4AE9-8FE3-A9A1472F255F}"/>
              </a:ext>
            </a:extLst>
          </p:cNvPr>
          <p:cNvSpPr>
            <a:spLocks noGrp="1"/>
          </p:cNvSpPr>
          <p:nvPr>
            <p:ph type="title"/>
          </p:nvPr>
        </p:nvSpPr>
        <p:spPr>
          <a:xfrm>
            <a:off x="1278883" y="-621086"/>
            <a:ext cx="10515600" cy="2852737"/>
          </a:xfrm>
        </p:spPr>
        <p:txBody>
          <a:bodyPr/>
          <a:lstStyle/>
          <a:p>
            <a:r>
              <a:rPr lang="en-GB" dirty="0"/>
              <a:t>Power and culture change</a:t>
            </a:r>
          </a:p>
        </p:txBody>
      </p:sp>
    </p:spTree>
    <p:extLst>
      <p:ext uri="{BB962C8B-B14F-4D97-AF65-F5344CB8AC3E}">
        <p14:creationId xmlns:p14="http://schemas.microsoft.com/office/powerpoint/2010/main" val="1758665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5F12B-7931-4086-B3E5-16B325E31A19}"/>
              </a:ext>
            </a:extLst>
          </p:cNvPr>
          <p:cNvSpPr>
            <a:spLocks noGrp="1"/>
          </p:cNvSpPr>
          <p:nvPr>
            <p:ph type="title"/>
          </p:nvPr>
        </p:nvSpPr>
        <p:spPr/>
        <p:txBody>
          <a:bodyPr/>
          <a:lstStyle/>
          <a:p>
            <a:r>
              <a:rPr lang="en-GB" dirty="0"/>
              <a:t>Have you ever met an average academic?</a:t>
            </a:r>
          </a:p>
        </p:txBody>
      </p:sp>
      <p:sp>
        <p:nvSpPr>
          <p:cNvPr id="3" name="Content Placeholder 2">
            <a:extLst>
              <a:ext uri="{FF2B5EF4-FFF2-40B4-BE49-F238E27FC236}">
                <a16:creationId xmlns:a16="http://schemas.microsoft.com/office/drawing/2014/main" id="{D922BB36-B636-4F45-9B14-EB88753D67A6}"/>
              </a:ext>
            </a:extLst>
          </p:cNvPr>
          <p:cNvSpPr>
            <a:spLocks noGrp="1"/>
          </p:cNvSpPr>
          <p:nvPr>
            <p:ph idx="1"/>
          </p:nvPr>
        </p:nvSpPr>
        <p:spPr>
          <a:xfrm>
            <a:off x="555880" y="2097088"/>
            <a:ext cx="6972383" cy="4391580"/>
          </a:xfrm>
        </p:spPr>
        <p:txBody>
          <a:bodyPr>
            <a:normAutofit lnSpcReduction="10000"/>
          </a:bodyPr>
          <a:lstStyle/>
          <a:p>
            <a:r>
              <a:rPr lang="en-GB" sz="3200" b="1" dirty="0">
                <a:latin typeface="Open Sans"/>
              </a:rPr>
              <a:t>50% of academics know less than the average academic</a:t>
            </a:r>
            <a:r>
              <a:rPr lang="en-GB" sz="3200" dirty="0">
                <a:latin typeface="Open Sans"/>
              </a:rPr>
              <a:t>.</a:t>
            </a:r>
          </a:p>
          <a:p>
            <a:r>
              <a:rPr lang="en-GB" sz="3200" dirty="0">
                <a:latin typeface="Open Sans"/>
              </a:rPr>
              <a:t>A system defined by </a:t>
            </a:r>
            <a:r>
              <a:rPr lang="en-GB" sz="3200" b="1" dirty="0">
                <a:latin typeface="Open Sans"/>
              </a:rPr>
              <a:t>cultural inertia</a:t>
            </a:r>
            <a:r>
              <a:rPr lang="en-GB" sz="3200" dirty="0">
                <a:latin typeface="Open Sans"/>
              </a:rPr>
              <a:t>.</a:t>
            </a:r>
          </a:p>
          <a:p>
            <a:r>
              <a:rPr lang="en-GB" sz="3200" dirty="0">
                <a:latin typeface="Open Sans"/>
              </a:rPr>
              <a:t>Slow to adapt to new technologies and practices.</a:t>
            </a:r>
          </a:p>
          <a:p>
            <a:r>
              <a:rPr lang="en-GB" sz="3200" dirty="0">
                <a:latin typeface="Open Sans"/>
              </a:rPr>
              <a:t>What happened to doing </a:t>
            </a:r>
            <a:r>
              <a:rPr lang="en-GB" sz="3200" b="1" dirty="0">
                <a:latin typeface="Open Sans"/>
              </a:rPr>
              <a:t>good</a:t>
            </a:r>
            <a:r>
              <a:rPr lang="en-GB" sz="3200" dirty="0">
                <a:latin typeface="Open Sans"/>
              </a:rPr>
              <a:t> science? What are the incentives for that?</a:t>
            </a:r>
          </a:p>
        </p:txBody>
      </p:sp>
      <p:sp>
        <p:nvSpPr>
          <p:cNvPr id="5" name="Rectangle 4">
            <a:extLst>
              <a:ext uri="{FF2B5EF4-FFF2-40B4-BE49-F238E27FC236}">
                <a16:creationId xmlns:a16="http://schemas.microsoft.com/office/drawing/2014/main" id="{6CB5E67B-0C1C-4C4A-BF2D-1CEF07CAA1FF}"/>
              </a:ext>
            </a:extLst>
          </p:cNvPr>
          <p:cNvSpPr/>
          <p:nvPr/>
        </p:nvSpPr>
        <p:spPr>
          <a:xfrm>
            <a:off x="9433368" y="6488668"/>
            <a:ext cx="2008883" cy="369332"/>
          </a:xfrm>
          <a:prstGeom prst="rect">
            <a:avLst/>
          </a:prstGeom>
        </p:spPr>
        <p:txBody>
          <a:bodyPr wrap="none">
            <a:spAutoFit/>
          </a:bodyPr>
          <a:lstStyle/>
          <a:p>
            <a:r>
              <a:rPr lang="de-DE" dirty="0">
                <a:latin typeface="Open Sans"/>
                <a:hlinkClick r:id="rId2"/>
              </a:rPr>
              <a:t>@protohedgehog</a:t>
            </a:r>
            <a:endParaRPr lang="en-GB" dirty="0">
              <a:latin typeface="Open Sans"/>
            </a:endParaRPr>
          </a:p>
        </p:txBody>
      </p:sp>
      <p:pic>
        <p:nvPicPr>
          <p:cNvPr id="6" name="Picture 2" descr="Image result for penguin gif">
            <a:extLst>
              <a:ext uri="{FF2B5EF4-FFF2-40B4-BE49-F238E27FC236}">
                <a16:creationId xmlns:a16="http://schemas.microsoft.com/office/drawing/2014/main" id="{7AD0E3DE-3B77-42BA-8C60-717DE7E8C6A4}"/>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397894" y="2097088"/>
            <a:ext cx="4453323" cy="287122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FE2BEDC-89D5-451F-8E28-C0E55F93967F}"/>
              </a:ext>
            </a:extLst>
          </p:cNvPr>
          <p:cNvSpPr txBox="1"/>
          <p:nvPr/>
        </p:nvSpPr>
        <p:spPr>
          <a:xfrm>
            <a:off x="8394218" y="5005379"/>
            <a:ext cx="2087174" cy="369332"/>
          </a:xfrm>
          <a:prstGeom prst="rect">
            <a:avLst/>
          </a:prstGeom>
          <a:noFill/>
        </p:spPr>
        <p:txBody>
          <a:bodyPr wrap="none" rtlCol="0">
            <a:spAutoFit/>
          </a:bodyPr>
          <a:lstStyle/>
          <a:p>
            <a:r>
              <a:rPr lang="en-GB" dirty="0"/>
              <a:t>We are all penguins.</a:t>
            </a:r>
          </a:p>
        </p:txBody>
      </p:sp>
    </p:spTree>
    <p:extLst>
      <p:ext uri="{BB962C8B-B14F-4D97-AF65-F5344CB8AC3E}">
        <p14:creationId xmlns:p14="http://schemas.microsoft.com/office/powerpoint/2010/main" val="36901327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Principles in Open Research</a:t>
            </a:r>
          </a:p>
        </p:txBody>
      </p:sp>
      <p:sp>
        <p:nvSpPr>
          <p:cNvPr id="3" name="Text Placeholder 2"/>
          <p:cNvSpPr>
            <a:spLocks noGrp="1"/>
          </p:cNvSpPr>
          <p:nvPr>
            <p:ph type="body" idx="1"/>
          </p:nvPr>
        </p:nvSpPr>
        <p:spPr>
          <a:xfrm>
            <a:off x="2293609" y="1417036"/>
            <a:ext cx="1393174" cy="731520"/>
          </a:xfrm>
        </p:spPr>
        <p:txBody>
          <a:bodyPr/>
          <a:lstStyle/>
          <a:p>
            <a:r>
              <a:rPr lang="en-GB" dirty="0">
                <a:latin typeface="Open Sans"/>
              </a:rPr>
              <a:t>Drivers</a:t>
            </a:r>
          </a:p>
        </p:txBody>
      </p:sp>
      <p:sp>
        <p:nvSpPr>
          <p:cNvPr id="4" name="Content Placeholder 3"/>
          <p:cNvSpPr>
            <a:spLocks noGrp="1"/>
          </p:cNvSpPr>
          <p:nvPr>
            <p:ph sz="half" idx="2"/>
          </p:nvPr>
        </p:nvSpPr>
        <p:spPr>
          <a:xfrm>
            <a:off x="639905" y="2366149"/>
            <a:ext cx="6004085" cy="3956830"/>
          </a:xfrm>
        </p:spPr>
        <p:txBody>
          <a:bodyPr>
            <a:normAutofit/>
          </a:bodyPr>
          <a:lstStyle/>
          <a:p>
            <a:pPr>
              <a:buFont typeface="Wingdings" panose="05000000000000000000" pitchFamily="2" charset="2"/>
              <a:buChar char="ü"/>
            </a:pPr>
            <a:r>
              <a:rPr lang="en-GB" sz="2000" dirty="0">
                <a:latin typeface="Open Sans"/>
              </a:rPr>
              <a:t> Reduce publication bias.</a:t>
            </a:r>
          </a:p>
          <a:p>
            <a:pPr>
              <a:buFont typeface="Wingdings" panose="05000000000000000000" pitchFamily="2" charset="2"/>
              <a:buChar char="ü"/>
            </a:pPr>
            <a:r>
              <a:rPr lang="en-GB" sz="2000" dirty="0">
                <a:latin typeface="Open Sans"/>
              </a:rPr>
              <a:t> Increase replicability.</a:t>
            </a:r>
          </a:p>
          <a:p>
            <a:pPr>
              <a:buFont typeface="Wingdings" panose="05000000000000000000" pitchFamily="2" charset="2"/>
              <a:buChar char="ü"/>
            </a:pPr>
            <a:r>
              <a:rPr lang="en-GB" sz="2000" dirty="0">
                <a:latin typeface="Open Sans"/>
              </a:rPr>
              <a:t> Increase reliability of scientific record.</a:t>
            </a:r>
          </a:p>
          <a:p>
            <a:pPr>
              <a:buFont typeface="Wingdings" panose="05000000000000000000" pitchFamily="2" charset="2"/>
              <a:buChar char="ü"/>
            </a:pPr>
            <a:r>
              <a:rPr lang="en-GB" sz="2000" dirty="0">
                <a:latin typeface="Open Sans"/>
              </a:rPr>
              <a:t> Make publicly funded research publicly accessible.</a:t>
            </a:r>
          </a:p>
          <a:p>
            <a:pPr>
              <a:buFont typeface="Wingdings" panose="05000000000000000000" pitchFamily="2" charset="2"/>
              <a:buChar char="ü"/>
            </a:pPr>
            <a:r>
              <a:rPr lang="en-GB" sz="2000" dirty="0">
                <a:latin typeface="Open Sans"/>
              </a:rPr>
              <a:t> Make research more efficient.</a:t>
            </a:r>
          </a:p>
          <a:p>
            <a:pPr>
              <a:buFont typeface="Wingdings" panose="05000000000000000000" pitchFamily="2" charset="2"/>
              <a:buChar char="ü"/>
            </a:pPr>
            <a:r>
              <a:rPr lang="en-GB" sz="2000" dirty="0">
                <a:latin typeface="Open Sans"/>
              </a:rPr>
              <a:t> Increase public trust.</a:t>
            </a:r>
          </a:p>
          <a:p>
            <a:pPr>
              <a:buFont typeface="Wingdings" panose="05000000000000000000" pitchFamily="2" charset="2"/>
              <a:buChar char="ü"/>
            </a:pPr>
            <a:r>
              <a:rPr lang="en-GB" sz="2000" dirty="0">
                <a:latin typeface="Open Sans"/>
              </a:rPr>
              <a:t> Foster collaboration.</a:t>
            </a:r>
          </a:p>
          <a:p>
            <a:pPr>
              <a:buFont typeface="Wingdings" panose="05000000000000000000" pitchFamily="2" charset="2"/>
              <a:buChar char="ü"/>
            </a:pPr>
            <a:r>
              <a:rPr lang="en-GB" sz="2000" dirty="0">
                <a:latin typeface="Open Sans"/>
              </a:rPr>
              <a:t> Sustainable research.</a:t>
            </a:r>
          </a:p>
        </p:txBody>
      </p:sp>
      <p:sp>
        <p:nvSpPr>
          <p:cNvPr id="5" name="Text Placeholder 4"/>
          <p:cNvSpPr>
            <a:spLocks noGrp="1"/>
          </p:cNvSpPr>
          <p:nvPr>
            <p:ph type="body" sz="quarter" idx="3"/>
          </p:nvPr>
        </p:nvSpPr>
        <p:spPr>
          <a:xfrm>
            <a:off x="6774181" y="1385987"/>
            <a:ext cx="1504057" cy="731520"/>
          </a:xfrm>
        </p:spPr>
        <p:txBody>
          <a:bodyPr/>
          <a:lstStyle/>
          <a:p>
            <a:r>
              <a:rPr lang="en-GB" dirty="0">
                <a:latin typeface="Open Sans"/>
              </a:rPr>
              <a:t>Barriers</a:t>
            </a:r>
          </a:p>
        </p:txBody>
      </p:sp>
      <p:sp>
        <p:nvSpPr>
          <p:cNvPr id="6" name="Content Placeholder 5"/>
          <p:cNvSpPr>
            <a:spLocks noGrp="1"/>
          </p:cNvSpPr>
          <p:nvPr>
            <p:ph sz="quarter" idx="4"/>
          </p:nvPr>
        </p:nvSpPr>
        <p:spPr>
          <a:xfrm>
            <a:off x="6774181" y="2507549"/>
            <a:ext cx="4859019" cy="3664651"/>
          </a:xfrm>
        </p:spPr>
        <p:txBody>
          <a:bodyPr>
            <a:noAutofit/>
          </a:bodyPr>
          <a:lstStyle/>
          <a:p>
            <a:r>
              <a:rPr lang="en-GB" sz="2000" b="1" dirty="0">
                <a:latin typeface="Open Sans"/>
              </a:rPr>
              <a:t>Fear</a:t>
            </a:r>
            <a:r>
              <a:rPr lang="en-GB" sz="2000" dirty="0">
                <a:latin typeface="Open Sans"/>
              </a:rPr>
              <a:t> of scooping or ideas being stolen.</a:t>
            </a:r>
          </a:p>
          <a:p>
            <a:r>
              <a:rPr lang="en-GB" sz="2000" b="1" dirty="0">
                <a:latin typeface="Open Sans"/>
              </a:rPr>
              <a:t>Fear</a:t>
            </a:r>
            <a:r>
              <a:rPr lang="en-GB" sz="2000" dirty="0">
                <a:latin typeface="Open Sans"/>
              </a:rPr>
              <a:t> of not being credited for ideas.</a:t>
            </a:r>
          </a:p>
          <a:p>
            <a:r>
              <a:rPr lang="en-GB" sz="2000" b="1" dirty="0">
                <a:latin typeface="Open Sans"/>
              </a:rPr>
              <a:t>Fear</a:t>
            </a:r>
            <a:r>
              <a:rPr lang="en-GB" sz="2000" dirty="0">
                <a:latin typeface="Open Sans"/>
              </a:rPr>
              <a:t> of errors and public humiliation.</a:t>
            </a:r>
          </a:p>
          <a:p>
            <a:r>
              <a:rPr lang="en-GB" sz="2000" b="1" dirty="0">
                <a:latin typeface="Open Sans"/>
              </a:rPr>
              <a:t>Fear</a:t>
            </a:r>
            <a:r>
              <a:rPr lang="en-GB" sz="2000" dirty="0">
                <a:latin typeface="Open Sans"/>
              </a:rPr>
              <a:t> of risk to reputation.</a:t>
            </a:r>
          </a:p>
          <a:p>
            <a:r>
              <a:rPr lang="en-GB" sz="2000" b="1" dirty="0">
                <a:latin typeface="Open Sans"/>
              </a:rPr>
              <a:t>Fear</a:t>
            </a:r>
            <a:r>
              <a:rPr lang="en-GB" sz="2000" dirty="0">
                <a:latin typeface="Open Sans"/>
              </a:rPr>
              <a:t> of reduced scientific quality.</a:t>
            </a:r>
          </a:p>
          <a:p>
            <a:r>
              <a:rPr lang="en-GB" sz="2000" b="1" dirty="0">
                <a:latin typeface="Open Sans"/>
              </a:rPr>
              <a:t>Fear</a:t>
            </a:r>
            <a:r>
              <a:rPr lang="en-GB" sz="2000" dirty="0">
                <a:latin typeface="Open Sans"/>
              </a:rPr>
              <a:t> of information overload.</a:t>
            </a:r>
          </a:p>
          <a:p>
            <a:r>
              <a:rPr lang="en-GB" sz="2000" b="1" dirty="0">
                <a:latin typeface="Open Sans"/>
              </a:rPr>
              <a:t>Fear</a:t>
            </a:r>
            <a:r>
              <a:rPr lang="en-GB" sz="2000" dirty="0">
                <a:latin typeface="Open Sans"/>
              </a:rPr>
              <a:t> of career compromise.</a:t>
            </a:r>
          </a:p>
          <a:p>
            <a:r>
              <a:rPr lang="en-GB" sz="2000" b="1" dirty="0">
                <a:latin typeface="Open Sans"/>
              </a:rPr>
              <a:t>Fear</a:t>
            </a:r>
            <a:r>
              <a:rPr lang="en-GB" sz="2000" dirty="0">
                <a:latin typeface="Open Sans"/>
              </a:rPr>
              <a:t> of backlash from senior figures.</a:t>
            </a:r>
          </a:p>
          <a:p>
            <a:r>
              <a:rPr lang="en-GB" sz="2000" b="1" dirty="0">
                <a:latin typeface="Open Sans"/>
              </a:rPr>
              <a:t>Fear</a:t>
            </a:r>
            <a:r>
              <a:rPr lang="en-GB" sz="2000" dirty="0">
                <a:latin typeface="Open Sans"/>
              </a:rPr>
              <a:t> of being different.</a:t>
            </a:r>
          </a:p>
        </p:txBody>
      </p:sp>
      <p:sp>
        <p:nvSpPr>
          <p:cNvPr id="8" name="Rectangle 7"/>
          <p:cNvSpPr/>
          <p:nvPr/>
        </p:nvSpPr>
        <p:spPr>
          <a:xfrm>
            <a:off x="7042827" y="2524176"/>
            <a:ext cx="618602" cy="354815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19E27092-E9F9-45F1-9ADF-4758F5DF428A}"/>
              </a:ext>
            </a:extLst>
          </p:cNvPr>
          <p:cNvSpPr/>
          <p:nvPr/>
        </p:nvSpPr>
        <p:spPr>
          <a:xfrm>
            <a:off x="9937979" y="6308522"/>
            <a:ext cx="2008883" cy="369332"/>
          </a:xfrm>
          <a:prstGeom prst="rect">
            <a:avLst/>
          </a:prstGeom>
        </p:spPr>
        <p:txBody>
          <a:bodyPr wrap="none">
            <a:spAutoFit/>
          </a:bodyPr>
          <a:lstStyle/>
          <a:p>
            <a:r>
              <a:rPr lang="de-DE" dirty="0">
                <a:latin typeface="Open Sans"/>
                <a:hlinkClick r:id="rId2"/>
              </a:rPr>
              <a:t>@protohedgehog</a:t>
            </a:r>
            <a:endParaRPr lang="en-GB" dirty="0">
              <a:latin typeface="Open Sans"/>
            </a:endParaRPr>
          </a:p>
        </p:txBody>
      </p:sp>
    </p:spTree>
    <p:extLst>
      <p:ext uri="{BB962C8B-B14F-4D97-AF65-F5344CB8AC3E}">
        <p14:creationId xmlns:p14="http://schemas.microsoft.com/office/powerpoint/2010/main" val="3581149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nvGraphicFramePr>
        <p:xfrm>
          <a:off x="2033060" y="720372"/>
          <a:ext cx="8125883" cy="54172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5" name="Straight Connector 4"/>
          <p:cNvCxnSpPr/>
          <p:nvPr/>
        </p:nvCxnSpPr>
        <p:spPr>
          <a:xfrm>
            <a:off x="767409" y="3429000"/>
            <a:ext cx="6938953" cy="0"/>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06FE0014-7FA6-4884-9132-F3AA84D84BE9}"/>
              </a:ext>
            </a:extLst>
          </p:cNvPr>
          <p:cNvSpPr txBox="1"/>
          <p:nvPr/>
        </p:nvSpPr>
        <p:spPr>
          <a:xfrm>
            <a:off x="7907115" y="3258184"/>
            <a:ext cx="3998210" cy="341632"/>
          </a:xfrm>
          <a:prstGeom prst="rect">
            <a:avLst/>
          </a:prstGeom>
          <a:noFill/>
        </p:spPr>
        <p:txBody>
          <a:bodyPr wrap="none" rtlCol="0">
            <a:spAutoFit/>
          </a:bodyPr>
          <a:lstStyle/>
          <a:p>
            <a:pPr>
              <a:lnSpc>
                <a:spcPct val="90000"/>
              </a:lnSpc>
            </a:pPr>
            <a:r>
              <a:rPr lang="en-GB" dirty="0"/>
              <a:t>SOCIAL AND TECHNICAL BARRIERS</a:t>
            </a:r>
          </a:p>
        </p:txBody>
      </p:sp>
      <p:sp>
        <p:nvSpPr>
          <p:cNvPr id="8" name="Rectangle 7">
            <a:extLst>
              <a:ext uri="{FF2B5EF4-FFF2-40B4-BE49-F238E27FC236}">
                <a16:creationId xmlns:a16="http://schemas.microsoft.com/office/drawing/2014/main" id="{0166ACD3-7B62-4AC9-959D-994F68E2894C}"/>
              </a:ext>
            </a:extLst>
          </p:cNvPr>
          <p:cNvSpPr/>
          <p:nvPr/>
        </p:nvSpPr>
        <p:spPr>
          <a:xfrm>
            <a:off x="9433368" y="6488668"/>
            <a:ext cx="2008883" cy="369332"/>
          </a:xfrm>
          <a:prstGeom prst="rect">
            <a:avLst/>
          </a:prstGeom>
        </p:spPr>
        <p:txBody>
          <a:bodyPr wrap="none">
            <a:spAutoFit/>
          </a:bodyPr>
          <a:lstStyle/>
          <a:p>
            <a:r>
              <a:rPr lang="de-DE" dirty="0">
                <a:latin typeface="Open Sans"/>
                <a:hlinkClick r:id="rId7"/>
              </a:rPr>
              <a:t>@protohedgehog</a:t>
            </a:r>
            <a:endParaRPr lang="en-GB" dirty="0">
              <a:latin typeface="Open Sans"/>
            </a:endParaRPr>
          </a:p>
        </p:txBody>
      </p:sp>
    </p:spTree>
    <p:extLst>
      <p:ext uri="{BB962C8B-B14F-4D97-AF65-F5344CB8AC3E}">
        <p14:creationId xmlns:p14="http://schemas.microsoft.com/office/powerpoint/2010/main" val="1743715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Bullied Into Bad Science">
            <a:extLst>
              <a:ext uri="{FF2B5EF4-FFF2-40B4-BE49-F238E27FC236}">
                <a16:creationId xmlns:a16="http://schemas.microsoft.com/office/drawing/2014/main" id="{C58A26F2-BDE6-4192-98C7-9AFB698E134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92700" y="196658"/>
            <a:ext cx="7006599" cy="323234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DBE5719C-AD5C-4C47-B314-8E02CB24F979}"/>
              </a:ext>
            </a:extLst>
          </p:cNvPr>
          <p:cNvSpPr/>
          <p:nvPr/>
        </p:nvSpPr>
        <p:spPr>
          <a:xfrm>
            <a:off x="2012845" y="4276739"/>
            <a:ext cx="9511995" cy="1200329"/>
          </a:xfrm>
          <a:prstGeom prst="rect">
            <a:avLst/>
          </a:prstGeom>
        </p:spPr>
        <p:txBody>
          <a:bodyPr wrap="square">
            <a:spAutoFit/>
          </a:bodyPr>
          <a:lstStyle/>
          <a:p>
            <a:r>
              <a:rPr lang="en-GB" sz="2400" i="1" dirty="0"/>
              <a:t>The Bullied Into Bad Science campaign is an initiative by early career researchers (ECRs) for early career researchers who aim for a </a:t>
            </a:r>
            <a:r>
              <a:rPr lang="en-GB" sz="2400" b="1" i="1" dirty="0"/>
              <a:t>fairer</a:t>
            </a:r>
            <a:r>
              <a:rPr lang="en-GB" sz="2400" i="1" dirty="0"/>
              <a:t>, more </a:t>
            </a:r>
            <a:r>
              <a:rPr lang="en-GB" sz="2400" b="1" i="1" dirty="0"/>
              <a:t>open</a:t>
            </a:r>
            <a:r>
              <a:rPr lang="en-GB" sz="2400" i="1" dirty="0"/>
              <a:t> and </a:t>
            </a:r>
            <a:r>
              <a:rPr lang="en-GB" sz="2400" b="1" i="1" dirty="0"/>
              <a:t>ethical</a:t>
            </a:r>
            <a:r>
              <a:rPr lang="en-GB" sz="2400" i="1" dirty="0"/>
              <a:t> research and publication environment.</a:t>
            </a:r>
          </a:p>
        </p:txBody>
      </p:sp>
      <p:sp>
        <p:nvSpPr>
          <p:cNvPr id="5" name="Rectangle 4">
            <a:extLst>
              <a:ext uri="{FF2B5EF4-FFF2-40B4-BE49-F238E27FC236}">
                <a16:creationId xmlns:a16="http://schemas.microsoft.com/office/drawing/2014/main" id="{9DC49406-C603-43B0-B164-D3E57A0BDABB}"/>
              </a:ext>
            </a:extLst>
          </p:cNvPr>
          <p:cNvSpPr/>
          <p:nvPr/>
        </p:nvSpPr>
        <p:spPr>
          <a:xfrm>
            <a:off x="176203" y="6358268"/>
            <a:ext cx="3389198" cy="369332"/>
          </a:xfrm>
          <a:prstGeom prst="rect">
            <a:avLst/>
          </a:prstGeom>
        </p:spPr>
        <p:txBody>
          <a:bodyPr wrap="none">
            <a:spAutoFit/>
          </a:bodyPr>
          <a:lstStyle/>
          <a:p>
            <a:r>
              <a:rPr lang="en-GB" dirty="0">
                <a:hlinkClick r:id="rId3"/>
              </a:rPr>
              <a:t>http://bulliedintobadscience.org/</a:t>
            </a:r>
            <a:r>
              <a:rPr lang="en-GB" dirty="0"/>
              <a:t> </a:t>
            </a:r>
          </a:p>
        </p:txBody>
      </p:sp>
      <p:sp>
        <p:nvSpPr>
          <p:cNvPr id="7" name="Rectangle 6">
            <a:extLst>
              <a:ext uri="{FF2B5EF4-FFF2-40B4-BE49-F238E27FC236}">
                <a16:creationId xmlns:a16="http://schemas.microsoft.com/office/drawing/2014/main" id="{43698083-966C-4814-800B-8F60E2783093}"/>
              </a:ext>
            </a:extLst>
          </p:cNvPr>
          <p:cNvSpPr/>
          <p:nvPr/>
        </p:nvSpPr>
        <p:spPr>
          <a:xfrm>
            <a:off x="9433368" y="6488668"/>
            <a:ext cx="2008883" cy="369332"/>
          </a:xfrm>
          <a:prstGeom prst="rect">
            <a:avLst/>
          </a:prstGeom>
        </p:spPr>
        <p:txBody>
          <a:bodyPr wrap="none">
            <a:spAutoFit/>
          </a:bodyPr>
          <a:lstStyle/>
          <a:p>
            <a:r>
              <a:rPr lang="de-DE" dirty="0">
                <a:latin typeface="Open Sans"/>
                <a:hlinkClick r:id="rId4"/>
              </a:rPr>
              <a:t>@protohedgehog</a:t>
            </a:r>
            <a:endParaRPr lang="en-GB" dirty="0">
              <a:latin typeface="Open Sans"/>
            </a:endParaRPr>
          </a:p>
        </p:txBody>
      </p:sp>
    </p:spTree>
    <p:extLst>
      <p:ext uri="{BB962C8B-B14F-4D97-AF65-F5344CB8AC3E}">
        <p14:creationId xmlns:p14="http://schemas.microsoft.com/office/powerpoint/2010/main" val="42452259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http://whyopenresearch.org/images/impact_factor.jpg">
            <a:extLst>
              <a:ext uri="{FF2B5EF4-FFF2-40B4-BE49-F238E27FC236}">
                <a16:creationId xmlns:a16="http://schemas.microsoft.com/office/drawing/2014/main" id="{F19CD85E-C5B7-45AF-B567-10B28A95EC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203906"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B9243CD8-03B1-495E-A962-DECF70EF062B}"/>
              </a:ext>
            </a:extLst>
          </p:cNvPr>
          <p:cNvSpPr/>
          <p:nvPr/>
        </p:nvSpPr>
        <p:spPr>
          <a:xfrm>
            <a:off x="0" y="6488668"/>
            <a:ext cx="5024132" cy="369332"/>
          </a:xfrm>
          <a:prstGeom prst="rect">
            <a:avLst/>
          </a:prstGeom>
        </p:spPr>
        <p:txBody>
          <a:bodyPr wrap="none">
            <a:spAutoFit/>
          </a:bodyPr>
          <a:lstStyle/>
          <a:p>
            <a:r>
              <a:rPr lang="en-GB" dirty="0">
                <a:hlinkClick r:id="rId3"/>
              </a:rPr>
              <a:t>http://whyopenresearch.org/impactfactor</a:t>
            </a:r>
            <a:r>
              <a:rPr lang="en-GB" dirty="0"/>
              <a:t> </a:t>
            </a:r>
          </a:p>
        </p:txBody>
      </p:sp>
      <p:sp>
        <p:nvSpPr>
          <p:cNvPr id="6" name="Rectangle 5">
            <a:extLst>
              <a:ext uri="{FF2B5EF4-FFF2-40B4-BE49-F238E27FC236}">
                <a16:creationId xmlns:a16="http://schemas.microsoft.com/office/drawing/2014/main" id="{3EEC9CF6-0DBD-44DE-9E5B-8DA6586BA912}"/>
              </a:ext>
            </a:extLst>
          </p:cNvPr>
          <p:cNvSpPr/>
          <p:nvPr/>
        </p:nvSpPr>
        <p:spPr>
          <a:xfrm>
            <a:off x="9433368" y="6488668"/>
            <a:ext cx="2008883" cy="369332"/>
          </a:xfrm>
          <a:prstGeom prst="rect">
            <a:avLst/>
          </a:prstGeom>
        </p:spPr>
        <p:txBody>
          <a:bodyPr wrap="none">
            <a:spAutoFit/>
          </a:bodyPr>
          <a:lstStyle/>
          <a:p>
            <a:r>
              <a:rPr lang="de-DE" dirty="0">
                <a:latin typeface="Open Sans"/>
                <a:hlinkClick r:id="rId4"/>
              </a:rPr>
              <a:t>@protohedgehog</a:t>
            </a:r>
            <a:endParaRPr lang="en-GB" dirty="0">
              <a:latin typeface="Open Sans"/>
            </a:endParaRPr>
          </a:p>
        </p:txBody>
      </p:sp>
      <p:sp>
        <p:nvSpPr>
          <p:cNvPr id="5" name="Content Placeholder 2">
            <a:extLst>
              <a:ext uri="{FF2B5EF4-FFF2-40B4-BE49-F238E27FC236}">
                <a16:creationId xmlns:a16="http://schemas.microsoft.com/office/drawing/2014/main" id="{2D83D763-F3E1-4840-8B6D-A66C961A3357}"/>
              </a:ext>
            </a:extLst>
          </p:cNvPr>
          <p:cNvSpPr txBox="1">
            <a:spLocks/>
          </p:cNvSpPr>
          <p:nvPr/>
        </p:nvSpPr>
        <p:spPr>
          <a:xfrm>
            <a:off x="1143000" y="5336277"/>
            <a:ext cx="9905999" cy="1152391"/>
          </a:xfrm>
          <a:prstGeom prst="rect">
            <a:avLst/>
          </a:prstGeom>
          <a:solidFill>
            <a:schemeClr val="bg1"/>
          </a:solidFill>
        </p:spPr>
        <p:txBody>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lgn="ctr">
              <a:buFont typeface="Arial" panose="020B0604020202020204" pitchFamily="34" charset="0"/>
              <a:buNone/>
            </a:pPr>
            <a:r>
              <a:rPr lang="en-GB" sz="2800" b="1" dirty="0">
                <a:latin typeface="Open Sans"/>
              </a:rPr>
              <a:t>Goodhart’s Law</a:t>
            </a:r>
            <a:r>
              <a:rPr lang="en-GB" sz="2800" dirty="0">
                <a:latin typeface="Open Sans"/>
              </a:rPr>
              <a:t>: "</a:t>
            </a:r>
            <a:r>
              <a:rPr lang="en-GB" sz="2800" i="1" dirty="0">
                <a:latin typeface="Open Sans"/>
              </a:rPr>
              <a:t>When a measure becomes a target, it ceases to be a good measure</a:t>
            </a:r>
            <a:r>
              <a:rPr lang="en-GB" sz="2800" dirty="0">
                <a:latin typeface="Open Sans"/>
              </a:rPr>
              <a:t>.”</a:t>
            </a:r>
          </a:p>
        </p:txBody>
      </p:sp>
    </p:spTree>
    <p:extLst>
      <p:ext uri="{BB962C8B-B14F-4D97-AF65-F5344CB8AC3E}">
        <p14:creationId xmlns:p14="http://schemas.microsoft.com/office/powerpoint/2010/main" val="29770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FB3B017-6A6E-44DE-863C-EDC99EFCF6B8}"/>
              </a:ext>
            </a:extLst>
          </p:cNvPr>
          <p:cNvSpPr/>
          <p:nvPr/>
        </p:nvSpPr>
        <p:spPr>
          <a:xfrm>
            <a:off x="103635" y="6292334"/>
            <a:ext cx="3617529" cy="369332"/>
          </a:xfrm>
          <a:prstGeom prst="rect">
            <a:avLst/>
          </a:prstGeom>
        </p:spPr>
        <p:txBody>
          <a:bodyPr wrap="none">
            <a:spAutoFit/>
          </a:bodyPr>
          <a:lstStyle/>
          <a:p>
            <a:r>
              <a:rPr lang="en-GB" dirty="0">
                <a:hlinkClick r:id="rId2"/>
              </a:rPr>
              <a:t>https://peerj.com/preprints/27638/</a:t>
            </a:r>
            <a:r>
              <a:rPr lang="en-GB" dirty="0"/>
              <a:t> </a:t>
            </a:r>
          </a:p>
        </p:txBody>
      </p:sp>
      <p:sp>
        <p:nvSpPr>
          <p:cNvPr id="3" name="Rectangle 2">
            <a:extLst>
              <a:ext uri="{FF2B5EF4-FFF2-40B4-BE49-F238E27FC236}">
                <a16:creationId xmlns:a16="http://schemas.microsoft.com/office/drawing/2014/main" id="{0E36178B-8483-4CD1-9666-7C52EEFE9B12}"/>
              </a:ext>
            </a:extLst>
          </p:cNvPr>
          <p:cNvSpPr/>
          <p:nvPr/>
        </p:nvSpPr>
        <p:spPr>
          <a:xfrm>
            <a:off x="539750" y="644089"/>
            <a:ext cx="11328400" cy="3108543"/>
          </a:xfrm>
          <a:prstGeom prst="rect">
            <a:avLst/>
          </a:prstGeom>
        </p:spPr>
        <p:txBody>
          <a:bodyPr wrap="square">
            <a:spAutoFit/>
          </a:bodyPr>
          <a:lstStyle/>
          <a:p>
            <a:r>
              <a:rPr lang="en-GB" sz="2800" dirty="0"/>
              <a:t>“Our qualitative analysis shows that 87% of the institutions that mentioned the JIF supported the metric’s use in at least one of their RPT documents, while 13% of institutions expressed caution about the JIF’s use in evaluations. None of the RPT documents we </a:t>
            </a:r>
            <a:r>
              <a:rPr lang="en-GB" sz="2800" dirty="0" err="1"/>
              <a:t>analyzed</a:t>
            </a:r>
            <a:r>
              <a:rPr lang="en-GB" sz="2800" dirty="0"/>
              <a:t> heavily criticized the JIF or prohibited its use in evaluations. Of the institutions that mentioned the JIF, 63% associated it with quality, 40% with impact, importance, or significance, and 20% with prestige, reputation, or status.”</a:t>
            </a:r>
          </a:p>
        </p:txBody>
      </p:sp>
      <p:sp>
        <p:nvSpPr>
          <p:cNvPr id="4" name="Rectangle 3">
            <a:extLst>
              <a:ext uri="{FF2B5EF4-FFF2-40B4-BE49-F238E27FC236}">
                <a16:creationId xmlns:a16="http://schemas.microsoft.com/office/drawing/2014/main" id="{D7B021F6-EB3E-4A78-B989-03CBED1376E2}"/>
              </a:ext>
            </a:extLst>
          </p:cNvPr>
          <p:cNvSpPr/>
          <p:nvPr/>
        </p:nvSpPr>
        <p:spPr>
          <a:xfrm>
            <a:off x="276225" y="4090401"/>
            <a:ext cx="11639550" cy="1754326"/>
          </a:xfrm>
          <a:prstGeom prst="rect">
            <a:avLst/>
          </a:prstGeom>
        </p:spPr>
        <p:txBody>
          <a:bodyPr wrap="square">
            <a:spAutoFit/>
          </a:bodyPr>
          <a:lstStyle/>
          <a:p>
            <a:r>
              <a:rPr lang="en-GB" sz="3600" dirty="0"/>
              <a:t>“</a:t>
            </a:r>
            <a:r>
              <a:rPr lang="en-GB" sz="3600" b="1" dirty="0"/>
              <a:t>So consider all that we know of impact factors and think on this: if you use impact factors you are statistically illiterate</a:t>
            </a:r>
            <a:r>
              <a:rPr lang="en-GB" sz="3600" dirty="0"/>
              <a:t>.” – Stephen Curry, 2012.</a:t>
            </a:r>
          </a:p>
        </p:txBody>
      </p:sp>
      <p:sp>
        <p:nvSpPr>
          <p:cNvPr id="5" name="Rectangle 4">
            <a:extLst>
              <a:ext uri="{FF2B5EF4-FFF2-40B4-BE49-F238E27FC236}">
                <a16:creationId xmlns:a16="http://schemas.microsoft.com/office/drawing/2014/main" id="{6DAD959B-C06B-4DA7-99FE-3B780C9E7441}"/>
              </a:ext>
            </a:extLst>
          </p:cNvPr>
          <p:cNvSpPr/>
          <p:nvPr/>
        </p:nvSpPr>
        <p:spPr>
          <a:xfrm>
            <a:off x="4432300" y="6296578"/>
            <a:ext cx="7823200" cy="369332"/>
          </a:xfrm>
          <a:prstGeom prst="rect">
            <a:avLst/>
          </a:prstGeom>
        </p:spPr>
        <p:txBody>
          <a:bodyPr wrap="square">
            <a:spAutoFit/>
          </a:bodyPr>
          <a:lstStyle/>
          <a:p>
            <a:r>
              <a:rPr lang="en-GB" dirty="0">
                <a:hlinkClick r:id="rId3"/>
              </a:rPr>
              <a:t>http://occamstypewriter.org/scurry/2012/08/13/sick-of-impact-factors/</a:t>
            </a:r>
            <a:r>
              <a:rPr lang="en-GB" dirty="0"/>
              <a:t> </a:t>
            </a:r>
          </a:p>
        </p:txBody>
      </p:sp>
    </p:spTree>
    <p:extLst>
      <p:ext uri="{BB962C8B-B14F-4D97-AF65-F5344CB8AC3E}">
        <p14:creationId xmlns:p14="http://schemas.microsoft.com/office/powerpoint/2010/main" val="650631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E4DBE-AC56-4EAB-9C8B-82AF84C015D1}"/>
              </a:ext>
            </a:extLst>
          </p:cNvPr>
          <p:cNvSpPr>
            <a:spLocks noGrp="1"/>
          </p:cNvSpPr>
          <p:nvPr>
            <p:ph type="title"/>
          </p:nvPr>
        </p:nvSpPr>
        <p:spPr>
          <a:xfrm>
            <a:off x="844550" y="2284192"/>
            <a:ext cx="10515600" cy="2852737"/>
          </a:xfrm>
        </p:spPr>
        <p:txBody>
          <a:bodyPr/>
          <a:lstStyle/>
          <a:p>
            <a:r>
              <a:rPr lang="en-GB" dirty="0"/>
              <a:t>AN OPEN SCIENCE EDUCATION CRISIS</a:t>
            </a:r>
          </a:p>
        </p:txBody>
      </p:sp>
      <p:sp>
        <p:nvSpPr>
          <p:cNvPr id="3" name="Text Placeholder 2">
            <a:extLst>
              <a:ext uri="{FF2B5EF4-FFF2-40B4-BE49-F238E27FC236}">
                <a16:creationId xmlns:a16="http://schemas.microsoft.com/office/drawing/2014/main" id="{6E223CAA-E2B7-48C1-AAB2-1A24E8ADC217}"/>
              </a:ext>
            </a:extLst>
          </p:cNvPr>
          <p:cNvSpPr>
            <a:spLocks noGrp="1"/>
          </p:cNvSpPr>
          <p:nvPr>
            <p:ph type="body" idx="1"/>
          </p:nvPr>
        </p:nvSpPr>
        <p:spPr>
          <a:xfrm>
            <a:off x="838200" y="5535947"/>
            <a:ext cx="10515600" cy="1500187"/>
          </a:xfrm>
        </p:spPr>
        <p:txBody>
          <a:bodyPr/>
          <a:lstStyle/>
          <a:p>
            <a:r>
              <a:rPr lang="en-GB" b="1" dirty="0">
                <a:solidFill>
                  <a:schemeClr val="tx1"/>
                </a:solidFill>
              </a:rPr>
              <a:t>Can we break the cycle through training, support, and communication?</a:t>
            </a:r>
          </a:p>
        </p:txBody>
      </p:sp>
      <p:sp>
        <p:nvSpPr>
          <p:cNvPr id="5" name="Rectangle 4">
            <a:extLst>
              <a:ext uri="{FF2B5EF4-FFF2-40B4-BE49-F238E27FC236}">
                <a16:creationId xmlns:a16="http://schemas.microsoft.com/office/drawing/2014/main" id="{85B3ED15-880C-4D5A-B06F-E8B063F3E711}"/>
              </a:ext>
            </a:extLst>
          </p:cNvPr>
          <p:cNvSpPr/>
          <p:nvPr/>
        </p:nvSpPr>
        <p:spPr>
          <a:xfrm>
            <a:off x="9433368" y="6488668"/>
            <a:ext cx="2008883" cy="369332"/>
          </a:xfrm>
          <a:prstGeom prst="rect">
            <a:avLst/>
          </a:prstGeom>
        </p:spPr>
        <p:txBody>
          <a:bodyPr wrap="none">
            <a:spAutoFit/>
          </a:bodyPr>
          <a:lstStyle/>
          <a:p>
            <a:r>
              <a:rPr lang="de-DE" dirty="0">
                <a:latin typeface="Open Sans"/>
                <a:hlinkClick r:id="rId2"/>
              </a:rPr>
              <a:t>@protohedgehog</a:t>
            </a:r>
            <a:endParaRPr lang="en-GB" dirty="0">
              <a:latin typeface="Open Sans"/>
            </a:endParaRPr>
          </a:p>
        </p:txBody>
      </p:sp>
      <p:pic>
        <p:nvPicPr>
          <p:cNvPr id="7" name="Picture 2" descr="Image result for change the conversation">
            <a:extLst>
              <a:ext uri="{FF2B5EF4-FFF2-40B4-BE49-F238E27FC236}">
                <a16:creationId xmlns:a16="http://schemas.microsoft.com/office/drawing/2014/main" id="{D736BBBA-ADFD-4FCE-9EE9-FC78A38805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0441" y="280994"/>
            <a:ext cx="4883606" cy="30864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3197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cdn-images-1.medium.com/max/800/1*R3qE2nYXRduaWgUEXEQbQw.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77460" y="244698"/>
            <a:ext cx="2423160" cy="372358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156EA5C-BA4D-40C4-A843-4AEE575E402C}"/>
              </a:ext>
            </a:extLst>
          </p:cNvPr>
          <p:cNvSpPr>
            <a:spLocks noGrp="1"/>
          </p:cNvSpPr>
          <p:nvPr>
            <p:ph type="title"/>
          </p:nvPr>
        </p:nvSpPr>
        <p:spPr>
          <a:xfrm>
            <a:off x="838200" y="197104"/>
            <a:ext cx="10515600" cy="1325563"/>
          </a:xfrm>
        </p:spPr>
        <p:txBody>
          <a:bodyPr/>
          <a:lstStyle/>
          <a:p>
            <a:r>
              <a:rPr lang="de-DE" dirty="0"/>
              <a:t>I</a:t>
            </a:r>
            <a:r>
              <a:rPr lang="en-GB" dirty="0"/>
              <a:t>t’s not that bad, is it?</a:t>
            </a:r>
          </a:p>
        </p:txBody>
      </p:sp>
      <p:sp>
        <p:nvSpPr>
          <p:cNvPr id="3" name="Content Placeholder 2">
            <a:extLst>
              <a:ext uri="{FF2B5EF4-FFF2-40B4-BE49-F238E27FC236}">
                <a16:creationId xmlns:a16="http://schemas.microsoft.com/office/drawing/2014/main" id="{A5B730FE-8DAB-42C4-84D7-42288C4CB650}"/>
              </a:ext>
            </a:extLst>
          </p:cNvPr>
          <p:cNvSpPr>
            <a:spLocks noGrp="1"/>
          </p:cNvSpPr>
          <p:nvPr>
            <p:ph idx="1"/>
          </p:nvPr>
        </p:nvSpPr>
        <p:spPr>
          <a:xfrm>
            <a:off x="712386" y="1690688"/>
            <a:ext cx="7298937" cy="2202942"/>
          </a:xfrm>
        </p:spPr>
        <p:txBody>
          <a:bodyPr>
            <a:normAutofit fontScale="85000" lnSpcReduction="20000"/>
          </a:bodyPr>
          <a:lstStyle/>
          <a:p>
            <a:pPr>
              <a:buFont typeface="Wingdings" panose="05000000000000000000" pitchFamily="2" charset="2"/>
              <a:buChar char="Ø"/>
            </a:pPr>
            <a:r>
              <a:rPr lang="en-GB" sz="3300" dirty="0">
                <a:latin typeface="Open Sans"/>
              </a:rPr>
              <a:t> The vast majority of scholarly research and knowledge is held hostage by private corporations.</a:t>
            </a:r>
          </a:p>
          <a:p>
            <a:pPr>
              <a:buFont typeface="Wingdings" panose="05000000000000000000" pitchFamily="2" charset="2"/>
              <a:buChar char="Ø"/>
            </a:pPr>
            <a:r>
              <a:rPr lang="en-GB" sz="3300" dirty="0">
                <a:solidFill>
                  <a:prstClr val="black"/>
                </a:solidFill>
                <a:latin typeface="Open Sans"/>
              </a:rPr>
              <a:t> These commercial giants are ruthless racketeers that have profit margins that exceed Apple and even ‘big oil’ (&gt;35%).</a:t>
            </a:r>
          </a:p>
          <a:p>
            <a:pPr>
              <a:buFont typeface="Wingdings" panose="05000000000000000000" pitchFamily="2" charset="2"/>
              <a:buChar char="Ø"/>
            </a:pPr>
            <a:endParaRPr lang="en-GB" dirty="0">
              <a:latin typeface="Open Sans"/>
            </a:endParaRPr>
          </a:p>
        </p:txBody>
      </p:sp>
      <p:sp>
        <p:nvSpPr>
          <p:cNvPr id="6" name="Rectangle 5">
            <a:extLst>
              <a:ext uri="{FF2B5EF4-FFF2-40B4-BE49-F238E27FC236}">
                <a16:creationId xmlns:a16="http://schemas.microsoft.com/office/drawing/2014/main" id="{11183B7A-BDB9-4E1C-9BC8-CB2558A6F576}"/>
              </a:ext>
            </a:extLst>
          </p:cNvPr>
          <p:cNvSpPr/>
          <p:nvPr/>
        </p:nvSpPr>
        <p:spPr>
          <a:xfrm>
            <a:off x="9433368" y="6488668"/>
            <a:ext cx="2008883" cy="369332"/>
          </a:xfrm>
          <a:prstGeom prst="rect">
            <a:avLst/>
          </a:prstGeom>
        </p:spPr>
        <p:txBody>
          <a:bodyPr wrap="none">
            <a:spAutoFit/>
          </a:bodyPr>
          <a:lstStyle/>
          <a:p>
            <a:r>
              <a:rPr lang="de-DE" dirty="0">
                <a:latin typeface="Open Sans"/>
                <a:hlinkClick r:id="rId3"/>
              </a:rPr>
              <a:t>@protohedgehog</a:t>
            </a:r>
            <a:endParaRPr lang="en-GB" dirty="0">
              <a:latin typeface="Open Sans"/>
            </a:endParaRPr>
          </a:p>
        </p:txBody>
      </p:sp>
      <p:pic>
        <p:nvPicPr>
          <p:cNvPr id="12290" name="Picture 2" descr="Image result for sips tea angrily gif">
            <a:extLst>
              <a:ext uri="{FF2B5EF4-FFF2-40B4-BE49-F238E27FC236}">
                <a16:creationId xmlns:a16="http://schemas.microsoft.com/office/drawing/2014/main" id="{9DCAFB7B-8774-4956-ACCE-27E48E8E85CA}"/>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128820" y="4217536"/>
            <a:ext cx="3943350" cy="18669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B33F94F1-D418-4B33-9AEF-B0612F1E19AD}"/>
              </a:ext>
            </a:extLst>
          </p:cNvPr>
          <p:cNvSpPr/>
          <p:nvPr/>
        </p:nvSpPr>
        <p:spPr>
          <a:xfrm>
            <a:off x="666974" y="3893630"/>
            <a:ext cx="7130191" cy="2547364"/>
          </a:xfrm>
          <a:prstGeom prst="rect">
            <a:avLst/>
          </a:prstGeom>
        </p:spPr>
        <p:txBody>
          <a:bodyPr wrap="square">
            <a:spAutoFit/>
          </a:bodyPr>
          <a:lstStyle/>
          <a:p>
            <a:pPr marL="228600" lvl="0" indent="-228600">
              <a:lnSpc>
                <a:spcPct val="90000"/>
              </a:lnSpc>
              <a:spcBef>
                <a:spcPts val="1000"/>
              </a:spcBef>
              <a:buFont typeface="Wingdings" panose="05000000000000000000" pitchFamily="2" charset="2"/>
              <a:buChar char="Ø"/>
            </a:pPr>
            <a:r>
              <a:rPr lang="en-GB" sz="2800" dirty="0">
                <a:latin typeface="Open Sans"/>
              </a:rPr>
              <a:t>This disadvantages everyone on this planet, except for those in the wealthiest, elite research institutes.</a:t>
            </a:r>
          </a:p>
          <a:p>
            <a:pPr marL="228600" lvl="0" indent="-228600">
              <a:lnSpc>
                <a:spcPct val="90000"/>
              </a:lnSpc>
              <a:spcBef>
                <a:spcPts val="1000"/>
              </a:spcBef>
              <a:buFont typeface="Wingdings" panose="05000000000000000000" pitchFamily="2" charset="2"/>
              <a:buChar char="Ø"/>
            </a:pPr>
            <a:r>
              <a:rPr lang="en-GB" sz="2800" dirty="0">
                <a:solidFill>
                  <a:prstClr val="black"/>
                </a:solidFill>
                <a:latin typeface="Open Sans"/>
              </a:rPr>
              <a:t> </a:t>
            </a:r>
            <a:r>
              <a:rPr lang="en-GB" sz="2800" b="1" dirty="0">
                <a:solidFill>
                  <a:prstClr val="black"/>
                </a:solidFill>
                <a:latin typeface="Open Sans"/>
              </a:rPr>
              <a:t>We are not communicating research effectively, and our world is suffering as a result.</a:t>
            </a:r>
          </a:p>
        </p:txBody>
      </p:sp>
    </p:spTree>
    <p:extLst>
      <p:ext uri="{BB962C8B-B14F-4D97-AF65-F5344CB8AC3E}">
        <p14:creationId xmlns:p14="http://schemas.microsoft.com/office/powerpoint/2010/main" val="4078462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Attitudes versus practice</a:t>
            </a:r>
          </a:p>
        </p:txBody>
      </p:sp>
      <p:sp>
        <p:nvSpPr>
          <p:cNvPr id="3" name="Rectangle 2"/>
          <p:cNvSpPr/>
          <p:nvPr/>
        </p:nvSpPr>
        <p:spPr>
          <a:xfrm>
            <a:off x="838200" y="1884762"/>
            <a:ext cx="5311301" cy="923330"/>
          </a:xfrm>
          <a:prstGeom prst="rect">
            <a:avLst/>
          </a:prstGeom>
        </p:spPr>
        <p:txBody>
          <a:bodyPr wrap="square">
            <a:spAutoFit/>
          </a:bodyPr>
          <a:lstStyle/>
          <a:p>
            <a:pPr algn="just"/>
            <a:r>
              <a:rPr lang="en-GB" dirty="0">
                <a:latin typeface="Open Sans"/>
              </a:rPr>
              <a:t>“</a:t>
            </a:r>
            <a:r>
              <a:rPr lang="en-GB" b="1" dirty="0">
                <a:latin typeface="Open Sans"/>
              </a:rPr>
              <a:t>60.8% of researchers do not self-archive their work even when it is free and in keeping with journal policy</a:t>
            </a:r>
            <a:r>
              <a:rPr lang="en-GB" dirty="0">
                <a:latin typeface="Open Sans"/>
              </a:rPr>
              <a:t>.”</a:t>
            </a:r>
          </a:p>
        </p:txBody>
      </p:sp>
      <p:sp>
        <p:nvSpPr>
          <p:cNvPr id="4" name="Rectangle 3"/>
          <p:cNvSpPr/>
          <p:nvPr/>
        </p:nvSpPr>
        <p:spPr>
          <a:xfrm>
            <a:off x="838854" y="6565612"/>
            <a:ext cx="7575572" cy="292388"/>
          </a:xfrm>
          <a:prstGeom prst="rect">
            <a:avLst/>
          </a:prstGeom>
        </p:spPr>
        <p:txBody>
          <a:bodyPr wrap="square">
            <a:spAutoFit/>
          </a:bodyPr>
          <a:lstStyle/>
          <a:p>
            <a:r>
              <a:rPr lang="en-GB" sz="1300" dirty="0">
                <a:latin typeface="Open Sans"/>
                <a:hlinkClick r:id="rId2"/>
              </a:rPr>
              <a:t>https://health-policy-systems.biomedcentral.com/articles/10.1186/s12961-017-0235-3</a:t>
            </a:r>
            <a:endParaRPr lang="en-GB" sz="1600" dirty="0"/>
          </a:p>
        </p:txBody>
      </p:sp>
      <p:sp>
        <p:nvSpPr>
          <p:cNvPr id="6" name="Rectangle 5"/>
          <p:cNvSpPr/>
          <p:nvPr/>
        </p:nvSpPr>
        <p:spPr>
          <a:xfrm>
            <a:off x="838200" y="3363332"/>
            <a:ext cx="5311302" cy="1754326"/>
          </a:xfrm>
          <a:prstGeom prst="rect">
            <a:avLst/>
          </a:prstGeom>
        </p:spPr>
        <p:txBody>
          <a:bodyPr wrap="square">
            <a:spAutoFit/>
          </a:bodyPr>
          <a:lstStyle/>
          <a:p>
            <a:pPr algn="just"/>
            <a:r>
              <a:rPr lang="en-GB" dirty="0">
                <a:latin typeface="Open Sans"/>
              </a:rPr>
              <a:t>“In a field where OA seems of practical and </a:t>
            </a:r>
            <a:r>
              <a:rPr lang="en-GB" b="1" dirty="0">
                <a:latin typeface="Open Sans"/>
              </a:rPr>
              <a:t>ethical importance for the sharing of knowledge promoting health equity</a:t>
            </a:r>
            <a:r>
              <a:rPr lang="en-GB" dirty="0">
                <a:latin typeface="Open Sans"/>
              </a:rPr>
              <a:t>, it is surprising that researchers do not make their papers available when they are legally able to do so </a:t>
            </a:r>
            <a:r>
              <a:rPr lang="en-GB" b="1" dirty="0">
                <a:latin typeface="Open Sans"/>
              </a:rPr>
              <a:t>without any cost</a:t>
            </a:r>
            <a:r>
              <a:rPr lang="en-GB" dirty="0">
                <a:latin typeface="Open Sans"/>
              </a:rPr>
              <a:t>.”</a:t>
            </a:r>
          </a:p>
        </p:txBody>
      </p:sp>
      <p:sp>
        <p:nvSpPr>
          <p:cNvPr id="8" name="Rectangle 7">
            <a:extLst>
              <a:ext uri="{FF2B5EF4-FFF2-40B4-BE49-F238E27FC236}">
                <a16:creationId xmlns:a16="http://schemas.microsoft.com/office/drawing/2014/main" id="{B11B4A91-F842-4298-944B-3997A7A1B3BA}"/>
              </a:ext>
            </a:extLst>
          </p:cNvPr>
          <p:cNvSpPr/>
          <p:nvPr/>
        </p:nvSpPr>
        <p:spPr>
          <a:xfrm>
            <a:off x="9433368" y="6488668"/>
            <a:ext cx="2008883" cy="369332"/>
          </a:xfrm>
          <a:prstGeom prst="rect">
            <a:avLst/>
          </a:prstGeom>
        </p:spPr>
        <p:txBody>
          <a:bodyPr wrap="none">
            <a:spAutoFit/>
          </a:bodyPr>
          <a:lstStyle/>
          <a:p>
            <a:r>
              <a:rPr lang="de-DE" dirty="0">
                <a:latin typeface="Open Sans"/>
                <a:hlinkClick r:id="rId3"/>
              </a:rPr>
              <a:t>@protohedgehog</a:t>
            </a:r>
            <a:endParaRPr lang="en-GB" dirty="0">
              <a:latin typeface="Open Sans"/>
            </a:endParaRPr>
          </a:p>
        </p:txBody>
      </p:sp>
      <p:pic>
        <p:nvPicPr>
          <p:cNvPr id="5" name="Picture 2" descr="Image result for facepalm gif">
            <a:extLst>
              <a:ext uri="{FF2B5EF4-FFF2-40B4-BE49-F238E27FC236}">
                <a16:creationId xmlns:a16="http://schemas.microsoft.com/office/drawing/2014/main" id="{E40800DF-0613-48FF-88FA-239BBCD2BD55}"/>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565451" y="1460058"/>
            <a:ext cx="487680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9823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1" name="Picture 1"/>
          <p:cNvPicPr/>
          <p:nvPr/>
        </p:nvPicPr>
        <p:blipFill>
          <a:blip r:embed="rId2"/>
          <a:srcRect l="2672" t="3598" r="1582" b="5356"/>
          <a:stretch/>
        </p:blipFill>
        <p:spPr>
          <a:xfrm>
            <a:off x="3990240" y="164340"/>
            <a:ext cx="8157960" cy="5818320"/>
          </a:xfrm>
          <a:prstGeom prst="rect">
            <a:avLst/>
          </a:prstGeom>
          <a:ln>
            <a:noFill/>
          </a:ln>
        </p:spPr>
      </p:pic>
      <p:sp>
        <p:nvSpPr>
          <p:cNvPr id="442" name="CustomShape 1"/>
          <p:cNvSpPr/>
          <p:nvPr/>
        </p:nvSpPr>
        <p:spPr>
          <a:xfrm>
            <a:off x="3990240" y="5233320"/>
            <a:ext cx="4032000" cy="863640"/>
          </a:xfrm>
          <a:prstGeom prst="rect">
            <a:avLst/>
          </a:prstGeom>
          <a:noFill/>
          <a:ln w="38160">
            <a:solidFill>
              <a:srgbClr val="FF0000"/>
            </a:solidFill>
          </a:ln>
        </p:spPr>
        <p:style>
          <a:lnRef idx="2">
            <a:schemeClr val="accent1">
              <a:shade val="50000"/>
            </a:schemeClr>
          </a:lnRef>
          <a:fillRef idx="1">
            <a:schemeClr val="accent1"/>
          </a:fillRef>
          <a:effectRef idx="0">
            <a:schemeClr val="accent1"/>
          </a:effectRef>
          <a:fontRef idx="minor"/>
        </p:style>
      </p:sp>
      <p:pic>
        <p:nvPicPr>
          <p:cNvPr id="443" name="Content Placeholder 4"/>
          <p:cNvPicPr/>
          <p:nvPr/>
        </p:nvPicPr>
        <p:blipFill>
          <a:blip r:embed="rId3"/>
          <a:stretch/>
        </p:blipFill>
        <p:spPr>
          <a:xfrm>
            <a:off x="181360" y="4296599"/>
            <a:ext cx="3666479" cy="2192041"/>
          </a:xfrm>
          <a:prstGeom prst="rect">
            <a:avLst/>
          </a:prstGeom>
          <a:ln>
            <a:noFill/>
          </a:ln>
        </p:spPr>
      </p:pic>
      <p:sp>
        <p:nvSpPr>
          <p:cNvPr id="444" name="CustomShape 2"/>
          <p:cNvSpPr/>
          <p:nvPr/>
        </p:nvSpPr>
        <p:spPr>
          <a:xfrm>
            <a:off x="181360" y="3073500"/>
            <a:ext cx="3949200" cy="1292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90000"/>
              </a:lnSpc>
            </a:pPr>
            <a:r>
              <a:rPr lang="en-GB" sz="3600" b="0" strike="noStrike" cap="all" spc="-1" dirty="0">
                <a:solidFill>
                  <a:srgbClr val="000000"/>
                </a:solidFill>
                <a:latin typeface="Calibri Light"/>
              </a:rPr>
              <a:t>“Open Access </a:t>
            </a:r>
            <a:br>
              <a:rPr dirty="0"/>
            </a:br>
            <a:r>
              <a:rPr lang="en-GB" sz="3600" b="0" strike="noStrike" cap="all" spc="-1" dirty="0">
                <a:solidFill>
                  <a:srgbClr val="000000"/>
                </a:solidFill>
                <a:latin typeface="Calibri Light"/>
              </a:rPr>
              <a:t>is too expensive.”</a:t>
            </a:r>
            <a:endParaRPr lang="en-GB" sz="3600" b="0" strike="noStrike" spc="-1" dirty="0">
              <a:latin typeface="Arial"/>
            </a:endParaRPr>
          </a:p>
        </p:txBody>
      </p:sp>
      <p:sp>
        <p:nvSpPr>
          <p:cNvPr id="445" name="CustomShape 3"/>
          <p:cNvSpPr/>
          <p:nvPr/>
        </p:nvSpPr>
        <p:spPr>
          <a:xfrm>
            <a:off x="9465480" y="6488640"/>
            <a:ext cx="194436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GB" sz="1800" b="0" u="sng" strike="noStrike" spc="-1">
                <a:solidFill>
                  <a:srgbClr val="0563C1"/>
                </a:solidFill>
                <a:uFillTx/>
                <a:latin typeface="Open Sans"/>
                <a:hlinkClick r:id="rId4"/>
              </a:rPr>
              <a:t>@protohedgehog</a:t>
            </a:r>
            <a:endParaRPr lang="en-GB" sz="1800" b="0" strike="noStrike" spc="-1">
              <a:latin typeface="Arial"/>
            </a:endParaRPr>
          </a:p>
        </p:txBody>
      </p:sp>
      <p:sp>
        <p:nvSpPr>
          <p:cNvPr id="2" name="Rectangle 1">
            <a:extLst>
              <a:ext uri="{FF2B5EF4-FFF2-40B4-BE49-F238E27FC236}">
                <a16:creationId xmlns:a16="http://schemas.microsoft.com/office/drawing/2014/main" id="{13CBD922-7CED-46AC-B181-132FF8F2F463}"/>
              </a:ext>
            </a:extLst>
          </p:cNvPr>
          <p:cNvSpPr/>
          <p:nvPr/>
        </p:nvSpPr>
        <p:spPr>
          <a:xfrm>
            <a:off x="3990240" y="6409947"/>
            <a:ext cx="3108543" cy="369332"/>
          </a:xfrm>
          <a:prstGeom prst="rect">
            <a:avLst/>
          </a:prstGeom>
        </p:spPr>
        <p:txBody>
          <a:bodyPr wrap="none">
            <a:spAutoFit/>
          </a:bodyPr>
          <a:lstStyle/>
          <a:p>
            <a:r>
              <a:rPr lang="en-GB" dirty="0">
                <a:hlinkClick r:id="rId5"/>
              </a:rPr>
              <a:t>http://whyopenresearch.org/</a:t>
            </a:r>
            <a:r>
              <a:rPr lang="en-GB" dirty="0"/>
              <a:t> </a:t>
            </a:r>
          </a:p>
        </p:txBody>
      </p:sp>
      <p:pic>
        <p:nvPicPr>
          <p:cNvPr id="4" name="Picture 3">
            <a:extLst>
              <a:ext uri="{FF2B5EF4-FFF2-40B4-BE49-F238E27FC236}">
                <a16:creationId xmlns:a16="http://schemas.microsoft.com/office/drawing/2014/main" id="{D549C40D-DEFE-4C6B-B4BB-170004DC65B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41715" y="164340"/>
            <a:ext cx="1851111" cy="202758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p15="http://schemas.microsoft.com/office/powerpoint/2012/main">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7" name="Picture 2"/>
          <p:cNvPicPr/>
          <p:nvPr/>
        </p:nvPicPr>
        <p:blipFill>
          <a:blip r:embed="rId2"/>
          <a:stretch/>
        </p:blipFill>
        <p:spPr>
          <a:xfrm>
            <a:off x="950667" y="765359"/>
            <a:ext cx="10617555" cy="5632149"/>
          </a:xfrm>
          <a:prstGeom prst="rect">
            <a:avLst/>
          </a:prstGeom>
          <a:ln>
            <a:noFill/>
          </a:ln>
        </p:spPr>
      </p:pic>
      <p:sp>
        <p:nvSpPr>
          <p:cNvPr id="469" name="CustomShape 2"/>
          <p:cNvSpPr/>
          <p:nvPr/>
        </p:nvSpPr>
        <p:spPr>
          <a:xfrm>
            <a:off x="445680" y="6440400"/>
            <a:ext cx="434628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GB" sz="1800" b="0" u="sng" strike="noStrike" spc="-1">
                <a:solidFill>
                  <a:srgbClr val="0563C1"/>
                </a:solidFill>
                <a:uFillTx/>
                <a:latin typeface="Calibri"/>
                <a:hlinkClick r:id="rId3"/>
              </a:rPr>
              <a:t>http://www.prepubmed.org/monthly_stats/</a:t>
            </a:r>
            <a:r>
              <a:rPr lang="en-GB" sz="1800" b="0" strike="noStrike" spc="-1">
                <a:solidFill>
                  <a:srgbClr val="000000"/>
                </a:solidFill>
                <a:latin typeface="Calibri"/>
              </a:rPr>
              <a:t> </a:t>
            </a:r>
            <a:endParaRPr lang="en-GB" sz="1800" b="0" strike="noStrike" spc="-1">
              <a:latin typeface="Arial"/>
            </a:endParaRPr>
          </a:p>
        </p:txBody>
      </p:sp>
      <p:sp>
        <p:nvSpPr>
          <p:cNvPr id="470" name="CustomShape 3"/>
          <p:cNvSpPr/>
          <p:nvPr/>
        </p:nvSpPr>
        <p:spPr>
          <a:xfrm>
            <a:off x="9465480" y="6488640"/>
            <a:ext cx="194436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GB" sz="1800" b="0" u="sng" strike="noStrike" spc="-1">
                <a:solidFill>
                  <a:srgbClr val="0563C1"/>
                </a:solidFill>
                <a:uFillTx/>
                <a:latin typeface="Open Sans"/>
                <a:hlinkClick r:id="rId4"/>
              </a:rPr>
              <a:t>@protohedgehog</a:t>
            </a:r>
            <a:endParaRPr lang="en-GB" sz="1800" b="0" strike="noStrike" spc="-1">
              <a:latin typeface="Arial"/>
            </a:endParaRPr>
          </a:p>
        </p:txBody>
      </p:sp>
      <p:sp>
        <p:nvSpPr>
          <p:cNvPr id="6" name="TextShape 1">
            <a:extLst>
              <a:ext uri="{FF2B5EF4-FFF2-40B4-BE49-F238E27FC236}">
                <a16:creationId xmlns:a16="http://schemas.microsoft.com/office/drawing/2014/main" id="{C964FD3A-80D4-419F-8A06-389AE81445B0}"/>
              </a:ext>
            </a:extLst>
          </p:cNvPr>
          <p:cNvSpPr txBox="1"/>
          <p:nvPr/>
        </p:nvSpPr>
        <p:spPr>
          <a:xfrm>
            <a:off x="2448913" y="-260229"/>
            <a:ext cx="10515240" cy="1325160"/>
          </a:xfrm>
          <a:prstGeom prst="rect">
            <a:avLst/>
          </a:prstGeom>
          <a:noFill/>
          <a:ln>
            <a:noFill/>
          </a:ln>
        </p:spPr>
        <p:txBody>
          <a:bodyPr anchor="ctr">
            <a:noAutofit/>
          </a:bodyPr>
          <a:lstStyle/>
          <a:p>
            <a:pPr>
              <a:lnSpc>
                <a:spcPct val="90000"/>
              </a:lnSpc>
            </a:pPr>
            <a:r>
              <a:rPr lang="en-US" sz="4400" b="0" strike="noStrike" spc="-1" dirty="0">
                <a:solidFill>
                  <a:srgbClr val="000000"/>
                </a:solidFill>
                <a:latin typeface="Calibri Light"/>
              </a:rPr>
              <a:t>Exponential growth of preprints</a:t>
            </a:r>
            <a:endParaRPr lang="en-US" sz="4400" b="0" strike="noStrike" spc="-1" dirty="0">
              <a:solidFill>
                <a:srgbClr val="000000"/>
              </a:solidFill>
              <a:latin typeface="Calibri"/>
            </a:endParaRPr>
          </a:p>
        </p:txBody>
      </p:sp>
      <p:pic>
        <p:nvPicPr>
          <p:cNvPr id="3" name="Picture 2">
            <a:extLst>
              <a:ext uri="{FF2B5EF4-FFF2-40B4-BE49-F238E27FC236}">
                <a16:creationId xmlns:a16="http://schemas.microsoft.com/office/drawing/2014/main" id="{CAFC4142-990B-4963-8074-338ACE00BF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63756" y="1679712"/>
            <a:ext cx="1535596" cy="1535596"/>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EC1EF-1833-4E06-A584-398E6F45FDEC}"/>
              </a:ext>
            </a:extLst>
          </p:cNvPr>
          <p:cNvSpPr>
            <a:spLocks noGrp="1"/>
          </p:cNvSpPr>
          <p:nvPr>
            <p:ph type="title"/>
          </p:nvPr>
        </p:nvSpPr>
        <p:spPr/>
        <p:txBody>
          <a:bodyPr/>
          <a:lstStyle/>
          <a:p>
            <a:r>
              <a:rPr lang="en-GB" dirty="0"/>
              <a:t>Implications of preprints</a:t>
            </a:r>
          </a:p>
        </p:txBody>
      </p:sp>
      <p:sp>
        <p:nvSpPr>
          <p:cNvPr id="3" name="Content Placeholder 2">
            <a:extLst>
              <a:ext uri="{FF2B5EF4-FFF2-40B4-BE49-F238E27FC236}">
                <a16:creationId xmlns:a16="http://schemas.microsoft.com/office/drawing/2014/main" id="{338B7C55-2396-4561-A75A-8B597DAB2A1E}"/>
              </a:ext>
            </a:extLst>
          </p:cNvPr>
          <p:cNvSpPr>
            <a:spLocks noGrp="1"/>
          </p:cNvSpPr>
          <p:nvPr>
            <p:ph idx="1"/>
          </p:nvPr>
        </p:nvSpPr>
        <p:spPr>
          <a:xfrm>
            <a:off x="838200" y="1825625"/>
            <a:ext cx="6243918" cy="4351338"/>
          </a:xfrm>
        </p:spPr>
        <p:txBody>
          <a:bodyPr/>
          <a:lstStyle/>
          <a:p>
            <a:r>
              <a:rPr lang="en-GB" dirty="0"/>
              <a:t>Journal-independent</a:t>
            </a:r>
          </a:p>
          <a:p>
            <a:r>
              <a:rPr lang="en-GB" dirty="0"/>
              <a:t>Force you to read and judge based on the actual content</a:t>
            </a:r>
          </a:p>
          <a:p>
            <a:r>
              <a:rPr lang="en-GB" dirty="0"/>
              <a:t>All power is retained by researchers</a:t>
            </a:r>
          </a:p>
          <a:p>
            <a:r>
              <a:rPr lang="en-GB" dirty="0"/>
              <a:t>Justification of journals to prove their value once science communication is decoupled from them</a:t>
            </a:r>
          </a:p>
          <a:p>
            <a:r>
              <a:rPr lang="en-GB" dirty="0"/>
              <a:t>What happens when peer review is finally decoupled from journals?</a:t>
            </a:r>
          </a:p>
        </p:txBody>
      </p:sp>
      <p:sp>
        <p:nvSpPr>
          <p:cNvPr id="5" name="Rectangle 4">
            <a:extLst>
              <a:ext uri="{FF2B5EF4-FFF2-40B4-BE49-F238E27FC236}">
                <a16:creationId xmlns:a16="http://schemas.microsoft.com/office/drawing/2014/main" id="{ADCAD3BF-D72F-44DB-A722-AA32516C248F}"/>
              </a:ext>
            </a:extLst>
          </p:cNvPr>
          <p:cNvSpPr/>
          <p:nvPr/>
        </p:nvSpPr>
        <p:spPr>
          <a:xfrm>
            <a:off x="9433368" y="6488668"/>
            <a:ext cx="2008883" cy="369332"/>
          </a:xfrm>
          <a:prstGeom prst="rect">
            <a:avLst/>
          </a:prstGeom>
        </p:spPr>
        <p:txBody>
          <a:bodyPr wrap="none">
            <a:spAutoFit/>
          </a:bodyPr>
          <a:lstStyle/>
          <a:p>
            <a:r>
              <a:rPr lang="de-DE" dirty="0">
                <a:latin typeface="Open Sans"/>
                <a:hlinkClick r:id="rId2"/>
              </a:rPr>
              <a:t>@protohedgehog</a:t>
            </a:r>
            <a:endParaRPr lang="en-GB" dirty="0">
              <a:latin typeface="Open Sans"/>
            </a:endParaRPr>
          </a:p>
        </p:txBody>
      </p:sp>
      <p:pic>
        <p:nvPicPr>
          <p:cNvPr id="10244" name="Picture 4" descr="https://i.ytimg.com/vi/2zMgY8Dx9co/maxresdefault.jpg">
            <a:extLst>
              <a:ext uri="{FF2B5EF4-FFF2-40B4-BE49-F238E27FC236}">
                <a16:creationId xmlns:a16="http://schemas.microsoft.com/office/drawing/2014/main" id="{7785EF1D-0EFF-412B-8501-549416522E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7691" y="1515829"/>
            <a:ext cx="5424309" cy="305117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679B8626-9D41-4320-812A-B561FBD17128}"/>
              </a:ext>
            </a:extLst>
          </p:cNvPr>
          <p:cNvSpPr/>
          <p:nvPr/>
        </p:nvSpPr>
        <p:spPr>
          <a:xfrm>
            <a:off x="6626580" y="4701940"/>
            <a:ext cx="5034840" cy="369332"/>
          </a:xfrm>
          <a:prstGeom prst="rect">
            <a:avLst/>
          </a:prstGeom>
        </p:spPr>
        <p:txBody>
          <a:bodyPr wrap="none">
            <a:spAutoFit/>
          </a:bodyPr>
          <a:lstStyle/>
          <a:p>
            <a:r>
              <a:rPr lang="en-GB" dirty="0">
                <a:hlinkClick r:id="rId4"/>
              </a:rPr>
              <a:t>https://www.youtube.com/watch?v=2zMgY8Dx9co</a:t>
            </a:r>
            <a:r>
              <a:rPr lang="en-GB" dirty="0"/>
              <a:t> </a:t>
            </a:r>
          </a:p>
        </p:txBody>
      </p:sp>
    </p:spTree>
    <p:extLst>
      <p:ext uri="{BB962C8B-B14F-4D97-AF65-F5344CB8AC3E}">
        <p14:creationId xmlns:p14="http://schemas.microsoft.com/office/powerpoint/2010/main" val="15575360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1"/>
          <p:cNvSpPr>
            <a:spLocks noChangeArrowheads="1"/>
          </p:cNvSpPr>
          <p:nvPr/>
        </p:nvSpPr>
        <p:spPr bwMode="auto">
          <a:xfrm>
            <a:off x="948511" y="5798364"/>
            <a:ext cx="10814435" cy="877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algn="ctr" defTabSz="914126" eaLnBrk="0" fontAlgn="base" hangingPunct="0">
              <a:spcBef>
                <a:spcPct val="0"/>
              </a:spcBef>
              <a:spcAft>
                <a:spcPct val="0"/>
              </a:spcAft>
            </a:pPr>
            <a:r>
              <a:rPr lang="en-US" altLang="en-US" sz="3000" b="1" dirty="0">
                <a:latin typeface="Open Sans"/>
                <a:ea typeface="Lato" panose="020F0502020204030203" pitchFamily="34" charset="0"/>
                <a:cs typeface="Lato" panose="020F0502020204030203" pitchFamily="34" charset="0"/>
              </a:rPr>
              <a:t>It’s your work. Publish where you want. But don’t lock it up.</a:t>
            </a:r>
          </a:p>
          <a:p>
            <a:pPr algn="ctr" defTabSz="914126" eaLnBrk="0" fontAlgn="base" hangingPunct="0">
              <a:spcBef>
                <a:spcPct val="0"/>
              </a:spcBef>
              <a:spcAft>
                <a:spcPct val="0"/>
              </a:spcAft>
            </a:pPr>
            <a:br>
              <a:rPr lang="en-US" altLang="en-US" sz="900" dirty="0">
                <a:latin typeface="Lato" panose="020F0502020204030203" pitchFamily="34" charset="0"/>
                <a:ea typeface="Lato" panose="020F0502020204030203" pitchFamily="34" charset="0"/>
                <a:cs typeface="Lato" panose="020F0502020204030203" pitchFamily="34" charset="0"/>
              </a:rPr>
            </a:br>
            <a:endParaRPr lang="en-US" altLang="en-US" sz="1799" dirty="0">
              <a:latin typeface="Lato" panose="020F0502020204030203" pitchFamily="34" charset="0"/>
              <a:ea typeface="Lato" panose="020F0502020204030203" pitchFamily="34" charset="0"/>
              <a:cs typeface="Lato" panose="020F0502020204030203" pitchFamily="34" charset="0"/>
            </a:endParaRPr>
          </a:p>
        </p:txBody>
      </p:sp>
      <p:pic>
        <p:nvPicPr>
          <p:cNvPr id="12" name="Picture 11">
            <a:extLst>
              <a:ext uri="{FF2B5EF4-FFF2-40B4-BE49-F238E27FC236}">
                <a16:creationId xmlns:a16="http://schemas.microsoft.com/office/drawing/2014/main" id="{AEF3F481-78E9-43E9-ADA3-7C202119BD8D}"/>
              </a:ext>
            </a:extLst>
          </p:cNvPr>
          <p:cNvPicPr>
            <a:picLocks noChangeAspect="1"/>
          </p:cNvPicPr>
          <p:nvPr/>
        </p:nvPicPr>
        <p:blipFill rotWithShape="1">
          <a:blip r:embed="rId2"/>
          <a:srcRect l="11739" t="31690" r="14076" b="9710"/>
          <a:stretch/>
        </p:blipFill>
        <p:spPr>
          <a:xfrm>
            <a:off x="89452" y="222110"/>
            <a:ext cx="12102548" cy="5377459"/>
          </a:xfrm>
          <a:prstGeom prst="rect">
            <a:avLst/>
          </a:prstGeom>
        </p:spPr>
      </p:pic>
      <p:sp>
        <p:nvSpPr>
          <p:cNvPr id="13" name="Rectangle 12">
            <a:extLst>
              <a:ext uri="{FF2B5EF4-FFF2-40B4-BE49-F238E27FC236}">
                <a16:creationId xmlns:a16="http://schemas.microsoft.com/office/drawing/2014/main" id="{8B67E1B3-1044-4039-9069-1FDA2737823B}"/>
              </a:ext>
            </a:extLst>
          </p:cNvPr>
          <p:cNvSpPr/>
          <p:nvPr/>
        </p:nvSpPr>
        <p:spPr>
          <a:xfrm>
            <a:off x="9433368" y="6488668"/>
            <a:ext cx="2008883" cy="369332"/>
          </a:xfrm>
          <a:prstGeom prst="rect">
            <a:avLst/>
          </a:prstGeom>
        </p:spPr>
        <p:txBody>
          <a:bodyPr wrap="none">
            <a:spAutoFit/>
          </a:bodyPr>
          <a:lstStyle/>
          <a:p>
            <a:r>
              <a:rPr lang="de-DE" dirty="0">
                <a:latin typeface="Open Sans"/>
                <a:hlinkClick r:id="rId3"/>
              </a:rPr>
              <a:t>@protohedgehog</a:t>
            </a:r>
            <a:endParaRPr lang="en-GB" dirty="0">
              <a:latin typeface="Open Sans"/>
            </a:endParaRPr>
          </a:p>
        </p:txBody>
      </p:sp>
      <p:pic>
        <p:nvPicPr>
          <p:cNvPr id="4" name="Picture 3">
            <a:extLst>
              <a:ext uri="{FF2B5EF4-FFF2-40B4-BE49-F238E27FC236}">
                <a16:creationId xmlns:a16="http://schemas.microsoft.com/office/drawing/2014/main" id="{FFC604B1-B7D3-4A28-877D-A35BAE67F77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453" y="3861651"/>
            <a:ext cx="1465720" cy="1465720"/>
          </a:xfrm>
          <a:prstGeom prst="rect">
            <a:avLst/>
          </a:prstGeom>
        </p:spPr>
      </p:pic>
    </p:spTree>
    <p:extLst>
      <p:ext uri="{BB962C8B-B14F-4D97-AF65-F5344CB8AC3E}">
        <p14:creationId xmlns:p14="http://schemas.microsoft.com/office/powerpoint/2010/main" val="3070232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EB54A-1A5D-4B5E-B23B-8D4D906723E8}"/>
              </a:ext>
            </a:extLst>
          </p:cNvPr>
          <p:cNvSpPr>
            <a:spLocks noGrp="1"/>
          </p:cNvSpPr>
          <p:nvPr>
            <p:ph type="title"/>
          </p:nvPr>
        </p:nvSpPr>
        <p:spPr>
          <a:xfrm>
            <a:off x="838080" y="722921"/>
            <a:ext cx="10515240" cy="609398"/>
          </a:xfrm>
        </p:spPr>
        <p:txBody>
          <a:bodyPr/>
          <a:lstStyle/>
          <a:p>
            <a:r>
              <a:rPr lang="de-DE" dirty="0" err="1"/>
              <a:t>How</a:t>
            </a:r>
            <a:r>
              <a:rPr lang="de-DE" dirty="0"/>
              <a:t> and </a:t>
            </a:r>
            <a:r>
              <a:rPr lang="de-DE" dirty="0" err="1"/>
              <a:t>why</a:t>
            </a:r>
            <a:r>
              <a:rPr lang="de-DE" dirty="0"/>
              <a:t> </a:t>
            </a:r>
            <a:r>
              <a:rPr lang="de-DE" dirty="0" err="1"/>
              <a:t>to</a:t>
            </a:r>
            <a:r>
              <a:rPr lang="de-DE" dirty="0"/>
              <a:t> </a:t>
            </a:r>
            <a:r>
              <a:rPr lang="de-DE" dirty="0" err="1"/>
              <a:t>make</a:t>
            </a:r>
            <a:r>
              <a:rPr lang="de-DE" dirty="0"/>
              <a:t> </a:t>
            </a:r>
            <a:r>
              <a:rPr lang="de-DE" dirty="0" err="1"/>
              <a:t>your</a:t>
            </a:r>
            <a:r>
              <a:rPr lang="de-DE" dirty="0"/>
              <a:t> </a:t>
            </a:r>
            <a:r>
              <a:rPr lang="de-DE" dirty="0" err="1"/>
              <a:t>data</a:t>
            </a:r>
            <a:r>
              <a:rPr lang="de-DE" dirty="0"/>
              <a:t> open</a:t>
            </a:r>
            <a:endParaRPr lang="en-GB" dirty="0"/>
          </a:p>
        </p:txBody>
      </p:sp>
      <p:pic>
        <p:nvPicPr>
          <p:cNvPr id="5" name="Picture 4">
            <a:extLst>
              <a:ext uri="{FF2B5EF4-FFF2-40B4-BE49-F238E27FC236}">
                <a16:creationId xmlns:a16="http://schemas.microsoft.com/office/drawing/2014/main" id="{D16CF3DE-7BBA-44E3-85CB-9974DF56B0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83898" y="1872629"/>
            <a:ext cx="3540568" cy="3767944"/>
          </a:xfrm>
          <a:prstGeom prst="rect">
            <a:avLst/>
          </a:prstGeom>
        </p:spPr>
      </p:pic>
      <p:pic>
        <p:nvPicPr>
          <p:cNvPr id="7" name="Picture 6">
            <a:extLst>
              <a:ext uri="{FF2B5EF4-FFF2-40B4-BE49-F238E27FC236}">
                <a16:creationId xmlns:a16="http://schemas.microsoft.com/office/drawing/2014/main" id="{65A889EA-9306-40BD-AE0A-9E34E5F0E8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765" y="1361063"/>
            <a:ext cx="9544050" cy="4791075"/>
          </a:xfrm>
          <a:prstGeom prst="rect">
            <a:avLst/>
          </a:prstGeom>
        </p:spPr>
      </p:pic>
      <p:sp>
        <p:nvSpPr>
          <p:cNvPr id="8" name="Rectangle 7">
            <a:extLst>
              <a:ext uri="{FF2B5EF4-FFF2-40B4-BE49-F238E27FC236}">
                <a16:creationId xmlns:a16="http://schemas.microsoft.com/office/drawing/2014/main" id="{7A1F3BD8-1E35-474D-AEDC-B71E98662F19}"/>
              </a:ext>
            </a:extLst>
          </p:cNvPr>
          <p:cNvSpPr/>
          <p:nvPr/>
        </p:nvSpPr>
        <p:spPr>
          <a:xfrm>
            <a:off x="139570" y="6370306"/>
            <a:ext cx="5788829" cy="369332"/>
          </a:xfrm>
          <a:prstGeom prst="rect">
            <a:avLst/>
          </a:prstGeom>
        </p:spPr>
        <p:txBody>
          <a:bodyPr wrap="none">
            <a:spAutoFit/>
          </a:bodyPr>
          <a:lstStyle/>
          <a:p>
            <a:r>
              <a:rPr lang="en-GB" dirty="0">
                <a:hlinkClick r:id="rId4"/>
              </a:rPr>
              <a:t>https://www.webfirst.com/services/open-data-solutions</a:t>
            </a:r>
            <a:r>
              <a:rPr lang="en-GB" dirty="0"/>
              <a:t> </a:t>
            </a:r>
          </a:p>
        </p:txBody>
      </p:sp>
    </p:spTree>
    <p:extLst>
      <p:ext uri="{BB962C8B-B14F-4D97-AF65-F5344CB8AC3E}">
        <p14:creationId xmlns:p14="http://schemas.microsoft.com/office/powerpoint/2010/main" val="7474076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FA30A-F43F-4623-BB6D-B41D1447A6CC}"/>
              </a:ext>
            </a:extLst>
          </p:cNvPr>
          <p:cNvSpPr>
            <a:spLocks noGrp="1"/>
          </p:cNvSpPr>
          <p:nvPr>
            <p:ph type="title"/>
          </p:nvPr>
        </p:nvSpPr>
        <p:spPr>
          <a:xfrm>
            <a:off x="838080" y="722921"/>
            <a:ext cx="10515240" cy="609398"/>
          </a:xfrm>
        </p:spPr>
        <p:txBody>
          <a:bodyPr/>
          <a:lstStyle/>
          <a:p>
            <a:r>
              <a:rPr lang="de-DE" dirty="0"/>
              <a:t>Pretty Excel </a:t>
            </a:r>
            <a:r>
              <a:rPr lang="de-DE" dirty="0" err="1"/>
              <a:t>spreadsheets</a:t>
            </a:r>
            <a:r>
              <a:rPr lang="de-DE" dirty="0"/>
              <a:t> != open </a:t>
            </a:r>
            <a:r>
              <a:rPr lang="de-DE" dirty="0" err="1"/>
              <a:t>data</a:t>
            </a:r>
            <a:endParaRPr lang="en-GB" dirty="0"/>
          </a:p>
        </p:txBody>
      </p:sp>
      <p:pic>
        <p:nvPicPr>
          <p:cNvPr id="10" name="Picture 9">
            <a:extLst>
              <a:ext uri="{FF2B5EF4-FFF2-40B4-BE49-F238E27FC236}">
                <a16:creationId xmlns:a16="http://schemas.microsoft.com/office/drawing/2014/main" id="{2998731E-5633-4746-945C-A5C742BA87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6953" y="1672775"/>
            <a:ext cx="4410238" cy="2465430"/>
          </a:xfrm>
          <a:prstGeom prst="rect">
            <a:avLst/>
          </a:prstGeom>
        </p:spPr>
      </p:pic>
      <p:pic>
        <p:nvPicPr>
          <p:cNvPr id="12" name="Picture 11">
            <a:extLst>
              <a:ext uri="{FF2B5EF4-FFF2-40B4-BE49-F238E27FC236}">
                <a16:creationId xmlns:a16="http://schemas.microsoft.com/office/drawing/2014/main" id="{F3D52B99-245A-4AE7-BE4E-4C3671593A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95019" y="1738937"/>
            <a:ext cx="5293615" cy="2117446"/>
          </a:xfrm>
          <a:prstGeom prst="rect">
            <a:avLst/>
          </a:prstGeom>
        </p:spPr>
      </p:pic>
      <p:pic>
        <p:nvPicPr>
          <p:cNvPr id="14" name="Picture 13">
            <a:extLst>
              <a:ext uri="{FF2B5EF4-FFF2-40B4-BE49-F238E27FC236}">
                <a16:creationId xmlns:a16="http://schemas.microsoft.com/office/drawing/2014/main" id="{551CDFFC-9474-4E85-8AC9-8119C9CD6C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540" y="4726554"/>
            <a:ext cx="5303749" cy="1638858"/>
          </a:xfrm>
          <a:prstGeom prst="rect">
            <a:avLst/>
          </a:prstGeom>
        </p:spPr>
      </p:pic>
      <p:pic>
        <p:nvPicPr>
          <p:cNvPr id="4" name="Picture 3">
            <a:extLst>
              <a:ext uri="{FF2B5EF4-FFF2-40B4-BE49-F238E27FC236}">
                <a16:creationId xmlns:a16="http://schemas.microsoft.com/office/drawing/2014/main" id="{FA8ED446-24DC-4F67-9F3A-160435AB81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02042" y="4657805"/>
            <a:ext cx="4879570" cy="1835799"/>
          </a:xfrm>
          <a:prstGeom prst="rect">
            <a:avLst/>
          </a:prstGeom>
        </p:spPr>
      </p:pic>
    </p:spTree>
    <p:extLst>
      <p:ext uri="{BB962C8B-B14F-4D97-AF65-F5344CB8AC3E}">
        <p14:creationId xmlns:p14="http://schemas.microsoft.com/office/powerpoint/2010/main" val="25148667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7419" y="1697"/>
            <a:ext cx="10853691" cy="1325563"/>
          </a:xfrm>
        </p:spPr>
        <p:txBody>
          <a:bodyPr/>
          <a:lstStyle/>
          <a:p>
            <a:r>
              <a:rPr lang="en-GB" dirty="0"/>
              <a:t>Openness is good for your work and career</a:t>
            </a:r>
          </a:p>
        </p:txBody>
      </p:sp>
      <p:pic>
        <p:nvPicPr>
          <p:cNvPr id="6" name="Picture 4" descr="https://f1000researchdata.s3.amazonaws.com/manuscripts/9609/8da28628-bb5a-4b1f-b8ad-00db54039385_figure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727" y="1056626"/>
            <a:ext cx="5596632" cy="237237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5"/>
          <p:cNvSpPr>
            <a:spLocks noChangeArrowheads="1"/>
          </p:cNvSpPr>
          <p:nvPr/>
        </p:nvSpPr>
        <p:spPr bwMode="auto">
          <a:xfrm>
            <a:off x="138450" y="6265530"/>
            <a:ext cx="9595537"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1200" dirty="0">
                <a:latin typeface="Open Sans"/>
                <a:ea typeface="Lato" panose="020F0502020204030203" pitchFamily="34" charset="0"/>
                <a:cs typeface="Lato" panose="020F0502020204030203" pitchFamily="34" charset="0"/>
              </a:rPr>
              <a:t>Data from The Open Access Citation Advantage Service, SPARC Europe, accessed March 2016.</a:t>
            </a:r>
          </a:p>
          <a:p>
            <a:pPr defTabSz="914400"/>
            <a:r>
              <a:rPr lang="en-GB" sz="1300" dirty="0">
                <a:latin typeface="Open Sans"/>
                <a:ea typeface="Lato" panose="020F0502020204030203" pitchFamily="34" charset="0"/>
                <a:cs typeface="Lato" panose="020F0502020204030203" pitchFamily="34" charset="0"/>
                <a:hlinkClick r:id="rId3"/>
              </a:rPr>
              <a:t>http://f1000research.com/articles/5-632/v3</a:t>
            </a:r>
            <a:endParaRPr lang="en-GB" sz="1300" dirty="0">
              <a:latin typeface="Open Sans"/>
              <a:ea typeface="Lato" panose="020F0502020204030203" pitchFamily="34" charset="0"/>
              <a:cs typeface="Lato" panose="020F0502020204030203" pitchFamily="34" charset="0"/>
            </a:endParaRPr>
          </a:p>
        </p:txBody>
      </p:sp>
      <p:sp>
        <p:nvSpPr>
          <p:cNvPr id="9" name="Rectangle 8">
            <a:extLst>
              <a:ext uri="{FF2B5EF4-FFF2-40B4-BE49-F238E27FC236}">
                <a16:creationId xmlns:a16="http://schemas.microsoft.com/office/drawing/2014/main" id="{5A66E890-7CEF-4FF2-A797-5ACB5FE20F01}"/>
              </a:ext>
            </a:extLst>
          </p:cNvPr>
          <p:cNvSpPr/>
          <p:nvPr/>
        </p:nvSpPr>
        <p:spPr>
          <a:xfrm>
            <a:off x="9433368" y="6488668"/>
            <a:ext cx="2008883" cy="369332"/>
          </a:xfrm>
          <a:prstGeom prst="rect">
            <a:avLst/>
          </a:prstGeom>
        </p:spPr>
        <p:txBody>
          <a:bodyPr wrap="none">
            <a:spAutoFit/>
          </a:bodyPr>
          <a:lstStyle/>
          <a:p>
            <a:r>
              <a:rPr lang="de-DE" dirty="0">
                <a:latin typeface="Open Sans"/>
                <a:hlinkClick r:id="rId4"/>
              </a:rPr>
              <a:t>@protohedgehog</a:t>
            </a:r>
            <a:endParaRPr lang="en-GB" dirty="0">
              <a:latin typeface="Open Sans"/>
            </a:endParaRPr>
          </a:p>
        </p:txBody>
      </p:sp>
      <p:pic>
        <p:nvPicPr>
          <p:cNvPr id="8" name="Picture 7">
            <a:extLst>
              <a:ext uri="{FF2B5EF4-FFF2-40B4-BE49-F238E27FC236}">
                <a16:creationId xmlns:a16="http://schemas.microsoft.com/office/drawing/2014/main" id="{A079E1DF-C29F-4DA9-97BC-F8177DE8B86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54190" y="1250686"/>
            <a:ext cx="3763566" cy="3285803"/>
          </a:xfrm>
          <a:prstGeom prst="rect">
            <a:avLst/>
          </a:prstGeom>
        </p:spPr>
      </p:pic>
      <p:sp>
        <p:nvSpPr>
          <p:cNvPr id="10" name="Rectangle 9">
            <a:extLst>
              <a:ext uri="{FF2B5EF4-FFF2-40B4-BE49-F238E27FC236}">
                <a16:creationId xmlns:a16="http://schemas.microsoft.com/office/drawing/2014/main" id="{9144981F-B0F0-4891-8A3C-3C80257B1129}"/>
              </a:ext>
            </a:extLst>
          </p:cNvPr>
          <p:cNvSpPr/>
          <p:nvPr/>
        </p:nvSpPr>
        <p:spPr>
          <a:xfrm>
            <a:off x="139981" y="5973142"/>
            <a:ext cx="2416046" cy="292388"/>
          </a:xfrm>
          <a:prstGeom prst="rect">
            <a:avLst/>
          </a:prstGeom>
        </p:spPr>
        <p:txBody>
          <a:bodyPr wrap="none">
            <a:spAutoFit/>
          </a:bodyPr>
          <a:lstStyle/>
          <a:p>
            <a:r>
              <a:rPr lang="en-GB" sz="1300" dirty="0">
                <a:latin typeface="Open Sans"/>
                <a:hlinkClick r:id="rId6"/>
              </a:rPr>
              <a:t>https://peerj.com/articles/175</a:t>
            </a:r>
            <a:r>
              <a:rPr lang="en-GB" sz="1300" dirty="0">
                <a:latin typeface="Open Sans"/>
              </a:rPr>
              <a:t> </a:t>
            </a:r>
          </a:p>
        </p:txBody>
      </p:sp>
      <p:pic>
        <p:nvPicPr>
          <p:cNvPr id="11" name="Content Placeholder 4">
            <a:extLst>
              <a:ext uri="{FF2B5EF4-FFF2-40B4-BE49-F238E27FC236}">
                <a16:creationId xmlns:a16="http://schemas.microsoft.com/office/drawing/2014/main" id="{19C4E0A7-550F-4E55-9059-CE61C0C2EF5F}"/>
              </a:ext>
            </a:extLst>
          </p:cNvPr>
          <p:cNvPicPr>
            <a:picLocks noGrp="1" noChangeAspect="1"/>
          </p:cNvPicPr>
          <p:nvPr>
            <p:ph idx="1"/>
          </p:nvPr>
        </p:nvPicPr>
        <p:blipFill>
          <a:blip r:embed="rId7">
            <a:extLst>
              <a:ext uri="{28A0092B-C50C-407E-A947-70E740481C1C}">
                <a14:useLocalDpi xmlns:a14="http://schemas.microsoft.com/office/drawing/2010/main" val="0"/>
              </a:ext>
            </a:extLst>
          </a:blip>
          <a:stretch>
            <a:fillRect/>
          </a:stretch>
        </p:blipFill>
        <p:spPr>
          <a:xfrm>
            <a:off x="2556027" y="3128774"/>
            <a:ext cx="5063670" cy="2815429"/>
          </a:xfrm>
        </p:spPr>
      </p:pic>
      <p:sp>
        <p:nvSpPr>
          <p:cNvPr id="12" name="Rectangle 11">
            <a:extLst>
              <a:ext uri="{FF2B5EF4-FFF2-40B4-BE49-F238E27FC236}">
                <a16:creationId xmlns:a16="http://schemas.microsoft.com/office/drawing/2014/main" id="{6601D127-63A5-4689-BE68-EFF82FEF3CE8}"/>
              </a:ext>
            </a:extLst>
          </p:cNvPr>
          <p:cNvSpPr/>
          <p:nvPr/>
        </p:nvSpPr>
        <p:spPr>
          <a:xfrm>
            <a:off x="138450" y="5663624"/>
            <a:ext cx="2227533" cy="492443"/>
          </a:xfrm>
          <a:prstGeom prst="rect">
            <a:avLst/>
          </a:prstGeom>
        </p:spPr>
        <p:txBody>
          <a:bodyPr wrap="none">
            <a:spAutoFit/>
          </a:bodyPr>
          <a:lstStyle/>
          <a:p>
            <a:r>
              <a:rPr lang="en-GB" sz="1300" dirty="0">
                <a:latin typeface="Open Sans"/>
                <a:hlinkClick r:id="rId8"/>
              </a:rPr>
              <a:t>http://whyopenresearch.org</a:t>
            </a:r>
            <a:endParaRPr lang="en-GB" sz="1300" dirty="0">
              <a:latin typeface="Open Sans"/>
            </a:endParaRPr>
          </a:p>
          <a:p>
            <a:endParaRPr lang="en-GB" sz="1300" dirty="0">
              <a:latin typeface="Open Sans"/>
            </a:endParaRPr>
          </a:p>
        </p:txBody>
      </p:sp>
      <p:sp>
        <p:nvSpPr>
          <p:cNvPr id="3" name="Rectangle 2">
            <a:extLst>
              <a:ext uri="{FF2B5EF4-FFF2-40B4-BE49-F238E27FC236}">
                <a16:creationId xmlns:a16="http://schemas.microsoft.com/office/drawing/2014/main" id="{18F7AD18-7A92-4A72-9EDD-17B688418A47}"/>
              </a:ext>
            </a:extLst>
          </p:cNvPr>
          <p:cNvSpPr/>
          <p:nvPr/>
        </p:nvSpPr>
        <p:spPr>
          <a:xfrm>
            <a:off x="7992863" y="5050913"/>
            <a:ext cx="6096000" cy="923330"/>
          </a:xfrm>
          <a:prstGeom prst="rect">
            <a:avLst/>
          </a:prstGeom>
        </p:spPr>
        <p:txBody>
          <a:bodyPr>
            <a:spAutoFit/>
          </a:bodyPr>
          <a:lstStyle/>
          <a:p>
            <a:pPr marL="571500" indent="-571500">
              <a:buFont typeface="Wingdings" panose="05000000000000000000" pitchFamily="2" charset="2"/>
              <a:buChar char="ü"/>
            </a:pPr>
            <a:r>
              <a:rPr lang="en-GB" dirty="0">
                <a:latin typeface="Open Sans"/>
              </a:rPr>
              <a:t>Rapid communication </a:t>
            </a:r>
          </a:p>
          <a:p>
            <a:pPr marL="571500" indent="-571500">
              <a:buFont typeface="Wingdings" panose="05000000000000000000" pitchFamily="2" charset="2"/>
              <a:buChar char="ü"/>
            </a:pPr>
            <a:r>
              <a:rPr lang="en-GB" dirty="0">
                <a:latin typeface="Open Sans"/>
              </a:rPr>
              <a:t>Greater exposure</a:t>
            </a:r>
          </a:p>
          <a:p>
            <a:pPr marL="571500" indent="-571500">
              <a:buFont typeface="Wingdings" panose="05000000000000000000" pitchFamily="2" charset="2"/>
              <a:buChar char="ü"/>
            </a:pPr>
            <a:r>
              <a:rPr lang="en-GB" dirty="0">
                <a:latin typeface="Open Sans"/>
              </a:rPr>
              <a:t>More citations, faster </a:t>
            </a:r>
          </a:p>
        </p:txBody>
      </p:sp>
    </p:spTree>
    <p:extLst>
      <p:ext uri="{BB962C8B-B14F-4D97-AF65-F5344CB8AC3E}">
        <p14:creationId xmlns:p14="http://schemas.microsoft.com/office/powerpoint/2010/main" val="285394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455080" y="6465886"/>
            <a:ext cx="3736920" cy="569387"/>
          </a:xfrm>
          <a:prstGeom prst="rect">
            <a:avLst/>
          </a:prstGeom>
        </p:spPr>
        <p:txBody>
          <a:bodyPr wrap="none">
            <a:spAutoFit/>
          </a:bodyPr>
          <a:lstStyle/>
          <a:p>
            <a:r>
              <a:rPr lang="en-GB" sz="1300" dirty="0">
                <a:latin typeface="Open Sans"/>
                <a:hlinkClick r:id="rId2"/>
              </a:rPr>
              <a:t>https://kib.ki.se/en/publish-analyse/open-access</a:t>
            </a:r>
            <a:endParaRPr lang="en-GB" sz="1300" dirty="0">
              <a:latin typeface="Open Sans"/>
            </a:endParaRPr>
          </a:p>
          <a:p>
            <a:endParaRPr lang="en-GB" dirty="0">
              <a:latin typeface="Open Sans"/>
            </a:endParaRPr>
          </a:p>
        </p:txBody>
      </p:sp>
      <p:pic>
        <p:nvPicPr>
          <p:cNvPr id="4" name="Picture 2" descr="https://kib.ki.se/sites/default/files/bildarkiv/funktioner-support/open_access_grafik2016.jpg"/>
          <p:cNvPicPr>
            <a:picLocks noChangeAspect="1" noChangeArrowheads="1"/>
          </p:cNvPicPr>
          <p:nvPr/>
        </p:nvPicPr>
        <p:blipFill rotWithShape="1">
          <a:blip r:embed="rId3">
            <a:extLst>
              <a:ext uri="{28A0092B-C50C-407E-A947-70E740481C1C}">
                <a14:useLocalDpi xmlns:a14="http://schemas.microsoft.com/office/drawing/2010/main" val="0"/>
              </a:ext>
            </a:extLst>
          </a:blip>
          <a:srcRect l="14150" r="15651"/>
          <a:stretch/>
        </p:blipFill>
        <p:spPr bwMode="auto">
          <a:xfrm>
            <a:off x="5243210" y="59642"/>
            <a:ext cx="6491084" cy="6299368"/>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365186" y="571095"/>
            <a:ext cx="4678743" cy="1325562"/>
          </a:xfrm>
          <a:prstGeom prst="rect">
            <a:avLst/>
          </a:prstGeom>
        </p:spPr>
        <p:txBody>
          <a:bodyPr/>
          <a:lstStyle>
            <a:lvl1pPr algn="l" defTabSz="914126" rtl="0" eaLnBrk="1" latinLnBrk="0" hangingPunct="1">
              <a:lnSpc>
                <a:spcPct val="90000"/>
              </a:lnSpc>
              <a:spcBef>
                <a:spcPct val="0"/>
              </a:spcBef>
              <a:buNone/>
              <a:defRPr sz="4399" kern="1200" spc="-50" baseline="0">
                <a:solidFill>
                  <a:schemeClr val="tx1"/>
                </a:solidFill>
                <a:latin typeface="+mj-lt"/>
                <a:ea typeface="+mj-ea"/>
                <a:cs typeface="+mj-cs"/>
              </a:defRPr>
            </a:lvl1pPr>
          </a:lstStyle>
          <a:p>
            <a:pPr algn="ctr"/>
            <a:r>
              <a:rPr lang="en-GB" dirty="0">
                <a:latin typeface="Open Sans"/>
              </a:rPr>
              <a:t>Openness is better for EVERYONE</a:t>
            </a:r>
          </a:p>
        </p:txBody>
      </p:sp>
      <p:sp>
        <p:nvSpPr>
          <p:cNvPr id="5" name="Rectangle 4">
            <a:extLst>
              <a:ext uri="{FF2B5EF4-FFF2-40B4-BE49-F238E27FC236}">
                <a16:creationId xmlns:a16="http://schemas.microsoft.com/office/drawing/2014/main" id="{FB6AD00D-A629-4DF0-83DF-400D6E9DBC00}"/>
              </a:ext>
            </a:extLst>
          </p:cNvPr>
          <p:cNvSpPr/>
          <p:nvPr/>
        </p:nvSpPr>
        <p:spPr>
          <a:xfrm>
            <a:off x="4567156" y="6429026"/>
            <a:ext cx="2008883" cy="369332"/>
          </a:xfrm>
          <a:prstGeom prst="rect">
            <a:avLst/>
          </a:prstGeom>
        </p:spPr>
        <p:txBody>
          <a:bodyPr wrap="none">
            <a:spAutoFit/>
          </a:bodyPr>
          <a:lstStyle/>
          <a:p>
            <a:r>
              <a:rPr lang="de-DE" dirty="0">
                <a:latin typeface="Open Sans"/>
                <a:hlinkClick r:id="rId4"/>
              </a:rPr>
              <a:t>@protohedgehog</a:t>
            </a:r>
            <a:endParaRPr lang="en-GB" dirty="0">
              <a:latin typeface="Open Sans"/>
            </a:endParaRPr>
          </a:p>
        </p:txBody>
      </p:sp>
      <p:pic>
        <p:nvPicPr>
          <p:cNvPr id="6" name="Picture 5">
            <a:extLst>
              <a:ext uri="{FF2B5EF4-FFF2-40B4-BE49-F238E27FC236}">
                <a16:creationId xmlns:a16="http://schemas.microsoft.com/office/drawing/2014/main" id="{7039D4C9-9BEC-48B6-A029-12F48FD98ED6}"/>
              </a:ext>
            </a:extLst>
          </p:cNvPr>
          <p:cNvPicPr>
            <a:picLocks noChangeAspect="1"/>
          </p:cNvPicPr>
          <p:nvPr/>
        </p:nvPicPr>
        <p:blipFill rotWithShape="1">
          <a:blip r:embed="rId5"/>
          <a:srcRect l="23394" t="31984"/>
          <a:stretch/>
        </p:blipFill>
        <p:spPr>
          <a:xfrm>
            <a:off x="414231" y="2702676"/>
            <a:ext cx="4828979" cy="2628740"/>
          </a:xfrm>
          <a:prstGeom prst="rect">
            <a:avLst/>
          </a:prstGeom>
        </p:spPr>
      </p:pic>
      <p:sp>
        <p:nvSpPr>
          <p:cNvPr id="8" name="Rectangle 7">
            <a:extLst>
              <a:ext uri="{FF2B5EF4-FFF2-40B4-BE49-F238E27FC236}">
                <a16:creationId xmlns:a16="http://schemas.microsoft.com/office/drawing/2014/main" id="{4EC0F854-56EF-4548-9247-FF65C1E6F199}"/>
              </a:ext>
            </a:extLst>
          </p:cNvPr>
          <p:cNvSpPr/>
          <p:nvPr/>
        </p:nvSpPr>
        <p:spPr>
          <a:xfrm>
            <a:off x="97276" y="6429026"/>
            <a:ext cx="3023007" cy="292388"/>
          </a:xfrm>
          <a:prstGeom prst="rect">
            <a:avLst/>
          </a:prstGeom>
        </p:spPr>
        <p:txBody>
          <a:bodyPr wrap="none">
            <a:spAutoFit/>
          </a:bodyPr>
          <a:lstStyle/>
          <a:p>
            <a:r>
              <a:rPr lang="en-GB" sz="1300" dirty="0">
                <a:latin typeface="Open Sans"/>
                <a:hlinkClick r:id="rId6"/>
              </a:rPr>
              <a:t>https://elifesciences.org/articles/16800</a:t>
            </a:r>
            <a:endParaRPr lang="en-GB" sz="1300" dirty="0">
              <a:latin typeface="Open Sans"/>
            </a:endParaRPr>
          </a:p>
        </p:txBody>
      </p:sp>
    </p:spTree>
    <p:extLst>
      <p:ext uri="{BB962C8B-B14F-4D97-AF65-F5344CB8AC3E}">
        <p14:creationId xmlns:p14="http://schemas.microsoft.com/office/powerpoint/2010/main" val="653967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A8C4E-AA21-443B-93CC-D4234D5F15DB}"/>
              </a:ext>
            </a:extLst>
          </p:cNvPr>
          <p:cNvSpPr>
            <a:spLocks noGrp="1"/>
          </p:cNvSpPr>
          <p:nvPr>
            <p:ph type="title"/>
          </p:nvPr>
        </p:nvSpPr>
        <p:spPr>
          <a:xfrm>
            <a:off x="838200" y="365125"/>
            <a:ext cx="10515600" cy="2185260"/>
          </a:xfrm>
        </p:spPr>
        <p:txBody>
          <a:bodyPr>
            <a:normAutofit/>
          </a:bodyPr>
          <a:lstStyle/>
          <a:p>
            <a:r>
              <a:rPr lang="en-GB" dirty="0"/>
              <a:t>The message we </a:t>
            </a:r>
            <a:r>
              <a:rPr lang="en-GB" i="1" dirty="0"/>
              <a:t>should</a:t>
            </a:r>
            <a:r>
              <a:rPr lang="en-GB" dirty="0"/>
              <a:t> be communicating?</a:t>
            </a:r>
            <a:br>
              <a:rPr lang="en-GB" dirty="0"/>
            </a:br>
            <a:br>
              <a:rPr lang="en-GB" dirty="0"/>
            </a:br>
            <a:r>
              <a:rPr lang="en-GB" b="1" dirty="0"/>
              <a:t>Being more open helps YOU so much</a:t>
            </a:r>
          </a:p>
        </p:txBody>
      </p:sp>
      <p:sp>
        <p:nvSpPr>
          <p:cNvPr id="3" name="Content Placeholder 2">
            <a:extLst>
              <a:ext uri="{FF2B5EF4-FFF2-40B4-BE49-F238E27FC236}">
                <a16:creationId xmlns:a16="http://schemas.microsoft.com/office/drawing/2014/main" id="{6C3D27CD-9520-4F49-A793-0AB1CF700D30}"/>
              </a:ext>
            </a:extLst>
          </p:cNvPr>
          <p:cNvSpPr>
            <a:spLocks noGrp="1"/>
          </p:cNvSpPr>
          <p:nvPr>
            <p:ph idx="1"/>
          </p:nvPr>
        </p:nvSpPr>
        <p:spPr>
          <a:xfrm>
            <a:off x="509904" y="2818554"/>
            <a:ext cx="7380018" cy="3670114"/>
          </a:xfrm>
        </p:spPr>
        <p:txBody>
          <a:bodyPr>
            <a:normAutofit/>
          </a:bodyPr>
          <a:lstStyle/>
          <a:p>
            <a:pPr>
              <a:buFont typeface="Wingdings" panose="05000000000000000000" pitchFamily="2" charset="2"/>
              <a:buChar char="ü"/>
            </a:pPr>
            <a:r>
              <a:rPr lang="en-GB" dirty="0">
                <a:latin typeface="Open Sans"/>
              </a:rPr>
              <a:t> Increases </a:t>
            </a:r>
            <a:r>
              <a:rPr lang="en-GB" b="1" dirty="0">
                <a:latin typeface="Open Sans"/>
              </a:rPr>
              <a:t>dissemination</a:t>
            </a:r>
            <a:r>
              <a:rPr lang="en-GB" dirty="0">
                <a:latin typeface="Open Sans"/>
              </a:rPr>
              <a:t> of your research.</a:t>
            </a:r>
          </a:p>
          <a:p>
            <a:pPr>
              <a:buFont typeface="Wingdings" panose="05000000000000000000" pitchFamily="2" charset="2"/>
              <a:buChar char="ü"/>
            </a:pPr>
            <a:r>
              <a:rPr lang="en-GB" dirty="0">
                <a:latin typeface="Open Sans"/>
              </a:rPr>
              <a:t> Increases your academic </a:t>
            </a:r>
            <a:r>
              <a:rPr lang="en-GB" b="1" dirty="0">
                <a:latin typeface="Open Sans"/>
              </a:rPr>
              <a:t>profile</a:t>
            </a:r>
            <a:r>
              <a:rPr lang="en-GB" dirty="0">
                <a:latin typeface="Open Sans"/>
              </a:rPr>
              <a:t>.</a:t>
            </a:r>
          </a:p>
          <a:p>
            <a:pPr>
              <a:buFont typeface="Wingdings" panose="05000000000000000000" pitchFamily="2" charset="2"/>
              <a:buChar char="ü"/>
            </a:pPr>
            <a:r>
              <a:rPr lang="en-GB" b="1" dirty="0">
                <a:latin typeface="Open Sans"/>
              </a:rPr>
              <a:t> </a:t>
            </a:r>
            <a:r>
              <a:rPr lang="en-GB" dirty="0">
                <a:latin typeface="Open Sans"/>
              </a:rPr>
              <a:t>Emphasises your </a:t>
            </a:r>
            <a:r>
              <a:rPr lang="en-GB" b="1" dirty="0">
                <a:latin typeface="Open Sans"/>
              </a:rPr>
              <a:t>core values</a:t>
            </a:r>
            <a:r>
              <a:rPr lang="en-GB" dirty="0">
                <a:latin typeface="Open Sans"/>
              </a:rPr>
              <a:t>.</a:t>
            </a:r>
          </a:p>
          <a:p>
            <a:pPr>
              <a:buFont typeface="Wingdings" panose="05000000000000000000" pitchFamily="2" charset="2"/>
              <a:buChar char="ü"/>
            </a:pPr>
            <a:r>
              <a:rPr lang="en-GB" dirty="0">
                <a:latin typeface="Open Sans"/>
              </a:rPr>
              <a:t> Increases your </a:t>
            </a:r>
            <a:r>
              <a:rPr lang="en-GB" b="1" dirty="0">
                <a:latin typeface="Open Sans"/>
              </a:rPr>
              <a:t>collaborations</a:t>
            </a:r>
            <a:r>
              <a:rPr lang="en-GB" dirty="0">
                <a:latin typeface="Open Sans"/>
              </a:rPr>
              <a:t>.</a:t>
            </a:r>
          </a:p>
          <a:p>
            <a:pPr>
              <a:buFont typeface="Wingdings" panose="05000000000000000000" pitchFamily="2" charset="2"/>
              <a:buChar char="ü"/>
            </a:pPr>
            <a:r>
              <a:rPr lang="en-GB" dirty="0">
                <a:latin typeface="Open Sans"/>
              </a:rPr>
              <a:t> Makes you a more </a:t>
            </a:r>
            <a:r>
              <a:rPr lang="en-GB" b="1" dirty="0">
                <a:latin typeface="Open Sans"/>
              </a:rPr>
              <a:t>effective</a:t>
            </a:r>
            <a:r>
              <a:rPr lang="en-GB" dirty="0">
                <a:latin typeface="Open Sans"/>
              </a:rPr>
              <a:t> researcher.</a:t>
            </a:r>
          </a:p>
          <a:p>
            <a:pPr>
              <a:buFont typeface="Wingdings" panose="05000000000000000000" pitchFamily="2" charset="2"/>
              <a:buChar char="ü"/>
            </a:pPr>
            <a:r>
              <a:rPr lang="en-GB" dirty="0">
                <a:latin typeface="Open Sans"/>
              </a:rPr>
              <a:t> Gives you more </a:t>
            </a:r>
            <a:r>
              <a:rPr lang="en-GB" b="1" dirty="0">
                <a:latin typeface="Open Sans"/>
              </a:rPr>
              <a:t>control</a:t>
            </a:r>
            <a:r>
              <a:rPr lang="en-GB" dirty="0">
                <a:latin typeface="Open Sans"/>
              </a:rPr>
              <a:t> over your research.</a:t>
            </a:r>
          </a:p>
          <a:p>
            <a:endParaRPr lang="en-GB" dirty="0">
              <a:latin typeface="Open Sans"/>
            </a:endParaRPr>
          </a:p>
        </p:txBody>
      </p:sp>
      <p:pic>
        <p:nvPicPr>
          <p:cNvPr id="3074" name="Picture 2" descr="Image result for science gif">
            <a:extLst>
              <a:ext uri="{FF2B5EF4-FFF2-40B4-BE49-F238E27FC236}">
                <a16:creationId xmlns:a16="http://schemas.microsoft.com/office/drawing/2014/main" id="{C1506CEA-B7C6-4686-B7E4-417ADDF2B867}"/>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985341" y="3022170"/>
            <a:ext cx="3883160" cy="218526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6C1B645D-4986-446D-92EC-15ABA9379053}"/>
              </a:ext>
            </a:extLst>
          </p:cNvPr>
          <p:cNvSpPr/>
          <p:nvPr/>
        </p:nvSpPr>
        <p:spPr>
          <a:xfrm>
            <a:off x="9433368" y="6488668"/>
            <a:ext cx="2008883" cy="369332"/>
          </a:xfrm>
          <a:prstGeom prst="rect">
            <a:avLst/>
          </a:prstGeom>
        </p:spPr>
        <p:txBody>
          <a:bodyPr wrap="none">
            <a:spAutoFit/>
          </a:bodyPr>
          <a:lstStyle/>
          <a:p>
            <a:r>
              <a:rPr lang="de-DE" dirty="0">
                <a:latin typeface="Open Sans"/>
                <a:hlinkClick r:id="rId3"/>
              </a:rPr>
              <a:t>@protohedgehog</a:t>
            </a:r>
            <a:endParaRPr lang="en-GB" dirty="0">
              <a:latin typeface="Open Sans"/>
            </a:endParaRPr>
          </a:p>
        </p:txBody>
      </p:sp>
    </p:spTree>
    <p:extLst>
      <p:ext uri="{BB962C8B-B14F-4D97-AF65-F5344CB8AC3E}">
        <p14:creationId xmlns:p14="http://schemas.microsoft.com/office/powerpoint/2010/main" val="38973279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6658" y="97972"/>
            <a:ext cx="9078686" cy="556189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txBox="1">
            <a:spLocks/>
          </p:cNvSpPr>
          <p:nvPr/>
        </p:nvSpPr>
        <p:spPr>
          <a:xfrm>
            <a:off x="1003177" y="5726790"/>
            <a:ext cx="10611881" cy="668585"/>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lvl="0" hangingPunct="0">
              <a:lnSpc>
                <a:spcPct val="100000"/>
              </a:lnSpc>
              <a:spcBef>
                <a:spcPts val="0"/>
              </a:spcBef>
            </a:pPr>
            <a:r>
              <a:rPr lang="en-GB" sz="2400" b="1" dirty="0">
                <a:solidFill>
                  <a:schemeClr val="tx1"/>
                </a:solidFill>
                <a:latin typeface="Liberation Sans" pitchFamily="18"/>
                <a:ea typeface="Microsoft YaHei" pitchFamily="2"/>
                <a:cs typeface="Lucida Sans" pitchFamily="2"/>
              </a:rPr>
              <a:t>Do you believe that scientific research can help us solve these problems?</a:t>
            </a:r>
          </a:p>
        </p:txBody>
      </p:sp>
      <p:sp>
        <p:nvSpPr>
          <p:cNvPr id="7" name="Rectangle 6"/>
          <p:cNvSpPr/>
          <p:nvPr/>
        </p:nvSpPr>
        <p:spPr>
          <a:xfrm>
            <a:off x="156067" y="6462303"/>
            <a:ext cx="7343959" cy="492443"/>
          </a:xfrm>
          <a:prstGeom prst="rect">
            <a:avLst/>
          </a:prstGeom>
        </p:spPr>
        <p:txBody>
          <a:bodyPr wrap="square">
            <a:spAutoFit/>
          </a:bodyPr>
          <a:lstStyle/>
          <a:p>
            <a:r>
              <a:rPr lang="en-GB" sz="1300" dirty="0">
                <a:latin typeface="Open Sans"/>
                <a:hlinkClick r:id="rId3"/>
              </a:rPr>
              <a:t>http://www.who.int/mediacentre/events/meetings/2015/un-sustainable-development-summit/en</a:t>
            </a:r>
            <a:endParaRPr lang="en-GB" sz="1300" dirty="0">
              <a:latin typeface="Open Sans"/>
            </a:endParaRPr>
          </a:p>
          <a:p>
            <a:endParaRPr lang="en-GB" sz="1300" dirty="0">
              <a:latin typeface="Open Sans"/>
            </a:endParaRPr>
          </a:p>
        </p:txBody>
      </p:sp>
      <p:sp>
        <p:nvSpPr>
          <p:cNvPr id="6" name="Rectangle 5">
            <a:extLst>
              <a:ext uri="{FF2B5EF4-FFF2-40B4-BE49-F238E27FC236}">
                <a16:creationId xmlns:a16="http://schemas.microsoft.com/office/drawing/2014/main" id="{3460B134-63F0-4A8E-AAFF-733F09E0C078}"/>
              </a:ext>
            </a:extLst>
          </p:cNvPr>
          <p:cNvSpPr/>
          <p:nvPr/>
        </p:nvSpPr>
        <p:spPr>
          <a:xfrm>
            <a:off x="9433368" y="6488668"/>
            <a:ext cx="2008883" cy="369332"/>
          </a:xfrm>
          <a:prstGeom prst="rect">
            <a:avLst/>
          </a:prstGeom>
        </p:spPr>
        <p:txBody>
          <a:bodyPr wrap="none">
            <a:spAutoFit/>
          </a:bodyPr>
          <a:lstStyle/>
          <a:p>
            <a:r>
              <a:rPr lang="de-DE" dirty="0">
                <a:latin typeface="Open Sans"/>
                <a:hlinkClick r:id="rId4"/>
              </a:rPr>
              <a:t>@protohedgehog</a:t>
            </a:r>
            <a:endParaRPr lang="en-GB" dirty="0">
              <a:latin typeface="Open Sans"/>
            </a:endParaRPr>
          </a:p>
        </p:txBody>
      </p:sp>
    </p:spTree>
    <p:extLst>
      <p:ext uri="{BB962C8B-B14F-4D97-AF65-F5344CB8AC3E}">
        <p14:creationId xmlns:p14="http://schemas.microsoft.com/office/powerpoint/2010/main" val="23575845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nvGraphicFramePr>
        <p:xfrm>
          <a:off x="2033060" y="720372"/>
          <a:ext cx="8125883" cy="54172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5" name="Straight Connector 4"/>
          <p:cNvCxnSpPr/>
          <p:nvPr/>
        </p:nvCxnSpPr>
        <p:spPr>
          <a:xfrm>
            <a:off x="767409" y="3429000"/>
            <a:ext cx="6938953" cy="0"/>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7907115" y="3258184"/>
            <a:ext cx="3998210" cy="341632"/>
          </a:xfrm>
          <a:prstGeom prst="rect">
            <a:avLst/>
          </a:prstGeom>
          <a:noFill/>
        </p:spPr>
        <p:txBody>
          <a:bodyPr wrap="none" rtlCol="0">
            <a:spAutoFit/>
          </a:bodyPr>
          <a:lstStyle/>
          <a:p>
            <a:pPr>
              <a:lnSpc>
                <a:spcPct val="90000"/>
              </a:lnSpc>
            </a:pPr>
            <a:r>
              <a:rPr lang="en-GB" dirty="0"/>
              <a:t>SOCIAL AND TECHNICAL BARRIERS</a:t>
            </a:r>
          </a:p>
        </p:txBody>
      </p:sp>
      <p:sp>
        <p:nvSpPr>
          <p:cNvPr id="6" name="Rectangle 5">
            <a:extLst>
              <a:ext uri="{FF2B5EF4-FFF2-40B4-BE49-F238E27FC236}">
                <a16:creationId xmlns:a16="http://schemas.microsoft.com/office/drawing/2014/main" id="{D64AD649-965B-4661-BBFF-AB39412D57D9}"/>
              </a:ext>
            </a:extLst>
          </p:cNvPr>
          <p:cNvSpPr/>
          <p:nvPr/>
        </p:nvSpPr>
        <p:spPr>
          <a:xfrm>
            <a:off x="9443096" y="6488668"/>
            <a:ext cx="2008883" cy="369332"/>
          </a:xfrm>
          <a:prstGeom prst="rect">
            <a:avLst/>
          </a:prstGeom>
        </p:spPr>
        <p:txBody>
          <a:bodyPr wrap="none">
            <a:spAutoFit/>
          </a:bodyPr>
          <a:lstStyle/>
          <a:p>
            <a:r>
              <a:rPr lang="de-DE" dirty="0">
                <a:latin typeface="Open Sans"/>
                <a:hlinkClick r:id="rId7"/>
              </a:rPr>
              <a:t>@protohedgehog</a:t>
            </a:r>
            <a:endParaRPr lang="en-GB" dirty="0">
              <a:latin typeface="Open Sans"/>
            </a:endParaRPr>
          </a:p>
        </p:txBody>
      </p:sp>
    </p:spTree>
    <p:extLst>
      <p:ext uri="{BB962C8B-B14F-4D97-AF65-F5344CB8AC3E}">
        <p14:creationId xmlns:p14="http://schemas.microsoft.com/office/powerpoint/2010/main" val="4214864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nvGraphicFramePr>
        <p:xfrm>
          <a:off x="2033060" y="720372"/>
          <a:ext cx="8125883" cy="54172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5" name="Straight Connector 4"/>
          <p:cNvCxnSpPr>
            <a:cxnSpLocks/>
          </p:cNvCxnSpPr>
          <p:nvPr/>
        </p:nvCxnSpPr>
        <p:spPr>
          <a:xfrm>
            <a:off x="3144416" y="5585289"/>
            <a:ext cx="5164923" cy="0"/>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8327527" y="5414473"/>
            <a:ext cx="1867399" cy="341632"/>
          </a:xfrm>
          <a:prstGeom prst="rect">
            <a:avLst/>
          </a:prstGeom>
          <a:noFill/>
        </p:spPr>
        <p:txBody>
          <a:bodyPr wrap="square" rtlCol="0">
            <a:spAutoFit/>
          </a:bodyPr>
          <a:lstStyle/>
          <a:p>
            <a:pPr>
              <a:lnSpc>
                <a:spcPct val="90000"/>
              </a:lnSpc>
            </a:pPr>
            <a:r>
              <a:rPr lang="en-GB" dirty="0"/>
              <a:t>SOCIAL BARRIERS</a:t>
            </a:r>
          </a:p>
        </p:txBody>
      </p:sp>
      <p:sp>
        <p:nvSpPr>
          <p:cNvPr id="6" name="TextBox 5">
            <a:extLst>
              <a:ext uri="{FF2B5EF4-FFF2-40B4-BE49-F238E27FC236}">
                <a16:creationId xmlns:a16="http://schemas.microsoft.com/office/drawing/2014/main" id="{DFAC17CB-902D-44E2-A780-94D0F27CA11A}"/>
              </a:ext>
            </a:extLst>
          </p:cNvPr>
          <p:cNvSpPr txBox="1"/>
          <p:nvPr/>
        </p:nvSpPr>
        <p:spPr>
          <a:xfrm>
            <a:off x="5215808" y="5952962"/>
            <a:ext cx="1491114" cy="369332"/>
          </a:xfrm>
          <a:prstGeom prst="rect">
            <a:avLst/>
          </a:prstGeom>
          <a:noFill/>
        </p:spPr>
        <p:txBody>
          <a:bodyPr wrap="none" rtlCol="0">
            <a:spAutoFit/>
          </a:bodyPr>
          <a:lstStyle/>
          <a:p>
            <a:r>
              <a:rPr lang="de-DE" b="1" dirty="0">
                <a:latin typeface="Open Sans"/>
              </a:rPr>
              <a:t>EDUCATION</a:t>
            </a:r>
            <a:endParaRPr lang="en-GB" b="1" dirty="0">
              <a:latin typeface="Open Sans"/>
            </a:endParaRPr>
          </a:p>
        </p:txBody>
      </p:sp>
      <p:sp>
        <p:nvSpPr>
          <p:cNvPr id="10" name="Arrow: Right 9">
            <a:extLst>
              <a:ext uri="{FF2B5EF4-FFF2-40B4-BE49-F238E27FC236}">
                <a16:creationId xmlns:a16="http://schemas.microsoft.com/office/drawing/2014/main" id="{CA1BBA6D-2A61-4F2E-A62A-1D15D97670EF}"/>
              </a:ext>
            </a:extLst>
          </p:cNvPr>
          <p:cNvSpPr/>
          <p:nvPr/>
        </p:nvSpPr>
        <p:spPr>
          <a:xfrm rot="16200000">
            <a:off x="5432760" y="5092389"/>
            <a:ext cx="957445" cy="72958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84188045-9654-4775-9404-F36CEAD19296}"/>
              </a:ext>
            </a:extLst>
          </p:cNvPr>
          <p:cNvSpPr txBox="1"/>
          <p:nvPr/>
        </p:nvSpPr>
        <p:spPr>
          <a:xfrm>
            <a:off x="939886" y="5404225"/>
            <a:ext cx="2186342" cy="341632"/>
          </a:xfrm>
          <a:prstGeom prst="rect">
            <a:avLst/>
          </a:prstGeom>
          <a:noFill/>
        </p:spPr>
        <p:txBody>
          <a:bodyPr wrap="square" rtlCol="0">
            <a:spAutoFit/>
          </a:bodyPr>
          <a:lstStyle/>
          <a:p>
            <a:pPr>
              <a:lnSpc>
                <a:spcPct val="90000"/>
              </a:lnSpc>
            </a:pPr>
            <a:r>
              <a:rPr lang="en-GB" dirty="0"/>
              <a:t>TECHNICAL BARRIERS</a:t>
            </a:r>
          </a:p>
        </p:txBody>
      </p:sp>
      <p:sp>
        <p:nvSpPr>
          <p:cNvPr id="8" name="Rectangle 7">
            <a:extLst>
              <a:ext uri="{FF2B5EF4-FFF2-40B4-BE49-F238E27FC236}">
                <a16:creationId xmlns:a16="http://schemas.microsoft.com/office/drawing/2014/main" id="{450EDB60-649F-4012-88EB-88646F05B4D9}"/>
              </a:ext>
            </a:extLst>
          </p:cNvPr>
          <p:cNvSpPr/>
          <p:nvPr/>
        </p:nvSpPr>
        <p:spPr>
          <a:xfrm>
            <a:off x="9423641" y="6488668"/>
            <a:ext cx="2008883" cy="369332"/>
          </a:xfrm>
          <a:prstGeom prst="rect">
            <a:avLst/>
          </a:prstGeom>
        </p:spPr>
        <p:txBody>
          <a:bodyPr wrap="none">
            <a:spAutoFit/>
          </a:bodyPr>
          <a:lstStyle/>
          <a:p>
            <a:r>
              <a:rPr lang="de-DE" dirty="0">
                <a:latin typeface="Open Sans"/>
                <a:hlinkClick r:id="rId7"/>
              </a:rPr>
              <a:t>@</a:t>
            </a:r>
            <a:r>
              <a:rPr lang="de-DE" dirty="0" err="1">
                <a:latin typeface="Open Sans"/>
                <a:hlinkClick r:id="rId7"/>
              </a:rPr>
              <a:t>protohedgehog</a:t>
            </a:r>
            <a:endParaRPr lang="en-GB" dirty="0">
              <a:latin typeface="Open Sans"/>
            </a:endParaRPr>
          </a:p>
        </p:txBody>
      </p:sp>
    </p:spTree>
    <p:extLst>
      <p:ext uri="{BB962C8B-B14F-4D97-AF65-F5344CB8AC3E}">
        <p14:creationId xmlns:p14="http://schemas.microsoft.com/office/powerpoint/2010/main" val="2717513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86CA7-9CBE-4766-B390-89AC7D4A8CFA}"/>
              </a:ext>
            </a:extLst>
          </p:cNvPr>
          <p:cNvSpPr>
            <a:spLocks noGrp="1"/>
          </p:cNvSpPr>
          <p:nvPr>
            <p:ph type="title"/>
          </p:nvPr>
        </p:nvSpPr>
        <p:spPr/>
        <p:txBody>
          <a:bodyPr/>
          <a:lstStyle/>
          <a:p>
            <a:r>
              <a:rPr lang="en-GB" dirty="0"/>
              <a:t>What can we all achieve if we stand together?</a:t>
            </a:r>
          </a:p>
        </p:txBody>
      </p:sp>
      <p:sp>
        <p:nvSpPr>
          <p:cNvPr id="3" name="Text Placeholder 2">
            <a:extLst>
              <a:ext uri="{FF2B5EF4-FFF2-40B4-BE49-F238E27FC236}">
                <a16:creationId xmlns:a16="http://schemas.microsoft.com/office/drawing/2014/main" id="{F70BA3D6-8961-4FDA-964F-16A328B4D55F}"/>
              </a:ext>
            </a:extLst>
          </p:cNvPr>
          <p:cNvSpPr>
            <a:spLocks noGrp="1"/>
          </p:cNvSpPr>
          <p:nvPr>
            <p:ph type="body" idx="1"/>
          </p:nvPr>
        </p:nvSpPr>
        <p:spPr/>
        <p:txBody>
          <a:bodyPr/>
          <a:lstStyle/>
          <a:p>
            <a:pPr>
              <a:buSzPct val="45000"/>
            </a:pPr>
            <a:r>
              <a:rPr lang="en-GB" dirty="0">
                <a:solidFill>
                  <a:schemeClr val="tx1"/>
                </a:solidFill>
              </a:rPr>
              <a:t>We need to stand together as a unified global community to make sure that we are acting in the best interests of the public, not corporate gains.</a:t>
            </a:r>
          </a:p>
        </p:txBody>
      </p:sp>
      <p:sp>
        <p:nvSpPr>
          <p:cNvPr id="5" name="Rectangle 4">
            <a:extLst>
              <a:ext uri="{FF2B5EF4-FFF2-40B4-BE49-F238E27FC236}">
                <a16:creationId xmlns:a16="http://schemas.microsoft.com/office/drawing/2014/main" id="{0675F8AE-6043-4D65-BABB-6634C6A8FBA2}"/>
              </a:ext>
            </a:extLst>
          </p:cNvPr>
          <p:cNvSpPr/>
          <p:nvPr/>
        </p:nvSpPr>
        <p:spPr>
          <a:xfrm>
            <a:off x="9433368" y="6488668"/>
            <a:ext cx="2008883" cy="369332"/>
          </a:xfrm>
          <a:prstGeom prst="rect">
            <a:avLst/>
          </a:prstGeom>
        </p:spPr>
        <p:txBody>
          <a:bodyPr wrap="none">
            <a:spAutoFit/>
          </a:bodyPr>
          <a:lstStyle/>
          <a:p>
            <a:r>
              <a:rPr lang="de-DE" dirty="0">
                <a:latin typeface="Open Sans"/>
                <a:hlinkClick r:id="rId2"/>
              </a:rPr>
              <a:t>@protohedgehog</a:t>
            </a:r>
            <a:endParaRPr lang="en-GB" dirty="0">
              <a:latin typeface="Open Sans"/>
            </a:endParaRPr>
          </a:p>
        </p:txBody>
      </p:sp>
      <p:pic>
        <p:nvPicPr>
          <p:cNvPr id="16386" name="Picture 2" descr="Image result for stand together">
            <a:extLst>
              <a:ext uri="{FF2B5EF4-FFF2-40B4-BE49-F238E27FC236}">
                <a16:creationId xmlns:a16="http://schemas.microsoft.com/office/drawing/2014/main" id="{F505A13C-1C96-4EF8-806E-65E63D30D0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4100" y="319604"/>
            <a:ext cx="9144000" cy="238125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8763FE8E-9054-47BB-9503-009D06B5A5BB}"/>
              </a:ext>
            </a:extLst>
          </p:cNvPr>
          <p:cNvSpPr/>
          <p:nvPr/>
        </p:nvSpPr>
        <p:spPr>
          <a:xfrm>
            <a:off x="144447" y="6353730"/>
            <a:ext cx="4392228" cy="369332"/>
          </a:xfrm>
          <a:prstGeom prst="rect">
            <a:avLst/>
          </a:prstGeom>
        </p:spPr>
        <p:txBody>
          <a:bodyPr wrap="none">
            <a:spAutoFit/>
          </a:bodyPr>
          <a:lstStyle/>
          <a:p>
            <a:r>
              <a:rPr lang="en-GB" dirty="0">
                <a:hlinkClick r:id="rId4"/>
              </a:rPr>
              <a:t>https://letsallstandtogether.wordpress.com/</a:t>
            </a:r>
            <a:r>
              <a:rPr lang="en-GB" dirty="0"/>
              <a:t> </a:t>
            </a:r>
          </a:p>
        </p:txBody>
      </p:sp>
      <p:sp>
        <p:nvSpPr>
          <p:cNvPr id="4" name="Rectangle 3">
            <a:extLst>
              <a:ext uri="{FF2B5EF4-FFF2-40B4-BE49-F238E27FC236}">
                <a16:creationId xmlns:a16="http://schemas.microsoft.com/office/drawing/2014/main" id="{6BF20020-2A8F-4520-81A8-F14141BBB4AA}"/>
              </a:ext>
            </a:extLst>
          </p:cNvPr>
          <p:cNvSpPr/>
          <p:nvPr/>
        </p:nvSpPr>
        <p:spPr>
          <a:xfrm>
            <a:off x="4087909" y="5470307"/>
            <a:ext cx="3696589" cy="646331"/>
          </a:xfrm>
          <a:prstGeom prst="rect">
            <a:avLst/>
          </a:prstGeom>
        </p:spPr>
        <p:txBody>
          <a:bodyPr wrap="none">
            <a:spAutoFit/>
          </a:bodyPr>
          <a:lstStyle/>
          <a:p>
            <a:pPr lvl="0" algn="ctr">
              <a:buSzPct val="45000"/>
            </a:pPr>
            <a:r>
              <a:rPr lang="en-GB" sz="3600" b="1" dirty="0"/>
              <a:t>#</a:t>
            </a:r>
            <a:r>
              <a:rPr lang="en-GB" sz="3600" b="1" dirty="0" err="1"/>
              <a:t>PeopleNotProfits</a:t>
            </a:r>
            <a:endParaRPr lang="en-GB" sz="3600" b="1" dirty="0"/>
          </a:p>
        </p:txBody>
      </p:sp>
    </p:spTree>
    <p:extLst>
      <p:ext uri="{BB962C8B-B14F-4D97-AF65-F5344CB8AC3E}">
        <p14:creationId xmlns:p14="http://schemas.microsoft.com/office/powerpoint/2010/main" val="9140187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TextShape 1"/>
          <p:cNvSpPr txBox="1"/>
          <p:nvPr/>
        </p:nvSpPr>
        <p:spPr>
          <a:xfrm>
            <a:off x="838080" y="365040"/>
            <a:ext cx="10515240" cy="1325160"/>
          </a:xfrm>
          <a:prstGeom prst="rect">
            <a:avLst/>
          </a:prstGeom>
          <a:noFill/>
          <a:ln>
            <a:noFill/>
          </a:ln>
        </p:spPr>
        <p:txBody>
          <a:bodyPr anchor="ctr">
            <a:normAutofit/>
          </a:bodyPr>
          <a:lstStyle/>
          <a:p>
            <a:pPr>
              <a:lnSpc>
                <a:spcPct val="90000"/>
              </a:lnSpc>
            </a:pPr>
            <a:r>
              <a:rPr lang="en-US" sz="4400" b="0" strike="noStrike" spc="-1">
                <a:solidFill>
                  <a:srgbClr val="000000"/>
                </a:solidFill>
                <a:latin typeface="Calibri Light"/>
              </a:rPr>
              <a:t>What do we need to change cultures?</a:t>
            </a:r>
            <a:endParaRPr lang="en-US" sz="4400" b="0" strike="noStrike" spc="-1">
              <a:solidFill>
                <a:srgbClr val="000000"/>
              </a:solidFill>
              <a:latin typeface="Calibri"/>
            </a:endParaRPr>
          </a:p>
        </p:txBody>
      </p:sp>
      <p:sp>
        <p:nvSpPr>
          <p:cNvPr id="239" name="TextShape 2"/>
          <p:cNvSpPr txBox="1"/>
          <p:nvPr/>
        </p:nvSpPr>
        <p:spPr>
          <a:xfrm>
            <a:off x="484560" y="1958040"/>
            <a:ext cx="6406560" cy="4493520"/>
          </a:xfrm>
          <a:prstGeom prst="rect">
            <a:avLst/>
          </a:prstGeom>
          <a:noFill/>
          <a:ln>
            <a:noFill/>
          </a:ln>
        </p:spPr>
        <p:txBody>
          <a:bodyPr>
            <a:normAutofit/>
          </a:bodyPr>
          <a:lstStyle/>
          <a:p>
            <a:pPr marL="228600" indent="-228240">
              <a:lnSpc>
                <a:spcPct val="90000"/>
              </a:lnSpc>
              <a:spcBef>
                <a:spcPts val="1001"/>
              </a:spcBef>
              <a:buClr>
                <a:srgbClr val="000000"/>
              </a:buClr>
              <a:buFont typeface="Wingdings" charset="2"/>
              <a:buChar char=""/>
            </a:pPr>
            <a:r>
              <a:rPr lang="en-US" sz="2000" b="1" spc="-1" dirty="0">
                <a:solidFill>
                  <a:srgbClr val="000000"/>
                </a:solidFill>
                <a:latin typeface="Open Sans"/>
              </a:rPr>
              <a:t>Leadership from those who are less at risk</a:t>
            </a:r>
          </a:p>
          <a:p>
            <a:pPr marL="685800" lvl="1" indent="-228240">
              <a:lnSpc>
                <a:spcPct val="90000"/>
              </a:lnSpc>
              <a:spcBef>
                <a:spcPts val="1001"/>
              </a:spcBef>
              <a:buClr>
                <a:srgbClr val="000000"/>
              </a:buClr>
              <a:buFont typeface="Wingdings" charset="2"/>
              <a:buChar char=""/>
            </a:pPr>
            <a:r>
              <a:rPr lang="en-US" spc="-1" dirty="0">
                <a:solidFill>
                  <a:srgbClr val="000000"/>
                </a:solidFill>
                <a:latin typeface="Open Sans"/>
              </a:rPr>
              <a:t>They need to invest in our future</a:t>
            </a:r>
          </a:p>
          <a:p>
            <a:pPr marL="685800" lvl="1" indent="-228240">
              <a:lnSpc>
                <a:spcPct val="90000"/>
              </a:lnSpc>
              <a:spcBef>
                <a:spcPts val="1001"/>
              </a:spcBef>
              <a:buClr>
                <a:srgbClr val="000000"/>
              </a:buClr>
              <a:buFont typeface="Wingdings" charset="2"/>
              <a:buChar char=""/>
            </a:pPr>
            <a:r>
              <a:rPr lang="en-US" strike="noStrike" spc="-1" dirty="0">
                <a:solidFill>
                  <a:srgbClr val="000000"/>
                </a:solidFill>
                <a:latin typeface="Open Sans"/>
              </a:rPr>
              <a:t>Make sure that the system we are creating is in the best interests of future generations</a:t>
            </a:r>
          </a:p>
          <a:p>
            <a:pPr marL="228600" indent="-228240">
              <a:lnSpc>
                <a:spcPct val="90000"/>
              </a:lnSpc>
              <a:spcBef>
                <a:spcPts val="1001"/>
              </a:spcBef>
              <a:buClr>
                <a:srgbClr val="000000"/>
              </a:buClr>
              <a:buFont typeface="Wingdings" charset="2"/>
              <a:buChar char=""/>
            </a:pPr>
            <a:r>
              <a:rPr lang="en-US" b="1" strike="noStrike" spc="-1" dirty="0">
                <a:solidFill>
                  <a:srgbClr val="000000"/>
                </a:solidFill>
                <a:latin typeface="Open Sans"/>
              </a:rPr>
              <a:t>For each of us to take small steps where we can</a:t>
            </a:r>
          </a:p>
          <a:p>
            <a:pPr marL="685800" lvl="1" indent="-228240">
              <a:lnSpc>
                <a:spcPct val="90000"/>
              </a:lnSpc>
              <a:spcBef>
                <a:spcPts val="1001"/>
              </a:spcBef>
              <a:buClr>
                <a:srgbClr val="000000"/>
              </a:buClr>
              <a:buFont typeface="Wingdings" charset="2"/>
              <a:buChar char=""/>
            </a:pPr>
            <a:r>
              <a:rPr lang="en-US" spc="-1" dirty="0">
                <a:solidFill>
                  <a:srgbClr val="000000"/>
                </a:solidFill>
                <a:latin typeface="Open Sans"/>
              </a:rPr>
              <a:t>Without putting ourselves at risk</a:t>
            </a:r>
          </a:p>
          <a:p>
            <a:pPr marL="685800" lvl="1" indent="-228240">
              <a:lnSpc>
                <a:spcPct val="90000"/>
              </a:lnSpc>
              <a:spcBef>
                <a:spcPts val="1001"/>
              </a:spcBef>
              <a:buClr>
                <a:srgbClr val="000000"/>
              </a:buClr>
              <a:buFont typeface="Wingdings" charset="2"/>
              <a:buChar char=""/>
            </a:pPr>
            <a:r>
              <a:rPr lang="en-US" spc="-1" dirty="0">
                <a:solidFill>
                  <a:srgbClr val="000000"/>
                </a:solidFill>
                <a:latin typeface="Open Sans"/>
              </a:rPr>
              <a:t>Be aware of the options available to us</a:t>
            </a:r>
          </a:p>
          <a:p>
            <a:pPr marL="228600" indent="-228240">
              <a:lnSpc>
                <a:spcPct val="90000"/>
              </a:lnSpc>
              <a:spcBef>
                <a:spcPts val="1001"/>
              </a:spcBef>
              <a:buClr>
                <a:srgbClr val="000000"/>
              </a:buClr>
              <a:buFont typeface="Wingdings" charset="2"/>
              <a:buChar char=""/>
            </a:pPr>
            <a:r>
              <a:rPr lang="en-US" b="1" strike="noStrike" spc="-1" dirty="0">
                <a:solidFill>
                  <a:srgbClr val="000000"/>
                </a:solidFill>
                <a:latin typeface="Open Sans"/>
              </a:rPr>
              <a:t>And some times to be brave</a:t>
            </a:r>
            <a:endParaRPr lang="en-US" strike="noStrike" spc="-1" dirty="0">
              <a:solidFill>
                <a:srgbClr val="000000"/>
              </a:solidFill>
              <a:latin typeface="Open Sans"/>
            </a:endParaRPr>
          </a:p>
          <a:p>
            <a:pPr marL="685800" lvl="1" indent="-228240">
              <a:lnSpc>
                <a:spcPct val="90000"/>
              </a:lnSpc>
              <a:spcBef>
                <a:spcPts val="1001"/>
              </a:spcBef>
              <a:buClr>
                <a:srgbClr val="000000"/>
              </a:buClr>
              <a:buFont typeface="Wingdings" charset="2"/>
              <a:buChar char=""/>
            </a:pPr>
            <a:r>
              <a:rPr lang="en-US" strike="noStrike" spc="-1" dirty="0">
                <a:solidFill>
                  <a:srgbClr val="000000"/>
                </a:solidFill>
                <a:latin typeface="Open Sans"/>
              </a:rPr>
              <a:t>To stand up for what we believe in</a:t>
            </a:r>
          </a:p>
          <a:p>
            <a:pPr marL="685800" lvl="1" indent="-228240">
              <a:lnSpc>
                <a:spcPct val="90000"/>
              </a:lnSpc>
              <a:spcBef>
                <a:spcPts val="1001"/>
              </a:spcBef>
              <a:buClr>
                <a:srgbClr val="000000"/>
              </a:buClr>
              <a:buFont typeface="Wingdings" charset="2"/>
              <a:buChar char=""/>
            </a:pPr>
            <a:r>
              <a:rPr lang="en-US" spc="-1" dirty="0">
                <a:solidFill>
                  <a:srgbClr val="000000"/>
                </a:solidFill>
                <a:latin typeface="Open Sans"/>
              </a:rPr>
              <a:t>To ask the challenging questions</a:t>
            </a:r>
          </a:p>
          <a:p>
            <a:pPr marL="685800" lvl="1" indent="-228240">
              <a:lnSpc>
                <a:spcPct val="90000"/>
              </a:lnSpc>
              <a:spcBef>
                <a:spcPts val="1001"/>
              </a:spcBef>
              <a:buClr>
                <a:srgbClr val="000000"/>
              </a:buClr>
              <a:buFont typeface="Wingdings" charset="2"/>
              <a:buChar char=""/>
            </a:pPr>
            <a:r>
              <a:rPr lang="en-US" strike="noStrike" spc="-1" dirty="0">
                <a:solidFill>
                  <a:srgbClr val="000000"/>
                </a:solidFill>
                <a:latin typeface="Open Sans"/>
              </a:rPr>
              <a:t>To be deeply introspective of what we are doing and why</a:t>
            </a:r>
          </a:p>
        </p:txBody>
      </p:sp>
      <p:sp>
        <p:nvSpPr>
          <p:cNvPr id="241" name="CustomShape 3"/>
          <p:cNvSpPr/>
          <p:nvPr/>
        </p:nvSpPr>
        <p:spPr>
          <a:xfrm>
            <a:off x="9010020" y="6310620"/>
            <a:ext cx="194436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GB" sz="1800" b="0" u="sng" strike="noStrike" spc="-1">
                <a:solidFill>
                  <a:srgbClr val="0563C1"/>
                </a:solidFill>
                <a:uFillTx/>
                <a:latin typeface="Open Sans"/>
                <a:hlinkClick r:id="rId2"/>
              </a:rPr>
              <a:t>@protohedgehog</a:t>
            </a:r>
            <a:endParaRPr lang="en-GB" sz="1800" b="0" strike="noStrike" spc="-1">
              <a:latin typeface="Arial"/>
            </a:endParaRPr>
          </a:p>
        </p:txBody>
      </p:sp>
      <p:pic>
        <p:nvPicPr>
          <p:cNvPr id="3" name="Picture 2" descr="A close up of a logo&#10;&#10;Description automatically generated">
            <a:extLst>
              <a:ext uri="{FF2B5EF4-FFF2-40B4-BE49-F238E27FC236}">
                <a16:creationId xmlns:a16="http://schemas.microsoft.com/office/drawing/2014/main" id="{4DC4ADB3-286E-43AF-9EA2-D8DAE6DADC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7771" y="1871979"/>
            <a:ext cx="3737983" cy="3992166"/>
          </a:xfrm>
          <a:prstGeom prst="rect">
            <a:avLst/>
          </a:prstGeom>
        </p:spPr>
      </p:pic>
    </p:spTree>
    <p:extLst>
      <p:ext uri="{BB962C8B-B14F-4D97-AF65-F5344CB8AC3E}">
        <p14:creationId xmlns:p14="http://schemas.microsoft.com/office/powerpoint/2010/main" val="2802620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p15="http://schemas.microsoft.com/office/powerpoint/2012/main">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TextShape 1"/>
          <p:cNvSpPr txBox="1"/>
          <p:nvPr/>
        </p:nvSpPr>
        <p:spPr>
          <a:xfrm>
            <a:off x="838080" y="365040"/>
            <a:ext cx="10515240" cy="1325160"/>
          </a:xfrm>
          <a:prstGeom prst="rect">
            <a:avLst/>
          </a:prstGeom>
          <a:noFill/>
          <a:ln>
            <a:noFill/>
          </a:ln>
        </p:spPr>
        <p:txBody>
          <a:bodyPr anchor="ctr">
            <a:normAutofit/>
          </a:bodyPr>
          <a:lstStyle/>
          <a:p>
            <a:pPr>
              <a:lnSpc>
                <a:spcPct val="90000"/>
              </a:lnSpc>
            </a:pPr>
            <a:r>
              <a:rPr lang="en-US" sz="4400" b="0" strike="noStrike" spc="-1">
                <a:solidFill>
                  <a:srgbClr val="000000"/>
                </a:solidFill>
                <a:latin typeface="Calibri Light"/>
              </a:rPr>
              <a:t>What do we need to change cultures?</a:t>
            </a:r>
            <a:endParaRPr lang="en-US" sz="4400" b="0" strike="noStrike" spc="-1">
              <a:solidFill>
                <a:srgbClr val="000000"/>
              </a:solidFill>
              <a:latin typeface="Calibri"/>
            </a:endParaRPr>
          </a:p>
        </p:txBody>
      </p:sp>
      <p:sp>
        <p:nvSpPr>
          <p:cNvPr id="239" name="TextShape 2"/>
          <p:cNvSpPr txBox="1"/>
          <p:nvPr/>
        </p:nvSpPr>
        <p:spPr>
          <a:xfrm>
            <a:off x="484560" y="1958040"/>
            <a:ext cx="6406560" cy="2241720"/>
          </a:xfrm>
          <a:prstGeom prst="rect">
            <a:avLst/>
          </a:prstGeom>
          <a:noFill/>
          <a:ln>
            <a:noFill/>
          </a:ln>
        </p:spPr>
        <p:txBody>
          <a:bodyPr>
            <a:normAutofit/>
          </a:bodyPr>
          <a:lstStyle/>
          <a:p>
            <a:pPr marL="228600" indent="-228240">
              <a:lnSpc>
                <a:spcPct val="90000"/>
              </a:lnSpc>
              <a:spcBef>
                <a:spcPts val="1001"/>
              </a:spcBef>
              <a:buClr>
                <a:srgbClr val="000000"/>
              </a:buClr>
              <a:buFont typeface="Wingdings" charset="2"/>
              <a:buChar char=""/>
            </a:pPr>
            <a:r>
              <a:rPr lang="en-US" sz="2000" b="1" strike="noStrike" spc="-1">
                <a:solidFill>
                  <a:srgbClr val="000000"/>
                </a:solidFill>
                <a:latin typeface="Open Sans"/>
              </a:rPr>
              <a:t>Education</a:t>
            </a:r>
            <a:r>
              <a:rPr lang="en-US" sz="2000" b="0" strike="noStrike" spc="-1">
                <a:solidFill>
                  <a:srgbClr val="000000"/>
                </a:solidFill>
                <a:latin typeface="Open Sans"/>
              </a:rPr>
              <a:t>, </a:t>
            </a:r>
            <a:r>
              <a:rPr lang="en-US" sz="2000" b="1" strike="noStrike" spc="-1">
                <a:solidFill>
                  <a:srgbClr val="000000"/>
                </a:solidFill>
                <a:latin typeface="Open Sans"/>
              </a:rPr>
              <a:t>training</a:t>
            </a:r>
            <a:r>
              <a:rPr lang="en-US" sz="2000" b="0" strike="noStrike" spc="-1">
                <a:solidFill>
                  <a:srgbClr val="000000"/>
                </a:solidFill>
                <a:latin typeface="Open Sans"/>
              </a:rPr>
              <a:t>, </a:t>
            </a:r>
            <a:r>
              <a:rPr lang="en-US" sz="2000" b="1" strike="noStrike" spc="-1">
                <a:solidFill>
                  <a:srgbClr val="000000"/>
                </a:solidFill>
                <a:latin typeface="Open Sans"/>
              </a:rPr>
              <a:t>support</a:t>
            </a:r>
            <a:r>
              <a:rPr lang="en-US" sz="2000" b="0" strike="noStrike" spc="-1">
                <a:solidFill>
                  <a:srgbClr val="000000"/>
                </a:solidFill>
                <a:latin typeface="Open Sans"/>
              </a:rPr>
              <a:t>.</a:t>
            </a:r>
            <a:endParaRPr lang="en-US" sz="2000" b="0" strike="noStrike" spc="-1">
              <a:solidFill>
                <a:srgbClr val="000000"/>
              </a:solidFill>
              <a:latin typeface="Calibri"/>
            </a:endParaRPr>
          </a:p>
          <a:p>
            <a:pPr marL="685800" lvl="1" indent="-228240">
              <a:lnSpc>
                <a:spcPct val="90000"/>
              </a:lnSpc>
              <a:spcBef>
                <a:spcPts val="499"/>
              </a:spcBef>
              <a:buClr>
                <a:srgbClr val="000000"/>
              </a:buClr>
              <a:buFont typeface="Wingdings" charset="2"/>
              <a:buChar char=""/>
            </a:pPr>
            <a:r>
              <a:rPr lang="en-US" sz="1800" b="0" strike="noStrike" spc="-1">
                <a:solidFill>
                  <a:srgbClr val="000000"/>
                </a:solidFill>
                <a:latin typeface="Open Sans"/>
              </a:rPr>
              <a:t>Empowerment and leadership for the next generation.</a:t>
            </a:r>
            <a:endParaRPr lang="en-US" sz="1800" b="0" strike="noStrike" spc="-1">
              <a:solidFill>
                <a:srgbClr val="000000"/>
              </a:solidFill>
              <a:latin typeface="Calibri"/>
            </a:endParaRPr>
          </a:p>
          <a:p>
            <a:pPr marL="685800" lvl="1" indent="-228240">
              <a:lnSpc>
                <a:spcPct val="90000"/>
              </a:lnSpc>
              <a:spcBef>
                <a:spcPts val="499"/>
              </a:spcBef>
              <a:buClr>
                <a:srgbClr val="000000"/>
              </a:buClr>
              <a:buFont typeface="Wingdings" charset="2"/>
              <a:buChar char=""/>
            </a:pPr>
            <a:r>
              <a:rPr lang="en-US" sz="1800" b="0" strike="noStrike" spc="-1">
                <a:solidFill>
                  <a:srgbClr val="000000"/>
                </a:solidFill>
                <a:latin typeface="Open Sans"/>
              </a:rPr>
              <a:t>Shifting power dynamics to reduce bias and abuse.</a:t>
            </a:r>
            <a:endParaRPr lang="en-US" sz="1800" b="0" strike="noStrike" spc="-1">
              <a:solidFill>
                <a:srgbClr val="000000"/>
              </a:solidFill>
              <a:latin typeface="Calibri"/>
            </a:endParaRPr>
          </a:p>
          <a:p>
            <a:pPr marL="685800" lvl="1" indent="-228240">
              <a:lnSpc>
                <a:spcPct val="90000"/>
              </a:lnSpc>
              <a:spcBef>
                <a:spcPts val="499"/>
              </a:spcBef>
              <a:buClr>
                <a:srgbClr val="000000"/>
              </a:buClr>
              <a:buFont typeface="Wingdings" charset="2"/>
              <a:buChar char=""/>
            </a:pPr>
            <a:r>
              <a:rPr lang="en-US" sz="1800" b="0" strike="noStrike" spc="-1">
                <a:solidFill>
                  <a:srgbClr val="000000"/>
                </a:solidFill>
                <a:latin typeface="Open Sans"/>
              </a:rPr>
              <a:t>Building a global community based on strong values, sharing and collaboration.</a:t>
            </a:r>
            <a:endParaRPr lang="en-US" sz="1800" b="0" strike="noStrike" spc="-1">
              <a:solidFill>
                <a:srgbClr val="000000"/>
              </a:solidFill>
              <a:latin typeface="Calibri"/>
            </a:endParaRPr>
          </a:p>
          <a:p>
            <a:pPr marL="685800" lvl="1" indent="-228240">
              <a:lnSpc>
                <a:spcPct val="90000"/>
              </a:lnSpc>
              <a:spcBef>
                <a:spcPts val="499"/>
              </a:spcBef>
              <a:buClr>
                <a:srgbClr val="000000"/>
              </a:buClr>
              <a:buFont typeface="Wingdings" charset="2"/>
              <a:buChar char=""/>
            </a:pPr>
            <a:r>
              <a:rPr lang="en-US" sz="1800" b="0" strike="noStrike" spc="-1">
                <a:solidFill>
                  <a:srgbClr val="000000"/>
                </a:solidFill>
                <a:latin typeface="Open Sans"/>
              </a:rPr>
              <a:t>Massive-scale engagement to re-align Open Science with current incentive structures.</a:t>
            </a:r>
            <a:endParaRPr lang="en-US" sz="1800" b="0" strike="noStrike" spc="-1">
              <a:solidFill>
                <a:srgbClr val="000000"/>
              </a:solidFill>
              <a:latin typeface="Calibri"/>
            </a:endParaRPr>
          </a:p>
        </p:txBody>
      </p:sp>
      <p:pic>
        <p:nvPicPr>
          <p:cNvPr id="240" name="Picture 6"/>
          <p:cNvPicPr/>
          <p:nvPr/>
        </p:nvPicPr>
        <p:blipFill>
          <a:blip r:embed="rId2"/>
          <a:stretch/>
        </p:blipFill>
        <p:spPr>
          <a:xfrm>
            <a:off x="7080840" y="2097000"/>
            <a:ext cx="4223520" cy="3768480"/>
          </a:xfrm>
          <a:prstGeom prst="rect">
            <a:avLst/>
          </a:prstGeom>
          <a:ln>
            <a:noFill/>
          </a:ln>
        </p:spPr>
      </p:pic>
      <p:sp>
        <p:nvSpPr>
          <p:cNvPr id="241" name="CustomShape 3"/>
          <p:cNvSpPr/>
          <p:nvPr/>
        </p:nvSpPr>
        <p:spPr>
          <a:xfrm>
            <a:off x="9465480" y="6451560"/>
            <a:ext cx="194436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GB" sz="1800" b="0" u="sng" strike="noStrike" spc="-1">
                <a:solidFill>
                  <a:srgbClr val="0563C1"/>
                </a:solidFill>
                <a:uFillTx/>
                <a:latin typeface="Open Sans"/>
                <a:hlinkClick r:id="rId3"/>
              </a:rPr>
              <a:t>@protohedgehog</a:t>
            </a:r>
            <a:endParaRPr lang="en-GB" sz="1800" b="0" strike="noStrike" spc="-1">
              <a:latin typeface="Arial"/>
            </a:endParaRPr>
          </a:p>
        </p:txBody>
      </p:sp>
      <p:sp>
        <p:nvSpPr>
          <p:cNvPr id="242" name="CustomShape 4"/>
          <p:cNvSpPr/>
          <p:nvPr/>
        </p:nvSpPr>
        <p:spPr>
          <a:xfrm>
            <a:off x="532080" y="4915800"/>
            <a:ext cx="6095520" cy="1187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345600" indent="-345240" algn="ctr">
              <a:lnSpc>
                <a:spcPct val="100000"/>
              </a:lnSpc>
              <a:buClr>
                <a:srgbClr val="000000"/>
              </a:buClr>
              <a:buFont typeface="Wingdings" charset="2"/>
              <a:buChar char=""/>
            </a:pPr>
            <a:r>
              <a:rPr lang="en-GB" sz="1800" b="1" strike="noStrike" spc="-1">
                <a:solidFill>
                  <a:srgbClr val="000000"/>
                </a:solidFill>
                <a:latin typeface="Arial"/>
                <a:ea typeface="Microsoft YaHei"/>
              </a:rPr>
              <a:t>GitHub</a:t>
            </a:r>
            <a:r>
              <a:rPr lang="en-GB" sz="1800" b="0" strike="noStrike" spc="-1">
                <a:solidFill>
                  <a:srgbClr val="000000"/>
                </a:solidFill>
                <a:latin typeface="Arial"/>
                <a:ea typeface="Microsoft YaHei"/>
              </a:rPr>
              <a:t>: </a:t>
            </a:r>
            <a:r>
              <a:rPr lang="en-GB" sz="1800" b="0" u="sng" strike="noStrike" spc="-1">
                <a:solidFill>
                  <a:srgbClr val="0563C1"/>
                </a:solidFill>
                <a:uFillTx/>
                <a:latin typeface="Arial"/>
                <a:ea typeface="Microsoft YaHei"/>
                <a:hlinkClick r:id="rId4"/>
              </a:rPr>
              <a:t>https://github.com/OpenScienceMOOC</a:t>
            </a:r>
            <a:r>
              <a:rPr lang="en-GB" sz="1800" b="0" strike="noStrike" spc="-1">
                <a:solidFill>
                  <a:srgbClr val="000000"/>
                </a:solidFill>
                <a:latin typeface="Arial"/>
                <a:ea typeface="Microsoft YaHei"/>
              </a:rPr>
              <a:t> </a:t>
            </a:r>
            <a:endParaRPr lang="en-GB" sz="1800" b="0" strike="noStrike" spc="-1">
              <a:latin typeface="Arial"/>
            </a:endParaRPr>
          </a:p>
          <a:p>
            <a:pPr marL="345600" indent="-345240" algn="ctr">
              <a:lnSpc>
                <a:spcPct val="100000"/>
              </a:lnSpc>
              <a:buClr>
                <a:srgbClr val="000000"/>
              </a:buClr>
              <a:buFont typeface="Wingdings" charset="2"/>
              <a:buChar char=""/>
            </a:pPr>
            <a:r>
              <a:rPr lang="en-GB" sz="1800" b="1" strike="noStrike" spc="-1">
                <a:solidFill>
                  <a:srgbClr val="000000"/>
                </a:solidFill>
                <a:latin typeface="Arial"/>
                <a:ea typeface="Microsoft YaHei"/>
              </a:rPr>
              <a:t>Website</a:t>
            </a:r>
            <a:r>
              <a:rPr lang="en-GB" sz="1800" b="0" strike="noStrike" spc="-1">
                <a:solidFill>
                  <a:srgbClr val="000000"/>
                </a:solidFill>
                <a:latin typeface="Arial"/>
                <a:ea typeface="Microsoft YaHei"/>
              </a:rPr>
              <a:t>: </a:t>
            </a:r>
            <a:r>
              <a:rPr lang="en-GB" sz="1800" b="0" u="sng" strike="noStrike" spc="-1">
                <a:solidFill>
                  <a:srgbClr val="0563C1"/>
                </a:solidFill>
                <a:uFillTx/>
                <a:latin typeface="Arial"/>
                <a:ea typeface="Microsoft YaHei"/>
                <a:hlinkClick r:id="rId5"/>
              </a:rPr>
              <a:t>https://opensciencemooc.eu</a:t>
            </a:r>
            <a:r>
              <a:rPr lang="en-GB" sz="1800" b="0" strike="noStrike" spc="-1">
                <a:solidFill>
                  <a:srgbClr val="000000"/>
                </a:solidFill>
                <a:latin typeface="Arial"/>
                <a:ea typeface="Microsoft YaHei"/>
              </a:rPr>
              <a:t>  </a:t>
            </a:r>
            <a:endParaRPr lang="en-GB" sz="1800" b="0" strike="noStrike" spc="-1">
              <a:latin typeface="Arial"/>
            </a:endParaRPr>
          </a:p>
          <a:p>
            <a:pPr marL="345600" indent="-345240" algn="ctr">
              <a:lnSpc>
                <a:spcPct val="100000"/>
              </a:lnSpc>
              <a:buClr>
                <a:srgbClr val="000000"/>
              </a:buClr>
              <a:buFont typeface="Wingdings" charset="2"/>
              <a:buChar char=""/>
            </a:pPr>
            <a:r>
              <a:rPr lang="en-GB" sz="1800" b="1" strike="noStrike" spc="-1">
                <a:solidFill>
                  <a:srgbClr val="000000"/>
                </a:solidFill>
                <a:latin typeface="Arial"/>
                <a:ea typeface="Microsoft YaHei"/>
              </a:rPr>
              <a:t>Twitter</a:t>
            </a:r>
            <a:r>
              <a:rPr lang="en-GB" sz="1800" b="0" strike="noStrike" spc="-1">
                <a:solidFill>
                  <a:srgbClr val="000000"/>
                </a:solidFill>
                <a:latin typeface="Arial"/>
                <a:ea typeface="Microsoft YaHei"/>
              </a:rPr>
              <a:t>: </a:t>
            </a:r>
            <a:r>
              <a:rPr lang="en-GB" sz="1800" b="0" u="sng" strike="noStrike" spc="-1">
                <a:solidFill>
                  <a:srgbClr val="0563C1"/>
                </a:solidFill>
                <a:uFillTx/>
                <a:latin typeface="Arial"/>
                <a:ea typeface="Microsoft YaHei"/>
                <a:hlinkClick r:id="rId6"/>
              </a:rPr>
              <a:t>@OpenScienceMOOC</a:t>
            </a:r>
            <a:endParaRPr lang="en-GB" sz="1800" b="0" strike="noStrike" spc="-1">
              <a:latin typeface="Arial"/>
            </a:endParaRPr>
          </a:p>
          <a:p>
            <a:pPr marL="345600" indent="-345240" algn="ctr">
              <a:lnSpc>
                <a:spcPct val="100000"/>
              </a:lnSpc>
              <a:buClr>
                <a:srgbClr val="000000"/>
              </a:buClr>
              <a:buFont typeface="Wingdings" charset="2"/>
              <a:buChar char=""/>
            </a:pPr>
            <a:r>
              <a:rPr lang="en-GB" sz="1800" b="1" strike="noStrike" spc="-1">
                <a:solidFill>
                  <a:srgbClr val="000000"/>
                </a:solidFill>
                <a:latin typeface="Arial"/>
                <a:ea typeface="Microsoft YaHei"/>
              </a:rPr>
              <a:t>Email</a:t>
            </a:r>
            <a:r>
              <a:rPr lang="en-GB" sz="1800" b="0" strike="noStrike" spc="-1">
                <a:solidFill>
                  <a:srgbClr val="000000"/>
                </a:solidFill>
                <a:latin typeface="Arial"/>
                <a:ea typeface="Microsoft YaHei"/>
              </a:rPr>
              <a:t>: </a:t>
            </a:r>
            <a:r>
              <a:rPr lang="en-GB" sz="1800" b="0" u="sng" strike="noStrike" spc="-1">
                <a:solidFill>
                  <a:srgbClr val="0563C1"/>
                </a:solidFill>
                <a:uFillTx/>
                <a:latin typeface="Arial"/>
                <a:ea typeface="Microsoft YaHei"/>
                <a:hlinkClick r:id="rId7"/>
              </a:rPr>
              <a:t>info@opensciencemooc.eu</a:t>
            </a:r>
            <a:r>
              <a:rPr lang="en-GB" sz="1800" b="0" strike="noStrike" spc="-1">
                <a:solidFill>
                  <a:srgbClr val="000000"/>
                </a:solidFill>
                <a:latin typeface="Arial"/>
                <a:ea typeface="Microsoft YaHei"/>
              </a:rPr>
              <a:t>  </a:t>
            </a:r>
            <a:endParaRPr lang="en-GB" sz="1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p15="http://schemas.microsoft.com/office/powerpoint/2012/main">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AAB09-C503-487E-B24E-9F599F68582E}"/>
              </a:ext>
            </a:extLst>
          </p:cNvPr>
          <p:cNvSpPr txBox="1">
            <a:spLocks noGrp="1"/>
          </p:cNvSpPr>
          <p:nvPr>
            <p:ph type="title" idx="4294967295"/>
          </p:nvPr>
        </p:nvSpPr>
        <p:spPr>
          <a:xfrm>
            <a:off x="1584889" y="376436"/>
            <a:ext cx="9906000" cy="1477963"/>
          </a:xfrm>
        </p:spPr>
        <p:txBody>
          <a:bodyPr/>
          <a:lstStyle/>
          <a:p>
            <a:pPr lvl="0"/>
            <a:r>
              <a:rPr lang="en-GB" dirty="0"/>
              <a:t>Welcome to the Open Science MOOC!</a:t>
            </a:r>
          </a:p>
        </p:txBody>
      </p:sp>
      <p:sp>
        <p:nvSpPr>
          <p:cNvPr id="3" name="Text Placeholder 2">
            <a:extLst>
              <a:ext uri="{FF2B5EF4-FFF2-40B4-BE49-F238E27FC236}">
                <a16:creationId xmlns:a16="http://schemas.microsoft.com/office/drawing/2014/main" id="{A672FE40-2935-419B-9478-DC1050FB072F}"/>
              </a:ext>
            </a:extLst>
          </p:cNvPr>
          <p:cNvSpPr txBox="1">
            <a:spLocks noGrp="1"/>
          </p:cNvSpPr>
          <p:nvPr>
            <p:ph type="body" idx="4294967295"/>
          </p:nvPr>
        </p:nvSpPr>
        <p:spPr>
          <a:xfrm>
            <a:off x="437744" y="1813411"/>
            <a:ext cx="10971213" cy="4579937"/>
          </a:xfrm>
        </p:spPr>
        <p:txBody>
          <a:bodyPr>
            <a:normAutofit/>
          </a:bodyPr>
          <a:lstStyle/>
          <a:p>
            <a:pPr marL="0" lvl="0" indent="0" algn="ctr">
              <a:buNone/>
            </a:pPr>
            <a:r>
              <a:rPr lang="en-GB" sz="5079" b="1" dirty="0"/>
              <a:t>To help make ‘Open’ the default setting for all global research.</a:t>
            </a:r>
          </a:p>
          <a:p>
            <a:pPr lvl="0" algn="ctr"/>
            <a:r>
              <a:rPr lang="en-GB" sz="242" b="1" dirty="0"/>
              <a:t> </a:t>
            </a:r>
          </a:p>
          <a:p>
            <a:pPr marL="0" lvl="0" indent="0" algn="ctr">
              <a:buNone/>
            </a:pPr>
            <a:r>
              <a:rPr lang="en-GB" sz="2661" dirty="0"/>
              <a:t>We want to help create a welcoming and supporting community, with good tools, teachers, and role-models, and built upon a solid values-based foundation of freedom and equitable access to research.</a:t>
            </a:r>
          </a:p>
        </p:txBody>
      </p:sp>
      <p:pic>
        <p:nvPicPr>
          <p:cNvPr id="8" name="Picture 7">
            <a:extLst>
              <a:ext uri="{FF2B5EF4-FFF2-40B4-BE49-F238E27FC236}">
                <a16:creationId xmlns:a16="http://schemas.microsoft.com/office/drawing/2014/main" id="{CB02ADA3-E49C-461E-85A8-D624EDCFEBDB}"/>
              </a:ext>
            </a:extLst>
          </p:cNvPr>
          <p:cNvPicPr>
            <a:picLocks noChangeAspect="1"/>
          </p:cNvPicPr>
          <p:nvPr/>
        </p:nvPicPr>
        <p:blipFill>
          <a:blip r:embed="rId3">
            <a:lum/>
            <a:alphaModFix/>
          </a:blip>
          <a:srcRect/>
          <a:stretch>
            <a:fillRect/>
          </a:stretch>
        </p:blipFill>
        <p:spPr>
          <a:xfrm>
            <a:off x="219625" y="5276615"/>
            <a:ext cx="2242238" cy="1396719"/>
          </a:xfrm>
          <a:prstGeom prst="rect">
            <a:avLst/>
          </a:prstGeom>
          <a:noFill/>
          <a:ln>
            <a:noFill/>
          </a:ln>
        </p:spPr>
      </p:pic>
      <p:sp>
        <p:nvSpPr>
          <p:cNvPr id="6" name="Rectangle 5">
            <a:extLst>
              <a:ext uri="{FF2B5EF4-FFF2-40B4-BE49-F238E27FC236}">
                <a16:creationId xmlns:a16="http://schemas.microsoft.com/office/drawing/2014/main" id="{27E5CF05-DB2A-408D-AFC9-6CF0643FF24C}"/>
              </a:ext>
            </a:extLst>
          </p:cNvPr>
          <p:cNvSpPr/>
          <p:nvPr/>
        </p:nvSpPr>
        <p:spPr>
          <a:xfrm>
            <a:off x="9482006" y="6488668"/>
            <a:ext cx="2008883" cy="369332"/>
          </a:xfrm>
          <a:prstGeom prst="rect">
            <a:avLst/>
          </a:prstGeom>
        </p:spPr>
        <p:txBody>
          <a:bodyPr wrap="none">
            <a:spAutoFit/>
          </a:bodyPr>
          <a:lstStyle/>
          <a:p>
            <a:r>
              <a:rPr lang="de-DE" dirty="0">
                <a:latin typeface="Open Sans"/>
                <a:hlinkClick r:id="rId4"/>
              </a:rPr>
              <a:t>@protohedgehog</a:t>
            </a:r>
            <a:endParaRPr lang="en-GB" dirty="0">
              <a:latin typeface="Open Sans"/>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09020-04B5-4969-9A26-C3F3995F3F63}"/>
              </a:ext>
            </a:extLst>
          </p:cNvPr>
          <p:cNvSpPr>
            <a:spLocks noGrp="1"/>
          </p:cNvSpPr>
          <p:nvPr>
            <p:ph type="title"/>
          </p:nvPr>
        </p:nvSpPr>
        <p:spPr>
          <a:xfrm>
            <a:off x="3966638" y="0"/>
            <a:ext cx="4643962" cy="1218795"/>
          </a:xfrm>
        </p:spPr>
        <p:txBody>
          <a:bodyPr/>
          <a:lstStyle/>
          <a:p>
            <a:r>
              <a:rPr lang="de-DE" dirty="0"/>
              <a:t>Recently launched!</a:t>
            </a:r>
            <a:endParaRPr lang="en-GB" dirty="0"/>
          </a:p>
        </p:txBody>
      </p:sp>
      <p:pic>
        <p:nvPicPr>
          <p:cNvPr id="5" name="Picture 4">
            <a:extLst>
              <a:ext uri="{FF2B5EF4-FFF2-40B4-BE49-F238E27FC236}">
                <a16:creationId xmlns:a16="http://schemas.microsoft.com/office/drawing/2014/main" id="{FB4DEB88-D5A9-499C-BC78-147F566841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43900" y="2057149"/>
            <a:ext cx="3343723" cy="3281681"/>
          </a:xfrm>
          <a:prstGeom prst="rect">
            <a:avLst/>
          </a:prstGeom>
        </p:spPr>
      </p:pic>
      <p:sp>
        <p:nvSpPr>
          <p:cNvPr id="7" name="Rectangle 6">
            <a:extLst>
              <a:ext uri="{FF2B5EF4-FFF2-40B4-BE49-F238E27FC236}">
                <a16:creationId xmlns:a16="http://schemas.microsoft.com/office/drawing/2014/main" id="{DD3E5311-040D-4574-8CB5-19FCF5645657}"/>
              </a:ext>
            </a:extLst>
          </p:cNvPr>
          <p:cNvSpPr/>
          <p:nvPr/>
        </p:nvSpPr>
        <p:spPr>
          <a:xfrm>
            <a:off x="8108831" y="6465404"/>
            <a:ext cx="4083169" cy="276999"/>
          </a:xfrm>
          <a:prstGeom prst="rect">
            <a:avLst/>
          </a:prstGeom>
        </p:spPr>
        <p:txBody>
          <a:bodyPr wrap="none">
            <a:spAutoFit/>
          </a:bodyPr>
          <a:lstStyle/>
          <a:p>
            <a:pPr algn="ctr"/>
            <a:r>
              <a:rPr lang="de-DE" sz="1200" dirty="0"/>
              <a:t>Image </a:t>
            </a:r>
            <a:r>
              <a:rPr lang="de-DE" sz="1200" dirty="0" err="1"/>
              <a:t>license</a:t>
            </a:r>
            <a:r>
              <a:rPr lang="de-DE" sz="1200" dirty="0"/>
              <a:t>: CC0 1.0 Universal; Patrick </a:t>
            </a:r>
            <a:r>
              <a:rPr lang="de-DE" sz="1200" dirty="0" err="1"/>
              <a:t>Hochstenbach</a:t>
            </a:r>
            <a:r>
              <a:rPr lang="de-DE" sz="1200" dirty="0"/>
              <a:t> </a:t>
            </a:r>
            <a:endParaRPr lang="de-DE" sz="1200" dirty="0">
              <a:effectLst/>
            </a:endParaRPr>
          </a:p>
        </p:txBody>
      </p:sp>
      <p:pic>
        <p:nvPicPr>
          <p:cNvPr id="3" name="Picture 2">
            <a:extLst>
              <a:ext uri="{FF2B5EF4-FFF2-40B4-BE49-F238E27FC236}">
                <a16:creationId xmlns:a16="http://schemas.microsoft.com/office/drawing/2014/main" id="{08F899CE-4F4B-4B09-8E95-16CEC527C54B}"/>
              </a:ext>
            </a:extLst>
          </p:cNvPr>
          <p:cNvPicPr>
            <a:picLocks noChangeAspect="1"/>
          </p:cNvPicPr>
          <p:nvPr/>
        </p:nvPicPr>
        <p:blipFill rotWithShape="1">
          <a:blip r:embed="rId3"/>
          <a:srcRect l="10062" t="15370" r="11728" b="5725"/>
          <a:stretch/>
        </p:blipFill>
        <p:spPr>
          <a:xfrm>
            <a:off x="234950" y="992337"/>
            <a:ext cx="8045450" cy="5411304"/>
          </a:xfrm>
          <a:prstGeom prst="rect">
            <a:avLst/>
          </a:prstGeom>
        </p:spPr>
      </p:pic>
      <p:sp>
        <p:nvSpPr>
          <p:cNvPr id="4" name="Rectangle 3">
            <a:extLst>
              <a:ext uri="{FF2B5EF4-FFF2-40B4-BE49-F238E27FC236}">
                <a16:creationId xmlns:a16="http://schemas.microsoft.com/office/drawing/2014/main" id="{3252AB82-D7DA-4797-8A27-80B2A91120F2}"/>
              </a:ext>
            </a:extLst>
          </p:cNvPr>
          <p:cNvSpPr/>
          <p:nvPr/>
        </p:nvSpPr>
        <p:spPr>
          <a:xfrm>
            <a:off x="234950" y="6419237"/>
            <a:ext cx="7817224" cy="369332"/>
          </a:xfrm>
          <a:prstGeom prst="rect">
            <a:avLst/>
          </a:prstGeom>
        </p:spPr>
        <p:txBody>
          <a:bodyPr wrap="square">
            <a:spAutoFit/>
          </a:bodyPr>
          <a:lstStyle/>
          <a:p>
            <a:r>
              <a:rPr lang="en-GB" dirty="0">
                <a:hlinkClick r:id="rId4"/>
              </a:rPr>
              <a:t>https://eliademy.com/catalog/oer/module-1-open-principles.html</a:t>
            </a:r>
            <a:r>
              <a:rPr lang="en-GB" dirty="0"/>
              <a:t> </a:t>
            </a:r>
          </a:p>
        </p:txBody>
      </p:sp>
    </p:spTree>
    <p:extLst>
      <p:ext uri="{BB962C8B-B14F-4D97-AF65-F5344CB8AC3E}">
        <p14:creationId xmlns:p14="http://schemas.microsoft.com/office/powerpoint/2010/main" val="18647411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8730A-8BD6-4E4B-8A05-31F150358C80}"/>
              </a:ext>
            </a:extLst>
          </p:cNvPr>
          <p:cNvSpPr>
            <a:spLocks noGrp="1"/>
          </p:cNvSpPr>
          <p:nvPr>
            <p:ph type="title"/>
          </p:nvPr>
        </p:nvSpPr>
        <p:spPr>
          <a:xfrm>
            <a:off x="102283" y="125786"/>
            <a:ext cx="10515600" cy="1325563"/>
          </a:xfrm>
        </p:spPr>
        <p:txBody>
          <a:bodyPr/>
          <a:lstStyle/>
          <a:p>
            <a:r>
              <a:rPr lang="de-DE" dirty="0"/>
              <a:t>TOP</a:t>
            </a:r>
            <a:br>
              <a:rPr lang="de-DE" dirty="0"/>
            </a:br>
            <a:r>
              <a:rPr lang="de-DE" dirty="0"/>
              <a:t>SECRET</a:t>
            </a:r>
            <a:endParaRPr lang="en-GB" dirty="0"/>
          </a:p>
        </p:txBody>
      </p:sp>
      <p:pic>
        <p:nvPicPr>
          <p:cNvPr id="3" name="Picture 2">
            <a:extLst>
              <a:ext uri="{FF2B5EF4-FFF2-40B4-BE49-F238E27FC236}">
                <a16:creationId xmlns:a16="http://schemas.microsoft.com/office/drawing/2014/main" id="{01892679-D255-4191-8DD0-C50EE107D071}"/>
              </a:ext>
            </a:extLst>
          </p:cNvPr>
          <p:cNvPicPr>
            <a:picLocks noChangeAspect="1"/>
          </p:cNvPicPr>
          <p:nvPr/>
        </p:nvPicPr>
        <p:blipFill rotWithShape="1">
          <a:blip r:embed="rId2"/>
          <a:srcRect l="9353" t="14676" r="10945" b="10335"/>
          <a:stretch/>
        </p:blipFill>
        <p:spPr>
          <a:xfrm>
            <a:off x="2019043" y="199077"/>
            <a:ext cx="10112264" cy="6342872"/>
          </a:xfrm>
          <a:prstGeom prst="rect">
            <a:avLst/>
          </a:prstGeom>
        </p:spPr>
      </p:pic>
    </p:spTree>
    <p:extLst>
      <p:ext uri="{BB962C8B-B14F-4D97-AF65-F5344CB8AC3E}">
        <p14:creationId xmlns:p14="http://schemas.microsoft.com/office/powerpoint/2010/main" val="14719339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36268-E4AE-4A63-B3DF-E1C326816F45}"/>
              </a:ext>
            </a:extLst>
          </p:cNvPr>
          <p:cNvSpPr txBox="1">
            <a:spLocks noGrp="1"/>
          </p:cNvSpPr>
          <p:nvPr>
            <p:ph type="title" idx="4294967295"/>
          </p:nvPr>
        </p:nvSpPr>
        <p:spPr>
          <a:xfrm>
            <a:off x="1779027" y="315916"/>
            <a:ext cx="10971213" cy="1144587"/>
          </a:xfrm>
        </p:spPr>
        <p:txBody>
          <a:bodyPr/>
          <a:lstStyle/>
          <a:p>
            <a:pPr lvl="0"/>
            <a:r>
              <a:rPr lang="en-GB" dirty="0"/>
              <a:t>How do we get to where we want?</a:t>
            </a:r>
          </a:p>
        </p:txBody>
      </p:sp>
      <p:sp>
        <p:nvSpPr>
          <p:cNvPr id="3" name="Text Placeholder 2">
            <a:extLst>
              <a:ext uri="{FF2B5EF4-FFF2-40B4-BE49-F238E27FC236}">
                <a16:creationId xmlns:a16="http://schemas.microsoft.com/office/drawing/2014/main" id="{313618D9-BD00-4BCE-B888-EA2E8D22127E}"/>
              </a:ext>
            </a:extLst>
          </p:cNvPr>
          <p:cNvSpPr txBox="1">
            <a:spLocks noGrp="1"/>
          </p:cNvSpPr>
          <p:nvPr>
            <p:ph type="body" idx="4294967295"/>
          </p:nvPr>
        </p:nvSpPr>
        <p:spPr>
          <a:xfrm>
            <a:off x="0" y="1879600"/>
            <a:ext cx="10971213" cy="3976688"/>
          </a:xfrm>
        </p:spPr>
        <p:txBody>
          <a:bodyPr>
            <a:normAutofit/>
          </a:bodyPr>
          <a:lstStyle/>
          <a:p>
            <a:pPr marL="0" lvl="0" indent="0" algn="ctr">
              <a:buSzPct val="45000"/>
              <a:buNone/>
            </a:pPr>
            <a:r>
              <a:rPr lang="en-GB" dirty="0"/>
              <a:t>Imagine a future defined by the </a:t>
            </a:r>
            <a:r>
              <a:rPr lang="en-GB" b="1" dirty="0"/>
              <a:t>values </a:t>
            </a:r>
            <a:r>
              <a:rPr lang="en-GB" dirty="0"/>
              <a:t>and </a:t>
            </a:r>
            <a:r>
              <a:rPr lang="en-GB" b="1" dirty="0"/>
              <a:t>principles</a:t>
            </a:r>
            <a:r>
              <a:rPr lang="en-GB" dirty="0"/>
              <a:t> of Open Science:</a:t>
            </a:r>
            <a:br>
              <a:rPr lang="en-GB" dirty="0"/>
            </a:br>
            <a:endParaRPr lang="en-GB" dirty="0"/>
          </a:p>
          <a:p>
            <a:pPr marL="3041157" lvl="4" indent="-552938" algn="just">
              <a:buSzPct val="45000"/>
              <a:buFont typeface="Wingdings" panose="05000000000000000000" pitchFamily="2" charset="2"/>
              <a:buChar char="Ø"/>
            </a:pPr>
            <a:r>
              <a:rPr lang="en-GB" sz="3386" b="1" dirty="0"/>
              <a:t>Freely available public good</a:t>
            </a:r>
          </a:p>
          <a:p>
            <a:pPr marL="3041157" lvl="4" indent="-552938" algn="just">
              <a:buSzPct val="45000"/>
              <a:buFont typeface="Wingdings" panose="05000000000000000000" pitchFamily="2" charset="2"/>
              <a:buChar char="Ø"/>
            </a:pPr>
            <a:r>
              <a:rPr lang="en-GB" sz="3386" b="1" dirty="0"/>
              <a:t>Rigorous and reproducible</a:t>
            </a:r>
          </a:p>
          <a:p>
            <a:pPr marL="3041157" lvl="4" indent="-552938" algn="just">
              <a:buSzPct val="45000"/>
              <a:buFont typeface="Wingdings" panose="05000000000000000000" pitchFamily="2" charset="2"/>
              <a:buChar char="Ø"/>
            </a:pPr>
            <a:r>
              <a:rPr lang="en-GB" sz="3386" b="1" dirty="0"/>
              <a:t>Open to ALL</a:t>
            </a:r>
          </a:p>
          <a:p>
            <a:pPr marL="3041157" lvl="4" indent="-552938" algn="just">
              <a:buSzPct val="45000"/>
              <a:buFont typeface="Wingdings" panose="05000000000000000000" pitchFamily="2" charset="2"/>
              <a:buChar char="Ø"/>
            </a:pPr>
            <a:r>
              <a:rPr lang="en-GB" sz="3386" b="1" dirty="0"/>
              <a:t>Isn’t that just GOOD science?</a:t>
            </a:r>
          </a:p>
        </p:txBody>
      </p:sp>
      <p:pic>
        <p:nvPicPr>
          <p:cNvPr id="7" name="Picture 6">
            <a:extLst>
              <a:ext uri="{FF2B5EF4-FFF2-40B4-BE49-F238E27FC236}">
                <a16:creationId xmlns:a16="http://schemas.microsoft.com/office/drawing/2014/main" id="{4530A043-ABA1-4286-BF3C-E4A1155AC806}"/>
              </a:ext>
            </a:extLst>
          </p:cNvPr>
          <p:cNvPicPr>
            <a:picLocks noChangeAspect="1"/>
          </p:cNvPicPr>
          <p:nvPr/>
        </p:nvPicPr>
        <p:blipFill>
          <a:blip r:embed="rId3">
            <a:lum/>
            <a:alphaModFix/>
          </a:blip>
          <a:srcRect/>
          <a:stretch>
            <a:fillRect/>
          </a:stretch>
        </p:blipFill>
        <p:spPr>
          <a:xfrm>
            <a:off x="436557" y="5372838"/>
            <a:ext cx="2242238" cy="1396719"/>
          </a:xfrm>
          <a:prstGeom prst="rect">
            <a:avLst/>
          </a:prstGeom>
          <a:noFill/>
          <a:ln>
            <a:noFill/>
          </a:ln>
        </p:spPr>
      </p:pic>
      <p:sp>
        <p:nvSpPr>
          <p:cNvPr id="8" name="Rectangle 7">
            <a:extLst>
              <a:ext uri="{FF2B5EF4-FFF2-40B4-BE49-F238E27FC236}">
                <a16:creationId xmlns:a16="http://schemas.microsoft.com/office/drawing/2014/main" id="{83BC5806-8617-488C-BC80-F981DA032735}"/>
              </a:ext>
            </a:extLst>
          </p:cNvPr>
          <p:cNvSpPr/>
          <p:nvPr/>
        </p:nvSpPr>
        <p:spPr>
          <a:xfrm>
            <a:off x="9482006" y="6488668"/>
            <a:ext cx="2008883" cy="369332"/>
          </a:xfrm>
          <a:prstGeom prst="rect">
            <a:avLst/>
          </a:prstGeom>
        </p:spPr>
        <p:txBody>
          <a:bodyPr wrap="none">
            <a:spAutoFit/>
          </a:bodyPr>
          <a:lstStyle/>
          <a:p>
            <a:r>
              <a:rPr lang="de-DE" dirty="0">
                <a:latin typeface="Open Sans"/>
                <a:hlinkClick r:id="rId4"/>
              </a:rPr>
              <a:t>@protohedgehog</a:t>
            </a:r>
            <a:endParaRPr lang="en-GB" dirty="0">
              <a:latin typeface="Open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6E7664-A2D2-473D-8AEA-D05B1310C63C}"/>
              </a:ext>
            </a:extLst>
          </p:cNvPr>
          <p:cNvSpPr/>
          <p:nvPr/>
        </p:nvSpPr>
        <p:spPr>
          <a:xfrm>
            <a:off x="1828800" y="1484252"/>
            <a:ext cx="8336603" cy="800219"/>
          </a:xfrm>
          <a:prstGeom prst="rect">
            <a:avLst/>
          </a:prstGeom>
        </p:spPr>
        <p:txBody>
          <a:bodyPr wrap="square">
            <a:spAutoFit/>
          </a:bodyPr>
          <a:lstStyle/>
          <a:p>
            <a:pPr algn="ctr"/>
            <a:r>
              <a:rPr lang="en-GB" sz="2300" b="1" dirty="0">
                <a:latin typeface="Open Sans"/>
              </a:rPr>
              <a:t>Pooling knowledge and resources to create a decentralised scholarly infrastructure, with communities as the focus.</a:t>
            </a:r>
          </a:p>
        </p:txBody>
      </p:sp>
      <p:sp>
        <p:nvSpPr>
          <p:cNvPr id="3" name="Title 2">
            <a:extLst>
              <a:ext uri="{FF2B5EF4-FFF2-40B4-BE49-F238E27FC236}">
                <a16:creationId xmlns:a16="http://schemas.microsoft.com/office/drawing/2014/main" id="{8CC8D528-6DB3-47F5-AB26-A0453B04ED24}"/>
              </a:ext>
            </a:extLst>
          </p:cNvPr>
          <p:cNvSpPr>
            <a:spLocks noGrp="1"/>
          </p:cNvSpPr>
          <p:nvPr>
            <p:ph type="title"/>
          </p:nvPr>
        </p:nvSpPr>
        <p:spPr>
          <a:xfrm>
            <a:off x="3795205" y="121656"/>
            <a:ext cx="9905998" cy="1478570"/>
          </a:xfrm>
        </p:spPr>
        <p:txBody>
          <a:bodyPr/>
          <a:lstStyle/>
          <a:p>
            <a:r>
              <a:rPr lang="en-GB" b="1" dirty="0"/>
              <a:t>The ultimate goal</a:t>
            </a:r>
          </a:p>
        </p:txBody>
      </p:sp>
      <p:sp>
        <p:nvSpPr>
          <p:cNvPr id="6" name="Content Placeholder 2">
            <a:extLst>
              <a:ext uri="{FF2B5EF4-FFF2-40B4-BE49-F238E27FC236}">
                <a16:creationId xmlns:a16="http://schemas.microsoft.com/office/drawing/2014/main" id="{AC73EC63-AD69-42AF-AFA4-2362325D5EF3}"/>
              </a:ext>
            </a:extLst>
          </p:cNvPr>
          <p:cNvSpPr txBox="1">
            <a:spLocks/>
          </p:cNvSpPr>
          <p:nvPr/>
        </p:nvSpPr>
        <p:spPr>
          <a:xfrm>
            <a:off x="2354093" y="2601140"/>
            <a:ext cx="11264630" cy="2822143"/>
          </a:xfrm>
          <a:prstGeom prst="rect">
            <a:avLst/>
          </a:prstGeom>
        </p:spPr>
        <p:txBody>
          <a:bodyPr numCol="2"/>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a:lnSpc>
                <a:spcPct val="100000"/>
              </a:lnSpc>
              <a:buFont typeface="Wingdings" panose="05000000000000000000" pitchFamily="2" charset="2"/>
              <a:buChar char="ü"/>
            </a:pPr>
            <a:r>
              <a:rPr lang="en-GB" sz="2100" dirty="0">
                <a:latin typeface="Open Sans"/>
              </a:rPr>
              <a:t>Inclusivity</a:t>
            </a:r>
          </a:p>
          <a:p>
            <a:pPr>
              <a:lnSpc>
                <a:spcPct val="100000"/>
              </a:lnSpc>
              <a:buFont typeface="Wingdings" panose="05000000000000000000" pitchFamily="2" charset="2"/>
              <a:buChar char="ü"/>
            </a:pPr>
            <a:r>
              <a:rPr lang="en-GB" sz="2100" dirty="0">
                <a:latin typeface="Open Sans"/>
              </a:rPr>
              <a:t>Equality</a:t>
            </a:r>
          </a:p>
          <a:p>
            <a:pPr>
              <a:lnSpc>
                <a:spcPct val="100000"/>
              </a:lnSpc>
              <a:buFont typeface="Wingdings" panose="05000000000000000000" pitchFamily="2" charset="2"/>
              <a:buChar char="ü"/>
            </a:pPr>
            <a:r>
              <a:rPr lang="en-GB" sz="2100" dirty="0">
                <a:latin typeface="Open Sans"/>
              </a:rPr>
              <a:t>Accountability</a:t>
            </a:r>
          </a:p>
          <a:p>
            <a:pPr>
              <a:lnSpc>
                <a:spcPct val="100000"/>
              </a:lnSpc>
              <a:buFont typeface="Wingdings" panose="05000000000000000000" pitchFamily="2" charset="2"/>
              <a:buChar char="ü"/>
            </a:pPr>
            <a:r>
              <a:rPr lang="en-GB" sz="2100" dirty="0">
                <a:latin typeface="Open Sans"/>
              </a:rPr>
              <a:t>Freedom</a:t>
            </a:r>
          </a:p>
          <a:p>
            <a:pPr>
              <a:lnSpc>
                <a:spcPct val="100000"/>
              </a:lnSpc>
              <a:buFont typeface="Wingdings" panose="05000000000000000000" pitchFamily="2" charset="2"/>
              <a:buChar char="ü"/>
            </a:pPr>
            <a:r>
              <a:rPr lang="en-GB" sz="2100" dirty="0">
                <a:latin typeface="Open Sans"/>
              </a:rPr>
              <a:t>Fairness</a:t>
            </a:r>
          </a:p>
          <a:p>
            <a:pPr>
              <a:lnSpc>
                <a:spcPct val="150000"/>
              </a:lnSpc>
              <a:spcBef>
                <a:spcPts val="0"/>
              </a:spcBef>
            </a:pPr>
            <a:endParaRPr lang="en-GB" sz="2100" dirty="0">
              <a:latin typeface="Open Sans"/>
            </a:endParaRPr>
          </a:p>
          <a:p>
            <a:pPr marL="342900" indent="-342900">
              <a:lnSpc>
                <a:spcPct val="150000"/>
              </a:lnSpc>
            </a:pPr>
            <a:endParaRPr lang="en-GB" sz="2100" dirty="0">
              <a:latin typeface="Open Sans"/>
            </a:endParaRPr>
          </a:p>
          <a:p>
            <a:pPr>
              <a:lnSpc>
                <a:spcPct val="100000"/>
              </a:lnSpc>
              <a:buFont typeface="Wingdings" panose="05000000000000000000" pitchFamily="2" charset="2"/>
              <a:buChar char="ü"/>
            </a:pPr>
            <a:r>
              <a:rPr lang="en-GB" sz="2100" dirty="0">
                <a:latin typeface="Open Sans"/>
              </a:rPr>
              <a:t>Justice</a:t>
            </a:r>
          </a:p>
          <a:p>
            <a:pPr>
              <a:lnSpc>
                <a:spcPct val="100000"/>
              </a:lnSpc>
              <a:buFont typeface="Wingdings" panose="05000000000000000000" pitchFamily="2" charset="2"/>
              <a:buChar char="ü"/>
            </a:pPr>
            <a:r>
              <a:rPr lang="en-GB" sz="2100" dirty="0">
                <a:latin typeface="Open Sans"/>
              </a:rPr>
              <a:t>Truth</a:t>
            </a:r>
          </a:p>
          <a:p>
            <a:pPr>
              <a:lnSpc>
                <a:spcPct val="100000"/>
              </a:lnSpc>
              <a:buFont typeface="Wingdings" panose="05000000000000000000" pitchFamily="2" charset="2"/>
              <a:buChar char="ü"/>
            </a:pPr>
            <a:r>
              <a:rPr lang="en-GB" sz="2100" dirty="0">
                <a:latin typeface="Open Sans"/>
              </a:rPr>
              <a:t>Rigour</a:t>
            </a:r>
          </a:p>
          <a:p>
            <a:pPr>
              <a:lnSpc>
                <a:spcPct val="100000"/>
              </a:lnSpc>
              <a:buFont typeface="Wingdings" panose="05000000000000000000" pitchFamily="2" charset="2"/>
              <a:buChar char="ü"/>
            </a:pPr>
            <a:r>
              <a:rPr lang="en-GB" sz="2100" dirty="0">
                <a:latin typeface="Open Sans"/>
              </a:rPr>
              <a:t>Transparency</a:t>
            </a:r>
          </a:p>
          <a:p>
            <a:pPr>
              <a:lnSpc>
                <a:spcPct val="100000"/>
              </a:lnSpc>
              <a:buFont typeface="Wingdings" panose="05000000000000000000" pitchFamily="2" charset="2"/>
              <a:buChar char="ü"/>
            </a:pPr>
            <a:r>
              <a:rPr lang="en-GB" sz="2100" dirty="0">
                <a:latin typeface="Open Sans"/>
              </a:rPr>
              <a:t>Reproducibility</a:t>
            </a:r>
          </a:p>
          <a:p>
            <a:pPr>
              <a:lnSpc>
                <a:spcPct val="100000"/>
              </a:lnSpc>
              <a:spcBef>
                <a:spcPts val="0"/>
              </a:spcBef>
            </a:pPr>
            <a:endParaRPr lang="en-GB" sz="2100" dirty="0">
              <a:latin typeface="Open Sans"/>
            </a:endParaRPr>
          </a:p>
          <a:p>
            <a:pPr marL="0" indent="0">
              <a:buNone/>
            </a:pPr>
            <a:endParaRPr lang="en-GB" sz="2100" dirty="0">
              <a:latin typeface="Open Sans"/>
            </a:endParaRPr>
          </a:p>
        </p:txBody>
      </p:sp>
      <p:sp>
        <p:nvSpPr>
          <p:cNvPr id="7" name="Arrow: Down 6">
            <a:extLst>
              <a:ext uri="{FF2B5EF4-FFF2-40B4-BE49-F238E27FC236}">
                <a16:creationId xmlns:a16="http://schemas.microsoft.com/office/drawing/2014/main" id="{320361DA-C757-48ED-8C35-3BFDAD7274C1}"/>
              </a:ext>
            </a:extLst>
          </p:cNvPr>
          <p:cNvSpPr/>
          <p:nvPr/>
        </p:nvSpPr>
        <p:spPr>
          <a:xfrm>
            <a:off x="5307186" y="2601140"/>
            <a:ext cx="1577628" cy="235847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56B9A05E-F391-4574-83B7-1F1998A038E2}"/>
              </a:ext>
            </a:extLst>
          </p:cNvPr>
          <p:cNvSpPr/>
          <p:nvPr/>
        </p:nvSpPr>
        <p:spPr>
          <a:xfrm>
            <a:off x="9462551" y="6438230"/>
            <a:ext cx="2008883" cy="369332"/>
          </a:xfrm>
          <a:prstGeom prst="rect">
            <a:avLst/>
          </a:prstGeom>
        </p:spPr>
        <p:txBody>
          <a:bodyPr wrap="none">
            <a:spAutoFit/>
          </a:bodyPr>
          <a:lstStyle/>
          <a:p>
            <a:r>
              <a:rPr lang="de-DE" dirty="0">
                <a:latin typeface="Open Sans"/>
                <a:hlinkClick r:id="rId2"/>
              </a:rPr>
              <a:t>@protohedgehog</a:t>
            </a:r>
            <a:endParaRPr lang="en-GB" dirty="0">
              <a:latin typeface="Open Sans"/>
            </a:endParaRPr>
          </a:p>
        </p:txBody>
      </p:sp>
      <p:sp>
        <p:nvSpPr>
          <p:cNvPr id="4" name="TextBox 3">
            <a:extLst>
              <a:ext uri="{FF2B5EF4-FFF2-40B4-BE49-F238E27FC236}">
                <a16:creationId xmlns:a16="http://schemas.microsoft.com/office/drawing/2014/main" id="{8EF2DFAD-BF02-4547-9A8F-08B12AB069F7}"/>
              </a:ext>
            </a:extLst>
          </p:cNvPr>
          <p:cNvSpPr txBox="1"/>
          <p:nvPr/>
        </p:nvSpPr>
        <p:spPr>
          <a:xfrm>
            <a:off x="761403" y="5394765"/>
            <a:ext cx="10962040" cy="584775"/>
          </a:xfrm>
          <a:prstGeom prst="rect">
            <a:avLst/>
          </a:prstGeom>
          <a:noFill/>
        </p:spPr>
        <p:txBody>
          <a:bodyPr wrap="none" rtlCol="0">
            <a:spAutoFit/>
          </a:bodyPr>
          <a:lstStyle/>
          <a:p>
            <a:r>
              <a:rPr lang="en-GB" sz="3200" b="1" u="sng" dirty="0"/>
              <a:t>SCIENCE AS A PUBLIC GOOD FOR THE BETTERMENT OF SOCIETY</a:t>
            </a:r>
          </a:p>
        </p:txBody>
      </p:sp>
      <p:sp>
        <p:nvSpPr>
          <p:cNvPr id="5" name="Rectangle 4">
            <a:extLst>
              <a:ext uri="{FF2B5EF4-FFF2-40B4-BE49-F238E27FC236}">
                <a16:creationId xmlns:a16="http://schemas.microsoft.com/office/drawing/2014/main" id="{F025D478-941E-42DE-B376-93D8880BB441}"/>
              </a:ext>
            </a:extLst>
          </p:cNvPr>
          <p:cNvSpPr/>
          <p:nvPr/>
        </p:nvSpPr>
        <p:spPr>
          <a:xfrm>
            <a:off x="97783" y="6367012"/>
            <a:ext cx="7801075" cy="369332"/>
          </a:xfrm>
          <a:prstGeom prst="rect">
            <a:avLst/>
          </a:prstGeom>
        </p:spPr>
        <p:txBody>
          <a:bodyPr wrap="square">
            <a:spAutoFit/>
          </a:bodyPr>
          <a:lstStyle/>
          <a:p>
            <a:r>
              <a:rPr lang="en-GB" dirty="0">
                <a:hlinkClick r:id="rId3"/>
              </a:rPr>
              <a:t>http://elephantinthelab.org/do-we-need-an-open-science-coalition/</a:t>
            </a:r>
            <a:r>
              <a:rPr lang="en-GB" dirty="0"/>
              <a:t> </a:t>
            </a:r>
          </a:p>
        </p:txBody>
      </p:sp>
      <p:sp>
        <p:nvSpPr>
          <p:cNvPr id="10" name="TextBox 9">
            <a:extLst>
              <a:ext uri="{FF2B5EF4-FFF2-40B4-BE49-F238E27FC236}">
                <a16:creationId xmlns:a16="http://schemas.microsoft.com/office/drawing/2014/main" id="{2CAD7434-00A7-4D8E-8172-CF6AC150648F}"/>
              </a:ext>
            </a:extLst>
          </p:cNvPr>
          <p:cNvSpPr txBox="1"/>
          <p:nvPr/>
        </p:nvSpPr>
        <p:spPr>
          <a:xfrm>
            <a:off x="5294246" y="5979540"/>
            <a:ext cx="1896353" cy="369332"/>
          </a:xfrm>
          <a:prstGeom prst="rect">
            <a:avLst/>
          </a:prstGeom>
          <a:noFill/>
        </p:spPr>
        <p:txBody>
          <a:bodyPr wrap="none" rtlCol="0">
            <a:spAutoFit/>
          </a:bodyPr>
          <a:lstStyle/>
          <a:p>
            <a:r>
              <a:rPr lang="en-GB" dirty="0"/>
              <a:t>#</a:t>
            </a:r>
            <a:r>
              <a:rPr lang="en-GB" dirty="0" err="1"/>
              <a:t>PeopleNotProfits</a:t>
            </a:r>
            <a:endParaRPr lang="en-GB" dirty="0"/>
          </a:p>
        </p:txBody>
      </p:sp>
    </p:spTree>
    <p:extLst>
      <p:ext uri="{BB962C8B-B14F-4D97-AF65-F5344CB8AC3E}">
        <p14:creationId xmlns:p14="http://schemas.microsoft.com/office/powerpoint/2010/main" val="3105711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16732" y="314467"/>
            <a:ext cx="10515600" cy="1325563"/>
          </a:xfrm>
        </p:spPr>
        <p:txBody>
          <a:bodyPr/>
          <a:lstStyle/>
          <a:p>
            <a:r>
              <a:rPr lang="en-GB" b="1" dirty="0"/>
              <a:t>YES!</a:t>
            </a:r>
          </a:p>
        </p:txBody>
      </p:sp>
      <p:sp>
        <p:nvSpPr>
          <p:cNvPr id="3" name="Content Placeholder 2"/>
          <p:cNvSpPr>
            <a:spLocks noGrp="1"/>
          </p:cNvSpPr>
          <p:nvPr>
            <p:ph idx="1"/>
          </p:nvPr>
        </p:nvSpPr>
        <p:spPr>
          <a:xfrm>
            <a:off x="284026" y="1696702"/>
            <a:ext cx="5711390" cy="4023360"/>
          </a:xfrm>
        </p:spPr>
        <p:txBody>
          <a:bodyPr>
            <a:normAutofit/>
          </a:bodyPr>
          <a:lstStyle/>
          <a:p>
            <a:pPr marL="0" indent="0" algn="ctr">
              <a:buNone/>
            </a:pPr>
            <a:r>
              <a:rPr lang="en-GB" sz="2400" dirty="0">
                <a:latin typeface="Open Sans"/>
              </a:rPr>
              <a:t>But then you also </a:t>
            </a:r>
            <a:r>
              <a:rPr lang="en-GB" sz="2400" i="1" dirty="0">
                <a:latin typeface="Open Sans"/>
              </a:rPr>
              <a:t>must</a:t>
            </a:r>
            <a:r>
              <a:rPr lang="en-GB" sz="2400" dirty="0">
                <a:latin typeface="Open Sans"/>
              </a:rPr>
              <a:t> acknowledge that by preventing access to research, we are acting against meeting these goals.</a:t>
            </a:r>
            <a:br>
              <a:rPr lang="en-GB" sz="2400" dirty="0">
                <a:latin typeface="Open Sans"/>
              </a:rPr>
            </a:br>
            <a:endParaRPr lang="en-GB" sz="2400" dirty="0">
              <a:latin typeface="Open Sans"/>
            </a:endParaRPr>
          </a:p>
          <a:p>
            <a:pPr marL="0" indent="0" algn="ctr">
              <a:buNone/>
            </a:pPr>
            <a:r>
              <a:rPr lang="en-GB" sz="2400" dirty="0">
                <a:latin typeface="Open Sans"/>
              </a:rPr>
              <a:t>And this is what many in the present scholarly publishing industry are doing. In exchange for our money. </a:t>
            </a:r>
          </a:p>
          <a:p>
            <a:pPr algn="ctr"/>
            <a:endParaRPr lang="en-GB" sz="2400" dirty="0">
              <a:latin typeface="Open Sans"/>
            </a:endParaRPr>
          </a:p>
          <a:p>
            <a:pPr marL="0" indent="0" algn="ctr">
              <a:buNone/>
            </a:pPr>
            <a:r>
              <a:rPr lang="en-GB" sz="2400" b="1" dirty="0">
                <a:latin typeface="Open Sans"/>
              </a:rPr>
              <a:t>It’s not a bug. </a:t>
            </a:r>
            <a:r>
              <a:rPr lang="de-DE" sz="2400" b="1" dirty="0">
                <a:latin typeface="Open Sans"/>
              </a:rPr>
              <a:t>It‘s a feature.</a:t>
            </a:r>
            <a:endParaRPr lang="en-GB" sz="2400" b="1" dirty="0">
              <a:latin typeface="Open Sans"/>
            </a:endParaRPr>
          </a:p>
        </p:txBody>
      </p:sp>
      <p:sp>
        <p:nvSpPr>
          <p:cNvPr id="5" name="Rectangle 4">
            <a:extLst>
              <a:ext uri="{FF2B5EF4-FFF2-40B4-BE49-F238E27FC236}">
                <a16:creationId xmlns:a16="http://schemas.microsoft.com/office/drawing/2014/main" id="{F9394119-1985-4F79-9192-760DACF5F055}"/>
              </a:ext>
            </a:extLst>
          </p:cNvPr>
          <p:cNvSpPr/>
          <p:nvPr/>
        </p:nvSpPr>
        <p:spPr>
          <a:xfrm>
            <a:off x="9433368" y="6488668"/>
            <a:ext cx="2008883" cy="369332"/>
          </a:xfrm>
          <a:prstGeom prst="rect">
            <a:avLst/>
          </a:prstGeom>
        </p:spPr>
        <p:txBody>
          <a:bodyPr wrap="none">
            <a:spAutoFit/>
          </a:bodyPr>
          <a:lstStyle/>
          <a:p>
            <a:r>
              <a:rPr lang="de-DE" dirty="0">
                <a:latin typeface="Open Sans"/>
                <a:hlinkClick r:id="rId2"/>
              </a:rPr>
              <a:t>@protohedgehog</a:t>
            </a:r>
            <a:endParaRPr lang="en-GB" dirty="0">
              <a:latin typeface="Open Sans"/>
            </a:endParaRPr>
          </a:p>
        </p:txBody>
      </p:sp>
      <p:pic>
        <p:nvPicPr>
          <p:cNvPr id="8" name="Picture 2" descr="Image result for what if its all a hoax">
            <a:extLst>
              <a:ext uri="{FF2B5EF4-FFF2-40B4-BE49-F238E27FC236}">
                <a16:creationId xmlns:a16="http://schemas.microsoft.com/office/drawing/2014/main" id="{073014D5-3EB3-4D7F-92C2-5D07AD031B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696702"/>
            <a:ext cx="5897432" cy="40233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22082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9E38D3-AFEA-4004-8EE9-5BF59DCCEE0B}"/>
              </a:ext>
            </a:extLst>
          </p:cNvPr>
          <p:cNvPicPr>
            <a:picLocks noChangeAspect="1"/>
          </p:cNvPicPr>
          <p:nvPr/>
        </p:nvPicPr>
        <p:blipFill>
          <a:blip r:embed="rId3">
            <a:lum/>
            <a:alphaModFix/>
          </a:blip>
          <a:srcRect/>
          <a:stretch>
            <a:fillRect/>
          </a:stretch>
        </p:blipFill>
        <p:spPr>
          <a:xfrm>
            <a:off x="1508296" y="376076"/>
            <a:ext cx="8957203" cy="5049610"/>
          </a:xfrm>
          <a:prstGeom prst="rect">
            <a:avLst/>
          </a:prstGeom>
          <a:noFill/>
          <a:ln>
            <a:noFill/>
          </a:ln>
        </p:spPr>
      </p:pic>
      <p:sp>
        <p:nvSpPr>
          <p:cNvPr id="6" name="TextBox 5">
            <a:extLst>
              <a:ext uri="{FF2B5EF4-FFF2-40B4-BE49-F238E27FC236}">
                <a16:creationId xmlns:a16="http://schemas.microsoft.com/office/drawing/2014/main" id="{E6EA779D-E168-4109-B13F-361F8ECC4D2C}"/>
              </a:ext>
            </a:extLst>
          </p:cNvPr>
          <p:cNvSpPr txBox="1"/>
          <p:nvPr/>
        </p:nvSpPr>
        <p:spPr>
          <a:xfrm>
            <a:off x="142706" y="6248395"/>
            <a:ext cx="11688382" cy="728837"/>
          </a:xfrm>
          <a:prstGeom prst="rect">
            <a:avLst/>
          </a:prstGeom>
          <a:noFill/>
          <a:ln>
            <a:noFill/>
          </a:ln>
        </p:spPr>
        <p:txBody>
          <a:bodyPr wrap="none" lIns="108847" tIns="54423" rIns="108847" bIns="54423" anchorCtr="0" compatLnSpc="0"/>
          <a:lstStyle/>
          <a:p>
            <a:pPr hangingPunct="0"/>
            <a:r>
              <a:rPr lang="en-GB" sz="1200" dirty="0">
                <a:latin typeface="Liberation Sans" pitchFamily="18"/>
                <a:ea typeface="Microsoft YaHei" pitchFamily="2"/>
                <a:cs typeface="Lucida Sans" pitchFamily="2"/>
              </a:rPr>
              <a:t>Melanie </a:t>
            </a:r>
            <a:r>
              <a:rPr lang="en-GB" sz="1200" dirty="0" err="1">
                <a:latin typeface="Liberation Sans" pitchFamily="18"/>
                <a:ea typeface="Microsoft YaHei" pitchFamily="2"/>
                <a:cs typeface="Lucida Sans" pitchFamily="2"/>
              </a:rPr>
              <a:t>Imming</a:t>
            </a:r>
            <a:r>
              <a:rPr lang="en-GB" sz="1200" dirty="0">
                <a:latin typeface="Liberation Sans" pitchFamily="18"/>
                <a:ea typeface="Microsoft YaHei" pitchFamily="2"/>
                <a:cs typeface="Lucida Sans" pitchFamily="2"/>
              </a:rPr>
              <a:t>, &amp; Jon Tennant. (2018, June 8). Sticker open science: just science done right. </a:t>
            </a:r>
          </a:p>
          <a:p>
            <a:pPr hangingPunct="0"/>
            <a:r>
              <a:rPr lang="en-GB" sz="1200" dirty="0" err="1">
                <a:latin typeface="Liberation Sans" pitchFamily="18"/>
                <a:ea typeface="Microsoft YaHei" pitchFamily="2"/>
                <a:cs typeface="Lucida Sans" pitchFamily="2"/>
              </a:rPr>
              <a:t>Zenodo</a:t>
            </a:r>
            <a:r>
              <a:rPr lang="en-GB" sz="1200" dirty="0">
                <a:latin typeface="Liberation Sans" pitchFamily="18"/>
                <a:ea typeface="Microsoft YaHei" pitchFamily="2"/>
                <a:cs typeface="Lucida Sans" pitchFamily="2"/>
              </a:rPr>
              <a:t>. </a:t>
            </a:r>
            <a:r>
              <a:rPr lang="en-GB" sz="1200" dirty="0">
                <a:latin typeface="Liberation Sans" pitchFamily="18"/>
                <a:ea typeface="Microsoft YaHei" pitchFamily="2"/>
                <a:cs typeface="Lucida Sans" pitchFamily="2"/>
                <a:hlinkClick r:id="rId4"/>
              </a:rPr>
              <a:t>http://doi.org/10.5281/zenodo.128557</a:t>
            </a:r>
            <a:r>
              <a:rPr lang="en-GB" sz="1200" dirty="0">
                <a:latin typeface="Liberation Sans" pitchFamily="18"/>
                <a:ea typeface="Microsoft YaHei" pitchFamily="2"/>
                <a:cs typeface="Lucida Sans" pitchFamily="2"/>
              </a:rPr>
              <a:t> </a:t>
            </a:r>
          </a:p>
        </p:txBody>
      </p:sp>
      <p:sp>
        <p:nvSpPr>
          <p:cNvPr id="7" name="CustomShape 1">
            <a:extLst>
              <a:ext uri="{FF2B5EF4-FFF2-40B4-BE49-F238E27FC236}">
                <a16:creationId xmlns:a16="http://schemas.microsoft.com/office/drawing/2014/main" id="{B62246CA-A92D-4C33-953A-F9DA7D06795D}"/>
              </a:ext>
            </a:extLst>
          </p:cNvPr>
          <p:cNvSpPr/>
          <p:nvPr/>
        </p:nvSpPr>
        <p:spPr>
          <a:xfrm>
            <a:off x="9010020" y="6356350"/>
            <a:ext cx="194436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GB" sz="1800" b="0" u="sng" strike="noStrike" spc="-1" dirty="0">
                <a:solidFill>
                  <a:srgbClr val="0563C1"/>
                </a:solidFill>
                <a:uFillTx/>
                <a:latin typeface="Open Sans"/>
                <a:hlinkClick r:id="rId5"/>
              </a:rPr>
              <a:t>@protohedgehog</a:t>
            </a:r>
            <a:endParaRPr lang="en-GB" sz="1800" b="0" strike="noStrike" spc="-1" dirty="0">
              <a:latin typeface="Arial"/>
            </a:endParaRPr>
          </a:p>
        </p:txBody>
      </p:sp>
    </p:spTree>
    <p:extLst>
      <p:ext uri="{BB962C8B-B14F-4D97-AF65-F5344CB8AC3E}">
        <p14:creationId xmlns:p14="http://schemas.microsoft.com/office/powerpoint/2010/main" val="28070207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14394A6-E6C0-4E2E-A1C5-A66BF948E06B}"/>
              </a:ext>
            </a:extLst>
          </p:cNvPr>
          <p:cNvSpPr/>
          <p:nvPr/>
        </p:nvSpPr>
        <p:spPr>
          <a:xfrm>
            <a:off x="979293" y="995863"/>
            <a:ext cx="10282575" cy="3170099"/>
          </a:xfrm>
          <a:prstGeom prst="rect">
            <a:avLst/>
          </a:prstGeom>
        </p:spPr>
        <p:txBody>
          <a:bodyPr wrap="square">
            <a:spAutoFit/>
          </a:bodyPr>
          <a:lstStyle/>
          <a:p>
            <a:pPr algn="ctr"/>
            <a:r>
              <a:rPr lang="en-GB" sz="4000" b="1" dirty="0">
                <a:latin typeface="Open Sans"/>
              </a:rPr>
              <a:t>For researchers, getting published is like going to a restaurant, bringing all of your own ingredients, cooking the meal yourself, and then being charged $40 for a waiter to bring it out on a plate for you.</a:t>
            </a:r>
          </a:p>
        </p:txBody>
      </p:sp>
      <p:sp>
        <p:nvSpPr>
          <p:cNvPr id="4" name="Rectangle 3">
            <a:extLst>
              <a:ext uri="{FF2B5EF4-FFF2-40B4-BE49-F238E27FC236}">
                <a16:creationId xmlns:a16="http://schemas.microsoft.com/office/drawing/2014/main" id="{70C8DFA6-68F1-465B-ABF4-F5B0FDA9AA3F}"/>
              </a:ext>
            </a:extLst>
          </p:cNvPr>
          <p:cNvSpPr/>
          <p:nvPr/>
        </p:nvSpPr>
        <p:spPr>
          <a:xfrm>
            <a:off x="9433368" y="6488668"/>
            <a:ext cx="2008883" cy="369332"/>
          </a:xfrm>
          <a:prstGeom prst="rect">
            <a:avLst/>
          </a:prstGeom>
        </p:spPr>
        <p:txBody>
          <a:bodyPr wrap="none">
            <a:spAutoFit/>
          </a:bodyPr>
          <a:lstStyle/>
          <a:p>
            <a:r>
              <a:rPr lang="de-DE" dirty="0">
                <a:latin typeface="Open Sans"/>
                <a:hlinkClick r:id="rId2"/>
              </a:rPr>
              <a:t>@protohedgehog</a:t>
            </a:r>
            <a:endParaRPr lang="en-GB" dirty="0">
              <a:latin typeface="Open Sans"/>
            </a:endParaRPr>
          </a:p>
        </p:txBody>
      </p:sp>
      <p:sp>
        <p:nvSpPr>
          <p:cNvPr id="3" name="Rectangle 2">
            <a:extLst>
              <a:ext uri="{FF2B5EF4-FFF2-40B4-BE49-F238E27FC236}">
                <a16:creationId xmlns:a16="http://schemas.microsoft.com/office/drawing/2014/main" id="{52880E8B-CA1F-418A-86E2-2345AEC5EF6E}"/>
              </a:ext>
            </a:extLst>
          </p:cNvPr>
          <p:cNvSpPr/>
          <p:nvPr/>
        </p:nvSpPr>
        <p:spPr>
          <a:xfrm>
            <a:off x="3219557" y="4313738"/>
            <a:ext cx="6123664" cy="400110"/>
          </a:xfrm>
          <a:prstGeom prst="rect">
            <a:avLst/>
          </a:prstGeom>
        </p:spPr>
        <p:txBody>
          <a:bodyPr wrap="none">
            <a:spAutoFit/>
          </a:bodyPr>
          <a:lstStyle/>
          <a:p>
            <a:pPr marL="342900" lvl="1" indent="-342900"/>
            <a:r>
              <a:rPr lang="en-GB" sz="2000" dirty="0">
                <a:latin typeface="Open Sans"/>
              </a:rPr>
              <a:t>You are the provider, the product, and the consumer.</a:t>
            </a:r>
          </a:p>
        </p:txBody>
      </p:sp>
      <p:sp>
        <p:nvSpPr>
          <p:cNvPr id="5" name="TextBox 4">
            <a:extLst>
              <a:ext uri="{FF2B5EF4-FFF2-40B4-BE49-F238E27FC236}">
                <a16:creationId xmlns:a16="http://schemas.microsoft.com/office/drawing/2014/main" id="{2ECBD27E-5459-4121-9CF7-8C7790428B8B}"/>
              </a:ext>
            </a:extLst>
          </p:cNvPr>
          <p:cNvSpPr txBox="1"/>
          <p:nvPr/>
        </p:nvSpPr>
        <p:spPr>
          <a:xfrm>
            <a:off x="3977196" y="5396652"/>
            <a:ext cx="3583225" cy="584775"/>
          </a:xfrm>
          <a:prstGeom prst="rect">
            <a:avLst/>
          </a:prstGeom>
          <a:noFill/>
        </p:spPr>
        <p:txBody>
          <a:bodyPr wrap="none" rtlCol="0">
            <a:spAutoFit/>
          </a:bodyPr>
          <a:lstStyle/>
          <a:p>
            <a:r>
              <a:rPr lang="en-GB" sz="3200" b="1" dirty="0"/>
              <a:t>WE CAN DO BETTER</a:t>
            </a:r>
          </a:p>
        </p:txBody>
      </p:sp>
    </p:spTree>
    <p:extLst>
      <p:ext uri="{BB962C8B-B14F-4D97-AF65-F5344CB8AC3E}">
        <p14:creationId xmlns:p14="http://schemas.microsoft.com/office/powerpoint/2010/main" val="1853195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TextShape 1"/>
          <p:cNvSpPr txBox="1"/>
          <p:nvPr/>
        </p:nvSpPr>
        <p:spPr>
          <a:xfrm>
            <a:off x="2540160" y="304920"/>
            <a:ext cx="10362960" cy="1361880"/>
          </a:xfrm>
          <a:prstGeom prst="rect">
            <a:avLst/>
          </a:prstGeom>
          <a:noFill/>
          <a:ln>
            <a:noFill/>
          </a:ln>
        </p:spPr>
        <p:txBody>
          <a:bodyPr anchor="b">
            <a:noAutofit/>
          </a:bodyPr>
          <a:lstStyle/>
          <a:p>
            <a:pPr>
              <a:lnSpc>
                <a:spcPct val="90000"/>
              </a:lnSpc>
            </a:pPr>
            <a:r>
              <a:rPr lang="en-US" sz="6000" b="0" strike="noStrike" spc="-1">
                <a:solidFill>
                  <a:srgbClr val="000000"/>
                </a:solidFill>
                <a:latin typeface="Calibri Light"/>
              </a:rPr>
              <a:t>Enter “Open Science”</a:t>
            </a:r>
            <a:endParaRPr lang="en-US" sz="6000" b="0" strike="noStrike" spc="-1">
              <a:solidFill>
                <a:srgbClr val="000000"/>
              </a:solidFill>
              <a:latin typeface="Calibri"/>
            </a:endParaRPr>
          </a:p>
        </p:txBody>
      </p:sp>
      <p:sp>
        <p:nvSpPr>
          <p:cNvPr id="195" name="TextShape 2"/>
          <p:cNvSpPr txBox="1"/>
          <p:nvPr/>
        </p:nvSpPr>
        <p:spPr>
          <a:xfrm>
            <a:off x="3509904" y="5300280"/>
            <a:ext cx="10362960" cy="1499760"/>
          </a:xfrm>
          <a:prstGeom prst="rect">
            <a:avLst/>
          </a:prstGeom>
          <a:noFill/>
          <a:ln>
            <a:noFill/>
          </a:ln>
        </p:spPr>
        <p:txBody>
          <a:bodyPr>
            <a:noAutofit/>
          </a:bodyPr>
          <a:lstStyle/>
          <a:p>
            <a:pPr>
              <a:lnSpc>
                <a:spcPct val="90000"/>
              </a:lnSpc>
              <a:spcBef>
                <a:spcPts val="1001"/>
              </a:spcBef>
            </a:pPr>
            <a:r>
              <a:rPr lang="en-US" sz="2400" b="0" strike="noStrike" spc="-1">
                <a:solidFill>
                  <a:srgbClr val="8B8B8B"/>
                </a:solidFill>
                <a:latin typeface="Calibri"/>
              </a:rPr>
              <a:t>The solution to all of our problems? </a:t>
            </a:r>
            <a:endParaRPr lang="en-US" sz="2400" b="0" strike="noStrike" spc="-1">
              <a:solidFill>
                <a:srgbClr val="000000"/>
              </a:solidFill>
              <a:latin typeface="Calibri"/>
            </a:endParaRPr>
          </a:p>
        </p:txBody>
      </p:sp>
      <p:pic>
        <p:nvPicPr>
          <p:cNvPr id="196" name="Picture 2"/>
          <p:cNvPicPr/>
          <p:nvPr/>
        </p:nvPicPr>
        <p:blipFill>
          <a:blip r:embed="rId2"/>
          <a:stretch/>
        </p:blipFill>
        <p:spPr>
          <a:xfrm>
            <a:off x="3509904" y="1912680"/>
            <a:ext cx="4571640" cy="2946600"/>
          </a:xfrm>
          <a:prstGeom prst="rect">
            <a:avLst/>
          </a:prstGeom>
          <a:ln>
            <a:noFill/>
          </a:ln>
        </p:spPr>
      </p:pic>
      <p:sp>
        <p:nvSpPr>
          <p:cNvPr id="197" name="CustomShape 3"/>
          <p:cNvSpPr/>
          <p:nvPr/>
        </p:nvSpPr>
        <p:spPr>
          <a:xfrm>
            <a:off x="9465480" y="6488640"/>
            <a:ext cx="194436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GB" sz="1800" b="0" u="sng" strike="noStrike" spc="-1">
                <a:solidFill>
                  <a:srgbClr val="0563C1"/>
                </a:solidFill>
                <a:uFillTx/>
                <a:latin typeface="Open Sans"/>
                <a:hlinkClick r:id="rId3"/>
              </a:rPr>
              <a:t>@protohedgehog</a:t>
            </a:r>
            <a:endParaRPr lang="en-GB" sz="1800" b="0" strike="noStrike" spc="-1">
              <a:latin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 name="TextShape 1"/>
          <p:cNvSpPr txBox="1"/>
          <p:nvPr/>
        </p:nvSpPr>
        <p:spPr>
          <a:xfrm>
            <a:off x="838080" y="365040"/>
            <a:ext cx="10515240" cy="1325160"/>
          </a:xfrm>
          <a:prstGeom prst="rect">
            <a:avLst/>
          </a:prstGeom>
          <a:noFill/>
          <a:ln>
            <a:noFill/>
          </a:ln>
        </p:spPr>
        <p:txBody>
          <a:bodyPr anchor="ctr">
            <a:noAutofit/>
          </a:bodyPr>
          <a:lstStyle/>
          <a:p>
            <a:pPr>
              <a:lnSpc>
                <a:spcPct val="90000"/>
              </a:lnSpc>
            </a:pPr>
            <a:r>
              <a:rPr lang="en-US" sz="4400" b="0" strike="noStrike" spc="-1" dirty="0">
                <a:solidFill>
                  <a:srgbClr val="000000"/>
                </a:solidFill>
                <a:latin typeface="Calibri Light"/>
              </a:rPr>
              <a:t>What is ‘Open Science’?</a:t>
            </a:r>
            <a:endParaRPr lang="en-US" sz="4400" b="0" strike="noStrike" spc="-1" dirty="0">
              <a:solidFill>
                <a:srgbClr val="000000"/>
              </a:solidFill>
              <a:latin typeface="Calibri"/>
            </a:endParaRPr>
          </a:p>
        </p:txBody>
      </p:sp>
      <p:pic>
        <p:nvPicPr>
          <p:cNvPr id="289" name="Content Placeholder 4"/>
          <p:cNvPicPr/>
          <p:nvPr/>
        </p:nvPicPr>
        <p:blipFill>
          <a:blip r:embed="rId2"/>
          <a:stretch/>
        </p:blipFill>
        <p:spPr>
          <a:xfrm>
            <a:off x="1963800" y="1460160"/>
            <a:ext cx="7881120" cy="4553640"/>
          </a:xfrm>
          <a:prstGeom prst="rect">
            <a:avLst/>
          </a:prstGeom>
          <a:ln>
            <a:noFill/>
          </a:ln>
        </p:spPr>
      </p:pic>
      <p:sp>
        <p:nvSpPr>
          <p:cNvPr id="290" name="CustomShape 2"/>
          <p:cNvSpPr/>
          <p:nvPr/>
        </p:nvSpPr>
        <p:spPr>
          <a:xfrm>
            <a:off x="155830" y="6488640"/>
            <a:ext cx="8314920" cy="288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GB" sz="1300" b="0" u="sng" strike="noStrike" spc="-1">
                <a:solidFill>
                  <a:srgbClr val="0563C1"/>
                </a:solidFill>
                <a:uFillTx/>
                <a:latin typeface="Calibri"/>
                <a:hlinkClick r:id="rId3"/>
              </a:rPr>
              <a:t>https://www.fosteropenscience.eu/content/what-open-science-introduction</a:t>
            </a:r>
            <a:r>
              <a:rPr lang="en-GB" sz="1300" b="0" strike="noStrike" spc="-1">
                <a:solidFill>
                  <a:srgbClr val="000000"/>
                </a:solidFill>
                <a:latin typeface="Calibri"/>
              </a:rPr>
              <a:t> </a:t>
            </a:r>
            <a:endParaRPr lang="en-GB" sz="1300" b="0" strike="noStrike" spc="-1">
              <a:latin typeface="Arial"/>
            </a:endParaRPr>
          </a:p>
        </p:txBody>
      </p:sp>
      <p:sp>
        <p:nvSpPr>
          <p:cNvPr id="291" name="CustomShape 3"/>
          <p:cNvSpPr/>
          <p:nvPr/>
        </p:nvSpPr>
        <p:spPr>
          <a:xfrm>
            <a:off x="9465480" y="6488640"/>
            <a:ext cx="194436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GB" sz="1800" b="0" u="sng" strike="noStrike" spc="-1">
                <a:solidFill>
                  <a:srgbClr val="0563C1"/>
                </a:solidFill>
                <a:uFillTx/>
                <a:latin typeface="Open Sans"/>
                <a:hlinkClick r:id="rId4"/>
              </a:rPr>
              <a:t>@protohedgehog</a:t>
            </a:r>
            <a:endParaRPr lang="en-GB" sz="1800" b="0" strike="noStrike" spc="-1">
              <a:latin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 name="Picture 1"/>
          <p:cNvPicPr/>
          <p:nvPr/>
        </p:nvPicPr>
        <p:blipFill>
          <a:blip r:embed="rId2"/>
          <a:stretch/>
        </p:blipFill>
        <p:spPr>
          <a:xfrm>
            <a:off x="468000" y="1736718"/>
            <a:ext cx="5123520" cy="2218680"/>
          </a:xfrm>
          <a:prstGeom prst="rect">
            <a:avLst/>
          </a:prstGeom>
          <a:ln>
            <a:noFill/>
          </a:ln>
        </p:spPr>
      </p:pic>
      <p:sp>
        <p:nvSpPr>
          <p:cNvPr id="294" name="CustomShape 1"/>
          <p:cNvSpPr/>
          <p:nvPr/>
        </p:nvSpPr>
        <p:spPr>
          <a:xfrm>
            <a:off x="606768" y="4424850"/>
            <a:ext cx="4624920" cy="913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n-GB" sz="1800" b="0" strike="noStrike" spc="-1" dirty="0">
                <a:solidFill>
                  <a:srgbClr val="000000"/>
                </a:solidFill>
                <a:latin typeface="Open Sans"/>
              </a:rPr>
              <a:t>“Open Science is transparent and accessible knowledge that is shared and developed through collaborative networks.”</a:t>
            </a:r>
            <a:endParaRPr lang="en-GB" sz="1800" b="0" strike="noStrike" spc="-1" dirty="0">
              <a:latin typeface="Arial"/>
            </a:endParaRPr>
          </a:p>
        </p:txBody>
      </p:sp>
      <p:sp>
        <p:nvSpPr>
          <p:cNvPr id="295" name="CustomShape 2"/>
          <p:cNvSpPr/>
          <p:nvPr/>
        </p:nvSpPr>
        <p:spPr>
          <a:xfrm>
            <a:off x="309960" y="6488640"/>
            <a:ext cx="8181720" cy="288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GB" sz="1300" b="0" u="sng" strike="noStrike" spc="-1">
                <a:solidFill>
                  <a:srgbClr val="0563C1"/>
                </a:solidFill>
                <a:uFillTx/>
                <a:latin typeface="Open Sans"/>
                <a:hlinkClick r:id="rId3"/>
              </a:rPr>
              <a:t>https://www.sciencedirect.com/science/article/abs/pii/S0148296317305441</a:t>
            </a:r>
            <a:r>
              <a:rPr lang="en-GB" sz="1300" b="0" strike="noStrike" spc="-1">
                <a:solidFill>
                  <a:srgbClr val="000000"/>
                </a:solidFill>
                <a:latin typeface="Open Sans"/>
              </a:rPr>
              <a:t> </a:t>
            </a:r>
            <a:endParaRPr lang="en-GB" sz="1300" b="0" strike="noStrike" spc="-1">
              <a:latin typeface="Arial"/>
            </a:endParaRPr>
          </a:p>
        </p:txBody>
      </p:sp>
      <p:sp>
        <p:nvSpPr>
          <p:cNvPr id="296" name="CustomShape 3"/>
          <p:cNvSpPr/>
          <p:nvPr/>
        </p:nvSpPr>
        <p:spPr>
          <a:xfrm>
            <a:off x="9465480" y="6488640"/>
            <a:ext cx="194436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GB" sz="1800" b="0" u="sng" strike="noStrike" spc="-1" dirty="0">
                <a:solidFill>
                  <a:srgbClr val="0563C1"/>
                </a:solidFill>
                <a:uFillTx/>
                <a:latin typeface="Open Sans"/>
                <a:hlinkClick r:id="rId4"/>
              </a:rPr>
              <a:t>@protohedgehog</a:t>
            </a:r>
            <a:endParaRPr lang="en-GB" sz="1800" b="0" strike="noStrike" spc="-1" dirty="0">
              <a:latin typeface="Arial"/>
            </a:endParaRPr>
          </a:p>
        </p:txBody>
      </p:sp>
      <p:pic>
        <p:nvPicPr>
          <p:cNvPr id="298" name="Picture 6"/>
          <p:cNvPicPr/>
          <p:nvPr/>
        </p:nvPicPr>
        <p:blipFill>
          <a:blip r:embed="rId5"/>
          <a:stretch/>
        </p:blipFill>
        <p:spPr>
          <a:xfrm>
            <a:off x="5755291" y="2529011"/>
            <a:ext cx="6054120" cy="2015280"/>
          </a:xfrm>
          <a:prstGeom prst="rect">
            <a:avLst/>
          </a:prstGeom>
          <a:ln>
            <a:noFill/>
          </a:ln>
        </p:spPr>
      </p:pic>
      <p:sp>
        <p:nvSpPr>
          <p:cNvPr id="299" name="CustomShape 5"/>
          <p:cNvSpPr/>
          <p:nvPr/>
        </p:nvSpPr>
        <p:spPr>
          <a:xfrm>
            <a:off x="5830560" y="4639201"/>
            <a:ext cx="5579280" cy="1187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n-GB" sz="1800" b="0" strike="noStrike" spc="-1" dirty="0">
                <a:solidFill>
                  <a:srgbClr val="000000"/>
                </a:solidFill>
                <a:latin typeface="Open Sans"/>
              </a:rPr>
              <a:t>“Open science describes the practice of carrying out scientific research in a completely transparent manner, and making the results of that research available to everyone. </a:t>
            </a:r>
            <a:r>
              <a:rPr lang="en-GB" sz="1800" b="1" strike="noStrike" spc="-1" dirty="0">
                <a:solidFill>
                  <a:srgbClr val="000000"/>
                </a:solidFill>
                <a:latin typeface="Open Sans"/>
              </a:rPr>
              <a:t>Isn’t that just ‘science’?”</a:t>
            </a:r>
            <a:endParaRPr lang="en-GB" sz="1800" b="0" strike="noStrike" spc="-1" dirty="0">
              <a:latin typeface="Arial"/>
            </a:endParaRPr>
          </a:p>
        </p:txBody>
      </p:sp>
      <p:sp>
        <p:nvSpPr>
          <p:cNvPr id="300" name="CustomShape 6"/>
          <p:cNvSpPr/>
          <p:nvPr/>
        </p:nvSpPr>
        <p:spPr>
          <a:xfrm>
            <a:off x="2010545" y="322165"/>
            <a:ext cx="8581094" cy="1198875"/>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ctr">
              <a:lnSpc>
                <a:spcPct val="100000"/>
              </a:lnSpc>
            </a:pPr>
            <a:r>
              <a:rPr lang="en-GB" sz="3600" b="0" strike="noStrike" spc="-1" dirty="0">
                <a:solidFill>
                  <a:srgbClr val="000000"/>
                </a:solidFill>
                <a:latin typeface="Open Sans"/>
              </a:rPr>
              <a:t>What is the difference between “Open Science” and good science?</a:t>
            </a:r>
            <a:endParaRPr lang="en-GB" sz="3600" b="0" strike="noStrike" spc="-1" dirty="0">
              <a:latin typeface="Arial"/>
            </a:endParaRPr>
          </a:p>
        </p:txBody>
      </p:sp>
      <p:sp>
        <p:nvSpPr>
          <p:cNvPr id="301" name="CustomShape 7"/>
          <p:cNvSpPr/>
          <p:nvPr/>
        </p:nvSpPr>
        <p:spPr>
          <a:xfrm>
            <a:off x="309960" y="6190200"/>
            <a:ext cx="6213240" cy="486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GB" sz="1300" b="0" u="sng" strike="noStrike" spc="-1">
                <a:solidFill>
                  <a:srgbClr val="0563C1"/>
                </a:solidFill>
                <a:uFillTx/>
                <a:latin typeface="Open Sans"/>
                <a:hlinkClick r:id="rId6"/>
              </a:rPr>
              <a:t>https://genomebiology.biomedcentral.com/articles/10.1186/s13059-015-0669-2</a:t>
            </a:r>
            <a:endParaRPr lang="en-GB" sz="1300" b="0" strike="noStrike" spc="-1">
              <a:latin typeface="Arial"/>
            </a:endParaRPr>
          </a:p>
          <a:p>
            <a:pPr>
              <a:lnSpc>
                <a:spcPct val="100000"/>
              </a:lnSpc>
            </a:pPr>
            <a:endParaRPr lang="en-GB" sz="1300" b="0" strike="noStrike" spc="-1">
              <a:latin typeface="Arial"/>
            </a:endParaRPr>
          </a:p>
        </p:txBody>
      </p:sp>
      <p:pic>
        <p:nvPicPr>
          <p:cNvPr id="3" name="Picture 2">
            <a:extLst>
              <a:ext uri="{FF2B5EF4-FFF2-40B4-BE49-F238E27FC236}">
                <a16:creationId xmlns:a16="http://schemas.microsoft.com/office/drawing/2014/main" id="{6FA39532-5467-42DF-B6DB-6A15ABEBFE3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65799" y="1207387"/>
            <a:ext cx="1733550" cy="1704975"/>
          </a:xfrm>
          <a:prstGeom prst="rect">
            <a:avLst/>
          </a:prstGeom>
        </p:spPr>
      </p:pic>
      <p:pic>
        <p:nvPicPr>
          <p:cNvPr id="4" name="Picture 3">
            <a:extLst>
              <a:ext uri="{FF2B5EF4-FFF2-40B4-BE49-F238E27FC236}">
                <a16:creationId xmlns:a16="http://schemas.microsoft.com/office/drawing/2014/main" id="{534D04E9-8FB2-4E1A-B1BA-CF1DF63CB84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9960" y="322165"/>
            <a:ext cx="1742378" cy="135208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98"/>
                                        </p:tgtEl>
                                        <p:attrNameLst>
                                          <p:attrName>style.visibility</p:attrName>
                                        </p:attrNameLst>
                                      </p:cBhvr>
                                      <p:to>
                                        <p:strVal val="visible"/>
                                      </p:to>
                                    </p:set>
                                    <p:animEffect transition="in" filter="fade">
                                      <p:cBhvr>
                                        <p:cTn id="11" dur="500"/>
                                        <p:tgtEl>
                                          <p:spTgt spid="298"/>
                                        </p:tgtEl>
                                      </p:cBhvr>
                                    </p:animEffect>
                                  </p:childTnLst>
                                </p:cTn>
                              </p:par>
                              <p:par>
                                <p:cTn id="12" presetID="10" presetClass="entr" presetSubtype="0"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99"/>
                                        </p:tgtEl>
                                        <p:attrNameLst>
                                          <p:attrName>style.visibility</p:attrName>
                                        </p:attrNameLst>
                                      </p:cBhvr>
                                      <p:to>
                                        <p:strVal val="visible"/>
                                      </p:to>
                                    </p:set>
                                    <p:animEffect transition="in" filter="fade">
                                      <p:cBhvr>
                                        <p:cTn id="17" dur="500"/>
                                        <p:tgtEl>
                                          <p:spTgt spid="2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17001</TotalTime>
  <Words>2090</Words>
  <Application>Microsoft Office PowerPoint</Application>
  <PresentationFormat>Widescreen</PresentationFormat>
  <Paragraphs>276</Paragraphs>
  <Slides>50</Slides>
  <Notes>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50</vt:i4>
      </vt:variant>
    </vt:vector>
  </HeadingPairs>
  <TitlesOfParts>
    <vt:vector size="61" baseType="lpstr">
      <vt:lpstr>-apple-system</vt:lpstr>
      <vt:lpstr>Arial</vt:lpstr>
      <vt:lpstr>Calibri</vt:lpstr>
      <vt:lpstr>Calibri Light</vt:lpstr>
      <vt:lpstr>Lato</vt:lpstr>
      <vt:lpstr>Liberation Sans</vt:lpstr>
      <vt:lpstr>noto sans</vt:lpstr>
      <vt:lpstr>Open Sans</vt:lpstr>
      <vt:lpstr>Times New Roman</vt:lpstr>
      <vt:lpstr>Wingdings</vt:lpstr>
      <vt:lpstr>Office Theme</vt:lpstr>
      <vt:lpstr>PowerPoint Presentation</vt:lpstr>
      <vt:lpstr>PowerPoint Presentation</vt:lpstr>
      <vt:lpstr>It’s not that bad, is it?</vt:lpstr>
      <vt:lpstr>PowerPoint Presentation</vt:lpstr>
      <vt:lpstr>YES!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standing in our way?</vt:lpstr>
      <vt:lpstr>Open Science, democracy and power</vt:lpstr>
      <vt:lpstr>Mega-publishers are corrupting Open Science</vt:lpstr>
      <vt:lpstr>Springer Nature abusing power for profits</vt:lpstr>
      <vt:lpstr>We have to combat their propoganda</vt:lpstr>
      <vt:lpstr>Because it‘s getting worse</vt:lpstr>
      <vt:lpstr>And we are running out of time</vt:lpstr>
      <vt:lpstr>Power and culture change</vt:lpstr>
      <vt:lpstr>Have you ever met an average academic?</vt:lpstr>
      <vt:lpstr>Principles in Open Research</vt:lpstr>
      <vt:lpstr>PowerPoint Presentation</vt:lpstr>
      <vt:lpstr>PowerPoint Presentation</vt:lpstr>
      <vt:lpstr>PowerPoint Presentation</vt:lpstr>
      <vt:lpstr>PowerPoint Presentation</vt:lpstr>
      <vt:lpstr>AN OPEN SCIENCE EDUCATION CRISIS</vt:lpstr>
      <vt:lpstr>Attitudes versus practice</vt:lpstr>
      <vt:lpstr>PowerPoint Presentation</vt:lpstr>
      <vt:lpstr>PowerPoint Presentation</vt:lpstr>
      <vt:lpstr>Implications of preprints</vt:lpstr>
      <vt:lpstr>PowerPoint Presentation</vt:lpstr>
      <vt:lpstr>How and why to make your data open</vt:lpstr>
      <vt:lpstr>Pretty Excel spreadsheets != open data</vt:lpstr>
      <vt:lpstr>Openness is good for your work and career</vt:lpstr>
      <vt:lpstr>PowerPoint Presentation</vt:lpstr>
      <vt:lpstr>The message we should be communicating?  Being more open helps YOU so much</vt:lpstr>
      <vt:lpstr>PowerPoint Presentation</vt:lpstr>
      <vt:lpstr>PowerPoint Presentation</vt:lpstr>
      <vt:lpstr>What can we all achieve if we stand together?</vt:lpstr>
      <vt:lpstr>PowerPoint Presentation</vt:lpstr>
      <vt:lpstr>PowerPoint Presentation</vt:lpstr>
      <vt:lpstr>Welcome to the Open Science MOOC!</vt:lpstr>
      <vt:lpstr>Recently launched!</vt:lpstr>
      <vt:lpstr>TOP SECRET</vt:lpstr>
      <vt:lpstr>How do we get to where we want?</vt:lpstr>
      <vt:lpstr>The ultimate goal</vt:lpstr>
      <vt:lpstr>PowerPoint Presentation</vt:lpstr>
    </vt:vector>
  </TitlesOfParts>
  <Company>Imperial College London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Tennant, Jon</dc:creator>
  <cp:lastModifiedBy>jon tennant</cp:lastModifiedBy>
  <cp:revision>700</cp:revision>
  <dcterms:created xsi:type="dcterms:W3CDTF">2018-02-17T12:39:38Z</dcterms:created>
  <dcterms:modified xsi:type="dcterms:W3CDTF">2019-09-01T21:35:53Z</dcterms:modified>
</cp:coreProperties>
</file>