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2" r:id="rId1"/>
  </p:sldMasterIdLst>
  <p:notesMasterIdLst>
    <p:notesMasterId r:id="rId18"/>
  </p:notesMasterIdLst>
  <p:handoutMasterIdLst>
    <p:handoutMasterId r:id="rId19"/>
  </p:handoutMasterIdLst>
  <p:sldIdLst>
    <p:sldId id="499" r:id="rId2"/>
    <p:sldId id="538" r:id="rId3"/>
    <p:sldId id="518" r:id="rId4"/>
    <p:sldId id="519" r:id="rId5"/>
    <p:sldId id="522" r:id="rId6"/>
    <p:sldId id="524" r:id="rId7"/>
    <p:sldId id="525" r:id="rId8"/>
    <p:sldId id="530" r:id="rId9"/>
    <p:sldId id="526" r:id="rId10"/>
    <p:sldId id="527" r:id="rId11"/>
    <p:sldId id="528" r:id="rId12"/>
    <p:sldId id="534" r:id="rId13"/>
    <p:sldId id="537" r:id="rId14"/>
    <p:sldId id="536" r:id="rId15"/>
    <p:sldId id="541" r:id="rId16"/>
    <p:sldId id="540" r:id="rId17"/>
  </p:sldIdLst>
  <p:sldSz cx="12192000" cy="6858000"/>
  <p:notesSz cx="6797675" cy="9926638"/>
  <p:embeddedFontLst>
    <p:embeddedFont>
      <p:font typeface="Lucida Bright" panose="02040602050505020304" pitchFamily="18" charset="0"/>
      <p:regular r:id="rId20"/>
      <p:bold r:id="rId21"/>
      <p:italic r:id="rId22"/>
      <p:boldItalic r:id="rId23"/>
    </p:embeddedFont>
    <p:embeddedFont>
      <p:font typeface="Gill Sans" panose="020B0604020202020204" charset="0"/>
      <p:regular r:id="rId24"/>
      <p:bold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ucida Sans" panose="020B060203050402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65E"/>
    <a:srgbClr val="B5BD00"/>
    <a:srgbClr val="C8CED2"/>
    <a:srgbClr val="898989"/>
    <a:srgbClr val="00A9CE"/>
    <a:srgbClr val="5B6770"/>
    <a:srgbClr val="43B02A"/>
    <a:srgbClr val="78BE20"/>
    <a:srgbClr val="5EA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88049" autoAdjust="0"/>
  </p:normalViewPr>
  <p:slideViewPr>
    <p:cSldViewPr>
      <p:cViewPr>
        <p:scale>
          <a:sx n="83" d="100"/>
          <a:sy n="83" d="100"/>
        </p:scale>
        <p:origin x="55" y="2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877E-765F-4885-B83A-BD4DE0077CA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6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465A-6E78-4AC9-8CC8-11868BA7E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8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5ACF7D1-02EE-EF43-A191-0DC836674B2D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7066BFF-8581-5845-8FFF-CA3EBAB8A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gjAdy0BSgqHJ_eQ1s6FwPNf_frnF-OZX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yp.is/UvONqAaYEeibFZ8epLi12g/www.cambridge.org/core/journals/english-language-and-linguistics/article/unstoppable-glottal-tracking-rapid-change-in-an-iconic-british-variable-1/B466B1578FAC33B1B4E1FFD0A538513D/core-reader" TargetMode="External"/><Relationship Id="rId4" Type="http://schemas.openxmlformats.org/officeDocument/2006/relationships/hyperlink" Target="https://drive.google.com/file/d/1uYwDxQmV24ERBBBktSy8nnrhnWQvCjJa/view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6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9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1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4a90d460_27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d4a90d460_27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39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4a90d460_27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4a90d460_27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59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d4a90d460_27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d4a90d460_27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97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a90d460_27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d4a90d460_27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365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4a90d460_27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d4a90d460_27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5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4a90d460_27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d4a90d460_27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 link to snippet video: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https://drive.google.com/open?id=1gjAdy0BSgqHJ_eQ1s6FwPNf_frnF-OZX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 link to raw sound file: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https://drive.google.com/file/d/1uYwDxQmV24ERBBBktSy8nnrhnWQvCjJa/view?usp=sharing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 to annotation: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https://hyp.is/UvONqAaYEeibFZ8epLi12g/www.cambridge.org/core/journals/english-language-and-linguistics/article/unstoppable-glottal-tracking-rapid-change-in-an-iconic-british-variable-1/B466B1578FAC33B1B4E1FFD0A538513D/core-reader</a:t>
            </a:r>
            <a:r>
              <a:rPr lang="en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94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E99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64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662"/>
            <a:ext cx="3932237" cy="935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22362"/>
            <a:ext cx="6172200" cy="4738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58450" y="365125"/>
            <a:ext cx="234473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201818" y="2867819"/>
            <a:ext cx="6858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327"/>
            <a:ext cx="10515600" cy="759707"/>
          </a:xfrm>
        </p:spPr>
        <p:txBody>
          <a:bodyPr/>
          <a:lstStyle>
            <a:lvl1pPr>
              <a:defRPr>
                <a:solidFill>
                  <a:srgbClr val="EE99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07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4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E99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63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6673"/>
            <a:ext cx="10515600" cy="7290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6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024"/>
            <a:ext cx="10515600" cy="7843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ull image">
    <p:bg>
      <p:bgPr>
        <a:blipFill dpi="0" rotWithShape="1">
          <a:blip r:embed="rId2">
            <a:alphaModFix amt="1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85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935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22362"/>
            <a:ext cx="6172200" cy="4738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4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rgbClr val="EE99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rive.google.com/file/d/1gjAdy0BSgqHJ_eQ1s6FwPNf_frnF-OZX/view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bit.do/ati-audi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karcher@syr.edu" TargetMode="External"/><Relationship Id="rId2" Type="http://schemas.openxmlformats.org/officeDocument/2006/relationships/hyperlink" Target="https://qdr.syr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mailto:qdr@syr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://apr.sagepub.com/content/42/1/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bit.do/ati-historic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Annotation for Transparent Inquiry (</a:t>
            </a:r>
            <a:r>
              <a:rPr lang="en-US" sz="5400" dirty="0" smtClean="0"/>
              <a:t>ATI)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Transparency </a:t>
            </a:r>
            <a:r>
              <a:rPr lang="en-US" sz="2400" dirty="0"/>
              <a:t>for Qualitative Social Science Research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06544" y="3933056"/>
            <a:ext cx="7578911" cy="634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5B7D3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5B7D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5B7D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5B7D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5B7D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Force 2019, Edinburgh, October 16-17</a:t>
            </a:r>
            <a:r>
              <a:rPr lang="en-US" smtClean="0"/>
              <a:t>, 2019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" y="4725143"/>
            <a:ext cx="12192000" cy="18722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5B7D3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5B7D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5B7D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5B7D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5B7D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EE985E"/>
                </a:solidFill>
              </a:rPr>
              <a:t>Sebastian Karcher</a:t>
            </a:r>
            <a:br>
              <a:rPr lang="en-US" dirty="0" smtClean="0">
                <a:solidFill>
                  <a:srgbClr val="EE985E"/>
                </a:solidFill>
              </a:rPr>
            </a:br>
            <a:r>
              <a:rPr lang="en-US" dirty="0" smtClean="0">
                <a:solidFill>
                  <a:srgbClr val="EE985E"/>
                </a:solidFill>
              </a:rPr>
              <a:t>Qualitative Data Repository</a:t>
            </a:r>
            <a:endParaRPr lang="en-US" dirty="0">
              <a:solidFill>
                <a:srgbClr val="EE98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/>
        </p:nvSpPr>
        <p:spPr>
          <a:xfrm>
            <a:off x="4445000" y="1222600"/>
            <a:ext cx="3863200" cy="23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1917"/>
            <a:r>
              <a:rPr lang="en" sz="2400" b="1">
                <a:latin typeface="Gill Sans"/>
                <a:ea typeface="Gill Sans"/>
                <a:cs typeface="Gill Sans"/>
                <a:sym typeface="Gill Sans"/>
              </a:rPr>
              <a:t>Translation</a:t>
            </a:r>
            <a:endParaRPr sz="2400"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717767" y="1214133"/>
            <a:ext cx="3301200" cy="23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1917"/>
            <a:r>
              <a:rPr lang="en" sz="2400" b="1">
                <a:latin typeface="Gill Sans"/>
                <a:ea typeface="Gill Sans"/>
                <a:cs typeface="Gill Sans"/>
                <a:sym typeface="Gill Sans"/>
              </a:rPr>
              <a:t>Source excerpt</a:t>
            </a:r>
            <a:endParaRPr sz="2400"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177799" y="200638"/>
            <a:ext cx="11582400" cy="10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dirty="0" smtClean="0"/>
              <a:t>ATI Example</a:t>
            </a:r>
            <a:r>
              <a:rPr lang="en" sz="3600" dirty="0"/>
              <a:t>: E</a:t>
            </a:r>
            <a:r>
              <a:rPr lang="en" sz="3600" b="1" dirty="0" smtClean="0"/>
              <a:t>xcerpt</a:t>
            </a:r>
            <a:r>
              <a:rPr lang="en" sz="3600" b="1" dirty="0"/>
              <a:t>, translation, and analysis</a:t>
            </a:r>
            <a:endParaRPr sz="3600" b="1" dirty="0"/>
          </a:p>
        </p:txBody>
      </p:sp>
      <p:pic>
        <p:nvPicPr>
          <p:cNvPr id="178" name="Google Shape;1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34" y="5333333"/>
            <a:ext cx="6551665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584" y="1625534"/>
            <a:ext cx="3042965" cy="287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5"/>
          <p:cNvSpPr txBox="1"/>
          <p:nvPr/>
        </p:nvSpPr>
        <p:spPr>
          <a:xfrm>
            <a:off x="367384" y="5036217"/>
            <a:ext cx="3301200" cy="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400" b="1">
                <a:latin typeface="Gill Sans"/>
                <a:ea typeface="Gill Sans"/>
                <a:cs typeface="Gill Sans"/>
                <a:sym typeface="Gill Sans"/>
              </a:rPr>
              <a:t>Publication</a:t>
            </a:r>
            <a:endParaRPr sz="2400"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35"/>
          <p:cNvSpPr txBox="1"/>
          <p:nvPr/>
        </p:nvSpPr>
        <p:spPr>
          <a:xfrm>
            <a:off x="8782199" y="2979133"/>
            <a:ext cx="2978000" cy="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400" b="1">
                <a:latin typeface="Gill Sans"/>
                <a:ea typeface="Gill Sans"/>
                <a:cs typeface="Gill Sans"/>
                <a:sym typeface="Gill Sans"/>
              </a:rPr>
              <a:t>Analysis</a:t>
            </a:r>
            <a:endParaRPr sz="2400" b="1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6100" y="1689050"/>
            <a:ext cx="3455565" cy="25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8705" y="3288920"/>
            <a:ext cx="3131929" cy="31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5"/>
          <p:cNvSpPr/>
          <p:nvPr/>
        </p:nvSpPr>
        <p:spPr>
          <a:xfrm>
            <a:off x="6731000" y="3415934"/>
            <a:ext cx="1955800" cy="3061033"/>
          </a:xfrm>
          <a:custGeom>
            <a:avLst/>
            <a:gdLst/>
            <a:ahLst/>
            <a:cxnLst/>
            <a:rect l="0" t="0" r="0" b="0"/>
            <a:pathLst>
              <a:path w="58674" h="91831" extrusionOk="0">
                <a:moveTo>
                  <a:pt x="58674" y="0"/>
                </a:moveTo>
                <a:lnTo>
                  <a:pt x="58293" y="91831"/>
                </a:lnTo>
                <a:lnTo>
                  <a:pt x="0" y="80021"/>
                </a:lnTo>
                <a:close/>
              </a:path>
            </a:pathLst>
          </a:custGeom>
          <a:solidFill>
            <a:srgbClr val="A8DBE9"/>
          </a:solidFill>
          <a:ln>
            <a:noFill/>
          </a:ln>
        </p:spPr>
      </p:sp>
      <p:sp>
        <p:nvSpPr>
          <p:cNvPr id="185" name="Google Shape;185;p35"/>
          <p:cNvSpPr/>
          <p:nvPr/>
        </p:nvSpPr>
        <p:spPr>
          <a:xfrm>
            <a:off x="977901" y="4483100"/>
            <a:ext cx="3568700" cy="1473200"/>
          </a:xfrm>
          <a:custGeom>
            <a:avLst/>
            <a:gdLst/>
            <a:ahLst/>
            <a:cxnLst/>
            <a:rect l="0" t="0" r="0" b="0"/>
            <a:pathLst>
              <a:path w="107061" h="44196" extrusionOk="0">
                <a:moveTo>
                  <a:pt x="0" y="0"/>
                </a:moveTo>
                <a:lnTo>
                  <a:pt x="85725" y="0"/>
                </a:lnTo>
                <a:lnTo>
                  <a:pt x="107061" y="44196"/>
                </a:lnTo>
                <a:close/>
              </a:path>
            </a:pathLst>
          </a:custGeom>
          <a:solidFill>
            <a:srgbClr val="A8DBE9"/>
          </a:solidFill>
          <a:ln>
            <a:noFill/>
          </a:ln>
        </p:spPr>
      </p:sp>
      <p:sp>
        <p:nvSpPr>
          <p:cNvPr id="186" name="Google Shape;186;p35"/>
          <p:cNvSpPr/>
          <p:nvPr/>
        </p:nvSpPr>
        <p:spPr>
          <a:xfrm>
            <a:off x="3975100" y="1727201"/>
            <a:ext cx="635000" cy="2451100"/>
          </a:xfrm>
          <a:custGeom>
            <a:avLst/>
            <a:gdLst/>
            <a:ahLst/>
            <a:cxnLst/>
            <a:rect l="0" t="0" r="0" b="0"/>
            <a:pathLst>
              <a:path w="19050" h="73533" extrusionOk="0">
                <a:moveTo>
                  <a:pt x="19050" y="0"/>
                </a:moveTo>
                <a:lnTo>
                  <a:pt x="0" y="34290"/>
                </a:lnTo>
                <a:lnTo>
                  <a:pt x="19050" y="73533"/>
                </a:lnTo>
                <a:close/>
              </a:path>
            </a:pathLst>
          </a:custGeom>
          <a:solidFill>
            <a:srgbClr val="A8DBE9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38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33" y="4863633"/>
            <a:ext cx="6454999" cy="157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6"/>
          <p:cNvSpPr txBox="1"/>
          <p:nvPr/>
        </p:nvSpPr>
        <p:spPr>
          <a:xfrm>
            <a:off x="443584" y="4680617"/>
            <a:ext cx="3301200" cy="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400" b="1">
                <a:latin typeface="Gill Sans"/>
                <a:ea typeface="Gill Sans"/>
                <a:cs typeface="Gill Sans"/>
                <a:sym typeface="Gill Sans"/>
              </a:rPr>
              <a:t>Publication table</a:t>
            </a:r>
            <a:endParaRPr sz="2400"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931533" y="1252333"/>
            <a:ext cx="7323200" cy="23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1917"/>
            <a:r>
              <a:rPr lang="en" sz="2400" b="1" dirty="0">
                <a:latin typeface="Gill Sans"/>
                <a:ea typeface="Gill Sans"/>
                <a:cs typeface="Gill Sans"/>
                <a:sym typeface="Gill Sans"/>
              </a:rPr>
              <a:t>Documentation (list of excerpts)</a:t>
            </a:r>
            <a:endParaRPr sz="24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268224" y="268224"/>
            <a:ext cx="11582400" cy="10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Example: </a:t>
            </a:r>
            <a:r>
              <a:rPr lang="en" b="1"/>
              <a:t>audio in linguistics</a:t>
            </a:r>
            <a:endParaRPr b="1"/>
          </a:p>
        </p:txBody>
      </p:sp>
      <p:sp>
        <p:nvSpPr>
          <p:cNvPr id="195" name="Google Shape;195;p36"/>
          <p:cNvSpPr txBox="1"/>
          <p:nvPr/>
        </p:nvSpPr>
        <p:spPr>
          <a:xfrm>
            <a:off x="8049267" y="6324600"/>
            <a:ext cx="41428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Link: </a:t>
            </a:r>
            <a:r>
              <a:rPr lang="en" sz="24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http://bit.do/ati-audio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6" name="Google Shape;19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202" y="1782213"/>
            <a:ext cx="7543000" cy="248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6" title="middens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3766" y="3609801"/>
            <a:ext cx="3019503" cy="226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/>
          <p:nvPr/>
        </p:nvSpPr>
        <p:spPr>
          <a:xfrm>
            <a:off x="8693751" y="3223784"/>
            <a:ext cx="3301200" cy="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400" b="1">
                <a:latin typeface="Gill Sans"/>
                <a:ea typeface="Gill Sans"/>
                <a:cs typeface="Gill Sans"/>
                <a:sym typeface="Gill Sans"/>
              </a:rPr>
              <a:t>Data source (audio)</a:t>
            </a:r>
            <a:endParaRPr sz="2400"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36"/>
          <p:cNvSpPr/>
          <p:nvPr/>
        </p:nvSpPr>
        <p:spPr>
          <a:xfrm>
            <a:off x="1279219" y="4073522"/>
            <a:ext cx="5105400" cy="1155700"/>
          </a:xfrm>
          <a:custGeom>
            <a:avLst/>
            <a:gdLst/>
            <a:ahLst/>
            <a:cxnLst/>
            <a:rect l="0" t="0" r="0" b="0"/>
            <a:pathLst>
              <a:path w="153162" h="34671" extrusionOk="0">
                <a:moveTo>
                  <a:pt x="0" y="0"/>
                </a:moveTo>
                <a:lnTo>
                  <a:pt x="153162" y="381"/>
                </a:lnTo>
                <a:lnTo>
                  <a:pt x="81153" y="34671"/>
                </a:lnTo>
                <a:close/>
              </a:path>
            </a:pathLst>
          </a:custGeom>
          <a:solidFill>
            <a:srgbClr val="A8DBE9"/>
          </a:solidFill>
          <a:ln>
            <a:noFill/>
          </a:ln>
        </p:spPr>
      </p:sp>
      <p:sp>
        <p:nvSpPr>
          <p:cNvPr id="200" name="Google Shape;200;p36"/>
          <p:cNvSpPr/>
          <p:nvPr/>
        </p:nvSpPr>
        <p:spPr>
          <a:xfrm>
            <a:off x="6466042" y="3802950"/>
            <a:ext cx="2146300" cy="2222500"/>
          </a:xfrm>
          <a:custGeom>
            <a:avLst/>
            <a:gdLst/>
            <a:ahLst/>
            <a:cxnLst/>
            <a:rect l="0" t="0" r="0" b="0"/>
            <a:pathLst>
              <a:path w="64389" h="66675" extrusionOk="0">
                <a:moveTo>
                  <a:pt x="64389" y="0"/>
                </a:moveTo>
                <a:lnTo>
                  <a:pt x="64008" y="66675"/>
                </a:lnTo>
                <a:lnTo>
                  <a:pt x="0" y="3429"/>
                </a:lnTo>
                <a:close/>
              </a:path>
            </a:pathLst>
          </a:custGeom>
          <a:solidFill>
            <a:srgbClr val="A8DBE9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54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ATI: The ATI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en-US" dirty="0" smtClean="0"/>
              <a:t>Phases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phase: Annotating recently published articles</a:t>
            </a:r>
          </a:p>
          <a:p>
            <a:r>
              <a:rPr lang="en-US" dirty="0" smtClean="0"/>
              <a:t>Collaborated closely with Cambridge University Press to test technology, workflows, and solicit articles</a:t>
            </a:r>
          </a:p>
          <a:p>
            <a:r>
              <a:rPr lang="en-US" dirty="0" smtClean="0"/>
              <a:t>Projects available at qdr.org/</a:t>
            </a:r>
            <a:r>
              <a:rPr lang="en-US" dirty="0" err="1" smtClean="0"/>
              <a:t>ati</a:t>
            </a:r>
            <a:r>
              <a:rPr lang="en-US" dirty="0" smtClean="0"/>
              <a:t>/</a:t>
            </a:r>
            <a:r>
              <a:rPr lang="en-US" dirty="0" err="1" smtClean="0"/>
              <a:t>ati</a:t>
            </a:r>
            <a:r>
              <a:rPr lang="en-US" dirty="0" smtClean="0"/>
              <a:t>-models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phase: Annotating during writing process</a:t>
            </a:r>
          </a:p>
          <a:p>
            <a:r>
              <a:rPr lang="en-US" dirty="0" smtClean="0"/>
              <a:t>Every paper paired with reviewer, pre- and post review</a:t>
            </a:r>
          </a:p>
          <a:p>
            <a:r>
              <a:rPr lang="en-US" dirty="0" smtClean="0"/>
              <a:t>Authors keep logbook &amp; fill out </a:t>
            </a:r>
            <a:r>
              <a:rPr lang="en-US" dirty="0" smtClean="0"/>
              <a:t>survey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8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ATI: ATI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Phase of pilots</a:t>
            </a:r>
          </a:p>
          <a:p>
            <a:r>
              <a:rPr lang="en-US" dirty="0" smtClean="0"/>
              <a:t>Solicited proposals for (paid) annotation &amp; workshop</a:t>
            </a:r>
          </a:p>
          <a:p>
            <a:r>
              <a:rPr lang="en-US" dirty="0" smtClean="0"/>
              <a:t>80 submissions across disciplines &amp; continents, though skewed towards political science</a:t>
            </a:r>
          </a:p>
          <a:p>
            <a:r>
              <a:rPr lang="en-US" dirty="0" smtClean="0"/>
              <a:t>Selected 19 projects, workshop in November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Same reviewer/author structure</a:t>
            </a:r>
            <a:endParaRPr lang="en-US" dirty="0" smtClean="0"/>
          </a:p>
          <a:p>
            <a:r>
              <a:rPr lang="en-US" dirty="0" smtClean="0"/>
              <a:t>First (law review) article published</a:t>
            </a:r>
          </a:p>
          <a:p>
            <a:r>
              <a:rPr lang="en-US" dirty="0" smtClean="0"/>
              <a:t>Other articles just entering peer review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2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spent per project: ~20-30hs</a:t>
            </a:r>
          </a:p>
          <a:p>
            <a:r>
              <a:rPr lang="en-US" dirty="0" smtClean="0"/>
              <a:t>Widely </a:t>
            </a:r>
            <a:r>
              <a:rPr lang="en-US" dirty="0" smtClean="0"/>
              <a:t>differing number of annotations (6-80/article)</a:t>
            </a:r>
          </a:p>
          <a:p>
            <a:r>
              <a:rPr lang="en-US" dirty="0" smtClean="0"/>
              <a:t>Widely differing usage of annotations, some disagreement</a:t>
            </a:r>
          </a:p>
          <a:p>
            <a:r>
              <a:rPr lang="en-US" dirty="0" smtClean="0"/>
              <a:t>Readers value </a:t>
            </a:r>
            <a:r>
              <a:rPr lang="en-US" i="1" dirty="0" smtClean="0"/>
              <a:t>analytical </a:t>
            </a:r>
            <a:r>
              <a:rPr lang="en-US" dirty="0" smtClean="0"/>
              <a:t>content at least as much as data</a:t>
            </a:r>
          </a:p>
          <a:p>
            <a:r>
              <a:rPr lang="en-US" dirty="0" smtClean="0"/>
              <a:t>Concern </a:t>
            </a:r>
            <a:r>
              <a:rPr lang="en-US" dirty="0" smtClean="0"/>
              <a:t>about incentives</a:t>
            </a:r>
          </a:p>
          <a:p>
            <a:r>
              <a:rPr lang="en-US" dirty="0" smtClean="0"/>
              <a:t>Interest in clearer typology of annotations</a:t>
            </a:r>
          </a:p>
          <a:p>
            <a:pPr lvl="1"/>
            <a:r>
              <a:rPr lang="en-US" dirty="0" smtClean="0"/>
              <a:t>Existing work on annotation/citation ontologies</a:t>
            </a:r>
          </a:p>
        </p:txBody>
      </p:sp>
    </p:spTree>
    <p:extLst>
      <p:ext uri="{BB962C8B-B14F-4D97-AF65-F5344CB8AC3E}">
        <p14:creationId xmlns:p14="http://schemas.microsoft.com/office/powerpoint/2010/main" val="32948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broader adoption</a:t>
            </a:r>
          </a:p>
          <a:p>
            <a:r>
              <a:rPr lang="en-US" dirty="0" smtClean="0"/>
              <a:t>Facilitate peer review</a:t>
            </a:r>
          </a:p>
          <a:p>
            <a:r>
              <a:rPr lang="en-US" dirty="0" smtClean="0"/>
              <a:t>Automate curation processes</a:t>
            </a:r>
            <a:endParaRPr lang="en-US" dirty="0"/>
          </a:p>
          <a:p>
            <a:r>
              <a:rPr lang="en-US" dirty="0" smtClean="0"/>
              <a:t>Further standardize instructions</a:t>
            </a:r>
          </a:p>
          <a:p>
            <a:pPr lvl="1"/>
            <a:r>
              <a:rPr lang="en-US" dirty="0" smtClean="0"/>
              <a:t>All components of ATI are open and (where applicable) standards based</a:t>
            </a:r>
          </a:p>
        </p:txBody>
      </p:sp>
    </p:spTree>
    <p:extLst>
      <p:ext uri="{BB962C8B-B14F-4D97-AF65-F5344CB8AC3E}">
        <p14:creationId xmlns:p14="http://schemas.microsoft.com/office/powerpoint/2010/main" val="365307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stay in touch: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https://qdr.syr.edu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@adam42smith  (Sebastian) </a:t>
            </a:r>
          </a:p>
          <a:p>
            <a:pPr marL="0" indent="0">
              <a:buNone/>
            </a:pPr>
            <a:r>
              <a:rPr lang="en-US" dirty="0" smtClean="0"/>
              <a:t>		@</a:t>
            </a:r>
            <a:r>
              <a:rPr lang="en-US" dirty="0" err="1" smtClean="0"/>
              <a:t>qdrepository</a:t>
            </a:r>
            <a:r>
              <a:rPr lang="en-US" dirty="0"/>
              <a:t>	</a:t>
            </a:r>
            <a:r>
              <a:rPr lang="en-US" dirty="0" smtClean="0"/>
              <a:t>  (QDR)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	</a:t>
            </a:r>
            <a:r>
              <a:rPr lang="en-US" dirty="0" smtClean="0">
                <a:hlinkClick r:id="rId3"/>
              </a:rPr>
              <a:t>skarcher@syr.edu</a:t>
            </a:r>
            <a:endParaRPr lang="en-US" dirty="0"/>
          </a:p>
          <a:p>
            <a:pPr marL="0" indent="1828800">
              <a:buNone/>
              <a:tabLst>
                <a:tab pos="1146175" algn="l"/>
              </a:tabLst>
            </a:pPr>
            <a:r>
              <a:rPr lang="en-US" dirty="0" smtClean="0">
                <a:hlinkClick r:id="rId4"/>
              </a:rPr>
              <a:t>qdr@syr.edu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24684"/>
            <a:ext cx="4104456" cy="2442151"/>
          </a:xfrm>
          <a:prstGeom prst="rect">
            <a:avLst/>
          </a:prstGeom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566895"/>
            <a:ext cx="971873" cy="5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Qualitative Research Transparent?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Quantitative Research: Matrix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9102" y="1484784"/>
            <a:ext cx="342331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881" y="1993526"/>
            <a:ext cx="3036094" cy="203632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91299" y="2390926"/>
            <a:ext cx="854747" cy="990546"/>
          </a:xfrm>
          <a:prstGeom prst="rightArrow">
            <a:avLst/>
          </a:prstGeom>
          <a:solidFill>
            <a:srgbClr val="55B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7184355" y="2395570"/>
            <a:ext cx="854747" cy="990546"/>
          </a:xfrm>
          <a:prstGeom prst="rightArrow">
            <a:avLst/>
          </a:prstGeom>
          <a:solidFill>
            <a:srgbClr val="55B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2" name="Picture 4" descr="https://developer.r-project.org/Logo/Rlogo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55" y="2553721"/>
            <a:ext cx="876226" cy="6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811976" y="3381473"/>
            <a:ext cx="1134070" cy="1869551"/>
          </a:xfrm>
          <a:prstGeom prst="straightConnector1">
            <a:avLst/>
          </a:prstGeom>
          <a:ln w="19050">
            <a:solidFill>
              <a:srgbClr val="55B7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25369" y="3364688"/>
            <a:ext cx="367951" cy="1792504"/>
          </a:xfrm>
          <a:prstGeom prst="straightConnector1">
            <a:avLst/>
          </a:prstGeom>
          <a:ln w="19050">
            <a:solidFill>
              <a:srgbClr val="55B7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dataverse.org/files/dataverseorg/files/dataverse_project_logo-h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72" y="5088232"/>
            <a:ext cx="1733891" cy="6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44617" y="5790896"/>
            <a:ext cx="23613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latin typeface="Georgia" panose="02040502050405020303" pitchFamily="18" charset="0"/>
              </a:rPr>
              <a:t>Toby </a:t>
            </a:r>
            <a:r>
              <a:rPr lang="en-US" sz="675" dirty="0" err="1">
                <a:latin typeface="Georgia" panose="02040502050405020303" pitchFamily="18" charset="0"/>
              </a:rPr>
              <a:t>Bolsen</a:t>
            </a:r>
            <a:r>
              <a:rPr lang="en-US" sz="675" dirty="0">
                <a:latin typeface="Georgia" panose="02040502050405020303" pitchFamily="18" charset="0"/>
              </a:rPr>
              <a:t>, Thomas J. </a:t>
            </a:r>
            <a:r>
              <a:rPr lang="en-US" sz="675" dirty="0" err="1">
                <a:latin typeface="Georgia" panose="02040502050405020303" pitchFamily="18" charset="0"/>
              </a:rPr>
              <a:t>Leeper</a:t>
            </a:r>
            <a:r>
              <a:rPr lang="en-US" sz="675" dirty="0">
                <a:latin typeface="Georgia" panose="02040502050405020303" pitchFamily="18" charset="0"/>
              </a:rPr>
              <a:t>, and Matthew Shapiro. 2014. </a:t>
            </a:r>
            <a:r>
              <a:rPr lang="en-US" sz="675" dirty="0">
                <a:latin typeface="Georgia" panose="02040502050405020303" pitchFamily="18" charset="0"/>
                <a:hlinkClick r:id="rId7"/>
              </a:rPr>
              <a:t>“Doing What Others Do: Norms, Science, and Collective Action on Global Warming.”</a:t>
            </a:r>
            <a:r>
              <a:rPr lang="en-US" sz="675" dirty="0">
                <a:latin typeface="Georgia" panose="02040502050405020303" pitchFamily="18" charset="0"/>
              </a:rPr>
              <a:t> </a:t>
            </a:r>
            <a:r>
              <a:rPr lang="en-US" sz="675" i="1" dirty="0">
                <a:latin typeface="Georgia" panose="02040502050405020303" pitchFamily="18" charset="0"/>
              </a:rPr>
              <a:t>American Politics Research</a:t>
            </a:r>
            <a:r>
              <a:rPr lang="en-US" sz="675" dirty="0">
                <a:latin typeface="Georgia" panose="02040502050405020303" pitchFamily="18" charset="0"/>
              </a:rPr>
              <a:t> 42(1): 65–89.</a:t>
            </a:r>
          </a:p>
        </p:txBody>
      </p:sp>
      <p:sp>
        <p:nvSpPr>
          <p:cNvPr id="3" name="Oval 2"/>
          <p:cNvSpPr/>
          <p:nvPr/>
        </p:nvSpPr>
        <p:spPr>
          <a:xfrm>
            <a:off x="5379010" y="4488665"/>
            <a:ext cx="1293053" cy="454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EE985E"/>
                </a:solidFill>
              </a:rPr>
              <a:t>Open Science</a:t>
            </a:r>
          </a:p>
        </p:txBody>
      </p:sp>
    </p:spTree>
    <p:extLst>
      <p:ext uri="{BB962C8B-B14F-4D97-AF65-F5344CB8AC3E}">
        <p14:creationId xmlns:p14="http://schemas.microsoft.com/office/powerpoint/2010/main" val="4462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Qualitative Research: Granular Data</a:t>
            </a:r>
          </a:p>
        </p:txBody>
      </p:sp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42" y="2168927"/>
            <a:ext cx="9278916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Traditional Way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6483"/>
            <a:ext cx="5510560" cy="1406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486275"/>
            <a:ext cx="597217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362" y="3919537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479376" y="28945"/>
            <a:ext cx="11582400" cy="10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Annotation for Transparent Inquiry (ATI)</a:t>
            </a:r>
            <a:endParaRPr b="1" dirty="0"/>
          </a:p>
        </p:txBody>
      </p:sp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301" y="1388334"/>
            <a:ext cx="9931399" cy="514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268224" y="268224"/>
            <a:ext cx="11582400" cy="10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ATI: </a:t>
            </a:r>
            <a:r>
              <a:rPr lang="en" dirty="0"/>
              <a:t>D</a:t>
            </a:r>
            <a:r>
              <a:rPr lang="en" b="1" dirty="0" smtClean="0"/>
              <a:t>ata </a:t>
            </a:r>
            <a:r>
              <a:rPr lang="en" b="1" dirty="0"/>
              <a:t>repository</a:t>
            </a:r>
            <a:endParaRPr b="1" dirty="0"/>
          </a:p>
        </p:txBody>
      </p:sp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02" y="1356967"/>
            <a:ext cx="5520967" cy="508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2769" y="1262167"/>
            <a:ext cx="4856135" cy="5276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3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619285" y="116632"/>
            <a:ext cx="11582400" cy="10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 smtClean="0"/>
              <a:t>ATI: Annotations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51432"/>
            <a:ext cx="6984776" cy="54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/>
        </p:nvSpPr>
        <p:spPr>
          <a:xfrm>
            <a:off x="7366000" y="1147133"/>
            <a:ext cx="4432400" cy="23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1917"/>
            <a:r>
              <a:rPr lang="en" sz="2400" b="1">
                <a:latin typeface="Gill Sans"/>
                <a:ea typeface="Gill Sans"/>
                <a:cs typeface="Gill Sans"/>
                <a:sym typeface="Gill Sans"/>
              </a:rPr>
              <a:t>Source document</a:t>
            </a:r>
            <a:endParaRPr sz="2400"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34"/>
          <p:cNvSpPr txBox="1">
            <a:spLocks noGrp="1"/>
          </p:cNvSpPr>
          <p:nvPr>
            <p:ph type="title"/>
          </p:nvPr>
        </p:nvSpPr>
        <p:spPr>
          <a:xfrm>
            <a:off x="268224" y="268224"/>
            <a:ext cx="11582400" cy="10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ATI examples: </a:t>
            </a:r>
            <a:r>
              <a:rPr lang="en" dirty="0"/>
              <a:t>H</a:t>
            </a:r>
            <a:r>
              <a:rPr lang="en" b="1" dirty="0" smtClean="0"/>
              <a:t>istorical </a:t>
            </a:r>
            <a:r>
              <a:rPr lang="en" b="1" dirty="0"/>
              <a:t>research</a:t>
            </a:r>
            <a:endParaRPr b="1" dirty="0"/>
          </a:p>
        </p:txBody>
      </p:sp>
      <p:pic>
        <p:nvPicPr>
          <p:cNvPr id="163" name="Google Shape;1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85" y="5246651"/>
            <a:ext cx="6675433" cy="916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4"/>
          <p:cNvSpPr txBox="1"/>
          <p:nvPr/>
        </p:nvSpPr>
        <p:spPr>
          <a:xfrm>
            <a:off x="8049267" y="6324600"/>
            <a:ext cx="41428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Link: </a:t>
            </a:r>
            <a:r>
              <a:rPr lang="en" sz="24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http://bit.do/ati-historical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34"/>
          <p:cNvSpPr txBox="1"/>
          <p:nvPr/>
        </p:nvSpPr>
        <p:spPr>
          <a:xfrm>
            <a:off x="608684" y="4860651"/>
            <a:ext cx="3301200" cy="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400" b="1">
                <a:latin typeface="Gill Sans"/>
                <a:ea typeface="Gill Sans"/>
                <a:cs typeface="Gill Sans"/>
                <a:sym typeface="Gill Sans"/>
              </a:rPr>
              <a:t>Publication</a:t>
            </a:r>
            <a:endParaRPr sz="2400"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34"/>
          <p:cNvSpPr txBox="1"/>
          <p:nvPr/>
        </p:nvSpPr>
        <p:spPr>
          <a:xfrm>
            <a:off x="2766900" y="1290333"/>
            <a:ext cx="3138400" cy="23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1917"/>
            <a:r>
              <a:rPr lang="en" sz="2400" b="1">
                <a:latin typeface="Gill Sans"/>
                <a:ea typeface="Gill Sans"/>
                <a:cs typeface="Gill Sans"/>
                <a:sym typeface="Gill Sans"/>
              </a:rPr>
              <a:t>Annotation</a:t>
            </a:r>
            <a:endParaRPr sz="2400" b="1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5">
            <a:alphaModFix/>
          </a:blip>
          <a:srcRect b="-6974"/>
          <a:stretch/>
        </p:blipFill>
        <p:spPr>
          <a:xfrm>
            <a:off x="2995501" y="1771501"/>
            <a:ext cx="2714367" cy="38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0449" y="1653567"/>
            <a:ext cx="4021456" cy="36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4"/>
          <p:cNvSpPr/>
          <p:nvPr/>
        </p:nvSpPr>
        <p:spPr>
          <a:xfrm>
            <a:off x="2995501" y="5397501"/>
            <a:ext cx="2719500" cy="495300"/>
          </a:xfrm>
          <a:custGeom>
            <a:avLst/>
            <a:gdLst/>
            <a:ahLst/>
            <a:cxnLst/>
            <a:rect l="0" t="0" r="0" b="0"/>
            <a:pathLst>
              <a:path w="81585" h="14859" extrusionOk="0">
                <a:moveTo>
                  <a:pt x="0" y="432"/>
                </a:moveTo>
                <a:lnTo>
                  <a:pt x="81585" y="0"/>
                </a:lnTo>
                <a:lnTo>
                  <a:pt x="60249" y="14859"/>
                </a:lnTo>
                <a:close/>
              </a:path>
            </a:pathLst>
          </a:custGeom>
          <a:solidFill>
            <a:srgbClr val="A8DBE9"/>
          </a:solidFill>
          <a:ln>
            <a:noFill/>
          </a:ln>
        </p:spPr>
      </p:sp>
      <p:sp>
        <p:nvSpPr>
          <p:cNvPr id="170" name="Google Shape;170;p34"/>
          <p:cNvSpPr/>
          <p:nvPr/>
        </p:nvSpPr>
        <p:spPr>
          <a:xfrm>
            <a:off x="5626101" y="1663700"/>
            <a:ext cx="1892300" cy="3606800"/>
          </a:xfrm>
          <a:custGeom>
            <a:avLst/>
            <a:gdLst/>
            <a:ahLst/>
            <a:cxnLst/>
            <a:rect l="0" t="0" r="0" b="0"/>
            <a:pathLst>
              <a:path w="56769" h="108204" extrusionOk="0">
                <a:moveTo>
                  <a:pt x="56769" y="0"/>
                </a:moveTo>
                <a:lnTo>
                  <a:pt x="56769" y="108204"/>
                </a:lnTo>
                <a:lnTo>
                  <a:pt x="0" y="70485"/>
                </a:lnTo>
                <a:close/>
              </a:path>
            </a:pathLst>
          </a:custGeom>
          <a:solidFill>
            <a:srgbClr val="A8DBE9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71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DR Template Text-Heavy">
  <a:themeElements>
    <a:clrScheme name="QDR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55B7D3"/>
      </a:accent1>
      <a:accent2>
        <a:srgbClr val="EB853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DR Standard">
      <a:majorFont>
        <a:latin typeface="Lucida Bright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DR Template Text-Heavy" id="{98077234-FF43-4160-B960-AEA1F07C99ED}" vid="{EBE190C5-CECF-4EA3-955E-F90C829AA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12462</TotalTime>
  <Words>373</Words>
  <Application>Microsoft Office PowerPoint</Application>
  <PresentationFormat>Widescreen</PresentationFormat>
  <Paragraphs>72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Lucida Bright</vt:lpstr>
      <vt:lpstr>Gill Sans</vt:lpstr>
      <vt:lpstr>Trebuchet MS</vt:lpstr>
      <vt:lpstr>Arial</vt:lpstr>
      <vt:lpstr>Calibri</vt:lpstr>
      <vt:lpstr>Lucida Sans</vt:lpstr>
      <vt:lpstr>Georgia</vt:lpstr>
      <vt:lpstr>QDR Template Text-Heavy</vt:lpstr>
      <vt:lpstr>Annotation for Transparent Inquiry (ATI) Transparency for Qualitative Social Science Research</vt:lpstr>
      <vt:lpstr>How Do We Make Qualitative Research Transparent?</vt:lpstr>
      <vt:lpstr>Quantitative Research: Matrix Data</vt:lpstr>
      <vt:lpstr>Qualitative Research: Granular Data</vt:lpstr>
      <vt:lpstr>The Traditional Way</vt:lpstr>
      <vt:lpstr>Annotation for Transparent Inquiry (ATI)</vt:lpstr>
      <vt:lpstr>ATI: Data repository</vt:lpstr>
      <vt:lpstr>ATI: Annotations</vt:lpstr>
      <vt:lpstr>ATI examples: Historical research</vt:lpstr>
      <vt:lpstr>ATI Example: Excerpt, translation, and analysis</vt:lpstr>
      <vt:lpstr>Example: audio in linguistics</vt:lpstr>
      <vt:lpstr>Evaluating ATI: The ATI Initiative</vt:lpstr>
      <vt:lpstr>Evaluating ATI: ATI Challenge</vt:lpstr>
      <vt:lpstr>Evaluating ATI</vt:lpstr>
      <vt:lpstr>Next Steps</vt:lpstr>
      <vt:lpstr>Questions? Comments?</vt:lpstr>
    </vt:vector>
  </TitlesOfParts>
  <Manager/>
  <Company>QDR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IQMR 2018 Data Management Module - Session 1</dc:title>
  <dc:subject/>
  <dc:creator>Dessi Kirilova</dc:creator>
  <cp:keywords/>
  <dc:description/>
  <cp:lastModifiedBy>Sebastian Karcher</cp:lastModifiedBy>
  <cp:revision>379</cp:revision>
  <cp:lastPrinted>2015-06-15T17:31:51Z</cp:lastPrinted>
  <dcterms:created xsi:type="dcterms:W3CDTF">2014-07-22T09:14:33Z</dcterms:created>
  <dcterms:modified xsi:type="dcterms:W3CDTF">2019-10-11T20:29:06Z</dcterms:modified>
  <cp:category/>
</cp:coreProperties>
</file>