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8"/>
  </p:notesMasterIdLst>
  <p:handoutMasterIdLst>
    <p:handoutMasterId r:id="rId69"/>
  </p:handoutMasterIdLst>
  <p:sldIdLst>
    <p:sldId id="323" r:id="rId2"/>
    <p:sldId id="345" r:id="rId3"/>
    <p:sldId id="432" r:id="rId4"/>
    <p:sldId id="344" r:id="rId5"/>
    <p:sldId id="422" r:id="rId6"/>
    <p:sldId id="423" r:id="rId7"/>
    <p:sldId id="327" r:id="rId8"/>
    <p:sldId id="398" r:id="rId9"/>
    <p:sldId id="360" r:id="rId10"/>
    <p:sldId id="419" r:id="rId11"/>
    <p:sldId id="347" r:id="rId12"/>
    <p:sldId id="362" r:id="rId13"/>
    <p:sldId id="363" r:id="rId14"/>
    <p:sldId id="365" r:id="rId15"/>
    <p:sldId id="367" r:id="rId16"/>
    <p:sldId id="368" r:id="rId17"/>
    <p:sldId id="369" r:id="rId18"/>
    <p:sldId id="420" r:id="rId19"/>
    <p:sldId id="371" r:id="rId20"/>
    <p:sldId id="372" r:id="rId21"/>
    <p:sldId id="373" r:id="rId22"/>
    <p:sldId id="374" r:id="rId23"/>
    <p:sldId id="375" r:id="rId24"/>
    <p:sldId id="391" r:id="rId25"/>
    <p:sldId id="421" r:id="rId26"/>
    <p:sldId id="395" r:id="rId27"/>
    <p:sldId id="376" r:id="rId28"/>
    <p:sldId id="377" r:id="rId29"/>
    <p:sldId id="378" r:id="rId30"/>
    <p:sldId id="379" r:id="rId31"/>
    <p:sldId id="428" r:id="rId32"/>
    <p:sldId id="380" r:id="rId33"/>
    <p:sldId id="382" r:id="rId34"/>
    <p:sldId id="383" r:id="rId35"/>
    <p:sldId id="384" r:id="rId36"/>
    <p:sldId id="385" r:id="rId37"/>
    <p:sldId id="386" r:id="rId38"/>
    <p:sldId id="387" r:id="rId39"/>
    <p:sldId id="402" r:id="rId40"/>
    <p:sldId id="389" r:id="rId41"/>
    <p:sldId id="401" r:id="rId42"/>
    <p:sldId id="405" r:id="rId43"/>
    <p:sldId id="406" r:id="rId44"/>
    <p:sldId id="429" r:id="rId45"/>
    <p:sldId id="408" r:id="rId46"/>
    <p:sldId id="321" r:id="rId47"/>
    <p:sldId id="284" r:id="rId48"/>
    <p:sldId id="286" r:id="rId49"/>
    <p:sldId id="301" r:id="rId50"/>
    <p:sldId id="299" r:id="rId51"/>
    <p:sldId id="290" r:id="rId52"/>
    <p:sldId id="291" r:id="rId53"/>
    <p:sldId id="292" r:id="rId54"/>
    <p:sldId id="293" r:id="rId55"/>
    <p:sldId id="300" r:id="rId56"/>
    <p:sldId id="334" r:id="rId57"/>
    <p:sldId id="302" r:id="rId58"/>
    <p:sldId id="341" r:id="rId59"/>
    <p:sldId id="303" r:id="rId60"/>
    <p:sldId id="424" r:id="rId61"/>
    <p:sldId id="425" r:id="rId62"/>
    <p:sldId id="431" r:id="rId63"/>
    <p:sldId id="426" r:id="rId64"/>
    <p:sldId id="427" r:id="rId65"/>
    <p:sldId id="411" r:id="rId66"/>
    <p:sldId id="407" r:id="rId6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Dygert" initials="CD" lastIdx="3" clrIdx="0">
    <p:extLst>
      <p:ext uri="{19B8F6BF-5375-455C-9EA6-DF929625EA0E}">
        <p15:presenceInfo xmlns:p15="http://schemas.microsoft.com/office/powerpoint/2012/main" userId="95b7f1a806acd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7" autoAdjust="0"/>
    <p:restoredTop sz="86410" autoAdjust="0"/>
  </p:normalViewPr>
  <p:slideViewPr>
    <p:cSldViewPr>
      <p:cViewPr varScale="1">
        <p:scale>
          <a:sx n="99" d="100"/>
          <a:sy n="99" d="100"/>
        </p:scale>
        <p:origin x="612" y="90"/>
      </p:cViewPr>
      <p:guideLst>
        <p:guide orient="horz" pos="2160"/>
        <p:guide pos="3840"/>
      </p:guideLst>
    </p:cSldViewPr>
  </p:slideViewPr>
  <p:outlineViewPr>
    <p:cViewPr>
      <p:scale>
        <a:sx n="33" d="100"/>
        <a:sy n="33" d="100"/>
      </p:scale>
      <p:origin x="0" y="-37086"/>
    </p:cViewPr>
  </p:outlineViewPr>
  <p:notesTextViewPr>
    <p:cViewPr>
      <p:scale>
        <a:sx n="3" d="2"/>
        <a:sy n="3" d="2"/>
      </p:scale>
      <p:origin x="0" y="0"/>
    </p:cViewPr>
  </p:notesTextViewPr>
  <p:sorterViewPr>
    <p:cViewPr>
      <p:scale>
        <a:sx n="140" d="100"/>
        <a:sy n="140" d="100"/>
      </p:scale>
      <p:origin x="0" y="-3519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7" rIns="93313" bIns="46657"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3" tIns="46657" rIns="93313" bIns="46657" rtlCol="0"/>
          <a:lstStyle>
            <a:lvl1pPr algn="r">
              <a:defRPr sz="1200"/>
            </a:lvl1pPr>
          </a:lstStyle>
          <a:p>
            <a:fld id="{E3984AA8-9CD2-473F-B264-16B97FEFC524}" type="datetimeFigureOut">
              <a:rPr lang="en-US" smtClean="0"/>
              <a:t>11/8/2019</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13" tIns="46657" rIns="93313" bIns="4665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13" tIns="46657" rIns="93313" bIns="46657" rtlCol="0" anchor="b"/>
          <a:lstStyle>
            <a:lvl1pPr algn="r">
              <a:defRPr sz="1200"/>
            </a:lvl1pPr>
          </a:lstStyle>
          <a:p>
            <a:fld id="{14EADBCB-812A-40E0-B861-F578A0F80706}" type="slidenum">
              <a:rPr lang="en-US" smtClean="0"/>
              <a:t>‹#›</a:t>
            </a:fld>
            <a:endParaRPr lang="en-US" dirty="0"/>
          </a:p>
        </p:txBody>
      </p:sp>
    </p:spTree>
    <p:extLst>
      <p:ext uri="{BB962C8B-B14F-4D97-AF65-F5344CB8AC3E}">
        <p14:creationId xmlns:p14="http://schemas.microsoft.com/office/powerpoint/2010/main" val="3167284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7" rIns="93313" bIns="46657"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3" tIns="46657" rIns="93313" bIns="46657" rtlCol="0"/>
          <a:lstStyle>
            <a:lvl1pPr algn="r">
              <a:defRPr sz="1200"/>
            </a:lvl1pPr>
          </a:lstStyle>
          <a:p>
            <a:fld id="{75FEEF57-B174-40B3-B9CF-6B55F5AD1E75}" type="datetimeFigureOut">
              <a:rPr lang="en-US" smtClean="0"/>
              <a:t>11/8/2019</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13" tIns="46657" rIns="93313" bIns="46657"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7" rIns="93313" bIns="466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7" rIns="93313" bIns="466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7" rIns="93313" bIns="46657" rtlCol="0" anchor="b"/>
          <a:lstStyle>
            <a:lvl1pPr algn="r">
              <a:defRPr sz="1200"/>
            </a:lvl1pPr>
          </a:lstStyle>
          <a:p>
            <a:fld id="{BD67C0CC-CB44-43FA-BAB0-3D7FF63B2BB1}" type="slidenum">
              <a:rPr lang="en-US" smtClean="0"/>
              <a:t>‹#›</a:t>
            </a:fld>
            <a:endParaRPr lang="en-US" dirty="0"/>
          </a:p>
        </p:txBody>
      </p:sp>
    </p:spTree>
    <p:extLst>
      <p:ext uri="{BB962C8B-B14F-4D97-AF65-F5344CB8AC3E}">
        <p14:creationId xmlns:p14="http://schemas.microsoft.com/office/powerpoint/2010/main" val="315990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1</a:t>
            </a:fld>
            <a:endParaRPr lang="en-US" dirty="0"/>
          </a:p>
        </p:txBody>
      </p:sp>
    </p:spTree>
    <p:extLst>
      <p:ext uri="{BB962C8B-B14F-4D97-AF65-F5344CB8AC3E}">
        <p14:creationId xmlns:p14="http://schemas.microsoft.com/office/powerpoint/2010/main" val="380160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1C9484-FBED-497A-95ED-012EB7D31B07}" type="slidenum">
              <a:rPr lang="en-US"/>
              <a:pPr fontAlgn="base">
                <a:spcBef>
                  <a:spcPct val="0"/>
                </a:spcBef>
                <a:spcAft>
                  <a:spcPct val="0"/>
                </a:spcAft>
              </a:pPr>
              <a:t>14</a:t>
            </a:fld>
            <a:endParaRPr lang="en-US" dirty="0"/>
          </a:p>
        </p:txBody>
      </p:sp>
    </p:spTree>
    <p:extLst>
      <p:ext uri="{BB962C8B-B14F-4D97-AF65-F5344CB8AC3E}">
        <p14:creationId xmlns:p14="http://schemas.microsoft.com/office/powerpoint/2010/main" val="215054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pPr marL="410721" lvl="2">
              <a:spcBef>
                <a:spcPts val="459"/>
              </a:spcBef>
              <a:buClr>
                <a:schemeClr val="tx1">
                  <a:lumMod val="50000"/>
                  <a:lumOff val="50000"/>
                </a:schemeClr>
              </a:buClr>
            </a:pPr>
            <a:endParaRPr lang="en-US" sz="2000" dirty="0">
              <a:solidFill>
                <a:schemeClr val="tx1">
                  <a:lumMod val="65000"/>
                  <a:lumOff val="35000"/>
                </a:schemeClr>
              </a:solidFill>
              <a:cs typeface="Arial" charset="0"/>
            </a:endParaRPr>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15</a:t>
            </a:fld>
            <a:endParaRPr lang="en-US" dirty="0"/>
          </a:p>
        </p:txBody>
      </p:sp>
    </p:spTree>
    <p:extLst>
      <p:ext uri="{BB962C8B-B14F-4D97-AF65-F5344CB8AC3E}">
        <p14:creationId xmlns:p14="http://schemas.microsoft.com/office/powerpoint/2010/main" val="367627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D6F338-144F-4E2C-934E-BAECE55B3C5A}" type="slidenum">
              <a:rPr lang="en-US"/>
              <a:pPr fontAlgn="base">
                <a:spcBef>
                  <a:spcPct val="0"/>
                </a:spcBef>
                <a:spcAft>
                  <a:spcPct val="0"/>
                </a:spcAft>
              </a:pPr>
              <a:t>16</a:t>
            </a:fld>
            <a:endParaRPr lang="en-US" dirty="0"/>
          </a:p>
        </p:txBody>
      </p:sp>
    </p:spTree>
    <p:extLst>
      <p:ext uri="{BB962C8B-B14F-4D97-AF65-F5344CB8AC3E}">
        <p14:creationId xmlns:p14="http://schemas.microsoft.com/office/powerpoint/2010/main" val="3361442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A17405-B1D0-48C8-BF95-F203994C1351}" type="slidenum">
              <a:rPr lang="en-US"/>
              <a:pPr fontAlgn="base">
                <a:spcBef>
                  <a:spcPct val="0"/>
                </a:spcBef>
                <a:spcAft>
                  <a:spcPct val="0"/>
                </a:spcAft>
              </a:pPr>
              <a:t>17</a:t>
            </a:fld>
            <a:endParaRPr lang="en-US" dirty="0"/>
          </a:p>
        </p:txBody>
      </p:sp>
    </p:spTree>
    <p:extLst>
      <p:ext uri="{BB962C8B-B14F-4D97-AF65-F5344CB8AC3E}">
        <p14:creationId xmlns:p14="http://schemas.microsoft.com/office/powerpoint/2010/main" val="455194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A00B48-4F0D-44C0-8DEC-1538E40F0F8A}" type="slidenum">
              <a:rPr lang="en-US"/>
              <a:pPr fontAlgn="base">
                <a:spcBef>
                  <a:spcPct val="0"/>
                </a:spcBef>
                <a:spcAft>
                  <a:spcPct val="0"/>
                </a:spcAft>
              </a:pPr>
              <a:t>19</a:t>
            </a:fld>
            <a:endParaRPr lang="en-US" dirty="0"/>
          </a:p>
        </p:txBody>
      </p:sp>
    </p:spTree>
    <p:extLst>
      <p:ext uri="{BB962C8B-B14F-4D97-AF65-F5344CB8AC3E}">
        <p14:creationId xmlns:p14="http://schemas.microsoft.com/office/powerpoint/2010/main" val="1680714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67C2F7-AAC6-478A-BBA4-8CA9DB14B19E}" type="slidenum">
              <a:rPr lang="en-US"/>
              <a:pPr fontAlgn="base">
                <a:spcBef>
                  <a:spcPct val="0"/>
                </a:spcBef>
                <a:spcAft>
                  <a:spcPct val="0"/>
                </a:spcAft>
              </a:pPr>
              <a:t>20</a:t>
            </a:fld>
            <a:endParaRPr lang="en-US" dirty="0"/>
          </a:p>
        </p:txBody>
      </p:sp>
    </p:spTree>
    <p:extLst>
      <p:ext uri="{BB962C8B-B14F-4D97-AF65-F5344CB8AC3E}">
        <p14:creationId xmlns:p14="http://schemas.microsoft.com/office/powerpoint/2010/main" val="2286568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21</a:t>
            </a:fld>
            <a:endParaRPr lang="en-US" dirty="0"/>
          </a:p>
        </p:txBody>
      </p:sp>
    </p:spTree>
    <p:extLst>
      <p:ext uri="{BB962C8B-B14F-4D97-AF65-F5344CB8AC3E}">
        <p14:creationId xmlns:p14="http://schemas.microsoft.com/office/powerpoint/2010/main" val="669071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22</a:t>
            </a:fld>
            <a:endParaRPr lang="en-US" dirty="0"/>
          </a:p>
        </p:txBody>
      </p:sp>
    </p:spTree>
    <p:extLst>
      <p:ext uri="{BB962C8B-B14F-4D97-AF65-F5344CB8AC3E}">
        <p14:creationId xmlns:p14="http://schemas.microsoft.com/office/powerpoint/2010/main" val="4047762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23</a:t>
            </a:fld>
            <a:endParaRPr lang="en-US" dirty="0"/>
          </a:p>
        </p:txBody>
      </p:sp>
    </p:spTree>
    <p:extLst>
      <p:ext uri="{BB962C8B-B14F-4D97-AF65-F5344CB8AC3E}">
        <p14:creationId xmlns:p14="http://schemas.microsoft.com/office/powerpoint/2010/main" val="2972025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234103" y="4421822"/>
            <a:ext cx="6320790" cy="4809702"/>
          </a:xfrm>
        </p:spPr>
        <p:txBody>
          <a:bodyPr>
            <a:normAutofit/>
          </a:bodyPr>
          <a:lstStyle/>
          <a:p>
            <a:r>
              <a:rPr lang="en-US" dirty="0">
                <a:solidFill>
                  <a:schemeClr val="tx1">
                    <a:lumMod val="65000"/>
                    <a:lumOff val="35000"/>
                  </a:schemeClr>
                </a:solidFill>
              </a:rPr>
              <a:t/>
            </a:r>
            <a:br>
              <a:rPr lang="en-US" dirty="0">
                <a:solidFill>
                  <a:schemeClr val="tx1">
                    <a:lumMod val="65000"/>
                    <a:lumOff val="35000"/>
                  </a:schemeClr>
                </a:solidFill>
              </a:rPr>
            </a:br>
            <a:endParaRPr lang="en-US"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BD67C0CC-CB44-43FA-BAB0-3D7FF63B2BB1}" type="slidenum">
              <a:rPr lang="en-US" smtClean="0"/>
              <a:t>24</a:t>
            </a:fld>
            <a:endParaRPr lang="en-US" dirty="0"/>
          </a:p>
        </p:txBody>
      </p:sp>
    </p:spTree>
    <p:extLst>
      <p:ext uri="{BB962C8B-B14F-4D97-AF65-F5344CB8AC3E}">
        <p14:creationId xmlns:p14="http://schemas.microsoft.com/office/powerpoint/2010/main" val="1344783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2</a:t>
            </a:fld>
            <a:endParaRPr lang="en-US" dirty="0"/>
          </a:p>
        </p:txBody>
      </p:sp>
    </p:spTree>
    <p:extLst>
      <p:ext uri="{BB962C8B-B14F-4D97-AF65-F5344CB8AC3E}">
        <p14:creationId xmlns:p14="http://schemas.microsoft.com/office/powerpoint/2010/main" val="180528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78034" y="4421823"/>
            <a:ext cx="6632928" cy="457697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26</a:t>
            </a:fld>
            <a:endParaRPr lang="en-US" dirty="0"/>
          </a:p>
        </p:txBody>
      </p:sp>
    </p:spTree>
    <p:extLst>
      <p:ext uri="{BB962C8B-B14F-4D97-AF65-F5344CB8AC3E}">
        <p14:creationId xmlns:p14="http://schemas.microsoft.com/office/powerpoint/2010/main" val="2355618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910CD7-F39D-4DEE-B7F5-955367316A24}" type="slidenum">
              <a:rPr lang="en-US"/>
              <a:pPr fontAlgn="base">
                <a:spcBef>
                  <a:spcPct val="0"/>
                </a:spcBef>
                <a:spcAft>
                  <a:spcPct val="0"/>
                </a:spcAft>
              </a:pPr>
              <a:t>27</a:t>
            </a:fld>
            <a:endParaRPr lang="en-US" dirty="0"/>
          </a:p>
        </p:txBody>
      </p:sp>
    </p:spTree>
    <p:extLst>
      <p:ext uri="{BB962C8B-B14F-4D97-AF65-F5344CB8AC3E}">
        <p14:creationId xmlns:p14="http://schemas.microsoft.com/office/powerpoint/2010/main" val="3073306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F7B2E1-EE2C-4C4B-A412-B3687A2952D3}" type="slidenum">
              <a:rPr lang="en-US"/>
              <a:pPr fontAlgn="base">
                <a:spcBef>
                  <a:spcPct val="0"/>
                </a:spcBef>
                <a:spcAft>
                  <a:spcPct val="0"/>
                </a:spcAft>
              </a:pPr>
              <a:t>28</a:t>
            </a:fld>
            <a:endParaRPr lang="en-US" dirty="0"/>
          </a:p>
        </p:txBody>
      </p:sp>
    </p:spTree>
    <p:extLst>
      <p:ext uri="{BB962C8B-B14F-4D97-AF65-F5344CB8AC3E}">
        <p14:creationId xmlns:p14="http://schemas.microsoft.com/office/powerpoint/2010/main" val="3149422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29</a:t>
            </a:fld>
            <a:endParaRPr lang="en-US" dirty="0"/>
          </a:p>
        </p:txBody>
      </p:sp>
    </p:spTree>
    <p:extLst>
      <p:ext uri="{BB962C8B-B14F-4D97-AF65-F5344CB8AC3E}">
        <p14:creationId xmlns:p14="http://schemas.microsoft.com/office/powerpoint/2010/main" val="749088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30</a:t>
            </a:fld>
            <a:endParaRPr lang="en-US" dirty="0"/>
          </a:p>
        </p:txBody>
      </p:sp>
    </p:spTree>
    <p:extLst>
      <p:ext uri="{BB962C8B-B14F-4D97-AF65-F5344CB8AC3E}">
        <p14:creationId xmlns:p14="http://schemas.microsoft.com/office/powerpoint/2010/main" val="3865726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31</a:t>
            </a:fld>
            <a:endParaRPr lang="en-US" dirty="0"/>
          </a:p>
        </p:txBody>
      </p:sp>
    </p:spTree>
    <p:extLst>
      <p:ext uri="{BB962C8B-B14F-4D97-AF65-F5344CB8AC3E}">
        <p14:creationId xmlns:p14="http://schemas.microsoft.com/office/powerpoint/2010/main" val="811698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32</a:t>
            </a:fld>
            <a:endParaRPr lang="en-US" dirty="0"/>
          </a:p>
        </p:txBody>
      </p:sp>
    </p:spTree>
    <p:extLst>
      <p:ext uri="{BB962C8B-B14F-4D97-AF65-F5344CB8AC3E}">
        <p14:creationId xmlns:p14="http://schemas.microsoft.com/office/powerpoint/2010/main" val="30581041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33</a:t>
            </a:fld>
            <a:endParaRPr lang="en-US" dirty="0"/>
          </a:p>
        </p:txBody>
      </p:sp>
    </p:spTree>
    <p:extLst>
      <p:ext uri="{BB962C8B-B14F-4D97-AF65-F5344CB8AC3E}">
        <p14:creationId xmlns:p14="http://schemas.microsoft.com/office/powerpoint/2010/main" val="64607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34</a:t>
            </a:fld>
            <a:endParaRPr lang="en-US" dirty="0"/>
          </a:p>
        </p:txBody>
      </p:sp>
    </p:spTree>
    <p:extLst>
      <p:ext uri="{BB962C8B-B14F-4D97-AF65-F5344CB8AC3E}">
        <p14:creationId xmlns:p14="http://schemas.microsoft.com/office/powerpoint/2010/main" val="1393161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35</a:t>
            </a:fld>
            <a:endParaRPr lang="en-US" dirty="0"/>
          </a:p>
        </p:txBody>
      </p:sp>
    </p:spTree>
    <p:extLst>
      <p:ext uri="{BB962C8B-B14F-4D97-AF65-F5344CB8AC3E}">
        <p14:creationId xmlns:p14="http://schemas.microsoft.com/office/powerpoint/2010/main" val="1012391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a:t>
            </a:fld>
            <a:endParaRPr lang="en-US" dirty="0"/>
          </a:p>
        </p:txBody>
      </p:sp>
    </p:spTree>
    <p:extLst>
      <p:ext uri="{BB962C8B-B14F-4D97-AF65-F5344CB8AC3E}">
        <p14:creationId xmlns:p14="http://schemas.microsoft.com/office/powerpoint/2010/main" val="29326659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36</a:t>
            </a:fld>
            <a:endParaRPr lang="en-US" dirty="0"/>
          </a:p>
        </p:txBody>
      </p:sp>
    </p:spTree>
    <p:extLst>
      <p:ext uri="{BB962C8B-B14F-4D97-AF65-F5344CB8AC3E}">
        <p14:creationId xmlns:p14="http://schemas.microsoft.com/office/powerpoint/2010/main" val="36103391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37</a:t>
            </a:fld>
            <a:endParaRPr lang="en-US" dirty="0"/>
          </a:p>
        </p:txBody>
      </p:sp>
    </p:spTree>
    <p:extLst>
      <p:ext uri="{BB962C8B-B14F-4D97-AF65-F5344CB8AC3E}">
        <p14:creationId xmlns:p14="http://schemas.microsoft.com/office/powerpoint/2010/main" val="2086115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38</a:t>
            </a:fld>
            <a:endParaRPr lang="en-US" dirty="0"/>
          </a:p>
        </p:txBody>
      </p:sp>
    </p:spTree>
    <p:extLst>
      <p:ext uri="{BB962C8B-B14F-4D97-AF65-F5344CB8AC3E}">
        <p14:creationId xmlns:p14="http://schemas.microsoft.com/office/powerpoint/2010/main" val="123172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39</a:t>
            </a:fld>
            <a:endParaRPr lang="en-US" dirty="0"/>
          </a:p>
        </p:txBody>
      </p:sp>
    </p:spTree>
    <p:extLst>
      <p:ext uri="{BB962C8B-B14F-4D97-AF65-F5344CB8AC3E}">
        <p14:creationId xmlns:p14="http://schemas.microsoft.com/office/powerpoint/2010/main" val="28103250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40</a:t>
            </a:fld>
            <a:endParaRPr lang="en-US" dirty="0"/>
          </a:p>
        </p:txBody>
      </p:sp>
    </p:spTree>
    <p:extLst>
      <p:ext uri="{BB962C8B-B14F-4D97-AF65-F5344CB8AC3E}">
        <p14:creationId xmlns:p14="http://schemas.microsoft.com/office/powerpoint/2010/main" val="6542370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41</a:t>
            </a:fld>
            <a:endParaRPr lang="en-US" dirty="0"/>
          </a:p>
        </p:txBody>
      </p:sp>
    </p:spTree>
    <p:extLst>
      <p:ext uri="{BB962C8B-B14F-4D97-AF65-F5344CB8AC3E}">
        <p14:creationId xmlns:p14="http://schemas.microsoft.com/office/powerpoint/2010/main" val="39434514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42</a:t>
            </a:fld>
            <a:endParaRPr lang="en-US" dirty="0"/>
          </a:p>
        </p:txBody>
      </p:sp>
    </p:spTree>
    <p:extLst>
      <p:ext uri="{BB962C8B-B14F-4D97-AF65-F5344CB8AC3E}">
        <p14:creationId xmlns:p14="http://schemas.microsoft.com/office/powerpoint/2010/main" val="38985867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43</a:t>
            </a:fld>
            <a:endParaRPr lang="en-US" dirty="0"/>
          </a:p>
        </p:txBody>
      </p:sp>
    </p:spTree>
    <p:extLst>
      <p:ext uri="{BB962C8B-B14F-4D97-AF65-F5344CB8AC3E}">
        <p14:creationId xmlns:p14="http://schemas.microsoft.com/office/powerpoint/2010/main" val="2740996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44</a:t>
            </a:fld>
            <a:endParaRPr lang="en-US" dirty="0"/>
          </a:p>
        </p:txBody>
      </p:sp>
    </p:spTree>
    <p:extLst>
      <p:ext uri="{BB962C8B-B14F-4D97-AF65-F5344CB8AC3E}">
        <p14:creationId xmlns:p14="http://schemas.microsoft.com/office/powerpoint/2010/main" val="37485661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45</a:t>
            </a:fld>
            <a:endParaRPr lang="en-US" dirty="0"/>
          </a:p>
        </p:txBody>
      </p:sp>
    </p:spTree>
    <p:extLst>
      <p:ext uri="{BB962C8B-B14F-4D97-AF65-F5344CB8AC3E}">
        <p14:creationId xmlns:p14="http://schemas.microsoft.com/office/powerpoint/2010/main" val="404930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7</a:t>
            </a:fld>
            <a:endParaRPr lang="en-US" dirty="0"/>
          </a:p>
        </p:txBody>
      </p:sp>
    </p:spTree>
    <p:extLst>
      <p:ext uri="{BB962C8B-B14F-4D97-AF65-F5344CB8AC3E}">
        <p14:creationId xmlns:p14="http://schemas.microsoft.com/office/powerpoint/2010/main" val="42512804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46</a:t>
            </a:fld>
            <a:endParaRPr lang="en-US" dirty="0"/>
          </a:p>
        </p:txBody>
      </p:sp>
    </p:spTree>
    <p:extLst>
      <p:ext uri="{BB962C8B-B14F-4D97-AF65-F5344CB8AC3E}">
        <p14:creationId xmlns:p14="http://schemas.microsoft.com/office/powerpoint/2010/main" val="31595439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47</a:t>
            </a:fld>
            <a:endParaRPr lang="en-US" dirty="0"/>
          </a:p>
        </p:txBody>
      </p:sp>
    </p:spTree>
    <p:extLst>
      <p:ext uri="{BB962C8B-B14F-4D97-AF65-F5344CB8AC3E}">
        <p14:creationId xmlns:p14="http://schemas.microsoft.com/office/powerpoint/2010/main" val="18964057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48</a:t>
            </a:fld>
            <a:endParaRPr lang="en-US" dirty="0"/>
          </a:p>
        </p:txBody>
      </p:sp>
    </p:spTree>
    <p:extLst>
      <p:ext uri="{BB962C8B-B14F-4D97-AF65-F5344CB8AC3E}">
        <p14:creationId xmlns:p14="http://schemas.microsoft.com/office/powerpoint/2010/main" val="34195579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49</a:t>
            </a:fld>
            <a:endParaRPr lang="en-US" dirty="0"/>
          </a:p>
        </p:txBody>
      </p:sp>
    </p:spTree>
    <p:extLst>
      <p:ext uri="{BB962C8B-B14F-4D97-AF65-F5344CB8AC3E}">
        <p14:creationId xmlns:p14="http://schemas.microsoft.com/office/powerpoint/2010/main" val="14856558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50</a:t>
            </a:fld>
            <a:endParaRPr lang="en-US" dirty="0"/>
          </a:p>
        </p:txBody>
      </p:sp>
    </p:spTree>
    <p:extLst>
      <p:ext uri="{BB962C8B-B14F-4D97-AF65-F5344CB8AC3E}">
        <p14:creationId xmlns:p14="http://schemas.microsoft.com/office/powerpoint/2010/main" val="39994406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51</a:t>
            </a:fld>
            <a:endParaRPr lang="en-US" dirty="0"/>
          </a:p>
        </p:txBody>
      </p:sp>
    </p:spTree>
    <p:extLst>
      <p:ext uri="{BB962C8B-B14F-4D97-AF65-F5344CB8AC3E}">
        <p14:creationId xmlns:p14="http://schemas.microsoft.com/office/powerpoint/2010/main" val="1664140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52</a:t>
            </a:fld>
            <a:endParaRPr lang="en-US" dirty="0"/>
          </a:p>
        </p:txBody>
      </p:sp>
    </p:spTree>
    <p:extLst>
      <p:ext uri="{BB962C8B-B14F-4D97-AF65-F5344CB8AC3E}">
        <p14:creationId xmlns:p14="http://schemas.microsoft.com/office/powerpoint/2010/main" val="22030942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53</a:t>
            </a:fld>
            <a:endParaRPr lang="en-US" dirty="0"/>
          </a:p>
        </p:txBody>
      </p:sp>
    </p:spTree>
    <p:extLst>
      <p:ext uri="{BB962C8B-B14F-4D97-AF65-F5344CB8AC3E}">
        <p14:creationId xmlns:p14="http://schemas.microsoft.com/office/powerpoint/2010/main" val="7695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54</a:t>
            </a:fld>
            <a:endParaRPr lang="en-US" dirty="0"/>
          </a:p>
        </p:txBody>
      </p:sp>
    </p:spTree>
    <p:extLst>
      <p:ext uri="{BB962C8B-B14F-4D97-AF65-F5344CB8AC3E}">
        <p14:creationId xmlns:p14="http://schemas.microsoft.com/office/powerpoint/2010/main" val="41012074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55</a:t>
            </a:fld>
            <a:endParaRPr lang="en-US" dirty="0"/>
          </a:p>
        </p:txBody>
      </p:sp>
    </p:spTree>
    <p:extLst>
      <p:ext uri="{BB962C8B-B14F-4D97-AF65-F5344CB8AC3E}">
        <p14:creationId xmlns:p14="http://schemas.microsoft.com/office/powerpoint/2010/main" val="3337546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8</a:t>
            </a:fld>
            <a:endParaRPr lang="en-US" dirty="0"/>
          </a:p>
        </p:txBody>
      </p:sp>
    </p:spTree>
    <p:extLst>
      <p:ext uri="{BB962C8B-B14F-4D97-AF65-F5344CB8AC3E}">
        <p14:creationId xmlns:p14="http://schemas.microsoft.com/office/powerpoint/2010/main" val="7965012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56</a:t>
            </a:fld>
            <a:endParaRPr lang="en-US" dirty="0"/>
          </a:p>
        </p:txBody>
      </p:sp>
    </p:spTree>
    <p:extLst>
      <p:ext uri="{BB962C8B-B14F-4D97-AF65-F5344CB8AC3E}">
        <p14:creationId xmlns:p14="http://schemas.microsoft.com/office/powerpoint/2010/main" val="24794256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57</a:t>
            </a:fld>
            <a:endParaRPr lang="en-US" dirty="0"/>
          </a:p>
        </p:txBody>
      </p:sp>
    </p:spTree>
    <p:extLst>
      <p:ext uri="{BB962C8B-B14F-4D97-AF65-F5344CB8AC3E}">
        <p14:creationId xmlns:p14="http://schemas.microsoft.com/office/powerpoint/2010/main" val="126731835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58</a:t>
            </a:fld>
            <a:endParaRPr lang="en-US" dirty="0"/>
          </a:p>
        </p:txBody>
      </p:sp>
    </p:spTree>
    <p:extLst>
      <p:ext uri="{BB962C8B-B14F-4D97-AF65-F5344CB8AC3E}">
        <p14:creationId xmlns:p14="http://schemas.microsoft.com/office/powerpoint/2010/main" val="8724920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021A7-BDF2-42C9-A5F8-7B5D6E6484E4}" type="slidenum">
              <a:rPr lang="en-US" smtClean="0"/>
              <a:pPr/>
              <a:t>59</a:t>
            </a:fld>
            <a:endParaRPr lang="en-US" dirty="0"/>
          </a:p>
        </p:txBody>
      </p:sp>
    </p:spTree>
    <p:extLst>
      <p:ext uri="{BB962C8B-B14F-4D97-AF65-F5344CB8AC3E}">
        <p14:creationId xmlns:p14="http://schemas.microsoft.com/office/powerpoint/2010/main" val="5597818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dirty="0" smtClean="0"/>
              <a:t>Actually price negotiations can be</a:t>
            </a:r>
            <a:r>
              <a:rPr lang="en-US" sz="900" baseline="0" dirty="0" smtClean="0"/>
              <a:t> a topic for a full fledge three hour workshop.  My purpose of discussing pricing factor here is only to make you aware of various pricing options, it does not mean that all licensors will be willing to discuss these options.  Usually for academic libraries price is based on FTE and is non negotiable.  </a:t>
            </a:r>
          </a:p>
          <a:p>
            <a:pPr marL="233218" indent="-233218">
              <a:buAutoNum type="arabicPeriod"/>
            </a:pPr>
            <a:r>
              <a:rPr lang="en-US" sz="900" baseline="0" dirty="0" smtClean="0"/>
              <a:t>Never hurts to ask.  Lay your price on the table and if they do not agree it is fine.  You can move on. Or find middle ground</a:t>
            </a:r>
          </a:p>
          <a:p>
            <a:pPr marL="233218" indent="-233218">
              <a:buAutoNum type="arabicPeriod"/>
            </a:pPr>
            <a:r>
              <a:rPr lang="en-US" sz="900" baseline="0" dirty="0" smtClean="0"/>
              <a:t>Always get the quote from two vendors, sometime you can get slightly better price due to vendor relations. If the subscription is through a known vendor and he can add the product to the existing platform, they may come back with a lower quote.  When you have quote from two vendors you can negotiate.</a:t>
            </a:r>
          </a:p>
          <a:p>
            <a:pPr marL="233218" indent="-233218">
              <a:buAutoNum type="arabicPeriod"/>
            </a:pPr>
            <a:r>
              <a:rPr lang="en-US" sz="900" baseline="0" dirty="0" smtClean="0"/>
              <a:t>Bundle prices: We subscribe to Proquest 5000 and get a discount on other Proquest products. Similarly our consortium subscribes to ABI inform and that makes us eligible for lesser prices on other Proquest.  products.</a:t>
            </a:r>
          </a:p>
          <a:p>
            <a:pPr marL="233218" indent="-233218">
              <a:buAutoNum type="arabicPeriod"/>
            </a:pPr>
            <a:r>
              <a:rPr lang="en-US" sz="900" baseline="0" dirty="0" smtClean="0"/>
              <a:t>Look into multi year contracts.  Most of the universities will not sign a multi year contract but if you can get a good price reduction and also include an Opt out clause then multi year agreements are not a bad deal.  We do that for Campus Law, Science Direct and Web of Science etc.</a:t>
            </a:r>
          </a:p>
          <a:p>
            <a:pPr marL="233218" indent="-233218">
              <a:buAutoNum type="arabicPeriod"/>
            </a:pPr>
            <a:r>
              <a:rPr lang="en-US" sz="900" baseline="0" dirty="0" smtClean="0"/>
              <a:t>If you can get more than one or two libraries and form a group, you can generally negotiate better pricing</a:t>
            </a:r>
          </a:p>
          <a:p>
            <a:pPr marL="233218" indent="-233218">
              <a:buAutoNum type="arabicPeriod"/>
            </a:pPr>
            <a:r>
              <a:rPr lang="en-US" sz="900" baseline="0" dirty="0" smtClean="0"/>
              <a:t>If you are already subscribing to a product and are adding other sites, it might get you better prices.</a:t>
            </a:r>
          </a:p>
          <a:p>
            <a:pPr marL="233218" indent="-233218">
              <a:buAutoNum type="arabicPeriod"/>
            </a:pPr>
            <a:r>
              <a:rPr lang="en-US" sz="900" baseline="0" dirty="0" smtClean="0"/>
              <a:t>New models such as leasing a product can  result in substantial cost saving for smaller organizations.  </a:t>
            </a:r>
          </a:p>
          <a:p>
            <a:pPr marL="233218" indent="-233218">
              <a:buAutoNum type="arabicPeriod"/>
            </a:pPr>
            <a:r>
              <a:rPr lang="en-US" sz="900" dirty="0" smtClean="0"/>
              <a:t>Be their beta tester and negotiate for good price</a:t>
            </a:r>
          </a:p>
          <a:p>
            <a:pPr marL="233218" indent="-233218">
              <a:buAutoNum type="arabicPeriod"/>
            </a:pPr>
            <a:r>
              <a:rPr lang="en-US" sz="900" dirty="0" smtClean="0"/>
              <a:t>Vendors  are willing to throw in additional  6 months at times to introduce a product.</a:t>
            </a:r>
            <a:endParaRPr lang="en-US" sz="900"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60</a:t>
            </a:fld>
            <a:endParaRPr lang="en-US" dirty="0"/>
          </a:p>
        </p:txBody>
      </p:sp>
    </p:spTree>
    <p:extLst>
      <p:ext uri="{BB962C8B-B14F-4D97-AF65-F5344CB8AC3E}">
        <p14:creationId xmlns:p14="http://schemas.microsoft.com/office/powerpoint/2010/main" val="41302085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 ovid,</a:t>
            </a:r>
            <a:r>
              <a:rPr lang="en-US" baseline="0" dirty="0" smtClean="0"/>
              <a:t> naxos for small number of user, Web of science for backfile purchase.</a:t>
            </a:r>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61</a:t>
            </a:fld>
            <a:endParaRPr lang="en-US" dirty="0"/>
          </a:p>
        </p:txBody>
      </p:sp>
    </p:spTree>
    <p:extLst>
      <p:ext uri="{BB962C8B-B14F-4D97-AF65-F5344CB8AC3E}">
        <p14:creationId xmlns:p14="http://schemas.microsoft.com/office/powerpoint/2010/main" val="39503760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 ovid,</a:t>
            </a:r>
            <a:r>
              <a:rPr lang="en-US" baseline="0" dirty="0" smtClean="0"/>
              <a:t> naxos for small number of user, Web of science for backfile purchase.</a:t>
            </a:r>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62</a:t>
            </a:fld>
            <a:endParaRPr lang="en-US" dirty="0"/>
          </a:p>
        </p:txBody>
      </p:sp>
    </p:spTree>
    <p:extLst>
      <p:ext uri="{BB962C8B-B14F-4D97-AF65-F5344CB8AC3E}">
        <p14:creationId xmlns:p14="http://schemas.microsoft.com/office/powerpoint/2010/main" val="42211372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not worked with the</a:t>
            </a:r>
            <a:r>
              <a:rPr lang="en-US" baseline="0" dirty="0" smtClean="0"/>
              <a:t> title by title option as yet</a:t>
            </a:r>
          </a:p>
          <a:p>
            <a:r>
              <a:rPr lang="en-US" baseline="0" dirty="0" smtClean="0"/>
              <a:t>We can drop titles based on usage data.  Give example of springer packager.  We dropped titles based on the usage data but retained the archival right for dropped titles.  We also negotiated to keep current access to dropped titles but no backfile for this product.</a:t>
            </a:r>
          </a:p>
          <a:p>
            <a:r>
              <a:rPr lang="en-US" baseline="0" dirty="0" smtClean="0"/>
              <a:t>Make sure when you negotiate a journal package that is based on print subscription, you create a fenced list of these titles. Sometimes, publishers just add titles to the base list as Add on title and make you pay for them whether you want them or not.  </a:t>
            </a:r>
            <a:endParaRPr lang="en-US"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63</a:t>
            </a:fld>
            <a:endParaRPr lang="en-US" dirty="0"/>
          </a:p>
        </p:txBody>
      </p:sp>
    </p:spTree>
    <p:extLst>
      <p:ext uri="{BB962C8B-B14F-4D97-AF65-F5344CB8AC3E}">
        <p14:creationId xmlns:p14="http://schemas.microsoft.com/office/powerpoint/2010/main" val="16067683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dirty="0" smtClean="0"/>
              <a:t>1. Article select from Wiley allows your users to access journal articles or book chapters from titles that are not part of your subscription.  It uses a token system where by you can pre purchase packs of tokens and spend them for articles and required chapters.</a:t>
            </a:r>
          </a:p>
          <a:p>
            <a:r>
              <a:rPr lang="en-US" sz="900" dirty="0" smtClean="0"/>
              <a:t>2. Article Choice from science direct enables you to pre purchase journal article  bundle of 100 200 or 500 articles including book series and handbooks.</a:t>
            </a:r>
            <a:br>
              <a:rPr lang="en-US" sz="900" dirty="0" smtClean="0"/>
            </a:br>
            <a:r>
              <a:rPr lang="en-US" sz="900" dirty="0" smtClean="0"/>
              <a:t>ScienceDirect  ArticleChoice is a convenient and competitively priced alternative to document delivery services. Purchasing articles in bundles means we can offer you a discounted price per article. There's a choice of three bundles to suit your information requirements:</a:t>
            </a:r>
            <a:br>
              <a:rPr lang="en-US" sz="900" dirty="0" smtClean="0"/>
            </a:br>
            <a:r>
              <a:rPr lang="en-US" sz="900" dirty="0" smtClean="0"/>
              <a:t>                        $USD         €Euro       ¥YEN            Price per article</a:t>
            </a:r>
            <a:br>
              <a:rPr lang="en-US" sz="900" dirty="0" smtClean="0"/>
            </a:br>
            <a:r>
              <a:rPr lang="en-US" sz="900" dirty="0" smtClean="0"/>
              <a:t>500 articles     $11,000     €8,500     ¥1,159,000    ($22 / €17.00 / ¥2,318 per article*)</a:t>
            </a:r>
            <a:br>
              <a:rPr lang="en-US" sz="900" dirty="0" smtClean="0"/>
            </a:br>
            <a:r>
              <a:rPr lang="en-US" sz="900" dirty="0" smtClean="0"/>
              <a:t>200 articles     $5,000       €3,900     ¥527,000       ($25 / €19.50 / ¥2,635 per article*)</a:t>
            </a:r>
            <a:br>
              <a:rPr lang="en-US" sz="900" dirty="0" smtClean="0"/>
            </a:br>
            <a:r>
              <a:rPr lang="en-US" sz="900" dirty="0" smtClean="0"/>
              <a:t>100 articles     $2,800       €2,200     ¥295,000       ($28 / €22.00 / ¥2,950 per article*)</a:t>
            </a:r>
            <a:br>
              <a:rPr lang="en-US" sz="900" dirty="0" smtClean="0"/>
            </a:br>
            <a:r>
              <a:rPr lang="en-US" sz="900" dirty="0" smtClean="0"/>
              <a:t>* a single article purchased via Pay per View costs $31.50. Amounts are approximate and can vary due to exchange rate fluctuations. Applicable currency depends on your region.   </a:t>
            </a:r>
          </a:p>
          <a:p>
            <a:r>
              <a:rPr lang="en-US" sz="900" dirty="0" smtClean="0"/>
              <a:t>You can retain access to downloaded full text during 24 hours and locally store these documents for future use.  </a:t>
            </a:r>
          </a:p>
          <a:p>
            <a:r>
              <a:rPr lang="en-US" sz="900" dirty="0" smtClean="0"/>
              <a:t>3. PDA is being experimented for ILL of articles and for book purchases. You can upload the MARC record and purchase only those books that are required by patrons.  But there are many other factors that would need to be considered before you embark on PDA.  If you get in to PDA Ill, then you have to decided whether you will purchase complete issues or just the article and a threshold for purchase the journal after a certain number of articles are requested from it.  PDA was being experimented at Greensborough univ. and they reported substantial savings.</a:t>
            </a:r>
          </a:p>
          <a:p>
            <a:r>
              <a:rPr lang="en-US" sz="900" dirty="0" smtClean="0"/>
              <a:t>4. Pay per view is also similar option where you set up e-books for this pricing model.  Again issues such as purchase  threshold etc. have to be considered.</a:t>
            </a:r>
            <a:endParaRPr lang="en-US" sz="900" dirty="0"/>
          </a:p>
        </p:txBody>
      </p:sp>
      <p:sp>
        <p:nvSpPr>
          <p:cNvPr id="4" name="Slide Number Placeholder 3"/>
          <p:cNvSpPr>
            <a:spLocks noGrp="1"/>
          </p:cNvSpPr>
          <p:nvPr>
            <p:ph type="sldNum" sz="quarter" idx="10"/>
          </p:nvPr>
        </p:nvSpPr>
        <p:spPr/>
        <p:txBody>
          <a:bodyPr/>
          <a:lstStyle/>
          <a:p>
            <a:pPr>
              <a:defRPr/>
            </a:pPr>
            <a:fld id="{D88E5547-0A21-467E-8F9D-1317DBA67512}" type="slidenum">
              <a:rPr lang="en-US" smtClean="0"/>
              <a:pPr>
                <a:defRPr/>
              </a:pPr>
              <a:t>64</a:t>
            </a:fld>
            <a:endParaRPr lang="en-US" dirty="0"/>
          </a:p>
        </p:txBody>
      </p:sp>
    </p:spTree>
    <p:extLst>
      <p:ext uri="{BB962C8B-B14F-4D97-AF65-F5344CB8AC3E}">
        <p14:creationId xmlns:p14="http://schemas.microsoft.com/office/powerpoint/2010/main" val="60964488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65</a:t>
            </a:fld>
            <a:endParaRPr lang="en-US" dirty="0"/>
          </a:p>
        </p:txBody>
      </p:sp>
    </p:spTree>
    <p:extLst>
      <p:ext uri="{BB962C8B-B14F-4D97-AF65-F5344CB8AC3E}">
        <p14:creationId xmlns:p14="http://schemas.microsoft.com/office/powerpoint/2010/main" val="2536492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9</a:t>
            </a:fld>
            <a:endParaRPr lang="en-US" dirty="0"/>
          </a:p>
        </p:txBody>
      </p:sp>
    </p:spTree>
    <p:extLst>
      <p:ext uri="{BB962C8B-B14F-4D97-AF65-F5344CB8AC3E}">
        <p14:creationId xmlns:p14="http://schemas.microsoft.com/office/powerpoint/2010/main" val="218166750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66</a:t>
            </a:fld>
            <a:endParaRPr lang="en-US" dirty="0"/>
          </a:p>
        </p:txBody>
      </p:sp>
    </p:spTree>
    <p:extLst>
      <p:ext uri="{BB962C8B-B14F-4D97-AF65-F5344CB8AC3E}">
        <p14:creationId xmlns:p14="http://schemas.microsoft.com/office/powerpoint/2010/main" val="2807798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11</a:t>
            </a:fld>
            <a:endParaRPr lang="en-US" dirty="0"/>
          </a:p>
        </p:txBody>
      </p:sp>
    </p:spTree>
    <p:extLst>
      <p:ext uri="{BB962C8B-B14F-4D97-AF65-F5344CB8AC3E}">
        <p14:creationId xmlns:p14="http://schemas.microsoft.com/office/powerpoint/2010/main" val="3689300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12</a:t>
            </a:fld>
            <a:endParaRPr lang="en-US" dirty="0"/>
          </a:p>
        </p:txBody>
      </p:sp>
    </p:spTree>
    <p:extLst>
      <p:ext uri="{BB962C8B-B14F-4D97-AF65-F5344CB8AC3E}">
        <p14:creationId xmlns:p14="http://schemas.microsoft.com/office/powerpoint/2010/main" val="391110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normAutofit fontScale="47500" lnSpcReduction="20000"/>
          </a:bodyPr>
          <a:lstStyle/>
          <a:p>
            <a:pPr>
              <a:buSzPct val="100000"/>
              <a:buFont typeface="Wingdings" pitchFamily="2" charset="2"/>
              <a:buChar char="v"/>
            </a:pPr>
            <a:r>
              <a:rPr lang="en-US" sz="1200" b="1" dirty="0" smtClean="0">
                <a:latin typeface="Arial" charset="0"/>
                <a:cs typeface="Arial" charset="0"/>
              </a:rPr>
              <a:t>Who may access. It is also called “Permissions” or “Rights Granted”.</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Authorized users must be defined by their affiliations to the main campus.</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Authorized users include faculty, staff, full time and part time students, on and off campus users, and “walk-ins” or “occasional users”.</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Always negotiate broader range of access points.  Read clauses about geographical limitations carefully. </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Include all geographic locations and campuses that are part of the main university and report to the university head or are united under a central administration.</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Include all authorized users who are legitimate users of the organization’s network regardless of their physical location of university campus.</a:t>
            </a:r>
            <a:br>
              <a:rPr lang="en-US" sz="1200" b="1" dirty="0" smtClean="0">
                <a:latin typeface="Arial" charset="0"/>
                <a:cs typeface="Arial" charset="0"/>
              </a:rPr>
            </a:br>
            <a:endParaRPr lang="en-US" sz="1200" b="1" dirty="0" smtClean="0">
              <a:latin typeface="Arial" charset="0"/>
              <a:cs typeface="Arial" charset="0"/>
            </a:endParaRPr>
          </a:p>
          <a:p>
            <a:pPr>
              <a:buSzPct val="100000"/>
              <a:buFont typeface="Wingdings" pitchFamily="2" charset="2"/>
              <a:buChar char="v"/>
            </a:pPr>
            <a:r>
              <a:rPr lang="en-US" sz="1200" b="1" dirty="0" smtClean="0">
                <a:latin typeface="Arial" charset="0"/>
                <a:cs typeface="Arial" charset="0"/>
              </a:rPr>
              <a:t>Negotiate to include special groups (Alumni, friends).</a:t>
            </a:r>
          </a:p>
          <a:p>
            <a:pPr marL="362712" lvl="1" indent="-282575" fontAlgn="auto">
              <a:spcBef>
                <a:spcPts val="600"/>
              </a:spcBef>
              <a:spcAft>
                <a:spcPts val="0"/>
              </a:spcAft>
              <a:buSzPct val="100000"/>
              <a:buFont typeface="Wingdings" pitchFamily="2" charset="2"/>
              <a:buChar char="v"/>
              <a:defRPr/>
            </a:pPr>
            <a:r>
              <a:rPr lang="en-US" sz="2200" b="1" dirty="0" smtClean="0">
                <a:latin typeface="Arial" pitchFamily="34" charset="0"/>
                <a:cs typeface="Arial" pitchFamily="34" charset="0"/>
              </a:rPr>
              <a:t>Uses that are explicitly not permitted such as commercial use/dissembling/reversing engineered software, alteration and modification of licensed material.</a:t>
            </a:r>
          </a:p>
          <a:p>
            <a:pPr marL="362712" lvl="1" indent="-282575" fontAlgn="auto">
              <a:spcBef>
                <a:spcPts val="600"/>
              </a:spcBef>
              <a:spcAft>
                <a:spcPts val="0"/>
              </a:spcAft>
              <a:buSzPct val="100000"/>
              <a:buFont typeface="Verdana"/>
              <a:buNone/>
              <a:defRPr/>
            </a:pPr>
            <a:endParaRPr lang="en-US" sz="2200" b="1" dirty="0" smtClean="0">
              <a:latin typeface="Arial" pitchFamily="34" charset="0"/>
              <a:cs typeface="Arial" pitchFamily="34" charset="0"/>
            </a:endParaRPr>
          </a:p>
          <a:p>
            <a:pPr marL="362712" lvl="1" indent="-282575" fontAlgn="auto">
              <a:spcBef>
                <a:spcPts val="600"/>
              </a:spcBef>
              <a:spcAft>
                <a:spcPts val="0"/>
              </a:spcAft>
              <a:buSzPct val="100000"/>
              <a:buFont typeface="Wingdings" pitchFamily="2" charset="2"/>
              <a:buChar char="v"/>
              <a:defRPr/>
            </a:pPr>
            <a:r>
              <a:rPr lang="en-US" sz="2200" b="1" dirty="0" smtClean="0">
                <a:latin typeface="Arial" pitchFamily="34" charset="0"/>
                <a:cs typeface="Arial" pitchFamily="34" charset="0"/>
              </a:rPr>
              <a:t>Licensor must grant a right to use the licensed material according to the US Copyright Laws 17 USC section 107 (Fair Use) and 108 (Reproduction).  (Displaying, printing, downloading and copying).</a:t>
            </a:r>
          </a:p>
          <a:p>
            <a:pPr marL="362712" lvl="1" indent="-282575" fontAlgn="auto">
              <a:spcBef>
                <a:spcPts val="600"/>
              </a:spcBef>
              <a:spcAft>
                <a:spcPts val="0"/>
              </a:spcAft>
              <a:buSzPct val="100000"/>
              <a:buFont typeface="Wingdings" pitchFamily="2" charset="2"/>
              <a:buChar char="v"/>
              <a:defRPr/>
            </a:pPr>
            <a:endParaRPr lang="en-US" sz="2200" b="1" dirty="0" smtClean="0">
              <a:latin typeface="Arial" pitchFamily="34" charset="0"/>
              <a:cs typeface="Arial" pitchFamily="34" charset="0"/>
            </a:endParaRPr>
          </a:p>
          <a:p>
            <a:pPr marL="362712" lvl="1" indent="-282575" fontAlgn="auto">
              <a:spcBef>
                <a:spcPts val="600"/>
              </a:spcBef>
              <a:spcAft>
                <a:spcPts val="0"/>
              </a:spcAft>
              <a:buSzPct val="100000"/>
              <a:buFont typeface="Wingdings" pitchFamily="2" charset="2"/>
              <a:buChar char="v"/>
              <a:defRPr/>
            </a:pPr>
            <a:r>
              <a:rPr lang="en-US" sz="2200" b="1" dirty="0" smtClean="0">
                <a:latin typeface="Arial" pitchFamily="34" charset="0"/>
                <a:cs typeface="Arial" pitchFamily="34" charset="0"/>
              </a:rPr>
              <a:t>Interlibrary loan, Course Packs, Course Reserves etc. are allowed as per the copyright laws and National </a:t>
            </a:r>
            <a:r>
              <a:rPr lang="en-US" sz="2200" b="1" u="sng" dirty="0" smtClean="0">
                <a:latin typeface="Arial" pitchFamily="34" charset="0"/>
                <a:cs typeface="Arial" pitchFamily="34" charset="0"/>
              </a:rPr>
              <a:t>C</a:t>
            </a:r>
            <a:r>
              <a:rPr lang="en-US" sz="2200" b="1" dirty="0" smtClean="0">
                <a:latin typeface="Arial" pitchFamily="34" charset="0"/>
                <a:cs typeface="Arial" pitchFamily="34" charset="0"/>
              </a:rPr>
              <a:t>ommission on </a:t>
            </a:r>
            <a:r>
              <a:rPr lang="en-US" sz="2200" b="1" u="sng" dirty="0" smtClean="0">
                <a:latin typeface="Arial" pitchFamily="34" charset="0"/>
                <a:cs typeface="Arial" pitchFamily="34" charset="0"/>
              </a:rPr>
              <a:t>N</a:t>
            </a:r>
            <a:r>
              <a:rPr lang="en-US" sz="2200" b="1" dirty="0" smtClean="0">
                <a:latin typeface="Arial" pitchFamily="34" charset="0"/>
                <a:cs typeface="Arial" pitchFamily="34" charset="0"/>
              </a:rPr>
              <a:t>ew </a:t>
            </a:r>
            <a:r>
              <a:rPr lang="en-US" sz="2200" b="1" u="sng" dirty="0" smtClean="0">
                <a:latin typeface="Arial" pitchFamily="34" charset="0"/>
                <a:cs typeface="Arial" pitchFamily="34" charset="0"/>
              </a:rPr>
              <a:t>T</a:t>
            </a:r>
            <a:r>
              <a:rPr lang="en-US" sz="2200" b="1" dirty="0" smtClean="0">
                <a:latin typeface="Arial" pitchFamily="34" charset="0"/>
                <a:cs typeface="Arial" pitchFamily="34" charset="0"/>
              </a:rPr>
              <a:t>echnological </a:t>
            </a:r>
            <a:r>
              <a:rPr lang="en-US" sz="2200" b="1" u="sng" dirty="0" smtClean="0">
                <a:latin typeface="Arial" pitchFamily="34" charset="0"/>
                <a:cs typeface="Arial" pitchFamily="34" charset="0"/>
              </a:rPr>
              <a:t>U</a:t>
            </a:r>
            <a:r>
              <a:rPr lang="en-US" sz="2200" b="1" dirty="0" smtClean="0">
                <a:latin typeface="Arial" pitchFamily="34" charset="0"/>
                <a:cs typeface="Arial" pitchFamily="34" charset="0"/>
              </a:rPr>
              <a:t>se of Copyright Works (CONTU) guidelines. They must be permitted.</a:t>
            </a:r>
          </a:p>
          <a:p>
            <a:pPr marL="362712" lvl="1" indent="-282575" fontAlgn="auto">
              <a:spcBef>
                <a:spcPts val="600"/>
              </a:spcBef>
              <a:spcAft>
                <a:spcPts val="0"/>
              </a:spcAft>
              <a:buSzPct val="100000"/>
              <a:buFont typeface="Wingdings" pitchFamily="2" charset="2"/>
              <a:buChar char="v"/>
              <a:defRPr/>
            </a:pPr>
            <a:endParaRPr lang="en-US" sz="2200" b="1" dirty="0" smtClean="0">
              <a:latin typeface="Arial" pitchFamily="34" charset="0"/>
              <a:cs typeface="Arial" pitchFamily="34" charset="0"/>
            </a:endParaRPr>
          </a:p>
          <a:p>
            <a:pPr marL="362712" lvl="1" indent="-282575" fontAlgn="auto">
              <a:spcBef>
                <a:spcPts val="600"/>
              </a:spcBef>
              <a:spcAft>
                <a:spcPts val="0"/>
              </a:spcAft>
              <a:buSzPct val="100000"/>
              <a:buFont typeface="Wingdings" pitchFamily="2" charset="2"/>
              <a:buChar char="v"/>
              <a:defRPr/>
            </a:pPr>
            <a:r>
              <a:rPr lang="en-US" sz="2200" b="1" dirty="0" smtClean="0">
                <a:latin typeface="Arial" pitchFamily="34" charset="0"/>
                <a:cs typeface="Arial" pitchFamily="34" charset="0"/>
              </a:rPr>
              <a:t>Check statements regarding unforeseen circumstances and the consequence of unauthorized usage. </a:t>
            </a:r>
          </a:p>
          <a:p>
            <a:pPr marL="362712" lvl="1" indent="-282575" fontAlgn="auto">
              <a:spcBef>
                <a:spcPts val="600"/>
              </a:spcBef>
              <a:spcAft>
                <a:spcPts val="0"/>
              </a:spcAft>
              <a:buSzPct val="100000"/>
              <a:buFont typeface="Verdana"/>
              <a:buNone/>
              <a:defRPr/>
            </a:pPr>
            <a:endParaRPr lang="en-US" sz="2200" b="1" dirty="0" smtClean="0">
              <a:latin typeface="Arial" pitchFamily="34" charset="0"/>
              <a:cs typeface="Arial" pitchFamily="34" charset="0"/>
            </a:endParaRPr>
          </a:p>
          <a:p>
            <a:pPr marL="362712" lvl="1" indent="-282575" fontAlgn="auto">
              <a:spcBef>
                <a:spcPts val="600"/>
              </a:spcBef>
              <a:spcAft>
                <a:spcPts val="0"/>
              </a:spcAft>
              <a:buSzPct val="100000"/>
              <a:buFont typeface="Wingdings" pitchFamily="2" charset="2"/>
              <a:buChar char="v"/>
              <a:defRPr/>
            </a:pPr>
            <a:r>
              <a:rPr lang="en-US" sz="2200" b="1" dirty="0" smtClean="0">
                <a:latin typeface="Arial" pitchFamily="34" charset="0"/>
                <a:cs typeface="Arial" pitchFamily="34" charset="0"/>
              </a:rPr>
              <a:t>Make sure the license includes clauses regarding proper notification process and period.   Never agree to automatic termination due to unauthorized use and make sure that users have access during the dispute period.</a:t>
            </a:r>
          </a:p>
          <a:p>
            <a:pPr>
              <a:buSzPct val="100000"/>
              <a:buFont typeface="Wingdings" pitchFamily="2" charset="2"/>
              <a:buChar char="v"/>
            </a:pPr>
            <a:endParaRPr lang="en-US" sz="1200" b="1" dirty="0" smtClean="0">
              <a:latin typeface="Arial" charset="0"/>
              <a:cs typeface="Arial" charset="0"/>
            </a:endParaRPr>
          </a:p>
          <a:p>
            <a:pPr marL="116655"/>
            <a:endParaRPr lang="en-US" dirty="0"/>
          </a:p>
        </p:txBody>
      </p:sp>
      <p:sp>
        <p:nvSpPr>
          <p:cNvPr id="4" name="Slide Number Placeholder 3"/>
          <p:cNvSpPr>
            <a:spLocks noGrp="1"/>
          </p:cNvSpPr>
          <p:nvPr>
            <p:ph type="sldNum" sz="quarter" idx="10"/>
          </p:nvPr>
        </p:nvSpPr>
        <p:spPr/>
        <p:txBody>
          <a:bodyPr/>
          <a:lstStyle/>
          <a:p>
            <a:fld id="{BD67C0CC-CB44-43FA-BAB0-3D7FF63B2BB1}" type="slidenum">
              <a:rPr lang="en-US" smtClean="0"/>
              <a:t>13</a:t>
            </a:fld>
            <a:endParaRPr lang="en-US" dirty="0"/>
          </a:p>
        </p:txBody>
      </p:sp>
    </p:spTree>
    <p:extLst>
      <p:ext uri="{BB962C8B-B14F-4D97-AF65-F5344CB8AC3E}">
        <p14:creationId xmlns:p14="http://schemas.microsoft.com/office/powerpoint/2010/main" val="420640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2770376-B310-4AF8-8B47-0109FD8BC61F}" type="datetimeFigureOut">
              <a:rPr lang="en-US" smtClean="0"/>
              <a:pPr/>
              <a:t>11/8/2019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472810-AC08-429F-84E3-B262C0EB5F1A}"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708069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423678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267210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5845300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2770376-B310-4AF8-8B47-0109FD8BC61F}" type="datetimeFigureOut">
              <a:rPr lang="en-US" smtClean="0"/>
              <a:pPr/>
              <a:t>11/8/2019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472810-AC08-429F-84E3-B262C0EB5F1A}"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88582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243020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33225309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18202920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70376-B310-4AF8-8B47-0109FD8BC61F}" type="datetimeFigureOut">
              <a:rPr lang="en-US" smtClean="0"/>
              <a:pPr/>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472810-AC08-429F-84E3-B262C0EB5F1A}" type="slidenum">
              <a:rPr lang="en-US" smtClean="0"/>
              <a:pPr/>
              <a:t>‹#›</a:t>
            </a:fld>
            <a:endParaRPr lang="en-US" dirty="0"/>
          </a:p>
        </p:txBody>
      </p:sp>
    </p:spTree>
    <p:extLst>
      <p:ext uri="{BB962C8B-B14F-4D97-AF65-F5344CB8AC3E}">
        <p14:creationId xmlns:p14="http://schemas.microsoft.com/office/powerpoint/2010/main" val="356137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2770376-B310-4AF8-8B47-0109FD8BC61F}" type="datetimeFigureOut">
              <a:rPr lang="en-US" smtClean="0"/>
              <a:pPr/>
              <a:t>11/8/2019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472810-AC08-429F-84E3-B262C0EB5F1A}"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233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2770376-B310-4AF8-8B47-0109FD8BC61F}" type="datetimeFigureOut">
              <a:rPr lang="en-US" smtClean="0"/>
              <a:pPr/>
              <a:t>11/8/2019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472810-AC08-429F-84E3-B262C0EB5F1A}"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87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8839200" cy="14859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dirty="0" smtClean="0"/>
              <a:t>20/11/2019</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472810-AC08-429F-84E3-B262C0EB5F1A}"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515600" y="304800"/>
            <a:ext cx="1676400" cy="1066800"/>
          </a:xfrm>
          <a:prstGeom prst="rect">
            <a:avLst/>
          </a:prstGeom>
        </p:spPr>
      </p:pic>
    </p:spTree>
    <p:extLst>
      <p:ext uri="{BB962C8B-B14F-4D97-AF65-F5344CB8AC3E}">
        <p14:creationId xmlns:p14="http://schemas.microsoft.com/office/powerpoint/2010/main" val="6861092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914400" rtl="0" eaLnBrk="1" latinLnBrk="0" hangingPunct="1">
        <a:lnSpc>
          <a:spcPct val="89000"/>
        </a:lnSpc>
        <a:spcBef>
          <a:spcPct val="0"/>
        </a:spcBef>
        <a:buNone/>
        <a:defRPr sz="4400" kern="1200" baseline="0">
          <a:solidFill>
            <a:schemeClr val="tx2"/>
          </a:solidFill>
          <a:latin typeface="Arial Black" panose="020B0A04020102020204" pitchFamily="34" charset="0"/>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1800" b="1" kern="1200" baseline="0">
          <a:solidFill>
            <a:schemeClr val="tx2"/>
          </a:solidFill>
          <a:latin typeface="Arial" panose="020B0604020202020204" pitchFamily="34" charset="0"/>
          <a:ea typeface="+mn-ea"/>
          <a:cs typeface="Arial" panose="020B0604020202020204" pitchFamily="34" charset="0"/>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b="1" i="0" kern="1200" baseline="0">
          <a:solidFill>
            <a:schemeClr val="tx2"/>
          </a:solidFill>
          <a:latin typeface="Arial" panose="020B0604020202020204" pitchFamily="34" charset="0"/>
          <a:ea typeface="+mn-ea"/>
          <a:cs typeface="Arial" panose="020B0604020202020204" pitchFamily="34" charset="0"/>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b="1" kern="1200" baseline="0">
          <a:solidFill>
            <a:schemeClr val="tx2"/>
          </a:solidFill>
          <a:latin typeface="Arial" panose="020B0604020202020204" pitchFamily="34" charset="0"/>
          <a:ea typeface="+mn-ea"/>
          <a:cs typeface="Arial" panose="020B0604020202020204" pitchFamily="34" charset="0"/>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b="1" i="0" kern="1200" baseline="0">
          <a:solidFill>
            <a:schemeClr val="tx2"/>
          </a:solidFill>
          <a:latin typeface="Arial" panose="020B0604020202020204" pitchFamily="34" charset="0"/>
          <a:ea typeface="+mn-ea"/>
          <a:cs typeface="Arial" panose="020B0604020202020204" pitchFamily="34" charset="0"/>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b="1" kern="1200" baseline="0">
          <a:solidFill>
            <a:schemeClr val="tx2"/>
          </a:solidFill>
          <a:latin typeface="Arial" panose="020B0604020202020204" pitchFamily="34" charset="0"/>
          <a:ea typeface="+mn-ea"/>
          <a:cs typeface="Arial" panose="020B0604020202020204" pitchFamily="34" charset="0"/>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bit.ly/2UauU9E"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9830"/>
            <a:ext cx="10058400" cy="1741370"/>
          </a:xfrm>
        </p:spPr>
        <p:txBody>
          <a:bodyPr>
            <a:normAutofit fontScale="90000"/>
          </a:bodyPr>
          <a:lstStyle/>
          <a:p>
            <a:pPr algn="ctr"/>
            <a:r>
              <a:rPr lang="en-US" b="1" dirty="0">
                <a:latin typeface="Arial" panose="020B0604020202020204" pitchFamily="34" charset="0"/>
                <a:cs typeface="Arial" panose="020B0604020202020204" pitchFamily="34" charset="0"/>
              </a:rPr>
              <a:t>Understanding Professional Library License Agreements  &amp; Building Confidence for Respectful Negotiations</a:t>
            </a:r>
            <a:endParaRPr lang="en-US" dirty="0"/>
          </a:p>
        </p:txBody>
      </p:sp>
      <p:sp>
        <p:nvSpPr>
          <p:cNvPr id="3" name="Content Placeholder 2"/>
          <p:cNvSpPr>
            <a:spLocks noGrp="1"/>
          </p:cNvSpPr>
          <p:nvPr>
            <p:ph idx="1"/>
          </p:nvPr>
        </p:nvSpPr>
        <p:spPr>
          <a:xfrm>
            <a:off x="914400" y="1600200"/>
            <a:ext cx="6858000" cy="5105400"/>
          </a:xfrm>
        </p:spPr>
        <p:txBody>
          <a:bodyPr>
            <a:normAutofit/>
          </a:bodyPr>
          <a:lstStyle/>
          <a:p>
            <a:pPr marL="114300" indent="0">
              <a:buNone/>
            </a:pPr>
            <a:endParaRPr lang="en-US" dirty="0"/>
          </a:p>
          <a:p>
            <a:pPr marL="114300" indent="0">
              <a:buNone/>
            </a:pPr>
            <a:endParaRPr lang="en-US" dirty="0" smtClean="0"/>
          </a:p>
          <a:p>
            <a:pPr marL="114300" indent="0">
              <a:buNone/>
            </a:pPr>
            <a:r>
              <a:rPr lang="en-US" dirty="0" smtClean="0"/>
              <a:t>Anjana H. Bhatt</a:t>
            </a:r>
            <a:br>
              <a:rPr lang="en-US" dirty="0" smtClean="0"/>
            </a:br>
            <a:r>
              <a:rPr lang="en-US" dirty="0" smtClean="0"/>
              <a:t>Electronic </a:t>
            </a:r>
            <a:r>
              <a:rPr lang="en-US" dirty="0"/>
              <a:t>Resources </a:t>
            </a:r>
            <a:r>
              <a:rPr lang="en-US" dirty="0" smtClean="0"/>
              <a:t>Librarian</a:t>
            </a:r>
            <a:br>
              <a:rPr lang="en-US" dirty="0" smtClean="0"/>
            </a:br>
            <a:r>
              <a:rPr lang="en-US" dirty="0" smtClean="0"/>
              <a:t>Florida </a:t>
            </a:r>
            <a:r>
              <a:rPr lang="en-US" dirty="0"/>
              <a:t>Gulf Coast </a:t>
            </a:r>
            <a:r>
              <a:rPr lang="en-US" dirty="0" smtClean="0"/>
              <a:t>University</a:t>
            </a:r>
            <a:br>
              <a:rPr lang="en-US" dirty="0" smtClean="0"/>
            </a:br>
            <a:r>
              <a:rPr lang="en-US" dirty="0" smtClean="0"/>
              <a:t>Fort Myers, Florid</a:t>
            </a:r>
            <a:r>
              <a:rPr lang="en-US" dirty="0" smtClean="0">
                <a:solidFill>
                  <a:schemeClr val="tx1">
                    <a:lumMod val="65000"/>
                    <a:lumOff val="35000"/>
                  </a:schemeClr>
                </a:solidFill>
              </a:rPr>
              <a:t>a</a:t>
            </a:r>
            <a:endParaRPr lang="en-US" dirty="0">
              <a:solidFill>
                <a:schemeClr val="tx1">
                  <a:lumMod val="65000"/>
                  <a:lumOff val="35000"/>
                </a:schemeClr>
              </a:solidFill>
            </a:endParaRPr>
          </a:p>
          <a:p>
            <a:pPr marL="114300" indent="0">
              <a:buNone/>
            </a:pPr>
            <a:endParaRPr lang="en-US" dirty="0" smtClean="0">
              <a:solidFill>
                <a:schemeClr val="tx1"/>
              </a:solidFill>
            </a:endParaRPr>
          </a:p>
          <a:p>
            <a:pPr marL="114300" indent="0">
              <a:buNone/>
            </a:pPr>
            <a:endParaRPr lang="en-US" dirty="0" smtClean="0">
              <a:solidFill>
                <a:schemeClr val="tx1"/>
              </a:solidFill>
            </a:endParaRPr>
          </a:p>
          <a:p>
            <a:pPr marL="114300" indent="0">
              <a:buNone/>
            </a:pPr>
            <a:endParaRPr lang="en-US" dirty="0">
              <a:solidFill>
                <a:schemeClr val="tx1"/>
              </a:solidFill>
            </a:endParaRPr>
          </a:p>
          <a:p>
            <a:pPr marL="114300" indent="0">
              <a:buNone/>
            </a:pPr>
            <a:r>
              <a:rPr lang="en-US" dirty="0" smtClean="0">
                <a:solidFill>
                  <a:schemeClr val="tx1"/>
                </a:solidFill>
              </a:rPr>
              <a:t>abhatt@fgcu.edu, Ph: 239-590-7634</a:t>
            </a:r>
            <a:br>
              <a:rPr lang="en-US" dirty="0" smtClean="0">
                <a:solidFill>
                  <a:schemeClr val="tx1"/>
                </a:solidFill>
              </a:rPr>
            </a:br>
            <a:r>
              <a:rPr lang="en-US" dirty="0" smtClean="0">
                <a:solidFill>
                  <a:schemeClr val="tx1"/>
                </a:solidFill>
              </a:rPr>
              <a:t>http</a:t>
            </a:r>
            <a:r>
              <a:rPr lang="en-US" dirty="0">
                <a:solidFill>
                  <a:schemeClr val="tx1"/>
                </a:solidFill>
              </a:rPr>
              <a:t>://</a:t>
            </a:r>
            <a:r>
              <a:rPr lang="en-US" dirty="0" smtClean="0">
                <a:solidFill>
                  <a:schemeClr val="tx1"/>
                </a:solidFill>
              </a:rPr>
              <a:t>library.fgcu.edu/FAC/abhatt/abhatt.html</a:t>
            </a:r>
          </a:p>
          <a:p>
            <a:pPr marL="114300" indent="0">
              <a:buNone/>
            </a:pPr>
            <a:endParaRPr lang="en-US" dirty="0">
              <a:solidFill>
                <a:schemeClr val="tx1"/>
              </a:solidFill>
            </a:endParaRPr>
          </a:p>
          <a:p>
            <a:pPr marL="114300" indent="0">
              <a:buNone/>
            </a:pPr>
            <a:endParaRPr lang="en-US" dirty="0"/>
          </a:p>
          <a:p>
            <a:pPr marL="114300" indent="0">
              <a:buNone/>
            </a:pPr>
            <a:endParaRPr lang="en-US" dirty="0"/>
          </a:p>
          <a:p>
            <a:pPr marL="114300" indent="0">
              <a:buNone/>
            </a:pPr>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68903" y="1981200"/>
            <a:ext cx="3542097" cy="4343400"/>
          </a:xfrm>
          <a:prstGeom prst="rect">
            <a:avLst/>
          </a:prstGeom>
        </p:spPr>
      </p:pic>
      <p:sp>
        <p:nvSpPr>
          <p:cNvPr id="4" name="Rectangle 3"/>
          <p:cNvSpPr/>
          <p:nvPr/>
        </p:nvSpPr>
        <p:spPr>
          <a:xfrm>
            <a:off x="1143000" y="4343400"/>
            <a:ext cx="5410200" cy="990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33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752600"/>
            <a:ext cx="9601200" cy="4876800"/>
          </a:xfrm>
        </p:spPr>
        <p:txBody>
          <a:bodyPr>
            <a:noAutofit/>
          </a:bodyPr>
          <a:lstStyle/>
          <a:p>
            <a:r>
              <a:rPr lang="en-US" dirty="0">
                <a:solidFill>
                  <a:schemeClr val="tx1"/>
                </a:solidFill>
                <a:cs typeface="Arial" charset="0"/>
              </a:rPr>
              <a:t>Indemnities: Licensor to Licensee &amp; Licensee to Licensor.</a:t>
            </a:r>
          </a:p>
          <a:p>
            <a:r>
              <a:rPr lang="en-US" dirty="0">
                <a:solidFill>
                  <a:schemeClr val="tx1"/>
                </a:solidFill>
                <a:cs typeface="Arial" charset="0"/>
              </a:rPr>
              <a:t>Breech &amp; Termination clauses.</a:t>
            </a:r>
          </a:p>
          <a:p>
            <a:r>
              <a:rPr lang="en-US" dirty="0">
                <a:solidFill>
                  <a:schemeClr val="tx1"/>
                </a:solidFill>
                <a:cs typeface="Arial" charset="0"/>
              </a:rPr>
              <a:t>Governing laws &amp; dispute resolutions.</a:t>
            </a:r>
          </a:p>
          <a:p>
            <a:pPr>
              <a:buSzPct val="90000"/>
            </a:pPr>
            <a:r>
              <a:rPr lang="en-US" dirty="0">
                <a:solidFill>
                  <a:schemeClr val="tx1"/>
                </a:solidFill>
                <a:cs typeface="Arial" charset="0"/>
              </a:rPr>
              <a:t>Force Majeure (greater force).</a:t>
            </a:r>
          </a:p>
          <a:p>
            <a:pPr>
              <a:buSzPct val="90000"/>
            </a:pPr>
            <a:r>
              <a:rPr lang="en-US" dirty="0">
                <a:solidFill>
                  <a:schemeClr val="tx1"/>
                </a:solidFill>
                <a:cs typeface="Arial" charset="0"/>
              </a:rPr>
              <a:t>Fees/payment terms.</a:t>
            </a:r>
            <a:endParaRPr lang="en-US" dirty="0">
              <a:solidFill>
                <a:schemeClr val="tx1"/>
              </a:solidFill>
            </a:endParaRPr>
          </a:p>
          <a:p>
            <a:pPr>
              <a:buSzPct val="90000"/>
            </a:pPr>
            <a:r>
              <a:rPr lang="en-US" dirty="0">
                <a:solidFill>
                  <a:schemeClr val="tx1"/>
                </a:solidFill>
              </a:rPr>
              <a:t>Schedules &amp; Amendments (List of publications: books or journals).</a:t>
            </a:r>
          </a:p>
          <a:p>
            <a:pPr>
              <a:buSzPct val="90000"/>
            </a:pPr>
            <a:r>
              <a:rPr lang="en-US" dirty="0">
                <a:solidFill>
                  <a:schemeClr val="tx1"/>
                </a:solidFill>
              </a:rPr>
              <a:t>Other details: contacts, IP ranges, institution description etc.</a:t>
            </a:r>
          </a:p>
          <a:p>
            <a:pPr>
              <a:buSzPct val="90000"/>
            </a:pPr>
            <a:r>
              <a:rPr lang="en-US" dirty="0">
                <a:cs typeface="Arial" charset="0"/>
              </a:rPr>
              <a:t>Signature Section (either in the beginning or towards the end).</a:t>
            </a:r>
          </a:p>
          <a:p>
            <a:endParaRPr lang="en-US" dirty="0"/>
          </a:p>
        </p:txBody>
      </p:sp>
      <p:sp>
        <p:nvSpPr>
          <p:cNvPr id="4" name="Title 1"/>
          <p:cNvSpPr>
            <a:spLocks noGrp="1"/>
          </p:cNvSpPr>
          <p:nvPr>
            <p:ph type="title"/>
          </p:nvPr>
        </p:nvSpPr>
        <p:spPr>
          <a:xfrm>
            <a:off x="1066800" y="228600"/>
            <a:ext cx="10287000" cy="1295400"/>
          </a:xfrm>
        </p:spPr>
        <p:txBody>
          <a:bodyPr>
            <a:noAutofit/>
          </a:bodyPr>
          <a:lstStyle/>
          <a:p>
            <a:pPr algn="ctr"/>
            <a:r>
              <a:rPr lang="en-US" sz="4000" dirty="0"/>
              <a:t>Anatomy of a License </a:t>
            </a:r>
            <a:r>
              <a:rPr lang="en-US" sz="4000" dirty="0" smtClean="0"/>
              <a:t/>
            </a:r>
            <a:br>
              <a:rPr lang="en-US" sz="4000" dirty="0" smtClean="0"/>
            </a:br>
            <a:r>
              <a:rPr lang="en-US" sz="4000" dirty="0" smtClean="0"/>
              <a:t>Agreement….2</a:t>
            </a:r>
            <a:r>
              <a:rPr lang="en-US" sz="4000" dirty="0"/>
              <a:t/>
            </a:r>
            <a:br>
              <a:rPr lang="en-US" sz="4000" dirty="0"/>
            </a:br>
            <a:endParaRPr lang="en-US" sz="4000" dirty="0"/>
          </a:p>
        </p:txBody>
      </p:sp>
    </p:spTree>
    <p:extLst>
      <p:ext uri="{BB962C8B-B14F-4D97-AF65-F5344CB8AC3E}">
        <p14:creationId xmlns:p14="http://schemas.microsoft.com/office/powerpoint/2010/main" val="3978315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10363200" cy="762000"/>
          </a:xfrm>
        </p:spPr>
        <p:txBody>
          <a:bodyPr>
            <a:normAutofit/>
          </a:bodyPr>
          <a:lstStyle/>
          <a:p>
            <a:pPr algn="ctr"/>
            <a:r>
              <a:rPr lang="en-US" sz="4000" dirty="0" smtClean="0"/>
              <a:t>Defining </a:t>
            </a:r>
            <a:r>
              <a:rPr lang="en-US" sz="4000" dirty="0"/>
              <a:t>Licensor &amp; the Licensee </a:t>
            </a:r>
          </a:p>
        </p:txBody>
      </p:sp>
      <p:sp>
        <p:nvSpPr>
          <p:cNvPr id="3" name="Content Placeholder 2"/>
          <p:cNvSpPr>
            <a:spLocks noGrp="1"/>
          </p:cNvSpPr>
          <p:nvPr>
            <p:ph idx="1"/>
          </p:nvPr>
        </p:nvSpPr>
        <p:spPr>
          <a:xfrm>
            <a:off x="1828800" y="2514600"/>
            <a:ext cx="9982200" cy="3611564"/>
          </a:xfrm>
        </p:spPr>
        <p:txBody>
          <a:bodyPr/>
          <a:lstStyle/>
          <a:p>
            <a:r>
              <a:rPr lang="en-US" dirty="0"/>
              <a:t>Parties: who the agreement is </a:t>
            </a:r>
            <a:r>
              <a:rPr lang="en-US" dirty="0" smtClean="0"/>
              <a:t>between.</a:t>
            </a:r>
            <a:endParaRPr lang="en-US" dirty="0"/>
          </a:p>
          <a:p>
            <a:pPr lvl="1"/>
            <a:r>
              <a:rPr lang="en-US" dirty="0"/>
              <a:t>Licensor is the content provider.</a:t>
            </a:r>
          </a:p>
          <a:p>
            <a:pPr lvl="1"/>
            <a:r>
              <a:rPr lang="en-US" dirty="0"/>
              <a:t>Licensee is the subscriber. </a:t>
            </a:r>
          </a:p>
          <a:p>
            <a:pPr lvl="2"/>
            <a:r>
              <a:rPr lang="en-US" dirty="0"/>
              <a:t>The term “Licensee” can be used to include multiple participating institutions.</a:t>
            </a:r>
          </a:p>
          <a:p>
            <a:pPr lvl="1"/>
            <a:endParaRPr lang="en-US" dirty="0"/>
          </a:p>
          <a:p>
            <a:pPr lvl="1"/>
            <a:endParaRPr lang="en-US" dirty="0"/>
          </a:p>
        </p:txBody>
      </p:sp>
    </p:spTree>
    <p:extLst>
      <p:ext uri="{BB962C8B-B14F-4D97-AF65-F5344CB8AC3E}">
        <p14:creationId xmlns:p14="http://schemas.microsoft.com/office/powerpoint/2010/main" val="271739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2000"/>
          </a:xfrm>
        </p:spPr>
        <p:txBody>
          <a:bodyPr>
            <a:noAutofit/>
          </a:bodyPr>
          <a:lstStyle/>
          <a:p>
            <a:pPr algn="ctr"/>
            <a:r>
              <a:rPr lang="en-US" sz="4000" dirty="0"/>
              <a:t>Access &amp; Authentication</a:t>
            </a:r>
          </a:p>
        </p:txBody>
      </p:sp>
      <p:sp>
        <p:nvSpPr>
          <p:cNvPr id="3" name="Content Placeholder 2"/>
          <p:cNvSpPr>
            <a:spLocks noGrp="1"/>
          </p:cNvSpPr>
          <p:nvPr>
            <p:ph idx="1"/>
          </p:nvPr>
        </p:nvSpPr>
        <p:spPr>
          <a:xfrm>
            <a:off x="1676400" y="2133601"/>
            <a:ext cx="10134600" cy="3992563"/>
          </a:xfrm>
        </p:spPr>
        <p:txBody>
          <a:bodyPr/>
          <a:lstStyle/>
          <a:p>
            <a:pPr marL="114300" indent="0">
              <a:buNone/>
            </a:pPr>
            <a:endParaRPr lang="en-US" dirty="0">
              <a:solidFill>
                <a:schemeClr val="tx1">
                  <a:lumMod val="65000"/>
                  <a:lumOff val="35000"/>
                </a:schemeClr>
              </a:solidFill>
            </a:endParaRPr>
          </a:p>
          <a:p>
            <a:r>
              <a:rPr lang="en-US" dirty="0"/>
              <a:t>Authentication </a:t>
            </a:r>
            <a:r>
              <a:rPr lang="en-US" dirty="0" smtClean="0"/>
              <a:t>Methods.</a:t>
            </a:r>
            <a:endParaRPr lang="en-US" dirty="0"/>
          </a:p>
          <a:p>
            <a:pPr lvl="1"/>
            <a:r>
              <a:rPr lang="en-US" dirty="0">
                <a:cs typeface="Arial" charset="0"/>
              </a:rPr>
              <a:t>User </a:t>
            </a:r>
            <a:r>
              <a:rPr lang="en-US" dirty="0" smtClean="0">
                <a:cs typeface="Arial" charset="0"/>
              </a:rPr>
              <a:t>ID/Password. </a:t>
            </a:r>
            <a:endParaRPr lang="en-US" dirty="0">
              <a:cs typeface="Arial" charset="0"/>
            </a:endParaRPr>
          </a:p>
          <a:p>
            <a:pPr lvl="1"/>
            <a:r>
              <a:rPr lang="en-US" dirty="0"/>
              <a:t>IP </a:t>
            </a:r>
            <a:r>
              <a:rPr lang="en-US" dirty="0" smtClean="0"/>
              <a:t>ranges.</a:t>
            </a:r>
            <a:endParaRPr lang="en-US" dirty="0"/>
          </a:p>
          <a:p>
            <a:pPr lvl="1"/>
            <a:r>
              <a:rPr lang="en-US" dirty="0"/>
              <a:t>Clauses for new methods, </a:t>
            </a:r>
            <a:r>
              <a:rPr lang="en-US" dirty="0" smtClean="0"/>
              <a:t>protocols.</a:t>
            </a:r>
            <a:endParaRPr lang="en-US" dirty="0"/>
          </a:p>
          <a:p>
            <a:pPr lvl="1"/>
            <a:r>
              <a:rPr lang="en-US" dirty="0"/>
              <a:t>Equivalent to </a:t>
            </a:r>
            <a:r>
              <a:rPr lang="en-US" dirty="0" smtClean="0"/>
              <a:t>print.</a:t>
            </a:r>
            <a:endParaRPr lang="en-US" dirty="0"/>
          </a:p>
          <a:p>
            <a:pPr lvl="1"/>
            <a:r>
              <a:rPr lang="en-US" dirty="0" smtClean="0"/>
              <a:t>Current </a:t>
            </a:r>
            <a:r>
              <a:rPr lang="en-US" dirty="0"/>
              <a:t>URL </a:t>
            </a:r>
            <a:r>
              <a:rPr lang="en-US" dirty="0" smtClean="0"/>
              <a:t>standards.</a:t>
            </a:r>
            <a:endParaRPr lang="en-US" dirty="0"/>
          </a:p>
        </p:txBody>
      </p:sp>
    </p:spTree>
    <p:extLst>
      <p:ext uri="{BB962C8B-B14F-4D97-AF65-F5344CB8AC3E}">
        <p14:creationId xmlns:p14="http://schemas.microsoft.com/office/powerpoint/2010/main" val="310736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601200" cy="685800"/>
          </a:xfrm>
        </p:spPr>
        <p:txBody>
          <a:bodyPr>
            <a:normAutofit fontScale="90000"/>
          </a:bodyPr>
          <a:lstStyle/>
          <a:p>
            <a:pPr algn="ctr"/>
            <a:r>
              <a:rPr lang="en-US" dirty="0"/>
              <a:t>Authorized Access</a:t>
            </a:r>
          </a:p>
        </p:txBody>
      </p:sp>
      <p:sp>
        <p:nvSpPr>
          <p:cNvPr id="3" name="Content Placeholder 2"/>
          <p:cNvSpPr>
            <a:spLocks noGrp="1"/>
          </p:cNvSpPr>
          <p:nvPr>
            <p:ph idx="1"/>
          </p:nvPr>
        </p:nvSpPr>
        <p:spPr>
          <a:xfrm>
            <a:off x="990600" y="914400"/>
            <a:ext cx="10972800" cy="5638800"/>
          </a:xfrm>
        </p:spPr>
        <p:txBody>
          <a:bodyPr>
            <a:normAutofit fontScale="92500" lnSpcReduction="20000"/>
          </a:bodyPr>
          <a:lstStyle/>
          <a:p>
            <a:r>
              <a:rPr lang="en-US" sz="2600" dirty="0">
                <a:cs typeface="Arial" charset="0"/>
              </a:rPr>
              <a:t>Who may access.</a:t>
            </a:r>
          </a:p>
          <a:p>
            <a:r>
              <a:rPr lang="en-US" sz="2600" dirty="0">
                <a:cs typeface="Arial" charset="0"/>
              </a:rPr>
              <a:t>Permissions or Rights Granted.</a:t>
            </a:r>
          </a:p>
          <a:p>
            <a:r>
              <a:rPr lang="en-US" sz="2600" dirty="0">
                <a:cs typeface="Arial" charset="0"/>
              </a:rPr>
              <a:t>Authorized users must be defined by their affiliations to the university.</a:t>
            </a:r>
          </a:p>
          <a:p>
            <a:r>
              <a:rPr lang="en-US" sz="2600" dirty="0">
                <a:cs typeface="Arial" charset="0"/>
              </a:rPr>
              <a:t>Authorized users include faculty, staff, full time and part time students, on and off campus users, and “walk-ins” or “occasional users”.</a:t>
            </a:r>
          </a:p>
          <a:p>
            <a:r>
              <a:rPr lang="en-US" sz="2600" dirty="0">
                <a:cs typeface="Arial" charset="0"/>
              </a:rPr>
              <a:t>Broader range of access points. </a:t>
            </a:r>
          </a:p>
          <a:p>
            <a:r>
              <a:rPr lang="en-US" sz="2600" dirty="0">
                <a:cs typeface="Arial" charset="0"/>
              </a:rPr>
              <a:t>Geographical limitations clauses.</a:t>
            </a:r>
          </a:p>
          <a:p>
            <a:r>
              <a:rPr lang="en-US" sz="2600" dirty="0">
                <a:cs typeface="Arial" charset="0"/>
              </a:rPr>
              <a:t>Notes: </a:t>
            </a:r>
          </a:p>
          <a:p>
            <a:pPr lvl="1"/>
            <a:r>
              <a:rPr lang="en-US" sz="2600" dirty="0">
                <a:cs typeface="Arial" charset="0"/>
              </a:rPr>
              <a:t>Include all geographic locations and campuses that are part of the main university and report to the university head or are united under a central administration.</a:t>
            </a:r>
          </a:p>
          <a:p>
            <a:pPr lvl="1"/>
            <a:r>
              <a:rPr lang="en-US" sz="2600" dirty="0">
                <a:cs typeface="Arial" charset="0"/>
              </a:rPr>
              <a:t>Include all authorized users who are legitimate users of the organization’s network regardless of their physical location of university campus.</a:t>
            </a:r>
          </a:p>
          <a:p>
            <a:pPr lvl="1"/>
            <a:r>
              <a:rPr lang="en-US" sz="2600" dirty="0">
                <a:cs typeface="Arial" charset="0"/>
              </a:rPr>
              <a:t>special groups (Alumni, friends).</a:t>
            </a:r>
          </a:p>
          <a:p>
            <a:endParaRPr lang="en-US" dirty="0"/>
          </a:p>
        </p:txBody>
      </p:sp>
    </p:spTree>
    <p:extLst>
      <p:ext uri="{BB962C8B-B14F-4D97-AF65-F5344CB8AC3E}">
        <p14:creationId xmlns:p14="http://schemas.microsoft.com/office/powerpoint/2010/main" val="142379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8458200" cy="838200"/>
          </a:xfrm>
        </p:spPr>
        <p:txBody>
          <a:bodyPr>
            <a:noAutofit/>
          </a:bodyPr>
          <a:lstStyle/>
          <a:p>
            <a:pPr algn="ctr">
              <a:defRPr/>
            </a:pPr>
            <a:r>
              <a:rPr lang="en-US" sz="4000" dirty="0">
                <a:solidFill>
                  <a:schemeClr val="tx2">
                    <a:satMod val="130000"/>
                  </a:schemeClr>
                </a:solidFill>
              </a:rPr>
              <a:t>Content </a:t>
            </a:r>
            <a:r>
              <a:rPr lang="en-US" sz="4000" dirty="0" smtClean="0">
                <a:solidFill>
                  <a:schemeClr val="tx2">
                    <a:satMod val="130000"/>
                  </a:schemeClr>
                </a:solidFill>
              </a:rPr>
              <a:t>Sharing</a:t>
            </a:r>
            <a:endParaRPr lang="en-US" sz="4000" dirty="0">
              <a:solidFill>
                <a:schemeClr val="tx2">
                  <a:satMod val="130000"/>
                </a:schemeClr>
              </a:solidFill>
            </a:endParaRPr>
          </a:p>
        </p:txBody>
      </p:sp>
      <p:sp>
        <p:nvSpPr>
          <p:cNvPr id="20483" name="Content Placeholder 2"/>
          <p:cNvSpPr>
            <a:spLocks noGrp="1"/>
          </p:cNvSpPr>
          <p:nvPr>
            <p:ph idx="1"/>
          </p:nvPr>
        </p:nvSpPr>
        <p:spPr>
          <a:xfrm>
            <a:off x="1066800" y="1371600"/>
            <a:ext cx="10744200" cy="5334000"/>
          </a:xfrm>
        </p:spPr>
        <p:txBody>
          <a:bodyPr>
            <a:normAutofit/>
          </a:bodyPr>
          <a:lstStyle/>
          <a:p>
            <a:pPr marL="402431" lvl="1" indent="-342900">
              <a:spcBef>
                <a:spcPts val="450"/>
              </a:spcBef>
              <a:buFont typeface="Wingdings" panose="05000000000000000000" pitchFamily="2" charset="2"/>
              <a:buChar char="§"/>
            </a:pPr>
            <a:r>
              <a:rPr lang="en-US" b="1" dirty="0">
                <a:cs typeface="Arial" charset="0"/>
              </a:rPr>
              <a:t>USC Title 17, Section 107 and 108</a:t>
            </a:r>
            <a:r>
              <a:rPr lang="en-US" dirty="0">
                <a:cs typeface="Arial" charset="0"/>
              </a:rPr>
              <a:t>: allows academic institutions/libraries to provide ILL services and make multiple copies for classroom use and for purposes such as criticism, comment, news reporting, teaching, scholarship and research</a:t>
            </a:r>
            <a:r>
              <a:rPr lang="en-US" dirty="0" smtClean="0">
                <a:cs typeface="Arial" charset="0"/>
              </a:rPr>
              <a:t>.</a:t>
            </a:r>
            <a:br>
              <a:rPr lang="en-US" dirty="0" smtClean="0">
                <a:cs typeface="Arial" charset="0"/>
              </a:rPr>
            </a:br>
            <a:endParaRPr lang="en-US" dirty="0">
              <a:cs typeface="Arial" charset="0"/>
            </a:endParaRPr>
          </a:p>
          <a:p>
            <a:pPr marL="402431" lvl="1" indent="-342900">
              <a:spcBef>
                <a:spcPts val="450"/>
              </a:spcBef>
              <a:buFont typeface="Wingdings" panose="05000000000000000000" pitchFamily="2" charset="2"/>
              <a:buChar char="§"/>
            </a:pPr>
            <a:r>
              <a:rPr lang="en-US" b="1" dirty="0">
                <a:cs typeface="Arial" charset="0"/>
              </a:rPr>
              <a:t>Teach Act</a:t>
            </a:r>
            <a:r>
              <a:rPr lang="en-US" dirty="0">
                <a:cs typeface="Arial" charset="0"/>
              </a:rPr>
              <a:t>: (Technology, Education, and Copyright Harmonization Act)  specifies use of works for distance learning.  It has some limitations related to technology though.  Institution must be non profit, accredited and have a copyright policy in place</a:t>
            </a:r>
            <a:r>
              <a:rPr lang="en-US" dirty="0" smtClean="0">
                <a:cs typeface="Arial" charset="0"/>
              </a:rPr>
              <a:t>.</a:t>
            </a:r>
            <a:br>
              <a:rPr lang="en-US" dirty="0" smtClean="0">
                <a:cs typeface="Arial" charset="0"/>
              </a:rPr>
            </a:br>
            <a:endParaRPr lang="en-US" dirty="0">
              <a:cs typeface="Arial" charset="0"/>
            </a:endParaRPr>
          </a:p>
          <a:p>
            <a:pPr marL="402431" lvl="1" indent="-342900">
              <a:spcBef>
                <a:spcPts val="450"/>
              </a:spcBef>
              <a:buFont typeface="Wingdings" panose="05000000000000000000" pitchFamily="2" charset="2"/>
              <a:buChar char="§"/>
            </a:pPr>
            <a:r>
              <a:rPr lang="en-US" b="1" dirty="0">
                <a:cs typeface="Arial" pitchFamily="34" charset="0"/>
              </a:rPr>
              <a:t>CONTU Guidelines</a:t>
            </a:r>
            <a:r>
              <a:rPr lang="en-US" dirty="0">
                <a:cs typeface="Arial" pitchFamily="34" charset="0"/>
              </a:rPr>
              <a:t>: Interlibrary loan, Course Packs, Course Reserves etc. are allowed as per the copyright laws and National </a:t>
            </a:r>
            <a:r>
              <a:rPr lang="en-US" b="1" u="sng" dirty="0">
                <a:cs typeface="Arial" pitchFamily="34" charset="0"/>
              </a:rPr>
              <a:t>C</a:t>
            </a:r>
            <a:r>
              <a:rPr lang="en-US" b="1" dirty="0">
                <a:cs typeface="Arial" pitchFamily="34" charset="0"/>
              </a:rPr>
              <a:t>o</a:t>
            </a:r>
            <a:r>
              <a:rPr lang="en-US" dirty="0">
                <a:cs typeface="Arial" pitchFamily="34" charset="0"/>
              </a:rPr>
              <a:t>mmission on </a:t>
            </a:r>
            <a:r>
              <a:rPr lang="en-US" b="1" u="sng" dirty="0">
                <a:cs typeface="Arial" pitchFamily="34" charset="0"/>
              </a:rPr>
              <a:t>N</a:t>
            </a:r>
            <a:r>
              <a:rPr lang="en-US" dirty="0">
                <a:cs typeface="Arial" pitchFamily="34" charset="0"/>
              </a:rPr>
              <a:t>ew </a:t>
            </a:r>
            <a:r>
              <a:rPr lang="en-US" b="1" u="sng" dirty="0">
                <a:cs typeface="Arial" pitchFamily="34" charset="0"/>
              </a:rPr>
              <a:t>T</a:t>
            </a:r>
            <a:r>
              <a:rPr lang="en-US" dirty="0">
                <a:cs typeface="Arial" pitchFamily="34" charset="0"/>
              </a:rPr>
              <a:t>echnological </a:t>
            </a:r>
            <a:r>
              <a:rPr lang="en-US" b="1" u="sng" dirty="0">
                <a:cs typeface="Arial" pitchFamily="34" charset="0"/>
              </a:rPr>
              <a:t>U</a:t>
            </a:r>
            <a:r>
              <a:rPr lang="en-US" dirty="0">
                <a:cs typeface="Arial" pitchFamily="34" charset="0"/>
              </a:rPr>
              <a:t>se of Copyright Works (CONTU) </a:t>
            </a:r>
            <a:r>
              <a:rPr lang="en-US" dirty="0" smtClean="0">
                <a:cs typeface="Arial" pitchFamily="34" charset="0"/>
              </a:rPr>
              <a:t>guidelines</a:t>
            </a:r>
            <a:r>
              <a:rPr lang="en-US" dirty="0"/>
              <a:t>.</a:t>
            </a:r>
            <a:endParaRPr lang="en-US" dirty="0">
              <a:solidFill>
                <a:schemeClr val="tx1">
                  <a:lumMod val="65000"/>
                  <a:lumOff val="35000"/>
                </a:schemeClr>
              </a:solidFill>
              <a:cs typeface="Arial" charset="0"/>
            </a:endParaRPr>
          </a:p>
          <a:p>
            <a:pPr marL="59532" lvl="1" indent="0">
              <a:spcBef>
                <a:spcPts val="450"/>
              </a:spcBef>
              <a:buNone/>
            </a:pPr>
            <a:endParaRPr lang="en-US" sz="1500" b="1" dirty="0">
              <a:latin typeface="Arial" charset="0"/>
              <a:cs typeface="Arial" charset="0"/>
            </a:endParaRPr>
          </a:p>
        </p:txBody>
      </p:sp>
    </p:spTree>
    <p:extLst>
      <p:ext uri="{BB962C8B-B14F-4D97-AF65-F5344CB8AC3E}">
        <p14:creationId xmlns:p14="http://schemas.microsoft.com/office/powerpoint/2010/main" val="2776132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9829800" cy="762000"/>
          </a:xfrm>
        </p:spPr>
        <p:txBody>
          <a:bodyPr>
            <a:normAutofit/>
          </a:bodyPr>
          <a:lstStyle/>
          <a:p>
            <a:pPr algn="ctr">
              <a:defRPr/>
            </a:pPr>
            <a:r>
              <a:rPr lang="en-US" sz="4000" dirty="0" smtClean="0">
                <a:solidFill>
                  <a:schemeClr val="tx2">
                    <a:satMod val="130000"/>
                  </a:schemeClr>
                </a:solidFill>
              </a:rPr>
              <a:t>Inter Library </a:t>
            </a:r>
            <a:r>
              <a:rPr lang="en-US" sz="4000" dirty="0">
                <a:solidFill>
                  <a:schemeClr val="tx2">
                    <a:satMod val="130000"/>
                  </a:schemeClr>
                </a:solidFill>
              </a:rPr>
              <a:t>Loan</a:t>
            </a:r>
          </a:p>
        </p:txBody>
      </p:sp>
      <p:sp>
        <p:nvSpPr>
          <p:cNvPr id="3" name="Content Placeholder 2"/>
          <p:cNvSpPr>
            <a:spLocks noGrp="1"/>
          </p:cNvSpPr>
          <p:nvPr>
            <p:ph idx="1"/>
          </p:nvPr>
        </p:nvSpPr>
        <p:spPr>
          <a:xfrm>
            <a:off x="1066800" y="1143000"/>
            <a:ext cx="10744200" cy="5562600"/>
          </a:xfrm>
        </p:spPr>
        <p:txBody>
          <a:bodyPr>
            <a:noAutofit/>
          </a:bodyPr>
          <a:lstStyle/>
          <a:p>
            <a:pPr marL="747522" lvl="1" indent="-342900">
              <a:buSzPct val="100000"/>
              <a:buFont typeface="Wingdings" panose="05000000000000000000" pitchFamily="2" charset="2"/>
              <a:buChar char="§"/>
              <a:defRPr/>
            </a:pPr>
            <a:r>
              <a:rPr lang="en-US" dirty="0"/>
              <a:t>ILL must be permitted (electronic and print) using postal options, fax or secure electronic transmission systems such as Arial, RAPID or UBORROW.</a:t>
            </a:r>
          </a:p>
          <a:p>
            <a:pPr marL="747522" lvl="4" indent="-342900">
              <a:spcBef>
                <a:spcPts val="450"/>
              </a:spcBef>
              <a:buSzPct val="100000"/>
              <a:buFont typeface="Wingdings" panose="05000000000000000000" pitchFamily="2" charset="2"/>
              <a:buChar char="§"/>
              <a:defRPr/>
            </a:pPr>
            <a:r>
              <a:rPr lang="en-US" dirty="0"/>
              <a:t> Remove reference to:</a:t>
            </a:r>
          </a:p>
          <a:p>
            <a:pPr lvl="2">
              <a:buFont typeface="Wingdings" panose="05000000000000000000" pitchFamily="2" charset="2"/>
              <a:buChar char="§"/>
            </a:pPr>
            <a:r>
              <a:rPr lang="en-US" dirty="0"/>
              <a:t>the provision of data or statistics on ILL </a:t>
            </a:r>
            <a:r>
              <a:rPr lang="en-US" dirty="0" smtClean="0"/>
              <a:t>use. </a:t>
            </a:r>
            <a:endParaRPr lang="en-US" dirty="0"/>
          </a:p>
          <a:p>
            <a:pPr lvl="2">
              <a:buFont typeface="Wingdings" panose="05000000000000000000" pitchFamily="2" charset="2"/>
              <a:buChar char="§"/>
            </a:pPr>
            <a:r>
              <a:rPr lang="en-US" dirty="0"/>
              <a:t>type of </a:t>
            </a:r>
            <a:r>
              <a:rPr lang="en-US" dirty="0" smtClean="0"/>
              <a:t>library.</a:t>
            </a:r>
            <a:endParaRPr lang="en-US" dirty="0"/>
          </a:p>
          <a:p>
            <a:pPr lvl="2">
              <a:buFont typeface="Wingdings" panose="05000000000000000000" pitchFamily="2" charset="2"/>
              <a:buChar char="§"/>
            </a:pPr>
            <a:r>
              <a:rPr lang="en-US" dirty="0"/>
              <a:t>geographic limitations to ILL (e.g., ILL to U.S. only</a:t>
            </a:r>
            <a:r>
              <a:rPr lang="en-US" dirty="0" smtClean="0"/>
              <a:t>). </a:t>
            </a:r>
            <a:endParaRPr lang="en-US" dirty="0"/>
          </a:p>
          <a:p>
            <a:pPr lvl="2">
              <a:buFont typeface="Wingdings" panose="05000000000000000000" pitchFamily="2" charset="2"/>
              <a:buChar char="§"/>
            </a:pPr>
            <a:r>
              <a:rPr lang="en-US" dirty="0"/>
              <a:t>c</a:t>
            </a:r>
            <a:r>
              <a:rPr lang="en-US" dirty="0" smtClean="0"/>
              <a:t>ommercial </a:t>
            </a:r>
            <a:r>
              <a:rPr lang="en-US" dirty="0"/>
              <a:t>u</a:t>
            </a:r>
            <a:r>
              <a:rPr lang="en-US" dirty="0" smtClean="0"/>
              <a:t>se </a:t>
            </a:r>
            <a:r>
              <a:rPr lang="en-US" dirty="0"/>
              <a:t>&amp; </a:t>
            </a:r>
            <a:r>
              <a:rPr lang="en-US" dirty="0" smtClean="0"/>
              <a:t>administrative </a:t>
            </a:r>
            <a:r>
              <a:rPr lang="en-US" dirty="0"/>
              <a:t>fee: Make sure the licensor allows you to charge administrative fees to cover the cost of making multiple copies</a:t>
            </a:r>
            <a:r>
              <a:rPr lang="en-US" dirty="0" smtClean="0"/>
              <a:t>.</a:t>
            </a:r>
            <a:br>
              <a:rPr lang="en-US" dirty="0" smtClean="0"/>
            </a:br>
            <a:endParaRPr lang="en-US" dirty="0" smtClean="0"/>
          </a:p>
          <a:p>
            <a:pPr marL="987552" lvl="2" indent="0">
              <a:buNone/>
            </a:pPr>
            <a:endParaRPr lang="en-US" dirty="0"/>
          </a:p>
          <a:p>
            <a:pPr marL="987552" lvl="2" indent="0" algn="ctr">
              <a:buNone/>
            </a:pPr>
            <a:r>
              <a:rPr lang="en-US" dirty="0" smtClean="0"/>
              <a:t>ILL </a:t>
            </a:r>
            <a:r>
              <a:rPr lang="en-US" dirty="0"/>
              <a:t>for eBooks is problematic. </a:t>
            </a:r>
            <a:r>
              <a:rPr lang="en-US" dirty="0" smtClean="0"/>
              <a:t/>
            </a:r>
            <a:br>
              <a:rPr lang="en-US" dirty="0" smtClean="0"/>
            </a:br>
            <a:r>
              <a:rPr lang="en-US" dirty="0" smtClean="0"/>
              <a:t>You </a:t>
            </a:r>
            <a:r>
              <a:rPr lang="en-US" dirty="0"/>
              <a:t>can loan chapters. </a:t>
            </a:r>
            <a:endParaRPr lang="en-US" b="1" dirty="0"/>
          </a:p>
          <a:p>
            <a:pPr marL="274320" indent="-212598">
              <a:buSzPct val="100000"/>
              <a:buFont typeface="Wingdings" pitchFamily="2" charset="2"/>
              <a:buChar char="v"/>
              <a:defRPr/>
            </a:pPr>
            <a:endParaRPr lang="en-US" b="1" dirty="0"/>
          </a:p>
          <a:p>
            <a:pPr marL="274320" indent="-212598">
              <a:buSzPct val="100000"/>
              <a:buFont typeface="Wingdings" pitchFamily="2" charset="2"/>
              <a:buChar char="v"/>
              <a:defRPr/>
            </a:pPr>
            <a:endParaRPr lang="en-US" b="1" dirty="0"/>
          </a:p>
        </p:txBody>
      </p:sp>
    </p:spTree>
    <p:extLst>
      <p:ext uri="{BB962C8B-B14F-4D97-AF65-F5344CB8AC3E}">
        <p14:creationId xmlns:p14="http://schemas.microsoft.com/office/powerpoint/2010/main" val="3992420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8915399" cy="1447800"/>
          </a:xfrm>
        </p:spPr>
        <p:txBody>
          <a:bodyPr>
            <a:noAutofit/>
          </a:bodyPr>
          <a:lstStyle/>
          <a:p>
            <a:pPr algn="ctr">
              <a:defRPr/>
            </a:pPr>
            <a:r>
              <a:rPr lang="en-US" b="1" dirty="0">
                <a:solidFill>
                  <a:schemeClr val="tx2">
                    <a:satMod val="130000"/>
                  </a:schemeClr>
                </a:solidFill>
              </a:rPr>
              <a:t/>
            </a:r>
            <a:br>
              <a:rPr lang="en-US" b="1" dirty="0">
                <a:solidFill>
                  <a:schemeClr val="tx2">
                    <a:satMod val="130000"/>
                  </a:schemeClr>
                </a:solidFill>
              </a:rPr>
            </a:br>
            <a:r>
              <a:rPr lang="en-US" sz="4000" dirty="0">
                <a:solidFill>
                  <a:schemeClr val="tx2">
                    <a:satMod val="130000"/>
                  </a:schemeClr>
                </a:solidFill>
              </a:rPr>
              <a:t>Scholarly Sharing</a:t>
            </a:r>
          </a:p>
        </p:txBody>
      </p:sp>
      <p:sp>
        <p:nvSpPr>
          <p:cNvPr id="23555" name="Content Placeholder 2"/>
          <p:cNvSpPr>
            <a:spLocks noGrp="1"/>
          </p:cNvSpPr>
          <p:nvPr>
            <p:ph idx="1"/>
          </p:nvPr>
        </p:nvSpPr>
        <p:spPr>
          <a:xfrm>
            <a:off x="1295400" y="2362201"/>
            <a:ext cx="10515600" cy="3763963"/>
          </a:xfrm>
        </p:spPr>
        <p:txBody>
          <a:bodyPr>
            <a:normAutofit/>
          </a:bodyPr>
          <a:lstStyle/>
          <a:p>
            <a:pPr lvl="1">
              <a:buFont typeface="Wingdings" panose="05000000000000000000" pitchFamily="2" charset="2"/>
              <a:buChar char="§"/>
            </a:pPr>
            <a:r>
              <a:rPr lang="en-US" dirty="0">
                <a:cs typeface="Arial" charset="0"/>
              </a:rPr>
              <a:t>Scholarly sharing is slightly different than ILL</a:t>
            </a:r>
            <a:r>
              <a:rPr lang="en-US" dirty="0" smtClean="0">
                <a:cs typeface="Arial" charset="0"/>
              </a:rPr>
              <a:t>.</a:t>
            </a:r>
            <a:br>
              <a:rPr lang="en-US" dirty="0" smtClean="0">
                <a:cs typeface="Arial" charset="0"/>
              </a:rPr>
            </a:br>
            <a:endParaRPr lang="en-US" dirty="0">
              <a:cs typeface="Arial" charset="0"/>
            </a:endParaRPr>
          </a:p>
          <a:p>
            <a:pPr lvl="1">
              <a:buFont typeface="Wingdings" panose="05000000000000000000" pitchFamily="2" charset="2"/>
              <a:buChar char="§"/>
            </a:pPr>
            <a:r>
              <a:rPr lang="en-US" dirty="0">
                <a:cs typeface="Arial" charset="0"/>
              </a:rPr>
              <a:t>It means occasionally providing a copy of a limited amount of material to an unauthorized user (in print or electronic format) for educational or research purposes and specifically not for compensation or sharing with a third party</a:t>
            </a:r>
            <a:r>
              <a:rPr lang="en-US" dirty="0" smtClean="0">
                <a:cs typeface="Arial" charset="0"/>
              </a:rPr>
              <a:t>.</a:t>
            </a:r>
            <a:br>
              <a:rPr lang="en-US" dirty="0" smtClean="0">
                <a:cs typeface="Arial" charset="0"/>
              </a:rPr>
            </a:br>
            <a:endParaRPr lang="en-US" dirty="0">
              <a:cs typeface="Arial" charset="0"/>
            </a:endParaRPr>
          </a:p>
          <a:p>
            <a:pPr lvl="1">
              <a:buFont typeface="Wingdings" panose="05000000000000000000" pitchFamily="2" charset="2"/>
              <a:buChar char="§"/>
            </a:pPr>
            <a:r>
              <a:rPr lang="en-US" dirty="0">
                <a:cs typeface="Arial" charset="0"/>
              </a:rPr>
              <a:t>In general, licensors are reluctant to allow scholarly sharing and are ‘silent’ on this issue.</a:t>
            </a:r>
          </a:p>
          <a:p>
            <a:pPr marL="457200" indent="-342900">
              <a:buFont typeface="Wingdings" panose="05000000000000000000" pitchFamily="2" charset="2"/>
              <a:buChar char="§"/>
            </a:pPr>
            <a:endParaRPr lang="en-US" dirty="0">
              <a:cs typeface="Arial" charset="0"/>
            </a:endParaRPr>
          </a:p>
          <a:p>
            <a:endParaRPr lang="en-US" dirty="0">
              <a:cs typeface="Arial" charset="0"/>
            </a:endParaRPr>
          </a:p>
        </p:txBody>
      </p:sp>
    </p:spTree>
    <p:extLst>
      <p:ext uri="{BB962C8B-B14F-4D97-AF65-F5344CB8AC3E}">
        <p14:creationId xmlns:p14="http://schemas.microsoft.com/office/powerpoint/2010/main" val="2791932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10439400" cy="1219200"/>
          </a:xfrm>
        </p:spPr>
        <p:txBody>
          <a:bodyPr>
            <a:noAutofit/>
          </a:bodyPr>
          <a:lstStyle/>
          <a:p>
            <a:pPr algn="ctr">
              <a:defRPr/>
            </a:pPr>
            <a:r>
              <a:rPr lang="en-US" sz="4000" dirty="0">
                <a:solidFill>
                  <a:schemeClr val="tx2">
                    <a:satMod val="130000"/>
                  </a:schemeClr>
                </a:solidFill>
              </a:rPr>
              <a:t>Course </a:t>
            </a:r>
            <a:r>
              <a:rPr lang="en-US" sz="4000" dirty="0" smtClean="0">
                <a:solidFill>
                  <a:schemeClr val="tx2">
                    <a:satMod val="130000"/>
                  </a:schemeClr>
                </a:solidFill>
              </a:rPr>
              <a:t>Packs</a:t>
            </a:r>
            <a:br>
              <a:rPr lang="en-US" sz="4000" dirty="0" smtClean="0">
                <a:solidFill>
                  <a:schemeClr val="tx2">
                    <a:satMod val="130000"/>
                  </a:schemeClr>
                </a:solidFill>
              </a:rPr>
            </a:br>
            <a:r>
              <a:rPr lang="en-US" sz="4000" dirty="0" smtClean="0">
                <a:solidFill>
                  <a:schemeClr val="tx2">
                    <a:satMod val="130000"/>
                  </a:schemeClr>
                </a:solidFill>
              </a:rPr>
              <a:t>Course Reserves…1</a:t>
            </a:r>
            <a:endParaRPr lang="en-US" sz="4000" dirty="0">
              <a:solidFill>
                <a:schemeClr val="tx2">
                  <a:satMod val="130000"/>
                </a:schemeClr>
              </a:solidFill>
            </a:endParaRPr>
          </a:p>
        </p:txBody>
      </p:sp>
      <p:sp>
        <p:nvSpPr>
          <p:cNvPr id="24579" name="Content Placeholder 2"/>
          <p:cNvSpPr>
            <a:spLocks noGrp="1"/>
          </p:cNvSpPr>
          <p:nvPr>
            <p:ph idx="1"/>
          </p:nvPr>
        </p:nvSpPr>
        <p:spPr>
          <a:xfrm>
            <a:off x="1219200" y="1981200"/>
            <a:ext cx="10591800" cy="4191000"/>
          </a:xfrm>
        </p:spPr>
        <p:txBody>
          <a:bodyPr>
            <a:noAutofit/>
          </a:bodyPr>
          <a:lstStyle/>
          <a:p>
            <a:pPr>
              <a:buSzPct val="100000"/>
              <a:buFont typeface="Wingdings" panose="05000000000000000000" pitchFamily="2" charset="2"/>
              <a:buChar char="§"/>
            </a:pPr>
            <a:r>
              <a:rPr lang="en-US" dirty="0">
                <a:cs typeface="Arial" charset="0"/>
              </a:rPr>
              <a:t>Covered under USC Title 17, Section 107 and 108</a:t>
            </a:r>
            <a:r>
              <a:rPr lang="en-US" dirty="0" smtClean="0">
                <a:cs typeface="Arial" charset="0"/>
              </a:rPr>
              <a:t>.</a:t>
            </a:r>
            <a:br>
              <a:rPr lang="en-US" dirty="0" smtClean="0">
                <a:cs typeface="Arial" charset="0"/>
              </a:rPr>
            </a:br>
            <a:endParaRPr lang="en-US" dirty="0">
              <a:cs typeface="Arial" charset="0"/>
            </a:endParaRPr>
          </a:p>
          <a:p>
            <a:pPr>
              <a:buSzPct val="100000"/>
              <a:buFont typeface="Wingdings" panose="05000000000000000000" pitchFamily="2" charset="2"/>
              <a:buChar char="§"/>
            </a:pPr>
            <a:r>
              <a:rPr lang="en-US" dirty="0">
                <a:cs typeface="Arial" charset="0"/>
              </a:rPr>
              <a:t>Course pack rules: (Print &amp; Electronic).</a:t>
            </a:r>
          </a:p>
          <a:p>
            <a:pPr lvl="1">
              <a:buSzPct val="100000"/>
              <a:buFont typeface="Wingdings" panose="05000000000000000000" pitchFamily="2" charset="2"/>
              <a:buChar char="§"/>
            </a:pPr>
            <a:r>
              <a:rPr lang="en-US" dirty="0">
                <a:cs typeface="Arial" charset="0"/>
              </a:rPr>
              <a:t>While creating course packs and course reserve, faculty must provide proper acknowledgement, citation, copyright notice and the publisher information</a:t>
            </a:r>
            <a:r>
              <a:rPr lang="en-US" dirty="0" smtClean="0">
                <a:cs typeface="Arial" charset="0"/>
              </a:rPr>
              <a:t>.</a:t>
            </a:r>
            <a:br>
              <a:rPr lang="en-US" dirty="0" smtClean="0">
                <a:cs typeface="Arial" charset="0"/>
              </a:rPr>
            </a:br>
            <a:endParaRPr lang="en-US" dirty="0">
              <a:cs typeface="Arial" charset="0"/>
            </a:endParaRPr>
          </a:p>
          <a:p>
            <a:pPr lvl="1">
              <a:buSzPct val="100000"/>
              <a:buFont typeface="Wingdings" panose="05000000000000000000" pitchFamily="2" charset="2"/>
              <a:buChar char="§"/>
            </a:pPr>
            <a:r>
              <a:rPr lang="en-US" dirty="0">
                <a:cs typeface="Arial" charset="0"/>
              </a:rPr>
              <a:t>In case of electronic course packs and course reserves, proper copyright permissions must be sought and copies of electronic version must be deleted after use.</a:t>
            </a:r>
          </a:p>
          <a:p>
            <a:pPr>
              <a:buClr>
                <a:schemeClr val="tx1">
                  <a:lumMod val="50000"/>
                  <a:lumOff val="50000"/>
                </a:schemeClr>
              </a:buClr>
              <a:buSzPct val="100000"/>
              <a:buFont typeface="Wingdings" pitchFamily="2" charset="2"/>
              <a:buChar char="v"/>
            </a:pPr>
            <a:endParaRPr lang="en-US" b="1" dirty="0">
              <a:cs typeface="Arial" charset="0"/>
            </a:endParaRPr>
          </a:p>
        </p:txBody>
      </p:sp>
    </p:spTree>
    <p:extLst>
      <p:ext uri="{BB962C8B-B14F-4D97-AF65-F5344CB8AC3E}">
        <p14:creationId xmlns:p14="http://schemas.microsoft.com/office/powerpoint/2010/main" val="3487259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981200"/>
            <a:ext cx="9601200" cy="3886200"/>
          </a:xfrm>
        </p:spPr>
        <p:txBody>
          <a:bodyPr/>
          <a:lstStyle/>
          <a:p>
            <a:pPr lvl="1">
              <a:buSzPct val="100000"/>
              <a:buFont typeface="Wingdings" panose="05000000000000000000" pitchFamily="2" charset="2"/>
              <a:buChar char="§"/>
            </a:pPr>
            <a:r>
              <a:rPr lang="en-US" dirty="0">
                <a:cs typeface="Arial" charset="0"/>
              </a:rPr>
              <a:t>Make sure faculty understands that sale of course packs and  electronic access to course reserves must be restricted to registered students only</a:t>
            </a:r>
            <a:r>
              <a:rPr lang="en-US" dirty="0" smtClean="0">
                <a:cs typeface="Arial" charset="0"/>
              </a:rPr>
              <a:t>.</a:t>
            </a:r>
            <a:br>
              <a:rPr lang="en-US" dirty="0" smtClean="0">
                <a:cs typeface="Arial" charset="0"/>
              </a:rPr>
            </a:br>
            <a:endParaRPr lang="en-US" dirty="0">
              <a:cs typeface="Arial" charset="0"/>
            </a:endParaRPr>
          </a:p>
          <a:p>
            <a:pPr lvl="1">
              <a:buSzPct val="100000"/>
              <a:buFont typeface="Wingdings" panose="05000000000000000000" pitchFamily="2" charset="2"/>
              <a:buChar char="§"/>
            </a:pPr>
            <a:r>
              <a:rPr lang="en-US" dirty="0">
                <a:cs typeface="Arial" charset="0"/>
              </a:rPr>
              <a:t>If terms regarding “Course Pack” and “Course Reserves”  are not included, you may add simple clauses stating that these two options must be allowed under fair and authorized use.</a:t>
            </a:r>
          </a:p>
          <a:p>
            <a:pPr>
              <a:buFont typeface="Wingdings" panose="05000000000000000000" pitchFamily="2" charset="2"/>
              <a:buChar char="§"/>
            </a:pPr>
            <a:endParaRPr lang="en-US" dirty="0"/>
          </a:p>
        </p:txBody>
      </p:sp>
      <p:sp>
        <p:nvSpPr>
          <p:cNvPr id="4" name="Title 1"/>
          <p:cNvSpPr>
            <a:spLocks noGrp="1"/>
          </p:cNvSpPr>
          <p:nvPr>
            <p:ph type="title"/>
          </p:nvPr>
        </p:nvSpPr>
        <p:spPr>
          <a:xfrm>
            <a:off x="1371600" y="381000"/>
            <a:ext cx="10210800" cy="1219200"/>
          </a:xfrm>
        </p:spPr>
        <p:txBody>
          <a:bodyPr>
            <a:noAutofit/>
          </a:bodyPr>
          <a:lstStyle/>
          <a:p>
            <a:pPr algn="ctr">
              <a:defRPr/>
            </a:pPr>
            <a:r>
              <a:rPr lang="en-US" dirty="0">
                <a:solidFill>
                  <a:schemeClr val="tx2">
                    <a:satMod val="130000"/>
                  </a:schemeClr>
                </a:solidFill>
              </a:rPr>
              <a:t>Course Packs</a:t>
            </a:r>
            <a:br>
              <a:rPr lang="en-US" dirty="0">
                <a:solidFill>
                  <a:schemeClr val="tx2">
                    <a:satMod val="130000"/>
                  </a:schemeClr>
                </a:solidFill>
              </a:rPr>
            </a:br>
            <a:r>
              <a:rPr lang="en-US" dirty="0">
                <a:solidFill>
                  <a:schemeClr val="tx2">
                    <a:satMod val="130000"/>
                  </a:schemeClr>
                </a:solidFill>
              </a:rPr>
              <a:t>Course </a:t>
            </a:r>
            <a:r>
              <a:rPr lang="en-US" dirty="0" smtClean="0">
                <a:solidFill>
                  <a:schemeClr val="tx2">
                    <a:satMod val="130000"/>
                  </a:schemeClr>
                </a:solidFill>
              </a:rPr>
              <a:t>Reserves…2</a:t>
            </a:r>
            <a:endParaRPr lang="en-US" dirty="0">
              <a:solidFill>
                <a:schemeClr val="tx2">
                  <a:satMod val="130000"/>
                </a:schemeClr>
              </a:solidFill>
            </a:endParaRPr>
          </a:p>
        </p:txBody>
      </p:sp>
    </p:spTree>
    <p:extLst>
      <p:ext uri="{BB962C8B-B14F-4D97-AF65-F5344CB8AC3E}">
        <p14:creationId xmlns:p14="http://schemas.microsoft.com/office/powerpoint/2010/main" val="1138765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10820400" cy="1066800"/>
          </a:xfrm>
        </p:spPr>
        <p:txBody>
          <a:bodyPr>
            <a:noAutofit/>
          </a:bodyPr>
          <a:lstStyle/>
          <a:p>
            <a:pPr algn="ctr">
              <a:defRPr/>
            </a:pPr>
            <a:r>
              <a:rPr lang="en-US" sz="4000" dirty="0">
                <a:solidFill>
                  <a:schemeClr val="tx2">
                    <a:satMod val="130000"/>
                  </a:schemeClr>
                </a:solidFill>
              </a:rPr>
              <a:t>Perpetual Access &amp;</a:t>
            </a:r>
            <a:br>
              <a:rPr lang="en-US" sz="4000" dirty="0">
                <a:solidFill>
                  <a:schemeClr val="tx2">
                    <a:satMod val="130000"/>
                  </a:schemeClr>
                </a:solidFill>
              </a:rPr>
            </a:br>
            <a:r>
              <a:rPr lang="en-US" sz="4000" dirty="0">
                <a:solidFill>
                  <a:schemeClr val="tx2">
                    <a:satMod val="130000"/>
                  </a:schemeClr>
                </a:solidFill>
              </a:rPr>
              <a:t>Archival Rights..1</a:t>
            </a:r>
          </a:p>
        </p:txBody>
      </p:sp>
      <p:sp>
        <p:nvSpPr>
          <p:cNvPr id="26627" name="Content Placeholder 2"/>
          <p:cNvSpPr>
            <a:spLocks noGrp="1"/>
          </p:cNvSpPr>
          <p:nvPr>
            <p:ph idx="1"/>
          </p:nvPr>
        </p:nvSpPr>
        <p:spPr>
          <a:xfrm>
            <a:off x="990600" y="1981200"/>
            <a:ext cx="10820400" cy="4648200"/>
          </a:xfrm>
        </p:spPr>
        <p:txBody>
          <a:bodyPr>
            <a:normAutofit/>
          </a:bodyPr>
          <a:lstStyle/>
          <a:p>
            <a:pPr marL="569833" lvl="3" indent="-342900">
              <a:buFont typeface="Wingdings" panose="05000000000000000000" pitchFamily="2" charset="2"/>
              <a:buChar char="§"/>
            </a:pPr>
            <a:r>
              <a:rPr lang="en-US" dirty="0">
                <a:cs typeface="Arial" charset="0"/>
              </a:rPr>
              <a:t>Perpetual rights vary by type of </a:t>
            </a:r>
            <a:r>
              <a:rPr lang="en-US" dirty="0" smtClean="0">
                <a:cs typeface="Arial" charset="0"/>
              </a:rPr>
              <a:t>resource.</a:t>
            </a:r>
          </a:p>
          <a:p>
            <a:pPr marL="1027033" lvl="4" indent="-342900">
              <a:buFont typeface="Wingdings" panose="05000000000000000000" pitchFamily="2" charset="2"/>
              <a:buChar char="§"/>
            </a:pPr>
            <a:r>
              <a:rPr lang="en-US" dirty="0" smtClean="0">
                <a:cs typeface="Arial" charset="0"/>
              </a:rPr>
              <a:t>Aggregator </a:t>
            </a:r>
            <a:r>
              <a:rPr lang="en-US" dirty="0">
                <a:cs typeface="Arial" charset="0"/>
              </a:rPr>
              <a:t>databases generally do not provide perpetual access </a:t>
            </a:r>
            <a:r>
              <a:rPr lang="en-US" dirty="0" smtClean="0">
                <a:cs typeface="Arial" charset="0"/>
              </a:rPr>
              <a:t>rights.</a:t>
            </a:r>
          </a:p>
          <a:p>
            <a:pPr marL="1027033" lvl="4" indent="-342900">
              <a:buFont typeface="Wingdings" panose="05000000000000000000" pitchFamily="2" charset="2"/>
              <a:buChar char="§"/>
            </a:pPr>
            <a:r>
              <a:rPr lang="en-US" dirty="0" smtClean="0">
                <a:cs typeface="Arial" charset="0"/>
              </a:rPr>
              <a:t>E </a:t>
            </a:r>
            <a:r>
              <a:rPr lang="en-US" dirty="0">
                <a:cs typeface="Arial" charset="0"/>
              </a:rPr>
              <a:t>journal contracts includes perpetual access rights.</a:t>
            </a:r>
          </a:p>
          <a:p>
            <a:pPr marL="569833" lvl="3" indent="-342900">
              <a:buFont typeface="Wingdings" panose="05000000000000000000" pitchFamily="2" charset="2"/>
              <a:buChar char="§"/>
            </a:pPr>
            <a:r>
              <a:rPr lang="en-US" dirty="0">
                <a:cs typeface="Arial" charset="0"/>
              </a:rPr>
              <a:t>Licensee should make a commitment to provide a usable archival copy and specify the conditions under which this archival access would be made available.</a:t>
            </a:r>
          </a:p>
          <a:p>
            <a:pPr marL="569833" lvl="3" indent="-342900">
              <a:buFont typeface="Wingdings" panose="05000000000000000000" pitchFamily="2" charset="2"/>
              <a:buChar char="§"/>
            </a:pPr>
            <a:r>
              <a:rPr lang="en-US" dirty="0">
                <a:cs typeface="Arial" charset="0"/>
              </a:rPr>
              <a:t>Perpetual access could be in the form of a CD or secured files on a licensor’s server.</a:t>
            </a:r>
          </a:p>
          <a:p>
            <a:pPr marL="569833" lvl="3" indent="-342900">
              <a:buFont typeface="Wingdings" panose="05000000000000000000" pitchFamily="2" charset="2"/>
              <a:buChar char="§"/>
            </a:pPr>
            <a:r>
              <a:rPr lang="en-US" dirty="0">
                <a:cs typeface="Arial" charset="0"/>
              </a:rPr>
              <a:t>You may negotiate archival rights and permission to make a copy of the licensed material in print or in electronic format.</a:t>
            </a:r>
          </a:p>
          <a:p>
            <a:pPr marL="501253" lvl="4" indent="0">
              <a:buClr>
                <a:schemeClr val="accent1"/>
              </a:buClr>
              <a:buNone/>
            </a:pPr>
            <a:endParaRPr lang="en-US" dirty="0">
              <a:solidFill>
                <a:schemeClr val="tx1">
                  <a:lumMod val="65000"/>
                  <a:lumOff val="35000"/>
                </a:schemeClr>
              </a:solidFill>
              <a:cs typeface="Arial" charset="0"/>
            </a:endParaRPr>
          </a:p>
          <a:p>
            <a:pPr>
              <a:buFont typeface="Wingdings 2" pitchFamily="18" charset="2"/>
              <a:buNone/>
            </a:pPr>
            <a:endParaRPr lang="en-US" sz="1500" dirty="0"/>
          </a:p>
        </p:txBody>
      </p:sp>
    </p:spTree>
    <p:extLst>
      <p:ext uri="{BB962C8B-B14F-4D97-AF65-F5344CB8AC3E}">
        <p14:creationId xmlns:p14="http://schemas.microsoft.com/office/powerpoint/2010/main" val="265898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E015-029C-4A1A-86A6-A2A5C011F3B5}"/>
              </a:ext>
            </a:extLst>
          </p:cNvPr>
          <p:cNvSpPr>
            <a:spLocks noGrp="1"/>
          </p:cNvSpPr>
          <p:nvPr>
            <p:ph type="title"/>
          </p:nvPr>
        </p:nvSpPr>
        <p:spPr>
          <a:xfrm>
            <a:off x="1371600" y="304800"/>
            <a:ext cx="10058400" cy="762000"/>
          </a:xfrm>
        </p:spPr>
        <p:txBody>
          <a:bodyPr/>
          <a:lstStyle/>
          <a:p>
            <a:pPr algn="ctr"/>
            <a:r>
              <a:rPr lang="en-US" dirty="0"/>
              <a:t>A</a:t>
            </a:r>
            <a:r>
              <a:rPr lang="en-US" dirty="0" smtClean="0"/>
              <a:t>genda</a:t>
            </a:r>
            <a:endParaRPr lang="en-US" dirty="0"/>
          </a:p>
        </p:txBody>
      </p:sp>
      <p:sp>
        <p:nvSpPr>
          <p:cNvPr id="3" name="Content Placeholder 2">
            <a:extLst>
              <a:ext uri="{FF2B5EF4-FFF2-40B4-BE49-F238E27FC236}">
                <a16:creationId xmlns:a16="http://schemas.microsoft.com/office/drawing/2014/main" id="{6D4D5547-D4E5-4A15-ACF3-6D8E43A7C5E5}"/>
              </a:ext>
            </a:extLst>
          </p:cNvPr>
          <p:cNvSpPr>
            <a:spLocks noGrp="1"/>
          </p:cNvSpPr>
          <p:nvPr>
            <p:ph idx="1"/>
          </p:nvPr>
        </p:nvSpPr>
        <p:spPr>
          <a:xfrm>
            <a:off x="1219200" y="1524000"/>
            <a:ext cx="10591800" cy="5181600"/>
          </a:xfrm>
        </p:spPr>
        <p:txBody>
          <a:bodyPr>
            <a:normAutofit/>
          </a:bodyPr>
          <a:lstStyle/>
          <a:p>
            <a:r>
              <a:rPr lang="en-US" dirty="0"/>
              <a:t>Welcome &amp; </a:t>
            </a:r>
            <a:r>
              <a:rPr lang="en-US" dirty="0" smtClean="0"/>
              <a:t>Introductions </a:t>
            </a:r>
            <a:br>
              <a:rPr lang="en-US" dirty="0" smtClean="0"/>
            </a:br>
            <a:endParaRPr lang="en-US" dirty="0" smtClean="0"/>
          </a:p>
          <a:p>
            <a:r>
              <a:rPr lang="en-US" dirty="0" smtClean="0"/>
              <a:t>Spot Check</a:t>
            </a:r>
            <a:br>
              <a:rPr lang="en-US" dirty="0" smtClean="0"/>
            </a:br>
            <a:endParaRPr lang="en-US" dirty="0"/>
          </a:p>
          <a:p>
            <a:r>
              <a:rPr lang="en-US" dirty="0"/>
              <a:t>Section 1: Anatomy of License </a:t>
            </a:r>
            <a:r>
              <a:rPr lang="en-US" dirty="0" smtClean="0"/>
              <a:t>Agreements</a:t>
            </a:r>
            <a:br>
              <a:rPr lang="en-US" dirty="0" smtClean="0"/>
            </a:br>
            <a:endParaRPr lang="en-US" dirty="0" smtClean="0"/>
          </a:p>
          <a:p>
            <a:r>
              <a:rPr lang="en-US" dirty="0" smtClean="0"/>
              <a:t>Break</a:t>
            </a:r>
            <a:br>
              <a:rPr lang="en-US" dirty="0" smtClean="0"/>
            </a:br>
            <a:endParaRPr lang="en-US" dirty="0" smtClean="0"/>
          </a:p>
          <a:p>
            <a:r>
              <a:rPr lang="en-US" dirty="0" smtClean="0"/>
              <a:t>Section </a:t>
            </a:r>
            <a:r>
              <a:rPr lang="en-US" dirty="0"/>
              <a:t>2:  Fundamentals of </a:t>
            </a:r>
            <a:r>
              <a:rPr lang="en-US" dirty="0" smtClean="0"/>
              <a:t>Negotiations</a:t>
            </a:r>
            <a:br>
              <a:rPr lang="en-US" dirty="0" smtClean="0"/>
            </a:br>
            <a:endParaRPr lang="en-US" dirty="0"/>
          </a:p>
          <a:p>
            <a:r>
              <a:rPr lang="en-US" dirty="0" smtClean="0"/>
              <a:t>Wrap Up</a:t>
            </a:r>
            <a:endParaRPr lang="en-US" dirty="0"/>
          </a:p>
        </p:txBody>
      </p:sp>
    </p:spTree>
    <p:extLst>
      <p:ext uri="{BB962C8B-B14F-4D97-AF65-F5344CB8AC3E}">
        <p14:creationId xmlns:p14="http://schemas.microsoft.com/office/powerpoint/2010/main" val="3109273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591800" cy="1219200"/>
          </a:xfrm>
        </p:spPr>
        <p:txBody>
          <a:bodyPr>
            <a:noAutofit/>
          </a:bodyPr>
          <a:lstStyle/>
          <a:p>
            <a:pPr algn="ctr">
              <a:defRPr/>
            </a:pPr>
            <a:r>
              <a:rPr lang="en-US" sz="4000" dirty="0">
                <a:solidFill>
                  <a:schemeClr val="tx2">
                    <a:satMod val="130000"/>
                  </a:schemeClr>
                </a:solidFill>
              </a:rPr>
              <a:t>Perpetual Access &amp;</a:t>
            </a:r>
            <a:br>
              <a:rPr lang="en-US" sz="4000" dirty="0">
                <a:solidFill>
                  <a:schemeClr val="tx2">
                    <a:satMod val="130000"/>
                  </a:schemeClr>
                </a:solidFill>
              </a:rPr>
            </a:br>
            <a:r>
              <a:rPr lang="en-US" sz="4000" dirty="0">
                <a:solidFill>
                  <a:schemeClr val="tx2">
                    <a:satMod val="130000"/>
                  </a:schemeClr>
                </a:solidFill>
              </a:rPr>
              <a:t>Archival Rights..2</a:t>
            </a:r>
          </a:p>
        </p:txBody>
      </p:sp>
      <p:sp>
        <p:nvSpPr>
          <p:cNvPr id="3" name="Content Placeholder 2"/>
          <p:cNvSpPr>
            <a:spLocks noGrp="1"/>
          </p:cNvSpPr>
          <p:nvPr>
            <p:ph idx="1"/>
          </p:nvPr>
        </p:nvSpPr>
        <p:spPr>
          <a:xfrm>
            <a:off x="1143000" y="1828800"/>
            <a:ext cx="10668000" cy="4876800"/>
          </a:xfrm>
        </p:spPr>
        <p:txBody>
          <a:bodyPr>
            <a:noAutofit/>
          </a:bodyPr>
          <a:lstStyle/>
          <a:p>
            <a:pPr marL="501254" lvl="3" indent="-342900">
              <a:buSzPct val="100000"/>
              <a:buFont typeface="Wingdings" panose="05000000000000000000" pitchFamily="2" charset="2"/>
              <a:buChar char="§"/>
              <a:defRPr/>
            </a:pPr>
            <a:r>
              <a:rPr lang="en-US" dirty="0">
                <a:cs typeface="Arial" pitchFamily="34" charset="0"/>
              </a:rPr>
              <a:t>Negotiate for royalty free access to the licensed material</a:t>
            </a:r>
            <a:r>
              <a:rPr lang="en-US" dirty="0" smtClean="0">
                <a:cs typeface="Arial" pitchFamily="34" charset="0"/>
              </a:rPr>
              <a:t>.</a:t>
            </a:r>
            <a:br>
              <a:rPr lang="en-US" dirty="0" smtClean="0">
                <a:cs typeface="Arial" pitchFamily="34" charset="0"/>
              </a:rPr>
            </a:br>
            <a:endParaRPr lang="en-US" dirty="0">
              <a:cs typeface="Arial" pitchFamily="34" charset="0"/>
            </a:endParaRPr>
          </a:p>
          <a:p>
            <a:pPr marL="501254" lvl="3" indent="-342900">
              <a:buSzPct val="100000"/>
              <a:buFont typeface="Wingdings" panose="05000000000000000000" pitchFamily="2" charset="2"/>
              <a:buChar char="§"/>
              <a:defRPr/>
            </a:pPr>
            <a:r>
              <a:rPr lang="en-US" dirty="0">
                <a:cs typeface="Arial" pitchFamily="34" charset="0"/>
              </a:rPr>
              <a:t>Alternative, you could access it either from licensor's server for a small fee or third party server or negotiate to receive electronic files for hosting on your own server</a:t>
            </a:r>
            <a:r>
              <a:rPr lang="en-US" dirty="0" smtClean="0">
                <a:cs typeface="Arial" pitchFamily="34" charset="0"/>
              </a:rPr>
              <a:t>.</a:t>
            </a:r>
            <a:br>
              <a:rPr lang="en-US" dirty="0" smtClean="0">
                <a:cs typeface="Arial" pitchFamily="34" charset="0"/>
              </a:rPr>
            </a:br>
            <a:endParaRPr lang="en-US" dirty="0">
              <a:cs typeface="Arial" pitchFamily="34" charset="0"/>
            </a:endParaRPr>
          </a:p>
          <a:p>
            <a:pPr marL="501254" lvl="3" indent="-342900">
              <a:buSzPct val="100000"/>
              <a:buFont typeface="Wingdings" panose="05000000000000000000" pitchFamily="2" charset="2"/>
              <a:buChar char="§"/>
              <a:defRPr/>
            </a:pPr>
            <a:r>
              <a:rPr lang="en-US" dirty="0">
                <a:cs typeface="Arial" pitchFamily="34" charset="0"/>
              </a:rPr>
              <a:t>You must have access to the necessary interface as well.  It can be expensive to develop your own interface</a:t>
            </a:r>
            <a:r>
              <a:rPr lang="en-US" dirty="0" smtClean="0">
                <a:cs typeface="Arial" pitchFamily="34" charset="0"/>
              </a:rPr>
              <a:t>.</a:t>
            </a:r>
            <a:br>
              <a:rPr lang="en-US" dirty="0" smtClean="0">
                <a:cs typeface="Arial" pitchFamily="34" charset="0"/>
              </a:rPr>
            </a:br>
            <a:endParaRPr lang="en-US" dirty="0">
              <a:cs typeface="Arial" pitchFamily="34" charset="0"/>
            </a:endParaRPr>
          </a:p>
          <a:p>
            <a:pPr marL="501254" lvl="3" indent="-342900">
              <a:buSzPct val="100000"/>
              <a:buFont typeface="Wingdings" panose="05000000000000000000" pitchFamily="2" charset="2"/>
              <a:buChar char="§"/>
              <a:defRPr/>
            </a:pPr>
            <a:r>
              <a:rPr lang="en-US" dirty="0">
                <a:cs typeface="Arial" pitchFamily="34" charset="0"/>
              </a:rPr>
              <a:t>LOCKSS: Check if the vendor is LOCKSS (Lots of Copies Keep Stuff Safe) compliant and allows you to create a back-up copy using LOCKSS technology and share licensed material with other LOCKSS system participants who have a right to use similar material.</a:t>
            </a:r>
          </a:p>
          <a:p>
            <a:pPr marL="274320" indent="-212598">
              <a:buFont typeface="Wingdings 2"/>
              <a:buChar char=""/>
              <a:defRPr/>
            </a:pPr>
            <a:endParaRPr lang="en-US" dirty="0"/>
          </a:p>
        </p:txBody>
      </p:sp>
    </p:spTree>
    <p:extLst>
      <p:ext uri="{BB962C8B-B14F-4D97-AF65-F5344CB8AC3E}">
        <p14:creationId xmlns:p14="http://schemas.microsoft.com/office/powerpoint/2010/main" val="1594577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9829800" cy="1143000"/>
          </a:xfrm>
        </p:spPr>
        <p:txBody>
          <a:bodyPr>
            <a:noAutofit/>
          </a:bodyPr>
          <a:lstStyle/>
          <a:p>
            <a:pPr algn="ctr">
              <a:defRPr/>
            </a:pPr>
            <a:r>
              <a:rPr lang="en-US" sz="4000" b="1" dirty="0">
                <a:solidFill>
                  <a:schemeClr val="tx2">
                    <a:satMod val="130000"/>
                  </a:schemeClr>
                </a:solidFill>
                <a:cs typeface="Arial" panose="020B0604020202020204" pitchFamily="34" charset="0"/>
              </a:rPr>
              <a:t>Licensor’s Performance Obligations</a:t>
            </a:r>
            <a:br>
              <a:rPr lang="en-US" sz="4000" b="1" dirty="0">
                <a:solidFill>
                  <a:schemeClr val="tx2">
                    <a:satMod val="130000"/>
                  </a:schemeClr>
                </a:solidFill>
                <a:cs typeface="Arial" panose="020B0604020202020204" pitchFamily="34" charset="0"/>
              </a:rPr>
            </a:br>
            <a:endParaRPr lang="en-US" sz="4000" b="1" dirty="0">
              <a:solidFill>
                <a:schemeClr val="tx2">
                  <a:satMod val="130000"/>
                </a:schemeClr>
              </a:solidFill>
              <a:cs typeface="Arial" panose="020B0604020202020204" pitchFamily="34" charset="0"/>
            </a:endParaRPr>
          </a:p>
        </p:txBody>
      </p:sp>
      <p:sp>
        <p:nvSpPr>
          <p:cNvPr id="3" name="Content Placeholder 2"/>
          <p:cNvSpPr>
            <a:spLocks noGrp="1"/>
          </p:cNvSpPr>
          <p:nvPr>
            <p:ph idx="1"/>
          </p:nvPr>
        </p:nvSpPr>
        <p:spPr>
          <a:xfrm>
            <a:off x="838200" y="1600200"/>
            <a:ext cx="11201400" cy="5181600"/>
          </a:xfrm>
        </p:spPr>
        <p:txBody>
          <a:bodyPr>
            <a:normAutofit fontScale="92500" lnSpcReduction="10000"/>
          </a:bodyPr>
          <a:lstStyle/>
          <a:p>
            <a:pPr marL="610601" lvl="1" indent="-342900">
              <a:buSzPct val="100000"/>
              <a:buFont typeface="Wingdings" panose="05000000000000000000" pitchFamily="2" charset="2"/>
              <a:buChar char="§"/>
              <a:defRPr/>
            </a:pPr>
            <a:r>
              <a:rPr lang="en-US" dirty="0">
                <a:cs typeface="Arial" pitchFamily="34" charset="0"/>
              </a:rPr>
              <a:t>Provides information in a usable format &amp; ensures quantity and quality of licensed material</a:t>
            </a:r>
            <a:r>
              <a:rPr lang="en-US" dirty="0" smtClean="0">
                <a:cs typeface="Arial" pitchFamily="34" charset="0"/>
              </a:rPr>
              <a:t>.</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Maintains servers, back up servers and uninterrupted services</a:t>
            </a:r>
            <a:r>
              <a:rPr lang="en-US" dirty="0" smtClean="0">
                <a:cs typeface="Arial" pitchFamily="34" charset="0"/>
              </a:rPr>
              <a:t>.</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Supports various types of authentication protocols</a:t>
            </a:r>
            <a:r>
              <a:rPr lang="en-US" dirty="0" smtClean="0">
                <a:cs typeface="Arial" pitchFamily="34" charset="0"/>
              </a:rPr>
              <a:t>.</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Provides American Disability Act (ADA) compliant material (large print, voice output etc.). </a:t>
            </a:r>
            <a:r>
              <a:rPr lang="en-US" dirty="0" smtClean="0">
                <a:cs typeface="Arial" pitchFamily="34" charset="0"/>
              </a:rPr>
              <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Provides user </a:t>
            </a:r>
            <a:r>
              <a:rPr lang="en-US" dirty="0" smtClean="0">
                <a:cs typeface="Arial" pitchFamily="34" charset="0"/>
              </a:rPr>
              <a:t>IDs, </a:t>
            </a:r>
            <a:r>
              <a:rPr lang="en-US" dirty="0">
                <a:cs typeface="Arial" pitchFamily="34" charset="0"/>
              </a:rPr>
              <a:t>passwords and assistance for using administration modules and statistics web site</a:t>
            </a:r>
            <a:r>
              <a:rPr lang="en-US" dirty="0" smtClean="0">
                <a:cs typeface="Arial" pitchFamily="34" charset="0"/>
              </a:rPr>
              <a:t>.</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Supports technologies such as Open Link Resolvers</a:t>
            </a:r>
            <a:r>
              <a:rPr lang="en-US" dirty="0" smtClean="0">
                <a:cs typeface="Arial" pitchFamily="34" charset="0"/>
              </a:rPr>
              <a:t>.</a:t>
            </a:r>
            <a:br>
              <a:rPr lang="en-US" dirty="0" smtClean="0">
                <a:cs typeface="Arial" pitchFamily="34" charset="0"/>
              </a:rPr>
            </a:br>
            <a:endParaRPr lang="en-US" dirty="0">
              <a:cs typeface="Arial" pitchFamily="34" charset="0"/>
            </a:endParaRPr>
          </a:p>
          <a:p>
            <a:pPr marL="610601" lvl="1" indent="-342900">
              <a:buSzPct val="100000"/>
              <a:buFont typeface="Wingdings" panose="05000000000000000000" pitchFamily="2" charset="2"/>
              <a:buChar char="§"/>
              <a:defRPr/>
            </a:pPr>
            <a:r>
              <a:rPr lang="en-US" dirty="0">
                <a:cs typeface="Arial" pitchFamily="34" charset="0"/>
              </a:rPr>
              <a:t>Provides training material for physical and online medium</a:t>
            </a:r>
            <a:r>
              <a:rPr lang="en-US" dirty="0" smtClean="0">
                <a:cs typeface="Arial" pitchFamily="34" charset="0"/>
              </a:rPr>
              <a:t>.</a:t>
            </a:r>
            <a:endParaRPr lang="en-US" dirty="0">
              <a:cs typeface="Arial" pitchFamily="34" charset="0"/>
            </a:endParaRPr>
          </a:p>
          <a:p>
            <a:pPr marL="274320" indent="-212598">
              <a:buFont typeface="Wingdings 2"/>
              <a:buChar char=""/>
              <a:defRPr/>
            </a:pPr>
            <a:endParaRPr lang="en-US" sz="1650" dirty="0">
              <a:latin typeface="Arial" pitchFamily="34" charset="0"/>
              <a:cs typeface="Arial" pitchFamily="34" charset="0"/>
            </a:endParaRPr>
          </a:p>
          <a:p>
            <a:pPr marL="274320" indent="-212598">
              <a:buFont typeface="Wingdings 2"/>
              <a:buChar char=""/>
              <a:defRPr/>
            </a:pPr>
            <a:endParaRPr lang="en-US" sz="1650" dirty="0">
              <a:latin typeface="Arial" pitchFamily="34" charset="0"/>
              <a:cs typeface="Arial" pitchFamily="34" charset="0"/>
            </a:endParaRPr>
          </a:p>
          <a:p>
            <a:pPr marL="274320" indent="-212598">
              <a:buFont typeface="Wingdings 2"/>
              <a:buChar char=""/>
              <a:defRPr/>
            </a:pPr>
            <a:endParaRPr lang="en-US" sz="1650" dirty="0">
              <a:latin typeface="Arial" pitchFamily="34" charset="0"/>
              <a:cs typeface="Arial" pitchFamily="34" charset="0"/>
            </a:endParaRPr>
          </a:p>
        </p:txBody>
      </p:sp>
    </p:spTree>
    <p:extLst>
      <p:ext uri="{BB962C8B-B14F-4D97-AF65-F5344CB8AC3E}">
        <p14:creationId xmlns:p14="http://schemas.microsoft.com/office/powerpoint/2010/main" val="1745390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10515600" cy="1143000"/>
          </a:xfrm>
        </p:spPr>
        <p:txBody>
          <a:bodyPr>
            <a:noAutofit/>
          </a:bodyPr>
          <a:lstStyle/>
          <a:p>
            <a:pPr algn="ctr">
              <a:defRPr/>
            </a:pPr>
            <a:r>
              <a:rPr lang="en-US" sz="4000" b="1" dirty="0">
                <a:solidFill>
                  <a:schemeClr val="tx2">
                    <a:satMod val="130000"/>
                  </a:schemeClr>
                </a:solidFill>
              </a:rPr>
              <a:t>Licensee’s Performance </a:t>
            </a:r>
            <a:r>
              <a:rPr lang="en-US" sz="4000" b="1" dirty="0" smtClean="0">
                <a:solidFill>
                  <a:schemeClr val="tx2">
                    <a:satMod val="130000"/>
                  </a:schemeClr>
                </a:solidFill>
              </a:rPr>
              <a:t/>
            </a:r>
            <a:br>
              <a:rPr lang="en-US" sz="4000" b="1" dirty="0" smtClean="0">
                <a:solidFill>
                  <a:schemeClr val="tx2">
                    <a:satMod val="130000"/>
                  </a:schemeClr>
                </a:solidFill>
              </a:rPr>
            </a:br>
            <a:r>
              <a:rPr lang="en-US" sz="4000" b="1" dirty="0" smtClean="0">
                <a:solidFill>
                  <a:schemeClr val="tx2">
                    <a:satMod val="130000"/>
                  </a:schemeClr>
                </a:solidFill>
              </a:rPr>
              <a:t>Obligations</a:t>
            </a:r>
            <a:r>
              <a:rPr lang="en-US" sz="4000" b="1" dirty="0">
                <a:solidFill>
                  <a:schemeClr val="tx2">
                    <a:satMod val="130000"/>
                  </a:schemeClr>
                </a:solidFill>
              </a:rPr>
              <a:t/>
            </a:r>
            <a:br>
              <a:rPr lang="en-US" sz="4000" b="1" dirty="0">
                <a:solidFill>
                  <a:schemeClr val="tx2">
                    <a:satMod val="130000"/>
                  </a:schemeClr>
                </a:solidFill>
              </a:rPr>
            </a:br>
            <a:endParaRPr lang="en-US" sz="4000" b="1" dirty="0">
              <a:solidFill>
                <a:schemeClr val="tx2">
                  <a:satMod val="130000"/>
                </a:schemeClr>
              </a:solidFill>
            </a:endParaRPr>
          </a:p>
        </p:txBody>
      </p:sp>
      <p:sp>
        <p:nvSpPr>
          <p:cNvPr id="3" name="Content Placeholder 2"/>
          <p:cNvSpPr>
            <a:spLocks noGrp="1"/>
          </p:cNvSpPr>
          <p:nvPr>
            <p:ph idx="1"/>
          </p:nvPr>
        </p:nvSpPr>
        <p:spPr>
          <a:xfrm>
            <a:off x="990600" y="1752600"/>
            <a:ext cx="10896600" cy="5029200"/>
          </a:xfrm>
        </p:spPr>
        <p:txBody>
          <a:bodyPr>
            <a:noAutofit/>
          </a:bodyPr>
          <a:lstStyle/>
          <a:p>
            <a:pPr marL="319136" indent="-257175">
              <a:defRPr/>
            </a:pPr>
            <a:r>
              <a:rPr lang="en-US" dirty="0">
                <a:cs typeface="Arial" pitchFamily="34" charset="0"/>
              </a:rPr>
              <a:t>Agrees to copyright compliance &amp; uses licensed material as agreed upon in the contract &amp; provide latest FTE counts, if required.</a:t>
            </a:r>
          </a:p>
          <a:p>
            <a:pPr marL="616316" lvl="1" indent="-257175">
              <a:defRPr/>
            </a:pPr>
            <a:r>
              <a:rPr lang="en-US" dirty="0">
                <a:cs typeface="Arial" pitchFamily="34" charset="0"/>
              </a:rPr>
              <a:t>Remove reference to any terminology that holds licensee responsible for regulating and disciplining patrons.  </a:t>
            </a:r>
          </a:p>
          <a:p>
            <a:pPr marL="616316" lvl="1" indent="-257175">
              <a:defRPr/>
            </a:pPr>
            <a:r>
              <a:rPr lang="en-US" dirty="0">
                <a:cs typeface="Arial" pitchFamily="34" charset="0"/>
              </a:rPr>
              <a:t>Never agree to policing patrons or being the “copyright police”.</a:t>
            </a:r>
          </a:p>
          <a:p>
            <a:pPr marL="319136" indent="-257175">
              <a:defRPr/>
            </a:pPr>
            <a:r>
              <a:rPr lang="en-US" dirty="0">
                <a:cs typeface="Arial" charset="0"/>
              </a:rPr>
              <a:t>Ensures only authorized patrons have access to licensed material by </a:t>
            </a:r>
            <a:r>
              <a:rPr lang="en-US" dirty="0">
                <a:cs typeface="Arial" pitchFamily="34" charset="0"/>
              </a:rPr>
              <a:t>keeping password/user ID information safe. </a:t>
            </a:r>
          </a:p>
          <a:p>
            <a:pPr marL="616316" lvl="1" indent="-257175">
              <a:defRPr/>
            </a:pPr>
            <a:r>
              <a:rPr lang="en-US" dirty="0">
                <a:cs typeface="Arial" pitchFamily="34" charset="0"/>
              </a:rPr>
              <a:t>We do not work with this method. We do not deal with vendors who do not provide IP range based access.</a:t>
            </a:r>
          </a:p>
          <a:p>
            <a:pPr marL="616316" lvl="1" indent="-257175">
              <a:defRPr/>
            </a:pPr>
            <a:r>
              <a:rPr lang="en-US" dirty="0">
                <a:cs typeface="Arial" pitchFamily="34" charset="0"/>
              </a:rPr>
              <a:t>Makes necessary efforts to inform users about the contract terms for use and sharing of information etc. (ex: adding copyright information to the electronic policy, displaying it on e-journal portals, remote access pages and next to the computer stations in the library lab).</a:t>
            </a:r>
          </a:p>
          <a:p>
            <a:pPr marL="61961" indent="0">
              <a:buNone/>
              <a:defRPr/>
            </a:pPr>
            <a:endParaRPr lang="en-US" dirty="0">
              <a:solidFill>
                <a:schemeClr val="tx1">
                  <a:lumMod val="65000"/>
                  <a:lumOff val="35000"/>
                </a:schemeClr>
              </a:solidFill>
              <a:cs typeface="Arial" pitchFamily="34" charset="0"/>
            </a:endParaRPr>
          </a:p>
          <a:p>
            <a:pPr marL="274320" indent="-212598">
              <a:buNone/>
              <a:defRPr/>
            </a:pPr>
            <a:endParaRPr lang="en-US" dirty="0"/>
          </a:p>
        </p:txBody>
      </p:sp>
      <p:sp>
        <p:nvSpPr>
          <p:cNvPr id="4" name="Title 1"/>
          <p:cNvSpPr txBox="1">
            <a:spLocks/>
          </p:cNvSpPr>
          <p:nvPr/>
        </p:nvSpPr>
        <p:spPr>
          <a:xfrm>
            <a:off x="1828801" y="304800"/>
            <a:ext cx="85344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baseline="0">
                <a:solidFill>
                  <a:schemeClr val="accent1">
                    <a:lumMod val="75000"/>
                  </a:schemeClr>
                </a:solidFill>
                <a:latin typeface="+mj-lt"/>
                <a:ea typeface="+mj-ea"/>
                <a:cs typeface="+mj-cs"/>
              </a:defRPr>
            </a:lvl1pPr>
          </a:lstStyle>
          <a:p>
            <a:pPr>
              <a:defRPr/>
            </a:pPr>
            <a:endParaRPr lang="en-US" dirty="0">
              <a:solidFill>
                <a:schemeClr val="tx2">
                  <a:satMod val="130000"/>
                </a:schemeClr>
              </a:solidFill>
              <a:latin typeface="+mn-lt"/>
            </a:endParaRPr>
          </a:p>
        </p:txBody>
      </p:sp>
    </p:spTree>
    <p:extLst>
      <p:ext uri="{BB962C8B-B14F-4D97-AF65-F5344CB8AC3E}">
        <p14:creationId xmlns:p14="http://schemas.microsoft.com/office/powerpoint/2010/main" val="2470676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763000" cy="1219200"/>
          </a:xfrm>
        </p:spPr>
        <p:txBody>
          <a:bodyPr>
            <a:noAutofit/>
          </a:bodyPr>
          <a:lstStyle/>
          <a:p>
            <a:pPr algn="ctr">
              <a:defRPr/>
            </a:pPr>
            <a:r>
              <a:rPr lang="en-US" sz="4000" dirty="0">
                <a:solidFill>
                  <a:schemeClr val="tx2">
                    <a:satMod val="130000"/>
                  </a:schemeClr>
                </a:solidFill>
                <a:cs typeface="Arial" pitchFamily="34" charset="0"/>
              </a:rPr>
              <a:t>Mutual Performance </a:t>
            </a:r>
            <a:r>
              <a:rPr lang="en-US" sz="4000" dirty="0" smtClean="0">
                <a:solidFill>
                  <a:schemeClr val="tx2">
                    <a:satMod val="130000"/>
                  </a:schemeClr>
                </a:solidFill>
                <a:cs typeface="Arial" pitchFamily="34" charset="0"/>
              </a:rPr>
              <a:t/>
            </a:r>
            <a:br>
              <a:rPr lang="en-US" sz="4000" dirty="0" smtClean="0">
                <a:solidFill>
                  <a:schemeClr val="tx2">
                    <a:satMod val="130000"/>
                  </a:schemeClr>
                </a:solidFill>
                <a:cs typeface="Arial" pitchFamily="34" charset="0"/>
              </a:rPr>
            </a:br>
            <a:r>
              <a:rPr lang="en-US" sz="4000" dirty="0" smtClean="0">
                <a:solidFill>
                  <a:schemeClr val="tx2">
                    <a:satMod val="130000"/>
                  </a:schemeClr>
                </a:solidFill>
                <a:cs typeface="Arial" pitchFamily="34" charset="0"/>
              </a:rPr>
              <a:t>Obligations</a:t>
            </a:r>
            <a:endParaRPr lang="en-US" sz="4000" dirty="0">
              <a:solidFill>
                <a:schemeClr val="tx2">
                  <a:satMod val="130000"/>
                </a:schemeClr>
              </a:solidFill>
            </a:endParaRPr>
          </a:p>
        </p:txBody>
      </p:sp>
      <p:sp>
        <p:nvSpPr>
          <p:cNvPr id="30723" name="Content Placeholder 2"/>
          <p:cNvSpPr>
            <a:spLocks noGrp="1"/>
          </p:cNvSpPr>
          <p:nvPr>
            <p:ph idx="1"/>
          </p:nvPr>
        </p:nvSpPr>
        <p:spPr>
          <a:xfrm>
            <a:off x="1143000" y="1905000"/>
            <a:ext cx="10668000" cy="4724400"/>
          </a:xfrm>
        </p:spPr>
        <p:txBody>
          <a:bodyPr>
            <a:normAutofit/>
          </a:bodyPr>
          <a:lstStyle/>
          <a:p>
            <a:r>
              <a:rPr lang="en-US" dirty="0" smtClean="0">
                <a:cs typeface="Arial" charset="0"/>
              </a:rPr>
              <a:t>Confidentiality</a:t>
            </a:r>
            <a:r>
              <a:rPr lang="en-US" dirty="0">
                <a:cs typeface="Arial" charset="0"/>
              </a:rPr>
              <a:t>: Ensure confidentiality of user data.  Vendor must comply with standard privacy guidelines established for electronic resource vendors and under no circumstances reuse data, sell data to third parties or use data to send mass emails for marketing purpose</a:t>
            </a:r>
            <a:r>
              <a:rPr lang="en-US" dirty="0" smtClean="0">
                <a:cs typeface="Arial" charset="0"/>
              </a:rPr>
              <a:t>.</a:t>
            </a:r>
            <a:br>
              <a:rPr lang="en-US" dirty="0" smtClean="0">
                <a:cs typeface="Arial" charset="0"/>
              </a:rPr>
            </a:br>
            <a:endParaRPr lang="en-US" dirty="0">
              <a:cs typeface="Arial" charset="0"/>
            </a:endParaRPr>
          </a:p>
          <a:p>
            <a:r>
              <a:rPr lang="en-US" dirty="0">
                <a:cs typeface="Arial" charset="0"/>
              </a:rPr>
              <a:t>Breach: Licensee must notify the licensor when it becomes aware of a breach and cooperate with licensor in subsequent investigations. </a:t>
            </a:r>
            <a:r>
              <a:rPr lang="en-US" dirty="0" smtClean="0">
                <a:cs typeface="Arial" charset="0"/>
              </a:rPr>
              <a:t/>
            </a:r>
            <a:br>
              <a:rPr lang="en-US" dirty="0" smtClean="0">
                <a:cs typeface="Arial" charset="0"/>
              </a:rPr>
            </a:br>
            <a:endParaRPr lang="en-US" dirty="0">
              <a:cs typeface="Arial" charset="0"/>
            </a:endParaRPr>
          </a:p>
          <a:p>
            <a:r>
              <a:rPr lang="en-US" dirty="0">
                <a:cs typeface="Arial" charset="0"/>
              </a:rPr>
              <a:t>In case of persistent unauthorized use licensee or the licensor both must reserve a right to block the unauthorized access coming from a specific IP address.</a:t>
            </a:r>
          </a:p>
          <a:p>
            <a:pPr marL="114300" indent="0">
              <a:buNone/>
            </a:pPr>
            <a:endParaRPr lang="en-US" b="1" dirty="0">
              <a:cs typeface="Arial" charset="0"/>
            </a:endParaRPr>
          </a:p>
          <a:p>
            <a:pPr lvl="1">
              <a:buFont typeface="Wingdings" pitchFamily="2" charset="2"/>
              <a:buChar char="Ø"/>
            </a:pPr>
            <a:endParaRPr lang="en-US" sz="1500" b="1" dirty="0"/>
          </a:p>
        </p:txBody>
      </p:sp>
    </p:spTree>
    <p:extLst>
      <p:ext uri="{BB962C8B-B14F-4D97-AF65-F5344CB8AC3E}">
        <p14:creationId xmlns:p14="http://schemas.microsoft.com/office/powerpoint/2010/main" val="3577888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439400" cy="1143000"/>
          </a:xfrm>
        </p:spPr>
        <p:txBody>
          <a:bodyPr>
            <a:noAutofit/>
          </a:bodyPr>
          <a:lstStyle/>
          <a:p>
            <a:pPr algn="ctr"/>
            <a:r>
              <a:rPr lang="en-US" sz="4000" dirty="0"/>
              <a:t>General Data Protection </a:t>
            </a:r>
            <a:r>
              <a:rPr lang="en-US" sz="4000" dirty="0" smtClean="0"/>
              <a:t>Regulation…1</a:t>
            </a:r>
            <a:endParaRPr lang="en-US" sz="4000" dirty="0"/>
          </a:p>
        </p:txBody>
      </p:sp>
      <p:sp>
        <p:nvSpPr>
          <p:cNvPr id="3" name="Content Placeholder 2"/>
          <p:cNvSpPr>
            <a:spLocks noGrp="1"/>
          </p:cNvSpPr>
          <p:nvPr>
            <p:ph idx="1"/>
          </p:nvPr>
        </p:nvSpPr>
        <p:spPr>
          <a:xfrm>
            <a:off x="1066800" y="2743200"/>
            <a:ext cx="10744200" cy="3886200"/>
          </a:xfrm>
        </p:spPr>
        <p:txBody>
          <a:bodyPr>
            <a:noAutofit/>
          </a:bodyPr>
          <a:lstStyle/>
          <a:p>
            <a:r>
              <a:rPr lang="en-US" dirty="0"/>
              <a:t>Ratified by European Union during April 2016</a:t>
            </a:r>
            <a:r>
              <a:rPr lang="en-US" dirty="0" smtClean="0"/>
              <a:t>.</a:t>
            </a:r>
            <a:br>
              <a:rPr lang="en-US" dirty="0" smtClean="0"/>
            </a:br>
            <a:endParaRPr lang="en-US" dirty="0"/>
          </a:p>
          <a:p>
            <a:r>
              <a:rPr lang="en-US" dirty="0"/>
              <a:t>Became a Law on 25</a:t>
            </a:r>
            <a:r>
              <a:rPr lang="en-US" baseline="30000" dirty="0"/>
              <a:t>th</a:t>
            </a:r>
            <a:r>
              <a:rPr lang="en-US" dirty="0"/>
              <a:t> May 2018.  New regulation replaces 1995 EU data protection Direction which did not regulate business that are based outside the EU</a:t>
            </a:r>
            <a:r>
              <a:rPr lang="en-US" dirty="0" smtClean="0"/>
              <a:t>.</a:t>
            </a:r>
            <a:br>
              <a:rPr lang="en-US" dirty="0" smtClean="0"/>
            </a:br>
            <a:endParaRPr lang="en-US" dirty="0"/>
          </a:p>
          <a:p>
            <a:r>
              <a:rPr lang="en-US" dirty="0"/>
              <a:t>Protects individuals from data breach and provides a better control over your personal and indirect information.</a:t>
            </a:r>
          </a:p>
          <a:p>
            <a:pPr lvl="1"/>
            <a:r>
              <a:rPr lang="en-US" dirty="0" smtClean="0"/>
              <a:t>Up </a:t>
            </a:r>
            <a:r>
              <a:rPr lang="en-US" dirty="0"/>
              <a:t>to 20 million pounds of 4% annual global turnover.</a:t>
            </a:r>
          </a:p>
          <a:p>
            <a:pPr marL="114300" indent="0">
              <a:buNone/>
            </a:pPr>
            <a:endParaRPr lang="en-US" dirty="0">
              <a:solidFill>
                <a:schemeClr val="tx1">
                  <a:lumMod val="65000"/>
                  <a:lumOff val="35000"/>
                </a:schemeClr>
              </a:solidFill>
            </a:endParaRPr>
          </a:p>
        </p:txBody>
      </p:sp>
    </p:spTree>
    <p:extLst>
      <p:ext uri="{BB962C8B-B14F-4D97-AF65-F5344CB8AC3E}">
        <p14:creationId xmlns:p14="http://schemas.microsoft.com/office/powerpoint/2010/main" val="2185672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9753600" cy="1219200"/>
          </a:xfrm>
        </p:spPr>
        <p:txBody>
          <a:bodyPr>
            <a:normAutofit fontScale="90000"/>
          </a:bodyPr>
          <a:lstStyle/>
          <a:p>
            <a:pPr algn="ctr"/>
            <a:r>
              <a:rPr lang="en-US" dirty="0"/>
              <a:t>General Data Protection R</a:t>
            </a:r>
            <a:r>
              <a:rPr lang="en-US" dirty="0" smtClean="0"/>
              <a:t>egulation…2</a:t>
            </a:r>
            <a:endParaRPr lang="en-US" dirty="0"/>
          </a:p>
        </p:txBody>
      </p:sp>
      <p:sp>
        <p:nvSpPr>
          <p:cNvPr id="3" name="Content Placeholder 2"/>
          <p:cNvSpPr>
            <a:spLocks noGrp="1"/>
          </p:cNvSpPr>
          <p:nvPr>
            <p:ph idx="1"/>
          </p:nvPr>
        </p:nvSpPr>
        <p:spPr>
          <a:xfrm>
            <a:off x="1371600" y="1447800"/>
            <a:ext cx="10668000" cy="5257800"/>
          </a:xfrm>
        </p:spPr>
        <p:txBody>
          <a:bodyPr>
            <a:normAutofit lnSpcReduction="10000"/>
          </a:bodyPr>
          <a:lstStyle/>
          <a:p>
            <a:r>
              <a:rPr lang="en-US" dirty="0"/>
              <a:t>Grants individuals 8 specific rights regarding their data</a:t>
            </a:r>
            <a:r>
              <a:rPr lang="en-US" dirty="0" smtClean="0"/>
              <a:t>.</a:t>
            </a:r>
            <a:br>
              <a:rPr lang="en-US" dirty="0" smtClean="0"/>
            </a:br>
            <a:endParaRPr lang="en-US" dirty="0"/>
          </a:p>
          <a:p>
            <a:r>
              <a:rPr lang="en-US" dirty="0"/>
              <a:t>Any organization or a company that collects data about European citizens must abide by GDPR regulations</a:t>
            </a:r>
            <a:r>
              <a:rPr lang="en-US" dirty="0" smtClean="0"/>
              <a:t>.</a:t>
            </a:r>
            <a:br>
              <a:rPr lang="en-US" dirty="0" smtClean="0"/>
            </a:br>
            <a:endParaRPr lang="en-US" dirty="0"/>
          </a:p>
          <a:p>
            <a:r>
              <a:rPr lang="en-US" dirty="0"/>
              <a:t>Severe financial penalties for data controllers and processors in case of a breach. ..must notify in 72 hours</a:t>
            </a:r>
            <a:r>
              <a:rPr lang="en-US" dirty="0" smtClean="0"/>
              <a:t>.</a:t>
            </a:r>
            <a:br>
              <a:rPr lang="en-US" dirty="0" smtClean="0"/>
            </a:br>
            <a:endParaRPr lang="en-US" dirty="0"/>
          </a:p>
          <a:p>
            <a:r>
              <a:rPr lang="en-US" dirty="0"/>
              <a:t>Up to 10 million pounds or 2% annual global turnover of previous year, whichever is </a:t>
            </a:r>
            <a:r>
              <a:rPr lang="en-US" dirty="0" smtClean="0"/>
              <a:t>higher.</a:t>
            </a:r>
            <a:br>
              <a:rPr lang="en-US" dirty="0" smtClean="0"/>
            </a:br>
            <a:endParaRPr lang="en-US" dirty="0" smtClean="0"/>
          </a:p>
          <a:p>
            <a:r>
              <a:rPr lang="en-US" dirty="0" smtClean="0"/>
              <a:t>Be </a:t>
            </a:r>
            <a:r>
              <a:rPr lang="en-US" dirty="0"/>
              <a:t>Aware.  Read. (GDPR related references are in bibliography</a:t>
            </a:r>
            <a:r>
              <a:rPr lang="en-US" dirty="0" smtClean="0"/>
              <a:t>).</a:t>
            </a:r>
            <a:br>
              <a:rPr lang="en-US" dirty="0" smtClean="0"/>
            </a:br>
            <a:endParaRPr lang="en-US" dirty="0"/>
          </a:p>
          <a:p>
            <a:r>
              <a:rPr lang="en-US" dirty="0"/>
              <a:t>Read license agreements from EU vendors carefully.</a:t>
            </a:r>
          </a:p>
          <a:p>
            <a:pPr lvl="1"/>
            <a:endParaRPr lang="en-US" dirty="0"/>
          </a:p>
          <a:p>
            <a:endParaRPr lang="en-US" dirty="0"/>
          </a:p>
        </p:txBody>
      </p:sp>
    </p:spTree>
    <p:extLst>
      <p:ext uri="{BB962C8B-B14F-4D97-AF65-F5344CB8AC3E}">
        <p14:creationId xmlns:p14="http://schemas.microsoft.com/office/powerpoint/2010/main" val="283686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906000" cy="1219200"/>
          </a:xfrm>
        </p:spPr>
        <p:txBody>
          <a:bodyPr>
            <a:noAutofit/>
          </a:bodyPr>
          <a:lstStyle/>
          <a:p>
            <a:pPr algn="ctr"/>
            <a:r>
              <a:rPr lang="en-US" sz="4000" dirty="0"/>
              <a:t>General Data Protection R</a:t>
            </a:r>
            <a:r>
              <a:rPr lang="en-US" sz="4000" dirty="0" smtClean="0"/>
              <a:t>egulation..3</a:t>
            </a:r>
            <a:endParaRPr lang="en-US" sz="4000" dirty="0"/>
          </a:p>
        </p:txBody>
      </p:sp>
      <p:sp>
        <p:nvSpPr>
          <p:cNvPr id="3" name="Content Placeholder 2"/>
          <p:cNvSpPr>
            <a:spLocks noGrp="1"/>
          </p:cNvSpPr>
          <p:nvPr>
            <p:ph idx="1"/>
          </p:nvPr>
        </p:nvSpPr>
        <p:spPr>
          <a:xfrm>
            <a:off x="1219200" y="1638300"/>
            <a:ext cx="10591800" cy="5067300"/>
          </a:xfrm>
        </p:spPr>
        <p:txBody>
          <a:bodyPr>
            <a:noAutofit/>
          </a:bodyPr>
          <a:lstStyle/>
          <a:p>
            <a:r>
              <a:rPr lang="en-US" dirty="0" smtClean="0"/>
              <a:t>Seek </a:t>
            </a:r>
            <a:r>
              <a:rPr lang="en-US" dirty="0"/>
              <a:t>advice and work with your university council to develop an Information Services/Software Services Contract Addendum</a:t>
            </a:r>
            <a:r>
              <a:rPr lang="en-US" dirty="0" smtClean="0"/>
              <a:t>.</a:t>
            </a:r>
            <a:br>
              <a:rPr lang="en-US" dirty="0" smtClean="0"/>
            </a:br>
            <a:endParaRPr lang="en-US" dirty="0"/>
          </a:p>
          <a:p>
            <a:r>
              <a:rPr lang="en-US" dirty="0"/>
              <a:t>We have developed a Software Services Contract as an addendum that was needed to be signed prior to the actual signature on agreements from European Vendors. It includes clauses for:</a:t>
            </a:r>
          </a:p>
          <a:p>
            <a:pPr lvl="1"/>
            <a:r>
              <a:rPr lang="en-US" dirty="0"/>
              <a:t>Secure Protection and Handling of Data Network </a:t>
            </a:r>
            <a:r>
              <a:rPr lang="en-US" dirty="0" smtClean="0"/>
              <a:t>Security.</a:t>
            </a:r>
            <a:endParaRPr lang="en-US" dirty="0"/>
          </a:p>
          <a:p>
            <a:pPr lvl="1"/>
            <a:r>
              <a:rPr lang="en-US" dirty="0"/>
              <a:t>Export Control &amp; Location of Data </a:t>
            </a:r>
            <a:r>
              <a:rPr lang="en-US" dirty="0" smtClean="0"/>
              <a:t>Storage.</a:t>
            </a:r>
            <a:endParaRPr lang="en-US" dirty="0"/>
          </a:p>
          <a:p>
            <a:pPr lvl="1"/>
            <a:r>
              <a:rPr lang="en-US" dirty="0"/>
              <a:t>Ownership of Data, PCI Compliance, Data Security Offshore storage &amp; Domain </a:t>
            </a:r>
            <a:r>
              <a:rPr lang="en-US" dirty="0" smtClean="0"/>
              <a:t>Encryption.</a:t>
            </a:r>
            <a:endParaRPr lang="en-US" dirty="0"/>
          </a:p>
          <a:p>
            <a:pPr lvl="1"/>
            <a:r>
              <a:rPr lang="en-US" dirty="0"/>
              <a:t>Data Reuse, Breach Notification &amp; Applicability of Data Privacy </a:t>
            </a:r>
            <a:r>
              <a:rPr lang="en-US" dirty="0" smtClean="0"/>
              <a:t>Laws.</a:t>
            </a:r>
            <a:endParaRPr lang="en-US" dirty="0"/>
          </a:p>
          <a:p>
            <a:pPr marL="411480" lvl="1" indent="0" algn="ctr">
              <a:buNone/>
            </a:pPr>
            <a:endParaRPr lang="en-US" b="1" dirty="0"/>
          </a:p>
          <a:p>
            <a:pPr lvl="1"/>
            <a:endParaRPr lang="en-US" dirty="0"/>
          </a:p>
          <a:p>
            <a:pPr marL="114300" indent="0">
              <a:buNone/>
            </a:pPr>
            <a:endParaRPr lang="en-US" dirty="0"/>
          </a:p>
        </p:txBody>
      </p:sp>
    </p:spTree>
    <p:extLst>
      <p:ext uri="{BB962C8B-B14F-4D97-AF65-F5344CB8AC3E}">
        <p14:creationId xmlns:p14="http://schemas.microsoft.com/office/powerpoint/2010/main" val="635460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524000" y="76200"/>
            <a:ext cx="9601200" cy="1219200"/>
          </a:xfrm>
        </p:spPr>
        <p:txBody>
          <a:bodyPr>
            <a:noAutofit/>
          </a:bodyPr>
          <a:lstStyle/>
          <a:p>
            <a:pPr algn="ctr">
              <a:defRPr/>
            </a:pPr>
            <a:r>
              <a:rPr lang="en-US" sz="4000" dirty="0">
                <a:solidFill>
                  <a:schemeClr val="tx2">
                    <a:satMod val="130000"/>
                  </a:schemeClr>
                </a:solidFill>
                <a:cs typeface="Arial" pitchFamily="34" charset="0"/>
              </a:rPr>
              <a:t>Quality of Service and Warranties…1</a:t>
            </a:r>
            <a:endParaRPr lang="en-US" sz="4000" dirty="0">
              <a:solidFill>
                <a:schemeClr val="tx2">
                  <a:satMod val="130000"/>
                </a:schemeClr>
              </a:solidFill>
            </a:endParaRPr>
          </a:p>
        </p:txBody>
      </p:sp>
      <p:sp>
        <p:nvSpPr>
          <p:cNvPr id="92163" name="Rectangle 3"/>
          <p:cNvSpPr>
            <a:spLocks noGrp="1" noChangeArrowheads="1"/>
          </p:cNvSpPr>
          <p:nvPr>
            <p:ph idx="1"/>
          </p:nvPr>
        </p:nvSpPr>
        <p:spPr>
          <a:xfrm>
            <a:off x="1066800" y="1371600"/>
            <a:ext cx="10744200" cy="5410200"/>
          </a:xfrm>
        </p:spPr>
        <p:txBody>
          <a:bodyPr>
            <a:normAutofit lnSpcReduction="10000"/>
          </a:bodyPr>
          <a:lstStyle/>
          <a:p>
            <a:pPr marL="404861" indent="-342900">
              <a:buSzPct val="100000"/>
              <a:buFont typeface="Wingdings" panose="05000000000000000000" pitchFamily="2" charset="2"/>
              <a:buChar char="§"/>
              <a:defRPr/>
            </a:pPr>
            <a:r>
              <a:rPr lang="en-US" dirty="0">
                <a:cs typeface="Arial" pitchFamily="34" charset="0"/>
              </a:rPr>
              <a:t>Licensed medium such as tapes/DVD/disks etc. should be free from defects for a long time. </a:t>
            </a:r>
            <a:r>
              <a:rPr lang="en-US" dirty="0" smtClean="0">
                <a:cs typeface="Arial" pitchFamily="34" charset="0"/>
              </a:rPr>
              <a:t/>
            </a:r>
            <a:br>
              <a:rPr lang="en-US" dirty="0" smtClean="0">
                <a:cs typeface="Arial" pitchFamily="34" charset="0"/>
              </a:rPr>
            </a:br>
            <a:endParaRPr lang="en-US" dirty="0">
              <a:cs typeface="Arial" pitchFamily="34" charset="0"/>
            </a:endParaRPr>
          </a:p>
          <a:p>
            <a:pPr marL="404861" indent="-342900">
              <a:buSzPct val="100000"/>
              <a:buFont typeface="Wingdings" panose="05000000000000000000" pitchFamily="2" charset="2"/>
              <a:buChar char="§"/>
              <a:defRPr/>
            </a:pPr>
            <a:r>
              <a:rPr lang="en-US" dirty="0">
                <a:cs typeface="Arial" pitchFamily="34" charset="0"/>
              </a:rPr>
              <a:t>Licensor must not make modification to the terms without consulting the licensee or without advance notice of 90 days</a:t>
            </a:r>
            <a:r>
              <a:rPr lang="en-US" dirty="0" smtClean="0">
                <a:cs typeface="Arial" pitchFamily="34" charset="0"/>
              </a:rPr>
              <a:t>.</a:t>
            </a:r>
            <a:br>
              <a:rPr lang="en-US" dirty="0" smtClean="0">
                <a:cs typeface="Arial" pitchFamily="34" charset="0"/>
              </a:rPr>
            </a:br>
            <a:endParaRPr lang="en-US" dirty="0">
              <a:cs typeface="Arial" pitchFamily="34" charset="0"/>
            </a:endParaRPr>
          </a:p>
          <a:p>
            <a:pPr marL="404861" indent="-342900">
              <a:buSzPct val="100000"/>
              <a:buFont typeface="Wingdings" panose="05000000000000000000" pitchFamily="2" charset="2"/>
              <a:buChar char="§"/>
              <a:defRPr/>
            </a:pPr>
            <a:r>
              <a:rPr lang="en-US" dirty="0">
                <a:cs typeface="Arial" pitchFamily="34" charset="0"/>
              </a:rPr>
              <a:t>Licensor must house licensed material on servers that have adequate capacity and have bandwidth to support maximum server traffic</a:t>
            </a:r>
            <a:r>
              <a:rPr lang="en-US" dirty="0" smtClean="0">
                <a:cs typeface="Arial" pitchFamily="34" charset="0"/>
              </a:rPr>
              <a:t>.</a:t>
            </a:r>
            <a:br>
              <a:rPr lang="en-US" dirty="0" smtClean="0">
                <a:cs typeface="Arial" pitchFamily="34" charset="0"/>
              </a:rPr>
            </a:br>
            <a:endParaRPr lang="en-US" dirty="0">
              <a:cs typeface="Arial" pitchFamily="34" charset="0"/>
            </a:endParaRPr>
          </a:p>
          <a:p>
            <a:pPr marL="404861" indent="-342900">
              <a:buSzPct val="100000"/>
              <a:buFont typeface="Wingdings" panose="05000000000000000000" pitchFamily="2" charset="2"/>
              <a:buChar char="§"/>
              <a:defRPr/>
            </a:pPr>
            <a:r>
              <a:rPr lang="en-US" dirty="0">
                <a:cs typeface="Arial" pitchFamily="34" charset="0"/>
              </a:rPr>
              <a:t>Licensor should agree to make reasonable efforts to provide a 24/7 service</a:t>
            </a:r>
            <a:r>
              <a:rPr lang="en-US" dirty="0" smtClean="0">
                <a:cs typeface="Arial" pitchFamily="34" charset="0"/>
              </a:rPr>
              <a:t>.</a:t>
            </a:r>
            <a:br>
              <a:rPr lang="en-US" dirty="0" smtClean="0">
                <a:cs typeface="Arial" pitchFamily="34" charset="0"/>
              </a:rPr>
            </a:br>
            <a:endParaRPr lang="en-US" dirty="0">
              <a:cs typeface="Arial" pitchFamily="34" charset="0"/>
            </a:endParaRPr>
          </a:p>
          <a:p>
            <a:pPr marL="404861" indent="-342900">
              <a:buSzPct val="100000"/>
              <a:buFont typeface="Wingdings" panose="05000000000000000000" pitchFamily="2" charset="2"/>
              <a:buChar char="§"/>
              <a:defRPr/>
            </a:pPr>
            <a:r>
              <a:rPr lang="en-US" dirty="0">
                <a:cs typeface="Arial" pitchFamily="34" charset="0"/>
              </a:rPr>
              <a:t>Scheduled down time should not be too frequent and must be performed at a time to minimize inconvenience to the licensee and authorized users.</a:t>
            </a:r>
          </a:p>
          <a:p>
            <a:pPr marL="404861" indent="-342900">
              <a:buSzPct val="100000"/>
              <a:buFont typeface="Wingdings" panose="05000000000000000000" pitchFamily="2" charset="2"/>
              <a:buChar char="§"/>
              <a:defRPr/>
            </a:pPr>
            <a:endParaRPr lang="en-US" b="1" dirty="0">
              <a:cs typeface="Arial" pitchFamily="34" charset="0"/>
            </a:endParaRPr>
          </a:p>
          <a:p>
            <a:pPr marL="274559" indent="-212598">
              <a:buSzPct val="100000"/>
              <a:buFont typeface="Wingdings" pitchFamily="2" charset="2"/>
              <a:buChar char="v"/>
              <a:defRPr/>
            </a:pPr>
            <a:endParaRPr lang="en-US" b="1" dirty="0">
              <a:cs typeface="Arial" pitchFamily="34" charset="0"/>
            </a:endParaRPr>
          </a:p>
          <a:p>
            <a:pPr marL="274559" indent="-212598">
              <a:buSzPct val="100000"/>
              <a:buFont typeface="Wingdings" pitchFamily="2" charset="2"/>
              <a:buChar char="v"/>
              <a:defRPr/>
            </a:pPr>
            <a:endParaRPr lang="en-US" b="1" dirty="0">
              <a:cs typeface="Arial" pitchFamily="34" charset="0"/>
            </a:endParaRPr>
          </a:p>
          <a:p>
            <a:pPr marL="274559" indent="-212598">
              <a:buSzPct val="100000"/>
              <a:buFont typeface="Wingdings" pitchFamily="2" charset="2"/>
              <a:buChar char="v"/>
              <a:defRPr/>
            </a:pPr>
            <a:endParaRPr lang="en-US" sz="1500" b="1" dirty="0">
              <a:latin typeface="Arial" pitchFamily="34" charset="0"/>
              <a:cs typeface="Arial" pitchFamily="34" charset="0"/>
            </a:endParaRPr>
          </a:p>
          <a:p>
            <a:pPr marL="274559" indent="-212598">
              <a:buSzPct val="100000"/>
              <a:buNone/>
              <a:defRPr/>
            </a:pPr>
            <a:endParaRPr lang="en-US" sz="1500" b="1" dirty="0">
              <a:latin typeface="Arial" pitchFamily="34" charset="0"/>
              <a:cs typeface="Arial" pitchFamily="34" charset="0"/>
            </a:endParaRPr>
          </a:p>
          <a:p>
            <a:pPr marL="274559" indent="-212598">
              <a:buSzPct val="100000"/>
              <a:buFont typeface="Wingdings" pitchFamily="2" charset="2"/>
              <a:buChar char="v"/>
              <a:defRPr/>
            </a:pPr>
            <a:endParaRPr lang="en-US" sz="1650" b="1" dirty="0">
              <a:latin typeface="Arial" pitchFamily="34" charset="0"/>
              <a:cs typeface="Arial" pitchFamily="34" charset="0"/>
            </a:endParaRPr>
          </a:p>
          <a:p>
            <a:pPr marL="480299" lvl="1" indent="-212598">
              <a:buSzPct val="130000"/>
              <a:defRPr/>
            </a:pPr>
            <a:endParaRPr lang="en-US" dirty="0">
              <a:latin typeface="Arial" pitchFamily="34" charset="0"/>
              <a:cs typeface="Arial" pitchFamily="34" charset="0"/>
            </a:endParaRPr>
          </a:p>
          <a:p>
            <a:pPr marL="274320" indent="-212598">
              <a:buNone/>
              <a:defRPr/>
            </a:pPr>
            <a:endParaRPr lang="en-US" sz="1650" dirty="0">
              <a:latin typeface="Arial" pitchFamily="34" charset="0"/>
              <a:cs typeface="Arial" pitchFamily="34" charset="0"/>
            </a:endParaRPr>
          </a:p>
          <a:p>
            <a:pPr marL="480060" lvl="1" indent="-178308">
              <a:buFont typeface="Verdana"/>
              <a:buChar char="◦"/>
              <a:defRPr/>
            </a:pPr>
            <a:endParaRPr lang="en-US" sz="1650" dirty="0">
              <a:latin typeface="Arial" pitchFamily="34" charset="0"/>
              <a:cs typeface="Arial" pitchFamily="34" charset="0"/>
            </a:endParaRPr>
          </a:p>
          <a:p>
            <a:pPr marL="480060" lvl="1" indent="-178308">
              <a:buFont typeface="Verdana"/>
              <a:buChar char="◦"/>
              <a:defRPr/>
            </a:pPr>
            <a:endParaRPr lang="en-US" sz="1500" dirty="0">
              <a:latin typeface="Arial" pitchFamily="34" charset="0"/>
              <a:cs typeface="Arial" pitchFamily="34" charset="0"/>
            </a:endParaRPr>
          </a:p>
          <a:p>
            <a:pPr marL="480060" lvl="1" indent="-178308">
              <a:buFont typeface="Verdana"/>
              <a:buChar char="◦"/>
              <a:defRPr/>
            </a:pPr>
            <a:endParaRPr lang="en-US" sz="1500" dirty="0">
              <a:latin typeface="Arial" pitchFamily="34" charset="0"/>
              <a:cs typeface="Arial" pitchFamily="34" charset="0"/>
            </a:endParaRPr>
          </a:p>
          <a:p>
            <a:pPr marL="274320" indent="-212598">
              <a:buNone/>
              <a:defRPr/>
            </a:pPr>
            <a:endParaRPr lang="en-US" sz="1650" dirty="0">
              <a:latin typeface="Arial" pitchFamily="34" charset="0"/>
              <a:cs typeface="Arial" pitchFamily="34" charset="0"/>
            </a:endParaRPr>
          </a:p>
          <a:p>
            <a:pPr marL="274320" indent="-212598">
              <a:buFont typeface="Wingdings 2"/>
              <a:buChar char=""/>
              <a:defRPr/>
            </a:pPr>
            <a:endParaRPr lang="en-US" dirty="0"/>
          </a:p>
          <a:p>
            <a:pPr marL="274320" indent="-212598">
              <a:buFont typeface="Wingdings 2"/>
              <a:buChar char=""/>
              <a:defRPr/>
            </a:pPr>
            <a:endParaRPr lang="en-US" dirty="0"/>
          </a:p>
          <a:p>
            <a:pPr marL="274320" indent="-212598">
              <a:buFont typeface="Wingdings 2"/>
              <a:buChar char=""/>
              <a:defRPr/>
            </a:pPr>
            <a:endParaRPr lang="en-US" dirty="0"/>
          </a:p>
        </p:txBody>
      </p:sp>
    </p:spTree>
    <p:extLst>
      <p:ext uri="{BB962C8B-B14F-4D97-AF65-F5344CB8AC3E}">
        <p14:creationId xmlns:p14="http://schemas.microsoft.com/office/powerpoint/2010/main" val="653007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228600"/>
            <a:ext cx="9372600" cy="1219200"/>
          </a:xfrm>
        </p:spPr>
        <p:txBody>
          <a:bodyPr>
            <a:noAutofit/>
          </a:bodyPr>
          <a:lstStyle/>
          <a:p>
            <a:pPr algn="ctr">
              <a:defRPr/>
            </a:pPr>
            <a:r>
              <a:rPr lang="en-US" sz="4000" dirty="0">
                <a:solidFill>
                  <a:schemeClr val="tx2">
                    <a:satMod val="130000"/>
                  </a:schemeClr>
                </a:solidFill>
                <a:cs typeface="Arial" pitchFamily="34" charset="0"/>
              </a:rPr>
              <a:t>Quality of Service and Warranties…2</a:t>
            </a:r>
            <a:endParaRPr lang="en-US" sz="4000" dirty="0">
              <a:solidFill>
                <a:schemeClr val="tx2">
                  <a:satMod val="130000"/>
                </a:schemeClr>
              </a:solidFill>
            </a:endParaRPr>
          </a:p>
        </p:txBody>
      </p:sp>
      <p:sp>
        <p:nvSpPr>
          <p:cNvPr id="3" name="Content Placeholder 2"/>
          <p:cNvSpPr>
            <a:spLocks noGrp="1"/>
          </p:cNvSpPr>
          <p:nvPr>
            <p:ph idx="1"/>
          </p:nvPr>
        </p:nvSpPr>
        <p:spPr>
          <a:xfrm>
            <a:off x="914400" y="1600200"/>
            <a:ext cx="10896600" cy="5105400"/>
          </a:xfrm>
        </p:spPr>
        <p:txBody>
          <a:bodyPr>
            <a:noAutofit/>
          </a:bodyPr>
          <a:lstStyle/>
          <a:p>
            <a:pPr marL="318897" indent="-257175">
              <a:defRPr/>
            </a:pPr>
            <a:r>
              <a:rPr lang="en-US" dirty="0">
                <a:cs typeface="Arial" pitchFamily="34" charset="0"/>
              </a:rPr>
              <a:t>Make sure:</a:t>
            </a:r>
          </a:p>
          <a:p>
            <a:pPr marL="616077" lvl="1" indent="-257175">
              <a:defRPr/>
            </a:pPr>
            <a:r>
              <a:rPr lang="en-US" dirty="0">
                <a:cs typeface="Arial" pitchFamily="34" charset="0"/>
              </a:rPr>
              <a:t>Licensors has legal rights and permissions to license the digital information to the licensee. </a:t>
            </a:r>
          </a:p>
          <a:p>
            <a:pPr marL="616077" lvl="1" indent="-257175">
              <a:defRPr/>
            </a:pPr>
            <a:r>
              <a:rPr lang="en-US" dirty="0">
                <a:cs typeface="Arial" pitchFamily="34" charset="0"/>
              </a:rPr>
              <a:t>Licensor has mechanisms to inform you about scheduled maintenance and downtime.  </a:t>
            </a:r>
          </a:p>
          <a:p>
            <a:pPr marL="616077" lvl="1" indent="-257175">
              <a:defRPr/>
            </a:pPr>
            <a:r>
              <a:rPr lang="en-US" dirty="0">
                <a:cs typeface="Arial" pitchFamily="34" charset="0"/>
              </a:rPr>
              <a:t>Licensor does not have the right to change the content unless it is beyond control, for ex: changes made by the publishers. If the change is substantial then you must reserve a right to discontinue subscription and receive pro-rated refund. </a:t>
            </a:r>
          </a:p>
          <a:p>
            <a:pPr marL="318897" indent="-257175">
              <a:defRPr/>
            </a:pPr>
            <a:r>
              <a:rPr lang="en-US" dirty="0">
                <a:cs typeface="Arial" pitchFamily="34" charset="0"/>
              </a:rPr>
              <a:t>Contact information for technical assistant and downtime issues must be provided.</a:t>
            </a:r>
          </a:p>
          <a:p>
            <a:pPr marL="318897" indent="-257175">
              <a:defRPr/>
            </a:pPr>
            <a:r>
              <a:rPr lang="en-US" dirty="0">
                <a:cs typeface="Arial" pitchFamily="34" charset="0"/>
              </a:rPr>
              <a:t>You may include statements that ensure compensation for excessive down time.</a:t>
            </a:r>
          </a:p>
          <a:p>
            <a:pPr marL="274320" indent="-212598">
              <a:buNone/>
              <a:defRPr/>
            </a:pPr>
            <a:endParaRPr lang="en-US" b="1" dirty="0">
              <a:cs typeface="Arial" pitchFamily="34" charset="0"/>
            </a:endParaRPr>
          </a:p>
          <a:p>
            <a:pPr marL="274320" indent="-212598">
              <a:buNone/>
              <a:defRPr/>
            </a:pPr>
            <a:endParaRPr lang="en-US" sz="1500" dirty="0"/>
          </a:p>
        </p:txBody>
      </p:sp>
    </p:spTree>
    <p:extLst>
      <p:ext uri="{BB962C8B-B14F-4D97-AF65-F5344CB8AC3E}">
        <p14:creationId xmlns:p14="http://schemas.microsoft.com/office/powerpoint/2010/main" val="529268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286000" y="381000"/>
            <a:ext cx="8763000" cy="1143000"/>
          </a:xfrm>
        </p:spPr>
        <p:txBody>
          <a:bodyPr>
            <a:noAutofit/>
          </a:bodyPr>
          <a:lstStyle/>
          <a:p>
            <a:pPr algn="ctr">
              <a:defRPr/>
            </a:pPr>
            <a:r>
              <a:rPr lang="en-US" sz="4000" dirty="0">
                <a:solidFill>
                  <a:schemeClr val="tx2">
                    <a:satMod val="130000"/>
                  </a:schemeClr>
                </a:solidFill>
                <a:cs typeface="Arial" pitchFamily="34" charset="0"/>
              </a:rPr>
              <a:t>Indemnifications…1</a:t>
            </a:r>
            <a:br>
              <a:rPr lang="en-US" sz="4000" dirty="0">
                <a:solidFill>
                  <a:schemeClr val="tx2">
                    <a:satMod val="130000"/>
                  </a:schemeClr>
                </a:solidFill>
                <a:cs typeface="Arial" pitchFamily="34" charset="0"/>
              </a:rPr>
            </a:br>
            <a:endParaRPr lang="en-US" sz="4000" u="sng" dirty="0">
              <a:solidFill>
                <a:schemeClr val="tx2">
                  <a:satMod val="130000"/>
                </a:schemeClr>
              </a:solidFill>
            </a:endParaRPr>
          </a:p>
        </p:txBody>
      </p:sp>
      <p:sp>
        <p:nvSpPr>
          <p:cNvPr id="33795" name="Rectangle 3"/>
          <p:cNvSpPr>
            <a:spLocks noGrp="1" noChangeArrowheads="1"/>
          </p:cNvSpPr>
          <p:nvPr>
            <p:ph idx="1"/>
          </p:nvPr>
        </p:nvSpPr>
        <p:spPr>
          <a:xfrm>
            <a:off x="1143000" y="1143000"/>
            <a:ext cx="10668000" cy="5486400"/>
          </a:xfrm>
        </p:spPr>
        <p:txBody>
          <a:bodyPr>
            <a:normAutofit lnSpcReduction="10000"/>
          </a:bodyPr>
          <a:lstStyle/>
          <a:p>
            <a:pPr marL="114300" indent="0" algn="ctr">
              <a:lnSpc>
                <a:spcPct val="80000"/>
              </a:lnSpc>
              <a:buNone/>
            </a:pPr>
            <a:endParaRPr lang="en-US" b="1" u="sng" dirty="0" smtClean="0">
              <a:solidFill>
                <a:srgbClr val="FF0000"/>
              </a:solidFill>
              <a:cs typeface="Arial" charset="0"/>
            </a:endParaRPr>
          </a:p>
          <a:p>
            <a:pPr marL="114300" indent="0" algn="ctr">
              <a:lnSpc>
                <a:spcPct val="80000"/>
              </a:lnSpc>
              <a:buNone/>
            </a:pPr>
            <a:r>
              <a:rPr lang="en-US" b="1" u="sng" dirty="0" smtClean="0">
                <a:solidFill>
                  <a:srgbClr val="FF0000"/>
                </a:solidFill>
                <a:cs typeface="Arial" charset="0"/>
              </a:rPr>
              <a:t>READ </a:t>
            </a:r>
            <a:r>
              <a:rPr lang="en-US" b="1" u="sng" dirty="0">
                <a:solidFill>
                  <a:srgbClr val="FF0000"/>
                </a:solidFill>
                <a:cs typeface="Arial" charset="0"/>
              </a:rPr>
              <a:t>INDEMNIFICATION CLAUSES VERY CAREFULLY AND </a:t>
            </a:r>
            <a:r>
              <a:rPr lang="en-US" b="1" u="sng" dirty="0" smtClean="0">
                <a:solidFill>
                  <a:srgbClr val="FF0000"/>
                </a:solidFill>
                <a:cs typeface="Arial" charset="0"/>
              </a:rPr>
              <a:t>CONSULT</a:t>
            </a:r>
            <a:br>
              <a:rPr lang="en-US" b="1" u="sng" dirty="0" smtClean="0">
                <a:solidFill>
                  <a:srgbClr val="FF0000"/>
                </a:solidFill>
                <a:cs typeface="Arial" charset="0"/>
              </a:rPr>
            </a:br>
            <a:r>
              <a:rPr lang="en-US" b="1" u="sng" dirty="0" smtClean="0">
                <a:solidFill>
                  <a:srgbClr val="FF0000"/>
                </a:solidFill>
                <a:cs typeface="Arial" charset="0"/>
              </a:rPr>
              <a:t/>
            </a:r>
            <a:br>
              <a:rPr lang="en-US" b="1" u="sng" dirty="0" smtClean="0">
                <a:solidFill>
                  <a:srgbClr val="FF0000"/>
                </a:solidFill>
                <a:cs typeface="Arial" charset="0"/>
              </a:rPr>
            </a:br>
            <a:r>
              <a:rPr lang="en-US" b="1" u="sng" dirty="0" smtClean="0">
                <a:solidFill>
                  <a:srgbClr val="FF0000"/>
                </a:solidFill>
                <a:cs typeface="Arial" charset="0"/>
              </a:rPr>
              <a:t> </a:t>
            </a:r>
            <a:r>
              <a:rPr lang="en-US" b="1" u="sng" dirty="0">
                <a:solidFill>
                  <a:srgbClr val="FF0000"/>
                </a:solidFill>
                <a:cs typeface="Arial" charset="0"/>
              </a:rPr>
              <a:t>YOUR LEGAL OFFICE </a:t>
            </a:r>
          </a:p>
          <a:p>
            <a:pPr>
              <a:lnSpc>
                <a:spcPct val="80000"/>
              </a:lnSpc>
            </a:pPr>
            <a:endParaRPr lang="en-US" b="1" dirty="0">
              <a:solidFill>
                <a:schemeClr val="tx1">
                  <a:lumMod val="65000"/>
                  <a:lumOff val="35000"/>
                </a:schemeClr>
              </a:solidFill>
              <a:cs typeface="Arial" charset="0"/>
            </a:endParaRPr>
          </a:p>
          <a:p>
            <a:pPr>
              <a:lnSpc>
                <a:spcPct val="80000"/>
              </a:lnSpc>
            </a:pPr>
            <a:r>
              <a:rPr lang="en-US" b="1" dirty="0">
                <a:cs typeface="Arial" charset="0"/>
              </a:rPr>
              <a:t>What is indemnification: </a:t>
            </a:r>
          </a:p>
          <a:p>
            <a:pPr lvl="1">
              <a:lnSpc>
                <a:spcPct val="80000"/>
              </a:lnSpc>
            </a:pPr>
            <a:r>
              <a:rPr lang="en-US" dirty="0">
                <a:cs typeface="Arial" charset="0"/>
              </a:rPr>
              <a:t>Indemnification means securing against hurt, damage or loss and compensating other party for resulting loss, hurt and damage</a:t>
            </a:r>
            <a:r>
              <a:rPr lang="en-US" dirty="0" smtClean="0">
                <a:cs typeface="Arial" charset="0"/>
              </a:rPr>
              <a:t>.</a:t>
            </a:r>
          </a:p>
          <a:p>
            <a:pPr lvl="1">
              <a:lnSpc>
                <a:spcPct val="80000"/>
              </a:lnSpc>
            </a:pPr>
            <a:endParaRPr lang="en-US" dirty="0">
              <a:cs typeface="Arial" charset="0"/>
            </a:endParaRPr>
          </a:p>
          <a:p>
            <a:pPr lvl="1">
              <a:lnSpc>
                <a:spcPct val="80000"/>
              </a:lnSpc>
            </a:pPr>
            <a:r>
              <a:rPr lang="en-US" dirty="0">
                <a:cs typeface="Arial" charset="0"/>
              </a:rPr>
              <a:t>Indemnification terms defines the language about the tab that both parties should be willing to "pick up” for problems to third parties caused by that party’s breach of its warranties in the license agreement. </a:t>
            </a:r>
            <a:endParaRPr lang="en-US" dirty="0" smtClean="0">
              <a:cs typeface="Arial" charset="0"/>
            </a:endParaRPr>
          </a:p>
          <a:p>
            <a:pPr lvl="1">
              <a:lnSpc>
                <a:spcPct val="80000"/>
              </a:lnSpc>
            </a:pPr>
            <a:endParaRPr lang="en-US" dirty="0">
              <a:cs typeface="Arial" charset="0"/>
            </a:endParaRPr>
          </a:p>
          <a:p>
            <a:pPr lvl="1">
              <a:lnSpc>
                <a:spcPct val="80000"/>
              </a:lnSpc>
            </a:pPr>
            <a:r>
              <a:rPr lang="en-US" dirty="0">
                <a:cs typeface="Arial" charset="0"/>
              </a:rPr>
              <a:t>This "allocation of the risk of loss" from certain problems is set out in an indemnity clause.  </a:t>
            </a:r>
          </a:p>
          <a:p>
            <a:pPr>
              <a:lnSpc>
                <a:spcPct val="80000"/>
              </a:lnSpc>
            </a:pPr>
            <a:endParaRPr lang="en-US" dirty="0">
              <a:solidFill>
                <a:schemeClr val="tx1">
                  <a:lumMod val="65000"/>
                  <a:lumOff val="35000"/>
                </a:schemeClr>
              </a:solidFill>
              <a:cs typeface="Arial" charset="0"/>
            </a:endParaRPr>
          </a:p>
          <a:p>
            <a:pPr marL="114300" indent="0">
              <a:lnSpc>
                <a:spcPct val="80000"/>
              </a:lnSpc>
              <a:buNone/>
            </a:pPr>
            <a:endParaRPr lang="en-US" dirty="0">
              <a:solidFill>
                <a:srgbClr val="FF0000"/>
              </a:solidFill>
              <a:cs typeface="Arial" charset="0"/>
            </a:endParaRPr>
          </a:p>
          <a:p>
            <a:pPr>
              <a:lnSpc>
                <a:spcPct val="80000"/>
              </a:lnSpc>
              <a:buFont typeface="Wingdings" pitchFamily="2" charset="2"/>
              <a:buChar char="v"/>
            </a:pPr>
            <a:endParaRPr lang="en-US" b="1" dirty="0">
              <a:solidFill>
                <a:srgbClr val="FF0000"/>
              </a:solidFill>
              <a:cs typeface="Arial" charset="0"/>
            </a:endParaRPr>
          </a:p>
          <a:p>
            <a:pPr>
              <a:lnSpc>
                <a:spcPct val="80000"/>
              </a:lnSpc>
              <a:buFont typeface="Wingdings" pitchFamily="2" charset="2"/>
              <a:buChar char="v"/>
            </a:pPr>
            <a:endParaRPr lang="en-US" sz="1800" b="1" dirty="0">
              <a:latin typeface="Arial" charset="0"/>
              <a:cs typeface="Arial" charset="0"/>
            </a:endParaRPr>
          </a:p>
          <a:p>
            <a:pPr>
              <a:lnSpc>
                <a:spcPct val="80000"/>
              </a:lnSpc>
              <a:buFont typeface="Wingdings" pitchFamily="2" charset="2"/>
              <a:buChar char="v"/>
            </a:pPr>
            <a:endParaRPr lang="en-US" sz="1500" dirty="0">
              <a:latin typeface="Arial" charset="0"/>
              <a:cs typeface="Arial" charset="0"/>
            </a:endParaRPr>
          </a:p>
          <a:p>
            <a:pPr>
              <a:lnSpc>
                <a:spcPct val="80000"/>
              </a:lnSpc>
              <a:buFont typeface="Wingdings 2" pitchFamily="18" charset="2"/>
              <a:buNone/>
            </a:pPr>
            <a:endParaRPr lang="en-US" sz="1500" dirty="0">
              <a:latin typeface="Arial" charset="0"/>
              <a:cs typeface="Arial" charset="0"/>
            </a:endParaRPr>
          </a:p>
          <a:p>
            <a:pPr>
              <a:lnSpc>
                <a:spcPct val="80000"/>
              </a:lnSpc>
            </a:pPr>
            <a:endParaRPr lang="en-US" sz="1650" dirty="0">
              <a:latin typeface="Arial" charset="0"/>
              <a:cs typeface="Arial" charset="0"/>
            </a:endParaRPr>
          </a:p>
          <a:p>
            <a:pPr>
              <a:lnSpc>
                <a:spcPct val="80000"/>
              </a:lnSpc>
            </a:pPr>
            <a:endParaRPr lang="en-US" sz="1650" dirty="0">
              <a:latin typeface="Arial" charset="0"/>
              <a:cs typeface="Arial" charset="0"/>
            </a:endParaRPr>
          </a:p>
          <a:p>
            <a:pPr lvl="1">
              <a:lnSpc>
                <a:spcPct val="80000"/>
              </a:lnSpc>
              <a:buFont typeface="Verdana" pitchFamily="34" charset="0"/>
              <a:buNone/>
            </a:pPr>
            <a:endParaRPr lang="en-US" sz="1650" dirty="0">
              <a:latin typeface="Arial" charset="0"/>
              <a:cs typeface="Arial" charset="0"/>
            </a:endParaRPr>
          </a:p>
          <a:p>
            <a:pPr lvl="1">
              <a:lnSpc>
                <a:spcPct val="80000"/>
              </a:lnSpc>
              <a:buFont typeface="Verdana" pitchFamily="34" charset="0"/>
              <a:buNone/>
            </a:pPr>
            <a:endParaRPr lang="en-US" dirty="0"/>
          </a:p>
          <a:p>
            <a:pPr>
              <a:lnSpc>
                <a:spcPct val="80000"/>
              </a:lnSpc>
              <a:buFont typeface="Wingdings 2" pitchFamily="18" charset="2"/>
              <a:buNone/>
            </a:pPr>
            <a:endParaRPr lang="en-US" dirty="0"/>
          </a:p>
        </p:txBody>
      </p:sp>
    </p:spTree>
    <p:extLst>
      <p:ext uri="{BB962C8B-B14F-4D97-AF65-F5344CB8AC3E}">
        <p14:creationId xmlns:p14="http://schemas.microsoft.com/office/powerpoint/2010/main" val="1429540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10439400" cy="609600"/>
          </a:xfrm>
          <a:solidFill>
            <a:schemeClr val="bg2"/>
          </a:solidFill>
          <a:ln w="12700">
            <a:solidFill>
              <a:schemeClr val="tx1"/>
            </a:solidFill>
          </a:ln>
        </p:spPr>
        <p:txBody>
          <a:bodyPr>
            <a:noAutofit/>
          </a:bodyPr>
          <a:lstStyle/>
          <a:p>
            <a:pPr algn="ctr"/>
            <a:r>
              <a:rPr lang="en-US" sz="4000" b="1" dirty="0" smtClean="0">
                <a:cs typeface="Calibri" panose="020F0502020204030204" pitchFamily="34" charset="0"/>
              </a:rPr>
              <a:t>Spot Check</a:t>
            </a:r>
            <a:endParaRPr lang="en-US" sz="4000" b="1" dirty="0">
              <a:cs typeface="Calibri" panose="020F0502020204030204" pitchFamily="34" charset="0"/>
            </a:endParaRPr>
          </a:p>
        </p:txBody>
      </p:sp>
      <p:sp>
        <p:nvSpPr>
          <p:cNvPr id="3" name="Content Placeholder 2"/>
          <p:cNvSpPr>
            <a:spLocks noGrp="1"/>
          </p:cNvSpPr>
          <p:nvPr>
            <p:ph idx="1"/>
          </p:nvPr>
        </p:nvSpPr>
        <p:spPr>
          <a:xfrm>
            <a:off x="1143000" y="1459345"/>
            <a:ext cx="10439400" cy="5172364"/>
          </a:xfrm>
          <a:solidFill>
            <a:schemeClr val="bg2"/>
          </a:solidFill>
          <a:ln w="12700">
            <a:solidFill>
              <a:schemeClr val="tx1"/>
            </a:solidFill>
          </a:ln>
        </p:spPr>
        <p:txBody>
          <a:bodyPr>
            <a:noAutofit/>
          </a:bodyPr>
          <a:lstStyle/>
          <a:p>
            <a:pPr marL="0" indent="0">
              <a:buNone/>
            </a:pPr>
            <a:r>
              <a:rPr lang="en-US" b="1" dirty="0" smtClean="0"/>
              <a:t>Audience</a:t>
            </a:r>
          </a:p>
          <a:p>
            <a:pPr lvl="1"/>
            <a:r>
              <a:rPr lang="en-US" b="1" dirty="0" smtClean="0"/>
              <a:t>Library Science Faculty</a:t>
            </a:r>
          </a:p>
          <a:p>
            <a:pPr lvl="1"/>
            <a:r>
              <a:rPr lang="en-US" b="1" dirty="0" smtClean="0"/>
              <a:t>Library Administrators</a:t>
            </a:r>
          </a:p>
          <a:p>
            <a:pPr lvl="1"/>
            <a:r>
              <a:rPr lang="en-US" b="1" dirty="0" smtClean="0"/>
              <a:t>Practicing Librarians</a:t>
            </a:r>
          </a:p>
          <a:p>
            <a:pPr lvl="1"/>
            <a:r>
              <a:rPr lang="en-US" b="1" dirty="0" smtClean="0"/>
              <a:t>Students</a:t>
            </a:r>
          </a:p>
          <a:p>
            <a:pPr lvl="1"/>
            <a:r>
              <a:rPr lang="en-US" b="1" dirty="0" smtClean="0"/>
              <a:t>Electronic Resources Librarians</a:t>
            </a:r>
          </a:p>
          <a:p>
            <a:pPr lvl="1"/>
            <a:r>
              <a:rPr lang="en-US" b="1" dirty="0" smtClean="0"/>
              <a:t>Content Selectors </a:t>
            </a:r>
          </a:p>
          <a:p>
            <a:pPr lvl="1"/>
            <a:r>
              <a:rPr lang="en-US" b="1" dirty="0" smtClean="0"/>
              <a:t>Discovery Services Librarian</a:t>
            </a:r>
          </a:p>
          <a:p>
            <a:pPr lvl="1"/>
            <a:r>
              <a:rPr lang="en-US" b="1" dirty="0" smtClean="0"/>
              <a:t>Technical Services Librarian</a:t>
            </a:r>
          </a:p>
          <a:p>
            <a:pPr lvl="1"/>
            <a:r>
              <a:rPr lang="en-US" b="1" dirty="0" smtClean="0"/>
              <a:t>Inter Library Loan Services</a:t>
            </a:r>
          </a:p>
          <a:p>
            <a:pPr marL="457200" lvl="1" indent="0">
              <a:buNone/>
            </a:pPr>
            <a:endParaRPr lang="en-US" sz="2800" b="1" dirty="0" smtClean="0">
              <a:latin typeface="Arial Black" panose="020B0A04020102020204" pitchFamily="34" charset="0"/>
              <a:cs typeface="Calibri" panose="020F0502020204030204" pitchFamily="34" charset="0"/>
            </a:endParaRPr>
          </a:p>
        </p:txBody>
      </p:sp>
    </p:spTree>
    <p:extLst>
      <p:ext uri="{BB962C8B-B14F-4D97-AF65-F5344CB8AC3E}">
        <p14:creationId xmlns:p14="http://schemas.microsoft.com/office/powerpoint/2010/main" val="1329077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381000"/>
            <a:ext cx="10058400" cy="914400"/>
          </a:xfrm>
        </p:spPr>
        <p:txBody>
          <a:bodyPr>
            <a:normAutofit/>
          </a:bodyPr>
          <a:lstStyle/>
          <a:p>
            <a:pPr algn="ctr">
              <a:defRPr/>
            </a:pPr>
            <a:r>
              <a:rPr lang="en-US" sz="4000" dirty="0">
                <a:solidFill>
                  <a:schemeClr val="tx2">
                    <a:satMod val="130000"/>
                  </a:schemeClr>
                </a:solidFill>
              </a:rPr>
              <a:t>Indemnifications…2</a:t>
            </a:r>
          </a:p>
        </p:txBody>
      </p:sp>
      <p:sp>
        <p:nvSpPr>
          <p:cNvPr id="34819" name="Content Placeholder 2"/>
          <p:cNvSpPr>
            <a:spLocks noGrp="1"/>
          </p:cNvSpPr>
          <p:nvPr>
            <p:ph idx="1"/>
          </p:nvPr>
        </p:nvSpPr>
        <p:spPr>
          <a:xfrm>
            <a:off x="1066800" y="1371600"/>
            <a:ext cx="10744200" cy="5181600"/>
          </a:xfrm>
        </p:spPr>
        <p:txBody>
          <a:bodyPr>
            <a:normAutofit/>
          </a:bodyPr>
          <a:lstStyle/>
          <a:p>
            <a:pPr>
              <a:lnSpc>
                <a:spcPct val="80000"/>
              </a:lnSpc>
            </a:pPr>
            <a:r>
              <a:rPr lang="en-US" b="1" dirty="0">
                <a:cs typeface="Arial" charset="0"/>
              </a:rPr>
              <a:t>Best Practices</a:t>
            </a:r>
            <a:r>
              <a:rPr lang="en-US" b="1" dirty="0" smtClean="0">
                <a:cs typeface="Arial" charset="0"/>
              </a:rPr>
              <a:t>:</a:t>
            </a:r>
            <a:br>
              <a:rPr lang="en-US" b="1" dirty="0" smtClean="0">
                <a:cs typeface="Arial" charset="0"/>
              </a:rPr>
            </a:br>
            <a:endParaRPr lang="en-US" dirty="0">
              <a:cs typeface="Arial" charset="0"/>
            </a:endParaRPr>
          </a:p>
          <a:p>
            <a:pPr lvl="1">
              <a:lnSpc>
                <a:spcPct val="80000"/>
              </a:lnSpc>
            </a:pPr>
            <a:r>
              <a:rPr lang="en-US" dirty="0">
                <a:cs typeface="Arial" charset="0"/>
              </a:rPr>
              <a:t>Each party must indemnify and hold the other harmless for any losses, claims, penalties, damages, legal actions, injuries, awards and attorney's fee.  However, they must provide assistance to each other during the investigation</a:t>
            </a:r>
            <a:r>
              <a:rPr lang="en-US" dirty="0" smtClean="0">
                <a:cs typeface="Arial" charset="0"/>
              </a:rPr>
              <a:t>.</a:t>
            </a:r>
          </a:p>
          <a:p>
            <a:pPr lvl="1">
              <a:lnSpc>
                <a:spcPct val="80000"/>
              </a:lnSpc>
            </a:pPr>
            <a:endParaRPr lang="en-US" dirty="0">
              <a:cs typeface="Arial" charset="0"/>
            </a:endParaRPr>
          </a:p>
          <a:p>
            <a:pPr lvl="1">
              <a:lnSpc>
                <a:spcPct val="80000"/>
              </a:lnSpc>
            </a:pPr>
            <a:r>
              <a:rPr lang="en-US" dirty="0">
                <a:cs typeface="Arial" charset="0"/>
              </a:rPr>
              <a:t>Consequential damage that result from use of product/services should be looked into very carefully. </a:t>
            </a:r>
            <a:endParaRPr lang="en-US" dirty="0" smtClean="0">
              <a:cs typeface="Arial" charset="0"/>
            </a:endParaRPr>
          </a:p>
          <a:p>
            <a:pPr lvl="1">
              <a:lnSpc>
                <a:spcPct val="80000"/>
              </a:lnSpc>
            </a:pPr>
            <a:endParaRPr lang="en-US" dirty="0">
              <a:cs typeface="Arial" charset="0"/>
            </a:endParaRPr>
          </a:p>
          <a:p>
            <a:pPr lvl="1">
              <a:lnSpc>
                <a:spcPct val="80000"/>
              </a:lnSpc>
            </a:pPr>
            <a:r>
              <a:rPr lang="en-US" dirty="0">
                <a:cs typeface="Arial" charset="0"/>
              </a:rPr>
              <a:t>Never accept an indemnity clause that does not place equal burden on both the parties. </a:t>
            </a:r>
          </a:p>
          <a:p>
            <a:endParaRPr lang="en-US" sz="1500" dirty="0"/>
          </a:p>
        </p:txBody>
      </p:sp>
    </p:spTree>
    <p:extLst>
      <p:ext uri="{BB962C8B-B14F-4D97-AF65-F5344CB8AC3E}">
        <p14:creationId xmlns:p14="http://schemas.microsoft.com/office/powerpoint/2010/main" val="3038995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381000"/>
            <a:ext cx="10058400" cy="914400"/>
          </a:xfrm>
        </p:spPr>
        <p:txBody>
          <a:bodyPr>
            <a:normAutofit/>
          </a:bodyPr>
          <a:lstStyle/>
          <a:p>
            <a:pPr algn="ctr">
              <a:defRPr/>
            </a:pPr>
            <a:r>
              <a:rPr lang="en-US" sz="4000" dirty="0" smtClean="0">
                <a:solidFill>
                  <a:schemeClr val="tx2">
                    <a:satMod val="130000"/>
                  </a:schemeClr>
                </a:solidFill>
              </a:rPr>
              <a:t>Indemnifications…3</a:t>
            </a:r>
            <a:endParaRPr lang="en-US" sz="4000" dirty="0">
              <a:solidFill>
                <a:schemeClr val="tx2">
                  <a:satMod val="130000"/>
                </a:schemeClr>
              </a:solidFill>
            </a:endParaRPr>
          </a:p>
        </p:txBody>
      </p:sp>
      <p:sp>
        <p:nvSpPr>
          <p:cNvPr id="34819" name="Content Placeholder 2"/>
          <p:cNvSpPr>
            <a:spLocks noGrp="1"/>
          </p:cNvSpPr>
          <p:nvPr>
            <p:ph idx="1"/>
          </p:nvPr>
        </p:nvSpPr>
        <p:spPr>
          <a:xfrm>
            <a:off x="1066800" y="1981200"/>
            <a:ext cx="10744200" cy="4572000"/>
          </a:xfrm>
        </p:spPr>
        <p:txBody>
          <a:bodyPr>
            <a:normAutofit/>
          </a:bodyPr>
          <a:lstStyle/>
          <a:p>
            <a:pPr lvl="1">
              <a:lnSpc>
                <a:spcPct val="80000"/>
              </a:lnSpc>
            </a:pPr>
            <a:r>
              <a:rPr lang="en-US" dirty="0">
                <a:cs typeface="Arial" charset="0"/>
              </a:rPr>
              <a:t>Make sure that both parties protect each other from a third party breach. </a:t>
            </a:r>
            <a:endParaRPr lang="en-US" dirty="0" smtClean="0">
              <a:cs typeface="Arial" charset="0"/>
            </a:endParaRPr>
          </a:p>
          <a:p>
            <a:pPr marL="530352" lvl="1" indent="0">
              <a:lnSpc>
                <a:spcPct val="80000"/>
              </a:lnSpc>
              <a:buNone/>
            </a:pPr>
            <a:endParaRPr lang="en-US" dirty="0">
              <a:cs typeface="Arial" charset="0"/>
            </a:endParaRPr>
          </a:p>
          <a:p>
            <a:pPr lvl="1">
              <a:lnSpc>
                <a:spcPct val="80000"/>
              </a:lnSpc>
            </a:pPr>
            <a:r>
              <a:rPr lang="en-US" dirty="0">
                <a:cs typeface="Arial" charset="0"/>
              </a:rPr>
              <a:t>Proceed to set up a specific monetary cap ($1000) or so on.  </a:t>
            </a:r>
            <a:endParaRPr lang="en-US" dirty="0" smtClean="0">
              <a:cs typeface="Arial" charset="0"/>
            </a:endParaRPr>
          </a:p>
          <a:p>
            <a:pPr lvl="1">
              <a:lnSpc>
                <a:spcPct val="80000"/>
              </a:lnSpc>
            </a:pPr>
            <a:endParaRPr lang="en-US" dirty="0">
              <a:cs typeface="Arial" charset="0"/>
            </a:endParaRPr>
          </a:p>
          <a:p>
            <a:pPr lvl="1">
              <a:lnSpc>
                <a:spcPct val="80000"/>
              </a:lnSpc>
            </a:pPr>
            <a:r>
              <a:rPr lang="en-US" dirty="0">
                <a:cs typeface="Arial" charset="0"/>
              </a:rPr>
              <a:t>NEVER agree to an unlimited responsibility</a:t>
            </a:r>
            <a:r>
              <a:rPr lang="en-US" dirty="0" smtClean="0">
                <a:cs typeface="Arial" charset="0"/>
              </a:rPr>
              <a:t>.</a:t>
            </a:r>
          </a:p>
          <a:p>
            <a:pPr lvl="1">
              <a:lnSpc>
                <a:spcPct val="80000"/>
              </a:lnSpc>
            </a:pPr>
            <a:endParaRPr lang="en-US" dirty="0">
              <a:cs typeface="Arial" charset="0"/>
            </a:endParaRPr>
          </a:p>
          <a:p>
            <a:pPr lvl="1">
              <a:lnSpc>
                <a:spcPct val="80000"/>
              </a:lnSpc>
            </a:pPr>
            <a:r>
              <a:rPr lang="en-US" dirty="0">
                <a:cs typeface="Arial" charset="0"/>
              </a:rPr>
              <a:t>If agreeable to licensor, work towards removing indemnification requirements for licensee entirely.  Licensors are quite willing to do so.</a:t>
            </a:r>
          </a:p>
          <a:p>
            <a:endParaRPr lang="en-US" sz="1500" dirty="0"/>
          </a:p>
        </p:txBody>
      </p:sp>
    </p:spTree>
    <p:extLst>
      <p:ext uri="{BB962C8B-B14F-4D97-AF65-F5344CB8AC3E}">
        <p14:creationId xmlns:p14="http://schemas.microsoft.com/office/powerpoint/2010/main" val="10259994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10287000" cy="838200"/>
          </a:xfrm>
        </p:spPr>
        <p:txBody>
          <a:bodyPr>
            <a:noAutofit/>
          </a:bodyPr>
          <a:lstStyle/>
          <a:p>
            <a:pPr algn="ctr">
              <a:defRPr/>
            </a:pPr>
            <a:r>
              <a:rPr lang="en-US" sz="4000" dirty="0">
                <a:solidFill>
                  <a:schemeClr val="tx1">
                    <a:lumMod val="65000"/>
                    <a:lumOff val="35000"/>
                  </a:schemeClr>
                </a:solidFill>
                <a:cs typeface="Arial" pitchFamily="34" charset="0"/>
              </a:rPr>
              <a:t>Renewal </a:t>
            </a:r>
            <a:r>
              <a:rPr lang="en-US" sz="4000" dirty="0" smtClean="0">
                <a:solidFill>
                  <a:schemeClr val="tx1">
                    <a:lumMod val="65000"/>
                    <a:lumOff val="35000"/>
                  </a:schemeClr>
                </a:solidFill>
                <a:cs typeface="Arial" pitchFamily="34" charset="0"/>
              </a:rPr>
              <a:t>&amp; </a:t>
            </a:r>
            <a:r>
              <a:rPr lang="en-US" sz="4000" dirty="0">
                <a:solidFill>
                  <a:schemeClr val="tx1">
                    <a:lumMod val="65000"/>
                    <a:lumOff val="35000"/>
                  </a:schemeClr>
                </a:solidFill>
                <a:cs typeface="Arial" pitchFamily="34" charset="0"/>
              </a:rPr>
              <a:t>Financial </a:t>
            </a:r>
            <a:r>
              <a:rPr lang="en-US" sz="4000" dirty="0" smtClean="0">
                <a:solidFill>
                  <a:schemeClr val="tx1">
                    <a:lumMod val="65000"/>
                    <a:lumOff val="35000"/>
                  </a:schemeClr>
                </a:solidFill>
                <a:cs typeface="Arial" pitchFamily="34" charset="0"/>
              </a:rPr>
              <a:t>Issues</a:t>
            </a:r>
            <a:endParaRPr lang="en-US" sz="4000" dirty="0">
              <a:solidFill>
                <a:schemeClr val="tx1">
                  <a:lumMod val="65000"/>
                  <a:lumOff val="35000"/>
                </a:schemeClr>
              </a:solidFill>
            </a:endParaRPr>
          </a:p>
        </p:txBody>
      </p:sp>
      <p:sp>
        <p:nvSpPr>
          <p:cNvPr id="35843" name="Content Placeholder 2"/>
          <p:cNvSpPr>
            <a:spLocks noGrp="1"/>
          </p:cNvSpPr>
          <p:nvPr>
            <p:ph idx="1"/>
          </p:nvPr>
        </p:nvSpPr>
        <p:spPr>
          <a:xfrm>
            <a:off x="990600" y="1219200"/>
            <a:ext cx="10820400" cy="5410200"/>
          </a:xfrm>
        </p:spPr>
        <p:txBody>
          <a:bodyPr>
            <a:normAutofit lnSpcReduction="10000"/>
          </a:bodyPr>
          <a:lstStyle/>
          <a:p>
            <a:pPr>
              <a:lnSpc>
                <a:spcPct val="80000"/>
              </a:lnSpc>
            </a:pPr>
            <a:endParaRPr lang="en-US" dirty="0" smtClean="0">
              <a:cs typeface="Arial" charset="0"/>
            </a:endParaRPr>
          </a:p>
          <a:p>
            <a:pPr>
              <a:lnSpc>
                <a:spcPct val="80000"/>
              </a:lnSpc>
            </a:pPr>
            <a:r>
              <a:rPr lang="en-US" dirty="0" smtClean="0">
                <a:cs typeface="Arial" charset="0"/>
              </a:rPr>
              <a:t>Renewal </a:t>
            </a:r>
            <a:r>
              <a:rPr lang="en-US" dirty="0">
                <a:cs typeface="Arial" charset="0"/>
              </a:rPr>
              <a:t>notice period should be clearly mentioned.  A 90 days period for providing renewal related information is advised</a:t>
            </a:r>
            <a:r>
              <a:rPr lang="en-US" dirty="0" smtClean="0">
                <a:cs typeface="Arial" charset="0"/>
              </a:rPr>
              <a:t>.</a:t>
            </a:r>
            <a:br>
              <a:rPr lang="en-US" dirty="0" smtClean="0">
                <a:cs typeface="Arial" charset="0"/>
              </a:rPr>
            </a:br>
            <a:endParaRPr lang="en-US" dirty="0">
              <a:cs typeface="Arial" charset="0"/>
            </a:endParaRPr>
          </a:p>
          <a:p>
            <a:pPr>
              <a:lnSpc>
                <a:spcPct val="80000"/>
              </a:lnSpc>
            </a:pPr>
            <a:r>
              <a:rPr lang="en-US" dirty="0">
                <a:cs typeface="Arial" charset="0"/>
              </a:rPr>
              <a:t>Insist on a 90 days advance notice if the terms are changed and a right to cancel and receive pro-rated refund if the terms are not suitable</a:t>
            </a:r>
            <a:r>
              <a:rPr lang="en-US" dirty="0" smtClean="0">
                <a:cs typeface="Arial" charset="0"/>
              </a:rPr>
              <a:t>.</a:t>
            </a:r>
            <a:br>
              <a:rPr lang="en-US" dirty="0" smtClean="0">
                <a:cs typeface="Arial" charset="0"/>
              </a:rPr>
            </a:br>
            <a:endParaRPr lang="en-US" dirty="0">
              <a:cs typeface="Arial" charset="0"/>
            </a:endParaRPr>
          </a:p>
          <a:p>
            <a:pPr>
              <a:lnSpc>
                <a:spcPct val="80000"/>
              </a:lnSpc>
            </a:pPr>
            <a:r>
              <a:rPr lang="en-US" dirty="0">
                <a:cs typeface="Arial" charset="0"/>
              </a:rPr>
              <a:t>Do not agree to automatic renewal clauses</a:t>
            </a:r>
            <a:r>
              <a:rPr lang="en-US" dirty="0" smtClean="0">
                <a:cs typeface="Arial" charset="0"/>
              </a:rPr>
              <a:t>.</a:t>
            </a:r>
            <a:br>
              <a:rPr lang="en-US" dirty="0" smtClean="0">
                <a:cs typeface="Arial" charset="0"/>
              </a:rPr>
            </a:br>
            <a:endParaRPr lang="en-US" dirty="0">
              <a:cs typeface="Arial" charset="0"/>
            </a:endParaRPr>
          </a:p>
          <a:p>
            <a:pPr>
              <a:lnSpc>
                <a:spcPct val="80000"/>
              </a:lnSpc>
            </a:pPr>
            <a:r>
              <a:rPr lang="en-US" dirty="0">
                <a:cs typeface="Arial" charset="0"/>
              </a:rPr>
              <a:t>Unforeseen financial circumstances: Make sure that you build language to include an ‘Opt Out Clause’ for cancelling the subscription without any penalties. </a:t>
            </a:r>
            <a:r>
              <a:rPr lang="en-US" dirty="0" smtClean="0">
                <a:cs typeface="Arial" charset="0"/>
              </a:rPr>
              <a:t/>
            </a:r>
            <a:br>
              <a:rPr lang="en-US" dirty="0" smtClean="0">
                <a:cs typeface="Arial" charset="0"/>
              </a:rPr>
            </a:br>
            <a:endParaRPr lang="en-US" dirty="0">
              <a:cs typeface="Arial" charset="0"/>
            </a:endParaRPr>
          </a:p>
          <a:p>
            <a:pPr>
              <a:lnSpc>
                <a:spcPct val="80000"/>
              </a:lnSpc>
            </a:pPr>
            <a:r>
              <a:rPr lang="en-US" dirty="0">
                <a:cs typeface="Arial" charset="0"/>
              </a:rPr>
              <a:t>Never agree to midway changes in the fee structure</a:t>
            </a:r>
            <a:r>
              <a:rPr lang="en-US" dirty="0" smtClean="0">
                <a:cs typeface="Arial" charset="0"/>
              </a:rPr>
              <a:t>.</a:t>
            </a:r>
            <a:br>
              <a:rPr lang="en-US" dirty="0" smtClean="0">
                <a:cs typeface="Arial" charset="0"/>
              </a:rPr>
            </a:br>
            <a:endParaRPr lang="en-US" dirty="0">
              <a:cs typeface="Arial" charset="0"/>
            </a:endParaRPr>
          </a:p>
          <a:p>
            <a:pPr>
              <a:lnSpc>
                <a:spcPct val="80000"/>
              </a:lnSpc>
            </a:pPr>
            <a:r>
              <a:rPr lang="en-US" dirty="0">
                <a:cs typeface="Arial" charset="0"/>
              </a:rPr>
              <a:t>Request for a “Green License Agreements” with a validity of at least 5 years.</a:t>
            </a:r>
          </a:p>
          <a:p>
            <a:pPr>
              <a:lnSpc>
                <a:spcPct val="80000"/>
              </a:lnSpc>
            </a:pPr>
            <a:endParaRPr lang="en-US" sz="1500" dirty="0">
              <a:latin typeface="Arial" charset="0"/>
              <a:cs typeface="Arial" charset="0"/>
            </a:endParaRPr>
          </a:p>
          <a:p>
            <a:pPr>
              <a:lnSpc>
                <a:spcPct val="80000"/>
              </a:lnSpc>
              <a:buFont typeface="Wingdings" pitchFamily="2" charset="2"/>
              <a:buChar char="v"/>
            </a:pPr>
            <a:endParaRPr lang="en-US" sz="1500" b="1" dirty="0">
              <a:solidFill>
                <a:srgbClr val="FF0000"/>
              </a:solidFill>
              <a:latin typeface="Arial" charset="0"/>
              <a:cs typeface="Arial" charset="0"/>
            </a:endParaRPr>
          </a:p>
          <a:p>
            <a:pPr>
              <a:lnSpc>
                <a:spcPct val="80000"/>
              </a:lnSpc>
              <a:buFont typeface="Wingdings 2" pitchFamily="18" charset="2"/>
              <a:buNone/>
            </a:pPr>
            <a:endParaRPr lang="en-US" sz="1500" b="1" dirty="0">
              <a:solidFill>
                <a:srgbClr val="FF0000"/>
              </a:solidFill>
              <a:latin typeface="Arial" charset="0"/>
              <a:cs typeface="Arial" charset="0"/>
            </a:endParaRPr>
          </a:p>
        </p:txBody>
      </p:sp>
    </p:spTree>
    <p:extLst>
      <p:ext uri="{BB962C8B-B14F-4D97-AF65-F5344CB8AC3E}">
        <p14:creationId xmlns:p14="http://schemas.microsoft.com/office/powerpoint/2010/main" val="358622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8839200" cy="685800"/>
          </a:xfrm>
        </p:spPr>
        <p:txBody>
          <a:bodyPr>
            <a:normAutofit fontScale="90000"/>
          </a:bodyPr>
          <a:lstStyle/>
          <a:p>
            <a:pPr algn="ctr">
              <a:defRPr/>
            </a:pPr>
            <a:r>
              <a:rPr lang="en-US" dirty="0">
                <a:solidFill>
                  <a:schemeClr val="tx2">
                    <a:satMod val="130000"/>
                  </a:schemeClr>
                </a:solidFill>
              </a:rPr>
              <a:t>Early Termination</a:t>
            </a:r>
          </a:p>
        </p:txBody>
      </p:sp>
      <p:sp>
        <p:nvSpPr>
          <p:cNvPr id="32771" name="Content Placeholder 2"/>
          <p:cNvSpPr>
            <a:spLocks noGrp="1"/>
          </p:cNvSpPr>
          <p:nvPr>
            <p:ph idx="1"/>
          </p:nvPr>
        </p:nvSpPr>
        <p:spPr>
          <a:xfrm>
            <a:off x="914400" y="1447800"/>
            <a:ext cx="10896600" cy="5181600"/>
          </a:xfrm>
        </p:spPr>
        <p:txBody>
          <a:bodyPr>
            <a:normAutofit/>
          </a:bodyPr>
          <a:lstStyle/>
          <a:p>
            <a:pPr marL="404622" indent="-342900">
              <a:buFont typeface="Wingdings" panose="05000000000000000000" pitchFamily="2" charset="2"/>
              <a:buChar char="§"/>
              <a:defRPr/>
            </a:pPr>
            <a:r>
              <a:rPr lang="en-US" dirty="0">
                <a:cs typeface="Arial" charset="0"/>
              </a:rPr>
              <a:t>Clauses to exercise the “Right to Terminate” for both the parties along with adequate notice period must be present in the agreement</a:t>
            </a:r>
            <a:r>
              <a:rPr lang="en-US" dirty="0" smtClean="0">
                <a:cs typeface="Arial" charset="0"/>
              </a:rPr>
              <a:t>.</a:t>
            </a:r>
            <a:br>
              <a:rPr lang="en-US" dirty="0" smtClean="0">
                <a:cs typeface="Arial" charset="0"/>
              </a:rPr>
            </a:br>
            <a:endParaRPr lang="en-US" dirty="0">
              <a:cs typeface="Arial" charset="0"/>
            </a:endParaRPr>
          </a:p>
          <a:p>
            <a:pPr marL="404622" indent="-342900">
              <a:buFont typeface="Wingdings" panose="05000000000000000000" pitchFamily="2" charset="2"/>
              <a:buChar char="§"/>
              <a:defRPr/>
            </a:pPr>
            <a:r>
              <a:rPr lang="en-US" dirty="0">
                <a:cs typeface="Arial" charset="0"/>
              </a:rPr>
              <a:t>If not already present, proceed to include clear terminating clauses in the agreement. </a:t>
            </a:r>
            <a:r>
              <a:rPr lang="en-US" dirty="0" smtClean="0">
                <a:cs typeface="Arial" charset="0"/>
              </a:rPr>
              <a:t/>
            </a:r>
            <a:br>
              <a:rPr lang="en-US" dirty="0" smtClean="0">
                <a:cs typeface="Arial" charset="0"/>
              </a:rPr>
            </a:br>
            <a:endParaRPr lang="en-US" dirty="0">
              <a:cs typeface="Arial" charset="0"/>
            </a:endParaRPr>
          </a:p>
          <a:p>
            <a:pPr marL="404622" indent="-342900">
              <a:buFont typeface="Wingdings" panose="05000000000000000000" pitchFamily="2" charset="2"/>
              <a:buChar char="§"/>
              <a:defRPr/>
            </a:pPr>
            <a:r>
              <a:rPr lang="en-US" dirty="0">
                <a:cs typeface="Arial" charset="0"/>
              </a:rPr>
              <a:t>Never agree to a no fault termination or termination for patron breach</a:t>
            </a:r>
            <a:r>
              <a:rPr lang="en-US" dirty="0" smtClean="0">
                <a:cs typeface="Arial" charset="0"/>
              </a:rPr>
              <a:t>.</a:t>
            </a:r>
            <a:br>
              <a:rPr lang="en-US" dirty="0" smtClean="0">
                <a:cs typeface="Arial" charset="0"/>
              </a:rPr>
            </a:br>
            <a:endParaRPr lang="en-US" dirty="0">
              <a:cs typeface="Arial" charset="0"/>
            </a:endParaRPr>
          </a:p>
          <a:p>
            <a:pPr marL="404622" indent="-342900">
              <a:buFont typeface="Wingdings" panose="05000000000000000000" pitchFamily="2" charset="2"/>
              <a:buChar char="§"/>
              <a:defRPr/>
            </a:pPr>
            <a:r>
              <a:rPr lang="en-US" dirty="0">
                <a:cs typeface="Arial" charset="0"/>
              </a:rPr>
              <a:t>Insist on an adequate termination notice period and adequate time to cure the breach. </a:t>
            </a:r>
            <a:r>
              <a:rPr lang="en-US" dirty="0" smtClean="0">
                <a:cs typeface="Arial" charset="0"/>
              </a:rPr>
              <a:t/>
            </a:r>
            <a:br>
              <a:rPr lang="en-US" dirty="0" smtClean="0">
                <a:cs typeface="Arial" charset="0"/>
              </a:rPr>
            </a:br>
            <a:endParaRPr lang="en-US" dirty="0">
              <a:cs typeface="Arial" charset="0"/>
            </a:endParaRPr>
          </a:p>
          <a:p>
            <a:pPr marL="404622" indent="-342900">
              <a:buFont typeface="Wingdings" panose="05000000000000000000" pitchFamily="2" charset="2"/>
              <a:buChar char="§"/>
              <a:defRPr/>
            </a:pPr>
            <a:r>
              <a:rPr lang="en-US" dirty="0">
                <a:cs typeface="Arial" charset="0"/>
              </a:rPr>
              <a:t>Make sure patrons have access during dispute period.</a:t>
            </a:r>
          </a:p>
          <a:p>
            <a:pPr marL="301752" lvl="1" indent="0">
              <a:buNone/>
              <a:defRPr/>
            </a:pPr>
            <a:endParaRPr lang="en-US" sz="1500" dirty="0"/>
          </a:p>
        </p:txBody>
      </p:sp>
    </p:spTree>
    <p:extLst>
      <p:ext uri="{BB962C8B-B14F-4D97-AF65-F5344CB8AC3E}">
        <p14:creationId xmlns:p14="http://schemas.microsoft.com/office/powerpoint/2010/main" val="3817073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829800" cy="838200"/>
          </a:xfrm>
        </p:spPr>
        <p:txBody>
          <a:bodyPr>
            <a:normAutofit/>
          </a:bodyPr>
          <a:lstStyle/>
          <a:p>
            <a:pPr algn="ctr">
              <a:defRPr/>
            </a:pPr>
            <a:r>
              <a:rPr lang="en-US" sz="4000" dirty="0">
                <a:solidFill>
                  <a:schemeClr val="tx2">
                    <a:satMod val="130000"/>
                  </a:schemeClr>
                </a:solidFill>
                <a:cs typeface="Arial" pitchFamily="34" charset="0"/>
              </a:rPr>
              <a:t>Breach Issues</a:t>
            </a:r>
          </a:p>
        </p:txBody>
      </p:sp>
      <p:sp>
        <p:nvSpPr>
          <p:cNvPr id="38915" name="Content Placeholder 2"/>
          <p:cNvSpPr>
            <a:spLocks noGrp="1"/>
          </p:cNvSpPr>
          <p:nvPr>
            <p:ph idx="1"/>
          </p:nvPr>
        </p:nvSpPr>
        <p:spPr>
          <a:xfrm>
            <a:off x="1066800" y="1828800"/>
            <a:ext cx="10744200" cy="4203032"/>
          </a:xfrm>
        </p:spPr>
        <p:txBody>
          <a:bodyPr>
            <a:normAutofit/>
          </a:bodyPr>
          <a:lstStyle/>
          <a:p>
            <a:pPr>
              <a:buFont typeface="Wingdings" panose="05000000000000000000" pitchFamily="2" charset="2"/>
              <a:buChar char="§"/>
            </a:pPr>
            <a:r>
              <a:rPr lang="en-US" dirty="0">
                <a:cs typeface="Arial" charset="0"/>
              </a:rPr>
              <a:t>In the event of breach, breaching party must be responsible for notification and breach curing process</a:t>
            </a:r>
            <a:r>
              <a:rPr lang="en-US" dirty="0" smtClean="0">
                <a:cs typeface="Arial" charset="0"/>
              </a:rPr>
              <a:t>.</a:t>
            </a:r>
          </a:p>
          <a:p>
            <a:pPr>
              <a:buFont typeface="Wingdings" panose="05000000000000000000" pitchFamily="2" charset="2"/>
              <a:buChar char="§"/>
            </a:pPr>
            <a:endParaRPr lang="en-US" dirty="0">
              <a:cs typeface="Arial" charset="0"/>
            </a:endParaRPr>
          </a:p>
          <a:p>
            <a:pPr>
              <a:buFont typeface="Wingdings" panose="05000000000000000000" pitchFamily="2" charset="2"/>
              <a:buChar char="§"/>
            </a:pPr>
            <a:r>
              <a:rPr lang="en-US" dirty="0">
                <a:cs typeface="Arial" charset="0"/>
              </a:rPr>
              <a:t>Never agree to instant termination of access clauses</a:t>
            </a:r>
            <a:r>
              <a:rPr lang="en-US" dirty="0" smtClean="0">
                <a:cs typeface="Arial" charset="0"/>
              </a:rPr>
              <a:t>.</a:t>
            </a:r>
          </a:p>
          <a:p>
            <a:pPr>
              <a:buFont typeface="Wingdings" panose="05000000000000000000" pitchFamily="2" charset="2"/>
              <a:buChar char="§"/>
            </a:pPr>
            <a:endParaRPr lang="en-US" dirty="0">
              <a:cs typeface="Arial" charset="0"/>
            </a:endParaRPr>
          </a:p>
          <a:p>
            <a:pPr>
              <a:buFont typeface="Wingdings" panose="05000000000000000000" pitchFamily="2" charset="2"/>
              <a:buChar char="§"/>
            </a:pPr>
            <a:r>
              <a:rPr lang="en-US" dirty="0">
                <a:cs typeface="Arial" charset="0"/>
              </a:rPr>
              <a:t>Insist on a 30 to 45 days period to mend the breach</a:t>
            </a:r>
            <a:r>
              <a:rPr lang="en-US" dirty="0" smtClean="0">
                <a:cs typeface="Arial" charset="0"/>
              </a:rPr>
              <a:t>.</a:t>
            </a:r>
          </a:p>
          <a:p>
            <a:pPr>
              <a:buFont typeface="Wingdings" panose="05000000000000000000" pitchFamily="2" charset="2"/>
              <a:buChar char="§"/>
            </a:pPr>
            <a:endParaRPr lang="en-US" dirty="0">
              <a:cs typeface="Arial" charset="0"/>
            </a:endParaRPr>
          </a:p>
          <a:p>
            <a:pPr>
              <a:buFont typeface="Wingdings" panose="05000000000000000000" pitchFamily="2" charset="2"/>
              <a:buChar char="§"/>
            </a:pPr>
            <a:r>
              <a:rPr lang="en-US" dirty="0">
                <a:cs typeface="Arial" charset="0"/>
              </a:rPr>
              <a:t>Insist on your right to cancel and get pro-rated refund, if the breach is not your fault or cured to your satisfaction.</a:t>
            </a:r>
          </a:p>
          <a:p>
            <a:pPr>
              <a:buFont typeface="Wingdings" panose="05000000000000000000" pitchFamily="2" charset="2"/>
              <a:buChar char="§"/>
            </a:pPr>
            <a:endParaRPr lang="en-US" b="1" dirty="0">
              <a:cs typeface="Arial" charset="0"/>
            </a:endParaRPr>
          </a:p>
          <a:p>
            <a:pPr>
              <a:buFont typeface="Wingdings" pitchFamily="2" charset="2"/>
              <a:buChar char="v"/>
            </a:pPr>
            <a:endParaRPr lang="en-US" sz="1500" b="1" dirty="0">
              <a:latin typeface="Arial" charset="0"/>
              <a:cs typeface="Arial" charset="0"/>
            </a:endParaRPr>
          </a:p>
          <a:p>
            <a:pPr marL="114300" indent="0">
              <a:buNone/>
            </a:pPr>
            <a:endParaRPr lang="en-US" sz="1500" b="1" dirty="0">
              <a:latin typeface="Arial" charset="0"/>
              <a:cs typeface="Arial" charset="0"/>
            </a:endParaRPr>
          </a:p>
        </p:txBody>
      </p:sp>
    </p:spTree>
    <p:extLst>
      <p:ext uri="{BB962C8B-B14F-4D97-AF65-F5344CB8AC3E}">
        <p14:creationId xmlns:p14="http://schemas.microsoft.com/office/powerpoint/2010/main" val="8839902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914400"/>
            <a:ext cx="8381999" cy="762000"/>
          </a:xfrm>
        </p:spPr>
        <p:txBody>
          <a:bodyPr>
            <a:normAutofit/>
          </a:bodyPr>
          <a:lstStyle/>
          <a:p>
            <a:pPr algn="ctr">
              <a:defRPr/>
            </a:pPr>
            <a:r>
              <a:rPr lang="en-US" sz="4000" dirty="0">
                <a:solidFill>
                  <a:schemeClr val="tx2">
                    <a:satMod val="130000"/>
                  </a:schemeClr>
                </a:solidFill>
                <a:cs typeface="Arial" pitchFamily="34" charset="0"/>
              </a:rPr>
              <a:t>Usage Statistics</a:t>
            </a:r>
            <a:endParaRPr lang="en-US" sz="4000" dirty="0">
              <a:solidFill>
                <a:schemeClr val="tx2">
                  <a:satMod val="130000"/>
                </a:schemeClr>
              </a:solidFill>
            </a:endParaRPr>
          </a:p>
        </p:txBody>
      </p:sp>
      <p:sp>
        <p:nvSpPr>
          <p:cNvPr id="39939" name="Content Placeholder 2"/>
          <p:cNvSpPr>
            <a:spLocks noGrp="1"/>
          </p:cNvSpPr>
          <p:nvPr>
            <p:ph idx="1"/>
          </p:nvPr>
        </p:nvSpPr>
        <p:spPr/>
        <p:txBody>
          <a:bodyPr/>
          <a:lstStyle/>
          <a:p>
            <a:pPr lvl="1">
              <a:lnSpc>
                <a:spcPct val="80000"/>
              </a:lnSpc>
            </a:pPr>
            <a:endParaRPr lang="en-US" b="1" dirty="0">
              <a:latin typeface="Arial" charset="0"/>
              <a:cs typeface="Arial" charset="0"/>
            </a:endParaRPr>
          </a:p>
          <a:p>
            <a:pPr lvl="1">
              <a:lnSpc>
                <a:spcPct val="80000"/>
              </a:lnSpc>
            </a:pPr>
            <a:endParaRPr lang="en-US" b="1" dirty="0">
              <a:latin typeface="Arial" charset="0"/>
              <a:cs typeface="Arial" charset="0"/>
            </a:endParaRPr>
          </a:p>
          <a:p>
            <a:pPr lvl="1"/>
            <a:endParaRPr lang="en-US" dirty="0"/>
          </a:p>
        </p:txBody>
      </p:sp>
      <p:sp>
        <p:nvSpPr>
          <p:cNvPr id="39940" name="Rectangle 3"/>
          <p:cNvSpPr>
            <a:spLocks noChangeArrowheads="1"/>
          </p:cNvSpPr>
          <p:nvPr/>
        </p:nvSpPr>
        <p:spPr bwMode="auto">
          <a:xfrm>
            <a:off x="1524000" y="2362201"/>
            <a:ext cx="10286999" cy="5201424"/>
          </a:xfrm>
          <a:prstGeom prst="rect">
            <a:avLst/>
          </a:prstGeom>
          <a:noFill/>
          <a:ln w="9525">
            <a:noFill/>
            <a:miter lim="800000"/>
            <a:headEnd/>
            <a:tailEnd/>
          </a:ln>
        </p:spPr>
        <p:txBody>
          <a:bodyPr wrap="square">
            <a:spAutoFit/>
          </a:bodyPr>
          <a:lstStyle/>
          <a:p>
            <a:pPr marL="0" lvl="2">
              <a:buClr>
                <a:schemeClr val="accent1"/>
              </a:buClr>
              <a:buSzPct val="100000"/>
            </a:pPr>
            <a:endParaRPr lang="en-US" sz="2000" dirty="0">
              <a:solidFill>
                <a:schemeClr val="tx2"/>
              </a:solidFill>
              <a:cs typeface="Arial" charset="0"/>
            </a:endParaRPr>
          </a:p>
          <a:p>
            <a:pPr marL="342900" lvl="2" indent="-342900">
              <a:buSzPct val="11600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Usage Statistics are essential</a:t>
            </a:r>
            <a:r>
              <a:rPr lang="en-US" sz="2400" b="1" dirty="0" smtClean="0">
                <a:solidFill>
                  <a:schemeClr val="tx2"/>
                </a:solidFill>
                <a:latin typeface="Arial" panose="020B0604020202020204" pitchFamily="34" charset="0"/>
                <a:cs typeface="Arial" panose="020B0604020202020204" pitchFamily="34" charset="0"/>
              </a:rPr>
              <a:t>.</a:t>
            </a:r>
            <a:br>
              <a:rPr lang="en-US" sz="2400" b="1" dirty="0" smtClean="0">
                <a:solidFill>
                  <a:schemeClr val="tx2"/>
                </a:solidFill>
                <a:latin typeface="Arial" panose="020B0604020202020204" pitchFamily="34" charset="0"/>
                <a:cs typeface="Arial" panose="020B0604020202020204" pitchFamily="34" charset="0"/>
              </a:rPr>
            </a:br>
            <a:endParaRPr lang="en-US" sz="2400" b="1" dirty="0">
              <a:solidFill>
                <a:schemeClr val="tx2"/>
              </a:solidFill>
              <a:latin typeface="Arial" panose="020B0604020202020204" pitchFamily="34" charset="0"/>
              <a:cs typeface="Arial" panose="020B0604020202020204" pitchFamily="34" charset="0"/>
            </a:endParaRPr>
          </a:p>
          <a:p>
            <a:pPr marL="342900" lvl="2" indent="-342900">
              <a:buSzPct val="11600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Check if the vendor is COUNTER compliant.  If not, vendor must have a mechanism in place for collecting usage statistics</a:t>
            </a:r>
            <a:r>
              <a:rPr lang="en-US" sz="2400" b="1" dirty="0" smtClean="0">
                <a:solidFill>
                  <a:schemeClr val="tx2"/>
                </a:solidFill>
                <a:latin typeface="Arial" panose="020B0604020202020204" pitchFamily="34" charset="0"/>
                <a:cs typeface="Arial" panose="020B0604020202020204" pitchFamily="34" charset="0"/>
              </a:rPr>
              <a:t>.</a:t>
            </a:r>
            <a:br>
              <a:rPr lang="en-US" sz="2400" b="1" dirty="0" smtClean="0">
                <a:solidFill>
                  <a:schemeClr val="tx2"/>
                </a:solidFill>
                <a:latin typeface="Arial" panose="020B0604020202020204" pitchFamily="34" charset="0"/>
                <a:cs typeface="Arial" panose="020B0604020202020204" pitchFamily="34" charset="0"/>
              </a:rPr>
            </a:br>
            <a:endParaRPr lang="en-US" sz="2400" b="1" dirty="0">
              <a:solidFill>
                <a:schemeClr val="tx2"/>
              </a:solidFill>
              <a:latin typeface="Arial" panose="020B0604020202020204" pitchFamily="34" charset="0"/>
              <a:cs typeface="Arial" panose="020B0604020202020204" pitchFamily="34" charset="0"/>
            </a:endParaRPr>
          </a:p>
          <a:p>
            <a:pPr marL="342900" lvl="2" indent="-342900">
              <a:buSzPct val="11600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Request for login credentials for usage Statistics module</a:t>
            </a:r>
            <a:r>
              <a:rPr lang="en-US" sz="2400" b="1" dirty="0" smtClean="0">
                <a:solidFill>
                  <a:schemeClr val="tx2"/>
                </a:solidFill>
                <a:latin typeface="Arial" panose="020B0604020202020204" pitchFamily="34" charset="0"/>
                <a:cs typeface="Arial" panose="020B0604020202020204" pitchFamily="34" charset="0"/>
              </a:rPr>
              <a:t>.</a:t>
            </a:r>
            <a:br>
              <a:rPr lang="en-US" sz="2400" b="1" dirty="0" smtClean="0">
                <a:solidFill>
                  <a:schemeClr val="tx2"/>
                </a:solidFill>
                <a:latin typeface="Arial" panose="020B0604020202020204" pitchFamily="34" charset="0"/>
                <a:cs typeface="Arial" panose="020B0604020202020204" pitchFamily="34" charset="0"/>
              </a:rPr>
            </a:br>
            <a:endParaRPr lang="en-US" sz="2400" b="1" dirty="0">
              <a:solidFill>
                <a:schemeClr val="tx2"/>
              </a:solidFill>
              <a:latin typeface="Arial" panose="020B0604020202020204" pitchFamily="34" charset="0"/>
              <a:cs typeface="Arial" panose="020B0604020202020204" pitchFamily="34" charset="0"/>
            </a:endParaRPr>
          </a:p>
          <a:p>
            <a:pPr marL="342900" lvl="2" indent="-342900">
              <a:buSzPct val="11600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If your usage statistics are collected by a third party, then vendor must agree to collaborate with the third party and also make sure about the security of user data.</a:t>
            </a:r>
          </a:p>
          <a:p>
            <a:pPr marL="342900" lvl="2" indent="-342900">
              <a:buSzPct val="116000"/>
              <a:buFont typeface="Wingdings" panose="05000000000000000000" pitchFamily="2" charset="2"/>
              <a:buChar char="§"/>
            </a:pPr>
            <a:endParaRPr lang="en-US" sz="2400" b="1" dirty="0">
              <a:solidFill>
                <a:schemeClr val="tx1">
                  <a:lumMod val="65000"/>
                  <a:lumOff val="35000"/>
                </a:schemeClr>
              </a:solidFill>
              <a:latin typeface="Arial" panose="020B0604020202020204" pitchFamily="34" charset="0"/>
              <a:cs typeface="Arial" panose="020B0604020202020204" pitchFamily="34" charset="0"/>
            </a:endParaRPr>
          </a:p>
          <a:p>
            <a:pPr marL="342900" lvl="2" indent="-342900">
              <a:buSzPct val="100000"/>
              <a:buFont typeface="Wingdings" panose="05000000000000000000" pitchFamily="2" charset="2"/>
              <a:buChar char="§"/>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lvl="3">
              <a:buSzPct val="125000"/>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82328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9448800" cy="1295400"/>
          </a:xfrm>
        </p:spPr>
        <p:txBody>
          <a:bodyPr>
            <a:noAutofit/>
          </a:bodyPr>
          <a:lstStyle/>
          <a:p>
            <a:pPr algn="ctr">
              <a:defRPr/>
            </a:pPr>
            <a:r>
              <a:rPr lang="en-US" sz="4000" dirty="0">
                <a:solidFill>
                  <a:schemeClr val="tx2">
                    <a:satMod val="130000"/>
                  </a:schemeClr>
                </a:solidFill>
              </a:rPr>
              <a:t>Governing Law and Confidentiality</a:t>
            </a:r>
          </a:p>
        </p:txBody>
      </p:sp>
      <p:sp>
        <p:nvSpPr>
          <p:cNvPr id="3" name="Content Placeholder 2"/>
          <p:cNvSpPr>
            <a:spLocks noGrp="1"/>
          </p:cNvSpPr>
          <p:nvPr>
            <p:ph idx="1"/>
          </p:nvPr>
        </p:nvSpPr>
        <p:spPr>
          <a:xfrm>
            <a:off x="1143000" y="2209800"/>
            <a:ext cx="10667999" cy="4495800"/>
          </a:xfrm>
        </p:spPr>
        <p:txBody>
          <a:bodyPr>
            <a:normAutofit lnSpcReduction="10000"/>
          </a:bodyPr>
          <a:lstStyle/>
          <a:p>
            <a:pPr marL="319136" indent="-257175">
              <a:lnSpc>
                <a:spcPct val="80000"/>
              </a:lnSpc>
              <a:buSzPct val="100000"/>
              <a:defRPr/>
            </a:pPr>
            <a:r>
              <a:rPr lang="en-US" dirty="0">
                <a:cs typeface="Arial" pitchFamily="34" charset="0"/>
              </a:rPr>
              <a:t>Governing law could make a lot of difference in case of disputes.  </a:t>
            </a:r>
            <a:r>
              <a:rPr lang="en-US" dirty="0" smtClean="0">
                <a:cs typeface="Arial" pitchFamily="34" charset="0"/>
              </a:rPr>
              <a:t/>
            </a:r>
            <a:br>
              <a:rPr lang="en-US" dirty="0" smtClean="0">
                <a:cs typeface="Arial" pitchFamily="34" charset="0"/>
              </a:rPr>
            </a:br>
            <a:endParaRPr lang="en-US" dirty="0">
              <a:cs typeface="Arial" pitchFamily="34" charset="0"/>
            </a:endParaRPr>
          </a:p>
          <a:p>
            <a:pPr marL="319136" indent="-257175">
              <a:lnSpc>
                <a:spcPct val="80000"/>
              </a:lnSpc>
              <a:buSzPct val="100000"/>
              <a:defRPr/>
            </a:pPr>
            <a:r>
              <a:rPr lang="en-US" dirty="0">
                <a:cs typeface="Arial" pitchFamily="34" charset="0"/>
              </a:rPr>
              <a:t>The choice of applicable law should be acceptable to both the parties</a:t>
            </a:r>
            <a:r>
              <a:rPr lang="en-US" dirty="0" smtClean="0">
                <a:cs typeface="Arial" pitchFamily="34" charset="0"/>
              </a:rPr>
              <a:t>.</a:t>
            </a:r>
            <a:br>
              <a:rPr lang="en-US" dirty="0" smtClean="0">
                <a:cs typeface="Arial" pitchFamily="34" charset="0"/>
              </a:rPr>
            </a:br>
            <a:endParaRPr lang="en-US" dirty="0">
              <a:cs typeface="Arial" pitchFamily="34" charset="0"/>
            </a:endParaRPr>
          </a:p>
          <a:p>
            <a:pPr marL="319136" indent="-257175">
              <a:lnSpc>
                <a:spcPct val="80000"/>
              </a:lnSpc>
              <a:buSzPct val="100000"/>
              <a:defRPr/>
            </a:pPr>
            <a:r>
              <a:rPr lang="en-US" dirty="0">
                <a:cs typeface="Arial" pitchFamily="34" charset="0"/>
              </a:rPr>
              <a:t>If the vendor is unable to agree to your home state law, then remaining “SILENT’ on this issue is the best option. This means removing all or any clauses that refer to the governing law</a:t>
            </a:r>
            <a:r>
              <a:rPr lang="en-US" dirty="0" smtClean="0">
                <a:cs typeface="Arial" pitchFamily="34" charset="0"/>
              </a:rPr>
              <a:t>.</a:t>
            </a:r>
            <a:br>
              <a:rPr lang="en-US" dirty="0" smtClean="0">
                <a:cs typeface="Arial" pitchFamily="34" charset="0"/>
              </a:rPr>
            </a:br>
            <a:endParaRPr lang="en-US" dirty="0">
              <a:cs typeface="Arial" pitchFamily="34" charset="0"/>
            </a:endParaRPr>
          </a:p>
          <a:p>
            <a:pPr marL="319136" indent="-257175">
              <a:lnSpc>
                <a:spcPct val="80000"/>
              </a:lnSpc>
              <a:buSzPct val="100000"/>
              <a:defRPr/>
            </a:pPr>
            <a:r>
              <a:rPr lang="en-US" dirty="0">
                <a:cs typeface="Arial" pitchFamily="34" charset="0"/>
              </a:rPr>
              <a:t>If possible, never agree for any applicable law other than your home state law</a:t>
            </a:r>
            <a:r>
              <a:rPr lang="en-US" dirty="0" smtClean="0">
                <a:cs typeface="Arial" pitchFamily="34" charset="0"/>
              </a:rPr>
              <a:t>.</a:t>
            </a:r>
            <a:br>
              <a:rPr lang="en-US" dirty="0" smtClean="0">
                <a:cs typeface="Arial" pitchFamily="34" charset="0"/>
              </a:rPr>
            </a:br>
            <a:endParaRPr lang="en-US" dirty="0">
              <a:cs typeface="Arial" charset="0"/>
            </a:endParaRPr>
          </a:p>
          <a:p>
            <a:pPr marL="319136" indent="-257175">
              <a:lnSpc>
                <a:spcPct val="80000"/>
              </a:lnSpc>
              <a:buSzPct val="100000"/>
              <a:defRPr/>
            </a:pPr>
            <a:r>
              <a:rPr lang="en-US" dirty="0">
                <a:cs typeface="Arial" charset="0"/>
              </a:rPr>
              <a:t>Never agree to a confidentiality clause that requires you to not disclose the price and the terms of agreement to a third party. </a:t>
            </a:r>
          </a:p>
          <a:p>
            <a:pPr marL="61961" indent="0" algn="ctr">
              <a:lnSpc>
                <a:spcPct val="80000"/>
              </a:lnSpc>
              <a:buSzPct val="100000"/>
              <a:buNone/>
              <a:defRPr/>
            </a:pPr>
            <a:endParaRPr lang="en-US" b="1" dirty="0">
              <a:solidFill>
                <a:srgbClr val="FF0000"/>
              </a:solidFill>
              <a:cs typeface="Arial" charset="0"/>
            </a:endParaRPr>
          </a:p>
          <a:p>
            <a:pPr marL="61961" indent="0">
              <a:lnSpc>
                <a:spcPct val="80000"/>
              </a:lnSpc>
              <a:buSzPct val="100000"/>
              <a:buNone/>
              <a:defRPr/>
            </a:pPr>
            <a:endParaRPr lang="en-US" b="1" dirty="0">
              <a:cs typeface="Arial" pitchFamily="34" charset="0"/>
            </a:endParaRPr>
          </a:p>
          <a:p>
            <a:pPr marL="274559" indent="-212598">
              <a:lnSpc>
                <a:spcPct val="80000"/>
              </a:lnSpc>
              <a:buSzPct val="100000"/>
              <a:buFont typeface="Wingdings" pitchFamily="2" charset="2"/>
              <a:buChar char="v"/>
              <a:defRPr/>
            </a:pPr>
            <a:endParaRPr lang="en-US" b="1" dirty="0">
              <a:cs typeface="Arial" pitchFamily="34" charset="0"/>
            </a:endParaRPr>
          </a:p>
          <a:p>
            <a:pPr marL="274320" indent="-212598">
              <a:buFont typeface="Wingdings 2"/>
              <a:buChar char=""/>
              <a:defRPr/>
            </a:pPr>
            <a:endParaRPr lang="en-US" dirty="0">
              <a:latin typeface="Arial" charset="0"/>
              <a:cs typeface="Arial" charset="0"/>
            </a:endParaRPr>
          </a:p>
          <a:p>
            <a:pPr marL="274320" indent="-212598">
              <a:buFont typeface="Wingdings 2"/>
              <a:buChar char=""/>
              <a:defRPr/>
            </a:pPr>
            <a:endParaRPr lang="en-US" dirty="0"/>
          </a:p>
        </p:txBody>
      </p:sp>
    </p:spTree>
    <p:extLst>
      <p:ext uri="{BB962C8B-B14F-4D97-AF65-F5344CB8AC3E}">
        <p14:creationId xmlns:p14="http://schemas.microsoft.com/office/powerpoint/2010/main" val="3380294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1"/>
            <a:ext cx="8257308" cy="1219200"/>
          </a:xfrm>
        </p:spPr>
        <p:txBody>
          <a:bodyPr>
            <a:normAutofit/>
          </a:bodyPr>
          <a:lstStyle/>
          <a:p>
            <a:pPr algn="ctr">
              <a:defRPr/>
            </a:pPr>
            <a:r>
              <a:rPr lang="en-US" sz="4000" dirty="0">
                <a:solidFill>
                  <a:schemeClr val="tx2">
                    <a:satMod val="130000"/>
                  </a:schemeClr>
                </a:solidFill>
              </a:rPr>
              <a:t>Alternative Dispute Resolution</a:t>
            </a:r>
          </a:p>
        </p:txBody>
      </p:sp>
      <p:sp>
        <p:nvSpPr>
          <p:cNvPr id="41987" name="Content Placeholder 2"/>
          <p:cNvSpPr>
            <a:spLocks noGrp="1"/>
          </p:cNvSpPr>
          <p:nvPr>
            <p:ph idx="1"/>
          </p:nvPr>
        </p:nvSpPr>
        <p:spPr>
          <a:xfrm>
            <a:off x="1219200" y="2133600"/>
            <a:ext cx="10591800" cy="3733800"/>
          </a:xfrm>
        </p:spPr>
        <p:txBody>
          <a:bodyPr/>
          <a:lstStyle/>
          <a:p>
            <a:r>
              <a:rPr lang="en-US" dirty="0">
                <a:cs typeface="Arial" charset="0"/>
              </a:rPr>
              <a:t>These clauses define dispute resolution between the parties outside of a court of law.  </a:t>
            </a:r>
            <a:r>
              <a:rPr lang="en-US" dirty="0" smtClean="0">
                <a:cs typeface="Arial" charset="0"/>
              </a:rPr>
              <a:t/>
            </a:r>
            <a:br>
              <a:rPr lang="en-US" dirty="0" smtClean="0">
                <a:cs typeface="Arial" charset="0"/>
              </a:rPr>
            </a:br>
            <a:endParaRPr lang="en-US" dirty="0">
              <a:cs typeface="Arial" charset="0"/>
            </a:endParaRPr>
          </a:p>
          <a:p>
            <a:r>
              <a:rPr lang="en-US" dirty="0">
                <a:cs typeface="Arial" charset="0"/>
              </a:rPr>
              <a:t>Mediation, negotiation and arbitration clauses are part of ADR clauses</a:t>
            </a:r>
            <a:r>
              <a:rPr lang="en-US" dirty="0" smtClean="0">
                <a:cs typeface="Arial" charset="0"/>
              </a:rPr>
              <a:t>.</a:t>
            </a:r>
            <a:br>
              <a:rPr lang="en-US" dirty="0" smtClean="0">
                <a:cs typeface="Arial" charset="0"/>
              </a:rPr>
            </a:br>
            <a:endParaRPr lang="en-US" dirty="0">
              <a:cs typeface="Arial" charset="0"/>
            </a:endParaRPr>
          </a:p>
          <a:p>
            <a:r>
              <a:rPr lang="en-US" dirty="0">
                <a:cs typeface="Arial" charset="0"/>
              </a:rPr>
              <a:t>Remove any and all language that refers to arbitration or mediation and use of arbitrators or mediators for dispute resolutions.  It can get very expensive.</a:t>
            </a:r>
          </a:p>
          <a:p>
            <a:endParaRPr lang="en-US" dirty="0"/>
          </a:p>
          <a:p>
            <a:endParaRPr lang="en-US" dirty="0"/>
          </a:p>
          <a:p>
            <a:endParaRPr lang="en-US" dirty="0"/>
          </a:p>
        </p:txBody>
      </p:sp>
    </p:spTree>
    <p:extLst>
      <p:ext uri="{BB962C8B-B14F-4D97-AF65-F5344CB8AC3E}">
        <p14:creationId xmlns:p14="http://schemas.microsoft.com/office/powerpoint/2010/main" val="5442702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906000" cy="914400"/>
          </a:xfrm>
        </p:spPr>
        <p:txBody>
          <a:bodyPr>
            <a:normAutofit/>
          </a:bodyPr>
          <a:lstStyle/>
          <a:p>
            <a:pPr algn="ctr">
              <a:defRPr/>
            </a:pPr>
            <a:r>
              <a:rPr lang="en-US" sz="4000" dirty="0">
                <a:solidFill>
                  <a:schemeClr val="tx2">
                    <a:satMod val="130000"/>
                  </a:schemeClr>
                </a:solidFill>
              </a:rPr>
              <a:t>Force Majeur</a:t>
            </a:r>
          </a:p>
        </p:txBody>
      </p:sp>
      <p:sp>
        <p:nvSpPr>
          <p:cNvPr id="43011" name="Content Placeholder 2"/>
          <p:cNvSpPr>
            <a:spLocks noGrp="1"/>
          </p:cNvSpPr>
          <p:nvPr>
            <p:ph idx="1"/>
          </p:nvPr>
        </p:nvSpPr>
        <p:spPr>
          <a:xfrm>
            <a:off x="1219200" y="2654794"/>
            <a:ext cx="10591800" cy="3288807"/>
          </a:xfrm>
        </p:spPr>
        <p:txBody>
          <a:bodyPr/>
          <a:lstStyle/>
          <a:p>
            <a:r>
              <a:rPr lang="en-US" dirty="0">
                <a:cs typeface="Arial" charset="0"/>
              </a:rPr>
              <a:t>Force Majeure terms include "greater force“, out of your control  issues such as act of god, war, riots, and natural calamities.  </a:t>
            </a:r>
            <a:r>
              <a:rPr lang="en-US" dirty="0" smtClean="0">
                <a:cs typeface="Arial" charset="0"/>
              </a:rPr>
              <a:t/>
            </a:r>
            <a:br>
              <a:rPr lang="en-US" dirty="0" smtClean="0">
                <a:cs typeface="Arial" charset="0"/>
              </a:rPr>
            </a:br>
            <a:endParaRPr lang="en-US" dirty="0">
              <a:cs typeface="Arial" charset="0"/>
            </a:endParaRPr>
          </a:p>
          <a:p>
            <a:r>
              <a:rPr lang="en-US" dirty="0">
                <a:cs typeface="Arial" charset="0"/>
              </a:rPr>
              <a:t>Common technical issues such as occasional server failures are commonly accepted</a:t>
            </a:r>
            <a:r>
              <a:rPr lang="en-US" dirty="0" smtClean="0">
                <a:cs typeface="Arial" charset="0"/>
              </a:rPr>
              <a:t>.</a:t>
            </a:r>
            <a:br>
              <a:rPr lang="en-US" dirty="0" smtClean="0">
                <a:cs typeface="Arial" charset="0"/>
              </a:rPr>
            </a:br>
            <a:endParaRPr lang="en-US" dirty="0">
              <a:cs typeface="Arial" charset="0"/>
            </a:endParaRPr>
          </a:p>
          <a:p>
            <a:r>
              <a:rPr lang="en-US" dirty="0">
                <a:cs typeface="Arial" charset="0"/>
              </a:rPr>
              <a:t>Make sure that such clauses apply equally to both the parties.</a:t>
            </a:r>
          </a:p>
          <a:p>
            <a:pPr marL="114300" indent="0">
              <a:buNone/>
            </a:pPr>
            <a:endParaRPr lang="en-US" dirty="0"/>
          </a:p>
        </p:txBody>
      </p:sp>
    </p:spTree>
    <p:extLst>
      <p:ext uri="{BB962C8B-B14F-4D97-AF65-F5344CB8AC3E}">
        <p14:creationId xmlns:p14="http://schemas.microsoft.com/office/powerpoint/2010/main" val="16797326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912" y="685800"/>
            <a:ext cx="9787288" cy="762000"/>
          </a:xfrm>
        </p:spPr>
        <p:txBody>
          <a:bodyPr>
            <a:normAutofit/>
          </a:bodyPr>
          <a:lstStyle/>
          <a:p>
            <a:pPr algn="ctr"/>
            <a:r>
              <a:rPr lang="en-US" sz="4000" dirty="0"/>
              <a:t>Schedules and </a:t>
            </a:r>
            <a:r>
              <a:rPr lang="en-US" sz="4000" dirty="0" smtClean="0"/>
              <a:t>Attachments</a:t>
            </a:r>
            <a:endParaRPr lang="en-US" sz="4000" dirty="0"/>
          </a:p>
        </p:txBody>
      </p:sp>
      <p:sp>
        <p:nvSpPr>
          <p:cNvPr id="3" name="Content Placeholder 2"/>
          <p:cNvSpPr>
            <a:spLocks noGrp="1"/>
          </p:cNvSpPr>
          <p:nvPr>
            <p:ph idx="1"/>
          </p:nvPr>
        </p:nvSpPr>
        <p:spPr>
          <a:xfrm>
            <a:off x="1447800" y="1828801"/>
            <a:ext cx="10287000" cy="4297364"/>
          </a:xfrm>
        </p:spPr>
        <p:txBody>
          <a:bodyPr>
            <a:normAutofit/>
          </a:bodyPr>
          <a:lstStyle/>
          <a:p>
            <a:r>
              <a:rPr lang="en-US" dirty="0"/>
              <a:t>Useful for laying out terms of the contract that don’t fit neatly into the main body of the contract.</a:t>
            </a:r>
          </a:p>
          <a:p>
            <a:r>
              <a:rPr lang="en-US" dirty="0"/>
              <a:t>May include:</a:t>
            </a:r>
          </a:p>
          <a:p>
            <a:pPr lvl="1"/>
            <a:r>
              <a:rPr lang="en-US" dirty="0"/>
              <a:t>Fee </a:t>
            </a:r>
            <a:r>
              <a:rPr lang="en-US" dirty="0" smtClean="0"/>
              <a:t>schedules.</a:t>
            </a:r>
            <a:endParaRPr lang="en-US" dirty="0"/>
          </a:p>
          <a:p>
            <a:pPr lvl="1"/>
            <a:r>
              <a:rPr lang="en-US" dirty="0"/>
              <a:t>Details on participating </a:t>
            </a:r>
            <a:r>
              <a:rPr lang="en-US" dirty="0" smtClean="0"/>
              <a:t>libraries.</a:t>
            </a:r>
            <a:endParaRPr lang="en-US" dirty="0"/>
          </a:p>
          <a:p>
            <a:pPr lvl="1"/>
            <a:r>
              <a:rPr lang="en-US" dirty="0"/>
              <a:t>Lists/descriptions of licensed </a:t>
            </a:r>
            <a:r>
              <a:rPr lang="en-US" dirty="0" smtClean="0"/>
              <a:t>content.</a:t>
            </a:r>
            <a:endParaRPr lang="en-US" dirty="0"/>
          </a:p>
          <a:p>
            <a:pPr lvl="1"/>
            <a:r>
              <a:rPr lang="en-US" dirty="0"/>
              <a:t>Invoicing </a:t>
            </a:r>
            <a:r>
              <a:rPr lang="en-US" dirty="0" smtClean="0"/>
              <a:t>instructions.</a:t>
            </a:r>
            <a:endParaRPr lang="en-US" dirty="0"/>
          </a:p>
          <a:p>
            <a:pPr lvl="1"/>
            <a:r>
              <a:rPr lang="en-US" dirty="0"/>
              <a:t>Contact </a:t>
            </a:r>
            <a:r>
              <a:rPr lang="en-US" dirty="0" smtClean="0"/>
              <a:t>information.</a:t>
            </a:r>
            <a:endParaRPr lang="en-US" dirty="0"/>
          </a:p>
          <a:p>
            <a:pPr lvl="1"/>
            <a:r>
              <a:rPr lang="en-US" dirty="0"/>
              <a:t>Yearly renewals or additions to the master </a:t>
            </a:r>
            <a:r>
              <a:rPr lang="en-US" dirty="0" smtClean="0"/>
              <a:t>agreements.</a:t>
            </a:r>
            <a:endParaRPr lang="en-US" dirty="0"/>
          </a:p>
        </p:txBody>
      </p:sp>
    </p:spTree>
    <p:extLst>
      <p:ext uri="{BB962C8B-B14F-4D97-AF65-F5344CB8AC3E}">
        <p14:creationId xmlns:p14="http://schemas.microsoft.com/office/powerpoint/2010/main" val="2432052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872D-BEB8-4214-AB9D-A6BA0B82EB24}"/>
              </a:ext>
            </a:extLst>
          </p:cNvPr>
          <p:cNvSpPr>
            <a:spLocks noGrp="1"/>
          </p:cNvSpPr>
          <p:nvPr>
            <p:ph type="title"/>
          </p:nvPr>
        </p:nvSpPr>
        <p:spPr>
          <a:xfrm>
            <a:off x="1371600" y="304800"/>
            <a:ext cx="10210800" cy="685800"/>
          </a:xfrm>
        </p:spPr>
        <p:txBody>
          <a:bodyPr>
            <a:normAutofit fontScale="90000"/>
          </a:bodyPr>
          <a:lstStyle/>
          <a:p>
            <a:pPr algn="ctr"/>
            <a:r>
              <a:rPr lang="en-US" dirty="0" smtClean="0"/>
              <a:t>Spot Check</a:t>
            </a:r>
            <a:endParaRPr lang="en-US" dirty="0"/>
          </a:p>
        </p:txBody>
      </p:sp>
      <p:sp>
        <p:nvSpPr>
          <p:cNvPr id="3" name="Content Placeholder 2">
            <a:extLst>
              <a:ext uri="{FF2B5EF4-FFF2-40B4-BE49-F238E27FC236}">
                <a16:creationId xmlns:a16="http://schemas.microsoft.com/office/drawing/2014/main" id="{68F09CEF-44AB-4439-8DD5-4EEDA54D2CB2}"/>
              </a:ext>
            </a:extLst>
          </p:cNvPr>
          <p:cNvSpPr>
            <a:spLocks noGrp="1"/>
          </p:cNvSpPr>
          <p:nvPr>
            <p:ph idx="1"/>
          </p:nvPr>
        </p:nvSpPr>
        <p:spPr>
          <a:xfrm>
            <a:off x="1143000" y="1066800"/>
            <a:ext cx="10820400" cy="5715000"/>
          </a:xfrm>
        </p:spPr>
        <p:txBody>
          <a:bodyPr>
            <a:normAutofit fontScale="70000" lnSpcReduction="20000"/>
          </a:bodyPr>
          <a:lstStyle/>
          <a:p>
            <a:pPr marL="0" lvl="0" indent="0">
              <a:buNone/>
            </a:pPr>
            <a:endParaRPr lang="en-US" b="1" dirty="0"/>
          </a:p>
          <a:p>
            <a:r>
              <a:rPr lang="en-US" sz="3400" dirty="0"/>
              <a:t>Handle license negotiation in current </a:t>
            </a:r>
            <a:r>
              <a:rPr lang="en-US" sz="3400" dirty="0" smtClean="0"/>
              <a:t>job</a:t>
            </a:r>
          </a:p>
          <a:p>
            <a:r>
              <a:rPr lang="en-US" sz="3400" dirty="0" smtClean="0"/>
              <a:t>Handle </a:t>
            </a:r>
            <a:r>
              <a:rPr lang="en-US" sz="3400" dirty="0"/>
              <a:t>negotiation of </a:t>
            </a:r>
            <a:r>
              <a:rPr lang="en-US" sz="3400" dirty="0" smtClean="0"/>
              <a:t>prices</a:t>
            </a:r>
          </a:p>
          <a:p>
            <a:r>
              <a:rPr lang="en-US" sz="3400" dirty="0" smtClean="0"/>
              <a:t>Notification </a:t>
            </a:r>
            <a:r>
              <a:rPr lang="en-US" sz="3400" dirty="0"/>
              <a:t>in place regarding authorized </a:t>
            </a:r>
            <a:r>
              <a:rPr lang="en-US" sz="3400" dirty="0" smtClean="0"/>
              <a:t>uses</a:t>
            </a:r>
          </a:p>
          <a:p>
            <a:r>
              <a:rPr lang="en-US" sz="3400" dirty="0" smtClean="0"/>
              <a:t>Secure </a:t>
            </a:r>
            <a:r>
              <a:rPr lang="en-US" sz="3400" dirty="0"/>
              <a:t>method for sharing license </a:t>
            </a:r>
            <a:r>
              <a:rPr lang="en-US" sz="3400" dirty="0" smtClean="0"/>
              <a:t>agreements</a:t>
            </a:r>
          </a:p>
          <a:p>
            <a:r>
              <a:rPr lang="en-US" sz="3400" dirty="0" smtClean="0"/>
              <a:t>ERMS </a:t>
            </a:r>
            <a:r>
              <a:rPr lang="en-US" sz="3400" dirty="0"/>
              <a:t>in place to track license </a:t>
            </a:r>
            <a:r>
              <a:rPr lang="en-US" sz="3400" dirty="0" smtClean="0"/>
              <a:t>agreements</a:t>
            </a:r>
          </a:p>
          <a:p>
            <a:r>
              <a:rPr lang="en-US" sz="3400" dirty="0" smtClean="0"/>
              <a:t>Share </a:t>
            </a:r>
            <a:r>
              <a:rPr lang="en-US" sz="3400" dirty="0"/>
              <a:t>copyright info with ILL &amp; Library </a:t>
            </a:r>
            <a:r>
              <a:rPr lang="en-US" sz="3400" dirty="0" smtClean="0"/>
              <a:t>Staff</a:t>
            </a:r>
          </a:p>
          <a:p>
            <a:r>
              <a:rPr lang="en-US" sz="3400" dirty="0" smtClean="0"/>
              <a:t>Work </a:t>
            </a:r>
            <a:r>
              <a:rPr lang="en-US" sz="3400" dirty="0"/>
              <a:t>directly with </a:t>
            </a:r>
            <a:r>
              <a:rPr lang="en-US" sz="3400" dirty="0" smtClean="0"/>
              <a:t>legal department</a:t>
            </a:r>
            <a:br>
              <a:rPr lang="en-US" sz="3400" dirty="0" smtClean="0"/>
            </a:br>
            <a:endParaRPr lang="en-US" sz="3400" dirty="0"/>
          </a:p>
          <a:p>
            <a:r>
              <a:rPr lang="en-US" sz="3400" dirty="0"/>
              <a:t>Biggest Concerns</a:t>
            </a:r>
          </a:p>
          <a:p>
            <a:pPr lvl="1"/>
            <a:r>
              <a:rPr lang="en-US" sz="3400" dirty="0"/>
              <a:t>Understanding nuances of copyright laws.</a:t>
            </a:r>
          </a:p>
          <a:p>
            <a:pPr lvl="1"/>
            <a:r>
              <a:rPr lang="en-US" sz="3400" dirty="0"/>
              <a:t>Budget projections.</a:t>
            </a:r>
          </a:p>
          <a:p>
            <a:pPr lvl="1"/>
            <a:r>
              <a:rPr lang="en-US" sz="3400" dirty="0"/>
              <a:t>Negotiating a fair price with vendors.</a:t>
            </a:r>
          </a:p>
          <a:p>
            <a:pPr lvl="1"/>
            <a:r>
              <a:rPr lang="en-US" sz="3400" dirty="0"/>
              <a:t>A better understanding of licensing terms and what to look out for, including authorized uses and indemnification.</a:t>
            </a:r>
          </a:p>
          <a:p>
            <a:pPr marL="114300" indent="0">
              <a:buNone/>
            </a:pPr>
            <a:endParaRPr lang="en-US" dirty="0"/>
          </a:p>
        </p:txBody>
      </p:sp>
    </p:spTree>
    <p:extLst>
      <p:ext uri="{BB962C8B-B14F-4D97-AF65-F5344CB8AC3E}">
        <p14:creationId xmlns:p14="http://schemas.microsoft.com/office/powerpoint/2010/main" val="1523805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133600" y="533402"/>
            <a:ext cx="8001000" cy="838199"/>
          </a:xfrm>
        </p:spPr>
        <p:txBody>
          <a:bodyPr>
            <a:noAutofit/>
          </a:bodyPr>
          <a:lstStyle/>
          <a:p>
            <a:pPr algn="ctr">
              <a:defRPr/>
            </a:pPr>
            <a:r>
              <a:rPr lang="en-US" sz="4000" dirty="0">
                <a:solidFill>
                  <a:schemeClr val="tx2">
                    <a:satMod val="130000"/>
                  </a:schemeClr>
                </a:solidFill>
                <a:cs typeface="Arial" pitchFamily="34" charset="0"/>
              </a:rPr>
              <a:t>License Addendums</a:t>
            </a:r>
          </a:p>
        </p:txBody>
      </p:sp>
      <p:sp>
        <p:nvSpPr>
          <p:cNvPr id="45059" name="Rectangle 3"/>
          <p:cNvSpPr>
            <a:spLocks noGrp="1" noChangeArrowheads="1"/>
          </p:cNvSpPr>
          <p:nvPr>
            <p:ph idx="1"/>
          </p:nvPr>
        </p:nvSpPr>
        <p:spPr>
          <a:xfrm>
            <a:off x="1295400" y="2308623"/>
            <a:ext cx="10515600" cy="4092177"/>
          </a:xfrm>
        </p:spPr>
        <p:txBody>
          <a:bodyPr>
            <a:normAutofit/>
          </a:bodyPr>
          <a:lstStyle/>
          <a:p>
            <a:pPr>
              <a:buSzPct val="100000"/>
            </a:pPr>
            <a:r>
              <a:rPr lang="en-US" dirty="0">
                <a:cs typeface="Arial" charset="0"/>
              </a:rPr>
              <a:t>Helps You To: </a:t>
            </a:r>
          </a:p>
          <a:p>
            <a:pPr lvl="1"/>
            <a:r>
              <a:rPr lang="en-US" dirty="0">
                <a:cs typeface="Arial" charset="0"/>
              </a:rPr>
              <a:t>Protect your interests.</a:t>
            </a:r>
          </a:p>
          <a:p>
            <a:pPr lvl="1"/>
            <a:r>
              <a:rPr lang="en-US" dirty="0">
                <a:cs typeface="Arial" charset="0"/>
              </a:rPr>
              <a:t>Insure that certain  language that is necessary due to your state law taking precedence, gets included.</a:t>
            </a:r>
            <a:br>
              <a:rPr lang="en-US" dirty="0">
                <a:cs typeface="Arial" charset="0"/>
              </a:rPr>
            </a:br>
            <a:r>
              <a:rPr lang="en-US" dirty="0">
                <a:cs typeface="Arial" charset="0"/>
              </a:rPr>
              <a:t/>
            </a:r>
            <a:br>
              <a:rPr lang="en-US" dirty="0">
                <a:cs typeface="Arial" charset="0"/>
              </a:rPr>
            </a:br>
            <a:endParaRPr lang="en-US" dirty="0">
              <a:cs typeface="Arial" charset="0"/>
            </a:endParaRPr>
          </a:p>
          <a:p>
            <a:pPr marL="411480" lvl="1" indent="0" algn="ctr">
              <a:buNone/>
            </a:pPr>
            <a:r>
              <a:rPr lang="en-US" dirty="0">
                <a:cs typeface="Arial" charset="0"/>
              </a:rPr>
              <a:t>Usually addendums are made part of the attached license agreement and should take priority over the license agreement and over any vendor terms made part of the said agreement.</a:t>
            </a:r>
          </a:p>
          <a:p>
            <a:pPr marL="411480" lvl="1" indent="0">
              <a:buNone/>
            </a:pPr>
            <a:endParaRPr lang="en-US" dirty="0">
              <a:solidFill>
                <a:schemeClr val="tx1">
                  <a:lumMod val="65000"/>
                  <a:lumOff val="35000"/>
                </a:schemeClr>
              </a:solidFill>
              <a:cs typeface="Arial" charset="0"/>
            </a:endParaRPr>
          </a:p>
          <a:p>
            <a:pPr marL="411480" lvl="1" indent="0">
              <a:buNone/>
            </a:pPr>
            <a:endParaRPr lang="en-US" sz="1350" dirty="0">
              <a:latin typeface="Arial" charset="0"/>
              <a:cs typeface="Arial" charset="0"/>
            </a:endParaRPr>
          </a:p>
        </p:txBody>
      </p:sp>
    </p:spTree>
    <p:extLst>
      <p:ext uri="{BB962C8B-B14F-4D97-AF65-F5344CB8AC3E}">
        <p14:creationId xmlns:p14="http://schemas.microsoft.com/office/powerpoint/2010/main" val="3910992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906000" cy="914400"/>
          </a:xfrm>
        </p:spPr>
        <p:txBody>
          <a:bodyPr>
            <a:normAutofit/>
          </a:bodyPr>
          <a:lstStyle/>
          <a:p>
            <a:pPr algn="ctr"/>
            <a:r>
              <a:rPr lang="en-US" sz="4000" dirty="0"/>
              <a:t>Signature </a:t>
            </a:r>
            <a:r>
              <a:rPr lang="en-US" sz="4000" dirty="0" smtClean="0"/>
              <a:t>Page</a:t>
            </a:r>
            <a:endParaRPr lang="en-US" sz="4000" dirty="0"/>
          </a:p>
        </p:txBody>
      </p:sp>
      <p:sp>
        <p:nvSpPr>
          <p:cNvPr id="3" name="Content Placeholder 2"/>
          <p:cNvSpPr>
            <a:spLocks noGrp="1"/>
          </p:cNvSpPr>
          <p:nvPr>
            <p:ph idx="1"/>
          </p:nvPr>
        </p:nvSpPr>
        <p:spPr>
          <a:xfrm>
            <a:off x="1371600" y="2362200"/>
            <a:ext cx="10439400" cy="4267200"/>
          </a:xfrm>
        </p:spPr>
        <p:txBody>
          <a:bodyPr>
            <a:normAutofit/>
          </a:bodyPr>
          <a:lstStyle/>
          <a:p>
            <a:pPr>
              <a:buFont typeface="Wingdings" panose="05000000000000000000" pitchFamily="2" charset="2"/>
              <a:buChar char="§"/>
            </a:pPr>
            <a:r>
              <a:rPr lang="en-US" dirty="0"/>
              <a:t>Typically concludes the main body of the </a:t>
            </a:r>
            <a:r>
              <a:rPr lang="en-US" dirty="0" smtClean="0"/>
              <a:t>license.</a:t>
            </a:r>
          </a:p>
          <a:p>
            <a:pPr>
              <a:buFont typeface="Wingdings" panose="05000000000000000000" pitchFamily="2" charset="2"/>
              <a:buChar char="§"/>
            </a:pPr>
            <a:endParaRPr lang="en-US" dirty="0"/>
          </a:p>
          <a:p>
            <a:pPr>
              <a:buFont typeface="Wingdings" panose="05000000000000000000" pitchFamily="2" charset="2"/>
              <a:buChar char="§"/>
            </a:pPr>
            <a:r>
              <a:rPr lang="en-US" dirty="0"/>
              <a:t>May precede any addenda or schedules or </a:t>
            </a:r>
            <a:r>
              <a:rPr lang="en-US" dirty="0" smtClean="0"/>
              <a:t>attachments.</a:t>
            </a:r>
          </a:p>
          <a:p>
            <a:pPr>
              <a:buFont typeface="Wingdings" panose="05000000000000000000" pitchFamily="2" charset="2"/>
              <a:buChar char="§"/>
            </a:pPr>
            <a:endParaRPr lang="en-US" dirty="0"/>
          </a:p>
          <a:p>
            <a:pPr>
              <a:buFont typeface="Wingdings" panose="05000000000000000000" pitchFamily="2" charset="2"/>
              <a:buChar char="§"/>
            </a:pPr>
            <a:r>
              <a:rPr lang="en-US" dirty="0"/>
              <a:t>Should be signed by an authorized </a:t>
            </a:r>
            <a:r>
              <a:rPr lang="en-US" dirty="0" smtClean="0"/>
              <a:t>individual.</a:t>
            </a:r>
            <a:endParaRPr lang="en-US" dirty="0"/>
          </a:p>
          <a:p>
            <a:pPr lvl="1">
              <a:buFont typeface="Wingdings" panose="05000000000000000000" pitchFamily="2" charset="2"/>
              <a:buChar char="§"/>
            </a:pPr>
            <a:r>
              <a:rPr lang="en-US" dirty="0"/>
              <a:t>Without proper authority, individual signing could be held personally responsible</a:t>
            </a:r>
            <a:r>
              <a:rPr lang="en-US" dirty="0" smtClean="0"/>
              <a:t>.</a:t>
            </a:r>
            <a:br>
              <a:rPr lang="en-US" dirty="0" smtClean="0"/>
            </a:br>
            <a:endParaRPr lang="en-US" dirty="0"/>
          </a:p>
          <a:p>
            <a:pPr>
              <a:buFont typeface="Wingdings" panose="05000000000000000000" pitchFamily="2" charset="2"/>
              <a:buChar char="§"/>
            </a:pPr>
            <a:r>
              <a:rPr lang="en-US" dirty="0"/>
              <a:t>Must be countersigned by the vendor.</a:t>
            </a:r>
          </a:p>
        </p:txBody>
      </p:sp>
    </p:spTree>
    <p:extLst>
      <p:ext uri="{BB962C8B-B14F-4D97-AF65-F5344CB8AC3E}">
        <p14:creationId xmlns:p14="http://schemas.microsoft.com/office/powerpoint/2010/main" val="40553430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1"/>
            <a:ext cx="8839200" cy="762000"/>
          </a:xfrm>
        </p:spPr>
        <p:txBody>
          <a:bodyPr>
            <a:normAutofit/>
          </a:bodyPr>
          <a:lstStyle/>
          <a:p>
            <a:pPr algn="ctr"/>
            <a:r>
              <a:rPr lang="en-US" sz="4000" dirty="0"/>
              <a:t>Final </a:t>
            </a:r>
            <a:r>
              <a:rPr lang="en-US" sz="4000" dirty="0" smtClean="0"/>
              <a:t>Comments…1</a:t>
            </a:r>
            <a:endParaRPr lang="en-US" sz="4000" dirty="0"/>
          </a:p>
        </p:txBody>
      </p:sp>
      <p:sp>
        <p:nvSpPr>
          <p:cNvPr id="3" name="Content Placeholder 2"/>
          <p:cNvSpPr>
            <a:spLocks noGrp="1"/>
          </p:cNvSpPr>
          <p:nvPr>
            <p:ph idx="1"/>
          </p:nvPr>
        </p:nvSpPr>
        <p:spPr>
          <a:xfrm>
            <a:off x="1143000" y="1107707"/>
            <a:ext cx="10896600" cy="5750293"/>
          </a:xfrm>
        </p:spPr>
        <p:txBody>
          <a:bodyPr>
            <a:normAutofit fontScale="92500" lnSpcReduction="10000"/>
          </a:bodyPr>
          <a:lstStyle/>
          <a:p>
            <a:pPr marL="425196" indent="-342900">
              <a:buSzPct val="100000"/>
              <a:defRPr/>
            </a:pPr>
            <a:r>
              <a:rPr lang="en-US" sz="2600" dirty="0">
                <a:cs typeface="Arial" pitchFamily="34" charset="0"/>
              </a:rPr>
              <a:t>Develop a basic understanding of the licensing language</a:t>
            </a:r>
            <a:r>
              <a:rPr lang="en-US" sz="2600" dirty="0" smtClean="0">
                <a:cs typeface="Arial" pitchFamily="34" charset="0"/>
              </a:rPr>
              <a:t>.</a:t>
            </a:r>
            <a:br>
              <a:rPr lang="en-US" sz="2600" dirty="0" smtClean="0">
                <a:cs typeface="Arial" pitchFamily="34" charset="0"/>
              </a:rPr>
            </a:br>
            <a:endParaRPr lang="en-US" sz="2600" dirty="0">
              <a:cs typeface="Arial" pitchFamily="34" charset="0"/>
            </a:endParaRPr>
          </a:p>
          <a:p>
            <a:pPr marL="425196" indent="-342900">
              <a:buSzPct val="100000"/>
              <a:defRPr/>
            </a:pPr>
            <a:r>
              <a:rPr lang="en-US" sz="2600" dirty="0">
                <a:cs typeface="Arial" pitchFamily="34" charset="0"/>
              </a:rPr>
              <a:t>Develop local licensing </a:t>
            </a:r>
            <a:r>
              <a:rPr lang="en-US" sz="2600" dirty="0" smtClean="0">
                <a:cs typeface="Arial" pitchFamily="34" charset="0"/>
              </a:rPr>
              <a:t>guidelines/clauses.</a:t>
            </a:r>
            <a:br>
              <a:rPr lang="en-US" sz="2600" dirty="0" smtClean="0">
                <a:cs typeface="Arial" pitchFamily="34" charset="0"/>
              </a:rPr>
            </a:br>
            <a:endParaRPr lang="en-US" sz="2600" dirty="0">
              <a:cs typeface="Arial" pitchFamily="34" charset="0"/>
            </a:endParaRPr>
          </a:p>
          <a:p>
            <a:pPr marL="425196" indent="-342900">
              <a:buSzPct val="100000"/>
              <a:defRPr/>
            </a:pPr>
            <a:r>
              <a:rPr lang="en-US" sz="2600" dirty="0">
                <a:cs typeface="Arial" pitchFamily="34" charset="0"/>
              </a:rPr>
              <a:t>Get help from legal council, if required.  </a:t>
            </a:r>
            <a:r>
              <a:rPr lang="en-US" sz="2600" dirty="0" smtClean="0">
                <a:cs typeface="Arial" pitchFamily="34" charset="0"/>
              </a:rPr>
              <a:t/>
            </a:r>
            <a:br>
              <a:rPr lang="en-US" sz="2600" dirty="0" smtClean="0">
                <a:cs typeface="Arial" pitchFamily="34" charset="0"/>
              </a:rPr>
            </a:br>
            <a:endParaRPr lang="en-US" sz="2600" dirty="0">
              <a:cs typeface="Arial" pitchFamily="34" charset="0"/>
            </a:endParaRPr>
          </a:p>
          <a:p>
            <a:pPr marL="425196" indent="-342900">
              <a:buSzPct val="100000"/>
              <a:defRPr/>
            </a:pPr>
            <a:r>
              <a:rPr lang="en-US" sz="2600" dirty="0">
                <a:cs typeface="Arial" pitchFamily="34" charset="0"/>
              </a:rPr>
              <a:t>Be aware of copyright act, fair use </a:t>
            </a:r>
            <a:r>
              <a:rPr lang="en-US" sz="2600" dirty="0" smtClean="0">
                <a:cs typeface="Arial" pitchFamily="34" charset="0"/>
              </a:rPr>
              <a:t>guidelines.</a:t>
            </a:r>
            <a:br>
              <a:rPr lang="en-US" sz="2600" dirty="0" smtClean="0">
                <a:cs typeface="Arial" pitchFamily="34" charset="0"/>
              </a:rPr>
            </a:br>
            <a:endParaRPr lang="en-US" sz="2600" dirty="0">
              <a:cs typeface="Arial" pitchFamily="34" charset="0"/>
            </a:endParaRPr>
          </a:p>
          <a:p>
            <a:pPr marL="425196" indent="-342900">
              <a:buSzPct val="100000"/>
              <a:defRPr/>
            </a:pPr>
            <a:r>
              <a:rPr lang="en-US" sz="2600" dirty="0">
                <a:cs typeface="Arial" pitchFamily="34" charset="0"/>
              </a:rPr>
              <a:t>Read click through agreements carefully:</a:t>
            </a:r>
          </a:p>
          <a:p>
            <a:pPr marL="722376" lvl="1" indent="-342900">
              <a:buSzPct val="100000"/>
              <a:defRPr/>
            </a:pPr>
            <a:r>
              <a:rPr lang="en-US" sz="2600" dirty="0">
                <a:cs typeface="Arial" pitchFamily="34" charset="0"/>
              </a:rPr>
              <a:t>Should not differ from the actual print licensing agreement.</a:t>
            </a:r>
          </a:p>
          <a:p>
            <a:pPr marL="722376" lvl="1" indent="-342900">
              <a:buSzPct val="100000"/>
              <a:defRPr/>
            </a:pPr>
            <a:r>
              <a:rPr lang="en-US" sz="2600" dirty="0">
                <a:cs typeface="Arial" pitchFamily="34" charset="0"/>
              </a:rPr>
              <a:t>Written license should supersede the click-through license as these can be changed by the publisher without notification</a:t>
            </a:r>
            <a:r>
              <a:rPr lang="en-US" sz="2600" dirty="0" smtClean="0">
                <a:cs typeface="Arial" pitchFamily="34" charset="0"/>
              </a:rPr>
              <a:t>.</a:t>
            </a:r>
            <a:br>
              <a:rPr lang="en-US" sz="2600" dirty="0" smtClean="0">
                <a:cs typeface="Arial" pitchFamily="34" charset="0"/>
              </a:rPr>
            </a:br>
            <a:endParaRPr lang="en-US" sz="2600" dirty="0">
              <a:cs typeface="Arial" pitchFamily="34" charset="0"/>
            </a:endParaRPr>
          </a:p>
          <a:p>
            <a:pPr marL="425196" indent="-342900">
              <a:buSzPct val="100000"/>
              <a:defRPr/>
            </a:pPr>
            <a:r>
              <a:rPr lang="en-US" sz="2600" dirty="0">
                <a:cs typeface="Arial" pitchFamily="34" charset="0"/>
              </a:rPr>
              <a:t>Request for a copy of the agreement, preferably in editable format</a:t>
            </a:r>
            <a:r>
              <a:rPr lang="en-US" sz="2600" dirty="0" smtClean="0">
                <a:cs typeface="Arial" pitchFamily="34" charset="0"/>
              </a:rPr>
              <a:t>.</a:t>
            </a:r>
            <a:br>
              <a:rPr lang="en-US" sz="2600" dirty="0" smtClean="0">
                <a:cs typeface="Arial" pitchFamily="34" charset="0"/>
              </a:rPr>
            </a:br>
            <a:endParaRPr lang="en-US" sz="2600" dirty="0">
              <a:cs typeface="Arial" pitchFamily="34" charset="0"/>
            </a:endParaRPr>
          </a:p>
          <a:p>
            <a:pPr marL="425196" indent="-342900">
              <a:buSzPct val="100000"/>
              <a:defRPr/>
            </a:pPr>
            <a:endParaRPr lang="en-US" dirty="0">
              <a:solidFill>
                <a:schemeClr val="tx1">
                  <a:lumMod val="65000"/>
                  <a:lumOff val="35000"/>
                </a:schemeClr>
              </a:solidFill>
              <a:cs typeface="Arial" pitchFamily="34" charset="0"/>
            </a:endParaRPr>
          </a:p>
          <a:p>
            <a:pPr marL="425196" indent="-342900">
              <a:buSzPct val="100000"/>
              <a:defRPr/>
            </a:pPr>
            <a:endParaRPr lang="en-US" dirty="0">
              <a:solidFill>
                <a:schemeClr val="tx1">
                  <a:lumMod val="65000"/>
                  <a:lumOff val="35000"/>
                </a:schemeClr>
              </a:solidFill>
              <a:cs typeface="Arial" pitchFamily="34" charset="0"/>
            </a:endParaRPr>
          </a:p>
          <a:p>
            <a:pPr marL="425196" indent="-342900">
              <a:buSzPct val="100000"/>
              <a:defRPr/>
            </a:pPr>
            <a:endParaRPr lang="en-US" dirty="0">
              <a:solidFill>
                <a:schemeClr val="tx1">
                  <a:lumMod val="65000"/>
                  <a:lumOff val="35000"/>
                </a:schemeClr>
              </a:solidFill>
              <a:cs typeface="Arial" pitchFamily="34" charset="0"/>
            </a:endParaRPr>
          </a:p>
          <a:p>
            <a:pPr marL="82296" indent="0">
              <a:buSzPct val="100000"/>
              <a:buNone/>
              <a:defRPr/>
            </a:pPr>
            <a:endParaRPr lang="en-US" dirty="0">
              <a:latin typeface="Arial" pitchFamily="34" charset="0"/>
              <a:cs typeface="Arial" pitchFamily="34" charset="0"/>
            </a:endParaRPr>
          </a:p>
          <a:p>
            <a:pPr marL="82296" indent="0">
              <a:buSzPct val="100000"/>
              <a:buNone/>
              <a:defRPr/>
            </a:pPr>
            <a:endParaRPr lang="en-US" b="1"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4997257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10210800" cy="685800"/>
          </a:xfrm>
        </p:spPr>
        <p:txBody>
          <a:bodyPr>
            <a:normAutofit fontScale="90000"/>
          </a:bodyPr>
          <a:lstStyle/>
          <a:p>
            <a:pPr algn="ctr"/>
            <a:r>
              <a:rPr lang="en-US" dirty="0"/>
              <a:t>Final </a:t>
            </a:r>
            <a:r>
              <a:rPr lang="en-US" dirty="0" smtClean="0"/>
              <a:t>Comments…2</a:t>
            </a:r>
            <a:endParaRPr lang="en-US" dirty="0"/>
          </a:p>
        </p:txBody>
      </p:sp>
      <p:sp>
        <p:nvSpPr>
          <p:cNvPr id="3" name="Content Placeholder 2"/>
          <p:cNvSpPr>
            <a:spLocks noGrp="1"/>
          </p:cNvSpPr>
          <p:nvPr>
            <p:ph idx="1"/>
          </p:nvPr>
        </p:nvSpPr>
        <p:spPr>
          <a:xfrm>
            <a:off x="1371600" y="1752600"/>
            <a:ext cx="10439400" cy="4648200"/>
          </a:xfrm>
        </p:spPr>
        <p:txBody>
          <a:bodyPr>
            <a:normAutofit/>
          </a:bodyPr>
          <a:lstStyle/>
          <a:p>
            <a:r>
              <a:rPr lang="en-US" dirty="0">
                <a:cs typeface="Arial" charset="0"/>
              </a:rPr>
              <a:t>Develop a License Addendum, if required.  </a:t>
            </a:r>
            <a:r>
              <a:rPr lang="en-US" dirty="0" smtClean="0">
                <a:cs typeface="Arial" charset="0"/>
              </a:rPr>
              <a:t/>
            </a:r>
            <a:br>
              <a:rPr lang="en-US" dirty="0" smtClean="0">
                <a:cs typeface="Arial" charset="0"/>
              </a:rPr>
            </a:br>
            <a:endParaRPr lang="en-US" dirty="0">
              <a:cs typeface="Arial" charset="0"/>
            </a:endParaRPr>
          </a:p>
          <a:p>
            <a:r>
              <a:rPr lang="en-US" dirty="0" smtClean="0">
                <a:cs typeface="Arial" charset="0"/>
              </a:rPr>
              <a:t>Explore </a:t>
            </a:r>
            <a:r>
              <a:rPr lang="en-US" dirty="0">
                <a:cs typeface="Arial" charset="0"/>
              </a:rPr>
              <a:t>the possibility of working with SERU (Shared E-Resource Understanding), a NISO standard.</a:t>
            </a:r>
          </a:p>
          <a:p>
            <a:r>
              <a:rPr lang="en-US" dirty="0">
                <a:cs typeface="Arial" charset="0"/>
              </a:rPr>
              <a:t>Request for a timeline for review and contact information</a:t>
            </a:r>
            <a:r>
              <a:rPr lang="en-US" dirty="0" smtClean="0">
                <a:cs typeface="Arial" charset="0"/>
              </a:rPr>
              <a:t>.</a:t>
            </a:r>
          </a:p>
          <a:p>
            <a:endParaRPr lang="en-US" dirty="0">
              <a:cs typeface="Arial" charset="0"/>
            </a:endParaRPr>
          </a:p>
          <a:p>
            <a:r>
              <a:rPr lang="en-US" dirty="0">
                <a:cs typeface="Arial" charset="0"/>
              </a:rPr>
              <a:t>Define a workflow, identify responsibilities and a shared understanding, especially of procurement and legal department is involved in the process.</a:t>
            </a:r>
          </a:p>
          <a:p>
            <a:pPr marL="114300" indent="0">
              <a:buNone/>
            </a:pPr>
            <a:endParaRPr lang="en-US" dirty="0">
              <a:solidFill>
                <a:schemeClr val="tx1">
                  <a:lumMod val="65000"/>
                  <a:lumOff val="35000"/>
                </a:schemeClr>
              </a:solidFill>
              <a:cs typeface="Arial" charset="0"/>
            </a:endParaRPr>
          </a:p>
          <a:p>
            <a:pPr marL="114300" indent="0">
              <a:buNone/>
            </a:pPr>
            <a:endParaRPr lang="en-US" dirty="0">
              <a:cs typeface="Arial" charset="0"/>
            </a:endParaRPr>
          </a:p>
          <a:p>
            <a:endParaRPr lang="en-US" sz="2200" dirty="0">
              <a:cs typeface="Arial" charset="0"/>
            </a:endParaRPr>
          </a:p>
          <a:p>
            <a:endParaRPr lang="en-US" sz="2400" dirty="0">
              <a:cs typeface="Arial" pitchFamily="34" charset="0"/>
            </a:endParaRPr>
          </a:p>
          <a:p>
            <a:pPr marL="114300" indent="0">
              <a:buNone/>
            </a:pPr>
            <a:endParaRPr lang="en-US" dirty="0"/>
          </a:p>
        </p:txBody>
      </p:sp>
    </p:spTree>
    <p:extLst>
      <p:ext uri="{BB962C8B-B14F-4D97-AF65-F5344CB8AC3E}">
        <p14:creationId xmlns:p14="http://schemas.microsoft.com/office/powerpoint/2010/main" val="23788881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10210800" cy="685800"/>
          </a:xfrm>
        </p:spPr>
        <p:txBody>
          <a:bodyPr>
            <a:normAutofit fontScale="90000"/>
          </a:bodyPr>
          <a:lstStyle/>
          <a:p>
            <a:pPr algn="ctr"/>
            <a:r>
              <a:rPr lang="en-US" dirty="0"/>
              <a:t>Final </a:t>
            </a:r>
            <a:r>
              <a:rPr lang="en-US" dirty="0" smtClean="0"/>
              <a:t>Comments…3</a:t>
            </a:r>
            <a:endParaRPr lang="en-US" dirty="0"/>
          </a:p>
        </p:txBody>
      </p:sp>
      <p:sp>
        <p:nvSpPr>
          <p:cNvPr id="3" name="Content Placeholder 2"/>
          <p:cNvSpPr>
            <a:spLocks noGrp="1"/>
          </p:cNvSpPr>
          <p:nvPr>
            <p:ph idx="1"/>
          </p:nvPr>
        </p:nvSpPr>
        <p:spPr>
          <a:xfrm>
            <a:off x="1371600" y="1676400"/>
            <a:ext cx="10439400" cy="4648200"/>
          </a:xfrm>
        </p:spPr>
        <p:txBody>
          <a:bodyPr>
            <a:normAutofit lnSpcReduction="10000"/>
          </a:bodyPr>
          <a:lstStyle/>
          <a:p>
            <a:r>
              <a:rPr lang="en-US" dirty="0"/>
              <a:t>Don’t hesitate in suggesting revised clauses, if necessary</a:t>
            </a:r>
            <a:r>
              <a:rPr lang="en-US" dirty="0" smtClean="0"/>
              <a:t>.</a:t>
            </a:r>
            <a:br>
              <a:rPr lang="en-US" dirty="0" smtClean="0"/>
            </a:br>
            <a:endParaRPr lang="en-US" dirty="0"/>
          </a:p>
          <a:p>
            <a:r>
              <a:rPr lang="en-US" dirty="0" smtClean="0">
                <a:cs typeface="Arial" charset="0"/>
              </a:rPr>
              <a:t>Make </a:t>
            </a:r>
            <a:r>
              <a:rPr lang="en-US" dirty="0">
                <a:cs typeface="Arial" charset="0"/>
              </a:rPr>
              <a:t>sure you have a countersigned copy for your records</a:t>
            </a:r>
            <a:r>
              <a:rPr lang="en-US" dirty="0" smtClean="0">
                <a:cs typeface="Arial" charset="0"/>
              </a:rPr>
              <a:t>.</a:t>
            </a:r>
          </a:p>
          <a:p>
            <a:endParaRPr lang="en-US" dirty="0">
              <a:cs typeface="Arial" charset="0"/>
            </a:endParaRPr>
          </a:p>
          <a:p>
            <a:r>
              <a:rPr lang="en-US" dirty="0">
                <a:cs typeface="Arial" charset="0"/>
              </a:rPr>
              <a:t>Develop a workflow for sharing copyright related information with your ILL staff and patrons</a:t>
            </a:r>
            <a:r>
              <a:rPr lang="en-US" dirty="0" smtClean="0">
                <a:cs typeface="Arial" charset="0"/>
              </a:rPr>
              <a:t>.</a:t>
            </a:r>
          </a:p>
          <a:p>
            <a:endParaRPr lang="en-US" dirty="0">
              <a:cs typeface="Arial" charset="0"/>
            </a:endParaRPr>
          </a:p>
          <a:p>
            <a:r>
              <a:rPr lang="en-US" dirty="0">
                <a:cs typeface="Arial" charset="0"/>
              </a:rPr>
              <a:t>Retire obsolete license agreements and work with new agreements with a validity of 5 years.</a:t>
            </a:r>
          </a:p>
          <a:p>
            <a:pPr lvl="1"/>
            <a:r>
              <a:rPr lang="en-US" dirty="0">
                <a:cs typeface="Arial" charset="0"/>
              </a:rPr>
              <a:t>We have retired all agreements that were signed before 2016 and it is a continuous process.</a:t>
            </a:r>
          </a:p>
          <a:p>
            <a:pPr marL="114300" indent="0">
              <a:buNone/>
            </a:pPr>
            <a:endParaRPr lang="en-US" dirty="0">
              <a:cs typeface="Arial" charset="0"/>
            </a:endParaRPr>
          </a:p>
          <a:p>
            <a:endParaRPr lang="en-US" sz="2200" dirty="0">
              <a:cs typeface="Arial" charset="0"/>
            </a:endParaRPr>
          </a:p>
          <a:p>
            <a:endParaRPr lang="en-US" sz="2400" dirty="0">
              <a:cs typeface="Arial" pitchFamily="34" charset="0"/>
            </a:endParaRPr>
          </a:p>
          <a:p>
            <a:pPr marL="114300" indent="0">
              <a:buNone/>
            </a:pPr>
            <a:endParaRPr lang="en-US" dirty="0"/>
          </a:p>
        </p:txBody>
      </p:sp>
    </p:spTree>
    <p:extLst>
      <p:ext uri="{BB962C8B-B14F-4D97-AF65-F5344CB8AC3E}">
        <p14:creationId xmlns:p14="http://schemas.microsoft.com/office/powerpoint/2010/main" val="34699506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975F3-F904-432E-8C23-4B1AE0B044EB}"/>
              </a:ext>
            </a:extLst>
          </p:cNvPr>
          <p:cNvSpPr>
            <a:spLocks noGrp="1"/>
          </p:cNvSpPr>
          <p:nvPr>
            <p:ph type="title"/>
          </p:nvPr>
        </p:nvSpPr>
        <p:spPr>
          <a:xfrm>
            <a:off x="1371600" y="381000"/>
            <a:ext cx="10058400" cy="1143000"/>
          </a:xfrm>
        </p:spPr>
        <p:txBody>
          <a:bodyPr>
            <a:normAutofit fontScale="90000"/>
          </a:bodyPr>
          <a:lstStyle/>
          <a:p>
            <a:pPr algn="ctr"/>
            <a:r>
              <a:rPr lang="en-US" dirty="0"/>
              <a:t>Tips for </a:t>
            </a:r>
            <a:r>
              <a:rPr lang="en-US" dirty="0" smtClean="0"/>
              <a:t>Editing </a:t>
            </a:r>
            <a:r>
              <a:rPr lang="en-US" dirty="0"/>
              <a:t>L</a:t>
            </a:r>
            <a:r>
              <a:rPr lang="en-US" dirty="0" smtClean="0"/>
              <a:t>icense </a:t>
            </a:r>
            <a:r>
              <a:rPr lang="en-US" dirty="0"/>
              <a:t>A</a:t>
            </a:r>
            <a:r>
              <a:rPr lang="en-US" dirty="0" smtClean="0"/>
              <a:t>greements</a:t>
            </a:r>
            <a:endParaRPr lang="en-US" dirty="0"/>
          </a:p>
        </p:txBody>
      </p:sp>
      <p:sp>
        <p:nvSpPr>
          <p:cNvPr id="3" name="Content Placeholder 2">
            <a:extLst>
              <a:ext uri="{FF2B5EF4-FFF2-40B4-BE49-F238E27FC236}">
                <a16:creationId xmlns:a16="http://schemas.microsoft.com/office/drawing/2014/main" id="{0C006516-2452-4223-AB78-554E872E4F60}"/>
              </a:ext>
            </a:extLst>
          </p:cNvPr>
          <p:cNvSpPr>
            <a:spLocks noGrp="1"/>
          </p:cNvSpPr>
          <p:nvPr>
            <p:ph idx="1"/>
          </p:nvPr>
        </p:nvSpPr>
        <p:spPr>
          <a:xfrm>
            <a:off x="1143000" y="1828800"/>
            <a:ext cx="10668000" cy="4876800"/>
          </a:xfrm>
        </p:spPr>
        <p:txBody>
          <a:bodyPr>
            <a:normAutofit/>
          </a:bodyPr>
          <a:lstStyle/>
          <a:p>
            <a:r>
              <a:rPr lang="en-US" dirty="0"/>
              <a:t>Request a version of the contract in Word </a:t>
            </a:r>
            <a:r>
              <a:rPr lang="en-US" dirty="0" smtClean="0"/>
              <a:t>format early </a:t>
            </a:r>
            <a:r>
              <a:rPr lang="en-US" dirty="0"/>
              <a:t>on in the acquisitions process</a:t>
            </a:r>
          </a:p>
          <a:p>
            <a:r>
              <a:rPr lang="en-US" dirty="0"/>
              <a:t>Use Word’s “Review” features to create a “redline” of the contract	</a:t>
            </a:r>
          </a:p>
          <a:p>
            <a:pPr lvl="1"/>
            <a:r>
              <a:rPr lang="en-US" dirty="0"/>
              <a:t>“Track changes” feature shows deletions and additions </a:t>
            </a:r>
          </a:p>
          <a:p>
            <a:pPr lvl="1"/>
            <a:r>
              <a:rPr lang="en-US" dirty="0"/>
              <a:t>“Comments” features can allow you to articulate concerns/questions/comments within the document, and provide an opportunity for the vendors and legal counsel to respond.  (My lawyer says use them liberally.)</a:t>
            </a:r>
          </a:p>
          <a:p>
            <a:pPr lvl="1"/>
            <a:r>
              <a:rPr lang="en-US" dirty="0"/>
              <a:t>“Reviewing Pane” feature lets you see who made what changes to the document.</a:t>
            </a:r>
          </a:p>
          <a:p>
            <a:pPr lvl="1"/>
            <a:r>
              <a:rPr lang="en-US" dirty="0"/>
              <a:t>Final version should be saved as a PDF document.</a:t>
            </a:r>
          </a:p>
        </p:txBody>
      </p:sp>
    </p:spTree>
    <p:extLst>
      <p:ext uri="{BB962C8B-B14F-4D97-AF65-F5344CB8AC3E}">
        <p14:creationId xmlns:p14="http://schemas.microsoft.com/office/powerpoint/2010/main" val="30802206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28801"/>
            <a:ext cx="9524999" cy="2617434"/>
          </a:xfrm>
        </p:spPr>
        <p:txBody>
          <a:bodyPr/>
          <a:lstStyle/>
          <a:p>
            <a:r>
              <a:rPr lang="en-US" sz="4400" dirty="0"/>
              <a:t>Part </a:t>
            </a:r>
            <a:r>
              <a:rPr lang="en-US" sz="4400" dirty="0" smtClean="0"/>
              <a:t>iI </a:t>
            </a:r>
            <a:br>
              <a:rPr lang="en-US" sz="4400" dirty="0" smtClean="0"/>
            </a:br>
            <a:r>
              <a:rPr lang="en-US" sz="4400" dirty="0" smtClean="0"/>
              <a:t>Fundamentals </a:t>
            </a:r>
            <a:r>
              <a:rPr lang="en-US" sz="4400" dirty="0"/>
              <a:t>of Negotiation</a:t>
            </a:r>
          </a:p>
        </p:txBody>
      </p:sp>
    </p:spTree>
    <p:extLst>
      <p:ext uri="{BB962C8B-B14F-4D97-AF65-F5344CB8AC3E}">
        <p14:creationId xmlns:p14="http://schemas.microsoft.com/office/powerpoint/2010/main" val="2718975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Overview</a:t>
            </a:r>
          </a:p>
        </p:txBody>
      </p:sp>
      <p:sp>
        <p:nvSpPr>
          <p:cNvPr id="3" name="Content Placeholder 2"/>
          <p:cNvSpPr>
            <a:spLocks noGrp="1"/>
          </p:cNvSpPr>
          <p:nvPr>
            <p:ph idx="1"/>
          </p:nvPr>
        </p:nvSpPr>
        <p:spPr/>
        <p:txBody>
          <a:bodyPr>
            <a:normAutofit/>
          </a:bodyPr>
          <a:lstStyle/>
          <a:p>
            <a:r>
              <a:rPr lang="en-US" dirty="0"/>
              <a:t>The Importance of Good Negotiation </a:t>
            </a:r>
            <a:r>
              <a:rPr lang="en-US" dirty="0" smtClean="0"/>
              <a:t>Skills</a:t>
            </a:r>
            <a:br>
              <a:rPr lang="en-US" dirty="0" smtClean="0"/>
            </a:br>
            <a:endParaRPr lang="en-US" dirty="0"/>
          </a:p>
          <a:p>
            <a:r>
              <a:rPr lang="en-US" dirty="0" smtClean="0"/>
              <a:t>Negotiation Skills</a:t>
            </a:r>
            <a:br>
              <a:rPr lang="en-US" dirty="0" smtClean="0"/>
            </a:br>
            <a:endParaRPr lang="en-US" dirty="0"/>
          </a:p>
          <a:p>
            <a:r>
              <a:rPr lang="en-US" dirty="0"/>
              <a:t>Learning from Your </a:t>
            </a:r>
            <a:r>
              <a:rPr lang="en-US" dirty="0" smtClean="0"/>
              <a:t>Mistakes</a:t>
            </a:r>
            <a:br>
              <a:rPr lang="en-US" dirty="0" smtClean="0"/>
            </a:br>
            <a:endParaRPr lang="en-US" dirty="0"/>
          </a:p>
          <a:p>
            <a:r>
              <a:rPr lang="en-US" dirty="0" smtClean="0"/>
              <a:t>Price Negotiations</a:t>
            </a:r>
            <a:endParaRPr lang="en-US" dirty="0"/>
          </a:p>
        </p:txBody>
      </p:sp>
    </p:spTree>
    <p:extLst>
      <p:ext uri="{BB962C8B-B14F-4D97-AF65-F5344CB8AC3E}">
        <p14:creationId xmlns:p14="http://schemas.microsoft.com/office/powerpoint/2010/main" val="2548575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10896600" cy="1295400"/>
          </a:xfrm>
        </p:spPr>
        <p:txBody>
          <a:bodyPr>
            <a:normAutofit/>
          </a:bodyPr>
          <a:lstStyle/>
          <a:p>
            <a:pPr algn="ctr"/>
            <a:r>
              <a:rPr lang="en-US" sz="4000" dirty="0"/>
              <a:t>What </a:t>
            </a:r>
            <a:r>
              <a:rPr lang="en-US" sz="4000" dirty="0" smtClean="0"/>
              <a:t>Does </a:t>
            </a:r>
            <a:r>
              <a:rPr lang="en-US" sz="4000" dirty="0"/>
              <a:t>N</a:t>
            </a:r>
            <a:r>
              <a:rPr lang="en-US" sz="4000" dirty="0" smtClean="0"/>
              <a:t>egotiation </a:t>
            </a:r>
            <a:r>
              <a:rPr lang="en-US" sz="4000" dirty="0"/>
              <a:t>M</a:t>
            </a:r>
            <a:r>
              <a:rPr lang="en-US" sz="4000" dirty="0" smtClean="0"/>
              <a:t>ean </a:t>
            </a:r>
            <a:br>
              <a:rPr lang="en-US" sz="4000" dirty="0" smtClean="0"/>
            </a:br>
            <a:r>
              <a:rPr lang="en-US" sz="4000" dirty="0" smtClean="0"/>
              <a:t>to </a:t>
            </a:r>
            <a:r>
              <a:rPr lang="en-US" sz="4000" dirty="0"/>
              <a:t>Y</a:t>
            </a:r>
            <a:r>
              <a:rPr lang="en-US" sz="4000" dirty="0" smtClean="0"/>
              <a:t>ou</a:t>
            </a:r>
            <a:r>
              <a:rPr lang="en-US" sz="4000" dirty="0"/>
              <a:t>?</a:t>
            </a:r>
          </a:p>
        </p:txBody>
      </p:sp>
      <p:sp>
        <p:nvSpPr>
          <p:cNvPr id="3" name="Content Placeholder 2"/>
          <p:cNvSpPr>
            <a:spLocks noGrp="1"/>
          </p:cNvSpPr>
          <p:nvPr>
            <p:ph idx="1"/>
          </p:nvPr>
        </p:nvSpPr>
        <p:spPr>
          <a:xfrm>
            <a:off x="1447800" y="2133600"/>
            <a:ext cx="10591800" cy="4114800"/>
          </a:xfrm>
        </p:spPr>
        <p:txBody>
          <a:bodyPr>
            <a:normAutofit fontScale="92500" lnSpcReduction="20000"/>
          </a:bodyPr>
          <a:lstStyle/>
          <a:p>
            <a:endParaRPr lang="en-US" dirty="0"/>
          </a:p>
          <a:p>
            <a:r>
              <a:rPr lang="en-US" sz="2600" dirty="0"/>
              <a:t>What does negotiation mean to you?</a:t>
            </a:r>
          </a:p>
          <a:p>
            <a:pPr lvl="1"/>
            <a:r>
              <a:rPr lang="en-US" sz="2600" dirty="0"/>
              <a:t>Winning or losing?</a:t>
            </a:r>
          </a:p>
          <a:p>
            <a:pPr lvl="1"/>
            <a:r>
              <a:rPr lang="en-US" sz="2600" dirty="0"/>
              <a:t>Arguing with the opposition?</a:t>
            </a:r>
          </a:p>
          <a:p>
            <a:pPr lvl="1"/>
            <a:r>
              <a:rPr lang="en-US" sz="2600" dirty="0"/>
              <a:t>Gaining or losing power?</a:t>
            </a:r>
          </a:p>
          <a:p>
            <a:pPr lvl="1"/>
            <a:r>
              <a:rPr lang="en-US" sz="2600" dirty="0"/>
              <a:t>Reaching agreement?</a:t>
            </a:r>
            <a:br>
              <a:rPr lang="en-US" sz="2600" dirty="0"/>
            </a:br>
            <a:endParaRPr lang="en-US" sz="2600" dirty="0"/>
          </a:p>
          <a:p>
            <a:r>
              <a:rPr lang="en-US" sz="2600" dirty="0"/>
              <a:t>What emotions arise when you picture yourself having to negotiate?  </a:t>
            </a:r>
          </a:p>
          <a:p>
            <a:pPr lvl="1"/>
            <a:r>
              <a:rPr lang="en-US" sz="2600" dirty="0"/>
              <a:t>Angry?</a:t>
            </a:r>
          </a:p>
          <a:p>
            <a:pPr lvl="1"/>
            <a:r>
              <a:rPr lang="en-US" sz="2600" dirty="0"/>
              <a:t>Intimidated?</a:t>
            </a:r>
          </a:p>
          <a:p>
            <a:pPr lvl="1"/>
            <a:r>
              <a:rPr lang="en-US" sz="2600" dirty="0"/>
              <a:t>Excited?</a:t>
            </a:r>
          </a:p>
          <a:p>
            <a:pPr lvl="1"/>
            <a:endParaRPr lang="en-US" dirty="0"/>
          </a:p>
        </p:txBody>
      </p:sp>
    </p:spTree>
    <p:extLst>
      <p:ext uri="{BB962C8B-B14F-4D97-AF65-F5344CB8AC3E}">
        <p14:creationId xmlns:p14="http://schemas.microsoft.com/office/powerpoint/2010/main" val="401078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10744200" cy="1143000"/>
          </a:xfrm>
        </p:spPr>
        <p:txBody>
          <a:bodyPr>
            <a:normAutofit fontScale="90000"/>
          </a:bodyPr>
          <a:lstStyle/>
          <a:p>
            <a:pPr algn="ctr"/>
            <a:r>
              <a:rPr lang="en-US" dirty="0" smtClean="0"/>
              <a:t>Negotiating Communication </a:t>
            </a:r>
            <a:br>
              <a:rPr lang="en-US" dirty="0" smtClean="0"/>
            </a:br>
            <a:r>
              <a:rPr lang="en-US" dirty="0" smtClean="0"/>
              <a:t>Skills  </a:t>
            </a:r>
            <a:endParaRPr lang="en-US" dirty="0"/>
          </a:p>
        </p:txBody>
      </p:sp>
      <p:sp>
        <p:nvSpPr>
          <p:cNvPr id="3" name="Content Placeholder 2"/>
          <p:cNvSpPr>
            <a:spLocks noGrp="1"/>
          </p:cNvSpPr>
          <p:nvPr>
            <p:ph idx="1"/>
          </p:nvPr>
        </p:nvSpPr>
        <p:spPr>
          <a:xfrm>
            <a:off x="1295400" y="1524000"/>
            <a:ext cx="10591800" cy="5334000"/>
          </a:xfrm>
        </p:spPr>
        <p:txBody>
          <a:bodyPr>
            <a:normAutofit fontScale="92500" lnSpcReduction="10000"/>
          </a:bodyPr>
          <a:lstStyle/>
          <a:p>
            <a:r>
              <a:rPr lang="en-US" sz="2600" dirty="0"/>
              <a:t>Listen. Hard.   </a:t>
            </a:r>
            <a:r>
              <a:rPr lang="en-US" sz="2600" dirty="0" smtClean="0"/>
              <a:t/>
            </a:r>
            <a:br>
              <a:rPr lang="en-US" sz="2600" dirty="0" smtClean="0"/>
            </a:br>
            <a:endParaRPr lang="en-US" sz="2600" dirty="0"/>
          </a:p>
          <a:p>
            <a:r>
              <a:rPr lang="en-US" sz="2600" dirty="0"/>
              <a:t>Probe for information</a:t>
            </a:r>
            <a:r>
              <a:rPr lang="en-US" sz="2600" dirty="0" smtClean="0"/>
              <a:t>.</a:t>
            </a:r>
          </a:p>
          <a:p>
            <a:endParaRPr lang="en-US" sz="2600" dirty="0"/>
          </a:p>
          <a:p>
            <a:r>
              <a:rPr lang="en-US" sz="2600" dirty="0"/>
              <a:t>Allow for silences</a:t>
            </a:r>
            <a:r>
              <a:rPr lang="en-US" sz="2600" dirty="0" smtClean="0"/>
              <a:t>.</a:t>
            </a:r>
          </a:p>
          <a:p>
            <a:endParaRPr lang="en-US" sz="2600" dirty="0"/>
          </a:p>
          <a:p>
            <a:r>
              <a:rPr lang="en-US" sz="2600" dirty="0"/>
              <a:t>Take a break if tempers get flared</a:t>
            </a:r>
            <a:r>
              <a:rPr lang="en-US" sz="2600" dirty="0" smtClean="0"/>
              <a:t>.</a:t>
            </a:r>
          </a:p>
          <a:p>
            <a:endParaRPr lang="en-US" sz="2600" dirty="0"/>
          </a:p>
          <a:p>
            <a:r>
              <a:rPr lang="en-US" sz="2600" dirty="0"/>
              <a:t>Summarize points of agreement and understanding periodically and document them</a:t>
            </a:r>
            <a:r>
              <a:rPr lang="en-US" sz="2600" dirty="0" smtClean="0"/>
              <a:t>.</a:t>
            </a:r>
          </a:p>
          <a:p>
            <a:endParaRPr lang="en-US" sz="2600" dirty="0"/>
          </a:p>
          <a:p>
            <a:r>
              <a:rPr lang="en-US" sz="2600" dirty="0"/>
              <a:t>Be yourself but know your strengths and weaknesses.</a:t>
            </a:r>
          </a:p>
          <a:p>
            <a:endParaRPr lang="en-US" dirty="0"/>
          </a:p>
          <a:p>
            <a:pPr>
              <a:buNone/>
            </a:pPr>
            <a:endParaRPr lang="en-US" dirty="0"/>
          </a:p>
        </p:txBody>
      </p:sp>
    </p:spTree>
    <p:extLst>
      <p:ext uri="{BB962C8B-B14F-4D97-AF65-F5344CB8AC3E}">
        <p14:creationId xmlns:p14="http://schemas.microsoft.com/office/powerpoint/2010/main" val="534166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09800"/>
            <a:ext cx="10668000" cy="1981200"/>
          </a:xfrm>
        </p:spPr>
        <p:txBody>
          <a:bodyPr>
            <a:noAutofit/>
          </a:bodyPr>
          <a:lstStyle/>
          <a:p>
            <a:pPr marL="0" indent="0" algn="ctr">
              <a:buNone/>
            </a:pPr>
            <a:r>
              <a:rPr lang="en-US" sz="4400" dirty="0" smtClean="0"/>
              <a:t>PART 1</a:t>
            </a:r>
          </a:p>
          <a:p>
            <a:pPr marL="0" indent="0" algn="ctr">
              <a:buNone/>
            </a:pPr>
            <a:r>
              <a:rPr lang="en-US" sz="4400" dirty="0" smtClean="0"/>
              <a:t>ANATOMY OF LICENSE AGREEMENTS</a:t>
            </a:r>
            <a:endParaRPr lang="en-US" sz="4400" dirty="0"/>
          </a:p>
        </p:txBody>
      </p:sp>
    </p:spTree>
    <p:extLst>
      <p:ext uri="{BB962C8B-B14F-4D97-AF65-F5344CB8AC3E}">
        <p14:creationId xmlns:p14="http://schemas.microsoft.com/office/powerpoint/2010/main" val="23721487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9677400" cy="1219200"/>
          </a:xfrm>
        </p:spPr>
        <p:txBody>
          <a:bodyPr>
            <a:normAutofit fontScale="90000"/>
          </a:bodyPr>
          <a:lstStyle/>
          <a:p>
            <a:pPr algn="ctr"/>
            <a:r>
              <a:rPr lang="en-US" dirty="0"/>
              <a:t>Proposals and Principled Negotiation</a:t>
            </a:r>
          </a:p>
        </p:txBody>
      </p:sp>
      <p:sp>
        <p:nvSpPr>
          <p:cNvPr id="3" name="Content Placeholder 2"/>
          <p:cNvSpPr>
            <a:spLocks noGrp="1"/>
          </p:cNvSpPr>
          <p:nvPr>
            <p:ph idx="1"/>
          </p:nvPr>
        </p:nvSpPr>
        <p:spPr>
          <a:xfrm>
            <a:off x="1066800" y="1524000"/>
            <a:ext cx="10744200" cy="5105400"/>
          </a:xfrm>
        </p:spPr>
        <p:txBody>
          <a:bodyPr>
            <a:normAutofit/>
          </a:bodyPr>
          <a:lstStyle/>
          <a:p>
            <a:r>
              <a:rPr lang="en-US" dirty="0"/>
              <a:t>Separates the people from the issues</a:t>
            </a:r>
          </a:p>
          <a:p>
            <a:pPr lvl="1"/>
            <a:r>
              <a:rPr lang="en-US" dirty="0"/>
              <a:t>The proposal details the issues, not the </a:t>
            </a:r>
            <a:r>
              <a:rPr lang="en-US" dirty="0" smtClean="0"/>
              <a:t>people</a:t>
            </a:r>
            <a:br>
              <a:rPr lang="en-US" dirty="0" smtClean="0"/>
            </a:br>
            <a:endParaRPr lang="en-US" dirty="0"/>
          </a:p>
          <a:p>
            <a:r>
              <a:rPr lang="en-US" dirty="0"/>
              <a:t>Focuses on interests, not positions</a:t>
            </a:r>
          </a:p>
          <a:p>
            <a:pPr lvl="1"/>
            <a:r>
              <a:rPr lang="en-US" dirty="0"/>
              <a:t>Interest is focused on finding terms that both sides can agree </a:t>
            </a:r>
            <a:r>
              <a:rPr lang="en-US" dirty="0" smtClean="0"/>
              <a:t>on</a:t>
            </a:r>
            <a:br>
              <a:rPr lang="en-US" dirty="0" smtClean="0"/>
            </a:br>
            <a:endParaRPr lang="en-US" dirty="0"/>
          </a:p>
          <a:p>
            <a:r>
              <a:rPr lang="en-US" dirty="0"/>
              <a:t>Creates options for mutual gain</a:t>
            </a:r>
          </a:p>
          <a:p>
            <a:pPr lvl="1"/>
            <a:r>
              <a:rPr lang="en-US" dirty="0"/>
              <a:t>Provides new opportunities for publisher while meeting needs of </a:t>
            </a:r>
            <a:r>
              <a:rPr lang="en-US" dirty="0" smtClean="0"/>
              <a:t>library</a:t>
            </a:r>
            <a:br>
              <a:rPr lang="en-US" dirty="0" smtClean="0"/>
            </a:br>
            <a:endParaRPr lang="en-US" dirty="0"/>
          </a:p>
          <a:p>
            <a:r>
              <a:rPr lang="en-US" dirty="0"/>
              <a:t>Uses objective criteria</a:t>
            </a:r>
          </a:p>
          <a:p>
            <a:pPr lvl="1"/>
            <a:r>
              <a:rPr lang="en-US" dirty="0"/>
              <a:t>Bargaining is based upon verifiable facts</a:t>
            </a:r>
          </a:p>
        </p:txBody>
      </p:sp>
    </p:spTree>
    <p:extLst>
      <p:ext uri="{BB962C8B-B14F-4D97-AF65-F5344CB8AC3E}">
        <p14:creationId xmlns:p14="http://schemas.microsoft.com/office/powerpoint/2010/main" val="10501147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906000" cy="762000"/>
          </a:xfrm>
        </p:spPr>
        <p:txBody>
          <a:bodyPr>
            <a:normAutofit/>
          </a:bodyPr>
          <a:lstStyle/>
          <a:p>
            <a:pPr algn="ctr"/>
            <a:r>
              <a:rPr lang="en-US" sz="4000" dirty="0"/>
              <a:t>Information Gathering</a:t>
            </a:r>
          </a:p>
        </p:txBody>
      </p:sp>
      <p:sp>
        <p:nvSpPr>
          <p:cNvPr id="3" name="Content Placeholder 2"/>
          <p:cNvSpPr>
            <a:spLocks noGrp="1"/>
          </p:cNvSpPr>
          <p:nvPr>
            <p:ph idx="1"/>
          </p:nvPr>
        </p:nvSpPr>
        <p:spPr>
          <a:xfrm>
            <a:off x="1364380" y="1828800"/>
            <a:ext cx="10446619" cy="4724400"/>
          </a:xfrm>
        </p:spPr>
        <p:txBody>
          <a:bodyPr>
            <a:normAutofit/>
          </a:bodyPr>
          <a:lstStyle/>
          <a:p>
            <a:r>
              <a:rPr lang="en-US" dirty="0"/>
              <a:t>Know your institution’s/library’s business</a:t>
            </a:r>
          </a:p>
          <a:p>
            <a:pPr lvl="1"/>
            <a:r>
              <a:rPr lang="en-US" dirty="0"/>
              <a:t>How have library and university budgets been impacted over the past 3-5 years? </a:t>
            </a:r>
          </a:p>
          <a:p>
            <a:pPr lvl="1"/>
            <a:r>
              <a:rPr lang="en-US" dirty="0"/>
              <a:t>How has this effected your library’s buying power over a specific period of time? </a:t>
            </a:r>
          </a:p>
          <a:p>
            <a:pPr lvl="1"/>
            <a:r>
              <a:rPr lang="en-US" dirty="0"/>
              <a:t>What impact have changes in curricular and research needs had on your library?</a:t>
            </a:r>
          </a:p>
          <a:p>
            <a:pPr lvl="1"/>
            <a:r>
              <a:rPr lang="en-US" dirty="0"/>
              <a:t>Has your institution’s FTE dropped?  This is a factor often tied to pricing.  </a:t>
            </a:r>
          </a:p>
          <a:p>
            <a:pPr lvl="1"/>
            <a:r>
              <a:rPr lang="en-US" dirty="0"/>
              <a:t>What level of contribution have your own faculty made to the publisher’s content?    </a:t>
            </a:r>
          </a:p>
          <a:p>
            <a:pPr>
              <a:buNone/>
            </a:pPr>
            <a:endParaRPr lang="en-US" dirty="0"/>
          </a:p>
          <a:p>
            <a:endParaRPr lang="en-US" dirty="0"/>
          </a:p>
        </p:txBody>
      </p:sp>
    </p:spTree>
    <p:extLst>
      <p:ext uri="{BB962C8B-B14F-4D97-AF65-F5344CB8AC3E}">
        <p14:creationId xmlns:p14="http://schemas.microsoft.com/office/powerpoint/2010/main" val="42123288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77400" cy="838200"/>
          </a:xfrm>
        </p:spPr>
        <p:txBody>
          <a:bodyPr>
            <a:normAutofit/>
          </a:bodyPr>
          <a:lstStyle/>
          <a:p>
            <a:pPr algn="ctr"/>
            <a:r>
              <a:rPr lang="en-US" sz="4000" dirty="0"/>
              <a:t>Assessment</a:t>
            </a:r>
          </a:p>
        </p:txBody>
      </p:sp>
      <p:sp>
        <p:nvSpPr>
          <p:cNvPr id="3" name="Content Placeholder 2"/>
          <p:cNvSpPr>
            <a:spLocks noGrp="1"/>
          </p:cNvSpPr>
          <p:nvPr>
            <p:ph idx="1"/>
          </p:nvPr>
        </p:nvSpPr>
        <p:spPr>
          <a:xfrm>
            <a:off x="1371600" y="1981200"/>
            <a:ext cx="9601200" cy="4495800"/>
          </a:xfrm>
        </p:spPr>
        <p:txBody>
          <a:bodyPr>
            <a:normAutofit/>
          </a:bodyPr>
          <a:lstStyle/>
          <a:p>
            <a:r>
              <a:rPr lang="en-US" dirty="0"/>
              <a:t>How is the collection being used?  </a:t>
            </a:r>
            <a:r>
              <a:rPr lang="en-US" dirty="0" smtClean="0"/>
              <a:t/>
            </a:r>
            <a:br>
              <a:rPr lang="en-US" dirty="0" smtClean="0"/>
            </a:br>
            <a:endParaRPr lang="en-US" dirty="0"/>
          </a:p>
          <a:p>
            <a:r>
              <a:rPr lang="en-US" dirty="0"/>
              <a:t>Are there subscriptions held that are no longer needed to support curricular and research needs?  </a:t>
            </a:r>
            <a:r>
              <a:rPr lang="en-US" dirty="0" smtClean="0"/>
              <a:t/>
            </a:r>
            <a:br>
              <a:rPr lang="en-US" dirty="0" smtClean="0"/>
            </a:br>
            <a:endParaRPr lang="en-US" dirty="0"/>
          </a:p>
          <a:p>
            <a:r>
              <a:rPr lang="en-US" dirty="0"/>
              <a:t>Does cost-per-use analysis identify content more advantageously purchased on a per transaction basis?   </a:t>
            </a:r>
            <a:r>
              <a:rPr lang="en-US" dirty="0" smtClean="0"/>
              <a:t/>
            </a:r>
            <a:br>
              <a:rPr lang="en-US" dirty="0" smtClean="0"/>
            </a:br>
            <a:endParaRPr lang="en-US" dirty="0"/>
          </a:p>
          <a:p>
            <a:r>
              <a:rPr lang="en-US" dirty="0"/>
              <a:t>How does the cost compare to other publisher contracts?</a:t>
            </a:r>
          </a:p>
        </p:txBody>
      </p:sp>
    </p:spTree>
    <p:extLst>
      <p:ext uri="{BB962C8B-B14F-4D97-AF65-F5344CB8AC3E}">
        <p14:creationId xmlns:p14="http://schemas.microsoft.com/office/powerpoint/2010/main" val="1170522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982200" cy="838200"/>
          </a:xfrm>
        </p:spPr>
        <p:txBody>
          <a:bodyPr>
            <a:normAutofit/>
          </a:bodyPr>
          <a:lstStyle/>
          <a:p>
            <a:pPr algn="ctr"/>
            <a:r>
              <a:rPr lang="en-US" sz="4000" dirty="0"/>
              <a:t>Building Leverage</a:t>
            </a:r>
          </a:p>
        </p:txBody>
      </p:sp>
      <p:sp>
        <p:nvSpPr>
          <p:cNvPr id="3" name="Content Placeholder 2"/>
          <p:cNvSpPr>
            <a:spLocks noGrp="1"/>
          </p:cNvSpPr>
          <p:nvPr>
            <p:ph idx="1"/>
          </p:nvPr>
        </p:nvSpPr>
        <p:spPr>
          <a:xfrm>
            <a:off x="1143000" y="2286000"/>
            <a:ext cx="10744200" cy="4267200"/>
          </a:xfrm>
        </p:spPr>
        <p:txBody>
          <a:bodyPr>
            <a:normAutofit/>
          </a:bodyPr>
          <a:lstStyle/>
          <a:p>
            <a:r>
              <a:rPr lang="en-US" dirty="0"/>
              <a:t>Critical when dealing with sole source providers</a:t>
            </a:r>
          </a:p>
          <a:p>
            <a:pPr lvl="1"/>
            <a:r>
              <a:rPr lang="en-US" dirty="0"/>
              <a:t>Are there other libraries you can partner with? </a:t>
            </a:r>
          </a:p>
          <a:p>
            <a:pPr lvl="1"/>
            <a:r>
              <a:rPr lang="en-US" dirty="0"/>
              <a:t>Is there a new market you can help the publisher enter?</a:t>
            </a:r>
          </a:p>
          <a:p>
            <a:pPr lvl="1"/>
            <a:r>
              <a:rPr lang="en-US" dirty="0"/>
              <a:t>How much investment  has your library made in the company across product lines (backfiles, reference works, etc.) that contributed to their success?</a:t>
            </a:r>
          </a:p>
          <a:p>
            <a:pPr lvl="1"/>
            <a:r>
              <a:rPr lang="en-US" dirty="0"/>
              <a:t>Do you have support (or at least awareness!) from your faculty?</a:t>
            </a:r>
          </a:p>
          <a:p>
            <a:pPr lvl="1"/>
            <a:r>
              <a:rPr lang="en-US" dirty="0"/>
              <a:t>Use the competiveness of the marketplace to your advantage.</a:t>
            </a:r>
          </a:p>
          <a:p>
            <a:pPr lvl="1"/>
            <a:endParaRPr lang="en-US" dirty="0"/>
          </a:p>
          <a:p>
            <a:pPr>
              <a:buNone/>
            </a:pPr>
            <a:endParaRPr lang="en-US" dirty="0"/>
          </a:p>
        </p:txBody>
      </p:sp>
    </p:spTree>
    <p:extLst>
      <p:ext uri="{BB962C8B-B14F-4D97-AF65-F5344CB8AC3E}">
        <p14:creationId xmlns:p14="http://schemas.microsoft.com/office/powerpoint/2010/main" val="5670236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515600" cy="838200"/>
          </a:xfrm>
        </p:spPr>
        <p:txBody>
          <a:bodyPr>
            <a:normAutofit/>
          </a:bodyPr>
          <a:lstStyle/>
          <a:p>
            <a:pPr algn="ctr"/>
            <a:r>
              <a:rPr lang="en-US" sz="4000" dirty="0"/>
              <a:t>Putting </a:t>
            </a:r>
            <a:r>
              <a:rPr lang="en-US" sz="4000" dirty="0" smtClean="0"/>
              <a:t>Together </a:t>
            </a:r>
            <a:r>
              <a:rPr lang="en-US" sz="4000" dirty="0"/>
              <a:t>a </a:t>
            </a:r>
            <a:r>
              <a:rPr lang="en-US" sz="4000" dirty="0" smtClean="0"/>
              <a:t>Proposal</a:t>
            </a:r>
            <a:endParaRPr lang="en-US" sz="4000" dirty="0"/>
          </a:p>
        </p:txBody>
      </p:sp>
      <p:sp>
        <p:nvSpPr>
          <p:cNvPr id="3" name="Content Placeholder 2"/>
          <p:cNvSpPr>
            <a:spLocks noGrp="1"/>
          </p:cNvSpPr>
          <p:nvPr>
            <p:ph idx="1"/>
          </p:nvPr>
        </p:nvSpPr>
        <p:spPr>
          <a:xfrm>
            <a:off x="1371600" y="2286000"/>
            <a:ext cx="9601200" cy="4191000"/>
          </a:xfrm>
        </p:spPr>
        <p:txBody>
          <a:bodyPr>
            <a:normAutofit/>
          </a:bodyPr>
          <a:lstStyle/>
          <a:p>
            <a:r>
              <a:rPr lang="en-US" dirty="0"/>
              <a:t>Integrate everything learned in the information gathering, assessment, and leverage building process</a:t>
            </a:r>
          </a:p>
          <a:p>
            <a:r>
              <a:rPr lang="en-US" dirty="0"/>
              <a:t>May provide one or more (but not too many!) options </a:t>
            </a:r>
          </a:p>
          <a:p>
            <a:r>
              <a:rPr lang="en-US" dirty="0"/>
              <a:t>Clearly articulate the terms the library wants</a:t>
            </a:r>
          </a:p>
          <a:p>
            <a:pPr lvl="1"/>
            <a:r>
              <a:rPr lang="en-US" dirty="0"/>
              <a:t>Content to be licensed</a:t>
            </a:r>
          </a:p>
          <a:p>
            <a:pPr lvl="1"/>
            <a:r>
              <a:rPr lang="en-US" dirty="0"/>
              <a:t>Pricing terms and fees</a:t>
            </a:r>
          </a:p>
          <a:p>
            <a:pPr lvl="1"/>
            <a:r>
              <a:rPr lang="en-US" dirty="0"/>
              <a:t>Treatment of transfer &amp; new start titles</a:t>
            </a:r>
          </a:p>
          <a:p>
            <a:pPr lvl="1"/>
            <a:r>
              <a:rPr lang="en-US" dirty="0"/>
              <a:t>Discounts for print</a:t>
            </a:r>
          </a:p>
          <a:p>
            <a:r>
              <a:rPr lang="en-US" dirty="0"/>
              <a:t>Demonstrate mutual gain</a:t>
            </a:r>
          </a:p>
        </p:txBody>
      </p:sp>
    </p:spTree>
    <p:extLst>
      <p:ext uri="{BB962C8B-B14F-4D97-AF65-F5344CB8AC3E}">
        <p14:creationId xmlns:p14="http://schemas.microsoft.com/office/powerpoint/2010/main" val="8531497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287000" cy="838200"/>
          </a:xfrm>
        </p:spPr>
        <p:txBody>
          <a:bodyPr>
            <a:normAutofit/>
          </a:bodyPr>
          <a:lstStyle/>
          <a:p>
            <a:pPr algn="ctr"/>
            <a:r>
              <a:rPr lang="en-US" sz="4000" dirty="0"/>
              <a:t>Negotiating: Internal </a:t>
            </a:r>
            <a:r>
              <a:rPr lang="en-US" sz="4000" dirty="0" smtClean="0"/>
              <a:t>Issues</a:t>
            </a:r>
            <a:endParaRPr lang="en-US" sz="4000" dirty="0"/>
          </a:p>
        </p:txBody>
      </p:sp>
      <p:sp>
        <p:nvSpPr>
          <p:cNvPr id="3" name="Content Placeholder 2"/>
          <p:cNvSpPr>
            <a:spLocks noGrp="1"/>
          </p:cNvSpPr>
          <p:nvPr>
            <p:ph idx="1"/>
          </p:nvPr>
        </p:nvSpPr>
        <p:spPr>
          <a:xfrm>
            <a:off x="1371600" y="2286000"/>
            <a:ext cx="10363200" cy="4267200"/>
          </a:xfrm>
        </p:spPr>
        <p:txBody>
          <a:bodyPr>
            <a:noAutofit/>
          </a:bodyPr>
          <a:lstStyle/>
          <a:p>
            <a:r>
              <a:rPr lang="en-US" dirty="0" smtClean="0"/>
              <a:t>Make </a:t>
            </a:r>
            <a:r>
              <a:rPr lang="en-US" dirty="0"/>
              <a:t>sure all your constituents are on the same page</a:t>
            </a:r>
            <a:r>
              <a:rPr lang="en-US" dirty="0" smtClean="0"/>
              <a:t>.</a:t>
            </a:r>
            <a:br>
              <a:rPr lang="en-US" dirty="0" smtClean="0"/>
            </a:br>
            <a:endParaRPr lang="en-US" dirty="0"/>
          </a:p>
          <a:p>
            <a:r>
              <a:rPr lang="en-US" dirty="0"/>
              <a:t>Set your collective expectations high</a:t>
            </a:r>
            <a:r>
              <a:rPr lang="en-US" dirty="0" smtClean="0"/>
              <a:t>.</a:t>
            </a:r>
            <a:br>
              <a:rPr lang="en-US" dirty="0" smtClean="0"/>
            </a:br>
            <a:endParaRPr lang="en-US" dirty="0"/>
          </a:p>
          <a:p>
            <a:r>
              <a:rPr lang="en-US" dirty="0"/>
              <a:t>Know where your points of compromise are</a:t>
            </a:r>
            <a:r>
              <a:rPr lang="en-US" dirty="0" smtClean="0"/>
              <a:t>.</a:t>
            </a:r>
            <a:br>
              <a:rPr lang="en-US" dirty="0" smtClean="0"/>
            </a:br>
            <a:endParaRPr lang="en-US" dirty="0"/>
          </a:p>
          <a:p>
            <a:r>
              <a:rPr lang="en-US" dirty="0"/>
              <a:t>Use the need to confer with internal groups to buy time and avoid making commitments under pressure.</a:t>
            </a:r>
          </a:p>
        </p:txBody>
      </p:sp>
    </p:spTree>
    <p:extLst>
      <p:ext uri="{BB962C8B-B14F-4D97-AF65-F5344CB8AC3E}">
        <p14:creationId xmlns:p14="http://schemas.microsoft.com/office/powerpoint/2010/main" val="20020061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9982200" cy="609600"/>
          </a:xfrm>
        </p:spPr>
        <p:txBody>
          <a:bodyPr>
            <a:normAutofit fontScale="90000"/>
          </a:bodyPr>
          <a:lstStyle/>
          <a:p>
            <a:pPr algn="ctr"/>
            <a:r>
              <a:rPr lang="en-US" dirty="0"/>
              <a:t>Negotiating: External Issues</a:t>
            </a:r>
          </a:p>
        </p:txBody>
      </p:sp>
      <p:sp>
        <p:nvSpPr>
          <p:cNvPr id="3" name="Content Placeholder 2"/>
          <p:cNvSpPr>
            <a:spLocks noGrp="1"/>
          </p:cNvSpPr>
          <p:nvPr>
            <p:ph idx="1"/>
          </p:nvPr>
        </p:nvSpPr>
        <p:spPr>
          <a:xfrm>
            <a:off x="1371600" y="2209800"/>
            <a:ext cx="10515600" cy="4038600"/>
          </a:xfrm>
        </p:spPr>
        <p:txBody>
          <a:bodyPr>
            <a:noAutofit/>
          </a:bodyPr>
          <a:lstStyle/>
          <a:p>
            <a:pPr>
              <a:buFont typeface="Wingdings" panose="05000000000000000000" pitchFamily="2" charset="2"/>
              <a:buChar char="§"/>
            </a:pPr>
            <a:r>
              <a:rPr lang="en-US" dirty="0"/>
              <a:t>Identify and negotiate with the decision maker from the beginning</a:t>
            </a:r>
            <a:r>
              <a:rPr lang="en-US" dirty="0" smtClean="0"/>
              <a:t>.</a:t>
            </a:r>
            <a:endParaRPr lang="en-US" dirty="0"/>
          </a:p>
          <a:p>
            <a:pPr>
              <a:buFont typeface="Wingdings" panose="05000000000000000000" pitchFamily="2" charset="2"/>
              <a:buChar char="§"/>
            </a:pPr>
            <a:r>
              <a:rPr lang="en-US" dirty="0"/>
              <a:t>Meet in person if at all possible, at least initially</a:t>
            </a:r>
            <a:r>
              <a:rPr lang="en-US" dirty="0" smtClean="0"/>
              <a:t>.</a:t>
            </a:r>
            <a:endParaRPr lang="en-US" dirty="0"/>
          </a:p>
          <a:p>
            <a:pPr>
              <a:buFont typeface="Wingdings" panose="05000000000000000000" pitchFamily="2" charset="2"/>
              <a:buChar char="§"/>
            </a:pPr>
            <a:r>
              <a:rPr lang="en-US" dirty="0"/>
              <a:t>Set the agenda and tone for the meeting</a:t>
            </a:r>
            <a:r>
              <a:rPr lang="en-US" dirty="0" smtClean="0"/>
              <a:t>.</a:t>
            </a:r>
            <a:endParaRPr lang="en-US" dirty="0"/>
          </a:p>
          <a:p>
            <a:pPr>
              <a:buFont typeface="Wingdings" panose="05000000000000000000" pitchFamily="2" charset="2"/>
              <a:buChar char="§"/>
            </a:pPr>
            <a:r>
              <a:rPr lang="en-US" dirty="0"/>
              <a:t>Set your expectations high</a:t>
            </a:r>
            <a:r>
              <a:rPr lang="en-US" dirty="0" smtClean="0"/>
              <a:t>.</a:t>
            </a:r>
            <a:endParaRPr lang="en-US" dirty="0"/>
          </a:p>
          <a:p>
            <a:pPr>
              <a:buFont typeface="Wingdings" panose="05000000000000000000" pitchFamily="2" charset="2"/>
              <a:buChar char="§"/>
            </a:pPr>
            <a:r>
              <a:rPr lang="en-US" dirty="0"/>
              <a:t>Retain the right to keep information confidential</a:t>
            </a:r>
            <a:r>
              <a:rPr lang="en-US" dirty="0" smtClean="0"/>
              <a:t>.</a:t>
            </a:r>
            <a:endParaRPr lang="en-US" dirty="0"/>
          </a:p>
          <a:p>
            <a:pPr>
              <a:buFont typeface="Wingdings" panose="05000000000000000000" pitchFamily="2" charset="2"/>
              <a:buChar char="§"/>
            </a:pPr>
            <a:r>
              <a:rPr lang="en-US" dirty="0"/>
              <a:t>Be prepared to answer (or not answer) difficult questions.</a:t>
            </a:r>
          </a:p>
          <a:p>
            <a:pPr>
              <a:buFont typeface="Wingdings" panose="05000000000000000000" pitchFamily="2" charset="2"/>
              <a:buChar char="§"/>
            </a:pPr>
            <a:r>
              <a:rPr lang="en-US" dirty="0" smtClean="0"/>
              <a:t>Use </a:t>
            </a:r>
            <a:r>
              <a:rPr lang="en-US" dirty="0"/>
              <a:t>the publisher’s terminology as </a:t>
            </a:r>
            <a:r>
              <a:rPr lang="en-US" dirty="0" smtClean="0"/>
              <a:t>appropriate</a:t>
            </a:r>
            <a:endParaRPr lang="en-US" dirty="0"/>
          </a:p>
        </p:txBody>
      </p:sp>
    </p:spTree>
    <p:extLst>
      <p:ext uri="{BB962C8B-B14F-4D97-AF65-F5344CB8AC3E}">
        <p14:creationId xmlns:p14="http://schemas.microsoft.com/office/powerpoint/2010/main" val="29429501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10210800" cy="1295400"/>
          </a:xfrm>
        </p:spPr>
        <p:txBody>
          <a:bodyPr>
            <a:normAutofit/>
          </a:bodyPr>
          <a:lstStyle/>
          <a:p>
            <a:pPr algn="ctr"/>
            <a:r>
              <a:rPr lang="en-US" sz="4000" dirty="0"/>
              <a:t>Building a Negotiation Support System</a:t>
            </a:r>
          </a:p>
        </p:txBody>
      </p:sp>
      <p:sp>
        <p:nvSpPr>
          <p:cNvPr id="3" name="Content Placeholder 2"/>
          <p:cNvSpPr>
            <a:spLocks noGrp="1"/>
          </p:cNvSpPr>
          <p:nvPr>
            <p:ph idx="1"/>
          </p:nvPr>
        </p:nvSpPr>
        <p:spPr>
          <a:xfrm>
            <a:off x="1219200" y="1905000"/>
            <a:ext cx="10591800" cy="4221164"/>
          </a:xfrm>
        </p:spPr>
        <p:txBody>
          <a:bodyPr>
            <a:normAutofit/>
          </a:bodyPr>
          <a:lstStyle/>
          <a:p>
            <a:r>
              <a:rPr lang="en-US" dirty="0"/>
              <a:t>Develop a network of support on your campus</a:t>
            </a:r>
          </a:p>
          <a:p>
            <a:pPr lvl="1"/>
            <a:r>
              <a:rPr lang="en-US" dirty="0"/>
              <a:t>Purchasing Office</a:t>
            </a:r>
          </a:p>
          <a:p>
            <a:pPr lvl="1"/>
            <a:r>
              <a:rPr lang="en-US" dirty="0"/>
              <a:t>Office of General Counsel</a:t>
            </a:r>
          </a:p>
          <a:p>
            <a:pPr lvl="1"/>
            <a:r>
              <a:rPr lang="en-US" dirty="0"/>
              <a:t>Business </a:t>
            </a:r>
            <a:r>
              <a:rPr lang="en-US" dirty="0" smtClean="0"/>
              <a:t>Librarian</a:t>
            </a:r>
            <a:br>
              <a:rPr lang="en-US" dirty="0" smtClean="0"/>
            </a:br>
            <a:endParaRPr lang="en-US" dirty="0"/>
          </a:p>
          <a:p>
            <a:r>
              <a:rPr lang="en-US" dirty="0"/>
              <a:t>Develop Licensing Guidelines to serve as objective criteria for contracts</a:t>
            </a:r>
            <a:r>
              <a:rPr lang="en-US" dirty="0" smtClean="0"/>
              <a:t>.</a:t>
            </a:r>
            <a:br>
              <a:rPr lang="en-US" dirty="0" smtClean="0"/>
            </a:br>
            <a:endParaRPr lang="en-US" dirty="0"/>
          </a:p>
          <a:p>
            <a:r>
              <a:rPr lang="en-US" baseline="0" dirty="0"/>
              <a:t>Attend a corporate negotiation seminar.</a:t>
            </a:r>
            <a:endParaRPr lang="en-US" dirty="0"/>
          </a:p>
        </p:txBody>
      </p:sp>
    </p:spTree>
    <p:extLst>
      <p:ext uri="{BB962C8B-B14F-4D97-AF65-F5344CB8AC3E}">
        <p14:creationId xmlns:p14="http://schemas.microsoft.com/office/powerpoint/2010/main" val="18659824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7B60-46AE-49CB-8FE6-37B5B01D8261}"/>
              </a:ext>
            </a:extLst>
          </p:cNvPr>
          <p:cNvSpPr>
            <a:spLocks noGrp="1"/>
          </p:cNvSpPr>
          <p:nvPr>
            <p:ph type="title"/>
          </p:nvPr>
        </p:nvSpPr>
        <p:spPr>
          <a:xfrm>
            <a:off x="1371600" y="152400"/>
            <a:ext cx="10134600" cy="1143000"/>
          </a:xfrm>
        </p:spPr>
        <p:txBody>
          <a:bodyPr>
            <a:normAutofit fontScale="90000"/>
          </a:bodyPr>
          <a:lstStyle/>
          <a:p>
            <a:pPr algn="ctr"/>
            <a:r>
              <a:rPr lang="en-US" dirty="0"/>
              <a:t>Getting to </a:t>
            </a:r>
            <a:r>
              <a:rPr lang="en-US" dirty="0" smtClean="0"/>
              <a:t>Yes </a:t>
            </a:r>
            <a:r>
              <a:rPr lang="en-US" dirty="0"/>
              <a:t>at </a:t>
            </a:r>
            <a:r>
              <a:rPr lang="en-US" dirty="0" smtClean="0"/>
              <a:t/>
            </a:r>
            <a:br>
              <a:rPr lang="en-US" dirty="0" smtClean="0"/>
            </a:br>
            <a:r>
              <a:rPr lang="en-US" dirty="0" smtClean="0"/>
              <a:t>Your </a:t>
            </a:r>
            <a:r>
              <a:rPr lang="en-US" dirty="0"/>
              <a:t>I</a:t>
            </a:r>
            <a:r>
              <a:rPr lang="en-US" dirty="0" smtClean="0"/>
              <a:t>nstitution</a:t>
            </a:r>
            <a:endParaRPr lang="en-US" dirty="0"/>
          </a:p>
        </p:txBody>
      </p:sp>
      <p:sp>
        <p:nvSpPr>
          <p:cNvPr id="3" name="Content Placeholder 2">
            <a:extLst>
              <a:ext uri="{FF2B5EF4-FFF2-40B4-BE49-F238E27FC236}">
                <a16:creationId xmlns:a16="http://schemas.microsoft.com/office/drawing/2014/main" id="{881CDF8D-587B-4736-899A-55451D0440F7}"/>
              </a:ext>
            </a:extLst>
          </p:cNvPr>
          <p:cNvSpPr>
            <a:spLocks noGrp="1"/>
          </p:cNvSpPr>
          <p:nvPr>
            <p:ph idx="1"/>
          </p:nvPr>
        </p:nvSpPr>
        <p:spPr>
          <a:xfrm>
            <a:off x="1219200" y="1600200"/>
            <a:ext cx="10591800" cy="5105400"/>
          </a:xfrm>
        </p:spPr>
        <p:txBody>
          <a:bodyPr/>
          <a:lstStyle/>
          <a:p>
            <a:r>
              <a:rPr lang="en-US" dirty="0"/>
              <a:t>Develop an annual plan for negotiating your </a:t>
            </a:r>
            <a:r>
              <a:rPr lang="en-US" dirty="0" smtClean="0"/>
              <a:t>renewals</a:t>
            </a:r>
            <a:br>
              <a:rPr lang="en-US" dirty="0" smtClean="0"/>
            </a:br>
            <a:endParaRPr lang="en-US" dirty="0"/>
          </a:p>
          <a:p>
            <a:pPr lvl="1"/>
            <a:r>
              <a:rPr lang="en-US" dirty="0"/>
              <a:t>Create a schedule of renewal </a:t>
            </a:r>
            <a:r>
              <a:rPr lang="en-US" dirty="0" smtClean="0"/>
              <a:t>dates</a:t>
            </a:r>
            <a:br>
              <a:rPr lang="en-US" dirty="0" smtClean="0"/>
            </a:br>
            <a:endParaRPr lang="en-US" dirty="0"/>
          </a:p>
          <a:p>
            <a:pPr lvl="1"/>
            <a:r>
              <a:rPr lang="en-US" dirty="0"/>
              <a:t>Do your information </a:t>
            </a:r>
            <a:r>
              <a:rPr lang="en-US" dirty="0" smtClean="0"/>
              <a:t>gathering</a:t>
            </a:r>
            <a:br>
              <a:rPr lang="en-US" dirty="0" smtClean="0"/>
            </a:br>
            <a:endParaRPr lang="en-US" dirty="0"/>
          </a:p>
          <a:p>
            <a:pPr lvl="1"/>
            <a:r>
              <a:rPr lang="en-US" dirty="0"/>
              <a:t>3 months prior to renewal, send vendors quote requests that include data from information gathering </a:t>
            </a:r>
            <a:r>
              <a:rPr lang="en-US" dirty="0" smtClean="0"/>
              <a:t>process</a:t>
            </a:r>
            <a:br>
              <a:rPr lang="en-US" dirty="0" smtClean="0"/>
            </a:br>
            <a:endParaRPr lang="en-US" dirty="0"/>
          </a:p>
          <a:p>
            <a:pPr lvl="1"/>
            <a:r>
              <a:rPr lang="en-US" dirty="0"/>
              <a:t>Negotiate pricing </a:t>
            </a:r>
            <a:r>
              <a:rPr lang="en-US" dirty="0" smtClean="0"/>
              <a:t/>
            </a:r>
            <a:br>
              <a:rPr lang="en-US" dirty="0" smtClean="0"/>
            </a:br>
            <a:endParaRPr lang="en-US" dirty="0"/>
          </a:p>
          <a:p>
            <a:pPr lvl="1"/>
            <a:r>
              <a:rPr lang="en-US" dirty="0"/>
              <a:t>Celebrate your success!</a:t>
            </a:r>
          </a:p>
        </p:txBody>
      </p:sp>
    </p:spTree>
    <p:extLst>
      <p:ext uri="{BB962C8B-B14F-4D97-AF65-F5344CB8AC3E}">
        <p14:creationId xmlns:p14="http://schemas.microsoft.com/office/powerpoint/2010/main" val="28282316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10363200" cy="1295400"/>
          </a:xfrm>
        </p:spPr>
        <p:txBody>
          <a:bodyPr>
            <a:normAutofit/>
          </a:bodyPr>
          <a:lstStyle/>
          <a:p>
            <a:pPr algn="ctr"/>
            <a:r>
              <a:rPr lang="en-US" sz="4000" dirty="0"/>
              <a:t>Learn </a:t>
            </a:r>
            <a:r>
              <a:rPr lang="en-US" sz="4000" dirty="0" smtClean="0"/>
              <a:t>From </a:t>
            </a:r>
            <a:r>
              <a:rPr lang="en-US" sz="4000" dirty="0"/>
              <a:t>Y</a:t>
            </a:r>
            <a:r>
              <a:rPr lang="en-US" sz="4000" dirty="0" smtClean="0"/>
              <a:t>our </a:t>
            </a:r>
            <a:r>
              <a:rPr lang="en-US" sz="4000" dirty="0"/>
              <a:t>M</a:t>
            </a:r>
            <a:r>
              <a:rPr lang="en-US" sz="4000" dirty="0" smtClean="0"/>
              <a:t>istakes </a:t>
            </a:r>
            <a:br>
              <a:rPr lang="en-US" sz="4000" dirty="0" smtClean="0"/>
            </a:br>
            <a:r>
              <a:rPr lang="en-US" sz="4000" dirty="0" smtClean="0"/>
              <a:t>and </a:t>
            </a:r>
            <a:r>
              <a:rPr lang="en-US" sz="4000" dirty="0"/>
              <a:t>S</a:t>
            </a:r>
            <a:r>
              <a:rPr lang="en-US" sz="4000" dirty="0" smtClean="0"/>
              <a:t>uccesses</a:t>
            </a:r>
            <a:endParaRPr lang="en-US" sz="4000" dirty="0"/>
          </a:p>
        </p:txBody>
      </p:sp>
      <p:sp>
        <p:nvSpPr>
          <p:cNvPr id="3" name="Content Placeholder 2"/>
          <p:cNvSpPr>
            <a:spLocks noGrp="1"/>
          </p:cNvSpPr>
          <p:nvPr>
            <p:ph idx="1"/>
          </p:nvPr>
        </p:nvSpPr>
        <p:spPr>
          <a:xfrm>
            <a:off x="1371600" y="1752600"/>
            <a:ext cx="10363200" cy="4953000"/>
          </a:xfrm>
        </p:spPr>
        <p:txBody>
          <a:bodyPr>
            <a:normAutofit/>
          </a:bodyPr>
          <a:lstStyle/>
          <a:p>
            <a:r>
              <a:rPr lang="en-US" dirty="0"/>
              <a:t>No one was born an expert negotiator!</a:t>
            </a:r>
          </a:p>
          <a:p>
            <a:r>
              <a:rPr lang="en-US" dirty="0"/>
              <a:t>Assess each negotiation experience</a:t>
            </a:r>
          </a:p>
          <a:p>
            <a:pPr lvl="1"/>
            <a:r>
              <a:rPr lang="en-US" dirty="0"/>
              <a:t>What went right, what went wrong?</a:t>
            </a:r>
          </a:p>
          <a:p>
            <a:pPr lvl="1"/>
            <a:r>
              <a:rPr lang="en-US" dirty="0"/>
              <a:t>What could I have done better?</a:t>
            </a:r>
          </a:p>
          <a:p>
            <a:pPr lvl="1"/>
            <a:r>
              <a:rPr lang="en-US" dirty="0"/>
              <a:t>How did I feel emotionally? </a:t>
            </a:r>
          </a:p>
          <a:p>
            <a:r>
              <a:rPr lang="en-US" dirty="0"/>
              <a:t>Forgive yourself for mistakes.</a:t>
            </a:r>
          </a:p>
          <a:p>
            <a:r>
              <a:rPr lang="en-US" dirty="0"/>
              <a:t>Continue to experiment and adjust your negotiation style as you learn and grow</a:t>
            </a:r>
            <a:r>
              <a:rPr lang="en-US" dirty="0" smtClean="0"/>
              <a:t>.</a:t>
            </a:r>
          </a:p>
          <a:p>
            <a:r>
              <a:rPr lang="en-US" dirty="0"/>
              <a:t>Personal integrity is of the utmost importance.  Never lie or promise something you can’t deliver.</a:t>
            </a:r>
          </a:p>
          <a:p>
            <a:endParaRPr lang="en-US" dirty="0"/>
          </a:p>
          <a:p>
            <a:pPr>
              <a:buNone/>
            </a:pPr>
            <a:endParaRPr lang="en-US" dirty="0"/>
          </a:p>
          <a:p>
            <a:endParaRPr lang="en-US" dirty="0"/>
          </a:p>
        </p:txBody>
      </p:sp>
    </p:spTree>
    <p:extLst>
      <p:ext uri="{BB962C8B-B14F-4D97-AF65-F5344CB8AC3E}">
        <p14:creationId xmlns:p14="http://schemas.microsoft.com/office/powerpoint/2010/main" val="358637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9906000" cy="685800"/>
          </a:xfrm>
        </p:spPr>
        <p:txBody>
          <a:bodyPr>
            <a:normAutofit fontScale="90000"/>
          </a:bodyPr>
          <a:lstStyle/>
          <a:p>
            <a:pPr algn="ctr"/>
            <a:r>
              <a:rPr lang="en-US" dirty="0" smtClean="0"/>
              <a:t>License Agreements</a:t>
            </a:r>
            <a:endParaRPr lang="en-US" dirty="0"/>
          </a:p>
        </p:txBody>
      </p:sp>
      <p:sp>
        <p:nvSpPr>
          <p:cNvPr id="3" name="Content Placeholder 2"/>
          <p:cNvSpPr>
            <a:spLocks noGrp="1"/>
          </p:cNvSpPr>
          <p:nvPr>
            <p:ph idx="1"/>
          </p:nvPr>
        </p:nvSpPr>
        <p:spPr>
          <a:xfrm>
            <a:off x="1371600" y="1600200"/>
            <a:ext cx="9601200" cy="5105400"/>
          </a:xfrm>
        </p:spPr>
        <p:txBody>
          <a:bodyPr>
            <a:noAutofit/>
          </a:bodyPr>
          <a:lstStyle/>
          <a:p>
            <a:r>
              <a:rPr lang="en-US" dirty="0" smtClean="0"/>
              <a:t>License agreements are contracts and based on contract law.</a:t>
            </a:r>
            <a:br>
              <a:rPr lang="en-US" dirty="0" smtClean="0"/>
            </a:br>
            <a:endParaRPr lang="en-US" dirty="0" smtClean="0"/>
          </a:p>
          <a:p>
            <a:r>
              <a:rPr lang="en-US" dirty="0" smtClean="0"/>
              <a:t>Agreements between two parties wherein one party grants permission to another to engage in some activity (e.g., the right to have authorized users access to an online database).</a:t>
            </a:r>
            <a:br>
              <a:rPr lang="en-US" dirty="0" smtClean="0"/>
            </a:br>
            <a:endParaRPr lang="en-US" dirty="0" smtClean="0"/>
          </a:p>
          <a:p>
            <a:r>
              <a:rPr lang="en-US" dirty="0" smtClean="0"/>
              <a:t>Contract terms take precedence over existing rights and exceptions granted under Copyright Law.</a:t>
            </a:r>
            <a:br>
              <a:rPr lang="en-US" dirty="0" smtClean="0"/>
            </a:br>
            <a:endParaRPr lang="en-US" dirty="0" smtClean="0"/>
          </a:p>
          <a:p>
            <a:r>
              <a:rPr lang="en-US" dirty="0" smtClean="0"/>
              <a:t>Should be clear, must balance rights and responsibility of both parties, provide remedy periods before litigation is contemplated and should protect rights to back out of the contract under appropriate circumstances. </a:t>
            </a:r>
            <a:endParaRPr lang="en-US" dirty="0"/>
          </a:p>
        </p:txBody>
      </p:sp>
    </p:spTree>
    <p:extLst>
      <p:ext uri="{BB962C8B-B14F-4D97-AF65-F5344CB8AC3E}">
        <p14:creationId xmlns:p14="http://schemas.microsoft.com/office/powerpoint/2010/main" val="39906818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8991600" cy="609600"/>
          </a:xfrm>
        </p:spPr>
        <p:txBody>
          <a:bodyPr>
            <a:noAutofit/>
          </a:bodyPr>
          <a:lstStyle/>
          <a:p>
            <a:pPr algn="ctr">
              <a:defRPr/>
            </a:pPr>
            <a:r>
              <a:rPr lang="en-US" sz="4000" b="1" dirty="0">
                <a:solidFill>
                  <a:schemeClr val="tx2">
                    <a:satMod val="130000"/>
                  </a:schemeClr>
                </a:solidFill>
                <a:latin typeface="Arial Black" pitchFamily="34" charset="0"/>
                <a:cs typeface="Arial" pitchFamily="34" charset="0"/>
              </a:rPr>
              <a:t>Price Negotiations….1</a:t>
            </a:r>
            <a:br>
              <a:rPr lang="en-US" sz="4000" b="1" dirty="0">
                <a:solidFill>
                  <a:schemeClr val="tx2">
                    <a:satMod val="130000"/>
                  </a:schemeClr>
                </a:solidFill>
                <a:latin typeface="Arial Black" pitchFamily="34" charset="0"/>
                <a:cs typeface="Arial" pitchFamily="34" charset="0"/>
              </a:rPr>
            </a:br>
            <a:endParaRPr lang="en-US" sz="4000" b="1" dirty="0">
              <a:solidFill>
                <a:schemeClr val="tx2">
                  <a:satMod val="130000"/>
                </a:schemeClr>
              </a:solidFill>
              <a:latin typeface="Arial Black" pitchFamily="34" charset="0"/>
              <a:cs typeface="Arial" pitchFamily="34" charset="0"/>
            </a:endParaRPr>
          </a:p>
        </p:txBody>
      </p:sp>
      <p:sp>
        <p:nvSpPr>
          <p:cNvPr id="3" name="Content Placeholder 2"/>
          <p:cNvSpPr>
            <a:spLocks noGrp="1"/>
          </p:cNvSpPr>
          <p:nvPr>
            <p:ph idx="1"/>
          </p:nvPr>
        </p:nvSpPr>
        <p:spPr>
          <a:xfrm>
            <a:off x="990600" y="990600"/>
            <a:ext cx="10210800" cy="5867400"/>
          </a:xfrm>
        </p:spPr>
        <p:txBody>
          <a:bodyPr>
            <a:normAutofit/>
          </a:bodyPr>
          <a:lstStyle/>
          <a:p>
            <a:pPr marL="425196" indent="-342900">
              <a:buSzPct val="100000"/>
              <a:defRPr/>
            </a:pPr>
            <a:r>
              <a:rPr lang="en-US" b="1" dirty="0">
                <a:latin typeface="Arial" pitchFamily="34" charset="0"/>
                <a:cs typeface="Arial" pitchFamily="34" charset="0"/>
              </a:rPr>
              <a:t>Never hurts to ask.</a:t>
            </a:r>
          </a:p>
          <a:p>
            <a:pPr marL="425196" indent="-342900">
              <a:buSzPct val="100000"/>
              <a:defRPr/>
            </a:pPr>
            <a:r>
              <a:rPr lang="en-US" b="1" dirty="0">
                <a:latin typeface="Arial" pitchFamily="34" charset="0"/>
                <a:cs typeface="Arial" pitchFamily="34" charset="0"/>
              </a:rPr>
              <a:t>Get competitive quotes and ask for price match.</a:t>
            </a:r>
          </a:p>
          <a:p>
            <a:pPr marL="425196" indent="-342900">
              <a:buSzPct val="100000"/>
              <a:defRPr/>
            </a:pPr>
            <a:r>
              <a:rPr lang="en-US" b="1" dirty="0">
                <a:latin typeface="Arial" pitchFamily="34" charset="0"/>
                <a:cs typeface="Arial" pitchFamily="34" charset="0"/>
              </a:rPr>
              <a:t>Bundle prices.</a:t>
            </a:r>
          </a:p>
          <a:p>
            <a:pPr marL="425196" indent="-342900">
              <a:buSzPct val="100000"/>
              <a:defRPr/>
            </a:pPr>
            <a:r>
              <a:rPr lang="en-US" b="1" dirty="0">
                <a:latin typeface="Arial" pitchFamily="34" charset="0"/>
                <a:cs typeface="Arial" pitchFamily="34" charset="0"/>
              </a:rPr>
              <a:t>Multi-year contracts.</a:t>
            </a:r>
          </a:p>
          <a:p>
            <a:pPr marL="425196" indent="-342900">
              <a:buSzPct val="100000"/>
              <a:defRPr/>
            </a:pPr>
            <a:r>
              <a:rPr lang="en-US" b="1" dirty="0">
                <a:latin typeface="Arial" pitchFamily="34" charset="0"/>
                <a:cs typeface="Arial" pitchFamily="34" charset="0"/>
              </a:rPr>
              <a:t>Mini consortium deals.</a:t>
            </a:r>
          </a:p>
          <a:p>
            <a:pPr marL="425196" indent="-342900">
              <a:buSzPct val="100000"/>
              <a:defRPr/>
            </a:pPr>
            <a:r>
              <a:rPr lang="en-US" b="1" dirty="0">
                <a:latin typeface="Arial" pitchFamily="34" charset="0"/>
                <a:cs typeface="Arial" pitchFamily="34" charset="0"/>
              </a:rPr>
              <a:t>Central site and add on sites at reduced rate.</a:t>
            </a:r>
          </a:p>
          <a:p>
            <a:pPr marL="425196" indent="-342900">
              <a:buSzPct val="100000"/>
              <a:defRPr/>
            </a:pPr>
            <a:r>
              <a:rPr lang="en-US" b="1" dirty="0">
                <a:latin typeface="Arial" pitchFamily="34" charset="0"/>
                <a:cs typeface="Arial" pitchFamily="34" charset="0"/>
              </a:rPr>
              <a:t>Negotiate citing budget crunches.</a:t>
            </a:r>
          </a:p>
          <a:p>
            <a:pPr marL="425196" indent="-342900">
              <a:buSzPct val="100000"/>
              <a:defRPr/>
            </a:pPr>
            <a:r>
              <a:rPr lang="en-US" b="1" dirty="0">
                <a:latin typeface="Arial" pitchFamily="34" charset="0"/>
                <a:cs typeface="Arial" pitchFamily="34" charset="0"/>
              </a:rPr>
              <a:t>Ask for free services such as training, manuals &amp; marketing material.</a:t>
            </a:r>
          </a:p>
          <a:p>
            <a:pPr marL="425196" indent="-342900">
              <a:buSzPct val="100000"/>
              <a:defRPr/>
            </a:pPr>
            <a:r>
              <a:rPr lang="en-US" b="1" dirty="0">
                <a:latin typeface="Arial" pitchFamily="34" charset="0"/>
                <a:cs typeface="Arial" pitchFamily="34" charset="0"/>
              </a:rPr>
              <a:t>Leasing or purchasing?  Access vs. Ownership?</a:t>
            </a:r>
          </a:p>
          <a:p>
            <a:pPr marL="425196" indent="-342900">
              <a:buSzPct val="100000"/>
              <a:defRPr/>
            </a:pPr>
            <a:r>
              <a:rPr lang="en-US" b="1" dirty="0">
                <a:latin typeface="Arial" pitchFamily="34" charset="0"/>
                <a:cs typeface="Arial" pitchFamily="34" charset="0"/>
              </a:rPr>
              <a:t>Standing relationships with the vendor.</a:t>
            </a:r>
          </a:p>
          <a:p>
            <a:pPr marL="425196" indent="-342900">
              <a:buSzPct val="100000"/>
              <a:defRPr/>
            </a:pPr>
            <a:r>
              <a:rPr lang="en-US" b="1" dirty="0">
                <a:latin typeface="Arial" pitchFamily="34" charset="0"/>
                <a:cs typeface="Arial" pitchFamily="34" charset="0"/>
              </a:rPr>
              <a:t>You have a right to free of charge technical support.</a:t>
            </a:r>
          </a:p>
          <a:p>
            <a:pPr marL="365760" indent="-283464">
              <a:buFont typeface="Wingdings" pitchFamily="2" charset="2"/>
              <a:buChar char="v"/>
              <a:defRPr/>
            </a:pPr>
            <a:endParaRPr lang="en-US" b="1" dirty="0">
              <a:latin typeface="Arial" pitchFamily="34" charset="0"/>
              <a:cs typeface="Arial" pitchFamily="34" charset="0"/>
            </a:endParaRPr>
          </a:p>
          <a:p>
            <a:pPr marL="886968" lvl="2">
              <a:buClr>
                <a:schemeClr val="accent1"/>
              </a:buClr>
              <a:buFont typeface="Wingdings" pitchFamily="2" charset="2"/>
              <a:buChar char="v"/>
              <a:defRPr/>
            </a:pPr>
            <a:endParaRPr lang="en-US" b="1" dirty="0">
              <a:latin typeface="Arial" pitchFamily="34" charset="0"/>
              <a:cs typeface="Arial" pitchFamily="34" charset="0"/>
            </a:endParaRPr>
          </a:p>
          <a:p>
            <a:pPr marL="886968" lvl="2">
              <a:buClr>
                <a:schemeClr val="accent1"/>
              </a:buClr>
              <a:buNone/>
              <a:defRPr/>
            </a:pPr>
            <a:endParaRPr lang="en-US" b="1" dirty="0">
              <a:latin typeface="Arial" pitchFamily="34" charset="0"/>
              <a:cs typeface="Arial" pitchFamily="34" charset="0"/>
            </a:endParaRPr>
          </a:p>
          <a:p>
            <a:pPr lvl="1" indent="-237744">
              <a:buFont typeface="Wingdings" pitchFamily="2" charset="2"/>
              <a:buChar char="v"/>
              <a:defRPr/>
            </a:pPr>
            <a:endParaRPr lang="en-US" b="1" dirty="0">
              <a:latin typeface="Arial" pitchFamily="34" charset="0"/>
              <a:cs typeface="Arial" pitchFamily="34" charset="0"/>
            </a:endParaRPr>
          </a:p>
          <a:p>
            <a:pPr lvl="1" indent="-237744">
              <a:buFont typeface="Wingdings" pitchFamily="2" charset="2"/>
              <a:buChar char="Ø"/>
              <a:defRPr/>
            </a:pPr>
            <a:endParaRPr lang="en-US" sz="2200" b="1" dirty="0">
              <a:latin typeface="Arial" pitchFamily="34" charset="0"/>
              <a:cs typeface="Arial" pitchFamily="34" charset="0"/>
            </a:endParaRPr>
          </a:p>
          <a:p>
            <a:pPr marL="365760" indent="-283464">
              <a:buFont typeface="Wingdings 2"/>
              <a:buChar char=""/>
              <a:defRPr/>
            </a:pPr>
            <a:endParaRPr lang="en-US" dirty="0"/>
          </a:p>
        </p:txBody>
      </p:sp>
    </p:spTree>
    <p:extLst>
      <p:ext uri="{BB962C8B-B14F-4D97-AF65-F5344CB8AC3E}">
        <p14:creationId xmlns:p14="http://schemas.microsoft.com/office/powerpoint/2010/main" val="4586283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5602"/>
            <a:ext cx="10287000" cy="913598"/>
          </a:xfrm>
        </p:spPr>
        <p:txBody>
          <a:bodyPr>
            <a:normAutofit/>
          </a:bodyPr>
          <a:lstStyle/>
          <a:p>
            <a:pPr algn="ctr">
              <a:defRPr/>
            </a:pPr>
            <a:r>
              <a:rPr lang="en-US" sz="4000" b="1" dirty="0" smtClean="0">
                <a:solidFill>
                  <a:schemeClr val="tx2">
                    <a:satMod val="130000"/>
                  </a:schemeClr>
                </a:solidFill>
                <a:cs typeface="Arial" pitchFamily="34" charset="0"/>
              </a:rPr>
              <a:t>Price </a:t>
            </a:r>
            <a:r>
              <a:rPr lang="en-US" sz="4000" b="1" dirty="0">
                <a:solidFill>
                  <a:schemeClr val="tx2">
                    <a:satMod val="130000"/>
                  </a:schemeClr>
                </a:solidFill>
                <a:cs typeface="Arial" pitchFamily="34" charset="0"/>
              </a:rPr>
              <a:t>Negotiations…2</a:t>
            </a:r>
            <a:endParaRPr lang="en-US" sz="4000" dirty="0">
              <a:solidFill>
                <a:schemeClr val="tx2">
                  <a:satMod val="130000"/>
                </a:schemeClr>
              </a:solidFill>
            </a:endParaRPr>
          </a:p>
        </p:txBody>
      </p:sp>
      <p:sp>
        <p:nvSpPr>
          <p:cNvPr id="3" name="Content Placeholder 2"/>
          <p:cNvSpPr>
            <a:spLocks noGrp="1"/>
          </p:cNvSpPr>
          <p:nvPr>
            <p:ph idx="1"/>
          </p:nvPr>
        </p:nvSpPr>
        <p:spPr>
          <a:xfrm>
            <a:off x="914400" y="1219200"/>
            <a:ext cx="11125200" cy="5638800"/>
          </a:xfrm>
        </p:spPr>
        <p:txBody>
          <a:bodyPr>
            <a:normAutofit/>
          </a:bodyPr>
          <a:lstStyle/>
          <a:p>
            <a:pPr marL="845820" lvl="2" indent="-342900">
              <a:buSzPct val="110000"/>
              <a:buFont typeface="Wingdings" panose="05000000000000000000" pitchFamily="2" charset="2"/>
              <a:buChar char="§"/>
              <a:defRPr/>
            </a:pPr>
            <a:r>
              <a:rPr lang="en-US" dirty="0" smtClean="0"/>
              <a:t>Databases: </a:t>
            </a:r>
            <a:endParaRPr lang="en-US" b="1" dirty="0" smtClean="0"/>
          </a:p>
          <a:p>
            <a:pPr marL="1303020" lvl="3" indent="-342900">
              <a:buSzPct val="110000"/>
              <a:buFont typeface="Wingdings" panose="05000000000000000000" pitchFamily="2" charset="2"/>
              <a:buChar char="§"/>
              <a:defRPr/>
            </a:pPr>
            <a:r>
              <a:rPr lang="en-US" b="1" dirty="0" smtClean="0">
                <a:latin typeface="Arial" pitchFamily="34" charset="0"/>
                <a:cs typeface="Arial" pitchFamily="34" charset="0"/>
              </a:rPr>
              <a:t>Departmental </a:t>
            </a:r>
            <a:r>
              <a:rPr lang="en-US" b="1" dirty="0">
                <a:latin typeface="Arial" pitchFamily="34" charset="0"/>
                <a:cs typeface="Arial" pitchFamily="34" charset="0"/>
              </a:rPr>
              <a:t>FTE instead of enterprise wide.</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FTE ranges.</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Type of institution (Bachelor, Master, PhD).</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Number of degrees granted in a specific discipline.</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Small number of concurrent users.</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Eliminating alumni, or walk-in users or restricting access to on-campus use only.</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One or more dedicated terminals (public libraries).</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Requiring patron logon for restricted use.</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One time back file purchases.</a:t>
            </a:r>
          </a:p>
          <a:p>
            <a:pPr marL="1303020" lvl="3" indent="-342900">
              <a:buSzPct val="110000"/>
              <a:buFont typeface="Wingdings" panose="05000000000000000000" pitchFamily="2" charset="2"/>
              <a:buChar char="§"/>
              <a:defRPr/>
            </a:pPr>
            <a:r>
              <a:rPr lang="en-US" b="1" dirty="0">
                <a:latin typeface="Arial" pitchFamily="34" charset="0"/>
                <a:cs typeface="Arial" pitchFamily="34" charset="0"/>
              </a:rPr>
              <a:t>Combination of </a:t>
            </a:r>
            <a:r>
              <a:rPr lang="en-US" b="1" dirty="0" smtClean="0">
                <a:latin typeface="Arial" pitchFamily="34" charset="0"/>
                <a:cs typeface="Arial" pitchFamily="34" charset="0"/>
              </a:rPr>
              <a:t>above.</a:t>
            </a:r>
            <a:br>
              <a:rPr lang="en-US" b="1" dirty="0" smtClean="0">
                <a:latin typeface="Arial" pitchFamily="34" charset="0"/>
                <a:cs typeface="Arial" pitchFamily="34" charset="0"/>
              </a:rPr>
            </a:br>
            <a:endParaRPr lang="en-US" b="1" dirty="0">
              <a:latin typeface="Arial" pitchFamily="34" charset="0"/>
              <a:cs typeface="Arial" pitchFamily="34" charset="0"/>
            </a:endParaRPr>
          </a:p>
          <a:p>
            <a:pPr marL="365760" indent="-283464">
              <a:buFont typeface="Wingdings 2"/>
              <a:buChar char=""/>
              <a:defRPr/>
            </a:pPr>
            <a:endParaRPr lang="en-US" dirty="0"/>
          </a:p>
        </p:txBody>
      </p:sp>
    </p:spTree>
    <p:extLst>
      <p:ext uri="{BB962C8B-B14F-4D97-AF65-F5344CB8AC3E}">
        <p14:creationId xmlns:p14="http://schemas.microsoft.com/office/powerpoint/2010/main" val="10499825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10287000" cy="1066800"/>
          </a:xfrm>
        </p:spPr>
        <p:txBody>
          <a:bodyPr>
            <a:normAutofit/>
          </a:bodyPr>
          <a:lstStyle/>
          <a:p>
            <a:pPr algn="ctr">
              <a:defRPr/>
            </a:pPr>
            <a:r>
              <a:rPr lang="en-US" sz="4000" b="1" dirty="0" smtClean="0">
                <a:solidFill>
                  <a:schemeClr val="tx2">
                    <a:satMod val="130000"/>
                  </a:schemeClr>
                </a:solidFill>
                <a:cs typeface="Arial" pitchFamily="34" charset="0"/>
              </a:rPr>
              <a:t>Price Negotiations…3</a:t>
            </a:r>
            <a:endParaRPr lang="en-US" sz="4000" dirty="0">
              <a:solidFill>
                <a:schemeClr val="tx2">
                  <a:satMod val="130000"/>
                </a:schemeClr>
              </a:solidFill>
            </a:endParaRPr>
          </a:p>
        </p:txBody>
      </p:sp>
      <p:sp>
        <p:nvSpPr>
          <p:cNvPr id="3" name="Content Placeholder 2"/>
          <p:cNvSpPr>
            <a:spLocks noGrp="1"/>
          </p:cNvSpPr>
          <p:nvPr>
            <p:ph idx="1"/>
          </p:nvPr>
        </p:nvSpPr>
        <p:spPr>
          <a:xfrm>
            <a:off x="838200" y="2133600"/>
            <a:ext cx="11125200" cy="3352800"/>
          </a:xfrm>
        </p:spPr>
        <p:txBody>
          <a:bodyPr>
            <a:normAutofit/>
          </a:bodyPr>
          <a:lstStyle/>
          <a:p>
            <a:pPr marL="502920" lvl="2" indent="0">
              <a:buSzPct val="110000"/>
              <a:buNone/>
              <a:defRPr/>
            </a:pPr>
            <a:endParaRPr lang="en-US" sz="2200" b="1" dirty="0" smtClean="0">
              <a:latin typeface="Arial" pitchFamily="34" charset="0"/>
              <a:cs typeface="Arial" pitchFamily="34" charset="0"/>
            </a:endParaRPr>
          </a:p>
          <a:p>
            <a:pPr marL="845820" lvl="2" indent="-342900">
              <a:buSzPct val="110000"/>
              <a:buFont typeface="Wingdings" panose="05000000000000000000" pitchFamily="2" charset="2"/>
              <a:buChar char="§"/>
              <a:defRPr/>
            </a:pPr>
            <a:r>
              <a:rPr lang="en-US" sz="2200" b="1" dirty="0" smtClean="0">
                <a:latin typeface="Arial" pitchFamily="34" charset="0"/>
                <a:cs typeface="Arial" pitchFamily="34" charset="0"/>
              </a:rPr>
              <a:t>E-books</a:t>
            </a:r>
            <a:endParaRPr lang="en-US" sz="2200" b="1" dirty="0">
              <a:latin typeface="Arial" pitchFamily="34" charset="0"/>
              <a:cs typeface="Arial" pitchFamily="34" charset="0"/>
            </a:endParaRPr>
          </a:p>
          <a:p>
            <a:pPr marL="1303020" lvl="3" indent="-342900">
              <a:buSzPct val="110000"/>
              <a:buFont typeface="Wingdings" panose="05000000000000000000" pitchFamily="2" charset="2"/>
              <a:buChar char="§"/>
              <a:defRPr/>
            </a:pPr>
            <a:r>
              <a:rPr lang="en-US" sz="2200" b="1" dirty="0">
                <a:latin typeface="Arial" pitchFamily="34" charset="0"/>
                <a:cs typeface="Arial" pitchFamily="34" charset="0"/>
              </a:rPr>
              <a:t>Pay-Per-Print/View/Download</a:t>
            </a:r>
            <a:r>
              <a:rPr lang="en-US" sz="2200" b="1" dirty="0" smtClean="0">
                <a:latin typeface="Arial" pitchFamily="34" charset="0"/>
                <a:cs typeface="Arial" pitchFamily="34" charset="0"/>
              </a:rPr>
              <a:t>.</a:t>
            </a:r>
            <a:br>
              <a:rPr lang="en-US" sz="2200" b="1" dirty="0" smtClean="0">
                <a:latin typeface="Arial" pitchFamily="34" charset="0"/>
                <a:cs typeface="Arial" pitchFamily="34" charset="0"/>
              </a:rPr>
            </a:br>
            <a:endParaRPr lang="en-US" sz="2200" b="1" dirty="0">
              <a:latin typeface="Arial" pitchFamily="34" charset="0"/>
              <a:cs typeface="Arial" pitchFamily="34" charset="0"/>
            </a:endParaRPr>
          </a:p>
          <a:p>
            <a:pPr marL="1303020" lvl="3" indent="-342900">
              <a:buSzPct val="110000"/>
              <a:buFont typeface="Wingdings" panose="05000000000000000000" pitchFamily="2" charset="2"/>
              <a:buChar char="§"/>
              <a:defRPr/>
            </a:pPr>
            <a:r>
              <a:rPr lang="en-US" sz="2200" b="1" dirty="0">
                <a:latin typeface="Arial" pitchFamily="34" charset="0"/>
                <a:cs typeface="Arial" pitchFamily="34" charset="0"/>
              </a:rPr>
              <a:t>Rent-To-Own: paying a small fee for use</a:t>
            </a:r>
            <a:r>
              <a:rPr lang="en-US" sz="2200" b="1" dirty="0" smtClean="0">
                <a:latin typeface="Arial" pitchFamily="34" charset="0"/>
                <a:cs typeface="Arial" pitchFamily="34" charset="0"/>
              </a:rPr>
              <a:t>.</a:t>
            </a:r>
            <a:br>
              <a:rPr lang="en-US" sz="2200" b="1" dirty="0" smtClean="0">
                <a:latin typeface="Arial" pitchFamily="34" charset="0"/>
                <a:cs typeface="Arial" pitchFamily="34" charset="0"/>
              </a:rPr>
            </a:br>
            <a:endParaRPr lang="en-US" sz="2200" b="1" dirty="0">
              <a:latin typeface="Arial" pitchFamily="34" charset="0"/>
              <a:cs typeface="Arial" pitchFamily="34" charset="0"/>
            </a:endParaRPr>
          </a:p>
          <a:p>
            <a:pPr marL="1303020" lvl="3" indent="-342900">
              <a:buSzPct val="110000"/>
              <a:buFont typeface="Wingdings" panose="05000000000000000000" pitchFamily="2" charset="2"/>
              <a:buChar char="§"/>
              <a:defRPr/>
            </a:pPr>
            <a:r>
              <a:rPr lang="en-US" sz="2200" b="1" dirty="0">
                <a:latin typeface="Arial" pitchFamily="34" charset="0"/>
                <a:cs typeface="Arial" pitchFamily="34" charset="0"/>
              </a:rPr>
              <a:t>Archival rights for reference books</a:t>
            </a:r>
            <a:r>
              <a:rPr lang="en-US" sz="2200" b="1" dirty="0" smtClean="0">
                <a:latin typeface="Arial" pitchFamily="34" charset="0"/>
                <a:cs typeface="Arial" pitchFamily="34" charset="0"/>
              </a:rPr>
              <a:t>.</a:t>
            </a:r>
            <a:br>
              <a:rPr lang="en-US" sz="2200" b="1" dirty="0" smtClean="0">
                <a:latin typeface="Arial" pitchFamily="34" charset="0"/>
                <a:cs typeface="Arial" pitchFamily="34" charset="0"/>
              </a:rPr>
            </a:br>
            <a:endParaRPr lang="en-US" sz="2200" b="1" dirty="0">
              <a:latin typeface="Arial" pitchFamily="34" charset="0"/>
              <a:cs typeface="Arial" pitchFamily="34" charset="0"/>
            </a:endParaRPr>
          </a:p>
          <a:p>
            <a:pPr marL="365760" indent="-283464">
              <a:buFont typeface="Wingdings 2"/>
              <a:buChar char=""/>
              <a:defRPr/>
            </a:pPr>
            <a:endParaRPr lang="en-US" dirty="0"/>
          </a:p>
        </p:txBody>
      </p:sp>
    </p:spTree>
    <p:extLst>
      <p:ext uri="{BB962C8B-B14F-4D97-AF65-F5344CB8AC3E}">
        <p14:creationId xmlns:p14="http://schemas.microsoft.com/office/powerpoint/2010/main" val="8907468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9677400" cy="639762"/>
          </a:xfrm>
        </p:spPr>
        <p:txBody>
          <a:bodyPr>
            <a:normAutofit/>
          </a:bodyPr>
          <a:lstStyle/>
          <a:p>
            <a:pPr algn="ctr">
              <a:defRPr/>
            </a:pPr>
            <a:r>
              <a:rPr lang="en-US" sz="4000" b="1" dirty="0">
                <a:solidFill>
                  <a:schemeClr val="tx2">
                    <a:satMod val="130000"/>
                  </a:schemeClr>
                </a:solidFill>
                <a:latin typeface="Arial Black" pitchFamily="34" charset="0"/>
                <a:cs typeface="Arial" pitchFamily="34" charset="0"/>
              </a:rPr>
              <a:t>Price </a:t>
            </a:r>
            <a:r>
              <a:rPr lang="en-US" sz="4000" b="1" dirty="0" smtClean="0">
                <a:solidFill>
                  <a:schemeClr val="tx2">
                    <a:satMod val="130000"/>
                  </a:schemeClr>
                </a:solidFill>
                <a:latin typeface="Arial Black" pitchFamily="34" charset="0"/>
                <a:cs typeface="Arial" pitchFamily="34" charset="0"/>
              </a:rPr>
              <a:t>Negotiations…4</a:t>
            </a:r>
            <a:endParaRPr lang="en-US" sz="4000" dirty="0">
              <a:solidFill>
                <a:schemeClr val="tx2">
                  <a:satMod val="130000"/>
                </a:schemeClr>
              </a:solidFill>
              <a:latin typeface="Arial Black" pitchFamily="34" charset="0"/>
            </a:endParaRPr>
          </a:p>
        </p:txBody>
      </p:sp>
      <p:sp>
        <p:nvSpPr>
          <p:cNvPr id="3" name="Content Placeholder 2"/>
          <p:cNvSpPr>
            <a:spLocks noGrp="1"/>
          </p:cNvSpPr>
          <p:nvPr>
            <p:ph idx="1"/>
          </p:nvPr>
        </p:nvSpPr>
        <p:spPr>
          <a:xfrm>
            <a:off x="914400" y="1371600"/>
            <a:ext cx="11049000" cy="5486400"/>
          </a:xfrm>
        </p:spPr>
        <p:txBody>
          <a:bodyPr>
            <a:normAutofit lnSpcReduction="10000"/>
          </a:bodyPr>
          <a:lstStyle/>
          <a:p>
            <a:pPr marL="489204" indent="-342900">
              <a:buSzPct val="110000"/>
              <a:buFont typeface="Wingdings" panose="05000000000000000000" pitchFamily="2" charset="2"/>
              <a:buChar char="§"/>
              <a:defRPr/>
            </a:pPr>
            <a:r>
              <a:rPr lang="en-US" b="1" dirty="0">
                <a:latin typeface="Arial" pitchFamily="34" charset="0"/>
                <a:cs typeface="Arial" pitchFamily="34" charset="0"/>
              </a:rPr>
              <a:t>Journal Packages: </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Options to create e-journal packages title by title.</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Options for dropping titles based on usage data.</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Create a base fenced list.</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Discuss terms and conditions for add on titles.</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Add penalty free cancellation clauses.</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Add maximum penalty clauses for cancellations beyond the allowed quota or for removal of important journals from the package.</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Journal packages must allow for one print archival copy of the licensed content.</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Deep discount for print subscriptions : 75% to 80%</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If electronic version includes less content, then the price for electronic version should be discounted.</a:t>
            </a:r>
          </a:p>
          <a:p>
            <a:pPr marL="845820" lvl="2" indent="-342900">
              <a:buSzPct val="110000"/>
              <a:buFont typeface="Wingdings" panose="05000000000000000000" pitchFamily="2" charset="2"/>
              <a:buChar char="§"/>
              <a:defRPr/>
            </a:pPr>
            <a:r>
              <a:rPr lang="en-US" b="1" dirty="0">
                <a:latin typeface="Arial" pitchFamily="34" charset="0"/>
                <a:cs typeface="Arial" pitchFamily="34" charset="0"/>
              </a:rPr>
              <a:t>Options to use subscription agents.</a:t>
            </a:r>
          </a:p>
          <a:p>
            <a:pPr marL="429768" lvl="1">
              <a:buFont typeface="Wingdings" panose="05000000000000000000" pitchFamily="2" charset="2"/>
              <a:buChar char="§"/>
              <a:defRPr/>
            </a:pPr>
            <a:endParaRPr lang="en-US" b="1" dirty="0">
              <a:latin typeface="Arial" pitchFamily="34" charset="0"/>
              <a:cs typeface="Arial" pitchFamily="34" charset="0"/>
            </a:endParaRPr>
          </a:p>
          <a:p>
            <a:pPr marL="365760" indent="-283464">
              <a:buFont typeface="Wingdings 2"/>
              <a:buChar char=""/>
              <a:defRPr/>
            </a:pPr>
            <a:endParaRPr lang="en-US" dirty="0"/>
          </a:p>
        </p:txBody>
      </p:sp>
    </p:spTree>
    <p:extLst>
      <p:ext uri="{BB962C8B-B14F-4D97-AF65-F5344CB8AC3E}">
        <p14:creationId xmlns:p14="http://schemas.microsoft.com/office/powerpoint/2010/main" val="7066226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8686800" cy="731838"/>
          </a:xfrm>
        </p:spPr>
        <p:txBody>
          <a:bodyPr>
            <a:normAutofit/>
          </a:bodyPr>
          <a:lstStyle/>
          <a:p>
            <a:pPr algn="ctr">
              <a:defRPr/>
            </a:pPr>
            <a:r>
              <a:rPr lang="en-US" sz="4000" b="1" dirty="0">
                <a:solidFill>
                  <a:schemeClr val="tx2">
                    <a:satMod val="130000"/>
                  </a:schemeClr>
                </a:solidFill>
                <a:latin typeface="Arial Black" pitchFamily="34" charset="0"/>
                <a:cs typeface="Arial" pitchFamily="34" charset="0"/>
              </a:rPr>
              <a:t>Price </a:t>
            </a:r>
            <a:r>
              <a:rPr lang="en-US" sz="4000" b="1" dirty="0" smtClean="0">
                <a:solidFill>
                  <a:schemeClr val="tx2">
                    <a:satMod val="130000"/>
                  </a:schemeClr>
                </a:solidFill>
                <a:latin typeface="Arial Black" pitchFamily="34" charset="0"/>
                <a:cs typeface="Arial" pitchFamily="34" charset="0"/>
              </a:rPr>
              <a:t>Negotiations…5</a:t>
            </a:r>
            <a:endParaRPr lang="en-US" sz="4000" dirty="0">
              <a:solidFill>
                <a:schemeClr val="tx2">
                  <a:satMod val="130000"/>
                </a:schemeClr>
              </a:solidFill>
              <a:latin typeface="Arial Black" pitchFamily="34" charset="0"/>
            </a:endParaRPr>
          </a:p>
        </p:txBody>
      </p:sp>
      <p:sp>
        <p:nvSpPr>
          <p:cNvPr id="49155" name="Content Placeholder 2"/>
          <p:cNvSpPr>
            <a:spLocks noGrp="1"/>
          </p:cNvSpPr>
          <p:nvPr>
            <p:ph idx="1"/>
          </p:nvPr>
        </p:nvSpPr>
        <p:spPr>
          <a:xfrm>
            <a:off x="1676400" y="1828800"/>
            <a:ext cx="10134600" cy="4267200"/>
          </a:xfrm>
        </p:spPr>
        <p:txBody>
          <a:bodyPr>
            <a:normAutofit/>
          </a:bodyPr>
          <a:lstStyle/>
          <a:p>
            <a:pPr>
              <a:buSzPct val="110000"/>
            </a:pPr>
            <a:r>
              <a:rPr lang="en-US" b="1" dirty="0">
                <a:latin typeface="Arial" charset="0"/>
                <a:cs typeface="Arial" charset="0"/>
              </a:rPr>
              <a:t>Developing options:</a:t>
            </a:r>
          </a:p>
          <a:p>
            <a:pPr lvl="1">
              <a:buSzPct val="110000"/>
            </a:pPr>
            <a:r>
              <a:rPr lang="en-US" b="1" dirty="0">
                <a:latin typeface="Arial" charset="0"/>
                <a:cs typeface="Arial" charset="0"/>
              </a:rPr>
              <a:t>Article Select Tokens (Wiley).</a:t>
            </a:r>
          </a:p>
          <a:p>
            <a:pPr lvl="1">
              <a:buSzPct val="110000"/>
            </a:pPr>
            <a:r>
              <a:rPr lang="en-US" b="1" dirty="0">
                <a:latin typeface="Arial" charset="0"/>
                <a:cs typeface="Arial" charset="0"/>
              </a:rPr>
              <a:t>ArticleChoice (ScienceDirect).</a:t>
            </a:r>
          </a:p>
          <a:p>
            <a:pPr lvl="1">
              <a:buSzPct val="110000"/>
            </a:pPr>
            <a:r>
              <a:rPr lang="en-US" b="1" dirty="0">
                <a:latin typeface="Arial" charset="0"/>
                <a:cs typeface="Arial" charset="0"/>
              </a:rPr>
              <a:t>Patron Driven Acquisitions.</a:t>
            </a:r>
          </a:p>
          <a:p>
            <a:pPr lvl="1">
              <a:buSzPct val="110000"/>
            </a:pPr>
            <a:r>
              <a:rPr lang="en-US" b="1" dirty="0">
                <a:latin typeface="Arial" charset="0"/>
                <a:cs typeface="Arial" charset="0"/>
              </a:rPr>
              <a:t>ILL Driven Acquisitions.</a:t>
            </a:r>
          </a:p>
          <a:p>
            <a:pPr lvl="1">
              <a:buSzPct val="110000"/>
            </a:pPr>
            <a:r>
              <a:rPr lang="en-US" b="1" dirty="0">
                <a:latin typeface="Arial" charset="0"/>
                <a:cs typeface="Arial" charset="0"/>
              </a:rPr>
              <a:t>Pay-per-view.</a:t>
            </a:r>
          </a:p>
          <a:p>
            <a:pPr lvl="1">
              <a:buSzPct val="110000"/>
            </a:pPr>
            <a:r>
              <a:rPr lang="en-US" b="1" dirty="0">
                <a:latin typeface="Arial" charset="0"/>
                <a:cs typeface="Arial" charset="0"/>
              </a:rPr>
              <a:t>Flat fee options.</a:t>
            </a:r>
          </a:p>
          <a:p>
            <a:pPr lvl="1"/>
            <a:endParaRPr lang="en-US" b="1" dirty="0">
              <a:latin typeface="Arial" charset="0"/>
              <a:cs typeface="Arial" charset="0"/>
            </a:endParaRPr>
          </a:p>
          <a:p>
            <a:pPr lvl="1">
              <a:buFont typeface="Wingdings" pitchFamily="2" charset="2"/>
              <a:buChar char="v"/>
            </a:pPr>
            <a:endParaRPr lang="en-US" b="1" dirty="0">
              <a:latin typeface="Arial" charset="0"/>
              <a:cs typeface="Arial" charset="0"/>
            </a:endParaRPr>
          </a:p>
        </p:txBody>
      </p:sp>
    </p:spTree>
    <p:extLst>
      <p:ext uri="{BB962C8B-B14F-4D97-AF65-F5344CB8AC3E}">
        <p14:creationId xmlns:p14="http://schemas.microsoft.com/office/powerpoint/2010/main" val="13242676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63978-52EA-4D68-A502-DD21D6CD07B3}"/>
              </a:ext>
            </a:extLst>
          </p:cNvPr>
          <p:cNvSpPr>
            <a:spLocks noGrp="1"/>
          </p:cNvSpPr>
          <p:nvPr>
            <p:ph type="title"/>
          </p:nvPr>
        </p:nvSpPr>
        <p:spPr>
          <a:xfrm>
            <a:off x="1371600" y="685799"/>
            <a:ext cx="10058400" cy="1066801"/>
          </a:xfrm>
        </p:spPr>
        <p:txBody>
          <a:bodyPr>
            <a:normAutofit/>
          </a:bodyPr>
          <a:lstStyle/>
          <a:p>
            <a:pPr algn="ctr"/>
            <a:r>
              <a:rPr lang="en-US" sz="4000" dirty="0"/>
              <a:t>Recommended </a:t>
            </a:r>
            <a:r>
              <a:rPr lang="en-US" sz="4000" dirty="0" smtClean="0"/>
              <a:t>Reading</a:t>
            </a:r>
            <a:endParaRPr lang="en-US" sz="4000" dirty="0"/>
          </a:p>
        </p:txBody>
      </p:sp>
      <p:sp>
        <p:nvSpPr>
          <p:cNvPr id="3" name="Content Placeholder 2">
            <a:extLst>
              <a:ext uri="{FF2B5EF4-FFF2-40B4-BE49-F238E27FC236}">
                <a16:creationId xmlns:a16="http://schemas.microsoft.com/office/drawing/2014/main" id="{9E98556C-A289-4B97-8981-300B7F8321D3}"/>
              </a:ext>
            </a:extLst>
          </p:cNvPr>
          <p:cNvSpPr>
            <a:spLocks noGrp="1"/>
          </p:cNvSpPr>
          <p:nvPr>
            <p:ph idx="1"/>
          </p:nvPr>
        </p:nvSpPr>
        <p:spPr>
          <a:xfrm>
            <a:off x="1524000" y="1752601"/>
            <a:ext cx="10287000" cy="4373563"/>
          </a:xfrm>
        </p:spPr>
        <p:txBody>
          <a:bodyPr/>
          <a:lstStyle/>
          <a:p>
            <a:endParaRPr lang="en-US" u="sng" dirty="0"/>
          </a:p>
          <a:p>
            <a:endParaRPr lang="en-US" u="sng" dirty="0"/>
          </a:p>
          <a:p>
            <a:r>
              <a:rPr lang="en-US" dirty="0" smtClean="0"/>
              <a:t>Fundamentals </a:t>
            </a:r>
            <a:r>
              <a:rPr lang="en-US" dirty="0"/>
              <a:t>of License Negotiations Bibliography: </a:t>
            </a:r>
            <a:r>
              <a:rPr lang="en-US" dirty="0">
                <a:hlinkClick r:id="rId3"/>
              </a:rPr>
              <a:t>https://bit.ly/2UauU9E</a:t>
            </a:r>
            <a:endParaRPr lang="en-US" dirty="0"/>
          </a:p>
          <a:p>
            <a:pPr marL="0" indent="0">
              <a:buNone/>
            </a:pPr>
            <a:endParaRPr lang="en-US" dirty="0"/>
          </a:p>
          <a:p>
            <a:pPr marL="114300" indent="0">
              <a:buNone/>
            </a:pPr>
            <a:endParaRPr lang="en-US" dirty="0"/>
          </a:p>
        </p:txBody>
      </p:sp>
    </p:spTree>
    <p:extLst>
      <p:ext uri="{BB962C8B-B14F-4D97-AF65-F5344CB8AC3E}">
        <p14:creationId xmlns:p14="http://schemas.microsoft.com/office/powerpoint/2010/main" val="42391157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8E56-653F-44C0-B339-089C4A62CF6A}"/>
              </a:ext>
            </a:extLst>
          </p:cNvPr>
          <p:cNvSpPr>
            <a:spLocks noGrp="1"/>
          </p:cNvSpPr>
          <p:nvPr>
            <p:ph type="title"/>
          </p:nvPr>
        </p:nvSpPr>
        <p:spPr>
          <a:xfrm>
            <a:off x="1371600" y="228600"/>
            <a:ext cx="10439400" cy="1371600"/>
          </a:xfrm>
        </p:spPr>
        <p:txBody>
          <a:bodyPr>
            <a:normAutofit fontScale="90000"/>
          </a:bodyPr>
          <a:lstStyle/>
          <a:p>
            <a:pPr algn="ctr"/>
            <a:r>
              <a:rPr lang="en-US" dirty="0" smtClean="0"/>
              <a:t>THANK YOU</a:t>
            </a:r>
            <a:br>
              <a:rPr lang="en-US" dirty="0" smtClean="0"/>
            </a:br>
            <a:r>
              <a:rPr lang="en-US" b="1" dirty="0">
                <a:solidFill>
                  <a:schemeClr val="tx1"/>
                </a:solidFill>
              </a:rPr>
              <a:t>Being Positive Helps </a:t>
            </a:r>
            <a:br>
              <a:rPr lang="en-US" b="1" dirty="0">
                <a:solidFill>
                  <a:schemeClr val="tx1"/>
                </a:solidFill>
              </a:rPr>
            </a:br>
            <a:r>
              <a:rPr lang="en-US" dirty="0"/>
              <a:t/>
            </a:r>
            <a:br>
              <a:rPr lang="en-US" dirty="0"/>
            </a:br>
            <a:endParaRPr lang="en-US" dirty="0"/>
          </a:p>
        </p:txBody>
      </p:sp>
      <p:sp>
        <p:nvSpPr>
          <p:cNvPr id="3" name="Content Placeholder 2">
            <a:extLst>
              <a:ext uri="{FF2B5EF4-FFF2-40B4-BE49-F238E27FC236}">
                <a16:creationId xmlns:a16="http://schemas.microsoft.com/office/drawing/2014/main" id="{0C53E950-EE3F-4345-9702-C447CF491F26}"/>
              </a:ext>
            </a:extLst>
          </p:cNvPr>
          <p:cNvSpPr>
            <a:spLocks noGrp="1"/>
          </p:cNvSpPr>
          <p:nvPr>
            <p:ph idx="1"/>
          </p:nvPr>
        </p:nvSpPr>
        <p:spPr>
          <a:xfrm>
            <a:off x="990600" y="1752601"/>
            <a:ext cx="10820400" cy="4373563"/>
          </a:xfrm>
        </p:spPr>
        <p:txBody>
          <a:bodyPr>
            <a:normAutofit/>
          </a:bodyPr>
          <a:lstStyle/>
          <a:p>
            <a:pPr marL="11430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996282"/>
            <a:ext cx="6512767" cy="3886200"/>
          </a:xfrm>
          <a:prstGeom prst="rect">
            <a:avLst/>
          </a:prstGeom>
        </p:spPr>
      </p:pic>
    </p:spTree>
    <p:extLst>
      <p:ext uri="{BB962C8B-B14F-4D97-AF65-F5344CB8AC3E}">
        <p14:creationId xmlns:p14="http://schemas.microsoft.com/office/powerpoint/2010/main" val="3705404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287000" cy="762000"/>
          </a:xfrm>
        </p:spPr>
        <p:txBody>
          <a:bodyPr>
            <a:normAutofit/>
          </a:bodyPr>
          <a:lstStyle/>
          <a:p>
            <a:pPr algn="ctr"/>
            <a:r>
              <a:rPr lang="en-US" sz="4000" dirty="0"/>
              <a:t>From the </a:t>
            </a:r>
            <a:r>
              <a:rPr lang="en-US" sz="4000" dirty="0" smtClean="0"/>
              <a:t>Simple </a:t>
            </a:r>
            <a:r>
              <a:rPr lang="en-US" sz="4000" dirty="0"/>
              <a:t>to </a:t>
            </a:r>
            <a:r>
              <a:rPr lang="en-US" sz="4000" dirty="0" smtClean="0"/>
              <a:t>Complex</a:t>
            </a:r>
            <a:endParaRPr lang="en-US" sz="4000" dirty="0"/>
          </a:p>
        </p:txBody>
      </p:sp>
      <p:sp>
        <p:nvSpPr>
          <p:cNvPr id="3" name="Content Placeholder 2"/>
          <p:cNvSpPr>
            <a:spLocks noGrp="1"/>
          </p:cNvSpPr>
          <p:nvPr>
            <p:ph idx="1"/>
          </p:nvPr>
        </p:nvSpPr>
        <p:spPr>
          <a:xfrm>
            <a:off x="990600" y="1752600"/>
            <a:ext cx="10820400" cy="4876799"/>
          </a:xfrm>
        </p:spPr>
        <p:txBody>
          <a:bodyPr>
            <a:noAutofit/>
          </a:bodyPr>
          <a:lstStyle/>
          <a:p>
            <a:r>
              <a:rPr lang="en-US" dirty="0"/>
              <a:t>License agreements vary greatly in </a:t>
            </a:r>
            <a:r>
              <a:rPr lang="en-US" dirty="0" smtClean="0"/>
              <a:t>complexity.</a:t>
            </a:r>
            <a:endParaRPr lang="en-US" dirty="0"/>
          </a:p>
          <a:p>
            <a:pPr lvl="1"/>
            <a:r>
              <a:rPr lang="en-US" dirty="0"/>
              <a:t>Licenses for aggregator databases, online reference resources, collection development tools, etc., tend to be brief and relatively </a:t>
            </a:r>
            <a:r>
              <a:rPr lang="en-US" dirty="0" smtClean="0"/>
              <a:t>straightforward.</a:t>
            </a:r>
            <a:endParaRPr lang="en-US" dirty="0"/>
          </a:p>
          <a:p>
            <a:pPr lvl="1"/>
            <a:r>
              <a:rPr lang="en-US" dirty="0"/>
              <a:t>E-journal package licenses, e-book licenses, tend to be lengthier and more </a:t>
            </a:r>
            <a:r>
              <a:rPr lang="en-US" dirty="0" smtClean="0"/>
              <a:t>complex.</a:t>
            </a:r>
            <a:r>
              <a:rPr lang="en-US" dirty="0"/>
              <a:t/>
            </a:r>
            <a:br>
              <a:rPr lang="en-US" dirty="0"/>
            </a:br>
            <a:endParaRPr lang="en-US" dirty="0"/>
          </a:p>
          <a:p>
            <a:r>
              <a:rPr lang="en-US" dirty="0"/>
              <a:t>SERU: Shared Electronic Resource </a:t>
            </a:r>
            <a:r>
              <a:rPr lang="en-US" dirty="0" smtClean="0"/>
              <a:t>Understanding.</a:t>
            </a:r>
            <a:endParaRPr lang="en-US" dirty="0"/>
          </a:p>
          <a:p>
            <a:pPr lvl="2"/>
            <a:r>
              <a:rPr lang="en-US" dirty="0"/>
              <a:t>NISO Best </a:t>
            </a:r>
            <a:r>
              <a:rPr lang="en-US" dirty="0" smtClean="0"/>
              <a:t>Practice.</a:t>
            </a:r>
            <a:endParaRPr lang="en-US" dirty="0"/>
          </a:p>
          <a:p>
            <a:pPr lvl="2"/>
            <a:r>
              <a:rPr lang="en-US" dirty="0"/>
              <a:t>Details standard business </a:t>
            </a:r>
            <a:r>
              <a:rPr lang="en-US" dirty="0" smtClean="0"/>
              <a:t>practices.</a:t>
            </a:r>
            <a:endParaRPr lang="en-US" dirty="0"/>
          </a:p>
          <a:p>
            <a:pPr lvl="2"/>
            <a:r>
              <a:rPr lang="en-US" dirty="0"/>
              <a:t>Copyright Law governs use, so no license is </a:t>
            </a:r>
            <a:r>
              <a:rPr lang="en-US" dirty="0" smtClean="0"/>
              <a:t>required.</a:t>
            </a:r>
            <a:endParaRPr lang="en-US" dirty="0"/>
          </a:p>
        </p:txBody>
      </p:sp>
    </p:spTree>
    <p:extLst>
      <p:ext uri="{BB962C8B-B14F-4D97-AF65-F5344CB8AC3E}">
        <p14:creationId xmlns:p14="http://schemas.microsoft.com/office/powerpoint/2010/main" val="24522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7376"/>
            <a:ext cx="10058400" cy="762000"/>
          </a:xfrm>
        </p:spPr>
        <p:txBody>
          <a:bodyPr>
            <a:normAutofit/>
          </a:bodyPr>
          <a:lstStyle/>
          <a:p>
            <a:pPr algn="ctr"/>
            <a:r>
              <a:rPr lang="en-US" sz="4000" dirty="0"/>
              <a:t>Scanning Your environment</a:t>
            </a:r>
          </a:p>
        </p:txBody>
      </p:sp>
      <p:sp>
        <p:nvSpPr>
          <p:cNvPr id="3" name="Text Placeholder 2"/>
          <p:cNvSpPr>
            <a:spLocks noGrp="1"/>
          </p:cNvSpPr>
          <p:nvPr>
            <p:ph type="body" idx="1"/>
          </p:nvPr>
        </p:nvSpPr>
        <p:spPr>
          <a:xfrm>
            <a:off x="990600" y="1016275"/>
            <a:ext cx="4999716" cy="914400"/>
          </a:xfrm>
          <a:noFill/>
          <a:ln w="19050">
            <a:solidFill>
              <a:schemeClr val="tx1"/>
            </a:solidFill>
          </a:ln>
        </p:spPr>
        <p:txBody>
          <a:bodyPr/>
          <a:lstStyle/>
          <a:p>
            <a:r>
              <a:rPr lang="en-US" b="1" dirty="0"/>
              <a:t>Office of E-Resources Librarian</a:t>
            </a:r>
          </a:p>
        </p:txBody>
      </p:sp>
      <p:sp>
        <p:nvSpPr>
          <p:cNvPr id="4" name="Content Placeholder 3"/>
          <p:cNvSpPr>
            <a:spLocks noGrp="1"/>
          </p:cNvSpPr>
          <p:nvPr>
            <p:ph sz="half" idx="2"/>
          </p:nvPr>
        </p:nvSpPr>
        <p:spPr>
          <a:xfrm>
            <a:off x="990600" y="2136825"/>
            <a:ext cx="4999716" cy="762000"/>
          </a:xfrm>
          <a:ln w="19050">
            <a:solidFill>
              <a:schemeClr val="tx1"/>
            </a:solidFill>
          </a:ln>
        </p:spPr>
        <p:txBody>
          <a:bodyPr>
            <a:noAutofit/>
          </a:bodyPr>
          <a:lstStyle/>
          <a:p>
            <a:pPr marL="530352" lvl="1" indent="0">
              <a:buNone/>
            </a:pPr>
            <a:r>
              <a:rPr lang="en-US" sz="2400" dirty="0"/>
              <a:t>Review, negotiate, finalize, </a:t>
            </a:r>
            <a:r>
              <a:rPr lang="en-US" sz="2400" dirty="0" smtClean="0"/>
              <a:t>countersigned </a:t>
            </a:r>
            <a:r>
              <a:rPr lang="en-US" sz="2400" dirty="0"/>
              <a:t>and </a:t>
            </a:r>
            <a:r>
              <a:rPr lang="en-US" sz="2400" dirty="0" smtClean="0"/>
              <a:t>file</a:t>
            </a:r>
          </a:p>
        </p:txBody>
      </p:sp>
      <p:sp>
        <p:nvSpPr>
          <p:cNvPr id="5" name="Text Placeholder 4"/>
          <p:cNvSpPr>
            <a:spLocks noGrp="1"/>
          </p:cNvSpPr>
          <p:nvPr>
            <p:ph type="body" sz="quarter" idx="3"/>
          </p:nvPr>
        </p:nvSpPr>
        <p:spPr>
          <a:xfrm>
            <a:off x="6169026" y="1016275"/>
            <a:ext cx="5794374" cy="914400"/>
          </a:xfrm>
          <a:ln w="19050">
            <a:solidFill>
              <a:schemeClr val="tx1"/>
            </a:solidFill>
          </a:ln>
        </p:spPr>
        <p:txBody>
          <a:bodyPr/>
          <a:lstStyle/>
          <a:p>
            <a:r>
              <a:rPr lang="en-US" b="1" dirty="0"/>
              <a:t>Office of Procurement Services/University </a:t>
            </a:r>
            <a:r>
              <a:rPr lang="en-US" b="1" dirty="0" smtClean="0"/>
              <a:t>Counsel</a:t>
            </a:r>
            <a:endParaRPr lang="en-US" b="1" dirty="0"/>
          </a:p>
        </p:txBody>
      </p:sp>
      <p:sp>
        <p:nvSpPr>
          <p:cNvPr id="6" name="Content Placeholder 5"/>
          <p:cNvSpPr>
            <a:spLocks noGrp="1"/>
          </p:cNvSpPr>
          <p:nvPr>
            <p:ph sz="quarter" idx="4"/>
          </p:nvPr>
        </p:nvSpPr>
        <p:spPr>
          <a:xfrm>
            <a:off x="6169026" y="2136825"/>
            <a:ext cx="5794374" cy="762000"/>
          </a:xfrm>
          <a:ln w="19050">
            <a:solidFill>
              <a:schemeClr val="tx1"/>
            </a:solidFill>
          </a:ln>
        </p:spPr>
        <p:txBody>
          <a:bodyPr>
            <a:noAutofit/>
          </a:bodyPr>
          <a:lstStyle/>
          <a:p>
            <a:pPr marL="530352" lvl="1" indent="0">
              <a:buNone/>
            </a:pPr>
            <a:r>
              <a:rPr lang="en-US" sz="2400" dirty="0"/>
              <a:t>Receive, negotiate, forward &amp; acquire countersigned copy</a:t>
            </a:r>
          </a:p>
        </p:txBody>
      </p:sp>
      <p:sp>
        <p:nvSpPr>
          <p:cNvPr id="7" name="TextBox 6"/>
          <p:cNvSpPr txBox="1"/>
          <p:nvPr/>
        </p:nvSpPr>
        <p:spPr>
          <a:xfrm>
            <a:off x="990600" y="3048000"/>
            <a:ext cx="10972800" cy="3785652"/>
          </a:xfrm>
          <a:prstGeom prst="rect">
            <a:avLst/>
          </a:prstGeom>
          <a:noFill/>
        </p:spPr>
        <p:txBody>
          <a:bodyPr wrap="square" rtlCol="0">
            <a:spAutoFit/>
          </a:bodyPr>
          <a:lstStyle/>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Scan your </a:t>
            </a:r>
            <a:r>
              <a:rPr lang="en-US" sz="2400" b="1" dirty="0" smtClean="0">
                <a:solidFill>
                  <a:schemeClr val="tx2"/>
                </a:solidFill>
                <a:latin typeface="Arial" panose="020B0604020202020204" pitchFamily="34" charset="0"/>
                <a:cs typeface="Arial" panose="020B0604020202020204" pitchFamily="34" charset="0"/>
              </a:rPr>
              <a:t>environment.</a:t>
            </a:r>
          </a:p>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E</a:t>
            </a:r>
            <a:r>
              <a:rPr lang="en-US" sz="2400" b="1" dirty="0" smtClean="0">
                <a:solidFill>
                  <a:schemeClr val="tx2"/>
                </a:solidFill>
                <a:latin typeface="Arial" panose="020B0604020202020204" pitchFamily="34" charset="0"/>
                <a:cs typeface="Arial" panose="020B0604020202020204" pitchFamily="34" charset="0"/>
              </a:rPr>
              <a:t>ducate </a:t>
            </a:r>
            <a:r>
              <a:rPr lang="en-US" sz="2400" b="1" dirty="0">
                <a:solidFill>
                  <a:schemeClr val="tx2"/>
                </a:solidFill>
                <a:latin typeface="Arial" panose="020B0604020202020204" pitchFamily="34" charset="0"/>
                <a:cs typeface="Arial" panose="020B0604020202020204" pitchFamily="34" charset="0"/>
              </a:rPr>
              <a:t>your </a:t>
            </a:r>
            <a:r>
              <a:rPr lang="en-US" sz="2400" b="1" dirty="0" smtClean="0">
                <a:solidFill>
                  <a:schemeClr val="tx2"/>
                </a:solidFill>
                <a:latin typeface="Arial" panose="020B0604020202020204" pitchFamily="34" charset="0"/>
                <a:cs typeface="Arial" panose="020B0604020202020204" pitchFamily="34" charset="0"/>
              </a:rPr>
              <a:t>self</a:t>
            </a:r>
            <a:r>
              <a:rPr lang="en-US" sz="2400" b="1" dirty="0">
                <a:solidFill>
                  <a:schemeClr val="tx2"/>
                </a:solidFill>
                <a:latin typeface="Arial" panose="020B0604020202020204" pitchFamily="34" charset="0"/>
                <a:cs typeface="Arial" panose="020B0604020202020204" pitchFamily="34" charset="0"/>
              </a:rPr>
              <a:t> </a:t>
            </a:r>
            <a:r>
              <a:rPr lang="en-US" sz="2400" b="1" dirty="0" smtClean="0">
                <a:solidFill>
                  <a:schemeClr val="tx2"/>
                </a:solidFill>
                <a:latin typeface="Arial" panose="020B0604020202020204" pitchFamily="34" charset="0"/>
                <a:cs typeface="Arial" panose="020B0604020202020204" pitchFamily="34" charset="0"/>
              </a:rPr>
              <a:t>regarding applicable laws, policies, &amp; best practices.</a:t>
            </a:r>
            <a:endParaRPr lang="en-US" sz="2400" b="1" dirty="0">
              <a:solidFill>
                <a:schemeClr val="tx2"/>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Define a workflow, identify responsibilities and establish expectations for turnaround time. </a:t>
            </a:r>
          </a:p>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Work with your Office of General Counsel for legal issues </a:t>
            </a:r>
            <a:r>
              <a:rPr lang="en-US" sz="2400" b="1" dirty="0" smtClean="0">
                <a:solidFill>
                  <a:schemeClr val="tx2"/>
                </a:solidFill>
                <a:latin typeface="Arial" panose="020B0604020202020204" pitchFamily="34" charset="0"/>
                <a:cs typeface="Arial" panose="020B0604020202020204" pitchFamily="34" charset="0"/>
              </a:rPr>
              <a:t>such as </a:t>
            </a:r>
            <a:r>
              <a:rPr lang="en-US" sz="2400" b="1" dirty="0">
                <a:solidFill>
                  <a:schemeClr val="tx2"/>
                </a:solidFill>
                <a:latin typeface="Arial" panose="020B0604020202020204" pitchFamily="34" charset="0"/>
                <a:cs typeface="Arial" panose="020B0604020202020204" pitchFamily="34" charset="0"/>
              </a:rPr>
              <a:t>Indemnification, Governing Law &amp; Intellectual property </a:t>
            </a:r>
            <a:r>
              <a:rPr lang="en-US" sz="2400" b="1" dirty="0" smtClean="0">
                <a:solidFill>
                  <a:schemeClr val="tx2"/>
                </a:solidFill>
                <a:latin typeface="Arial" panose="020B0604020202020204" pitchFamily="34" charset="0"/>
                <a:cs typeface="Arial" panose="020B0604020202020204" pitchFamily="34" charset="0"/>
              </a:rPr>
              <a:t>issues.</a:t>
            </a:r>
            <a:endParaRPr lang="en-US" sz="2400" b="1" dirty="0">
              <a:solidFill>
                <a:schemeClr val="tx2"/>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Be aware of the technical abilities of your institution, authentication and security methods.</a:t>
            </a:r>
          </a:p>
          <a:p>
            <a:pPr marL="285750" indent="-285750">
              <a:buFont typeface="Wingdings" panose="05000000000000000000" pitchFamily="2" charset="2"/>
              <a:buChar char="§"/>
            </a:pPr>
            <a:r>
              <a:rPr lang="en-US" sz="2400" b="1" dirty="0">
                <a:solidFill>
                  <a:schemeClr val="tx2"/>
                </a:solidFill>
                <a:latin typeface="Arial" panose="020B0604020202020204" pitchFamily="34" charset="0"/>
                <a:cs typeface="Arial" panose="020B0604020202020204" pitchFamily="34" charset="0"/>
              </a:rPr>
              <a:t>Develop a shared mechanism for access to countersigned copies of the license agreement related </a:t>
            </a:r>
            <a:r>
              <a:rPr lang="en-US" sz="2400" b="1" dirty="0" smtClean="0">
                <a:solidFill>
                  <a:schemeClr val="tx2"/>
                </a:solidFill>
                <a:latin typeface="Arial" panose="020B0604020202020204" pitchFamily="34" charset="0"/>
                <a:cs typeface="Arial" panose="020B0604020202020204" pitchFamily="34" charset="0"/>
              </a:rPr>
              <a:t>information.</a:t>
            </a:r>
            <a:endParaRPr lang="en-US"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40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10820400" cy="1219200"/>
          </a:xfrm>
        </p:spPr>
        <p:txBody>
          <a:bodyPr>
            <a:noAutofit/>
          </a:bodyPr>
          <a:lstStyle/>
          <a:p>
            <a:pPr algn="ctr"/>
            <a:r>
              <a:rPr lang="en-US" sz="4000" dirty="0"/>
              <a:t>Anatomy of a License </a:t>
            </a:r>
            <a:r>
              <a:rPr lang="en-US" sz="4000" dirty="0" smtClean="0"/>
              <a:t/>
            </a:r>
            <a:br>
              <a:rPr lang="en-US" sz="4000" dirty="0" smtClean="0"/>
            </a:br>
            <a:r>
              <a:rPr lang="en-US" sz="4000" dirty="0" smtClean="0"/>
              <a:t>Agreement…1</a:t>
            </a:r>
            <a:r>
              <a:rPr lang="en-US" sz="4000" dirty="0"/>
              <a:t/>
            </a:r>
            <a:br>
              <a:rPr lang="en-US" sz="4000" dirty="0"/>
            </a:br>
            <a:endParaRPr lang="en-US" sz="4000" dirty="0"/>
          </a:p>
        </p:txBody>
      </p:sp>
      <p:sp>
        <p:nvSpPr>
          <p:cNvPr id="3" name="Content Placeholder 2"/>
          <p:cNvSpPr>
            <a:spLocks noGrp="1"/>
          </p:cNvSpPr>
          <p:nvPr>
            <p:ph idx="1"/>
          </p:nvPr>
        </p:nvSpPr>
        <p:spPr>
          <a:xfrm>
            <a:off x="1295400" y="1981200"/>
            <a:ext cx="10515600" cy="4724400"/>
          </a:xfrm>
        </p:spPr>
        <p:txBody>
          <a:bodyPr>
            <a:noAutofit/>
          </a:bodyPr>
          <a:lstStyle/>
          <a:p>
            <a:r>
              <a:rPr lang="en-US" dirty="0">
                <a:solidFill>
                  <a:schemeClr val="tx1"/>
                </a:solidFill>
                <a:cs typeface="Arial" charset="0"/>
              </a:rPr>
              <a:t>Definitions of terms</a:t>
            </a:r>
            <a:r>
              <a:rPr lang="en-US" dirty="0" smtClean="0">
                <a:solidFill>
                  <a:schemeClr val="tx1"/>
                </a:solidFill>
                <a:cs typeface="Arial" charset="0"/>
              </a:rPr>
              <a:t>.</a:t>
            </a:r>
            <a:br>
              <a:rPr lang="en-US" dirty="0" smtClean="0">
                <a:solidFill>
                  <a:schemeClr val="tx1"/>
                </a:solidFill>
                <a:cs typeface="Arial" charset="0"/>
              </a:rPr>
            </a:br>
            <a:endParaRPr lang="en-US" dirty="0">
              <a:solidFill>
                <a:schemeClr val="tx1"/>
              </a:solidFill>
              <a:cs typeface="Arial" charset="0"/>
            </a:endParaRPr>
          </a:p>
          <a:p>
            <a:r>
              <a:rPr lang="en-US" dirty="0">
                <a:solidFill>
                  <a:schemeClr val="tx1"/>
                </a:solidFill>
                <a:cs typeface="Arial" charset="0"/>
              </a:rPr>
              <a:t>Grant of Access/Authorized Use</a:t>
            </a:r>
            <a:r>
              <a:rPr lang="en-US" dirty="0" smtClean="0">
                <a:solidFill>
                  <a:schemeClr val="tx1"/>
                </a:solidFill>
                <a:cs typeface="Arial" charset="0"/>
              </a:rPr>
              <a:t>.</a:t>
            </a:r>
            <a:br>
              <a:rPr lang="en-US" dirty="0" smtClean="0">
                <a:solidFill>
                  <a:schemeClr val="tx1"/>
                </a:solidFill>
                <a:cs typeface="Arial" charset="0"/>
              </a:rPr>
            </a:br>
            <a:endParaRPr lang="en-US" dirty="0">
              <a:solidFill>
                <a:schemeClr val="tx1"/>
              </a:solidFill>
            </a:endParaRPr>
          </a:p>
          <a:p>
            <a:r>
              <a:rPr lang="en-US" dirty="0">
                <a:solidFill>
                  <a:schemeClr val="tx1"/>
                </a:solidFill>
                <a:cs typeface="Arial" charset="0"/>
              </a:rPr>
              <a:t>Terms: ILL, Scholarly sharing, Coursepacks, Renewal, perpetual access, hyper-links, printing, downloading, archival rights etc</a:t>
            </a:r>
            <a:r>
              <a:rPr lang="en-US" dirty="0" smtClean="0">
                <a:solidFill>
                  <a:schemeClr val="tx1"/>
                </a:solidFill>
                <a:cs typeface="Arial" charset="0"/>
              </a:rPr>
              <a:t>.</a:t>
            </a:r>
            <a:br>
              <a:rPr lang="en-US" dirty="0" smtClean="0">
                <a:solidFill>
                  <a:schemeClr val="tx1"/>
                </a:solidFill>
                <a:cs typeface="Arial" charset="0"/>
              </a:rPr>
            </a:br>
            <a:endParaRPr lang="en-US" dirty="0">
              <a:solidFill>
                <a:schemeClr val="tx1"/>
              </a:solidFill>
              <a:cs typeface="Arial" charset="0"/>
            </a:endParaRPr>
          </a:p>
          <a:p>
            <a:r>
              <a:rPr lang="en-US" dirty="0">
                <a:solidFill>
                  <a:schemeClr val="tx1"/>
                </a:solidFill>
                <a:cs typeface="Arial" charset="0"/>
              </a:rPr>
              <a:t>Performance obligations, Warranties &amp; limitation on warranties</a:t>
            </a:r>
            <a:r>
              <a:rPr lang="en-US" dirty="0" smtClean="0">
                <a:solidFill>
                  <a:schemeClr val="tx1"/>
                </a:solidFill>
                <a:cs typeface="Arial" charset="0"/>
              </a:rPr>
              <a:t>.</a:t>
            </a:r>
            <a:br>
              <a:rPr lang="en-US" dirty="0" smtClean="0">
                <a:solidFill>
                  <a:schemeClr val="tx1"/>
                </a:solidFill>
                <a:cs typeface="Arial" charset="0"/>
              </a:rPr>
            </a:br>
            <a:endParaRPr lang="en-US" dirty="0">
              <a:solidFill>
                <a:schemeClr val="tx1"/>
              </a:solidFill>
              <a:cs typeface="Arial" charset="0"/>
            </a:endParaRPr>
          </a:p>
          <a:p>
            <a:r>
              <a:rPr lang="en-US" dirty="0">
                <a:solidFill>
                  <a:schemeClr val="tx1"/>
                </a:solidFill>
                <a:cs typeface="Arial" charset="0"/>
              </a:rPr>
              <a:t>Obligations/Responsibilities: Licensor, Licensee and </a:t>
            </a:r>
            <a:r>
              <a:rPr lang="en-US" dirty="0" smtClean="0">
                <a:solidFill>
                  <a:schemeClr val="tx1"/>
                </a:solidFill>
                <a:cs typeface="Arial" charset="0"/>
              </a:rPr>
              <a:t>mutual.</a:t>
            </a:r>
            <a:endParaRPr lang="en-US" dirty="0">
              <a:solidFill>
                <a:schemeClr val="tx1"/>
              </a:solidFill>
              <a:cs typeface="Arial" charset="0"/>
            </a:endParaRPr>
          </a:p>
          <a:p>
            <a:pPr lvl="1">
              <a:buClr>
                <a:schemeClr val="tx1">
                  <a:lumMod val="50000"/>
                  <a:lumOff val="50000"/>
                </a:schemeClr>
              </a:buClr>
            </a:pPr>
            <a:endParaRPr lang="en-US" dirty="0">
              <a:solidFill>
                <a:schemeClr val="tx1">
                  <a:lumMod val="65000"/>
                  <a:lumOff val="35000"/>
                </a:schemeClr>
              </a:solidFill>
              <a:cs typeface="Arial" charset="0"/>
            </a:endParaRPr>
          </a:p>
          <a:p>
            <a:pPr marL="411480" lvl="1" indent="0">
              <a:buClr>
                <a:schemeClr val="tx1">
                  <a:lumMod val="50000"/>
                  <a:lumOff val="50000"/>
                </a:schemeClr>
              </a:buClr>
              <a:buNone/>
            </a:pPr>
            <a:endParaRPr lang="en-US" dirty="0">
              <a:solidFill>
                <a:schemeClr val="tx1">
                  <a:lumMod val="65000"/>
                  <a:lumOff val="35000"/>
                </a:schemeClr>
              </a:solidFill>
              <a:cs typeface="Arial" charset="0"/>
            </a:endParaRPr>
          </a:p>
          <a:p>
            <a:pPr marL="114300" indent="0">
              <a:buNone/>
            </a:pPr>
            <a:endParaRPr lang="en-US" sz="2200" dirty="0"/>
          </a:p>
        </p:txBody>
      </p:sp>
    </p:spTree>
    <p:extLst>
      <p:ext uri="{BB962C8B-B14F-4D97-AF65-F5344CB8AC3E}">
        <p14:creationId xmlns:p14="http://schemas.microsoft.com/office/powerpoint/2010/main" val="3395367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5804</TotalTime>
  <Words>3065</Words>
  <Application>Microsoft Office PowerPoint</Application>
  <PresentationFormat>Widescreen</PresentationFormat>
  <Paragraphs>614</Paragraphs>
  <Slides>66</Slides>
  <Notes>60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Arial Black</vt:lpstr>
      <vt:lpstr>Calibri</vt:lpstr>
      <vt:lpstr>Franklin Gothic Book</vt:lpstr>
      <vt:lpstr>Verdana</vt:lpstr>
      <vt:lpstr>Wingdings</vt:lpstr>
      <vt:lpstr>Wingdings 2</vt:lpstr>
      <vt:lpstr>Crop</vt:lpstr>
      <vt:lpstr>Understanding Professional Library License Agreements  &amp; Building Confidence for Respectful Negotiations</vt:lpstr>
      <vt:lpstr>Agenda</vt:lpstr>
      <vt:lpstr>Spot Check</vt:lpstr>
      <vt:lpstr>Spot Check</vt:lpstr>
      <vt:lpstr>PowerPoint Presentation</vt:lpstr>
      <vt:lpstr>License Agreements</vt:lpstr>
      <vt:lpstr>From the Simple to Complex</vt:lpstr>
      <vt:lpstr>Scanning Your environment</vt:lpstr>
      <vt:lpstr>Anatomy of a License  Agreement…1 </vt:lpstr>
      <vt:lpstr>Anatomy of a License  Agreement….2 </vt:lpstr>
      <vt:lpstr>Defining Licensor &amp; the Licensee </vt:lpstr>
      <vt:lpstr>Access &amp; Authentication</vt:lpstr>
      <vt:lpstr>Authorized Access</vt:lpstr>
      <vt:lpstr>Content Sharing</vt:lpstr>
      <vt:lpstr>Inter Library Loan</vt:lpstr>
      <vt:lpstr> Scholarly Sharing</vt:lpstr>
      <vt:lpstr>Course Packs Course Reserves…1</vt:lpstr>
      <vt:lpstr>Course Packs Course Reserves…2</vt:lpstr>
      <vt:lpstr>Perpetual Access &amp; Archival Rights..1</vt:lpstr>
      <vt:lpstr>Perpetual Access &amp; Archival Rights..2</vt:lpstr>
      <vt:lpstr>Licensor’s Performance Obligations </vt:lpstr>
      <vt:lpstr>Licensee’s Performance  Obligations </vt:lpstr>
      <vt:lpstr>Mutual Performance  Obligations</vt:lpstr>
      <vt:lpstr>General Data Protection Regulation…1</vt:lpstr>
      <vt:lpstr>General Data Protection Regulation…2</vt:lpstr>
      <vt:lpstr>General Data Protection Regulation..3</vt:lpstr>
      <vt:lpstr>Quality of Service and Warranties…1</vt:lpstr>
      <vt:lpstr>Quality of Service and Warranties…2</vt:lpstr>
      <vt:lpstr>Indemnifications…1 </vt:lpstr>
      <vt:lpstr>Indemnifications…2</vt:lpstr>
      <vt:lpstr>Indemnifications…3</vt:lpstr>
      <vt:lpstr>Renewal &amp; Financial Issues</vt:lpstr>
      <vt:lpstr>Early Termination</vt:lpstr>
      <vt:lpstr>Breach Issues</vt:lpstr>
      <vt:lpstr>Usage Statistics</vt:lpstr>
      <vt:lpstr>Governing Law and Confidentiality</vt:lpstr>
      <vt:lpstr>Alternative Dispute Resolution</vt:lpstr>
      <vt:lpstr>Force Majeur</vt:lpstr>
      <vt:lpstr>Schedules and Attachments</vt:lpstr>
      <vt:lpstr>License Addendums</vt:lpstr>
      <vt:lpstr>Signature Page</vt:lpstr>
      <vt:lpstr>Final Comments…1</vt:lpstr>
      <vt:lpstr>Final Comments…2</vt:lpstr>
      <vt:lpstr>Final Comments…3</vt:lpstr>
      <vt:lpstr>Tips for Editing License Agreements</vt:lpstr>
      <vt:lpstr>Part iI  Fundamentals of Negotiation</vt:lpstr>
      <vt:lpstr>Overview</vt:lpstr>
      <vt:lpstr>What Does Negotiation Mean  to You?</vt:lpstr>
      <vt:lpstr>Negotiating Communication  Skills  </vt:lpstr>
      <vt:lpstr>Proposals and Principled Negotiation</vt:lpstr>
      <vt:lpstr>Information Gathering</vt:lpstr>
      <vt:lpstr>Assessment</vt:lpstr>
      <vt:lpstr>Building Leverage</vt:lpstr>
      <vt:lpstr>Putting Together a Proposal</vt:lpstr>
      <vt:lpstr>Negotiating: Internal Issues</vt:lpstr>
      <vt:lpstr>Negotiating: External Issues</vt:lpstr>
      <vt:lpstr>Building a Negotiation Support System</vt:lpstr>
      <vt:lpstr>Getting to Yes at  Your Institution</vt:lpstr>
      <vt:lpstr>Learn From Your Mistakes  and Successes</vt:lpstr>
      <vt:lpstr>Price Negotiations….1 </vt:lpstr>
      <vt:lpstr>Price Negotiations…2</vt:lpstr>
      <vt:lpstr>Price Negotiations…3</vt:lpstr>
      <vt:lpstr>Price Negotiations…4</vt:lpstr>
      <vt:lpstr>Price Negotiations…5</vt:lpstr>
      <vt:lpstr>Recommended Reading</vt:lpstr>
      <vt:lpstr>THANK YOU Being Positive Helps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E-Resource Licensing</dc:title>
  <dc:creator>Claire Teresa Dygert</dc:creator>
  <cp:lastModifiedBy>Bhatt, Anjana</cp:lastModifiedBy>
  <cp:revision>537</cp:revision>
  <cp:lastPrinted>2019-02-28T15:58:15Z</cp:lastPrinted>
  <dcterms:created xsi:type="dcterms:W3CDTF">2013-06-03T17:08:57Z</dcterms:created>
  <dcterms:modified xsi:type="dcterms:W3CDTF">2019-11-08T20:19:33Z</dcterms:modified>
</cp:coreProperties>
</file>