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us\Desktop\PED%20ELISA%20for%20Ag%20Ab%20dilu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0702321630086"/>
          <c:y val="2.1944263972175446E-2"/>
          <c:w val="0.86052036973639168"/>
          <c:h val="0.85467644820173483"/>
        </c:manualLayout>
      </c:layout>
      <c:lineChart>
        <c:grouping val="standard"/>
        <c:varyColors val="0"/>
        <c:ser>
          <c:idx val="0"/>
          <c:order val="0"/>
          <c:tx>
            <c:strRef>
              <c:f>'Graph 2'!$C$11</c:f>
              <c:strCache>
                <c:ptCount val="1"/>
                <c:pt idx="0">
                  <c:v>NT positive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'Graph 2'!$D$10:$I$10</c:f>
              <c:strCache>
                <c:ptCount val="6"/>
                <c:pt idx="0">
                  <c:v>1:62.5</c:v>
                </c:pt>
                <c:pt idx="1">
                  <c:v>1:125</c:v>
                </c:pt>
                <c:pt idx="2">
                  <c:v>1: 250</c:v>
                </c:pt>
                <c:pt idx="3">
                  <c:v>1: 500</c:v>
                </c:pt>
                <c:pt idx="4">
                  <c:v>1: 1000</c:v>
                </c:pt>
                <c:pt idx="5">
                  <c:v>1: 2000</c:v>
                </c:pt>
              </c:strCache>
            </c:strRef>
          </c:cat>
          <c:val>
            <c:numRef>
              <c:f>'Graph 2'!$D$11:$I$11</c:f>
              <c:numCache>
                <c:formatCode>General</c:formatCode>
                <c:ptCount val="6"/>
                <c:pt idx="0">
                  <c:v>2.7640000000000002</c:v>
                </c:pt>
                <c:pt idx="1">
                  <c:v>2.746</c:v>
                </c:pt>
                <c:pt idx="2">
                  <c:v>2.742</c:v>
                </c:pt>
                <c:pt idx="3">
                  <c:v>2.653</c:v>
                </c:pt>
                <c:pt idx="4">
                  <c:v>2.3199999999999998</c:v>
                </c:pt>
                <c:pt idx="5">
                  <c:v>1.6879999999999999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08-4BB5-A30C-0BD98D1F4AC6}"/>
            </c:ext>
          </c:extLst>
        </c:ser>
        <c:ser>
          <c:idx val="1"/>
          <c:order val="1"/>
          <c:tx>
            <c:strRef>
              <c:f>'Graph 2'!$C$12</c:f>
              <c:strCache>
                <c:ptCount val="1"/>
                <c:pt idx="0">
                  <c:v>NT positive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'Graph 2'!$D$10:$I$10</c:f>
              <c:strCache>
                <c:ptCount val="6"/>
                <c:pt idx="0">
                  <c:v>1:62.5</c:v>
                </c:pt>
                <c:pt idx="1">
                  <c:v>1:125</c:v>
                </c:pt>
                <c:pt idx="2">
                  <c:v>1: 250</c:v>
                </c:pt>
                <c:pt idx="3">
                  <c:v>1: 500</c:v>
                </c:pt>
                <c:pt idx="4">
                  <c:v>1: 1000</c:v>
                </c:pt>
                <c:pt idx="5">
                  <c:v>1: 2000</c:v>
                </c:pt>
              </c:strCache>
            </c:strRef>
          </c:cat>
          <c:val>
            <c:numRef>
              <c:f>'Graph 2'!$D$12:$I$12</c:f>
              <c:numCache>
                <c:formatCode>General</c:formatCode>
                <c:ptCount val="6"/>
                <c:pt idx="0">
                  <c:v>2.5700000000000003</c:v>
                </c:pt>
                <c:pt idx="1">
                  <c:v>2.1520000000000001</c:v>
                </c:pt>
                <c:pt idx="2">
                  <c:v>1.714</c:v>
                </c:pt>
                <c:pt idx="3">
                  <c:v>1.1440000000000001</c:v>
                </c:pt>
                <c:pt idx="4">
                  <c:v>0.65700000000000003</c:v>
                </c:pt>
                <c:pt idx="5">
                  <c:v>0.375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08-4BB5-A30C-0BD98D1F4AC6}"/>
            </c:ext>
          </c:extLst>
        </c:ser>
        <c:ser>
          <c:idx val="2"/>
          <c:order val="2"/>
          <c:tx>
            <c:strRef>
              <c:f>'Graph 2'!$C$13</c:f>
              <c:strCache>
                <c:ptCount val="1"/>
                <c:pt idx="0">
                  <c:v>NT positive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'Graph 2'!$D$10:$I$10</c:f>
              <c:strCache>
                <c:ptCount val="6"/>
                <c:pt idx="0">
                  <c:v>1:62.5</c:v>
                </c:pt>
                <c:pt idx="1">
                  <c:v>1:125</c:v>
                </c:pt>
                <c:pt idx="2">
                  <c:v>1: 250</c:v>
                </c:pt>
                <c:pt idx="3">
                  <c:v>1: 500</c:v>
                </c:pt>
                <c:pt idx="4">
                  <c:v>1: 1000</c:v>
                </c:pt>
                <c:pt idx="5">
                  <c:v>1: 2000</c:v>
                </c:pt>
              </c:strCache>
            </c:strRef>
          </c:cat>
          <c:val>
            <c:numRef>
              <c:f>'Graph 2'!$D$13:$I$13</c:f>
              <c:numCache>
                <c:formatCode>General</c:formatCode>
                <c:ptCount val="6"/>
                <c:pt idx="0">
                  <c:v>2.4430000000000001</c:v>
                </c:pt>
                <c:pt idx="1">
                  <c:v>2.2930000000000001</c:v>
                </c:pt>
                <c:pt idx="2">
                  <c:v>2.2170000000000001</c:v>
                </c:pt>
                <c:pt idx="3">
                  <c:v>1.7310000000000001</c:v>
                </c:pt>
                <c:pt idx="4">
                  <c:v>1.3739999999999999</c:v>
                </c:pt>
                <c:pt idx="5">
                  <c:v>0.78999999999999992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308-4BB5-A30C-0BD98D1F4AC6}"/>
            </c:ext>
          </c:extLst>
        </c:ser>
        <c:ser>
          <c:idx val="3"/>
          <c:order val="3"/>
          <c:tx>
            <c:strRef>
              <c:f>'Graph 2'!$C$14</c:f>
              <c:strCache>
                <c:ptCount val="1"/>
                <c:pt idx="0">
                  <c:v>NT negative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'Graph 2'!$D$10:$I$10</c:f>
              <c:strCache>
                <c:ptCount val="6"/>
                <c:pt idx="0">
                  <c:v>1:62.5</c:v>
                </c:pt>
                <c:pt idx="1">
                  <c:v>1:125</c:v>
                </c:pt>
                <c:pt idx="2">
                  <c:v>1: 250</c:v>
                </c:pt>
                <c:pt idx="3">
                  <c:v>1: 500</c:v>
                </c:pt>
                <c:pt idx="4">
                  <c:v>1: 1000</c:v>
                </c:pt>
                <c:pt idx="5">
                  <c:v>1: 2000</c:v>
                </c:pt>
              </c:strCache>
            </c:strRef>
          </c:cat>
          <c:val>
            <c:numRef>
              <c:f>'Graph 2'!$D$14:$I$14</c:f>
              <c:numCache>
                <c:formatCode>General</c:formatCode>
                <c:ptCount val="6"/>
                <c:pt idx="0">
                  <c:v>1.1950000000000001</c:v>
                </c:pt>
                <c:pt idx="1">
                  <c:v>0.81899999999999995</c:v>
                </c:pt>
                <c:pt idx="2">
                  <c:v>0.53899999999999992</c:v>
                </c:pt>
                <c:pt idx="3">
                  <c:v>0.40200000000000002</c:v>
                </c:pt>
                <c:pt idx="4">
                  <c:v>0.249</c:v>
                </c:pt>
                <c:pt idx="5">
                  <c:v>0.14599999999999999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308-4BB5-A30C-0BD98D1F4AC6}"/>
            </c:ext>
          </c:extLst>
        </c:ser>
        <c:ser>
          <c:idx val="4"/>
          <c:order val="4"/>
          <c:tx>
            <c:strRef>
              <c:f>'Graph 2'!$C$15</c:f>
              <c:strCache>
                <c:ptCount val="1"/>
                <c:pt idx="0">
                  <c:v>NT negative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'Graph 2'!$D$10:$I$10</c:f>
              <c:strCache>
                <c:ptCount val="6"/>
                <c:pt idx="0">
                  <c:v>1:62.5</c:v>
                </c:pt>
                <c:pt idx="1">
                  <c:v>1:125</c:v>
                </c:pt>
                <c:pt idx="2">
                  <c:v>1: 250</c:v>
                </c:pt>
                <c:pt idx="3">
                  <c:v>1: 500</c:v>
                </c:pt>
                <c:pt idx="4">
                  <c:v>1: 1000</c:v>
                </c:pt>
                <c:pt idx="5">
                  <c:v>1: 2000</c:v>
                </c:pt>
              </c:strCache>
            </c:strRef>
          </c:cat>
          <c:val>
            <c:numRef>
              <c:f>'Graph 2'!$D$15:$I$15</c:f>
              <c:numCache>
                <c:formatCode>General</c:formatCode>
                <c:ptCount val="6"/>
                <c:pt idx="0">
                  <c:v>1.444</c:v>
                </c:pt>
                <c:pt idx="1">
                  <c:v>0.95699999999999996</c:v>
                </c:pt>
                <c:pt idx="2">
                  <c:v>0.49600000000000005</c:v>
                </c:pt>
                <c:pt idx="3">
                  <c:v>0.39300000000000002</c:v>
                </c:pt>
                <c:pt idx="4">
                  <c:v>0.23800000000000002</c:v>
                </c:pt>
                <c:pt idx="5">
                  <c:v>0.13299999999999998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308-4BB5-A30C-0BD98D1F4AC6}"/>
            </c:ext>
          </c:extLst>
        </c:ser>
        <c:ser>
          <c:idx val="5"/>
          <c:order val="5"/>
          <c:tx>
            <c:strRef>
              <c:f>'Graph 2'!$C$16</c:f>
              <c:strCache>
                <c:ptCount val="1"/>
                <c:pt idx="0">
                  <c:v>NT negative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'Graph 2'!$D$10:$I$10</c:f>
              <c:strCache>
                <c:ptCount val="6"/>
                <c:pt idx="0">
                  <c:v>1:62.5</c:v>
                </c:pt>
                <c:pt idx="1">
                  <c:v>1:125</c:v>
                </c:pt>
                <c:pt idx="2">
                  <c:v>1: 250</c:v>
                </c:pt>
                <c:pt idx="3">
                  <c:v>1: 500</c:v>
                </c:pt>
                <c:pt idx="4">
                  <c:v>1: 1000</c:v>
                </c:pt>
                <c:pt idx="5">
                  <c:v>1: 2000</c:v>
                </c:pt>
              </c:strCache>
            </c:strRef>
          </c:cat>
          <c:val>
            <c:numRef>
              <c:f>'Graph 2'!$D$16:$I$16</c:f>
              <c:numCache>
                <c:formatCode>General</c:formatCode>
                <c:ptCount val="6"/>
                <c:pt idx="0">
                  <c:v>1.1659999999999999</c:v>
                </c:pt>
                <c:pt idx="1">
                  <c:v>0.749</c:v>
                </c:pt>
                <c:pt idx="2">
                  <c:v>0.48600000000000004</c:v>
                </c:pt>
                <c:pt idx="3">
                  <c:v>0.35400000000000004</c:v>
                </c:pt>
                <c:pt idx="4">
                  <c:v>0.224</c:v>
                </c:pt>
                <c:pt idx="5">
                  <c:v>0.11899999999999999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308-4BB5-A30C-0BD98D1F4A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1194496"/>
        <c:axId val="371187608"/>
      </c:lineChart>
      <c:catAx>
        <c:axId val="371194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ja-JP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Serum</a:t>
                </a:r>
                <a:r>
                  <a:rPr lang="en-US" sz="1400" baseline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dilution</a:t>
                </a:r>
                <a:endParaRPr 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ja-JP" sz="14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71187608"/>
        <c:crosses val="autoZero"/>
        <c:auto val="1"/>
        <c:lblAlgn val="ctr"/>
        <c:lblOffset val="100"/>
        <c:noMultiLvlLbl val="0"/>
      </c:catAx>
      <c:valAx>
        <c:axId val="3711876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ELISA </a:t>
                </a:r>
                <a:r>
                  <a:rPr lang="en-US" sz="18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OD value </a:t>
                </a:r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450 nm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1844219061512007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8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#,##0.0_);[Red]\(#,##0.0\)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71194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egendEntry>
        <c:idx val="0"/>
        <c:delete val="1"/>
      </c:legendEntry>
      <c:legendEntry>
        <c:idx val="1"/>
        <c:delete val="1"/>
      </c:legendEntry>
      <c:legendEntry>
        <c:idx val="4"/>
        <c:delete val="1"/>
      </c:legendEntry>
      <c:legendEntry>
        <c:idx val="5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7682-5CB6-4215-8905-455C95A20F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BA7-93A7-4C0E-8281-BDCDE847E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2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7682-5CB6-4215-8905-455C95A20F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BA7-93A7-4C0E-8281-BDCDE847E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9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7682-5CB6-4215-8905-455C95A20F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BA7-93A7-4C0E-8281-BDCDE847E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2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7682-5CB6-4215-8905-455C95A20F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BA7-93A7-4C0E-8281-BDCDE847E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2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7682-5CB6-4215-8905-455C95A20F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BA7-93A7-4C0E-8281-BDCDE847E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0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7682-5CB6-4215-8905-455C95A20F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BA7-93A7-4C0E-8281-BDCDE847E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5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7682-5CB6-4215-8905-455C95A20F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BA7-93A7-4C0E-8281-BDCDE847E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0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7682-5CB6-4215-8905-455C95A20F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BA7-93A7-4C0E-8281-BDCDE847E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6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7682-5CB6-4215-8905-455C95A20F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BA7-93A7-4C0E-8281-BDCDE847E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5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7682-5CB6-4215-8905-455C95A20F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BA7-93A7-4C0E-8281-BDCDE847E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3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7682-5CB6-4215-8905-455C95A20F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BA7-93A7-4C0E-8281-BDCDE847E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3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A7682-5CB6-4215-8905-455C95A20F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91BA7-93A7-4C0E-8281-BDCDE847E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1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825624"/>
          <a:ext cx="7886700" cy="448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6981" y="365126"/>
            <a:ext cx="8819535" cy="1050719"/>
          </a:xfrm>
        </p:spPr>
        <p:txBody>
          <a:bodyPr>
            <a:normAutofit/>
          </a:bodyPr>
          <a:lstStyle/>
          <a:p>
            <a:pPr algn="ctr"/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S2.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for working serum samples dilution</a:t>
            </a:r>
          </a:p>
        </p:txBody>
      </p:sp>
    </p:spTree>
    <p:extLst>
      <p:ext uri="{BB962C8B-B14F-4D97-AF65-F5344CB8AC3E}">
        <p14:creationId xmlns:p14="http://schemas.microsoft.com/office/powerpoint/2010/main" val="361955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17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游ゴシック Light</vt:lpstr>
      <vt:lpstr>Arial</vt:lpstr>
      <vt:lpstr>Calibri</vt:lpstr>
      <vt:lpstr>Calibri Light</vt:lpstr>
      <vt:lpstr>Times New Roman</vt:lpstr>
      <vt:lpstr>Office Theme</vt:lpstr>
      <vt:lpstr>Figure S2. Evaluation for working serum samples dilution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20</cp:revision>
  <dcterms:created xsi:type="dcterms:W3CDTF">2019-02-19T07:35:52Z</dcterms:created>
  <dcterms:modified xsi:type="dcterms:W3CDTF">2019-08-27T10:05:54Z</dcterms:modified>
</cp:coreProperties>
</file>